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425" r:id="rId2"/>
    <p:sldId id="389" r:id="rId3"/>
    <p:sldId id="393" r:id="rId4"/>
    <p:sldId id="392" r:id="rId5"/>
    <p:sldId id="377" r:id="rId6"/>
    <p:sldId id="415" r:id="rId7"/>
    <p:sldId id="416" r:id="rId8"/>
    <p:sldId id="424" r:id="rId9"/>
    <p:sldId id="382" r:id="rId10"/>
    <p:sldId id="417" r:id="rId11"/>
    <p:sldId id="384" r:id="rId12"/>
    <p:sldId id="418" r:id="rId13"/>
    <p:sldId id="419" r:id="rId14"/>
    <p:sldId id="420" r:id="rId15"/>
    <p:sldId id="421" r:id="rId16"/>
    <p:sldId id="426" r:id="rId17"/>
    <p:sldId id="410" r:id="rId18"/>
    <p:sldId id="408" r:id="rId19"/>
    <p:sldId id="409" r:id="rId20"/>
    <p:sldId id="413" r:id="rId21"/>
    <p:sldId id="356" r:id="rId22"/>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ADC5B7"/>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72" autoAdjust="0"/>
    <p:restoredTop sz="94434"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841D991-8DE4-4D45-897A-C05726660A68}" type="datetimeFigureOut">
              <a:rPr lang="en-GB" smtClean="0"/>
              <a:pPr/>
              <a:t>11/10/2019</a:t>
            </a:fld>
            <a:endParaRPr lang="en-GB"/>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0EF231C-0390-4744-9F06-E611C36E1814}" type="slidenum">
              <a:rPr lang="en-GB" smtClean="0"/>
              <a:pPr/>
              <a:t>‹#›</a:t>
            </a:fld>
            <a:endParaRPr lang="en-GB"/>
          </a:p>
        </p:txBody>
      </p:sp>
    </p:spTree>
    <p:extLst>
      <p:ext uri="{BB962C8B-B14F-4D97-AF65-F5344CB8AC3E}">
        <p14:creationId xmlns:p14="http://schemas.microsoft.com/office/powerpoint/2010/main" xmlns="" val="244429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7266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71942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24758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68138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85002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89918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703708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426065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4165598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69825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B43EF-5D92-4F0D-BEB8-A398EB731ECB}" type="datetimeFigureOut">
              <a:rPr lang="en-GB" smtClean="0"/>
              <a:pPr/>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303683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B43EF-5D92-4F0D-BEB8-A398EB731ECB}" type="datetimeFigureOut">
              <a:rPr lang="en-GB" smtClean="0"/>
              <a:pPr/>
              <a:t>11/10/2019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BFD4E-8501-427C-9EDD-7522A388D733}" type="slidenum">
              <a:rPr lang="en-GB" smtClean="0"/>
              <a:pPr/>
              <a:t>‹#›</a:t>
            </a:fld>
            <a:endParaRPr lang="en-GB"/>
          </a:p>
        </p:txBody>
      </p:sp>
    </p:spTree>
    <p:extLst>
      <p:ext uri="{BB962C8B-B14F-4D97-AF65-F5344CB8AC3E}">
        <p14:creationId xmlns:p14="http://schemas.microsoft.com/office/powerpoint/2010/main" xmlns="" val="111166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C5B7"/>
        </a:solidFill>
        <a:effectLst/>
      </p:bgPr>
    </p:bg>
    <p:spTree>
      <p:nvGrpSpPr>
        <p:cNvPr id="1" name=""/>
        <p:cNvGrpSpPr/>
        <p:nvPr/>
      </p:nvGrpSpPr>
      <p:grpSpPr>
        <a:xfrm>
          <a:off x="0" y="0"/>
          <a:ext cx="0" cy="0"/>
          <a:chOff x="0" y="0"/>
          <a:chExt cx="0" cy="0"/>
        </a:xfrm>
      </p:grpSpPr>
      <p:sp>
        <p:nvSpPr>
          <p:cNvPr id="4" name="Content Placeholder 5"/>
          <p:cNvSpPr txBox="1">
            <a:spLocks/>
          </p:cNvSpPr>
          <p:nvPr/>
        </p:nvSpPr>
        <p:spPr>
          <a:xfrm>
            <a:off x="0" y="5500098"/>
            <a:ext cx="9144000" cy="1097253"/>
          </a:xfrm>
          <a:prstGeom prst="rect">
            <a:avLst/>
          </a:prstGeom>
          <a:solidFill>
            <a:srgbClr val="ADC5B7"/>
          </a:solidFill>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Arial" panose="020B0604020202020204" pitchFamily="34" charset="0"/>
              <a:buChar char="•"/>
              <a:defRPr/>
            </a:pPr>
            <a:endParaRPr lang="en-ZA" dirty="0">
              <a:solidFill>
                <a:prstClr val="black">
                  <a:tint val="75000"/>
                </a:prstClr>
              </a:solidFill>
              <a:latin typeface="Arial" panose="020B0604020202020204" pitchFamily="34" charset="0"/>
              <a:cs typeface="Arial" panose="020B0604020202020204" pitchFamily="34" charset="0"/>
            </a:endParaRPr>
          </a:p>
          <a:p>
            <a:pPr>
              <a:defRPr/>
            </a:pPr>
            <a:r>
              <a:rPr lang="en-GB" dirty="0">
                <a:solidFill>
                  <a:prstClr val="white"/>
                </a:solidFill>
                <a:latin typeface="Arial" panose="020B0604020202020204" pitchFamily="34" charset="0"/>
                <a:cs typeface="Arial" panose="020B0604020202020204" pitchFamily="34" charset="0"/>
              </a:rPr>
              <a:t/>
            </a:r>
            <a:br>
              <a:rPr lang="en-GB" dirty="0">
                <a:solidFill>
                  <a:prstClr val="white"/>
                </a:solidFill>
                <a:latin typeface="Arial" panose="020B0604020202020204" pitchFamily="34" charset="0"/>
                <a:cs typeface="Arial" panose="020B0604020202020204" pitchFamily="34" charset="0"/>
              </a:rPr>
            </a:br>
            <a:r>
              <a:rPr lang="en-GB" sz="5800" dirty="0">
                <a:solidFill>
                  <a:prstClr val="white"/>
                </a:solidFill>
                <a:latin typeface="Arial" panose="020B0604020202020204" pitchFamily="34" charset="0"/>
                <a:cs typeface="Arial" panose="020B0604020202020204" pitchFamily="34" charset="0"/>
              </a:rPr>
              <a:t> </a:t>
            </a:r>
            <a:r>
              <a:rPr lang="en-GB" sz="9600" b="1" dirty="0">
                <a:solidFill>
                  <a:prstClr val="white"/>
                </a:solidFill>
                <a:latin typeface="Arial" panose="020B0604020202020204" pitchFamily="34" charset="0"/>
                <a:cs typeface="Arial" panose="020B0604020202020204" pitchFamily="34" charset="0"/>
              </a:rPr>
              <a:t>Portfolio and Select Committees </a:t>
            </a:r>
          </a:p>
          <a:p>
            <a:pPr>
              <a:defRPr/>
            </a:pPr>
            <a:r>
              <a:rPr lang="en-GB" sz="9600" b="1" dirty="0">
                <a:solidFill>
                  <a:prstClr val="white"/>
                </a:solidFill>
                <a:latin typeface="Arial" panose="020B0604020202020204" pitchFamily="34" charset="0"/>
                <a:cs typeface="Arial" panose="020B0604020202020204" pitchFamily="34" charset="0"/>
              </a:rPr>
              <a:t>Annual Report Presentation - 2019</a:t>
            </a:r>
          </a:p>
          <a:p>
            <a:pPr>
              <a:buFont typeface="Arial" panose="020B0604020202020204" pitchFamily="34" charset="0"/>
              <a:buChar char="•"/>
              <a:defRPr/>
            </a:pPr>
            <a:endParaRPr lang="en-ZA" dirty="0">
              <a:solidFill>
                <a:prstClr val="black">
                  <a:tint val="75000"/>
                </a:prstClr>
              </a:solidFill>
            </a:endParaRPr>
          </a:p>
        </p:txBody>
      </p:sp>
      <p:pic>
        <p:nvPicPr>
          <p:cNvPr id="1027" name="Picture 3">
            <a:extLst>
              <a:ext uri="{FF2B5EF4-FFF2-40B4-BE49-F238E27FC236}">
                <a16:creationId xmlns:a16="http://schemas.microsoft.com/office/drawing/2014/main" xmlns="" id="{910994B9-CBD4-4CFD-B370-AE1329B326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39167" y="5243742"/>
            <a:ext cx="364837" cy="350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a:extLst>
              <a:ext uri="{FF2B5EF4-FFF2-40B4-BE49-F238E27FC236}">
                <a16:creationId xmlns:a16="http://schemas.microsoft.com/office/drawing/2014/main" xmlns="" id="{261E69C7-3A5E-46DD-9514-B34428EEDDCA}"/>
              </a:ext>
            </a:extLst>
          </p:cNvPr>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517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8671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2247543091"/>
              </p:ext>
            </p:extLst>
          </p:nvPr>
        </p:nvGraphicFramePr>
        <p:xfrm>
          <a:off x="1" y="1"/>
          <a:ext cx="9144000" cy="6890945"/>
        </p:xfrm>
        <a:graphic>
          <a:graphicData uri="http://schemas.openxmlformats.org/drawingml/2006/table">
            <a:tbl>
              <a:tblPr/>
              <a:tblGrid>
                <a:gridCol w="2404533">
                  <a:extLst>
                    <a:ext uri="{9D8B030D-6E8A-4147-A177-3AD203B41FA5}">
                      <a16:colId xmlns:a16="http://schemas.microsoft.com/office/drawing/2014/main" xmlns="" val="20000"/>
                    </a:ext>
                  </a:extLst>
                </a:gridCol>
                <a:gridCol w="1238699">
                  <a:extLst>
                    <a:ext uri="{9D8B030D-6E8A-4147-A177-3AD203B41FA5}">
                      <a16:colId xmlns:a16="http://schemas.microsoft.com/office/drawing/2014/main" xmlns="" val="20002"/>
                    </a:ext>
                  </a:extLst>
                </a:gridCol>
                <a:gridCol w="5500768">
                  <a:extLst>
                    <a:ext uri="{9D8B030D-6E8A-4147-A177-3AD203B41FA5}">
                      <a16:colId xmlns:a16="http://schemas.microsoft.com/office/drawing/2014/main" xmlns="" val="20003"/>
                    </a:ext>
                  </a:extLst>
                </a:gridCol>
              </a:tblGrid>
              <a:tr h="6411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charset="0"/>
                        </a:rPr>
                        <a:t>SO: </a:t>
                      </a:r>
                      <a:r>
                        <a:rPr kumimoji="0" lang="en-ZA" sz="1600" b="1" i="0" u="none" strike="noStrike" kern="1200" cap="none" normalizeH="0" baseline="0" dirty="0" smtClean="0">
                          <a:ln>
                            <a:noFill/>
                          </a:ln>
                          <a:solidFill>
                            <a:schemeClr val="tx1"/>
                          </a:solidFill>
                          <a:effectLst/>
                          <a:latin typeface="Arial Narrow" pitchFamily="34" charset="0"/>
                          <a:ea typeface="+mn-ea"/>
                          <a:cs typeface="Arial" charset="0"/>
                        </a:rPr>
                        <a:t>To optimise empowerment in all activities of the Park in order to support the transformation of tourism, conservation and research sectors and through ownership, education, training and job creation</a:t>
                      </a:r>
                      <a:endParaRPr kumimoji="0" lang="en-US" sz="1600" b="1" i="0" u="none" strike="noStrike" kern="1200" cap="none" normalizeH="0" baseline="0" dirty="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928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600" b="1" i="0" u="none" strike="noStrike" kern="1200" cap="none" normalizeH="0" baseline="0" dirty="0" smtClean="0">
                          <a:ln>
                            <a:noFill/>
                          </a:ln>
                          <a:solidFill>
                            <a:schemeClr val="tx1"/>
                          </a:solidFill>
                          <a:effectLst/>
                          <a:latin typeface="Arial Narrow" pitchFamily="34" charset="0"/>
                          <a:ea typeface="+mn-ea"/>
                          <a:cs typeface="Arial" pitchFamily="34" charset="0"/>
                        </a:rPr>
                        <a:t>2018/19</a:t>
                      </a:r>
                      <a:endPar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108399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a:t>
                      </a: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of full-time job equivalents</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550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smtClean="0">
                          <a:ln>
                            <a:noFill/>
                          </a:ln>
                          <a:solidFill>
                            <a:schemeClr val="tx1"/>
                          </a:solidFill>
                          <a:effectLst/>
                          <a:latin typeface="Arial Narrow" pitchFamily="34" charset="0"/>
                          <a:ea typeface="+mn-ea"/>
                          <a:cs typeface="Arial" charset="0"/>
                        </a:rPr>
                        <a:t>Partial 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431</a:t>
                      </a: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Challenge: delays in funding for land-care projects. </a:t>
                      </a: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Corrective measures: liaison with the Department to ensure payments are timeous and use of internal funding, if available</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2"/>
                  </a:ext>
                </a:extLst>
              </a:tr>
              <a:tr h="109242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training days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4 800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5 795</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Appointment of new land-care contractors and workers in the Northern section of the Park who required training.</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l">
                        <a:lnSpc>
                          <a:spcPct val="115000"/>
                        </a:lnSpc>
                        <a:spcAft>
                          <a:spcPts val="0"/>
                        </a:spcAft>
                      </a:pP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3"/>
                  </a:ext>
                </a:extLst>
              </a:tr>
              <a:tr h="864400">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people participating in SMMEs and skills development programmes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107</a:t>
                      </a:r>
                    </a:p>
                    <a:p>
                      <a:pPr algn="l" fontAlgn="ctr">
                        <a:lnSpc>
                          <a:spcPct val="110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Additional SMMEs were able to participate in the Programme</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4"/>
                  </a:ext>
                </a:extLst>
              </a:tr>
              <a:tr h="92171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Number of students participating in bursary and support programme</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37</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41</a:t>
                      </a: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4 new students were recruited due to new vacancies becoming available because students were academically excluded</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5"/>
                  </a:ext>
                </a:extLst>
              </a:tr>
              <a:tr h="1325422">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BEE spend on majority black owned suppliers as a percentage of qualifying expenditure</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60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smtClean="0">
                          <a:ln>
                            <a:noFill/>
                          </a:ln>
                          <a:solidFill>
                            <a:schemeClr val="tx1"/>
                          </a:solidFill>
                          <a:effectLst/>
                          <a:latin typeface="Arial Narrow" pitchFamily="34" charset="0"/>
                          <a:ea typeface="+mn-ea"/>
                          <a:cs typeface="Arial" charset="0"/>
                        </a:rPr>
                        <a:t>Partial 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45</a:t>
                      </a:r>
                    </a:p>
                    <a:p>
                      <a:pPr algn="l" fontAlgn="ctr">
                        <a:lnSpc>
                          <a:spcPct val="110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Challenge: delays in funding for land-care projects</a:t>
                      </a:r>
                    </a:p>
                    <a:p>
                      <a:pPr algn="l" fontAlgn="ctr">
                        <a:lnSpc>
                          <a:spcPct val="110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Corrective measures: liaison with the Department to ensure payments are timeous and use of internal funding, if available</a:t>
                      </a:r>
                    </a:p>
                    <a:p>
                      <a:pPr algn="l" fontAlgn="ctr">
                        <a:lnSpc>
                          <a:spcPct val="110000"/>
                        </a:lnSpc>
                        <a:spcAft>
                          <a:spcPts val="0"/>
                        </a:spcAft>
                      </a:pP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04671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76"/>
            <a:ext cx="8784976" cy="834336"/>
          </a:xfrm>
        </p:spPr>
        <p:txBody>
          <a:bodyPr anchor="t">
            <a:normAutofit/>
          </a:bodyPr>
          <a:lstStyle/>
          <a:p>
            <a:pPr algn="l"/>
            <a:r>
              <a:rPr lang="en-GB" sz="3200" dirty="0"/>
              <a:t>Programme Three: </a:t>
            </a:r>
            <a:r>
              <a:rPr lang="en-GB" sz="3200" i="1" dirty="0" smtClean="0"/>
              <a:t>Commercialisation</a:t>
            </a:r>
            <a:endParaRPr lang="en-GB" sz="3200" i="1" dirty="0"/>
          </a:p>
        </p:txBody>
      </p:sp>
      <p:sp>
        <p:nvSpPr>
          <p:cNvPr id="5" name="Title 1"/>
          <p:cNvSpPr txBox="1">
            <a:spLocks/>
          </p:cNvSpPr>
          <p:nvPr/>
        </p:nvSpPr>
        <p:spPr>
          <a:xfrm>
            <a:off x="1" y="5897208"/>
            <a:ext cx="9143999" cy="908720"/>
          </a:xfrm>
          <a:prstGeom prst="rect">
            <a:avLst/>
          </a:prstGeom>
        </p:spPr>
        <p:txBody>
          <a:bodyPr vert="horz" lIns="91440" tIns="45720" rIns="91440" bIns="45720" rtlCol="0" anchor="b">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dirty="0"/>
              <a:t>Strategic objective: </a:t>
            </a:r>
            <a:r>
              <a:rPr lang="en-GB" sz="2400" i="1" dirty="0"/>
              <a:t>to optimise the Park’s revenue generation in a commercially- and environmentally-sustainable manner, that fosters job creation and empowerment of historically-disadvantaged communities</a:t>
            </a:r>
          </a:p>
        </p:txBody>
      </p:sp>
      <p:pic>
        <p:nvPicPr>
          <p:cNvPr id="6" name="Picture 5">
            <a:extLst>
              <a:ext uri="{FF2B5EF4-FFF2-40B4-BE49-F238E27FC236}">
                <a16:creationId xmlns:a16="http://schemas.microsoft.com/office/drawing/2014/main" xmlns="" id="{B81C1FB8-44B2-42BB-83A8-83F2B7C335E2}"/>
              </a:ext>
            </a:extLst>
          </p:cNvPr>
          <p:cNvPicPr>
            <a:picLocks noChangeAspect="1"/>
          </p:cNvPicPr>
          <p:nvPr/>
        </p:nvPicPr>
        <p:blipFill>
          <a:blip r:embed="rId2" cstate="print"/>
          <a:stretch>
            <a:fillRect/>
          </a:stretch>
        </p:blipFill>
        <p:spPr>
          <a:xfrm>
            <a:off x="0" y="712632"/>
            <a:ext cx="9144000" cy="5184576"/>
          </a:xfrm>
          <a:prstGeom prst="rect">
            <a:avLst/>
          </a:prstGeom>
        </p:spPr>
      </p:pic>
    </p:spTree>
    <p:extLst>
      <p:ext uri="{BB962C8B-B14F-4D97-AF65-F5344CB8AC3E}">
        <p14:creationId xmlns:p14="http://schemas.microsoft.com/office/powerpoint/2010/main" xmlns="" val="314928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2028077449"/>
              </p:ext>
            </p:extLst>
          </p:nvPr>
        </p:nvGraphicFramePr>
        <p:xfrm>
          <a:off x="0" y="1"/>
          <a:ext cx="9144000" cy="6958265"/>
        </p:xfrm>
        <a:graphic>
          <a:graphicData uri="http://schemas.openxmlformats.org/drawingml/2006/table">
            <a:tbl>
              <a:tblPr/>
              <a:tblGrid>
                <a:gridCol w="2915816">
                  <a:extLst>
                    <a:ext uri="{9D8B030D-6E8A-4147-A177-3AD203B41FA5}">
                      <a16:colId xmlns:a16="http://schemas.microsoft.com/office/drawing/2014/main" xmlns="" val="20000"/>
                    </a:ext>
                  </a:extLst>
                </a:gridCol>
                <a:gridCol w="1368152">
                  <a:extLst>
                    <a:ext uri="{9D8B030D-6E8A-4147-A177-3AD203B41FA5}">
                      <a16:colId xmlns:a16="http://schemas.microsoft.com/office/drawing/2014/main" xmlns="" val="20002"/>
                    </a:ext>
                  </a:extLst>
                </a:gridCol>
                <a:gridCol w="4860032">
                  <a:extLst>
                    <a:ext uri="{9D8B030D-6E8A-4147-A177-3AD203B41FA5}">
                      <a16:colId xmlns:a16="http://schemas.microsoft.com/office/drawing/2014/main" xmlns="" val="20003"/>
                    </a:ext>
                  </a:extLst>
                </a:gridCol>
              </a:tblGrid>
              <a:tr h="64107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charset="0"/>
                        </a:rPr>
                        <a:t>SO: </a:t>
                      </a:r>
                      <a:r>
                        <a:rPr kumimoji="0" lang="en-ZA" sz="1600" b="1" i="0" u="none" strike="noStrike" kern="1200" cap="none" normalizeH="0" baseline="0" dirty="0" smtClean="0">
                          <a:ln>
                            <a:noFill/>
                          </a:ln>
                          <a:solidFill>
                            <a:schemeClr val="tx1"/>
                          </a:solidFill>
                          <a:effectLst/>
                          <a:latin typeface="Arial Narrow" pitchFamily="34" charset="0"/>
                          <a:ea typeface="+mn-ea"/>
                          <a:cs typeface="Arial" charset="0"/>
                        </a:rPr>
                        <a:t>To optimise the Park’s revenue generation in an environmentally- and commercially sustainable manner, that fosters job creation and empowerment of historically-disadvantaged communities</a:t>
                      </a:r>
                      <a:endParaRPr kumimoji="0" lang="en-US" sz="1600" b="1" i="0" u="none" strike="noStrike" kern="1200" cap="none" normalizeH="0" baseline="0" dirty="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812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600" b="1" i="0" u="none" strike="noStrike" kern="1200" cap="none" normalizeH="0" baseline="0" dirty="0" smtClean="0">
                          <a:ln>
                            <a:noFill/>
                          </a:ln>
                          <a:solidFill>
                            <a:schemeClr val="tx1"/>
                          </a:solidFill>
                          <a:effectLst/>
                          <a:latin typeface="Arial Narrow" pitchFamily="34" charset="0"/>
                          <a:ea typeface="+mn-ea"/>
                          <a:cs typeface="Arial" pitchFamily="34" charset="0"/>
                        </a:rPr>
                        <a:t>2018/19</a:t>
                      </a:r>
                      <a:endPar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81612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Revenue to the Park from commercial sources (rand million)</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20.7</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R22.2</a:t>
                      </a: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There </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was an increase in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annual concession fees, park fees and paying visitors. </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2"/>
                  </a:ext>
                </a:extLst>
              </a:tr>
              <a:tr h="81612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Number of non- paying local neighbours entries</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135 000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149 389</a:t>
                      </a: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Enhanced gate control system and media initiative publicising free entry at </a:t>
                      </a:r>
                      <a:r>
                        <a:rPr kumimoji="0" lang="en-ZA" sz="1600" b="0" i="0" u="none" strike="noStrike" kern="1200" cap="none" normalizeH="0" baseline="0" dirty="0" err="1" smtClean="0">
                          <a:ln>
                            <a:noFill/>
                          </a:ln>
                          <a:solidFill>
                            <a:schemeClr val="tx1"/>
                          </a:solidFill>
                          <a:effectLst/>
                          <a:latin typeface="Arial Narrow" pitchFamily="34" charset="0"/>
                          <a:ea typeface="+mn-ea"/>
                          <a:cs typeface="Arial" charset="0"/>
                        </a:rPr>
                        <a:t>Sodwana</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 Bay</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3"/>
                  </a:ext>
                </a:extLst>
              </a:tr>
              <a:tr h="81612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Number of paid visitors entries</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250 000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278 759</a:t>
                      </a: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Pay-point system introduced as well as enhanced gate control systems</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4"/>
                  </a:ext>
                </a:extLst>
              </a:tr>
              <a:tr h="95273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fr-FR" sz="1600" b="0" i="0" u="none" strike="noStrike" kern="1200" cap="none" normalizeH="0" baseline="0" dirty="0" smtClean="0">
                          <a:ln>
                            <a:noFill/>
                          </a:ln>
                          <a:solidFill>
                            <a:schemeClr val="tx1"/>
                          </a:solidFill>
                          <a:effectLst/>
                          <a:latin typeface="Arial Narrow" pitchFamily="34" charset="0"/>
                          <a:ea typeface="+mn-ea"/>
                          <a:cs typeface="Arial" charset="0"/>
                        </a:rPr>
                        <a:t>Percentage implementation of commercial development plan</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80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80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l">
                        <a:lnSpc>
                          <a:spcPct val="115000"/>
                        </a:lnSpc>
                        <a:spcAft>
                          <a:spcPts val="0"/>
                        </a:spcAft>
                      </a:pP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5"/>
                  </a:ext>
                </a:extLst>
              </a:tr>
              <a:tr h="640215">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annual </a:t>
                      </a: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marketing events </a:t>
                      </a:r>
                      <a:r>
                        <a:rPr kumimoji="0" lang="en-US" sz="1600" b="0" i="0" u="none" strike="noStrike" kern="1200" cap="none" normalizeH="0" baseline="0" dirty="0">
                          <a:ln>
                            <a:noFill/>
                          </a:ln>
                          <a:solidFill>
                            <a:schemeClr val="tx1"/>
                          </a:solidFill>
                          <a:effectLst/>
                          <a:latin typeface="Arial Narrow" pitchFamily="34" charset="0"/>
                          <a:ea typeface="+mn-ea"/>
                          <a:cs typeface="Arial" charset="0"/>
                        </a:rPr>
                        <a:t>implemented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4 </a:t>
                      </a: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6"/>
                  </a:ext>
                </a:extLst>
              </a:tr>
              <a:tr h="796873">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Percentage implementation of annual marketing programme</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7"/>
                  </a:ext>
                </a:extLst>
              </a:tr>
              <a:tr h="796873">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Percentage implementation of annual infrastructure programme </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302239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89240"/>
            <a:ext cx="9144000" cy="1268760"/>
          </a:xfrm>
        </p:spPr>
        <p:txBody>
          <a:bodyPr anchor="b">
            <a:noAutofit/>
          </a:bodyPr>
          <a:lstStyle/>
          <a:p>
            <a:pPr algn="l"/>
            <a:r>
              <a:rPr lang="en-GB" sz="2350" dirty="0"/>
              <a:t>Sub-Programme 1: </a:t>
            </a:r>
            <a:r>
              <a:rPr lang="en-GB" sz="2350" dirty="0" smtClean="0"/>
              <a:t>Research </a:t>
            </a:r>
            <a:r>
              <a:rPr lang="en-GB" sz="2350" dirty="0"/>
              <a:t>and Development</a:t>
            </a:r>
            <a:r>
              <a:rPr lang="en-GB" sz="2350" i="1" dirty="0"/>
              <a:t/>
            </a:r>
            <a:br>
              <a:rPr lang="en-GB" sz="2350" i="1" dirty="0"/>
            </a:br>
            <a:r>
              <a:rPr lang="en-GB" sz="2350" dirty="0"/>
              <a:t>Strategic objective: </a:t>
            </a:r>
            <a:r>
              <a:rPr lang="en-GB" sz="2350" i="1" dirty="0"/>
              <a:t>to promote research that is innovative and relevant to the knowledge requirements and management objectives of the Authority</a:t>
            </a:r>
          </a:p>
        </p:txBody>
      </p:sp>
      <p:sp>
        <p:nvSpPr>
          <p:cNvPr id="5" name="Title 1"/>
          <p:cNvSpPr txBox="1">
            <a:spLocks/>
          </p:cNvSpPr>
          <p:nvPr/>
        </p:nvSpPr>
        <p:spPr>
          <a:xfrm>
            <a:off x="179512" y="4651"/>
            <a:ext cx="8784976" cy="68804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t>Programme Four: </a:t>
            </a:r>
            <a:r>
              <a:rPr lang="en-GB" sz="3200" i="1" dirty="0"/>
              <a:t>Finance and Administration</a:t>
            </a:r>
            <a:br>
              <a:rPr lang="en-GB" sz="3200" i="1" dirty="0"/>
            </a:br>
            <a:endParaRPr lang="en-GB" sz="3200" i="1" dirty="0"/>
          </a:p>
        </p:txBody>
      </p:sp>
      <p:pic>
        <p:nvPicPr>
          <p:cNvPr id="3" name="Picture 2"/>
          <p:cNvPicPr>
            <a:picLocks noChangeAspect="1"/>
          </p:cNvPicPr>
          <p:nvPr/>
        </p:nvPicPr>
        <p:blipFill>
          <a:blip r:embed="rId2" cstate="print"/>
          <a:stretch>
            <a:fillRect/>
          </a:stretch>
        </p:blipFill>
        <p:spPr>
          <a:xfrm>
            <a:off x="179512" y="692696"/>
            <a:ext cx="8784975" cy="4896544"/>
          </a:xfrm>
          <a:prstGeom prst="rect">
            <a:avLst/>
          </a:prstGeom>
        </p:spPr>
      </p:pic>
    </p:spTree>
    <p:extLst>
      <p:ext uri="{BB962C8B-B14F-4D97-AF65-F5344CB8AC3E}">
        <p14:creationId xmlns:p14="http://schemas.microsoft.com/office/powerpoint/2010/main" xmlns="" val="150490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827975507"/>
              </p:ext>
            </p:extLst>
          </p:nvPr>
        </p:nvGraphicFramePr>
        <p:xfrm>
          <a:off x="1" y="1"/>
          <a:ext cx="9143999" cy="6867343"/>
        </p:xfrm>
        <a:graphic>
          <a:graphicData uri="http://schemas.openxmlformats.org/drawingml/2006/table">
            <a:tbl>
              <a:tblPr/>
              <a:tblGrid>
                <a:gridCol w="2843807">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2"/>
                    </a:ext>
                  </a:extLst>
                </a:gridCol>
                <a:gridCol w="3563888">
                  <a:extLst>
                    <a:ext uri="{9D8B030D-6E8A-4147-A177-3AD203B41FA5}">
                      <a16:colId xmlns:a16="http://schemas.microsoft.com/office/drawing/2014/main" xmlns="" val="20003"/>
                    </a:ext>
                  </a:extLst>
                </a:gridCol>
              </a:tblGrid>
              <a:tr h="47040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1" u="sng" strike="noStrike" kern="1200" cap="none" normalizeH="0" baseline="0" dirty="0">
                          <a:ln>
                            <a:noFill/>
                          </a:ln>
                          <a:solidFill>
                            <a:schemeClr val="tx1"/>
                          </a:solidFill>
                          <a:effectLst/>
                          <a:latin typeface="Arial Narrow" pitchFamily="34" charset="0"/>
                          <a:ea typeface="+mn-ea"/>
                          <a:cs typeface="Arial" charset="0"/>
                        </a:rPr>
                        <a:t>Sub-</a:t>
                      </a:r>
                      <a:r>
                        <a:rPr kumimoji="0" lang="en-US" sz="1550" b="1" i="1" u="sng" strike="noStrike" kern="1200" cap="none" normalizeH="0" baseline="0" dirty="0" err="1">
                          <a:ln>
                            <a:noFill/>
                          </a:ln>
                          <a:solidFill>
                            <a:schemeClr val="tx1"/>
                          </a:solidFill>
                          <a:effectLst/>
                          <a:latin typeface="Arial Narrow" pitchFamily="34" charset="0"/>
                          <a:ea typeface="+mn-ea"/>
                          <a:cs typeface="Arial" charset="0"/>
                        </a:rPr>
                        <a:t>programme</a:t>
                      </a:r>
                      <a:r>
                        <a:rPr kumimoji="0" lang="en-US" sz="1550" b="1" i="1" u="sng" strike="noStrike" kern="1200" cap="none" normalizeH="0" baseline="0" dirty="0">
                          <a:ln>
                            <a:noFill/>
                          </a:ln>
                          <a:solidFill>
                            <a:schemeClr val="tx1"/>
                          </a:solidFill>
                          <a:effectLst/>
                          <a:latin typeface="Arial Narrow" pitchFamily="34" charset="0"/>
                          <a:ea typeface="+mn-ea"/>
                          <a:cs typeface="Arial" charset="0"/>
                        </a:rPr>
                        <a:t> one: Research and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normalizeH="0" baseline="0" dirty="0">
                          <a:ln>
                            <a:noFill/>
                          </a:ln>
                          <a:solidFill>
                            <a:schemeClr val="tx1"/>
                          </a:solidFill>
                          <a:effectLst/>
                          <a:latin typeface="Arial Narrow" pitchFamily="34" charset="0"/>
                          <a:ea typeface="+mn-ea"/>
                          <a:cs typeface="Arial" charset="0"/>
                        </a:rPr>
                        <a:t>SO: to promote research that is innovative and relevant</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40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5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55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550" b="1" i="0" u="none" strike="noStrike" kern="1200" cap="none" normalizeH="0" baseline="0" dirty="0" smtClean="0">
                          <a:ln>
                            <a:noFill/>
                          </a:ln>
                          <a:solidFill>
                            <a:schemeClr val="tx1"/>
                          </a:solidFill>
                          <a:effectLst/>
                          <a:latin typeface="Arial Narrow" pitchFamily="34" charset="0"/>
                          <a:ea typeface="+mn-ea"/>
                          <a:cs typeface="Arial" pitchFamily="34" charset="0"/>
                        </a:rPr>
                        <a:t>2018/19</a:t>
                      </a:r>
                      <a:endParaRPr kumimoji="0" lang="en-ZA" sz="155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5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1081932">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550" b="0" i="0" u="none" strike="noStrike" kern="1200" cap="none" normalizeH="0" baseline="0" dirty="0">
                          <a:ln>
                            <a:noFill/>
                          </a:ln>
                          <a:solidFill>
                            <a:schemeClr val="tx1"/>
                          </a:solidFill>
                          <a:effectLst/>
                          <a:latin typeface="Arial Narrow" pitchFamily="34" charset="0"/>
                          <a:ea typeface="+mn-ea"/>
                          <a:cs typeface="Arial" charset="0"/>
                        </a:rPr>
                        <a:t>Percentage of new approved research proposals that relate to management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550" b="0" i="0" u="none" strike="noStrike" kern="1200" cap="none" normalizeH="0" baseline="0" dirty="0">
                          <a:ln>
                            <a:noFill/>
                          </a:ln>
                          <a:solidFill>
                            <a:schemeClr val="tx1"/>
                          </a:solidFill>
                          <a:effectLst/>
                          <a:latin typeface="Arial Narrow" pitchFamily="34" charset="0"/>
                          <a:ea typeface="+mn-ea"/>
                          <a:cs typeface="Arial" charset="0"/>
                        </a:rPr>
                        <a:t>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55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55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61</a:t>
                      </a:r>
                    </a:p>
                    <a:p>
                      <a:pPr algn="l">
                        <a:lnSpc>
                          <a:spcPct val="115000"/>
                        </a:lnSpc>
                        <a:spcAft>
                          <a:spcPts val="0"/>
                        </a:spcAft>
                      </a:pP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Cumulatively to Q3 10 of the 19 proposals were relevant. All 4 of the applications received in Q4 were relevant.</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2"/>
                  </a:ext>
                </a:extLst>
              </a:tr>
              <a:tr h="942665">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550" b="0" i="0" u="none" strike="noStrike" kern="1200" cap="none" normalizeH="0" baseline="0" dirty="0" smtClean="0">
                          <a:ln>
                            <a:noFill/>
                          </a:ln>
                          <a:solidFill>
                            <a:schemeClr val="tx1"/>
                          </a:solidFill>
                          <a:effectLst/>
                          <a:latin typeface="Arial Narrow" pitchFamily="34" charset="0"/>
                          <a:ea typeface="+mn-ea"/>
                          <a:cs typeface="Arial" charset="0"/>
                        </a:rPr>
                        <a:t>Park monitoring programme implemented </a:t>
                      </a:r>
                      <a:endParaRPr kumimoji="0" lang="en-US" sz="155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550" b="0" i="0" u="none" strike="noStrike" kern="1200" cap="none" normalizeH="0" baseline="0" dirty="0">
                          <a:ln>
                            <a:noFill/>
                          </a:ln>
                          <a:solidFill>
                            <a:schemeClr val="tx1"/>
                          </a:solidFill>
                          <a:effectLst/>
                          <a:latin typeface="Arial Narrow" pitchFamily="34" charset="0"/>
                          <a:ea typeface="+mn-ea"/>
                          <a:cs typeface="Arial" charset="0"/>
                        </a:rPr>
                        <a:t>Monitoring of impacts of implementation on the ecological health of Lake St Lucia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55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55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monitoring reports completed for each quarter</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3"/>
                  </a:ext>
                </a:extLst>
              </a:tr>
              <a:tr h="162289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550" b="0" i="0" u="none" strike="noStrike" kern="1200" cap="none" normalizeH="0" baseline="0" dirty="0">
                          <a:ln>
                            <a:noFill/>
                          </a:ln>
                          <a:solidFill>
                            <a:schemeClr val="tx1"/>
                          </a:solidFill>
                          <a:effectLst/>
                          <a:latin typeface="Arial Narrow" pitchFamily="34" charset="0"/>
                          <a:ea typeface="+mn-ea"/>
                          <a:cs typeface="Arial" charset="0"/>
                        </a:rPr>
                        <a:t>Number of visitor market surveys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kumimoji="0" lang="en-ZA" sz="1550" b="0" i="0" u="none" strike="noStrike" kern="1200" cap="none" normalizeH="0" baseline="0" dirty="0">
                          <a:ln>
                            <a:noFill/>
                          </a:ln>
                          <a:solidFill>
                            <a:schemeClr val="tx1"/>
                          </a:solidFill>
                          <a:effectLst/>
                          <a:latin typeface="Arial Narrow" pitchFamily="34" charset="0"/>
                          <a:ea typeface="+mn-ea"/>
                          <a:cs typeface="Arial"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550" b="0" i="0" u="sng" strike="noStrike" kern="1200" cap="none" normalizeH="0" baseline="0" dirty="0" smtClean="0">
                          <a:ln>
                            <a:noFill/>
                          </a:ln>
                          <a:solidFill>
                            <a:schemeClr val="tx1"/>
                          </a:solidFill>
                          <a:effectLst/>
                          <a:latin typeface="Arial Narrow" pitchFamily="34" charset="0"/>
                          <a:ea typeface="+mn-ea"/>
                          <a:cs typeface="Arial" charset="0"/>
                        </a:rPr>
                        <a:t>Partial Achievement</a:t>
                      </a:r>
                      <a:r>
                        <a:rPr kumimoji="0" lang="en-ZA" sz="155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1</a:t>
                      </a:r>
                    </a:p>
                    <a:p>
                      <a:pPr algn="l">
                        <a:lnSpc>
                          <a:spcPct val="115000"/>
                        </a:lnSpc>
                        <a:spcAft>
                          <a:spcPts val="0"/>
                        </a:spcAft>
                      </a:pP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It was anticipated that the second visitor market survey would </a:t>
                      </a:r>
                    </a:p>
                    <a:p>
                      <a:pPr algn="l">
                        <a:lnSpc>
                          <a:spcPct val="115000"/>
                        </a:lnSpc>
                        <a:spcAft>
                          <a:spcPts val="0"/>
                        </a:spcAft>
                      </a:pP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Be done in March. However die to the resignation of the staff members and capacity challenges, the survey could not be done</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4"/>
                  </a:ext>
                </a:extLst>
              </a:tr>
              <a:tr h="36131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Number of learners visiting the Park</a:t>
                      </a:r>
                      <a:endParaRPr kumimoji="0" lang="en-US" sz="155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5 000</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55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55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5 210</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5"/>
                  </a:ext>
                </a:extLst>
              </a:tr>
              <a:tr h="1029041">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550" b="0" i="0" u="none" strike="noStrike" kern="1200" cap="none" normalizeH="0" baseline="0" dirty="0">
                          <a:ln>
                            <a:noFill/>
                          </a:ln>
                          <a:solidFill>
                            <a:schemeClr val="tx1"/>
                          </a:solidFill>
                          <a:effectLst/>
                          <a:latin typeface="Arial Narrow" pitchFamily="34" charset="0"/>
                          <a:ea typeface="+mn-ea"/>
                          <a:cs typeface="Arial" charset="0"/>
                        </a:rPr>
                        <a:t>Percentage implementation of plans to </a:t>
                      </a:r>
                      <a:r>
                        <a:rPr kumimoji="0" lang="en-US" sz="1550" b="0" i="0" u="none" strike="noStrike" kern="1200" cap="none" normalizeH="0" baseline="0" dirty="0" smtClean="0">
                          <a:ln>
                            <a:noFill/>
                          </a:ln>
                          <a:solidFill>
                            <a:schemeClr val="tx1"/>
                          </a:solidFill>
                          <a:effectLst/>
                          <a:latin typeface="Arial Narrow" pitchFamily="34" charset="0"/>
                          <a:ea typeface="+mn-ea"/>
                          <a:cs typeface="Arial" charset="0"/>
                        </a:rPr>
                        <a:t>mitigate the </a:t>
                      </a:r>
                      <a:r>
                        <a:rPr kumimoji="0" lang="en-US" sz="1550" b="0" i="0" u="none" strike="noStrike" kern="1200" cap="none" normalizeH="0" baseline="0" dirty="0">
                          <a:ln>
                            <a:noFill/>
                          </a:ln>
                          <a:solidFill>
                            <a:schemeClr val="tx1"/>
                          </a:solidFill>
                          <a:effectLst/>
                          <a:latin typeface="Arial Narrow" pitchFamily="34" charset="0"/>
                          <a:ea typeface="+mn-ea"/>
                          <a:cs typeface="Arial" charset="0"/>
                        </a:rPr>
                        <a:t>impact of identified threats to rare and endangered species and ecosystems</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50</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55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55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50 </a:t>
                      </a:r>
                      <a:endParaRPr kumimoji="0" lang="en-ZA" sz="155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6"/>
                  </a:ext>
                </a:extLst>
              </a:tr>
              <a:tr h="808774">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550" b="0" i="0" u="none" strike="noStrike" kern="1200" cap="none" normalizeH="0" baseline="0" dirty="0">
                          <a:ln>
                            <a:noFill/>
                          </a:ln>
                          <a:solidFill>
                            <a:schemeClr val="tx1"/>
                          </a:solidFill>
                          <a:effectLst/>
                          <a:latin typeface="Arial Narrow" pitchFamily="34" charset="0"/>
                          <a:ea typeface="+mn-ea"/>
                          <a:cs typeface="Arial" charset="0"/>
                        </a:rPr>
                        <a:t>Percentage completion of plans requested/required within the financial year</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55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55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55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550" b="0" i="0" u="none" strike="noStrike" kern="1200" cap="none" normalizeH="0" baseline="0" dirty="0">
                        <a:ln>
                          <a:noFill/>
                        </a:ln>
                        <a:solidFill>
                          <a:schemeClr val="tx1"/>
                        </a:solidFill>
                        <a:effectLst/>
                        <a:latin typeface="Arial Narrow" pitchFamily="34" charset="0"/>
                        <a:ea typeface="+mn-ea"/>
                        <a:cs typeface="Arial" charset="0"/>
                      </a:endParaRPr>
                    </a:p>
                    <a:p>
                      <a:pPr algn="l" fontAlgn="ctr">
                        <a:lnSpc>
                          <a:spcPct val="110000"/>
                        </a:lnSpc>
                        <a:spcAft>
                          <a:spcPts val="0"/>
                        </a:spcAft>
                      </a:pPr>
                      <a:endParaRPr kumimoji="0" lang="en-ZA" sz="155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83374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21"/>
          <p:cNvGraphicFramePr>
            <a:graphicFrameLocks/>
          </p:cNvGraphicFramePr>
          <p:nvPr>
            <p:extLst>
              <p:ext uri="{D42A27DB-BD31-4B8C-83A1-F6EECF244321}">
                <p14:modId xmlns:p14="http://schemas.microsoft.com/office/powerpoint/2010/main" xmlns="" val="3278641724"/>
              </p:ext>
            </p:extLst>
          </p:nvPr>
        </p:nvGraphicFramePr>
        <p:xfrm>
          <a:off x="7141" y="1"/>
          <a:ext cx="9136858" cy="6942140"/>
        </p:xfrm>
        <a:graphic>
          <a:graphicData uri="http://schemas.openxmlformats.org/drawingml/2006/table">
            <a:tbl>
              <a:tblPr/>
              <a:tblGrid>
                <a:gridCol w="3124699">
                  <a:extLst>
                    <a:ext uri="{9D8B030D-6E8A-4147-A177-3AD203B41FA5}">
                      <a16:colId xmlns:a16="http://schemas.microsoft.com/office/drawing/2014/main" xmlns="" val="20000"/>
                    </a:ext>
                  </a:extLst>
                </a:gridCol>
                <a:gridCol w="1872208">
                  <a:extLst>
                    <a:ext uri="{9D8B030D-6E8A-4147-A177-3AD203B41FA5}">
                      <a16:colId xmlns:a16="http://schemas.microsoft.com/office/drawing/2014/main" xmlns="" val="20002"/>
                    </a:ext>
                  </a:extLst>
                </a:gridCol>
                <a:gridCol w="4139951">
                  <a:extLst>
                    <a:ext uri="{9D8B030D-6E8A-4147-A177-3AD203B41FA5}">
                      <a16:colId xmlns:a16="http://schemas.microsoft.com/office/drawing/2014/main" xmlns="" val="20003"/>
                    </a:ext>
                  </a:extLst>
                </a:gridCol>
              </a:tblGrid>
              <a:tr h="73672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normalizeH="0" baseline="0" dirty="0">
                          <a:ln>
                            <a:noFill/>
                          </a:ln>
                          <a:solidFill>
                            <a:schemeClr val="tx1"/>
                          </a:solidFill>
                          <a:effectLst/>
                          <a:latin typeface="Arial Narrow" pitchFamily="34" charset="0"/>
                          <a:ea typeface="+mn-ea"/>
                          <a:cs typeface="Arial" charset="0"/>
                        </a:rPr>
                        <a:t>Sub-programme two: Corporate </a:t>
                      </a:r>
                      <a:r>
                        <a:rPr kumimoji="0" lang="en-US" sz="1600" b="1" i="1" u="sng" strike="noStrike" kern="1200" cap="none" normalizeH="0" baseline="0" dirty="0" smtClean="0">
                          <a:ln>
                            <a:noFill/>
                          </a:ln>
                          <a:solidFill>
                            <a:schemeClr val="tx1"/>
                          </a:solidFill>
                          <a:effectLst/>
                          <a:latin typeface="Arial Narrow" pitchFamily="34" charset="0"/>
                          <a:ea typeface="+mn-ea"/>
                          <a:cs typeface="Arial" charset="0"/>
                        </a:rPr>
                        <a:t>Governance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1" u="sng" strike="noStrike" kern="1200" cap="none" normalizeH="0" baseline="0" dirty="0">
                        <a:ln>
                          <a:noFill/>
                        </a:ln>
                        <a:solidFill>
                          <a:schemeClr val="tx1"/>
                        </a:solidFill>
                        <a:effectLst/>
                        <a:latin typeface="Arial Narrow" pitchFamily="34"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charset="0"/>
                        </a:rPr>
                        <a:t>SO: </a:t>
                      </a:r>
                      <a:r>
                        <a:rPr kumimoji="0" lang="en-US" sz="1600" b="1" i="0" u="none" strike="noStrike" kern="1200" cap="none" normalizeH="0" baseline="0" dirty="0" smtClean="0">
                          <a:ln>
                            <a:noFill/>
                          </a:ln>
                          <a:solidFill>
                            <a:schemeClr val="tx1"/>
                          </a:solidFill>
                          <a:effectLst/>
                          <a:latin typeface="Arial Narrow" pitchFamily="34" charset="0"/>
                          <a:ea typeface="+mn-ea"/>
                          <a:cs typeface="Arial" charset="0"/>
                        </a:rPr>
                        <a:t>to ensure good governance and a sound control environment</a:t>
                      </a:r>
                      <a:endParaRPr kumimoji="0" lang="en-US" sz="1600" b="1" i="0" u="none" strike="noStrike" kern="1200" cap="none" normalizeH="0" baseline="0" dirty="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51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600" b="1" i="0" u="none" strike="noStrike" kern="1200" cap="none" normalizeH="0" baseline="0" dirty="0" smtClean="0">
                          <a:ln>
                            <a:noFill/>
                          </a:ln>
                          <a:solidFill>
                            <a:schemeClr val="tx1"/>
                          </a:solidFill>
                          <a:effectLst/>
                          <a:latin typeface="Arial Narrow" pitchFamily="34" charset="0"/>
                          <a:ea typeface="+mn-ea"/>
                          <a:cs typeface="Arial" pitchFamily="34" charset="0"/>
                        </a:rPr>
                        <a:t>2018/19</a:t>
                      </a:r>
                      <a:endPar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Arial Narrow" pitchFamily="34" charset="0"/>
                          <a:cs typeface="Arial" pitchFamily="34" charset="0"/>
                        </a:rPr>
                        <a:t>Achievements/Challenges/Corrective Measures</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1677833">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Unqualified external audit opinion</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Unqualified opinion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 </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Unqualified opinion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2"/>
                  </a:ext>
                </a:extLst>
              </a:tr>
              <a:tr h="173432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defRPr/>
                      </a:pP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Percentage retention of skills</a:t>
                      </a:r>
                    </a:p>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endParaRPr kumimoji="0" lang="en-US" sz="1600" b="0" i="0" u="none" strike="noStrike" kern="1200" cap="none" normalizeH="0" baseline="0" dirty="0" smtClean="0">
                        <a:ln>
                          <a:noFill/>
                        </a:ln>
                        <a:solidFill>
                          <a:schemeClr val="tx1"/>
                        </a:solidFill>
                        <a:effectLst/>
                        <a:latin typeface="Arial Narrow" pitchFamily="34" charset="0"/>
                        <a:ea typeface="+mn-ea"/>
                        <a:cs typeface="Arial" charset="0"/>
                      </a:endParaRPr>
                    </a:p>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b="0" i="0" u="sng" strike="noStrike" kern="1200" cap="none" normalizeH="0" baseline="0" dirty="0" smtClean="0">
                          <a:ln>
                            <a:noFill/>
                          </a:ln>
                          <a:solidFill>
                            <a:schemeClr val="tx1"/>
                          </a:solidFill>
                          <a:effectLst/>
                          <a:latin typeface="Arial Narrow" pitchFamily="34" charset="0"/>
                          <a:ea typeface="+mn-ea"/>
                          <a:cs typeface="Arial" charset="0"/>
                        </a:rPr>
                        <a:t>Partial Achievement</a:t>
                      </a:r>
                      <a:r>
                        <a:rPr kumimoji="0" lang="en-ZA" sz="1600" b="0" i="0" u="sng"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89 </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Four staff members left the employ of iSimangaliso through resignations or mutual separation</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ctr">
                        <a:lnSpc>
                          <a:spcPct val="115000"/>
                        </a:lnSpc>
                        <a:spcAft>
                          <a:spcPts val="0"/>
                        </a:spcAft>
                      </a:pP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3"/>
                  </a:ext>
                </a:extLst>
              </a:tr>
              <a:tr h="225763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Assessment of and percentage implementation of business improvements</a:t>
                      </a:r>
                    </a:p>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 </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100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b="0" i="0" u="sng" strike="noStrike" kern="1200" cap="none" normalizeH="0" baseline="0" dirty="0" smtClean="0">
                          <a:ln>
                            <a:noFill/>
                          </a:ln>
                          <a:solidFill>
                            <a:schemeClr val="tx1"/>
                          </a:solidFill>
                          <a:effectLst/>
                          <a:latin typeface="Arial Narrow" pitchFamily="34" charset="0"/>
                          <a:ea typeface="+mn-ea"/>
                          <a:cs typeface="Arial" charset="0"/>
                        </a:rPr>
                        <a:t>Achievement: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0</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Non-responsiveness from SETA, even after National Treasury intervention</a:t>
                      </a:r>
                    </a:p>
                    <a:p>
                      <a:pPr algn="ctr">
                        <a:lnSpc>
                          <a:spcPct val="115000"/>
                        </a:lnSpc>
                        <a:spcAft>
                          <a:spcPts val="0"/>
                        </a:spcAft>
                      </a:pP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39443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0"/>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a:bodyPr>
          <a:lstStyle/>
          <a:p>
            <a:pPr algn="l"/>
            <a:r>
              <a:rPr lang="en-GB" sz="4000" dirty="0" smtClean="0"/>
              <a:t>2018/19 </a:t>
            </a:r>
            <a:r>
              <a:rPr lang="en-GB" sz="4000" dirty="0"/>
              <a:t>Financial </a:t>
            </a:r>
            <a:r>
              <a:rPr lang="en-GB" sz="4000" dirty="0" smtClean="0"/>
              <a:t>Summary </a:t>
            </a:r>
            <a:endParaRPr lang="en-GB" sz="4000" i="1" dirty="0"/>
          </a:p>
        </p:txBody>
      </p:sp>
      <p:sp>
        <p:nvSpPr>
          <p:cNvPr id="6" name="TextBox 5"/>
          <p:cNvSpPr txBox="1"/>
          <p:nvPr/>
        </p:nvSpPr>
        <p:spPr>
          <a:xfrm>
            <a:off x="0" y="1667436"/>
            <a:ext cx="9144000" cy="5209118"/>
          </a:xfrm>
          <a:prstGeom prst="rect">
            <a:avLst/>
          </a:prstGeom>
          <a:noFill/>
        </p:spPr>
        <p:txBody>
          <a:bodyPr wrap="square" rtlCol="0">
            <a:spAutoFit/>
          </a:bodyPr>
          <a:lstStyle/>
          <a:p>
            <a:pPr marL="285750" indent="-285750" algn="just">
              <a:buFont typeface="Arial" panose="020B0604020202020204" pitchFamily="34" charset="0"/>
              <a:buChar char="•"/>
            </a:pPr>
            <a:r>
              <a:rPr lang="en-ZA" sz="1950" dirty="0">
                <a:latin typeface="Arial Narrow" panose="020B0606020202030204" pitchFamily="34" charset="0"/>
                <a:ea typeface="Times New Roman" panose="02020603050405020304" pitchFamily="18" charset="0"/>
              </a:rPr>
              <a:t>The total revenue for the year was R163 million, of </a:t>
            </a:r>
            <a:r>
              <a:rPr lang="en-ZA" sz="1950" dirty="0" smtClean="0">
                <a:latin typeface="Arial Narrow" panose="020B0606020202030204" pitchFamily="34" charset="0"/>
                <a:ea typeface="Times New Roman" panose="02020603050405020304" pitchFamily="18" charset="0"/>
              </a:rPr>
              <a:t>which 79</a:t>
            </a:r>
            <a:r>
              <a:rPr lang="en-ZA" sz="1950" dirty="0">
                <a:latin typeface="Arial Narrow" panose="020B0606020202030204" pitchFamily="34" charset="0"/>
                <a:ea typeface="Times New Roman" panose="02020603050405020304" pitchFamily="18" charset="0"/>
              </a:rPr>
              <a:t>% was from government grants, Park revenue </a:t>
            </a:r>
            <a:r>
              <a:rPr lang="en-ZA" sz="1950" dirty="0" smtClean="0">
                <a:latin typeface="Arial Narrow" panose="020B0606020202030204" pitchFamily="34" charset="0"/>
                <a:ea typeface="Times New Roman" panose="02020603050405020304" pitchFamily="18" charset="0"/>
              </a:rPr>
              <a:t>was 14</a:t>
            </a:r>
            <a:r>
              <a:rPr lang="en-ZA" sz="1950" dirty="0">
                <a:latin typeface="Arial Narrow" panose="020B0606020202030204" pitchFamily="34" charset="0"/>
                <a:ea typeface="Times New Roman" panose="02020603050405020304" pitchFamily="18" charset="0"/>
              </a:rPr>
              <a:t>% and other revenue was 7%. The actual reality </a:t>
            </a:r>
            <a:r>
              <a:rPr lang="en-ZA" sz="1950" dirty="0" smtClean="0">
                <a:latin typeface="Arial Narrow" panose="020B0606020202030204" pitchFamily="34" charset="0"/>
                <a:ea typeface="Times New Roman" panose="02020603050405020304" pitchFamily="18" charset="0"/>
              </a:rPr>
              <a:t>is that </a:t>
            </a:r>
            <a:r>
              <a:rPr lang="en-ZA" sz="1950" dirty="0">
                <a:latin typeface="Arial Narrow" panose="020B0606020202030204" pitchFamily="34" charset="0"/>
                <a:ea typeface="Times New Roman" panose="02020603050405020304" pitchFamily="18" charset="0"/>
              </a:rPr>
              <a:t>without government grants and the </a:t>
            </a:r>
            <a:r>
              <a:rPr lang="en-ZA" sz="1950" dirty="0" smtClean="0">
                <a:latin typeface="Arial Narrow" panose="020B0606020202030204" pitchFamily="34" charset="0"/>
                <a:ea typeface="Times New Roman" panose="02020603050405020304" pitchFamily="18" charset="0"/>
              </a:rPr>
              <a:t>Medium-Term Expenditure </a:t>
            </a:r>
            <a:r>
              <a:rPr lang="en-ZA" sz="1950" dirty="0">
                <a:latin typeface="Arial Narrow" panose="020B0606020202030204" pitchFamily="34" charset="0"/>
                <a:ea typeface="Times New Roman" panose="02020603050405020304" pitchFamily="18" charset="0"/>
              </a:rPr>
              <a:t>Framework (MTEF) operational allocation, </a:t>
            </a:r>
            <a:r>
              <a:rPr lang="en-ZA" sz="1950" dirty="0" smtClean="0">
                <a:latin typeface="Arial Narrow" panose="020B0606020202030204" pitchFamily="34" charset="0"/>
                <a:ea typeface="Times New Roman" panose="02020603050405020304" pitchFamily="18" charset="0"/>
              </a:rPr>
              <a:t>the organisation </a:t>
            </a:r>
            <a:r>
              <a:rPr lang="en-ZA" sz="1950" dirty="0">
                <a:latin typeface="Arial Narrow" panose="020B0606020202030204" pitchFamily="34" charset="0"/>
                <a:ea typeface="Times New Roman" panose="02020603050405020304" pitchFamily="18" charset="0"/>
              </a:rPr>
              <a:t>will be unable to meet its operational costs</a:t>
            </a:r>
            <a:r>
              <a:rPr lang="en-ZA" sz="1950" dirty="0" smtClean="0">
                <a:latin typeface="Arial Narrow" panose="020B0606020202030204" pitchFamily="34" charset="0"/>
                <a:ea typeface="Times New Roman" panose="02020603050405020304" pitchFamily="18" charset="0"/>
              </a:rPr>
              <a:t>.</a:t>
            </a:r>
          </a:p>
          <a:p>
            <a:pPr marL="285750" indent="-285750" algn="just">
              <a:buFont typeface="Arial" panose="020B0604020202020204" pitchFamily="34" charset="0"/>
              <a:buChar char="•"/>
            </a:pPr>
            <a:endParaRPr lang="en-ZA" sz="1950" dirty="0" smtClean="0">
              <a:latin typeface="Arial Narrow" panose="020B0606020202030204" pitchFamily="34" charset="0"/>
              <a:ea typeface="Times New Roman" panose="02020603050405020304" pitchFamily="18" charset="0"/>
            </a:endParaRPr>
          </a:p>
          <a:p>
            <a:pPr marL="285750" indent="-285750" algn="just">
              <a:buFont typeface="Arial" panose="020B0604020202020204" pitchFamily="34" charset="0"/>
              <a:buChar char="•"/>
            </a:pPr>
            <a:r>
              <a:rPr lang="en-GB" sz="1950" dirty="0">
                <a:latin typeface="Arial Narrow" panose="020B0606020202030204" pitchFamily="34" charset="0"/>
                <a:cs typeface="Arial" panose="020B0604020202020204" pitchFamily="34" charset="0"/>
              </a:rPr>
              <a:t>Total net assets </a:t>
            </a:r>
            <a:r>
              <a:rPr lang="en-GB" sz="1950" dirty="0" smtClean="0">
                <a:latin typeface="Arial Narrow" panose="020B0606020202030204" pitchFamily="34" charset="0"/>
                <a:cs typeface="Arial" panose="020B0604020202020204" pitchFamily="34" charset="0"/>
              </a:rPr>
              <a:t>decreased </a:t>
            </a:r>
            <a:r>
              <a:rPr lang="en-GB" sz="1950" dirty="0">
                <a:latin typeface="Arial Narrow" panose="020B0606020202030204" pitchFamily="34" charset="0"/>
                <a:cs typeface="Arial" panose="020B0604020202020204" pitchFamily="34" charset="0"/>
              </a:rPr>
              <a:t>by </a:t>
            </a:r>
            <a:r>
              <a:rPr lang="en-GB" sz="1950" dirty="0" smtClean="0">
                <a:latin typeface="Arial Narrow" panose="020B0606020202030204" pitchFamily="34" charset="0"/>
                <a:cs typeface="Arial" panose="020B0604020202020204" pitchFamily="34" charset="0"/>
              </a:rPr>
              <a:t>R14.1m as a result of the non-cash deficit and refund of surplus funds</a:t>
            </a:r>
          </a:p>
          <a:p>
            <a:pPr marL="285750" indent="-285750" algn="just">
              <a:buFont typeface="Arial" panose="020B0604020202020204" pitchFamily="34" charset="0"/>
              <a:buChar char="•"/>
            </a:pPr>
            <a:endParaRPr lang="en-GB" sz="1950" dirty="0">
              <a:latin typeface="Arial Narrow" panose="020B0606020202030204" pitchFamily="34" charset="0"/>
              <a:cs typeface="Arial" panose="020B0604020202020204" pitchFamily="34" charset="0"/>
            </a:endParaRPr>
          </a:p>
          <a:p>
            <a:pPr marL="342900" indent="-342900" algn="just">
              <a:buFont typeface="Arial" panose="020B0604020202020204" pitchFamily="34" charset="0"/>
              <a:buChar char="•"/>
              <a:tabLst>
                <a:tab pos="685800" algn="l"/>
              </a:tabLst>
            </a:pPr>
            <a:r>
              <a:rPr lang="en-ZA" sz="1950" dirty="0" smtClean="0">
                <a:latin typeface="Arial Narrow" panose="020B0606020202030204" pitchFamily="34" charset="0"/>
                <a:ea typeface="Times New Roman" panose="02020603050405020304" pitchFamily="18" charset="0"/>
              </a:rPr>
              <a:t>In </a:t>
            </a:r>
            <a:r>
              <a:rPr lang="en-ZA" sz="1950" dirty="0">
                <a:latin typeface="Arial Narrow" panose="020B0606020202030204" pitchFamily="34" charset="0"/>
                <a:ea typeface="Times New Roman" panose="02020603050405020304" pitchFamily="18" charset="0"/>
              </a:rPr>
              <a:t>terms of liquidity, the current assets exceed </a:t>
            </a:r>
            <a:r>
              <a:rPr lang="en-ZA" sz="1950" dirty="0" smtClean="0">
                <a:latin typeface="Arial Narrow" panose="020B0606020202030204" pitchFamily="34" charset="0"/>
                <a:ea typeface="Times New Roman" panose="02020603050405020304" pitchFamily="18" charset="0"/>
              </a:rPr>
              <a:t>current liabilities </a:t>
            </a:r>
            <a:r>
              <a:rPr lang="en-ZA" sz="1950" dirty="0">
                <a:latin typeface="Arial Narrow" panose="020B0606020202030204" pitchFamily="34" charset="0"/>
                <a:ea typeface="Times New Roman" panose="02020603050405020304" pitchFamily="18" charset="0"/>
              </a:rPr>
              <a:t>by R17.3m, which is 1:1.02. The liquidity </a:t>
            </a:r>
            <a:r>
              <a:rPr lang="en-ZA" sz="1950" dirty="0" smtClean="0">
                <a:latin typeface="Arial Narrow" panose="020B0606020202030204" pitchFamily="34" charset="0"/>
                <a:ea typeface="Times New Roman" panose="02020603050405020304" pitchFamily="18" charset="0"/>
              </a:rPr>
              <a:t>analysis shows that </a:t>
            </a:r>
            <a:r>
              <a:rPr lang="en-ZA" sz="1950" dirty="0">
                <a:latin typeface="Arial Narrow" panose="020B0606020202030204" pitchFamily="34" charset="0"/>
                <a:ea typeface="Times New Roman" panose="02020603050405020304" pitchFamily="18" charset="0"/>
              </a:rPr>
              <a:t>the </a:t>
            </a:r>
            <a:r>
              <a:rPr lang="en-ZA" sz="1950" dirty="0" smtClean="0">
                <a:latin typeface="Arial Narrow" panose="020B0606020202030204" pitchFamily="34" charset="0"/>
                <a:ea typeface="Times New Roman" panose="02020603050405020304" pitchFamily="18" charset="0"/>
              </a:rPr>
              <a:t>organisation </a:t>
            </a:r>
            <a:r>
              <a:rPr lang="en-ZA" sz="1950" dirty="0">
                <a:latin typeface="Arial Narrow" panose="020B0606020202030204" pitchFamily="34" charset="0"/>
                <a:ea typeface="Times New Roman" panose="02020603050405020304" pitchFamily="18" charset="0"/>
              </a:rPr>
              <a:t>is able to meet its short- </a:t>
            </a:r>
            <a:r>
              <a:rPr lang="en-ZA" sz="1950" dirty="0" smtClean="0">
                <a:latin typeface="Arial Narrow" panose="020B0606020202030204" pitchFamily="34" charset="0"/>
                <a:ea typeface="Times New Roman" panose="02020603050405020304" pitchFamily="18" charset="0"/>
              </a:rPr>
              <a:t>to medium-term </a:t>
            </a:r>
            <a:r>
              <a:rPr lang="en-ZA" sz="1950" dirty="0">
                <a:latin typeface="Arial Narrow" panose="020B0606020202030204" pitchFamily="34" charset="0"/>
                <a:ea typeface="Times New Roman" panose="02020603050405020304" pitchFamily="18" charset="0"/>
              </a:rPr>
              <a:t>obligations</a:t>
            </a:r>
            <a:r>
              <a:rPr lang="en-ZA" sz="1950" dirty="0" smtClean="0">
                <a:latin typeface="Arial Narrow" panose="020B0606020202030204" pitchFamily="34" charset="0"/>
                <a:ea typeface="Times New Roman" panose="02020603050405020304" pitchFamily="18" charset="0"/>
              </a:rPr>
              <a:t>.</a:t>
            </a:r>
          </a:p>
          <a:p>
            <a:pPr marL="342900" indent="-342900" algn="just">
              <a:buFont typeface="Arial" panose="020B0604020202020204" pitchFamily="34" charset="0"/>
              <a:buChar char="•"/>
              <a:tabLst>
                <a:tab pos="685800" algn="l"/>
              </a:tabLst>
            </a:pPr>
            <a:endParaRPr lang="en-ZA" sz="1950" dirty="0">
              <a:latin typeface="Arial Narrow" panose="020B0606020202030204" pitchFamily="34" charset="0"/>
              <a:ea typeface="Times New Roman" panose="02020603050405020304" pitchFamily="18" charset="0"/>
            </a:endParaRPr>
          </a:p>
          <a:p>
            <a:pPr marL="285750" indent="-285750" algn="just">
              <a:buFont typeface="Arial" panose="020B0604020202020204" pitchFamily="34" charset="0"/>
              <a:buChar char="•"/>
            </a:pPr>
            <a:r>
              <a:rPr lang="en-GB" sz="1950" dirty="0" smtClean="0">
                <a:latin typeface="Arial Narrow" panose="020B0606020202030204" pitchFamily="34" charset="0"/>
                <a:ea typeface="Times New Roman" panose="02020603050405020304" pitchFamily="18" charset="0"/>
              </a:rPr>
              <a:t>Two </a:t>
            </a:r>
            <a:r>
              <a:rPr lang="en-GB" sz="1950" dirty="0">
                <a:latin typeface="Arial Narrow" panose="020B0606020202030204" pitchFamily="34" charset="0"/>
                <a:ea typeface="Times New Roman" panose="02020603050405020304" pitchFamily="18" charset="0"/>
              </a:rPr>
              <a:t>contingent liabilities have been disclosed, viz., </a:t>
            </a:r>
            <a:r>
              <a:rPr lang="en-GB" sz="1950" dirty="0" err="1">
                <a:latin typeface="Arial Narrow" panose="020B0606020202030204" pitchFamily="34" charset="0"/>
                <a:ea typeface="Times New Roman" panose="02020603050405020304" pitchFamily="18" charset="0"/>
              </a:rPr>
              <a:t>Siyaqubeka</a:t>
            </a:r>
            <a:r>
              <a:rPr lang="en-GB" sz="1950" dirty="0">
                <a:latin typeface="Arial Narrow" panose="020B0606020202030204" pitchFamily="34" charset="0"/>
                <a:ea typeface="Times New Roman" panose="02020603050405020304" pitchFamily="18" charset="0"/>
              </a:rPr>
              <a:t> Forests (SQF; a subsidiary of Mondi), in the amount of </a:t>
            </a:r>
            <a:r>
              <a:rPr lang="en-GB" sz="1950" dirty="0" smtClean="0">
                <a:latin typeface="Arial Narrow" panose="020B0606020202030204" pitchFamily="34" charset="0"/>
                <a:ea typeface="Times New Roman" panose="02020603050405020304" pitchFamily="18" charset="0"/>
              </a:rPr>
              <a:t>R35.1m </a:t>
            </a:r>
            <a:r>
              <a:rPr lang="en-GB" sz="1950" dirty="0">
                <a:latin typeface="Arial Narrow" panose="020B0606020202030204" pitchFamily="34" charset="0"/>
                <a:ea typeface="Times New Roman" panose="02020603050405020304" pitchFamily="18" charset="0"/>
              </a:rPr>
              <a:t>and </a:t>
            </a:r>
            <a:r>
              <a:rPr lang="en-GB" sz="1950" dirty="0" err="1">
                <a:latin typeface="Arial Narrow" panose="020B0606020202030204" pitchFamily="34" charset="0"/>
                <a:ea typeface="Times New Roman" panose="02020603050405020304" pitchFamily="18" charset="0"/>
              </a:rPr>
              <a:t>Sanyati</a:t>
            </a:r>
            <a:r>
              <a:rPr lang="en-GB" sz="1950" dirty="0">
                <a:latin typeface="Arial Narrow" panose="020B0606020202030204" pitchFamily="34" charset="0"/>
                <a:ea typeface="Times New Roman" panose="02020603050405020304" pitchFamily="18" charset="0"/>
              </a:rPr>
              <a:t>, a construction company, </a:t>
            </a:r>
            <a:r>
              <a:rPr lang="en-GB" sz="1950" dirty="0">
                <a:solidFill>
                  <a:prstClr val="black"/>
                </a:solidFill>
                <a:latin typeface="Arial Narrow" panose="020B0606020202030204" pitchFamily="34" charset="0"/>
                <a:ea typeface="Times New Roman" panose="02020603050405020304" pitchFamily="18" charset="0"/>
              </a:rPr>
              <a:t>in the amount of </a:t>
            </a:r>
            <a:r>
              <a:rPr lang="en-GB" sz="1950" dirty="0" smtClean="0">
                <a:solidFill>
                  <a:prstClr val="black"/>
                </a:solidFill>
                <a:latin typeface="Arial Narrow" panose="020B0606020202030204" pitchFamily="34" charset="0"/>
                <a:ea typeface="Times New Roman" panose="02020603050405020304" pitchFamily="18" charset="0"/>
              </a:rPr>
              <a:t>R12.0m</a:t>
            </a:r>
            <a:r>
              <a:rPr lang="en-GB" sz="1950" dirty="0">
                <a:solidFill>
                  <a:prstClr val="black"/>
                </a:solidFill>
                <a:latin typeface="Arial Narrow" panose="020B0606020202030204" pitchFamily="34" charset="0"/>
                <a:ea typeface="Times New Roman" panose="02020603050405020304" pitchFamily="18" charset="0"/>
              </a:rPr>
              <a:t>. </a:t>
            </a:r>
            <a:endParaRPr lang="en-GB" sz="1950" dirty="0" smtClean="0">
              <a:solidFill>
                <a:prstClr val="black"/>
              </a:solidFill>
              <a:latin typeface="Arial Narrow" panose="020B0606020202030204" pitchFamily="34" charset="0"/>
              <a:ea typeface="Times New Roman" panose="02020603050405020304" pitchFamily="18" charset="0"/>
            </a:endParaRPr>
          </a:p>
          <a:p>
            <a:pPr marL="285750" indent="-285750" algn="just">
              <a:buFont typeface="Arial" panose="020B0604020202020204" pitchFamily="34" charset="0"/>
              <a:buChar char="•"/>
            </a:pPr>
            <a:endParaRPr lang="en-GB" sz="2000" dirty="0">
              <a:solidFill>
                <a:prstClr val="black"/>
              </a:solidFill>
              <a:latin typeface="Arial Narrow" panose="020B0606020202030204" pitchFamily="34" charset="0"/>
              <a:cs typeface="Arial" panose="020B0604020202020204" pitchFamily="34" charset="0"/>
            </a:endParaRPr>
          </a:p>
          <a:p>
            <a:pPr algn="just"/>
            <a:endParaRPr lang="en-GB"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406056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6271"/>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smtClean="0"/>
              <a:t>2018/19 </a:t>
            </a:r>
            <a:r>
              <a:rPr lang="en-GB" sz="4000" dirty="0"/>
              <a:t>Performance against </a:t>
            </a:r>
            <a:r>
              <a:rPr lang="en-GB" sz="4000" dirty="0" smtClean="0"/>
              <a:t>Budget R million</a:t>
            </a:r>
            <a:endParaRPr lang="en-GB" sz="4000" i="1" dirty="0"/>
          </a:p>
        </p:txBody>
      </p:sp>
      <p:graphicFrame>
        <p:nvGraphicFramePr>
          <p:cNvPr id="5" name="Table 4"/>
          <p:cNvGraphicFramePr>
            <a:graphicFrameLocks noGrp="1"/>
          </p:cNvGraphicFramePr>
          <p:nvPr>
            <p:extLst>
              <p:ext uri="{D42A27DB-BD31-4B8C-83A1-F6EECF244321}">
                <p14:modId xmlns:p14="http://schemas.microsoft.com/office/powerpoint/2010/main" xmlns="" val="1261271005"/>
              </p:ext>
            </p:extLst>
          </p:nvPr>
        </p:nvGraphicFramePr>
        <p:xfrm>
          <a:off x="1" y="1484784"/>
          <a:ext cx="9143998" cy="4847774"/>
        </p:xfrm>
        <a:graphic>
          <a:graphicData uri="http://schemas.openxmlformats.org/drawingml/2006/table">
            <a:tbl>
              <a:tblPr firstRow="1" firstCol="1" bandRow="1">
                <a:tableStyleId>{5C22544A-7EE6-4342-B048-85BDC9FD1C3A}</a:tableStyleId>
              </a:tblPr>
              <a:tblGrid>
                <a:gridCol w="1229444">
                  <a:extLst>
                    <a:ext uri="{9D8B030D-6E8A-4147-A177-3AD203B41FA5}">
                      <a16:colId xmlns:a16="http://schemas.microsoft.com/office/drawing/2014/main" xmlns="" val="20000"/>
                    </a:ext>
                  </a:extLst>
                </a:gridCol>
                <a:gridCol w="1110307">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4211959">
                  <a:extLst>
                    <a:ext uri="{9D8B030D-6E8A-4147-A177-3AD203B41FA5}">
                      <a16:colId xmlns:a16="http://schemas.microsoft.com/office/drawing/2014/main" xmlns="" val="20004"/>
                    </a:ext>
                  </a:extLst>
                </a:gridCol>
              </a:tblGrid>
              <a:tr h="735861">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 </a:t>
                      </a:r>
                    </a:p>
                    <a:p>
                      <a:pPr>
                        <a:lnSpc>
                          <a:spcPct val="115000"/>
                        </a:lnSpc>
                        <a:spcAft>
                          <a:spcPts val="0"/>
                        </a:spcAft>
                      </a:pPr>
                      <a:r>
                        <a:rPr lang="en-GB" sz="1400" dirty="0">
                          <a:effectLst/>
                          <a:latin typeface="Arial Narrow" panose="020B0606020202030204" pitchFamily="34" charset="0"/>
                          <a:cs typeface="Arial" panose="020B0604020202020204" pitchFamily="34" charset="0"/>
                        </a:rPr>
                        <a:t> </a:t>
                      </a:r>
                    </a:p>
                    <a:p>
                      <a:pP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Final budget</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Actual</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Net favourable/ (adverse) variance</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Explanation of variances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extLst>
                  <a:ext uri="{0D108BD9-81ED-4DB2-BD59-A6C34878D82A}">
                    <a16:rowId xmlns:a16="http://schemas.microsoft.com/office/drawing/2014/main" xmlns="" val="10000"/>
                  </a:ext>
                </a:extLst>
              </a:tr>
              <a:tr h="244228">
                <a:tc>
                  <a:txBody>
                    <a:bodyPr/>
                    <a:lstStyle/>
                    <a:p>
                      <a:pPr>
                        <a:lnSpc>
                          <a:spcPct val="115000"/>
                        </a:lnSpc>
                        <a:spcAft>
                          <a:spcPts val="0"/>
                        </a:spcAft>
                      </a:pPr>
                      <a:r>
                        <a:rPr lang="en-GB" sz="1400" u="sng">
                          <a:effectLst/>
                          <a:latin typeface="Arial Narrow" panose="020B0606020202030204" pitchFamily="34" charset="0"/>
                          <a:cs typeface="Arial" panose="020B0604020202020204" pitchFamily="34" charset="0"/>
                        </a:rPr>
                        <a:t>Revenue:</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a:effectLst/>
                          <a:latin typeface="Arial Narrow" panose="020B0606020202030204" pitchFamily="34" charset="0"/>
                          <a:cs typeface="Arial" panose="020B0604020202020204" pitchFamily="34" charset="0"/>
                        </a:rPr>
                        <a:t> </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1"/>
                  </a:ext>
                </a:extLst>
              </a:tr>
              <a:tr h="989132">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Grant funding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R </a:t>
                      </a:r>
                      <a:r>
                        <a:rPr lang="en-GB" sz="1400" dirty="0" smtClean="0">
                          <a:effectLst/>
                          <a:latin typeface="Arial Narrow" panose="020B0606020202030204" pitchFamily="34" charset="0"/>
                          <a:cs typeface="Arial" panose="020B0604020202020204" pitchFamily="34" charset="0"/>
                        </a:rPr>
                        <a:t>(220.1) </a:t>
                      </a:r>
                      <a:endParaRPr lang="en-GB" sz="1400" dirty="0">
                        <a:effectLst/>
                        <a:latin typeface="Arial Narrow" panose="020B0606020202030204" pitchFamily="34" charset="0"/>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R </a:t>
                      </a:r>
                      <a:r>
                        <a:rPr lang="en-GB" sz="1400" dirty="0" smtClean="0">
                          <a:effectLst/>
                          <a:latin typeface="Arial Narrow" panose="020B0606020202030204" pitchFamily="34" charset="0"/>
                          <a:cs typeface="Arial" panose="020B0604020202020204" pitchFamily="34" charset="0"/>
                        </a:rPr>
                        <a:t>(160.1) </a:t>
                      </a:r>
                      <a:endParaRPr lang="en-GB" sz="1400" dirty="0">
                        <a:effectLst/>
                        <a:latin typeface="Arial Narrow" panose="020B0606020202030204" pitchFamily="34" charset="0"/>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R </a:t>
                      </a:r>
                      <a:r>
                        <a:rPr lang="en-GB" sz="1400" dirty="0" smtClean="0">
                          <a:effectLst/>
                          <a:latin typeface="Arial Narrow" panose="020B0606020202030204" pitchFamily="34" charset="0"/>
                          <a:cs typeface="Arial" panose="020B0604020202020204" pitchFamily="34" charset="0"/>
                        </a:rPr>
                        <a:t>(39.9) </a:t>
                      </a:r>
                      <a:endParaRPr lang="en-GB" sz="1400" dirty="0">
                        <a:effectLst/>
                        <a:latin typeface="Arial Narrow" panose="020B0606020202030204" pitchFamily="34" charset="0"/>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cs typeface="Arial" panose="020B0604020202020204" pitchFamily="34" charset="0"/>
                        </a:rPr>
                        <a:t>roll-out of infrastructure procurement plan revised and deferred as organisation was undergoing a transitional period in which a new CEO was appointed. Restructuring process took place.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2"/>
                  </a:ext>
                </a:extLst>
              </a:tr>
              <a:tr h="736254">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Admin fees</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(1.8)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(2.6)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0.7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Admin fees are recovered from project </a:t>
                      </a:r>
                      <a:r>
                        <a:rPr lang="en-GB" sz="1400" dirty="0" smtClean="0">
                          <a:effectLst/>
                          <a:latin typeface="Arial Narrow" panose="020B0606020202030204" pitchFamily="34" charset="0"/>
                          <a:cs typeface="Arial" panose="020B0604020202020204" pitchFamily="34" charset="0"/>
                        </a:rPr>
                        <a:t>expenditure</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3"/>
                  </a:ext>
                </a:extLst>
              </a:tr>
              <a:tr h="736254">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Park revenue</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21.3)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25.4)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4.1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ea typeface="Calibri"/>
                          <a:cs typeface="Arial" panose="020B0604020202020204" pitchFamily="34" charset="0"/>
                        </a:rPr>
                        <a:t>New vessel launching fees introduced. Above average annual accommodation concession fees received. Increased visitors to the Park</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4"/>
                  </a:ext>
                </a:extLst>
              </a:tr>
              <a:tr h="1174687">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Other </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100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(12.9)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100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100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8.6)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100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1000"/>
                        </a:spcAft>
                      </a:pPr>
                      <a:r>
                        <a:rPr lang="en-GB" sz="1400" dirty="0" smtClean="0">
                          <a:effectLst/>
                          <a:latin typeface="Arial Narrow" panose="020B0606020202030204" pitchFamily="34" charset="0"/>
                          <a:ea typeface="Calibri"/>
                          <a:cs typeface="Arial" panose="020B0604020202020204" pitchFamily="34" charset="0"/>
                        </a:rPr>
                        <a:t>R(4.2)</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100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1000"/>
                        </a:spcAft>
                      </a:pPr>
                      <a:r>
                        <a:rPr lang="en-ZA" sz="1400" dirty="0">
                          <a:effectLst/>
                          <a:latin typeface="Arial Narrow" panose="020B0606020202030204" pitchFamily="34" charset="0"/>
                          <a:cs typeface="Arial" panose="020B0604020202020204" pitchFamily="34" charset="0"/>
                        </a:rPr>
                        <a:t>The enterprise programme makes provision for grant funding to SMMEs on a merit basis. These amounts cannot be properly quantified for budgeting purposes. The money is re-allocated from the levies account to sundry income</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5"/>
                  </a:ext>
                </a:extLst>
              </a:tr>
              <a:tr h="229991">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01783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6271"/>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smtClean="0"/>
              <a:t>2018/19 </a:t>
            </a:r>
            <a:r>
              <a:rPr lang="en-GB" sz="4000" dirty="0"/>
              <a:t>Performance against </a:t>
            </a:r>
            <a:r>
              <a:rPr lang="en-GB" sz="4000" dirty="0" smtClean="0"/>
              <a:t>Budget R million continued…</a:t>
            </a:r>
            <a:endParaRPr lang="en-GB" sz="4000" i="1" dirty="0"/>
          </a:p>
        </p:txBody>
      </p:sp>
      <p:graphicFrame>
        <p:nvGraphicFramePr>
          <p:cNvPr id="3" name="Table 2"/>
          <p:cNvGraphicFramePr>
            <a:graphicFrameLocks noGrp="1"/>
          </p:cNvGraphicFramePr>
          <p:nvPr>
            <p:extLst>
              <p:ext uri="{D42A27DB-BD31-4B8C-83A1-F6EECF244321}">
                <p14:modId xmlns:p14="http://schemas.microsoft.com/office/powerpoint/2010/main" xmlns="" val="2779236956"/>
              </p:ext>
            </p:extLst>
          </p:nvPr>
        </p:nvGraphicFramePr>
        <p:xfrm>
          <a:off x="3948" y="1484785"/>
          <a:ext cx="9118348" cy="4860179"/>
        </p:xfrm>
        <a:graphic>
          <a:graphicData uri="http://schemas.openxmlformats.org/drawingml/2006/table">
            <a:tbl>
              <a:tblPr firstRow="1" firstCol="1" bandRow="1">
                <a:tableStyleId>{5C22544A-7EE6-4342-B048-85BDC9FD1C3A}</a:tableStyleId>
              </a:tblPr>
              <a:tblGrid>
                <a:gridCol w="1399700">
                  <a:extLst>
                    <a:ext uri="{9D8B030D-6E8A-4147-A177-3AD203B41FA5}">
                      <a16:colId xmlns:a16="http://schemas.microsoft.com/office/drawing/2014/main" xmlns="" val="20000"/>
                    </a:ext>
                  </a:extLst>
                </a:gridCol>
                <a:gridCol w="936104">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4334272">
                  <a:extLst>
                    <a:ext uri="{9D8B030D-6E8A-4147-A177-3AD203B41FA5}">
                      <a16:colId xmlns:a16="http://schemas.microsoft.com/office/drawing/2014/main" xmlns="" val="20004"/>
                    </a:ext>
                  </a:extLst>
                </a:gridCol>
              </a:tblGrid>
              <a:tr h="703240">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 </a:t>
                      </a:r>
                    </a:p>
                    <a:p>
                      <a:pPr>
                        <a:lnSpc>
                          <a:spcPct val="115000"/>
                        </a:lnSpc>
                        <a:spcAft>
                          <a:spcPts val="0"/>
                        </a:spcAft>
                      </a:pPr>
                      <a:r>
                        <a:rPr lang="en-GB" sz="1400" dirty="0">
                          <a:effectLst/>
                          <a:latin typeface="Arial Narrow" panose="020B0606020202030204" pitchFamily="34" charset="0"/>
                          <a:cs typeface="Arial" panose="020B0604020202020204" pitchFamily="34" charset="0"/>
                        </a:rPr>
                        <a:t> </a:t>
                      </a:r>
                    </a:p>
                    <a:p>
                      <a:pP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Final budget</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Actual</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Net favourable/ (adverse) variance</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Explanation of variances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extLst>
                  <a:ext uri="{0D108BD9-81ED-4DB2-BD59-A6C34878D82A}">
                    <a16:rowId xmlns:a16="http://schemas.microsoft.com/office/drawing/2014/main" xmlns="" val="10000"/>
                  </a:ext>
                </a:extLst>
              </a:tr>
              <a:tr h="220278">
                <a:tc>
                  <a:txBody>
                    <a:bodyPr/>
                    <a:lstStyle/>
                    <a:p>
                      <a:pPr>
                        <a:lnSpc>
                          <a:spcPct val="115000"/>
                        </a:lnSpc>
                        <a:spcAft>
                          <a:spcPts val="0"/>
                        </a:spcAft>
                      </a:pPr>
                      <a:r>
                        <a:rPr lang="en-GB" sz="1400" u="sng" dirty="0">
                          <a:effectLst/>
                          <a:latin typeface="Arial Narrow" panose="020B0606020202030204" pitchFamily="34" charset="0"/>
                          <a:cs typeface="Arial" panose="020B0604020202020204" pitchFamily="34" charset="0"/>
                        </a:rPr>
                        <a:t>Expenses: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1"/>
                  </a:ext>
                </a:extLst>
              </a:tr>
              <a:tr h="703615">
                <a:tc>
                  <a:txBody>
                    <a:bodyPr/>
                    <a:lstStyle/>
                    <a:p>
                      <a:pPr>
                        <a:lnSpc>
                          <a:spcPct val="115000"/>
                        </a:lnSpc>
                        <a:spcAft>
                          <a:spcPts val="0"/>
                        </a:spcAft>
                      </a:pPr>
                      <a:r>
                        <a:rPr lang="en-GB" sz="1400" dirty="0" smtClean="0">
                          <a:effectLst/>
                          <a:latin typeface="Arial Narrow" panose="020B0606020202030204" pitchFamily="34" charset="0"/>
                          <a:cs typeface="Arial" panose="020B0604020202020204" pitchFamily="34" charset="0"/>
                        </a:rPr>
                        <a:t>Chemicals, PPE </a:t>
                      </a:r>
                      <a:r>
                        <a:rPr lang="en-GB" sz="1400" dirty="0">
                          <a:effectLst/>
                          <a:latin typeface="Arial Narrow" panose="020B0606020202030204" pitchFamily="34" charset="0"/>
                          <a:cs typeface="Arial" panose="020B0604020202020204" pitchFamily="34" charset="0"/>
                        </a:rPr>
                        <a:t>&amp; </a:t>
                      </a:r>
                      <a:r>
                        <a:rPr lang="en-GB" sz="1400" dirty="0" smtClean="0">
                          <a:effectLst/>
                          <a:latin typeface="Arial Narrow" panose="020B0606020202030204" pitchFamily="34" charset="0"/>
                          <a:cs typeface="Arial" panose="020B0604020202020204" pitchFamily="34" charset="0"/>
                        </a:rPr>
                        <a:t>equipment hire</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4.9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5.0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0.1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2"/>
                  </a:ext>
                </a:extLst>
              </a:tr>
              <a:tr h="959305">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Depreciation &amp; amortisation</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R37.5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35.4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2.2)</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ea typeface="Calibri"/>
                          <a:cs typeface="Arial" panose="020B0604020202020204" pitchFamily="34" charset="0"/>
                        </a:rPr>
                        <a:t>roll-out of infrastructure procurement plan revised and deferred as organisation was undergoing a transitional period in which a new CEO was appointed. Restructuring process took place.</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3"/>
                  </a:ext>
                </a:extLst>
              </a:tr>
              <a:tr h="725235">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Personnel costs (net of chg-outs)</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20.4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17.3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3.1)</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ea typeface="Calibri"/>
                          <a:cs typeface="Arial" panose="020B0604020202020204" pitchFamily="34" charset="0"/>
                        </a:rPr>
                        <a:t>variance due to delays in appointment of vacant positions and cost savings from resignations and secondments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4"/>
                  </a:ext>
                </a:extLst>
              </a:tr>
              <a:tr h="809248">
                <a:tc>
                  <a:txBody>
                    <a:bodyPr/>
                    <a:lstStyle/>
                    <a:p>
                      <a:pP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Contracted</a:t>
                      </a:r>
                      <a:r>
                        <a:rPr lang="en-GB" sz="1400" baseline="0" dirty="0" smtClean="0">
                          <a:effectLst/>
                          <a:latin typeface="Arial Narrow" panose="020B0606020202030204" pitchFamily="34" charset="0"/>
                          <a:ea typeface="Calibri"/>
                          <a:cs typeface="Arial" panose="020B0604020202020204" pitchFamily="34" charset="0"/>
                        </a:rPr>
                        <a:t> Services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14.0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26.01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12.0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ea typeface="Calibri"/>
                          <a:cs typeface="Arial" panose="020B0604020202020204" pitchFamily="34" charset="0"/>
                        </a:rPr>
                        <a:t>the final budget was based on the operational allocation. The project plan included R12million for the maintenance which was allocated against the project costs.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5"/>
                  </a:ext>
                </a:extLst>
              </a:tr>
              <a:tr h="703615">
                <a:tc>
                  <a:txBody>
                    <a:bodyPr/>
                    <a:lstStyle/>
                    <a:p>
                      <a:pPr>
                        <a:lnSpc>
                          <a:spcPct val="115000"/>
                        </a:lnSpc>
                        <a:spcAft>
                          <a:spcPts val="0"/>
                        </a:spcAft>
                      </a:pPr>
                      <a:r>
                        <a:rPr lang="en-GB" sz="1400" dirty="0" smtClean="0">
                          <a:effectLst/>
                          <a:latin typeface="Arial Narrow" panose="020B0606020202030204" pitchFamily="34" charset="0"/>
                          <a:cs typeface="Arial" panose="020B0604020202020204" pitchFamily="34" charset="0"/>
                        </a:rPr>
                        <a:t>Management </a:t>
                      </a:r>
                      <a:r>
                        <a:rPr lang="en-GB" sz="1400" dirty="0">
                          <a:effectLst/>
                          <a:latin typeface="Arial Narrow" panose="020B0606020202030204" pitchFamily="34" charset="0"/>
                          <a:cs typeface="Arial" panose="020B0604020202020204" pitchFamily="34" charset="0"/>
                        </a:rPr>
                        <a:t>&amp; </a:t>
                      </a:r>
                      <a:r>
                        <a:rPr lang="en-GB" sz="1400" dirty="0" smtClean="0">
                          <a:effectLst/>
                          <a:latin typeface="Arial Narrow" panose="020B0606020202030204" pitchFamily="34" charset="0"/>
                          <a:cs typeface="Arial" panose="020B0604020202020204" pitchFamily="34" charset="0"/>
                        </a:rPr>
                        <a:t>administration</a:t>
                      </a:r>
                      <a:r>
                        <a:rPr lang="en-GB" sz="1400" baseline="0" dirty="0" smtClean="0">
                          <a:effectLst/>
                          <a:latin typeface="Arial Narrow" panose="020B0606020202030204" pitchFamily="34" charset="0"/>
                          <a:cs typeface="Arial" panose="020B0604020202020204" pitchFamily="34" charset="0"/>
                        </a:rPr>
                        <a:t> cost</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0.9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0.4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0.5)</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ea typeface="Calibri"/>
                          <a:cs typeface="Arial" panose="020B0604020202020204" pitchFamily="34" charset="0"/>
                        </a:rPr>
                        <a:t>actual is less than final budget due to delays in the roll-out of the working for the coast project as a result of delays in funding</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59399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6271"/>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smtClean="0"/>
              <a:t>2018/19 </a:t>
            </a:r>
            <a:r>
              <a:rPr lang="en-GB" sz="4000" dirty="0"/>
              <a:t>Performance against </a:t>
            </a:r>
            <a:r>
              <a:rPr lang="en-GB" sz="4000" dirty="0" smtClean="0"/>
              <a:t>Budget R million continued…</a:t>
            </a:r>
            <a:endParaRPr lang="en-GB" sz="4000" i="1" dirty="0"/>
          </a:p>
        </p:txBody>
      </p:sp>
      <p:graphicFrame>
        <p:nvGraphicFramePr>
          <p:cNvPr id="5" name="Table 4"/>
          <p:cNvGraphicFramePr>
            <a:graphicFrameLocks noGrp="1"/>
          </p:cNvGraphicFramePr>
          <p:nvPr>
            <p:extLst>
              <p:ext uri="{D42A27DB-BD31-4B8C-83A1-F6EECF244321}">
                <p14:modId xmlns:p14="http://schemas.microsoft.com/office/powerpoint/2010/main" xmlns="" val="4160671069"/>
              </p:ext>
            </p:extLst>
          </p:nvPr>
        </p:nvGraphicFramePr>
        <p:xfrm>
          <a:off x="3949" y="1600200"/>
          <a:ext cx="9140051" cy="4637114"/>
        </p:xfrm>
        <a:graphic>
          <a:graphicData uri="http://schemas.openxmlformats.org/drawingml/2006/table">
            <a:tbl>
              <a:tblPr firstRow="1" firstCol="1" bandRow="1">
                <a:tableStyleId>{5C22544A-7EE6-4342-B048-85BDC9FD1C3A}</a:tableStyleId>
              </a:tblPr>
              <a:tblGrid>
                <a:gridCol w="1305721">
                  <a:extLst>
                    <a:ext uri="{9D8B030D-6E8A-4147-A177-3AD203B41FA5}">
                      <a16:colId xmlns:a16="http://schemas.microsoft.com/office/drawing/2014/main" xmlns="" val="20000"/>
                    </a:ext>
                  </a:extLst>
                </a:gridCol>
                <a:gridCol w="1228915">
                  <a:extLst>
                    <a:ext uri="{9D8B030D-6E8A-4147-A177-3AD203B41FA5}">
                      <a16:colId xmlns:a16="http://schemas.microsoft.com/office/drawing/2014/main" xmlns="" val="20001"/>
                    </a:ext>
                  </a:extLst>
                </a:gridCol>
                <a:gridCol w="1228915">
                  <a:extLst>
                    <a:ext uri="{9D8B030D-6E8A-4147-A177-3AD203B41FA5}">
                      <a16:colId xmlns:a16="http://schemas.microsoft.com/office/drawing/2014/main" xmlns="" val="20002"/>
                    </a:ext>
                  </a:extLst>
                </a:gridCol>
                <a:gridCol w="1459336">
                  <a:extLst>
                    <a:ext uri="{9D8B030D-6E8A-4147-A177-3AD203B41FA5}">
                      <a16:colId xmlns:a16="http://schemas.microsoft.com/office/drawing/2014/main" xmlns="" val="20003"/>
                    </a:ext>
                  </a:extLst>
                </a:gridCol>
                <a:gridCol w="3917164">
                  <a:extLst>
                    <a:ext uri="{9D8B030D-6E8A-4147-A177-3AD203B41FA5}">
                      <a16:colId xmlns:a16="http://schemas.microsoft.com/office/drawing/2014/main" xmlns="" val="20004"/>
                    </a:ext>
                  </a:extLst>
                </a:gridCol>
              </a:tblGrid>
              <a:tr h="735460">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 </a:t>
                      </a:r>
                    </a:p>
                    <a:p>
                      <a:pPr>
                        <a:lnSpc>
                          <a:spcPct val="115000"/>
                        </a:lnSpc>
                        <a:spcAft>
                          <a:spcPts val="0"/>
                        </a:spcAft>
                      </a:pPr>
                      <a:r>
                        <a:rPr lang="en-GB" sz="1400" dirty="0">
                          <a:effectLst/>
                          <a:latin typeface="Arial Narrow" panose="020B0606020202030204" pitchFamily="34" charset="0"/>
                          <a:cs typeface="Arial" panose="020B0604020202020204" pitchFamily="34" charset="0"/>
                        </a:rPr>
                        <a:t> </a:t>
                      </a:r>
                    </a:p>
                    <a:p>
                      <a:pP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Final budget</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Actual</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Net favourable/ (adverse) variance</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tc>
                  <a:txBody>
                    <a:bodyPr/>
                    <a:lstStyle/>
                    <a:p>
                      <a:pPr algn="ctr">
                        <a:lnSpc>
                          <a:spcPct val="115000"/>
                        </a:lnSpc>
                        <a:spcAft>
                          <a:spcPts val="0"/>
                        </a:spcAft>
                      </a:pPr>
                      <a:r>
                        <a:rPr lang="en-GB" sz="1400" dirty="0">
                          <a:effectLst/>
                          <a:latin typeface="Arial Narrow" panose="020B0606020202030204" pitchFamily="34" charset="0"/>
                          <a:cs typeface="Arial" panose="020B0604020202020204" pitchFamily="34" charset="0"/>
                        </a:rPr>
                        <a:t>Explanation of variances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nchor="ctr"/>
                </a:tc>
                <a:extLst>
                  <a:ext uri="{0D108BD9-81ED-4DB2-BD59-A6C34878D82A}">
                    <a16:rowId xmlns:a16="http://schemas.microsoft.com/office/drawing/2014/main" xmlns="" val="10000"/>
                  </a:ext>
                </a:extLst>
              </a:tr>
              <a:tr h="714661">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Professional fees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6.2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7.2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1.0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ea typeface="Calibri"/>
                          <a:cs typeface="Arial" panose="020B0604020202020204" pitchFamily="34" charset="0"/>
                        </a:rPr>
                        <a:t>variance due to matters requiring legal advice and facilitation of stakeholder workshops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1"/>
                  </a:ext>
                </a:extLst>
              </a:tr>
              <a:tr h="735460">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Subcontractors</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24.5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28.1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3.6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a:effectLst/>
                          <a:latin typeface="Arial Narrow" panose="020B0606020202030204" pitchFamily="34" charset="0"/>
                          <a:ea typeface="Calibri"/>
                          <a:cs typeface="Arial" panose="020B0604020202020204" pitchFamily="34" charset="0"/>
                        </a:rPr>
                        <a:t>Additional budget for land-care was secured from the National </a:t>
                      </a:r>
                      <a:r>
                        <a:rPr lang="en-ZA" sz="1400" dirty="0" smtClean="0">
                          <a:effectLst/>
                          <a:latin typeface="Arial Narrow" panose="020B0606020202030204" pitchFamily="34" charset="0"/>
                          <a:ea typeface="Calibri"/>
                          <a:cs typeface="Arial" panose="020B0604020202020204" pitchFamily="34" charset="0"/>
                        </a:rPr>
                        <a:t>Department.</a:t>
                      </a:r>
                      <a:endParaRPr lang="en-ZA" sz="1400" dirty="0">
                        <a:effectLst/>
                        <a:latin typeface="Arial Narrow" panose="020B0606020202030204" pitchFamily="34" charset="0"/>
                        <a:ea typeface="Calibri"/>
                        <a:cs typeface="Arial" panose="020B0604020202020204" pitchFamily="34" charset="0"/>
                      </a:endParaRPr>
                    </a:p>
                    <a:p>
                      <a:pPr>
                        <a:lnSpc>
                          <a:spcPct val="115000"/>
                        </a:lnSpc>
                        <a:spcAft>
                          <a:spcPts val="0"/>
                        </a:spcAft>
                      </a:pPr>
                      <a:r>
                        <a:rPr lang="en-ZA" sz="1400" dirty="0">
                          <a:effectLst/>
                          <a:latin typeface="Arial Narrow" panose="020B0606020202030204" pitchFamily="34" charset="0"/>
                          <a:ea typeface="Calibri"/>
                          <a:cs typeface="Arial" panose="020B0604020202020204" pitchFamily="34" charset="0"/>
                        </a:rPr>
                        <a:t>.</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2"/>
                  </a:ext>
                </a:extLst>
              </a:tr>
              <a:tr h="735460">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Training</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4.0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  </a:t>
                      </a: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6.8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ea typeface="Calibri"/>
                          <a:cs typeface="Arial" panose="020B0604020202020204" pitchFamily="34" charset="0"/>
                        </a:rPr>
                        <a:t>R 2.8</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ZA" sz="1400" dirty="0" smtClean="0">
                          <a:effectLst/>
                          <a:latin typeface="Arial Narrow" panose="020B0606020202030204" pitchFamily="34" charset="0"/>
                          <a:cs typeface="Arial" panose="020B0604020202020204" pitchFamily="34" charset="0"/>
                        </a:rPr>
                        <a:t>training newly appointed contractors on land-care projects in the North with the additional funding received</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3"/>
                  </a:ext>
                </a:extLst>
              </a:tr>
              <a:tr h="735460">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Other -</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1000"/>
                        </a:spcAft>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34.6 </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1000"/>
                        </a:spcAft>
                      </a:pPr>
                      <a:r>
                        <a:rPr lang="en-GB" sz="1400" dirty="0">
                          <a:effectLst/>
                          <a:latin typeface="Arial Narrow" panose="020B0606020202030204" pitchFamily="34" charset="0"/>
                          <a:ea typeface="Calibri"/>
                          <a:cs typeface="Arial" panose="020B0604020202020204" pitchFamily="34" charset="0"/>
                        </a:rPr>
                        <a:t> </a:t>
                      </a:r>
                    </a:p>
                  </a:txBody>
                  <a:tcPr marL="36008" marR="36008" marT="0" marB="0"/>
                </a:tc>
                <a:tc>
                  <a:txBody>
                    <a:bodyPr/>
                    <a:lstStyle/>
                    <a:p>
                      <a:pPr marL="0" marR="0" indent="0" algn="r" defTabSz="914400" rtl="0" eaLnBrk="1" fontAlgn="auto" latinLnBrk="0" hangingPunct="1">
                        <a:lnSpc>
                          <a:spcPct val="115000"/>
                        </a:lnSpc>
                        <a:spcBef>
                          <a:spcPts val="0"/>
                        </a:spcBef>
                        <a:spcAft>
                          <a:spcPts val="1000"/>
                        </a:spcAft>
                        <a:buClrTx/>
                        <a:buSzTx/>
                        <a:buFontTx/>
                        <a:buNone/>
                        <a:tabLst/>
                        <a:defRPr/>
                      </a:pPr>
                      <a:r>
                        <a:rPr lang="en-GB" sz="1400" dirty="0">
                          <a:effectLst/>
                          <a:latin typeface="Arial Narrow" panose="020B0606020202030204" pitchFamily="34" charset="0"/>
                          <a:ea typeface="Calibri"/>
                          <a:cs typeface="Arial" panose="020B0604020202020204" pitchFamily="34" charset="0"/>
                        </a:rPr>
                        <a:t>R </a:t>
                      </a:r>
                      <a:r>
                        <a:rPr lang="en-GB" sz="1400" dirty="0" smtClean="0">
                          <a:effectLst/>
                          <a:latin typeface="Arial Narrow" panose="020B0606020202030204" pitchFamily="34" charset="0"/>
                          <a:ea typeface="Calibri"/>
                          <a:cs typeface="Arial" panose="020B0604020202020204" pitchFamily="34" charset="0"/>
                        </a:rPr>
                        <a:t>26.1 </a:t>
                      </a:r>
                      <a:endParaRPr lang="en-GB" sz="1400" dirty="0">
                        <a:effectLst/>
                        <a:latin typeface="Arial Narrow" panose="020B0606020202030204" pitchFamily="34" charset="0"/>
                        <a:ea typeface="Calibri"/>
                        <a:cs typeface="Arial" panose="020B0604020202020204" pitchFamily="34" charset="0"/>
                      </a:endParaRPr>
                    </a:p>
                    <a:p>
                      <a:pPr marL="0" marR="0" indent="0" algn="r" defTabSz="914400" rtl="0" eaLnBrk="1" fontAlgn="auto" latinLnBrk="0" hangingPunct="1">
                        <a:lnSpc>
                          <a:spcPct val="115000"/>
                        </a:lnSpc>
                        <a:spcBef>
                          <a:spcPts val="0"/>
                        </a:spcBef>
                        <a:spcAft>
                          <a:spcPts val="1000"/>
                        </a:spcAft>
                        <a:buClrTx/>
                        <a:buSzTx/>
                        <a:buFontTx/>
                        <a:buNone/>
                        <a:tabLst/>
                        <a:defRPr/>
                      </a:pPr>
                      <a:r>
                        <a:rPr lang="en-GB" sz="1400" dirty="0">
                          <a:effectLst/>
                          <a:latin typeface="Arial Narrow" panose="020B0606020202030204" pitchFamily="34" charset="0"/>
                          <a:ea typeface="Calibri"/>
                          <a:cs typeface="Arial" panose="020B0604020202020204" pitchFamily="34" charset="0"/>
                        </a:rPr>
                        <a:t> </a:t>
                      </a:r>
                    </a:p>
                  </a:txBody>
                  <a:tcPr marL="36008" marR="36008" marT="0" marB="0"/>
                </a:tc>
                <a:tc>
                  <a:txBody>
                    <a:bodyPr/>
                    <a:lstStyle/>
                    <a:p>
                      <a:pPr algn="r">
                        <a:lnSpc>
                          <a:spcPct val="115000"/>
                        </a:lnSpc>
                        <a:spcAft>
                          <a:spcPts val="1000"/>
                        </a:spcAft>
                      </a:pPr>
                      <a:r>
                        <a:rPr lang="en-GB" sz="1400" dirty="0" smtClean="0">
                          <a:effectLst/>
                          <a:latin typeface="Arial Narrow" panose="020B0606020202030204" pitchFamily="34" charset="0"/>
                          <a:ea typeface="Calibri"/>
                          <a:cs typeface="Arial" panose="020B0604020202020204" pitchFamily="34" charset="0"/>
                        </a:rPr>
                        <a:t>(R8.5)</a:t>
                      </a:r>
                      <a:endParaRPr lang="en-GB" sz="1400" dirty="0">
                        <a:effectLst/>
                        <a:latin typeface="Arial Narrow" panose="020B0606020202030204" pitchFamily="34" charset="0"/>
                        <a:ea typeface="Calibri"/>
                        <a:cs typeface="Arial" panose="020B0604020202020204" pitchFamily="34" charset="0"/>
                      </a:endParaRPr>
                    </a:p>
                    <a:p>
                      <a:pPr algn="r">
                        <a:lnSpc>
                          <a:spcPct val="115000"/>
                        </a:lnSpc>
                        <a:spcAft>
                          <a:spcPts val="1000"/>
                        </a:spcAft>
                      </a:pP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1000"/>
                        </a:spcAft>
                      </a:pPr>
                      <a:r>
                        <a:rPr lang="en-ZA" sz="1400" dirty="0">
                          <a:effectLst/>
                          <a:latin typeface="Arial Narrow" panose="020B0606020202030204" pitchFamily="34" charset="0"/>
                          <a:ea typeface="Calibri"/>
                          <a:cs typeface="Arial" panose="020B0604020202020204" pitchFamily="34" charset="0"/>
                        </a:rPr>
                        <a:t>this variance is largely attributable to the writing off of infrastructure which were substantially reconstructed during the course of the year.</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4"/>
                  </a:ext>
                </a:extLst>
              </a:tr>
              <a:tr h="245153">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 </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a:effectLst/>
                          <a:latin typeface="Arial Narrow" panose="020B0606020202030204" pitchFamily="34" charset="0"/>
                          <a:cs typeface="Arial" panose="020B0604020202020204" pitchFamily="34" charset="0"/>
                        </a:rPr>
                        <a:t> </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a:effectLst/>
                          <a:latin typeface="Arial Narrow" panose="020B0606020202030204" pitchFamily="34" charset="0"/>
                          <a:cs typeface="Arial" panose="020B0604020202020204" pitchFamily="34" charset="0"/>
                        </a:rPr>
                        <a:t> </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a:effectLst/>
                          <a:latin typeface="Arial Narrow" panose="020B0606020202030204" pitchFamily="34" charset="0"/>
                          <a:cs typeface="Arial" panose="020B0604020202020204" pitchFamily="34" charset="0"/>
                        </a:rPr>
                        <a:t> </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5"/>
                  </a:ext>
                </a:extLst>
              </a:tr>
              <a:tr h="735460">
                <a:tc>
                  <a:txBody>
                    <a:bodyPr/>
                    <a:lstStyle/>
                    <a:p>
                      <a:pPr>
                        <a:lnSpc>
                          <a:spcPct val="115000"/>
                        </a:lnSpc>
                        <a:spcAft>
                          <a:spcPts val="0"/>
                        </a:spcAft>
                      </a:pPr>
                      <a:r>
                        <a:rPr lang="en-GB" sz="1400">
                          <a:effectLst/>
                          <a:latin typeface="Arial Narrow" panose="020B0606020202030204" pitchFamily="34" charset="0"/>
                          <a:cs typeface="Arial" panose="020B0604020202020204" pitchFamily="34" charset="0"/>
                        </a:rPr>
                        <a:t>Net surplus/(deficit)</a:t>
                      </a:r>
                      <a:endParaRPr lang="en-GB" sz="140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R 0.00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smtClean="0">
                          <a:effectLst/>
                          <a:latin typeface="Arial Narrow" panose="020B0606020202030204" pitchFamily="34" charset="0"/>
                          <a:cs typeface="Arial" panose="020B0604020202020204" pitchFamily="34" charset="0"/>
                        </a:rPr>
                        <a:t>R44.5</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gn="r">
                        <a:lnSpc>
                          <a:spcPct val="115000"/>
                        </a:lnSpc>
                        <a:spcAft>
                          <a:spcPts val="0"/>
                        </a:spcAft>
                      </a:pPr>
                      <a:r>
                        <a:rPr lang="en-GB" sz="1400" dirty="0">
                          <a:effectLst/>
                          <a:latin typeface="Arial Narrow" panose="020B0606020202030204" pitchFamily="34" charset="0"/>
                          <a:cs typeface="Arial" panose="020B0604020202020204" pitchFamily="34" charset="0"/>
                        </a:rPr>
                        <a:t>R </a:t>
                      </a:r>
                      <a:r>
                        <a:rPr lang="en-GB" sz="1400" dirty="0" smtClean="0">
                          <a:effectLst/>
                          <a:latin typeface="Arial Narrow" panose="020B0606020202030204" pitchFamily="34" charset="0"/>
                          <a:cs typeface="Arial" panose="020B0604020202020204" pitchFamily="34" charset="0"/>
                        </a:rPr>
                        <a:t>44.5 </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tc>
                  <a:txBody>
                    <a:bodyPr/>
                    <a:lstStyle/>
                    <a:p>
                      <a:pPr>
                        <a:lnSpc>
                          <a:spcPct val="115000"/>
                        </a:lnSpc>
                        <a:spcAft>
                          <a:spcPts val="0"/>
                        </a:spcAft>
                      </a:pPr>
                      <a:r>
                        <a:rPr lang="en-GB" sz="1400" dirty="0">
                          <a:effectLst/>
                          <a:latin typeface="Arial Narrow" panose="020B0606020202030204" pitchFamily="34" charset="0"/>
                          <a:cs typeface="Arial" panose="020B0604020202020204" pitchFamily="34" charset="0"/>
                        </a:rPr>
                        <a:t>The variance is due to a difference in the basis of preparation of the budget (as required by the PFMA) and the financial statements (as required by GRAP)</a:t>
                      </a:r>
                      <a:endParaRPr lang="en-GB" sz="1400" dirty="0">
                        <a:effectLst/>
                        <a:latin typeface="Arial Narrow" panose="020B0606020202030204" pitchFamily="34" charset="0"/>
                        <a:ea typeface="Calibri"/>
                        <a:cs typeface="Arial" panose="020B0604020202020204" pitchFamily="34" charset="0"/>
                      </a:endParaRPr>
                    </a:p>
                  </a:txBody>
                  <a:tcPr marL="36008" marR="36008"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67621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0" y="1412776"/>
            <a:ext cx="9036496" cy="1728192"/>
          </a:xfrm>
        </p:spPr>
        <p:txBody>
          <a:bodyPr>
            <a:normAutofit/>
          </a:bodyPr>
          <a:lstStyle/>
          <a:p>
            <a:pPr algn="just"/>
            <a:r>
              <a:rPr lang="en-GB" sz="2800" b="1" i="1" dirty="0">
                <a:latin typeface="Arial" panose="020B0604020202020204" pitchFamily="34" charset="0"/>
                <a:cs typeface="Arial" panose="020B0604020202020204" pitchFamily="34" charset="0"/>
              </a:rPr>
              <a:t>Vision</a:t>
            </a:r>
            <a:r>
              <a:rPr lang="en-GB" sz="2800" i="1" dirty="0">
                <a:latin typeface="Arial" panose="020B0604020202020204" pitchFamily="34" charset="0"/>
                <a:cs typeface="Arial" panose="020B0604020202020204" pitchFamily="34" charset="0"/>
              </a:rPr>
              <a:t>: to create Africa’s greatest conservation-based tourism destination driven by community empowerment</a:t>
            </a:r>
          </a:p>
        </p:txBody>
      </p:sp>
      <p:sp>
        <p:nvSpPr>
          <p:cNvPr id="5" name="Title 1"/>
          <p:cNvSpPr txBox="1">
            <a:spLocks/>
          </p:cNvSpPr>
          <p:nvPr/>
        </p:nvSpPr>
        <p:spPr>
          <a:xfrm>
            <a:off x="0" y="2996952"/>
            <a:ext cx="9144000" cy="338437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20000"/>
              </a:lnSpc>
            </a:pPr>
            <a:r>
              <a:rPr lang="en-GB" sz="11200" b="1" i="1" dirty="0">
                <a:latin typeface="Arial" panose="020B0604020202020204" pitchFamily="34" charset="0"/>
                <a:cs typeface="Arial" panose="020B0604020202020204" pitchFamily="34" charset="0"/>
              </a:rPr>
              <a:t>Mission</a:t>
            </a:r>
            <a:r>
              <a:rPr lang="en-GB" sz="11200" i="1" dirty="0">
                <a:latin typeface="Arial" panose="020B0604020202020204" pitchFamily="34" charset="0"/>
                <a:cs typeface="Arial" panose="020B0604020202020204" pitchFamily="34" charset="0"/>
              </a:rPr>
              <a:t>: </a:t>
            </a:r>
            <a:r>
              <a:rPr lang="en-US" sz="11200" i="1" dirty="0">
                <a:latin typeface="Arial" panose="020B0604020202020204" pitchFamily="34" charset="0"/>
                <a:cs typeface="Arial" panose="020B0604020202020204" pitchFamily="34" charset="0"/>
              </a:rPr>
              <a:t>To protect, conserve and present the Wetland Park and its World Heritage Values for current and future generations in line with the standards laid down by UNESCO and the World Heritage Act, and to deliver benefits to communities living in and adjacent to the Park by facilitating optimal tourism and related development</a:t>
            </a:r>
          </a:p>
          <a:p>
            <a:pPr algn="l"/>
            <a:endParaRPr lang="en-GB" sz="4000" i="1" dirty="0"/>
          </a:p>
        </p:txBody>
      </p:sp>
    </p:spTree>
    <p:extLst>
      <p:ext uri="{BB962C8B-B14F-4D97-AF65-F5344CB8AC3E}">
        <p14:creationId xmlns:p14="http://schemas.microsoft.com/office/powerpoint/2010/main" xmlns="" val="109768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3949" y="16271"/>
            <a:ext cx="9144000" cy="6869113"/>
          </a:xfrm>
          <a:prstGeom prst="rect">
            <a:avLst/>
          </a:prstGeom>
          <a:noFill/>
          <a:ln w="9525">
            <a:noFill/>
            <a:miter lim="800000"/>
            <a:headEnd/>
            <a:tailEnd/>
          </a:ln>
        </p:spPr>
      </p:pic>
      <p:sp>
        <p:nvSpPr>
          <p:cNvPr id="2" name="Title 1"/>
          <p:cNvSpPr>
            <a:spLocks noGrp="1"/>
          </p:cNvSpPr>
          <p:nvPr>
            <p:ph type="title"/>
          </p:nvPr>
        </p:nvSpPr>
        <p:spPr>
          <a:xfrm>
            <a:off x="-36512" y="-27384"/>
            <a:ext cx="6696744" cy="1152128"/>
          </a:xfrm>
        </p:spPr>
        <p:txBody>
          <a:bodyPr>
            <a:normAutofit fontScale="90000"/>
          </a:bodyPr>
          <a:lstStyle/>
          <a:p>
            <a:pPr algn="l"/>
            <a:r>
              <a:rPr lang="en-GB" sz="4000" dirty="0" smtClean="0"/>
              <a:t>2018/19 Auditor – General’s </a:t>
            </a:r>
            <a:r>
              <a:rPr lang="en-GB" sz="4000" dirty="0"/>
              <a:t>Findings  </a:t>
            </a:r>
            <a:endParaRPr lang="en-GB" sz="4000" i="1" dirty="0"/>
          </a:p>
        </p:txBody>
      </p:sp>
      <p:sp>
        <p:nvSpPr>
          <p:cNvPr id="6" name="TextBox 5"/>
          <p:cNvSpPr txBox="1"/>
          <p:nvPr/>
        </p:nvSpPr>
        <p:spPr>
          <a:xfrm>
            <a:off x="3948" y="1650573"/>
            <a:ext cx="9140051" cy="4093428"/>
          </a:xfrm>
          <a:prstGeom prst="rect">
            <a:avLst/>
          </a:prstGeom>
          <a:noFill/>
        </p:spPr>
        <p:txBody>
          <a:bodyPr wrap="square" rtlCol="0">
            <a:spAutoFit/>
          </a:bodyPr>
          <a:lstStyle/>
          <a:p>
            <a:r>
              <a:rPr lang="en-GB" sz="2000" b="1" dirty="0" smtClean="0">
                <a:latin typeface="Arial Narrow" panose="020B0606020202030204" pitchFamily="34" charset="0"/>
                <a:cs typeface="Arial" panose="020B0604020202020204" pitchFamily="34" charset="0"/>
              </a:rPr>
              <a:t>Annual Financial Statements</a:t>
            </a:r>
          </a:p>
          <a:p>
            <a:endParaRPr lang="en-GB" sz="2000" dirty="0" smtClean="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Narrow" panose="020B0606020202030204" pitchFamily="34" charset="0"/>
                <a:cs typeface="Arial" panose="020B0604020202020204" pitchFamily="34" charset="0"/>
              </a:rPr>
              <a:t>Unqualified audit opinion on the audit of the financials with no material findings.</a:t>
            </a:r>
            <a:endParaRPr lang="en-GB" sz="2000" dirty="0">
              <a:latin typeface="Arial Narrow" panose="020B0606020202030204" pitchFamily="34" charset="0"/>
              <a:cs typeface="Arial" panose="020B0604020202020204" pitchFamily="34" charset="0"/>
            </a:endParaRPr>
          </a:p>
          <a:p>
            <a:endParaRPr lang="en-GB" sz="2000" dirty="0">
              <a:latin typeface="Arial Narrow" panose="020B0606020202030204" pitchFamily="34" charset="0"/>
              <a:cs typeface="Arial" panose="020B0604020202020204" pitchFamily="34" charset="0"/>
            </a:endParaRPr>
          </a:p>
          <a:p>
            <a:pPr marL="285750" indent="-285750">
              <a:buFont typeface="Arial" panose="020B0604020202020204" pitchFamily="34" charset="0"/>
              <a:buChar char="•"/>
            </a:pPr>
            <a:r>
              <a:rPr lang="en-ZA" sz="2000" dirty="0" smtClean="0">
                <a:latin typeface="Arial Narrow" panose="020B0606020202030204" pitchFamily="34" charset="0"/>
                <a:cs typeface="Arial" panose="020B0604020202020204" pitchFamily="34" charset="0"/>
              </a:rPr>
              <a:t>The Auditor-General </a:t>
            </a:r>
            <a:r>
              <a:rPr lang="en-ZA" sz="2000" dirty="0">
                <a:latin typeface="Arial Narrow" panose="020B0606020202030204" pitchFamily="34" charset="0"/>
                <a:cs typeface="Arial" panose="020B0604020202020204" pitchFamily="34" charset="0"/>
              </a:rPr>
              <a:t>brought to attention in the report that the entity is a defendant in a fire claim lawsuit as disclosed in note 21 to the financial statements. The entity has referred the claim to legal counsel. The ultimate outcome of the matter cannot presently be determined</a:t>
            </a:r>
            <a:r>
              <a:rPr lang="en-ZA" sz="2000" dirty="0" smtClean="0">
                <a:latin typeface="Arial Narrow" panose="020B0606020202030204" pitchFamily="34" charset="0"/>
                <a:cs typeface="Arial" panose="020B0604020202020204" pitchFamily="34" charset="0"/>
              </a:rPr>
              <a:t>.</a:t>
            </a:r>
          </a:p>
          <a:p>
            <a:pPr marL="285750" indent="-285750">
              <a:buFont typeface="Arial" panose="020B0604020202020204" pitchFamily="34" charset="0"/>
              <a:buChar char="•"/>
            </a:pPr>
            <a:endParaRPr lang="en-ZA" sz="2000" dirty="0">
              <a:latin typeface="Arial Narrow" panose="020B0606020202030204" pitchFamily="34" charset="0"/>
              <a:cs typeface="Arial" panose="020B0604020202020204" pitchFamily="34" charset="0"/>
            </a:endParaRPr>
          </a:p>
          <a:p>
            <a:r>
              <a:rPr lang="en-ZA" sz="2000" b="1" dirty="0" smtClean="0">
                <a:latin typeface="Arial Narrow" panose="020B0606020202030204" pitchFamily="34" charset="0"/>
                <a:cs typeface="Arial" panose="020B0604020202020204" pitchFamily="34" charset="0"/>
              </a:rPr>
              <a:t>Annual Performance Plan</a:t>
            </a:r>
          </a:p>
          <a:p>
            <a:endParaRPr lang="en-ZA" sz="2000" dirty="0" smtClean="0">
              <a:latin typeface="Arial Narrow" panose="020B0606020202030204" pitchFamily="34" charset="0"/>
              <a:cs typeface="Arial" panose="020B0604020202020204" pitchFamily="34" charset="0"/>
            </a:endParaRPr>
          </a:p>
          <a:p>
            <a:pPr marL="342900" indent="-342900">
              <a:buFont typeface="Arial" panose="020B0604020202020204" pitchFamily="34" charset="0"/>
              <a:buChar char="•"/>
            </a:pPr>
            <a:r>
              <a:rPr lang="en-ZA" sz="2000" dirty="0" smtClean="0">
                <a:latin typeface="Arial Narrow" panose="020B0606020202030204" pitchFamily="34" charset="0"/>
                <a:cs typeface="Arial" panose="020B0604020202020204" pitchFamily="34" charset="0"/>
              </a:rPr>
              <a:t>On the audit of the Programme – Park Operations, the material finding related to the number of hectares burnt where the AG stated that they were unable to obtain sufficient appropriate alternative evidence for the target achieved.</a:t>
            </a:r>
            <a:endParaRPr lang="en-GB" sz="20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1103380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10"/>
          <p:cNvSpPr txBox="1">
            <a:spLocks noChangeArrowheads="1"/>
          </p:cNvSpPr>
          <p:nvPr/>
        </p:nvSpPr>
        <p:spPr bwMode="auto">
          <a:xfrm>
            <a:off x="552895" y="188639"/>
            <a:ext cx="79914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t>SIYABONGA</a:t>
            </a:r>
          </a:p>
        </p:txBody>
      </p:sp>
      <p:sp>
        <p:nvSpPr>
          <p:cNvPr id="12" name="Text Box 10"/>
          <p:cNvSpPr txBox="1">
            <a:spLocks noChangeArrowheads="1"/>
          </p:cNvSpPr>
          <p:nvPr/>
        </p:nvSpPr>
        <p:spPr bwMode="auto">
          <a:xfrm>
            <a:off x="552895" y="6366526"/>
            <a:ext cx="799147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t>THANK YOU</a:t>
            </a:r>
          </a:p>
        </p:txBody>
      </p:sp>
      <p:pic>
        <p:nvPicPr>
          <p:cNvPr id="3" name="Picture 2"/>
          <p:cNvPicPr>
            <a:picLocks noChangeAspect="1"/>
          </p:cNvPicPr>
          <p:nvPr/>
        </p:nvPicPr>
        <p:blipFill>
          <a:blip r:embed="rId2" cstate="print"/>
          <a:stretch>
            <a:fillRect/>
          </a:stretch>
        </p:blipFill>
        <p:spPr>
          <a:xfrm>
            <a:off x="30384" y="727173"/>
            <a:ext cx="9036496" cy="5556180"/>
          </a:xfrm>
          <a:prstGeom prst="rect">
            <a:avLst/>
          </a:prstGeom>
        </p:spPr>
      </p:pic>
    </p:spTree>
    <p:extLst>
      <p:ext uri="{BB962C8B-B14F-4D97-AF65-F5344CB8AC3E}">
        <p14:creationId xmlns:p14="http://schemas.microsoft.com/office/powerpoint/2010/main" xmlns="" val="87339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79512" y="260648"/>
            <a:ext cx="8784976" cy="1290587"/>
          </a:xfrm>
        </p:spPr>
        <p:txBody>
          <a:bodyPr>
            <a:normAutofit/>
          </a:bodyPr>
          <a:lstStyle/>
          <a:p>
            <a:pPr algn="l"/>
            <a:r>
              <a:rPr lang="en-GB" sz="2800" i="1" dirty="0">
                <a:latin typeface="Arial" panose="020B0604020202020204" pitchFamily="34" charset="0"/>
                <a:cs typeface="Arial" panose="020B0604020202020204" pitchFamily="34" charset="0"/>
              </a:rPr>
              <a:t>High-Level Structure</a:t>
            </a:r>
          </a:p>
        </p:txBody>
      </p:sp>
      <p:grpSp>
        <p:nvGrpSpPr>
          <p:cNvPr id="33" name="Group 32"/>
          <p:cNvGrpSpPr/>
          <p:nvPr/>
        </p:nvGrpSpPr>
        <p:grpSpPr>
          <a:xfrm>
            <a:off x="179512" y="1844824"/>
            <a:ext cx="8784976" cy="4320480"/>
            <a:chOff x="-324544" y="1844824"/>
            <a:chExt cx="9721080" cy="4154978"/>
          </a:xfrm>
        </p:grpSpPr>
        <p:grpSp>
          <p:nvGrpSpPr>
            <p:cNvPr id="6" name="Group 5"/>
            <p:cNvGrpSpPr/>
            <p:nvPr/>
          </p:nvGrpSpPr>
          <p:grpSpPr>
            <a:xfrm>
              <a:off x="2915816" y="1844824"/>
              <a:ext cx="3240360" cy="2355939"/>
              <a:chOff x="2915817" y="1844824"/>
              <a:chExt cx="3240360" cy="2355939"/>
            </a:xfrm>
          </p:grpSpPr>
          <p:sp>
            <p:nvSpPr>
              <p:cNvPr id="3" name="TextBox 2"/>
              <p:cNvSpPr txBox="1"/>
              <p:nvPr/>
            </p:nvSpPr>
            <p:spPr>
              <a:xfrm>
                <a:off x="3818320" y="1844824"/>
                <a:ext cx="1435355"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Minister</a:t>
                </a:r>
              </a:p>
            </p:txBody>
          </p:sp>
          <p:sp>
            <p:nvSpPr>
              <p:cNvPr id="7" name="TextBox 6"/>
              <p:cNvSpPr txBox="1"/>
              <p:nvPr/>
            </p:nvSpPr>
            <p:spPr>
              <a:xfrm>
                <a:off x="3818320" y="2638073"/>
                <a:ext cx="1435355"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Board</a:t>
                </a:r>
              </a:p>
            </p:txBody>
          </p:sp>
          <p:sp>
            <p:nvSpPr>
              <p:cNvPr id="8" name="TextBox 7"/>
              <p:cNvSpPr txBox="1"/>
              <p:nvPr/>
            </p:nvSpPr>
            <p:spPr>
              <a:xfrm>
                <a:off x="2915817" y="3431322"/>
                <a:ext cx="3240360" cy="769441"/>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Chief Executive Officer</a:t>
                </a:r>
              </a:p>
            </p:txBody>
          </p:sp>
        </p:grpSp>
        <p:grpSp>
          <p:nvGrpSpPr>
            <p:cNvPr id="5" name="Group 4"/>
            <p:cNvGrpSpPr/>
            <p:nvPr/>
          </p:nvGrpSpPr>
          <p:grpSpPr>
            <a:xfrm>
              <a:off x="-324544" y="4553252"/>
              <a:ext cx="9721080" cy="1446550"/>
              <a:chOff x="107504" y="4222249"/>
              <a:chExt cx="9721080" cy="1446550"/>
            </a:xfrm>
          </p:grpSpPr>
          <p:sp>
            <p:nvSpPr>
              <p:cNvPr id="9" name="TextBox 8"/>
              <p:cNvSpPr txBox="1"/>
              <p:nvPr/>
            </p:nvSpPr>
            <p:spPr>
              <a:xfrm>
                <a:off x="107504" y="4222249"/>
                <a:ext cx="3240360" cy="1107996"/>
              </a:xfrm>
              <a:prstGeom prst="rect">
                <a:avLst/>
              </a:prstGeom>
              <a:noFill/>
            </p:spPr>
            <p:txBody>
              <a:bodyPr wrap="square" rtlCol="0">
                <a:spAutoFit/>
              </a:bodyPr>
              <a:lstStyle/>
              <a:p>
                <a:pPr algn="ctr"/>
                <a:r>
                  <a:rPr lang="en-GB" sz="2200" dirty="0" smtClean="0">
                    <a:latin typeface="Arial" panose="020B0604020202020204" pitchFamily="34" charset="0"/>
                    <a:cs typeface="Arial" panose="020B0604020202020204" pitchFamily="34" charset="0"/>
                  </a:rPr>
                  <a:t>Director: Park </a:t>
                </a:r>
              </a:p>
              <a:p>
                <a:pPr algn="ctr"/>
                <a:r>
                  <a:rPr lang="en-GB" sz="2200" dirty="0" smtClean="0">
                    <a:latin typeface="Arial" panose="020B0604020202020204" pitchFamily="34" charset="0"/>
                    <a:cs typeface="Arial" panose="020B0604020202020204" pitchFamily="34" charset="0"/>
                  </a:rPr>
                  <a:t>Operations </a:t>
                </a:r>
                <a:endParaRPr lang="en-GB" sz="2200" dirty="0">
                  <a:latin typeface="Arial" panose="020B0604020202020204" pitchFamily="34" charset="0"/>
                  <a:cs typeface="Arial" panose="020B0604020202020204" pitchFamily="34" charset="0"/>
                </a:endParaRPr>
              </a:p>
              <a:p>
                <a:pPr algn="ctr"/>
                <a:endParaRPr lang="en-GB" sz="2200" dirty="0"/>
              </a:p>
            </p:txBody>
          </p:sp>
          <p:sp>
            <p:nvSpPr>
              <p:cNvPr id="10" name="TextBox 9"/>
              <p:cNvSpPr txBox="1"/>
              <p:nvPr/>
            </p:nvSpPr>
            <p:spPr>
              <a:xfrm>
                <a:off x="2267744" y="4222249"/>
                <a:ext cx="3240360" cy="769441"/>
              </a:xfrm>
              <a:prstGeom prst="rect">
                <a:avLst/>
              </a:prstGeom>
              <a:noFill/>
            </p:spPr>
            <p:txBody>
              <a:bodyPr wrap="square" rtlCol="0">
                <a:spAutoFit/>
              </a:bodyPr>
              <a:lstStyle/>
              <a:p>
                <a:pPr algn="ctr"/>
                <a:r>
                  <a:rPr lang="en-GB" sz="2200" dirty="0" smtClean="0">
                    <a:latin typeface="Arial" panose="020B0604020202020204" pitchFamily="34" charset="0"/>
                    <a:cs typeface="Arial" panose="020B0604020202020204" pitchFamily="34" charset="0"/>
                  </a:rPr>
                  <a:t>Director: </a:t>
                </a:r>
              </a:p>
              <a:p>
                <a:pPr algn="ctr"/>
                <a:r>
                  <a:rPr lang="en-GB" sz="2200" dirty="0" smtClean="0">
                    <a:latin typeface="Arial" panose="020B0604020202020204" pitchFamily="34" charset="0"/>
                    <a:cs typeface="Arial" panose="020B0604020202020204" pitchFamily="34" charset="0"/>
                  </a:rPr>
                  <a:t>Business</a:t>
                </a:r>
                <a:endParaRPr lang="en-GB" sz="2200" dirty="0">
                  <a:latin typeface="Arial" panose="020B0604020202020204" pitchFamily="34" charset="0"/>
                  <a:cs typeface="Arial" panose="020B0604020202020204" pitchFamily="34" charset="0"/>
                </a:endParaRPr>
              </a:p>
            </p:txBody>
          </p:sp>
          <p:sp>
            <p:nvSpPr>
              <p:cNvPr id="11" name="TextBox 10"/>
              <p:cNvSpPr txBox="1"/>
              <p:nvPr/>
            </p:nvSpPr>
            <p:spPr>
              <a:xfrm>
                <a:off x="4427984" y="4222249"/>
                <a:ext cx="3240360" cy="1446550"/>
              </a:xfrm>
              <a:prstGeom prst="rect">
                <a:avLst/>
              </a:prstGeom>
              <a:noFill/>
            </p:spPr>
            <p:txBody>
              <a:bodyPr wrap="square" rtlCol="0">
                <a:spAutoFit/>
              </a:bodyPr>
              <a:lstStyle/>
              <a:p>
                <a:pPr algn="ctr"/>
                <a:r>
                  <a:rPr lang="en-GB" sz="2200" dirty="0" smtClean="0">
                    <a:latin typeface="Arial" panose="020B0604020202020204" pitchFamily="34" charset="0"/>
                    <a:cs typeface="Arial" panose="020B0604020202020204" pitchFamily="34" charset="0"/>
                  </a:rPr>
                  <a:t>Senior Manager: </a:t>
                </a:r>
              </a:p>
              <a:p>
                <a:pPr algn="ctr"/>
                <a:r>
                  <a:rPr lang="en-GB" sz="2200" dirty="0" smtClean="0">
                    <a:latin typeface="Arial" panose="020B0604020202020204" pitchFamily="34" charset="0"/>
                    <a:cs typeface="Arial" panose="020B0604020202020204" pitchFamily="34" charset="0"/>
                  </a:rPr>
                  <a:t>Development </a:t>
                </a:r>
                <a:r>
                  <a:rPr lang="en-GB" sz="2200" dirty="0">
                    <a:latin typeface="Arial" panose="020B0604020202020204" pitchFamily="34" charset="0"/>
                    <a:cs typeface="Arial" panose="020B0604020202020204" pitchFamily="34" charset="0"/>
                  </a:rPr>
                  <a:t>&amp; Planning</a:t>
                </a:r>
              </a:p>
              <a:p>
                <a:pPr algn="ctr"/>
                <a:endParaRPr lang="en-GB" sz="2200" dirty="0"/>
              </a:p>
            </p:txBody>
          </p:sp>
          <p:sp>
            <p:nvSpPr>
              <p:cNvPr id="12" name="TextBox 11"/>
              <p:cNvSpPr txBox="1"/>
              <p:nvPr/>
            </p:nvSpPr>
            <p:spPr>
              <a:xfrm>
                <a:off x="6588224" y="4222249"/>
                <a:ext cx="3240360" cy="430887"/>
              </a:xfrm>
              <a:prstGeom prst="rect">
                <a:avLst/>
              </a:prstGeom>
              <a:noFill/>
            </p:spPr>
            <p:txBody>
              <a:bodyPr wrap="square" rtlCol="0">
                <a:spAutoFit/>
              </a:bodyPr>
              <a:lstStyle/>
              <a:p>
                <a:pPr algn="ctr"/>
                <a:r>
                  <a:rPr lang="en-GB" sz="2200" dirty="0">
                    <a:latin typeface="Arial" panose="020B0604020202020204" pitchFamily="34" charset="0"/>
                    <a:cs typeface="Arial" panose="020B0604020202020204" pitchFamily="34" charset="0"/>
                  </a:rPr>
                  <a:t>CFO</a:t>
                </a:r>
              </a:p>
            </p:txBody>
          </p:sp>
        </p:grpSp>
        <p:grpSp>
          <p:nvGrpSpPr>
            <p:cNvPr id="32" name="Group 31"/>
            <p:cNvGrpSpPr/>
            <p:nvPr/>
          </p:nvGrpSpPr>
          <p:grpSpPr>
            <a:xfrm>
              <a:off x="1115616" y="2275711"/>
              <a:ext cx="6660740" cy="2277541"/>
              <a:chOff x="1115616" y="2275711"/>
              <a:chExt cx="6660740" cy="2277541"/>
            </a:xfrm>
          </p:grpSpPr>
          <p:cxnSp>
            <p:nvCxnSpPr>
              <p:cNvPr id="14" name="Straight Arrow Connector 13"/>
              <p:cNvCxnSpPr>
                <a:stCxn id="3" idx="2"/>
                <a:endCxn id="7" idx="0"/>
              </p:cNvCxnSpPr>
              <p:nvPr/>
            </p:nvCxnSpPr>
            <p:spPr>
              <a:xfrm>
                <a:off x="4535997" y="2275711"/>
                <a:ext cx="0" cy="362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4535997" y="3068960"/>
                <a:ext cx="1" cy="3623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2"/>
              </p:cNvCxnSpPr>
              <p:nvPr/>
            </p:nvCxnSpPr>
            <p:spPr>
              <a:xfrm flipH="1">
                <a:off x="4535997" y="4200763"/>
                <a:ext cx="1" cy="164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15616" y="4365104"/>
                <a:ext cx="6660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15616" y="4365104"/>
                <a:ext cx="0"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0" idx="0"/>
              </p:cNvCxnSpPr>
              <p:nvPr/>
            </p:nvCxnSpPr>
            <p:spPr>
              <a:xfrm>
                <a:off x="3455876" y="4365104"/>
                <a:ext cx="0"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1" idx="0"/>
              </p:cNvCxnSpPr>
              <p:nvPr/>
            </p:nvCxnSpPr>
            <p:spPr>
              <a:xfrm>
                <a:off x="5616116" y="4365104"/>
                <a:ext cx="1"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776356" y="4365104"/>
                <a:ext cx="0" cy="188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01890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email"/>
          <a:srcRect/>
          <a:stretch>
            <a:fillRect/>
          </a:stretch>
        </p:blipFill>
        <p:spPr bwMode="auto">
          <a:xfrm>
            <a:off x="0" y="-11113"/>
            <a:ext cx="9144000" cy="6869113"/>
          </a:xfrm>
          <a:prstGeom prst="rect">
            <a:avLst/>
          </a:prstGeom>
          <a:noFill/>
          <a:ln w="9525">
            <a:noFill/>
            <a:miter lim="800000"/>
            <a:headEnd/>
            <a:tailEnd/>
          </a:ln>
        </p:spPr>
      </p:pic>
      <p:sp>
        <p:nvSpPr>
          <p:cNvPr id="2" name="Title 1"/>
          <p:cNvSpPr>
            <a:spLocks noGrp="1"/>
          </p:cNvSpPr>
          <p:nvPr>
            <p:ph type="title"/>
          </p:nvPr>
        </p:nvSpPr>
        <p:spPr>
          <a:xfrm>
            <a:off x="179512" y="404664"/>
            <a:ext cx="8784976" cy="1152128"/>
          </a:xfrm>
        </p:spPr>
        <p:txBody>
          <a:bodyPr>
            <a:normAutofit/>
          </a:bodyPr>
          <a:lstStyle/>
          <a:p>
            <a:pPr algn="l"/>
            <a:r>
              <a:rPr lang="en-GB" sz="3200" dirty="0">
                <a:cs typeface="Arial" panose="020B0604020202020204" pitchFamily="34" charset="0"/>
              </a:rPr>
              <a:t>Summary Results </a:t>
            </a:r>
            <a:br>
              <a:rPr lang="en-GB" sz="3200" dirty="0">
                <a:cs typeface="Arial" panose="020B0604020202020204" pitchFamily="34" charset="0"/>
              </a:rPr>
            </a:br>
            <a:r>
              <a:rPr lang="en-GB" sz="3200" dirty="0">
                <a:cs typeface="Arial" panose="020B0604020202020204" pitchFamily="34" charset="0"/>
              </a:rPr>
              <a:t>Year Ended </a:t>
            </a:r>
            <a:r>
              <a:rPr lang="en-GB" sz="3200" dirty="0" smtClean="0">
                <a:cs typeface="Arial" panose="020B0604020202020204" pitchFamily="34" charset="0"/>
              </a:rPr>
              <a:t>2018/19</a:t>
            </a:r>
            <a:endParaRPr lang="en-GB" sz="3200" i="1" dirty="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612561620"/>
              </p:ext>
            </p:extLst>
          </p:nvPr>
        </p:nvGraphicFramePr>
        <p:xfrm>
          <a:off x="36513" y="1628800"/>
          <a:ext cx="8927975" cy="4116000"/>
        </p:xfrm>
        <a:graphic>
          <a:graphicData uri="http://schemas.openxmlformats.org/drawingml/2006/table">
            <a:tbl>
              <a:tblPr>
                <a:tableStyleId>{5C22544A-7EE6-4342-B048-85BDC9FD1C3A}</a:tableStyleId>
              </a:tblPr>
              <a:tblGrid>
                <a:gridCol w="2584414">
                  <a:extLst>
                    <a:ext uri="{9D8B030D-6E8A-4147-A177-3AD203B41FA5}">
                      <a16:colId xmlns:a16="http://schemas.microsoft.com/office/drawing/2014/main" xmlns="" val="20000"/>
                    </a:ext>
                  </a:extLst>
                </a:gridCol>
                <a:gridCol w="1253049">
                  <a:extLst>
                    <a:ext uri="{9D8B030D-6E8A-4147-A177-3AD203B41FA5}">
                      <a16:colId xmlns:a16="http://schemas.microsoft.com/office/drawing/2014/main" xmlns="" val="20001"/>
                    </a:ext>
                  </a:extLst>
                </a:gridCol>
                <a:gridCol w="1096418">
                  <a:extLst>
                    <a:ext uri="{9D8B030D-6E8A-4147-A177-3AD203B41FA5}">
                      <a16:colId xmlns:a16="http://schemas.microsoft.com/office/drawing/2014/main" xmlns="" val="20002"/>
                    </a:ext>
                  </a:extLst>
                </a:gridCol>
                <a:gridCol w="1253049">
                  <a:extLst>
                    <a:ext uri="{9D8B030D-6E8A-4147-A177-3AD203B41FA5}">
                      <a16:colId xmlns:a16="http://schemas.microsoft.com/office/drawing/2014/main" xmlns="" val="20003"/>
                    </a:ext>
                  </a:extLst>
                </a:gridCol>
                <a:gridCol w="1487996">
                  <a:extLst>
                    <a:ext uri="{9D8B030D-6E8A-4147-A177-3AD203B41FA5}">
                      <a16:colId xmlns:a16="http://schemas.microsoft.com/office/drawing/2014/main" xmlns="" val="20004"/>
                    </a:ext>
                  </a:extLst>
                </a:gridCol>
                <a:gridCol w="1253049">
                  <a:extLst>
                    <a:ext uri="{9D8B030D-6E8A-4147-A177-3AD203B41FA5}">
                      <a16:colId xmlns:a16="http://schemas.microsoft.com/office/drawing/2014/main" xmlns="" val="20005"/>
                    </a:ext>
                  </a:extLst>
                </a:gridCol>
              </a:tblGrid>
              <a:tr h="588000">
                <a:tc>
                  <a:txBody>
                    <a:bodyPr/>
                    <a:lstStyle/>
                    <a:p>
                      <a:pPr algn="ctr"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gridSpan="5">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Key Performance Indicator</a:t>
                      </a:r>
                    </a:p>
                  </a:txBody>
                  <a:tcPr marL="9525" marR="9525" marT="9525" marB="0" anchor="ctr">
                    <a:solidFill>
                      <a:schemeClr val="bg1">
                        <a:lumMod val="75000"/>
                      </a:schemeClr>
                    </a:solidFill>
                  </a:tcPr>
                </a:tc>
                <a:tc hMerge="1">
                  <a:txBody>
                    <a:bodyPr/>
                    <a:lstStyle/>
                    <a:p>
                      <a:endParaRPr lang="en-GB"/>
                    </a:p>
                  </a:txBody>
                  <a:tcPr/>
                </a:tc>
                <a:tc hMerge="1">
                  <a:txBody>
                    <a:bodyPr/>
                    <a:lstStyle/>
                    <a:p>
                      <a:pPr algn="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pPr algn="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0"/>
                  </a:ext>
                </a:extLst>
              </a:tr>
              <a:tr h="5880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Programme</a:t>
                      </a:r>
                    </a:p>
                  </a:txBody>
                  <a:tcPr marL="9525" marR="9525" marT="9525" marB="0" anchor="ctr">
                    <a:solidFill>
                      <a:schemeClr val="bg1">
                        <a:lumMod val="75000"/>
                      </a:schemeClr>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Info not provided</a:t>
                      </a:r>
                    </a:p>
                  </a:txBody>
                  <a:tcPr marL="9525" marR="9525" marT="9525" marB="0" anchor="ctr">
                    <a:solidFill>
                      <a:srgbClr val="6633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No milestone</a:t>
                      </a:r>
                    </a:p>
                  </a:txBody>
                  <a:tcPr marL="9525" marR="9525" marT="9525" marB="0" anchor="ctr">
                    <a:solidFill>
                      <a:srgbClr val="00B0F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Not</a:t>
                      </a:r>
                      <a:r>
                        <a:rPr lang="en-GB" sz="1600" b="0" i="0" u="none" strike="noStrike" baseline="0" dirty="0" smtClean="0">
                          <a:solidFill>
                            <a:srgbClr val="000000"/>
                          </a:solidFill>
                          <a:effectLst/>
                          <a:latin typeface="Arial" panose="020B0604020202020204" pitchFamily="34" charset="0"/>
                          <a:cs typeface="Arial" panose="020B0604020202020204" pitchFamily="34" charset="0"/>
                        </a:rPr>
                        <a:t> Achieved</a:t>
                      </a:r>
                      <a:r>
                        <a:rPr lang="en-GB" sz="1600" b="0" i="0" u="none" strike="noStrike" dirty="0" smtClean="0">
                          <a:solidFill>
                            <a:srgbClr val="000000"/>
                          </a:solidFill>
                          <a:effectLst/>
                          <a:latin typeface="Arial" panose="020B0604020202020204" pitchFamily="34" charset="0"/>
                          <a:cs typeface="Arial" panose="020B0604020202020204" pitchFamily="34" charset="0"/>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Partial</a:t>
                      </a:r>
                      <a:r>
                        <a:rPr lang="en-GB" sz="1600" b="0" i="0" u="none" strike="noStrike" baseline="0" dirty="0" smtClean="0">
                          <a:solidFill>
                            <a:srgbClr val="000000"/>
                          </a:solidFill>
                          <a:effectLst/>
                          <a:latin typeface="Arial" panose="020B0604020202020204" pitchFamily="34" charset="0"/>
                          <a:cs typeface="Arial" panose="020B0604020202020204" pitchFamily="34" charset="0"/>
                        </a:rPr>
                        <a:t> Achievement</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Achieved</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a16="http://schemas.microsoft.com/office/drawing/2014/main" xmlns="" val="10001"/>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Park</a:t>
                      </a:r>
                      <a:r>
                        <a:rPr lang="en-GB" sz="1600" b="0" i="0" u="none" strike="noStrike" baseline="0" dirty="0">
                          <a:solidFill>
                            <a:schemeClr val="dk1"/>
                          </a:solidFill>
                          <a:effectLst/>
                          <a:latin typeface="Arial" panose="020B0604020202020204" pitchFamily="34" charset="0"/>
                          <a:cs typeface="Arial" panose="020B0604020202020204" pitchFamily="34" charset="0"/>
                        </a:rPr>
                        <a:t> Operations</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33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00B0F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3</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smtClean="0">
                          <a:solidFill>
                            <a:srgbClr val="000000"/>
                          </a:solidFill>
                          <a:effectLst/>
                          <a:latin typeface="Arial" panose="020B0604020202020204" pitchFamily="34" charset="0"/>
                          <a:cs typeface="Arial" panose="020B0604020202020204" pitchFamily="34" charset="0"/>
                        </a:rPr>
                        <a:t>11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a16="http://schemas.microsoft.com/office/drawing/2014/main" xmlns="" val="10002"/>
                  </a:ext>
                </a:extLst>
              </a:tr>
              <a:tr h="588000">
                <a:tc>
                  <a:txBody>
                    <a:bodyPr/>
                    <a:lstStyle/>
                    <a:p>
                      <a:pPr algn="l" fontAlgn="b"/>
                      <a:r>
                        <a:rPr lang="en-GB" sz="1600" b="0" i="0" u="none" strike="noStrike" dirty="0">
                          <a:solidFill>
                            <a:schemeClr val="dk1"/>
                          </a:solidFill>
                          <a:effectLst/>
                          <a:latin typeface="Arial" panose="020B0604020202020204" pitchFamily="34" charset="0"/>
                          <a:cs typeface="Arial" panose="020B0604020202020204" pitchFamily="34" charset="0"/>
                        </a:rPr>
                        <a:t>Transformation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33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00B0F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solidFill>
                      <a:srgbClr val="66FF33"/>
                    </a:solidFill>
                  </a:tcPr>
                </a:tc>
                <a:extLst>
                  <a:ext uri="{0D108BD9-81ED-4DB2-BD59-A6C34878D82A}">
                    <a16:rowId xmlns:a16="http://schemas.microsoft.com/office/drawing/2014/main" xmlns="" val="10003"/>
                  </a:ext>
                </a:extLst>
              </a:tr>
              <a:tr h="588000">
                <a:tc>
                  <a:txBody>
                    <a:bodyPr/>
                    <a:lstStyle/>
                    <a:p>
                      <a:pPr algn="l" fontAlgn="b"/>
                      <a:r>
                        <a:rPr lang="en-GB" sz="1600" b="0" i="0" u="none" strike="noStrike" dirty="0" smtClean="0">
                          <a:solidFill>
                            <a:schemeClr val="dk1"/>
                          </a:solidFill>
                          <a:effectLst/>
                          <a:latin typeface="Arial" panose="020B0604020202020204" pitchFamily="34" charset="0"/>
                          <a:cs typeface="Arial" panose="020B0604020202020204" pitchFamily="34" charset="0"/>
                        </a:rPr>
                        <a:t>Commercialisation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33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00B0F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solidFill>
                      <a:srgbClr val="66FF33"/>
                    </a:solidFill>
                  </a:tcPr>
                </a:tc>
                <a:extLst>
                  <a:ext uri="{0D108BD9-81ED-4DB2-BD59-A6C34878D82A}">
                    <a16:rowId xmlns:a16="http://schemas.microsoft.com/office/drawing/2014/main" xmlns="" val="10004"/>
                  </a:ext>
                </a:extLst>
              </a:tr>
              <a:tr h="588000">
                <a:tc>
                  <a:txBody>
                    <a:bodyPr/>
                    <a:lstStyle/>
                    <a:p>
                      <a:pPr algn="l" fontAlgn="b"/>
                      <a:r>
                        <a:rPr lang="en-GB" sz="1600" b="0" i="0" u="none" strike="noStrike" dirty="0" smtClean="0">
                          <a:solidFill>
                            <a:schemeClr val="dk1"/>
                          </a:solidFill>
                          <a:effectLst/>
                          <a:latin typeface="Arial" panose="020B0604020202020204" pitchFamily="34" charset="0"/>
                          <a:cs typeface="Arial" panose="020B0604020202020204" pitchFamily="34" charset="0"/>
                        </a:rPr>
                        <a:t>Finance</a:t>
                      </a:r>
                      <a:r>
                        <a:rPr lang="en-GB" sz="1600" b="0" i="0" u="none" strike="noStrike" baseline="0" dirty="0" smtClean="0">
                          <a:solidFill>
                            <a:schemeClr val="dk1"/>
                          </a:solidFill>
                          <a:effectLst/>
                          <a:latin typeface="Arial" panose="020B0604020202020204" pitchFamily="34" charset="0"/>
                          <a:cs typeface="Arial" panose="020B0604020202020204" pitchFamily="34" charset="0"/>
                        </a:rPr>
                        <a:t> &amp; Administration</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lumMod val="75000"/>
                      </a:schemeClr>
                    </a:solidFill>
                  </a:tcPr>
                </a:tc>
                <a:tc>
                  <a:txBody>
                    <a:bodyPr/>
                    <a:lstStyle/>
                    <a:p>
                      <a:pPr algn="ctr" fontAlgn="b"/>
                      <a:r>
                        <a:rPr lang="en-GB" sz="1600" u="none" strike="noStrike" dirty="0">
                          <a:effectLst/>
                          <a:latin typeface="Arial" panose="020B0604020202020204" pitchFamily="34" charset="0"/>
                          <a:cs typeface="Arial" panose="020B0604020202020204" pitchFamily="34" charset="0"/>
                        </a:rPr>
                        <a:t>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33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00B0F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1</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000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FFF00"/>
                    </a:solidFill>
                  </a:tcPr>
                </a:tc>
                <a:tc>
                  <a:txBody>
                    <a:bodyPr/>
                    <a:lstStyle/>
                    <a:p>
                      <a:pPr algn="ctr" fontAlgn="b"/>
                      <a:r>
                        <a:rPr lang="en-GB" sz="1600" b="0" i="0" u="none" strike="noStrike" dirty="0">
                          <a:solidFill>
                            <a:schemeClr val="dk1"/>
                          </a:solidFill>
                          <a:effectLst/>
                          <a:latin typeface="Arial" panose="020B0604020202020204" pitchFamily="34" charset="0"/>
                          <a:cs typeface="Arial" panose="020B0604020202020204" pitchFamily="34" charset="0"/>
                        </a:rPr>
                        <a:t>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a16="http://schemas.microsoft.com/office/drawing/2014/main" xmlns="" val="10005"/>
                  </a:ext>
                </a:extLst>
              </a:tr>
              <a:tr h="588000">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solidFill>
                      <a:schemeClr val="bg1">
                        <a:lumMod val="75000"/>
                      </a:schemeClr>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6633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solidFill>
                      <a:srgbClr val="00B0F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solidFill>
                      <a:srgbClr val="FF0000"/>
                    </a:solidFill>
                  </a:tcPr>
                </a:tc>
                <a:tc>
                  <a:txBody>
                    <a:bodyPr/>
                    <a:lstStyle/>
                    <a:p>
                      <a:pPr algn="ctr" fontAlgn="b"/>
                      <a:r>
                        <a:rPr lang="en-GB" sz="16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solidFill>
                      <a:srgbClr val="FFFF00"/>
                    </a:solidFill>
                  </a:tcPr>
                </a:tc>
                <a:tc>
                  <a:txBody>
                    <a:bodyPr/>
                    <a:lstStyle/>
                    <a:p>
                      <a:pPr algn="ctr" fontAlgn="b"/>
                      <a:r>
                        <a:rPr lang="en-GB" sz="1600" b="0" i="0" u="none" strike="noStrike" dirty="0" smtClean="0">
                          <a:solidFill>
                            <a:schemeClr val="dk1"/>
                          </a:solidFill>
                          <a:effectLst/>
                          <a:latin typeface="Arial" panose="020B0604020202020204" pitchFamily="34" charset="0"/>
                          <a:cs typeface="Arial" panose="020B0604020202020204" pitchFamily="34" charset="0"/>
                        </a:rPr>
                        <a:t>27</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66FF33"/>
                    </a:solidFill>
                  </a:tcPr>
                </a:tc>
                <a:extLst>
                  <a:ext uri="{0D108BD9-81ED-4DB2-BD59-A6C34878D82A}">
                    <a16:rowId xmlns:a16="http://schemas.microsoft.com/office/drawing/2014/main" xmlns="" val="10006"/>
                  </a:ext>
                </a:extLst>
              </a:tr>
            </a:tbl>
          </a:graphicData>
        </a:graphic>
      </p:graphicFrame>
      <p:pic>
        <p:nvPicPr>
          <p:cNvPr id="5" name="Picture 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2" y="5877272"/>
            <a:ext cx="914400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229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61220"/>
            <a:ext cx="9144000" cy="1081345"/>
          </a:xfrm>
        </p:spPr>
        <p:txBody>
          <a:bodyPr anchor="b">
            <a:normAutofit/>
          </a:bodyPr>
          <a:lstStyle/>
          <a:p>
            <a:pPr algn="l"/>
            <a:r>
              <a:rPr lang="en-GB" sz="3200" dirty="0"/>
              <a:t>Strategic objective: </a:t>
            </a:r>
            <a:r>
              <a:rPr lang="en-GB" sz="3200" i="1" dirty="0" smtClean="0"/>
              <a:t>effective conservation of </a:t>
            </a:r>
            <a:r>
              <a:rPr lang="en-GB" sz="3200" i="1" dirty="0"/>
              <a:t>world heritage values </a:t>
            </a:r>
          </a:p>
        </p:txBody>
      </p:sp>
      <p:sp>
        <p:nvSpPr>
          <p:cNvPr id="5" name="Title 1"/>
          <p:cNvSpPr txBox="1">
            <a:spLocks/>
          </p:cNvSpPr>
          <p:nvPr/>
        </p:nvSpPr>
        <p:spPr>
          <a:xfrm>
            <a:off x="187700" y="33215"/>
            <a:ext cx="8784976" cy="2799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t>Programme </a:t>
            </a:r>
            <a:r>
              <a:rPr lang="en-GB" sz="3200" dirty="0" smtClean="0"/>
              <a:t>One: </a:t>
            </a:r>
            <a:r>
              <a:rPr lang="en-GB" sz="3200" i="1" dirty="0" smtClean="0"/>
              <a:t>Park Operations</a:t>
            </a:r>
            <a:r>
              <a:rPr lang="en-GB" sz="4000" dirty="0"/>
              <a:t/>
            </a:r>
            <a:br>
              <a:rPr lang="en-GB" sz="4000" dirty="0"/>
            </a:br>
            <a:endParaRPr lang="en-GB" sz="4000" i="1" dirty="0"/>
          </a:p>
        </p:txBody>
      </p:sp>
      <p:pic>
        <p:nvPicPr>
          <p:cNvPr id="4" name="Picture 3"/>
          <p:cNvPicPr>
            <a:picLocks noChangeAspect="1"/>
          </p:cNvPicPr>
          <p:nvPr/>
        </p:nvPicPr>
        <p:blipFill>
          <a:blip r:embed="rId2" cstate="print"/>
          <a:stretch>
            <a:fillRect/>
          </a:stretch>
        </p:blipFill>
        <p:spPr>
          <a:xfrm>
            <a:off x="0" y="620688"/>
            <a:ext cx="9144000" cy="5140533"/>
          </a:xfrm>
          <a:prstGeom prst="rect">
            <a:avLst/>
          </a:prstGeom>
        </p:spPr>
      </p:pic>
      <p:pic>
        <p:nvPicPr>
          <p:cNvPr id="6" name="Picture 5">
            <a:extLst>
              <a:ext uri="{FF2B5EF4-FFF2-40B4-BE49-F238E27FC236}">
                <a16:creationId xmlns:a16="http://schemas.microsoft.com/office/drawing/2014/main" xmlns="" id="{CEE931C2-36FB-45BF-8B9C-BBE5FECFA392}"/>
              </a:ext>
            </a:extLst>
          </p:cNvPr>
          <p:cNvPicPr>
            <a:picLocks noChangeAspect="1"/>
          </p:cNvPicPr>
          <p:nvPr/>
        </p:nvPicPr>
        <p:blipFill>
          <a:blip r:embed="rId3" cstate="print"/>
          <a:stretch>
            <a:fillRect/>
          </a:stretch>
        </p:blipFill>
        <p:spPr>
          <a:xfrm>
            <a:off x="0" y="620688"/>
            <a:ext cx="9144000" cy="5184576"/>
          </a:xfrm>
          <a:prstGeom prst="rect">
            <a:avLst/>
          </a:prstGeom>
        </p:spPr>
      </p:pic>
    </p:spTree>
    <p:extLst>
      <p:ext uri="{BB962C8B-B14F-4D97-AF65-F5344CB8AC3E}">
        <p14:creationId xmlns:p14="http://schemas.microsoft.com/office/powerpoint/2010/main" xmlns="" val="323442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242732518"/>
              </p:ext>
            </p:extLst>
          </p:nvPr>
        </p:nvGraphicFramePr>
        <p:xfrm>
          <a:off x="0" y="-3"/>
          <a:ext cx="9143999" cy="6858002"/>
        </p:xfrm>
        <a:graphic>
          <a:graphicData uri="http://schemas.openxmlformats.org/drawingml/2006/table">
            <a:tbl>
              <a:tblPr/>
              <a:tblGrid>
                <a:gridCol w="3467003">
                  <a:extLst>
                    <a:ext uri="{9D8B030D-6E8A-4147-A177-3AD203B41FA5}">
                      <a16:colId xmlns:a16="http://schemas.microsoft.com/office/drawing/2014/main" xmlns="" val="20000"/>
                    </a:ext>
                  </a:extLst>
                </a:gridCol>
                <a:gridCol w="1336903">
                  <a:extLst>
                    <a:ext uri="{9D8B030D-6E8A-4147-A177-3AD203B41FA5}">
                      <a16:colId xmlns:a16="http://schemas.microsoft.com/office/drawing/2014/main" xmlns="" val="20002"/>
                    </a:ext>
                  </a:extLst>
                </a:gridCol>
                <a:gridCol w="4340093">
                  <a:extLst>
                    <a:ext uri="{9D8B030D-6E8A-4147-A177-3AD203B41FA5}">
                      <a16:colId xmlns:a16="http://schemas.microsoft.com/office/drawing/2014/main" xmlns="" val="20003"/>
                    </a:ext>
                  </a:extLst>
                </a:gridCol>
              </a:tblGrid>
              <a:tr h="52784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charset="0"/>
                        </a:rPr>
                        <a:t>SO: </a:t>
                      </a:r>
                      <a:r>
                        <a:rPr kumimoji="0" lang="en-US" sz="1400" b="1" i="0" u="none" strike="noStrike" kern="1200" cap="none" normalizeH="0" baseline="0" dirty="0" smtClean="0">
                          <a:ln>
                            <a:noFill/>
                          </a:ln>
                          <a:solidFill>
                            <a:schemeClr val="tx1"/>
                          </a:solidFill>
                          <a:effectLst/>
                          <a:latin typeface="Arial Narrow" pitchFamily="34" charset="0"/>
                          <a:ea typeface="+mn-ea"/>
                          <a:cs typeface="Arial" charset="0"/>
                        </a:rPr>
                        <a:t>Effective Conservation of World Heritage Values</a:t>
                      </a:r>
                      <a:endParaRPr kumimoji="0" lang="en-US" sz="1400" b="1" i="0" u="none" strike="noStrike" kern="1200" cap="none" normalizeH="0" baseline="0" dirty="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64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400" b="1" i="0" u="none" strike="noStrike" kern="1200" cap="none" normalizeH="0" baseline="0" dirty="0" smtClean="0">
                          <a:ln>
                            <a:noFill/>
                          </a:ln>
                          <a:solidFill>
                            <a:schemeClr val="tx1"/>
                          </a:solidFill>
                          <a:effectLst/>
                          <a:latin typeface="Arial Narrow" pitchFamily="34" charset="0"/>
                          <a:ea typeface="+mn-ea"/>
                          <a:cs typeface="Arial" pitchFamily="34" charset="0"/>
                        </a:rPr>
                        <a:t>2018/19</a:t>
                      </a:r>
                      <a:endParaRPr kumimoji="0" lang="en-ZA" sz="14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971275">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park management meetings attended with day-to-day conservation manager</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2"/>
                  </a:ext>
                </a:extLst>
              </a:tr>
              <a:tr h="89374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new environmental audits completed</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7 - a need arose for a further audit towards the end of the financial year</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3"/>
                  </a:ext>
                </a:extLst>
              </a:tr>
              <a:tr h="89374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follow-up environmental audits completed</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7 – a follow-up was required on the additional audit that arose as per above</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4"/>
                  </a:ext>
                </a:extLst>
              </a:tr>
              <a:tr h="1019271">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environmental monitors deployed in iSimangaliso</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120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120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l" fontAlgn="ctr">
                        <a:lnSpc>
                          <a:spcPct val="110000"/>
                        </a:lnSpc>
                        <a:spcAft>
                          <a:spcPts val="0"/>
                        </a:spcAft>
                      </a:pP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5"/>
                  </a:ext>
                </a:extLst>
              </a:tr>
              <a:tr h="89374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hectares of invasive alien plants treated </a:t>
                      </a:r>
                    </a:p>
                  </a:txBody>
                  <a:tcPr marL="45728" marR="45728"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59 987</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60 871 </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additional hectares were completed due to additional funding.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6"/>
                  </a:ext>
                </a:extLst>
              </a:tr>
              <a:tr h="89374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Number of kilometres of accessible coastline cleaned</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320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93693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3250995399"/>
              </p:ext>
            </p:extLst>
          </p:nvPr>
        </p:nvGraphicFramePr>
        <p:xfrm>
          <a:off x="0" y="0"/>
          <a:ext cx="9144000" cy="6869021"/>
        </p:xfrm>
        <a:graphic>
          <a:graphicData uri="http://schemas.openxmlformats.org/drawingml/2006/table">
            <a:tbl>
              <a:tblPr/>
              <a:tblGrid>
                <a:gridCol w="2631439">
                  <a:extLst>
                    <a:ext uri="{9D8B030D-6E8A-4147-A177-3AD203B41FA5}">
                      <a16:colId xmlns:a16="http://schemas.microsoft.com/office/drawing/2014/main" xmlns="" val="20000"/>
                    </a:ext>
                  </a:extLst>
                </a:gridCol>
                <a:gridCol w="1509240">
                  <a:extLst>
                    <a:ext uri="{9D8B030D-6E8A-4147-A177-3AD203B41FA5}">
                      <a16:colId xmlns:a16="http://schemas.microsoft.com/office/drawing/2014/main" xmlns="" val="20002"/>
                    </a:ext>
                  </a:extLst>
                </a:gridCol>
                <a:gridCol w="5003321">
                  <a:extLst>
                    <a:ext uri="{9D8B030D-6E8A-4147-A177-3AD203B41FA5}">
                      <a16:colId xmlns:a16="http://schemas.microsoft.com/office/drawing/2014/main" xmlns="" val="20003"/>
                    </a:ext>
                  </a:extLst>
                </a:gridCol>
              </a:tblGrid>
              <a:tr h="58240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charset="0"/>
                        </a:rPr>
                        <a:t>SO: </a:t>
                      </a:r>
                      <a:r>
                        <a:rPr kumimoji="0" lang="en-US" sz="1600" b="1" i="0" u="none" strike="noStrike" kern="1200" cap="none" normalizeH="0" baseline="0" dirty="0" smtClean="0">
                          <a:ln>
                            <a:noFill/>
                          </a:ln>
                          <a:solidFill>
                            <a:schemeClr val="tx1"/>
                          </a:solidFill>
                          <a:effectLst/>
                          <a:latin typeface="Arial Narrow" pitchFamily="34" charset="0"/>
                          <a:ea typeface="+mn-ea"/>
                          <a:cs typeface="Arial" charset="0"/>
                        </a:rPr>
                        <a:t>Effective Conservation of World </a:t>
                      </a:r>
                      <a:r>
                        <a:rPr kumimoji="0" lang="en-US" sz="1600" b="1" i="0" u="none" strike="noStrike" kern="1200" cap="none" normalizeH="0" baseline="0" dirty="0">
                          <a:ln>
                            <a:noFill/>
                          </a:ln>
                          <a:solidFill>
                            <a:schemeClr val="tx1"/>
                          </a:solidFill>
                          <a:effectLst/>
                          <a:latin typeface="Arial Narrow" pitchFamily="34" charset="0"/>
                          <a:ea typeface="+mn-ea"/>
                          <a:cs typeface="Arial" charset="0"/>
                        </a:rPr>
                        <a:t>Heritage Values </a:t>
                      </a:r>
                      <a:r>
                        <a:rPr kumimoji="0" lang="en-US" sz="1600" b="1" i="0" u="none" strike="noStrike" kern="1200" cap="none" normalizeH="0" baseline="0" dirty="0" smtClean="0">
                          <a:ln>
                            <a:noFill/>
                          </a:ln>
                          <a:solidFill>
                            <a:schemeClr val="tx1"/>
                          </a:solidFill>
                          <a:effectLst/>
                          <a:latin typeface="Arial Narrow" pitchFamily="34" charset="0"/>
                          <a:ea typeface="+mn-ea"/>
                          <a:cs typeface="Arial" charset="0"/>
                        </a:rPr>
                        <a:t>continued</a:t>
                      </a:r>
                      <a:r>
                        <a:rPr kumimoji="0" lang="en-US" sz="1600" b="1" i="0" u="none" strike="noStrike" kern="1200" cap="none" normalizeH="0" baseline="0" dirty="0">
                          <a:ln>
                            <a:noFill/>
                          </a:ln>
                          <a:solidFill>
                            <a:schemeClr val="tx1"/>
                          </a:solidFill>
                          <a:effectLst/>
                          <a:latin typeface="Arial Narrow" pitchFamily="34" charset="0"/>
                          <a:ea typeface="+mn-ea"/>
                          <a:cs typeface="Arial" charset="0"/>
                        </a:rPr>
                        <a:t>…</a:t>
                      </a: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436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600" b="1" i="0" u="none" strike="noStrike" kern="1200" cap="none" normalizeH="0" baseline="0" dirty="0" smtClean="0">
                          <a:ln>
                            <a:noFill/>
                          </a:ln>
                          <a:solidFill>
                            <a:schemeClr val="tx1"/>
                          </a:solidFill>
                          <a:effectLst/>
                          <a:latin typeface="Arial Narrow" pitchFamily="34" charset="0"/>
                          <a:ea typeface="+mn-ea"/>
                          <a:cs typeface="Arial" pitchFamily="34" charset="0"/>
                        </a:rPr>
                        <a:t>2018/19</a:t>
                      </a:r>
                      <a:endPar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133009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Number of hectares burnt in the controlled </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burning programme</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1 750 ha</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1 764 ha</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The evidence provided to the Auditor-General was according to the approved technical indicator description but insufficient for the AG. External evidence was required. Material finding</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l" fontAlgn="ctr">
                        <a:lnSpc>
                          <a:spcPct val="110000"/>
                        </a:lnSpc>
                        <a:spcAft>
                          <a:spcPts val="0"/>
                        </a:spcAft>
                      </a:pP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126525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Percentage applications processed in respect of developments in the buffer zone </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100</a:t>
                      </a:r>
                    </a:p>
                    <a:p>
                      <a:pPr algn="l">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All applications received were finalised during the course of the year</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3"/>
                  </a:ext>
                </a:extLst>
              </a:tr>
              <a:tr h="126525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Percentage of identified unauthorised developments/activities actioned legally</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4"/>
                  </a:ext>
                </a:extLst>
              </a:tr>
              <a:tr h="1571317">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a:ln>
                            <a:noFill/>
                          </a:ln>
                          <a:solidFill>
                            <a:schemeClr val="tx1"/>
                          </a:solidFill>
                          <a:effectLst/>
                          <a:latin typeface="Arial Narrow" pitchFamily="34" charset="0"/>
                          <a:ea typeface="+mn-ea"/>
                          <a:cs typeface="Arial" charset="0"/>
                        </a:rPr>
                        <a:t>Percentage completion of annual infrastructure maintenance programme </a:t>
                      </a: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100</a:t>
                      </a:r>
                    </a:p>
                    <a:p>
                      <a:pPr algn="l" fontAlgn="ctr">
                        <a:lnSpc>
                          <a:spcPct val="110000"/>
                        </a:lnSpc>
                        <a:spcAft>
                          <a:spcPts val="0"/>
                        </a:spcAft>
                      </a:pP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96247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21"/>
          <p:cNvGraphicFramePr>
            <a:graphicFrameLocks/>
          </p:cNvGraphicFramePr>
          <p:nvPr>
            <p:extLst>
              <p:ext uri="{D42A27DB-BD31-4B8C-83A1-F6EECF244321}">
                <p14:modId xmlns:p14="http://schemas.microsoft.com/office/powerpoint/2010/main" xmlns="" val="1087624992"/>
              </p:ext>
            </p:extLst>
          </p:nvPr>
        </p:nvGraphicFramePr>
        <p:xfrm>
          <a:off x="0" y="0"/>
          <a:ext cx="9144000" cy="6858000"/>
        </p:xfrm>
        <a:graphic>
          <a:graphicData uri="http://schemas.openxmlformats.org/drawingml/2006/table">
            <a:tbl>
              <a:tblPr/>
              <a:tblGrid>
                <a:gridCol w="2631439">
                  <a:extLst>
                    <a:ext uri="{9D8B030D-6E8A-4147-A177-3AD203B41FA5}">
                      <a16:colId xmlns:a16="http://schemas.microsoft.com/office/drawing/2014/main" xmlns="" val="20000"/>
                    </a:ext>
                  </a:extLst>
                </a:gridCol>
                <a:gridCol w="1509240">
                  <a:extLst>
                    <a:ext uri="{9D8B030D-6E8A-4147-A177-3AD203B41FA5}">
                      <a16:colId xmlns:a16="http://schemas.microsoft.com/office/drawing/2014/main" xmlns="" val="20002"/>
                    </a:ext>
                  </a:extLst>
                </a:gridCol>
                <a:gridCol w="5003321">
                  <a:extLst>
                    <a:ext uri="{9D8B030D-6E8A-4147-A177-3AD203B41FA5}">
                      <a16:colId xmlns:a16="http://schemas.microsoft.com/office/drawing/2014/main" xmlns="" val="20003"/>
                    </a:ext>
                  </a:extLst>
                </a:gridCol>
              </a:tblGrid>
              <a:tr h="58722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charset="0"/>
                        </a:rPr>
                        <a:t>SO: </a:t>
                      </a:r>
                      <a:r>
                        <a:rPr kumimoji="0" lang="en-US" sz="1600" b="1" i="0" u="none" strike="noStrike" kern="1200" cap="none" normalizeH="0" baseline="0" dirty="0" smtClean="0">
                          <a:ln>
                            <a:noFill/>
                          </a:ln>
                          <a:solidFill>
                            <a:schemeClr val="tx1"/>
                          </a:solidFill>
                          <a:effectLst/>
                          <a:latin typeface="Arial Narrow" pitchFamily="34" charset="0"/>
                          <a:ea typeface="+mn-ea"/>
                          <a:cs typeface="Arial" charset="0"/>
                        </a:rPr>
                        <a:t>Effective Partnerships and Stakeholder Relationships</a:t>
                      </a:r>
                      <a:endParaRPr kumimoji="0" lang="en-US" sz="1600" b="1" i="0" u="none" strike="noStrike" kern="1200" cap="none" normalizeH="0" baseline="0" dirty="0">
                        <a:ln>
                          <a:noFill/>
                        </a:ln>
                        <a:solidFill>
                          <a:schemeClr val="tx1"/>
                        </a:solidFill>
                        <a:effectLst/>
                        <a:latin typeface="Arial Narrow" pitchFamily="34" charset="0"/>
                        <a:ea typeface="+mn-ea"/>
                        <a:cs typeface="Arial" charset="0"/>
                      </a:endParaRPr>
                    </a:p>
                  </a:txBody>
                  <a:tcPr marL="91454" marR="914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8506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normalizeH="0" baseline="0" dirty="0">
                          <a:ln>
                            <a:noFill/>
                          </a:ln>
                          <a:solidFill>
                            <a:schemeClr val="tx1"/>
                          </a:solidFill>
                          <a:effectLst/>
                          <a:latin typeface="Arial Narrow" pitchFamily="34" charset="0"/>
                          <a:ea typeface="+mn-ea"/>
                          <a:cs typeface="Arial" pitchFamily="34" charset="0"/>
                        </a:rPr>
                        <a:t>Performance indicator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a:lnSpc>
                          <a:spcPct val="115000"/>
                        </a:lnSpc>
                        <a:spcAft>
                          <a:spcPts val="0"/>
                        </a:spcAft>
                      </a:pPr>
                      <a:r>
                        <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rPr>
                        <a:t>Annual target </a:t>
                      </a:r>
                    </a:p>
                    <a:p>
                      <a:pPr algn="ctr">
                        <a:lnSpc>
                          <a:spcPct val="115000"/>
                        </a:lnSpc>
                        <a:spcAft>
                          <a:spcPts val="0"/>
                        </a:spcAft>
                      </a:pPr>
                      <a:r>
                        <a:rPr kumimoji="0" lang="en-ZA" sz="1600" b="1" i="0" u="none" strike="noStrike" kern="1200" cap="none" normalizeH="0" baseline="0" dirty="0" smtClean="0">
                          <a:ln>
                            <a:noFill/>
                          </a:ln>
                          <a:solidFill>
                            <a:schemeClr val="tx1"/>
                          </a:solidFill>
                          <a:effectLst/>
                          <a:latin typeface="Arial Narrow" pitchFamily="34" charset="0"/>
                          <a:ea typeface="+mn-ea"/>
                          <a:cs typeface="Arial" pitchFamily="34" charset="0"/>
                        </a:rPr>
                        <a:t>2018/19</a:t>
                      </a:r>
                      <a:endParaRPr kumimoji="0" lang="en-ZA" sz="1600" b="1" i="0" u="none" strike="noStrike" kern="1200" cap="none" normalizeH="0" baseline="0" dirty="0">
                        <a:ln>
                          <a:noFill/>
                        </a:ln>
                        <a:solidFill>
                          <a:schemeClr val="tx1"/>
                        </a:solidFill>
                        <a:effectLst/>
                        <a:latin typeface="Arial Narrow" pitchFamily="34" charset="0"/>
                        <a:ea typeface="+mn-ea"/>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cap="none" normalizeH="0" baseline="0" dirty="0">
                          <a:ln>
                            <a:noFill/>
                          </a:ln>
                          <a:solidFill>
                            <a:schemeClr val="tx1"/>
                          </a:solidFill>
                          <a:effectLst/>
                          <a:latin typeface="Arial Narrow" pitchFamily="34" charset="0"/>
                          <a:cs typeface="Arial" pitchFamily="34" charset="0"/>
                        </a:rPr>
                        <a:t>Achievements/Challenges/Corrective Measures </a:t>
                      </a:r>
                    </a:p>
                  </a:txBody>
                  <a:tcPr marL="91454" marR="914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xmlns="" val="10001"/>
                  </a:ext>
                </a:extLst>
              </a:tr>
              <a:tr h="1284298">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Number of annual stakeholder engagement conducted, including Park Forums</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120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smtClean="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:120</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2"/>
                  </a:ext>
                </a:extLst>
              </a:tr>
              <a:tr h="127573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Communication strategy revised and 5 year plan developed</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Plan completed</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 KPI mot met</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l">
                        <a:lnSpc>
                          <a:spcPct val="115000"/>
                        </a:lnSpc>
                        <a:spcAft>
                          <a:spcPts val="0"/>
                        </a:spcAft>
                      </a:pP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r h="1275739">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Percentage of communication plan (1</a:t>
                      </a:r>
                      <a:r>
                        <a:rPr kumimoji="0" lang="en-US" sz="1600" b="0" i="0" u="none" strike="noStrike" kern="1200" cap="none" normalizeH="0" baseline="30000" dirty="0" smtClean="0">
                          <a:ln>
                            <a:noFill/>
                          </a:ln>
                          <a:solidFill>
                            <a:schemeClr val="tx1"/>
                          </a:solidFill>
                          <a:effectLst/>
                          <a:latin typeface="Arial Narrow" pitchFamily="34" charset="0"/>
                          <a:ea typeface="+mn-ea"/>
                          <a:cs typeface="Arial" charset="0"/>
                        </a:rPr>
                        <a:t>st</a:t>
                      </a:r>
                      <a:r>
                        <a:rPr kumimoji="0" lang="en-US" sz="1600" b="0" i="0" u="none" strike="noStrike" kern="1200" cap="none" normalizeH="0" baseline="0" dirty="0" smtClean="0">
                          <a:ln>
                            <a:noFill/>
                          </a:ln>
                          <a:solidFill>
                            <a:schemeClr val="tx1"/>
                          </a:solidFill>
                          <a:effectLst/>
                          <a:latin typeface="Arial Narrow" pitchFamily="34" charset="0"/>
                          <a:ea typeface="+mn-ea"/>
                          <a:cs typeface="Arial" charset="0"/>
                        </a:rPr>
                        <a:t> year)</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a:ln>
                            <a:noFill/>
                          </a:ln>
                          <a:solidFill>
                            <a:schemeClr val="tx1"/>
                          </a:solidFill>
                          <a:effectLst/>
                          <a:latin typeface="Arial Narrow" pitchFamily="34" charset="0"/>
                          <a:ea typeface="+mn-ea"/>
                          <a:cs typeface="Arial"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lnSpc>
                          <a:spcPct val="115000"/>
                        </a:lnSpc>
                        <a:spcAft>
                          <a:spcPts val="0"/>
                        </a:spcAft>
                      </a:pPr>
                      <a:r>
                        <a:rPr kumimoji="0" lang="en-ZA" sz="1600" b="0" i="0" u="sng" strike="noStrike" kern="1200" cap="none" normalizeH="0" baseline="0" dirty="0" smtClean="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  0</a:t>
                      </a:r>
                    </a:p>
                    <a:p>
                      <a:pPr algn="l">
                        <a:lnSpc>
                          <a:spcPct val="115000"/>
                        </a:lnSpc>
                        <a:spcAft>
                          <a:spcPts val="0"/>
                        </a:spcAft>
                      </a:pP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r h="1584336">
                <a:tc>
                  <a:txBody>
                    <a:bodyPr/>
                    <a:lstStyle/>
                    <a:p>
                      <a:pPr marL="0" marR="0" lvl="0" indent="0" algn="l" defTabSz="914400" rtl="0" eaLnBrk="1" fontAlgn="b" latinLnBrk="0" hangingPunct="1">
                        <a:lnSpc>
                          <a:spcPct val="100000"/>
                        </a:lnSpc>
                        <a:spcBef>
                          <a:spcPct val="25000"/>
                        </a:spcBef>
                        <a:spcAft>
                          <a:spcPct val="0"/>
                        </a:spcAft>
                        <a:buClr>
                          <a:schemeClr val="tx2"/>
                        </a:buClr>
                        <a:buSzTx/>
                        <a:buFont typeface="Times" pitchFamily="18" charset="0"/>
                        <a:buNone/>
                        <a:tabLs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Number of community based communication events</a:t>
                      </a:r>
                      <a:endParaRPr kumimoji="0" lang="en-US" sz="1600" b="0" i="0" u="none" strike="noStrike" kern="1200" cap="none" normalizeH="0" baseline="0" dirty="0">
                        <a:ln>
                          <a:noFill/>
                        </a:ln>
                        <a:solidFill>
                          <a:schemeClr val="tx1"/>
                        </a:solidFill>
                        <a:effectLst/>
                        <a:latin typeface="Arial Narrow" pitchFamily="34" charset="0"/>
                        <a:ea typeface="+mn-ea"/>
                        <a:cs typeface="Arial" charset="0"/>
                      </a:endParaRPr>
                    </a:p>
                  </a:txBody>
                  <a:tcPr marL="45728" marR="45728"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15000"/>
                        </a:lnSpc>
                        <a:spcAft>
                          <a:spcPts val="0"/>
                        </a:spcAft>
                      </a:pP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ctr">
                        <a:lnSpc>
                          <a:spcPct val="110000"/>
                        </a:lnSpc>
                        <a:spcAft>
                          <a:spcPts val="0"/>
                        </a:spcAft>
                      </a:pPr>
                      <a:r>
                        <a:rPr kumimoji="0" lang="en-ZA" sz="1600" b="0" i="0" u="sng" strike="noStrike" kern="1200" cap="none" normalizeH="0" baseline="0" dirty="0">
                          <a:ln>
                            <a:noFill/>
                          </a:ln>
                          <a:solidFill>
                            <a:schemeClr val="tx1"/>
                          </a:solidFill>
                          <a:effectLst/>
                          <a:latin typeface="Arial Narrow" pitchFamily="34" charset="0"/>
                          <a:ea typeface="+mn-ea"/>
                          <a:cs typeface="Arial" charset="0"/>
                        </a:rPr>
                        <a:t>Achievement</a:t>
                      </a:r>
                      <a:r>
                        <a:rPr kumimoji="0" lang="en-ZA" sz="1600" b="0" i="0" u="none" strike="noStrike" kern="1200" cap="none" normalizeH="0" baseline="0" dirty="0">
                          <a:ln>
                            <a:noFill/>
                          </a:ln>
                          <a:solidFill>
                            <a:schemeClr val="tx1"/>
                          </a:solidFill>
                          <a:effectLst/>
                          <a:latin typeface="Arial Narrow" pitchFamily="34" charset="0"/>
                          <a:ea typeface="+mn-ea"/>
                          <a:cs typeface="Arial" charset="0"/>
                        </a:rPr>
                        <a:t>: </a:t>
                      </a:r>
                      <a:r>
                        <a:rPr kumimoji="0" lang="en-ZA" sz="1600" b="0" i="0" u="none" strike="noStrike" kern="1200" cap="none" normalizeH="0" baseline="0" dirty="0" smtClean="0">
                          <a:ln>
                            <a:noFill/>
                          </a:ln>
                          <a:solidFill>
                            <a:schemeClr val="tx1"/>
                          </a:solidFill>
                          <a:effectLst/>
                          <a:latin typeface="Arial Narrow" pitchFamily="34" charset="0"/>
                          <a:ea typeface="+mn-ea"/>
                          <a:cs typeface="Arial" charset="0"/>
                        </a:rPr>
                        <a:t>2</a:t>
                      </a:r>
                      <a:endParaRPr kumimoji="0" lang="en-ZA" sz="1600" b="0" i="0" u="none" strike="noStrike" kern="1200" cap="none" normalizeH="0" baseline="0" dirty="0">
                        <a:ln>
                          <a:noFill/>
                        </a:ln>
                        <a:solidFill>
                          <a:schemeClr val="tx1"/>
                        </a:solidFill>
                        <a:effectLst/>
                        <a:latin typeface="Arial Narrow" pitchFamily="34" charset="0"/>
                        <a:ea typeface="+mn-ea"/>
                        <a:cs typeface="Arial" charset="0"/>
                      </a:endParaRPr>
                    </a:p>
                    <a:p>
                      <a:pPr algn="l" fontAlgn="ctr">
                        <a:lnSpc>
                          <a:spcPct val="110000"/>
                        </a:lnSpc>
                        <a:spcAft>
                          <a:spcPts val="0"/>
                        </a:spcAft>
                      </a:pPr>
                      <a:endParaRPr kumimoji="0" lang="en-ZA" sz="1600" b="0" i="0" u="sng" strike="noStrike" kern="1200" cap="none" normalizeH="0" baseline="0" dirty="0">
                        <a:ln>
                          <a:noFill/>
                        </a:ln>
                        <a:solidFill>
                          <a:schemeClr val="tx1"/>
                        </a:solidFill>
                        <a:effectLst/>
                        <a:latin typeface="Arial Narrow" pitchFamily="34" charset="0"/>
                        <a:ea typeface="+mn-ea"/>
                        <a:cs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3356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7" y="5938731"/>
            <a:ext cx="9144000" cy="1018661"/>
          </a:xfrm>
        </p:spPr>
        <p:txBody>
          <a:bodyPr anchor="b">
            <a:normAutofit/>
          </a:bodyPr>
          <a:lstStyle/>
          <a:p>
            <a:pPr algn="l"/>
            <a:r>
              <a:rPr lang="en-GB" sz="2600" dirty="0"/>
              <a:t>Strategic objective: </a:t>
            </a:r>
            <a:r>
              <a:rPr lang="en-GB" sz="2600" i="1" dirty="0"/>
              <a:t>to optimise </a:t>
            </a:r>
            <a:r>
              <a:rPr lang="en-GB" sz="2600" i="1" dirty="0" smtClean="0"/>
              <a:t>socio-economic benefits to local communities</a:t>
            </a:r>
            <a:endParaRPr lang="en-GB" sz="2600" i="1" dirty="0"/>
          </a:p>
        </p:txBody>
      </p:sp>
      <p:sp>
        <p:nvSpPr>
          <p:cNvPr id="5" name="Title 1"/>
          <p:cNvSpPr txBox="1">
            <a:spLocks/>
          </p:cNvSpPr>
          <p:nvPr/>
        </p:nvSpPr>
        <p:spPr>
          <a:xfrm>
            <a:off x="179512" y="-27384"/>
            <a:ext cx="8784976"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t>Programme Two: </a:t>
            </a:r>
            <a:r>
              <a:rPr lang="en-GB" sz="3200" i="1" dirty="0" smtClean="0"/>
              <a:t>Transformation (Social and Economic Development)</a:t>
            </a:r>
            <a:endParaRPr lang="en-GB" sz="3200" i="1" dirty="0"/>
          </a:p>
        </p:txBody>
      </p:sp>
      <p:pic>
        <p:nvPicPr>
          <p:cNvPr id="8" name="Picture 7"/>
          <p:cNvPicPr>
            <a:picLocks noChangeAspect="1"/>
          </p:cNvPicPr>
          <p:nvPr/>
        </p:nvPicPr>
        <p:blipFill>
          <a:blip r:embed="rId2" cstate="print"/>
          <a:stretch>
            <a:fillRect/>
          </a:stretch>
        </p:blipFill>
        <p:spPr>
          <a:xfrm>
            <a:off x="11807" y="1124744"/>
            <a:ext cx="9132193" cy="4968552"/>
          </a:xfrm>
          <a:prstGeom prst="rect">
            <a:avLst/>
          </a:prstGeom>
        </p:spPr>
      </p:pic>
    </p:spTree>
    <p:extLst>
      <p:ext uri="{BB962C8B-B14F-4D97-AF65-F5344CB8AC3E}">
        <p14:creationId xmlns:p14="http://schemas.microsoft.com/office/powerpoint/2010/main" xmlns="" val="4144816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10156</TotalTime>
  <Words>1896</Words>
  <Application>Microsoft Office PowerPoint</Application>
  <PresentationFormat>On-screen Show (4:3)</PresentationFormat>
  <Paragraphs>376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Vision: to create Africa’s greatest conservation-based tourism destination driven by community empowerment</vt:lpstr>
      <vt:lpstr>High-Level Structure</vt:lpstr>
      <vt:lpstr>Summary Results  Year Ended 2018/19</vt:lpstr>
      <vt:lpstr>Strategic objective: effective conservation of world heritage values </vt:lpstr>
      <vt:lpstr>Slide 6</vt:lpstr>
      <vt:lpstr>Slide 7</vt:lpstr>
      <vt:lpstr>Slide 8</vt:lpstr>
      <vt:lpstr>Strategic objective: to optimise socio-economic benefits to local communities</vt:lpstr>
      <vt:lpstr>Slide 10</vt:lpstr>
      <vt:lpstr>Programme Three: Commercialisation</vt:lpstr>
      <vt:lpstr>Slide 12</vt:lpstr>
      <vt:lpstr>Sub-Programme 1: Research and Development Strategic objective: to promote research that is innovative and relevant to the knowledge requirements and management objectives of the Authority</vt:lpstr>
      <vt:lpstr>Slide 14</vt:lpstr>
      <vt:lpstr>Slide 15</vt:lpstr>
      <vt:lpstr>2018/19 Financial Summary </vt:lpstr>
      <vt:lpstr>2018/19 Performance against Budget R million</vt:lpstr>
      <vt:lpstr>2018/19 Performance against Budget R million continued…</vt:lpstr>
      <vt:lpstr>2018/19 Performance against Budget R million continued…</vt:lpstr>
      <vt:lpstr>2018/19 Auditor – General’s Findings  </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iSimangaliso Wetland Park Authority</dc:title>
  <dc:creator>Abeeda</dc:creator>
  <cp:lastModifiedBy>PUMZA</cp:lastModifiedBy>
  <cp:revision>250</cp:revision>
  <cp:lastPrinted>2015-11-10T06:48:34Z</cp:lastPrinted>
  <dcterms:created xsi:type="dcterms:W3CDTF">2014-06-03T10:23:54Z</dcterms:created>
  <dcterms:modified xsi:type="dcterms:W3CDTF">2019-10-11T10:28:58Z</dcterms:modified>
</cp:coreProperties>
</file>