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3" r:id="rId1"/>
  </p:sldMasterIdLst>
  <p:notesMasterIdLst>
    <p:notesMasterId r:id="rId46"/>
  </p:notesMasterIdLst>
  <p:handoutMasterIdLst>
    <p:handoutMasterId r:id="rId47"/>
  </p:handoutMasterIdLst>
  <p:sldIdLst>
    <p:sldId id="454" r:id="rId2"/>
    <p:sldId id="456" r:id="rId3"/>
    <p:sldId id="432" r:id="rId4"/>
    <p:sldId id="426" r:id="rId5"/>
    <p:sldId id="515" r:id="rId6"/>
    <p:sldId id="437" r:id="rId7"/>
    <p:sldId id="433" r:id="rId8"/>
    <p:sldId id="505" r:id="rId9"/>
    <p:sldId id="522" r:id="rId10"/>
    <p:sldId id="501" r:id="rId11"/>
    <p:sldId id="527" r:id="rId12"/>
    <p:sldId id="477" r:id="rId13"/>
    <p:sldId id="478" r:id="rId14"/>
    <p:sldId id="524" r:id="rId15"/>
    <p:sldId id="464" r:id="rId16"/>
    <p:sldId id="512" r:id="rId17"/>
    <p:sldId id="513" r:id="rId18"/>
    <p:sldId id="517" r:id="rId19"/>
    <p:sldId id="518" r:id="rId20"/>
    <p:sldId id="519" r:id="rId21"/>
    <p:sldId id="520" r:id="rId22"/>
    <p:sldId id="523" r:id="rId23"/>
    <p:sldId id="463" r:id="rId24"/>
    <p:sldId id="484" r:id="rId25"/>
    <p:sldId id="448" r:id="rId26"/>
    <p:sldId id="525" r:id="rId27"/>
    <p:sldId id="526" r:id="rId28"/>
    <p:sldId id="531" r:id="rId29"/>
    <p:sldId id="529" r:id="rId30"/>
    <p:sldId id="532" r:id="rId31"/>
    <p:sldId id="533" r:id="rId32"/>
    <p:sldId id="534" r:id="rId33"/>
    <p:sldId id="530" r:id="rId34"/>
    <p:sldId id="535" r:id="rId35"/>
    <p:sldId id="537" r:id="rId36"/>
    <p:sldId id="538" r:id="rId37"/>
    <p:sldId id="536" r:id="rId38"/>
    <p:sldId id="491" r:id="rId39"/>
    <p:sldId id="506" r:id="rId40"/>
    <p:sldId id="528" r:id="rId41"/>
    <p:sldId id="492" r:id="rId42"/>
    <p:sldId id="502" r:id="rId43"/>
    <p:sldId id="503" r:id="rId44"/>
    <p:sldId id="414" r:id="rId45"/>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buhle Sibeko" initials="NS" lastIdx="1" clrIdx="0">
    <p:extLst/>
  </p:cmAuthor>
  <p:cmAuthor id="2" name="Patricia Fakude" initials="PF" lastIdx="1" clrIdx="1">
    <p:extLst>
      <p:ext uri="{19B8F6BF-5375-455C-9EA6-DF929625EA0E}">
        <p15:presenceInfo xmlns:p15="http://schemas.microsoft.com/office/powerpoint/2012/main" xmlns="" userId="S::pfakude@statedt.onmicrosoft.com::7071c704-ccb1-4899-a140-69a48efdc7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95915" autoAdjust="0"/>
  </p:normalViewPr>
  <p:slideViewPr>
    <p:cSldViewPr>
      <p:cViewPr varScale="1">
        <p:scale>
          <a:sx n="149" d="100"/>
          <a:sy n="149" d="100"/>
        </p:scale>
        <p:origin x="-534" y="-90"/>
      </p:cViewPr>
      <p:guideLst>
        <p:guide orient="horz" pos="1620"/>
        <p:guide pos="2880"/>
      </p:guideLst>
    </p:cSldViewPr>
  </p:slideViewPr>
  <p:outlineViewPr>
    <p:cViewPr>
      <p:scale>
        <a:sx n="33" d="100"/>
        <a:sy n="33" d="100"/>
      </p:scale>
      <p:origin x="36"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798" y="3006"/>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B49646-5C7B-4C6F-A43C-0D58E181BF3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ZA"/>
        </a:p>
      </dgm:t>
    </dgm:pt>
    <dgm:pt modelId="{5B5E5142-D8FA-4212-8104-A1202C0DBBED}">
      <dgm:prSet phldrT="[Text]"/>
      <dgm:spPr>
        <a:solidFill>
          <a:schemeClr val="accent6">
            <a:lumMod val="50000"/>
          </a:schemeClr>
        </a:solidFill>
      </dgm:spPr>
      <dgm:t>
        <a:bodyPr/>
        <a:lstStyle/>
        <a:p>
          <a:r>
            <a:rPr lang="en-ZA" dirty="0"/>
            <a:t>Funding for SDT</a:t>
          </a:r>
        </a:p>
      </dgm:t>
    </dgm:pt>
    <dgm:pt modelId="{012C2F0D-63D9-4553-849F-59D0DF371C14}" type="parTrans" cxnId="{36FCAA05-4A5A-4053-BC53-64BE1C04B96E}">
      <dgm:prSet/>
      <dgm:spPr/>
      <dgm:t>
        <a:bodyPr/>
        <a:lstStyle/>
        <a:p>
          <a:endParaRPr lang="en-ZA"/>
        </a:p>
      </dgm:t>
    </dgm:pt>
    <dgm:pt modelId="{EBF98836-61C6-4C2E-AF5F-5AEC2C3C6C19}" type="sibTrans" cxnId="{36FCAA05-4A5A-4053-BC53-64BE1C04B96E}">
      <dgm:prSet/>
      <dgm:spPr/>
      <dgm:t>
        <a:bodyPr/>
        <a:lstStyle/>
        <a:p>
          <a:endParaRPr lang="en-ZA"/>
        </a:p>
      </dgm:t>
    </dgm:pt>
    <dgm:pt modelId="{7FB04377-0404-4EB8-86FF-CEF6C43DC704}">
      <dgm:prSet phldrT="[Text]" custT="1"/>
      <dgm:spPr>
        <a:solidFill>
          <a:schemeClr val="accent6">
            <a:lumMod val="20000"/>
            <a:lumOff val="80000"/>
            <a:alpha val="90000"/>
          </a:schemeClr>
        </a:solidFill>
      </dgm:spPr>
      <dgm:t>
        <a:bodyPr/>
        <a:lstStyle/>
        <a:p>
          <a:r>
            <a:rPr lang="en-ZA" sz="1400" dirty="0">
              <a:latin typeface="Arial" pitchFamily="34" charset="0"/>
              <a:cs typeface="Arial" pitchFamily="34" charset="0"/>
            </a:rPr>
            <a:t>Financial model for operations while growing local diamond beneficiation industry</a:t>
          </a:r>
        </a:p>
      </dgm:t>
    </dgm:pt>
    <dgm:pt modelId="{C6AF9BA3-09EB-4483-B49E-8ACDFCA69BAD}" type="parTrans" cxnId="{98F917B9-6396-4A4C-9E8E-FCC2EC3B2CE6}">
      <dgm:prSet/>
      <dgm:spPr/>
      <dgm:t>
        <a:bodyPr/>
        <a:lstStyle/>
        <a:p>
          <a:endParaRPr lang="en-ZA"/>
        </a:p>
      </dgm:t>
    </dgm:pt>
    <dgm:pt modelId="{A2E7A562-3B86-480B-B1AB-1EBD428A24CF}" type="sibTrans" cxnId="{98F917B9-6396-4A4C-9E8E-FCC2EC3B2CE6}">
      <dgm:prSet/>
      <dgm:spPr/>
      <dgm:t>
        <a:bodyPr/>
        <a:lstStyle/>
        <a:p>
          <a:endParaRPr lang="en-ZA"/>
        </a:p>
      </dgm:t>
    </dgm:pt>
    <dgm:pt modelId="{DA2435E2-C690-4E6A-9F14-54207F9D3633}">
      <dgm:prSet phldrT="[Text]"/>
      <dgm:spPr>
        <a:solidFill>
          <a:schemeClr val="accent6">
            <a:lumMod val="50000"/>
          </a:schemeClr>
        </a:solidFill>
      </dgm:spPr>
      <dgm:t>
        <a:bodyPr/>
        <a:lstStyle/>
        <a:p>
          <a:r>
            <a:rPr lang="en-ZA" dirty="0"/>
            <a:t>Rough Diamonds  </a:t>
          </a:r>
        </a:p>
      </dgm:t>
    </dgm:pt>
    <dgm:pt modelId="{2A684635-D83D-4094-B291-DFC452304D87}" type="parTrans" cxnId="{F41259DE-188C-4A61-99ED-284C0453CD58}">
      <dgm:prSet/>
      <dgm:spPr/>
      <dgm:t>
        <a:bodyPr/>
        <a:lstStyle/>
        <a:p>
          <a:endParaRPr lang="en-ZA"/>
        </a:p>
      </dgm:t>
    </dgm:pt>
    <dgm:pt modelId="{62C8D5E4-2716-4ED6-A71A-088F41CD9E61}" type="sibTrans" cxnId="{F41259DE-188C-4A61-99ED-284C0453CD58}">
      <dgm:prSet/>
      <dgm:spPr/>
      <dgm:t>
        <a:bodyPr/>
        <a:lstStyle/>
        <a:p>
          <a:endParaRPr lang="en-ZA"/>
        </a:p>
      </dgm:t>
    </dgm:pt>
    <dgm:pt modelId="{502AC2B4-B8F8-41D9-92CA-AE48FC6725C8}">
      <dgm:prSet phldrT="[Text]" custT="1"/>
      <dgm:spPr>
        <a:solidFill>
          <a:schemeClr val="accent6">
            <a:lumMod val="40000"/>
            <a:lumOff val="60000"/>
            <a:alpha val="90000"/>
          </a:schemeClr>
        </a:solidFill>
      </dgm:spPr>
      <dgm:t>
        <a:bodyPr/>
        <a:lstStyle/>
        <a:p>
          <a:r>
            <a:rPr lang="en-ZA" sz="1400" dirty="0"/>
            <a:t>Average of 15% of South African rough diamond production is desired by clients </a:t>
          </a:r>
        </a:p>
      </dgm:t>
    </dgm:pt>
    <dgm:pt modelId="{70525C03-2556-4243-B7E0-ECA9FDE55DC7}" type="parTrans" cxnId="{F0E7734E-CED7-4CEB-B83E-8092D674F873}">
      <dgm:prSet/>
      <dgm:spPr/>
      <dgm:t>
        <a:bodyPr/>
        <a:lstStyle/>
        <a:p>
          <a:endParaRPr lang="en-ZA"/>
        </a:p>
      </dgm:t>
    </dgm:pt>
    <dgm:pt modelId="{5718836F-A3C4-41F9-82F7-7F2E438C1C79}" type="sibTrans" cxnId="{F0E7734E-CED7-4CEB-B83E-8092D674F873}">
      <dgm:prSet/>
      <dgm:spPr/>
      <dgm:t>
        <a:bodyPr/>
        <a:lstStyle/>
        <a:p>
          <a:endParaRPr lang="en-ZA"/>
        </a:p>
      </dgm:t>
    </dgm:pt>
    <dgm:pt modelId="{2C985FBD-CF3B-4B15-84CB-FA6A746916AB}">
      <dgm:prSet phldrT="[Text]"/>
      <dgm:spPr>
        <a:solidFill>
          <a:schemeClr val="accent6">
            <a:lumMod val="50000"/>
          </a:schemeClr>
        </a:solidFill>
      </dgm:spPr>
      <dgm:t>
        <a:bodyPr/>
        <a:lstStyle/>
        <a:p>
          <a:r>
            <a:rPr lang="en-ZA" dirty="0"/>
            <a:t>Clients </a:t>
          </a:r>
        </a:p>
      </dgm:t>
    </dgm:pt>
    <dgm:pt modelId="{F7B0E806-FBB9-42DD-81D8-8BAA69324508}" type="parTrans" cxnId="{E7E74128-E217-4FBB-ABA6-C2E70FA1B87D}">
      <dgm:prSet/>
      <dgm:spPr/>
      <dgm:t>
        <a:bodyPr/>
        <a:lstStyle/>
        <a:p>
          <a:endParaRPr lang="en-ZA"/>
        </a:p>
      </dgm:t>
    </dgm:pt>
    <dgm:pt modelId="{F4371C8A-DCC1-42A4-9CBB-FF40FDC1BB62}" type="sibTrans" cxnId="{E7E74128-E217-4FBB-ABA6-C2E70FA1B87D}">
      <dgm:prSet/>
      <dgm:spPr/>
      <dgm:t>
        <a:bodyPr/>
        <a:lstStyle/>
        <a:p>
          <a:endParaRPr lang="en-ZA"/>
        </a:p>
      </dgm:t>
    </dgm:pt>
    <dgm:pt modelId="{F4E8B79A-90EB-48E3-B4DF-F4319B480CE0}">
      <dgm:prSet phldrT="[Text]" custT="1"/>
      <dgm:spPr>
        <a:solidFill>
          <a:schemeClr val="accent6">
            <a:lumMod val="60000"/>
            <a:lumOff val="40000"/>
            <a:alpha val="90000"/>
          </a:schemeClr>
        </a:solidFill>
      </dgm:spPr>
      <dgm:t>
        <a:bodyPr/>
        <a:lstStyle/>
        <a:p>
          <a:r>
            <a:rPr lang="en-ZA" sz="1300" dirty="0"/>
            <a:t>Many clients are hard hit by issues of economies of scale impacting on their buying power</a:t>
          </a:r>
        </a:p>
      </dgm:t>
    </dgm:pt>
    <dgm:pt modelId="{BDC2268D-3088-4496-B6A4-5BC57B3EDF95}" type="parTrans" cxnId="{EABD9941-D709-47AB-94E0-C2E0C925E1D4}">
      <dgm:prSet/>
      <dgm:spPr/>
      <dgm:t>
        <a:bodyPr/>
        <a:lstStyle/>
        <a:p>
          <a:endParaRPr lang="en-ZA"/>
        </a:p>
      </dgm:t>
    </dgm:pt>
    <dgm:pt modelId="{EB7F336B-27B8-4466-96AB-BB97A276D982}" type="sibTrans" cxnId="{EABD9941-D709-47AB-94E0-C2E0C925E1D4}">
      <dgm:prSet/>
      <dgm:spPr/>
      <dgm:t>
        <a:bodyPr/>
        <a:lstStyle/>
        <a:p>
          <a:endParaRPr lang="en-ZA"/>
        </a:p>
      </dgm:t>
    </dgm:pt>
    <dgm:pt modelId="{7667113E-F90A-487D-88F6-C59982B7BEBA}">
      <dgm:prSet phldrT="[Text]" custT="1"/>
      <dgm:spPr>
        <a:solidFill>
          <a:schemeClr val="accent6">
            <a:lumMod val="60000"/>
            <a:lumOff val="40000"/>
            <a:alpha val="90000"/>
          </a:schemeClr>
        </a:solidFill>
      </dgm:spPr>
      <dgm:t>
        <a:bodyPr/>
        <a:lstStyle/>
        <a:p>
          <a:r>
            <a:rPr lang="en-ZA" sz="1300" dirty="0"/>
            <a:t>Clients do not provide suitable rough diamonds as a result of the run of mine provisions</a:t>
          </a:r>
        </a:p>
      </dgm:t>
    </dgm:pt>
    <dgm:pt modelId="{E62C089A-1326-4042-94CC-70176F92A2F2}" type="parTrans" cxnId="{1DD762A8-503C-4C13-8D79-17B94B4EF2A2}">
      <dgm:prSet/>
      <dgm:spPr/>
      <dgm:t>
        <a:bodyPr/>
        <a:lstStyle/>
        <a:p>
          <a:endParaRPr lang="en-ZA"/>
        </a:p>
      </dgm:t>
    </dgm:pt>
    <dgm:pt modelId="{8C90F65E-46D9-48AF-8012-08183E75991A}" type="sibTrans" cxnId="{1DD762A8-503C-4C13-8D79-17B94B4EF2A2}">
      <dgm:prSet/>
      <dgm:spPr/>
      <dgm:t>
        <a:bodyPr/>
        <a:lstStyle/>
        <a:p>
          <a:endParaRPr lang="en-ZA"/>
        </a:p>
      </dgm:t>
    </dgm:pt>
    <dgm:pt modelId="{73459481-3B0E-4B56-A3BA-F1B509801DBE}">
      <dgm:prSet phldrT="[Text]" custT="1"/>
      <dgm:spPr>
        <a:solidFill>
          <a:schemeClr val="accent6">
            <a:lumMod val="40000"/>
            <a:lumOff val="60000"/>
            <a:alpha val="90000"/>
          </a:schemeClr>
        </a:solidFill>
      </dgm:spPr>
      <dgm:t>
        <a:bodyPr/>
        <a:lstStyle/>
        <a:p>
          <a:r>
            <a:rPr lang="en-ZA" sz="1400" dirty="0"/>
            <a:t>SDT can only purchase run of mine which means all qualities and all sizes of a production</a:t>
          </a:r>
        </a:p>
      </dgm:t>
    </dgm:pt>
    <dgm:pt modelId="{34726A06-9B2E-42BC-8850-420791F103A5}" type="parTrans" cxnId="{287DE22D-9469-434F-B7E3-AB6983C1270F}">
      <dgm:prSet/>
      <dgm:spPr/>
      <dgm:t>
        <a:bodyPr/>
        <a:lstStyle/>
        <a:p>
          <a:endParaRPr lang="en-ZA"/>
        </a:p>
      </dgm:t>
    </dgm:pt>
    <dgm:pt modelId="{EC9E6202-A1C4-442F-92E7-5A708EB946EC}" type="sibTrans" cxnId="{287DE22D-9469-434F-B7E3-AB6983C1270F}">
      <dgm:prSet/>
      <dgm:spPr/>
      <dgm:t>
        <a:bodyPr/>
        <a:lstStyle/>
        <a:p>
          <a:endParaRPr lang="en-ZA"/>
        </a:p>
      </dgm:t>
    </dgm:pt>
    <dgm:pt modelId="{AC382803-2426-402F-A927-A422C87A4DE0}">
      <dgm:prSet phldrT="[Text]" custT="1"/>
      <dgm:spPr>
        <a:solidFill>
          <a:schemeClr val="accent6">
            <a:lumMod val="20000"/>
            <a:lumOff val="80000"/>
            <a:alpha val="90000"/>
          </a:schemeClr>
        </a:solidFill>
      </dgm:spPr>
      <dgm:t>
        <a:bodyPr/>
        <a:lstStyle/>
        <a:p>
          <a:r>
            <a:rPr lang="en-ZA" sz="1400" dirty="0">
              <a:latin typeface="Arial" pitchFamily="34" charset="0"/>
              <a:cs typeface="Arial" pitchFamily="34" charset="0"/>
            </a:rPr>
            <a:t>Current revolving credit facility from IDC limits acquisition </a:t>
          </a:r>
        </a:p>
      </dgm:t>
    </dgm:pt>
    <dgm:pt modelId="{58472147-5739-456B-83DC-217DAB8B5BC7}" type="parTrans" cxnId="{B86162F7-6ADD-4BB8-AF55-D098897DF509}">
      <dgm:prSet/>
      <dgm:spPr/>
      <dgm:t>
        <a:bodyPr/>
        <a:lstStyle/>
        <a:p>
          <a:endParaRPr lang="en-ZA"/>
        </a:p>
      </dgm:t>
    </dgm:pt>
    <dgm:pt modelId="{59F58908-6C74-4F40-AEC6-AA12D04ABF21}" type="sibTrans" cxnId="{B86162F7-6ADD-4BB8-AF55-D098897DF509}">
      <dgm:prSet/>
      <dgm:spPr/>
      <dgm:t>
        <a:bodyPr/>
        <a:lstStyle/>
        <a:p>
          <a:endParaRPr lang="en-ZA"/>
        </a:p>
      </dgm:t>
    </dgm:pt>
    <dgm:pt modelId="{232B10E7-1EE3-45E4-91B8-A80354A4F99F}">
      <dgm:prSet phldrT="[Text]" custT="1"/>
      <dgm:spPr>
        <a:solidFill>
          <a:schemeClr val="accent6">
            <a:lumMod val="60000"/>
            <a:lumOff val="40000"/>
            <a:alpha val="90000"/>
          </a:schemeClr>
        </a:solidFill>
      </dgm:spPr>
      <dgm:t>
        <a:bodyPr/>
        <a:lstStyle/>
        <a:p>
          <a:r>
            <a:rPr lang="en-ZA" sz="1300" dirty="0"/>
            <a:t>Lack of funding limit their ability to acquire tools and machinery</a:t>
          </a:r>
        </a:p>
      </dgm:t>
    </dgm:pt>
    <dgm:pt modelId="{6CE4C160-1899-49C2-AFDD-CD54138E3E45}" type="parTrans" cxnId="{08CC7C8A-C7F0-459D-B8E3-771BE11DD3E0}">
      <dgm:prSet/>
      <dgm:spPr/>
      <dgm:t>
        <a:bodyPr/>
        <a:lstStyle/>
        <a:p>
          <a:endParaRPr lang="en-ZA"/>
        </a:p>
      </dgm:t>
    </dgm:pt>
    <dgm:pt modelId="{2EF1D1AF-C1B8-4C6B-AFF4-5FE80F020E38}" type="sibTrans" cxnId="{08CC7C8A-C7F0-459D-B8E3-771BE11DD3E0}">
      <dgm:prSet/>
      <dgm:spPr/>
      <dgm:t>
        <a:bodyPr/>
        <a:lstStyle/>
        <a:p>
          <a:endParaRPr lang="en-ZA"/>
        </a:p>
      </dgm:t>
    </dgm:pt>
    <dgm:pt modelId="{C9AC9E3E-E872-477D-95F5-A9FD69C1F3B3}">
      <dgm:prSet phldrT="[Text]" custT="1"/>
      <dgm:spPr>
        <a:solidFill>
          <a:schemeClr val="accent6">
            <a:lumMod val="60000"/>
            <a:lumOff val="40000"/>
            <a:alpha val="90000"/>
          </a:schemeClr>
        </a:solidFill>
      </dgm:spPr>
      <dgm:t>
        <a:bodyPr/>
        <a:lstStyle/>
        <a:p>
          <a:r>
            <a:rPr lang="en-ZA" sz="1300" dirty="0"/>
            <a:t>Lack of start up funding and no funding from commercial banks</a:t>
          </a:r>
        </a:p>
      </dgm:t>
    </dgm:pt>
    <dgm:pt modelId="{E8A444B8-E1E1-476A-BC14-A74BACF90232}" type="parTrans" cxnId="{349F7255-60B4-48F4-AFCE-FE72BB1481D5}">
      <dgm:prSet/>
      <dgm:spPr/>
      <dgm:t>
        <a:bodyPr/>
        <a:lstStyle/>
        <a:p>
          <a:endParaRPr lang="en-ZA"/>
        </a:p>
      </dgm:t>
    </dgm:pt>
    <dgm:pt modelId="{9C166CBB-360B-4632-91EB-5FB32C31B477}" type="sibTrans" cxnId="{349F7255-60B4-48F4-AFCE-FE72BB1481D5}">
      <dgm:prSet/>
      <dgm:spPr/>
      <dgm:t>
        <a:bodyPr/>
        <a:lstStyle/>
        <a:p>
          <a:endParaRPr lang="en-ZA"/>
        </a:p>
      </dgm:t>
    </dgm:pt>
    <dgm:pt modelId="{1A8C0CCA-2961-4956-9825-3ECD10B6C112}" type="pres">
      <dgm:prSet presAssocID="{F6B49646-5C7B-4C6F-A43C-0D58E181BF32}" presName="linearFlow" presStyleCnt="0">
        <dgm:presLayoutVars>
          <dgm:dir/>
          <dgm:animLvl val="lvl"/>
          <dgm:resizeHandles val="exact"/>
        </dgm:presLayoutVars>
      </dgm:prSet>
      <dgm:spPr/>
      <dgm:t>
        <a:bodyPr/>
        <a:lstStyle/>
        <a:p>
          <a:endParaRPr lang="en-ZA"/>
        </a:p>
      </dgm:t>
    </dgm:pt>
    <dgm:pt modelId="{6D0BCAFF-5B74-47EA-BCD2-2067E639E28E}" type="pres">
      <dgm:prSet presAssocID="{5B5E5142-D8FA-4212-8104-A1202C0DBBED}" presName="composite" presStyleCnt="0"/>
      <dgm:spPr/>
    </dgm:pt>
    <dgm:pt modelId="{96A26F4D-112F-4F2B-BB7E-D4C0468DEB64}" type="pres">
      <dgm:prSet presAssocID="{5B5E5142-D8FA-4212-8104-A1202C0DBBED}" presName="parentText" presStyleLbl="alignNode1" presStyleIdx="0" presStyleCnt="3">
        <dgm:presLayoutVars>
          <dgm:chMax val="1"/>
          <dgm:bulletEnabled val="1"/>
        </dgm:presLayoutVars>
      </dgm:prSet>
      <dgm:spPr/>
      <dgm:t>
        <a:bodyPr/>
        <a:lstStyle/>
        <a:p>
          <a:endParaRPr lang="en-ZA"/>
        </a:p>
      </dgm:t>
    </dgm:pt>
    <dgm:pt modelId="{5F68D96C-71A9-4778-A1BF-FE414227B06C}" type="pres">
      <dgm:prSet presAssocID="{5B5E5142-D8FA-4212-8104-A1202C0DBBED}" presName="descendantText" presStyleLbl="alignAcc1" presStyleIdx="0" presStyleCnt="3">
        <dgm:presLayoutVars>
          <dgm:bulletEnabled val="1"/>
        </dgm:presLayoutVars>
      </dgm:prSet>
      <dgm:spPr/>
      <dgm:t>
        <a:bodyPr/>
        <a:lstStyle/>
        <a:p>
          <a:endParaRPr lang="en-ZA"/>
        </a:p>
      </dgm:t>
    </dgm:pt>
    <dgm:pt modelId="{A62BE4AA-EE60-4C39-A5D1-E823F448E563}" type="pres">
      <dgm:prSet presAssocID="{EBF98836-61C6-4C2E-AF5F-5AEC2C3C6C19}" presName="sp" presStyleCnt="0"/>
      <dgm:spPr/>
    </dgm:pt>
    <dgm:pt modelId="{82937485-41D5-4686-8352-206E8148B544}" type="pres">
      <dgm:prSet presAssocID="{DA2435E2-C690-4E6A-9F14-54207F9D3633}" presName="composite" presStyleCnt="0"/>
      <dgm:spPr/>
    </dgm:pt>
    <dgm:pt modelId="{D068B92A-708C-4B05-BEFB-14CFC919C022}" type="pres">
      <dgm:prSet presAssocID="{DA2435E2-C690-4E6A-9F14-54207F9D3633}" presName="parentText" presStyleLbl="alignNode1" presStyleIdx="1" presStyleCnt="3">
        <dgm:presLayoutVars>
          <dgm:chMax val="1"/>
          <dgm:bulletEnabled val="1"/>
        </dgm:presLayoutVars>
      </dgm:prSet>
      <dgm:spPr/>
      <dgm:t>
        <a:bodyPr/>
        <a:lstStyle/>
        <a:p>
          <a:endParaRPr lang="en-ZA"/>
        </a:p>
      </dgm:t>
    </dgm:pt>
    <dgm:pt modelId="{F4C176DF-C812-4D6E-8A8D-5176C60A040E}" type="pres">
      <dgm:prSet presAssocID="{DA2435E2-C690-4E6A-9F14-54207F9D3633}" presName="descendantText" presStyleLbl="alignAcc1" presStyleIdx="1" presStyleCnt="3">
        <dgm:presLayoutVars>
          <dgm:bulletEnabled val="1"/>
        </dgm:presLayoutVars>
      </dgm:prSet>
      <dgm:spPr/>
      <dgm:t>
        <a:bodyPr/>
        <a:lstStyle/>
        <a:p>
          <a:endParaRPr lang="en-ZA"/>
        </a:p>
      </dgm:t>
    </dgm:pt>
    <dgm:pt modelId="{84DF9179-1249-43A4-B932-FF7CA7D025E1}" type="pres">
      <dgm:prSet presAssocID="{62C8D5E4-2716-4ED6-A71A-088F41CD9E61}" presName="sp" presStyleCnt="0"/>
      <dgm:spPr/>
    </dgm:pt>
    <dgm:pt modelId="{DB6BB0A2-C4F1-47C5-B0C8-6AD2E3B2AE4D}" type="pres">
      <dgm:prSet presAssocID="{2C985FBD-CF3B-4B15-84CB-FA6A746916AB}" presName="composite" presStyleCnt="0"/>
      <dgm:spPr/>
    </dgm:pt>
    <dgm:pt modelId="{4F734227-3B9A-4DA1-BC3A-925EA8C5F257}" type="pres">
      <dgm:prSet presAssocID="{2C985FBD-CF3B-4B15-84CB-FA6A746916AB}" presName="parentText" presStyleLbl="alignNode1" presStyleIdx="2" presStyleCnt="3">
        <dgm:presLayoutVars>
          <dgm:chMax val="1"/>
          <dgm:bulletEnabled val="1"/>
        </dgm:presLayoutVars>
      </dgm:prSet>
      <dgm:spPr/>
      <dgm:t>
        <a:bodyPr/>
        <a:lstStyle/>
        <a:p>
          <a:endParaRPr lang="en-ZA"/>
        </a:p>
      </dgm:t>
    </dgm:pt>
    <dgm:pt modelId="{3AD09070-6316-4096-A963-CAF4979F47F2}" type="pres">
      <dgm:prSet presAssocID="{2C985FBD-CF3B-4B15-84CB-FA6A746916AB}" presName="descendantText" presStyleLbl="alignAcc1" presStyleIdx="2" presStyleCnt="3">
        <dgm:presLayoutVars>
          <dgm:bulletEnabled val="1"/>
        </dgm:presLayoutVars>
      </dgm:prSet>
      <dgm:spPr/>
      <dgm:t>
        <a:bodyPr/>
        <a:lstStyle/>
        <a:p>
          <a:endParaRPr lang="en-ZA"/>
        </a:p>
      </dgm:t>
    </dgm:pt>
  </dgm:ptLst>
  <dgm:cxnLst>
    <dgm:cxn modelId="{F0E7734E-CED7-4CEB-B83E-8092D674F873}" srcId="{DA2435E2-C690-4E6A-9F14-54207F9D3633}" destId="{502AC2B4-B8F8-41D9-92CA-AE48FC6725C8}" srcOrd="1" destOrd="0" parTransId="{70525C03-2556-4243-B7E0-ECA9FDE55DC7}" sibTransId="{5718836F-A3C4-41F9-82F7-7F2E438C1C79}"/>
    <dgm:cxn modelId="{9619CD3F-4AFB-4805-9189-FC1D865EAC69}" type="presOf" srcId="{F6B49646-5C7B-4C6F-A43C-0D58E181BF32}" destId="{1A8C0CCA-2961-4956-9825-3ECD10B6C112}" srcOrd="0" destOrd="0" presId="urn:microsoft.com/office/officeart/2005/8/layout/chevron2"/>
    <dgm:cxn modelId="{47141352-385E-413D-ADC7-D46B87C73AF8}" type="presOf" srcId="{73459481-3B0E-4B56-A3BA-F1B509801DBE}" destId="{F4C176DF-C812-4D6E-8A8D-5176C60A040E}" srcOrd="0" destOrd="0" presId="urn:microsoft.com/office/officeart/2005/8/layout/chevron2"/>
    <dgm:cxn modelId="{EABD9941-D709-47AB-94E0-C2E0C925E1D4}" srcId="{2C985FBD-CF3B-4B15-84CB-FA6A746916AB}" destId="{F4E8B79A-90EB-48E3-B4DF-F4319B480CE0}" srcOrd="0" destOrd="0" parTransId="{BDC2268D-3088-4496-B6A4-5BC57B3EDF95}" sibTransId="{EB7F336B-27B8-4466-96AB-BB97A276D982}"/>
    <dgm:cxn modelId="{F41259DE-188C-4A61-99ED-284C0453CD58}" srcId="{F6B49646-5C7B-4C6F-A43C-0D58E181BF32}" destId="{DA2435E2-C690-4E6A-9F14-54207F9D3633}" srcOrd="1" destOrd="0" parTransId="{2A684635-D83D-4094-B291-DFC452304D87}" sibTransId="{62C8D5E4-2716-4ED6-A71A-088F41CD9E61}"/>
    <dgm:cxn modelId="{1B01CF74-B946-4C6F-B3E9-DD9E17B35DB5}" type="presOf" srcId="{AC382803-2426-402F-A927-A422C87A4DE0}" destId="{5F68D96C-71A9-4778-A1BF-FE414227B06C}" srcOrd="0" destOrd="1" presId="urn:microsoft.com/office/officeart/2005/8/layout/chevron2"/>
    <dgm:cxn modelId="{08CC7C8A-C7F0-459D-B8E3-771BE11DD3E0}" srcId="{2C985FBD-CF3B-4B15-84CB-FA6A746916AB}" destId="{232B10E7-1EE3-45E4-91B8-A80354A4F99F}" srcOrd="2" destOrd="0" parTransId="{6CE4C160-1899-49C2-AFDD-CD54138E3E45}" sibTransId="{2EF1D1AF-C1B8-4C6B-AFF4-5FE80F020E38}"/>
    <dgm:cxn modelId="{36FCAA05-4A5A-4053-BC53-64BE1C04B96E}" srcId="{F6B49646-5C7B-4C6F-A43C-0D58E181BF32}" destId="{5B5E5142-D8FA-4212-8104-A1202C0DBBED}" srcOrd="0" destOrd="0" parTransId="{012C2F0D-63D9-4553-849F-59D0DF371C14}" sibTransId="{EBF98836-61C6-4C2E-AF5F-5AEC2C3C6C19}"/>
    <dgm:cxn modelId="{B86162F7-6ADD-4BB8-AF55-D098897DF509}" srcId="{5B5E5142-D8FA-4212-8104-A1202C0DBBED}" destId="{AC382803-2426-402F-A927-A422C87A4DE0}" srcOrd="1" destOrd="0" parTransId="{58472147-5739-456B-83DC-217DAB8B5BC7}" sibTransId="{59F58908-6C74-4F40-AEC6-AA12D04ABF21}"/>
    <dgm:cxn modelId="{E7E74128-E217-4FBB-ABA6-C2E70FA1B87D}" srcId="{F6B49646-5C7B-4C6F-A43C-0D58E181BF32}" destId="{2C985FBD-CF3B-4B15-84CB-FA6A746916AB}" srcOrd="2" destOrd="0" parTransId="{F7B0E806-FBB9-42DD-81D8-8BAA69324508}" sibTransId="{F4371C8A-DCC1-42A4-9CBB-FF40FDC1BB62}"/>
    <dgm:cxn modelId="{AF539AAA-18EA-4553-9BC9-34AA73524EBC}" type="presOf" srcId="{DA2435E2-C690-4E6A-9F14-54207F9D3633}" destId="{D068B92A-708C-4B05-BEFB-14CFC919C022}" srcOrd="0" destOrd="0" presId="urn:microsoft.com/office/officeart/2005/8/layout/chevron2"/>
    <dgm:cxn modelId="{BC9577BE-7E5A-42CC-9294-A0D5A5C84572}" type="presOf" srcId="{F4E8B79A-90EB-48E3-B4DF-F4319B480CE0}" destId="{3AD09070-6316-4096-A963-CAF4979F47F2}" srcOrd="0" destOrd="0" presId="urn:microsoft.com/office/officeart/2005/8/layout/chevron2"/>
    <dgm:cxn modelId="{3A8539BE-345B-4F9D-9995-FD3D29EC1587}" type="presOf" srcId="{C9AC9E3E-E872-477D-95F5-A9FD69C1F3B3}" destId="{3AD09070-6316-4096-A963-CAF4979F47F2}" srcOrd="0" destOrd="3" presId="urn:microsoft.com/office/officeart/2005/8/layout/chevron2"/>
    <dgm:cxn modelId="{8C9017A9-2AC1-4BD8-A97A-E0B10E3987B3}" type="presOf" srcId="{7667113E-F90A-487D-88F6-C59982B7BEBA}" destId="{3AD09070-6316-4096-A963-CAF4979F47F2}" srcOrd="0" destOrd="1" presId="urn:microsoft.com/office/officeart/2005/8/layout/chevron2"/>
    <dgm:cxn modelId="{FD47C2DF-F03C-4933-AF71-D3CB5404AF5A}" type="presOf" srcId="{5B5E5142-D8FA-4212-8104-A1202C0DBBED}" destId="{96A26F4D-112F-4F2B-BB7E-D4C0468DEB64}" srcOrd="0" destOrd="0" presId="urn:microsoft.com/office/officeart/2005/8/layout/chevron2"/>
    <dgm:cxn modelId="{1DD762A8-503C-4C13-8D79-17B94B4EF2A2}" srcId="{2C985FBD-CF3B-4B15-84CB-FA6A746916AB}" destId="{7667113E-F90A-487D-88F6-C59982B7BEBA}" srcOrd="1" destOrd="0" parTransId="{E62C089A-1326-4042-94CC-70176F92A2F2}" sibTransId="{8C90F65E-46D9-48AF-8012-08183E75991A}"/>
    <dgm:cxn modelId="{287DE22D-9469-434F-B7E3-AB6983C1270F}" srcId="{DA2435E2-C690-4E6A-9F14-54207F9D3633}" destId="{73459481-3B0E-4B56-A3BA-F1B509801DBE}" srcOrd="0" destOrd="0" parTransId="{34726A06-9B2E-42BC-8850-420791F103A5}" sibTransId="{EC9E6202-A1C4-442F-92E7-5A708EB946EC}"/>
    <dgm:cxn modelId="{BC19C9B3-FD14-4644-B013-8B42C4764FBB}" type="presOf" srcId="{232B10E7-1EE3-45E4-91B8-A80354A4F99F}" destId="{3AD09070-6316-4096-A963-CAF4979F47F2}" srcOrd="0" destOrd="2" presId="urn:microsoft.com/office/officeart/2005/8/layout/chevron2"/>
    <dgm:cxn modelId="{3902499D-B98C-444F-ADDB-6F19ED9256C2}" type="presOf" srcId="{2C985FBD-CF3B-4B15-84CB-FA6A746916AB}" destId="{4F734227-3B9A-4DA1-BC3A-925EA8C5F257}" srcOrd="0" destOrd="0" presId="urn:microsoft.com/office/officeart/2005/8/layout/chevron2"/>
    <dgm:cxn modelId="{98F917B9-6396-4A4C-9E8E-FCC2EC3B2CE6}" srcId="{5B5E5142-D8FA-4212-8104-A1202C0DBBED}" destId="{7FB04377-0404-4EB8-86FF-CEF6C43DC704}" srcOrd="0" destOrd="0" parTransId="{C6AF9BA3-09EB-4483-B49E-8ACDFCA69BAD}" sibTransId="{A2E7A562-3B86-480B-B1AB-1EBD428A24CF}"/>
    <dgm:cxn modelId="{326C9F05-6401-4EDB-825A-4D499836DC6E}" type="presOf" srcId="{7FB04377-0404-4EB8-86FF-CEF6C43DC704}" destId="{5F68D96C-71A9-4778-A1BF-FE414227B06C}" srcOrd="0" destOrd="0" presId="urn:microsoft.com/office/officeart/2005/8/layout/chevron2"/>
    <dgm:cxn modelId="{349F7255-60B4-48F4-AFCE-FE72BB1481D5}" srcId="{2C985FBD-CF3B-4B15-84CB-FA6A746916AB}" destId="{C9AC9E3E-E872-477D-95F5-A9FD69C1F3B3}" srcOrd="3" destOrd="0" parTransId="{E8A444B8-E1E1-476A-BC14-A74BACF90232}" sibTransId="{9C166CBB-360B-4632-91EB-5FB32C31B477}"/>
    <dgm:cxn modelId="{9E328F8F-15C0-40CA-B3DB-B91496FAE4A7}" type="presOf" srcId="{502AC2B4-B8F8-41D9-92CA-AE48FC6725C8}" destId="{F4C176DF-C812-4D6E-8A8D-5176C60A040E}" srcOrd="0" destOrd="1" presId="urn:microsoft.com/office/officeart/2005/8/layout/chevron2"/>
    <dgm:cxn modelId="{50FAF02E-CB22-46CD-B728-4955785B6FD6}" type="presParOf" srcId="{1A8C0CCA-2961-4956-9825-3ECD10B6C112}" destId="{6D0BCAFF-5B74-47EA-BCD2-2067E639E28E}" srcOrd="0" destOrd="0" presId="urn:microsoft.com/office/officeart/2005/8/layout/chevron2"/>
    <dgm:cxn modelId="{3ECDD59A-5868-4FFE-BA6D-D641209DF136}" type="presParOf" srcId="{6D0BCAFF-5B74-47EA-BCD2-2067E639E28E}" destId="{96A26F4D-112F-4F2B-BB7E-D4C0468DEB64}" srcOrd="0" destOrd="0" presId="urn:microsoft.com/office/officeart/2005/8/layout/chevron2"/>
    <dgm:cxn modelId="{6E4C709C-FC91-4DCD-9037-766FE2700DC2}" type="presParOf" srcId="{6D0BCAFF-5B74-47EA-BCD2-2067E639E28E}" destId="{5F68D96C-71A9-4778-A1BF-FE414227B06C}" srcOrd="1" destOrd="0" presId="urn:microsoft.com/office/officeart/2005/8/layout/chevron2"/>
    <dgm:cxn modelId="{13C99322-DEC9-4392-A796-52B5E6BB62FE}" type="presParOf" srcId="{1A8C0CCA-2961-4956-9825-3ECD10B6C112}" destId="{A62BE4AA-EE60-4C39-A5D1-E823F448E563}" srcOrd="1" destOrd="0" presId="urn:microsoft.com/office/officeart/2005/8/layout/chevron2"/>
    <dgm:cxn modelId="{E91BCB15-CFAA-49F4-982A-85D271DAB809}" type="presParOf" srcId="{1A8C0CCA-2961-4956-9825-3ECD10B6C112}" destId="{82937485-41D5-4686-8352-206E8148B544}" srcOrd="2" destOrd="0" presId="urn:microsoft.com/office/officeart/2005/8/layout/chevron2"/>
    <dgm:cxn modelId="{2B5F5A53-B7FB-4CB7-92BC-7F8FD389CB6E}" type="presParOf" srcId="{82937485-41D5-4686-8352-206E8148B544}" destId="{D068B92A-708C-4B05-BEFB-14CFC919C022}" srcOrd="0" destOrd="0" presId="urn:microsoft.com/office/officeart/2005/8/layout/chevron2"/>
    <dgm:cxn modelId="{D8222A3D-3312-418F-8348-E81AF83E727C}" type="presParOf" srcId="{82937485-41D5-4686-8352-206E8148B544}" destId="{F4C176DF-C812-4D6E-8A8D-5176C60A040E}" srcOrd="1" destOrd="0" presId="urn:microsoft.com/office/officeart/2005/8/layout/chevron2"/>
    <dgm:cxn modelId="{7DBCB175-C6F5-4BA0-9B52-64B2F2F23CDD}" type="presParOf" srcId="{1A8C0CCA-2961-4956-9825-3ECD10B6C112}" destId="{84DF9179-1249-43A4-B932-FF7CA7D025E1}" srcOrd="3" destOrd="0" presId="urn:microsoft.com/office/officeart/2005/8/layout/chevron2"/>
    <dgm:cxn modelId="{9DF7ADB4-9A29-446D-A8BF-32B2694AF94E}" type="presParOf" srcId="{1A8C0CCA-2961-4956-9825-3ECD10B6C112}" destId="{DB6BB0A2-C4F1-47C5-B0C8-6AD2E3B2AE4D}" srcOrd="4" destOrd="0" presId="urn:microsoft.com/office/officeart/2005/8/layout/chevron2"/>
    <dgm:cxn modelId="{2886CF6F-8DF7-4E1C-8BFE-D3FDF2EA6714}" type="presParOf" srcId="{DB6BB0A2-C4F1-47C5-B0C8-6AD2E3B2AE4D}" destId="{4F734227-3B9A-4DA1-BC3A-925EA8C5F257}" srcOrd="0" destOrd="0" presId="urn:microsoft.com/office/officeart/2005/8/layout/chevron2"/>
    <dgm:cxn modelId="{B3908C27-C2B8-46C4-A58B-C7C222C8FF9D}" type="presParOf" srcId="{DB6BB0A2-C4F1-47C5-B0C8-6AD2E3B2AE4D}" destId="{3AD09070-6316-4096-A963-CAF4979F47F2}"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B49646-5C7B-4C6F-A43C-0D58E181BF3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ZA"/>
        </a:p>
      </dgm:t>
    </dgm:pt>
    <dgm:pt modelId="{5B5E5142-D8FA-4212-8104-A1202C0DBBED}">
      <dgm:prSet phldrT="[Text]"/>
      <dgm:spPr>
        <a:solidFill>
          <a:schemeClr val="accent6">
            <a:lumMod val="50000"/>
          </a:schemeClr>
        </a:solidFill>
      </dgm:spPr>
      <dgm:t>
        <a:bodyPr/>
        <a:lstStyle/>
        <a:p>
          <a:r>
            <a:rPr lang="en-ZA" dirty="0"/>
            <a:t>Decline Production </a:t>
          </a:r>
        </a:p>
      </dgm:t>
    </dgm:pt>
    <dgm:pt modelId="{012C2F0D-63D9-4553-849F-59D0DF371C14}" type="parTrans" cxnId="{36FCAA05-4A5A-4053-BC53-64BE1C04B96E}">
      <dgm:prSet/>
      <dgm:spPr/>
      <dgm:t>
        <a:bodyPr/>
        <a:lstStyle/>
        <a:p>
          <a:endParaRPr lang="en-ZA"/>
        </a:p>
      </dgm:t>
    </dgm:pt>
    <dgm:pt modelId="{EBF98836-61C6-4C2E-AF5F-5AEC2C3C6C19}" type="sibTrans" cxnId="{36FCAA05-4A5A-4053-BC53-64BE1C04B96E}">
      <dgm:prSet/>
      <dgm:spPr/>
      <dgm:t>
        <a:bodyPr/>
        <a:lstStyle/>
        <a:p>
          <a:endParaRPr lang="en-ZA"/>
        </a:p>
      </dgm:t>
    </dgm:pt>
    <dgm:pt modelId="{7FB04377-0404-4EB8-86FF-CEF6C43DC704}">
      <dgm:prSet phldrT="[Text]" custT="1"/>
      <dgm:spPr>
        <a:solidFill>
          <a:schemeClr val="accent6">
            <a:lumMod val="20000"/>
            <a:lumOff val="80000"/>
            <a:alpha val="90000"/>
          </a:schemeClr>
        </a:solidFill>
      </dgm:spPr>
      <dgm:t>
        <a:bodyPr/>
        <a:lstStyle/>
        <a:p>
          <a:r>
            <a:rPr lang="en-ZA" sz="1400" dirty="0"/>
            <a:t>Industry experiencing a decline in production</a:t>
          </a:r>
          <a:endParaRPr lang="en-ZA" sz="1400" dirty="0">
            <a:latin typeface="Arial" pitchFamily="34" charset="0"/>
            <a:cs typeface="Arial" pitchFamily="34" charset="0"/>
          </a:endParaRPr>
        </a:p>
      </dgm:t>
    </dgm:pt>
    <dgm:pt modelId="{C6AF9BA3-09EB-4483-B49E-8ACDFCA69BAD}" type="parTrans" cxnId="{98F917B9-6396-4A4C-9E8E-FCC2EC3B2CE6}">
      <dgm:prSet/>
      <dgm:spPr/>
      <dgm:t>
        <a:bodyPr/>
        <a:lstStyle/>
        <a:p>
          <a:endParaRPr lang="en-ZA"/>
        </a:p>
      </dgm:t>
    </dgm:pt>
    <dgm:pt modelId="{A2E7A562-3B86-480B-B1AB-1EBD428A24CF}" type="sibTrans" cxnId="{98F917B9-6396-4A4C-9E8E-FCC2EC3B2CE6}">
      <dgm:prSet/>
      <dgm:spPr/>
      <dgm:t>
        <a:bodyPr/>
        <a:lstStyle/>
        <a:p>
          <a:endParaRPr lang="en-ZA"/>
        </a:p>
      </dgm:t>
    </dgm:pt>
    <dgm:pt modelId="{DA2435E2-C690-4E6A-9F14-54207F9D3633}">
      <dgm:prSet phldrT="[Text]"/>
      <dgm:spPr>
        <a:solidFill>
          <a:schemeClr val="accent6">
            <a:lumMod val="50000"/>
          </a:schemeClr>
        </a:solidFill>
      </dgm:spPr>
      <dgm:t>
        <a:bodyPr/>
        <a:lstStyle/>
        <a:p>
          <a:r>
            <a:rPr lang="en-ZA" dirty="0"/>
            <a:t>Diamond</a:t>
          </a:r>
        </a:p>
        <a:p>
          <a:r>
            <a:rPr lang="en-ZA" dirty="0"/>
            <a:t>Prices </a:t>
          </a:r>
        </a:p>
      </dgm:t>
    </dgm:pt>
    <dgm:pt modelId="{2A684635-D83D-4094-B291-DFC452304D87}" type="parTrans" cxnId="{F41259DE-188C-4A61-99ED-284C0453CD58}">
      <dgm:prSet/>
      <dgm:spPr/>
      <dgm:t>
        <a:bodyPr/>
        <a:lstStyle/>
        <a:p>
          <a:endParaRPr lang="en-ZA"/>
        </a:p>
      </dgm:t>
    </dgm:pt>
    <dgm:pt modelId="{62C8D5E4-2716-4ED6-A71A-088F41CD9E61}" type="sibTrans" cxnId="{F41259DE-188C-4A61-99ED-284C0453CD58}">
      <dgm:prSet/>
      <dgm:spPr/>
      <dgm:t>
        <a:bodyPr/>
        <a:lstStyle/>
        <a:p>
          <a:endParaRPr lang="en-ZA"/>
        </a:p>
      </dgm:t>
    </dgm:pt>
    <dgm:pt modelId="{AC382803-2426-402F-A927-A422C87A4DE0}">
      <dgm:prSet phldrT="[Text]" custT="1"/>
      <dgm:spPr>
        <a:solidFill>
          <a:schemeClr val="accent6">
            <a:lumMod val="20000"/>
            <a:lumOff val="80000"/>
            <a:alpha val="90000"/>
          </a:schemeClr>
        </a:solidFill>
      </dgm:spPr>
      <dgm:t>
        <a:bodyPr/>
        <a:lstStyle/>
        <a:p>
          <a:r>
            <a:rPr lang="en-ZA" sz="1400" dirty="0"/>
            <a:t>This threatens level of supply and growth of industry</a:t>
          </a:r>
          <a:endParaRPr lang="en-ZA" sz="1400" dirty="0">
            <a:latin typeface="Arial" pitchFamily="34" charset="0"/>
            <a:cs typeface="Arial" pitchFamily="34" charset="0"/>
          </a:endParaRPr>
        </a:p>
      </dgm:t>
    </dgm:pt>
    <dgm:pt modelId="{59F58908-6C74-4F40-AEC6-AA12D04ABF21}" type="sibTrans" cxnId="{B86162F7-6ADD-4BB8-AF55-D098897DF509}">
      <dgm:prSet/>
      <dgm:spPr/>
      <dgm:t>
        <a:bodyPr/>
        <a:lstStyle/>
        <a:p>
          <a:endParaRPr lang="en-ZA"/>
        </a:p>
      </dgm:t>
    </dgm:pt>
    <dgm:pt modelId="{58472147-5739-456B-83DC-217DAB8B5BC7}" type="parTrans" cxnId="{B86162F7-6ADD-4BB8-AF55-D098897DF509}">
      <dgm:prSet/>
      <dgm:spPr/>
      <dgm:t>
        <a:bodyPr/>
        <a:lstStyle/>
        <a:p>
          <a:endParaRPr lang="en-ZA"/>
        </a:p>
      </dgm:t>
    </dgm:pt>
    <dgm:pt modelId="{3FA91A2F-1811-4913-A39F-7BDD52ECA081}">
      <dgm:prSet phldrT="[Text]" custT="1"/>
      <dgm:spPr>
        <a:solidFill>
          <a:schemeClr val="accent6">
            <a:lumMod val="20000"/>
            <a:lumOff val="80000"/>
            <a:alpha val="90000"/>
          </a:schemeClr>
        </a:solidFill>
      </dgm:spPr>
      <dgm:t>
        <a:bodyPr/>
        <a:lstStyle/>
        <a:p>
          <a:r>
            <a:rPr lang="en-ZA" sz="1400" dirty="0"/>
            <a:t>Unstable and shrinking markets</a:t>
          </a:r>
          <a:endParaRPr lang="en-ZA" sz="1400" dirty="0">
            <a:latin typeface="Arial" pitchFamily="34" charset="0"/>
            <a:cs typeface="Arial" pitchFamily="34" charset="0"/>
          </a:endParaRPr>
        </a:p>
      </dgm:t>
    </dgm:pt>
    <dgm:pt modelId="{6916B517-A161-4B1F-B493-B6DC3FC1B96C}" type="parTrans" cxnId="{E910D6EF-78EF-4650-B2FF-60EFF6F09F0D}">
      <dgm:prSet/>
      <dgm:spPr/>
      <dgm:t>
        <a:bodyPr/>
        <a:lstStyle/>
        <a:p>
          <a:endParaRPr lang="en-ZA"/>
        </a:p>
      </dgm:t>
    </dgm:pt>
    <dgm:pt modelId="{604CF2DF-8CE7-4F5F-B10B-6DF40382467A}" type="sibTrans" cxnId="{E910D6EF-78EF-4650-B2FF-60EFF6F09F0D}">
      <dgm:prSet/>
      <dgm:spPr/>
      <dgm:t>
        <a:bodyPr/>
        <a:lstStyle/>
        <a:p>
          <a:endParaRPr lang="en-ZA"/>
        </a:p>
      </dgm:t>
    </dgm:pt>
    <dgm:pt modelId="{73459481-3B0E-4B56-A3BA-F1B509801DBE}">
      <dgm:prSet phldrT="[Text]" custT="1"/>
      <dgm:spPr>
        <a:solidFill>
          <a:schemeClr val="accent6">
            <a:lumMod val="40000"/>
            <a:lumOff val="60000"/>
            <a:alpha val="90000"/>
          </a:schemeClr>
        </a:solidFill>
      </dgm:spPr>
      <dgm:t>
        <a:bodyPr/>
        <a:lstStyle/>
        <a:p>
          <a:r>
            <a:rPr lang="en-ZA" sz="1400" dirty="0"/>
            <a:t>Fair Market value not supportive of transformation agenda ( mark up)</a:t>
          </a:r>
        </a:p>
      </dgm:t>
    </dgm:pt>
    <dgm:pt modelId="{EC9E6202-A1C4-442F-92E7-5A708EB946EC}" type="sibTrans" cxnId="{287DE22D-9469-434F-B7E3-AB6983C1270F}">
      <dgm:prSet/>
      <dgm:spPr/>
      <dgm:t>
        <a:bodyPr/>
        <a:lstStyle/>
        <a:p>
          <a:endParaRPr lang="en-ZA"/>
        </a:p>
      </dgm:t>
    </dgm:pt>
    <dgm:pt modelId="{34726A06-9B2E-42BC-8850-420791F103A5}" type="parTrans" cxnId="{287DE22D-9469-434F-B7E3-AB6983C1270F}">
      <dgm:prSet/>
      <dgm:spPr/>
      <dgm:t>
        <a:bodyPr/>
        <a:lstStyle/>
        <a:p>
          <a:endParaRPr lang="en-ZA"/>
        </a:p>
      </dgm:t>
    </dgm:pt>
    <dgm:pt modelId="{502AC2B4-B8F8-41D9-92CA-AE48FC6725C8}">
      <dgm:prSet phldrT="[Text]" custT="1"/>
      <dgm:spPr>
        <a:solidFill>
          <a:schemeClr val="accent6">
            <a:lumMod val="40000"/>
            <a:lumOff val="60000"/>
            <a:alpha val="90000"/>
          </a:schemeClr>
        </a:solidFill>
      </dgm:spPr>
      <dgm:t>
        <a:bodyPr/>
        <a:lstStyle/>
        <a:p>
          <a:r>
            <a:rPr lang="en-ZA" sz="1400" dirty="0"/>
            <a:t>Producers always have upper hand over SDT</a:t>
          </a:r>
        </a:p>
      </dgm:t>
    </dgm:pt>
    <dgm:pt modelId="{5718836F-A3C4-41F9-82F7-7F2E438C1C79}" type="sibTrans" cxnId="{F0E7734E-CED7-4CEB-B83E-8092D674F873}">
      <dgm:prSet/>
      <dgm:spPr/>
      <dgm:t>
        <a:bodyPr/>
        <a:lstStyle/>
        <a:p>
          <a:endParaRPr lang="en-ZA"/>
        </a:p>
      </dgm:t>
    </dgm:pt>
    <dgm:pt modelId="{70525C03-2556-4243-B7E0-ECA9FDE55DC7}" type="parTrans" cxnId="{F0E7734E-CED7-4CEB-B83E-8092D674F873}">
      <dgm:prSet/>
      <dgm:spPr/>
      <dgm:t>
        <a:bodyPr/>
        <a:lstStyle/>
        <a:p>
          <a:endParaRPr lang="en-ZA"/>
        </a:p>
      </dgm:t>
    </dgm:pt>
    <dgm:pt modelId="{795848E5-4999-45F4-AAC2-C64937B7E215}">
      <dgm:prSet phldrT="[Text]" custT="1"/>
      <dgm:spPr>
        <a:solidFill>
          <a:schemeClr val="accent6">
            <a:lumMod val="40000"/>
            <a:lumOff val="60000"/>
            <a:alpha val="90000"/>
          </a:schemeClr>
        </a:solidFill>
      </dgm:spPr>
      <dgm:t>
        <a:bodyPr/>
        <a:lstStyle/>
        <a:p>
          <a:r>
            <a:rPr lang="en-ZA" sz="1400" dirty="0"/>
            <a:t>SDT has to make margins to sustain its operations</a:t>
          </a:r>
        </a:p>
      </dgm:t>
    </dgm:pt>
    <dgm:pt modelId="{6CAE0EFD-0C2D-4038-B0E3-610808B4305A}" type="parTrans" cxnId="{6F8287EC-D9AA-4D1D-8C44-162A0E2B4CBC}">
      <dgm:prSet/>
      <dgm:spPr/>
      <dgm:t>
        <a:bodyPr/>
        <a:lstStyle/>
        <a:p>
          <a:endParaRPr lang="en-ZA"/>
        </a:p>
      </dgm:t>
    </dgm:pt>
    <dgm:pt modelId="{9912B5AC-5344-4335-B372-085A604DAFAD}" type="sibTrans" cxnId="{6F8287EC-D9AA-4D1D-8C44-162A0E2B4CBC}">
      <dgm:prSet/>
      <dgm:spPr/>
      <dgm:t>
        <a:bodyPr/>
        <a:lstStyle/>
        <a:p>
          <a:endParaRPr lang="en-ZA"/>
        </a:p>
      </dgm:t>
    </dgm:pt>
    <dgm:pt modelId="{1A8C0CCA-2961-4956-9825-3ECD10B6C112}" type="pres">
      <dgm:prSet presAssocID="{F6B49646-5C7B-4C6F-A43C-0D58E181BF32}" presName="linearFlow" presStyleCnt="0">
        <dgm:presLayoutVars>
          <dgm:dir/>
          <dgm:animLvl val="lvl"/>
          <dgm:resizeHandles val="exact"/>
        </dgm:presLayoutVars>
      </dgm:prSet>
      <dgm:spPr/>
      <dgm:t>
        <a:bodyPr/>
        <a:lstStyle/>
        <a:p>
          <a:endParaRPr lang="en-ZA"/>
        </a:p>
      </dgm:t>
    </dgm:pt>
    <dgm:pt modelId="{6D0BCAFF-5B74-47EA-BCD2-2067E639E28E}" type="pres">
      <dgm:prSet presAssocID="{5B5E5142-D8FA-4212-8104-A1202C0DBBED}" presName="composite" presStyleCnt="0"/>
      <dgm:spPr/>
    </dgm:pt>
    <dgm:pt modelId="{96A26F4D-112F-4F2B-BB7E-D4C0468DEB64}" type="pres">
      <dgm:prSet presAssocID="{5B5E5142-D8FA-4212-8104-A1202C0DBBED}" presName="parentText" presStyleLbl="alignNode1" presStyleIdx="0" presStyleCnt="2">
        <dgm:presLayoutVars>
          <dgm:chMax val="1"/>
          <dgm:bulletEnabled val="1"/>
        </dgm:presLayoutVars>
      </dgm:prSet>
      <dgm:spPr/>
      <dgm:t>
        <a:bodyPr/>
        <a:lstStyle/>
        <a:p>
          <a:endParaRPr lang="en-ZA"/>
        </a:p>
      </dgm:t>
    </dgm:pt>
    <dgm:pt modelId="{5F68D96C-71A9-4778-A1BF-FE414227B06C}" type="pres">
      <dgm:prSet presAssocID="{5B5E5142-D8FA-4212-8104-A1202C0DBBED}" presName="descendantText" presStyleLbl="alignAcc1" presStyleIdx="0" presStyleCnt="2">
        <dgm:presLayoutVars>
          <dgm:bulletEnabled val="1"/>
        </dgm:presLayoutVars>
      </dgm:prSet>
      <dgm:spPr/>
      <dgm:t>
        <a:bodyPr/>
        <a:lstStyle/>
        <a:p>
          <a:endParaRPr lang="en-ZA"/>
        </a:p>
      </dgm:t>
    </dgm:pt>
    <dgm:pt modelId="{A62BE4AA-EE60-4C39-A5D1-E823F448E563}" type="pres">
      <dgm:prSet presAssocID="{EBF98836-61C6-4C2E-AF5F-5AEC2C3C6C19}" presName="sp" presStyleCnt="0"/>
      <dgm:spPr/>
    </dgm:pt>
    <dgm:pt modelId="{82937485-41D5-4686-8352-206E8148B544}" type="pres">
      <dgm:prSet presAssocID="{DA2435E2-C690-4E6A-9F14-54207F9D3633}" presName="composite" presStyleCnt="0"/>
      <dgm:spPr/>
    </dgm:pt>
    <dgm:pt modelId="{D068B92A-708C-4B05-BEFB-14CFC919C022}" type="pres">
      <dgm:prSet presAssocID="{DA2435E2-C690-4E6A-9F14-54207F9D3633}" presName="parentText" presStyleLbl="alignNode1" presStyleIdx="1" presStyleCnt="2">
        <dgm:presLayoutVars>
          <dgm:chMax val="1"/>
          <dgm:bulletEnabled val="1"/>
        </dgm:presLayoutVars>
      </dgm:prSet>
      <dgm:spPr/>
      <dgm:t>
        <a:bodyPr/>
        <a:lstStyle/>
        <a:p>
          <a:endParaRPr lang="en-ZA"/>
        </a:p>
      </dgm:t>
    </dgm:pt>
    <dgm:pt modelId="{F4C176DF-C812-4D6E-8A8D-5176C60A040E}" type="pres">
      <dgm:prSet presAssocID="{DA2435E2-C690-4E6A-9F14-54207F9D3633}" presName="descendantText" presStyleLbl="alignAcc1" presStyleIdx="1" presStyleCnt="2">
        <dgm:presLayoutVars>
          <dgm:bulletEnabled val="1"/>
        </dgm:presLayoutVars>
      </dgm:prSet>
      <dgm:spPr/>
      <dgm:t>
        <a:bodyPr/>
        <a:lstStyle/>
        <a:p>
          <a:endParaRPr lang="en-ZA"/>
        </a:p>
      </dgm:t>
    </dgm:pt>
  </dgm:ptLst>
  <dgm:cxnLst>
    <dgm:cxn modelId="{6F8287EC-D9AA-4D1D-8C44-162A0E2B4CBC}" srcId="{DA2435E2-C690-4E6A-9F14-54207F9D3633}" destId="{795848E5-4999-45F4-AAC2-C64937B7E215}" srcOrd="2" destOrd="0" parTransId="{6CAE0EFD-0C2D-4038-B0E3-610808B4305A}" sibTransId="{9912B5AC-5344-4335-B372-085A604DAFAD}"/>
    <dgm:cxn modelId="{1ED99CAF-9810-43D4-8127-2B54E191BE6E}" type="presOf" srcId="{3FA91A2F-1811-4913-A39F-7BDD52ECA081}" destId="{5F68D96C-71A9-4778-A1BF-FE414227B06C}" srcOrd="0" destOrd="2" presId="urn:microsoft.com/office/officeart/2005/8/layout/chevron2"/>
    <dgm:cxn modelId="{E910D6EF-78EF-4650-B2FF-60EFF6F09F0D}" srcId="{5B5E5142-D8FA-4212-8104-A1202C0DBBED}" destId="{3FA91A2F-1811-4913-A39F-7BDD52ECA081}" srcOrd="2" destOrd="0" parTransId="{6916B517-A161-4B1F-B493-B6DC3FC1B96C}" sibTransId="{604CF2DF-8CE7-4F5F-B10B-6DF40382467A}"/>
    <dgm:cxn modelId="{1B01CF74-B946-4C6F-B3E9-DD9E17B35DB5}" type="presOf" srcId="{AC382803-2426-402F-A927-A422C87A4DE0}" destId="{5F68D96C-71A9-4778-A1BF-FE414227B06C}" srcOrd="0" destOrd="1" presId="urn:microsoft.com/office/officeart/2005/8/layout/chevron2"/>
    <dgm:cxn modelId="{47141352-385E-413D-ADC7-D46B87C73AF8}" type="presOf" srcId="{73459481-3B0E-4B56-A3BA-F1B509801DBE}" destId="{F4C176DF-C812-4D6E-8A8D-5176C60A040E}" srcOrd="0" destOrd="0" presId="urn:microsoft.com/office/officeart/2005/8/layout/chevron2"/>
    <dgm:cxn modelId="{287DE22D-9469-434F-B7E3-AB6983C1270F}" srcId="{DA2435E2-C690-4E6A-9F14-54207F9D3633}" destId="{73459481-3B0E-4B56-A3BA-F1B509801DBE}" srcOrd="0" destOrd="0" parTransId="{34726A06-9B2E-42BC-8850-420791F103A5}" sibTransId="{EC9E6202-A1C4-442F-92E7-5A708EB946EC}"/>
    <dgm:cxn modelId="{9619CD3F-4AFB-4805-9189-FC1D865EAC69}" type="presOf" srcId="{F6B49646-5C7B-4C6F-A43C-0D58E181BF32}" destId="{1A8C0CCA-2961-4956-9825-3ECD10B6C112}" srcOrd="0" destOrd="0" presId="urn:microsoft.com/office/officeart/2005/8/layout/chevron2"/>
    <dgm:cxn modelId="{36FCAA05-4A5A-4053-BC53-64BE1C04B96E}" srcId="{F6B49646-5C7B-4C6F-A43C-0D58E181BF32}" destId="{5B5E5142-D8FA-4212-8104-A1202C0DBBED}" srcOrd="0" destOrd="0" parTransId="{012C2F0D-63D9-4553-849F-59D0DF371C14}" sibTransId="{EBF98836-61C6-4C2E-AF5F-5AEC2C3C6C19}"/>
    <dgm:cxn modelId="{AF539AAA-18EA-4553-9BC9-34AA73524EBC}" type="presOf" srcId="{DA2435E2-C690-4E6A-9F14-54207F9D3633}" destId="{D068B92A-708C-4B05-BEFB-14CFC919C022}" srcOrd="0" destOrd="0" presId="urn:microsoft.com/office/officeart/2005/8/layout/chevron2"/>
    <dgm:cxn modelId="{0A44ED8F-732A-4536-9CD8-05A309D896A9}" type="presOf" srcId="{795848E5-4999-45F4-AAC2-C64937B7E215}" destId="{F4C176DF-C812-4D6E-8A8D-5176C60A040E}" srcOrd="0" destOrd="2" presId="urn:microsoft.com/office/officeart/2005/8/layout/chevron2"/>
    <dgm:cxn modelId="{B86162F7-6ADD-4BB8-AF55-D098897DF509}" srcId="{5B5E5142-D8FA-4212-8104-A1202C0DBBED}" destId="{AC382803-2426-402F-A927-A422C87A4DE0}" srcOrd="1" destOrd="0" parTransId="{58472147-5739-456B-83DC-217DAB8B5BC7}" sibTransId="{59F58908-6C74-4F40-AEC6-AA12D04ABF21}"/>
    <dgm:cxn modelId="{F0E7734E-CED7-4CEB-B83E-8092D674F873}" srcId="{DA2435E2-C690-4E6A-9F14-54207F9D3633}" destId="{502AC2B4-B8F8-41D9-92CA-AE48FC6725C8}" srcOrd="1" destOrd="0" parTransId="{70525C03-2556-4243-B7E0-ECA9FDE55DC7}" sibTransId="{5718836F-A3C4-41F9-82F7-7F2E438C1C79}"/>
    <dgm:cxn modelId="{F41259DE-188C-4A61-99ED-284C0453CD58}" srcId="{F6B49646-5C7B-4C6F-A43C-0D58E181BF32}" destId="{DA2435E2-C690-4E6A-9F14-54207F9D3633}" srcOrd="1" destOrd="0" parTransId="{2A684635-D83D-4094-B291-DFC452304D87}" sibTransId="{62C8D5E4-2716-4ED6-A71A-088F41CD9E61}"/>
    <dgm:cxn modelId="{FD47C2DF-F03C-4933-AF71-D3CB5404AF5A}" type="presOf" srcId="{5B5E5142-D8FA-4212-8104-A1202C0DBBED}" destId="{96A26F4D-112F-4F2B-BB7E-D4C0468DEB64}" srcOrd="0" destOrd="0" presId="urn:microsoft.com/office/officeart/2005/8/layout/chevron2"/>
    <dgm:cxn modelId="{9E328F8F-15C0-40CA-B3DB-B91496FAE4A7}" type="presOf" srcId="{502AC2B4-B8F8-41D9-92CA-AE48FC6725C8}" destId="{F4C176DF-C812-4D6E-8A8D-5176C60A040E}" srcOrd="0" destOrd="1" presId="urn:microsoft.com/office/officeart/2005/8/layout/chevron2"/>
    <dgm:cxn modelId="{98F917B9-6396-4A4C-9E8E-FCC2EC3B2CE6}" srcId="{5B5E5142-D8FA-4212-8104-A1202C0DBBED}" destId="{7FB04377-0404-4EB8-86FF-CEF6C43DC704}" srcOrd="0" destOrd="0" parTransId="{C6AF9BA3-09EB-4483-B49E-8ACDFCA69BAD}" sibTransId="{A2E7A562-3B86-480B-B1AB-1EBD428A24CF}"/>
    <dgm:cxn modelId="{326C9F05-6401-4EDB-825A-4D499836DC6E}" type="presOf" srcId="{7FB04377-0404-4EB8-86FF-CEF6C43DC704}" destId="{5F68D96C-71A9-4778-A1BF-FE414227B06C}" srcOrd="0" destOrd="0" presId="urn:microsoft.com/office/officeart/2005/8/layout/chevron2"/>
    <dgm:cxn modelId="{50FAF02E-CB22-46CD-B728-4955785B6FD6}" type="presParOf" srcId="{1A8C0CCA-2961-4956-9825-3ECD10B6C112}" destId="{6D0BCAFF-5B74-47EA-BCD2-2067E639E28E}" srcOrd="0" destOrd="0" presId="urn:microsoft.com/office/officeart/2005/8/layout/chevron2"/>
    <dgm:cxn modelId="{3ECDD59A-5868-4FFE-BA6D-D641209DF136}" type="presParOf" srcId="{6D0BCAFF-5B74-47EA-BCD2-2067E639E28E}" destId="{96A26F4D-112F-4F2B-BB7E-D4C0468DEB64}" srcOrd="0" destOrd="0" presId="urn:microsoft.com/office/officeart/2005/8/layout/chevron2"/>
    <dgm:cxn modelId="{6E4C709C-FC91-4DCD-9037-766FE2700DC2}" type="presParOf" srcId="{6D0BCAFF-5B74-47EA-BCD2-2067E639E28E}" destId="{5F68D96C-71A9-4778-A1BF-FE414227B06C}" srcOrd="1" destOrd="0" presId="urn:microsoft.com/office/officeart/2005/8/layout/chevron2"/>
    <dgm:cxn modelId="{13C99322-DEC9-4392-A796-52B5E6BB62FE}" type="presParOf" srcId="{1A8C0CCA-2961-4956-9825-3ECD10B6C112}" destId="{A62BE4AA-EE60-4C39-A5D1-E823F448E563}" srcOrd="1" destOrd="0" presId="urn:microsoft.com/office/officeart/2005/8/layout/chevron2"/>
    <dgm:cxn modelId="{E91BCB15-CFAA-49F4-982A-85D271DAB809}" type="presParOf" srcId="{1A8C0CCA-2961-4956-9825-3ECD10B6C112}" destId="{82937485-41D5-4686-8352-206E8148B544}" srcOrd="2" destOrd="0" presId="urn:microsoft.com/office/officeart/2005/8/layout/chevron2"/>
    <dgm:cxn modelId="{2B5F5A53-B7FB-4CB7-92BC-7F8FD389CB6E}" type="presParOf" srcId="{82937485-41D5-4686-8352-206E8148B544}" destId="{D068B92A-708C-4B05-BEFB-14CFC919C022}" srcOrd="0" destOrd="0" presId="urn:microsoft.com/office/officeart/2005/8/layout/chevron2"/>
    <dgm:cxn modelId="{D8222A3D-3312-418F-8348-E81AF83E727C}" type="presParOf" srcId="{82937485-41D5-4686-8352-206E8148B544}" destId="{F4C176DF-C812-4D6E-8A8D-5176C60A040E}"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1"/>
            <a:ext cx="3038604" cy="4653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67587" name="Rectangle 3"/>
          <p:cNvSpPr>
            <a:spLocks noGrp="1" noChangeArrowheads="1"/>
          </p:cNvSpPr>
          <p:nvPr>
            <p:ph type="dt" sz="quarter" idx="1"/>
          </p:nvPr>
        </p:nvSpPr>
        <p:spPr bwMode="auto">
          <a:xfrm>
            <a:off x="3970159" y="1"/>
            <a:ext cx="3038604" cy="4653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67588" name="Rectangle 4"/>
          <p:cNvSpPr>
            <a:spLocks noGrp="1" noChangeArrowheads="1"/>
          </p:cNvSpPr>
          <p:nvPr>
            <p:ph type="ftr" sz="quarter" idx="2"/>
          </p:nvPr>
        </p:nvSpPr>
        <p:spPr bwMode="auto">
          <a:xfrm>
            <a:off x="0" y="8829573"/>
            <a:ext cx="3038604" cy="46534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67589" name="Rectangle 5"/>
          <p:cNvSpPr>
            <a:spLocks noGrp="1" noChangeArrowheads="1"/>
          </p:cNvSpPr>
          <p:nvPr>
            <p:ph type="sldNum" sz="quarter" idx="3"/>
          </p:nvPr>
        </p:nvSpPr>
        <p:spPr bwMode="auto">
          <a:xfrm>
            <a:off x="3970159" y="8829573"/>
            <a:ext cx="3038604" cy="46534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35771A4-A8B6-463B-B02A-CE0887F6E775}" type="slidenum">
              <a:rPr lang="en-US"/>
              <a:pPr>
                <a:defRPr/>
              </a:pPr>
              <a:t>‹#›</a:t>
            </a:fld>
            <a:endParaRPr lang="en-US"/>
          </a:p>
        </p:txBody>
      </p:sp>
    </p:spTree>
    <p:extLst>
      <p:ext uri="{BB962C8B-B14F-4D97-AF65-F5344CB8AC3E}">
        <p14:creationId xmlns:p14="http://schemas.microsoft.com/office/powerpoint/2010/main" xmlns="" val="2298564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1"/>
            <a:ext cx="3038604" cy="4653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47107" name="Rectangle 3"/>
          <p:cNvSpPr>
            <a:spLocks noGrp="1" noChangeArrowheads="1"/>
          </p:cNvSpPr>
          <p:nvPr>
            <p:ph type="dt" idx="1"/>
          </p:nvPr>
        </p:nvSpPr>
        <p:spPr bwMode="auto">
          <a:xfrm>
            <a:off x="3970159" y="1"/>
            <a:ext cx="3038604" cy="4653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2532" name="Rectangle 4"/>
          <p:cNvSpPr>
            <a:spLocks noGrp="1" noRot="1" noChangeAspect="1" noChangeArrowheads="1" noTextEdit="1"/>
          </p:cNvSpPr>
          <p:nvPr>
            <p:ph type="sldImg" idx="2"/>
          </p:nvPr>
        </p:nvSpPr>
        <p:spPr bwMode="auto">
          <a:xfrm>
            <a:off x="406400" y="696913"/>
            <a:ext cx="6199188"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9" name="Rectangle 5"/>
          <p:cNvSpPr>
            <a:spLocks noGrp="1" noChangeArrowheads="1"/>
          </p:cNvSpPr>
          <p:nvPr>
            <p:ph type="body" sz="quarter" idx="3"/>
          </p:nvPr>
        </p:nvSpPr>
        <p:spPr bwMode="auto">
          <a:xfrm>
            <a:off x="702350" y="4417017"/>
            <a:ext cx="5605701" cy="41821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7110" name="Rectangle 6"/>
          <p:cNvSpPr>
            <a:spLocks noGrp="1" noChangeArrowheads="1"/>
          </p:cNvSpPr>
          <p:nvPr>
            <p:ph type="ftr" sz="quarter" idx="4"/>
          </p:nvPr>
        </p:nvSpPr>
        <p:spPr bwMode="auto">
          <a:xfrm>
            <a:off x="0" y="8829573"/>
            <a:ext cx="3038604" cy="46534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47111" name="Rectangle 7"/>
          <p:cNvSpPr>
            <a:spLocks noGrp="1" noChangeArrowheads="1"/>
          </p:cNvSpPr>
          <p:nvPr>
            <p:ph type="sldNum" sz="quarter" idx="5"/>
          </p:nvPr>
        </p:nvSpPr>
        <p:spPr bwMode="auto">
          <a:xfrm>
            <a:off x="3970159" y="8829573"/>
            <a:ext cx="3038604" cy="46534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D9A8DA2-1610-4C82-979A-2B9C8A0503EE}" type="slidenum">
              <a:rPr lang="en-US"/>
              <a:pPr>
                <a:defRPr/>
              </a:pPr>
              <a:t>‹#›</a:t>
            </a:fld>
            <a:endParaRPr lang="en-US"/>
          </a:p>
        </p:txBody>
      </p:sp>
    </p:spTree>
    <p:extLst>
      <p:ext uri="{BB962C8B-B14F-4D97-AF65-F5344CB8AC3E}">
        <p14:creationId xmlns:p14="http://schemas.microsoft.com/office/powerpoint/2010/main" xmlns="" val="35645762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D9A8DA2-1610-4C82-979A-2B9C8A0503EE}" type="slidenum">
              <a:rPr lang="en-US" smtClean="0"/>
              <a:pPr>
                <a:defRPr/>
              </a:pPr>
              <a:t>1</a:t>
            </a:fld>
            <a:endParaRPr lang="en-US"/>
          </a:p>
        </p:txBody>
      </p:sp>
    </p:spTree>
    <p:extLst>
      <p:ext uri="{BB962C8B-B14F-4D97-AF65-F5344CB8AC3E}">
        <p14:creationId xmlns:p14="http://schemas.microsoft.com/office/powerpoint/2010/main" xmlns="" val="2429429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BD9A8DA2-1610-4C82-979A-2B9C8A0503EE}" type="slidenum">
              <a:rPr lang="en-US" smtClean="0"/>
              <a:pPr>
                <a:defRPr/>
              </a:pPr>
              <a:t>8</a:t>
            </a:fld>
            <a:endParaRPr lang="en-US"/>
          </a:p>
        </p:txBody>
      </p:sp>
    </p:spTree>
    <p:extLst>
      <p:ext uri="{BB962C8B-B14F-4D97-AF65-F5344CB8AC3E}">
        <p14:creationId xmlns:p14="http://schemas.microsoft.com/office/powerpoint/2010/main" xmlns="" val="2089640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BD9A8DA2-1610-4C82-979A-2B9C8A0503EE}" type="slidenum">
              <a:rPr lang="en-US" smtClean="0"/>
              <a:pPr>
                <a:defRPr/>
              </a:pPr>
              <a:t>31</a:t>
            </a:fld>
            <a:endParaRPr lang="en-US"/>
          </a:p>
        </p:txBody>
      </p:sp>
    </p:spTree>
    <p:extLst>
      <p:ext uri="{BB962C8B-B14F-4D97-AF65-F5344CB8AC3E}">
        <p14:creationId xmlns:p14="http://schemas.microsoft.com/office/powerpoint/2010/main" xmlns="" val="2587056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BD9A8DA2-1610-4C82-979A-2B9C8A0503EE}" type="slidenum">
              <a:rPr lang="en-US" smtClean="0"/>
              <a:pPr>
                <a:defRPr/>
              </a:pPr>
              <a:t>33</a:t>
            </a:fld>
            <a:endParaRPr lang="en-US"/>
          </a:p>
        </p:txBody>
      </p:sp>
    </p:spTree>
    <p:extLst>
      <p:ext uri="{BB962C8B-B14F-4D97-AF65-F5344CB8AC3E}">
        <p14:creationId xmlns:p14="http://schemas.microsoft.com/office/powerpoint/2010/main" xmlns="" val="160766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9A8DA2-1610-4C82-979A-2B9C8A0503EE}" type="slidenum">
              <a:rPr lang="en-US" smtClean="0"/>
              <a:pPr>
                <a:defRPr/>
              </a:pPr>
              <a:t>42</a:t>
            </a:fld>
            <a:endParaRPr lang="en-US"/>
          </a:p>
        </p:txBody>
      </p:sp>
    </p:spTree>
    <p:extLst>
      <p:ext uri="{BB962C8B-B14F-4D97-AF65-F5344CB8AC3E}">
        <p14:creationId xmlns:p14="http://schemas.microsoft.com/office/powerpoint/2010/main" xmlns="" val="3039543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Z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970264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9DD29D7-2BBD-4A2E-957E-C526CD42CDE7}" type="slidenum">
              <a:rPr lang="en-US" smtClean="0"/>
              <a:pPr>
                <a:defRPr/>
              </a:pPr>
              <a:t>‹#›</a:t>
            </a:fld>
            <a:endParaRPr lang="en-US"/>
          </a:p>
        </p:txBody>
      </p:sp>
    </p:spTree>
    <p:extLst>
      <p:ext uri="{BB962C8B-B14F-4D97-AF65-F5344CB8AC3E}">
        <p14:creationId xmlns:p14="http://schemas.microsoft.com/office/powerpoint/2010/main" xmlns="" val="2793558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414325-C8D5-4602-9E8E-A6A8CD77767B}" type="slidenum">
              <a:rPr lang="en-US" smtClean="0"/>
              <a:pPr>
                <a:defRPr/>
              </a:pPr>
              <a:t>‹#›</a:t>
            </a:fld>
            <a:endParaRPr lang="en-US"/>
          </a:p>
        </p:txBody>
      </p:sp>
    </p:spTree>
    <p:extLst>
      <p:ext uri="{BB962C8B-B14F-4D97-AF65-F5344CB8AC3E}">
        <p14:creationId xmlns:p14="http://schemas.microsoft.com/office/powerpoint/2010/main" xmlns="" val="1649460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A68F92E-61DC-4A8D-866E-499870BCCCBE}" type="slidenum">
              <a:rPr lang="en-US" smtClean="0"/>
              <a:pPr>
                <a:defRPr/>
              </a:pPr>
              <a:t>‹#›</a:t>
            </a:fld>
            <a:endParaRPr lang="en-US"/>
          </a:p>
        </p:txBody>
      </p:sp>
    </p:spTree>
    <p:extLst>
      <p:ext uri="{BB962C8B-B14F-4D97-AF65-F5344CB8AC3E}">
        <p14:creationId xmlns:p14="http://schemas.microsoft.com/office/powerpoint/2010/main" xmlns="" val="698793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52F1EE4-5EA5-4B2D-8661-C4747E8339D4}" type="slidenum">
              <a:rPr lang="en-US" smtClean="0"/>
              <a:pPr>
                <a:defRPr/>
              </a:pPr>
              <a:t>‹#›</a:t>
            </a:fld>
            <a:endParaRPr lang="en-US"/>
          </a:p>
        </p:txBody>
      </p:sp>
    </p:spTree>
    <p:extLst>
      <p:ext uri="{BB962C8B-B14F-4D97-AF65-F5344CB8AC3E}">
        <p14:creationId xmlns:p14="http://schemas.microsoft.com/office/powerpoint/2010/main" xmlns="" val="2764416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2667671-337A-49B0-B478-8916338BF195}" type="slidenum">
              <a:rPr lang="en-US" smtClean="0"/>
              <a:pPr>
                <a:defRPr/>
              </a:pPr>
              <a:t>‹#›</a:t>
            </a:fld>
            <a:endParaRPr lang="en-US"/>
          </a:p>
        </p:txBody>
      </p:sp>
    </p:spTree>
    <p:extLst>
      <p:ext uri="{BB962C8B-B14F-4D97-AF65-F5344CB8AC3E}">
        <p14:creationId xmlns:p14="http://schemas.microsoft.com/office/powerpoint/2010/main" xmlns="" val="1446799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16A39F7-A92E-4AC4-AD32-17BA2E813583}" type="slidenum">
              <a:rPr lang="en-US" smtClean="0"/>
              <a:pPr>
                <a:defRPr/>
              </a:pPr>
              <a:t>‹#›</a:t>
            </a:fld>
            <a:endParaRPr lang="en-US"/>
          </a:p>
        </p:txBody>
      </p:sp>
    </p:spTree>
    <p:extLst>
      <p:ext uri="{BB962C8B-B14F-4D97-AF65-F5344CB8AC3E}">
        <p14:creationId xmlns:p14="http://schemas.microsoft.com/office/powerpoint/2010/main" xmlns="" val="4062895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228EA2B-C984-4FDC-A707-DC0352DA9364}" type="slidenum">
              <a:rPr lang="en-US" smtClean="0"/>
              <a:pPr>
                <a:defRPr/>
              </a:pPr>
              <a:t>‹#›</a:t>
            </a:fld>
            <a:endParaRPr lang="en-US"/>
          </a:p>
        </p:txBody>
      </p:sp>
    </p:spTree>
    <p:extLst>
      <p:ext uri="{BB962C8B-B14F-4D97-AF65-F5344CB8AC3E}">
        <p14:creationId xmlns:p14="http://schemas.microsoft.com/office/powerpoint/2010/main" xmlns="" val="3795667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83C1135-8EAE-4174-8F6D-C2A3426C655F}" type="slidenum">
              <a:rPr lang="en-US" smtClean="0"/>
              <a:pPr>
                <a:defRPr/>
              </a:pPr>
              <a:t>‹#›</a:t>
            </a:fld>
            <a:endParaRPr lang="en-US"/>
          </a:p>
        </p:txBody>
      </p:sp>
    </p:spTree>
    <p:extLst>
      <p:ext uri="{BB962C8B-B14F-4D97-AF65-F5344CB8AC3E}">
        <p14:creationId xmlns:p14="http://schemas.microsoft.com/office/powerpoint/2010/main" xmlns="" val="2408604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82C16A-B35C-48C4-AFA1-8AF4A9E8AFA9}" type="slidenum">
              <a:rPr lang="en-US" smtClean="0"/>
              <a:pPr>
                <a:defRPr/>
              </a:pPr>
              <a:t>‹#›</a:t>
            </a:fld>
            <a:endParaRPr lang="en-US"/>
          </a:p>
        </p:txBody>
      </p:sp>
    </p:spTree>
    <p:extLst>
      <p:ext uri="{BB962C8B-B14F-4D97-AF65-F5344CB8AC3E}">
        <p14:creationId xmlns:p14="http://schemas.microsoft.com/office/powerpoint/2010/main" xmlns="" val="3838419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C41A4E9-6662-4123-B29E-9EF5CEF94BF3}" type="slidenum">
              <a:rPr lang="en-US" smtClean="0"/>
              <a:pPr>
                <a:defRPr/>
              </a:pPr>
              <a:t>‹#›</a:t>
            </a:fld>
            <a:endParaRPr lang="en-US"/>
          </a:p>
        </p:txBody>
      </p:sp>
    </p:spTree>
    <p:extLst>
      <p:ext uri="{BB962C8B-B14F-4D97-AF65-F5344CB8AC3E}">
        <p14:creationId xmlns:p14="http://schemas.microsoft.com/office/powerpoint/2010/main" xmlns="" val="2660402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36D2A2B-4DAF-45BB-AC9A-991DB106D5F7}" type="slidenum">
              <a:rPr lang="en-US" smtClean="0"/>
              <a:pPr>
                <a:defRPr/>
              </a:pPr>
              <a:t>‹#›</a:t>
            </a:fld>
            <a:endParaRPr lang="en-US"/>
          </a:p>
        </p:txBody>
      </p:sp>
    </p:spTree>
    <p:extLst>
      <p:ext uri="{BB962C8B-B14F-4D97-AF65-F5344CB8AC3E}">
        <p14:creationId xmlns:p14="http://schemas.microsoft.com/office/powerpoint/2010/main" xmlns="" val="1841609687"/>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DT-01-01.jpg"/>
          <p:cNvPicPr>
            <a:picLocks noChangeAspect="1"/>
          </p:cNvPicPr>
          <p:nvPr/>
        </p:nvPicPr>
        <p:blipFill rotWithShape="1">
          <a:blip r:embed="rId3" cstate="print">
            <a:extLst>
              <a:ext uri="{28A0092B-C50C-407E-A947-70E740481C1C}">
                <a14:useLocalDpi xmlns:a14="http://schemas.microsoft.com/office/drawing/2010/main" xmlns="" val="0"/>
              </a:ext>
            </a:extLst>
          </a:blip>
          <a:srcRect l="2975" r="1580"/>
          <a:stretch/>
        </p:blipFill>
        <p:spPr>
          <a:xfrm>
            <a:off x="457200" y="14249"/>
            <a:ext cx="7513683" cy="5115001"/>
          </a:xfrm>
          <a:prstGeom prst="rect">
            <a:avLst/>
          </a:prstGeom>
        </p:spPr>
      </p:pic>
      <p:sp>
        <p:nvSpPr>
          <p:cNvPr id="9" name="TextBox 8"/>
          <p:cNvSpPr txBox="1"/>
          <p:nvPr/>
        </p:nvSpPr>
        <p:spPr>
          <a:xfrm>
            <a:off x="467544" y="505213"/>
            <a:ext cx="7513683" cy="3662541"/>
          </a:xfrm>
          <a:prstGeom prst="rect">
            <a:avLst/>
          </a:prstGeom>
          <a:noFill/>
        </p:spPr>
        <p:txBody>
          <a:bodyPr wrap="square" rtlCol="0">
            <a:spAutoFit/>
          </a:bodyPr>
          <a:lstStyle/>
          <a:p>
            <a:endParaRPr lang="en-ZA" sz="2800" b="1" dirty="0">
              <a:latin typeface="Arial" pitchFamily="34" charset="0"/>
              <a:cs typeface="Arial" pitchFamily="34" charset="0"/>
            </a:endParaRPr>
          </a:p>
          <a:p>
            <a:r>
              <a:rPr lang="en-ZA" sz="2400" b="1" dirty="0">
                <a:latin typeface="Arial" pitchFamily="34" charset="0"/>
                <a:cs typeface="Arial" pitchFamily="34" charset="0"/>
              </a:rPr>
              <a:t>BRIEFING TO THE PORTFOLIO COMMITTEE </a:t>
            </a:r>
          </a:p>
          <a:p>
            <a:r>
              <a:rPr lang="en-ZA" sz="2400" b="1" dirty="0">
                <a:latin typeface="Arial" pitchFamily="34" charset="0"/>
                <a:cs typeface="Arial" pitchFamily="34" charset="0"/>
              </a:rPr>
              <a:t>ON MINERAL RESOURCES AND ENERGY</a:t>
            </a:r>
          </a:p>
          <a:p>
            <a:pPr algn="ctr"/>
            <a:endParaRPr lang="en-ZA" sz="2800" b="1" dirty="0">
              <a:latin typeface="Arial" pitchFamily="34" charset="0"/>
              <a:cs typeface="Arial" pitchFamily="34" charset="0"/>
            </a:endParaRPr>
          </a:p>
          <a:p>
            <a:endParaRPr lang="en-ZA" sz="2800" b="1" dirty="0">
              <a:latin typeface="Arial" pitchFamily="34" charset="0"/>
              <a:cs typeface="Arial" pitchFamily="34" charset="0"/>
            </a:endParaRPr>
          </a:p>
          <a:p>
            <a:r>
              <a:rPr lang="en-ZA" sz="2800" b="1" dirty="0">
                <a:latin typeface="Arial" pitchFamily="34" charset="0"/>
                <a:cs typeface="Arial" pitchFamily="34" charset="0"/>
              </a:rPr>
              <a:t>2018/2019 ANNUAL REPORT</a:t>
            </a:r>
          </a:p>
          <a:p>
            <a:pPr algn="ctr"/>
            <a:r>
              <a:rPr lang="en-ZA" sz="2400" b="1" dirty="0">
                <a:latin typeface="Arial" pitchFamily="34" charset="0"/>
                <a:cs typeface="Arial" pitchFamily="34" charset="0"/>
              </a:rPr>
              <a:t/>
            </a:r>
            <a:br>
              <a:rPr lang="en-ZA" sz="2400" b="1" dirty="0">
                <a:latin typeface="Arial" pitchFamily="34" charset="0"/>
                <a:cs typeface="Arial" pitchFamily="34" charset="0"/>
              </a:rPr>
            </a:br>
            <a:r>
              <a:rPr lang="en-ZA" sz="2400" b="1" dirty="0">
                <a:latin typeface="Arial" pitchFamily="34" charset="0"/>
                <a:cs typeface="Arial" pitchFamily="34" charset="0"/>
              </a:rPr>
              <a:t/>
            </a:r>
            <a:br>
              <a:rPr lang="en-ZA" sz="2400" b="1" dirty="0">
                <a:latin typeface="Arial" pitchFamily="34" charset="0"/>
                <a:cs typeface="Arial" pitchFamily="34" charset="0"/>
              </a:rPr>
            </a:br>
            <a:endParaRPr lang="en-US" sz="2400" b="1" dirty="0">
              <a:latin typeface="Arial"/>
              <a:cs typeface="Arial"/>
            </a:endParaRPr>
          </a:p>
        </p:txBody>
      </p:sp>
      <p:sp>
        <p:nvSpPr>
          <p:cNvPr id="10" name="TextBox 9"/>
          <p:cNvSpPr txBox="1"/>
          <p:nvPr/>
        </p:nvSpPr>
        <p:spPr>
          <a:xfrm>
            <a:off x="-108520" y="2848009"/>
            <a:ext cx="3290267" cy="1200329"/>
          </a:xfrm>
          <a:prstGeom prst="rect">
            <a:avLst/>
          </a:prstGeom>
          <a:noFill/>
        </p:spPr>
        <p:txBody>
          <a:bodyPr wrap="square" rtlCol="0">
            <a:spAutoFit/>
          </a:bodyPr>
          <a:lstStyle/>
          <a:p>
            <a:pPr algn="ctr"/>
            <a:endParaRPr lang="en-US" b="1" dirty="0">
              <a:latin typeface="Arial"/>
              <a:cs typeface="Arial"/>
            </a:endParaRPr>
          </a:p>
          <a:p>
            <a:pPr algn="ctr"/>
            <a:endParaRPr lang="en-US" b="1" dirty="0">
              <a:latin typeface="Arial"/>
              <a:cs typeface="Arial"/>
            </a:endParaRPr>
          </a:p>
          <a:p>
            <a:pPr algn="ctr"/>
            <a:r>
              <a:rPr lang="en-US" b="1" dirty="0">
                <a:latin typeface="Arial"/>
                <a:cs typeface="Arial"/>
              </a:rPr>
              <a:t>10 OCTOBER 2019</a:t>
            </a:r>
          </a:p>
          <a:p>
            <a:endParaRPr lang="en-US" dirty="0">
              <a:latin typeface="Arial"/>
              <a:cs typeface="Arial"/>
            </a:endParaRPr>
          </a:p>
        </p:txBody>
      </p:sp>
      <p:sp>
        <p:nvSpPr>
          <p:cNvPr id="2" name="Slide Number Placeholder 1">
            <a:extLst>
              <a:ext uri="{FF2B5EF4-FFF2-40B4-BE49-F238E27FC236}">
                <a16:creationId xmlns:a16="http://schemas.microsoft.com/office/drawing/2014/main" xmlns="" id="{96175909-27FB-49E6-BBE7-E2FFA69567FE}"/>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xmlns="" val="2173482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B42E02-422B-49A5-ABDB-F06CB0949B5F}"/>
              </a:ext>
            </a:extLst>
          </p:cNvPr>
          <p:cNvSpPr>
            <a:spLocks noGrp="1"/>
          </p:cNvSpPr>
          <p:nvPr>
            <p:ph type="title"/>
          </p:nvPr>
        </p:nvSpPr>
        <p:spPr>
          <a:xfrm>
            <a:off x="457200" y="1587978"/>
            <a:ext cx="8229600" cy="648071"/>
          </a:xfrm>
        </p:spPr>
        <p:txBody>
          <a:bodyPr>
            <a:normAutofit fontScale="90000"/>
          </a:bodyPr>
          <a:lstStyle/>
          <a:p>
            <a:r>
              <a:rPr lang="en-ZA" dirty="0"/>
              <a:t/>
            </a:r>
            <a:br>
              <a:rPr lang="en-ZA" dirty="0"/>
            </a:br>
            <a:r>
              <a:rPr lang="en-ZA" dirty="0"/>
              <a:t/>
            </a:r>
            <a:br>
              <a:rPr lang="en-ZA" dirty="0"/>
            </a:br>
            <a:r>
              <a:rPr lang="en-ZA" dirty="0"/>
              <a:t/>
            </a:r>
            <a:br>
              <a:rPr lang="en-ZA" dirty="0"/>
            </a:br>
            <a:r>
              <a:rPr lang="en-ZA" dirty="0"/>
              <a:t/>
            </a:r>
            <a:br>
              <a:rPr lang="en-ZA" dirty="0"/>
            </a:br>
            <a:r>
              <a:rPr lang="en-ZA" dirty="0"/>
              <a:t/>
            </a:r>
            <a:br>
              <a:rPr lang="en-ZA" dirty="0"/>
            </a:br>
            <a:r>
              <a:rPr lang="en-ZA" dirty="0"/>
              <a:t/>
            </a:r>
            <a:br>
              <a:rPr lang="en-ZA" dirty="0"/>
            </a:br>
            <a:endParaRPr lang="en-ZA" dirty="0"/>
          </a:p>
        </p:txBody>
      </p:sp>
      <p:sp>
        <p:nvSpPr>
          <p:cNvPr id="3" name="Slide Number Placeholder 2">
            <a:extLst>
              <a:ext uri="{FF2B5EF4-FFF2-40B4-BE49-F238E27FC236}">
                <a16:creationId xmlns:a16="http://schemas.microsoft.com/office/drawing/2014/main" xmlns="" id="{92F759B3-FCDD-490E-ABFA-9F2CDF9E6C83}"/>
              </a:ext>
            </a:extLst>
          </p:cNvPr>
          <p:cNvSpPr>
            <a:spLocks noGrp="1"/>
          </p:cNvSpPr>
          <p:nvPr>
            <p:ph type="sldNum" sz="quarter" idx="12"/>
          </p:nvPr>
        </p:nvSpPr>
        <p:spPr/>
        <p:txBody>
          <a:bodyPr/>
          <a:lstStyle/>
          <a:p>
            <a:pPr>
              <a:defRPr/>
            </a:pPr>
            <a:fld id="{A228EA2B-C984-4FDC-A707-DC0352DA9364}" type="slidenum">
              <a:rPr lang="en-US" smtClean="0"/>
              <a:pPr>
                <a:defRPr/>
              </a:pPr>
              <a:t>10</a:t>
            </a:fld>
            <a:endParaRPr lang="en-US"/>
          </a:p>
        </p:txBody>
      </p:sp>
      <p:sp>
        <p:nvSpPr>
          <p:cNvPr id="4" name="Title 6">
            <a:extLst>
              <a:ext uri="{FF2B5EF4-FFF2-40B4-BE49-F238E27FC236}">
                <a16:creationId xmlns:a16="http://schemas.microsoft.com/office/drawing/2014/main" xmlns="" id="{3669CCED-AA7D-4E74-A525-6ECFE908F1D9}"/>
              </a:ext>
            </a:extLst>
          </p:cNvPr>
          <p:cNvSpPr txBox="1">
            <a:spLocks/>
          </p:cNvSpPr>
          <p:nvPr/>
        </p:nvSpPr>
        <p:spPr>
          <a:xfrm>
            <a:off x="457200" y="1419623"/>
            <a:ext cx="8229600" cy="1584178"/>
          </a:xfrm>
          <a:prstGeom prst="flowChartTerminator">
            <a:avLst/>
          </a:prstGeom>
          <a:solidFill>
            <a:schemeClr val="accent6">
              <a:lumMod val="75000"/>
            </a:schemeClr>
          </a:solidFill>
          <a:ln w="25400" cap="flat" cmpd="sng" algn="ctr">
            <a:noFill/>
            <a:prstDash val="solid"/>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36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FINANCE </a:t>
            </a:r>
          </a:p>
        </p:txBody>
      </p:sp>
      <p:pic>
        <p:nvPicPr>
          <p:cNvPr id="5" name="Picture 4">
            <a:extLst>
              <a:ext uri="{FF2B5EF4-FFF2-40B4-BE49-F238E27FC236}">
                <a16:creationId xmlns:a16="http://schemas.microsoft.com/office/drawing/2014/main" xmlns="" id="{F5F00D41-6D86-42EF-9AB3-2B225C345968}"/>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330326"/>
            <a:ext cx="1080120" cy="813174"/>
          </a:xfrm>
          <a:prstGeom prst="rect">
            <a:avLst/>
          </a:prstGeom>
          <a:noFill/>
          <a:ln>
            <a:noFill/>
          </a:ln>
        </p:spPr>
      </p:pic>
    </p:spTree>
    <p:extLst>
      <p:ext uri="{BB962C8B-B14F-4D97-AF65-F5344CB8AC3E}">
        <p14:creationId xmlns:p14="http://schemas.microsoft.com/office/powerpoint/2010/main" xmlns="" val="3236739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D1AF01D1-E201-4E11-9B07-FDF63505142A}"/>
              </a:ext>
            </a:extLst>
          </p:cNvPr>
          <p:cNvSpPr>
            <a:spLocks noGrp="1"/>
          </p:cNvSpPr>
          <p:nvPr>
            <p:ph type="sldNum" sz="quarter" idx="12"/>
          </p:nvPr>
        </p:nvSpPr>
        <p:spPr/>
        <p:txBody>
          <a:bodyPr/>
          <a:lstStyle/>
          <a:p>
            <a:pPr>
              <a:defRPr/>
            </a:pPr>
            <a:fld id="{FA68F92E-61DC-4A8D-866E-499870BCCCBE}" type="slidenum">
              <a:rPr lang="en-US" smtClean="0"/>
              <a:pPr>
                <a:defRPr/>
              </a:pPr>
              <a:t>11</a:t>
            </a:fld>
            <a:endParaRPr lang="en-US"/>
          </a:p>
        </p:txBody>
      </p:sp>
      <p:sp>
        <p:nvSpPr>
          <p:cNvPr id="5" name="Title 6">
            <a:extLst>
              <a:ext uri="{FF2B5EF4-FFF2-40B4-BE49-F238E27FC236}">
                <a16:creationId xmlns:a16="http://schemas.microsoft.com/office/drawing/2014/main" xmlns="" id="{1D671DEE-5055-4646-A14C-B1AB56039315}"/>
              </a:ext>
            </a:extLst>
          </p:cNvPr>
          <p:cNvSpPr txBox="1">
            <a:spLocks noGrp="1"/>
          </p:cNvSpPr>
          <p:nvPr>
            <p:ph type="title"/>
          </p:nvPr>
        </p:nvSpPr>
        <p:spPr>
          <a:xfrm>
            <a:off x="611560" y="206375"/>
            <a:ext cx="8075240" cy="565175"/>
          </a:xfrm>
          <a:prstGeom prst="flowChartTerminator">
            <a:avLst/>
          </a:prstGeom>
          <a:solidFill>
            <a:schemeClr val="accent6">
              <a:lumMod val="75000"/>
            </a:schemeClr>
          </a:solidFill>
          <a:ln w="25400" cap="flat" cmpd="sng" algn="ctr">
            <a:noFill/>
            <a:prstDash val="solid"/>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20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SUMMARY AND BUDGET COMPARISON OF THE 2018/19</a:t>
            </a:r>
          </a:p>
        </p:txBody>
      </p:sp>
      <p:pic>
        <p:nvPicPr>
          <p:cNvPr id="7" name="Picture 6">
            <a:extLst>
              <a:ext uri="{FF2B5EF4-FFF2-40B4-BE49-F238E27FC236}">
                <a16:creationId xmlns:a16="http://schemas.microsoft.com/office/drawing/2014/main" xmlns="" id="{CCC9F00B-74DB-44AA-8406-0F1E0C1ACE4C}"/>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330326"/>
            <a:ext cx="1080120" cy="813174"/>
          </a:xfrm>
          <a:prstGeom prst="rect">
            <a:avLst/>
          </a:prstGeom>
          <a:noFill/>
          <a:ln>
            <a:noFill/>
          </a:ln>
        </p:spPr>
      </p:pic>
      <p:graphicFrame>
        <p:nvGraphicFramePr>
          <p:cNvPr id="9" name="Content Placeholder 8">
            <a:extLst>
              <a:ext uri="{FF2B5EF4-FFF2-40B4-BE49-F238E27FC236}">
                <a16:creationId xmlns:a16="http://schemas.microsoft.com/office/drawing/2014/main" xmlns="" id="{8013E6C3-E226-4B75-91BB-783EE85D8947}"/>
              </a:ext>
            </a:extLst>
          </p:cNvPr>
          <p:cNvGraphicFramePr>
            <a:graphicFrameLocks noGrp="1"/>
          </p:cNvGraphicFramePr>
          <p:nvPr>
            <p:ph idx="1"/>
            <p:extLst>
              <p:ext uri="{D42A27DB-BD31-4B8C-83A1-F6EECF244321}">
                <p14:modId xmlns:p14="http://schemas.microsoft.com/office/powerpoint/2010/main" xmlns="" val="1139292745"/>
              </p:ext>
            </p:extLst>
          </p:nvPr>
        </p:nvGraphicFramePr>
        <p:xfrm>
          <a:off x="1619672" y="915566"/>
          <a:ext cx="6192689" cy="4021560"/>
        </p:xfrm>
        <a:graphic>
          <a:graphicData uri="http://schemas.openxmlformats.org/drawingml/2006/table">
            <a:tbl>
              <a:tblPr>
                <a:tableStyleId>{5C22544A-7EE6-4342-B048-85BDC9FD1C3A}</a:tableStyleId>
              </a:tblPr>
              <a:tblGrid>
                <a:gridCol w="2471856">
                  <a:extLst>
                    <a:ext uri="{9D8B030D-6E8A-4147-A177-3AD203B41FA5}">
                      <a16:colId xmlns:a16="http://schemas.microsoft.com/office/drawing/2014/main" xmlns="" val="730152338"/>
                    </a:ext>
                  </a:extLst>
                </a:gridCol>
                <a:gridCol w="1396943">
                  <a:extLst>
                    <a:ext uri="{9D8B030D-6E8A-4147-A177-3AD203B41FA5}">
                      <a16:colId xmlns:a16="http://schemas.microsoft.com/office/drawing/2014/main" xmlns="" val="1817996306"/>
                    </a:ext>
                  </a:extLst>
                </a:gridCol>
                <a:gridCol w="1292500">
                  <a:extLst>
                    <a:ext uri="{9D8B030D-6E8A-4147-A177-3AD203B41FA5}">
                      <a16:colId xmlns:a16="http://schemas.microsoft.com/office/drawing/2014/main" xmlns="" val="1964681690"/>
                    </a:ext>
                  </a:extLst>
                </a:gridCol>
                <a:gridCol w="1031390">
                  <a:extLst>
                    <a:ext uri="{9D8B030D-6E8A-4147-A177-3AD203B41FA5}">
                      <a16:colId xmlns:a16="http://schemas.microsoft.com/office/drawing/2014/main" xmlns="" val="4054119974"/>
                    </a:ext>
                  </a:extLst>
                </a:gridCol>
              </a:tblGrid>
              <a:tr h="315416">
                <a:tc>
                  <a:txBody>
                    <a:bodyPr/>
                    <a:lstStyle/>
                    <a:p>
                      <a:pPr algn="l" fontAlgn="b"/>
                      <a:r>
                        <a:rPr lang="en-US" sz="800" u="none" strike="noStrike">
                          <a:effectLst/>
                        </a:rPr>
                        <a:t>AUDIT OUTCOME</a:t>
                      </a:r>
                      <a:endParaRPr lang="en-US" sz="800" b="1"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Financially Unqualified</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Financially Unqualified</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Clean Audit</a:t>
                      </a:r>
                      <a:endParaRPr lang="en-US" sz="800" b="0" i="0" u="none" strike="noStrike">
                        <a:solidFill>
                          <a:srgbClr val="000000"/>
                        </a:solidFill>
                        <a:effectLst/>
                        <a:latin typeface="Calibri" panose="020F0502020204030204" pitchFamily="34" charset="0"/>
                      </a:endParaRPr>
                    </a:p>
                  </a:txBody>
                  <a:tcPr marL="7234" marR="7234" marT="7234" marB="0" anchor="b"/>
                </a:tc>
                <a:extLst>
                  <a:ext uri="{0D108BD9-81ED-4DB2-BD59-A6C34878D82A}">
                    <a16:rowId xmlns:a16="http://schemas.microsoft.com/office/drawing/2014/main" xmlns="" val="115802665"/>
                  </a:ext>
                </a:extLst>
              </a:tr>
              <a:tr h="171422">
                <a:tc>
                  <a:txBody>
                    <a:bodyPr/>
                    <a:lstStyle/>
                    <a:p>
                      <a:pPr algn="l" fontAlgn="b"/>
                      <a:r>
                        <a:rPr lang="en-US" sz="800" u="none" strike="noStrike">
                          <a:effectLst/>
                        </a:rPr>
                        <a:t>FINANCIAL POSITION</a:t>
                      </a:r>
                      <a:endParaRPr lang="en-US" sz="800" b="1"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R'000</a:t>
                      </a:r>
                      <a:endParaRPr lang="en-US" sz="800" b="1"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R'000</a:t>
                      </a:r>
                      <a:endParaRPr lang="en-US" sz="800" b="1"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R'000</a:t>
                      </a:r>
                      <a:endParaRPr lang="en-US" sz="800" b="1" i="0" u="none" strike="noStrike">
                        <a:solidFill>
                          <a:srgbClr val="000000"/>
                        </a:solidFill>
                        <a:effectLst/>
                        <a:latin typeface="Calibri" panose="020F0502020204030204" pitchFamily="34" charset="0"/>
                      </a:endParaRPr>
                    </a:p>
                  </a:txBody>
                  <a:tcPr marL="7234" marR="7234" marT="7234" marB="0" anchor="b"/>
                </a:tc>
                <a:extLst>
                  <a:ext uri="{0D108BD9-81ED-4DB2-BD59-A6C34878D82A}">
                    <a16:rowId xmlns:a16="http://schemas.microsoft.com/office/drawing/2014/main" xmlns="" val="201964996"/>
                  </a:ext>
                </a:extLst>
              </a:tr>
              <a:tr h="171422">
                <a:tc>
                  <a:txBody>
                    <a:bodyPr/>
                    <a:lstStyle/>
                    <a:p>
                      <a:pPr algn="l" fontAlgn="b"/>
                      <a:r>
                        <a:rPr lang="en-US" sz="800" u="none" strike="noStrike">
                          <a:effectLst/>
                        </a:rPr>
                        <a:t>Current Assets</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119 032</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62 606 </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54 323 </a:t>
                      </a:r>
                      <a:endParaRPr lang="en-US" sz="800" b="0" i="0" u="none" strike="noStrike">
                        <a:solidFill>
                          <a:srgbClr val="000000"/>
                        </a:solidFill>
                        <a:effectLst/>
                        <a:latin typeface="Calibri" panose="020F0502020204030204" pitchFamily="34" charset="0"/>
                      </a:endParaRPr>
                    </a:p>
                  </a:txBody>
                  <a:tcPr marL="7234" marR="7234" marT="7234" marB="0" anchor="b"/>
                </a:tc>
                <a:extLst>
                  <a:ext uri="{0D108BD9-81ED-4DB2-BD59-A6C34878D82A}">
                    <a16:rowId xmlns:a16="http://schemas.microsoft.com/office/drawing/2014/main" xmlns="" val="3510494488"/>
                  </a:ext>
                </a:extLst>
              </a:tr>
              <a:tr h="310274">
                <a:tc>
                  <a:txBody>
                    <a:bodyPr/>
                    <a:lstStyle/>
                    <a:p>
                      <a:pPr algn="l" fontAlgn="b"/>
                      <a:r>
                        <a:rPr lang="en-US" sz="800" u="none" strike="noStrike">
                          <a:effectLst/>
                        </a:rPr>
                        <a:t>Non Current Assets</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695</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750 </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l" fontAlgn="b"/>
                      <a:r>
                        <a:rPr lang="en-US" sz="800" u="none" strike="noStrike">
                          <a:effectLst/>
                        </a:rPr>
                        <a:t>                937 </a:t>
                      </a:r>
                      <a:endParaRPr lang="en-US" sz="800" b="0" i="0" u="none" strike="noStrike">
                        <a:solidFill>
                          <a:srgbClr val="000000"/>
                        </a:solidFill>
                        <a:effectLst/>
                        <a:latin typeface="Calibri" panose="020F0502020204030204" pitchFamily="34" charset="0"/>
                      </a:endParaRPr>
                    </a:p>
                  </a:txBody>
                  <a:tcPr marL="7234" marR="7234" marT="7234" marB="0" anchor="b"/>
                </a:tc>
                <a:extLst>
                  <a:ext uri="{0D108BD9-81ED-4DB2-BD59-A6C34878D82A}">
                    <a16:rowId xmlns:a16="http://schemas.microsoft.com/office/drawing/2014/main" xmlns="" val="3592817407"/>
                  </a:ext>
                </a:extLst>
              </a:tr>
              <a:tr h="171422">
                <a:tc>
                  <a:txBody>
                    <a:bodyPr/>
                    <a:lstStyle/>
                    <a:p>
                      <a:pPr algn="l" fontAlgn="b"/>
                      <a:r>
                        <a:rPr lang="en-US" sz="800" u="none" strike="noStrike">
                          <a:effectLst/>
                        </a:rPr>
                        <a:t>Total Assets</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119 727 </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63 356 </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55 260 </a:t>
                      </a:r>
                      <a:endParaRPr lang="en-US" sz="800" b="0" i="0" u="none" strike="noStrike">
                        <a:solidFill>
                          <a:srgbClr val="000000"/>
                        </a:solidFill>
                        <a:effectLst/>
                        <a:latin typeface="Calibri" panose="020F0502020204030204" pitchFamily="34" charset="0"/>
                      </a:endParaRPr>
                    </a:p>
                  </a:txBody>
                  <a:tcPr marL="7234" marR="7234" marT="7234" marB="0" anchor="b"/>
                </a:tc>
                <a:extLst>
                  <a:ext uri="{0D108BD9-81ED-4DB2-BD59-A6C34878D82A}">
                    <a16:rowId xmlns:a16="http://schemas.microsoft.com/office/drawing/2014/main" xmlns="" val="1167481396"/>
                  </a:ext>
                </a:extLst>
              </a:tr>
              <a:tr h="171422">
                <a:tc>
                  <a:txBody>
                    <a:bodyPr/>
                    <a:lstStyle/>
                    <a:p>
                      <a:pPr algn="l" fontAlgn="b"/>
                      <a:r>
                        <a:rPr lang="en-US" sz="800" u="none" strike="noStrike">
                          <a:effectLst/>
                        </a:rPr>
                        <a:t>Current Liabilities</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61 680 </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2 251 </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1 999 </a:t>
                      </a:r>
                      <a:endParaRPr lang="en-US" sz="800" b="0" i="0" u="none" strike="noStrike">
                        <a:solidFill>
                          <a:srgbClr val="000000"/>
                        </a:solidFill>
                        <a:effectLst/>
                        <a:latin typeface="Calibri" panose="020F0502020204030204" pitchFamily="34" charset="0"/>
                      </a:endParaRPr>
                    </a:p>
                  </a:txBody>
                  <a:tcPr marL="7234" marR="7234" marT="7234" marB="0" anchor="b"/>
                </a:tc>
                <a:extLst>
                  <a:ext uri="{0D108BD9-81ED-4DB2-BD59-A6C34878D82A}">
                    <a16:rowId xmlns:a16="http://schemas.microsoft.com/office/drawing/2014/main" xmlns="" val="2473896178"/>
                  </a:ext>
                </a:extLst>
              </a:tr>
              <a:tr h="171422">
                <a:tc>
                  <a:txBody>
                    <a:bodyPr/>
                    <a:lstStyle/>
                    <a:p>
                      <a:pPr algn="l" fontAlgn="b"/>
                      <a:r>
                        <a:rPr lang="en-US" sz="800" u="none" strike="noStrike">
                          <a:effectLst/>
                        </a:rPr>
                        <a:t>Non Current Liabilities</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 </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 </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 </a:t>
                      </a:r>
                      <a:endParaRPr lang="en-US" sz="800" b="0" i="0" u="none" strike="noStrike">
                        <a:solidFill>
                          <a:srgbClr val="000000"/>
                        </a:solidFill>
                        <a:effectLst/>
                        <a:latin typeface="Calibri" panose="020F0502020204030204" pitchFamily="34" charset="0"/>
                      </a:endParaRPr>
                    </a:p>
                  </a:txBody>
                  <a:tcPr marL="7234" marR="7234" marT="7234" marB="0" anchor="b"/>
                </a:tc>
                <a:extLst>
                  <a:ext uri="{0D108BD9-81ED-4DB2-BD59-A6C34878D82A}">
                    <a16:rowId xmlns:a16="http://schemas.microsoft.com/office/drawing/2014/main" xmlns="" val="2032403644"/>
                  </a:ext>
                </a:extLst>
              </a:tr>
              <a:tr h="171422">
                <a:tc>
                  <a:txBody>
                    <a:bodyPr/>
                    <a:lstStyle/>
                    <a:p>
                      <a:pPr algn="l" fontAlgn="b"/>
                      <a:r>
                        <a:rPr lang="en-US" sz="800" u="none" strike="noStrike">
                          <a:effectLst/>
                        </a:rPr>
                        <a:t>Total Liabilities</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61 680 </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2 251 </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1 999 </a:t>
                      </a:r>
                      <a:endParaRPr lang="en-US" sz="800" b="0" i="0" u="none" strike="noStrike">
                        <a:solidFill>
                          <a:srgbClr val="000000"/>
                        </a:solidFill>
                        <a:effectLst/>
                        <a:latin typeface="Calibri" panose="020F0502020204030204" pitchFamily="34" charset="0"/>
                      </a:endParaRPr>
                    </a:p>
                  </a:txBody>
                  <a:tcPr marL="7234" marR="7234" marT="7234" marB="0" anchor="b"/>
                </a:tc>
                <a:extLst>
                  <a:ext uri="{0D108BD9-81ED-4DB2-BD59-A6C34878D82A}">
                    <a16:rowId xmlns:a16="http://schemas.microsoft.com/office/drawing/2014/main" xmlns="" val="2851832263"/>
                  </a:ext>
                </a:extLst>
              </a:tr>
              <a:tr h="171422">
                <a:tc>
                  <a:txBody>
                    <a:bodyPr/>
                    <a:lstStyle/>
                    <a:p>
                      <a:pPr algn="l" fontAlgn="b"/>
                      <a:r>
                        <a:rPr lang="en-US" sz="800" u="none" strike="noStrike">
                          <a:effectLst/>
                        </a:rPr>
                        <a:t>Total Net Assets</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dirty="0">
                          <a:effectLst/>
                        </a:rPr>
                        <a:t> 58 047  </a:t>
                      </a:r>
                      <a:endParaRPr lang="en-US" sz="800" b="0" i="0" u="none" strike="noStrike" dirty="0">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61 105 </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53 261 </a:t>
                      </a:r>
                      <a:endParaRPr lang="en-US" sz="800" b="0" i="0" u="none" strike="noStrike">
                        <a:solidFill>
                          <a:srgbClr val="000000"/>
                        </a:solidFill>
                        <a:effectLst/>
                        <a:latin typeface="Calibri" panose="020F0502020204030204" pitchFamily="34" charset="0"/>
                      </a:endParaRPr>
                    </a:p>
                  </a:txBody>
                  <a:tcPr marL="7234" marR="7234" marT="7234" marB="0" anchor="b"/>
                </a:tc>
                <a:extLst>
                  <a:ext uri="{0D108BD9-81ED-4DB2-BD59-A6C34878D82A}">
                    <a16:rowId xmlns:a16="http://schemas.microsoft.com/office/drawing/2014/main" xmlns="" val="1565677110"/>
                  </a:ext>
                </a:extLst>
              </a:tr>
              <a:tr h="171422">
                <a:tc gridSpan="4">
                  <a:txBody>
                    <a:bodyPr/>
                    <a:lstStyle/>
                    <a:p>
                      <a:pPr algn="l" fontAlgn="b"/>
                      <a:r>
                        <a:rPr lang="en-US" sz="800" u="none" strike="noStrike">
                          <a:effectLst/>
                        </a:rPr>
                        <a:t>FINANCIAL PERFORMANCE</a:t>
                      </a:r>
                      <a:endParaRPr lang="en-US" sz="800" b="1" i="0" u="none" strike="noStrike">
                        <a:solidFill>
                          <a:srgbClr val="000000"/>
                        </a:solidFill>
                        <a:effectLst/>
                        <a:latin typeface="Calibri" panose="020F0502020204030204" pitchFamily="34" charset="0"/>
                      </a:endParaRPr>
                    </a:p>
                  </a:txBody>
                  <a:tcPr marL="7234" marR="7234" marT="7234"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103795217"/>
                  </a:ext>
                </a:extLst>
              </a:tr>
              <a:tr h="171422">
                <a:tc>
                  <a:txBody>
                    <a:bodyPr/>
                    <a:lstStyle/>
                    <a:p>
                      <a:pPr algn="l" fontAlgn="b"/>
                      <a:r>
                        <a:rPr lang="en-US" sz="800" u="none" strike="noStrike">
                          <a:effectLst/>
                        </a:rPr>
                        <a:t>Total Revenue</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628 747 </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776 739 </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726 266 </a:t>
                      </a:r>
                      <a:endParaRPr lang="en-US" sz="800" b="0" i="0" u="none" strike="noStrike">
                        <a:solidFill>
                          <a:srgbClr val="000000"/>
                        </a:solidFill>
                        <a:effectLst/>
                        <a:latin typeface="Calibri" panose="020F0502020204030204" pitchFamily="34" charset="0"/>
                      </a:endParaRPr>
                    </a:p>
                  </a:txBody>
                  <a:tcPr marL="7234" marR="7234" marT="7234" marB="0" anchor="b"/>
                </a:tc>
                <a:extLst>
                  <a:ext uri="{0D108BD9-81ED-4DB2-BD59-A6C34878D82A}">
                    <a16:rowId xmlns:a16="http://schemas.microsoft.com/office/drawing/2014/main" xmlns="" val="619892941"/>
                  </a:ext>
                </a:extLst>
              </a:tr>
              <a:tr h="171422">
                <a:tc>
                  <a:txBody>
                    <a:bodyPr/>
                    <a:lstStyle/>
                    <a:p>
                      <a:pPr algn="l" fontAlgn="b"/>
                      <a:r>
                        <a:rPr lang="en-US" sz="800" u="none" strike="noStrike">
                          <a:effectLst/>
                        </a:rPr>
                        <a:t>Exchange Transactions</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n/a </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n/a </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n/a </a:t>
                      </a:r>
                      <a:endParaRPr lang="en-US" sz="800" b="0" i="0" u="none" strike="noStrike">
                        <a:solidFill>
                          <a:srgbClr val="000000"/>
                        </a:solidFill>
                        <a:effectLst/>
                        <a:latin typeface="Calibri" panose="020F0502020204030204" pitchFamily="34" charset="0"/>
                      </a:endParaRPr>
                    </a:p>
                  </a:txBody>
                  <a:tcPr marL="7234" marR="7234" marT="7234" marB="0" anchor="b"/>
                </a:tc>
                <a:extLst>
                  <a:ext uri="{0D108BD9-81ED-4DB2-BD59-A6C34878D82A}">
                    <a16:rowId xmlns:a16="http://schemas.microsoft.com/office/drawing/2014/main" xmlns="" val="1501602304"/>
                  </a:ext>
                </a:extLst>
              </a:tr>
              <a:tr h="171422">
                <a:tc>
                  <a:txBody>
                    <a:bodyPr/>
                    <a:lstStyle/>
                    <a:p>
                      <a:pPr algn="l" fontAlgn="b"/>
                      <a:r>
                        <a:rPr lang="en-US" sz="800" u="none" strike="noStrike">
                          <a:effectLst/>
                        </a:rPr>
                        <a:t>Non-Exchange Transactions</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n/a </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n/a </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n/a </a:t>
                      </a:r>
                      <a:endParaRPr lang="en-US" sz="800" b="0" i="0" u="none" strike="noStrike">
                        <a:solidFill>
                          <a:srgbClr val="000000"/>
                        </a:solidFill>
                        <a:effectLst/>
                        <a:latin typeface="Calibri" panose="020F0502020204030204" pitchFamily="34" charset="0"/>
                      </a:endParaRPr>
                    </a:p>
                  </a:txBody>
                  <a:tcPr marL="7234" marR="7234" marT="7234" marB="0" anchor="b"/>
                </a:tc>
                <a:extLst>
                  <a:ext uri="{0D108BD9-81ED-4DB2-BD59-A6C34878D82A}">
                    <a16:rowId xmlns:a16="http://schemas.microsoft.com/office/drawing/2014/main" xmlns="" val="3888156104"/>
                  </a:ext>
                </a:extLst>
              </a:tr>
              <a:tr h="171422">
                <a:tc>
                  <a:txBody>
                    <a:bodyPr/>
                    <a:lstStyle/>
                    <a:p>
                      <a:pPr algn="l" fontAlgn="b"/>
                      <a:r>
                        <a:rPr lang="en-US" sz="800" u="none" strike="noStrike">
                          <a:effectLst/>
                        </a:rPr>
                        <a:t>Total Expenditure</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(631 805) </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(768 233) </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(719 118) </a:t>
                      </a:r>
                      <a:endParaRPr lang="en-US" sz="800" b="0" i="0" u="none" strike="noStrike">
                        <a:solidFill>
                          <a:srgbClr val="000000"/>
                        </a:solidFill>
                        <a:effectLst/>
                        <a:latin typeface="Calibri" panose="020F0502020204030204" pitchFamily="34" charset="0"/>
                      </a:endParaRPr>
                    </a:p>
                  </a:txBody>
                  <a:tcPr marL="7234" marR="7234" marT="7234" marB="0" anchor="b"/>
                </a:tc>
                <a:extLst>
                  <a:ext uri="{0D108BD9-81ED-4DB2-BD59-A6C34878D82A}">
                    <a16:rowId xmlns:a16="http://schemas.microsoft.com/office/drawing/2014/main" xmlns="" val="2069198154"/>
                  </a:ext>
                </a:extLst>
              </a:tr>
              <a:tr h="171422">
                <a:tc>
                  <a:txBody>
                    <a:bodyPr/>
                    <a:lstStyle/>
                    <a:p>
                      <a:pPr algn="l" fontAlgn="b"/>
                      <a:r>
                        <a:rPr lang="en-US" sz="800" u="none" strike="noStrike">
                          <a:effectLst/>
                        </a:rPr>
                        <a:t>Employee Costs</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(14 320) </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(14 235) </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(10 957) </a:t>
                      </a:r>
                      <a:endParaRPr lang="en-US" sz="800" b="0" i="0" u="none" strike="noStrike">
                        <a:solidFill>
                          <a:srgbClr val="000000"/>
                        </a:solidFill>
                        <a:effectLst/>
                        <a:latin typeface="Calibri" panose="020F0502020204030204" pitchFamily="34" charset="0"/>
                      </a:endParaRPr>
                    </a:p>
                  </a:txBody>
                  <a:tcPr marL="7234" marR="7234" marT="7234" marB="0" anchor="b"/>
                </a:tc>
                <a:extLst>
                  <a:ext uri="{0D108BD9-81ED-4DB2-BD59-A6C34878D82A}">
                    <a16:rowId xmlns:a16="http://schemas.microsoft.com/office/drawing/2014/main" xmlns="" val="4066691829"/>
                  </a:ext>
                </a:extLst>
              </a:tr>
              <a:tr h="171422">
                <a:tc>
                  <a:txBody>
                    <a:bodyPr/>
                    <a:lstStyle/>
                    <a:p>
                      <a:pPr algn="l" fontAlgn="b"/>
                      <a:r>
                        <a:rPr lang="en-US" sz="800" u="none" strike="noStrike">
                          <a:effectLst/>
                        </a:rPr>
                        <a:t>Surplus/(Deficit) for the year</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(3 058) </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8 506 </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7 148 </a:t>
                      </a:r>
                      <a:endParaRPr lang="en-US" sz="800" b="0" i="0" u="none" strike="noStrike">
                        <a:solidFill>
                          <a:srgbClr val="000000"/>
                        </a:solidFill>
                        <a:effectLst/>
                        <a:latin typeface="Calibri" panose="020F0502020204030204" pitchFamily="34" charset="0"/>
                      </a:endParaRPr>
                    </a:p>
                  </a:txBody>
                  <a:tcPr marL="7234" marR="7234" marT="7234" marB="0" anchor="b"/>
                </a:tc>
                <a:extLst>
                  <a:ext uri="{0D108BD9-81ED-4DB2-BD59-A6C34878D82A}">
                    <a16:rowId xmlns:a16="http://schemas.microsoft.com/office/drawing/2014/main" xmlns="" val="2847192621"/>
                  </a:ext>
                </a:extLst>
              </a:tr>
              <a:tr h="171422">
                <a:tc gridSpan="4">
                  <a:txBody>
                    <a:bodyPr/>
                    <a:lstStyle/>
                    <a:p>
                      <a:pPr algn="l" fontAlgn="b"/>
                      <a:r>
                        <a:rPr lang="en-US" sz="800" u="none" strike="noStrike">
                          <a:effectLst/>
                        </a:rPr>
                        <a:t>CASH FLOW</a:t>
                      </a:r>
                      <a:endParaRPr lang="en-US" sz="800" b="1" i="0" u="none" strike="noStrike">
                        <a:solidFill>
                          <a:srgbClr val="000000"/>
                        </a:solidFill>
                        <a:effectLst/>
                        <a:latin typeface="Calibri" panose="020F0502020204030204" pitchFamily="34" charset="0"/>
                      </a:endParaRPr>
                    </a:p>
                  </a:txBody>
                  <a:tcPr marL="7234" marR="7234" marT="7234"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733469523"/>
                  </a:ext>
                </a:extLst>
              </a:tr>
              <a:tr h="171422">
                <a:tc>
                  <a:txBody>
                    <a:bodyPr/>
                    <a:lstStyle/>
                    <a:p>
                      <a:pPr algn="l" fontAlgn="b"/>
                      <a:r>
                        <a:rPr lang="en-US" sz="800" u="none" strike="noStrike">
                          <a:effectLst/>
                        </a:rPr>
                        <a:t>Operating Activities</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61 268 </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6 314 </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10 183 </a:t>
                      </a:r>
                      <a:endParaRPr lang="en-US" sz="800" b="0" i="0" u="none" strike="noStrike">
                        <a:solidFill>
                          <a:srgbClr val="000000"/>
                        </a:solidFill>
                        <a:effectLst/>
                        <a:latin typeface="Calibri" panose="020F0502020204030204" pitchFamily="34" charset="0"/>
                      </a:endParaRPr>
                    </a:p>
                  </a:txBody>
                  <a:tcPr marL="7234" marR="7234" marT="7234" marB="0" anchor="b"/>
                </a:tc>
                <a:extLst>
                  <a:ext uri="{0D108BD9-81ED-4DB2-BD59-A6C34878D82A}">
                    <a16:rowId xmlns:a16="http://schemas.microsoft.com/office/drawing/2014/main" xmlns="" val="787674609"/>
                  </a:ext>
                </a:extLst>
              </a:tr>
              <a:tr h="171422">
                <a:tc>
                  <a:txBody>
                    <a:bodyPr/>
                    <a:lstStyle/>
                    <a:p>
                      <a:pPr algn="l" fontAlgn="b"/>
                      <a:r>
                        <a:rPr lang="en-US" sz="800" u="none" strike="noStrike">
                          <a:effectLst/>
                        </a:rPr>
                        <a:t>Investing Activities</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(234) </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(81) </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(151) </a:t>
                      </a:r>
                      <a:endParaRPr lang="en-US" sz="800" b="0" i="0" u="none" strike="noStrike">
                        <a:solidFill>
                          <a:srgbClr val="000000"/>
                        </a:solidFill>
                        <a:effectLst/>
                        <a:latin typeface="Calibri" panose="020F0502020204030204" pitchFamily="34" charset="0"/>
                      </a:endParaRPr>
                    </a:p>
                  </a:txBody>
                  <a:tcPr marL="7234" marR="7234" marT="7234" marB="0" anchor="b"/>
                </a:tc>
                <a:extLst>
                  <a:ext uri="{0D108BD9-81ED-4DB2-BD59-A6C34878D82A}">
                    <a16:rowId xmlns:a16="http://schemas.microsoft.com/office/drawing/2014/main" xmlns="" val="3147448980"/>
                  </a:ext>
                </a:extLst>
              </a:tr>
              <a:tr h="171422">
                <a:tc>
                  <a:txBody>
                    <a:bodyPr/>
                    <a:lstStyle/>
                    <a:p>
                      <a:pPr algn="l" fontAlgn="b"/>
                      <a:r>
                        <a:rPr lang="en-US" sz="800" u="none" strike="noStrike">
                          <a:effectLst/>
                        </a:rPr>
                        <a:t>Cash &amp; Equivalent - Year End</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99 743 </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38 709 </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32 476 </a:t>
                      </a:r>
                      <a:endParaRPr lang="en-US" sz="800" b="0" i="0" u="none" strike="noStrike">
                        <a:solidFill>
                          <a:srgbClr val="000000"/>
                        </a:solidFill>
                        <a:effectLst/>
                        <a:latin typeface="Calibri" panose="020F0502020204030204" pitchFamily="34" charset="0"/>
                      </a:endParaRPr>
                    </a:p>
                  </a:txBody>
                  <a:tcPr marL="7234" marR="7234" marT="7234" marB="0" anchor="b"/>
                </a:tc>
                <a:extLst>
                  <a:ext uri="{0D108BD9-81ED-4DB2-BD59-A6C34878D82A}">
                    <a16:rowId xmlns:a16="http://schemas.microsoft.com/office/drawing/2014/main" xmlns="" val="1529148111"/>
                  </a:ext>
                </a:extLst>
              </a:tr>
              <a:tr h="310274">
                <a:tc>
                  <a:txBody>
                    <a:bodyPr/>
                    <a:lstStyle/>
                    <a:p>
                      <a:pPr algn="l" fontAlgn="b"/>
                      <a:r>
                        <a:rPr lang="en-US" sz="800" u="none" strike="noStrike">
                          <a:effectLst/>
                        </a:rPr>
                        <a:t>UIFW EXPENDITURE</a:t>
                      </a:r>
                      <a:endParaRPr lang="en-US" sz="800" b="1"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dirty="0">
                          <a:effectLst/>
                        </a:rPr>
                        <a:t>                          675 </a:t>
                      </a:r>
                      <a:endParaRPr lang="en-US" sz="800" b="0" i="0" u="none" strike="noStrike" dirty="0">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a:effectLst/>
                        </a:rPr>
                        <a:t> 1 208 </a:t>
                      </a:r>
                      <a:endParaRPr lang="en-US" sz="800" b="0" i="0" u="none" strike="noStrike">
                        <a:solidFill>
                          <a:srgbClr val="000000"/>
                        </a:solidFill>
                        <a:effectLst/>
                        <a:latin typeface="Calibri" panose="020F0502020204030204" pitchFamily="34" charset="0"/>
                      </a:endParaRPr>
                    </a:p>
                  </a:txBody>
                  <a:tcPr marL="7234" marR="7234" marT="7234" marB="0" anchor="b"/>
                </a:tc>
                <a:tc>
                  <a:txBody>
                    <a:bodyPr/>
                    <a:lstStyle/>
                    <a:p>
                      <a:pPr algn="r" fontAlgn="b"/>
                      <a:r>
                        <a:rPr lang="en-US" sz="800" u="none" strike="noStrike" dirty="0">
                          <a:effectLst/>
                        </a:rPr>
                        <a:t> 1 220 </a:t>
                      </a:r>
                      <a:endParaRPr lang="en-US" sz="800" b="0" i="0" u="none" strike="noStrike" dirty="0">
                        <a:solidFill>
                          <a:srgbClr val="000000"/>
                        </a:solidFill>
                        <a:effectLst/>
                        <a:latin typeface="Calibri" panose="020F0502020204030204" pitchFamily="34" charset="0"/>
                      </a:endParaRPr>
                    </a:p>
                  </a:txBody>
                  <a:tcPr marL="7234" marR="7234" marT="7234" marB="0" anchor="b"/>
                </a:tc>
                <a:extLst>
                  <a:ext uri="{0D108BD9-81ED-4DB2-BD59-A6C34878D82A}">
                    <a16:rowId xmlns:a16="http://schemas.microsoft.com/office/drawing/2014/main" xmlns="" val="3607841390"/>
                  </a:ext>
                </a:extLst>
              </a:tr>
            </a:tbl>
          </a:graphicData>
        </a:graphic>
      </p:graphicFrame>
    </p:spTree>
    <p:extLst>
      <p:ext uri="{BB962C8B-B14F-4D97-AF65-F5344CB8AC3E}">
        <p14:creationId xmlns:p14="http://schemas.microsoft.com/office/powerpoint/2010/main" xmlns="" val="3478346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96B96C-2CE8-4538-9538-3DF066D3824C}"/>
              </a:ext>
            </a:extLst>
          </p:cNvPr>
          <p:cNvSpPr>
            <a:spLocks noGrp="1"/>
          </p:cNvSpPr>
          <p:nvPr>
            <p:ph type="title"/>
          </p:nvPr>
        </p:nvSpPr>
        <p:spPr>
          <a:xfrm>
            <a:off x="457200" y="205979"/>
            <a:ext cx="8229600" cy="273844"/>
          </a:xfrm>
        </p:spPr>
        <p:txBody>
          <a:bodyPr>
            <a:normAutofit/>
          </a:bodyPr>
          <a:lstStyle/>
          <a:p>
            <a:r>
              <a:rPr lang="en-ZA" sz="1100" b="1" dirty="0"/>
              <a:t>Statement of Comprehensive Income Projections as at 31 March </a:t>
            </a:r>
          </a:p>
        </p:txBody>
      </p:sp>
      <p:sp>
        <p:nvSpPr>
          <p:cNvPr id="3" name="Slide Number Placeholder 2">
            <a:extLst>
              <a:ext uri="{FF2B5EF4-FFF2-40B4-BE49-F238E27FC236}">
                <a16:creationId xmlns:a16="http://schemas.microsoft.com/office/drawing/2014/main" xmlns="" id="{F91218E6-8F87-438E-BF1F-661215968DCD}"/>
              </a:ext>
            </a:extLst>
          </p:cNvPr>
          <p:cNvSpPr>
            <a:spLocks noGrp="1"/>
          </p:cNvSpPr>
          <p:nvPr>
            <p:ph type="sldNum" sz="quarter" idx="12"/>
          </p:nvPr>
        </p:nvSpPr>
        <p:spPr/>
        <p:txBody>
          <a:bodyPr/>
          <a:lstStyle/>
          <a:p>
            <a:pPr>
              <a:defRPr/>
            </a:pPr>
            <a:fld id="{A228EA2B-C984-4FDC-A707-DC0352DA9364}" type="slidenum">
              <a:rPr lang="en-US" smtClean="0"/>
              <a:pPr>
                <a:defRPr/>
              </a:pPr>
              <a:t>12</a:t>
            </a:fld>
            <a:endParaRPr lang="en-US"/>
          </a:p>
        </p:txBody>
      </p:sp>
      <p:pic>
        <p:nvPicPr>
          <p:cNvPr id="6" name="Picture 5">
            <a:extLst>
              <a:ext uri="{FF2B5EF4-FFF2-40B4-BE49-F238E27FC236}">
                <a16:creationId xmlns:a16="http://schemas.microsoft.com/office/drawing/2014/main" xmlns="" id="{530D5A71-D442-4539-B6C8-1D1222351305}"/>
              </a:ext>
            </a:extLst>
          </p:cNvPr>
          <p:cNvPicPr>
            <a:picLocks noChangeAspect="1"/>
          </p:cNvPicPr>
          <p:nvPr/>
        </p:nvPicPr>
        <p:blipFill>
          <a:blip r:embed="rId2" cstate="print"/>
          <a:stretch>
            <a:fillRect/>
          </a:stretch>
        </p:blipFill>
        <p:spPr>
          <a:xfrm>
            <a:off x="1232395" y="541221"/>
            <a:ext cx="7084021" cy="4118761"/>
          </a:xfrm>
          <a:prstGeom prst="rect">
            <a:avLst/>
          </a:prstGeom>
        </p:spPr>
      </p:pic>
      <p:pic>
        <p:nvPicPr>
          <p:cNvPr id="7" name="Picture 6">
            <a:extLst>
              <a:ext uri="{FF2B5EF4-FFF2-40B4-BE49-F238E27FC236}">
                <a16:creationId xmlns:a16="http://schemas.microsoft.com/office/drawing/2014/main" xmlns="" id="{425067C9-BA77-4DB0-B460-876CE633D596}"/>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330326"/>
            <a:ext cx="1080120" cy="813174"/>
          </a:xfrm>
          <a:prstGeom prst="rect">
            <a:avLst/>
          </a:prstGeom>
          <a:noFill/>
          <a:ln>
            <a:noFill/>
          </a:ln>
        </p:spPr>
      </p:pic>
    </p:spTree>
    <p:extLst>
      <p:ext uri="{BB962C8B-B14F-4D97-AF65-F5344CB8AC3E}">
        <p14:creationId xmlns:p14="http://schemas.microsoft.com/office/powerpoint/2010/main" xmlns="" val="2449566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2E8735-6D02-4369-87D3-2540ECCD9F7F}"/>
              </a:ext>
            </a:extLst>
          </p:cNvPr>
          <p:cNvSpPr>
            <a:spLocks noGrp="1"/>
          </p:cNvSpPr>
          <p:nvPr>
            <p:ph type="title"/>
          </p:nvPr>
        </p:nvSpPr>
        <p:spPr>
          <a:xfrm>
            <a:off x="457200" y="195486"/>
            <a:ext cx="8229600" cy="273844"/>
          </a:xfrm>
        </p:spPr>
        <p:txBody>
          <a:bodyPr>
            <a:noAutofit/>
          </a:bodyPr>
          <a:lstStyle/>
          <a:p>
            <a:r>
              <a:rPr lang="en-ZA" sz="1200" b="1" dirty="0"/>
              <a:t>Statement of  Financial Position as at 31 March</a:t>
            </a:r>
          </a:p>
        </p:txBody>
      </p:sp>
      <p:sp>
        <p:nvSpPr>
          <p:cNvPr id="3" name="Slide Number Placeholder 2">
            <a:extLst>
              <a:ext uri="{FF2B5EF4-FFF2-40B4-BE49-F238E27FC236}">
                <a16:creationId xmlns:a16="http://schemas.microsoft.com/office/drawing/2014/main" xmlns="" id="{7AA41BF2-C95F-461F-BE75-A8FA14C4F709}"/>
              </a:ext>
            </a:extLst>
          </p:cNvPr>
          <p:cNvSpPr>
            <a:spLocks noGrp="1"/>
          </p:cNvSpPr>
          <p:nvPr>
            <p:ph type="sldNum" sz="quarter" idx="12"/>
          </p:nvPr>
        </p:nvSpPr>
        <p:spPr/>
        <p:txBody>
          <a:bodyPr/>
          <a:lstStyle/>
          <a:p>
            <a:pPr>
              <a:defRPr/>
            </a:pPr>
            <a:fld id="{A228EA2B-C984-4FDC-A707-DC0352DA9364}" type="slidenum">
              <a:rPr lang="en-US" smtClean="0"/>
              <a:pPr>
                <a:defRPr/>
              </a:pPr>
              <a:t>13</a:t>
            </a:fld>
            <a:endParaRPr lang="en-US"/>
          </a:p>
        </p:txBody>
      </p:sp>
      <p:graphicFrame>
        <p:nvGraphicFramePr>
          <p:cNvPr id="4" name="Object 3">
            <a:extLst>
              <a:ext uri="{FF2B5EF4-FFF2-40B4-BE49-F238E27FC236}">
                <a16:creationId xmlns:a16="http://schemas.microsoft.com/office/drawing/2014/main" xmlns="" id="{5DEA4F8B-2544-47E6-B9CB-5EA4FC4804F0}"/>
              </a:ext>
            </a:extLst>
          </p:cNvPr>
          <p:cNvGraphicFramePr>
            <a:graphicFrameLocks noChangeAspect="1"/>
          </p:cNvGraphicFramePr>
          <p:nvPr>
            <p:extLst>
              <p:ext uri="{D42A27DB-BD31-4B8C-83A1-F6EECF244321}">
                <p14:modId xmlns:p14="http://schemas.microsoft.com/office/powerpoint/2010/main" xmlns="" val="1749130096"/>
              </p:ext>
            </p:extLst>
          </p:nvPr>
        </p:nvGraphicFramePr>
        <p:xfrm>
          <a:off x="1203202" y="539750"/>
          <a:ext cx="7329238" cy="3976216"/>
        </p:xfrm>
        <a:graphic>
          <a:graphicData uri="http://schemas.openxmlformats.org/presentationml/2006/ole">
            <p:oleObj spid="_x0000_s1077" name="Worksheet" r:id="rId3" imgW="8374314" imgH="6835316" progId="Excel.Sheet.12">
              <p:embed/>
            </p:oleObj>
          </a:graphicData>
        </a:graphic>
      </p:graphicFrame>
      <p:pic>
        <p:nvPicPr>
          <p:cNvPr id="5" name="Picture 4">
            <a:extLst>
              <a:ext uri="{FF2B5EF4-FFF2-40B4-BE49-F238E27FC236}">
                <a16:creationId xmlns:a16="http://schemas.microsoft.com/office/drawing/2014/main" xmlns="" id="{F0F978AC-3B8F-4C58-A1DA-62E9ADC33925}"/>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4330326"/>
            <a:ext cx="1080120" cy="813174"/>
          </a:xfrm>
          <a:prstGeom prst="rect">
            <a:avLst/>
          </a:prstGeom>
          <a:noFill/>
          <a:ln>
            <a:noFill/>
          </a:ln>
        </p:spPr>
      </p:pic>
    </p:spTree>
    <p:extLst>
      <p:ext uri="{BB962C8B-B14F-4D97-AF65-F5344CB8AC3E}">
        <p14:creationId xmlns:p14="http://schemas.microsoft.com/office/powerpoint/2010/main" xmlns="" val="595570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8B5FA68-CD74-4450-B4F5-27F3804B99F2}"/>
              </a:ext>
            </a:extLst>
          </p:cNvPr>
          <p:cNvSpPr>
            <a:spLocks noGrp="1"/>
          </p:cNvSpPr>
          <p:nvPr>
            <p:ph idx="1"/>
          </p:nvPr>
        </p:nvSpPr>
        <p:spPr>
          <a:xfrm>
            <a:off x="1040385" y="876501"/>
            <a:ext cx="7632848" cy="4266999"/>
          </a:xfrm>
        </p:spPr>
        <p:txBody>
          <a:bodyPr>
            <a:normAutofit lnSpcReduction="10000"/>
          </a:bodyPr>
          <a:lstStyle/>
          <a:p>
            <a:pPr marL="0" indent="0">
              <a:buNone/>
            </a:pPr>
            <a:r>
              <a:rPr lang="en-US" sz="1500" dirty="0">
                <a:latin typeface="Arial" panose="020B0604020202020204" pitchFamily="34" charset="0"/>
                <a:cs typeface="Arial" panose="020B0604020202020204" pitchFamily="34" charset="0"/>
              </a:rPr>
              <a:t>The State diamond Trader received an unqualified Audit outcome with the following matters of emphasis:</a:t>
            </a:r>
          </a:p>
          <a:p>
            <a:r>
              <a:rPr lang="en-US" sz="1500" b="1" dirty="0">
                <a:latin typeface="Arial" panose="020B0604020202020204" pitchFamily="34" charset="0"/>
                <a:cs typeface="Arial" panose="020B0604020202020204" pitchFamily="34" charset="0"/>
              </a:rPr>
              <a:t> Performance information : Strategic Objective 4</a:t>
            </a:r>
          </a:p>
          <a:p>
            <a:pPr marL="0" indent="0">
              <a:buNone/>
            </a:pPr>
            <a:r>
              <a:rPr lang="en-US" sz="1500" dirty="0">
                <a:latin typeface="Arial" panose="020B0604020202020204" pitchFamily="34" charset="0"/>
                <a:cs typeface="Arial" panose="020B0604020202020204" pitchFamily="34" charset="0"/>
              </a:rPr>
              <a:t>The planned measures on the APP was percentage of total of SDT clients rough      diamond requirements met. This measure to apply in 2019/20 once process for meeting clients rough requirements is approved. The recorded achievements referred to is different</a:t>
            </a:r>
          </a:p>
          <a:p>
            <a:pPr marL="0" indent="0">
              <a:buNone/>
            </a:pPr>
            <a:endParaRPr lang="en-US" sz="1500"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Financial Statements</a:t>
            </a:r>
          </a:p>
          <a:p>
            <a:pPr marL="0" indent="0">
              <a:buNone/>
            </a:pP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Misstatement of current liabilities, revenues and cost of sales</a:t>
            </a:r>
            <a:endParaRPr lang="en-US" sz="1500" b="1" dirty="0">
              <a:latin typeface="Arial" panose="020B0604020202020204" pitchFamily="34" charset="0"/>
              <a:cs typeface="Arial" panose="020B0604020202020204" pitchFamily="34" charset="0"/>
            </a:endParaRPr>
          </a:p>
          <a:p>
            <a:pPr marL="0" indent="0">
              <a:buNone/>
            </a:pPr>
            <a:endParaRPr lang="en-US" sz="1500" b="1"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Expenditure Management</a:t>
            </a:r>
          </a:p>
          <a:p>
            <a:pPr marL="0" indent="0">
              <a:buNone/>
            </a:pPr>
            <a:r>
              <a:rPr lang="en-US" sz="1500" dirty="0">
                <a:latin typeface="Arial" panose="020B0604020202020204" pitchFamily="34" charset="0"/>
                <a:cs typeface="Arial" panose="020B0604020202020204" pitchFamily="34" charset="0"/>
              </a:rPr>
              <a:t>Irregular expenditure of R1883 171 was recognized on the extension of lease agreement with landlord exceeding 15% without approval from Treasury</a:t>
            </a:r>
          </a:p>
          <a:p>
            <a:pPr marL="0" indent="0">
              <a:buNone/>
            </a:pPr>
            <a:endParaRPr lang="en-US" sz="1500" b="1"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Procurement and contract Management: </a:t>
            </a:r>
          </a:p>
          <a:p>
            <a:pPr marL="0" indent="0">
              <a:buNone/>
            </a:pPr>
            <a:r>
              <a:rPr lang="en-US" sz="1500" dirty="0">
                <a:latin typeface="Arial" panose="020B0604020202020204" pitchFamily="34" charset="0"/>
                <a:cs typeface="Arial" panose="020B0604020202020204" pitchFamily="34" charset="0"/>
              </a:rPr>
              <a:t>Goods and services procured without following necessary procurement processes</a:t>
            </a:r>
          </a:p>
          <a:p>
            <a:pPr marL="0" indent="0">
              <a:buNone/>
            </a:pPr>
            <a:endParaRPr lang="en-US" b="1"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xmlns="" id="{AAB4178A-B277-4FCD-A9C4-69F97756159B}"/>
              </a:ext>
            </a:extLst>
          </p:cNvPr>
          <p:cNvSpPr>
            <a:spLocks noGrp="1"/>
          </p:cNvSpPr>
          <p:nvPr>
            <p:ph type="sldNum" sz="quarter" idx="12"/>
          </p:nvPr>
        </p:nvSpPr>
        <p:spPr/>
        <p:txBody>
          <a:bodyPr/>
          <a:lstStyle/>
          <a:p>
            <a:pPr>
              <a:defRPr/>
            </a:pPr>
            <a:fld id="{FA68F92E-61DC-4A8D-866E-499870BCCCBE}" type="slidenum">
              <a:rPr lang="en-US" smtClean="0"/>
              <a:pPr>
                <a:defRPr/>
              </a:pPr>
              <a:t>14</a:t>
            </a:fld>
            <a:endParaRPr lang="en-US" dirty="0"/>
          </a:p>
        </p:txBody>
      </p:sp>
      <p:sp>
        <p:nvSpPr>
          <p:cNvPr id="5" name="Title 6">
            <a:extLst>
              <a:ext uri="{FF2B5EF4-FFF2-40B4-BE49-F238E27FC236}">
                <a16:creationId xmlns:a16="http://schemas.microsoft.com/office/drawing/2014/main" xmlns="" id="{C2FD81B3-B4D1-4787-B00B-DD18843507ED}"/>
              </a:ext>
            </a:extLst>
          </p:cNvPr>
          <p:cNvSpPr txBox="1">
            <a:spLocks noGrp="1"/>
          </p:cNvSpPr>
          <p:nvPr>
            <p:ph type="title"/>
          </p:nvPr>
        </p:nvSpPr>
        <p:spPr>
          <a:xfrm>
            <a:off x="1475656" y="80751"/>
            <a:ext cx="6275040" cy="693358"/>
          </a:xfrm>
          <a:prstGeom prst="flowChartTerminator">
            <a:avLst/>
          </a:prstGeom>
          <a:solidFill>
            <a:schemeClr val="accent6">
              <a:lumMod val="75000"/>
            </a:schemeClr>
          </a:solidFill>
          <a:ln w="25400" cap="flat" cmpd="sng" algn="ctr">
            <a:noFill/>
            <a:prstDash val="solid"/>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20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SUMMARY OF AUDIT ISSUES IDENTIFIED</a:t>
            </a:r>
          </a:p>
        </p:txBody>
      </p:sp>
      <p:pic>
        <p:nvPicPr>
          <p:cNvPr id="6" name="Picture 5">
            <a:extLst>
              <a:ext uri="{FF2B5EF4-FFF2-40B4-BE49-F238E27FC236}">
                <a16:creationId xmlns:a16="http://schemas.microsoft.com/office/drawing/2014/main" xmlns="" id="{91720FBB-0074-43B8-A66B-03C54E4C0C3A}"/>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515966"/>
            <a:ext cx="899592" cy="627534"/>
          </a:xfrm>
          <a:prstGeom prst="rect">
            <a:avLst/>
          </a:prstGeom>
          <a:noFill/>
          <a:ln>
            <a:noFill/>
          </a:ln>
        </p:spPr>
      </p:pic>
    </p:spTree>
    <p:extLst>
      <p:ext uri="{BB962C8B-B14F-4D97-AF65-F5344CB8AC3E}">
        <p14:creationId xmlns:p14="http://schemas.microsoft.com/office/powerpoint/2010/main" xmlns="" val="3472926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964B44AD-1B17-4AB2-9507-C1DC02CE7DE4}"/>
              </a:ext>
            </a:extLst>
          </p:cNvPr>
          <p:cNvPicPr>
            <a:picLocks noGrp="1" noChangeAspect="1"/>
          </p:cNvPicPr>
          <p:nvPr>
            <p:ph idx="1"/>
          </p:nvPr>
        </p:nvPicPr>
        <p:blipFill>
          <a:blip r:embed="rId2" cstate="print"/>
          <a:stretch>
            <a:fillRect/>
          </a:stretch>
        </p:blipFill>
        <p:spPr>
          <a:xfrm>
            <a:off x="457200" y="1500849"/>
            <a:ext cx="7859216" cy="2792676"/>
          </a:xfrm>
          <a:prstGeom prst="rect">
            <a:avLst/>
          </a:prstGeom>
        </p:spPr>
      </p:pic>
      <p:sp>
        <p:nvSpPr>
          <p:cNvPr id="4" name="Slide Number Placeholder 3"/>
          <p:cNvSpPr>
            <a:spLocks noGrp="1"/>
          </p:cNvSpPr>
          <p:nvPr>
            <p:ph type="sldNum" sz="quarter" idx="12"/>
          </p:nvPr>
        </p:nvSpPr>
        <p:spPr/>
        <p:txBody>
          <a:bodyPr/>
          <a:lstStyle/>
          <a:p>
            <a:pPr>
              <a:defRPr/>
            </a:pPr>
            <a:fld id="{FA68F92E-61DC-4A8D-866E-499870BCCCBE}" type="slidenum">
              <a:rPr lang="en-US" smtClean="0"/>
              <a:pPr>
                <a:defRPr/>
              </a:pPr>
              <a:t>15</a:t>
            </a:fld>
            <a:endParaRPr lang="en-US"/>
          </a:p>
        </p:txBody>
      </p:sp>
      <p:sp>
        <p:nvSpPr>
          <p:cNvPr id="5" name="Title 6">
            <a:extLst>
              <a:ext uri="{FF2B5EF4-FFF2-40B4-BE49-F238E27FC236}">
                <a16:creationId xmlns:a16="http://schemas.microsoft.com/office/drawing/2014/main" xmlns="" id="{3338F6EB-4D62-4AE2-980C-E4EECC44372B}"/>
              </a:ext>
            </a:extLst>
          </p:cNvPr>
          <p:cNvSpPr txBox="1">
            <a:spLocks/>
          </p:cNvSpPr>
          <p:nvPr/>
        </p:nvSpPr>
        <p:spPr>
          <a:xfrm>
            <a:off x="539552" y="123478"/>
            <a:ext cx="7560840" cy="576064"/>
          </a:xfrm>
          <a:prstGeom prst="flowChartTerminator">
            <a:avLst/>
          </a:prstGeom>
          <a:solidFill>
            <a:schemeClr val="accent6">
              <a:lumMod val="75000"/>
            </a:schemeClr>
          </a:solidFill>
          <a:ln w="25400" cap="flat" cmpd="sng" algn="ctr">
            <a:noFill/>
            <a:prstDash val="solid"/>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28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SALES HISTORY  2008-2018</a:t>
            </a:r>
          </a:p>
        </p:txBody>
      </p:sp>
      <p:pic>
        <p:nvPicPr>
          <p:cNvPr id="7" name="Picture 6">
            <a:extLst>
              <a:ext uri="{FF2B5EF4-FFF2-40B4-BE49-F238E27FC236}">
                <a16:creationId xmlns:a16="http://schemas.microsoft.com/office/drawing/2014/main" xmlns="" id="{DEB8E622-BB06-43AB-A319-8CC0C1610C02}"/>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330326"/>
            <a:ext cx="1080120" cy="813174"/>
          </a:xfrm>
          <a:prstGeom prst="rect">
            <a:avLst/>
          </a:prstGeom>
          <a:noFill/>
          <a:ln>
            <a:noFill/>
          </a:ln>
        </p:spPr>
      </p:pic>
    </p:spTree>
    <p:extLst>
      <p:ext uri="{BB962C8B-B14F-4D97-AF65-F5344CB8AC3E}">
        <p14:creationId xmlns:p14="http://schemas.microsoft.com/office/powerpoint/2010/main" xmlns="" val="1470494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00C3AB79-C246-411E-A1F2-BB06B5F80930}"/>
              </a:ext>
            </a:extLst>
          </p:cNvPr>
          <p:cNvSpPr>
            <a:spLocks noGrp="1"/>
          </p:cNvSpPr>
          <p:nvPr>
            <p:ph type="sldNum" sz="quarter" idx="12"/>
          </p:nvPr>
        </p:nvSpPr>
        <p:spPr/>
        <p:txBody>
          <a:bodyPr/>
          <a:lstStyle/>
          <a:p>
            <a:pPr>
              <a:defRPr/>
            </a:pPr>
            <a:fld id="{A228EA2B-C984-4FDC-A707-DC0352DA9364}" type="slidenum">
              <a:rPr lang="en-US" smtClean="0"/>
              <a:pPr>
                <a:defRPr/>
              </a:pPr>
              <a:t>16</a:t>
            </a:fld>
            <a:endParaRPr lang="en-US"/>
          </a:p>
        </p:txBody>
      </p:sp>
      <p:sp>
        <p:nvSpPr>
          <p:cNvPr id="4" name="Title 6">
            <a:extLst>
              <a:ext uri="{FF2B5EF4-FFF2-40B4-BE49-F238E27FC236}">
                <a16:creationId xmlns:a16="http://schemas.microsoft.com/office/drawing/2014/main" xmlns="" id="{28FFD198-BD87-4041-BE1F-9DEAA498690B}"/>
              </a:ext>
            </a:extLst>
          </p:cNvPr>
          <p:cNvSpPr txBox="1">
            <a:spLocks noGrp="1"/>
          </p:cNvSpPr>
          <p:nvPr>
            <p:ph type="title"/>
          </p:nvPr>
        </p:nvSpPr>
        <p:spPr>
          <a:xfrm>
            <a:off x="471088" y="1563638"/>
            <a:ext cx="8229600" cy="1224136"/>
          </a:xfrm>
          <a:prstGeom prst="flowChartTerminator">
            <a:avLst/>
          </a:prstGeom>
          <a:solidFill>
            <a:schemeClr val="accent6">
              <a:lumMod val="75000"/>
            </a:schemeClr>
          </a:solidFill>
          <a:ln w="25400" cap="flat" cmpd="sng" algn="ctr">
            <a:noFill/>
            <a:prstDash val="solid"/>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36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 PERFORMANCE </a:t>
            </a:r>
          </a:p>
        </p:txBody>
      </p:sp>
      <p:pic>
        <p:nvPicPr>
          <p:cNvPr id="6" name="Picture 5">
            <a:extLst>
              <a:ext uri="{FF2B5EF4-FFF2-40B4-BE49-F238E27FC236}">
                <a16:creationId xmlns:a16="http://schemas.microsoft.com/office/drawing/2014/main" xmlns="" id="{9B93AAD9-381B-47E1-97B4-4D7BF7DB7976}"/>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330326"/>
            <a:ext cx="1080120" cy="813174"/>
          </a:xfrm>
          <a:prstGeom prst="rect">
            <a:avLst/>
          </a:prstGeom>
          <a:noFill/>
          <a:ln>
            <a:noFill/>
          </a:ln>
        </p:spPr>
      </p:pic>
    </p:spTree>
    <p:extLst>
      <p:ext uri="{BB962C8B-B14F-4D97-AF65-F5344CB8AC3E}">
        <p14:creationId xmlns:p14="http://schemas.microsoft.com/office/powerpoint/2010/main" xmlns="" val="826347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00C3AB79-C246-411E-A1F2-BB06B5F80930}"/>
              </a:ext>
            </a:extLst>
          </p:cNvPr>
          <p:cNvSpPr>
            <a:spLocks noGrp="1"/>
          </p:cNvSpPr>
          <p:nvPr>
            <p:ph type="sldNum" sz="quarter" idx="12"/>
          </p:nvPr>
        </p:nvSpPr>
        <p:spPr/>
        <p:txBody>
          <a:bodyPr/>
          <a:lstStyle/>
          <a:p>
            <a:pPr>
              <a:defRPr/>
            </a:pPr>
            <a:fld id="{A228EA2B-C984-4FDC-A707-DC0352DA9364}" type="slidenum">
              <a:rPr lang="en-US" smtClean="0"/>
              <a:pPr>
                <a:defRPr/>
              </a:pPr>
              <a:t>17</a:t>
            </a:fld>
            <a:endParaRPr lang="en-US"/>
          </a:p>
        </p:txBody>
      </p:sp>
      <p:pic>
        <p:nvPicPr>
          <p:cNvPr id="5" name="Picture 4">
            <a:extLst>
              <a:ext uri="{FF2B5EF4-FFF2-40B4-BE49-F238E27FC236}">
                <a16:creationId xmlns:a16="http://schemas.microsoft.com/office/drawing/2014/main" xmlns="" id="{CAF3DEB0-6968-4ADB-AA9D-D22D4AEBA8CE}"/>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330326"/>
            <a:ext cx="1080120" cy="813174"/>
          </a:xfrm>
          <a:prstGeom prst="rect">
            <a:avLst/>
          </a:prstGeom>
          <a:noFill/>
          <a:ln>
            <a:noFill/>
          </a:ln>
        </p:spPr>
      </p:pic>
      <p:pic>
        <p:nvPicPr>
          <p:cNvPr id="6" name="Picture 5">
            <a:extLst>
              <a:ext uri="{FF2B5EF4-FFF2-40B4-BE49-F238E27FC236}">
                <a16:creationId xmlns:a16="http://schemas.microsoft.com/office/drawing/2014/main" xmlns="" id="{B9BB62FC-B26B-4105-823E-76856C60AC3A}"/>
              </a:ext>
            </a:extLst>
          </p:cNvPr>
          <p:cNvPicPr>
            <a:picLocks noChangeAspect="1"/>
          </p:cNvPicPr>
          <p:nvPr/>
        </p:nvPicPr>
        <p:blipFill>
          <a:blip r:embed="rId3" cstate="print"/>
          <a:stretch>
            <a:fillRect/>
          </a:stretch>
        </p:blipFill>
        <p:spPr>
          <a:xfrm>
            <a:off x="611560" y="1203598"/>
            <a:ext cx="7632848" cy="3837510"/>
          </a:xfrm>
          <a:prstGeom prst="rect">
            <a:avLst/>
          </a:prstGeom>
        </p:spPr>
      </p:pic>
      <p:sp>
        <p:nvSpPr>
          <p:cNvPr id="8" name="Title 6">
            <a:extLst>
              <a:ext uri="{FF2B5EF4-FFF2-40B4-BE49-F238E27FC236}">
                <a16:creationId xmlns:a16="http://schemas.microsoft.com/office/drawing/2014/main" xmlns="" id="{83B653A2-3BF6-46BA-987A-262644E554E4}"/>
              </a:ext>
            </a:extLst>
          </p:cNvPr>
          <p:cNvSpPr txBox="1">
            <a:spLocks noGrp="1"/>
          </p:cNvSpPr>
          <p:nvPr>
            <p:ph type="title"/>
          </p:nvPr>
        </p:nvSpPr>
        <p:spPr>
          <a:xfrm>
            <a:off x="457200" y="206375"/>
            <a:ext cx="8229600" cy="857250"/>
          </a:xfrm>
          <a:prstGeom prst="flowChartTerminator">
            <a:avLst/>
          </a:prstGeom>
          <a:solidFill>
            <a:schemeClr val="accent6">
              <a:lumMod val="75000"/>
            </a:schemeClr>
          </a:solidFill>
          <a:ln w="25400" cap="flat" cmpd="sng" algn="ctr">
            <a:noFill/>
            <a:prstDash val="solid"/>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28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PERFORMANCE</a:t>
            </a:r>
            <a:r>
              <a:rPr lang="en-ZA" sz="36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 </a:t>
            </a:r>
          </a:p>
        </p:txBody>
      </p:sp>
    </p:spTree>
    <p:extLst>
      <p:ext uri="{BB962C8B-B14F-4D97-AF65-F5344CB8AC3E}">
        <p14:creationId xmlns:p14="http://schemas.microsoft.com/office/powerpoint/2010/main" xmlns="" val="1112868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8A4EB85-BB7A-42CD-85A1-9D3B73752CCD}"/>
              </a:ext>
            </a:extLst>
          </p:cNvPr>
          <p:cNvSpPr>
            <a:spLocks noGrp="1"/>
          </p:cNvSpPr>
          <p:nvPr>
            <p:ph type="sldNum" sz="quarter" idx="12"/>
          </p:nvPr>
        </p:nvSpPr>
        <p:spPr/>
        <p:txBody>
          <a:bodyPr/>
          <a:lstStyle/>
          <a:p>
            <a:pPr>
              <a:defRPr/>
            </a:pPr>
            <a:fld id="{FA68F92E-61DC-4A8D-866E-499870BCCCBE}" type="slidenum">
              <a:rPr lang="en-US" smtClean="0"/>
              <a:pPr>
                <a:defRPr/>
              </a:pPr>
              <a:t>18</a:t>
            </a:fld>
            <a:endParaRPr lang="en-US"/>
          </a:p>
        </p:txBody>
      </p:sp>
      <p:pic>
        <p:nvPicPr>
          <p:cNvPr id="5" name="Content Placeholder 4">
            <a:extLst>
              <a:ext uri="{FF2B5EF4-FFF2-40B4-BE49-F238E27FC236}">
                <a16:creationId xmlns:a16="http://schemas.microsoft.com/office/drawing/2014/main" xmlns="" id="{614E781A-468D-4E36-BCE3-F32F520B3848}"/>
              </a:ext>
            </a:extLst>
          </p:cNvPr>
          <p:cNvPicPr>
            <a:picLocks noGrp="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87522" y="1347614"/>
            <a:ext cx="8299278" cy="3168352"/>
          </a:xfrm>
          <a:prstGeom prst="rect">
            <a:avLst/>
          </a:prstGeom>
        </p:spPr>
      </p:pic>
      <p:pic>
        <p:nvPicPr>
          <p:cNvPr id="7" name="Picture 6">
            <a:extLst>
              <a:ext uri="{FF2B5EF4-FFF2-40B4-BE49-F238E27FC236}">
                <a16:creationId xmlns:a16="http://schemas.microsoft.com/office/drawing/2014/main" xmlns="" id="{F3342871-589B-481D-807F-FC404514A57E}"/>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330326"/>
            <a:ext cx="1080120" cy="813174"/>
          </a:xfrm>
          <a:prstGeom prst="rect">
            <a:avLst/>
          </a:prstGeom>
          <a:noFill/>
          <a:ln>
            <a:noFill/>
          </a:ln>
        </p:spPr>
      </p:pic>
      <p:sp>
        <p:nvSpPr>
          <p:cNvPr id="8" name="Title 6">
            <a:extLst>
              <a:ext uri="{FF2B5EF4-FFF2-40B4-BE49-F238E27FC236}">
                <a16:creationId xmlns:a16="http://schemas.microsoft.com/office/drawing/2014/main" xmlns="" id="{D87BD553-BD94-4845-9689-A9CABB5E1A68}"/>
              </a:ext>
            </a:extLst>
          </p:cNvPr>
          <p:cNvSpPr txBox="1">
            <a:spLocks noGrp="1"/>
          </p:cNvSpPr>
          <p:nvPr>
            <p:ph type="title"/>
          </p:nvPr>
        </p:nvSpPr>
        <p:spPr>
          <a:xfrm>
            <a:off x="457200" y="206375"/>
            <a:ext cx="8229600" cy="857250"/>
          </a:xfrm>
          <a:prstGeom prst="flowChartTerminator">
            <a:avLst/>
          </a:prstGeom>
          <a:solidFill>
            <a:schemeClr val="accent6">
              <a:lumMod val="75000"/>
            </a:schemeClr>
          </a:solidFill>
          <a:ln w="25400" cap="flat" cmpd="sng" algn="ctr">
            <a:noFill/>
            <a:prstDash val="solid"/>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28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PERFORMANCE</a:t>
            </a:r>
            <a:r>
              <a:rPr lang="en-ZA" sz="36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 </a:t>
            </a:r>
          </a:p>
        </p:txBody>
      </p:sp>
    </p:spTree>
    <p:extLst>
      <p:ext uri="{BB962C8B-B14F-4D97-AF65-F5344CB8AC3E}">
        <p14:creationId xmlns:p14="http://schemas.microsoft.com/office/powerpoint/2010/main" xmlns="" val="3542123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4C59D62C-61CF-4728-A930-AD77EC779277}"/>
              </a:ext>
            </a:extLst>
          </p:cNvPr>
          <p:cNvSpPr>
            <a:spLocks noGrp="1"/>
          </p:cNvSpPr>
          <p:nvPr>
            <p:ph type="sldNum" sz="quarter" idx="12"/>
          </p:nvPr>
        </p:nvSpPr>
        <p:spPr/>
        <p:txBody>
          <a:bodyPr/>
          <a:lstStyle/>
          <a:p>
            <a:pPr>
              <a:defRPr/>
            </a:pPr>
            <a:fld id="{FA68F92E-61DC-4A8D-866E-499870BCCCBE}" type="slidenum">
              <a:rPr lang="en-US" smtClean="0"/>
              <a:pPr>
                <a:defRPr/>
              </a:pPr>
              <a:t>19</a:t>
            </a:fld>
            <a:endParaRPr lang="en-US"/>
          </a:p>
        </p:txBody>
      </p:sp>
      <p:pic>
        <p:nvPicPr>
          <p:cNvPr id="7" name="Picture 6">
            <a:extLst>
              <a:ext uri="{FF2B5EF4-FFF2-40B4-BE49-F238E27FC236}">
                <a16:creationId xmlns:a16="http://schemas.microsoft.com/office/drawing/2014/main" xmlns="" id="{9E50B2E0-1B99-4DEF-B74F-DB2484C99A55}"/>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330326"/>
            <a:ext cx="1080120" cy="813174"/>
          </a:xfrm>
          <a:prstGeom prst="rect">
            <a:avLst/>
          </a:prstGeom>
          <a:noFill/>
          <a:ln>
            <a:noFill/>
          </a:ln>
        </p:spPr>
      </p:pic>
      <p:pic>
        <p:nvPicPr>
          <p:cNvPr id="8" name="Content Placeholder 7">
            <a:extLst>
              <a:ext uri="{FF2B5EF4-FFF2-40B4-BE49-F238E27FC236}">
                <a16:creationId xmlns:a16="http://schemas.microsoft.com/office/drawing/2014/main" xmlns="" id="{35553616-AC2B-426B-89BD-CDCB95F5861D}"/>
              </a:ext>
            </a:extLst>
          </p:cNvPr>
          <p:cNvPicPr>
            <a:picLocks noGrp="1" noChangeAspect="1"/>
          </p:cNvPicPr>
          <p:nvPr>
            <p:ph idx="1"/>
          </p:nvPr>
        </p:nvPicPr>
        <p:blipFill>
          <a:blip r:embed="rId3" cstate="print"/>
          <a:stretch>
            <a:fillRect/>
          </a:stretch>
        </p:blipFill>
        <p:spPr>
          <a:xfrm>
            <a:off x="601216" y="1172131"/>
            <a:ext cx="8085584" cy="3971369"/>
          </a:xfrm>
          <a:prstGeom prst="rect">
            <a:avLst/>
          </a:prstGeom>
        </p:spPr>
      </p:pic>
      <p:sp>
        <p:nvSpPr>
          <p:cNvPr id="9" name="Title 6">
            <a:extLst>
              <a:ext uri="{FF2B5EF4-FFF2-40B4-BE49-F238E27FC236}">
                <a16:creationId xmlns:a16="http://schemas.microsoft.com/office/drawing/2014/main" xmlns="" id="{6C612BB0-140D-42C5-8961-CE5BFD8E56FC}"/>
              </a:ext>
            </a:extLst>
          </p:cNvPr>
          <p:cNvSpPr txBox="1">
            <a:spLocks noGrp="1"/>
          </p:cNvSpPr>
          <p:nvPr>
            <p:ph type="title"/>
          </p:nvPr>
        </p:nvSpPr>
        <p:spPr>
          <a:xfrm>
            <a:off x="683568" y="283513"/>
            <a:ext cx="8003232" cy="786226"/>
          </a:xfrm>
          <a:prstGeom prst="flowChartTerminator">
            <a:avLst/>
          </a:prstGeom>
          <a:solidFill>
            <a:schemeClr val="accent6">
              <a:lumMod val="75000"/>
            </a:schemeClr>
          </a:solidFill>
          <a:ln w="25400" cap="flat" cmpd="sng" algn="ctr">
            <a:noFill/>
            <a:prstDash val="solid"/>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28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PERFORMANCE</a:t>
            </a:r>
            <a:r>
              <a:rPr lang="en-ZA" sz="36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 </a:t>
            </a:r>
          </a:p>
        </p:txBody>
      </p:sp>
    </p:spTree>
    <p:extLst>
      <p:ext uri="{BB962C8B-B14F-4D97-AF65-F5344CB8AC3E}">
        <p14:creationId xmlns:p14="http://schemas.microsoft.com/office/powerpoint/2010/main" xmlns="" val="301038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5"/>
            <a:ext cx="8229600" cy="3181847"/>
          </a:xfrm>
        </p:spPr>
        <p:txBody>
          <a:bodyPr>
            <a:normAutofit fontScale="85000" lnSpcReduction="20000"/>
          </a:bodyPr>
          <a:lstStyle/>
          <a:p>
            <a:r>
              <a:rPr lang="en-ZA" sz="2600" b="1" dirty="0">
                <a:latin typeface="Arial" pitchFamily="34" charset="0"/>
                <a:cs typeface="Arial" pitchFamily="34" charset="0"/>
              </a:rPr>
              <a:t>Background</a:t>
            </a:r>
          </a:p>
          <a:p>
            <a:r>
              <a:rPr lang="en-ZA" sz="2600" b="1" dirty="0">
                <a:latin typeface="Arial" pitchFamily="34" charset="0"/>
                <a:cs typeface="Arial" pitchFamily="34" charset="0"/>
              </a:rPr>
              <a:t>SDT Vision &amp; Mission</a:t>
            </a:r>
          </a:p>
          <a:p>
            <a:r>
              <a:rPr lang="en-ZA" sz="2600" b="1" dirty="0">
                <a:latin typeface="Arial" pitchFamily="34" charset="0"/>
                <a:cs typeface="Arial" pitchFamily="34" charset="0"/>
              </a:rPr>
              <a:t>Governance</a:t>
            </a:r>
          </a:p>
          <a:p>
            <a:r>
              <a:rPr lang="en-ZA" sz="2600" b="1" dirty="0">
                <a:latin typeface="Arial" pitchFamily="34" charset="0"/>
                <a:cs typeface="Arial" pitchFamily="34" charset="0"/>
              </a:rPr>
              <a:t>Finance</a:t>
            </a:r>
          </a:p>
          <a:p>
            <a:r>
              <a:rPr lang="en-ZA" sz="2600" b="1" dirty="0">
                <a:latin typeface="Arial" pitchFamily="34" charset="0"/>
                <a:cs typeface="Arial" pitchFamily="34" charset="0"/>
              </a:rPr>
              <a:t>Performance</a:t>
            </a:r>
          </a:p>
          <a:p>
            <a:r>
              <a:rPr lang="en-ZA" sz="2600" b="1" dirty="0">
                <a:latin typeface="Arial" pitchFamily="34" charset="0"/>
                <a:cs typeface="Arial" pitchFamily="34" charset="0"/>
              </a:rPr>
              <a:t>Our Operations</a:t>
            </a:r>
          </a:p>
          <a:p>
            <a:r>
              <a:rPr lang="en-ZA" sz="2600" b="1" dirty="0">
                <a:latin typeface="Arial" pitchFamily="34" charset="0"/>
                <a:cs typeface="Arial" pitchFamily="34" charset="0"/>
              </a:rPr>
              <a:t>Key Challenges</a:t>
            </a:r>
          </a:p>
          <a:p>
            <a:r>
              <a:rPr lang="en-ZA" sz="2600" b="1" dirty="0">
                <a:latin typeface="Arial" pitchFamily="34" charset="0"/>
                <a:cs typeface="Arial" pitchFamily="34" charset="0"/>
              </a:rPr>
              <a:t>Future Focus Areas</a:t>
            </a:r>
          </a:p>
          <a:p>
            <a:pPr marL="0" indent="0">
              <a:buNone/>
            </a:pPr>
            <a:endParaRPr lang="en-ZA" sz="1300" dirty="0">
              <a:latin typeface="Arial" pitchFamily="34" charset="0"/>
              <a:cs typeface="Arial" pitchFamily="34" charset="0"/>
            </a:endParaRPr>
          </a:p>
          <a:p>
            <a:pPr marL="0" indent="0">
              <a:buNone/>
            </a:pPr>
            <a:r>
              <a:rPr lang="en-ZA" sz="1600" dirty="0">
                <a:latin typeface="Arial" pitchFamily="34" charset="0"/>
                <a:cs typeface="Arial" pitchFamily="34" charset="0"/>
              </a:rPr>
              <a:t>	</a:t>
            </a:r>
          </a:p>
        </p:txBody>
      </p:sp>
      <p:sp>
        <p:nvSpPr>
          <p:cNvPr id="4" name="Slide Number Placeholder 3"/>
          <p:cNvSpPr>
            <a:spLocks noGrp="1"/>
          </p:cNvSpPr>
          <p:nvPr>
            <p:ph type="sldNum" sz="quarter" idx="12"/>
          </p:nvPr>
        </p:nvSpPr>
        <p:spPr/>
        <p:txBody>
          <a:bodyPr/>
          <a:lstStyle/>
          <a:p>
            <a:pPr>
              <a:defRPr/>
            </a:pPr>
            <a:fld id="{FA68F92E-61DC-4A8D-866E-499870BCCCBE}" type="slidenum">
              <a:rPr lang="en-US" smtClean="0"/>
              <a:pPr>
                <a:defRPr/>
              </a:pPr>
              <a:t>2</a:t>
            </a:fld>
            <a:endParaRPr lang="en-US"/>
          </a:p>
        </p:txBody>
      </p:sp>
      <p:sp>
        <p:nvSpPr>
          <p:cNvPr id="5" name="Title 6">
            <a:extLst>
              <a:ext uri="{FF2B5EF4-FFF2-40B4-BE49-F238E27FC236}">
                <a16:creationId xmlns:a16="http://schemas.microsoft.com/office/drawing/2014/main" xmlns="" id="{3338F6EB-4D62-4AE2-980C-E4EECC44372B}"/>
              </a:ext>
            </a:extLst>
          </p:cNvPr>
          <p:cNvSpPr txBox="1">
            <a:spLocks/>
          </p:cNvSpPr>
          <p:nvPr/>
        </p:nvSpPr>
        <p:spPr>
          <a:xfrm>
            <a:off x="540060" y="264394"/>
            <a:ext cx="7560840" cy="740419"/>
          </a:xfrm>
          <a:prstGeom prst="flowChartTerminator">
            <a:avLst/>
          </a:prstGeom>
          <a:solidFill>
            <a:schemeClr val="accent6">
              <a:lumMod val="75000"/>
            </a:schemeClr>
          </a:solidFill>
          <a:ln w="25400" cap="flat" cmpd="sng" algn="ctr">
            <a:noFill/>
            <a:prstDash val="solid"/>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28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TABLE OF CONTENT</a:t>
            </a:r>
          </a:p>
        </p:txBody>
      </p:sp>
      <p:pic>
        <p:nvPicPr>
          <p:cNvPr id="6" name="Picture 5">
            <a:extLst>
              <a:ext uri="{FF2B5EF4-FFF2-40B4-BE49-F238E27FC236}">
                <a16:creationId xmlns:a16="http://schemas.microsoft.com/office/drawing/2014/main" xmlns="" id="{39EF83C5-728E-40AD-8A8B-BFD82E905698}"/>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330326"/>
            <a:ext cx="1080120" cy="813174"/>
          </a:xfrm>
          <a:prstGeom prst="rect">
            <a:avLst/>
          </a:prstGeom>
          <a:noFill/>
          <a:ln>
            <a:noFill/>
          </a:ln>
        </p:spPr>
      </p:pic>
    </p:spTree>
    <p:extLst>
      <p:ext uri="{BB962C8B-B14F-4D97-AF65-F5344CB8AC3E}">
        <p14:creationId xmlns:p14="http://schemas.microsoft.com/office/powerpoint/2010/main" xmlns="" val="342302227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07CB03F7-5C6E-41A6-9115-174971E7C87B}"/>
              </a:ext>
            </a:extLst>
          </p:cNvPr>
          <p:cNvSpPr>
            <a:spLocks noGrp="1"/>
          </p:cNvSpPr>
          <p:nvPr>
            <p:ph type="sldNum" sz="quarter" idx="12"/>
          </p:nvPr>
        </p:nvSpPr>
        <p:spPr/>
        <p:txBody>
          <a:bodyPr/>
          <a:lstStyle/>
          <a:p>
            <a:pPr>
              <a:defRPr/>
            </a:pPr>
            <a:fld id="{FA68F92E-61DC-4A8D-866E-499870BCCCBE}" type="slidenum">
              <a:rPr lang="en-US" smtClean="0"/>
              <a:pPr>
                <a:defRPr/>
              </a:pPr>
              <a:t>20</a:t>
            </a:fld>
            <a:endParaRPr lang="en-US"/>
          </a:p>
        </p:txBody>
      </p:sp>
      <p:pic>
        <p:nvPicPr>
          <p:cNvPr id="7" name="Picture 6">
            <a:extLst>
              <a:ext uri="{FF2B5EF4-FFF2-40B4-BE49-F238E27FC236}">
                <a16:creationId xmlns:a16="http://schemas.microsoft.com/office/drawing/2014/main" xmlns="" id="{DEDDB809-CE59-46A9-93B6-94F4FA685D67}"/>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286250"/>
            <a:ext cx="1080120" cy="857250"/>
          </a:xfrm>
          <a:prstGeom prst="rect">
            <a:avLst/>
          </a:prstGeom>
          <a:noFill/>
          <a:ln>
            <a:noFill/>
          </a:ln>
        </p:spPr>
      </p:pic>
      <p:pic>
        <p:nvPicPr>
          <p:cNvPr id="8" name="Content Placeholder 7">
            <a:extLst>
              <a:ext uri="{FF2B5EF4-FFF2-40B4-BE49-F238E27FC236}">
                <a16:creationId xmlns:a16="http://schemas.microsoft.com/office/drawing/2014/main" xmlns="" id="{C28CD578-F0FA-4220-882A-924EA1B40BB4}"/>
              </a:ext>
            </a:extLst>
          </p:cNvPr>
          <p:cNvPicPr>
            <a:picLocks noGrp="1" noChangeAspect="1"/>
          </p:cNvPicPr>
          <p:nvPr>
            <p:ph idx="1"/>
          </p:nvPr>
        </p:nvPicPr>
        <p:blipFill>
          <a:blip r:embed="rId3" cstate="print"/>
          <a:stretch>
            <a:fillRect/>
          </a:stretch>
        </p:blipFill>
        <p:spPr>
          <a:xfrm>
            <a:off x="467544" y="1275606"/>
            <a:ext cx="8003232" cy="3384376"/>
          </a:xfrm>
          <a:prstGeom prst="rect">
            <a:avLst/>
          </a:prstGeom>
        </p:spPr>
      </p:pic>
      <p:sp>
        <p:nvSpPr>
          <p:cNvPr id="10" name="Title 6">
            <a:extLst>
              <a:ext uri="{FF2B5EF4-FFF2-40B4-BE49-F238E27FC236}">
                <a16:creationId xmlns:a16="http://schemas.microsoft.com/office/drawing/2014/main" xmlns="" id="{79C436DB-08BD-4F0B-B254-A10DAF3140AA}"/>
              </a:ext>
            </a:extLst>
          </p:cNvPr>
          <p:cNvSpPr txBox="1">
            <a:spLocks noGrp="1"/>
          </p:cNvSpPr>
          <p:nvPr>
            <p:ph type="title"/>
          </p:nvPr>
        </p:nvSpPr>
        <p:spPr>
          <a:xfrm>
            <a:off x="683568" y="206375"/>
            <a:ext cx="8003232" cy="820735"/>
          </a:xfrm>
          <a:prstGeom prst="flowChartTerminator">
            <a:avLst/>
          </a:prstGeom>
          <a:solidFill>
            <a:schemeClr val="accent6">
              <a:lumMod val="75000"/>
            </a:schemeClr>
          </a:solidFill>
          <a:ln w="25400" cap="flat" cmpd="sng" algn="ctr">
            <a:noFill/>
            <a:prstDash val="solid"/>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28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PERFORMANCE</a:t>
            </a:r>
            <a:r>
              <a:rPr lang="en-ZA" sz="36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 </a:t>
            </a:r>
          </a:p>
        </p:txBody>
      </p:sp>
    </p:spTree>
    <p:extLst>
      <p:ext uri="{BB962C8B-B14F-4D97-AF65-F5344CB8AC3E}">
        <p14:creationId xmlns:p14="http://schemas.microsoft.com/office/powerpoint/2010/main" xmlns="" val="1076656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8CD6018-C7BF-429B-AFB6-B2706A917891}"/>
              </a:ext>
            </a:extLst>
          </p:cNvPr>
          <p:cNvSpPr>
            <a:spLocks noGrp="1"/>
          </p:cNvSpPr>
          <p:nvPr>
            <p:ph type="sldNum" sz="quarter" idx="12"/>
          </p:nvPr>
        </p:nvSpPr>
        <p:spPr/>
        <p:txBody>
          <a:bodyPr/>
          <a:lstStyle/>
          <a:p>
            <a:pPr>
              <a:defRPr/>
            </a:pPr>
            <a:fld id="{FA68F92E-61DC-4A8D-866E-499870BCCCBE}" type="slidenum">
              <a:rPr lang="en-US" smtClean="0"/>
              <a:pPr>
                <a:defRPr/>
              </a:pPr>
              <a:t>21</a:t>
            </a:fld>
            <a:endParaRPr lang="en-US"/>
          </a:p>
        </p:txBody>
      </p:sp>
      <p:sp>
        <p:nvSpPr>
          <p:cNvPr id="6" name="Title 6">
            <a:extLst>
              <a:ext uri="{FF2B5EF4-FFF2-40B4-BE49-F238E27FC236}">
                <a16:creationId xmlns:a16="http://schemas.microsoft.com/office/drawing/2014/main" xmlns="" id="{DC884B67-C057-4D90-9811-4AEB59C81FD1}"/>
              </a:ext>
            </a:extLst>
          </p:cNvPr>
          <p:cNvSpPr txBox="1">
            <a:spLocks/>
          </p:cNvSpPr>
          <p:nvPr/>
        </p:nvSpPr>
        <p:spPr>
          <a:xfrm>
            <a:off x="755576" y="102392"/>
            <a:ext cx="7787716" cy="669158"/>
          </a:xfrm>
          <a:prstGeom prst="flowChartTerminator">
            <a:avLst/>
          </a:prstGeom>
          <a:solidFill>
            <a:schemeClr val="accent6">
              <a:lumMod val="75000"/>
            </a:schemeClr>
          </a:solidFill>
          <a:ln w="25400" cap="flat" cmpd="sng" algn="ctr">
            <a:noFill/>
            <a:prstDash val="solid"/>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28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PERFORMANCE</a:t>
            </a:r>
            <a:r>
              <a:rPr lang="en-ZA" sz="36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 </a:t>
            </a:r>
          </a:p>
        </p:txBody>
      </p:sp>
      <p:pic>
        <p:nvPicPr>
          <p:cNvPr id="7" name="Picture 6">
            <a:extLst>
              <a:ext uri="{FF2B5EF4-FFF2-40B4-BE49-F238E27FC236}">
                <a16:creationId xmlns:a16="http://schemas.microsoft.com/office/drawing/2014/main" xmlns="" id="{3DFB0772-1470-4BEC-B225-74C401C3EC14}"/>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330326"/>
            <a:ext cx="1080120" cy="813174"/>
          </a:xfrm>
          <a:prstGeom prst="rect">
            <a:avLst/>
          </a:prstGeom>
          <a:noFill/>
          <a:ln>
            <a:noFill/>
          </a:ln>
        </p:spPr>
      </p:pic>
      <p:pic>
        <p:nvPicPr>
          <p:cNvPr id="9" name="Content Placeholder 8">
            <a:extLst>
              <a:ext uri="{FF2B5EF4-FFF2-40B4-BE49-F238E27FC236}">
                <a16:creationId xmlns:a16="http://schemas.microsoft.com/office/drawing/2014/main" xmlns="" id="{9C90E834-8972-46A7-855D-1B5BA1255EFD}"/>
              </a:ext>
            </a:extLst>
          </p:cNvPr>
          <p:cNvPicPr>
            <a:picLocks noGrp="1" noChangeAspect="1"/>
          </p:cNvPicPr>
          <p:nvPr>
            <p:ph idx="1"/>
          </p:nvPr>
        </p:nvPicPr>
        <p:blipFill>
          <a:blip r:embed="rId3" cstate="print"/>
          <a:stretch>
            <a:fillRect/>
          </a:stretch>
        </p:blipFill>
        <p:spPr>
          <a:xfrm>
            <a:off x="395536" y="1059582"/>
            <a:ext cx="8352928" cy="3816424"/>
          </a:xfrm>
          <a:prstGeom prst="rect">
            <a:avLst/>
          </a:prstGeom>
        </p:spPr>
      </p:pic>
    </p:spTree>
    <p:extLst>
      <p:ext uri="{BB962C8B-B14F-4D97-AF65-F5344CB8AC3E}">
        <p14:creationId xmlns:p14="http://schemas.microsoft.com/office/powerpoint/2010/main" xmlns="" val="983066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B8621CA1-2EA7-40A1-867B-9132F0A1E411}"/>
              </a:ext>
            </a:extLst>
          </p:cNvPr>
          <p:cNvSpPr>
            <a:spLocks noGrp="1"/>
          </p:cNvSpPr>
          <p:nvPr>
            <p:ph type="sldNum" sz="quarter" idx="12"/>
          </p:nvPr>
        </p:nvSpPr>
        <p:spPr/>
        <p:txBody>
          <a:bodyPr/>
          <a:lstStyle/>
          <a:p>
            <a:pPr>
              <a:defRPr/>
            </a:pPr>
            <a:fld id="{683C1135-8EAE-4174-8F6D-C2A3426C655F}" type="slidenum">
              <a:rPr lang="en-US" smtClean="0"/>
              <a:pPr>
                <a:defRPr/>
              </a:pPr>
              <a:t>22</a:t>
            </a:fld>
            <a:endParaRPr lang="en-US"/>
          </a:p>
        </p:txBody>
      </p:sp>
      <p:pic>
        <p:nvPicPr>
          <p:cNvPr id="3" name="Picture 2">
            <a:extLst>
              <a:ext uri="{FF2B5EF4-FFF2-40B4-BE49-F238E27FC236}">
                <a16:creationId xmlns:a16="http://schemas.microsoft.com/office/drawing/2014/main" xmlns="" id="{CA4E2EFF-7C32-45A3-85B4-7664A1E8F35E}"/>
              </a:ext>
            </a:extLst>
          </p:cNvPr>
          <p:cNvPicPr>
            <a:picLocks noChangeAspect="1"/>
          </p:cNvPicPr>
          <p:nvPr/>
        </p:nvPicPr>
        <p:blipFill>
          <a:blip r:embed="rId2" cstate="print"/>
          <a:stretch>
            <a:fillRect/>
          </a:stretch>
        </p:blipFill>
        <p:spPr>
          <a:xfrm>
            <a:off x="441602" y="2056593"/>
            <a:ext cx="8260796" cy="1451261"/>
          </a:xfrm>
          <a:prstGeom prst="rect">
            <a:avLst/>
          </a:prstGeom>
        </p:spPr>
      </p:pic>
      <p:pic>
        <p:nvPicPr>
          <p:cNvPr id="4" name="Picture 3">
            <a:extLst>
              <a:ext uri="{FF2B5EF4-FFF2-40B4-BE49-F238E27FC236}">
                <a16:creationId xmlns:a16="http://schemas.microsoft.com/office/drawing/2014/main" xmlns="" id="{03D110E6-E4C6-45BD-942C-83991610B496}"/>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330326"/>
            <a:ext cx="1080120" cy="813174"/>
          </a:xfrm>
          <a:prstGeom prst="rect">
            <a:avLst/>
          </a:prstGeom>
          <a:noFill/>
          <a:ln>
            <a:noFill/>
          </a:ln>
        </p:spPr>
      </p:pic>
    </p:spTree>
    <p:extLst>
      <p:ext uri="{BB962C8B-B14F-4D97-AF65-F5344CB8AC3E}">
        <p14:creationId xmlns:p14="http://schemas.microsoft.com/office/powerpoint/2010/main" xmlns="" val="48156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D4E1118-F8FA-45A8-BD36-03E93FD55726}"/>
              </a:ext>
            </a:extLst>
          </p:cNvPr>
          <p:cNvSpPr>
            <a:spLocks noGrp="1"/>
          </p:cNvSpPr>
          <p:nvPr>
            <p:ph idx="1"/>
          </p:nvPr>
        </p:nvSpPr>
        <p:spPr>
          <a:xfrm>
            <a:off x="508001" y="1620442"/>
            <a:ext cx="6447501" cy="2910580"/>
          </a:xfrm>
        </p:spPr>
        <p:txBody>
          <a:bodyPr>
            <a:normAutofit/>
          </a:bodyPr>
          <a:lstStyle/>
          <a:p>
            <a:pPr marL="342900" lvl="1" indent="0">
              <a:buNone/>
            </a:pPr>
            <a:endParaRPr lang="en-ZA" dirty="0"/>
          </a:p>
          <a:p>
            <a:pPr marL="342900" lvl="1" indent="0">
              <a:buNone/>
            </a:pPr>
            <a:endParaRPr lang="en-ZA" dirty="0"/>
          </a:p>
          <a:p>
            <a:pPr lvl="1"/>
            <a:endParaRPr lang="en-ZA" dirty="0"/>
          </a:p>
        </p:txBody>
      </p:sp>
      <p:sp>
        <p:nvSpPr>
          <p:cNvPr id="4" name="Slide Number Placeholder 3">
            <a:extLst>
              <a:ext uri="{FF2B5EF4-FFF2-40B4-BE49-F238E27FC236}">
                <a16:creationId xmlns:a16="http://schemas.microsoft.com/office/drawing/2014/main" xmlns="" id="{C3F0A635-B0D1-4F26-A00F-C41AAE54D312}"/>
              </a:ext>
            </a:extLst>
          </p:cNvPr>
          <p:cNvSpPr>
            <a:spLocks noGrp="1"/>
          </p:cNvSpPr>
          <p:nvPr>
            <p:ph type="sldNum" sz="quarter" idx="12"/>
          </p:nvPr>
        </p:nvSpPr>
        <p:spPr>
          <a:xfrm>
            <a:off x="6442998" y="4531022"/>
            <a:ext cx="512504" cy="273844"/>
          </a:xfrm>
        </p:spPr>
        <p:txBody>
          <a:bodyPr/>
          <a:lstStyle/>
          <a:p>
            <a:pPr>
              <a:defRPr/>
            </a:pPr>
            <a:fld id="{FA68F92E-61DC-4A8D-866E-499870BCCCBE}" type="slidenum">
              <a:rPr lang="en-US" smtClean="0"/>
              <a:pPr>
                <a:defRPr/>
              </a:pPr>
              <a:t>23</a:t>
            </a:fld>
            <a:endParaRPr lang="en-US"/>
          </a:p>
        </p:txBody>
      </p:sp>
      <p:pic>
        <p:nvPicPr>
          <p:cNvPr id="6" name="Picture 5">
            <a:extLst>
              <a:ext uri="{FF2B5EF4-FFF2-40B4-BE49-F238E27FC236}">
                <a16:creationId xmlns:a16="http://schemas.microsoft.com/office/drawing/2014/main" xmlns="" id="{11D2ECB1-5A36-4E9E-93FA-C6D5AA0B59E3}"/>
              </a:ext>
            </a:extLst>
          </p:cNvPr>
          <p:cNvPicPr>
            <a:picLocks noChangeAspect="1"/>
          </p:cNvPicPr>
          <p:nvPr/>
        </p:nvPicPr>
        <p:blipFill>
          <a:blip r:embed="rId2" cstate="print"/>
          <a:stretch>
            <a:fillRect/>
          </a:stretch>
        </p:blipFill>
        <p:spPr>
          <a:xfrm>
            <a:off x="1062960" y="1673585"/>
            <a:ext cx="7185024" cy="2708971"/>
          </a:xfrm>
          <a:prstGeom prst="rect">
            <a:avLst/>
          </a:prstGeom>
        </p:spPr>
      </p:pic>
      <p:sp>
        <p:nvSpPr>
          <p:cNvPr id="7" name="Title 6">
            <a:extLst>
              <a:ext uri="{FF2B5EF4-FFF2-40B4-BE49-F238E27FC236}">
                <a16:creationId xmlns:a16="http://schemas.microsoft.com/office/drawing/2014/main" xmlns="" id="{DFA0F6C7-F923-4C64-98EE-A8C9120D24DD}"/>
              </a:ext>
            </a:extLst>
          </p:cNvPr>
          <p:cNvSpPr txBox="1">
            <a:spLocks noGrp="1"/>
          </p:cNvSpPr>
          <p:nvPr>
            <p:ph type="title"/>
          </p:nvPr>
        </p:nvSpPr>
        <p:spPr>
          <a:xfrm>
            <a:off x="611560" y="322422"/>
            <a:ext cx="7636424" cy="809168"/>
          </a:xfrm>
          <a:prstGeom prst="flowChartTerminator">
            <a:avLst/>
          </a:prstGeom>
          <a:solidFill>
            <a:schemeClr val="accent6">
              <a:lumMod val="75000"/>
            </a:schemeClr>
          </a:solidFill>
          <a:ln w="25400" cap="flat" cmpd="sng" algn="ctr">
            <a:noFill/>
            <a:prstDash val="solid"/>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28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PURCHASING PERFORMANCE  </a:t>
            </a:r>
          </a:p>
        </p:txBody>
      </p:sp>
      <p:pic>
        <p:nvPicPr>
          <p:cNvPr id="8" name="Picture 7">
            <a:extLst>
              <a:ext uri="{FF2B5EF4-FFF2-40B4-BE49-F238E27FC236}">
                <a16:creationId xmlns:a16="http://schemas.microsoft.com/office/drawing/2014/main" xmlns="" id="{C1D7C153-A377-4F85-BB02-BC9B5BAC1049}"/>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330326"/>
            <a:ext cx="1080120" cy="813174"/>
          </a:xfrm>
          <a:prstGeom prst="rect">
            <a:avLst/>
          </a:prstGeom>
          <a:noFill/>
          <a:ln>
            <a:noFill/>
          </a:ln>
        </p:spPr>
      </p:pic>
    </p:spTree>
    <p:extLst>
      <p:ext uri="{BB962C8B-B14F-4D97-AF65-F5344CB8AC3E}">
        <p14:creationId xmlns:p14="http://schemas.microsoft.com/office/powerpoint/2010/main" xmlns="" val="1122749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BDC3551D-61AD-4B32-BC54-ABCE42DACA17}"/>
              </a:ext>
            </a:extLst>
          </p:cNvPr>
          <p:cNvPicPr>
            <a:picLocks noGrp="1" noChangeAspect="1"/>
          </p:cNvPicPr>
          <p:nvPr>
            <p:ph idx="1"/>
          </p:nvPr>
        </p:nvPicPr>
        <p:blipFill>
          <a:blip r:embed="rId2" cstate="print"/>
          <a:stretch>
            <a:fillRect/>
          </a:stretch>
        </p:blipFill>
        <p:spPr>
          <a:xfrm>
            <a:off x="712357" y="1633249"/>
            <a:ext cx="4823504" cy="2697077"/>
          </a:xfrm>
          <a:prstGeom prst="rect">
            <a:avLst/>
          </a:prstGeom>
        </p:spPr>
      </p:pic>
      <p:sp>
        <p:nvSpPr>
          <p:cNvPr id="4" name="Slide Number Placeholder 3">
            <a:extLst>
              <a:ext uri="{FF2B5EF4-FFF2-40B4-BE49-F238E27FC236}">
                <a16:creationId xmlns:a16="http://schemas.microsoft.com/office/drawing/2014/main" xmlns="" id="{9094A1E3-8EEE-487B-9B02-6283834AD943}"/>
              </a:ext>
            </a:extLst>
          </p:cNvPr>
          <p:cNvSpPr>
            <a:spLocks noGrp="1"/>
          </p:cNvSpPr>
          <p:nvPr>
            <p:ph type="sldNum" sz="quarter" idx="12"/>
          </p:nvPr>
        </p:nvSpPr>
        <p:spPr>
          <a:xfrm>
            <a:off x="6442998" y="4531022"/>
            <a:ext cx="512504" cy="273844"/>
          </a:xfrm>
        </p:spPr>
        <p:txBody>
          <a:bodyPr/>
          <a:lstStyle/>
          <a:p>
            <a:pPr>
              <a:defRPr/>
            </a:pPr>
            <a:fld id="{FA68F92E-61DC-4A8D-866E-499870BCCCBE}" type="slidenum">
              <a:rPr lang="en-US" smtClean="0"/>
              <a:pPr>
                <a:defRPr/>
              </a:pPr>
              <a:t>24</a:t>
            </a:fld>
            <a:endParaRPr lang="en-US"/>
          </a:p>
        </p:txBody>
      </p:sp>
      <p:sp>
        <p:nvSpPr>
          <p:cNvPr id="11" name="TextBox 10">
            <a:extLst>
              <a:ext uri="{FF2B5EF4-FFF2-40B4-BE49-F238E27FC236}">
                <a16:creationId xmlns:a16="http://schemas.microsoft.com/office/drawing/2014/main" xmlns="" id="{AF2DC228-EB32-4B45-9CCE-23FDF1088FBD}"/>
              </a:ext>
            </a:extLst>
          </p:cNvPr>
          <p:cNvSpPr txBox="1"/>
          <p:nvPr/>
        </p:nvSpPr>
        <p:spPr>
          <a:xfrm>
            <a:off x="5803374" y="1718572"/>
            <a:ext cx="2657058" cy="286232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 State Diamond Trader noted a decline in sales in the 2018/2019 financial year . Mainly decline in production levels from De Beers that contributes 60% of State Diamond Trader revenue.</a:t>
            </a:r>
          </a:p>
        </p:txBody>
      </p:sp>
      <p:sp>
        <p:nvSpPr>
          <p:cNvPr id="6" name="Title 6">
            <a:extLst>
              <a:ext uri="{FF2B5EF4-FFF2-40B4-BE49-F238E27FC236}">
                <a16:creationId xmlns:a16="http://schemas.microsoft.com/office/drawing/2014/main" xmlns="" id="{AB14E143-A63D-4137-93D4-D0E3A0479A94}"/>
              </a:ext>
            </a:extLst>
          </p:cNvPr>
          <p:cNvSpPr txBox="1">
            <a:spLocks noGrp="1"/>
          </p:cNvSpPr>
          <p:nvPr>
            <p:ph type="title"/>
          </p:nvPr>
        </p:nvSpPr>
        <p:spPr>
          <a:xfrm>
            <a:off x="712357" y="253762"/>
            <a:ext cx="7532051" cy="733812"/>
          </a:xfrm>
          <a:prstGeom prst="flowChartTerminator">
            <a:avLst/>
          </a:prstGeom>
          <a:solidFill>
            <a:schemeClr val="accent6">
              <a:lumMod val="75000"/>
            </a:schemeClr>
          </a:solidFill>
          <a:ln w="25400" cap="flat" cmpd="sng" algn="ctr">
            <a:noFill/>
            <a:prstDash val="solid"/>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28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SALES TO CLIENTS 2008-2018   </a:t>
            </a:r>
          </a:p>
        </p:txBody>
      </p:sp>
      <p:pic>
        <p:nvPicPr>
          <p:cNvPr id="7" name="Picture 6">
            <a:extLst>
              <a:ext uri="{FF2B5EF4-FFF2-40B4-BE49-F238E27FC236}">
                <a16:creationId xmlns:a16="http://schemas.microsoft.com/office/drawing/2014/main" xmlns="" id="{1119CA3D-19C7-4A9F-B8EE-233F5C98F30F}"/>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330326"/>
            <a:ext cx="1080120" cy="813174"/>
          </a:xfrm>
          <a:prstGeom prst="rect">
            <a:avLst/>
          </a:prstGeom>
          <a:noFill/>
          <a:ln>
            <a:noFill/>
          </a:ln>
        </p:spPr>
      </p:pic>
    </p:spTree>
    <p:extLst>
      <p:ext uri="{BB962C8B-B14F-4D97-AF65-F5344CB8AC3E}">
        <p14:creationId xmlns:p14="http://schemas.microsoft.com/office/powerpoint/2010/main" xmlns="" val="2569354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8F84F1F3-99AE-454E-B3E7-8878687F122C}"/>
              </a:ext>
            </a:extLst>
          </p:cNvPr>
          <p:cNvPicPr>
            <a:picLocks noGrp="1" noChangeAspect="1"/>
          </p:cNvPicPr>
          <p:nvPr>
            <p:ph idx="1"/>
          </p:nvPr>
        </p:nvPicPr>
        <p:blipFill>
          <a:blip r:embed="rId2" cstate="print"/>
          <a:stretch>
            <a:fillRect/>
          </a:stretch>
        </p:blipFill>
        <p:spPr>
          <a:xfrm>
            <a:off x="1043608" y="1563638"/>
            <a:ext cx="4229528" cy="2567317"/>
          </a:xfrm>
          <a:prstGeom prst="rect">
            <a:avLst/>
          </a:prstGeom>
        </p:spPr>
      </p:pic>
      <p:sp>
        <p:nvSpPr>
          <p:cNvPr id="4" name="Slide Number Placeholder 3">
            <a:extLst>
              <a:ext uri="{FF2B5EF4-FFF2-40B4-BE49-F238E27FC236}">
                <a16:creationId xmlns:a16="http://schemas.microsoft.com/office/drawing/2014/main" xmlns="" id="{D3C12A3E-6E6A-401B-9543-DD5F2DDAD141}"/>
              </a:ext>
            </a:extLst>
          </p:cNvPr>
          <p:cNvSpPr>
            <a:spLocks noGrp="1"/>
          </p:cNvSpPr>
          <p:nvPr>
            <p:ph type="sldNum" sz="quarter" idx="12"/>
          </p:nvPr>
        </p:nvSpPr>
        <p:spPr>
          <a:xfrm>
            <a:off x="6523047" y="4800204"/>
            <a:ext cx="2133600" cy="273844"/>
          </a:xfrm>
        </p:spPr>
        <p:txBody>
          <a:bodyPr/>
          <a:lstStyle/>
          <a:p>
            <a:pPr>
              <a:defRPr/>
            </a:pPr>
            <a:fld id="{FA68F92E-61DC-4A8D-866E-499870BCCCBE}" type="slidenum">
              <a:rPr lang="en-US" smtClean="0"/>
              <a:pPr>
                <a:defRPr/>
              </a:pPr>
              <a:t>25</a:t>
            </a:fld>
            <a:endParaRPr lang="en-US"/>
          </a:p>
        </p:txBody>
      </p:sp>
      <p:sp>
        <p:nvSpPr>
          <p:cNvPr id="7" name="TextBox 6">
            <a:extLst>
              <a:ext uri="{FF2B5EF4-FFF2-40B4-BE49-F238E27FC236}">
                <a16:creationId xmlns:a16="http://schemas.microsoft.com/office/drawing/2014/main" xmlns="" id="{4E472E4F-75BE-41F2-9A52-55DE921A3437}"/>
              </a:ext>
            </a:extLst>
          </p:cNvPr>
          <p:cNvSpPr txBox="1"/>
          <p:nvPr/>
        </p:nvSpPr>
        <p:spPr>
          <a:xfrm>
            <a:off x="5580112" y="1419622"/>
            <a:ext cx="3456384" cy="2654735"/>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 number of clients sold to over the years  has declined since inception . The reason for this is clients find it difficult to secure funding to purchase rough diamonds . </a:t>
            </a:r>
            <a:r>
              <a:rPr lang="en-US" b="1" dirty="0">
                <a:solidFill>
                  <a:srgbClr val="FF0000"/>
                </a:solidFill>
                <a:latin typeface="Arial" panose="020B0604020202020204" pitchFamily="34" charset="0"/>
                <a:cs typeface="Arial" panose="020B0604020202020204" pitchFamily="34" charset="0"/>
              </a:rPr>
              <a:t>An increase in the number of clients sold to was noted in the 2018/2019 financial year.</a:t>
            </a:r>
          </a:p>
        </p:txBody>
      </p:sp>
      <p:sp>
        <p:nvSpPr>
          <p:cNvPr id="6" name="Title 6">
            <a:extLst>
              <a:ext uri="{FF2B5EF4-FFF2-40B4-BE49-F238E27FC236}">
                <a16:creationId xmlns:a16="http://schemas.microsoft.com/office/drawing/2014/main" xmlns="" id="{DEAD6EFF-4499-4EA2-9C2B-C91AF87AB06D}"/>
              </a:ext>
            </a:extLst>
          </p:cNvPr>
          <p:cNvSpPr txBox="1">
            <a:spLocks noGrp="1"/>
          </p:cNvSpPr>
          <p:nvPr>
            <p:ph type="title"/>
          </p:nvPr>
        </p:nvSpPr>
        <p:spPr>
          <a:xfrm>
            <a:off x="755576" y="195486"/>
            <a:ext cx="7283152" cy="709192"/>
          </a:xfrm>
          <a:prstGeom prst="flowChartTerminator">
            <a:avLst/>
          </a:prstGeom>
          <a:solidFill>
            <a:schemeClr val="accent6">
              <a:lumMod val="75000"/>
            </a:schemeClr>
          </a:solidFill>
          <a:ln w="25400" cap="flat" cmpd="sng" algn="ctr">
            <a:noFill/>
            <a:prstDash val="solid"/>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28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NUMBER OF CLIENTS SOLD TO    </a:t>
            </a:r>
          </a:p>
        </p:txBody>
      </p:sp>
      <p:pic>
        <p:nvPicPr>
          <p:cNvPr id="8" name="Picture 7">
            <a:extLst>
              <a:ext uri="{FF2B5EF4-FFF2-40B4-BE49-F238E27FC236}">
                <a16:creationId xmlns:a16="http://schemas.microsoft.com/office/drawing/2014/main" xmlns="" id="{314F9716-6059-4A8F-A08E-219298D9824E}"/>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330326"/>
            <a:ext cx="1080120" cy="813174"/>
          </a:xfrm>
          <a:prstGeom prst="rect">
            <a:avLst/>
          </a:prstGeom>
          <a:noFill/>
          <a:ln>
            <a:noFill/>
          </a:ln>
        </p:spPr>
      </p:pic>
    </p:spTree>
    <p:extLst>
      <p:ext uri="{BB962C8B-B14F-4D97-AF65-F5344CB8AC3E}">
        <p14:creationId xmlns:p14="http://schemas.microsoft.com/office/powerpoint/2010/main" xmlns="" val="3183948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D7838EA4-744A-4806-BF79-7129A1180292}"/>
              </a:ext>
            </a:extLst>
          </p:cNvPr>
          <p:cNvPicPr>
            <a:picLocks noGrp="1" noChangeAspect="1"/>
          </p:cNvPicPr>
          <p:nvPr>
            <p:ph sz="half" idx="1"/>
          </p:nvPr>
        </p:nvPicPr>
        <p:blipFill>
          <a:blip r:embed="rId2" cstate="print"/>
          <a:stretch>
            <a:fillRect/>
          </a:stretch>
        </p:blipFill>
        <p:spPr>
          <a:xfrm>
            <a:off x="971600" y="1130487"/>
            <a:ext cx="3812233" cy="3199839"/>
          </a:xfrm>
          <a:prstGeom prst="rect">
            <a:avLst/>
          </a:prstGeom>
        </p:spPr>
      </p:pic>
      <p:sp>
        <p:nvSpPr>
          <p:cNvPr id="4" name="Content Placeholder 3">
            <a:extLst>
              <a:ext uri="{FF2B5EF4-FFF2-40B4-BE49-F238E27FC236}">
                <a16:creationId xmlns:a16="http://schemas.microsoft.com/office/drawing/2014/main" xmlns="" id="{0DD7032F-A010-442D-8003-5051E6AE789A}"/>
              </a:ext>
            </a:extLst>
          </p:cNvPr>
          <p:cNvSpPr>
            <a:spLocks noGrp="1"/>
          </p:cNvSpPr>
          <p:nvPr>
            <p:ph sz="half" idx="2"/>
          </p:nvPr>
        </p:nvSpPr>
        <p:spPr>
          <a:xfrm>
            <a:off x="4932040" y="1130487"/>
            <a:ext cx="3925588" cy="3319155"/>
          </a:xfrm>
        </p:spPr>
        <p:txBody>
          <a:bodyPr>
            <a:normAutofit/>
          </a:bodyPr>
          <a:lstStyle/>
          <a:p>
            <a:r>
              <a:rPr lang="en-ZA" sz="1800" b="1" dirty="0">
                <a:latin typeface="Arial" panose="020B0604020202020204" pitchFamily="34" charset="0"/>
                <a:cs typeface="Arial" panose="020B0604020202020204" pitchFamily="34" charset="0"/>
              </a:rPr>
              <a:t>There has been an increase in sales value from R163M in 2017/2018 to R210M in 2018/2019 (29% increase sales to HDSA).</a:t>
            </a:r>
          </a:p>
        </p:txBody>
      </p:sp>
      <p:sp>
        <p:nvSpPr>
          <p:cNvPr id="5" name="Slide Number Placeholder 4">
            <a:extLst>
              <a:ext uri="{FF2B5EF4-FFF2-40B4-BE49-F238E27FC236}">
                <a16:creationId xmlns:a16="http://schemas.microsoft.com/office/drawing/2014/main" xmlns="" id="{E74C34AE-C206-4825-8E21-3C74CF70A13B}"/>
              </a:ext>
            </a:extLst>
          </p:cNvPr>
          <p:cNvSpPr>
            <a:spLocks noGrp="1"/>
          </p:cNvSpPr>
          <p:nvPr>
            <p:ph type="sldNum" sz="quarter" idx="12"/>
          </p:nvPr>
        </p:nvSpPr>
        <p:spPr/>
        <p:txBody>
          <a:bodyPr/>
          <a:lstStyle/>
          <a:p>
            <a:pPr>
              <a:defRPr/>
            </a:pPr>
            <a:fld id="{42667671-337A-49B0-B478-8916338BF195}" type="slidenum">
              <a:rPr lang="en-US" smtClean="0"/>
              <a:pPr>
                <a:defRPr/>
              </a:pPr>
              <a:t>26</a:t>
            </a:fld>
            <a:endParaRPr lang="en-US"/>
          </a:p>
        </p:txBody>
      </p:sp>
      <p:sp>
        <p:nvSpPr>
          <p:cNvPr id="6" name="Title 6">
            <a:extLst>
              <a:ext uri="{FF2B5EF4-FFF2-40B4-BE49-F238E27FC236}">
                <a16:creationId xmlns:a16="http://schemas.microsoft.com/office/drawing/2014/main" xmlns="" id="{CEF267AA-2A1C-4258-986B-1D6E767FC5E8}"/>
              </a:ext>
            </a:extLst>
          </p:cNvPr>
          <p:cNvSpPr txBox="1">
            <a:spLocks noGrp="1"/>
          </p:cNvSpPr>
          <p:nvPr>
            <p:ph type="title"/>
          </p:nvPr>
        </p:nvSpPr>
        <p:spPr>
          <a:xfrm>
            <a:off x="457200" y="206375"/>
            <a:ext cx="7571184" cy="709191"/>
          </a:xfrm>
          <a:prstGeom prst="flowChartTerminator">
            <a:avLst/>
          </a:prstGeom>
          <a:solidFill>
            <a:schemeClr val="accent6">
              <a:lumMod val="75000"/>
            </a:schemeClr>
          </a:solidFill>
          <a:ln w="25400" cap="flat" cmpd="sng" algn="ctr">
            <a:noFill/>
            <a:prstDash val="solid"/>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28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SALES TO HDSA CLIENTS </a:t>
            </a:r>
          </a:p>
        </p:txBody>
      </p:sp>
      <p:pic>
        <p:nvPicPr>
          <p:cNvPr id="8" name="Picture 7">
            <a:extLst>
              <a:ext uri="{FF2B5EF4-FFF2-40B4-BE49-F238E27FC236}">
                <a16:creationId xmlns:a16="http://schemas.microsoft.com/office/drawing/2014/main" xmlns="" id="{F977A348-C9F0-44E9-AB08-11F26D3812C8}"/>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330326"/>
            <a:ext cx="1080120" cy="813174"/>
          </a:xfrm>
          <a:prstGeom prst="rect">
            <a:avLst/>
          </a:prstGeom>
          <a:noFill/>
          <a:ln>
            <a:noFill/>
          </a:ln>
        </p:spPr>
      </p:pic>
    </p:spTree>
    <p:extLst>
      <p:ext uri="{BB962C8B-B14F-4D97-AF65-F5344CB8AC3E}">
        <p14:creationId xmlns:p14="http://schemas.microsoft.com/office/powerpoint/2010/main" xmlns="" val="4266242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80353464-8B7C-4210-A6EE-A2A20E0C5342}"/>
              </a:ext>
            </a:extLst>
          </p:cNvPr>
          <p:cNvSpPr>
            <a:spLocks noGrp="1"/>
          </p:cNvSpPr>
          <p:nvPr>
            <p:ph type="sldNum" sz="quarter" idx="12"/>
          </p:nvPr>
        </p:nvSpPr>
        <p:spPr/>
        <p:txBody>
          <a:bodyPr/>
          <a:lstStyle/>
          <a:p>
            <a:pPr>
              <a:defRPr/>
            </a:pPr>
            <a:fld id="{A228EA2B-C984-4FDC-A707-DC0352DA9364}" type="slidenum">
              <a:rPr lang="en-US" smtClean="0"/>
              <a:pPr>
                <a:defRPr/>
              </a:pPr>
              <a:t>27</a:t>
            </a:fld>
            <a:endParaRPr lang="en-US"/>
          </a:p>
        </p:txBody>
      </p:sp>
      <p:sp>
        <p:nvSpPr>
          <p:cNvPr id="5" name="Title 6">
            <a:extLst>
              <a:ext uri="{FF2B5EF4-FFF2-40B4-BE49-F238E27FC236}">
                <a16:creationId xmlns:a16="http://schemas.microsoft.com/office/drawing/2014/main" xmlns="" id="{C90CB12C-5832-46E7-921C-DA3B2AFE91A7}"/>
              </a:ext>
            </a:extLst>
          </p:cNvPr>
          <p:cNvSpPr txBox="1">
            <a:spLocks noGrp="1"/>
          </p:cNvSpPr>
          <p:nvPr>
            <p:ph type="title"/>
          </p:nvPr>
        </p:nvSpPr>
        <p:spPr>
          <a:xfrm>
            <a:off x="457200" y="206375"/>
            <a:ext cx="8229600" cy="857250"/>
          </a:xfrm>
          <a:prstGeom prst="flowChartTerminator">
            <a:avLst/>
          </a:prstGeom>
          <a:solidFill>
            <a:schemeClr val="accent6">
              <a:lumMod val="75000"/>
            </a:schemeClr>
          </a:solidFill>
          <a:ln w="25400" cap="flat" cmpd="sng" algn="ctr">
            <a:noFill/>
            <a:prstDash val="solid"/>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28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SKILLS DEVELOPMENT </a:t>
            </a:r>
          </a:p>
        </p:txBody>
      </p:sp>
      <p:sp>
        <p:nvSpPr>
          <p:cNvPr id="6" name="TextBox 5">
            <a:extLst>
              <a:ext uri="{FF2B5EF4-FFF2-40B4-BE49-F238E27FC236}">
                <a16:creationId xmlns:a16="http://schemas.microsoft.com/office/drawing/2014/main" xmlns="" id="{B09A8557-0605-44DC-AABE-EDB18DEF0731}"/>
              </a:ext>
            </a:extLst>
          </p:cNvPr>
          <p:cNvSpPr txBox="1"/>
          <p:nvPr/>
        </p:nvSpPr>
        <p:spPr>
          <a:xfrm>
            <a:off x="755576" y="1203598"/>
            <a:ext cx="7632848" cy="4278094"/>
          </a:xfrm>
          <a:prstGeom prst="rect">
            <a:avLst/>
          </a:prstGeom>
          <a:noFill/>
        </p:spPr>
        <p:txBody>
          <a:bodyPr wrap="square" rtlCol="0">
            <a:spAutoFit/>
          </a:bodyPr>
          <a:lstStyle/>
          <a:p>
            <a:pPr marL="28575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5 Enterprise Development Trainees were sent to India for further training for 2months</a:t>
            </a:r>
          </a:p>
          <a:p>
            <a:endParaRPr lang="en-ZA"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A bench marking visit was conducted to Namibia by SDT officials to better understand the diamond industry outside of South Africa</a:t>
            </a:r>
          </a:p>
          <a:p>
            <a:endParaRPr lang="en-ZA"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The Enterprise Development Trainees attended Global Entrepreneurship Week for the first time and this opened their minds up to endless possibilities</a:t>
            </a:r>
          </a:p>
          <a:p>
            <a:pPr marL="285750" indent="-285750">
              <a:buFont typeface="Arial" panose="020B0604020202020204" pitchFamily="34" charset="0"/>
              <a:buChar char="•"/>
            </a:pPr>
            <a:endParaRPr lang="en-ZA" dirty="0"/>
          </a:p>
          <a:p>
            <a:endParaRPr lang="en-ZA" dirty="0"/>
          </a:p>
          <a:p>
            <a:pPr marL="285750" indent="-285750">
              <a:buFont typeface="Arial" panose="020B0604020202020204" pitchFamily="34" charset="0"/>
              <a:buChar char="•"/>
            </a:pPr>
            <a:endParaRPr lang="en-ZA" dirty="0"/>
          </a:p>
          <a:p>
            <a:endParaRPr lang="en-GB" dirty="0"/>
          </a:p>
        </p:txBody>
      </p:sp>
      <p:pic>
        <p:nvPicPr>
          <p:cNvPr id="7" name="Picture 6">
            <a:extLst>
              <a:ext uri="{FF2B5EF4-FFF2-40B4-BE49-F238E27FC236}">
                <a16:creationId xmlns:a16="http://schemas.microsoft.com/office/drawing/2014/main" xmlns="" id="{B268C816-071C-4EC3-B57E-5ACB15D2E0F3}"/>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330326"/>
            <a:ext cx="1080120" cy="813174"/>
          </a:xfrm>
          <a:prstGeom prst="rect">
            <a:avLst/>
          </a:prstGeom>
          <a:noFill/>
          <a:ln>
            <a:noFill/>
          </a:ln>
        </p:spPr>
      </p:pic>
    </p:spTree>
    <p:extLst>
      <p:ext uri="{BB962C8B-B14F-4D97-AF65-F5344CB8AC3E}">
        <p14:creationId xmlns:p14="http://schemas.microsoft.com/office/powerpoint/2010/main" xmlns="" val="1931752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41BB0416-1903-491A-8DAB-FB039E969F4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28EA2B-C984-4FDC-A707-DC0352DA936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itle 6">
            <a:extLst>
              <a:ext uri="{FF2B5EF4-FFF2-40B4-BE49-F238E27FC236}">
                <a16:creationId xmlns:a16="http://schemas.microsoft.com/office/drawing/2014/main" xmlns="" id="{8C2FF1E2-879C-41E8-99D3-93B02A6EF43B}"/>
              </a:ext>
            </a:extLst>
          </p:cNvPr>
          <p:cNvSpPr txBox="1">
            <a:spLocks noGrp="1"/>
          </p:cNvSpPr>
          <p:nvPr>
            <p:ph type="title"/>
          </p:nvPr>
        </p:nvSpPr>
        <p:spPr>
          <a:xfrm>
            <a:off x="457200" y="206374"/>
            <a:ext cx="8363272" cy="956212"/>
          </a:xfrm>
          <a:prstGeom prst="flowChartTerminator">
            <a:avLst/>
          </a:prstGeom>
          <a:solidFill>
            <a:schemeClr val="accent6">
              <a:lumMod val="75000"/>
            </a:schemeClr>
          </a:solidFill>
          <a:ln w="25400" cap="flat" cmpd="sng" algn="ctr">
            <a:noFill/>
            <a:prstDash val="solid"/>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28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ENTERPRISE DEVELOPMENT PROGRAMME</a:t>
            </a:r>
          </a:p>
        </p:txBody>
      </p:sp>
      <p:sp>
        <p:nvSpPr>
          <p:cNvPr id="5" name="TextBox 4">
            <a:extLst>
              <a:ext uri="{FF2B5EF4-FFF2-40B4-BE49-F238E27FC236}">
                <a16:creationId xmlns:a16="http://schemas.microsoft.com/office/drawing/2014/main" xmlns="" id="{64A0514E-2FEC-428E-A431-8BA654E4CFC6}"/>
              </a:ext>
            </a:extLst>
          </p:cNvPr>
          <p:cNvSpPr txBox="1"/>
          <p:nvPr/>
        </p:nvSpPr>
        <p:spPr>
          <a:xfrm>
            <a:off x="1043608" y="1275606"/>
            <a:ext cx="7416824" cy="37548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Enterprise Development Programme was launched in 2015 in response to the fact that the diamond industry had no young people entering the industry.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Intention of programme is to provide technical knowledge of the industry</a:t>
            </a:r>
          </a:p>
          <a:p>
            <a:pPr marR="0" lvl="0" algn="l" defTabSz="457200" rtl="0" eaLnBrk="1" fontAlgn="auto" latinLnBrk="0" hangingPunct="1">
              <a:lnSpc>
                <a:spcPct val="100000"/>
              </a:lnSpc>
              <a:spcBef>
                <a:spcPts val="0"/>
              </a:spcBef>
              <a:spcAft>
                <a:spcPts val="0"/>
              </a:spcAft>
              <a:buClrTx/>
              <a:buSzTx/>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Exposure to the functioning and processes of a diamond manufacturing company</a:t>
            </a:r>
          </a:p>
          <a:p>
            <a:pPr marR="0" lvl="0" algn="l" defTabSz="457200" rtl="0" eaLnBrk="1" fontAlgn="auto" latinLnBrk="0" hangingPunct="1">
              <a:lnSpc>
                <a:spcPct val="100000"/>
              </a:lnSpc>
              <a:spcBef>
                <a:spcPts val="0"/>
              </a:spcBef>
              <a:spcAft>
                <a:spcPts val="0"/>
              </a:spcAft>
              <a:buClrTx/>
              <a:buSzTx/>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Development of Business Acumen</a:t>
            </a:r>
          </a:p>
          <a:p>
            <a:pPr marR="0" lvl="0" algn="l" defTabSz="457200" rtl="0" eaLnBrk="1" fontAlgn="auto" latinLnBrk="0" hangingPunct="1">
              <a:lnSpc>
                <a:spcPct val="100000"/>
              </a:lnSpc>
              <a:spcBef>
                <a:spcPts val="0"/>
              </a:spcBef>
              <a:spcAft>
                <a:spcPts val="0"/>
              </a:spcAft>
              <a:buClrTx/>
              <a:buSzTx/>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xmlns="" id="{C95A6F56-A784-4CF8-99E2-0AA4333872E2}"/>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330326"/>
            <a:ext cx="1080120" cy="813174"/>
          </a:xfrm>
          <a:prstGeom prst="rect">
            <a:avLst/>
          </a:prstGeom>
          <a:noFill/>
          <a:ln>
            <a:noFill/>
          </a:ln>
        </p:spPr>
      </p:pic>
    </p:spTree>
    <p:extLst>
      <p:ext uri="{BB962C8B-B14F-4D97-AF65-F5344CB8AC3E}">
        <p14:creationId xmlns:p14="http://schemas.microsoft.com/office/powerpoint/2010/main" xmlns="" val="3951798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80353464-8B7C-4210-A6EE-A2A20E0C5342}"/>
              </a:ext>
            </a:extLst>
          </p:cNvPr>
          <p:cNvSpPr>
            <a:spLocks noGrp="1"/>
          </p:cNvSpPr>
          <p:nvPr>
            <p:ph type="sldNum" sz="quarter" idx="12"/>
          </p:nvPr>
        </p:nvSpPr>
        <p:spPr/>
        <p:txBody>
          <a:bodyPr/>
          <a:lstStyle/>
          <a:p>
            <a:pPr>
              <a:defRPr/>
            </a:pPr>
            <a:fld id="{A228EA2B-C984-4FDC-A707-DC0352DA9364}" type="slidenum">
              <a:rPr lang="en-US" smtClean="0"/>
              <a:pPr>
                <a:defRPr/>
              </a:pPr>
              <a:t>29</a:t>
            </a:fld>
            <a:endParaRPr lang="en-US"/>
          </a:p>
        </p:txBody>
      </p:sp>
      <p:sp>
        <p:nvSpPr>
          <p:cNvPr id="5" name="Title 6">
            <a:extLst>
              <a:ext uri="{FF2B5EF4-FFF2-40B4-BE49-F238E27FC236}">
                <a16:creationId xmlns:a16="http://schemas.microsoft.com/office/drawing/2014/main" xmlns="" id="{C90CB12C-5832-46E7-921C-DA3B2AFE91A7}"/>
              </a:ext>
            </a:extLst>
          </p:cNvPr>
          <p:cNvSpPr txBox="1">
            <a:spLocks noGrp="1"/>
          </p:cNvSpPr>
          <p:nvPr>
            <p:ph type="title"/>
          </p:nvPr>
        </p:nvSpPr>
        <p:spPr>
          <a:xfrm>
            <a:off x="457200" y="206373"/>
            <a:ext cx="7859216" cy="925850"/>
          </a:xfrm>
          <a:prstGeom prst="flowChartTerminator">
            <a:avLst/>
          </a:prstGeom>
          <a:solidFill>
            <a:schemeClr val="accent6">
              <a:lumMod val="75000"/>
            </a:schemeClr>
          </a:solidFill>
          <a:ln w="25400" cap="flat" cmpd="sng" algn="ctr">
            <a:noFill/>
            <a:prstDash val="solid"/>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28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ENTERPRISE DEVELOPMENT PROGRAMME</a:t>
            </a:r>
          </a:p>
        </p:txBody>
      </p:sp>
      <p:sp>
        <p:nvSpPr>
          <p:cNvPr id="6" name="TextBox 5">
            <a:extLst>
              <a:ext uri="{FF2B5EF4-FFF2-40B4-BE49-F238E27FC236}">
                <a16:creationId xmlns:a16="http://schemas.microsoft.com/office/drawing/2014/main" xmlns="" id="{B09A8557-0605-44DC-AABE-EDB18DEF0731}"/>
              </a:ext>
            </a:extLst>
          </p:cNvPr>
          <p:cNvSpPr txBox="1"/>
          <p:nvPr/>
        </p:nvSpPr>
        <p:spPr>
          <a:xfrm>
            <a:off x="539552" y="1563638"/>
            <a:ext cx="7632848" cy="1200329"/>
          </a:xfrm>
          <a:prstGeom prst="rect">
            <a:avLst/>
          </a:prstGeom>
          <a:noFill/>
        </p:spPr>
        <p:txBody>
          <a:bodyPr wrap="square" rtlCol="0">
            <a:spAutoFit/>
          </a:bodyPr>
          <a:lstStyle/>
          <a:p>
            <a:pPr marL="285750" indent="-285750">
              <a:buFont typeface="Arial" panose="020B0604020202020204" pitchFamily="34" charset="0"/>
              <a:buChar char="•"/>
            </a:pPr>
            <a:endParaRPr lang="en-ZA" dirty="0"/>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endParaRPr lang="en-ZA" dirty="0"/>
          </a:p>
          <a:p>
            <a:endParaRPr lang="en-GB" dirty="0"/>
          </a:p>
        </p:txBody>
      </p:sp>
      <p:sp>
        <p:nvSpPr>
          <p:cNvPr id="4" name="TextBox 3">
            <a:extLst>
              <a:ext uri="{FF2B5EF4-FFF2-40B4-BE49-F238E27FC236}">
                <a16:creationId xmlns:a16="http://schemas.microsoft.com/office/drawing/2014/main" xmlns="" id="{AC4F995D-195D-4341-9E66-AAA5F2877E6C}"/>
              </a:ext>
            </a:extLst>
          </p:cNvPr>
          <p:cNvSpPr txBox="1"/>
          <p:nvPr/>
        </p:nvSpPr>
        <p:spPr>
          <a:xfrm>
            <a:off x="216024" y="1323270"/>
            <a:ext cx="7956376" cy="1200329"/>
          </a:xfrm>
          <a:prstGeom prst="rect">
            <a:avLst/>
          </a:prstGeom>
          <a:noFill/>
        </p:spPr>
        <p:txBody>
          <a:bodyPr wrap="square" rtlCol="0">
            <a:spAutoFit/>
          </a:bodyPr>
          <a:lstStyle/>
          <a:p>
            <a:endParaRPr lang="en-ZA" dirty="0"/>
          </a:p>
          <a:p>
            <a:r>
              <a:rPr lang="en-ZA" dirty="0"/>
              <a:t>The demographics of the 27 EDP students since the inception of the programme in 2015 are as follows: </a:t>
            </a:r>
          </a:p>
          <a:p>
            <a:endParaRPr lang="en-GB" dirty="0"/>
          </a:p>
        </p:txBody>
      </p:sp>
      <p:pic>
        <p:nvPicPr>
          <p:cNvPr id="7" name="Picture 6">
            <a:extLst>
              <a:ext uri="{FF2B5EF4-FFF2-40B4-BE49-F238E27FC236}">
                <a16:creationId xmlns:a16="http://schemas.microsoft.com/office/drawing/2014/main" xmlns="" id="{7B39D963-0C14-4184-B7C3-39D5F1797971}"/>
              </a:ext>
            </a:extLst>
          </p:cNvPr>
          <p:cNvPicPr>
            <a:picLocks noChangeAspect="1"/>
          </p:cNvPicPr>
          <p:nvPr/>
        </p:nvPicPr>
        <p:blipFill>
          <a:blip r:embed="rId2" cstate="print"/>
          <a:stretch>
            <a:fillRect/>
          </a:stretch>
        </p:blipFill>
        <p:spPr>
          <a:xfrm>
            <a:off x="323528" y="2565286"/>
            <a:ext cx="3283877" cy="1200329"/>
          </a:xfrm>
          <a:prstGeom prst="rect">
            <a:avLst/>
          </a:prstGeom>
        </p:spPr>
      </p:pic>
      <p:sp>
        <p:nvSpPr>
          <p:cNvPr id="8" name="TextBox 7">
            <a:extLst>
              <a:ext uri="{FF2B5EF4-FFF2-40B4-BE49-F238E27FC236}">
                <a16:creationId xmlns:a16="http://schemas.microsoft.com/office/drawing/2014/main" xmlns="" id="{D0E5597D-5E19-4BC2-B430-B52138195013}"/>
              </a:ext>
            </a:extLst>
          </p:cNvPr>
          <p:cNvSpPr txBox="1"/>
          <p:nvPr/>
        </p:nvSpPr>
        <p:spPr>
          <a:xfrm>
            <a:off x="2137048" y="4203730"/>
            <a:ext cx="5482952" cy="646331"/>
          </a:xfrm>
          <a:prstGeom prst="rect">
            <a:avLst/>
          </a:prstGeom>
          <a:noFill/>
        </p:spPr>
        <p:txBody>
          <a:bodyPr wrap="square" rtlCol="0">
            <a:spAutoFit/>
          </a:bodyPr>
          <a:lstStyle/>
          <a:p>
            <a:r>
              <a:rPr lang="en-ZA" dirty="0"/>
              <a:t>9 students were sent to Surat to further train and understand the Indian Diamond industry</a:t>
            </a:r>
            <a:endParaRPr lang="en-GB" dirty="0"/>
          </a:p>
        </p:txBody>
      </p:sp>
      <p:graphicFrame>
        <p:nvGraphicFramePr>
          <p:cNvPr id="2" name="Table 1">
            <a:extLst>
              <a:ext uri="{FF2B5EF4-FFF2-40B4-BE49-F238E27FC236}">
                <a16:creationId xmlns:a16="http://schemas.microsoft.com/office/drawing/2014/main" xmlns="" id="{D5499AC9-A7A8-4C33-8B12-1340E2E9AE23}"/>
              </a:ext>
            </a:extLst>
          </p:cNvPr>
          <p:cNvGraphicFramePr>
            <a:graphicFrameLocks noGrp="1"/>
          </p:cNvGraphicFramePr>
          <p:nvPr>
            <p:extLst/>
          </p:nvPr>
        </p:nvGraphicFramePr>
        <p:xfrm>
          <a:off x="4788024" y="2192337"/>
          <a:ext cx="2808312" cy="1573280"/>
        </p:xfrm>
        <a:graphic>
          <a:graphicData uri="http://schemas.openxmlformats.org/drawingml/2006/table">
            <a:tbl>
              <a:tblPr/>
              <a:tblGrid>
                <a:gridCol w="1004432">
                  <a:extLst>
                    <a:ext uri="{9D8B030D-6E8A-4147-A177-3AD203B41FA5}">
                      <a16:colId xmlns:a16="http://schemas.microsoft.com/office/drawing/2014/main" xmlns="" val="774218377"/>
                    </a:ext>
                  </a:extLst>
                </a:gridCol>
                <a:gridCol w="1803880">
                  <a:extLst>
                    <a:ext uri="{9D8B030D-6E8A-4147-A177-3AD203B41FA5}">
                      <a16:colId xmlns:a16="http://schemas.microsoft.com/office/drawing/2014/main" xmlns="" val="1216471652"/>
                    </a:ext>
                  </a:extLst>
                </a:gridCol>
              </a:tblGrid>
              <a:tr h="195597">
                <a:tc>
                  <a:txBody>
                    <a:bodyPr/>
                    <a:lstStyle/>
                    <a:p>
                      <a:pPr algn="l" fontAlgn="b"/>
                      <a:r>
                        <a:rPr lang="en-GB" sz="1100" b="1" i="0" u="none" strike="noStrike">
                          <a:solidFill>
                            <a:srgbClr val="000000"/>
                          </a:solidFill>
                          <a:effectLst/>
                          <a:latin typeface="Arial" panose="020B0604020202020204" pitchFamily="34" charset="0"/>
                        </a:rPr>
                        <a:t>Province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Arial" panose="020B0604020202020204" pitchFamily="34" charset="0"/>
                        </a:rPr>
                        <a:t>No. of Students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29435061"/>
                  </a:ext>
                </a:extLst>
              </a:tr>
              <a:tr h="195597">
                <a:tc>
                  <a:txBody>
                    <a:bodyPr/>
                    <a:lstStyle/>
                    <a:p>
                      <a:pPr algn="l" fontAlgn="b"/>
                      <a:r>
                        <a:rPr lang="en-GB" sz="1100" b="1" i="0" u="none" strike="noStrike">
                          <a:solidFill>
                            <a:srgbClr val="000000"/>
                          </a:solidFill>
                          <a:effectLst/>
                          <a:latin typeface="Arial" panose="020B0604020202020204" pitchFamily="34" charset="0"/>
                        </a:rPr>
                        <a:t>GP</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GB" sz="1100" b="1" i="0" u="none" strike="noStrike" dirty="0">
                          <a:solidFill>
                            <a:srgbClr val="000000"/>
                          </a:solidFill>
                          <a:effectLst/>
                          <a:latin typeface="Arial" panose="020B0604020202020204" pitchFamily="34" charset="0"/>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985786691"/>
                  </a:ext>
                </a:extLst>
              </a:tr>
              <a:tr h="195597">
                <a:tc>
                  <a:txBody>
                    <a:bodyPr/>
                    <a:lstStyle/>
                    <a:p>
                      <a:pPr algn="l" fontAlgn="b"/>
                      <a:r>
                        <a:rPr lang="en-GB" sz="1100" b="1" i="0" u="none" strike="noStrike">
                          <a:solidFill>
                            <a:srgbClr val="000000"/>
                          </a:solidFill>
                          <a:effectLst/>
                          <a:latin typeface="Arial" panose="020B0604020202020204" pitchFamily="34" charset="0"/>
                        </a:rPr>
                        <a:t>NW</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1" i="0" u="none" strike="noStrike">
                          <a:solidFill>
                            <a:srgbClr val="000000"/>
                          </a:solidFill>
                          <a:effectLst/>
                          <a:latin typeface="Arial" panose="020B060402020202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562702643"/>
                  </a:ext>
                </a:extLst>
              </a:tr>
              <a:tr h="195597">
                <a:tc>
                  <a:txBody>
                    <a:bodyPr/>
                    <a:lstStyle/>
                    <a:p>
                      <a:pPr algn="l" fontAlgn="b"/>
                      <a:r>
                        <a:rPr lang="en-GB" sz="1100" b="1" i="0" u="none" strike="noStrike" dirty="0">
                          <a:solidFill>
                            <a:srgbClr val="000000"/>
                          </a:solidFill>
                          <a:effectLst/>
                          <a:latin typeface="Arial" panose="020B0604020202020204" pitchFamily="34" charset="0"/>
                        </a:rPr>
                        <a:t>KZN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1" i="0" u="none" strike="noStrike" dirty="0">
                          <a:solidFill>
                            <a:srgbClr val="000000"/>
                          </a:solidFill>
                          <a:effectLst/>
                          <a:latin typeface="Arial" panose="020B060402020202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731170003"/>
                  </a:ext>
                </a:extLst>
              </a:tr>
              <a:tr h="195597">
                <a:tc>
                  <a:txBody>
                    <a:bodyPr/>
                    <a:lstStyle/>
                    <a:p>
                      <a:pPr algn="l" fontAlgn="b"/>
                      <a:r>
                        <a:rPr lang="en-GB" sz="1100" b="1" i="0" u="none" strike="noStrike">
                          <a:solidFill>
                            <a:srgbClr val="000000"/>
                          </a:solidFill>
                          <a:effectLst/>
                          <a:latin typeface="Arial" panose="020B0604020202020204" pitchFamily="34" charset="0"/>
                        </a:rPr>
                        <a:t>EC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1" i="0" u="none" strike="noStrike">
                          <a:solidFill>
                            <a:srgbClr val="000000"/>
                          </a:solidFill>
                          <a:effectLst/>
                          <a:latin typeface="Arial" panose="020B060402020202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631588604"/>
                  </a:ext>
                </a:extLst>
              </a:tr>
              <a:tr h="195597">
                <a:tc>
                  <a:txBody>
                    <a:bodyPr/>
                    <a:lstStyle/>
                    <a:p>
                      <a:pPr algn="l" fontAlgn="b"/>
                      <a:r>
                        <a:rPr lang="en-GB" sz="1100" b="1" i="0" u="none" strike="noStrike">
                          <a:solidFill>
                            <a:srgbClr val="000000"/>
                          </a:solidFill>
                          <a:effectLst/>
                          <a:latin typeface="Arial" panose="020B0604020202020204" pitchFamily="34" charset="0"/>
                        </a:rPr>
                        <a:t>MP</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1" i="0" u="none" strike="noStrike">
                          <a:solidFill>
                            <a:srgbClr val="000000"/>
                          </a:solidFill>
                          <a:effectLst/>
                          <a:latin typeface="Arial" panose="020B060402020202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378785113"/>
                  </a:ext>
                </a:extLst>
              </a:tr>
              <a:tr h="204101">
                <a:tc>
                  <a:txBody>
                    <a:bodyPr/>
                    <a:lstStyle/>
                    <a:p>
                      <a:pPr algn="l" fontAlgn="b"/>
                      <a:r>
                        <a:rPr lang="en-GB" sz="1100" b="1" i="0" u="none" strike="noStrike">
                          <a:solidFill>
                            <a:srgbClr val="000000"/>
                          </a:solidFill>
                          <a:effectLst/>
                          <a:latin typeface="Arial" panose="020B0604020202020204" pitchFamily="34" charset="0"/>
                        </a:rPr>
                        <a:t>FS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1" i="0" u="none" strike="noStrike">
                          <a:solidFill>
                            <a:srgbClr val="000000"/>
                          </a:solidFill>
                          <a:effectLst/>
                          <a:latin typeface="Arial" panose="020B060402020202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494655251"/>
                  </a:ext>
                </a:extLst>
              </a:tr>
              <a:tr h="195597">
                <a:tc>
                  <a:txBody>
                    <a:bodyPr/>
                    <a:lstStyle/>
                    <a:p>
                      <a:pPr algn="l" fontAlgn="b"/>
                      <a:r>
                        <a:rPr lang="en-GB" sz="1100" b="1" i="0" u="none" strike="noStrike">
                          <a:solidFill>
                            <a:srgbClr val="000000"/>
                          </a:solidFill>
                          <a:effectLst/>
                          <a:latin typeface="Arial" panose="020B0604020202020204" pitchFamily="34" charset="0"/>
                        </a:rPr>
                        <a:t>Limpopo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GB" sz="1100" b="1" i="0" u="none" strike="noStrike" dirty="0">
                          <a:solidFill>
                            <a:srgbClr val="000000"/>
                          </a:solidFill>
                          <a:effectLst/>
                          <a:latin typeface="Arial" panose="020B060402020202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65595051"/>
                  </a:ext>
                </a:extLst>
              </a:tr>
            </a:tbl>
          </a:graphicData>
        </a:graphic>
      </p:graphicFrame>
      <p:pic>
        <p:nvPicPr>
          <p:cNvPr id="9" name="Picture 8">
            <a:extLst>
              <a:ext uri="{FF2B5EF4-FFF2-40B4-BE49-F238E27FC236}">
                <a16:creationId xmlns:a16="http://schemas.microsoft.com/office/drawing/2014/main" xmlns="" id="{0EA5DC8E-2D67-4247-87C9-03B8FD77B0F4}"/>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330326"/>
            <a:ext cx="1080120" cy="813174"/>
          </a:xfrm>
          <a:prstGeom prst="rect">
            <a:avLst/>
          </a:prstGeom>
          <a:noFill/>
          <a:ln>
            <a:noFill/>
          </a:ln>
        </p:spPr>
      </p:pic>
    </p:spTree>
    <p:extLst>
      <p:ext uri="{BB962C8B-B14F-4D97-AF65-F5344CB8AC3E}">
        <p14:creationId xmlns:p14="http://schemas.microsoft.com/office/powerpoint/2010/main" xmlns="" val="3282107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8229600" cy="3394472"/>
          </a:xfrm>
        </p:spPr>
        <p:txBody>
          <a:bodyPr>
            <a:normAutofit fontScale="25000" lnSpcReduction="20000"/>
          </a:bodyPr>
          <a:lstStyle/>
          <a:p>
            <a:pPr marL="0" indent="0">
              <a:buNone/>
            </a:pPr>
            <a:r>
              <a:rPr lang="en-ZA" sz="5600" b="1" dirty="0">
                <a:latin typeface="Arial" panose="020B0604020202020204" pitchFamily="34" charset="0"/>
                <a:cs typeface="Arial" pitchFamily="34" charset="0"/>
              </a:rPr>
              <a:t>Who we are</a:t>
            </a:r>
          </a:p>
          <a:p>
            <a:pPr algn="just"/>
            <a:r>
              <a:rPr lang="en-ZA" sz="5600" dirty="0">
                <a:latin typeface="Arial" pitchFamily="34" charset="0"/>
                <a:cs typeface="Arial" pitchFamily="34" charset="0"/>
              </a:rPr>
              <a:t>A State – owned entity established in 2007 in terms of section 14 of the Diamond Act 56 of 1986 to operate in the diamond industry to support and facilitate growth in local diamond beneficiation.</a:t>
            </a:r>
          </a:p>
          <a:p>
            <a:pPr algn="just"/>
            <a:endParaRPr lang="en-ZA" sz="5600" dirty="0">
              <a:latin typeface="Arial" pitchFamily="34" charset="0"/>
              <a:cs typeface="Arial" pitchFamily="34" charset="0"/>
            </a:endParaRPr>
          </a:p>
          <a:p>
            <a:pPr lvl="0" algn="just"/>
            <a:r>
              <a:rPr lang="en-ZA" sz="5600" dirty="0">
                <a:latin typeface="Arial" pitchFamily="34" charset="0"/>
                <a:cs typeface="Arial" pitchFamily="34" charset="0"/>
              </a:rPr>
              <a:t>The SDT is categorized as a schedule 3B entity in terms of the Public Finance Management ACT 1 of 1999 (PFMA)</a:t>
            </a:r>
          </a:p>
          <a:p>
            <a:pPr marL="0" indent="0" algn="just">
              <a:buNone/>
            </a:pPr>
            <a:endParaRPr lang="en-ZA" sz="5600" b="1" dirty="0">
              <a:latin typeface="Arial" panose="020B0604020202020204" pitchFamily="34" charset="0"/>
              <a:cs typeface="Arial" pitchFamily="34" charset="0"/>
            </a:endParaRPr>
          </a:p>
          <a:p>
            <a:pPr marL="0" indent="0" algn="just">
              <a:buNone/>
            </a:pPr>
            <a:r>
              <a:rPr lang="en-ZA" sz="5600" b="1" dirty="0">
                <a:latin typeface="Arial" panose="020B0604020202020204" pitchFamily="34" charset="0"/>
                <a:cs typeface="Arial" pitchFamily="34" charset="0"/>
              </a:rPr>
              <a:t>Mandate is to</a:t>
            </a:r>
            <a:r>
              <a:rPr lang="en-ZA" sz="5600" dirty="0">
                <a:latin typeface="Arial" pitchFamily="34" charset="0"/>
                <a:cs typeface="Arial" pitchFamily="34" charset="0"/>
              </a:rPr>
              <a:t>:</a:t>
            </a:r>
          </a:p>
          <a:p>
            <a:pPr algn="just"/>
            <a:r>
              <a:rPr lang="en-ZA" sz="5600" dirty="0">
                <a:latin typeface="Arial" pitchFamily="34" charset="0"/>
                <a:cs typeface="Arial" pitchFamily="34" charset="0"/>
              </a:rPr>
              <a:t>buy and sell rough diamonds for local beneficiation</a:t>
            </a:r>
          </a:p>
          <a:p>
            <a:pPr algn="just"/>
            <a:r>
              <a:rPr lang="en-ZA" sz="5600" dirty="0">
                <a:latin typeface="Arial" pitchFamily="34" charset="0"/>
                <a:cs typeface="Arial" pitchFamily="34" charset="0"/>
              </a:rPr>
              <a:t>promote equitable access to and beneficiation of the country’s diamond resources</a:t>
            </a:r>
          </a:p>
          <a:p>
            <a:pPr algn="just"/>
            <a:r>
              <a:rPr lang="en-ZA" sz="5600" dirty="0">
                <a:latin typeface="Arial" pitchFamily="34" charset="0"/>
                <a:cs typeface="Arial" pitchFamily="34" charset="0"/>
              </a:rPr>
              <a:t>grow SA diamond cutting and polishing industry by increasing HDSA for beneficiation</a:t>
            </a:r>
          </a:p>
          <a:p>
            <a:pPr algn="just"/>
            <a:r>
              <a:rPr lang="en-ZA" sz="5600" dirty="0">
                <a:latin typeface="Arial" pitchFamily="34" charset="0"/>
                <a:cs typeface="Arial" pitchFamily="34" charset="0"/>
              </a:rPr>
              <a:t>address distortion created by excluding previously disadvantages groups from economic participation (transform diamond industry)</a:t>
            </a:r>
          </a:p>
          <a:p>
            <a:pPr algn="just"/>
            <a:r>
              <a:rPr lang="en-ZA" sz="5600" dirty="0">
                <a:latin typeface="Arial" pitchFamily="34" charset="0"/>
                <a:cs typeface="Arial" pitchFamily="34" charset="0"/>
              </a:rPr>
              <a:t>purchase up to 10% of the run of mine from SA producers</a:t>
            </a:r>
          </a:p>
          <a:p>
            <a:pPr algn="just"/>
            <a:r>
              <a:rPr lang="en-ZA" sz="5600" dirty="0">
                <a:latin typeface="Arial" pitchFamily="34" charset="0"/>
                <a:cs typeface="Arial" pitchFamily="34" charset="0"/>
              </a:rPr>
              <a:t>sell to registered customers through an application and approved process</a:t>
            </a:r>
          </a:p>
          <a:p>
            <a:pPr marL="0" indent="0">
              <a:buNone/>
            </a:pPr>
            <a:endParaRPr lang="en-ZA" sz="1600" dirty="0">
              <a:latin typeface="Arial" pitchFamily="34" charset="0"/>
              <a:cs typeface="Arial" pitchFamily="34" charset="0"/>
            </a:endParaRPr>
          </a:p>
          <a:p>
            <a:pPr marL="0" lvl="0" indent="0">
              <a:buNone/>
            </a:pPr>
            <a:endParaRPr lang="en-ZA" sz="1600" dirty="0"/>
          </a:p>
          <a:p>
            <a:pPr marL="0" indent="0">
              <a:buNone/>
            </a:pPr>
            <a:endParaRPr lang="en-ZA" sz="1600" dirty="0">
              <a:latin typeface="Arial" pitchFamily="34" charset="0"/>
              <a:cs typeface="Arial" pitchFamily="34" charset="0"/>
            </a:endParaRPr>
          </a:p>
          <a:p>
            <a:pPr marL="0" indent="0">
              <a:buNone/>
            </a:pPr>
            <a:r>
              <a:rPr lang="en-ZA" sz="1600" dirty="0">
                <a:latin typeface="Arial" pitchFamily="34" charset="0"/>
                <a:cs typeface="Arial" pitchFamily="34" charset="0"/>
              </a:rPr>
              <a:t>	</a:t>
            </a:r>
          </a:p>
        </p:txBody>
      </p:sp>
      <p:sp>
        <p:nvSpPr>
          <p:cNvPr id="4" name="Slide Number Placeholder 3"/>
          <p:cNvSpPr>
            <a:spLocks noGrp="1"/>
          </p:cNvSpPr>
          <p:nvPr>
            <p:ph type="sldNum" sz="quarter" idx="12"/>
          </p:nvPr>
        </p:nvSpPr>
        <p:spPr/>
        <p:txBody>
          <a:bodyPr/>
          <a:lstStyle/>
          <a:p>
            <a:pPr>
              <a:defRPr/>
            </a:pPr>
            <a:fld id="{FA68F92E-61DC-4A8D-866E-499870BCCCBE}" type="slidenum">
              <a:rPr lang="en-US" smtClean="0"/>
              <a:pPr>
                <a:defRPr/>
              </a:pPr>
              <a:t>3</a:t>
            </a:fld>
            <a:endParaRPr lang="en-US"/>
          </a:p>
        </p:txBody>
      </p:sp>
      <p:sp>
        <p:nvSpPr>
          <p:cNvPr id="5" name="Title 6">
            <a:extLst>
              <a:ext uri="{FF2B5EF4-FFF2-40B4-BE49-F238E27FC236}">
                <a16:creationId xmlns:a16="http://schemas.microsoft.com/office/drawing/2014/main" xmlns="" id="{3338F6EB-4D62-4AE2-980C-E4EECC44372B}"/>
              </a:ext>
            </a:extLst>
          </p:cNvPr>
          <p:cNvSpPr txBox="1">
            <a:spLocks/>
          </p:cNvSpPr>
          <p:nvPr/>
        </p:nvSpPr>
        <p:spPr>
          <a:xfrm>
            <a:off x="611560" y="236710"/>
            <a:ext cx="7560840" cy="678855"/>
          </a:xfrm>
          <a:prstGeom prst="flowChartTerminator">
            <a:avLst/>
          </a:prstGeom>
          <a:solidFill>
            <a:schemeClr val="accent6">
              <a:lumMod val="75000"/>
            </a:schemeClr>
          </a:solidFill>
          <a:ln w="25400" cap="flat" cmpd="sng" algn="ctr">
            <a:noFill/>
            <a:prstDash val="solid"/>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28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BACKROUND</a:t>
            </a:r>
            <a:r>
              <a:rPr lang="en-ZA" sz="36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 </a:t>
            </a:r>
          </a:p>
        </p:txBody>
      </p:sp>
      <p:pic>
        <p:nvPicPr>
          <p:cNvPr id="6" name="Picture 5">
            <a:extLst>
              <a:ext uri="{FF2B5EF4-FFF2-40B4-BE49-F238E27FC236}">
                <a16:creationId xmlns:a16="http://schemas.microsoft.com/office/drawing/2014/main" xmlns="" id="{746FD13E-24CB-4533-9382-10219E57EF79}"/>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330326"/>
            <a:ext cx="1080120" cy="813174"/>
          </a:xfrm>
          <a:prstGeom prst="rect">
            <a:avLst/>
          </a:prstGeom>
          <a:noFill/>
          <a:ln>
            <a:noFill/>
          </a:ln>
        </p:spPr>
      </p:pic>
    </p:spTree>
    <p:extLst>
      <p:ext uri="{BB962C8B-B14F-4D97-AF65-F5344CB8AC3E}">
        <p14:creationId xmlns:p14="http://schemas.microsoft.com/office/powerpoint/2010/main" xmlns="" val="3903627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80353464-8B7C-4210-A6EE-A2A20E0C5342}"/>
              </a:ext>
            </a:extLst>
          </p:cNvPr>
          <p:cNvSpPr>
            <a:spLocks noGrp="1"/>
          </p:cNvSpPr>
          <p:nvPr>
            <p:ph type="sldNum" sz="quarter" idx="12"/>
          </p:nvPr>
        </p:nvSpPr>
        <p:spPr/>
        <p:txBody>
          <a:bodyPr/>
          <a:lstStyle/>
          <a:p>
            <a:pPr>
              <a:defRPr/>
            </a:pPr>
            <a:fld id="{A228EA2B-C984-4FDC-A707-DC0352DA9364}" type="slidenum">
              <a:rPr lang="en-US" smtClean="0"/>
              <a:pPr>
                <a:defRPr/>
              </a:pPr>
              <a:t>30</a:t>
            </a:fld>
            <a:endParaRPr lang="en-US"/>
          </a:p>
        </p:txBody>
      </p:sp>
      <p:sp>
        <p:nvSpPr>
          <p:cNvPr id="6" name="TextBox 5">
            <a:extLst>
              <a:ext uri="{FF2B5EF4-FFF2-40B4-BE49-F238E27FC236}">
                <a16:creationId xmlns:a16="http://schemas.microsoft.com/office/drawing/2014/main" xmlns="" id="{B09A8557-0605-44DC-AABE-EDB18DEF0731}"/>
              </a:ext>
            </a:extLst>
          </p:cNvPr>
          <p:cNvSpPr txBox="1"/>
          <p:nvPr/>
        </p:nvSpPr>
        <p:spPr>
          <a:xfrm>
            <a:off x="539552" y="1563638"/>
            <a:ext cx="7632848" cy="1200329"/>
          </a:xfrm>
          <a:prstGeom prst="rect">
            <a:avLst/>
          </a:prstGeom>
          <a:noFill/>
        </p:spPr>
        <p:txBody>
          <a:bodyPr wrap="square" rtlCol="0">
            <a:spAutoFit/>
          </a:bodyPr>
          <a:lstStyle/>
          <a:p>
            <a:pPr marL="285750" indent="-285750">
              <a:buFont typeface="Arial" panose="020B0604020202020204" pitchFamily="34" charset="0"/>
              <a:buChar char="•"/>
            </a:pPr>
            <a:endParaRPr lang="en-ZA" dirty="0"/>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endParaRPr lang="en-ZA" dirty="0"/>
          </a:p>
          <a:p>
            <a:endParaRPr lang="en-GB" dirty="0"/>
          </a:p>
        </p:txBody>
      </p:sp>
      <p:pic>
        <p:nvPicPr>
          <p:cNvPr id="2" name="Picture 1">
            <a:extLst>
              <a:ext uri="{FF2B5EF4-FFF2-40B4-BE49-F238E27FC236}">
                <a16:creationId xmlns:a16="http://schemas.microsoft.com/office/drawing/2014/main" xmlns="" id="{958E02D3-6223-42D0-8B07-A0E35676EC91}"/>
              </a:ext>
            </a:extLst>
          </p:cNvPr>
          <p:cNvPicPr>
            <a:picLocks noChangeAspect="1"/>
          </p:cNvPicPr>
          <p:nvPr/>
        </p:nvPicPr>
        <p:blipFill>
          <a:blip r:embed="rId2" cstate="print"/>
          <a:stretch>
            <a:fillRect/>
          </a:stretch>
        </p:blipFill>
        <p:spPr>
          <a:xfrm>
            <a:off x="116366" y="2355727"/>
            <a:ext cx="8920130" cy="1656460"/>
          </a:xfrm>
          <a:prstGeom prst="rect">
            <a:avLst/>
          </a:prstGeom>
        </p:spPr>
      </p:pic>
      <p:sp>
        <p:nvSpPr>
          <p:cNvPr id="4" name="TextBox 3">
            <a:extLst>
              <a:ext uri="{FF2B5EF4-FFF2-40B4-BE49-F238E27FC236}">
                <a16:creationId xmlns:a16="http://schemas.microsoft.com/office/drawing/2014/main" xmlns="" id="{AC4F995D-195D-4341-9E66-AAA5F2877E6C}"/>
              </a:ext>
            </a:extLst>
          </p:cNvPr>
          <p:cNvSpPr txBox="1"/>
          <p:nvPr/>
        </p:nvSpPr>
        <p:spPr>
          <a:xfrm>
            <a:off x="216024" y="1323270"/>
            <a:ext cx="7956376" cy="923330"/>
          </a:xfrm>
          <a:prstGeom prst="rect">
            <a:avLst/>
          </a:prstGeom>
          <a:noFill/>
        </p:spPr>
        <p:txBody>
          <a:bodyPr wrap="square" rtlCol="0">
            <a:spAutoFit/>
          </a:bodyPr>
          <a:lstStyle/>
          <a:p>
            <a:r>
              <a:rPr lang="en-ZA" dirty="0"/>
              <a:t>The State Diamond Trader at the end of the 2018/2019 financial year was left with 14 EDP trainees. The Status of the 13 who are no longer in the programme are as follows:</a:t>
            </a:r>
            <a:endParaRPr lang="en-GB" dirty="0"/>
          </a:p>
        </p:txBody>
      </p:sp>
      <p:pic>
        <p:nvPicPr>
          <p:cNvPr id="7" name="Picture 6">
            <a:extLst>
              <a:ext uri="{FF2B5EF4-FFF2-40B4-BE49-F238E27FC236}">
                <a16:creationId xmlns:a16="http://schemas.microsoft.com/office/drawing/2014/main" xmlns="" id="{0FB786F8-36F4-4A0F-A9CA-9E27423BB2F4}"/>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330326"/>
            <a:ext cx="1080120" cy="813174"/>
          </a:xfrm>
          <a:prstGeom prst="rect">
            <a:avLst/>
          </a:prstGeom>
          <a:noFill/>
          <a:ln>
            <a:noFill/>
          </a:ln>
        </p:spPr>
      </p:pic>
      <p:sp>
        <p:nvSpPr>
          <p:cNvPr id="10" name="Title 6">
            <a:extLst>
              <a:ext uri="{FF2B5EF4-FFF2-40B4-BE49-F238E27FC236}">
                <a16:creationId xmlns:a16="http://schemas.microsoft.com/office/drawing/2014/main" xmlns="" id="{9BADEA84-D00C-4A18-9F64-B1C3F622BAAA}"/>
              </a:ext>
            </a:extLst>
          </p:cNvPr>
          <p:cNvSpPr txBox="1">
            <a:spLocks noGrp="1"/>
          </p:cNvSpPr>
          <p:nvPr>
            <p:ph type="title"/>
          </p:nvPr>
        </p:nvSpPr>
        <p:spPr>
          <a:xfrm>
            <a:off x="457200" y="206375"/>
            <a:ext cx="8229600" cy="857250"/>
          </a:xfrm>
          <a:prstGeom prst="flowChartTerminator">
            <a:avLst/>
          </a:prstGeom>
          <a:solidFill>
            <a:schemeClr val="accent6">
              <a:lumMod val="75000"/>
            </a:schemeClr>
          </a:solidFill>
          <a:ln w="25400" cap="flat" cmpd="sng" algn="ctr">
            <a:noFill/>
            <a:prstDash val="solid"/>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28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ENTERPRISE DEVELOPMENT PROGRAMME</a:t>
            </a:r>
          </a:p>
        </p:txBody>
      </p:sp>
    </p:spTree>
    <p:extLst>
      <p:ext uri="{BB962C8B-B14F-4D97-AF65-F5344CB8AC3E}">
        <p14:creationId xmlns:p14="http://schemas.microsoft.com/office/powerpoint/2010/main" xmlns="" val="296206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80353464-8B7C-4210-A6EE-A2A20E0C5342}"/>
              </a:ext>
            </a:extLst>
          </p:cNvPr>
          <p:cNvSpPr>
            <a:spLocks noGrp="1"/>
          </p:cNvSpPr>
          <p:nvPr>
            <p:ph type="sldNum" sz="quarter" idx="12"/>
          </p:nvPr>
        </p:nvSpPr>
        <p:spPr/>
        <p:txBody>
          <a:bodyPr/>
          <a:lstStyle/>
          <a:p>
            <a:pPr>
              <a:defRPr/>
            </a:pPr>
            <a:fld id="{A228EA2B-C984-4FDC-A707-DC0352DA9364}" type="slidenum">
              <a:rPr lang="en-US" smtClean="0"/>
              <a:pPr>
                <a:defRPr/>
              </a:pPr>
              <a:t>31</a:t>
            </a:fld>
            <a:endParaRPr lang="en-US"/>
          </a:p>
        </p:txBody>
      </p:sp>
      <p:sp>
        <p:nvSpPr>
          <p:cNvPr id="5" name="Title 6">
            <a:extLst>
              <a:ext uri="{FF2B5EF4-FFF2-40B4-BE49-F238E27FC236}">
                <a16:creationId xmlns:a16="http://schemas.microsoft.com/office/drawing/2014/main" xmlns="" id="{C90CB12C-5832-46E7-921C-DA3B2AFE91A7}"/>
              </a:ext>
            </a:extLst>
          </p:cNvPr>
          <p:cNvSpPr txBox="1">
            <a:spLocks noGrp="1"/>
          </p:cNvSpPr>
          <p:nvPr>
            <p:ph type="title"/>
          </p:nvPr>
        </p:nvSpPr>
        <p:spPr>
          <a:xfrm>
            <a:off x="457200" y="206375"/>
            <a:ext cx="8003232" cy="813174"/>
          </a:xfrm>
          <a:prstGeom prst="flowChartTerminator">
            <a:avLst/>
          </a:prstGeom>
          <a:solidFill>
            <a:schemeClr val="accent6">
              <a:lumMod val="75000"/>
            </a:schemeClr>
          </a:solidFill>
          <a:ln w="25400" cap="flat" cmpd="sng" algn="ctr">
            <a:noFill/>
            <a:prstDash val="solid"/>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28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TARI STUDENTS PROGRAMME</a:t>
            </a:r>
          </a:p>
        </p:txBody>
      </p:sp>
      <p:sp>
        <p:nvSpPr>
          <p:cNvPr id="8" name="TextBox 7">
            <a:extLst>
              <a:ext uri="{FF2B5EF4-FFF2-40B4-BE49-F238E27FC236}">
                <a16:creationId xmlns:a16="http://schemas.microsoft.com/office/drawing/2014/main" xmlns="" id="{9B1AB59D-3B5B-494B-970B-81C23973F557}"/>
              </a:ext>
            </a:extLst>
          </p:cNvPr>
          <p:cNvSpPr txBox="1"/>
          <p:nvPr/>
        </p:nvSpPr>
        <p:spPr>
          <a:xfrm>
            <a:off x="827584" y="1275606"/>
            <a:ext cx="7488832" cy="3139321"/>
          </a:xfrm>
          <a:prstGeom prst="rect">
            <a:avLst/>
          </a:prstGeom>
          <a:noFill/>
        </p:spPr>
        <p:txBody>
          <a:bodyPr wrap="square" rtlCol="0">
            <a:spAutoFit/>
          </a:bodyPr>
          <a:lstStyle/>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The State Diamond Trader partnered with the Mining Qualifications Authority (MQA) on the TARI Student programme as a vital core for skills development in the country</a:t>
            </a:r>
          </a:p>
          <a:p>
            <a:endParaRPr lang="en-Z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The programme is a partnership between MQA and the Department of Higher Education whereby jewellery designers and watchmakers were sent to Italy for training in their respective fields </a:t>
            </a:r>
          </a:p>
          <a:p>
            <a:endParaRPr lang="en-Z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The two-year training programme’s strategic focus is to expose South African designers to world-class designs and impart valuable skills. </a:t>
            </a: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There were 19 Jewellers trained and 5 Watchmakers trained in Italy </a:t>
            </a:r>
            <a:endParaRPr lang="en-GB"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FA0F486D-B68E-4FEF-94F2-3E975C08C486}"/>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330326"/>
            <a:ext cx="1080120" cy="813174"/>
          </a:xfrm>
          <a:prstGeom prst="rect">
            <a:avLst/>
          </a:prstGeom>
          <a:noFill/>
          <a:ln>
            <a:noFill/>
          </a:ln>
        </p:spPr>
      </p:pic>
    </p:spTree>
    <p:extLst>
      <p:ext uri="{BB962C8B-B14F-4D97-AF65-F5344CB8AC3E}">
        <p14:creationId xmlns:p14="http://schemas.microsoft.com/office/powerpoint/2010/main" xmlns="" val="4272028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C455E5F7-1007-49CC-B2C1-E153D04098FB}"/>
              </a:ext>
            </a:extLst>
          </p:cNvPr>
          <p:cNvSpPr>
            <a:spLocks noGrp="1"/>
          </p:cNvSpPr>
          <p:nvPr>
            <p:ph type="sldNum" sz="quarter" idx="12"/>
          </p:nvPr>
        </p:nvSpPr>
        <p:spPr/>
        <p:txBody>
          <a:bodyPr/>
          <a:lstStyle/>
          <a:p>
            <a:pPr>
              <a:defRPr/>
            </a:pPr>
            <a:fld id="{A228EA2B-C984-4FDC-A707-DC0352DA9364}" type="slidenum">
              <a:rPr lang="en-US" smtClean="0"/>
              <a:pPr>
                <a:defRPr/>
              </a:pPr>
              <a:t>32</a:t>
            </a:fld>
            <a:endParaRPr lang="en-US"/>
          </a:p>
        </p:txBody>
      </p:sp>
      <p:sp>
        <p:nvSpPr>
          <p:cNvPr id="6" name="TextBox 5">
            <a:extLst>
              <a:ext uri="{FF2B5EF4-FFF2-40B4-BE49-F238E27FC236}">
                <a16:creationId xmlns:a16="http://schemas.microsoft.com/office/drawing/2014/main" xmlns="" id="{EF9EB7FF-CEFF-4E38-96A0-53A5175F56F7}"/>
              </a:ext>
            </a:extLst>
          </p:cNvPr>
          <p:cNvSpPr txBox="1"/>
          <p:nvPr/>
        </p:nvSpPr>
        <p:spPr>
          <a:xfrm>
            <a:off x="216024" y="1323270"/>
            <a:ext cx="7956376" cy="923330"/>
          </a:xfrm>
          <a:prstGeom prst="rect">
            <a:avLst/>
          </a:prstGeom>
          <a:noFill/>
        </p:spPr>
        <p:txBody>
          <a:bodyPr wrap="square" rtlCol="0">
            <a:spAutoFit/>
          </a:bodyPr>
          <a:lstStyle/>
          <a:p>
            <a:endParaRPr lang="en-ZA" dirty="0"/>
          </a:p>
          <a:p>
            <a:r>
              <a:rPr lang="en-ZA" dirty="0"/>
              <a:t>The demographics of the  Tari students are as follows: </a:t>
            </a:r>
          </a:p>
          <a:p>
            <a:endParaRPr lang="en-GB" dirty="0"/>
          </a:p>
        </p:txBody>
      </p:sp>
      <p:graphicFrame>
        <p:nvGraphicFramePr>
          <p:cNvPr id="7" name="Table 6">
            <a:extLst>
              <a:ext uri="{FF2B5EF4-FFF2-40B4-BE49-F238E27FC236}">
                <a16:creationId xmlns:a16="http://schemas.microsoft.com/office/drawing/2014/main" xmlns="" id="{6DC29E7B-9FAA-4174-BF74-B280CFA285C6}"/>
              </a:ext>
            </a:extLst>
          </p:cNvPr>
          <p:cNvGraphicFramePr>
            <a:graphicFrameLocks noGrp="1"/>
          </p:cNvGraphicFramePr>
          <p:nvPr>
            <p:extLst/>
          </p:nvPr>
        </p:nvGraphicFramePr>
        <p:xfrm>
          <a:off x="457200" y="2427734"/>
          <a:ext cx="2098576" cy="923330"/>
        </p:xfrm>
        <a:graphic>
          <a:graphicData uri="http://schemas.openxmlformats.org/drawingml/2006/table">
            <a:tbl>
              <a:tblPr>
                <a:tableStyleId>{5C22544A-7EE6-4342-B048-85BDC9FD1C3A}</a:tableStyleId>
              </a:tblPr>
              <a:tblGrid>
                <a:gridCol w="1004773">
                  <a:extLst>
                    <a:ext uri="{9D8B030D-6E8A-4147-A177-3AD203B41FA5}">
                      <a16:colId xmlns:a16="http://schemas.microsoft.com/office/drawing/2014/main" xmlns="" val="3660789005"/>
                    </a:ext>
                  </a:extLst>
                </a:gridCol>
                <a:gridCol w="1093803">
                  <a:extLst>
                    <a:ext uri="{9D8B030D-6E8A-4147-A177-3AD203B41FA5}">
                      <a16:colId xmlns:a16="http://schemas.microsoft.com/office/drawing/2014/main" xmlns="" val="1022337516"/>
                    </a:ext>
                  </a:extLst>
                </a:gridCol>
              </a:tblGrid>
              <a:tr h="452612">
                <a:tc>
                  <a:txBody>
                    <a:bodyPr/>
                    <a:lstStyle/>
                    <a:p>
                      <a:pPr algn="l" fontAlgn="b"/>
                      <a:r>
                        <a:rPr lang="en-GB" sz="1200" b="1" u="none" strike="noStrike">
                          <a:effectLst/>
                        </a:rPr>
                        <a:t>Female</a:t>
                      </a:r>
                      <a:endParaRPr lang="en-GB" sz="12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200" b="1" u="none" strike="noStrike">
                          <a:effectLst/>
                        </a:rPr>
                        <a:t>Male</a:t>
                      </a:r>
                      <a:endParaRPr lang="en-GB" sz="12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914627605"/>
                  </a:ext>
                </a:extLst>
              </a:tr>
              <a:tr h="470718">
                <a:tc>
                  <a:txBody>
                    <a:bodyPr/>
                    <a:lstStyle/>
                    <a:p>
                      <a:pPr algn="r" fontAlgn="b"/>
                      <a:r>
                        <a:rPr lang="en-GB" sz="1200" b="1" u="none" strike="noStrike">
                          <a:effectLst/>
                        </a:rPr>
                        <a:t>6</a:t>
                      </a:r>
                      <a:endParaRPr lang="en-GB" sz="12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200" b="1" u="none" strike="noStrike" dirty="0">
                          <a:effectLst/>
                        </a:rPr>
                        <a:t>13</a:t>
                      </a:r>
                      <a:endParaRPr lang="en-GB" sz="12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457187790"/>
                  </a:ext>
                </a:extLst>
              </a:tr>
            </a:tbl>
          </a:graphicData>
        </a:graphic>
      </p:graphicFrame>
      <p:graphicFrame>
        <p:nvGraphicFramePr>
          <p:cNvPr id="8" name="Table 7">
            <a:extLst>
              <a:ext uri="{FF2B5EF4-FFF2-40B4-BE49-F238E27FC236}">
                <a16:creationId xmlns:a16="http://schemas.microsoft.com/office/drawing/2014/main" xmlns="" id="{3CE28F15-381D-4997-AAF5-9A1F6C9E360E}"/>
              </a:ext>
            </a:extLst>
          </p:cNvPr>
          <p:cNvGraphicFramePr>
            <a:graphicFrameLocks noGrp="1"/>
          </p:cNvGraphicFramePr>
          <p:nvPr>
            <p:extLst/>
          </p:nvPr>
        </p:nvGraphicFramePr>
        <p:xfrm>
          <a:off x="3524250" y="2104706"/>
          <a:ext cx="3279998" cy="2267240"/>
        </p:xfrm>
        <a:graphic>
          <a:graphicData uri="http://schemas.openxmlformats.org/drawingml/2006/table">
            <a:tbl>
              <a:tblPr>
                <a:tableStyleId>{5C22544A-7EE6-4342-B048-85BDC9FD1C3A}</a:tableStyleId>
              </a:tblPr>
              <a:tblGrid>
                <a:gridCol w="1570424">
                  <a:extLst>
                    <a:ext uri="{9D8B030D-6E8A-4147-A177-3AD203B41FA5}">
                      <a16:colId xmlns:a16="http://schemas.microsoft.com/office/drawing/2014/main" xmlns="" val="3145303500"/>
                    </a:ext>
                  </a:extLst>
                </a:gridCol>
                <a:gridCol w="1709574">
                  <a:extLst>
                    <a:ext uri="{9D8B030D-6E8A-4147-A177-3AD203B41FA5}">
                      <a16:colId xmlns:a16="http://schemas.microsoft.com/office/drawing/2014/main" xmlns="" val="3076976775"/>
                    </a:ext>
                  </a:extLst>
                </a:gridCol>
              </a:tblGrid>
              <a:tr h="283405">
                <a:tc>
                  <a:txBody>
                    <a:bodyPr/>
                    <a:lstStyle/>
                    <a:p>
                      <a:pPr algn="l" fontAlgn="b"/>
                      <a:r>
                        <a:rPr lang="en-GB" sz="1200" b="1" u="none" strike="noStrike">
                          <a:effectLst/>
                        </a:rPr>
                        <a:t>Provinces</a:t>
                      </a:r>
                      <a:endParaRPr lang="en-GB" sz="12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200" b="1" u="none" strike="noStrike">
                          <a:effectLst/>
                        </a:rPr>
                        <a:t>No. of Students</a:t>
                      </a:r>
                      <a:endParaRPr lang="en-GB" sz="12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555139360"/>
                  </a:ext>
                </a:extLst>
              </a:tr>
              <a:tr h="283405">
                <a:tc>
                  <a:txBody>
                    <a:bodyPr/>
                    <a:lstStyle/>
                    <a:p>
                      <a:pPr algn="l" fontAlgn="b"/>
                      <a:r>
                        <a:rPr lang="en-GB" sz="1200" b="1" u="none" strike="noStrike">
                          <a:effectLst/>
                        </a:rPr>
                        <a:t>Kwa Zulu Natal</a:t>
                      </a:r>
                      <a:endParaRPr lang="en-GB" sz="12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200" b="1" u="none" strike="noStrike">
                          <a:effectLst/>
                        </a:rPr>
                        <a:t>3</a:t>
                      </a:r>
                      <a:endParaRPr lang="en-GB" sz="12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3051309841"/>
                  </a:ext>
                </a:extLst>
              </a:tr>
              <a:tr h="283405">
                <a:tc>
                  <a:txBody>
                    <a:bodyPr/>
                    <a:lstStyle/>
                    <a:p>
                      <a:pPr algn="l" fontAlgn="b"/>
                      <a:r>
                        <a:rPr lang="en-GB" sz="1200" b="1" u="none" strike="noStrike">
                          <a:effectLst/>
                        </a:rPr>
                        <a:t>Free State</a:t>
                      </a:r>
                      <a:endParaRPr lang="en-GB" sz="12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200" b="1" u="none" strike="noStrike">
                          <a:effectLst/>
                        </a:rPr>
                        <a:t>3</a:t>
                      </a:r>
                      <a:endParaRPr lang="en-GB" sz="12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3793545574"/>
                  </a:ext>
                </a:extLst>
              </a:tr>
              <a:tr h="283405">
                <a:tc>
                  <a:txBody>
                    <a:bodyPr/>
                    <a:lstStyle/>
                    <a:p>
                      <a:pPr algn="l" fontAlgn="b"/>
                      <a:r>
                        <a:rPr lang="en-GB" sz="1200" b="1" u="none" strike="noStrike">
                          <a:effectLst/>
                        </a:rPr>
                        <a:t>Limpopo</a:t>
                      </a:r>
                      <a:endParaRPr lang="en-GB" sz="12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200" b="1" u="none" strike="noStrike">
                          <a:effectLst/>
                        </a:rPr>
                        <a:t>5</a:t>
                      </a:r>
                      <a:endParaRPr lang="en-GB" sz="12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2844401022"/>
                  </a:ext>
                </a:extLst>
              </a:tr>
              <a:tr h="283405">
                <a:tc>
                  <a:txBody>
                    <a:bodyPr/>
                    <a:lstStyle/>
                    <a:p>
                      <a:pPr algn="l" fontAlgn="b"/>
                      <a:r>
                        <a:rPr lang="en-GB" sz="1200" b="1" u="none" strike="noStrike">
                          <a:effectLst/>
                        </a:rPr>
                        <a:t>Gauteng</a:t>
                      </a:r>
                      <a:endParaRPr lang="en-GB" sz="12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200" b="1" u="none" strike="noStrike">
                          <a:effectLst/>
                        </a:rPr>
                        <a:t>4</a:t>
                      </a:r>
                      <a:endParaRPr lang="en-GB" sz="12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2264543696"/>
                  </a:ext>
                </a:extLst>
              </a:tr>
              <a:tr h="283405">
                <a:tc>
                  <a:txBody>
                    <a:bodyPr/>
                    <a:lstStyle/>
                    <a:p>
                      <a:pPr algn="l" fontAlgn="b"/>
                      <a:r>
                        <a:rPr lang="en-GB" sz="1200" b="1" u="none" strike="noStrike">
                          <a:effectLst/>
                        </a:rPr>
                        <a:t>North West</a:t>
                      </a:r>
                      <a:endParaRPr lang="en-GB" sz="12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200" b="1" u="none" strike="noStrike">
                          <a:effectLst/>
                        </a:rPr>
                        <a:t>1</a:t>
                      </a:r>
                      <a:endParaRPr lang="en-GB" sz="12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883880190"/>
                  </a:ext>
                </a:extLst>
              </a:tr>
              <a:tr h="283405">
                <a:tc>
                  <a:txBody>
                    <a:bodyPr/>
                    <a:lstStyle/>
                    <a:p>
                      <a:pPr algn="l" fontAlgn="b"/>
                      <a:r>
                        <a:rPr lang="en-GB" sz="1200" b="1" u="none" strike="noStrike">
                          <a:effectLst/>
                        </a:rPr>
                        <a:t>Western Cape</a:t>
                      </a:r>
                      <a:endParaRPr lang="en-GB" sz="12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200" b="1" u="none" strike="noStrike">
                          <a:effectLst/>
                        </a:rPr>
                        <a:t>1</a:t>
                      </a:r>
                      <a:endParaRPr lang="en-GB" sz="12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3536810460"/>
                  </a:ext>
                </a:extLst>
              </a:tr>
              <a:tr h="283405">
                <a:tc>
                  <a:txBody>
                    <a:bodyPr/>
                    <a:lstStyle/>
                    <a:p>
                      <a:pPr algn="l" fontAlgn="b"/>
                      <a:r>
                        <a:rPr lang="en-GB" sz="1200" b="1" u="none" strike="noStrike">
                          <a:effectLst/>
                        </a:rPr>
                        <a:t>Eastern Cape</a:t>
                      </a:r>
                      <a:endParaRPr lang="en-GB" sz="12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200" b="1" u="none" strike="noStrike" dirty="0">
                          <a:effectLst/>
                        </a:rPr>
                        <a:t>2</a:t>
                      </a:r>
                      <a:endParaRPr lang="en-GB" sz="12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3304290079"/>
                  </a:ext>
                </a:extLst>
              </a:tr>
            </a:tbl>
          </a:graphicData>
        </a:graphic>
      </p:graphicFrame>
      <p:pic>
        <p:nvPicPr>
          <p:cNvPr id="9" name="Picture 8">
            <a:extLst>
              <a:ext uri="{FF2B5EF4-FFF2-40B4-BE49-F238E27FC236}">
                <a16:creationId xmlns:a16="http://schemas.microsoft.com/office/drawing/2014/main" xmlns="" id="{AFA9F5D3-4EA2-4362-ABB8-89530B011BFA}"/>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330326"/>
            <a:ext cx="1080120" cy="813174"/>
          </a:xfrm>
          <a:prstGeom prst="rect">
            <a:avLst/>
          </a:prstGeom>
          <a:noFill/>
          <a:ln>
            <a:noFill/>
          </a:ln>
        </p:spPr>
      </p:pic>
      <p:sp>
        <p:nvSpPr>
          <p:cNvPr id="10" name="Title 6">
            <a:extLst>
              <a:ext uri="{FF2B5EF4-FFF2-40B4-BE49-F238E27FC236}">
                <a16:creationId xmlns:a16="http://schemas.microsoft.com/office/drawing/2014/main" xmlns="" id="{1C85149D-2805-4F7D-B2E6-09735491B39B}"/>
              </a:ext>
            </a:extLst>
          </p:cNvPr>
          <p:cNvSpPr txBox="1">
            <a:spLocks noGrp="1"/>
          </p:cNvSpPr>
          <p:nvPr>
            <p:ph type="title"/>
          </p:nvPr>
        </p:nvSpPr>
        <p:spPr>
          <a:xfrm>
            <a:off x="457200" y="206375"/>
            <a:ext cx="8229600" cy="857250"/>
          </a:xfrm>
          <a:prstGeom prst="flowChartTerminator">
            <a:avLst/>
          </a:prstGeom>
          <a:solidFill>
            <a:schemeClr val="accent6">
              <a:lumMod val="75000"/>
            </a:schemeClr>
          </a:solidFill>
          <a:ln w="25400" cap="flat" cmpd="sng" algn="ctr">
            <a:noFill/>
            <a:prstDash val="solid"/>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28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TARI STUDENTS PROGRAMME</a:t>
            </a:r>
          </a:p>
        </p:txBody>
      </p:sp>
    </p:spTree>
    <p:extLst>
      <p:ext uri="{BB962C8B-B14F-4D97-AF65-F5344CB8AC3E}">
        <p14:creationId xmlns:p14="http://schemas.microsoft.com/office/powerpoint/2010/main" xmlns="" val="1531131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80353464-8B7C-4210-A6EE-A2A20E0C5342}"/>
              </a:ext>
            </a:extLst>
          </p:cNvPr>
          <p:cNvSpPr>
            <a:spLocks noGrp="1"/>
          </p:cNvSpPr>
          <p:nvPr>
            <p:ph type="sldNum" sz="quarter" idx="12"/>
          </p:nvPr>
        </p:nvSpPr>
        <p:spPr/>
        <p:txBody>
          <a:bodyPr/>
          <a:lstStyle/>
          <a:p>
            <a:pPr>
              <a:defRPr/>
            </a:pPr>
            <a:fld id="{A228EA2B-C984-4FDC-A707-DC0352DA9364}" type="slidenum">
              <a:rPr lang="en-US" smtClean="0"/>
              <a:pPr>
                <a:defRPr/>
              </a:pPr>
              <a:t>33</a:t>
            </a:fld>
            <a:endParaRPr lang="en-US"/>
          </a:p>
        </p:txBody>
      </p:sp>
      <p:sp>
        <p:nvSpPr>
          <p:cNvPr id="4" name="TextBox 3">
            <a:extLst>
              <a:ext uri="{FF2B5EF4-FFF2-40B4-BE49-F238E27FC236}">
                <a16:creationId xmlns:a16="http://schemas.microsoft.com/office/drawing/2014/main" xmlns="" id="{AC4F995D-195D-4341-9E66-AAA5F2877E6C}"/>
              </a:ext>
            </a:extLst>
          </p:cNvPr>
          <p:cNvSpPr txBox="1"/>
          <p:nvPr/>
        </p:nvSpPr>
        <p:spPr>
          <a:xfrm>
            <a:off x="216024" y="1323270"/>
            <a:ext cx="7956376" cy="646331"/>
          </a:xfrm>
          <a:prstGeom prst="rect">
            <a:avLst/>
          </a:prstGeom>
          <a:noFill/>
        </p:spPr>
        <p:txBody>
          <a:bodyPr wrap="square" rtlCol="0">
            <a:spAutoFit/>
          </a:bodyPr>
          <a:lstStyle/>
          <a:p>
            <a:r>
              <a:rPr lang="en-ZA" dirty="0"/>
              <a:t>The below table indicates the status of the 7 students who left the programme before the term date:</a:t>
            </a:r>
            <a:endParaRPr lang="en-GB" dirty="0"/>
          </a:p>
        </p:txBody>
      </p:sp>
      <p:pic>
        <p:nvPicPr>
          <p:cNvPr id="7" name="Picture 6">
            <a:extLst>
              <a:ext uri="{FF2B5EF4-FFF2-40B4-BE49-F238E27FC236}">
                <a16:creationId xmlns:a16="http://schemas.microsoft.com/office/drawing/2014/main" xmlns="" id="{7E762B2F-3378-430A-BF18-01C6C7A31C85}"/>
              </a:ext>
            </a:extLst>
          </p:cNvPr>
          <p:cNvPicPr>
            <a:picLocks noChangeAspect="1"/>
          </p:cNvPicPr>
          <p:nvPr/>
        </p:nvPicPr>
        <p:blipFill>
          <a:blip r:embed="rId3" cstate="print"/>
          <a:stretch>
            <a:fillRect/>
          </a:stretch>
        </p:blipFill>
        <p:spPr>
          <a:xfrm>
            <a:off x="1080120" y="1981300"/>
            <a:ext cx="7594239" cy="2385199"/>
          </a:xfrm>
          <a:prstGeom prst="rect">
            <a:avLst/>
          </a:prstGeom>
        </p:spPr>
      </p:pic>
      <p:pic>
        <p:nvPicPr>
          <p:cNvPr id="6" name="Picture 5">
            <a:extLst>
              <a:ext uri="{FF2B5EF4-FFF2-40B4-BE49-F238E27FC236}">
                <a16:creationId xmlns:a16="http://schemas.microsoft.com/office/drawing/2014/main" xmlns="" id="{F7D33B0C-EFF0-4F75-B0B5-EF5D353672A3}"/>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4330326"/>
            <a:ext cx="1080120" cy="813174"/>
          </a:xfrm>
          <a:prstGeom prst="rect">
            <a:avLst/>
          </a:prstGeom>
          <a:noFill/>
          <a:ln>
            <a:noFill/>
          </a:ln>
        </p:spPr>
      </p:pic>
      <p:sp>
        <p:nvSpPr>
          <p:cNvPr id="9" name="Title 6">
            <a:extLst>
              <a:ext uri="{FF2B5EF4-FFF2-40B4-BE49-F238E27FC236}">
                <a16:creationId xmlns:a16="http://schemas.microsoft.com/office/drawing/2014/main" xmlns="" id="{598C672A-E12A-485F-A1CD-7FD2A1FA9E91}"/>
              </a:ext>
            </a:extLst>
          </p:cNvPr>
          <p:cNvSpPr txBox="1">
            <a:spLocks noGrp="1"/>
          </p:cNvSpPr>
          <p:nvPr>
            <p:ph type="title"/>
          </p:nvPr>
        </p:nvSpPr>
        <p:spPr>
          <a:xfrm>
            <a:off x="457200" y="206375"/>
            <a:ext cx="8229600" cy="857250"/>
          </a:xfrm>
          <a:prstGeom prst="flowChartTerminator">
            <a:avLst/>
          </a:prstGeom>
          <a:solidFill>
            <a:schemeClr val="accent6">
              <a:lumMod val="75000"/>
            </a:schemeClr>
          </a:solidFill>
          <a:ln w="25400" cap="flat" cmpd="sng" algn="ctr">
            <a:noFill/>
            <a:prstDash val="solid"/>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28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TARI STUDENTS PROGRAMME</a:t>
            </a:r>
          </a:p>
        </p:txBody>
      </p:sp>
    </p:spTree>
    <p:extLst>
      <p:ext uri="{BB962C8B-B14F-4D97-AF65-F5344CB8AC3E}">
        <p14:creationId xmlns:p14="http://schemas.microsoft.com/office/powerpoint/2010/main" xmlns="" val="1019374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9599ED13-A1C1-4831-87BB-23692083DD93}"/>
              </a:ext>
            </a:extLst>
          </p:cNvPr>
          <p:cNvSpPr>
            <a:spLocks noGrp="1"/>
          </p:cNvSpPr>
          <p:nvPr>
            <p:ph type="sldNum" sz="quarter" idx="12"/>
          </p:nvPr>
        </p:nvSpPr>
        <p:spPr/>
        <p:txBody>
          <a:bodyPr/>
          <a:lstStyle/>
          <a:p>
            <a:pPr>
              <a:defRPr/>
            </a:pPr>
            <a:fld id="{A228EA2B-C984-4FDC-A707-DC0352DA9364}" type="slidenum">
              <a:rPr lang="en-US" smtClean="0"/>
              <a:pPr>
                <a:defRPr/>
              </a:pPr>
              <a:t>34</a:t>
            </a:fld>
            <a:endParaRPr lang="en-US"/>
          </a:p>
        </p:txBody>
      </p:sp>
      <p:sp>
        <p:nvSpPr>
          <p:cNvPr id="4" name="Title 6">
            <a:extLst>
              <a:ext uri="{FF2B5EF4-FFF2-40B4-BE49-F238E27FC236}">
                <a16:creationId xmlns:a16="http://schemas.microsoft.com/office/drawing/2014/main" xmlns="" id="{601E73ED-81E5-4555-AA76-BE5EF2F0862A}"/>
              </a:ext>
            </a:extLst>
          </p:cNvPr>
          <p:cNvSpPr txBox="1">
            <a:spLocks noGrp="1"/>
          </p:cNvSpPr>
          <p:nvPr>
            <p:ph type="title"/>
          </p:nvPr>
        </p:nvSpPr>
        <p:spPr>
          <a:xfrm>
            <a:off x="421415" y="1697335"/>
            <a:ext cx="8229600" cy="857250"/>
          </a:xfrm>
          <a:prstGeom prst="flowChartTerminator">
            <a:avLst/>
          </a:prstGeom>
          <a:solidFill>
            <a:schemeClr val="accent6">
              <a:lumMod val="75000"/>
            </a:schemeClr>
          </a:solidFill>
          <a:ln w="25400" cap="flat" cmpd="sng" algn="ctr">
            <a:noFill/>
            <a:prstDash val="solid"/>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36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ACCESS TO MARKETS </a:t>
            </a:r>
          </a:p>
        </p:txBody>
      </p:sp>
      <p:pic>
        <p:nvPicPr>
          <p:cNvPr id="5" name="Picture 4">
            <a:extLst>
              <a:ext uri="{FF2B5EF4-FFF2-40B4-BE49-F238E27FC236}">
                <a16:creationId xmlns:a16="http://schemas.microsoft.com/office/drawing/2014/main" xmlns="" id="{51261D31-6944-41DC-B725-C7DA445C59D3}"/>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330326"/>
            <a:ext cx="1080120" cy="813174"/>
          </a:xfrm>
          <a:prstGeom prst="rect">
            <a:avLst/>
          </a:prstGeom>
          <a:noFill/>
          <a:ln>
            <a:noFill/>
          </a:ln>
        </p:spPr>
      </p:pic>
    </p:spTree>
    <p:extLst>
      <p:ext uri="{BB962C8B-B14F-4D97-AF65-F5344CB8AC3E}">
        <p14:creationId xmlns:p14="http://schemas.microsoft.com/office/powerpoint/2010/main" xmlns="" val="3721242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9599ED13-A1C1-4831-87BB-23692083DD93}"/>
              </a:ext>
            </a:extLst>
          </p:cNvPr>
          <p:cNvSpPr>
            <a:spLocks noGrp="1"/>
          </p:cNvSpPr>
          <p:nvPr>
            <p:ph type="sldNum" sz="quarter" idx="12"/>
          </p:nvPr>
        </p:nvSpPr>
        <p:spPr/>
        <p:txBody>
          <a:bodyPr/>
          <a:lstStyle/>
          <a:p>
            <a:pPr>
              <a:defRPr/>
            </a:pPr>
            <a:fld id="{A228EA2B-C984-4FDC-A707-DC0352DA9364}" type="slidenum">
              <a:rPr lang="en-US" smtClean="0"/>
              <a:pPr>
                <a:defRPr/>
              </a:pPr>
              <a:t>35</a:t>
            </a:fld>
            <a:endParaRPr lang="en-US"/>
          </a:p>
        </p:txBody>
      </p:sp>
      <p:sp>
        <p:nvSpPr>
          <p:cNvPr id="4" name="Title 6">
            <a:extLst>
              <a:ext uri="{FF2B5EF4-FFF2-40B4-BE49-F238E27FC236}">
                <a16:creationId xmlns:a16="http://schemas.microsoft.com/office/drawing/2014/main" xmlns="" id="{601E73ED-81E5-4555-AA76-BE5EF2F0862A}"/>
              </a:ext>
            </a:extLst>
          </p:cNvPr>
          <p:cNvSpPr txBox="1">
            <a:spLocks noGrp="1"/>
          </p:cNvSpPr>
          <p:nvPr>
            <p:ph type="title"/>
          </p:nvPr>
        </p:nvSpPr>
        <p:spPr>
          <a:xfrm>
            <a:off x="755576" y="102391"/>
            <a:ext cx="7632848" cy="592765"/>
          </a:xfrm>
          <a:prstGeom prst="flowChartTerminator">
            <a:avLst/>
          </a:prstGeom>
          <a:solidFill>
            <a:schemeClr val="accent6">
              <a:lumMod val="75000"/>
            </a:schemeClr>
          </a:solidFill>
          <a:ln w="25400" cap="flat" cmpd="sng" algn="ctr">
            <a:noFill/>
            <a:prstDash val="solid"/>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28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ACCESS TO MARKETS </a:t>
            </a:r>
          </a:p>
        </p:txBody>
      </p:sp>
      <p:sp>
        <p:nvSpPr>
          <p:cNvPr id="6" name="TextBox 5">
            <a:extLst>
              <a:ext uri="{FF2B5EF4-FFF2-40B4-BE49-F238E27FC236}">
                <a16:creationId xmlns:a16="http://schemas.microsoft.com/office/drawing/2014/main" xmlns="" id="{3EB2D725-86DC-4FF9-A2F6-06B083A878E3}"/>
              </a:ext>
            </a:extLst>
          </p:cNvPr>
          <p:cNvSpPr txBox="1"/>
          <p:nvPr/>
        </p:nvSpPr>
        <p:spPr>
          <a:xfrm>
            <a:off x="899592" y="1928238"/>
            <a:ext cx="8136904" cy="3693319"/>
          </a:xfrm>
          <a:prstGeom prst="rect">
            <a:avLst/>
          </a:prstGeom>
          <a:noFill/>
        </p:spPr>
        <p:txBody>
          <a:bodyPr wrap="square" rtlCol="0">
            <a:spAutoFit/>
          </a:bodyPr>
          <a:lstStyle/>
          <a:p>
            <a:pPr algn="just"/>
            <a:r>
              <a:rPr lang="en-GB" dirty="0">
                <a:latin typeface="Arial" panose="020B0604020202020204" pitchFamily="34" charset="0"/>
                <a:cs typeface="Arial" panose="020B0604020202020204" pitchFamily="34" charset="0"/>
              </a:rPr>
              <a:t>In an effort to raise awareness, promote the entity and the diamond industry; State Diamond Trader continues to participate in local events</a:t>
            </a:r>
          </a:p>
          <a:p>
            <a:pPr marL="285750" indent="-285750" algn="jus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latin typeface="Arial" panose="020B0604020202020204" pitchFamily="34" charset="0"/>
                <a:cs typeface="Arial" panose="020B0604020202020204" pitchFamily="34" charset="0"/>
              </a:rPr>
              <a:t>The State Diamond Trade once again facilitated a stand at Jewellex Africa for clients to market their businesses</a:t>
            </a:r>
          </a:p>
          <a:p>
            <a:pPr marL="28575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The entity also participated in the Proudly South African Buy Local Summit, invited 6 Tari jewellers to exhibit and market their products</a:t>
            </a:r>
          </a:p>
          <a:p>
            <a:pPr marL="28575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2019 Africa Mining Indaba</a:t>
            </a:r>
          </a:p>
          <a:p>
            <a:pPr marL="28575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Ministerial Budget vote and invited jeweller to show case their products</a:t>
            </a:r>
          </a:p>
          <a:p>
            <a:pPr marL="28575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DMR Learners Focus week</a:t>
            </a:r>
          </a:p>
          <a:p>
            <a:pPr marL="285750" indent="-285750">
              <a:buFont typeface="Arial" panose="020B0604020202020204" pitchFamily="34" charset="0"/>
              <a:buChar char="•"/>
            </a:pPr>
            <a:endParaRPr lang="en-ZA" dirty="0"/>
          </a:p>
          <a:p>
            <a:endParaRPr lang="en-ZA" dirty="0"/>
          </a:p>
          <a:p>
            <a:pPr marL="285750" indent="-285750">
              <a:buFont typeface="Arial" panose="020B0604020202020204" pitchFamily="34" charset="0"/>
              <a:buChar char="•"/>
            </a:pPr>
            <a:endParaRPr lang="en-GB" dirty="0"/>
          </a:p>
        </p:txBody>
      </p:sp>
      <p:sp>
        <p:nvSpPr>
          <p:cNvPr id="5" name="TextBox 4">
            <a:extLst>
              <a:ext uri="{FF2B5EF4-FFF2-40B4-BE49-F238E27FC236}">
                <a16:creationId xmlns:a16="http://schemas.microsoft.com/office/drawing/2014/main" xmlns="" id="{C43820CF-77DE-466E-9D1C-03A855B02234}"/>
              </a:ext>
            </a:extLst>
          </p:cNvPr>
          <p:cNvSpPr txBox="1"/>
          <p:nvPr/>
        </p:nvSpPr>
        <p:spPr>
          <a:xfrm>
            <a:off x="899592" y="1275606"/>
            <a:ext cx="3384376" cy="369332"/>
          </a:xfrm>
          <a:prstGeom prst="rect">
            <a:avLst/>
          </a:prstGeom>
          <a:noFill/>
        </p:spPr>
        <p:txBody>
          <a:bodyPr wrap="square" rtlCol="0">
            <a:spAutoFit/>
          </a:bodyPr>
          <a:lstStyle/>
          <a:p>
            <a:r>
              <a:rPr lang="en-ZA" b="1" dirty="0">
                <a:latin typeface="Arial" panose="020B0604020202020204" pitchFamily="34" charset="0"/>
                <a:cs typeface="Arial" panose="020B0604020202020204" pitchFamily="34" charset="0"/>
              </a:rPr>
              <a:t>Local Markets:</a:t>
            </a:r>
            <a:endParaRPr lang="en-GB"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392D043A-C634-4E92-87D9-1222500F4EBD}"/>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330326"/>
            <a:ext cx="1080120" cy="813174"/>
          </a:xfrm>
          <a:prstGeom prst="rect">
            <a:avLst/>
          </a:prstGeom>
          <a:noFill/>
          <a:ln>
            <a:noFill/>
          </a:ln>
        </p:spPr>
      </p:pic>
    </p:spTree>
    <p:extLst>
      <p:ext uri="{BB962C8B-B14F-4D97-AF65-F5344CB8AC3E}">
        <p14:creationId xmlns:p14="http://schemas.microsoft.com/office/powerpoint/2010/main" xmlns="" val="560301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9599ED13-A1C1-4831-87BB-23692083DD93}"/>
              </a:ext>
            </a:extLst>
          </p:cNvPr>
          <p:cNvSpPr>
            <a:spLocks noGrp="1"/>
          </p:cNvSpPr>
          <p:nvPr>
            <p:ph type="sldNum" sz="quarter" idx="12"/>
          </p:nvPr>
        </p:nvSpPr>
        <p:spPr/>
        <p:txBody>
          <a:bodyPr/>
          <a:lstStyle/>
          <a:p>
            <a:pPr>
              <a:defRPr/>
            </a:pPr>
            <a:fld id="{A228EA2B-C984-4FDC-A707-DC0352DA9364}" type="slidenum">
              <a:rPr lang="en-US" smtClean="0"/>
              <a:pPr>
                <a:defRPr/>
              </a:pPr>
              <a:t>36</a:t>
            </a:fld>
            <a:endParaRPr lang="en-US"/>
          </a:p>
        </p:txBody>
      </p:sp>
      <p:sp>
        <p:nvSpPr>
          <p:cNvPr id="6" name="TextBox 5">
            <a:extLst>
              <a:ext uri="{FF2B5EF4-FFF2-40B4-BE49-F238E27FC236}">
                <a16:creationId xmlns:a16="http://schemas.microsoft.com/office/drawing/2014/main" xmlns="" id="{3EB2D725-86DC-4FF9-A2F6-06B083A878E3}"/>
              </a:ext>
            </a:extLst>
          </p:cNvPr>
          <p:cNvSpPr txBox="1"/>
          <p:nvPr/>
        </p:nvSpPr>
        <p:spPr>
          <a:xfrm>
            <a:off x="1080120" y="1566710"/>
            <a:ext cx="7920880" cy="4708981"/>
          </a:xfrm>
          <a:prstGeom prst="rect">
            <a:avLst/>
          </a:prstGeom>
          <a:noFill/>
        </p:spPr>
        <p:txBody>
          <a:bodyPr wrap="square" rtlCol="0">
            <a:spAutoFit/>
          </a:bodyPr>
          <a:lstStyle/>
          <a:p>
            <a:pPr marL="285750" indent="-285750" algn="just">
              <a:buFont typeface="Arial" panose="020B0604020202020204" pitchFamily="34" charset="0"/>
              <a:buChar char="•"/>
            </a:pPr>
            <a:r>
              <a:rPr lang="en-ZA" sz="1600" dirty="0">
                <a:latin typeface="Arial" panose="020B0604020202020204" pitchFamily="34" charset="0"/>
                <a:cs typeface="Arial" panose="020B0604020202020204" pitchFamily="34" charset="0"/>
              </a:rPr>
              <a:t>The State Diamond Trader facilitated the 6</a:t>
            </a:r>
            <a:r>
              <a:rPr lang="en-ZA" sz="1600" baseline="30000" dirty="0">
                <a:latin typeface="Arial" panose="020B0604020202020204" pitchFamily="34" charset="0"/>
                <a:cs typeface="Arial" panose="020B0604020202020204" pitchFamily="34" charset="0"/>
              </a:rPr>
              <a:t>th</a:t>
            </a:r>
            <a:r>
              <a:rPr lang="en-ZA" sz="1600" dirty="0">
                <a:latin typeface="Arial" panose="020B0604020202020204" pitchFamily="34" charset="0"/>
                <a:cs typeface="Arial" panose="020B0604020202020204" pitchFamily="34" charset="0"/>
              </a:rPr>
              <a:t> National Pavilion in Hong Kong</a:t>
            </a:r>
          </a:p>
          <a:p>
            <a:pPr marL="285750" indent="-285750" algn="just">
              <a:buFont typeface="Arial" panose="020B0604020202020204" pitchFamily="34" charset="0"/>
              <a:buChar char="•"/>
            </a:pPr>
            <a:r>
              <a:rPr lang="en-ZA" sz="1600" dirty="0">
                <a:latin typeface="Arial" panose="020B0604020202020204" pitchFamily="34" charset="0"/>
                <a:cs typeface="Arial" panose="020B0604020202020204" pitchFamily="34" charset="0"/>
              </a:rPr>
              <a:t>The entity invited 10 clients to exhibit and promote South African produced diamonds</a:t>
            </a:r>
          </a:p>
          <a:p>
            <a:pPr algn="just"/>
            <a:endParaRPr lang="en-ZA"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600" dirty="0">
                <a:latin typeface="Arial" panose="020B0604020202020204" pitchFamily="34" charset="0"/>
                <a:cs typeface="Arial" panose="020B0604020202020204" pitchFamily="34" charset="0"/>
              </a:rPr>
              <a:t>The South African delegation was led by the Deputy Minister of Mineral Resources, Mr Godfrey Oliphant (MP)</a:t>
            </a:r>
          </a:p>
          <a:p>
            <a:pPr algn="just"/>
            <a:endParaRPr lang="en-ZA"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600" dirty="0">
                <a:latin typeface="Arial" panose="020B0604020202020204" pitchFamily="34" charset="0"/>
                <a:cs typeface="Arial" panose="020B0604020202020204" pitchFamily="34" charset="0"/>
              </a:rPr>
              <a:t>With the support of the South African Consul General in Hong Kong, the State Diamond Trader and its clients collaborated with the Royal House of Mandela in hosting a Nelson Mandela centenary year  under the theme “A Diamond Night” </a:t>
            </a:r>
          </a:p>
          <a:p>
            <a:pPr algn="just"/>
            <a:endParaRPr lang="en-ZA"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600" dirty="0">
                <a:latin typeface="Arial" panose="020B0604020202020204" pitchFamily="34" charset="0"/>
                <a:cs typeface="Arial" panose="020B0604020202020204" pitchFamily="34" charset="0"/>
              </a:rPr>
              <a:t>Clients sold R75 million worth of diamonds at the both the show and the event</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endParaRPr lang="en-ZA" dirty="0"/>
          </a:p>
          <a:p>
            <a:endParaRPr lang="en-ZA" dirty="0"/>
          </a:p>
          <a:p>
            <a:pPr marL="285750" indent="-285750">
              <a:buFont typeface="Arial" panose="020B0604020202020204" pitchFamily="34" charset="0"/>
              <a:buChar char="•"/>
            </a:pPr>
            <a:endParaRPr lang="en-GB" dirty="0"/>
          </a:p>
        </p:txBody>
      </p:sp>
      <p:sp>
        <p:nvSpPr>
          <p:cNvPr id="5" name="TextBox 4">
            <a:extLst>
              <a:ext uri="{FF2B5EF4-FFF2-40B4-BE49-F238E27FC236}">
                <a16:creationId xmlns:a16="http://schemas.microsoft.com/office/drawing/2014/main" xmlns="" id="{C43820CF-77DE-466E-9D1C-03A855B02234}"/>
              </a:ext>
            </a:extLst>
          </p:cNvPr>
          <p:cNvSpPr txBox="1"/>
          <p:nvPr/>
        </p:nvSpPr>
        <p:spPr>
          <a:xfrm>
            <a:off x="896733" y="1197378"/>
            <a:ext cx="3384376" cy="369332"/>
          </a:xfrm>
          <a:prstGeom prst="rect">
            <a:avLst/>
          </a:prstGeom>
          <a:noFill/>
        </p:spPr>
        <p:txBody>
          <a:bodyPr wrap="square" rtlCol="0">
            <a:spAutoFit/>
          </a:bodyPr>
          <a:lstStyle/>
          <a:p>
            <a:r>
              <a:rPr lang="en-ZA" b="1" dirty="0">
                <a:latin typeface="Arial" panose="020B0604020202020204" pitchFamily="34" charset="0"/>
                <a:cs typeface="Arial" panose="020B0604020202020204" pitchFamily="34" charset="0"/>
              </a:rPr>
              <a:t>International Markets:</a:t>
            </a:r>
            <a:endParaRPr lang="en-GB"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F0632BFF-3262-4EB4-B2F3-0675F73FE5F8}"/>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330326"/>
            <a:ext cx="1080120" cy="813174"/>
          </a:xfrm>
          <a:prstGeom prst="rect">
            <a:avLst/>
          </a:prstGeom>
          <a:noFill/>
          <a:ln>
            <a:noFill/>
          </a:ln>
        </p:spPr>
      </p:pic>
      <p:sp>
        <p:nvSpPr>
          <p:cNvPr id="9" name="Title 6">
            <a:extLst>
              <a:ext uri="{FF2B5EF4-FFF2-40B4-BE49-F238E27FC236}">
                <a16:creationId xmlns:a16="http://schemas.microsoft.com/office/drawing/2014/main" xmlns="" id="{A1C0F43C-9B95-4274-BF5C-9F8013498809}"/>
              </a:ext>
            </a:extLst>
          </p:cNvPr>
          <p:cNvSpPr txBox="1">
            <a:spLocks noGrp="1"/>
          </p:cNvSpPr>
          <p:nvPr>
            <p:ph type="title"/>
          </p:nvPr>
        </p:nvSpPr>
        <p:spPr>
          <a:xfrm>
            <a:off x="457200" y="206375"/>
            <a:ext cx="8229600" cy="857250"/>
          </a:xfrm>
          <a:prstGeom prst="flowChartTerminator">
            <a:avLst/>
          </a:prstGeom>
          <a:solidFill>
            <a:schemeClr val="accent6">
              <a:lumMod val="75000"/>
            </a:schemeClr>
          </a:solidFill>
          <a:ln w="25400" cap="flat" cmpd="sng" algn="ctr">
            <a:noFill/>
            <a:prstDash val="solid"/>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28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ACCESS TO MARKETS </a:t>
            </a:r>
          </a:p>
        </p:txBody>
      </p:sp>
    </p:spTree>
    <p:extLst>
      <p:ext uri="{BB962C8B-B14F-4D97-AF65-F5344CB8AC3E}">
        <p14:creationId xmlns:p14="http://schemas.microsoft.com/office/powerpoint/2010/main" xmlns="" val="3646675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DFD585-A024-48CA-BC58-7493C5AB121D}"/>
              </a:ext>
            </a:extLst>
          </p:cNvPr>
          <p:cNvSpPr>
            <a:spLocks noGrp="1"/>
          </p:cNvSpPr>
          <p:nvPr>
            <p:ph type="title"/>
          </p:nvPr>
        </p:nvSpPr>
        <p:spPr/>
        <p:txBody>
          <a:bodyPr>
            <a:noAutofit/>
          </a:bodyPr>
          <a:lstStyle/>
          <a:p>
            <a:r>
              <a:rPr lang="en-ZA" sz="4400" dirty="0"/>
              <a:t/>
            </a:r>
            <a:br>
              <a:rPr lang="en-ZA" sz="4400" dirty="0"/>
            </a:br>
            <a:r>
              <a:rPr lang="en-ZA" sz="4400" dirty="0"/>
              <a:t/>
            </a:r>
            <a:br>
              <a:rPr lang="en-ZA" sz="4400" dirty="0"/>
            </a:br>
            <a:endParaRPr lang="en-ZA" sz="4400" dirty="0"/>
          </a:p>
        </p:txBody>
      </p:sp>
      <p:sp>
        <p:nvSpPr>
          <p:cNvPr id="3" name="Slide Number Placeholder 2">
            <a:extLst>
              <a:ext uri="{FF2B5EF4-FFF2-40B4-BE49-F238E27FC236}">
                <a16:creationId xmlns:a16="http://schemas.microsoft.com/office/drawing/2014/main" xmlns="" id="{83904B5D-1FDC-4F0D-8C3C-79F9D569D664}"/>
              </a:ext>
            </a:extLst>
          </p:cNvPr>
          <p:cNvSpPr>
            <a:spLocks noGrp="1"/>
          </p:cNvSpPr>
          <p:nvPr>
            <p:ph type="sldNum" sz="quarter" idx="12"/>
          </p:nvPr>
        </p:nvSpPr>
        <p:spPr/>
        <p:txBody>
          <a:bodyPr/>
          <a:lstStyle/>
          <a:p>
            <a:pPr>
              <a:defRPr/>
            </a:pPr>
            <a:fld id="{A228EA2B-C984-4FDC-A707-DC0352DA9364}" type="slidenum">
              <a:rPr lang="en-US" smtClean="0"/>
              <a:pPr>
                <a:defRPr/>
              </a:pPr>
              <a:t>37</a:t>
            </a:fld>
            <a:endParaRPr lang="en-US"/>
          </a:p>
        </p:txBody>
      </p:sp>
      <p:sp>
        <p:nvSpPr>
          <p:cNvPr id="4" name="Title 6">
            <a:extLst>
              <a:ext uri="{FF2B5EF4-FFF2-40B4-BE49-F238E27FC236}">
                <a16:creationId xmlns:a16="http://schemas.microsoft.com/office/drawing/2014/main" xmlns="" id="{D6D007C1-9044-47EC-873C-ED21B28BEAE7}"/>
              </a:ext>
            </a:extLst>
          </p:cNvPr>
          <p:cNvSpPr txBox="1">
            <a:spLocks/>
          </p:cNvSpPr>
          <p:nvPr/>
        </p:nvSpPr>
        <p:spPr>
          <a:xfrm>
            <a:off x="539552" y="1691110"/>
            <a:ext cx="8229600" cy="1224136"/>
          </a:xfrm>
          <a:prstGeom prst="flowChartTerminator">
            <a:avLst/>
          </a:prstGeom>
          <a:solidFill>
            <a:schemeClr val="accent6">
              <a:lumMod val="75000"/>
            </a:schemeClr>
          </a:solidFill>
          <a:ln w="25400" cap="flat" cmpd="sng" algn="ctr">
            <a:noFill/>
            <a:prstDash val="solid"/>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36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KEY CHALLENGES </a:t>
            </a:r>
            <a:endParaRPr lang="en-ZA" sz="28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endParaRPr>
          </a:p>
        </p:txBody>
      </p:sp>
      <p:pic>
        <p:nvPicPr>
          <p:cNvPr id="5" name="Picture 4">
            <a:extLst>
              <a:ext uri="{FF2B5EF4-FFF2-40B4-BE49-F238E27FC236}">
                <a16:creationId xmlns:a16="http://schemas.microsoft.com/office/drawing/2014/main" xmlns="" id="{5DBF28F8-129F-4792-A770-F96CE73AF217}"/>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330326"/>
            <a:ext cx="1080120" cy="813174"/>
          </a:xfrm>
          <a:prstGeom prst="rect">
            <a:avLst/>
          </a:prstGeom>
          <a:noFill/>
          <a:ln>
            <a:noFill/>
          </a:ln>
        </p:spPr>
      </p:pic>
    </p:spTree>
    <p:extLst>
      <p:ext uri="{BB962C8B-B14F-4D97-AF65-F5344CB8AC3E}">
        <p14:creationId xmlns:p14="http://schemas.microsoft.com/office/powerpoint/2010/main" xmlns="" val="4292393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3D0E79F8-4729-4DE7-BC4D-A87D9925DE74}"/>
              </a:ext>
            </a:extLst>
          </p:cNvPr>
          <p:cNvSpPr>
            <a:spLocks noGrp="1"/>
          </p:cNvSpPr>
          <p:nvPr>
            <p:ph type="sldNum" sz="quarter" idx="12"/>
          </p:nvPr>
        </p:nvSpPr>
        <p:spPr/>
        <p:txBody>
          <a:bodyPr/>
          <a:lstStyle/>
          <a:p>
            <a:pPr>
              <a:defRPr/>
            </a:pPr>
            <a:fld id="{A228EA2B-C984-4FDC-A707-DC0352DA9364}" type="slidenum">
              <a:rPr lang="en-US" smtClean="0"/>
              <a:pPr>
                <a:defRPr/>
              </a:pPr>
              <a:t>38</a:t>
            </a:fld>
            <a:endParaRPr lang="en-US"/>
          </a:p>
        </p:txBody>
      </p:sp>
      <p:graphicFrame>
        <p:nvGraphicFramePr>
          <p:cNvPr id="6" name="Diagram 5">
            <a:extLst>
              <a:ext uri="{FF2B5EF4-FFF2-40B4-BE49-F238E27FC236}">
                <a16:creationId xmlns:a16="http://schemas.microsoft.com/office/drawing/2014/main" xmlns="" id="{B60FCCF8-173B-4C45-A314-0B78E09C3939}"/>
              </a:ext>
            </a:extLst>
          </p:cNvPr>
          <p:cNvGraphicFramePr/>
          <p:nvPr>
            <p:extLst/>
          </p:nvPr>
        </p:nvGraphicFramePr>
        <p:xfrm>
          <a:off x="1187624" y="1454089"/>
          <a:ext cx="7272808" cy="3313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6">
            <a:extLst>
              <a:ext uri="{FF2B5EF4-FFF2-40B4-BE49-F238E27FC236}">
                <a16:creationId xmlns:a16="http://schemas.microsoft.com/office/drawing/2014/main" xmlns="" id="{6AF0FC05-4E7F-471B-BE38-339B74A4C02E}"/>
              </a:ext>
            </a:extLst>
          </p:cNvPr>
          <p:cNvSpPr txBox="1">
            <a:spLocks noGrp="1"/>
          </p:cNvSpPr>
          <p:nvPr>
            <p:ph type="title"/>
          </p:nvPr>
        </p:nvSpPr>
        <p:spPr>
          <a:xfrm>
            <a:off x="457200" y="206375"/>
            <a:ext cx="7859216" cy="637183"/>
          </a:xfrm>
          <a:prstGeom prst="flowChartTerminator">
            <a:avLst/>
          </a:prstGeom>
          <a:solidFill>
            <a:schemeClr val="accent6">
              <a:lumMod val="75000"/>
            </a:schemeClr>
          </a:solidFill>
          <a:ln w="25400" cap="flat" cmpd="sng" algn="ctr">
            <a:noFill/>
            <a:prstDash val="solid"/>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36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 </a:t>
            </a:r>
            <a:r>
              <a:rPr lang="en-ZA" sz="28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KEY CHALLENGES </a:t>
            </a:r>
          </a:p>
        </p:txBody>
      </p:sp>
      <p:pic>
        <p:nvPicPr>
          <p:cNvPr id="7" name="Picture 6">
            <a:extLst>
              <a:ext uri="{FF2B5EF4-FFF2-40B4-BE49-F238E27FC236}">
                <a16:creationId xmlns:a16="http://schemas.microsoft.com/office/drawing/2014/main" xmlns="" id="{45CA02E5-F290-4068-A992-B7B1C042E9CE}"/>
              </a:ext>
            </a:extLst>
          </p:cNvPr>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4330326"/>
            <a:ext cx="1080120" cy="813174"/>
          </a:xfrm>
          <a:prstGeom prst="rect">
            <a:avLst/>
          </a:prstGeom>
          <a:noFill/>
          <a:ln>
            <a:noFill/>
          </a:ln>
        </p:spPr>
      </p:pic>
    </p:spTree>
    <p:extLst>
      <p:ext uri="{BB962C8B-B14F-4D97-AF65-F5344CB8AC3E}">
        <p14:creationId xmlns:p14="http://schemas.microsoft.com/office/powerpoint/2010/main" xmlns="" val="24276814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3D0E79F8-4729-4DE7-BC4D-A87D9925DE74}"/>
              </a:ext>
            </a:extLst>
          </p:cNvPr>
          <p:cNvSpPr>
            <a:spLocks noGrp="1"/>
          </p:cNvSpPr>
          <p:nvPr>
            <p:ph type="sldNum" sz="quarter" idx="12"/>
          </p:nvPr>
        </p:nvSpPr>
        <p:spPr/>
        <p:txBody>
          <a:bodyPr/>
          <a:lstStyle/>
          <a:p>
            <a:pPr>
              <a:defRPr/>
            </a:pPr>
            <a:fld id="{A228EA2B-C984-4FDC-A707-DC0352DA9364}" type="slidenum">
              <a:rPr lang="en-US" smtClean="0"/>
              <a:pPr>
                <a:defRPr/>
              </a:pPr>
              <a:t>39</a:t>
            </a:fld>
            <a:endParaRPr lang="en-US"/>
          </a:p>
        </p:txBody>
      </p:sp>
      <p:graphicFrame>
        <p:nvGraphicFramePr>
          <p:cNvPr id="6" name="Diagram 5">
            <a:extLst>
              <a:ext uri="{FF2B5EF4-FFF2-40B4-BE49-F238E27FC236}">
                <a16:creationId xmlns:a16="http://schemas.microsoft.com/office/drawing/2014/main" xmlns="" id="{B60FCCF8-173B-4C45-A314-0B78E09C3939}"/>
              </a:ext>
            </a:extLst>
          </p:cNvPr>
          <p:cNvGraphicFramePr/>
          <p:nvPr>
            <p:extLst/>
          </p:nvPr>
        </p:nvGraphicFramePr>
        <p:xfrm>
          <a:off x="1187624" y="1478179"/>
          <a:ext cx="7416824" cy="3289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xmlns="" id="{453BACDD-D4C8-4EEE-9946-4E0F50AA4B96}"/>
              </a:ext>
            </a:extLst>
          </p:cNvPr>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4330326"/>
            <a:ext cx="1080120" cy="813174"/>
          </a:xfrm>
          <a:prstGeom prst="rect">
            <a:avLst/>
          </a:prstGeom>
          <a:noFill/>
          <a:ln>
            <a:noFill/>
          </a:ln>
        </p:spPr>
      </p:pic>
      <p:sp>
        <p:nvSpPr>
          <p:cNvPr id="8" name="Title 6">
            <a:extLst>
              <a:ext uri="{FF2B5EF4-FFF2-40B4-BE49-F238E27FC236}">
                <a16:creationId xmlns:a16="http://schemas.microsoft.com/office/drawing/2014/main" xmlns="" id="{7E57ED49-B401-4387-BD56-BA2E8B83326C}"/>
              </a:ext>
            </a:extLst>
          </p:cNvPr>
          <p:cNvSpPr txBox="1">
            <a:spLocks noGrp="1"/>
          </p:cNvSpPr>
          <p:nvPr>
            <p:ph type="title"/>
          </p:nvPr>
        </p:nvSpPr>
        <p:spPr>
          <a:xfrm>
            <a:off x="457200" y="206375"/>
            <a:ext cx="8229600" cy="857250"/>
          </a:xfrm>
          <a:prstGeom prst="flowChartTerminator">
            <a:avLst/>
          </a:prstGeom>
          <a:solidFill>
            <a:schemeClr val="accent6">
              <a:lumMod val="75000"/>
            </a:schemeClr>
          </a:solidFill>
          <a:ln w="25400" cap="flat" cmpd="sng" algn="ctr">
            <a:noFill/>
            <a:prstDash val="solid"/>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36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 </a:t>
            </a:r>
            <a:r>
              <a:rPr lang="en-ZA" sz="28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KEY CHALLENGES </a:t>
            </a:r>
          </a:p>
        </p:txBody>
      </p:sp>
    </p:spTree>
    <p:extLst>
      <p:ext uri="{BB962C8B-B14F-4D97-AF65-F5344CB8AC3E}">
        <p14:creationId xmlns:p14="http://schemas.microsoft.com/office/powerpoint/2010/main" xmlns="" val="3970204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4B93418-DD82-4702-B98C-0F2BE35177CD}"/>
              </a:ext>
            </a:extLst>
          </p:cNvPr>
          <p:cNvSpPr>
            <a:spLocks noGrp="1"/>
          </p:cNvSpPr>
          <p:nvPr>
            <p:ph sz="half" idx="1"/>
          </p:nvPr>
        </p:nvSpPr>
        <p:spPr>
          <a:xfrm>
            <a:off x="457200" y="1419622"/>
            <a:ext cx="3250704" cy="2026048"/>
          </a:xfrm>
        </p:spPr>
        <p:txBody>
          <a:bodyPr>
            <a:normAutofit fontScale="25000" lnSpcReduction="20000"/>
          </a:bodyPr>
          <a:lstStyle/>
          <a:p>
            <a:pPr marL="0" indent="0">
              <a:buNone/>
            </a:pPr>
            <a:r>
              <a:rPr lang="en-ZA" sz="6400" b="1" dirty="0">
                <a:latin typeface="Arial" panose="020B0604020202020204" pitchFamily="34" charset="0"/>
                <a:cs typeface="Arial" panose="020B0604020202020204" pitchFamily="34" charset="0"/>
              </a:rPr>
              <a:t>VISION</a:t>
            </a:r>
          </a:p>
          <a:p>
            <a:pPr marL="0" indent="0">
              <a:buNone/>
            </a:pPr>
            <a:endParaRPr lang="en-ZA" sz="6400" dirty="0">
              <a:latin typeface="Arial" panose="020B0604020202020204" pitchFamily="34" charset="0"/>
              <a:cs typeface="Arial" panose="020B0604020202020204" pitchFamily="34" charset="0"/>
            </a:endParaRPr>
          </a:p>
          <a:p>
            <a:pPr marL="0" indent="0">
              <a:buNone/>
            </a:pPr>
            <a:r>
              <a:rPr lang="en-ZA" sz="6400" dirty="0">
                <a:latin typeface="Arial" panose="020B0604020202020204" pitchFamily="34" charset="0"/>
                <a:cs typeface="Arial" panose="020B0604020202020204" pitchFamily="34" charset="0"/>
              </a:rPr>
              <a:t>To be a catalyst for transformation and growth of the local diamond beneficiation industry</a:t>
            </a:r>
          </a:p>
          <a:p>
            <a:pPr marL="0" indent="0">
              <a:buNone/>
            </a:pPr>
            <a:endParaRPr lang="en-ZA"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xmlns="" id="{8FA766AA-3E84-4EE9-A2EA-1AACF63F2073}"/>
              </a:ext>
            </a:extLst>
          </p:cNvPr>
          <p:cNvSpPr>
            <a:spLocks noGrp="1"/>
          </p:cNvSpPr>
          <p:nvPr>
            <p:ph sz="half" idx="2"/>
          </p:nvPr>
        </p:nvSpPr>
        <p:spPr>
          <a:xfrm>
            <a:off x="4139952" y="1419622"/>
            <a:ext cx="4546848" cy="3024336"/>
          </a:xfrm>
        </p:spPr>
        <p:txBody>
          <a:bodyPr>
            <a:normAutofit fontScale="25000" lnSpcReduction="20000"/>
          </a:bodyPr>
          <a:lstStyle/>
          <a:p>
            <a:pPr marL="0" indent="0">
              <a:buNone/>
            </a:pPr>
            <a:r>
              <a:rPr lang="en-ZA" sz="3400" b="1" dirty="0">
                <a:latin typeface="Arial" panose="020B0604020202020204" pitchFamily="34" charset="0"/>
                <a:cs typeface="Arial" panose="020B0604020202020204" pitchFamily="34" charset="0"/>
              </a:rPr>
              <a:t>         </a:t>
            </a:r>
            <a:r>
              <a:rPr lang="en-ZA" sz="6400" b="1" dirty="0">
                <a:latin typeface="Arial" panose="020B0604020202020204" pitchFamily="34" charset="0"/>
                <a:cs typeface="Arial" panose="020B0604020202020204" pitchFamily="34" charset="0"/>
              </a:rPr>
              <a:t>MISSION</a:t>
            </a:r>
          </a:p>
          <a:p>
            <a:pPr marL="0" indent="0">
              <a:buNone/>
            </a:pPr>
            <a:r>
              <a:rPr lang="en-ZA" sz="6400" b="1" dirty="0">
                <a:latin typeface="Arial" panose="020B0604020202020204" pitchFamily="34" charset="0"/>
                <a:cs typeface="Arial" panose="020B0604020202020204" pitchFamily="34" charset="0"/>
              </a:rPr>
              <a:t> </a:t>
            </a:r>
          </a:p>
          <a:p>
            <a:pPr marL="457200" lvl="1" indent="0">
              <a:buNone/>
            </a:pPr>
            <a:r>
              <a:rPr lang="en-ZA" sz="6400" dirty="0">
                <a:latin typeface="Arial" panose="020B0604020202020204" pitchFamily="34" charset="0"/>
                <a:cs typeface="Arial" panose="020B0604020202020204" pitchFamily="34" charset="0"/>
              </a:rPr>
              <a:t>Ensure acquisition of and equitable access to rough diamonds with particular focus</a:t>
            </a:r>
          </a:p>
          <a:p>
            <a:pPr marL="457200" lvl="1" indent="0">
              <a:buNone/>
            </a:pPr>
            <a:r>
              <a:rPr lang="en-ZA" sz="6400" dirty="0">
                <a:latin typeface="Arial" panose="020B0604020202020204" pitchFamily="34" charset="0"/>
                <a:cs typeface="Arial" panose="020B0604020202020204" pitchFamily="34" charset="0"/>
              </a:rPr>
              <a:t>on HDSAs.</a:t>
            </a:r>
          </a:p>
          <a:p>
            <a:pPr marL="457200" lvl="1" indent="0">
              <a:buNone/>
            </a:pPr>
            <a:endParaRPr lang="en-ZA" sz="6400" dirty="0">
              <a:latin typeface="Arial" panose="020B0604020202020204" pitchFamily="34" charset="0"/>
              <a:cs typeface="Arial" panose="020B0604020202020204" pitchFamily="34" charset="0"/>
            </a:endParaRPr>
          </a:p>
          <a:p>
            <a:pPr marL="457200" lvl="1" indent="0">
              <a:buNone/>
            </a:pPr>
            <a:r>
              <a:rPr lang="en-ZA" sz="6400" dirty="0">
                <a:latin typeface="Arial" panose="020B0604020202020204" pitchFamily="34" charset="0"/>
                <a:cs typeface="Arial" panose="020B0604020202020204" pitchFamily="34" charset="0"/>
              </a:rPr>
              <a:t>Promote the growth of the diamond</a:t>
            </a:r>
          </a:p>
          <a:p>
            <a:pPr marL="457200" lvl="1" indent="0">
              <a:buNone/>
            </a:pPr>
            <a:r>
              <a:rPr lang="en-ZA" sz="6400" dirty="0">
                <a:latin typeface="Arial" panose="020B0604020202020204" pitchFamily="34" charset="0"/>
                <a:cs typeface="Arial" panose="020B0604020202020204" pitchFamily="34" charset="0"/>
              </a:rPr>
              <a:t>beneficiation industry through relevant interventions.</a:t>
            </a:r>
          </a:p>
          <a:p>
            <a:pPr marL="457200" lvl="1" indent="0">
              <a:buNone/>
            </a:pPr>
            <a:endParaRPr lang="en-ZA" sz="6400" dirty="0">
              <a:latin typeface="Arial" panose="020B0604020202020204" pitchFamily="34" charset="0"/>
              <a:cs typeface="Arial" panose="020B0604020202020204" pitchFamily="34" charset="0"/>
            </a:endParaRPr>
          </a:p>
          <a:p>
            <a:pPr marL="457200" lvl="1" indent="0">
              <a:buNone/>
            </a:pPr>
            <a:r>
              <a:rPr lang="en-ZA" sz="6400" dirty="0">
                <a:latin typeface="Arial" panose="020B0604020202020204" pitchFamily="34" charset="0"/>
                <a:cs typeface="Arial" panose="020B0604020202020204" pitchFamily="34" charset="0"/>
              </a:rPr>
              <a:t>Establish and maintain a transformed client  base of local diamond </a:t>
            </a:r>
            <a:r>
              <a:rPr lang="en-ZA" sz="6400" dirty="0" err="1">
                <a:latin typeface="Arial" panose="020B0604020202020204" pitchFamily="34" charset="0"/>
                <a:cs typeface="Arial" panose="020B0604020202020204" pitchFamily="34" charset="0"/>
              </a:rPr>
              <a:t>beneficiators</a:t>
            </a:r>
            <a:endParaRPr lang="en-ZA" sz="6400" dirty="0">
              <a:latin typeface="Arial" panose="020B0604020202020204" pitchFamily="34" charset="0"/>
              <a:cs typeface="Arial" panose="020B0604020202020204" pitchFamily="34" charset="0"/>
            </a:endParaRPr>
          </a:p>
          <a:p>
            <a:pPr marL="0" indent="0">
              <a:buNone/>
            </a:pPr>
            <a:endParaRPr lang="en-ZA" dirty="0">
              <a:latin typeface="Arial" panose="020B0604020202020204" pitchFamily="34" charset="0"/>
              <a:cs typeface="Arial" panose="020B0604020202020204" pitchFamily="34" charset="0"/>
            </a:endParaRPr>
          </a:p>
          <a:p>
            <a:pPr marL="0" indent="0">
              <a:buNone/>
            </a:pPr>
            <a:endParaRPr lang="en-ZA" dirty="0"/>
          </a:p>
        </p:txBody>
      </p:sp>
      <p:sp>
        <p:nvSpPr>
          <p:cNvPr id="5" name="Slide Number Placeholder 4">
            <a:extLst>
              <a:ext uri="{FF2B5EF4-FFF2-40B4-BE49-F238E27FC236}">
                <a16:creationId xmlns:a16="http://schemas.microsoft.com/office/drawing/2014/main" xmlns="" id="{010D173B-3A5E-4C9F-BD23-DA92C78593F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667671-337A-49B0-B478-8916338BF195}" type="slidenum">
              <a:rPr kumimoji="0" lang="en-US" sz="675" b="0" i="0" u="none" strike="noStrike" kern="1200" cap="none" spc="0" normalizeH="0" baseline="0" noProof="0" smtClean="0">
                <a:ln>
                  <a:noFill/>
                </a:ln>
                <a:solidFill>
                  <a:srgbClr val="F0A22E"/>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675" b="0" i="0" u="none" strike="noStrike" kern="1200" cap="none" spc="0" normalizeH="0" baseline="0" noProof="0" dirty="0">
              <a:ln>
                <a:noFill/>
              </a:ln>
              <a:solidFill>
                <a:srgbClr val="F0A22E"/>
              </a:solidFill>
              <a:effectLst/>
              <a:uLnTx/>
              <a:uFillTx/>
              <a:latin typeface="Trebuchet MS" panose="020B0603020202020204"/>
              <a:ea typeface="+mn-ea"/>
              <a:cs typeface="+mn-cs"/>
            </a:endParaRPr>
          </a:p>
        </p:txBody>
      </p:sp>
      <p:sp>
        <p:nvSpPr>
          <p:cNvPr id="7" name="Title 6">
            <a:extLst>
              <a:ext uri="{FF2B5EF4-FFF2-40B4-BE49-F238E27FC236}">
                <a16:creationId xmlns:a16="http://schemas.microsoft.com/office/drawing/2014/main" xmlns="" id="{9E5FE6E2-2944-4ABD-BA92-DCC2EDEFEF5C}"/>
              </a:ext>
            </a:extLst>
          </p:cNvPr>
          <p:cNvSpPr txBox="1">
            <a:spLocks noGrp="1"/>
          </p:cNvSpPr>
          <p:nvPr>
            <p:ph type="title"/>
          </p:nvPr>
        </p:nvSpPr>
        <p:spPr>
          <a:xfrm>
            <a:off x="457200" y="206375"/>
            <a:ext cx="8003232" cy="637183"/>
          </a:xfrm>
          <a:prstGeom prst="flowChartTerminator">
            <a:avLst/>
          </a:prstGeom>
          <a:solidFill>
            <a:schemeClr val="accent6">
              <a:lumMod val="75000"/>
            </a:schemeClr>
          </a:solidFill>
          <a:ln w="25400" cap="flat" cmpd="sng" algn="ctr">
            <a:noFill/>
            <a:prstDash val="solid"/>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28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VISION AND MISSION </a:t>
            </a:r>
          </a:p>
        </p:txBody>
      </p:sp>
      <p:pic>
        <p:nvPicPr>
          <p:cNvPr id="6" name="Picture 5">
            <a:extLst>
              <a:ext uri="{FF2B5EF4-FFF2-40B4-BE49-F238E27FC236}">
                <a16:creationId xmlns:a16="http://schemas.microsoft.com/office/drawing/2014/main" xmlns="" id="{FA43B411-0B62-4D0A-8BCB-710F85EA5B82}"/>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330326"/>
            <a:ext cx="1080120" cy="813174"/>
          </a:xfrm>
          <a:prstGeom prst="rect">
            <a:avLst/>
          </a:prstGeom>
          <a:noFill/>
          <a:ln>
            <a:noFill/>
          </a:ln>
        </p:spPr>
      </p:pic>
    </p:spTree>
    <p:extLst>
      <p:ext uri="{BB962C8B-B14F-4D97-AF65-F5344CB8AC3E}">
        <p14:creationId xmlns:p14="http://schemas.microsoft.com/office/powerpoint/2010/main" xmlns="" val="2034912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CAA61317-D91C-48A6-A3C3-03DBF6F6A53A}"/>
              </a:ext>
            </a:extLst>
          </p:cNvPr>
          <p:cNvSpPr>
            <a:spLocks noGrp="1"/>
          </p:cNvSpPr>
          <p:nvPr>
            <p:ph type="sldNum" sz="quarter" idx="12"/>
          </p:nvPr>
        </p:nvSpPr>
        <p:spPr/>
        <p:txBody>
          <a:bodyPr/>
          <a:lstStyle/>
          <a:p>
            <a:pPr>
              <a:defRPr/>
            </a:pPr>
            <a:fld id="{A228EA2B-C984-4FDC-A707-DC0352DA9364}" type="slidenum">
              <a:rPr lang="en-US" smtClean="0"/>
              <a:pPr>
                <a:defRPr/>
              </a:pPr>
              <a:t>40</a:t>
            </a:fld>
            <a:endParaRPr lang="en-US"/>
          </a:p>
        </p:txBody>
      </p:sp>
      <p:sp>
        <p:nvSpPr>
          <p:cNvPr id="4" name="Title 6">
            <a:extLst>
              <a:ext uri="{FF2B5EF4-FFF2-40B4-BE49-F238E27FC236}">
                <a16:creationId xmlns:a16="http://schemas.microsoft.com/office/drawing/2014/main" xmlns="" id="{49868B5A-EFC0-4AD7-857C-5DD66A4AE447}"/>
              </a:ext>
            </a:extLst>
          </p:cNvPr>
          <p:cNvSpPr txBox="1">
            <a:spLocks noGrp="1"/>
          </p:cNvSpPr>
          <p:nvPr>
            <p:ph type="title"/>
          </p:nvPr>
        </p:nvSpPr>
        <p:spPr>
          <a:xfrm>
            <a:off x="457200" y="102393"/>
            <a:ext cx="7859216" cy="599066"/>
          </a:xfrm>
          <a:prstGeom prst="flowChartTerminator">
            <a:avLst/>
          </a:prstGeom>
          <a:solidFill>
            <a:schemeClr val="accent6">
              <a:lumMod val="75000"/>
            </a:schemeClr>
          </a:solidFill>
          <a:ln w="25400" cap="flat" cmpd="sng" algn="ctr">
            <a:noFill/>
            <a:prstDash val="solid"/>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28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 MARKET CHALLENGES </a:t>
            </a:r>
          </a:p>
        </p:txBody>
      </p:sp>
      <p:sp>
        <p:nvSpPr>
          <p:cNvPr id="5" name="TextBox 4">
            <a:extLst>
              <a:ext uri="{FF2B5EF4-FFF2-40B4-BE49-F238E27FC236}">
                <a16:creationId xmlns:a16="http://schemas.microsoft.com/office/drawing/2014/main" xmlns="" id="{47A53B78-E9B1-401A-93F9-5754C78EED8C}"/>
              </a:ext>
            </a:extLst>
          </p:cNvPr>
          <p:cNvSpPr txBox="1"/>
          <p:nvPr/>
        </p:nvSpPr>
        <p:spPr>
          <a:xfrm>
            <a:off x="827584" y="808389"/>
            <a:ext cx="7671648" cy="5632311"/>
          </a:xfrm>
          <a:prstGeom prst="rect">
            <a:avLst/>
          </a:prstGeom>
          <a:noFill/>
        </p:spPr>
        <p:txBody>
          <a:bodyPr wrap="square" rtlCol="0">
            <a:spAutoFit/>
          </a:bodyPr>
          <a:lstStyle/>
          <a:p>
            <a:pPr marL="28575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The diamond market was faced with several challenges in the 2018/2019 financial year. The price of rough diamonds increased whilst the price for polished diamonds decreased, this led to an imbalance in prices</a:t>
            </a:r>
          </a:p>
          <a:p>
            <a:pPr algn="just"/>
            <a:endParaRPr lang="en-Z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The US-China trade war affected the Chinese consumption of luxury goods due to them holding on to finances due to uncertainty of what would happen.</a:t>
            </a:r>
          </a:p>
          <a:p>
            <a:pPr algn="just"/>
            <a:endParaRPr lang="en-Z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The influx of Synethic diamonds being mixed into melee natural diamond parcels led to the demand in these sizes decreasing.</a:t>
            </a:r>
          </a:p>
          <a:p>
            <a:pPr marL="285750" indent="-285750" algn="just">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The South African production levels began to decline, with De Beers reducing their production outlook due to them starting underground mining at Venetia.</a:t>
            </a:r>
          </a:p>
          <a:p>
            <a:pPr marL="285750" indent="-285750" algn="just">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The impact is still being felt into the 2019/2020 financial year with clients uncertain of where the market is heading.</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endParaRPr lang="en-GB" dirty="0"/>
          </a:p>
        </p:txBody>
      </p:sp>
      <p:pic>
        <p:nvPicPr>
          <p:cNvPr id="6" name="Picture 5">
            <a:extLst>
              <a:ext uri="{FF2B5EF4-FFF2-40B4-BE49-F238E27FC236}">
                <a16:creationId xmlns:a16="http://schemas.microsoft.com/office/drawing/2014/main" xmlns="" id="{92B43BD6-C49D-40ED-A117-74E5FB4C1C58}"/>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330326"/>
            <a:ext cx="1080120" cy="813174"/>
          </a:xfrm>
          <a:prstGeom prst="rect">
            <a:avLst/>
          </a:prstGeom>
          <a:noFill/>
          <a:ln>
            <a:noFill/>
          </a:ln>
        </p:spPr>
      </p:pic>
    </p:spTree>
    <p:extLst>
      <p:ext uri="{BB962C8B-B14F-4D97-AF65-F5344CB8AC3E}">
        <p14:creationId xmlns:p14="http://schemas.microsoft.com/office/powerpoint/2010/main" xmlns="" val="1986141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DFD585-A024-48CA-BC58-7493C5AB121D}"/>
              </a:ext>
            </a:extLst>
          </p:cNvPr>
          <p:cNvSpPr>
            <a:spLocks noGrp="1"/>
          </p:cNvSpPr>
          <p:nvPr>
            <p:ph type="title"/>
          </p:nvPr>
        </p:nvSpPr>
        <p:spPr/>
        <p:txBody>
          <a:bodyPr>
            <a:noAutofit/>
          </a:bodyPr>
          <a:lstStyle/>
          <a:p>
            <a:r>
              <a:rPr lang="en-ZA" sz="4400" dirty="0"/>
              <a:t/>
            </a:r>
            <a:br>
              <a:rPr lang="en-ZA" sz="4400" dirty="0"/>
            </a:br>
            <a:r>
              <a:rPr lang="en-ZA" sz="4400" dirty="0"/>
              <a:t/>
            </a:r>
            <a:br>
              <a:rPr lang="en-ZA" sz="4400" dirty="0"/>
            </a:br>
            <a:endParaRPr lang="en-ZA" sz="4400" dirty="0"/>
          </a:p>
        </p:txBody>
      </p:sp>
      <p:sp>
        <p:nvSpPr>
          <p:cNvPr id="3" name="Slide Number Placeholder 2">
            <a:extLst>
              <a:ext uri="{FF2B5EF4-FFF2-40B4-BE49-F238E27FC236}">
                <a16:creationId xmlns:a16="http://schemas.microsoft.com/office/drawing/2014/main" xmlns="" id="{83904B5D-1FDC-4F0D-8C3C-79F9D569D664}"/>
              </a:ext>
            </a:extLst>
          </p:cNvPr>
          <p:cNvSpPr>
            <a:spLocks noGrp="1"/>
          </p:cNvSpPr>
          <p:nvPr>
            <p:ph type="sldNum" sz="quarter" idx="12"/>
          </p:nvPr>
        </p:nvSpPr>
        <p:spPr/>
        <p:txBody>
          <a:bodyPr/>
          <a:lstStyle/>
          <a:p>
            <a:pPr>
              <a:defRPr/>
            </a:pPr>
            <a:fld id="{A228EA2B-C984-4FDC-A707-DC0352DA9364}" type="slidenum">
              <a:rPr lang="en-US" smtClean="0"/>
              <a:pPr>
                <a:defRPr/>
              </a:pPr>
              <a:t>41</a:t>
            </a:fld>
            <a:endParaRPr lang="en-US"/>
          </a:p>
        </p:txBody>
      </p:sp>
      <p:sp>
        <p:nvSpPr>
          <p:cNvPr id="4" name="Title 6">
            <a:extLst>
              <a:ext uri="{FF2B5EF4-FFF2-40B4-BE49-F238E27FC236}">
                <a16:creationId xmlns:a16="http://schemas.microsoft.com/office/drawing/2014/main" xmlns="" id="{D6D007C1-9044-47EC-873C-ED21B28BEAE7}"/>
              </a:ext>
            </a:extLst>
          </p:cNvPr>
          <p:cNvSpPr txBox="1">
            <a:spLocks/>
          </p:cNvSpPr>
          <p:nvPr/>
        </p:nvSpPr>
        <p:spPr>
          <a:xfrm>
            <a:off x="539552" y="1691110"/>
            <a:ext cx="8229600" cy="1224136"/>
          </a:xfrm>
          <a:prstGeom prst="flowChartTerminator">
            <a:avLst/>
          </a:prstGeom>
          <a:solidFill>
            <a:schemeClr val="accent6">
              <a:lumMod val="75000"/>
            </a:schemeClr>
          </a:solidFill>
          <a:ln w="25400" cap="flat" cmpd="sng" algn="ctr">
            <a:noFill/>
            <a:prstDash val="solid"/>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36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FUTURE FOCUS AREAS</a:t>
            </a:r>
            <a:endParaRPr lang="en-ZA" sz="28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endParaRPr>
          </a:p>
        </p:txBody>
      </p:sp>
      <p:pic>
        <p:nvPicPr>
          <p:cNvPr id="5" name="Picture 4">
            <a:extLst>
              <a:ext uri="{FF2B5EF4-FFF2-40B4-BE49-F238E27FC236}">
                <a16:creationId xmlns:a16="http://schemas.microsoft.com/office/drawing/2014/main" xmlns="" id="{86950336-6A02-4923-92D0-A3CC1E6DFA0D}"/>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330326"/>
            <a:ext cx="1080120" cy="813174"/>
          </a:xfrm>
          <a:prstGeom prst="rect">
            <a:avLst/>
          </a:prstGeom>
          <a:noFill/>
          <a:ln>
            <a:noFill/>
          </a:ln>
        </p:spPr>
      </p:pic>
    </p:spTree>
    <p:extLst>
      <p:ext uri="{BB962C8B-B14F-4D97-AF65-F5344CB8AC3E}">
        <p14:creationId xmlns:p14="http://schemas.microsoft.com/office/powerpoint/2010/main" xmlns="" val="30102284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882" y="1254794"/>
            <a:ext cx="8229600" cy="2736304"/>
          </a:xfrm>
        </p:spPr>
        <p:txBody>
          <a:bodyPr>
            <a:noAutofit/>
          </a:bodyPr>
          <a:lstStyle/>
          <a:p>
            <a:pPr algn="just"/>
            <a:r>
              <a:rPr lang="en-ZA" sz="2000" dirty="0">
                <a:latin typeface="Arial" pitchFamily="34" charset="0"/>
                <a:cs typeface="Arial" pitchFamily="34" charset="0"/>
              </a:rPr>
              <a:t>Rebranding of the entity - reposition and alignment</a:t>
            </a:r>
          </a:p>
          <a:p>
            <a:pPr algn="just"/>
            <a:r>
              <a:rPr lang="en-ZA" sz="2000" dirty="0">
                <a:latin typeface="Arial" pitchFamily="34" charset="0"/>
                <a:cs typeface="Arial" pitchFamily="34" charset="0"/>
              </a:rPr>
              <a:t>Conduct feasibility study on beneficiation of  -3grainer gem</a:t>
            </a:r>
          </a:p>
          <a:p>
            <a:pPr algn="just"/>
            <a:r>
              <a:rPr lang="en-US" sz="2000" dirty="0">
                <a:latin typeface="Arial" panose="020B0604020202020204" pitchFamily="34" charset="0"/>
                <a:cs typeface="Arial" pitchFamily="34" charset="0"/>
              </a:rPr>
              <a:t>E</a:t>
            </a:r>
            <a:r>
              <a:rPr lang="en-ZA" sz="2000" dirty="0">
                <a:latin typeface="Arial" panose="020B0604020202020204" pitchFamily="34" charset="0"/>
                <a:cs typeface="Arial" pitchFamily="34" charset="0"/>
              </a:rPr>
              <a:t>stablish an Enterprise Hub with access to state of the art technology for new entrance, emerging business and trainees </a:t>
            </a:r>
          </a:p>
          <a:p>
            <a:pPr algn="just"/>
            <a:r>
              <a:rPr lang="en-ZA" sz="2000" dirty="0">
                <a:latin typeface="Arial" panose="020B0604020202020204" pitchFamily="34" charset="0"/>
                <a:cs typeface="Arial" pitchFamily="34" charset="0"/>
              </a:rPr>
              <a:t>Purchase rough from other countries with SADC countries being a priority</a:t>
            </a:r>
          </a:p>
          <a:p>
            <a:pPr algn="just">
              <a:lnSpc>
                <a:spcPct val="150000"/>
              </a:lnSpc>
            </a:pPr>
            <a:r>
              <a:rPr lang="en-ZA" sz="2000" dirty="0">
                <a:latin typeface="Arial" panose="020B0604020202020204" pitchFamily="34" charset="0"/>
                <a:cs typeface="Arial" pitchFamily="34" charset="0"/>
              </a:rPr>
              <a:t>Development of manufacturing tools and maintenance</a:t>
            </a:r>
          </a:p>
        </p:txBody>
      </p:sp>
      <p:sp>
        <p:nvSpPr>
          <p:cNvPr id="5" name="Title 6">
            <a:extLst>
              <a:ext uri="{FF2B5EF4-FFF2-40B4-BE49-F238E27FC236}">
                <a16:creationId xmlns:a16="http://schemas.microsoft.com/office/drawing/2014/main" xmlns="" id="{3338F6EB-4D62-4AE2-980C-E4EECC44372B}"/>
              </a:ext>
            </a:extLst>
          </p:cNvPr>
          <p:cNvSpPr txBox="1">
            <a:spLocks noGrp="1"/>
          </p:cNvSpPr>
          <p:nvPr>
            <p:ph type="title"/>
          </p:nvPr>
        </p:nvSpPr>
        <p:spPr>
          <a:xfrm>
            <a:off x="457200" y="310614"/>
            <a:ext cx="7499176" cy="604952"/>
          </a:xfrm>
          <a:prstGeom prst="flowChartTerminator">
            <a:avLst/>
          </a:prstGeom>
          <a:solidFill>
            <a:schemeClr val="accent6">
              <a:lumMod val="75000"/>
            </a:schemeClr>
          </a:solidFill>
          <a:ln w="25400" cap="flat" cmpd="sng" algn="ctr">
            <a:noFill/>
            <a:prstDash val="solid"/>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28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FUTURE FOCUS AREAS</a:t>
            </a:r>
          </a:p>
        </p:txBody>
      </p:sp>
      <p:sp>
        <p:nvSpPr>
          <p:cNvPr id="4" name="Slide Number Placeholder 3"/>
          <p:cNvSpPr>
            <a:spLocks noGrp="1"/>
          </p:cNvSpPr>
          <p:nvPr>
            <p:ph type="sldNum" sz="quarter" idx="12"/>
          </p:nvPr>
        </p:nvSpPr>
        <p:spPr/>
        <p:txBody>
          <a:bodyPr/>
          <a:lstStyle/>
          <a:p>
            <a:pPr>
              <a:defRPr/>
            </a:pPr>
            <a:fld id="{FA68F92E-61DC-4A8D-866E-499870BCCCBE}" type="slidenum">
              <a:rPr lang="en-US" smtClean="0"/>
              <a:pPr>
                <a:defRPr/>
              </a:pPr>
              <a:t>42</a:t>
            </a:fld>
            <a:endParaRPr lang="en-US"/>
          </a:p>
        </p:txBody>
      </p:sp>
      <p:pic>
        <p:nvPicPr>
          <p:cNvPr id="6" name="Picture 5">
            <a:extLst>
              <a:ext uri="{FF2B5EF4-FFF2-40B4-BE49-F238E27FC236}">
                <a16:creationId xmlns:a16="http://schemas.microsoft.com/office/drawing/2014/main" xmlns="" id="{BB1F88FC-D9D2-4A35-97AF-E267FEB2C881}"/>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330326"/>
            <a:ext cx="1080120" cy="813174"/>
          </a:xfrm>
          <a:prstGeom prst="rect">
            <a:avLst/>
          </a:prstGeom>
          <a:noFill/>
          <a:ln>
            <a:noFill/>
          </a:ln>
        </p:spPr>
      </p:pic>
    </p:spTree>
    <p:extLst>
      <p:ext uri="{BB962C8B-B14F-4D97-AF65-F5344CB8AC3E}">
        <p14:creationId xmlns:p14="http://schemas.microsoft.com/office/powerpoint/2010/main" xmlns="" val="17758322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b="1" dirty="0"/>
              <a:t> </a:t>
            </a:r>
            <a:endParaRPr lang="en-ZA" sz="2800" dirty="0"/>
          </a:p>
        </p:txBody>
      </p:sp>
      <p:sp>
        <p:nvSpPr>
          <p:cNvPr id="3" name="Content Placeholder 2"/>
          <p:cNvSpPr>
            <a:spLocks noGrp="1"/>
          </p:cNvSpPr>
          <p:nvPr>
            <p:ph idx="1"/>
          </p:nvPr>
        </p:nvSpPr>
        <p:spPr>
          <a:xfrm>
            <a:off x="1158318" y="1112046"/>
            <a:ext cx="7560840" cy="4138910"/>
          </a:xfrm>
        </p:spPr>
        <p:txBody>
          <a:bodyPr>
            <a:normAutofit fontScale="25000" lnSpcReduction="20000"/>
          </a:bodyPr>
          <a:lstStyle/>
          <a:p>
            <a:pPr lvl="0" algn="just"/>
            <a:r>
              <a:rPr lang="en-US" sz="7600" dirty="0">
                <a:latin typeface="Arial" pitchFamily="34" charset="0"/>
                <a:cs typeface="Arial" pitchFamily="34" charset="0"/>
              </a:rPr>
              <a:t>Approach government funding agencies and commercial banks to fund SDT clients</a:t>
            </a:r>
          </a:p>
          <a:p>
            <a:pPr lvl="0" algn="just"/>
            <a:endParaRPr lang="en-US" sz="7600" dirty="0">
              <a:latin typeface="Arial" pitchFamily="34" charset="0"/>
              <a:cs typeface="Arial" pitchFamily="34" charset="0"/>
            </a:endParaRPr>
          </a:p>
          <a:p>
            <a:pPr algn="just"/>
            <a:r>
              <a:rPr lang="en-ZA" sz="7600" dirty="0">
                <a:latin typeface="Arial" panose="020B0604020202020204" pitchFamily="34" charset="0"/>
                <a:cs typeface="Arial" pitchFamily="34" charset="0"/>
              </a:rPr>
              <a:t>Attract youth and women into the industry through incentives of mineral beneficiation</a:t>
            </a:r>
          </a:p>
          <a:p>
            <a:pPr algn="just"/>
            <a:endParaRPr lang="en-ZA" sz="7600" dirty="0">
              <a:latin typeface="Arial" panose="020B0604020202020204" pitchFamily="34" charset="0"/>
              <a:cs typeface="Arial" pitchFamily="34" charset="0"/>
            </a:endParaRPr>
          </a:p>
          <a:p>
            <a:pPr lvl="0" algn="just"/>
            <a:r>
              <a:rPr lang="en-US" sz="7600" dirty="0">
                <a:latin typeface="Arial" pitchFamily="34" charset="0"/>
                <a:cs typeface="Arial" pitchFamily="34" charset="0"/>
              </a:rPr>
              <a:t>Investment in local and international marketing activities for clients</a:t>
            </a:r>
          </a:p>
          <a:p>
            <a:pPr lvl="0" algn="just"/>
            <a:endParaRPr lang="en-US" sz="7600" dirty="0">
              <a:latin typeface="Arial" pitchFamily="34" charset="0"/>
              <a:cs typeface="Arial" pitchFamily="34" charset="0"/>
            </a:endParaRPr>
          </a:p>
          <a:p>
            <a:pPr lvl="0" algn="just"/>
            <a:r>
              <a:rPr lang="en-ZA" sz="7600" dirty="0">
                <a:latin typeface="Arial" panose="020B0604020202020204" pitchFamily="34" charset="0"/>
                <a:cs typeface="Arial" pitchFamily="34" charset="0"/>
              </a:rPr>
              <a:t>Strengthen Enterprise Development Programme</a:t>
            </a:r>
          </a:p>
          <a:p>
            <a:pPr lvl="0" algn="just"/>
            <a:endParaRPr lang="en-ZA" sz="7600" dirty="0">
              <a:latin typeface="Arial" panose="020B0604020202020204" pitchFamily="34" charset="0"/>
              <a:cs typeface="Arial" pitchFamily="34" charset="0"/>
            </a:endParaRPr>
          </a:p>
          <a:p>
            <a:pPr algn="just"/>
            <a:r>
              <a:rPr lang="en-ZA" sz="7600" dirty="0">
                <a:latin typeface="Arial" panose="020B0604020202020204" pitchFamily="34" charset="0"/>
                <a:cs typeface="Arial" pitchFamily="34" charset="0"/>
              </a:rPr>
              <a:t>Establish proper diamond training academy/school</a:t>
            </a:r>
          </a:p>
          <a:p>
            <a:pPr algn="just"/>
            <a:endParaRPr lang="en-ZA" sz="7600" dirty="0">
              <a:latin typeface="Arial" panose="020B0604020202020204" pitchFamily="34" charset="0"/>
              <a:cs typeface="Arial" pitchFamily="34" charset="0"/>
            </a:endParaRPr>
          </a:p>
          <a:p>
            <a:pPr algn="just"/>
            <a:r>
              <a:rPr lang="en-ZA" sz="7600" dirty="0">
                <a:latin typeface="Arial" panose="020B0604020202020204" pitchFamily="34" charset="0"/>
                <a:cs typeface="Arial" pitchFamily="34" charset="0"/>
              </a:rPr>
              <a:t>Establish research, training and development scheme</a:t>
            </a:r>
          </a:p>
          <a:p>
            <a:pPr marL="0" indent="0">
              <a:buNone/>
            </a:pPr>
            <a:endParaRPr lang="en-ZA" sz="1600" b="1" dirty="0">
              <a:latin typeface="Arial" panose="020B0604020202020204" pitchFamily="34" charset="0"/>
              <a:cs typeface="Arial" pitchFamily="34" charset="0"/>
            </a:endParaRPr>
          </a:p>
          <a:p>
            <a:pPr marL="0" lvl="0" indent="0">
              <a:buNone/>
            </a:pPr>
            <a:endParaRPr lang="en-US" sz="1600" b="1" dirty="0">
              <a:latin typeface="Arial" pitchFamily="34" charset="0"/>
              <a:cs typeface="Arial" pitchFamily="34" charset="0"/>
            </a:endParaRPr>
          </a:p>
          <a:p>
            <a:pPr marL="0" lvl="0" indent="0">
              <a:buNone/>
            </a:pPr>
            <a:endParaRPr lang="en-US" sz="1600" b="1" dirty="0">
              <a:latin typeface="Arial" pitchFamily="34" charset="0"/>
              <a:cs typeface="Arial" pitchFamily="34" charset="0"/>
            </a:endParaRPr>
          </a:p>
          <a:p>
            <a:pPr marL="0" lvl="0" indent="0">
              <a:buNone/>
            </a:pPr>
            <a:endParaRPr lang="en-US" sz="1600" b="1" dirty="0">
              <a:latin typeface="Arial" pitchFamily="34" charset="0"/>
              <a:cs typeface="Arial" pitchFamily="34" charset="0"/>
            </a:endParaRPr>
          </a:p>
          <a:p>
            <a:pPr marL="0" lvl="0" indent="0">
              <a:buNone/>
            </a:pPr>
            <a:endParaRPr lang="en-US" sz="1600" b="1" dirty="0">
              <a:latin typeface="Arial" pitchFamily="34" charset="0"/>
              <a:cs typeface="Arial" pitchFamily="34" charset="0"/>
            </a:endParaRPr>
          </a:p>
          <a:p>
            <a:pPr marL="0" indent="0">
              <a:buNone/>
            </a:pPr>
            <a:endParaRPr lang="en-ZA" sz="1600" dirty="0">
              <a:latin typeface="Arial" panose="020B0604020202020204" pitchFamily="34" charset="0"/>
              <a:cs typeface="Arial" pitchFamily="34" charset="0"/>
            </a:endParaRPr>
          </a:p>
        </p:txBody>
      </p:sp>
      <p:sp>
        <p:nvSpPr>
          <p:cNvPr id="6" name="Slide Number Placeholder 5"/>
          <p:cNvSpPr>
            <a:spLocks noGrp="1"/>
          </p:cNvSpPr>
          <p:nvPr>
            <p:ph type="sldNum" sz="quarter" idx="12"/>
          </p:nvPr>
        </p:nvSpPr>
        <p:spPr/>
        <p:txBody>
          <a:bodyPr/>
          <a:lstStyle/>
          <a:p>
            <a:pPr>
              <a:defRPr/>
            </a:pPr>
            <a:fld id="{FA68F92E-61DC-4A8D-866E-499870BCCCBE}" type="slidenum">
              <a:rPr lang="en-US" smtClean="0"/>
              <a:pPr>
                <a:defRPr/>
              </a:pPr>
              <a:t>43</a:t>
            </a:fld>
            <a:endParaRPr lang="en-US" dirty="0"/>
          </a:p>
        </p:txBody>
      </p:sp>
      <p:pic>
        <p:nvPicPr>
          <p:cNvPr id="7" name="Picture 6">
            <a:extLst>
              <a:ext uri="{FF2B5EF4-FFF2-40B4-BE49-F238E27FC236}">
                <a16:creationId xmlns:a16="http://schemas.microsoft.com/office/drawing/2014/main" xmlns="" id="{7F3F1956-E623-4D6E-9704-0BD4F0EB7CD1}"/>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330326"/>
            <a:ext cx="1080120" cy="813174"/>
          </a:xfrm>
          <a:prstGeom prst="rect">
            <a:avLst/>
          </a:prstGeom>
          <a:noFill/>
          <a:ln>
            <a:noFill/>
          </a:ln>
        </p:spPr>
      </p:pic>
      <p:sp>
        <p:nvSpPr>
          <p:cNvPr id="8" name="Title 6">
            <a:extLst>
              <a:ext uri="{FF2B5EF4-FFF2-40B4-BE49-F238E27FC236}">
                <a16:creationId xmlns:a16="http://schemas.microsoft.com/office/drawing/2014/main" xmlns="" id="{D47F3F4F-092F-4F6A-8ED3-93DD3F972194}"/>
              </a:ext>
            </a:extLst>
          </p:cNvPr>
          <p:cNvSpPr txBox="1">
            <a:spLocks/>
          </p:cNvSpPr>
          <p:nvPr/>
        </p:nvSpPr>
        <p:spPr>
          <a:xfrm>
            <a:off x="611560" y="260725"/>
            <a:ext cx="7499176" cy="604952"/>
          </a:xfrm>
          <a:prstGeom prst="flowChartTerminator">
            <a:avLst/>
          </a:prstGeom>
          <a:solidFill>
            <a:schemeClr val="accent6">
              <a:lumMod val="75000"/>
            </a:schemeClr>
          </a:solidFill>
          <a:ln w="25400" cap="flat" cmpd="sng" algn="ctr">
            <a:noFill/>
            <a:prstDash val="solid"/>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2800" b="1">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FUTURE FOCUS AREAS</a:t>
            </a:r>
            <a:endParaRPr lang="en-ZA" sz="28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endParaRPr>
          </a:p>
        </p:txBody>
      </p:sp>
    </p:spTree>
    <p:extLst>
      <p:ext uri="{BB962C8B-B14F-4D97-AF65-F5344CB8AC3E}">
        <p14:creationId xmlns:p14="http://schemas.microsoft.com/office/powerpoint/2010/main" xmlns="" val="5307972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83C1135-8EAE-4174-8F6D-C2A3426C655F}" type="slidenum">
              <a:rPr lang="en-US" smtClean="0"/>
              <a:pPr>
                <a:defRPr/>
              </a:pPr>
              <a:t>44</a:t>
            </a:fld>
            <a:endParaRPr lang="en-US" dirty="0"/>
          </a:p>
        </p:txBody>
      </p:sp>
      <p:sp>
        <p:nvSpPr>
          <p:cNvPr id="3" name="Title 6"/>
          <p:cNvSpPr txBox="1">
            <a:spLocks/>
          </p:cNvSpPr>
          <p:nvPr/>
        </p:nvSpPr>
        <p:spPr>
          <a:xfrm>
            <a:off x="827584" y="267494"/>
            <a:ext cx="7061408" cy="1088068"/>
          </a:xfrm>
          <a:prstGeom prst="flowChartTerminator">
            <a:avLst/>
          </a:prstGeom>
          <a:solidFill>
            <a:schemeClr val="accent6">
              <a:lumMod val="75000"/>
            </a:schemeClr>
          </a:solidFill>
          <a:ln w="15875" cap="flat" cmpd="sng" algn="ctr">
            <a:noFill/>
            <a:prstDash val="solid"/>
          </a:ln>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algn="l" defTabSz="685800" rtl="0" eaLnBrk="1" latinLnBrk="0" hangingPunct="1">
              <a:lnSpc>
                <a:spcPct val="85000"/>
              </a:lnSpc>
              <a:spcBef>
                <a:spcPct val="0"/>
              </a:spcBef>
              <a:buNone/>
              <a:defRPr sz="3600" kern="1200" spc="-38"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auto">
              <a:spcAft>
                <a:spcPts val="0"/>
              </a:spcAft>
            </a:pPr>
            <a:r>
              <a:rPr lang="en-ZA" sz="28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THANK YOU!!! </a:t>
            </a:r>
          </a:p>
        </p:txBody>
      </p:sp>
      <p:pic>
        <p:nvPicPr>
          <p:cNvPr id="4" name="Picture 3"/>
          <p:cNvPicPr>
            <a:picLocks noChangeAspect="1"/>
          </p:cNvPicPr>
          <p:nvPr/>
        </p:nvPicPr>
        <p:blipFill>
          <a:blip r:embed="rId2" cstate="print"/>
          <a:stretch>
            <a:fillRect/>
          </a:stretch>
        </p:blipFill>
        <p:spPr>
          <a:xfrm>
            <a:off x="1079612" y="1355562"/>
            <a:ext cx="6984776" cy="2871390"/>
          </a:xfrm>
          <a:prstGeom prst="rect">
            <a:avLst/>
          </a:prstGeom>
        </p:spPr>
      </p:pic>
      <p:pic>
        <p:nvPicPr>
          <p:cNvPr id="5" name="Picture 4">
            <a:extLst>
              <a:ext uri="{FF2B5EF4-FFF2-40B4-BE49-F238E27FC236}">
                <a16:creationId xmlns:a16="http://schemas.microsoft.com/office/drawing/2014/main" xmlns="" id="{5EBBB4D4-DDEE-4E35-A893-8299320FB102}"/>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330326"/>
            <a:ext cx="1080120" cy="813174"/>
          </a:xfrm>
          <a:prstGeom prst="rect">
            <a:avLst/>
          </a:prstGeom>
          <a:noFill/>
          <a:ln>
            <a:noFill/>
          </a:ln>
        </p:spPr>
      </p:pic>
    </p:spTree>
    <p:extLst>
      <p:ext uri="{BB962C8B-B14F-4D97-AF65-F5344CB8AC3E}">
        <p14:creationId xmlns:p14="http://schemas.microsoft.com/office/powerpoint/2010/main" xmlns="" val="2834309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B42E02-422B-49A5-ABDB-F06CB0949B5F}"/>
              </a:ext>
            </a:extLst>
          </p:cNvPr>
          <p:cNvSpPr>
            <a:spLocks noGrp="1"/>
          </p:cNvSpPr>
          <p:nvPr>
            <p:ph type="title"/>
          </p:nvPr>
        </p:nvSpPr>
        <p:spPr>
          <a:xfrm>
            <a:off x="457200" y="1587978"/>
            <a:ext cx="8229600" cy="648071"/>
          </a:xfrm>
        </p:spPr>
        <p:txBody>
          <a:bodyPr>
            <a:normAutofit fontScale="90000"/>
          </a:bodyPr>
          <a:lstStyle/>
          <a:p>
            <a:r>
              <a:rPr lang="en-ZA" dirty="0"/>
              <a:t/>
            </a:r>
            <a:br>
              <a:rPr lang="en-ZA" dirty="0"/>
            </a:br>
            <a:r>
              <a:rPr lang="en-ZA" dirty="0"/>
              <a:t/>
            </a:r>
            <a:br>
              <a:rPr lang="en-ZA" dirty="0"/>
            </a:br>
            <a:r>
              <a:rPr lang="en-ZA" dirty="0"/>
              <a:t/>
            </a:r>
            <a:br>
              <a:rPr lang="en-ZA" dirty="0"/>
            </a:br>
            <a:r>
              <a:rPr lang="en-ZA" dirty="0"/>
              <a:t/>
            </a:r>
            <a:br>
              <a:rPr lang="en-ZA" dirty="0"/>
            </a:br>
            <a:r>
              <a:rPr lang="en-ZA" dirty="0"/>
              <a:t/>
            </a:r>
            <a:br>
              <a:rPr lang="en-ZA" dirty="0"/>
            </a:br>
            <a:r>
              <a:rPr lang="en-ZA" dirty="0"/>
              <a:t/>
            </a:r>
            <a:br>
              <a:rPr lang="en-ZA" dirty="0"/>
            </a:br>
            <a:endParaRPr lang="en-ZA" dirty="0"/>
          </a:p>
        </p:txBody>
      </p:sp>
      <p:sp>
        <p:nvSpPr>
          <p:cNvPr id="3" name="Slide Number Placeholder 2">
            <a:extLst>
              <a:ext uri="{FF2B5EF4-FFF2-40B4-BE49-F238E27FC236}">
                <a16:creationId xmlns:a16="http://schemas.microsoft.com/office/drawing/2014/main" xmlns="" id="{92F759B3-FCDD-490E-ABFA-9F2CDF9E6C83}"/>
              </a:ext>
            </a:extLst>
          </p:cNvPr>
          <p:cNvSpPr>
            <a:spLocks noGrp="1"/>
          </p:cNvSpPr>
          <p:nvPr>
            <p:ph type="sldNum" sz="quarter" idx="12"/>
          </p:nvPr>
        </p:nvSpPr>
        <p:spPr/>
        <p:txBody>
          <a:bodyPr/>
          <a:lstStyle/>
          <a:p>
            <a:pPr>
              <a:defRPr/>
            </a:pPr>
            <a:fld id="{A228EA2B-C984-4FDC-A707-DC0352DA9364}" type="slidenum">
              <a:rPr lang="en-US" smtClean="0"/>
              <a:pPr>
                <a:defRPr/>
              </a:pPr>
              <a:t>5</a:t>
            </a:fld>
            <a:endParaRPr lang="en-US"/>
          </a:p>
        </p:txBody>
      </p:sp>
      <p:sp>
        <p:nvSpPr>
          <p:cNvPr id="4" name="Title 6">
            <a:extLst>
              <a:ext uri="{FF2B5EF4-FFF2-40B4-BE49-F238E27FC236}">
                <a16:creationId xmlns:a16="http://schemas.microsoft.com/office/drawing/2014/main" xmlns="" id="{3669CCED-AA7D-4E74-A525-6ECFE908F1D9}"/>
              </a:ext>
            </a:extLst>
          </p:cNvPr>
          <p:cNvSpPr txBox="1">
            <a:spLocks/>
          </p:cNvSpPr>
          <p:nvPr/>
        </p:nvSpPr>
        <p:spPr>
          <a:xfrm>
            <a:off x="457200" y="1419623"/>
            <a:ext cx="8229600" cy="1584178"/>
          </a:xfrm>
          <a:prstGeom prst="flowChartTerminator">
            <a:avLst/>
          </a:prstGeom>
          <a:solidFill>
            <a:schemeClr val="accent6">
              <a:lumMod val="75000"/>
            </a:schemeClr>
          </a:solidFill>
          <a:ln w="25400" cap="flat" cmpd="sng" algn="ctr">
            <a:noFill/>
            <a:prstDash val="solid"/>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36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GOVERNANCE </a:t>
            </a:r>
          </a:p>
        </p:txBody>
      </p:sp>
      <p:pic>
        <p:nvPicPr>
          <p:cNvPr id="5" name="Picture 4">
            <a:extLst>
              <a:ext uri="{FF2B5EF4-FFF2-40B4-BE49-F238E27FC236}">
                <a16:creationId xmlns:a16="http://schemas.microsoft.com/office/drawing/2014/main" xmlns="" id="{91D57E7D-A290-4F8A-816F-758A6A25064A}"/>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330326"/>
            <a:ext cx="1080120" cy="813174"/>
          </a:xfrm>
          <a:prstGeom prst="rect">
            <a:avLst/>
          </a:prstGeom>
          <a:noFill/>
          <a:ln>
            <a:noFill/>
          </a:ln>
        </p:spPr>
      </p:pic>
    </p:spTree>
    <p:extLst>
      <p:ext uri="{BB962C8B-B14F-4D97-AF65-F5344CB8AC3E}">
        <p14:creationId xmlns:p14="http://schemas.microsoft.com/office/powerpoint/2010/main" xmlns="" val="1343448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9F84EB20-8D4D-4BAC-8D4A-5917F04A7F21}"/>
              </a:ext>
            </a:extLst>
          </p:cNvPr>
          <p:cNvSpPr>
            <a:spLocks noGrp="1"/>
          </p:cNvSpPr>
          <p:nvPr>
            <p:ph type="sldNum" sz="quarter" idx="12"/>
          </p:nvPr>
        </p:nvSpPr>
        <p:spPr/>
        <p:txBody>
          <a:bodyPr/>
          <a:lstStyle/>
          <a:p>
            <a:pPr>
              <a:defRPr/>
            </a:pPr>
            <a:fld id="{FA68F92E-61DC-4A8D-866E-499870BCCCBE}" type="slidenum">
              <a:rPr lang="en-US" smtClean="0"/>
              <a:pPr>
                <a:defRPr/>
              </a:pPr>
              <a:t>6</a:t>
            </a:fld>
            <a:endParaRPr lang="en-US"/>
          </a:p>
        </p:txBody>
      </p:sp>
      <p:sp>
        <p:nvSpPr>
          <p:cNvPr id="6" name="Title 6">
            <a:extLst>
              <a:ext uri="{FF2B5EF4-FFF2-40B4-BE49-F238E27FC236}">
                <a16:creationId xmlns:a16="http://schemas.microsoft.com/office/drawing/2014/main" xmlns="" id="{4F2DF551-B99A-4339-8209-B15D88FD456C}"/>
              </a:ext>
            </a:extLst>
          </p:cNvPr>
          <p:cNvSpPr txBox="1">
            <a:spLocks noGrp="1"/>
          </p:cNvSpPr>
          <p:nvPr>
            <p:ph type="title"/>
          </p:nvPr>
        </p:nvSpPr>
        <p:spPr>
          <a:xfrm>
            <a:off x="457200" y="206375"/>
            <a:ext cx="7715200" cy="565175"/>
          </a:xfrm>
          <a:prstGeom prst="flowChartTerminator">
            <a:avLst/>
          </a:prstGeom>
          <a:solidFill>
            <a:schemeClr val="accent6">
              <a:lumMod val="75000"/>
            </a:schemeClr>
          </a:solidFill>
          <a:ln w="25400" cap="flat" cmpd="sng" algn="ctr">
            <a:noFill/>
            <a:prstDash val="solid"/>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28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GOVERNANCE STRUCTURE  </a:t>
            </a:r>
          </a:p>
        </p:txBody>
      </p:sp>
      <p:pic>
        <p:nvPicPr>
          <p:cNvPr id="8" name="Content Placeholder 7">
            <a:extLst>
              <a:ext uri="{FF2B5EF4-FFF2-40B4-BE49-F238E27FC236}">
                <a16:creationId xmlns:a16="http://schemas.microsoft.com/office/drawing/2014/main" xmlns="" id="{FE072AF4-8C19-4F86-BA72-6D53A3B24FDE}"/>
              </a:ext>
            </a:extLst>
          </p:cNvPr>
          <p:cNvPicPr>
            <a:picLocks noGrp="1" noChangeAspect="1"/>
          </p:cNvPicPr>
          <p:nvPr>
            <p:ph idx="1"/>
          </p:nvPr>
        </p:nvPicPr>
        <p:blipFill>
          <a:blip r:embed="rId2" cstate="print"/>
          <a:stretch>
            <a:fillRect/>
          </a:stretch>
        </p:blipFill>
        <p:spPr>
          <a:xfrm>
            <a:off x="2699792" y="843558"/>
            <a:ext cx="3528392" cy="3988618"/>
          </a:xfrm>
          <a:prstGeom prst="rect">
            <a:avLst/>
          </a:prstGeom>
        </p:spPr>
      </p:pic>
      <p:pic>
        <p:nvPicPr>
          <p:cNvPr id="5" name="Picture 4">
            <a:extLst>
              <a:ext uri="{FF2B5EF4-FFF2-40B4-BE49-F238E27FC236}">
                <a16:creationId xmlns:a16="http://schemas.microsoft.com/office/drawing/2014/main" xmlns="" id="{6AE48C4E-FF84-4265-B6F7-F5B24381327D}"/>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330326"/>
            <a:ext cx="1080120" cy="813174"/>
          </a:xfrm>
          <a:prstGeom prst="rect">
            <a:avLst/>
          </a:prstGeom>
          <a:noFill/>
          <a:ln>
            <a:noFill/>
          </a:ln>
        </p:spPr>
      </p:pic>
    </p:spTree>
    <p:extLst>
      <p:ext uri="{BB962C8B-B14F-4D97-AF65-F5344CB8AC3E}">
        <p14:creationId xmlns:p14="http://schemas.microsoft.com/office/powerpoint/2010/main" xmlns="" val="2357030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D4E1118-F8FA-45A8-BD36-03E93FD55726}"/>
              </a:ext>
            </a:extLst>
          </p:cNvPr>
          <p:cNvSpPr>
            <a:spLocks noGrp="1"/>
          </p:cNvSpPr>
          <p:nvPr>
            <p:ph idx="1"/>
          </p:nvPr>
        </p:nvSpPr>
        <p:spPr>
          <a:xfrm>
            <a:off x="457200" y="1059582"/>
            <a:ext cx="8229600" cy="3394472"/>
          </a:xfrm>
        </p:spPr>
        <p:txBody>
          <a:bodyPr>
            <a:normAutofit/>
          </a:bodyPr>
          <a:lstStyle/>
          <a:p>
            <a:pPr algn="just"/>
            <a:r>
              <a:rPr lang="en-ZA" sz="2800" dirty="0">
                <a:latin typeface="Arial" panose="020B0604020202020204" pitchFamily="34" charset="0"/>
                <a:cs typeface="Arial" panose="020B0604020202020204" pitchFamily="34" charset="0"/>
              </a:rPr>
              <a:t>12 Board members appointed by the Minister in 2016 in terms of Section 17 of the Diamonds Act</a:t>
            </a:r>
          </a:p>
          <a:p>
            <a:pPr marL="0" indent="0" algn="just">
              <a:buNone/>
            </a:pPr>
            <a:endParaRPr lang="en-ZA" sz="2800" dirty="0">
              <a:latin typeface="Arial" panose="020B0604020202020204" pitchFamily="34" charset="0"/>
              <a:cs typeface="Arial" panose="020B0604020202020204" pitchFamily="34" charset="0"/>
            </a:endParaRPr>
          </a:p>
          <a:p>
            <a:pPr algn="just"/>
            <a:r>
              <a:rPr lang="en-ZA" sz="2800" dirty="0">
                <a:latin typeface="Arial" panose="020B0604020202020204" pitchFamily="34" charset="0"/>
                <a:cs typeface="Arial" panose="020B0604020202020204" pitchFamily="34" charset="0"/>
              </a:rPr>
              <a:t>Board Term ended on 31 August 2019 </a:t>
            </a:r>
            <a:r>
              <a:rPr lang="en-US" sz="2800" dirty="0">
                <a:latin typeface="Arial" panose="020B0604020202020204" pitchFamily="34" charset="0"/>
                <a:cs typeface="Arial" panose="020B0604020202020204" pitchFamily="34" charset="0"/>
              </a:rPr>
              <a:t>and was extended by the Minister for a period of 3 months while the appointment process is undertaken</a:t>
            </a:r>
            <a:r>
              <a:rPr lang="en-US" sz="3000" dirty="0">
                <a:latin typeface="Arial" panose="020B0604020202020204" pitchFamily="34" charset="0"/>
                <a:cs typeface="Arial" panose="020B0604020202020204" pitchFamily="34" charset="0"/>
              </a:rPr>
              <a:t> </a:t>
            </a:r>
          </a:p>
          <a:p>
            <a:endParaRPr lang="en-ZA" sz="3500" dirty="0">
              <a:latin typeface="Arial" panose="020B0604020202020204" pitchFamily="34" charset="0"/>
              <a:cs typeface="Arial" panose="020B0604020202020204" pitchFamily="34" charset="0"/>
            </a:endParaRPr>
          </a:p>
          <a:p>
            <a:pPr marL="342900" lvl="1" indent="0">
              <a:buNone/>
            </a:pPr>
            <a:endParaRPr lang="en-ZA" dirty="0">
              <a:latin typeface="Arial" panose="020B0604020202020204" pitchFamily="34" charset="0"/>
              <a:cs typeface="Arial" panose="020B0604020202020204" pitchFamily="34" charset="0"/>
            </a:endParaRPr>
          </a:p>
          <a:p>
            <a:pPr marL="342900" lvl="1" indent="0">
              <a:buNone/>
            </a:pPr>
            <a:endParaRPr lang="en-ZA" dirty="0">
              <a:latin typeface="Arial" panose="020B0604020202020204" pitchFamily="34" charset="0"/>
              <a:cs typeface="Arial" panose="020B0604020202020204" pitchFamily="34" charset="0"/>
            </a:endParaRPr>
          </a:p>
          <a:p>
            <a:pPr lvl="1"/>
            <a:endParaRPr lang="en-ZA" dirty="0"/>
          </a:p>
        </p:txBody>
      </p:sp>
      <p:sp>
        <p:nvSpPr>
          <p:cNvPr id="4" name="Slide Number Placeholder 3">
            <a:extLst>
              <a:ext uri="{FF2B5EF4-FFF2-40B4-BE49-F238E27FC236}">
                <a16:creationId xmlns:a16="http://schemas.microsoft.com/office/drawing/2014/main" xmlns="" id="{C3F0A635-B0D1-4F26-A00F-C41AAE54D312}"/>
              </a:ext>
            </a:extLst>
          </p:cNvPr>
          <p:cNvSpPr>
            <a:spLocks noGrp="1"/>
          </p:cNvSpPr>
          <p:nvPr>
            <p:ph type="sldNum" sz="quarter" idx="12"/>
          </p:nvPr>
        </p:nvSpPr>
        <p:spPr/>
        <p:txBody>
          <a:bodyPr/>
          <a:lstStyle/>
          <a:p>
            <a:pPr>
              <a:defRPr/>
            </a:pPr>
            <a:fld id="{FA68F92E-61DC-4A8D-866E-499870BCCCBE}" type="slidenum">
              <a:rPr lang="en-US" smtClean="0"/>
              <a:pPr>
                <a:defRPr/>
              </a:pPr>
              <a:t>7</a:t>
            </a:fld>
            <a:endParaRPr lang="en-US"/>
          </a:p>
        </p:txBody>
      </p:sp>
      <p:sp>
        <p:nvSpPr>
          <p:cNvPr id="5" name="Title 6">
            <a:extLst>
              <a:ext uri="{FF2B5EF4-FFF2-40B4-BE49-F238E27FC236}">
                <a16:creationId xmlns:a16="http://schemas.microsoft.com/office/drawing/2014/main" xmlns="" id="{290FAB39-B912-47D7-B3D3-C1E8FD542DE8}"/>
              </a:ext>
            </a:extLst>
          </p:cNvPr>
          <p:cNvSpPr txBox="1">
            <a:spLocks noGrp="1"/>
          </p:cNvSpPr>
          <p:nvPr>
            <p:ph type="title"/>
          </p:nvPr>
        </p:nvSpPr>
        <p:spPr>
          <a:xfrm>
            <a:off x="508000" y="195487"/>
            <a:ext cx="8178800" cy="550886"/>
          </a:xfrm>
          <a:prstGeom prst="flowChartTerminator">
            <a:avLst/>
          </a:prstGeom>
          <a:solidFill>
            <a:schemeClr val="accent6">
              <a:lumMod val="75000"/>
            </a:schemeClr>
          </a:solidFill>
          <a:ln w="25400" cap="flat" cmpd="sng" algn="ctr">
            <a:noFill/>
            <a:prstDash val="solid"/>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28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GOVERNANCE</a:t>
            </a:r>
            <a:r>
              <a:rPr lang="en-ZA" sz="36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  </a:t>
            </a:r>
          </a:p>
        </p:txBody>
      </p:sp>
      <p:pic>
        <p:nvPicPr>
          <p:cNvPr id="6" name="Picture 5">
            <a:extLst>
              <a:ext uri="{FF2B5EF4-FFF2-40B4-BE49-F238E27FC236}">
                <a16:creationId xmlns:a16="http://schemas.microsoft.com/office/drawing/2014/main" xmlns="" id="{4B73458A-96C5-4811-A53E-D7D493928DB4}"/>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330326"/>
            <a:ext cx="1080120" cy="813174"/>
          </a:xfrm>
          <a:prstGeom prst="rect">
            <a:avLst/>
          </a:prstGeom>
          <a:noFill/>
          <a:ln>
            <a:noFill/>
          </a:ln>
        </p:spPr>
      </p:pic>
    </p:spTree>
    <p:extLst>
      <p:ext uri="{BB962C8B-B14F-4D97-AF65-F5344CB8AC3E}">
        <p14:creationId xmlns:p14="http://schemas.microsoft.com/office/powerpoint/2010/main" xmlns="" val="2296427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7606CF1B-05A3-4DCD-860A-FFD6349FF665}"/>
              </a:ext>
            </a:extLst>
          </p:cNvPr>
          <p:cNvSpPr>
            <a:spLocks noGrp="1"/>
          </p:cNvSpPr>
          <p:nvPr>
            <p:ph type="body" idx="1"/>
          </p:nvPr>
        </p:nvSpPr>
        <p:spPr>
          <a:xfrm>
            <a:off x="683568" y="1151334"/>
            <a:ext cx="3813820" cy="3724671"/>
          </a:xfrm>
        </p:spPr>
        <p:txBody>
          <a:bodyPr>
            <a:normAutofit/>
          </a:bodyPr>
          <a:lstStyle/>
          <a:p>
            <a:endParaRPr lang="en-ZA" dirty="0"/>
          </a:p>
        </p:txBody>
      </p:sp>
      <p:sp>
        <p:nvSpPr>
          <p:cNvPr id="5" name="Text Placeholder 4">
            <a:extLst>
              <a:ext uri="{FF2B5EF4-FFF2-40B4-BE49-F238E27FC236}">
                <a16:creationId xmlns:a16="http://schemas.microsoft.com/office/drawing/2014/main" xmlns="" id="{7A29CA0C-E78A-4C6F-A754-F6D8EC84DD09}"/>
              </a:ext>
            </a:extLst>
          </p:cNvPr>
          <p:cNvSpPr>
            <a:spLocks noGrp="1"/>
          </p:cNvSpPr>
          <p:nvPr>
            <p:ph type="body" sz="quarter" idx="3"/>
          </p:nvPr>
        </p:nvSpPr>
        <p:spPr>
          <a:xfrm>
            <a:off x="4645028" y="1151335"/>
            <a:ext cx="4041775" cy="198437"/>
          </a:xfrm>
        </p:spPr>
        <p:txBody>
          <a:bodyPr>
            <a:noAutofit/>
          </a:bodyPr>
          <a:lstStyle/>
          <a:p>
            <a:pPr algn="ctr"/>
            <a:r>
              <a:rPr lang="en-ZA" sz="1400" dirty="0">
                <a:latin typeface="Arial" panose="020B0604020202020204" pitchFamily="34" charset="0"/>
                <a:cs typeface="Arial" panose="020B0604020202020204" pitchFamily="34" charset="0"/>
              </a:rPr>
              <a:t>NAMES</a:t>
            </a:r>
          </a:p>
        </p:txBody>
      </p:sp>
      <p:sp>
        <p:nvSpPr>
          <p:cNvPr id="6" name="Content Placeholder 5">
            <a:extLst>
              <a:ext uri="{FF2B5EF4-FFF2-40B4-BE49-F238E27FC236}">
                <a16:creationId xmlns:a16="http://schemas.microsoft.com/office/drawing/2014/main" xmlns="" id="{16EC7E40-C50B-42CC-A678-21FDD5D67585}"/>
              </a:ext>
            </a:extLst>
          </p:cNvPr>
          <p:cNvSpPr>
            <a:spLocks noGrp="1"/>
          </p:cNvSpPr>
          <p:nvPr>
            <p:ph sz="quarter" idx="4"/>
          </p:nvPr>
        </p:nvSpPr>
        <p:spPr>
          <a:xfrm>
            <a:off x="4497388" y="1437482"/>
            <a:ext cx="4323084" cy="3438522"/>
          </a:xfrm>
        </p:spPr>
        <p:txBody>
          <a:bodyPr>
            <a:normAutofit/>
          </a:bodyPr>
          <a:lstStyle/>
          <a:p>
            <a:r>
              <a:rPr lang="en-ZA" sz="1200" b="1" dirty="0">
                <a:latin typeface="Arial" panose="020B0604020202020204" pitchFamily="34" charset="0"/>
                <a:cs typeface="Arial" panose="020B0604020202020204" pitchFamily="34" charset="0"/>
              </a:rPr>
              <a:t>Mr M.J. Carstens (Chairperson) </a:t>
            </a:r>
          </a:p>
          <a:p>
            <a:r>
              <a:rPr lang="en-ZA" sz="1200" b="1" dirty="0">
                <a:latin typeface="Arial" panose="020B0604020202020204" pitchFamily="34" charset="0"/>
                <a:cs typeface="Arial" panose="020B0604020202020204" pitchFamily="34" charset="0"/>
              </a:rPr>
              <a:t>Mr G. Du Plessis </a:t>
            </a:r>
          </a:p>
          <a:p>
            <a:r>
              <a:rPr lang="en-ZA" sz="1200" b="1" dirty="0">
                <a:latin typeface="Arial" panose="020B0604020202020204" pitchFamily="34" charset="0"/>
                <a:cs typeface="Arial" panose="020B0604020202020204" pitchFamily="34" charset="0"/>
              </a:rPr>
              <a:t>Dr M. </a:t>
            </a:r>
            <a:r>
              <a:rPr lang="en-ZA" sz="1200" b="1" dirty="0" err="1">
                <a:latin typeface="Arial" panose="020B0604020202020204" pitchFamily="34" charset="0"/>
                <a:cs typeface="Arial" panose="020B0604020202020204" pitchFamily="34" charset="0"/>
              </a:rPr>
              <a:t>Matlou</a:t>
            </a:r>
            <a:r>
              <a:rPr lang="en-ZA" sz="1200" b="1" dirty="0">
                <a:latin typeface="Arial" panose="020B0604020202020204" pitchFamily="34" charset="0"/>
                <a:cs typeface="Arial" panose="020B0604020202020204" pitchFamily="34" charset="0"/>
              </a:rPr>
              <a:t> </a:t>
            </a:r>
          </a:p>
          <a:p>
            <a:r>
              <a:rPr lang="en-ZA" sz="1200" b="1" dirty="0">
                <a:latin typeface="Arial" panose="020B0604020202020204" pitchFamily="34" charset="0"/>
                <a:cs typeface="Arial" panose="020B0604020202020204" pitchFamily="34" charset="0"/>
              </a:rPr>
              <a:t>Mr R.L. </a:t>
            </a:r>
            <a:r>
              <a:rPr lang="en-ZA" sz="1200" b="1" dirty="0" err="1">
                <a:latin typeface="Arial" panose="020B0604020202020204" pitchFamily="34" charset="0"/>
                <a:cs typeface="Arial" panose="020B0604020202020204" pitchFamily="34" charset="0"/>
              </a:rPr>
              <a:t>Mabece</a:t>
            </a:r>
            <a:r>
              <a:rPr lang="en-ZA" sz="1200" b="1" dirty="0">
                <a:latin typeface="Arial" panose="020B0604020202020204" pitchFamily="34" charset="0"/>
                <a:cs typeface="Arial" panose="020B0604020202020204" pitchFamily="34" charset="0"/>
              </a:rPr>
              <a:t> </a:t>
            </a:r>
          </a:p>
          <a:p>
            <a:r>
              <a:rPr lang="en-ZA" sz="1200" b="1" dirty="0">
                <a:latin typeface="Arial" panose="020B0604020202020204" pitchFamily="34" charset="0"/>
                <a:cs typeface="Arial" panose="020B0604020202020204" pitchFamily="34" charset="0"/>
              </a:rPr>
              <a:t>Mr B. Deka </a:t>
            </a:r>
          </a:p>
          <a:p>
            <a:r>
              <a:rPr lang="en-ZA" sz="1200" b="1" dirty="0">
                <a:latin typeface="Arial" panose="020B0604020202020204" pitchFamily="34" charset="0"/>
                <a:cs typeface="Arial" panose="020B0604020202020204" pitchFamily="34" charset="0"/>
              </a:rPr>
              <a:t>Mr S.M. </a:t>
            </a:r>
            <a:r>
              <a:rPr lang="en-ZA" sz="1200" b="1" dirty="0" err="1">
                <a:latin typeface="Arial" panose="020B0604020202020204" pitchFamily="34" charset="0"/>
                <a:cs typeface="Arial" panose="020B0604020202020204" pitchFamily="34" charset="0"/>
              </a:rPr>
              <a:t>Motloung</a:t>
            </a:r>
            <a:r>
              <a:rPr lang="en-ZA" sz="1200" b="1" dirty="0">
                <a:latin typeface="Arial" panose="020B0604020202020204" pitchFamily="34" charset="0"/>
                <a:cs typeface="Arial" panose="020B0604020202020204" pitchFamily="34" charset="0"/>
              </a:rPr>
              <a:t> </a:t>
            </a:r>
          </a:p>
          <a:p>
            <a:r>
              <a:rPr lang="en-ZA" sz="1200" b="1" dirty="0">
                <a:latin typeface="Arial" panose="020B0604020202020204" pitchFamily="34" charset="0"/>
                <a:cs typeface="Arial" panose="020B0604020202020204" pitchFamily="34" charset="0"/>
              </a:rPr>
              <a:t>Ms M. McMaster </a:t>
            </a:r>
          </a:p>
          <a:p>
            <a:r>
              <a:rPr lang="en-ZA" sz="1200" b="1" dirty="0">
                <a:latin typeface="Arial" panose="020B0604020202020204" pitchFamily="34" charset="0"/>
                <a:cs typeface="Arial" panose="020B0604020202020204" pitchFamily="34" charset="0"/>
              </a:rPr>
              <a:t>Mr K.J. </a:t>
            </a:r>
            <a:r>
              <a:rPr lang="en-ZA" sz="1200" b="1" dirty="0" err="1">
                <a:latin typeface="Arial" panose="020B0604020202020204" pitchFamily="34" charset="0"/>
                <a:cs typeface="Arial" panose="020B0604020202020204" pitchFamily="34" charset="0"/>
              </a:rPr>
              <a:t>Menoe</a:t>
            </a:r>
            <a:r>
              <a:rPr lang="en-ZA" sz="1200" b="1" dirty="0">
                <a:latin typeface="Arial" panose="020B0604020202020204" pitchFamily="34" charset="0"/>
                <a:cs typeface="Arial" panose="020B0604020202020204" pitchFamily="34" charset="0"/>
              </a:rPr>
              <a:t> </a:t>
            </a:r>
          </a:p>
          <a:p>
            <a:r>
              <a:rPr lang="en-ZA" sz="1200" b="1" dirty="0">
                <a:latin typeface="Arial" panose="020B0604020202020204" pitchFamily="34" charset="0"/>
                <a:cs typeface="Arial" panose="020B0604020202020204" pitchFamily="34" charset="0"/>
              </a:rPr>
              <a:t>Major General N. Mokoena </a:t>
            </a:r>
          </a:p>
          <a:p>
            <a:r>
              <a:rPr lang="en-ZA" sz="1200" b="1" dirty="0">
                <a:latin typeface="Arial" panose="020B0604020202020204" pitchFamily="34" charset="0"/>
                <a:cs typeface="Arial" panose="020B0604020202020204" pitchFamily="34" charset="0"/>
              </a:rPr>
              <a:t>Mr W.M. </a:t>
            </a:r>
            <a:r>
              <a:rPr lang="en-ZA" sz="1200" b="1" dirty="0" err="1">
                <a:latin typeface="Arial" panose="020B0604020202020204" pitchFamily="34" charset="0"/>
                <a:cs typeface="Arial" panose="020B0604020202020204" pitchFamily="34" charset="0"/>
              </a:rPr>
              <a:t>Mabapa</a:t>
            </a:r>
            <a:r>
              <a:rPr lang="en-ZA" sz="1200" b="1" dirty="0">
                <a:latin typeface="Arial" panose="020B0604020202020204" pitchFamily="34" charset="0"/>
                <a:cs typeface="Arial" panose="020B0604020202020204" pitchFamily="34" charset="0"/>
              </a:rPr>
              <a:t> </a:t>
            </a:r>
          </a:p>
          <a:p>
            <a:r>
              <a:rPr lang="en-ZA" sz="1200" b="1" dirty="0">
                <a:latin typeface="Arial" panose="020B0604020202020204" pitchFamily="34" charset="0"/>
                <a:cs typeface="Arial" panose="020B0604020202020204" pitchFamily="34" charset="0"/>
              </a:rPr>
              <a:t>Mr I. </a:t>
            </a:r>
            <a:r>
              <a:rPr lang="en-ZA" sz="1200" b="1" dirty="0" err="1">
                <a:latin typeface="Arial" panose="020B0604020202020204" pitchFamily="34" charset="0"/>
                <a:cs typeface="Arial" panose="020B0604020202020204" pitchFamily="34" charset="0"/>
              </a:rPr>
              <a:t>Goondiwalla</a:t>
            </a:r>
            <a:r>
              <a:rPr lang="en-ZA" sz="1200" b="1" dirty="0">
                <a:latin typeface="Arial" panose="020B0604020202020204" pitchFamily="34" charset="0"/>
                <a:cs typeface="Arial" panose="020B0604020202020204" pitchFamily="34" charset="0"/>
              </a:rPr>
              <a:t> </a:t>
            </a:r>
          </a:p>
          <a:p>
            <a:r>
              <a:rPr lang="en-ZA" sz="1200" b="1" dirty="0">
                <a:latin typeface="Arial" panose="020B0604020202020204" pitchFamily="34" charset="0"/>
                <a:cs typeface="Arial" panose="020B0604020202020204" pitchFamily="34" charset="0"/>
              </a:rPr>
              <a:t>Mr C </a:t>
            </a:r>
            <a:r>
              <a:rPr lang="en-ZA" sz="1200" b="1" dirty="0" err="1">
                <a:latin typeface="Arial" panose="020B0604020202020204" pitchFamily="34" charset="0"/>
                <a:cs typeface="Arial" panose="020B0604020202020204" pitchFamily="34" charset="0"/>
              </a:rPr>
              <a:t>Khosa</a:t>
            </a:r>
            <a:r>
              <a:rPr lang="en-ZA" sz="1200" b="1" dirty="0">
                <a:latin typeface="Arial" panose="020B0604020202020204" pitchFamily="34" charset="0"/>
                <a:cs typeface="Arial" panose="020B0604020202020204" pitchFamily="34" charset="0"/>
              </a:rPr>
              <a:t> (CEO) SADPMR</a:t>
            </a:r>
          </a:p>
          <a:p>
            <a:r>
              <a:rPr lang="en-ZA" sz="1200" b="1" dirty="0">
                <a:latin typeface="Arial" panose="020B0604020202020204" pitchFamily="34" charset="0"/>
                <a:cs typeface="Arial" panose="020B0604020202020204" pitchFamily="34" charset="0"/>
              </a:rPr>
              <a:t>Mr S.M. Mnguni (CEO)  </a:t>
            </a:r>
          </a:p>
          <a:p>
            <a:r>
              <a:rPr lang="en-ZA" sz="1200" b="1" dirty="0">
                <a:latin typeface="Arial" panose="020B0604020202020204" pitchFamily="34" charset="0"/>
                <a:cs typeface="Arial" panose="020B0604020202020204" pitchFamily="34" charset="0"/>
              </a:rPr>
              <a:t>Ms N.C. Sibeko (Company Secretary and Legal Officer) </a:t>
            </a:r>
          </a:p>
        </p:txBody>
      </p:sp>
      <p:sp>
        <p:nvSpPr>
          <p:cNvPr id="7" name="Slide Number Placeholder 6">
            <a:extLst>
              <a:ext uri="{FF2B5EF4-FFF2-40B4-BE49-F238E27FC236}">
                <a16:creationId xmlns:a16="http://schemas.microsoft.com/office/drawing/2014/main" xmlns="" id="{4772734F-CE44-4124-8C39-215D4F148A53}"/>
              </a:ext>
            </a:extLst>
          </p:cNvPr>
          <p:cNvSpPr>
            <a:spLocks noGrp="1"/>
          </p:cNvSpPr>
          <p:nvPr>
            <p:ph type="sldNum" sz="quarter" idx="12"/>
          </p:nvPr>
        </p:nvSpPr>
        <p:spPr/>
        <p:txBody>
          <a:bodyPr/>
          <a:lstStyle/>
          <a:p>
            <a:pPr>
              <a:defRPr/>
            </a:pPr>
            <a:fld id="{E16A39F7-A92E-4AC4-AD32-17BA2E813583}" type="slidenum">
              <a:rPr lang="en-US" smtClean="0"/>
              <a:pPr>
                <a:defRPr/>
              </a:pPr>
              <a:t>8</a:t>
            </a:fld>
            <a:endParaRPr lang="en-US"/>
          </a:p>
        </p:txBody>
      </p:sp>
      <p:sp>
        <p:nvSpPr>
          <p:cNvPr id="8" name="Title 6">
            <a:extLst>
              <a:ext uri="{FF2B5EF4-FFF2-40B4-BE49-F238E27FC236}">
                <a16:creationId xmlns:a16="http://schemas.microsoft.com/office/drawing/2014/main" xmlns="" id="{4654047E-5A36-4710-AE93-7F72F61C0EDA}"/>
              </a:ext>
            </a:extLst>
          </p:cNvPr>
          <p:cNvSpPr txBox="1">
            <a:spLocks noGrp="1"/>
          </p:cNvSpPr>
          <p:nvPr>
            <p:ph type="title"/>
          </p:nvPr>
        </p:nvSpPr>
        <p:spPr>
          <a:xfrm>
            <a:off x="823432" y="158228"/>
            <a:ext cx="7643192" cy="493167"/>
          </a:xfrm>
          <a:prstGeom prst="flowChartTerminator">
            <a:avLst/>
          </a:prstGeom>
          <a:solidFill>
            <a:schemeClr val="accent6">
              <a:lumMod val="75000"/>
            </a:schemeClr>
          </a:solidFill>
          <a:ln w="25400" cap="flat" cmpd="sng" algn="ctr">
            <a:noFill/>
            <a:prstDash val="solid"/>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28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OUR BOARD</a:t>
            </a:r>
          </a:p>
        </p:txBody>
      </p:sp>
      <p:pic>
        <p:nvPicPr>
          <p:cNvPr id="9" name="Content Placeholder 8">
            <a:extLst>
              <a:ext uri="{FF2B5EF4-FFF2-40B4-BE49-F238E27FC236}">
                <a16:creationId xmlns:a16="http://schemas.microsoft.com/office/drawing/2014/main" xmlns="" id="{C5C984A5-1C9B-432C-ABE9-603D39CF008A}"/>
              </a:ext>
            </a:extLst>
          </p:cNvPr>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611560" y="1151335"/>
            <a:ext cx="3813820" cy="3724669"/>
          </a:xfrm>
          <a:prstGeom prst="rect">
            <a:avLst/>
          </a:prstGeom>
        </p:spPr>
      </p:pic>
      <p:pic>
        <p:nvPicPr>
          <p:cNvPr id="10" name="Picture 9">
            <a:extLst>
              <a:ext uri="{FF2B5EF4-FFF2-40B4-BE49-F238E27FC236}">
                <a16:creationId xmlns:a16="http://schemas.microsoft.com/office/drawing/2014/main" xmlns="" id="{00D9BE2C-F6AE-42F8-B639-F4F709A6E1FB}"/>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4330326"/>
            <a:ext cx="1080120" cy="813174"/>
          </a:xfrm>
          <a:prstGeom prst="rect">
            <a:avLst/>
          </a:prstGeom>
          <a:noFill/>
          <a:ln>
            <a:noFill/>
          </a:ln>
        </p:spPr>
      </p:pic>
    </p:spTree>
    <p:extLst>
      <p:ext uri="{BB962C8B-B14F-4D97-AF65-F5344CB8AC3E}">
        <p14:creationId xmlns:p14="http://schemas.microsoft.com/office/powerpoint/2010/main" xmlns="" val="2498502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9F84EB20-8D4D-4BAC-8D4A-5917F04A7F21}"/>
              </a:ext>
            </a:extLst>
          </p:cNvPr>
          <p:cNvSpPr>
            <a:spLocks noGrp="1"/>
          </p:cNvSpPr>
          <p:nvPr>
            <p:ph type="sldNum" sz="quarter" idx="12"/>
          </p:nvPr>
        </p:nvSpPr>
        <p:spPr/>
        <p:txBody>
          <a:bodyPr/>
          <a:lstStyle/>
          <a:p>
            <a:pPr>
              <a:defRPr/>
            </a:pPr>
            <a:fld id="{FA68F92E-61DC-4A8D-866E-499870BCCCBE}" type="slidenum">
              <a:rPr lang="en-US" smtClean="0"/>
              <a:pPr>
                <a:defRPr/>
              </a:pPr>
              <a:t>9</a:t>
            </a:fld>
            <a:endParaRPr lang="en-US"/>
          </a:p>
        </p:txBody>
      </p:sp>
      <p:pic>
        <p:nvPicPr>
          <p:cNvPr id="5" name="Content Placeholder 6">
            <a:extLst>
              <a:ext uri="{FF2B5EF4-FFF2-40B4-BE49-F238E27FC236}">
                <a16:creationId xmlns:a16="http://schemas.microsoft.com/office/drawing/2014/main" xmlns="" id="{0C566B9C-5216-40D4-82AA-F69A368E2D3C}"/>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47664" y="959642"/>
            <a:ext cx="6336703" cy="3471143"/>
          </a:xfrm>
          <a:prstGeom prst="rect">
            <a:avLst/>
          </a:prstGeom>
        </p:spPr>
      </p:pic>
      <p:sp>
        <p:nvSpPr>
          <p:cNvPr id="6" name="Title 6">
            <a:extLst>
              <a:ext uri="{FF2B5EF4-FFF2-40B4-BE49-F238E27FC236}">
                <a16:creationId xmlns:a16="http://schemas.microsoft.com/office/drawing/2014/main" xmlns="" id="{4F2DF551-B99A-4339-8209-B15D88FD456C}"/>
              </a:ext>
            </a:extLst>
          </p:cNvPr>
          <p:cNvSpPr txBox="1">
            <a:spLocks noGrp="1"/>
          </p:cNvSpPr>
          <p:nvPr>
            <p:ph type="title"/>
          </p:nvPr>
        </p:nvSpPr>
        <p:spPr>
          <a:xfrm>
            <a:off x="786408" y="133709"/>
            <a:ext cx="7571184" cy="610323"/>
          </a:xfrm>
          <a:prstGeom prst="flowChartTerminator">
            <a:avLst/>
          </a:prstGeom>
          <a:solidFill>
            <a:schemeClr val="accent6">
              <a:lumMod val="75000"/>
            </a:schemeClr>
          </a:solidFill>
          <a:ln w="25400" cap="flat" cmpd="sng" algn="ctr">
            <a:noFill/>
            <a:prstDash val="solid"/>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A" sz="28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GOVERNANCE STRUCTURE  </a:t>
            </a:r>
          </a:p>
        </p:txBody>
      </p:sp>
      <p:pic>
        <p:nvPicPr>
          <p:cNvPr id="7" name="Picture 6">
            <a:extLst>
              <a:ext uri="{FF2B5EF4-FFF2-40B4-BE49-F238E27FC236}">
                <a16:creationId xmlns:a16="http://schemas.microsoft.com/office/drawing/2014/main" xmlns="" id="{60ADD568-287C-4715-8BFC-B387E062F2F8}"/>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330326"/>
            <a:ext cx="1080120" cy="813174"/>
          </a:xfrm>
          <a:prstGeom prst="rect">
            <a:avLst/>
          </a:prstGeom>
          <a:noFill/>
          <a:ln>
            <a:noFill/>
          </a:ln>
        </p:spPr>
      </p:pic>
    </p:spTree>
    <p:extLst>
      <p:ext uri="{BB962C8B-B14F-4D97-AF65-F5344CB8AC3E}">
        <p14:creationId xmlns:p14="http://schemas.microsoft.com/office/powerpoint/2010/main" xmlns="" val="14550611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8697</TotalTime>
  <Words>1873</Words>
  <Application>Microsoft Office PowerPoint</Application>
  <PresentationFormat>On-screen Show (16:9)</PresentationFormat>
  <Paragraphs>398</Paragraphs>
  <Slides>44</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Office Theme</vt:lpstr>
      <vt:lpstr>Worksheet</vt:lpstr>
      <vt:lpstr>Slide 1</vt:lpstr>
      <vt:lpstr>Slide 2</vt:lpstr>
      <vt:lpstr>Slide 3</vt:lpstr>
      <vt:lpstr>VISION AND MISSION </vt:lpstr>
      <vt:lpstr>      </vt:lpstr>
      <vt:lpstr>GOVERNANCE STRUCTURE  </vt:lpstr>
      <vt:lpstr>GOVERNANCE  </vt:lpstr>
      <vt:lpstr>OUR BOARD</vt:lpstr>
      <vt:lpstr>GOVERNANCE STRUCTURE  </vt:lpstr>
      <vt:lpstr>      </vt:lpstr>
      <vt:lpstr>SUMMARY AND BUDGET COMPARISON OF THE 2018/19</vt:lpstr>
      <vt:lpstr>Statement of Comprehensive Income Projections as at 31 March </vt:lpstr>
      <vt:lpstr>Statement of  Financial Position as at 31 March</vt:lpstr>
      <vt:lpstr>SUMMARY OF AUDIT ISSUES IDENTIFIED</vt:lpstr>
      <vt:lpstr>Slide 15</vt:lpstr>
      <vt:lpstr> PERFORMANCE </vt:lpstr>
      <vt:lpstr>PERFORMANCE </vt:lpstr>
      <vt:lpstr>PERFORMANCE </vt:lpstr>
      <vt:lpstr>PERFORMANCE </vt:lpstr>
      <vt:lpstr>PERFORMANCE </vt:lpstr>
      <vt:lpstr>Slide 21</vt:lpstr>
      <vt:lpstr>Slide 22</vt:lpstr>
      <vt:lpstr>PURCHASING PERFORMANCE  </vt:lpstr>
      <vt:lpstr>SALES TO CLIENTS 2008-2018   </vt:lpstr>
      <vt:lpstr>NUMBER OF CLIENTS SOLD TO    </vt:lpstr>
      <vt:lpstr>SALES TO HDSA CLIENTS </vt:lpstr>
      <vt:lpstr>SKILLS DEVELOPMENT </vt:lpstr>
      <vt:lpstr>ENTERPRISE DEVELOPMENT PROGRAMME</vt:lpstr>
      <vt:lpstr>ENTERPRISE DEVELOPMENT PROGRAMME</vt:lpstr>
      <vt:lpstr>ENTERPRISE DEVELOPMENT PROGRAMME</vt:lpstr>
      <vt:lpstr>TARI STUDENTS PROGRAMME</vt:lpstr>
      <vt:lpstr>TARI STUDENTS PROGRAMME</vt:lpstr>
      <vt:lpstr>TARI STUDENTS PROGRAMME</vt:lpstr>
      <vt:lpstr>ACCESS TO MARKETS </vt:lpstr>
      <vt:lpstr>ACCESS TO MARKETS </vt:lpstr>
      <vt:lpstr>ACCESS TO MARKETS </vt:lpstr>
      <vt:lpstr>  </vt:lpstr>
      <vt:lpstr> KEY CHALLENGES </vt:lpstr>
      <vt:lpstr> KEY CHALLENGES </vt:lpstr>
      <vt:lpstr> MARKET CHALLENGES </vt:lpstr>
      <vt:lpstr>  </vt:lpstr>
      <vt:lpstr>FUTURE FOCUS AREAS</vt:lpstr>
      <vt:lpstr> </vt:lpstr>
      <vt:lpstr>Slide 44</vt:lpstr>
    </vt:vector>
  </TitlesOfParts>
  <Company>De Beers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VDRosC</dc:creator>
  <cp:lastModifiedBy>PUMZA</cp:lastModifiedBy>
  <cp:revision>599</cp:revision>
  <cp:lastPrinted>2019-10-04T09:03:29Z</cp:lastPrinted>
  <dcterms:created xsi:type="dcterms:W3CDTF">2007-11-27T12:16:38Z</dcterms:created>
  <dcterms:modified xsi:type="dcterms:W3CDTF">2019-10-11T08:48:48Z</dcterms:modified>
</cp:coreProperties>
</file>