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337" r:id="rId3"/>
    <p:sldId id="338" r:id="rId4"/>
    <p:sldId id="326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0000"/>
    <a:srgbClr val="00FF00"/>
    <a:srgbClr val="2D2D8A"/>
    <a:srgbClr val="9730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A446444-A6B4-42B4-80B2-0171E90BFC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13E636-9EC6-4F8A-8E93-FA82067B29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69882D-A2F8-478F-AD44-75A335CE500C}" type="datetimeFigureOut">
              <a:rPr lang="en-ZA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129CC307-9439-4578-BCD7-836D2236C8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67F8E03-7A65-4338-AC65-7201A057B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A41C8E-EE6B-460A-8CFB-4EA9E97533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06E998-A25C-4044-A07D-C0D3317C9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5F1959-AAEA-461E-ACA7-802AFEAEFBF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3CE51D-99CA-42DA-81BA-40C940BD8C6F}" type="slidenum">
              <a:rPr lang="en-Z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7701B1B1-26D9-47E0-B863-35690FC9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785A-3C73-4C48-80E2-310A566746D9}" type="datetime1">
              <a:rPr lang="en-ZA" smtClean="0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B721B5D6-BA3C-49E7-9A03-25A7CAAB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71875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Annual Report 2018/19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4587732-CA9E-40B6-9994-FF5603C8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6B96A-1059-4ECA-9592-CA9BA301EEA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6737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FF515BFF-97EB-4540-9E68-CEF3A674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610B9-FD1A-48E3-A975-1EAC70007F29}" type="datetime1">
              <a:rPr lang="en-ZA" smtClean="0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B0C9D6EB-4690-40C7-8C1B-08F173CE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62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Annual Report 2018/19 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0F1BA320-23D0-4191-BAEA-CC8C82C8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EED7-28F8-4894-AC8B-12D9E09459A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3017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191544B2-A73F-4460-82B6-B7877210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BBD71-BF3C-4437-9D15-839F9C8AED0B}" type="datetime1">
              <a:rPr lang="en-ZA" smtClean="0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8E465AF2-A84A-4FFF-9B92-C33C122A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63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Annual Report 2018/19 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F962B4F8-2A6E-4774-81A8-0244CD15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DD61-25AA-41FA-AA0B-1891B3C0FD6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7905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11FDCC6-1211-457E-BE85-9EBDC5C9EF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75" y="1639888"/>
            <a:ext cx="9144000" cy="3462337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7E8763E-CE53-4C11-8928-1FC1D985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1CAE-0B97-42BA-8438-FA240B7BE4F1}" type="datetime1">
              <a:rPr lang="en-ZA" smtClean="0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5171EDA-D898-4AFD-98E5-B73C765EB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63" y="6356350"/>
            <a:ext cx="3622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Annual Report 2018/19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E20224C-72B4-47EA-9B9D-0D47EFE3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A1BE-B6E5-469A-91C3-270DB26A5A2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67752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FC2B43B8-02C4-437B-8986-722DB4F5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384D-4929-4855-9DC8-02952E75CE5E}" type="datetime1">
              <a:rPr lang="en-ZA" smtClean="0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8687A794-DC70-451D-89B1-66E85675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600" y="6356350"/>
            <a:ext cx="360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Annual Report 2018/19 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7A74D3C-B1DF-4B47-BFF1-75B33DB5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46B60-6401-4318-86FF-CE401444592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45631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5BE62866-7BDA-4203-B380-F05279B1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6B1B0-D477-4534-8039-41BB28154948}" type="datetime1">
              <a:rPr lang="en-ZA" smtClean="0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75BA65B-6315-4545-90AC-975D2B3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43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Annual Report 2018/19 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9D9E957-E5B9-406E-9B7A-10FB4ADD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5CA4E-7DA0-4872-974B-D42EE3708A1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930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42ABDC4E-CC5F-44DC-AD80-52A301BFB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3F0B-333E-41B7-AEC1-D1448F7C0BA5}" type="datetime1">
              <a:rPr lang="en-ZA" smtClean="0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263A0FCA-7038-47F0-BD13-2881958D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Annual Report 2018/19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16A2937-88C8-4DEB-BC8E-A24BB72B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C496-5A7A-4828-9E2E-80D50164138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8360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2F002B37-BD86-4AA2-AB7A-F9D057D7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A204-0F3B-4656-BEEB-AFA29366854D}" type="datetime1">
              <a:rPr lang="en-ZA" smtClean="0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4753C9C-F55C-4C90-A34C-A75E976E4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Annual Report 2018/19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83817B4-EC1F-4267-87CA-730301D1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3E04-8FC8-4656-BE35-BE7725332AD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133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758B5E18-86B4-4452-8EB8-2C367FA7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8F498-382A-4C8E-848A-9DFD670F3BB7}" type="datetime1">
              <a:rPr lang="en-ZA" smtClean="0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293943A3-42C4-483C-BDFA-89C18B12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Annual Report 2018/19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9DA2E365-0ACA-4B57-B3CA-F36D41FC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BE240-0AB9-4536-93F5-1EF1EC20994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2948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xmlns="" id="{F97FEBB6-9FAD-4200-B773-20698E65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649D-24A5-450D-B51A-4204B94B78B9}" type="datetime1">
              <a:rPr lang="en-ZA" smtClean="0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7ECAFAC6-77FE-4704-B21F-0A85D584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Annual Report 2018/19 </a:t>
            </a:r>
            <a:endParaRPr lang="en-ZA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xmlns="" id="{316CCDB6-76A3-4039-B42D-C496718D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2C74-A12C-4EAC-BD29-5325C95B164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8638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xmlns="" id="{2548F54E-D9C8-4985-9463-E5C93062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B5DDF-BF4E-4A1A-817E-3D13A8C63287}" type="datetime1">
              <a:rPr lang="en-ZA" smtClean="0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5B5F2F82-98DF-4622-82D6-3C021B59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Annual Report 2018/19 </a:t>
            </a:r>
            <a:endParaRPr lang="en-ZA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xmlns="" id="{5B0EDA39-4165-4C8A-9A01-91E3193A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111C-008D-413B-A508-69D3A69EFC0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9556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7EDF25-206A-48E9-9D6E-691505B9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E38C-606F-40BE-9510-954305D18B7E}" type="datetime1">
              <a:rPr lang="en-ZA" smtClean="0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112244-F77E-43C9-9A69-543C6D83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Annual Report 2018/19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33C5FA-4CFF-473E-A8D5-2629737D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B876-3E8A-4CE3-9920-EBCB83C1820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7350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xmlns="" id="{213B693B-0B39-4BC7-95BE-B66ECD7D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A7DD9-581A-4A5F-B2A2-08D4B9D27CAB}" type="datetime1">
              <a:rPr lang="en-ZA" smtClean="0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D9ED7DD8-AA3C-4F91-B2E5-82D4D2D8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Annual Report 2018/19 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8E0E672D-3E9C-4D0B-A50E-E7ACCFA8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D2C5-5432-48C5-BA4D-FA30C31D3B1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8961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224757-12A3-469C-8BE4-1516D53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0AFA-AE24-4756-8C25-4E30EDF265AD}" type="datetime1">
              <a:rPr lang="en-ZA" smtClean="0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EAC3DE-1406-4E34-B472-87F83A7C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Annual Report 2018/19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E8FF7F-240B-4CBD-AD04-F864BB50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7279-46E5-4DBE-8D40-4518943A80F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562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FFBF6-948C-47D2-9CA0-85879116E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8CB528-D0C6-4511-831B-D431408A6AD4}" type="datetime1">
              <a:rPr lang="en-ZA" smtClean="0"/>
              <a:pPr>
                <a:defRPr/>
              </a:pPr>
              <a:t>2019/10/11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53D613-3429-4246-8A95-2627A0A0C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Annual Report 2018/19 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22071-28F4-4F4C-901E-F251FED39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D66C6-A4FB-4AF5-B3A1-FDD2AC27407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30" r:id="rId12"/>
    <p:sldLayoutId id="2147484431" r:id="rId13"/>
    <p:sldLayoutId id="2147484432" r:id="rId1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1990725" y="730250"/>
            <a:ext cx="5162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2D2D8A"/>
                </a:solidFill>
                <a:cs typeface="Arial" panose="020B0604020202020204" pitchFamily="34" charset="0"/>
              </a:rPr>
              <a:t>SOUTH AFRICAN WEATHER SERVICE </a:t>
            </a:r>
            <a:br>
              <a:rPr lang="en-US" altLang="en-US" sz="1800" b="1" dirty="0">
                <a:solidFill>
                  <a:srgbClr val="2D2D8A"/>
                </a:solidFill>
                <a:cs typeface="Arial" panose="020B0604020202020204" pitchFamily="34" charset="0"/>
              </a:rPr>
            </a:br>
            <a:r>
              <a:rPr lang="en-US" altLang="en-US" sz="1800" b="1" dirty="0">
                <a:solidFill>
                  <a:srgbClr val="2D2D8A"/>
                </a:solidFill>
                <a:cs typeface="Arial" panose="020B0604020202020204" pitchFamily="34" charset="0"/>
              </a:rPr>
              <a:t>                      </a:t>
            </a:r>
            <a:br>
              <a:rPr lang="en-US" altLang="en-US" sz="1800" b="1" dirty="0">
                <a:solidFill>
                  <a:srgbClr val="2D2D8A"/>
                </a:solidFill>
                <a:cs typeface="Arial" panose="020B0604020202020204" pitchFamily="34" charset="0"/>
              </a:rPr>
            </a:br>
            <a:r>
              <a:rPr lang="en-US" altLang="en-US" sz="1800" b="1" dirty="0">
                <a:solidFill>
                  <a:srgbClr val="2D2D8A"/>
                </a:solidFill>
                <a:cs typeface="Arial" panose="020B0604020202020204" pitchFamily="34" charset="0"/>
              </a:rPr>
              <a:t>   ANNUAL REPORT </a:t>
            </a:r>
            <a:br>
              <a:rPr lang="en-US" altLang="en-US" sz="1800" b="1" dirty="0">
                <a:solidFill>
                  <a:srgbClr val="2D2D8A"/>
                </a:solidFill>
                <a:cs typeface="Arial" panose="020B0604020202020204" pitchFamily="34" charset="0"/>
              </a:rPr>
            </a:br>
            <a:r>
              <a:rPr lang="en-US" altLang="en-US" sz="1800" b="1" dirty="0">
                <a:solidFill>
                  <a:srgbClr val="2D2D8A"/>
                </a:solidFill>
                <a:cs typeface="Arial" panose="020B0604020202020204" pitchFamily="34" charset="0"/>
              </a:rPr>
              <a:t/>
            </a:r>
            <a:br>
              <a:rPr lang="en-US" altLang="en-US" sz="1800" b="1" dirty="0">
                <a:solidFill>
                  <a:srgbClr val="2D2D8A"/>
                </a:solidFill>
                <a:cs typeface="Arial" panose="020B0604020202020204" pitchFamily="34" charset="0"/>
              </a:rPr>
            </a:br>
            <a:r>
              <a:rPr lang="en-US" altLang="en-US" sz="1800" b="1" dirty="0">
                <a:solidFill>
                  <a:srgbClr val="2D2D8A"/>
                </a:solidFill>
                <a:cs typeface="Arial" panose="020B0604020202020204" pitchFamily="34" charset="0"/>
              </a:rPr>
              <a:t> FINANCIAL YEAR 2018/19</a:t>
            </a:r>
            <a:r>
              <a:rPr lang="en-US" altLang="en-US" sz="1800" b="1" dirty="0">
                <a:cs typeface="Arial" panose="020B0604020202020204" pitchFamily="34" charset="0"/>
              </a:rPr>
              <a:t> </a:t>
            </a:r>
            <a:br>
              <a:rPr lang="en-US" altLang="en-US" sz="1800" b="1" dirty="0">
                <a:cs typeface="Arial" panose="020B0604020202020204" pitchFamily="34" charset="0"/>
              </a:rPr>
            </a:br>
            <a:endParaRPr lang="en-ZA" altLang="en-US" sz="1800" dirty="0"/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3121025" y="4291013"/>
            <a:ext cx="3621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Arial" panose="020B0604020202020204" pitchFamily="34" charset="0"/>
              </a:rPr>
              <a:t>Dr. Jonas Mphepya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Arial" panose="020B0604020202020204" pitchFamily="34" charset="0"/>
              </a:rPr>
              <a:t>Acting Chief Executive Officer</a:t>
            </a:r>
            <a:br>
              <a:rPr lang="en-US" altLang="en-US" sz="1800" b="1">
                <a:cs typeface="Arial" panose="020B0604020202020204" pitchFamily="34" charset="0"/>
              </a:rPr>
            </a:br>
            <a:r>
              <a:rPr lang="en-US" altLang="en-US" sz="1800" b="1">
                <a:cs typeface="Arial" panose="020B0604020202020204" pitchFamily="34" charset="0"/>
              </a:rPr>
              <a:t/>
            </a:r>
            <a:br>
              <a:rPr lang="en-US" altLang="en-US" sz="1800" b="1">
                <a:cs typeface="Arial" panose="020B0604020202020204" pitchFamily="34" charset="0"/>
              </a:rPr>
            </a:br>
            <a:endParaRPr lang="en-ZA" altLang="en-US" sz="1800"/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58738" y="3036888"/>
            <a:ext cx="9144000" cy="369887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en-US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“Weather Ready -Climate Smart”   </a:t>
            </a:r>
          </a:p>
        </p:txBody>
      </p:sp>
      <p:sp>
        <p:nvSpPr>
          <p:cNvPr id="17413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2778125" y="6356350"/>
            <a:ext cx="3587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Annual Report 2018/19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2"/>
          <p:cNvSpPr>
            <a:spLocks noGrp="1"/>
          </p:cNvSpPr>
          <p:nvPr>
            <p:ph type="title"/>
          </p:nvPr>
        </p:nvSpPr>
        <p:spPr>
          <a:xfrm>
            <a:off x="0" y="2336800"/>
            <a:ext cx="9144000" cy="857250"/>
          </a:xfrm>
          <a:solidFill>
            <a:srgbClr val="2D2D8A"/>
          </a:solidFill>
        </p:spPr>
        <p:txBody>
          <a:bodyPr/>
          <a:lstStyle/>
          <a:p>
            <a:pPr marL="342900" indent="-342900" algn="ctr" eaLnBrk="1" hangingPunct="1"/>
            <a:r>
              <a:rPr lang="en-ZA" altLang="en-US" sz="1800" b="1"/>
              <a:t/>
            </a:r>
            <a:br>
              <a:rPr lang="en-ZA" altLang="en-US" sz="1800" b="1"/>
            </a:br>
            <a:r>
              <a:rPr lang="en-ZA" altLang="en-US" sz="1800" b="1"/>
              <a:t/>
            </a:r>
            <a:br>
              <a:rPr lang="en-ZA" altLang="en-US" sz="1800" b="1"/>
            </a:br>
            <a:r>
              <a:rPr lang="en-ZA" altLang="en-US" sz="1800" b="1">
                <a:solidFill>
                  <a:schemeClr val="bg1"/>
                </a:solidFill>
              </a:rPr>
              <a:t>REPORT OF THE AUDITOR GENERAL</a:t>
            </a:r>
            <a:r>
              <a:rPr lang="en-ZA" altLang="en-US" sz="3000" b="1">
                <a:solidFill>
                  <a:schemeClr val="bg1"/>
                </a:solidFill>
              </a:rPr>
              <a:t/>
            </a:r>
            <a:br>
              <a:rPr lang="en-ZA" altLang="en-US" sz="3000" b="1">
                <a:solidFill>
                  <a:schemeClr val="bg1"/>
                </a:solidFill>
              </a:rPr>
            </a:br>
            <a:endParaRPr lang="en-ZA" altLang="en-US">
              <a:solidFill>
                <a:schemeClr val="bg1"/>
              </a:solidFill>
            </a:endParaRP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xmlns="" id="{374A23CE-1BB4-4296-87B1-E9366507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778125" y="6356350"/>
            <a:ext cx="3587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</a:rPr>
              <a:t>Annual Report 2018/19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AF319C74-5D4B-4F2A-BF0E-4AEB277F6F4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392113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ea typeface="+mn-ea"/>
                <a:cs typeface="+mn-cs"/>
              </a:rPr>
              <a:t>REPORT ON THE AUDIT OF THE FINANCIAL STATEMENTS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30200" y="857250"/>
            <a:ext cx="7837488" cy="44077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sz="1800" dirty="0">
                <a:latin typeface="Calibri"/>
              </a:rPr>
              <a:t>Qualified audit opinion  due to the following: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ZA" sz="1800" dirty="0">
                <a:latin typeface="Calibri"/>
              </a:rPr>
              <a:t>Property, Plant and Equipment – Treatment of assessment of useful lives.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ZA" sz="1800" dirty="0">
                <a:latin typeface="Calibri"/>
              </a:rPr>
              <a:t>Intangible assets – Treatment of assessment of useful lives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ZA" sz="1800" dirty="0">
                <a:latin typeface="Calibri"/>
              </a:rPr>
              <a:t>Commitments – accuracy and completeness of the commitments disclosed in the AFS.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ZA" sz="1800" dirty="0">
              <a:latin typeface="Calibri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ZA" sz="1800" dirty="0">
                <a:latin typeface="Calibri"/>
              </a:rPr>
              <a:t>Qualified Audit Opinion on Performance of Information due to the following: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ZA" sz="1800" dirty="0">
                <a:latin typeface="Calibri"/>
              </a:rPr>
              <a:t>Usefulness and Reliability of Performance Information</a:t>
            </a:r>
            <a:endParaRPr lang="en-US" sz="1800" dirty="0">
              <a:latin typeface="Calibri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latin typeface="Calibri"/>
              </a:rPr>
              <a:t>Planned target indicators were not specific in clearly identifying the nature and required level of performance (Aerodrome Warnings and Terminal Aerodrome forecast accuracy).</a:t>
            </a:r>
          </a:p>
          <a:p>
            <a:pPr marL="754063" lvl="2" indent="-171450" fontAlgn="auto">
              <a:spcAft>
                <a:spcPts val="0"/>
              </a:spcAft>
              <a:tabLst>
                <a:tab pos="354013" algn="l"/>
              </a:tabLst>
              <a:defRPr/>
            </a:pPr>
            <a:endParaRPr lang="en-ZA" sz="1400" dirty="0">
              <a:latin typeface="Calibri"/>
            </a:endParaRP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xmlns="" id="{BC2CE04E-AC42-42D2-AB5F-8E89F8E6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778125" y="6356350"/>
            <a:ext cx="3587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</a:rPr>
              <a:t>Annual Report 2018/19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Annual Report 2018/19 </a:t>
            </a:r>
          </a:p>
        </p:txBody>
      </p:sp>
      <p:sp>
        <p:nvSpPr>
          <p:cNvPr id="81923" name="Title 1"/>
          <p:cNvSpPr>
            <a:spLocks noGrp="1"/>
          </p:cNvSpPr>
          <p:nvPr>
            <p:ph type="title"/>
          </p:nvPr>
        </p:nvSpPr>
        <p:spPr>
          <a:xfrm>
            <a:off x="628650" y="2447925"/>
            <a:ext cx="7886700" cy="1325563"/>
          </a:xfrm>
        </p:spPr>
        <p:txBody>
          <a:bodyPr/>
          <a:lstStyle/>
          <a:p>
            <a:r>
              <a:rPr lang="en-ZA" altLang="en-US"/>
              <a:t>End</a:t>
            </a:r>
            <a:br>
              <a:rPr lang="en-ZA" altLang="en-US"/>
            </a:br>
            <a:r>
              <a:rPr lang="en-ZA" altLang="en-US"/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1967</TotalTime>
  <Words>128</Words>
  <Application>Microsoft Office PowerPoint</Application>
  <PresentationFormat>On-screen Show (4:3)</PresentationFormat>
  <Paragraphs>20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  REPORT OF THE AUDITOR GENERAL </vt:lpstr>
      <vt:lpstr>Slide 3</vt:lpstr>
      <vt:lpstr>End 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PUMZA</cp:lastModifiedBy>
  <cp:revision>165</cp:revision>
  <dcterms:created xsi:type="dcterms:W3CDTF">2018-05-07T11:03:38Z</dcterms:created>
  <dcterms:modified xsi:type="dcterms:W3CDTF">2019-10-11T10:28:11Z</dcterms:modified>
</cp:coreProperties>
</file>