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8" r:id="rId1"/>
  </p:sldMasterIdLst>
  <p:notesMasterIdLst>
    <p:notesMasterId r:id="rId31"/>
  </p:notesMasterIdLst>
  <p:handoutMasterIdLst>
    <p:handoutMasterId r:id="rId32"/>
  </p:handoutMasterIdLst>
  <p:sldIdLst>
    <p:sldId id="260" r:id="rId2"/>
    <p:sldId id="273" r:id="rId3"/>
    <p:sldId id="310" r:id="rId4"/>
    <p:sldId id="354" r:id="rId5"/>
    <p:sldId id="275" r:id="rId6"/>
    <p:sldId id="361" r:id="rId7"/>
    <p:sldId id="362" r:id="rId8"/>
    <p:sldId id="363" r:id="rId9"/>
    <p:sldId id="364" r:id="rId10"/>
    <p:sldId id="365" r:id="rId11"/>
    <p:sldId id="366" r:id="rId12"/>
    <p:sldId id="367" r:id="rId13"/>
    <p:sldId id="332" r:id="rId14"/>
    <p:sldId id="355" r:id="rId15"/>
    <p:sldId id="334" r:id="rId16"/>
    <p:sldId id="344" r:id="rId17"/>
    <p:sldId id="357" r:id="rId18"/>
    <p:sldId id="353" r:id="rId19"/>
    <p:sldId id="336" r:id="rId20"/>
    <p:sldId id="337" r:id="rId21"/>
    <p:sldId id="338" r:id="rId22"/>
    <p:sldId id="339" r:id="rId23"/>
    <p:sldId id="359" r:id="rId24"/>
    <p:sldId id="346" r:id="rId25"/>
    <p:sldId id="347" r:id="rId26"/>
    <p:sldId id="348" r:id="rId27"/>
    <p:sldId id="349" r:id="rId28"/>
    <p:sldId id="331" r:id="rId29"/>
    <p:sldId id="360" r:id="rId3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86528" autoAdjust="0"/>
  </p:normalViewPr>
  <p:slideViewPr>
    <p:cSldViewPr>
      <p:cViewPr varScale="1">
        <p:scale>
          <a:sx n="100" d="100"/>
          <a:sy n="100" d="100"/>
        </p:scale>
        <p:origin x="-19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62"/>
    </p:cViewPr>
  </p:sorterViewPr>
  <p:notesViewPr>
    <p:cSldViewPr>
      <p:cViewPr varScale="1">
        <p:scale>
          <a:sx n="59" d="100"/>
          <a:sy n="59" d="100"/>
        </p:scale>
        <p:origin x="-2490" y="-78"/>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A30F37C1-2D66-49A1-A4F4-E8DF7EF7D623}" type="datetimeFigureOut">
              <a:rPr lang="en-US"/>
              <a:pPr>
                <a:defRPr/>
              </a:pPr>
              <a:t>10/11/2019</a:t>
            </a:fld>
            <a:endParaRPr lang="en-US"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a:defRPr sz="1200"/>
            </a:lvl1pPr>
          </a:lstStyle>
          <a:p>
            <a:pPr>
              <a:defRPr/>
            </a:pPr>
            <a:fld id="{B374203F-717F-4EE6-9CFE-AC6F0BBB0E39}" type="slidenum">
              <a:rPr lang="en-US"/>
              <a:pPr>
                <a:defRPr/>
              </a:pPr>
              <a:t>‹#›</a:t>
            </a:fld>
            <a:endParaRPr lang="en-US" dirty="0"/>
          </a:p>
        </p:txBody>
      </p:sp>
    </p:spTree>
    <p:extLst>
      <p:ext uri="{BB962C8B-B14F-4D97-AF65-F5344CB8AC3E}">
        <p14:creationId xmlns:p14="http://schemas.microsoft.com/office/powerpoint/2010/main" xmlns="" val="3307583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885" tIns="46442" rIns="92885" bIns="4644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2885" tIns="46442" rIns="92885" bIns="46442" rtlCol="0"/>
          <a:lstStyle>
            <a:lvl1pPr algn="r" fontAlgn="auto">
              <a:spcBef>
                <a:spcPts val="0"/>
              </a:spcBef>
              <a:spcAft>
                <a:spcPts val="0"/>
              </a:spcAft>
              <a:defRPr sz="1200">
                <a:latin typeface="+mn-lt"/>
              </a:defRPr>
            </a:lvl1pPr>
          </a:lstStyle>
          <a:p>
            <a:pPr>
              <a:defRPr/>
            </a:pPr>
            <a:fld id="{C0BDA321-5C2A-4A61-8BE2-DB9793619B33}" type="datetimeFigureOut">
              <a:rPr lang="en-US"/>
              <a:pPr>
                <a:defRPr/>
              </a:pPr>
              <a:t>10/11/2019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885" tIns="46442" rIns="92885" bIns="46442" rtlCol="0" anchor="ctr"/>
          <a:lstStyle/>
          <a:p>
            <a:pPr lvl="0"/>
            <a:endParaRPr lang="en-US" noProof="0" dirty="0"/>
          </a:p>
        </p:txBody>
      </p:sp>
      <p:sp>
        <p:nvSpPr>
          <p:cNvPr id="5" name="Notes Placeholder 4"/>
          <p:cNvSpPr>
            <a:spLocks noGrp="1"/>
          </p:cNvSpPr>
          <p:nvPr>
            <p:ph type="body" sz="quarter" idx="3"/>
          </p:nvPr>
        </p:nvSpPr>
        <p:spPr>
          <a:xfrm>
            <a:off x="679451" y="4714875"/>
            <a:ext cx="5438775" cy="4467225"/>
          </a:xfrm>
          <a:prstGeom prst="rect">
            <a:avLst/>
          </a:prstGeom>
        </p:spPr>
        <p:txBody>
          <a:bodyPr vert="horz" lIns="92885" tIns="46442" rIns="92885" bIns="4644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4"/>
            <a:ext cx="2946400" cy="496887"/>
          </a:xfrm>
          <a:prstGeom prst="rect">
            <a:avLst/>
          </a:prstGeom>
        </p:spPr>
        <p:txBody>
          <a:bodyPr vert="horz" lIns="92885" tIns="46442" rIns="92885" bIns="4644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lIns="92885" tIns="46442" rIns="92885" bIns="46442" rtlCol="0" anchor="b"/>
          <a:lstStyle>
            <a:lvl1pPr algn="r" fontAlgn="auto">
              <a:spcBef>
                <a:spcPts val="0"/>
              </a:spcBef>
              <a:spcAft>
                <a:spcPts val="0"/>
              </a:spcAft>
              <a:defRPr sz="1200">
                <a:latin typeface="+mn-lt"/>
              </a:defRPr>
            </a:lvl1pPr>
          </a:lstStyle>
          <a:p>
            <a:pPr>
              <a:defRPr/>
            </a:pPr>
            <a:fld id="{4389413B-47AB-499C-B4DC-28A3EC199443}" type="slidenum">
              <a:rPr lang="en-US"/>
              <a:pPr>
                <a:defRPr/>
              </a:pPr>
              <a:t>‹#›</a:t>
            </a:fld>
            <a:endParaRPr lang="en-US" dirty="0"/>
          </a:p>
        </p:txBody>
      </p:sp>
    </p:spTree>
    <p:extLst>
      <p:ext uri="{BB962C8B-B14F-4D97-AF65-F5344CB8AC3E}">
        <p14:creationId xmlns:p14="http://schemas.microsoft.com/office/powerpoint/2010/main" xmlns="" val="3132412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3064C52-7888-4A0D-AEC9-22D4F85C5D66}" type="slidenum">
              <a:rPr lang="en-US" smtClean="0"/>
              <a:pPr>
                <a:defRPr/>
              </a:pPr>
              <a:t>1</a:t>
            </a:fld>
            <a:endParaRPr lang="en-US" dirty="0"/>
          </a:p>
        </p:txBody>
      </p:sp>
    </p:spTree>
    <p:extLst>
      <p:ext uri="{BB962C8B-B14F-4D97-AF65-F5344CB8AC3E}">
        <p14:creationId xmlns:p14="http://schemas.microsoft.com/office/powerpoint/2010/main" xmlns="" val="132064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10</a:t>
            </a:fld>
            <a:endParaRPr lang="en-US" dirty="0"/>
          </a:p>
        </p:txBody>
      </p:sp>
    </p:spTree>
    <p:extLst>
      <p:ext uri="{BB962C8B-B14F-4D97-AF65-F5344CB8AC3E}">
        <p14:creationId xmlns:p14="http://schemas.microsoft.com/office/powerpoint/2010/main" xmlns="" val="124368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11</a:t>
            </a:fld>
            <a:endParaRPr lang="en-US" dirty="0"/>
          </a:p>
        </p:txBody>
      </p:sp>
    </p:spTree>
    <p:extLst>
      <p:ext uri="{BB962C8B-B14F-4D97-AF65-F5344CB8AC3E}">
        <p14:creationId xmlns:p14="http://schemas.microsoft.com/office/powerpoint/2010/main" xmlns="" val="173265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12</a:t>
            </a:fld>
            <a:endParaRPr lang="en-US" dirty="0"/>
          </a:p>
        </p:txBody>
      </p:sp>
    </p:spTree>
    <p:extLst>
      <p:ext uri="{BB962C8B-B14F-4D97-AF65-F5344CB8AC3E}">
        <p14:creationId xmlns:p14="http://schemas.microsoft.com/office/powerpoint/2010/main" xmlns="" val="232464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13</a:t>
            </a:fld>
            <a:endParaRPr lang="en-US" dirty="0"/>
          </a:p>
        </p:txBody>
      </p:sp>
    </p:spTree>
    <p:extLst>
      <p:ext uri="{BB962C8B-B14F-4D97-AF65-F5344CB8AC3E}">
        <p14:creationId xmlns:p14="http://schemas.microsoft.com/office/powerpoint/2010/main" xmlns="" val="393230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14</a:t>
            </a:fld>
            <a:endParaRPr lang="en-US" dirty="0"/>
          </a:p>
        </p:txBody>
      </p:sp>
    </p:spTree>
    <p:extLst>
      <p:ext uri="{BB962C8B-B14F-4D97-AF65-F5344CB8AC3E}">
        <p14:creationId xmlns:p14="http://schemas.microsoft.com/office/powerpoint/2010/main" xmlns="" val="252378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15</a:t>
            </a:fld>
            <a:endParaRPr lang="en-US" dirty="0"/>
          </a:p>
        </p:txBody>
      </p:sp>
    </p:spTree>
    <p:extLst>
      <p:ext uri="{BB962C8B-B14F-4D97-AF65-F5344CB8AC3E}">
        <p14:creationId xmlns:p14="http://schemas.microsoft.com/office/powerpoint/2010/main" xmlns="" val="420564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16</a:t>
            </a:fld>
            <a:endParaRPr lang="en-US" dirty="0"/>
          </a:p>
        </p:txBody>
      </p:sp>
    </p:spTree>
    <p:extLst>
      <p:ext uri="{BB962C8B-B14F-4D97-AF65-F5344CB8AC3E}">
        <p14:creationId xmlns:p14="http://schemas.microsoft.com/office/powerpoint/2010/main" xmlns="" val="219922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3064C52-7888-4A0D-AEC9-22D4F85C5D66}" type="slidenum">
              <a:rPr lang="en-US" smtClean="0"/>
              <a:pPr>
                <a:defRPr/>
              </a:pPr>
              <a:t>17</a:t>
            </a:fld>
            <a:endParaRPr lang="en-US" dirty="0"/>
          </a:p>
        </p:txBody>
      </p:sp>
    </p:spTree>
    <p:extLst>
      <p:ext uri="{BB962C8B-B14F-4D97-AF65-F5344CB8AC3E}">
        <p14:creationId xmlns:p14="http://schemas.microsoft.com/office/powerpoint/2010/main" xmlns="" val="430524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18</a:t>
            </a:fld>
            <a:endParaRPr lang="en-US" dirty="0"/>
          </a:p>
        </p:txBody>
      </p:sp>
    </p:spTree>
    <p:extLst>
      <p:ext uri="{BB962C8B-B14F-4D97-AF65-F5344CB8AC3E}">
        <p14:creationId xmlns:p14="http://schemas.microsoft.com/office/powerpoint/2010/main" xmlns="" val="1970707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19</a:t>
            </a:fld>
            <a:endParaRPr lang="en-US" dirty="0"/>
          </a:p>
        </p:txBody>
      </p:sp>
    </p:spTree>
    <p:extLst>
      <p:ext uri="{BB962C8B-B14F-4D97-AF65-F5344CB8AC3E}">
        <p14:creationId xmlns:p14="http://schemas.microsoft.com/office/powerpoint/2010/main" xmlns="" val="163459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2</a:t>
            </a:fld>
            <a:endParaRPr lang="en-US" dirty="0"/>
          </a:p>
        </p:txBody>
      </p:sp>
    </p:spTree>
    <p:extLst>
      <p:ext uri="{BB962C8B-B14F-4D97-AF65-F5344CB8AC3E}">
        <p14:creationId xmlns:p14="http://schemas.microsoft.com/office/powerpoint/2010/main" xmlns="" val="2979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20</a:t>
            </a:fld>
            <a:endParaRPr lang="en-US" dirty="0"/>
          </a:p>
        </p:txBody>
      </p:sp>
    </p:spTree>
    <p:extLst>
      <p:ext uri="{BB962C8B-B14F-4D97-AF65-F5344CB8AC3E}">
        <p14:creationId xmlns:p14="http://schemas.microsoft.com/office/powerpoint/2010/main" xmlns="" val="3313926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21</a:t>
            </a:fld>
            <a:endParaRPr lang="en-US" dirty="0"/>
          </a:p>
        </p:txBody>
      </p:sp>
    </p:spTree>
    <p:extLst>
      <p:ext uri="{BB962C8B-B14F-4D97-AF65-F5344CB8AC3E}">
        <p14:creationId xmlns:p14="http://schemas.microsoft.com/office/powerpoint/2010/main" xmlns="" val="1665689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22</a:t>
            </a:fld>
            <a:endParaRPr lang="en-US" dirty="0"/>
          </a:p>
        </p:txBody>
      </p:sp>
    </p:spTree>
    <p:extLst>
      <p:ext uri="{BB962C8B-B14F-4D97-AF65-F5344CB8AC3E}">
        <p14:creationId xmlns:p14="http://schemas.microsoft.com/office/powerpoint/2010/main" xmlns="" val="375010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3064C52-7888-4A0D-AEC9-22D4F85C5D66}" type="slidenum">
              <a:rPr lang="en-US" smtClean="0"/>
              <a:pPr>
                <a:defRPr/>
              </a:pPr>
              <a:t>23</a:t>
            </a:fld>
            <a:endParaRPr lang="en-US" dirty="0"/>
          </a:p>
        </p:txBody>
      </p:sp>
    </p:spTree>
    <p:extLst>
      <p:ext uri="{BB962C8B-B14F-4D97-AF65-F5344CB8AC3E}">
        <p14:creationId xmlns:p14="http://schemas.microsoft.com/office/powerpoint/2010/main" xmlns="" val="1283277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389413B-47AB-499C-B4DC-28A3EC199443}" type="slidenum">
              <a:rPr lang="en-US" smtClean="0"/>
              <a:pPr>
                <a:defRPr/>
              </a:pPr>
              <a:t>24</a:t>
            </a:fld>
            <a:endParaRPr lang="en-US" dirty="0"/>
          </a:p>
        </p:txBody>
      </p:sp>
    </p:spTree>
    <p:extLst>
      <p:ext uri="{BB962C8B-B14F-4D97-AF65-F5344CB8AC3E}">
        <p14:creationId xmlns:p14="http://schemas.microsoft.com/office/powerpoint/2010/main" xmlns="" val="2879638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389413B-47AB-499C-B4DC-28A3EC199443}" type="slidenum">
              <a:rPr lang="en-US" smtClean="0"/>
              <a:pPr>
                <a:defRPr/>
              </a:pPr>
              <a:t>25</a:t>
            </a:fld>
            <a:endParaRPr lang="en-US" dirty="0"/>
          </a:p>
        </p:txBody>
      </p:sp>
    </p:spTree>
    <p:extLst>
      <p:ext uri="{BB962C8B-B14F-4D97-AF65-F5344CB8AC3E}">
        <p14:creationId xmlns:p14="http://schemas.microsoft.com/office/powerpoint/2010/main" xmlns="" val="833754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26</a:t>
            </a:fld>
            <a:endParaRPr lang="en-US" dirty="0"/>
          </a:p>
        </p:txBody>
      </p:sp>
    </p:spTree>
    <p:extLst>
      <p:ext uri="{BB962C8B-B14F-4D97-AF65-F5344CB8AC3E}">
        <p14:creationId xmlns:p14="http://schemas.microsoft.com/office/powerpoint/2010/main" xmlns="" val="3242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27</a:t>
            </a:fld>
            <a:endParaRPr lang="en-US" dirty="0"/>
          </a:p>
        </p:txBody>
      </p:sp>
    </p:spTree>
    <p:extLst>
      <p:ext uri="{BB962C8B-B14F-4D97-AF65-F5344CB8AC3E}">
        <p14:creationId xmlns:p14="http://schemas.microsoft.com/office/powerpoint/2010/main" xmlns="" val="3833500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89413B-47AB-499C-B4DC-28A3EC199443}" type="slidenum">
              <a:rPr lang="en-US" smtClean="0"/>
              <a:pPr>
                <a:defRPr/>
              </a:pPr>
              <a:t>28</a:t>
            </a:fld>
            <a:endParaRPr lang="en-US" dirty="0"/>
          </a:p>
        </p:txBody>
      </p:sp>
    </p:spTree>
    <p:extLst>
      <p:ext uri="{BB962C8B-B14F-4D97-AF65-F5344CB8AC3E}">
        <p14:creationId xmlns:p14="http://schemas.microsoft.com/office/powerpoint/2010/main" xmlns="" val="3285428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3064C52-7888-4A0D-AEC9-22D4F85C5D66}" type="slidenum">
              <a:rPr lang="en-US" smtClean="0"/>
              <a:pPr>
                <a:defRPr/>
              </a:pPr>
              <a:t>29</a:t>
            </a:fld>
            <a:endParaRPr lang="en-US" dirty="0"/>
          </a:p>
        </p:txBody>
      </p:sp>
    </p:spTree>
    <p:extLst>
      <p:ext uri="{BB962C8B-B14F-4D97-AF65-F5344CB8AC3E}">
        <p14:creationId xmlns:p14="http://schemas.microsoft.com/office/powerpoint/2010/main" xmlns="" val="236239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3</a:t>
            </a:fld>
            <a:endParaRPr lang="en-US" dirty="0"/>
          </a:p>
        </p:txBody>
      </p:sp>
    </p:spTree>
    <p:extLst>
      <p:ext uri="{BB962C8B-B14F-4D97-AF65-F5344CB8AC3E}">
        <p14:creationId xmlns:p14="http://schemas.microsoft.com/office/powerpoint/2010/main" xmlns="" val="210058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4</a:t>
            </a:fld>
            <a:endParaRPr lang="en-US" dirty="0"/>
          </a:p>
        </p:txBody>
      </p:sp>
    </p:spTree>
    <p:extLst>
      <p:ext uri="{BB962C8B-B14F-4D97-AF65-F5344CB8AC3E}">
        <p14:creationId xmlns:p14="http://schemas.microsoft.com/office/powerpoint/2010/main" xmlns="" val="122327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5</a:t>
            </a:fld>
            <a:endParaRPr lang="en-US" dirty="0"/>
          </a:p>
        </p:txBody>
      </p:sp>
    </p:spTree>
    <p:extLst>
      <p:ext uri="{BB962C8B-B14F-4D97-AF65-F5344CB8AC3E}">
        <p14:creationId xmlns:p14="http://schemas.microsoft.com/office/powerpoint/2010/main" xmlns="" val="107515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6</a:t>
            </a:fld>
            <a:endParaRPr lang="en-US" dirty="0"/>
          </a:p>
        </p:txBody>
      </p:sp>
    </p:spTree>
    <p:extLst>
      <p:ext uri="{BB962C8B-B14F-4D97-AF65-F5344CB8AC3E}">
        <p14:creationId xmlns:p14="http://schemas.microsoft.com/office/powerpoint/2010/main" xmlns="" val="327307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7</a:t>
            </a:fld>
            <a:endParaRPr lang="en-US" dirty="0"/>
          </a:p>
        </p:txBody>
      </p:sp>
    </p:spTree>
    <p:extLst>
      <p:ext uri="{BB962C8B-B14F-4D97-AF65-F5344CB8AC3E}">
        <p14:creationId xmlns:p14="http://schemas.microsoft.com/office/powerpoint/2010/main" xmlns="" val="182573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8</a:t>
            </a:fld>
            <a:endParaRPr lang="en-US" dirty="0"/>
          </a:p>
        </p:txBody>
      </p:sp>
    </p:spTree>
    <p:extLst>
      <p:ext uri="{BB962C8B-B14F-4D97-AF65-F5344CB8AC3E}">
        <p14:creationId xmlns:p14="http://schemas.microsoft.com/office/powerpoint/2010/main" xmlns="" val="331939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389413B-47AB-499C-B4DC-28A3EC199443}" type="slidenum">
              <a:rPr lang="en-US" smtClean="0"/>
              <a:pPr>
                <a:defRPr/>
              </a:pPr>
              <a:t>9</a:t>
            </a:fld>
            <a:endParaRPr lang="en-US" dirty="0"/>
          </a:p>
        </p:txBody>
      </p:sp>
    </p:spTree>
    <p:extLst>
      <p:ext uri="{BB962C8B-B14F-4D97-AF65-F5344CB8AC3E}">
        <p14:creationId xmlns:p14="http://schemas.microsoft.com/office/powerpoint/2010/main" xmlns="" val="304961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fld id="{9D404050-950F-4663-88AB-CF2355205418}" type="datetime1">
              <a:rPr lang="en-US" smtClean="0"/>
              <a:pPr>
                <a:defRPr/>
              </a:pPr>
              <a:t>10/11/2019</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D954BF06-7841-4FA3-B61A-69850BB0EB7C}" type="slidenum">
              <a:rPr lang="en-US" smtClean="0"/>
              <a:pPr>
                <a:defRPr/>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330532321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1AC857B-7A70-422D-BBDF-F14ADE127D77}" type="datetime1">
              <a:rPr lang="en-US" smtClean="0"/>
              <a:pPr>
                <a:defRPr/>
              </a:pPr>
              <a:t>10/11/2019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EFD78F2-DC2D-4C75-A241-631F152399BB}" type="slidenum">
              <a:rPr lang="en-US" smtClean="0"/>
              <a:pPr>
                <a:defRPr/>
              </a:pPr>
              <a:t>‹#›</a:t>
            </a:fld>
            <a:endParaRPr lang="en-US" dirty="0"/>
          </a:p>
        </p:txBody>
      </p:sp>
    </p:spTree>
    <p:extLst>
      <p:ext uri="{BB962C8B-B14F-4D97-AF65-F5344CB8AC3E}">
        <p14:creationId xmlns:p14="http://schemas.microsoft.com/office/powerpoint/2010/main" xmlns="" val="66344120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1246AB4-2020-447C-84DC-1345B86BC9B0}" type="datetime1">
              <a:rPr lang="en-US" smtClean="0"/>
              <a:pPr>
                <a:defRPr/>
              </a:pPr>
              <a:t>10/11/2019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EEADFCD-6609-4581-AD14-60C29B0F445A}" type="slidenum">
              <a:rPr lang="en-US" smtClean="0"/>
              <a:pPr>
                <a:defRPr/>
              </a:pPr>
              <a:t>‹#›</a:t>
            </a:fld>
            <a:endParaRPr lang="en-US" dirty="0"/>
          </a:p>
        </p:txBody>
      </p:sp>
    </p:spTree>
    <p:extLst>
      <p:ext uri="{BB962C8B-B14F-4D97-AF65-F5344CB8AC3E}">
        <p14:creationId xmlns:p14="http://schemas.microsoft.com/office/powerpoint/2010/main" xmlns="" val="142960557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0C8D59E-B33A-4184-AFB3-C175984DF601}" type="datetime1">
              <a:rPr lang="en-US" smtClean="0"/>
              <a:pPr>
                <a:defRPr/>
              </a:pPr>
              <a:t>10/11/2019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CFFADC7-4917-4535-BB7F-0FFF31B653C1}" type="slidenum">
              <a:rPr lang="en-US" smtClean="0"/>
              <a:pPr>
                <a:defRPr/>
              </a:pPr>
              <a:t>‹#›</a:t>
            </a:fld>
            <a:endParaRPr lang="en-US" dirty="0"/>
          </a:p>
        </p:txBody>
      </p:sp>
    </p:spTree>
    <p:extLst>
      <p:ext uri="{BB962C8B-B14F-4D97-AF65-F5344CB8AC3E}">
        <p14:creationId xmlns:p14="http://schemas.microsoft.com/office/powerpoint/2010/main" xmlns="" val="46395989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fld id="{24DB6A2E-18FA-4E88-9EB5-15F08101D759}" type="datetime1">
              <a:rPr lang="en-US" smtClean="0"/>
              <a:pPr>
                <a:defRPr/>
              </a:pPr>
              <a:t>10/11/2019</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56F714EE-0BD4-47C2-B5CF-73B910707AF9}" type="slidenum">
              <a:rPr lang="en-US" smtClean="0"/>
              <a:pPr>
                <a:defRPr/>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770191215"/>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41401DF-CA38-42D9-B66D-EDF734391C62}" type="datetime1">
              <a:rPr lang="en-US" smtClean="0"/>
              <a:pPr>
                <a:defRPr/>
              </a:pPr>
              <a:t>10/11/2019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75B5794-46B4-429C-817C-1BAE326AC34D}" type="slidenum">
              <a:rPr lang="en-US" smtClean="0"/>
              <a:pPr>
                <a:defRPr/>
              </a:pPr>
              <a:t>‹#›</a:t>
            </a:fld>
            <a:endParaRPr lang="en-US" dirty="0"/>
          </a:p>
        </p:txBody>
      </p:sp>
    </p:spTree>
    <p:extLst>
      <p:ext uri="{BB962C8B-B14F-4D97-AF65-F5344CB8AC3E}">
        <p14:creationId xmlns:p14="http://schemas.microsoft.com/office/powerpoint/2010/main" xmlns="" val="169166684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65D4C53-5DB9-41F5-A66B-D5292C933006}" type="datetime1">
              <a:rPr lang="en-US" smtClean="0"/>
              <a:pPr>
                <a:defRPr/>
              </a:pPr>
              <a:t>10/11/2019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8FFB841-E8E1-4938-97AF-41EE95F1E08A}" type="slidenum">
              <a:rPr lang="en-US" smtClean="0"/>
              <a:pPr>
                <a:defRPr/>
              </a:pPr>
              <a:t>‹#›</a:t>
            </a:fld>
            <a:endParaRPr lang="en-US" dirty="0"/>
          </a:p>
        </p:txBody>
      </p:sp>
    </p:spTree>
    <p:extLst>
      <p:ext uri="{BB962C8B-B14F-4D97-AF65-F5344CB8AC3E}">
        <p14:creationId xmlns:p14="http://schemas.microsoft.com/office/powerpoint/2010/main" xmlns="" val="189946051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7FDDC60-6A8C-4942-9D8C-6DB4D6A2C4E0}" type="datetime1">
              <a:rPr lang="en-US" smtClean="0"/>
              <a:pPr>
                <a:defRPr/>
              </a:pPr>
              <a:t>10/11/2019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18FEE11-F6F5-426F-8AF9-366B077B19AC}" type="slidenum">
              <a:rPr lang="en-US" smtClean="0"/>
              <a:pPr>
                <a:defRPr/>
              </a:pPr>
              <a:t>‹#›</a:t>
            </a:fld>
            <a:endParaRPr lang="en-US" dirty="0"/>
          </a:p>
        </p:txBody>
      </p:sp>
    </p:spTree>
    <p:extLst>
      <p:ext uri="{BB962C8B-B14F-4D97-AF65-F5344CB8AC3E}">
        <p14:creationId xmlns:p14="http://schemas.microsoft.com/office/powerpoint/2010/main" xmlns="" val="365685630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A7BDB6-0312-4057-BB34-863EC047120A}" type="datetime1">
              <a:rPr lang="en-US" smtClean="0"/>
              <a:pPr>
                <a:defRPr/>
              </a:pPr>
              <a:t>10/11/2019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F35903F-8DF0-415D-A1FB-8022C6A0D4D7}" type="slidenum">
              <a:rPr lang="en-US" smtClean="0"/>
              <a:pPr>
                <a:defRPr/>
              </a:pPr>
              <a:t>‹#›</a:t>
            </a:fld>
            <a:endParaRPr lang="en-US" dirty="0"/>
          </a:p>
        </p:txBody>
      </p:sp>
    </p:spTree>
    <p:extLst>
      <p:ext uri="{BB962C8B-B14F-4D97-AF65-F5344CB8AC3E}">
        <p14:creationId xmlns:p14="http://schemas.microsoft.com/office/powerpoint/2010/main" xmlns="" val="307454360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B77A707C-F780-4349-9919-3FA826390447}" type="datetime1">
              <a:rPr lang="en-US" smtClean="0"/>
              <a:pPr>
                <a:defRPr/>
              </a:pPr>
              <a:t>10/11/2019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2DD56D32-4B7E-403F-B5D4-B3D7E5DB812D}" type="slidenum">
              <a:rPr lang="en-US" smtClean="0"/>
              <a:pPr>
                <a:defRPr/>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47234006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A3CD0985-5E98-4DAB-8749-66E89C156D2F}" type="datetime1">
              <a:rPr lang="en-US" smtClean="0"/>
              <a:pPr>
                <a:defRPr/>
              </a:pPr>
              <a:t>10/11/2019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BBD40F10-7A99-43D8-B240-F429E9D0F846}" type="slidenum">
              <a:rPr lang="en-US" smtClean="0"/>
              <a:pPr>
                <a:defRPr/>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411217001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fld id="{03B71F51-0E56-4F9E-AEF6-900698D0E56F}" type="datetime1">
              <a:rPr lang="en-US" smtClean="0"/>
              <a:pPr>
                <a:defRPr/>
              </a:pPr>
              <a:t>10/11/2019</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8DDE7C8D-E6AB-4AB7-9C04-6F1D9D062E7D}" type="slidenum">
              <a:rPr lang="en-US" smtClean="0"/>
              <a:pPr>
                <a:defRPr/>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C:\Documents and Settings\patiencen\Desktop\Man docs 2006\Letterhead and fax cover\Logos\logo&amp;typenew3.png"/>
          <p:cNvPicPr>
            <a:picLocks noChangeAspect="1" noChangeArrowheads="1"/>
          </p:cNvPicPr>
          <p:nvPr userDrawn="1"/>
        </p:nvPicPr>
        <p:blipFill>
          <a:blip r:embed="rId13" cstate="print"/>
          <a:srcRect/>
          <a:stretch>
            <a:fillRect/>
          </a:stretch>
        </p:blipFill>
        <p:spPr bwMode="auto">
          <a:xfrm>
            <a:off x="6172200" y="6096000"/>
            <a:ext cx="2667000" cy="609600"/>
          </a:xfrm>
          <a:prstGeom prst="rect">
            <a:avLst/>
          </a:prstGeom>
          <a:noFill/>
          <a:ln w="9525">
            <a:noFill/>
            <a:miter lim="800000"/>
            <a:headEnd/>
            <a:tailEnd/>
          </a:ln>
        </p:spPr>
      </p:pic>
    </p:spTree>
    <p:extLst>
      <p:ext uri="{BB962C8B-B14F-4D97-AF65-F5344CB8AC3E}">
        <p14:creationId xmlns:p14="http://schemas.microsoft.com/office/powerpoint/2010/main" xmlns="" val="356691067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ransition>
    <p:fade thruBlk="1"/>
  </p:transition>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1219200"/>
            <a:ext cx="7772400" cy="2000250"/>
          </a:xfrm>
        </p:spPr>
        <p:txBody>
          <a:bodyPr>
            <a:normAutofit/>
          </a:bodyPr>
          <a:lstStyle/>
          <a:p>
            <a:pPr eaLnBrk="1" hangingPunct="1"/>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p:txBody>
      </p:sp>
      <p:sp>
        <p:nvSpPr>
          <p:cNvPr id="3075" name="Subtitle 2"/>
          <p:cNvSpPr>
            <a:spLocks noGrp="1"/>
          </p:cNvSpPr>
          <p:nvPr>
            <p:ph type="subTitle" idx="1"/>
          </p:nvPr>
        </p:nvSpPr>
        <p:spPr>
          <a:xfrm>
            <a:off x="838200" y="1123950"/>
            <a:ext cx="7391400" cy="4362450"/>
          </a:xfrm>
        </p:spPr>
        <p:txBody>
          <a:bodyPr>
            <a:normAutofit/>
            <a:scene3d>
              <a:camera prst="orthographicFront"/>
              <a:lightRig rig="soft" dir="t">
                <a:rot lat="0" lon="0" rev="15600000"/>
              </a:lightRig>
            </a:scene3d>
            <a:sp3d extrusionH="57150" prstMaterial="softEdge">
              <a:bevelT w="25400" h="38100"/>
            </a:sp3d>
          </a:bodyPr>
          <a:lstStyle/>
          <a:p>
            <a:pPr algn="ctr" eaLnBrk="1" hangingPunct="1"/>
            <a:endParaRPr lang="en-US" sz="3600" b="1" dirty="0">
              <a:ln/>
              <a:solidFill>
                <a:schemeClr val="tx1"/>
              </a:solidFill>
              <a:latin typeface="Times New Roman" panose="02020603050405020304" pitchFamily="18" charset="0"/>
              <a:cs typeface="Times New Roman" panose="02020603050405020304" pitchFamily="18" charset="0"/>
            </a:endParaRPr>
          </a:p>
          <a:p>
            <a:pPr algn="ctr" eaLnBrk="1" hangingPunct="1"/>
            <a:endParaRPr lang="en-US" sz="4000" b="1" dirty="0">
              <a:ln/>
              <a:solidFill>
                <a:schemeClr val="tx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473947"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8" name="Object 7"/>
          <p:cNvGraphicFramePr>
            <a:graphicFrameLocks noChangeAspect="1"/>
          </p:cNvGraphicFramePr>
          <p:nvPr>
            <p:extLst>
              <p:ext uri="{D42A27DB-BD31-4B8C-83A1-F6EECF244321}">
                <p14:modId xmlns:p14="http://schemas.microsoft.com/office/powerpoint/2010/main" xmlns="" val="3845823189"/>
              </p:ext>
            </p:extLst>
          </p:nvPr>
        </p:nvGraphicFramePr>
        <p:xfrm>
          <a:off x="1219200" y="1123950"/>
          <a:ext cx="6337178" cy="1447800"/>
        </p:xfrm>
        <a:graphic>
          <a:graphicData uri="http://schemas.openxmlformats.org/presentationml/2006/ole">
            <p:oleObj spid="_x0000_s1059" r:id="rId4" imgW="19914286" imgH="3495238" progId="">
              <p:embed/>
            </p:oleObj>
          </a:graphicData>
        </a:graphic>
      </p:graphicFrame>
      <p:sp>
        <p:nvSpPr>
          <p:cNvPr id="6" name="Rectangle 5"/>
          <p:cNvSpPr/>
          <p:nvPr/>
        </p:nvSpPr>
        <p:spPr>
          <a:xfrm>
            <a:off x="914400" y="2571750"/>
            <a:ext cx="7162800" cy="2954655"/>
          </a:xfrm>
          <a:prstGeom prst="rect">
            <a:avLst/>
          </a:prstGeom>
        </p:spPr>
        <p:txBody>
          <a:bodyPr wrap="square">
            <a:spAutoFit/>
          </a:bodyPr>
          <a:lstStyle/>
          <a:p>
            <a:pPr algn="ctr" eaLnBrk="1" hangingPunct="1"/>
            <a:endParaRPr lang="en-US" b="1" dirty="0">
              <a:ln/>
              <a:latin typeface="Times New Roman" panose="02020603050405020304" pitchFamily="18" charset="0"/>
              <a:cs typeface="Times New Roman" panose="02020603050405020304" pitchFamily="18" charset="0"/>
            </a:endParaRPr>
          </a:p>
          <a:p>
            <a:pPr algn="ctr" eaLnBrk="1" hangingPunct="1"/>
            <a:r>
              <a:rPr lang="en-US" sz="4400" b="1" dirty="0">
                <a:ln/>
                <a:latin typeface="Times New Roman" panose="02020603050405020304" pitchFamily="18" charset="0"/>
                <a:cs typeface="Times New Roman" panose="02020603050405020304" pitchFamily="18" charset="0"/>
              </a:rPr>
              <a:t>Annual Report Presentation </a:t>
            </a:r>
          </a:p>
          <a:p>
            <a:pPr algn="ctr" eaLnBrk="1" hangingPunct="1"/>
            <a:endParaRPr lang="en-US" sz="4400" b="1" dirty="0">
              <a:ln/>
              <a:latin typeface="Times New Roman" panose="02020603050405020304" pitchFamily="18" charset="0"/>
              <a:cs typeface="Times New Roman" panose="02020603050405020304" pitchFamily="18" charset="0"/>
            </a:endParaRPr>
          </a:p>
          <a:p>
            <a:pPr algn="ctr" eaLnBrk="1" hangingPunct="1"/>
            <a:r>
              <a:rPr lang="en-US" sz="4400" b="1" dirty="0">
                <a:ln/>
                <a:latin typeface="Times New Roman" panose="02020603050405020304" pitchFamily="18" charset="0"/>
                <a:cs typeface="Times New Roman" panose="02020603050405020304" pitchFamily="18" charset="0"/>
              </a:rPr>
              <a:t>2018/2019</a:t>
            </a:r>
          </a:p>
          <a:p>
            <a:pPr algn="ctr" eaLnBrk="1" hangingPunct="1"/>
            <a:endParaRPr lang="en-US" b="1" dirty="0">
              <a:ln/>
              <a:latin typeface="Times New Roman" panose="02020603050405020304" pitchFamily="18" charset="0"/>
              <a:cs typeface="Times New Roman" panose="02020603050405020304" pitchFamily="18" charset="0"/>
            </a:endParaRPr>
          </a:p>
          <a:p>
            <a:pPr algn="ctr" eaLnBrk="1" hangingPunct="1"/>
            <a:endParaRPr lang="en-US" b="1" dirty="0">
              <a:ln/>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61" y="76200"/>
            <a:ext cx="8032140" cy="685800"/>
          </a:xfrm>
        </p:spPr>
        <p:txBody>
          <a:bodyPr>
            <a:normAutofit fontScale="90000"/>
          </a:bodyPr>
          <a:lstStyle/>
          <a:p>
            <a:r>
              <a:rPr lang="en-ZA" b="1" dirty="0"/>
              <a:t>Highlights by Programmes </a:t>
            </a:r>
            <a:endParaRPr lang="en-ZA" dirty="0"/>
          </a:p>
        </p:txBody>
      </p:sp>
      <p:sp>
        <p:nvSpPr>
          <p:cNvPr id="3" name="Content Placeholder 2"/>
          <p:cNvSpPr>
            <a:spLocks noGrp="1"/>
          </p:cNvSpPr>
          <p:nvPr>
            <p:ph idx="1"/>
          </p:nvPr>
        </p:nvSpPr>
        <p:spPr>
          <a:xfrm>
            <a:off x="762000" y="990600"/>
            <a:ext cx="8001000" cy="4876800"/>
          </a:xfrm>
        </p:spPr>
        <p:txBody>
          <a:bodyPr>
            <a:normAutofit fontScale="25000" lnSpcReduction="20000"/>
          </a:bodyPr>
          <a:lstStyle/>
          <a:p>
            <a:pPr marL="0" indent="0">
              <a:buNone/>
            </a:pPr>
            <a:r>
              <a:rPr lang="en-ZA" sz="8000" b="1" dirty="0"/>
              <a:t>Polished Diamond Exports</a:t>
            </a:r>
            <a:endParaRPr lang="en-ZA" sz="8000" dirty="0"/>
          </a:p>
          <a:p>
            <a:r>
              <a:rPr lang="en-ZA" sz="8000" dirty="0"/>
              <a:t>Polished diamond exports are at a total of 116 970 carats, valued at approximately US$ 999 million. This is a decrease of 4.18 % in the volume of diamonds exports received compared to the previous financial year where there was an increase of 4.22%. The decline is related to the overall decline in diamond beneficiation which was impacted by the high prices of rough diamonds.</a:t>
            </a:r>
          </a:p>
          <a:p>
            <a:pPr marL="0" indent="0">
              <a:buNone/>
            </a:pPr>
            <a:r>
              <a:rPr lang="en-ZA" sz="8000" b="1" dirty="0"/>
              <a:t>Polished Diamond Imports</a:t>
            </a:r>
            <a:endParaRPr lang="en-ZA" sz="8000" dirty="0"/>
          </a:p>
          <a:p>
            <a:r>
              <a:rPr lang="en-ZA" sz="8000" dirty="0"/>
              <a:t>RSA processed a total of 149 639 carats of polished diamond imports valued at approximately US$ 392 million. There was a decrease of 5.62% in the volume of diamonds declared during the period under review, when compared to the previous financial year increase of 7.45%. The decrease is due to the decline in polished diamond sales globally, which has impacted trade of polished diamonds in South Africa. </a:t>
            </a:r>
          </a:p>
          <a:p>
            <a:endParaRPr lang="en-ZA" dirty="0"/>
          </a:p>
          <a:p>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10</a:t>
            </a:fld>
            <a:endParaRPr lang="en-US" dirty="0"/>
          </a:p>
        </p:txBody>
      </p:sp>
    </p:spTree>
    <p:extLst>
      <p:ext uri="{BB962C8B-B14F-4D97-AF65-F5344CB8AC3E}">
        <p14:creationId xmlns:p14="http://schemas.microsoft.com/office/powerpoint/2010/main" xmlns="" val="347722736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61" y="76200"/>
            <a:ext cx="8260740" cy="914400"/>
          </a:xfrm>
        </p:spPr>
        <p:txBody>
          <a:bodyPr/>
          <a:lstStyle/>
          <a:p>
            <a:r>
              <a:rPr lang="en-ZA" dirty="0"/>
              <a:t>Highlights by Programmes </a:t>
            </a:r>
          </a:p>
        </p:txBody>
      </p:sp>
      <p:sp>
        <p:nvSpPr>
          <p:cNvPr id="3" name="Content Placeholder 2"/>
          <p:cNvSpPr>
            <a:spLocks noGrp="1"/>
          </p:cNvSpPr>
          <p:nvPr>
            <p:ph idx="1"/>
          </p:nvPr>
        </p:nvSpPr>
        <p:spPr>
          <a:xfrm>
            <a:off x="685800" y="838200"/>
            <a:ext cx="8229600" cy="5181600"/>
          </a:xfrm>
        </p:spPr>
        <p:txBody>
          <a:bodyPr>
            <a:normAutofit fontScale="92500" lnSpcReduction="10000"/>
          </a:bodyPr>
          <a:lstStyle/>
          <a:p>
            <a:pPr marL="0" indent="0">
              <a:buNone/>
            </a:pPr>
            <a:r>
              <a:rPr lang="en-ZA" b="1" dirty="0"/>
              <a:t>Synthetic Diamonds Imports </a:t>
            </a:r>
            <a:endParaRPr lang="en-ZA" dirty="0"/>
          </a:p>
          <a:p>
            <a:r>
              <a:rPr lang="en-ZA" dirty="0"/>
              <a:t>RSA received and cleared over 62 million of carats of synthetic diamonds powder valued at approximately US$ 4 million. The synthetic diamond powder was imported for the purposes of manufacturing diamond tools. This is more than 50% decline on synthetic diamond imported </a:t>
            </a:r>
            <a:r>
              <a:rPr lang="en-ZA" dirty="0" smtClean="0"/>
              <a:t>compared </a:t>
            </a:r>
            <a:r>
              <a:rPr lang="en-ZA" dirty="0"/>
              <a:t>to 157 million carats in the 2017/18.  </a:t>
            </a:r>
          </a:p>
          <a:p>
            <a:pPr marL="0" indent="0">
              <a:buNone/>
            </a:pPr>
            <a:r>
              <a:rPr lang="en-ZA" u="sng" dirty="0"/>
              <a:t>Government Diamond Valuation (GDV)</a:t>
            </a:r>
            <a:endParaRPr lang="en-ZA" dirty="0"/>
          </a:p>
          <a:p>
            <a:r>
              <a:rPr lang="en-ZA" dirty="0"/>
              <a:t>The Government Diamond Valuator (GDV) provides valuation services related to diamond exports, imports and production offered to the State Diamond Trader (SDT) by producers in terms of the Diamond Act of 1986. GDV valuated 9,8 million carats of rough diamonds at the value of 1 ,1 billion US dollars in the financial year 2018/19. This is indicating a slight decline of 138 000 carats compare to 10 million carats in </a:t>
            </a:r>
            <a:r>
              <a:rPr lang="en-ZA" dirty="0" smtClean="0"/>
              <a:t>the 2017/18 </a:t>
            </a:r>
            <a:r>
              <a:rPr lang="en-ZA" dirty="0"/>
              <a:t>financial year. The decline was as a result of the ongoing rehabilitation and revamping of Venetia mine which contributes about 40% of RSA diamond production. This is not going to be a permanent decline in production since it is estimated that when the mine is back to normal operation, it will boost the annual production with </a:t>
            </a:r>
            <a:r>
              <a:rPr lang="en-ZA" dirty="0" smtClean="0"/>
              <a:t>approximately 2 </a:t>
            </a:r>
            <a:r>
              <a:rPr lang="en-ZA" dirty="0"/>
              <a:t>million carats.</a:t>
            </a:r>
          </a:p>
          <a:p>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11</a:t>
            </a:fld>
            <a:endParaRPr lang="en-US" dirty="0"/>
          </a:p>
        </p:txBody>
      </p:sp>
    </p:spTree>
    <p:extLst>
      <p:ext uri="{BB962C8B-B14F-4D97-AF65-F5344CB8AC3E}">
        <p14:creationId xmlns:p14="http://schemas.microsoft.com/office/powerpoint/2010/main" xmlns="" val="140909040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60" y="76200"/>
            <a:ext cx="7799511" cy="914400"/>
          </a:xfrm>
        </p:spPr>
        <p:txBody>
          <a:bodyPr/>
          <a:lstStyle/>
          <a:p>
            <a:r>
              <a:rPr lang="en-ZA" dirty="0"/>
              <a:t>Highlights by Programme </a:t>
            </a:r>
          </a:p>
        </p:txBody>
      </p:sp>
      <p:sp>
        <p:nvSpPr>
          <p:cNvPr id="3" name="Content Placeholder 2"/>
          <p:cNvSpPr>
            <a:spLocks noGrp="1"/>
          </p:cNvSpPr>
          <p:nvPr>
            <p:ph idx="1"/>
          </p:nvPr>
        </p:nvSpPr>
        <p:spPr>
          <a:xfrm>
            <a:off x="762000" y="762000"/>
            <a:ext cx="7848600" cy="5562600"/>
          </a:xfrm>
        </p:spPr>
        <p:txBody>
          <a:bodyPr>
            <a:normAutofit fontScale="92500" lnSpcReduction="20000"/>
          </a:bodyPr>
          <a:lstStyle/>
          <a:p>
            <a:pPr marL="0" indent="0">
              <a:buNone/>
            </a:pPr>
            <a:r>
              <a:rPr lang="en-ZA" b="1" dirty="0"/>
              <a:t>PROGRAMME 3 – REGULATORY COMPLIANCE </a:t>
            </a:r>
            <a:endParaRPr lang="en-ZA" dirty="0"/>
          </a:p>
          <a:p>
            <a:pPr marL="0" indent="0">
              <a:buNone/>
            </a:pPr>
            <a:r>
              <a:rPr lang="en-ZA" u="sng" dirty="0"/>
              <a:t>Licensing</a:t>
            </a:r>
            <a:endParaRPr lang="en-ZA" dirty="0"/>
          </a:p>
          <a:p>
            <a:r>
              <a:rPr lang="en-ZA" dirty="0"/>
              <a:t>The Regulatory has issued a total of 822 diamond and precious metals licences, permits and certificates were issued in the 2018/19 financial year. Of these, 622 were diamond licences and 200 were precious metals </a:t>
            </a:r>
            <a:r>
              <a:rPr lang="en-ZA" dirty="0" smtClean="0"/>
              <a:t>licences, </a:t>
            </a:r>
            <a:r>
              <a:rPr lang="en-ZA" dirty="0"/>
              <a:t>compared to 592 overall diamond and precious metals licences issued in the previous year.</a:t>
            </a:r>
          </a:p>
          <a:p>
            <a:pPr marL="0" indent="0">
              <a:buNone/>
            </a:pPr>
            <a:r>
              <a:rPr lang="en-ZA" u="sng" dirty="0"/>
              <a:t>Transformation</a:t>
            </a:r>
            <a:endParaRPr lang="en-ZA" dirty="0"/>
          </a:p>
          <a:p>
            <a:r>
              <a:rPr lang="en-ZA" dirty="0"/>
              <a:t>Transformation of the industry remained the focus of the SADPMR, with an increase from 81 to 97 verification inspections, from the previous financial year in line with the conditions of the Mining Charter. This is attributable to the added capacity within the Transformation Unit, which enabled the unit to conduct more inspections within the diamond and precious metals industry. </a:t>
            </a:r>
          </a:p>
          <a:p>
            <a:pPr marL="0" indent="0">
              <a:buNone/>
            </a:pPr>
            <a:r>
              <a:rPr lang="en-ZA" u="sng" dirty="0"/>
              <a:t>Inspections</a:t>
            </a:r>
            <a:endParaRPr lang="en-ZA" dirty="0"/>
          </a:p>
          <a:p>
            <a:r>
              <a:rPr lang="en-ZA" dirty="0"/>
              <a:t>The number of inspections conducted to ensure compliance with legislation relating to new applications and existing licensees for both diamonds and precious metals was at 2167 during the 2018/19 financial year. </a:t>
            </a:r>
          </a:p>
          <a:p>
            <a:pPr marL="0" indent="0">
              <a:buNone/>
            </a:pPr>
            <a:endParaRPr lang="en-ZA" dirty="0"/>
          </a:p>
          <a:p>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12</a:t>
            </a:fld>
            <a:endParaRPr lang="en-US" dirty="0"/>
          </a:p>
        </p:txBody>
      </p:sp>
    </p:spTree>
    <p:extLst>
      <p:ext uri="{BB962C8B-B14F-4D97-AF65-F5344CB8AC3E}">
        <p14:creationId xmlns:p14="http://schemas.microsoft.com/office/powerpoint/2010/main" xmlns="" val="173484464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838200"/>
          </a:xfrm>
        </p:spPr>
        <p:txBody>
          <a:bodyPr/>
          <a:lstStyle/>
          <a:p>
            <a:pPr algn="ctr">
              <a:defRPr/>
            </a:pPr>
            <a:r>
              <a:rPr lang="en-US" sz="2800" b="1" dirty="0"/>
              <a:t>ACHIEVEMENTS ON PREDETERMINED OBJECTIVES</a:t>
            </a:r>
          </a:p>
        </p:txBody>
      </p:sp>
      <p:sp>
        <p:nvSpPr>
          <p:cNvPr id="4" name="Slide Number Placeholder 3"/>
          <p:cNvSpPr>
            <a:spLocks noGrp="1"/>
          </p:cNvSpPr>
          <p:nvPr>
            <p:ph type="sldNum" sz="quarter" idx="12"/>
          </p:nvPr>
        </p:nvSpPr>
        <p:spPr/>
        <p:txBody>
          <a:bodyPr/>
          <a:lstStyle/>
          <a:p>
            <a:pPr>
              <a:defRPr/>
            </a:pPr>
            <a:fld id="{5EB89149-FCDA-46CB-8CE8-CBA494851AFD}" type="slidenum">
              <a:rPr lang="en-US" smtClean="0"/>
              <a:pPr>
                <a:defRPr/>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519256664"/>
              </p:ext>
            </p:extLst>
          </p:nvPr>
        </p:nvGraphicFramePr>
        <p:xfrm>
          <a:off x="685800" y="708375"/>
          <a:ext cx="8305800" cy="5514138"/>
        </p:xfrm>
        <a:graphic>
          <a:graphicData uri="http://schemas.openxmlformats.org/drawingml/2006/table">
            <a:tbl>
              <a:tblPr firstRow="1" bandRow="1">
                <a:tableStyleId>{1FECB4D8-DB02-4DC6-A0A2-4F2EBAE1DC90}</a:tableStyleId>
              </a:tblPr>
              <a:tblGrid>
                <a:gridCol w="1812024">
                  <a:extLst>
                    <a:ext uri="{9D8B030D-6E8A-4147-A177-3AD203B41FA5}">
                      <a16:colId xmlns="" xmlns:a16="http://schemas.microsoft.com/office/drawing/2014/main" val="20000"/>
                    </a:ext>
                  </a:extLst>
                </a:gridCol>
                <a:gridCol w="1766068">
                  <a:extLst>
                    <a:ext uri="{9D8B030D-6E8A-4147-A177-3AD203B41FA5}">
                      <a16:colId xmlns="" xmlns:a16="http://schemas.microsoft.com/office/drawing/2014/main" val="20001"/>
                    </a:ext>
                  </a:extLst>
                </a:gridCol>
                <a:gridCol w="1782924">
                  <a:extLst>
                    <a:ext uri="{9D8B030D-6E8A-4147-A177-3AD203B41FA5}">
                      <a16:colId xmlns="" xmlns:a16="http://schemas.microsoft.com/office/drawing/2014/main" val="20002"/>
                    </a:ext>
                  </a:extLst>
                </a:gridCol>
                <a:gridCol w="2944784">
                  <a:extLst>
                    <a:ext uri="{9D8B030D-6E8A-4147-A177-3AD203B41FA5}">
                      <a16:colId xmlns="" xmlns:a16="http://schemas.microsoft.com/office/drawing/2014/main" val="20003"/>
                    </a:ext>
                  </a:extLst>
                </a:gridCol>
              </a:tblGrid>
              <a:tr h="616714">
                <a:tc>
                  <a:txBody>
                    <a:bodyPr/>
                    <a:lstStyle/>
                    <a:p>
                      <a:r>
                        <a:rPr lang="en-ZA" sz="1800" dirty="0"/>
                        <a:t>MEASURE</a:t>
                      </a:r>
                      <a:r>
                        <a:rPr lang="en-ZA" sz="1800" baseline="0" dirty="0"/>
                        <a:t> </a:t>
                      </a:r>
                      <a:endParaRPr lang="en-ZA" sz="1800" dirty="0"/>
                    </a:p>
                  </a:txBody>
                  <a:tcPr/>
                </a:tc>
                <a:tc>
                  <a:txBody>
                    <a:bodyPr/>
                    <a:lstStyle/>
                    <a:p>
                      <a:r>
                        <a:rPr lang="en-ZA" sz="1800" dirty="0"/>
                        <a:t>ANNUAL</a:t>
                      </a:r>
                      <a:r>
                        <a:rPr lang="en-ZA" sz="1800" baseline="0" dirty="0"/>
                        <a:t> TARGET </a:t>
                      </a:r>
                      <a:endParaRPr lang="en-ZA" sz="1800" dirty="0"/>
                    </a:p>
                  </a:txBody>
                  <a:tcPr/>
                </a:tc>
                <a:tc>
                  <a:txBody>
                    <a:bodyPr/>
                    <a:lstStyle/>
                    <a:p>
                      <a:r>
                        <a:rPr lang="en-ZA" sz="1800" dirty="0"/>
                        <a:t>ACTUAL</a:t>
                      </a:r>
                      <a:r>
                        <a:rPr lang="en-ZA" sz="1800" baseline="0" dirty="0"/>
                        <a:t> PERFORMANCE </a:t>
                      </a:r>
                      <a:endParaRPr lang="en-ZA" sz="1800" dirty="0"/>
                    </a:p>
                  </a:txBody>
                  <a:tcPr/>
                </a:tc>
                <a:tc>
                  <a:txBody>
                    <a:bodyPr/>
                    <a:lstStyle/>
                    <a:p>
                      <a:r>
                        <a:rPr lang="en-ZA" sz="1800" dirty="0"/>
                        <a:t>REASONS</a:t>
                      </a:r>
                      <a:r>
                        <a:rPr lang="en-ZA" sz="1800" baseline="0" dirty="0"/>
                        <a:t> FOR </a:t>
                      </a:r>
                      <a:r>
                        <a:rPr lang="en-ZA" sz="1800" cap="all" baseline="0" dirty="0"/>
                        <a:t>variances </a:t>
                      </a:r>
                    </a:p>
                  </a:txBody>
                  <a:tcPr/>
                </a:tc>
                <a:extLst>
                  <a:ext uri="{0D108BD9-81ED-4DB2-BD59-A6C34878D82A}">
                    <a16:rowId xmlns="" xmlns:a16="http://schemas.microsoft.com/office/drawing/2014/main" val="10000"/>
                  </a:ext>
                </a:extLst>
              </a:tr>
              <a:tr h="682791">
                <a:tc>
                  <a:txBody>
                    <a:bodyPr/>
                    <a:lstStyle/>
                    <a:p>
                      <a:r>
                        <a:rPr lang="en-ZA" b="0" i="0" dirty="0"/>
                        <a:t>Number</a:t>
                      </a:r>
                      <a:r>
                        <a:rPr lang="en-ZA" b="0" i="0" baseline="0" dirty="0"/>
                        <a:t> of Clients Accessing the DEEC </a:t>
                      </a:r>
                      <a:endParaRPr lang="en-ZA" b="1" i="1" dirty="0"/>
                    </a:p>
                  </a:txBody>
                  <a:tcPr/>
                </a:tc>
                <a:tc>
                  <a:txBody>
                    <a:bodyPr/>
                    <a:lstStyle/>
                    <a:p>
                      <a:r>
                        <a:rPr lang="en-ZA" b="1" i="1" dirty="0"/>
                        <a:t>2880</a:t>
                      </a:r>
                    </a:p>
                  </a:txBody>
                  <a:tcPr/>
                </a:tc>
                <a:tc>
                  <a:txBody>
                    <a:bodyPr/>
                    <a:lstStyle/>
                    <a:p>
                      <a:r>
                        <a:rPr lang="en-ZA" b="1" i="1" dirty="0"/>
                        <a:t>2993</a:t>
                      </a:r>
                    </a:p>
                    <a:p>
                      <a:r>
                        <a:rPr lang="en-ZA" b="1" i="1" dirty="0">
                          <a:solidFill>
                            <a:srgbClr val="00B050"/>
                          </a:solidFill>
                        </a:rPr>
                        <a:t>113</a:t>
                      </a:r>
                    </a:p>
                    <a:p>
                      <a:r>
                        <a:rPr lang="en-ZA" b="1" i="1" dirty="0">
                          <a:solidFill>
                            <a:srgbClr val="00B050"/>
                          </a:solidFill>
                        </a:rPr>
                        <a:t>Over Achievement </a:t>
                      </a:r>
                    </a:p>
                  </a:txBody>
                  <a:tcPr/>
                </a:tc>
                <a:tc>
                  <a:txBody>
                    <a:bodyPr/>
                    <a:lstStyle/>
                    <a:p>
                      <a:r>
                        <a:rPr lang="en-ZA" b="0" i="0" dirty="0"/>
                        <a:t>The</a:t>
                      </a:r>
                      <a:r>
                        <a:rPr lang="en-ZA" b="0" i="0" baseline="0" dirty="0"/>
                        <a:t> DEEC surpassed the planned targets due to an increase in the number of requests for extended services </a:t>
                      </a:r>
                      <a:endParaRPr lang="en-ZA" b="0" i="0" dirty="0"/>
                    </a:p>
                  </a:txBody>
                  <a:tcPr/>
                </a:tc>
                <a:extLst>
                  <a:ext uri="{0D108BD9-81ED-4DB2-BD59-A6C34878D82A}">
                    <a16:rowId xmlns="" xmlns:a16="http://schemas.microsoft.com/office/drawing/2014/main" val="10001"/>
                  </a:ext>
                </a:extLst>
              </a:tr>
              <a:tr h="1216458">
                <a:tc>
                  <a:txBody>
                    <a:bodyPr/>
                    <a:lstStyle/>
                    <a:p>
                      <a:r>
                        <a:rPr lang="en-ZA" b="0" i="0" dirty="0"/>
                        <a:t>Number of Diamond</a:t>
                      </a:r>
                      <a:r>
                        <a:rPr lang="en-ZA" b="0" i="0" baseline="0" dirty="0"/>
                        <a:t> Beneficiators Accessing the DEEC</a:t>
                      </a:r>
                      <a:endParaRPr lang="en-ZA" b="0" i="0" dirty="0"/>
                    </a:p>
                  </a:txBody>
                  <a:tcPr/>
                </a:tc>
                <a:tc>
                  <a:txBody>
                    <a:bodyPr/>
                    <a:lstStyle/>
                    <a:p>
                      <a:r>
                        <a:rPr lang="en-ZA" b="1" i="1" dirty="0"/>
                        <a:t>81</a:t>
                      </a:r>
                    </a:p>
                  </a:txBody>
                  <a:tcPr/>
                </a:tc>
                <a:tc>
                  <a:txBody>
                    <a:bodyPr/>
                    <a:lstStyle/>
                    <a:p>
                      <a:r>
                        <a:rPr lang="en-ZA" b="1" i="1" dirty="0"/>
                        <a:t>90</a:t>
                      </a:r>
                    </a:p>
                    <a:p>
                      <a:r>
                        <a:rPr lang="en-ZA" b="1" i="1" dirty="0"/>
                        <a:t>-</a:t>
                      </a:r>
                      <a:r>
                        <a:rPr lang="en-ZA" b="1" i="1" dirty="0">
                          <a:solidFill>
                            <a:srgbClr val="00B050"/>
                          </a:solidFill>
                        </a:rPr>
                        <a:t>9</a:t>
                      </a:r>
                    </a:p>
                    <a:p>
                      <a:r>
                        <a:rPr lang="en-ZA" b="1" i="1" dirty="0">
                          <a:solidFill>
                            <a:srgbClr val="00B050"/>
                          </a:solidFill>
                        </a:rPr>
                        <a:t>Over</a:t>
                      </a:r>
                      <a:r>
                        <a:rPr lang="en-ZA" b="1" i="1" baseline="0" dirty="0">
                          <a:solidFill>
                            <a:srgbClr val="00B050"/>
                          </a:solidFill>
                        </a:rPr>
                        <a:t> </a:t>
                      </a:r>
                      <a:r>
                        <a:rPr lang="en-ZA" b="1" i="1" dirty="0">
                          <a:solidFill>
                            <a:srgbClr val="00B050"/>
                          </a:solidFill>
                        </a:rPr>
                        <a:t>Achievement</a:t>
                      </a:r>
                      <a:r>
                        <a:rPr lang="en-ZA" b="1" i="1" baseline="0" dirty="0">
                          <a:solidFill>
                            <a:srgbClr val="00B050"/>
                          </a:solidFill>
                        </a:rPr>
                        <a:t> </a:t>
                      </a:r>
                      <a:endParaRPr lang="en-ZA" b="1" i="1" dirty="0">
                        <a:solidFill>
                          <a:srgbClr val="00B050"/>
                        </a:solidFill>
                      </a:endParaRPr>
                    </a:p>
                  </a:txBody>
                  <a:tcPr/>
                </a:tc>
                <a:tc>
                  <a:txBody>
                    <a:bodyPr/>
                    <a:lstStyle/>
                    <a:p>
                      <a:r>
                        <a:rPr lang="en-ZA" b="0" i="0" dirty="0"/>
                        <a:t>The</a:t>
                      </a:r>
                      <a:r>
                        <a:rPr lang="en-ZA" b="0" i="0" baseline="0" dirty="0"/>
                        <a:t> prioritisation of DBs during tenders encouraged more participation </a:t>
                      </a:r>
                      <a:endParaRPr lang="en-ZA" b="0" i="0" dirty="0"/>
                    </a:p>
                  </a:txBody>
                  <a:tcPr/>
                </a:tc>
                <a:extLst>
                  <a:ext uri="{0D108BD9-81ED-4DB2-BD59-A6C34878D82A}">
                    <a16:rowId xmlns="" xmlns:a16="http://schemas.microsoft.com/office/drawing/2014/main" val="10002"/>
                  </a:ext>
                </a:extLst>
              </a:tr>
              <a:tr h="1079250">
                <a:tc>
                  <a:txBody>
                    <a:bodyPr/>
                    <a:lstStyle/>
                    <a:p>
                      <a:r>
                        <a:rPr lang="en-ZA" b="0" i="0" baseline="0" dirty="0"/>
                        <a:t>Percentage of licenses issued within 60 working days based on the completion of applications </a:t>
                      </a:r>
                      <a:endParaRPr lang="en-ZA" b="1" i="1" dirty="0"/>
                    </a:p>
                  </a:txBody>
                  <a:tcPr/>
                </a:tc>
                <a:tc>
                  <a:txBody>
                    <a:bodyPr/>
                    <a:lstStyle/>
                    <a:p>
                      <a:r>
                        <a:rPr lang="en-ZA" b="1" i="1" dirty="0"/>
                        <a:t>75</a:t>
                      </a:r>
                      <a:r>
                        <a:rPr lang="en-ZA" b="1" i="1" baseline="0" dirty="0"/>
                        <a:t> % of licence applications received </a:t>
                      </a:r>
                      <a:endParaRPr lang="en-ZA" b="1" i="1" dirty="0"/>
                    </a:p>
                  </a:txBody>
                  <a:tcPr/>
                </a:tc>
                <a:tc>
                  <a:txBody>
                    <a:bodyPr/>
                    <a:lstStyle/>
                    <a:p>
                      <a:r>
                        <a:rPr lang="en-ZA" b="1" i="0" dirty="0">
                          <a:solidFill>
                            <a:srgbClr val="00B050"/>
                          </a:solidFill>
                        </a:rPr>
                        <a:t>90% </a:t>
                      </a:r>
                    </a:p>
                    <a:p>
                      <a:r>
                        <a:rPr lang="en-ZA" b="1" i="0" dirty="0">
                          <a:solidFill>
                            <a:srgbClr val="00B050"/>
                          </a:solidFill>
                        </a:rPr>
                        <a:t>(262/292)</a:t>
                      </a:r>
                    </a:p>
                    <a:p>
                      <a:r>
                        <a:rPr lang="en-ZA" b="1" i="0" dirty="0">
                          <a:solidFill>
                            <a:srgbClr val="00B050"/>
                          </a:solidFill>
                        </a:rPr>
                        <a:t>Over Achievement </a:t>
                      </a:r>
                      <a:endParaRPr lang="en-ZA" b="1" i="1" dirty="0">
                        <a:solidFill>
                          <a:srgbClr val="00B050"/>
                        </a:solidFill>
                      </a:endParaRPr>
                    </a:p>
                  </a:txBody>
                  <a:tcPr/>
                </a:tc>
                <a:tc>
                  <a:txBody>
                    <a:bodyPr/>
                    <a:lstStyle/>
                    <a:p>
                      <a:r>
                        <a:rPr lang="en-ZA" b="0" i="0" dirty="0"/>
                        <a:t>A</a:t>
                      </a:r>
                      <a:r>
                        <a:rPr lang="en-ZA" b="0" i="0" baseline="0" dirty="0"/>
                        <a:t> substantially higher percentage of licenses were issued within 60 working days in line with the robust implementation of the Beneficiation Strategy</a:t>
                      </a:r>
                      <a:endParaRPr lang="en-ZA" b="0" i="0" dirty="0"/>
                    </a:p>
                  </a:txBody>
                  <a:tcPr/>
                </a:tc>
                <a:extLst>
                  <a:ext uri="{0D108BD9-81ED-4DB2-BD59-A6C34878D82A}">
                    <a16:rowId xmlns="" xmlns:a16="http://schemas.microsoft.com/office/drawing/2014/main" val="10003"/>
                  </a:ext>
                </a:extLst>
              </a:tr>
              <a:tr h="1277480">
                <a:tc>
                  <a:txBody>
                    <a:bodyPr/>
                    <a:lstStyle/>
                    <a:p>
                      <a:r>
                        <a:rPr lang="en-ZA" b="0" dirty="0"/>
                        <a:t>Percentage of license</a:t>
                      </a:r>
                      <a:r>
                        <a:rPr lang="en-ZA" b="0" baseline="0" dirty="0"/>
                        <a:t> renewals processed within 60 working days based on completeness of applications </a:t>
                      </a:r>
                      <a:endParaRPr lang="en-ZA" b="0" dirty="0"/>
                    </a:p>
                  </a:txBody>
                  <a:tcPr/>
                </a:tc>
                <a:tc>
                  <a:txBody>
                    <a:bodyPr/>
                    <a:lstStyle/>
                    <a:p>
                      <a:r>
                        <a:rPr lang="en-ZA" b="1" i="1" dirty="0"/>
                        <a:t>100%</a:t>
                      </a:r>
                    </a:p>
                  </a:txBody>
                  <a:tcPr/>
                </a:tc>
                <a:tc>
                  <a:txBody>
                    <a:bodyPr/>
                    <a:lstStyle/>
                    <a:p>
                      <a:pPr marL="0" indent="0">
                        <a:buFontTx/>
                        <a:buNone/>
                      </a:pPr>
                      <a:r>
                        <a:rPr lang="en-ZA" b="1" i="1" dirty="0">
                          <a:solidFill>
                            <a:schemeClr val="accent1"/>
                          </a:solidFill>
                        </a:rPr>
                        <a:t>82%</a:t>
                      </a:r>
                    </a:p>
                    <a:p>
                      <a:pPr marL="0" indent="0">
                        <a:buFontTx/>
                        <a:buNone/>
                      </a:pPr>
                      <a:r>
                        <a:rPr lang="en-ZA" b="1" i="1" dirty="0">
                          <a:solidFill>
                            <a:schemeClr val="accent1"/>
                          </a:solidFill>
                        </a:rPr>
                        <a:t>15%</a:t>
                      </a:r>
                    </a:p>
                    <a:p>
                      <a:pPr marL="0" indent="0">
                        <a:buFontTx/>
                        <a:buNone/>
                      </a:pPr>
                      <a:r>
                        <a:rPr lang="en-ZA" b="1" i="1" dirty="0">
                          <a:solidFill>
                            <a:schemeClr val="accent1"/>
                          </a:solidFill>
                        </a:rPr>
                        <a:t>Non Achievement </a:t>
                      </a:r>
                    </a:p>
                    <a:p>
                      <a:pPr marL="285750" indent="-285750">
                        <a:buFontTx/>
                        <a:buChar char="-"/>
                      </a:pPr>
                      <a:endParaRPr lang="en-ZA" b="1" i="1" dirty="0"/>
                    </a:p>
                  </a:txBody>
                  <a:tcPr/>
                </a:tc>
                <a:tc>
                  <a:txBody>
                    <a:bodyPr/>
                    <a:lstStyle/>
                    <a:p>
                      <a:r>
                        <a:rPr lang="en-ZA" b="0" i="1" dirty="0"/>
                        <a:t>In pursuit</a:t>
                      </a:r>
                      <a:r>
                        <a:rPr lang="en-ZA" b="0" i="1" baseline="0" dirty="0"/>
                        <a:t> of promoting beneficiation non-compliant beneficiation license applications were given more time to remedy the non-compliance. This resulted in licenses being issued outside the 60 working days. </a:t>
                      </a:r>
                      <a:endParaRPr lang="en-ZA" b="0" i="1" dirty="0"/>
                    </a:p>
                  </a:txBody>
                  <a:tcPr/>
                </a:tc>
                <a:extLst>
                  <a:ext uri="{0D108BD9-81ED-4DB2-BD59-A6C34878D82A}">
                    <a16:rowId xmlns="" xmlns:a16="http://schemas.microsoft.com/office/drawing/2014/main" val="10004"/>
                  </a:ext>
                </a:extLst>
              </a:tr>
              <a:tr h="286332">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b="1" i="1"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2822494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838200"/>
          </a:xfrm>
        </p:spPr>
        <p:txBody>
          <a:bodyPr>
            <a:normAutofit fontScale="90000"/>
          </a:bodyPr>
          <a:lstStyle/>
          <a:p>
            <a:pPr algn="ctr"/>
            <a:r>
              <a:rPr lang="en-US" sz="2800" b="1" dirty="0"/>
              <a:t>ACHIEVEMENTS ON PREDETERMINED OBJECTIVES</a:t>
            </a:r>
            <a:r>
              <a:rPr lang="en-ZA" dirty="0"/>
              <a:t/>
            </a:r>
            <a:br>
              <a:rPr lang="en-ZA" dirty="0"/>
            </a:br>
            <a:endParaRPr lang="en-ZA" dirty="0"/>
          </a:p>
        </p:txBody>
      </p:sp>
      <p:sp>
        <p:nvSpPr>
          <p:cNvPr id="3" name="Content Placeholder 2"/>
          <p:cNvSpPr>
            <a:spLocks noGrp="1"/>
          </p:cNvSpPr>
          <p:nvPr>
            <p:ph idx="1"/>
          </p:nvPr>
        </p:nvSpPr>
        <p:spPr>
          <a:xfrm>
            <a:off x="715616" y="1066800"/>
            <a:ext cx="8047383" cy="4724400"/>
          </a:xfrm>
        </p:spPr>
        <p:txBody>
          <a:bodyPr/>
          <a:lstStyle/>
          <a:p>
            <a:pPr marL="0" indent="0">
              <a:buNone/>
            </a:pPr>
            <a:endParaRPr lang="en-ZA" dirty="0"/>
          </a:p>
          <a:p>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317122632"/>
              </p:ext>
            </p:extLst>
          </p:nvPr>
        </p:nvGraphicFramePr>
        <p:xfrm>
          <a:off x="609600" y="838200"/>
          <a:ext cx="8458199" cy="6441440"/>
        </p:xfrm>
        <a:graphic>
          <a:graphicData uri="http://schemas.openxmlformats.org/drawingml/2006/table">
            <a:tbl>
              <a:tblPr firstRow="1" bandRow="1">
                <a:tableStyleId>{1FECB4D8-DB02-4DC6-A0A2-4F2EBAE1DC90}</a:tableStyleId>
              </a:tblPr>
              <a:tblGrid>
                <a:gridCol w="16764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895599">
                  <a:extLst>
                    <a:ext uri="{9D8B030D-6E8A-4147-A177-3AD203B41FA5}">
                      <a16:colId xmlns="" xmlns:a16="http://schemas.microsoft.com/office/drawing/2014/main" val="20003"/>
                    </a:ext>
                  </a:extLst>
                </a:gridCol>
              </a:tblGrid>
              <a:tr h="749300">
                <a:tc>
                  <a:txBody>
                    <a:bodyPr/>
                    <a:lstStyle/>
                    <a:p>
                      <a:r>
                        <a:rPr lang="en-ZA" sz="1800" dirty="0"/>
                        <a:t>MEASURE</a:t>
                      </a:r>
                      <a:r>
                        <a:rPr lang="en-ZA" sz="1800" baseline="0" dirty="0"/>
                        <a:t> </a:t>
                      </a:r>
                      <a:endParaRPr lang="en-ZA" sz="1800" dirty="0"/>
                    </a:p>
                  </a:txBody>
                  <a:tcPr/>
                </a:tc>
                <a:tc>
                  <a:txBody>
                    <a:bodyPr/>
                    <a:lstStyle/>
                    <a:p>
                      <a:r>
                        <a:rPr lang="en-ZA" sz="1800" dirty="0"/>
                        <a:t>ANNUAL</a:t>
                      </a:r>
                      <a:r>
                        <a:rPr lang="en-ZA" sz="1800" baseline="0" dirty="0"/>
                        <a:t> TARGET </a:t>
                      </a:r>
                      <a:endParaRPr lang="en-ZA" sz="1800" dirty="0"/>
                    </a:p>
                  </a:txBody>
                  <a:tcPr/>
                </a:tc>
                <a:tc>
                  <a:txBody>
                    <a:bodyPr/>
                    <a:lstStyle/>
                    <a:p>
                      <a:r>
                        <a:rPr lang="en-ZA" sz="1800" dirty="0"/>
                        <a:t>ACTUAL</a:t>
                      </a:r>
                      <a:r>
                        <a:rPr lang="en-ZA" sz="1800" baseline="0" dirty="0"/>
                        <a:t> PERFORMANCE </a:t>
                      </a:r>
                      <a:endParaRPr lang="en-ZA" sz="1800" dirty="0"/>
                    </a:p>
                  </a:txBody>
                  <a:tcPr/>
                </a:tc>
                <a:tc>
                  <a:txBody>
                    <a:bodyPr/>
                    <a:lstStyle/>
                    <a:p>
                      <a:r>
                        <a:rPr lang="en-ZA" sz="1800" dirty="0"/>
                        <a:t>REASONS</a:t>
                      </a:r>
                      <a:r>
                        <a:rPr lang="en-ZA" sz="1800" baseline="0" dirty="0"/>
                        <a:t> FOR VARIANCES</a:t>
                      </a:r>
                      <a:endParaRPr lang="en-ZA" sz="1800" dirty="0"/>
                    </a:p>
                  </a:txBody>
                  <a:tcPr/>
                </a:tc>
                <a:extLst>
                  <a:ext uri="{0D108BD9-81ED-4DB2-BD59-A6C34878D82A}">
                    <a16:rowId xmlns="" xmlns:a16="http://schemas.microsoft.com/office/drawing/2014/main" val="10000"/>
                  </a:ext>
                </a:extLst>
              </a:tr>
              <a:tr h="520700">
                <a:tc>
                  <a:txBody>
                    <a:bodyPr/>
                    <a:lstStyle/>
                    <a:p>
                      <a:r>
                        <a:rPr lang="en-ZA" b="0" i="0" dirty="0"/>
                        <a:t>Number</a:t>
                      </a:r>
                      <a:r>
                        <a:rPr lang="en-ZA" b="0" i="0" baseline="0" dirty="0"/>
                        <a:t> of new entrepreneurs assisted </a:t>
                      </a:r>
                      <a:endParaRPr lang="en-ZA" b="1" i="1" dirty="0"/>
                    </a:p>
                  </a:txBody>
                  <a:tcPr/>
                </a:tc>
                <a:tc>
                  <a:txBody>
                    <a:bodyPr/>
                    <a:lstStyle/>
                    <a:p>
                      <a:r>
                        <a:rPr lang="en-ZA" b="1" i="1" dirty="0"/>
                        <a:t>12</a:t>
                      </a:r>
                    </a:p>
                  </a:txBody>
                  <a:tcPr/>
                </a:tc>
                <a:tc>
                  <a:txBody>
                    <a:bodyPr/>
                    <a:lstStyle/>
                    <a:p>
                      <a:r>
                        <a:rPr lang="en-ZA" b="1" i="1" dirty="0"/>
                        <a:t>10</a:t>
                      </a:r>
                    </a:p>
                    <a:p>
                      <a:r>
                        <a:rPr lang="en-ZA" b="1" i="1" dirty="0">
                          <a:solidFill>
                            <a:srgbClr val="00B050"/>
                          </a:solidFill>
                        </a:rPr>
                        <a:t>-</a:t>
                      </a:r>
                      <a:r>
                        <a:rPr lang="en-ZA" b="1" i="1" dirty="0">
                          <a:solidFill>
                            <a:schemeClr val="accent1"/>
                          </a:solidFill>
                        </a:rPr>
                        <a:t>2</a:t>
                      </a:r>
                    </a:p>
                    <a:p>
                      <a:r>
                        <a:rPr lang="en-US" b="1" i="1" dirty="0">
                          <a:solidFill>
                            <a:schemeClr val="accent1"/>
                          </a:solidFill>
                        </a:rPr>
                        <a:t>Non- achievement </a:t>
                      </a:r>
                      <a:endParaRPr lang="en-ZA" b="1" i="1" dirty="0">
                        <a:solidFill>
                          <a:schemeClr val="accent1"/>
                        </a:solidFill>
                      </a:endParaRPr>
                    </a:p>
                  </a:txBody>
                  <a:tcPr/>
                </a:tc>
                <a:tc>
                  <a:txBody>
                    <a:bodyPr/>
                    <a:lstStyle/>
                    <a:p>
                      <a:r>
                        <a:rPr lang="en-ZA" b="0" i="0" dirty="0"/>
                        <a:t>Received</a:t>
                      </a:r>
                      <a:r>
                        <a:rPr lang="en-ZA" b="0" i="0" baseline="0" dirty="0"/>
                        <a:t> less requests for assistance. Continuously hold workshops to encourage new entrepreneurs to come for assistance with regards to diamonds and precious metals. </a:t>
                      </a:r>
                      <a:endParaRPr lang="en-ZA" b="0" i="0" dirty="0"/>
                    </a:p>
                  </a:txBody>
                  <a:tcPr/>
                </a:tc>
                <a:extLst>
                  <a:ext uri="{0D108BD9-81ED-4DB2-BD59-A6C34878D82A}">
                    <a16:rowId xmlns="" xmlns:a16="http://schemas.microsoft.com/office/drawing/2014/main" val="10001"/>
                  </a:ext>
                </a:extLst>
              </a:tr>
              <a:tr h="520700">
                <a:tc>
                  <a:txBody>
                    <a:bodyPr/>
                    <a:lstStyle/>
                    <a:p>
                      <a:r>
                        <a:rPr lang="en-ZA" b="0" i="0" dirty="0"/>
                        <a:t>Number</a:t>
                      </a:r>
                      <a:r>
                        <a:rPr lang="en-ZA" b="0" i="0" baseline="0" dirty="0"/>
                        <a:t> of BBSEEC compliance inspection/audits conducted </a:t>
                      </a:r>
                      <a:endParaRPr lang="en-ZA" b="0" i="0" dirty="0"/>
                    </a:p>
                  </a:txBody>
                  <a:tcPr/>
                </a:tc>
                <a:tc>
                  <a:txBody>
                    <a:bodyPr/>
                    <a:lstStyle/>
                    <a:p>
                      <a:r>
                        <a:rPr lang="en-ZA" b="1" i="1" dirty="0"/>
                        <a:t>471</a:t>
                      </a:r>
                    </a:p>
                  </a:txBody>
                  <a:tcPr/>
                </a:tc>
                <a:tc>
                  <a:txBody>
                    <a:bodyPr/>
                    <a:lstStyle/>
                    <a:p>
                      <a:r>
                        <a:rPr lang="en-ZA" b="1" i="1" dirty="0"/>
                        <a:t>523</a:t>
                      </a:r>
                    </a:p>
                    <a:p>
                      <a:r>
                        <a:rPr lang="en-ZA" b="1" i="1" dirty="0">
                          <a:solidFill>
                            <a:schemeClr val="dk1"/>
                          </a:solidFill>
                        </a:rPr>
                        <a:t>+</a:t>
                      </a:r>
                      <a:r>
                        <a:rPr lang="en-ZA" b="1" i="1" dirty="0">
                          <a:solidFill>
                            <a:srgbClr val="00B050"/>
                          </a:solidFill>
                        </a:rPr>
                        <a:t>92</a:t>
                      </a:r>
                    </a:p>
                    <a:p>
                      <a:r>
                        <a:rPr lang="en-ZA" b="1" i="1" dirty="0">
                          <a:solidFill>
                            <a:srgbClr val="00B050"/>
                          </a:solidFill>
                        </a:rPr>
                        <a:t>Over Achievement</a:t>
                      </a:r>
                      <a:r>
                        <a:rPr lang="en-ZA" b="1" i="1" baseline="0" dirty="0">
                          <a:solidFill>
                            <a:srgbClr val="00B050"/>
                          </a:solidFill>
                        </a:rPr>
                        <a:t> </a:t>
                      </a:r>
                      <a:endParaRPr lang="en-ZA" b="1" i="1" dirty="0">
                        <a:solidFill>
                          <a:srgbClr val="00B050"/>
                        </a:solidFill>
                      </a:endParaRPr>
                    </a:p>
                  </a:txBody>
                  <a:tcPr/>
                </a:tc>
                <a:tc>
                  <a:txBody>
                    <a:bodyPr/>
                    <a:lstStyle/>
                    <a:p>
                      <a:r>
                        <a:rPr lang="en-ZA" b="0" i="0" baseline="0" dirty="0"/>
                        <a:t>Follow-up inspections for BBSEEC were conducted concurrently for greater efficiently and cost-saving. </a:t>
                      </a:r>
                    </a:p>
                  </a:txBody>
                  <a:tcPr/>
                </a:tc>
                <a:extLst>
                  <a:ext uri="{0D108BD9-81ED-4DB2-BD59-A6C34878D82A}">
                    <a16:rowId xmlns="" xmlns:a16="http://schemas.microsoft.com/office/drawing/2014/main" val="10002"/>
                  </a:ext>
                </a:extLst>
              </a:tr>
              <a:tr h="520700">
                <a:tc>
                  <a:txBody>
                    <a:bodyPr/>
                    <a:lstStyle/>
                    <a:p>
                      <a:r>
                        <a:rPr lang="en-ZA" b="0" i="0" dirty="0"/>
                        <a:t>Number</a:t>
                      </a:r>
                      <a:r>
                        <a:rPr lang="en-ZA" b="0" i="0" baseline="0" dirty="0"/>
                        <a:t> of Beneficiation licenses issued </a:t>
                      </a:r>
                      <a:endParaRPr lang="en-ZA" b="1" i="1" dirty="0"/>
                    </a:p>
                  </a:txBody>
                  <a:tcPr/>
                </a:tc>
                <a:tc>
                  <a:txBody>
                    <a:bodyPr/>
                    <a:lstStyle/>
                    <a:p>
                      <a:r>
                        <a:rPr lang="en-ZA" b="1" i="1" dirty="0"/>
                        <a:t>64</a:t>
                      </a:r>
                    </a:p>
                  </a:txBody>
                  <a:tcPr/>
                </a:tc>
                <a:tc>
                  <a:txBody>
                    <a:bodyPr/>
                    <a:lstStyle/>
                    <a:p>
                      <a:r>
                        <a:rPr lang="en-ZA" b="1" i="1" dirty="0"/>
                        <a:t>90</a:t>
                      </a:r>
                    </a:p>
                    <a:p>
                      <a:r>
                        <a:rPr lang="en-ZA" b="0" i="0" dirty="0">
                          <a:solidFill>
                            <a:srgbClr val="00B050"/>
                          </a:solidFill>
                        </a:rPr>
                        <a:t>-</a:t>
                      </a:r>
                      <a:r>
                        <a:rPr lang="en-ZA" b="1" i="0" dirty="0">
                          <a:solidFill>
                            <a:srgbClr val="00B050"/>
                          </a:solidFill>
                        </a:rPr>
                        <a:t>26</a:t>
                      </a:r>
                    </a:p>
                    <a:p>
                      <a:r>
                        <a:rPr lang="en-ZA" b="1" i="0" dirty="0" smtClean="0">
                          <a:solidFill>
                            <a:srgbClr val="00B050"/>
                          </a:solidFill>
                        </a:rPr>
                        <a:t>Over- </a:t>
                      </a:r>
                      <a:r>
                        <a:rPr lang="en-ZA" b="1" i="0" dirty="0">
                          <a:solidFill>
                            <a:srgbClr val="00B050"/>
                          </a:solidFill>
                        </a:rPr>
                        <a:t>Achievement </a:t>
                      </a:r>
                      <a:endParaRPr lang="en-ZA" b="1" i="1" dirty="0">
                        <a:solidFill>
                          <a:srgbClr val="00B050"/>
                        </a:solidFill>
                      </a:endParaRPr>
                    </a:p>
                  </a:txBody>
                  <a:tcPr/>
                </a:tc>
                <a:tc>
                  <a:txBody>
                    <a:bodyPr/>
                    <a:lstStyle/>
                    <a:p>
                      <a:r>
                        <a:rPr lang="en-ZA" b="0" i="0" baseline="0" dirty="0"/>
                        <a:t>Over-achievement due to the number of new applications for licenses and permits, which was higher than the previous years.. </a:t>
                      </a:r>
                    </a:p>
                    <a:p>
                      <a:endParaRPr lang="en-ZA" b="0" i="0" baseline="0" dirty="0"/>
                    </a:p>
                  </a:txBody>
                  <a:tcPr/>
                </a:tc>
                <a:extLst>
                  <a:ext uri="{0D108BD9-81ED-4DB2-BD59-A6C34878D82A}">
                    <a16:rowId xmlns="" xmlns:a16="http://schemas.microsoft.com/office/drawing/2014/main" val="10003"/>
                  </a:ext>
                </a:extLst>
              </a:tr>
              <a:tr h="520700">
                <a:tc>
                  <a:txBody>
                    <a:bodyPr/>
                    <a:lstStyle/>
                    <a:p>
                      <a:r>
                        <a:rPr lang="en-ZA" b="0" dirty="0"/>
                        <a:t>Number</a:t>
                      </a:r>
                      <a:r>
                        <a:rPr lang="en-ZA" b="0" baseline="0" dirty="0"/>
                        <a:t> of inspections conducted </a:t>
                      </a:r>
                      <a:endParaRPr lang="en-ZA" b="0" dirty="0"/>
                    </a:p>
                  </a:txBody>
                  <a:tcPr/>
                </a:tc>
                <a:tc>
                  <a:txBody>
                    <a:bodyPr/>
                    <a:lstStyle/>
                    <a:p>
                      <a:r>
                        <a:rPr lang="en-ZA" b="1" i="1" dirty="0"/>
                        <a:t>1615</a:t>
                      </a:r>
                      <a:r>
                        <a:rPr lang="en-ZA" b="1" i="1" baseline="0" dirty="0"/>
                        <a:t> </a:t>
                      </a:r>
                      <a:endParaRPr lang="en-ZA" b="1" i="1" dirty="0"/>
                    </a:p>
                  </a:txBody>
                  <a:tcPr/>
                </a:tc>
                <a:tc>
                  <a:txBody>
                    <a:bodyPr/>
                    <a:lstStyle/>
                    <a:p>
                      <a:r>
                        <a:rPr lang="en-ZA" b="1" i="1" dirty="0"/>
                        <a:t>1615</a:t>
                      </a:r>
                    </a:p>
                    <a:p>
                      <a:pPr marL="0" indent="0">
                        <a:buFontTx/>
                        <a:buNone/>
                      </a:pPr>
                      <a:r>
                        <a:rPr lang="en-ZA" b="1" i="1" dirty="0">
                          <a:solidFill>
                            <a:srgbClr val="00B050"/>
                          </a:solidFill>
                        </a:rPr>
                        <a:t>+29</a:t>
                      </a:r>
                    </a:p>
                    <a:p>
                      <a:pPr marL="0" indent="0">
                        <a:buFontTx/>
                        <a:buNone/>
                      </a:pPr>
                      <a:r>
                        <a:rPr lang="en-ZA" b="1" i="1" dirty="0">
                          <a:solidFill>
                            <a:srgbClr val="00B050"/>
                          </a:solidFill>
                        </a:rPr>
                        <a:t>Over-Achievement </a:t>
                      </a:r>
                    </a:p>
                    <a:p>
                      <a:pPr marL="285750" indent="-285750">
                        <a:buFontTx/>
                        <a:buChar char="-"/>
                      </a:pPr>
                      <a:endParaRPr lang="en-ZA" b="1" i="1" dirty="0"/>
                    </a:p>
                  </a:txBody>
                  <a:tcPr/>
                </a:tc>
                <a:tc>
                  <a:txBody>
                    <a:bodyPr/>
                    <a:lstStyle/>
                    <a:p>
                      <a:r>
                        <a:rPr lang="en-ZA" b="0" i="0" dirty="0"/>
                        <a:t>Over-achievement</a:t>
                      </a:r>
                      <a:r>
                        <a:rPr lang="en-ZA" b="0" i="0" baseline="0" dirty="0"/>
                        <a:t> due to the number of new applications for licenses and permits, which was higher than the previous years </a:t>
                      </a:r>
                    </a:p>
                  </a:txBody>
                  <a:tcPr/>
                </a:tc>
                <a:extLst>
                  <a:ext uri="{0D108BD9-81ED-4DB2-BD59-A6C34878D82A}">
                    <a16:rowId xmlns="" xmlns:a16="http://schemas.microsoft.com/office/drawing/2014/main" val="10004"/>
                  </a:ext>
                </a:extLst>
              </a:tr>
              <a:tr h="260350">
                <a:tc>
                  <a:txBody>
                    <a:bodyPr/>
                    <a:lstStyle/>
                    <a:p>
                      <a:r>
                        <a:rPr lang="en-ZA" dirty="0"/>
                        <a:t>Number of licenses</a:t>
                      </a:r>
                      <a:r>
                        <a:rPr lang="en-ZA" baseline="0" dirty="0"/>
                        <a:t> verified against their commitments  </a:t>
                      </a:r>
                      <a:endParaRPr lang="en-ZA" dirty="0"/>
                    </a:p>
                  </a:txBody>
                  <a:tcPr/>
                </a:tc>
                <a:tc>
                  <a:txBody>
                    <a:bodyPr/>
                    <a:lstStyle/>
                    <a:p>
                      <a:r>
                        <a:rPr lang="en-ZA" b="1" i="1" dirty="0"/>
                        <a:t>80</a:t>
                      </a:r>
                    </a:p>
                  </a:txBody>
                  <a:tcPr/>
                </a:tc>
                <a:tc>
                  <a:txBody>
                    <a:bodyPr/>
                    <a:lstStyle/>
                    <a:p>
                      <a:r>
                        <a:rPr lang="en-ZA" dirty="0"/>
                        <a:t>97</a:t>
                      </a:r>
                    </a:p>
                    <a:p>
                      <a:r>
                        <a:rPr lang="en-ZA" b="1" dirty="0">
                          <a:solidFill>
                            <a:srgbClr val="00B050"/>
                          </a:solidFill>
                        </a:rPr>
                        <a:t>17</a:t>
                      </a:r>
                    </a:p>
                    <a:p>
                      <a:r>
                        <a:rPr lang="en-ZA" b="1" dirty="0" smtClean="0">
                          <a:solidFill>
                            <a:srgbClr val="00B050"/>
                          </a:solidFill>
                        </a:rPr>
                        <a:t>Over-Achievement</a:t>
                      </a:r>
                      <a:r>
                        <a:rPr lang="en-ZA" baseline="0" dirty="0" smtClean="0"/>
                        <a:t> </a:t>
                      </a:r>
                      <a:endParaRPr lang="en-ZA" dirty="0"/>
                    </a:p>
                  </a:txBody>
                  <a:tcPr/>
                </a:tc>
                <a:tc>
                  <a:txBody>
                    <a:bodyPr/>
                    <a:lstStyle/>
                    <a:p>
                      <a:r>
                        <a:rPr lang="en-ZA" b="0" i="0" dirty="0"/>
                        <a:t>Over</a:t>
                      </a:r>
                      <a:r>
                        <a:rPr lang="en-ZA" b="0" i="0" baseline="0" dirty="0"/>
                        <a:t>- achievement due to additional personnel in the transformation unit and the number of requests from licensing division for renewals applications </a:t>
                      </a:r>
                      <a:endParaRPr lang="en-ZA" b="0" i="0" dirty="0"/>
                    </a:p>
                  </a:txBody>
                  <a:tcPr/>
                </a:tc>
                <a:extLst>
                  <a:ext uri="{0D108BD9-81ED-4DB2-BD59-A6C34878D82A}">
                    <a16:rowId xmlns="" xmlns:a16="http://schemas.microsoft.com/office/drawing/2014/main" val="10005"/>
                  </a:ext>
                </a:extLst>
              </a:tr>
              <a:tr h="26035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b="1" i="1"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31261129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86600" cy="868033"/>
          </a:xfrm>
        </p:spPr>
        <p:txBody>
          <a:bodyPr>
            <a:normAutofit fontScale="90000"/>
          </a:bodyPr>
          <a:lstStyle/>
          <a:p>
            <a:pPr algn="ctr">
              <a:defRPr/>
            </a:pPr>
            <a:r>
              <a:rPr lang="en-US" sz="3200" b="1" dirty="0"/>
              <a:t/>
            </a:r>
            <a:br>
              <a:rPr lang="en-US" sz="3200" b="1" dirty="0"/>
            </a:br>
            <a:r>
              <a:rPr lang="en-US" sz="3200" b="1" dirty="0"/>
              <a:t>DEVELOPMENTS WITHIN THE SADPMR</a:t>
            </a:r>
          </a:p>
        </p:txBody>
      </p:sp>
      <p:sp>
        <p:nvSpPr>
          <p:cNvPr id="36867" name="Content Placeholder 2"/>
          <p:cNvSpPr>
            <a:spLocks noGrp="1"/>
          </p:cNvSpPr>
          <p:nvPr>
            <p:ph idx="1"/>
          </p:nvPr>
        </p:nvSpPr>
        <p:spPr>
          <a:xfrm>
            <a:off x="563216" y="801772"/>
            <a:ext cx="8352184" cy="5211432"/>
          </a:xfrm>
        </p:spPr>
        <p:txBody>
          <a:bodyPr>
            <a:normAutofit lnSpcReduction="10000"/>
          </a:bodyPr>
          <a:lstStyle/>
          <a:p>
            <a:pPr>
              <a:buNone/>
            </a:pPr>
            <a:endParaRPr lang="en-US" dirty="0"/>
          </a:p>
          <a:p>
            <a:pPr>
              <a:buNone/>
            </a:pPr>
            <a:r>
              <a:rPr lang="en-US" b="1" i="1" u="sng" dirty="0"/>
              <a:t>Successful implementation of the SADPMR Beneficiation Strategy </a:t>
            </a:r>
            <a:endParaRPr lang="en-US" u="sng" dirty="0"/>
          </a:p>
          <a:p>
            <a:r>
              <a:rPr lang="en-US" sz="1800" dirty="0"/>
              <a:t>T</a:t>
            </a:r>
            <a:r>
              <a:rPr lang="en-US" sz="1800" b="0" dirty="0"/>
              <a:t>he SADPMR implemented the initiatives in the Beneficiation Strategy, which yielded great results in the increase in the number of new licenses within the SADPMR, as shown in slide 7 above. </a:t>
            </a:r>
          </a:p>
          <a:p>
            <a:pPr marL="0" indent="0">
              <a:buNone/>
            </a:pPr>
            <a:r>
              <a:rPr lang="en-US" sz="1800" b="1" i="1" u="sng" dirty="0"/>
              <a:t>Development of the Synthetic Diamond Strategy </a:t>
            </a:r>
          </a:p>
          <a:p>
            <a:pPr>
              <a:buFont typeface="Wingdings" panose="05000000000000000000" pitchFamily="2" charset="2"/>
              <a:buChar char="§"/>
            </a:pPr>
            <a:r>
              <a:rPr lang="en-US" sz="1800" dirty="0"/>
              <a:t>The SADPMR with the guidance of the Honourable Minister, was able to recognize the imminent threat of synthetic/lab grown diamonds within the mainstream diamond industry. </a:t>
            </a:r>
          </a:p>
          <a:p>
            <a:pPr>
              <a:buFont typeface="Wingdings" panose="05000000000000000000" pitchFamily="2" charset="2"/>
              <a:buChar char="§"/>
            </a:pPr>
            <a:r>
              <a:rPr lang="en-US" sz="1800" dirty="0"/>
              <a:t>The demand for synthetic/lab-grown diamonds is increasing due to their high quality and less economic value. The SADPMR as a regulator and promoter of SA’s natural diamond resources, has embarked on formulating a strategy which will address this surge and promote natural diamonds.  </a:t>
            </a:r>
          </a:p>
          <a:p>
            <a:pPr>
              <a:buFont typeface="Wingdings" panose="05000000000000000000" pitchFamily="2" charset="2"/>
              <a:buChar char="§"/>
            </a:pPr>
            <a:r>
              <a:rPr lang="en-US" sz="1800" dirty="0"/>
              <a:t>The SADPMR is therefore in the final phase of finalising a draft strategy for the approval of the Board to be forwarded to the Minister. </a:t>
            </a:r>
          </a:p>
          <a:p>
            <a:pPr marL="0" indent="0">
              <a:buNone/>
            </a:pPr>
            <a:r>
              <a:rPr lang="en-US" sz="1800" b="1" i="1" dirty="0"/>
              <a:t>. </a:t>
            </a:r>
          </a:p>
          <a:p>
            <a:pPr marL="0" indent="0">
              <a:buNone/>
            </a:pPr>
            <a:endParaRPr lang="en-US" sz="1800" b="1" i="1" dirty="0"/>
          </a:p>
          <a:p>
            <a:pPr marL="0" indent="0">
              <a:buNone/>
            </a:pPr>
            <a:endParaRPr lang="en-US" sz="1800" b="0" dirty="0"/>
          </a:p>
          <a:p>
            <a:pPr marL="0" indent="0">
              <a:buNone/>
            </a:pPr>
            <a:endParaRPr lang="en-US" sz="1800" b="0" dirty="0"/>
          </a:p>
        </p:txBody>
      </p:sp>
      <p:sp>
        <p:nvSpPr>
          <p:cNvPr id="4" name="Slide Number Placeholder 3"/>
          <p:cNvSpPr>
            <a:spLocks noGrp="1"/>
          </p:cNvSpPr>
          <p:nvPr>
            <p:ph type="sldNum" sz="quarter" idx="12"/>
          </p:nvPr>
        </p:nvSpPr>
        <p:spPr/>
        <p:txBody>
          <a:bodyPr/>
          <a:lstStyle/>
          <a:p>
            <a:pPr>
              <a:defRPr/>
            </a:pPr>
            <a:fld id="{5EB89149-FCDA-46CB-8CE8-CBA494851AFD}" type="slidenum">
              <a:rPr lang="en-US" smtClean="0"/>
              <a:pPr>
                <a:defRPr/>
              </a:pPr>
              <a:t>15</a:t>
            </a:fld>
            <a:endParaRPr lang="en-US" dirty="0"/>
          </a:p>
        </p:txBody>
      </p:sp>
    </p:spTree>
    <p:extLst>
      <p:ext uri="{BB962C8B-B14F-4D97-AF65-F5344CB8AC3E}">
        <p14:creationId xmlns:p14="http://schemas.microsoft.com/office/powerpoint/2010/main" xmlns="" val="322022332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24800" cy="762000"/>
          </a:xfrm>
        </p:spPr>
        <p:txBody>
          <a:bodyPr>
            <a:normAutofit/>
          </a:bodyPr>
          <a:lstStyle/>
          <a:p>
            <a:pPr algn="ctr"/>
            <a:r>
              <a:rPr lang="en-US" sz="3200" b="1" dirty="0"/>
              <a:t>DEVELOPMENTS WITHIN THE SADPMR</a:t>
            </a:r>
            <a:endParaRPr lang="en-ZA" sz="3200" b="1" dirty="0"/>
          </a:p>
        </p:txBody>
      </p:sp>
      <p:sp>
        <p:nvSpPr>
          <p:cNvPr id="3" name="Content Placeholder 2"/>
          <p:cNvSpPr>
            <a:spLocks noGrp="1"/>
          </p:cNvSpPr>
          <p:nvPr>
            <p:ph idx="1"/>
          </p:nvPr>
        </p:nvSpPr>
        <p:spPr>
          <a:xfrm>
            <a:off x="533400" y="609600"/>
            <a:ext cx="8382000" cy="5715000"/>
          </a:xfrm>
        </p:spPr>
        <p:txBody>
          <a:bodyPr>
            <a:normAutofit/>
          </a:bodyPr>
          <a:lstStyle/>
          <a:p>
            <a:pPr marL="0" indent="0">
              <a:buNone/>
            </a:pPr>
            <a:r>
              <a:rPr lang="en-US" sz="2200" b="1" i="1" u="sng" dirty="0"/>
              <a:t>Approval of Close-out report on the State Bourse.</a:t>
            </a:r>
          </a:p>
          <a:p>
            <a:r>
              <a:rPr lang="en-US" sz="1900" b="0" dirty="0"/>
              <a:t>The SADPMR </a:t>
            </a:r>
            <a:r>
              <a:rPr lang="en-US" sz="1900" dirty="0"/>
              <a:t>undertook in its previous meeting with the PPC to present a comprehensive close-out report on why the SADPMR will no longer be pursuing  the idea to establish a State Bourse. </a:t>
            </a:r>
            <a:endParaRPr lang="en-US" sz="1900" b="0" dirty="0"/>
          </a:p>
          <a:p>
            <a:r>
              <a:rPr lang="en-US" sz="1900" dirty="0"/>
              <a:t>Management has completed the report and the Board has approved it to be presented to the Honourable Minister. The report will then be duly forwarded to the PPC for its information.</a:t>
            </a: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16</a:t>
            </a:fld>
            <a:endParaRPr lang="en-US" dirty="0"/>
          </a:p>
        </p:txBody>
      </p:sp>
    </p:spTree>
    <p:extLst>
      <p:ext uri="{BB962C8B-B14F-4D97-AF65-F5344CB8AC3E}">
        <p14:creationId xmlns:p14="http://schemas.microsoft.com/office/powerpoint/2010/main" xmlns="" val="71383722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1219200"/>
            <a:ext cx="7772400" cy="2000250"/>
          </a:xfrm>
        </p:spPr>
        <p:txBody>
          <a:bodyPr>
            <a:normAutofit/>
          </a:bodyPr>
          <a:lstStyle/>
          <a:p>
            <a:pPr eaLnBrk="1" hangingPunct="1"/>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p:txBody>
      </p:sp>
      <p:sp>
        <p:nvSpPr>
          <p:cNvPr id="2" name="Rectangle 2"/>
          <p:cNvSpPr>
            <a:spLocks noChangeArrowheads="1"/>
          </p:cNvSpPr>
          <p:nvPr/>
        </p:nvSpPr>
        <p:spPr bwMode="auto">
          <a:xfrm>
            <a:off x="473947"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6" name="Rectangle 5"/>
          <p:cNvSpPr/>
          <p:nvPr/>
        </p:nvSpPr>
        <p:spPr>
          <a:xfrm>
            <a:off x="1066800" y="1371600"/>
            <a:ext cx="6858000" cy="2923877"/>
          </a:xfrm>
          <a:prstGeom prst="rect">
            <a:avLst/>
          </a:prstGeom>
        </p:spPr>
        <p:txBody>
          <a:bodyPr wrap="square">
            <a:spAutoFit/>
          </a:bodyPr>
          <a:lstStyle/>
          <a:p>
            <a:pPr eaLnBrk="1" hangingPunct="1"/>
            <a:r>
              <a:rPr lang="en-US" sz="5400" b="1" dirty="0">
                <a:ln/>
                <a:latin typeface="Times New Roman" panose="02020603050405020304" pitchFamily="18" charset="0"/>
                <a:cs typeface="Times New Roman" panose="02020603050405020304" pitchFamily="18" charset="0"/>
              </a:rPr>
              <a:t>	</a:t>
            </a:r>
          </a:p>
          <a:p>
            <a:pPr algn="ctr" eaLnBrk="1" hangingPunct="1"/>
            <a:r>
              <a:rPr lang="en-US" sz="4400" b="1" dirty="0">
                <a:ln/>
                <a:latin typeface="Times New Roman" panose="02020603050405020304" pitchFamily="18" charset="0"/>
                <a:cs typeface="Times New Roman" panose="02020603050405020304" pitchFamily="18" charset="0"/>
              </a:rPr>
              <a:t>HUMAN RESOURCES MANAGEMENT  </a:t>
            </a:r>
          </a:p>
          <a:p>
            <a:pPr algn="ctr" eaLnBrk="1" hangingPunct="1"/>
            <a:endParaRPr lang="en-US" sz="2400" b="1" dirty="0">
              <a:ln/>
              <a:latin typeface="Times New Roman" panose="02020603050405020304" pitchFamily="18" charset="0"/>
              <a:cs typeface="Times New Roman" panose="02020603050405020304" pitchFamily="18" charset="0"/>
            </a:endParaRPr>
          </a:p>
          <a:p>
            <a:pPr algn="ctr" eaLnBrk="1" hangingPunct="1"/>
            <a:endParaRPr lang="en-US" b="1" dirty="0">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0379617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19"/>
          <p:cNvSpPr>
            <a:spLocks noChangeArrowheads="1"/>
          </p:cNvSpPr>
          <p:nvPr/>
        </p:nvSpPr>
        <p:spPr bwMode="auto">
          <a:xfrm>
            <a:off x="1971209" y="124308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COMPANY SECRETARY</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3" name="Rectangle 4"/>
          <p:cNvSpPr>
            <a:spLocks noChangeArrowheads="1"/>
          </p:cNvSpPr>
          <p:nvPr/>
        </p:nvSpPr>
        <p:spPr bwMode="auto">
          <a:xfrm>
            <a:off x="1971209" y="2023341"/>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INTERNAL AUDIT</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4" name="Rectangle 9"/>
          <p:cNvSpPr>
            <a:spLocks noChangeArrowheads="1"/>
          </p:cNvSpPr>
          <p:nvPr/>
        </p:nvSpPr>
        <p:spPr bwMode="auto">
          <a:xfrm>
            <a:off x="207000" y="3148200"/>
            <a:ext cx="1580400" cy="561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GENERAL MANAGER: REGULATORY COMPLIANCE  </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Rectangle 13"/>
          <p:cNvSpPr>
            <a:spLocks noChangeArrowheads="1"/>
          </p:cNvSpPr>
          <p:nvPr/>
        </p:nvSpPr>
        <p:spPr bwMode="auto">
          <a:xfrm>
            <a:off x="1994400" y="3148200"/>
            <a:ext cx="1580400" cy="561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GENERAL MANAGER: DIAMOND TRADE</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7" name="Rectangle 8"/>
          <p:cNvSpPr>
            <a:spLocks noChangeArrowheads="1"/>
          </p:cNvSpPr>
          <p:nvPr/>
        </p:nvSpPr>
        <p:spPr bwMode="auto">
          <a:xfrm>
            <a:off x="5569200" y="3148200"/>
            <a:ext cx="1580400" cy="561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CHIEF FINANCIAL OFFICER</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8" name="Rectangle 10"/>
          <p:cNvSpPr>
            <a:spLocks noChangeArrowheads="1"/>
          </p:cNvSpPr>
          <p:nvPr/>
        </p:nvSpPr>
        <p:spPr bwMode="auto">
          <a:xfrm>
            <a:off x="7356600" y="3148200"/>
            <a:ext cx="1580400" cy="561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GENERAL MANAGER CORPORATE SERVICES </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9" name="Rectangle 57"/>
          <p:cNvSpPr>
            <a:spLocks noChangeArrowheads="1"/>
          </p:cNvSpPr>
          <p:nvPr/>
        </p:nvSpPr>
        <p:spPr bwMode="auto">
          <a:xfrm>
            <a:off x="207000" y="611604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TRANSFORMATION</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0" name="Rectangle 34"/>
          <p:cNvSpPr>
            <a:spLocks noChangeArrowheads="1"/>
          </p:cNvSpPr>
          <p:nvPr/>
        </p:nvSpPr>
        <p:spPr bwMode="auto">
          <a:xfrm>
            <a:off x="207000" y="463212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DIAMOND INSPECTORATE</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1" name="Rectangle 48"/>
          <p:cNvSpPr>
            <a:spLocks noChangeArrowheads="1"/>
          </p:cNvSpPr>
          <p:nvPr/>
        </p:nvSpPr>
        <p:spPr bwMode="auto">
          <a:xfrm>
            <a:off x="232121" y="389016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LICENSING</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2" name="Rectangle 35"/>
          <p:cNvSpPr>
            <a:spLocks noChangeArrowheads="1"/>
          </p:cNvSpPr>
          <p:nvPr/>
        </p:nvSpPr>
        <p:spPr bwMode="auto">
          <a:xfrm>
            <a:off x="207000" y="537408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PRECIOUS METALS AND BENEFICIATIONS </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3" name="Rectangle 59"/>
          <p:cNvSpPr>
            <a:spLocks noChangeArrowheads="1"/>
          </p:cNvSpPr>
          <p:nvPr/>
        </p:nvSpPr>
        <p:spPr bwMode="auto">
          <a:xfrm>
            <a:off x="1994400" y="463212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GOVERNMENT DIAMOND VALUATION </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4" name="Rectangle 33"/>
          <p:cNvSpPr>
            <a:spLocks noChangeArrowheads="1"/>
          </p:cNvSpPr>
          <p:nvPr/>
        </p:nvSpPr>
        <p:spPr bwMode="auto">
          <a:xfrm>
            <a:off x="1994400" y="389016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SECURITY RISK MANAGEMENT</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0" name="Rectangle 14"/>
          <p:cNvSpPr>
            <a:spLocks noChangeArrowheads="1"/>
          </p:cNvSpPr>
          <p:nvPr/>
        </p:nvSpPr>
        <p:spPr bwMode="auto">
          <a:xfrm>
            <a:off x="3765235" y="182019"/>
            <a:ext cx="1580400" cy="561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BOARD</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1" name="Rectangle 1"/>
          <p:cNvSpPr>
            <a:spLocks noChangeArrowheads="1"/>
          </p:cNvSpPr>
          <p:nvPr/>
        </p:nvSpPr>
        <p:spPr bwMode="auto">
          <a:xfrm>
            <a:off x="3781800" y="1664280"/>
            <a:ext cx="1580400" cy="561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CHIEF EXECUTIVE OFFICER</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6" name="Rectangle 6"/>
          <p:cNvSpPr>
            <a:spLocks noChangeArrowheads="1"/>
          </p:cNvSpPr>
          <p:nvPr/>
        </p:nvSpPr>
        <p:spPr bwMode="auto">
          <a:xfrm>
            <a:off x="3781800" y="3148200"/>
            <a:ext cx="1580400" cy="561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GENERAL MANAGER: LEGAL SERVICES</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5" name="Rectangle 52"/>
          <p:cNvSpPr>
            <a:spLocks noChangeArrowheads="1"/>
          </p:cNvSpPr>
          <p:nvPr/>
        </p:nvSpPr>
        <p:spPr bwMode="auto">
          <a:xfrm>
            <a:off x="3781800" y="389016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LEGAL SERVICES</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6" name="Rectangle 51"/>
          <p:cNvSpPr>
            <a:spLocks noChangeArrowheads="1"/>
          </p:cNvSpPr>
          <p:nvPr/>
        </p:nvSpPr>
        <p:spPr bwMode="auto">
          <a:xfrm>
            <a:off x="5569200" y="389016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FINANCE MANAGEMENT </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7" name="Rectangle 61"/>
          <p:cNvSpPr>
            <a:spLocks noChangeArrowheads="1"/>
          </p:cNvSpPr>
          <p:nvPr/>
        </p:nvSpPr>
        <p:spPr bwMode="auto">
          <a:xfrm>
            <a:off x="5569200" y="463212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SUPPLY CHAIN MANAGEMENT</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8" name="Rectangle 62"/>
          <p:cNvSpPr>
            <a:spLocks noChangeArrowheads="1"/>
          </p:cNvSpPr>
          <p:nvPr/>
        </p:nvSpPr>
        <p:spPr bwMode="auto">
          <a:xfrm>
            <a:off x="5569200" y="537408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AUXILIARY SERVICES</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9" name="Rectangle 11"/>
          <p:cNvSpPr>
            <a:spLocks noChangeArrowheads="1"/>
          </p:cNvSpPr>
          <p:nvPr/>
        </p:nvSpPr>
        <p:spPr bwMode="auto">
          <a:xfrm>
            <a:off x="7356600" y="389016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HUMAN RESOURCES MANAGEMENT </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0" name="Rectangle 60"/>
          <p:cNvSpPr>
            <a:spLocks noChangeArrowheads="1"/>
          </p:cNvSpPr>
          <p:nvPr/>
        </p:nvSpPr>
        <p:spPr bwMode="auto">
          <a:xfrm>
            <a:off x="7356600" y="463212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INFORMATION COMMUNICATION</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TECHNOLOGY </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1" name="Rectangle 12"/>
          <p:cNvSpPr>
            <a:spLocks noChangeArrowheads="1"/>
          </p:cNvSpPr>
          <p:nvPr/>
        </p:nvSpPr>
        <p:spPr bwMode="auto">
          <a:xfrm>
            <a:off x="7356600" y="537408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COMMUNICATION</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6" name="Rectangle 58"/>
          <p:cNvSpPr>
            <a:spLocks noChangeArrowheads="1"/>
          </p:cNvSpPr>
          <p:nvPr/>
        </p:nvSpPr>
        <p:spPr bwMode="auto">
          <a:xfrm>
            <a:off x="1994400" y="5374080"/>
            <a:ext cx="1580400" cy="561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DIAMOND EXPORT EXCHANGE CENTRE</a:t>
            </a:r>
            <a:endParaRPr kumimoji="0" lang="en-ZA"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138" name="Straight Arrow Connector 137"/>
          <p:cNvCxnSpPr>
            <a:stCxn id="80" idx="2"/>
            <a:endCxn id="81" idx="0"/>
          </p:cNvCxnSpPr>
          <p:nvPr/>
        </p:nvCxnSpPr>
        <p:spPr>
          <a:xfrm>
            <a:off x="4555435" y="743619"/>
            <a:ext cx="16565" cy="9206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Elbow Connector 141"/>
          <p:cNvCxnSpPr>
            <a:stCxn id="81" idx="1"/>
            <a:endCxn id="82" idx="3"/>
          </p:cNvCxnSpPr>
          <p:nvPr/>
        </p:nvCxnSpPr>
        <p:spPr>
          <a:xfrm rot="10800000">
            <a:off x="3551610" y="1523880"/>
            <a:ext cx="230191" cy="42120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Elbow Connector 143"/>
          <p:cNvCxnSpPr>
            <a:stCxn id="81" idx="1"/>
            <a:endCxn id="83" idx="3"/>
          </p:cNvCxnSpPr>
          <p:nvPr/>
        </p:nvCxnSpPr>
        <p:spPr>
          <a:xfrm rot="10800000" flipV="1">
            <a:off x="3551610" y="1945079"/>
            <a:ext cx="230191" cy="359061"/>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81" idx="2"/>
            <a:endCxn id="86" idx="0"/>
          </p:cNvCxnSpPr>
          <p:nvPr/>
        </p:nvCxnSpPr>
        <p:spPr>
          <a:xfrm>
            <a:off x="4572000" y="2225880"/>
            <a:ext cx="0" cy="922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81" idx="2"/>
            <a:endCxn id="84" idx="0"/>
          </p:cNvCxnSpPr>
          <p:nvPr/>
        </p:nvCxnSpPr>
        <p:spPr>
          <a:xfrm rot="5400000">
            <a:off x="2323440" y="899640"/>
            <a:ext cx="922320" cy="3574800"/>
          </a:xfrm>
          <a:prstGeom prst="bentConnector3">
            <a:avLst>
              <a:gd name="adj1" fmla="val 8699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Elbow Connector 149"/>
          <p:cNvCxnSpPr>
            <a:stCxn id="81" idx="2"/>
            <a:endCxn id="88" idx="0"/>
          </p:cNvCxnSpPr>
          <p:nvPr/>
        </p:nvCxnSpPr>
        <p:spPr>
          <a:xfrm rot="16200000" flipH="1">
            <a:off x="5898240" y="899640"/>
            <a:ext cx="922320" cy="3574800"/>
          </a:xfrm>
          <a:prstGeom prst="bentConnector3">
            <a:avLst>
              <a:gd name="adj1" fmla="val 8699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81" idx="2"/>
            <a:endCxn id="87" idx="0"/>
          </p:cNvCxnSpPr>
          <p:nvPr/>
        </p:nvCxnSpPr>
        <p:spPr>
          <a:xfrm rot="16200000" flipH="1">
            <a:off x="5004540" y="1793340"/>
            <a:ext cx="922320" cy="1787400"/>
          </a:xfrm>
          <a:prstGeom prst="bentConnector3">
            <a:avLst>
              <a:gd name="adj1" fmla="val 8699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Elbow Connector 153"/>
          <p:cNvCxnSpPr>
            <a:stCxn id="81" idx="2"/>
            <a:endCxn id="85" idx="0"/>
          </p:cNvCxnSpPr>
          <p:nvPr/>
        </p:nvCxnSpPr>
        <p:spPr>
          <a:xfrm rot="5400000">
            <a:off x="3217140" y="1793340"/>
            <a:ext cx="922320" cy="1787400"/>
          </a:xfrm>
          <a:prstGeom prst="bentConnector3">
            <a:avLst>
              <a:gd name="adj1" fmla="val 8699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634069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6628"/>
            <a:ext cx="9144000" cy="457200"/>
          </a:xfrm>
        </p:spPr>
        <p:txBody>
          <a:bodyPr>
            <a:normAutofit fontScale="90000"/>
          </a:bodyPr>
          <a:lstStyle/>
          <a:p>
            <a:pPr algn="ctr"/>
            <a:r>
              <a:rPr lang="en-ZA" sz="3200" b="1" dirty="0"/>
              <a:t>HUMAN RESOURCES</a:t>
            </a:r>
          </a:p>
        </p:txBody>
      </p:sp>
      <p:sp>
        <p:nvSpPr>
          <p:cNvPr id="3" name="Content Placeholder 2"/>
          <p:cNvSpPr>
            <a:spLocks noGrp="1"/>
          </p:cNvSpPr>
          <p:nvPr>
            <p:ph idx="1"/>
          </p:nvPr>
        </p:nvSpPr>
        <p:spPr>
          <a:xfrm>
            <a:off x="152400" y="762000"/>
            <a:ext cx="8991600" cy="5715000"/>
          </a:xfrm>
        </p:spPr>
        <p:txBody>
          <a:bodyPr/>
          <a:lstStyle/>
          <a:p>
            <a:pPr marL="0" indent="0">
              <a:buNone/>
            </a:pPr>
            <a:r>
              <a:rPr lang="en-ZA" dirty="0"/>
              <a:t>	</a:t>
            </a:r>
            <a:r>
              <a:rPr lang="en-ZA" b="1" i="1" u="sng" dirty="0"/>
              <a:t>Employment Equity statistics</a:t>
            </a:r>
          </a:p>
          <a:p>
            <a:pPr marL="0" indent="0">
              <a:buNone/>
            </a:pPr>
            <a:endParaRPr lang="en-ZA" b="0" dirty="0"/>
          </a:p>
          <a:p>
            <a:pPr marL="0" indent="0">
              <a:buNone/>
            </a:pPr>
            <a:endParaRPr lang="en-ZA" b="0"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248749437"/>
              </p:ext>
            </p:extLst>
          </p:nvPr>
        </p:nvGraphicFramePr>
        <p:xfrm>
          <a:off x="762000" y="1295400"/>
          <a:ext cx="8229600" cy="4648200"/>
        </p:xfrm>
        <a:graphic>
          <a:graphicData uri="http://schemas.openxmlformats.org/drawingml/2006/table">
            <a:tbl>
              <a:tblPr firstRow="1" bandRow="1">
                <a:tableStyleId>{1FECB4D8-DB02-4DC6-A0A2-4F2EBAE1DC90}</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774700">
                <a:tc>
                  <a:txBody>
                    <a:bodyPr/>
                    <a:lstStyle/>
                    <a:p>
                      <a:r>
                        <a:rPr lang="en-ZA" dirty="0"/>
                        <a:t>NUMBER OF MALES</a:t>
                      </a:r>
                    </a:p>
                  </a:txBody>
                  <a:tcPr/>
                </a:tc>
                <a:tc>
                  <a:txBody>
                    <a:bodyPr/>
                    <a:lstStyle/>
                    <a:p>
                      <a:r>
                        <a:rPr lang="en-ZA" dirty="0"/>
                        <a:t>NUMBER OF FEMALES</a:t>
                      </a:r>
                    </a:p>
                  </a:txBody>
                  <a:tcPr/>
                </a:tc>
                <a:tc>
                  <a:txBody>
                    <a:bodyPr/>
                    <a:lstStyle/>
                    <a:p>
                      <a:r>
                        <a:rPr lang="en-ZA" dirty="0"/>
                        <a:t>NUMBER OF PEOPLE WITH DISABILITIES</a:t>
                      </a:r>
                    </a:p>
                  </a:txBody>
                  <a:tcPr/>
                </a:tc>
                <a:extLst>
                  <a:ext uri="{0D108BD9-81ED-4DB2-BD59-A6C34878D82A}">
                    <a16:rowId xmlns="" xmlns:a16="http://schemas.microsoft.com/office/drawing/2014/main" val="10000"/>
                  </a:ext>
                </a:extLst>
              </a:tr>
              <a:tr h="774700">
                <a:tc>
                  <a:txBody>
                    <a:bodyPr/>
                    <a:lstStyle/>
                    <a:p>
                      <a:r>
                        <a:rPr lang="en-ZA" dirty="0"/>
                        <a:t>Senior Managers and Executive:  6</a:t>
                      </a:r>
                      <a:endParaRPr lang="en-ZA" b="1" i="1" dirty="0"/>
                    </a:p>
                  </a:txBody>
                  <a:tcPr/>
                </a:tc>
                <a:tc>
                  <a:txBody>
                    <a:bodyPr/>
                    <a:lstStyle/>
                    <a:p>
                      <a:r>
                        <a:rPr lang="en-ZA" dirty="0"/>
                        <a:t>Senior Managers and Executive: 5</a:t>
                      </a:r>
                      <a:endParaRPr lang="en-ZA" b="1" i="1" dirty="0"/>
                    </a:p>
                  </a:txBody>
                  <a:tcPr/>
                </a:tc>
                <a:tc>
                  <a:txBody>
                    <a:bodyPr/>
                    <a:lstStyle/>
                    <a:p>
                      <a:r>
                        <a:rPr lang="en-ZA" dirty="0"/>
                        <a:t>Senior Managers and Executive: 0</a:t>
                      </a:r>
                      <a:endParaRPr lang="en-ZA" b="1" i="1" dirty="0"/>
                    </a:p>
                  </a:txBody>
                  <a:tcPr/>
                </a:tc>
                <a:extLst>
                  <a:ext uri="{0D108BD9-81ED-4DB2-BD59-A6C34878D82A}">
                    <a16:rowId xmlns="" xmlns:a16="http://schemas.microsoft.com/office/drawing/2014/main" val="10001"/>
                  </a:ext>
                </a:extLst>
              </a:tr>
              <a:tr h="774700">
                <a:tc>
                  <a:txBody>
                    <a:bodyPr/>
                    <a:lstStyle/>
                    <a:p>
                      <a:r>
                        <a:rPr lang="en-ZA" dirty="0"/>
                        <a:t>Professionals and skilled employees: 27</a:t>
                      </a:r>
                      <a:endParaRPr lang="en-ZA" b="1" i="1" dirty="0"/>
                    </a:p>
                  </a:txBody>
                  <a:tcPr/>
                </a:tc>
                <a:tc>
                  <a:txBody>
                    <a:bodyPr/>
                    <a:lstStyle/>
                    <a:p>
                      <a:r>
                        <a:rPr lang="en-ZA" dirty="0"/>
                        <a:t>Professionals and skilled employees: 40</a:t>
                      </a:r>
                      <a:endParaRPr lang="en-ZA" b="1" i="1" dirty="0"/>
                    </a:p>
                  </a:txBody>
                  <a:tcPr/>
                </a:tc>
                <a:tc>
                  <a:txBody>
                    <a:bodyPr/>
                    <a:lstStyle/>
                    <a:p>
                      <a:r>
                        <a:rPr lang="en-ZA" dirty="0"/>
                        <a:t>Professionals and skilled employees: 0</a:t>
                      </a:r>
                      <a:endParaRPr lang="en-ZA" b="1" i="1" dirty="0"/>
                    </a:p>
                  </a:txBody>
                  <a:tcPr/>
                </a:tc>
                <a:extLst>
                  <a:ext uri="{0D108BD9-81ED-4DB2-BD59-A6C34878D82A}">
                    <a16:rowId xmlns="" xmlns:a16="http://schemas.microsoft.com/office/drawing/2014/main" val="10002"/>
                  </a:ext>
                </a:extLst>
              </a:tr>
              <a:tr h="774700">
                <a:tc>
                  <a:txBody>
                    <a:bodyPr/>
                    <a:lstStyle/>
                    <a:p>
                      <a:r>
                        <a:rPr lang="en-ZA" dirty="0"/>
                        <a:t>Semi-skilled employees: 11</a:t>
                      </a:r>
                      <a:endParaRPr lang="en-ZA" b="1" i="1" dirty="0"/>
                    </a:p>
                  </a:txBody>
                  <a:tcPr/>
                </a:tc>
                <a:tc>
                  <a:txBody>
                    <a:bodyPr/>
                    <a:lstStyle/>
                    <a:p>
                      <a:r>
                        <a:rPr lang="en-ZA" dirty="0"/>
                        <a:t>Semi-skilled employees:15</a:t>
                      </a:r>
                      <a:endParaRPr lang="en-ZA" b="1" i="1" dirty="0"/>
                    </a:p>
                  </a:txBody>
                  <a:tcPr/>
                </a:tc>
                <a:tc>
                  <a:txBody>
                    <a:bodyPr/>
                    <a:lstStyle/>
                    <a:p>
                      <a:r>
                        <a:rPr lang="en-ZA" dirty="0"/>
                        <a:t>Semi-skilled employees:1</a:t>
                      </a:r>
                      <a:endParaRPr lang="en-ZA" b="1" i="1" dirty="0"/>
                    </a:p>
                  </a:txBody>
                  <a:tcPr/>
                </a:tc>
                <a:extLst>
                  <a:ext uri="{0D108BD9-81ED-4DB2-BD59-A6C34878D82A}">
                    <a16:rowId xmlns="" xmlns:a16="http://schemas.microsoft.com/office/drawing/2014/main" val="10003"/>
                  </a:ext>
                </a:extLst>
              </a:tr>
              <a:tr h="774700">
                <a:tc>
                  <a:txBody>
                    <a:bodyPr/>
                    <a:lstStyle/>
                    <a:p>
                      <a:r>
                        <a:rPr lang="en-ZA" dirty="0"/>
                        <a:t>Unskilled employees: 2</a:t>
                      </a:r>
                      <a:endParaRPr lang="en-ZA" b="1" dirty="0"/>
                    </a:p>
                  </a:txBody>
                  <a:tcPr/>
                </a:tc>
                <a:tc>
                  <a:txBody>
                    <a:bodyPr/>
                    <a:lstStyle/>
                    <a:p>
                      <a:r>
                        <a:rPr lang="en-ZA" dirty="0"/>
                        <a:t>Unskilled employees: 5</a:t>
                      </a:r>
                      <a:endParaRPr lang="en-ZA" b="1" dirty="0"/>
                    </a:p>
                  </a:txBody>
                  <a:tcPr/>
                </a:tc>
                <a:tc>
                  <a:txBody>
                    <a:bodyPr/>
                    <a:lstStyle/>
                    <a:p>
                      <a:r>
                        <a:rPr lang="en-ZA" dirty="0"/>
                        <a:t>Unskilled employees: 0</a:t>
                      </a:r>
                      <a:endParaRPr lang="en-ZA" b="1" i="1" dirty="0"/>
                    </a:p>
                  </a:txBody>
                  <a:tcPr/>
                </a:tc>
                <a:extLst>
                  <a:ext uri="{0D108BD9-81ED-4DB2-BD59-A6C34878D82A}">
                    <a16:rowId xmlns="" xmlns:a16="http://schemas.microsoft.com/office/drawing/2014/main" val="10004"/>
                  </a:ext>
                </a:extLst>
              </a:tr>
              <a:tr h="774700">
                <a:tc>
                  <a:txBody>
                    <a:bodyPr/>
                    <a:lstStyle/>
                    <a:p>
                      <a:r>
                        <a:rPr lang="en-ZA" dirty="0"/>
                        <a:t>Total : 46</a:t>
                      </a:r>
                      <a:r>
                        <a:rPr lang="en-ZA" baseline="0" dirty="0"/>
                        <a:t> </a:t>
                      </a:r>
                      <a:r>
                        <a:rPr lang="en-ZA" dirty="0"/>
                        <a:t>male employees</a:t>
                      </a:r>
                    </a:p>
                  </a:txBody>
                  <a:tcPr/>
                </a:tc>
                <a:tc>
                  <a:txBody>
                    <a:bodyPr/>
                    <a:lstStyle/>
                    <a:p>
                      <a:r>
                        <a:rPr lang="en-ZA" dirty="0"/>
                        <a:t>Total: 65</a:t>
                      </a:r>
                      <a:r>
                        <a:rPr lang="en-ZA" baseline="0" dirty="0"/>
                        <a:t> </a:t>
                      </a:r>
                      <a:r>
                        <a:rPr lang="en-ZA" dirty="0"/>
                        <a:t> female employees</a:t>
                      </a:r>
                    </a:p>
                  </a:txBody>
                  <a:tcPr/>
                </a:tc>
                <a:tc>
                  <a:txBody>
                    <a:bodyPr/>
                    <a:lstStyle/>
                    <a:p>
                      <a:r>
                        <a:rPr lang="en-ZA" dirty="0"/>
                        <a:t>Total: 1</a:t>
                      </a:r>
                      <a:endParaRPr lang="en-ZA" b="1" i="1"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428723869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61" y="255526"/>
            <a:ext cx="6934200" cy="762000"/>
          </a:xfrm>
        </p:spPr>
        <p:txBody>
          <a:bodyPr/>
          <a:lstStyle/>
          <a:p>
            <a:pPr algn="ctr" eaLnBrk="1" hangingPunct="1">
              <a:defRPr/>
            </a:pPr>
            <a:r>
              <a:rPr lang="en-US" sz="3200" dirty="0"/>
              <a:t> 	</a:t>
            </a:r>
            <a:r>
              <a:rPr lang="en-US" sz="3200" b="1" dirty="0"/>
              <a:t>PRESENTATION OUTLINE</a:t>
            </a:r>
          </a:p>
        </p:txBody>
      </p:sp>
      <p:sp>
        <p:nvSpPr>
          <p:cNvPr id="5123" name="Content Placeholder 2"/>
          <p:cNvSpPr>
            <a:spLocks noGrp="1"/>
          </p:cNvSpPr>
          <p:nvPr>
            <p:ph idx="1"/>
          </p:nvPr>
        </p:nvSpPr>
        <p:spPr>
          <a:xfrm>
            <a:off x="921361" y="947530"/>
            <a:ext cx="6781800" cy="4800600"/>
          </a:xfrm>
        </p:spPr>
        <p:txBody>
          <a:bodyPr>
            <a:normAutofit lnSpcReduction="10000"/>
          </a:bodyPr>
          <a:lstStyle/>
          <a:p>
            <a:pPr eaLnBrk="1" hangingPunct="1">
              <a:buFont typeface="Impact" pitchFamily="34" charset="0"/>
              <a:buAutoNum type="arabicPeriod"/>
            </a:pPr>
            <a:endParaRPr lang="en-US" sz="2000" b="0" dirty="0"/>
          </a:p>
          <a:p>
            <a:pPr eaLnBrk="1" hangingPunct="1">
              <a:buNone/>
            </a:pPr>
            <a:endParaRPr lang="en-US" sz="2000" b="0" dirty="0">
              <a:solidFill>
                <a:srgbClr val="FF0000"/>
              </a:solidFill>
            </a:endParaRPr>
          </a:p>
          <a:p>
            <a:pPr eaLnBrk="1" hangingPunct="1">
              <a:buFont typeface="Impact" pitchFamily="34" charset="0"/>
              <a:buAutoNum type="arabicPeriod"/>
            </a:pPr>
            <a:r>
              <a:rPr lang="en-US" sz="2000" b="1" dirty="0">
                <a:solidFill>
                  <a:schemeClr val="tx1"/>
                </a:solidFill>
              </a:rPr>
              <a:t>Introduction</a:t>
            </a:r>
          </a:p>
          <a:p>
            <a:pPr eaLnBrk="1" hangingPunct="1">
              <a:buFont typeface="Impact" pitchFamily="34" charset="0"/>
              <a:buAutoNum type="arabicPeriod"/>
            </a:pPr>
            <a:r>
              <a:rPr lang="en-US" sz="2000" b="1" dirty="0">
                <a:solidFill>
                  <a:schemeClr val="tx1"/>
                </a:solidFill>
              </a:rPr>
              <a:t>Audit outcome for 2018/2019 financial year</a:t>
            </a:r>
          </a:p>
          <a:p>
            <a:pPr eaLnBrk="1" hangingPunct="1">
              <a:buFont typeface="Impact" pitchFamily="34" charset="0"/>
              <a:buAutoNum type="arabicPeriod"/>
            </a:pPr>
            <a:r>
              <a:rPr lang="en-US" b="1" dirty="0">
                <a:solidFill>
                  <a:schemeClr val="tx1"/>
                </a:solidFill>
              </a:rPr>
              <a:t>Highlights by Programmes </a:t>
            </a:r>
            <a:endParaRPr lang="en-US" sz="2000" b="1" dirty="0">
              <a:solidFill>
                <a:schemeClr val="tx1"/>
              </a:solidFill>
            </a:endParaRPr>
          </a:p>
          <a:p>
            <a:pPr eaLnBrk="1" hangingPunct="1">
              <a:buFont typeface="Impact" pitchFamily="34" charset="0"/>
              <a:buAutoNum type="arabicPeriod"/>
            </a:pPr>
            <a:r>
              <a:rPr lang="en-US" sz="2000" b="1" dirty="0">
                <a:solidFill>
                  <a:schemeClr val="tx1"/>
                </a:solidFill>
              </a:rPr>
              <a:t>Achievements on Predetermined objectives</a:t>
            </a:r>
          </a:p>
          <a:p>
            <a:pPr eaLnBrk="1" hangingPunct="1">
              <a:buFont typeface="Impact" pitchFamily="34" charset="0"/>
              <a:buAutoNum type="arabicPeriod"/>
            </a:pPr>
            <a:r>
              <a:rPr lang="en-US" sz="2000" b="1" dirty="0">
                <a:solidFill>
                  <a:schemeClr val="tx1"/>
                </a:solidFill>
              </a:rPr>
              <a:t>Developments within the SADPMR since the previous financial year</a:t>
            </a:r>
          </a:p>
          <a:p>
            <a:pPr eaLnBrk="1" hangingPunct="1">
              <a:buFont typeface="Impact" pitchFamily="34" charset="0"/>
              <a:buAutoNum type="arabicPeriod"/>
            </a:pPr>
            <a:r>
              <a:rPr lang="en-US" sz="2000" b="1" dirty="0">
                <a:solidFill>
                  <a:schemeClr val="tx1"/>
                </a:solidFill>
              </a:rPr>
              <a:t>Human Resources</a:t>
            </a:r>
          </a:p>
          <a:p>
            <a:pPr eaLnBrk="1" hangingPunct="1">
              <a:buFont typeface="Impact" pitchFamily="34" charset="0"/>
              <a:buAutoNum type="arabicPeriod"/>
            </a:pPr>
            <a:r>
              <a:rPr lang="en-US" sz="2000" b="1" dirty="0">
                <a:solidFill>
                  <a:schemeClr val="tx1"/>
                </a:solidFill>
              </a:rPr>
              <a:t>Annual Financial Statements</a:t>
            </a:r>
          </a:p>
          <a:p>
            <a:pPr eaLnBrk="1" hangingPunct="1">
              <a:buFont typeface="Impact" pitchFamily="34" charset="0"/>
              <a:buAutoNum type="arabicPeriod"/>
            </a:pPr>
            <a:r>
              <a:rPr lang="en-US" sz="2000" b="1" dirty="0">
                <a:solidFill>
                  <a:schemeClr val="tx1"/>
                </a:solidFill>
              </a:rPr>
              <a:t>Challenges and Interventions </a:t>
            </a:r>
          </a:p>
          <a:p>
            <a:pPr eaLnBrk="1" hangingPunct="1">
              <a:buFont typeface="Impact" pitchFamily="34" charset="0"/>
              <a:buAutoNum type="arabicPeriod"/>
            </a:pPr>
            <a:r>
              <a:rPr lang="en-US" sz="2000" b="1" dirty="0">
                <a:solidFill>
                  <a:schemeClr val="tx1"/>
                </a:solidFill>
              </a:rPr>
              <a:t>Closure</a:t>
            </a:r>
          </a:p>
        </p:txBody>
      </p:sp>
      <p:sp>
        <p:nvSpPr>
          <p:cNvPr id="4" name="Slide Number Placeholder 3"/>
          <p:cNvSpPr>
            <a:spLocks noGrp="1"/>
          </p:cNvSpPr>
          <p:nvPr>
            <p:ph type="sldNum" sz="quarter" idx="12"/>
          </p:nvPr>
        </p:nvSpPr>
        <p:spPr/>
        <p:txBody>
          <a:bodyPr/>
          <a:lstStyle/>
          <a:p>
            <a:pPr>
              <a:defRPr/>
            </a:pPr>
            <a:fld id="{FEA07A58-9DAE-427B-953F-2E431BD779A8}" type="slidenum">
              <a:rPr lang="en-US" smtClean="0"/>
              <a:pPr>
                <a:defRPr/>
              </a:pPr>
              <a:t>2</a:t>
            </a:fld>
            <a:endParaRPr lang="en-US"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9261"/>
            <a:ext cx="5903399" cy="781084"/>
          </a:xfrm>
        </p:spPr>
        <p:txBody>
          <a:bodyPr/>
          <a:lstStyle/>
          <a:p>
            <a:pPr algn="ctr"/>
            <a:r>
              <a:rPr lang="en-ZA" sz="3200" b="1" dirty="0"/>
              <a:t>HUMAN RESOURCES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77257833"/>
              </p:ext>
            </p:extLst>
          </p:nvPr>
        </p:nvGraphicFramePr>
        <p:xfrm>
          <a:off x="762000" y="1295400"/>
          <a:ext cx="8023172" cy="3140905"/>
        </p:xfrm>
        <a:graphic>
          <a:graphicData uri="http://schemas.openxmlformats.org/drawingml/2006/table">
            <a:tbl>
              <a:tblPr firstRow="1" bandRow="1">
                <a:tableStyleId>{1FECB4D8-DB02-4DC6-A0A2-4F2EBAE1DC90}</a:tableStyleId>
              </a:tblPr>
              <a:tblGrid>
                <a:gridCol w="2612972">
                  <a:extLst>
                    <a:ext uri="{9D8B030D-6E8A-4147-A177-3AD203B41FA5}">
                      <a16:colId xmlns="" xmlns:a16="http://schemas.microsoft.com/office/drawing/2014/main" val="20000"/>
                    </a:ext>
                  </a:extLst>
                </a:gridCol>
                <a:gridCol w="3178228">
                  <a:extLst>
                    <a:ext uri="{9D8B030D-6E8A-4147-A177-3AD203B41FA5}">
                      <a16:colId xmlns="" xmlns:a16="http://schemas.microsoft.com/office/drawing/2014/main" val="20001"/>
                    </a:ext>
                  </a:extLst>
                </a:gridCol>
                <a:gridCol w="2231972">
                  <a:extLst>
                    <a:ext uri="{9D8B030D-6E8A-4147-A177-3AD203B41FA5}">
                      <a16:colId xmlns="" xmlns:a16="http://schemas.microsoft.com/office/drawing/2014/main" val="20002"/>
                    </a:ext>
                  </a:extLst>
                </a:gridCol>
              </a:tblGrid>
              <a:tr h="150935">
                <a:tc>
                  <a:txBody>
                    <a:bodyPr/>
                    <a:lstStyle/>
                    <a:p>
                      <a:r>
                        <a:rPr lang="en-ZA" sz="2000" dirty="0"/>
                        <a:t>NUMBER</a:t>
                      </a:r>
                      <a:r>
                        <a:rPr lang="en-ZA" sz="2000" baseline="0" dirty="0"/>
                        <a:t> OF APPOINTMENTS MADE</a:t>
                      </a:r>
                      <a:endParaRPr lang="en-ZA" sz="2000" dirty="0"/>
                    </a:p>
                  </a:txBody>
                  <a:tcPr/>
                </a:tc>
                <a:tc>
                  <a:txBody>
                    <a:bodyPr/>
                    <a:lstStyle/>
                    <a:p>
                      <a:r>
                        <a:rPr lang="en-ZA" sz="2000" dirty="0"/>
                        <a:t>NUMBER</a:t>
                      </a:r>
                      <a:r>
                        <a:rPr lang="en-ZA" sz="2000" baseline="0" dirty="0"/>
                        <a:t> OF TERMINATION OF SERVICE</a:t>
                      </a:r>
                      <a:endParaRPr lang="en-ZA" sz="2000" dirty="0"/>
                    </a:p>
                  </a:txBody>
                  <a:tcPr/>
                </a:tc>
                <a:tc>
                  <a:txBody>
                    <a:bodyPr/>
                    <a:lstStyle/>
                    <a:p>
                      <a:r>
                        <a:rPr lang="en-ZA" sz="2000" dirty="0"/>
                        <a:t>NUMBER OF INTERNAL PROMOTIONS</a:t>
                      </a:r>
                    </a:p>
                  </a:txBody>
                  <a:tcPr/>
                </a:tc>
                <a:extLst>
                  <a:ext uri="{0D108BD9-81ED-4DB2-BD59-A6C34878D82A}">
                    <a16:rowId xmlns="" xmlns:a16="http://schemas.microsoft.com/office/drawing/2014/main" val="10000"/>
                  </a:ext>
                </a:extLst>
              </a:tr>
              <a:tr h="2135065">
                <a:tc>
                  <a:txBody>
                    <a:bodyPr/>
                    <a:lstStyle/>
                    <a:p>
                      <a:r>
                        <a:rPr lang="en-ZA" sz="2000" dirty="0"/>
                        <a:t>1 new</a:t>
                      </a:r>
                      <a:r>
                        <a:rPr lang="en-ZA" sz="2000" baseline="0" dirty="0"/>
                        <a:t> appointment</a:t>
                      </a:r>
                      <a:endParaRPr lang="en-ZA" sz="2000" dirty="0"/>
                    </a:p>
                  </a:txBody>
                  <a:tcPr/>
                </a:tc>
                <a:tc>
                  <a:txBody>
                    <a:bodyPr/>
                    <a:lstStyle/>
                    <a:p>
                      <a:r>
                        <a:rPr lang="en-ZA" sz="2000" dirty="0"/>
                        <a:t>3 termination of services</a:t>
                      </a:r>
                    </a:p>
                    <a:p>
                      <a:pPr marL="285750" indent="-285750">
                        <a:buFont typeface="Arial" pitchFamily="34" charset="0"/>
                        <a:buChar char="•"/>
                      </a:pPr>
                      <a:r>
                        <a:rPr lang="en-ZA" sz="2000" dirty="0"/>
                        <a:t>2 resignations</a:t>
                      </a:r>
                    </a:p>
                    <a:p>
                      <a:pPr marL="285750" indent="-285750">
                        <a:buFont typeface="Arial" pitchFamily="34" charset="0"/>
                        <a:buChar char="•"/>
                      </a:pPr>
                      <a:r>
                        <a:rPr lang="en-ZA" sz="2000" baseline="0" dirty="0"/>
                        <a:t>1 death </a:t>
                      </a:r>
                      <a:endParaRPr lang="en-ZA" sz="2000" dirty="0"/>
                    </a:p>
                  </a:txBody>
                  <a:tcPr/>
                </a:tc>
                <a:tc>
                  <a:txBody>
                    <a:bodyPr/>
                    <a:lstStyle/>
                    <a:p>
                      <a:r>
                        <a:rPr lang="en-ZA" sz="2000" dirty="0"/>
                        <a:t>1</a:t>
                      </a:r>
                      <a:r>
                        <a:rPr lang="en-ZA" sz="2000" baseline="0" dirty="0"/>
                        <a:t> </a:t>
                      </a:r>
                      <a:r>
                        <a:rPr lang="en-ZA" sz="2000" dirty="0"/>
                        <a:t>employee was</a:t>
                      </a:r>
                      <a:r>
                        <a:rPr lang="en-ZA" sz="2000" baseline="0" dirty="0"/>
                        <a:t> </a:t>
                      </a:r>
                      <a:r>
                        <a:rPr lang="en-ZA" sz="2000" dirty="0"/>
                        <a:t>promoted</a:t>
                      </a:r>
                    </a:p>
                  </a:txBody>
                  <a:tcPr/>
                </a:tc>
                <a:extLst>
                  <a:ext uri="{0D108BD9-81ED-4DB2-BD59-A6C34878D82A}">
                    <a16:rowId xmlns=""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20</a:t>
            </a:fld>
            <a:endParaRPr lang="en-US" dirty="0"/>
          </a:p>
        </p:txBody>
      </p:sp>
    </p:spTree>
    <p:extLst>
      <p:ext uri="{BB962C8B-B14F-4D97-AF65-F5344CB8AC3E}">
        <p14:creationId xmlns:p14="http://schemas.microsoft.com/office/powerpoint/2010/main" xmlns="" val="354860416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7338"/>
            <a:ext cx="6629400" cy="640445"/>
          </a:xfrm>
        </p:spPr>
        <p:txBody>
          <a:bodyPr/>
          <a:lstStyle/>
          <a:p>
            <a:r>
              <a:rPr lang="en-ZA" sz="3200" b="1" dirty="0"/>
              <a:t>HUMAN RESOURCES</a:t>
            </a:r>
          </a:p>
        </p:txBody>
      </p:sp>
      <p:sp>
        <p:nvSpPr>
          <p:cNvPr id="3" name="Content Placeholder 2"/>
          <p:cNvSpPr>
            <a:spLocks noGrp="1"/>
          </p:cNvSpPr>
          <p:nvPr>
            <p:ph idx="1"/>
          </p:nvPr>
        </p:nvSpPr>
        <p:spPr>
          <a:xfrm>
            <a:off x="609600" y="800314"/>
            <a:ext cx="7010400" cy="576421"/>
          </a:xfrm>
        </p:spPr>
        <p:txBody>
          <a:bodyPr/>
          <a:lstStyle/>
          <a:p>
            <a:pPr marL="0" indent="0">
              <a:buNone/>
            </a:pPr>
            <a:r>
              <a:rPr lang="en-ZA" sz="2000" b="1" i="1" dirty="0"/>
              <a:t>Labour relations- misconduct and disciplinary action</a:t>
            </a:r>
          </a:p>
          <a:p>
            <a:pPr marL="0" indent="0">
              <a:buNone/>
            </a:pPr>
            <a:endParaRPr lang="en-ZA" sz="2800"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074836938"/>
              </p:ext>
            </p:extLst>
          </p:nvPr>
        </p:nvGraphicFramePr>
        <p:xfrm>
          <a:off x="762000" y="1447800"/>
          <a:ext cx="7924800" cy="3886201"/>
        </p:xfrm>
        <a:graphic>
          <a:graphicData uri="http://schemas.openxmlformats.org/drawingml/2006/table">
            <a:tbl>
              <a:tblPr firstRow="1" bandRow="1">
                <a:tableStyleId>{1FECB4D8-DB02-4DC6-A0A2-4F2EBAE1DC90}</a:tableStyleId>
              </a:tblPr>
              <a:tblGrid>
                <a:gridCol w="39624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228600">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tblGrid>
              <a:tr h="1045411">
                <a:tc>
                  <a:txBody>
                    <a:bodyPr/>
                    <a:lstStyle/>
                    <a:p>
                      <a:r>
                        <a:rPr lang="en-ZA" sz="2800" dirty="0"/>
                        <a:t>Nature of disciplinary action</a:t>
                      </a:r>
                    </a:p>
                  </a:txBody>
                  <a:tcPr/>
                </a:tc>
                <a:tc gridSpan="2">
                  <a:txBody>
                    <a:bodyPr/>
                    <a:lstStyle/>
                    <a:p>
                      <a:r>
                        <a:rPr lang="en-ZA" sz="2800" dirty="0"/>
                        <a:t>Number</a:t>
                      </a:r>
                    </a:p>
                  </a:txBody>
                  <a:tcPr/>
                </a:tc>
                <a:tc hMerge="1">
                  <a:txBody>
                    <a:bodyPr/>
                    <a:lstStyle/>
                    <a:p>
                      <a:endParaRPr lang="en-ZA"/>
                    </a:p>
                  </a:txBody>
                  <a:tcPr/>
                </a:tc>
                <a:tc gridSpan="2">
                  <a:txBody>
                    <a:bodyPr/>
                    <a:lstStyle/>
                    <a:p>
                      <a:endParaRPr lang="en-ZA" sz="2800" dirty="0"/>
                    </a:p>
                  </a:txBody>
                  <a:tcPr/>
                </a:tc>
                <a:tc hMerge="1">
                  <a:txBody>
                    <a:bodyPr/>
                    <a:lstStyle/>
                    <a:p>
                      <a:endParaRPr lang="en-ZA"/>
                    </a:p>
                  </a:txBody>
                  <a:tcPr/>
                </a:tc>
                <a:extLst>
                  <a:ext uri="{0D108BD9-81ED-4DB2-BD59-A6C34878D82A}">
                    <a16:rowId xmlns="" xmlns:a16="http://schemas.microsoft.com/office/drawing/2014/main" val="10000"/>
                  </a:ext>
                </a:extLst>
              </a:tr>
              <a:tr h="568158">
                <a:tc>
                  <a:txBody>
                    <a:bodyPr/>
                    <a:lstStyle/>
                    <a:p>
                      <a:r>
                        <a:rPr lang="en-ZA" sz="1800" dirty="0"/>
                        <a:t>Verbal warning</a:t>
                      </a:r>
                    </a:p>
                  </a:txBody>
                  <a:tcPr/>
                </a:tc>
                <a:tc>
                  <a:txBody>
                    <a:bodyPr/>
                    <a:lstStyle/>
                    <a:p>
                      <a:r>
                        <a:rPr lang="en-ZA" sz="1800" dirty="0"/>
                        <a:t>2  </a:t>
                      </a:r>
                      <a:endParaRPr lang="en-ZA" sz="1800" b="1" dirty="0"/>
                    </a:p>
                  </a:txBody>
                  <a:tcPr/>
                </a:tc>
                <a:tc>
                  <a:txBody>
                    <a:bodyPr/>
                    <a:lstStyle/>
                    <a:p>
                      <a:endParaRPr lang="en-ZA" sz="1800" b="1" dirty="0"/>
                    </a:p>
                  </a:txBody>
                  <a:tcPr/>
                </a:tc>
                <a:tc>
                  <a:txBody>
                    <a:bodyPr/>
                    <a:lstStyle/>
                    <a:p>
                      <a:endParaRPr lang="en-ZA" sz="1800" b="1" dirty="0"/>
                    </a:p>
                  </a:txBody>
                  <a:tcPr/>
                </a:tc>
                <a:tc>
                  <a:txBody>
                    <a:bodyPr/>
                    <a:lstStyle/>
                    <a:p>
                      <a:endParaRPr lang="en-ZA" sz="1800" b="1" dirty="0"/>
                    </a:p>
                  </a:txBody>
                  <a:tcPr/>
                </a:tc>
                <a:extLst>
                  <a:ext uri="{0D108BD9-81ED-4DB2-BD59-A6C34878D82A}">
                    <a16:rowId xmlns="" xmlns:a16="http://schemas.microsoft.com/office/drawing/2014/main" val="10001"/>
                  </a:ext>
                </a:extLst>
              </a:tr>
              <a:tr h="568158">
                <a:tc>
                  <a:txBody>
                    <a:bodyPr/>
                    <a:lstStyle/>
                    <a:p>
                      <a:r>
                        <a:rPr lang="en-ZA" sz="1800" dirty="0"/>
                        <a:t>Written</a:t>
                      </a:r>
                      <a:r>
                        <a:rPr lang="en-ZA" sz="1800" baseline="0" dirty="0"/>
                        <a:t> warning</a:t>
                      </a:r>
                      <a:endParaRPr lang="en-ZA" sz="1800" dirty="0"/>
                    </a:p>
                  </a:txBody>
                  <a:tcPr/>
                </a:tc>
                <a:tc gridSpan="2">
                  <a:txBody>
                    <a:bodyPr/>
                    <a:lstStyle/>
                    <a:p>
                      <a:r>
                        <a:rPr lang="en-ZA" sz="1800" b="0" dirty="0"/>
                        <a:t>5</a:t>
                      </a:r>
                      <a:endParaRPr lang="en-ZA" sz="1800" b="1" dirty="0"/>
                    </a:p>
                  </a:txBody>
                  <a:tcPr/>
                </a:tc>
                <a:tc hMerge="1">
                  <a:txBody>
                    <a:bodyPr/>
                    <a:lstStyle/>
                    <a:p>
                      <a:endParaRPr lang="en-ZA"/>
                    </a:p>
                  </a:txBody>
                  <a:tcPr/>
                </a:tc>
                <a:tc gridSpan="2">
                  <a:txBody>
                    <a:bodyPr/>
                    <a:lstStyle/>
                    <a:p>
                      <a:endParaRPr lang="en-ZA" sz="1800" b="1" dirty="0"/>
                    </a:p>
                  </a:txBody>
                  <a:tcPr/>
                </a:tc>
                <a:tc hMerge="1">
                  <a:txBody>
                    <a:bodyPr/>
                    <a:lstStyle/>
                    <a:p>
                      <a:endParaRPr lang="en-ZA"/>
                    </a:p>
                  </a:txBody>
                  <a:tcPr/>
                </a:tc>
                <a:extLst>
                  <a:ext uri="{0D108BD9-81ED-4DB2-BD59-A6C34878D82A}">
                    <a16:rowId xmlns="" xmlns:a16="http://schemas.microsoft.com/office/drawing/2014/main" val="10002"/>
                  </a:ext>
                </a:extLst>
              </a:tr>
              <a:tr h="568158">
                <a:tc>
                  <a:txBody>
                    <a:bodyPr/>
                    <a:lstStyle/>
                    <a:p>
                      <a:r>
                        <a:rPr lang="en-ZA" sz="1800" dirty="0"/>
                        <a:t>Final written</a:t>
                      </a:r>
                      <a:r>
                        <a:rPr lang="en-ZA" sz="1800" baseline="0" dirty="0"/>
                        <a:t> warning</a:t>
                      </a:r>
                      <a:endParaRPr lang="en-ZA" sz="1800" dirty="0"/>
                    </a:p>
                  </a:txBody>
                  <a:tcPr/>
                </a:tc>
                <a:tc gridSpan="2">
                  <a:txBody>
                    <a:bodyPr/>
                    <a:lstStyle/>
                    <a:p>
                      <a:r>
                        <a:rPr lang="en-ZA" sz="1800" dirty="0"/>
                        <a:t>1</a:t>
                      </a:r>
                      <a:endParaRPr lang="en-ZA" sz="1800" b="1" dirty="0"/>
                    </a:p>
                  </a:txBody>
                  <a:tcPr/>
                </a:tc>
                <a:tc hMerge="1">
                  <a:txBody>
                    <a:bodyPr/>
                    <a:lstStyle/>
                    <a:p>
                      <a:endParaRPr lang="en-ZA"/>
                    </a:p>
                  </a:txBody>
                  <a:tcPr/>
                </a:tc>
                <a:tc gridSpan="2">
                  <a:txBody>
                    <a:bodyPr/>
                    <a:lstStyle/>
                    <a:p>
                      <a:endParaRPr lang="en-ZA" sz="1800" b="1" dirty="0"/>
                    </a:p>
                  </a:txBody>
                  <a:tcPr/>
                </a:tc>
                <a:tc hMerge="1">
                  <a:txBody>
                    <a:bodyPr/>
                    <a:lstStyle/>
                    <a:p>
                      <a:endParaRPr lang="en-ZA"/>
                    </a:p>
                  </a:txBody>
                  <a:tcPr/>
                </a:tc>
                <a:extLst>
                  <a:ext uri="{0D108BD9-81ED-4DB2-BD59-A6C34878D82A}">
                    <a16:rowId xmlns="" xmlns:a16="http://schemas.microsoft.com/office/drawing/2014/main" val="10003"/>
                  </a:ext>
                </a:extLst>
              </a:tr>
              <a:tr h="568158">
                <a:tc>
                  <a:txBody>
                    <a:bodyPr/>
                    <a:lstStyle/>
                    <a:p>
                      <a:r>
                        <a:rPr lang="en-ZA" sz="1800" dirty="0"/>
                        <a:t>Dismissal</a:t>
                      </a:r>
                    </a:p>
                  </a:txBody>
                  <a:tcPr/>
                </a:tc>
                <a:tc gridSpan="2">
                  <a:txBody>
                    <a:bodyPr/>
                    <a:lstStyle/>
                    <a:p>
                      <a:r>
                        <a:rPr lang="en-ZA" sz="1800" b="0" dirty="0"/>
                        <a:t>0</a:t>
                      </a:r>
                      <a:endParaRPr lang="en-ZA" sz="1800" b="1" dirty="0"/>
                    </a:p>
                  </a:txBody>
                  <a:tcPr/>
                </a:tc>
                <a:tc hMerge="1">
                  <a:txBody>
                    <a:bodyPr/>
                    <a:lstStyle/>
                    <a:p>
                      <a:endParaRPr lang="en-ZA"/>
                    </a:p>
                  </a:txBody>
                  <a:tcPr/>
                </a:tc>
                <a:tc gridSpan="2">
                  <a:txBody>
                    <a:bodyPr/>
                    <a:lstStyle/>
                    <a:p>
                      <a:endParaRPr lang="en-ZA" sz="1800" b="1" dirty="0"/>
                    </a:p>
                  </a:txBody>
                  <a:tcPr/>
                </a:tc>
                <a:tc hMerge="1">
                  <a:txBody>
                    <a:bodyPr/>
                    <a:lstStyle/>
                    <a:p>
                      <a:endParaRPr lang="en-ZA"/>
                    </a:p>
                  </a:txBody>
                  <a:tcPr/>
                </a:tc>
                <a:extLst>
                  <a:ext uri="{0D108BD9-81ED-4DB2-BD59-A6C34878D82A}">
                    <a16:rowId xmlns="" xmlns:a16="http://schemas.microsoft.com/office/drawing/2014/main" val="10004"/>
                  </a:ext>
                </a:extLst>
              </a:tr>
              <a:tr h="568158">
                <a:tc>
                  <a:txBody>
                    <a:bodyPr/>
                    <a:lstStyle/>
                    <a:p>
                      <a:r>
                        <a:rPr lang="en-ZA" sz="1800" dirty="0"/>
                        <a:t>Total</a:t>
                      </a:r>
                      <a:endParaRPr lang="en-ZA" sz="1800" b="1" i="1" dirty="0"/>
                    </a:p>
                  </a:txBody>
                  <a:tcPr/>
                </a:tc>
                <a:tc gridSpan="2">
                  <a:txBody>
                    <a:bodyPr/>
                    <a:lstStyle/>
                    <a:p>
                      <a:r>
                        <a:rPr lang="en-ZA" sz="1800" b="0" dirty="0"/>
                        <a:t>8</a:t>
                      </a:r>
                      <a:endParaRPr lang="en-ZA" sz="1800" b="1" dirty="0"/>
                    </a:p>
                  </a:txBody>
                  <a:tcPr/>
                </a:tc>
                <a:tc hMerge="1">
                  <a:txBody>
                    <a:bodyPr/>
                    <a:lstStyle/>
                    <a:p>
                      <a:endParaRPr lang="en-ZA"/>
                    </a:p>
                  </a:txBody>
                  <a:tcPr/>
                </a:tc>
                <a:tc gridSpan="2">
                  <a:txBody>
                    <a:bodyPr/>
                    <a:lstStyle/>
                    <a:p>
                      <a:endParaRPr lang="en-ZA" sz="1800" b="1" dirty="0"/>
                    </a:p>
                  </a:txBody>
                  <a:tcPr/>
                </a:tc>
                <a:tc hMerge="1">
                  <a:txBody>
                    <a:bodyPr/>
                    <a:lstStyle/>
                    <a:p>
                      <a:endParaRPr lang="en-ZA"/>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3031661758"/>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70"/>
            <a:ext cx="7467600" cy="762000"/>
          </a:xfrm>
        </p:spPr>
        <p:txBody>
          <a:bodyPr/>
          <a:lstStyle/>
          <a:p>
            <a:pPr algn="ctr"/>
            <a:r>
              <a:rPr lang="en-ZA" sz="3200" b="1" dirty="0"/>
              <a:t>HUMAN RESOURCES</a:t>
            </a:r>
          </a:p>
        </p:txBody>
      </p:sp>
      <p:sp>
        <p:nvSpPr>
          <p:cNvPr id="3" name="Content Placeholder 2"/>
          <p:cNvSpPr>
            <a:spLocks noGrp="1"/>
          </p:cNvSpPr>
          <p:nvPr>
            <p:ph idx="1"/>
          </p:nvPr>
        </p:nvSpPr>
        <p:spPr>
          <a:xfrm>
            <a:off x="0" y="762000"/>
            <a:ext cx="9144000" cy="5715000"/>
          </a:xfrm>
        </p:spPr>
        <p:txBody>
          <a:bodyPr/>
          <a:lstStyle/>
          <a:p>
            <a:pPr marL="0" indent="0">
              <a:buNone/>
            </a:pPr>
            <a:r>
              <a:rPr lang="en-ZA" dirty="0"/>
              <a:t>	</a:t>
            </a:r>
            <a:r>
              <a:rPr lang="en-ZA" b="1" i="1" dirty="0"/>
              <a:t>Human Resources Development</a:t>
            </a: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477776951"/>
              </p:ext>
            </p:extLst>
          </p:nvPr>
        </p:nvGraphicFramePr>
        <p:xfrm>
          <a:off x="685801" y="1143000"/>
          <a:ext cx="8305799" cy="2385061"/>
        </p:xfrm>
        <a:graphic>
          <a:graphicData uri="http://schemas.openxmlformats.org/drawingml/2006/table">
            <a:tbl>
              <a:tblPr firstRow="1" bandRow="1">
                <a:tableStyleId>{1FECB4D8-DB02-4DC6-A0A2-4F2EBAE1DC90}</a:tableStyleId>
              </a:tblPr>
              <a:tblGrid>
                <a:gridCol w="2953582">
                  <a:extLst>
                    <a:ext uri="{9D8B030D-6E8A-4147-A177-3AD203B41FA5}">
                      <a16:colId xmlns="" xmlns:a16="http://schemas.microsoft.com/office/drawing/2014/main" val="20000"/>
                    </a:ext>
                  </a:extLst>
                </a:gridCol>
                <a:gridCol w="3041987">
                  <a:extLst>
                    <a:ext uri="{9D8B030D-6E8A-4147-A177-3AD203B41FA5}">
                      <a16:colId xmlns="" xmlns:a16="http://schemas.microsoft.com/office/drawing/2014/main" val="20001"/>
                    </a:ext>
                  </a:extLst>
                </a:gridCol>
                <a:gridCol w="2310230">
                  <a:extLst>
                    <a:ext uri="{9D8B030D-6E8A-4147-A177-3AD203B41FA5}">
                      <a16:colId xmlns="" xmlns:a16="http://schemas.microsoft.com/office/drawing/2014/main" val="20002"/>
                    </a:ext>
                  </a:extLst>
                </a:gridCol>
              </a:tblGrid>
              <a:tr h="518160">
                <a:tc>
                  <a:txBody>
                    <a:bodyPr/>
                    <a:lstStyle/>
                    <a:p>
                      <a:r>
                        <a:rPr lang="en-ZA" sz="1400" dirty="0"/>
                        <a:t>INTERNSHIP PROGRAMME </a:t>
                      </a:r>
                    </a:p>
                    <a:p>
                      <a:endParaRPr lang="en-ZA" sz="1400" dirty="0"/>
                    </a:p>
                  </a:txBody>
                  <a:tcPr/>
                </a:tc>
                <a:tc>
                  <a:txBody>
                    <a:bodyPr/>
                    <a:lstStyle/>
                    <a:p>
                      <a:r>
                        <a:rPr lang="en-ZA" sz="1400" dirty="0"/>
                        <a:t>FEMALES</a:t>
                      </a:r>
                    </a:p>
                  </a:txBody>
                  <a:tcPr/>
                </a:tc>
                <a:tc>
                  <a:txBody>
                    <a:bodyPr/>
                    <a:lstStyle/>
                    <a:p>
                      <a:r>
                        <a:rPr lang="en-ZA" sz="1400" dirty="0"/>
                        <a:t>MALES</a:t>
                      </a:r>
                    </a:p>
                  </a:txBody>
                  <a:tcPr/>
                </a:tc>
                <a:extLst>
                  <a:ext uri="{0D108BD9-81ED-4DB2-BD59-A6C34878D82A}">
                    <a16:rowId xmlns="" xmlns:a16="http://schemas.microsoft.com/office/drawing/2014/main" val="10000"/>
                  </a:ext>
                </a:extLst>
              </a:tr>
              <a:tr h="502920">
                <a:tc>
                  <a:txBody>
                    <a:bodyPr/>
                    <a:lstStyle/>
                    <a:p>
                      <a:r>
                        <a:rPr lang="en-ZA" dirty="0"/>
                        <a:t>9</a:t>
                      </a:r>
                    </a:p>
                    <a:p>
                      <a:endParaRPr lang="en-ZA" b="1" i="1" dirty="0"/>
                    </a:p>
                  </a:txBody>
                  <a:tcPr/>
                </a:tc>
                <a:tc>
                  <a:txBody>
                    <a:bodyPr/>
                    <a:lstStyle/>
                    <a:p>
                      <a:r>
                        <a:rPr lang="en-ZA" dirty="0"/>
                        <a:t>4</a:t>
                      </a:r>
                    </a:p>
                    <a:p>
                      <a:endParaRPr lang="en-ZA" b="1" i="1" dirty="0"/>
                    </a:p>
                  </a:txBody>
                  <a:tcPr/>
                </a:tc>
                <a:tc>
                  <a:txBody>
                    <a:bodyPr/>
                    <a:lstStyle/>
                    <a:p>
                      <a:r>
                        <a:rPr lang="en-ZA" dirty="0"/>
                        <a:t>5</a:t>
                      </a:r>
                    </a:p>
                    <a:p>
                      <a:endParaRPr lang="en-ZA" b="1" i="1" dirty="0"/>
                    </a:p>
                  </a:txBody>
                  <a:tcPr/>
                </a:tc>
                <a:extLst>
                  <a:ext uri="{0D108BD9-81ED-4DB2-BD59-A6C34878D82A}">
                    <a16:rowId xmlns="" xmlns:a16="http://schemas.microsoft.com/office/drawing/2014/main" val="10001"/>
                  </a:ext>
                </a:extLst>
              </a:tr>
              <a:tr h="1363981">
                <a:tc>
                  <a:txBody>
                    <a:bodyPr/>
                    <a:lstStyle/>
                    <a:p>
                      <a:r>
                        <a:rPr lang="en-ZA" dirty="0"/>
                        <a:t>Feeder</a:t>
                      </a:r>
                      <a:r>
                        <a:rPr lang="en-ZA" baseline="0" dirty="0"/>
                        <a:t> Province </a:t>
                      </a:r>
                      <a:endParaRPr lang="en-ZA" b="1" i="1" dirty="0">
                        <a:solidFill>
                          <a:schemeClr val="tx1"/>
                        </a:solidFill>
                      </a:endParaRPr>
                    </a:p>
                  </a:txBody>
                  <a:tcPr/>
                </a:tc>
                <a:tc>
                  <a:txBody>
                    <a:bodyPr/>
                    <a:lstStyle/>
                    <a:p>
                      <a:r>
                        <a:rPr lang="en-ZA" sz="1400" dirty="0"/>
                        <a:t>Limpopo, Venda</a:t>
                      </a:r>
                    </a:p>
                    <a:p>
                      <a:r>
                        <a:rPr lang="en-ZA" sz="1400" dirty="0"/>
                        <a:t>Limpopo, Bolobedu</a:t>
                      </a:r>
                    </a:p>
                    <a:p>
                      <a:r>
                        <a:rPr lang="en-ZA" sz="1400" dirty="0"/>
                        <a:t>Mpumalanga, Ngodini</a:t>
                      </a:r>
                    </a:p>
                    <a:p>
                      <a:r>
                        <a:rPr lang="en-ZA" sz="1400" dirty="0"/>
                        <a:t>Eastern Cape, Mtata</a:t>
                      </a:r>
                      <a:endParaRPr lang="en-ZA" sz="1400" b="0" i="1" dirty="0"/>
                    </a:p>
                  </a:txBody>
                  <a:tcPr/>
                </a:tc>
                <a:tc>
                  <a:txBody>
                    <a:bodyPr/>
                    <a:lstStyle/>
                    <a:p>
                      <a:r>
                        <a:rPr lang="en-ZA" sz="1400" dirty="0"/>
                        <a:t>Limpopo,</a:t>
                      </a:r>
                      <a:r>
                        <a:rPr lang="en-ZA" sz="1400" baseline="0" dirty="0"/>
                        <a:t> Giyani </a:t>
                      </a:r>
                    </a:p>
                    <a:p>
                      <a:r>
                        <a:rPr lang="en-ZA" sz="1400" dirty="0"/>
                        <a:t>KZN,</a:t>
                      </a:r>
                      <a:r>
                        <a:rPr lang="en-ZA" sz="1400" baseline="0" dirty="0"/>
                        <a:t> Umlazi</a:t>
                      </a:r>
                      <a:endParaRPr lang="en-ZA" sz="1400" dirty="0"/>
                    </a:p>
                    <a:p>
                      <a:r>
                        <a:rPr lang="en-ZA" sz="1400" dirty="0"/>
                        <a:t>Northwest; Lehurutshe</a:t>
                      </a:r>
                    </a:p>
                    <a:p>
                      <a:r>
                        <a:rPr lang="en-ZA" sz="1400" dirty="0"/>
                        <a:t>Eastern Cape, Mtata</a:t>
                      </a:r>
                    </a:p>
                    <a:p>
                      <a:r>
                        <a:rPr lang="en-ZA" sz="1400" dirty="0"/>
                        <a:t>Eastern Cape, Zwiide</a:t>
                      </a:r>
                      <a:endParaRPr lang="en-ZA" dirty="0"/>
                    </a:p>
                    <a:p>
                      <a:endParaRPr lang="en-ZA" b="1" dirty="0"/>
                    </a:p>
                  </a:txBody>
                  <a:tcPr/>
                </a:tc>
                <a:extLst>
                  <a:ext uri="{0D108BD9-81ED-4DB2-BD59-A6C34878D82A}">
                    <a16:rowId xmlns=""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007425843"/>
              </p:ext>
            </p:extLst>
          </p:nvPr>
        </p:nvGraphicFramePr>
        <p:xfrm>
          <a:off x="685800" y="3352800"/>
          <a:ext cx="8305800" cy="2743200"/>
        </p:xfrm>
        <a:graphic>
          <a:graphicData uri="http://schemas.openxmlformats.org/drawingml/2006/table">
            <a:tbl>
              <a:tblPr firstRow="1" bandRow="1">
                <a:tableStyleId>{1FECB4D8-DB02-4DC6-A0A2-4F2EBAE1DC90}</a:tableStyleId>
              </a:tblPr>
              <a:tblGrid>
                <a:gridCol w="2999316">
                  <a:extLst>
                    <a:ext uri="{9D8B030D-6E8A-4147-A177-3AD203B41FA5}">
                      <a16:colId xmlns="" xmlns:a16="http://schemas.microsoft.com/office/drawing/2014/main" val="20000"/>
                    </a:ext>
                  </a:extLst>
                </a:gridCol>
                <a:gridCol w="3230033">
                  <a:extLst>
                    <a:ext uri="{9D8B030D-6E8A-4147-A177-3AD203B41FA5}">
                      <a16:colId xmlns="" xmlns:a16="http://schemas.microsoft.com/office/drawing/2014/main" val="20001"/>
                    </a:ext>
                  </a:extLst>
                </a:gridCol>
                <a:gridCol w="2076451">
                  <a:extLst>
                    <a:ext uri="{9D8B030D-6E8A-4147-A177-3AD203B41FA5}">
                      <a16:colId xmlns="" xmlns:a16="http://schemas.microsoft.com/office/drawing/2014/main" val="20002"/>
                    </a:ext>
                  </a:extLst>
                </a:gridCol>
              </a:tblGrid>
              <a:tr h="434340">
                <a:tc>
                  <a:txBody>
                    <a:bodyPr/>
                    <a:lstStyle/>
                    <a:p>
                      <a:r>
                        <a:rPr lang="en-ZA" sz="1600" dirty="0"/>
                        <a:t>TOTAL NUMBER OF INTERNAL STAFF ON BURSARIES</a:t>
                      </a:r>
                    </a:p>
                  </a:txBody>
                  <a:tcPr/>
                </a:tc>
                <a:tc>
                  <a:txBody>
                    <a:bodyPr/>
                    <a:lstStyle/>
                    <a:p>
                      <a:r>
                        <a:rPr lang="en-ZA" sz="1600" dirty="0"/>
                        <a:t>MALES</a:t>
                      </a:r>
                    </a:p>
                  </a:txBody>
                  <a:tcPr/>
                </a:tc>
                <a:tc>
                  <a:txBody>
                    <a:bodyPr/>
                    <a:lstStyle/>
                    <a:p>
                      <a:r>
                        <a:rPr lang="en-ZA" sz="1600" dirty="0"/>
                        <a:t>FEMALES</a:t>
                      </a:r>
                    </a:p>
                  </a:txBody>
                  <a:tcPr/>
                </a:tc>
                <a:extLst>
                  <a:ext uri="{0D108BD9-81ED-4DB2-BD59-A6C34878D82A}">
                    <a16:rowId xmlns="" xmlns:a16="http://schemas.microsoft.com/office/drawing/2014/main" val="10000"/>
                  </a:ext>
                </a:extLst>
              </a:tr>
              <a:tr h="274320">
                <a:tc>
                  <a:txBody>
                    <a:bodyPr/>
                    <a:lstStyle/>
                    <a:p>
                      <a:r>
                        <a:rPr lang="en-ZA" sz="1800" dirty="0"/>
                        <a:t>7</a:t>
                      </a:r>
                    </a:p>
                  </a:txBody>
                  <a:tcPr/>
                </a:tc>
                <a:tc>
                  <a:txBody>
                    <a:bodyPr/>
                    <a:lstStyle/>
                    <a:p>
                      <a:r>
                        <a:rPr lang="en-ZA" sz="1800" dirty="0"/>
                        <a:t>4</a:t>
                      </a:r>
                    </a:p>
                  </a:txBody>
                  <a:tcPr/>
                </a:tc>
                <a:tc>
                  <a:txBody>
                    <a:bodyPr/>
                    <a:lstStyle/>
                    <a:p>
                      <a:r>
                        <a:rPr lang="en-ZA" sz="1800" dirty="0"/>
                        <a:t>3</a:t>
                      </a:r>
                    </a:p>
                  </a:txBody>
                  <a:tcPr/>
                </a:tc>
                <a:extLst>
                  <a:ext uri="{0D108BD9-81ED-4DB2-BD59-A6C34878D82A}">
                    <a16:rowId xmlns="" xmlns:a16="http://schemas.microsoft.com/office/drawing/2014/main" val="10001"/>
                  </a:ext>
                </a:extLst>
              </a:tr>
              <a:tr h="13487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600" dirty="0"/>
                        <a:t>Field</a:t>
                      </a:r>
                      <a:r>
                        <a:rPr lang="en-ZA" sz="1600" baseline="0" dirty="0"/>
                        <a:t> of Study </a:t>
                      </a:r>
                      <a:endParaRPr lang="en-ZA" sz="1600" b="1" i="1" dirty="0">
                        <a:solidFill>
                          <a:srgbClr val="FF0000"/>
                        </a:solidFill>
                      </a:endParaRPr>
                    </a:p>
                    <a:p>
                      <a:endParaRPr lang="en-ZA" sz="1600" b="1" i="1" dirty="0">
                        <a:solidFill>
                          <a:srgbClr val="FF0000"/>
                        </a:solidFill>
                      </a:endParaRPr>
                    </a:p>
                  </a:txBody>
                  <a:tcPr/>
                </a:tc>
                <a:tc>
                  <a:txBody>
                    <a:bodyPr/>
                    <a:lstStyle/>
                    <a:p>
                      <a:r>
                        <a:rPr lang="en-ZA" sz="1600" dirty="0"/>
                        <a:t>x2</a:t>
                      </a:r>
                      <a:r>
                        <a:rPr lang="en-ZA" sz="1600" baseline="0" dirty="0"/>
                        <a:t> LLB degrees </a:t>
                      </a:r>
                    </a:p>
                    <a:p>
                      <a:r>
                        <a:rPr lang="en-ZA" sz="1600" baseline="0" dirty="0"/>
                        <a:t>x1 BTech HRM </a:t>
                      </a:r>
                    </a:p>
                    <a:p>
                      <a:r>
                        <a:rPr lang="en-ZA" sz="1600" baseline="0" dirty="0"/>
                        <a:t>Post Grad Dipl.-  Business Admin</a:t>
                      </a:r>
                      <a:endParaRPr lang="en-ZA" sz="1600" b="0" i="1" dirty="0"/>
                    </a:p>
                    <a:p>
                      <a:endParaRPr lang="en-ZA" sz="1600" b="1" i="1" dirty="0"/>
                    </a:p>
                  </a:txBody>
                  <a:tcPr/>
                </a:tc>
                <a:tc>
                  <a:txBody>
                    <a:bodyPr/>
                    <a:lstStyle/>
                    <a:p>
                      <a:r>
                        <a:rPr lang="en-ZA" sz="1600" dirty="0"/>
                        <a:t>X1 MBA</a:t>
                      </a:r>
                    </a:p>
                    <a:p>
                      <a:r>
                        <a:rPr lang="en-ZA" sz="1600" dirty="0"/>
                        <a:t>x1BTech Public Management </a:t>
                      </a:r>
                    </a:p>
                    <a:p>
                      <a:r>
                        <a:rPr lang="en-ZA" sz="1600" dirty="0"/>
                        <a:t>x1 BTech</a:t>
                      </a:r>
                      <a:r>
                        <a:rPr lang="en-ZA" sz="1600" baseline="0" dirty="0"/>
                        <a:t> Business Application</a:t>
                      </a:r>
                      <a:endParaRPr lang="en-ZA" sz="1600" dirty="0"/>
                    </a:p>
                    <a:p>
                      <a:endParaRPr lang="en-ZA" sz="1600" dirty="0"/>
                    </a:p>
                    <a:p>
                      <a:endParaRPr lang="en-ZA" sz="1600" b="1" i="1"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285920906"/>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1219200"/>
            <a:ext cx="7772400" cy="2000250"/>
          </a:xfrm>
        </p:spPr>
        <p:txBody>
          <a:bodyPr>
            <a:normAutofit/>
          </a:bodyPr>
          <a:lstStyle/>
          <a:p>
            <a:pPr eaLnBrk="1" hangingPunct="1"/>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p:txBody>
      </p:sp>
      <p:sp>
        <p:nvSpPr>
          <p:cNvPr id="2" name="Rectangle 2"/>
          <p:cNvSpPr>
            <a:spLocks noChangeArrowheads="1"/>
          </p:cNvSpPr>
          <p:nvPr/>
        </p:nvSpPr>
        <p:spPr bwMode="auto">
          <a:xfrm>
            <a:off x="473947"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6" name="Rectangle 5"/>
          <p:cNvSpPr/>
          <p:nvPr/>
        </p:nvSpPr>
        <p:spPr>
          <a:xfrm>
            <a:off x="609600" y="1772394"/>
            <a:ext cx="7924800" cy="2677656"/>
          </a:xfrm>
          <a:prstGeom prst="rect">
            <a:avLst/>
          </a:prstGeom>
        </p:spPr>
        <p:txBody>
          <a:bodyPr wrap="square">
            <a:spAutoFit/>
          </a:bodyPr>
          <a:lstStyle/>
          <a:p>
            <a:pPr eaLnBrk="1" hangingPunct="1"/>
            <a:r>
              <a:rPr lang="en-US" sz="5400" b="1" dirty="0">
                <a:ln/>
                <a:latin typeface="Times New Roman" panose="02020603050405020304" pitchFamily="18" charset="0"/>
                <a:cs typeface="Times New Roman" panose="02020603050405020304" pitchFamily="18" charset="0"/>
              </a:rPr>
              <a:t>	</a:t>
            </a:r>
          </a:p>
          <a:p>
            <a:pPr algn="ctr" eaLnBrk="1" hangingPunct="1"/>
            <a:r>
              <a:rPr lang="en-US" sz="2400" b="1" dirty="0">
                <a:ln/>
                <a:latin typeface="Times New Roman" panose="02020603050405020304" pitchFamily="18" charset="0"/>
                <a:cs typeface="Times New Roman" panose="02020603050405020304" pitchFamily="18" charset="0"/>
              </a:rPr>
              <a:t>FINANCIAL STATEMENTS </a:t>
            </a:r>
          </a:p>
          <a:p>
            <a:pPr algn="ctr" eaLnBrk="1" hangingPunct="1"/>
            <a:endParaRPr lang="en-US" sz="2400" b="1" dirty="0">
              <a:ln/>
              <a:latin typeface="Times New Roman" panose="02020603050405020304" pitchFamily="18" charset="0"/>
              <a:cs typeface="Times New Roman" panose="02020603050405020304" pitchFamily="18" charset="0"/>
            </a:endParaRPr>
          </a:p>
          <a:p>
            <a:pPr algn="ctr" eaLnBrk="1" hangingPunct="1"/>
            <a:r>
              <a:rPr lang="en-US" sz="2400" b="1" dirty="0">
                <a:ln/>
                <a:latin typeface="Times New Roman" panose="02020603050405020304" pitchFamily="18" charset="0"/>
                <a:cs typeface="Times New Roman" panose="02020603050405020304" pitchFamily="18" charset="0"/>
              </a:rPr>
              <a:t>2018/2019</a:t>
            </a:r>
          </a:p>
          <a:p>
            <a:pPr algn="ctr" eaLnBrk="1" hangingPunct="1"/>
            <a:endParaRPr lang="en-US" sz="2400" b="1" dirty="0">
              <a:ln/>
              <a:latin typeface="Times New Roman" panose="02020603050405020304" pitchFamily="18" charset="0"/>
              <a:cs typeface="Times New Roman" panose="02020603050405020304" pitchFamily="18" charset="0"/>
            </a:endParaRPr>
          </a:p>
          <a:p>
            <a:pPr algn="ctr" eaLnBrk="1" hangingPunct="1"/>
            <a:endParaRPr lang="en-US" b="1" dirty="0">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17554389"/>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7338"/>
            <a:ext cx="6589199" cy="1280890"/>
          </a:xfrm>
        </p:spPr>
        <p:txBody>
          <a:bodyPr/>
          <a:lstStyle/>
          <a:p>
            <a:pPr>
              <a:defRPr/>
            </a:pPr>
            <a:r>
              <a:rPr lang="en-US" sz="3200" b="1" dirty="0"/>
              <a:t>ANNUAL FINANCIAL STATEMENTS </a:t>
            </a:r>
          </a:p>
        </p:txBody>
      </p:sp>
      <p:sp>
        <p:nvSpPr>
          <p:cNvPr id="33795" name="Content Placeholder 2"/>
          <p:cNvSpPr>
            <a:spLocks noGrp="1"/>
          </p:cNvSpPr>
          <p:nvPr>
            <p:ph idx="1"/>
          </p:nvPr>
        </p:nvSpPr>
        <p:spPr>
          <a:xfrm>
            <a:off x="533400" y="1066800"/>
            <a:ext cx="8305800" cy="4953000"/>
          </a:xfrm>
          <a:ln>
            <a:solidFill>
              <a:srgbClr val="002060"/>
            </a:solidFill>
          </a:ln>
        </p:spPr>
        <p:txBody>
          <a:bodyPr>
            <a:normAutofit fontScale="25000" lnSpcReduction="20000"/>
          </a:bodyPr>
          <a:lstStyle/>
          <a:p>
            <a:pPr algn="just"/>
            <a:endParaRPr lang="en-GB" sz="2000" dirty="0"/>
          </a:p>
          <a:p>
            <a:pPr marL="0" indent="0">
              <a:buNone/>
            </a:pPr>
            <a:r>
              <a:rPr lang="en-GB" sz="7200" b="1" i="1" u="sng" dirty="0"/>
              <a:t>OVERVIEW</a:t>
            </a:r>
          </a:p>
          <a:p>
            <a:pPr algn="just">
              <a:buFontTx/>
              <a:buNone/>
            </a:pPr>
            <a:endParaRPr lang="en-US" sz="7200" dirty="0"/>
          </a:p>
          <a:p>
            <a:pPr algn="just"/>
            <a:r>
              <a:rPr lang="en-GB" sz="7200" b="0" dirty="0"/>
              <a:t>The SADPMR </a:t>
            </a:r>
            <a:r>
              <a:rPr lang="en-GB" sz="7200" dirty="0"/>
              <a:t>approved</a:t>
            </a:r>
            <a:r>
              <a:rPr lang="en-GB" sz="7200" b="0" dirty="0"/>
              <a:t> budget for 2018/19 was </a:t>
            </a:r>
            <a:r>
              <a:rPr lang="en-GB" sz="7200" b="1" i="1" dirty="0">
                <a:solidFill>
                  <a:schemeClr val="tx1"/>
                </a:solidFill>
              </a:rPr>
              <a:t>R115.8 million, </a:t>
            </a:r>
            <a:r>
              <a:rPr lang="en-GB" sz="7200" dirty="0">
                <a:solidFill>
                  <a:schemeClr val="tx1"/>
                </a:solidFill>
              </a:rPr>
              <a:t>which was</a:t>
            </a:r>
            <a:r>
              <a:rPr lang="en-GB" sz="7200" b="1" i="1" dirty="0">
                <a:solidFill>
                  <a:schemeClr val="tx1"/>
                </a:solidFill>
              </a:rPr>
              <a:t> </a:t>
            </a:r>
            <a:r>
              <a:rPr lang="en-GB" sz="7200" i="1" dirty="0">
                <a:solidFill>
                  <a:schemeClr val="tx1"/>
                </a:solidFill>
              </a:rPr>
              <a:t>also </a:t>
            </a:r>
            <a:r>
              <a:rPr lang="en-GB" sz="7200" dirty="0">
                <a:solidFill>
                  <a:schemeClr val="tx1"/>
                </a:solidFill>
              </a:rPr>
              <a:t>submitted to</a:t>
            </a:r>
            <a:r>
              <a:rPr lang="en-GB" sz="7200" b="0" dirty="0"/>
              <a:t> National Treasury via the Department of Mineral Resources.</a:t>
            </a:r>
          </a:p>
          <a:p>
            <a:pPr marL="0" indent="0" algn="just">
              <a:buNone/>
            </a:pPr>
            <a:r>
              <a:rPr lang="en-GB" sz="7200" b="0" dirty="0"/>
              <a:t> </a:t>
            </a:r>
          </a:p>
          <a:p>
            <a:pPr algn="just"/>
            <a:r>
              <a:rPr lang="en-GB" sz="7200" b="0" dirty="0"/>
              <a:t>The final  allocation recognised for the year was </a:t>
            </a:r>
            <a:r>
              <a:rPr lang="en-GB" sz="7200" b="1" i="1" dirty="0">
                <a:solidFill>
                  <a:schemeClr val="tx1"/>
                </a:solidFill>
              </a:rPr>
              <a:t>R 59.1 million</a:t>
            </a:r>
            <a:r>
              <a:rPr lang="en-GB" sz="7200" b="0" dirty="0">
                <a:solidFill>
                  <a:schemeClr val="tx1"/>
                </a:solidFill>
              </a:rPr>
              <a:t> </a:t>
            </a:r>
            <a:r>
              <a:rPr lang="en-GB" sz="7200" b="0" dirty="0"/>
              <a:t>and  </a:t>
            </a:r>
            <a:r>
              <a:rPr lang="en-GB" sz="7200" b="1" i="1" dirty="0">
                <a:solidFill>
                  <a:schemeClr val="tx1"/>
                </a:solidFill>
              </a:rPr>
              <a:t>R51.4 million </a:t>
            </a:r>
            <a:r>
              <a:rPr lang="en-GB" sz="7200" b="0" dirty="0">
                <a:solidFill>
                  <a:schemeClr val="tx1"/>
                </a:solidFill>
              </a:rPr>
              <a:t>was derived from the sale of services.</a:t>
            </a:r>
          </a:p>
          <a:p>
            <a:pPr marL="0" indent="0" algn="just">
              <a:buNone/>
            </a:pPr>
            <a:endParaRPr lang="en-GB" sz="7200" b="0" dirty="0"/>
          </a:p>
          <a:p>
            <a:pPr algn="just"/>
            <a:r>
              <a:rPr lang="en-GB" sz="7200" b="0" dirty="0"/>
              <a:t>The budget and the classification of funds were adjusted to include the WGM grant of </a:t>
            </a:r>
            <a:r>
              <a:rPr lang="en-GB" sz="7200" b="1" i="1" dirty="0"/>
              <a:t>R3.3 million </a:t>
            </a:r>
            <a:r>
              <a:rPr lang="en-GB" sz="7200" b="0" dirty="0"/>
              <a:t>and the final allocation was </a:t>
            </a:r>
            <a:r>
              <a:rPr lang="en-GB" sz="7200" b="1" i="1" dirty="0"/>
              <a:t>R62.4 million. </a:t>
            </a:r>
          </a:p>
          <a:p>
            <a:pPr marL="0" indent="0" algn="just">
              <a:buNone/>
            </a:pPr>
            <a:endParaRPr lang="en-GB" sz="7200" b="1" i="1" dirty="0"/>
          </a:p>
          <a:p>
            <a:pPr algn="just"/>
            <a:r>
              <a:rPr lang="en-GB" sz="7200" b="0" dirty="0"/>
              <a:t>The SADPMR obtained the National Treasury’s approval to retain and utilise accumulated surplus for capital expenditure and other contractual obligations.</a:t>
            </a:r>
          </a:p>
          <a:p>
            <a:pPr marL="0" indent="0" algn="just">
              <a:buNone/>
            </a:pPr>
            <a:endParaRPr lang="en-GB" sz="8000" b="0" dirty="0">
              <a:solidFill>
                <a:srgbClr val="FF0000"/>
              </a:solidFill>
            </a:endParaRPr>
          </a:p>
          <a:p>
            <a:pPr algn="just">
              <a:buFontTx/>
              <a:buNone/>
            </a:pPr>
            <a:r>
              <a:rPr lang="en-GB" sz="8000" b="0" dirty="0"/>
              <a:t>	</a:t>
            </a:r>
          </a:p>
        </p:txBody>
      </p:sp>
      <p:sp>
        <p:nvSpPr>
          <p:cNvPr id="4" name="Slide Number Placeholder 3"/>
          <p:cNvSpPr>
            <a:spLocks noGrp="1"/>
          </p:cNvSpPr>
          <p:nvPr>
            <p:ph type="sldNum" sz="quarter" idx="12"/>
          </p:nvPr>
        </p:nvSpPr>
        <p:spPr/>
        <p:txBody>
          <a:bodyPr/>
          <a:lstStyle/>
          <a:p>
            <a:pPr>
              <a:defRPr/>
            </a:pPr>
            <a:fld id="{525F7FE9-9658-45A5-B592-7E2A2FEABB36}" type="slidenum">
              <a:rPr lang="en-US" smtClean="0"/>
              <a:pPr>
                <a:defRPr/>
              </a:pPr>
              <a:t>24</a:t>
            </a:fld>
            <a:endParaRPr lang="en-US" dirty="0"/>
          </a:p>
        </p:txBody>
      </p:sp>
    </p:spTree>
    <p:extLst>
      <p:ext uri="{BB962C8B-B14F-4D97-AF65-F5344CB8AC3E}">
        <p14:creationId xmlns:p14="http://schemas.microsoft.com/office/powerpoint/2010/main" xmlns="" val="2412348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a:r>
              <a:rPr lang="en-US" sz="3200" b="1" dirty="0"/>
              <a:t>	ANNUAL FINANCIAL STATEMENTS </a:t>
            </a:r>
            <a:endParaRPr lang="en-GB" sz="3200" b="1" dirty="0"/>
          </a:p>
        </p:txBody>
      </p:sp>
      <p:sp>
        <p:nvSpPr>
          <p:cNvPr id="3" name="Content Placeholder 2"/>
          <p:cNvSpPr>
            <a:spLocks noGrp="1"/>
          </p:cNvSpPr>
          <p:nvPr>
            <p:ph idx="1"/>
          </p:nvPr>
        </p:nvSpPr>
        <p:spPr>
          <a:xfrm>
            <a:off x="152400" y="1447800"/>
            <a:ext cx="8839200" cy="5410200"/>
          </a:xfrm>
        </p:spPr>
        <p:txBody>
          <a:bodyPr/>
          <a:lstStyle/>
          <a:p>
            <a:pPr>
              <a:buFontTx/>
              <a:buNone/>
            </a:pPr>
            <a:r>
              <a:rPr lang="en-GB" sz="2000" dirty="0"/>
              <a:t> 	</a:t>
            </a:r>
            <a:r>
              <a:rPr lang="en-GB" sz="2400" b="1" i="1" u="sng" dirty="0"/>
              <a:t>Revenue</a:t>
            </a:r>
          </a:p>
          <a:p>
            <a:pPr algn="just">
              <a:buFontTx/>
              <a:buNone/>
            </a:pPr>
            <a:endParaRPr lang="en-GB" sz="2400" dirty="0"/>
          </a:p>
          <a:p>
            <a:pPr algn="just"/>
            <a:r>
              <a:rPr lang="en-GB" sz="2000" b="0" dirty="0"/>
              <a:t>The total revenue recognised was </a:t>
            </a:r>
            <a:r>
              <a:rPr lang="en-GB" sz="2000" b="1" i="1" dirty="0"/>
              <a:t>R113.8 million </a:t>
            </a:r>
            <a:r>
              <a:rPr lang="en-GB" sz="2000" b="0" dirty="0"/>
              <a:t>(incl. Transfer Payment of </a:t>
            </a:r>
            <a:r>
              <a:rPr lang="en-GB" sz="2000" b="1" i="1" dirty="0"/>
              <a:t>R </a:t>
            </a:r>
            <a:r>
              <a:rPr lang="en-GB" b="1" i="1" dirty="0"/>
              <a:t>62.4</a:t>
            </a:r>
            <a:r>
              <a:rPr lang="en-GB" sz="2000" b="1" i="1" dirty="0"/>
              <a:t> million, </a:t>
            </a:r>
            <a:r>
              <a:rPr lang="en-GB" b="1" i="1" dirty="0"/>
              <a:t>which includes</a:t>
            </a:r>
            <a:r>
              <a:rPr lang="en-GB" sz="2000" b="1" i="1" dirty="0"/>
              <a:t> WGM</a:t>
            </a:r>
            <a:r>
              <a:rPr lang="en-GB" sz="2000" b="0" dirty="0"/>
              <a:t>). </a:t>
            </a:r>
          </a:p>
          <a:p>
            <a:pPr algn="just"/>
            <a:r>
              <a:rPr lang="en-GB" sz="2000" b="0" dirty="0"/>
              <a:t>The in-house revenue generated </a:t>
            </a:r>
            <a:r>
              <a:rPr lang="en-GB" dirty="0"/>
              <a:t>was</a:t>
            </a:r>
            <a:r>
              <a:rPr lang="en-GB" sz="2000" b="0" dirty="0"/>
              <a:t> </a:t>
            </a:r>
            <a:r>
              <a:rPr lang="en-GB" sz="2000" b="1" i="1" dirty="0"/>
              <a:t>R51.4 million </a:t>
            </a:r>
            <a:r>
              <a:rPr lang="en-GB" sz="2000" i="1" dirty="0"/>
              <a:t>compared to the budget of </a:t>
            </a:r>
            <a:r>
              <a:rPr lang="en-GB" sz="2000" b="1" i="1" dirty="0"/>
              <a:t>R53.4 million.</a:t>
            </a:r>
          </a:p>
          <a:p>
            <a:pPr algn="just"/>
            <a:r>
              <a:rPr lang="en-ZA" sz="2000" b="0" dirty="0"/>
              <a:t>The decrease in revenue generated from </a:t>
            </a:r>
            <a:r>
              <a:rPr lang="en-ZA" dirty="0"/>
              <a:t>sale of services was due to less diamonds traded at the DEEC.</a:t>
            </a:r>
            <a:r>
              <a:rPr lang="en-ZA" sz="2000" b="0" dirty="0"/>
              <a:t> </a:t>
            </a:r>
          </a:p>
          <a:p>
            <a:pPr>
              <a:buNone/>
            </a:pPr>
            <a:endParaRPr lang="en-GB" sz="2400" dirty="0"/>
          </a:p>
          <a:p>
            <a:pPr>
              <a:buNone/>
            </a:pPr>
            <a:r>
              <a:rPr lang="en-GB" sz="2400" dirty="0"/>
              <a:t>  </a:t>
            </a:r>
          </a:p>
          <a:p>
            <a:pPr>
              <a:buNone/>
            </a:pPr>
            <a:endParaRPr lang="en-GB" sz="2400"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25</a:t>
            </a:fld>
            <a:endParaRPr lang="en-US" dirty="0"/>
          </a:p>
        </p:txBody>
      </p:sp>
    </p:spTree>
    <p:extLst>
      <p:ext uri="{BB962C8B-B14F-4D97-AF65-F5344CB8AC3E}">
        <p14:creationId xmlns:p14="http://schemas.microsoft.com/office/powerpoint/2010/main" xmlns="" val="31202041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ANNUAL FINANCIAL STATEMENTS </a:t>
            </a:r>
            <a:endParaRPr lang="en-GB" sz="3200" b="1" dirty="0"/>
          </a:p>
        </p:txBody>
      </p:sp>
      <p:sp>
        <p:nvSpPr>
          <p:cNvPr id="3" name="Content Placeholder 2"/>
          <p:cNvSpPr>
            <a:spLocks noGrp="1"/>
          </p:cNvSpPr>
          <p:nvPr>
            <p:ph idx="1"/>
          </p:nvPr>
        </p:nvSpPr>
        <p:spPr>
          <a:xfrm>
            <a:off x="304800" y="990600"/>
            <a:ext cx="8839200" cy="5486400"/>
          </a:xfrm>
        </p:spPr>
        <p:txBody>
          <a:bodyPr>
            <a:normAutofit lnSpcReduction="10000"/>
          </a:bodyPr>
          <a:lstStyle/>
          <a:p>
            <a:pPr algn="just">
              <a:buFontTx/>
              <a:buNone/>
            </a:pPr>
            <a:endParaRPr lang="en-GB" sz="1400" dirty="0"/>
          </a:p>
          <a:p>
            <a:pPr algn="just">
              <a:buFontTx/>
              <a:buNone/>
            </a:pPr>
            <a:r>
              <a:rPr lang="en-GB" sz="2400" dirty="0">
                <a:solidFill>
                  <a:srgbClr val="FF0000"/>
                </a:solidFill>
              </a:rPr>
              <a:t> </a:t>
            </a:r>
            <a:r>
              <a:rPr lang="en-GB" sz="2000" b="1" i="1" dirty="0"/>
              <a:t>Expenditure</a:t>
            </a:r>
            <a:endParaRPr lang="en-GB" sz="2400" dirty="0"/>
          </a:p>
          <a:p>
            <a:r>
              <a:rPr lang="en-GB" sz="2400" b="0" dirty="0"/>
              <a:t>The actual expenditure for the year under review was            </a:t>
            </a:r>
            <a:r>
              <a:rPr lang="en-GB" sz="2400" b="1" i="1" dirty="0">
                <a:solidFill>
                  <a:schemeClr val="tx1"/>
                </a:solidFill>
              </a:rPr>
              <a:t>R103.0 million </a:t>
            </a:r>
            <a:r>
              <a:rPr lang="en-GB" sz="2400" b="0" dirty="0">
                <a:solidFill>
                  <a:schemeClr val="tx1"/>
                </a:solidFill>
              </a:rPr>
              <a:t>compared to a budget of </a:t>
            </a:r>
            <a:r>
              <a:rPr lang="en-GB" sz="2400" b="1" i="1" dirty="0">
                <a:solidFill>
                  <a:schemeClr val="tx1"/>
                </a:solidFill>
              </a:rPr>
              <a:t>R109.9 million</a:t>
            </a:r>
            <a:r>
              <a:rPr lang="en-GB" sz="2400" b="0" dirty="0">
                <a:solidFill>
                  <a:schemeClr val="tx1"/>
                </a:solidFill>
              </a:rPr>
              <a:t>.</a:t>
            </a:r>
          </a:p>
          <a:p>
            <a:r>
              <a:rPr lang="en-GB" sz="2400" b="0" dirty="0"/>
              <a:t>The expenditure trends were as follows:</a:t>
            </a:r>
          </a:p>
          <a:p>
            <a:pPr lvl="2"/>
            <a:r>
              <a:rPr lang="en-GB" sz="1800" b="0" dirty="0"/>
              <a:t>Compensation of employees</a:t>
            </a:r>
            <a:r>
              <a:rPr lang="en-GB" sz="1800" dirty="0"/>
              <a:t>: </a:t>
            </a:r>
            <a:r>
              <a:rPr lang="en-GB" sz="1800" dirty="0">
                <a:solidFill>
                  <a:schemeClr val="tx1"/>
                </a:solidFill>
              </a:rPr>
              <a:t>R </a:t>
            </a:r>
            <a:r>
              <a:rPr lang="en-GB" dirty="0">
                <a:solidFill>
                  <a:schemeClr val="tx1"/>
                </a:solidFill>
              </a:rPr>
              <a:t>78.0</a:t>
            </a:r>
            <a:r>
              <a:rPr lang="en-GB" sz="1800" dirty="0">
                <a:solidFill>
                  <a:schemeClr val="tx1"/>
                </a:solidFill>
              </a:rPr>
              <a:t> million</a:t>
            </a:r>
            <a:r>
              <a:rPr lang="en-GB" sz="1800" b="0" dirty="0">
                <a:solidFill>
                  <a:schemeClr val="tx1"/>
                </a:solidFill>
              </a:rPr>
              <a:t>;</a:t>
            </a:r>
          </a:p>
          <a:p>
            <a:pPr lvl="2"/>
            <a:r>
              <a:rPr lang="en-GB" sz="1800" b="0" dirty="0"/>
              <a:t>Other operating expenditure: </a:t>
            </a:r>
            <a:r>
              <a:rPr lang="en-GB" sz="1800" dirty="0">
                <a:solidFill>
                  <a:schemeClr val="tx1"/>
                </a:solidFill>
              </a:rPr>
              <a:t>R 21.1 million</a:t>
            </a:r>
            <a:r>
              <a:rPr lang="en-GB" sz="1800" b="0" dirty="0">
                <a:solidFill>
                  <a:schemeClr val="tx1"/>
                </a:solidFill>
              </a:rPr>
              <a:t>;</a:t>
            </a:r>
          </a:p>
          <a:p>
            <a:pPr lvl="2"/>
            <a:r>
              <a:rPr lang="en-GB" sz="1800" b="0" dirty="0"/>
              <a:t>Non-cash &amp; abnormal expenditure: </a:t>
            </a:r>
            <a:r>
              <a:rPr lang="en-GB" sz="1800" dirty="0">
                <a:solidFill>
                  <a:schemeClr val="tx1"/>
                </a:solidFill>
              </a:rPr>
              <a:t>R </a:t>
            </a:r>
            <a:r>
              <a:rPr lang="en-GB" dirty="0">
                <a:solidFill>
                  <a:schemeClr val="tx1"/>
                </a:solidFill>
              </a:rPr>
              <a:t>3.7</a:t>
            </a:r>
            <a:r>
              <a:rPr lang="en-GB" sz="1800" dirty="0">
                <a:solidFill>
                  <a:schemeClr val="tx1"/>
                </a:solidFill>
              </a:rPr>
              <a:t> million</a:t>
            </a:r>
            <a:r>
              <a:rPr lang="en-GB" sz="1800" b="0" dirty="0">
                <a:solidFill>
                  <a:schemeClr val="tx1"/>
                </a:solidFill>
              </a:rPr>
              <a:t>;</a:t>
            </a:r>
          </a:p>
          <a:p>
            <a:r>
              <a:rPr lang="en-ZA" sz="2400" b="0" dirty="0"/>
              <a:t>The actual expenditure against the budget was less due to savings on Compensation of Employees as a result of the vacant CEO and CFO positions during the year.   </a:t>
            </a:r>
          </a:p>
          <a:p>
            <a:r>
              <a:rPr lang="en-ZA" sz="2400" b="0" dirty="0"/>
              <a:t>Insignificant variances were identified on other line items and most of the expenditures were contained as directed by the National Treasury cost containment measures. </a:t>
            </a:r>
            <a:endParaRPr lang="en-GB" dirty="0"/>
          </a:p>
          <a:p>
            <a:pPr>
              <a:buNone/>
            </a:pPr>
            <a:endParaRPr lang="en-GB"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26</a:t>
            </a:fld>
            <a:endParaRPr lang="en-US" dirty="0"/>
          </a:p>
        </p:txBody>
      </p:sp>
    </p:spTree>
    <p:extLst>
      <p:ext uri="{BB962C8B-B14F-4D97-AF65-F5344CB8AC3E}">
        <p14:creationId xmlns:p14="http://schemas.microsoft.com/office/powerpoint/2010/main" xmlns="" val="26081536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27</a:t>
            </a:fld>
            <a:endParaRPr lang="en-US" dirty="0"/>
          </a:p>
        </p:txBody>
      </p:sp>
      <p:sp>
        <p:nvSpPr>
          <p:cNvPr id="14" name="Title 13"/>
          <p:cNvSpPr>
            <a:spLocks noGrp="1"/>
          </p:cNvSpPr>
          <p:nvPr>
            <p:ph type="title" idx="4294967295"/>
          </p:nvPr>
        </p:nvSpPr>
        <p:spPr>
          <a:xfrm>
            <a:off x="0" y="14288"/>
            <a:ext cx="7696200" cy="717550"/>
          </a:xfrm>
        </p:spPr>
        <p:txBody>
          <a:bodyPr>
            <a:normAutofit/>
          </a:bodyPr>
          <a:lstStyle/>
          <a:p>
            <a:pPr algn="ctr"/>
            <a:r>
              <a:rPr lang="en-US" sz="2800" b="1" i="1" dirty="0">
                <a:solidFill>
                  <a:srgbClr val="000000"/>
                </a:solidFill>
                <a:latin typeface="Arial"/>
                <a:cs typeface="Arial" charset="0"/>
              </a:rPr>
              <a:t>ANNUAL FINANCIAL STATEMENTS</a:t>
            </a:r>
            <a:endParaRPr lang="en-ZA" sz="2800" b="1" i="1" dirty="0"/>
          </a:p>
        </p:txBody>
      </p:sp>
      <p:graphicFrame>
        <p:nvGraphicFramePr>
          <p:cNvPr id="17" name="Content Placeholder 16"/>
          <p:cNvGraphicFramePr>
            <a:graphicFrameLocks noGrp="1"/>
          </p:cNvGraphicFramePr>
          <p:nvPr>
            <p:ph idx="4294967295"/>
            <p:extLst>
              <p:ext uri="{D42A27DB-BD31-4B8C-83A1-F6EECF244321}">
                <p14:modId xmlns:p14="http://schemas.microsoft.com/office/powerpoint/2010/main" xmlns="" val="2227924230"/>
              </p:ext>
            </p:extLst>
          </p:nvPr>
        </p:nvGraphicFramePr>
        <p:xfrm>
          <a:off x="914400" y="2286000"/>
          <a:ext cx="7590594" cy="3843245"/>
        </p:xfrm>
        <a:graphic>
          <a:graphicData uri="http://schemas.openxmlformats.org/drawingml/2006/table">
            <a:tbl>
              <a:tblPr>
                <a:tableStyleId>{69C7853C-536D-4A76-A0AE-DD22124D55A5}</a:tableStyleId>
              </a:tblPr>
              <a:tblGrid>
                <a:gridCol w="3457496">
                  <a:extLst>
                    <a:ext uri="{9D8B030D-6E8A-4147-A177-3AD203B41FA5}">
                      <a16:colId xmlns="" xmlns:a16="http://schemas.microsoft.com/office/drawing/2014/main" val="20000"/>
                    </a:ext>
                  </a:extLst>
                </a:gridCol>
                <a:gridCol w="2066549">
                  <a:extLst>
                    <a:ext uri="{9D8B030D-6E8A-4147-A177-3AD203B41FA5}">
                      <a16:colId xmlns="" xmlns:a16="http://schemas.microsoft.com/office/drawing/2014/main" val="20001"/>
                    </a:ext>
                  </a:extLst>
                </a:gridCol>
                <a:gridCol w="2066549">
                  <a:extLst>
                    <a:ext uri="{9D8B030D-6E8A-4147-A177-3AD203B41FA5}">
                      <a16:colId xmlns="" xmlns:a16="http://schemas.microsoft.com/office/drawing/2014/main" val="20002"/>
                    </a:ext>
                  </a:extLst>
                </a:gridCol>
              </a:tblGrid>
              <a:tr h="36800">
                <a:tc>
                  <a:txBody>
                    <a:bodyPr/>
                    <a:lstStyle/>
                    <a:p>
                      <a:pPr algn="l" fontAlgn="b"/>
                      <a:r>
                        <a:rPr lang="en-ZA" sz="2000" u="none" strike="noStrike" cap="all" baseline="0" dirty="0">
                          <a:effectLst/>
                        </a:rPr>
                        <a:t>Financial Year</a:t>
                      </a:r>
                    </a:p>
                    <a:p>
                      <a:pPr algn="l" fontAlgn="b"/>
                      <a:endParaRPr lang="en-ZA" sz="2000" b="1" i="0" u="none" strike="noStrike" cap="all" baseline="0" dirty="0">
                        <a:solidFill>
                          <a:srgbClr val="000000"/>
                        </a:solidFill>
                        <a:effectLst/>
                        <a:latin typeface="+mn-lt"/>
                      </a:endParaRPr>
                    </a:p>
                  </a:txBody>
                  <a:tcPr marL="9525" marR="9525" marT="9525"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ZA" sz="2000" u="none" strike="noStrike" cap="all" baseline="0" dirty="0">
                          <a:effectLst/>
                        </a:rPr>
                        <a:t>2018/2019</a:t>
                      </a:r>
                    </a:p>
                    <a:p>
                      <a:pPr algn="ctr" fontAlgn="b"/>
                      <a:r>
                        <a:rPr lang="en-ZA" sz="2000" b="1" i="0" u="none" strike="noStrike" cap="all" baseline="0" dirty="0">
                          <a:solidFill>
                            <a:srgbClr val="000000"/>
                          </a:solidFill>
                          <a:effectLst/>
                          <a:latin typeface="+mn-lt"/>
                        </a:rPr>
                        <a:t>R0,000</a:t>
                      </a:r>
                    </a:p>
                  </a:txBody>
                  <a:tcPr marL="9525" marR="9525" marT="9525"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ZA" sz="2000" u="none" strike="noStrike" cap="all" baseline="0" dirty="0">
                          <a:effectLst/>
                        </a:rPr>
                        <a:t>2017/2018</a:t>
                      </a:r>
                    </a:p>
                    <a:p>
                      <a:pPr algn="ctr" fontAlgn="b"/>
                      <a:r>
                        <a:rPr lang="en-ZA" sz="2000" b="1" i="0" u="none" strike="noStrike" cap="all" baseline="0" dirty="0">
                          <a:solidFill>
                            <a:srgbClr val="000000"/>
                          </a:solidFill>
                          <a:effectLst/>
                          <a:latin typeface="+mn-lt"/>
                        </a:rPr>
                        <a:t>R0,000</a:t>
                      </a:r>
                    </a:p>
                  </a:txBody>
                  <a:tcPr marL="9525" marR="9525" marT="9525" marB="0" anchor="b"/>
                </a:tc>
                <a:extLst>
                  <a:ext uri="{0D108BD9-81ED-4DB2-BD59-A6C34878D82A}">
                    <a16:rowId xmlns="" xmlns:a16="http://schemas.microsoft.com/office/drawing/2014/main" val="10000"/>
                  </a:ext>
                </a:extLst>
              </a:tr>
              <a:tr h="321493">
                <a:tc>
                  <a:txBody>
                    <a:bodyPr/>
                    <a:lstStyle/>
                    <a:p>
                      <a:pPr algn="l" fontAlgn="b"/>
                      <a:endParaRPr lang="en-ZA" sz="2000" b="0" i="0" u="none" strike="noStrike" dirty="0">
                        <a:solidFill>
                          <a:srgbClr val="000000"/>
                        </a:solidFill>
                        <a:effectLst/>
                        <a:latin typeface="+mn-lt"/>
                      </a:endParaRPr>
                    </a:p>
                  </a:txBody>
                  <a:tcPr marL="9525" marR="9525" marT="9525" marB="0" anchor="b"/>
                </a:tc>
                <a:tc>
                  <a:txBody>
                    <a:bodyPr/>
                    <a:lstStyle/>
                    <a:p>
                      <a:pPr algn="l" fontAlgn="b"/>
                      <a:endParaRPr lang="en-ZA" sz="2000" b="0" i="0" u="none" strike="noStrike" dirty="0">
                        <a:solidFill>
                          <a:srgbClr val="000000"/>
                        </a:solidFill>
                        <a:effectLst/>
                        <a:latin typeface="+mn-lt"/>
                      </a:endParaRPr>
                    </a:p>
                  </a:txBody>
                  <a:tcPr marL="9525" marR="9525" marT="9525" marB="0" anchor="b"/>
                </a:tc>
                <a:tc>
                  <a:txBody>
                    <a:bodyPr/>
                    <a:lstStyle/>
                    <a:p>
                      <a:pPr algn="l" fontAlgn="b"/>
                      <a:endParaRPr lang="en-ZA" sz="20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0001"/>
                  </a:ext>
                </a:extLst>
              </a:tr>
              <a:tr h="330683">
                <a:tc>
                  <a:txBody>
                    <a:bodyPr/>
                    <a:lstStyle/>
                    <a:p>
                      <a:pPr algn="l" fontAlgn="b"/>
                      <a:r>
                        <a:rPr lang="en-ZA" sz="2000" u="none" strike="noStrike" dirty="0">
                          <a:effectLst/>
                        </a:rPr>
                        <a:t>Approved budget</a:t>
                      </a:r>
                      <a:endParaRPr lang="en-ZA" sz="2000" b="0" i="0" u="none" strike="noStrike" dirty="0">
                        <a:solidFill>
                          <a:srgbClr val="000000"/>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115 812</a:t>
                      </a:r>
                      <a:endParaRPr lang="en-ZA" sz="2000" b="0" i="0" u="none" strike="noStrike" dirty="0">
                        <a:solidFill>
                          <a:schemeClr val="tx1"/>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102 101</a:t>
                      </a:r>
                      <a:endParaRPr lang="en-ZA" sz="20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2"/>
                  </a:ext>
                </a:extLst>
              </a:tr>
              <a:tr h="321493">
                <a:tc>
                  <a:txBody>
                    <a:bodyPr/>
                    <a:lstStyle/>
                    <a:p>
                      <a:pPr algn="l" fontAlgn="b"/>
                      <a:endParaRPr lang="en-ZA" sz="2000" b="0" i="0" u="none" strike="noStrike" dirty="0">
                        <a:solidFill>
                          <a:srgbClr val="000000"/>
                        </a:solidFill>
                        <a:effectLst/>
                        <a:latin typeface="+mn-lt"/>
                      </a:endParaRPr>
                    </a:p>
                  </a:txBody>
                  <a:tcPr marL="9525" marR="9525" marT="9525" marB="0" anchor="b"/>
                </a:tc>
                <a:tc>
                  <a:txBody>
                    <a:bodyPr/>
                    <a:lstStyle/>
                    <a:p>
                      <a:pPr algn="l" fontAlgn="b"/>
                      <a:endParaRPr lang="en-ZA" sz="2000" b="0" i="0" u="none" strike="noStrike" dirty="0">
                        <a:solidFill>
                          <a:schemeClr val="tx1"/>
                        </a:solidFill>
                        <a:effectLst/>
                        <a:latin typeface="+mn-lt"/>
                      </a:endParaRPr>
                    </a:p>
                  </a:txBody>
                  <a:tcPr marL="9525" marR="9525" marT="9525" marB="0" anchor="b"/>
                </a:tc>
                <a:tc>
                  <a:txBody>
                    <a:bodyPr/>
                    <a:lstStyle/>
                    <a:p>
                      <a:pPr algn="l" fontAlgn="b"/>
                      <a:endParaRPr lang="en-ZA" sz="20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3"/>
                  </a:ext>
                </a:extLst>
              </a:tr>
              <a:tr h="321493">
                <a:tc>
                  <a:txBody>
                    <a:bodyPr/>
                    <a:lstStyle/>
                    <a:p>
                      <a:pPr algn="l" fontAlgn="b"/>
                      <a:r>
                        <a:rPr lang="en-ZA" sz="2000" u="none" strike="noStrike" dirty="0">
                          <a:effectLst/>
                        </a:rPr>
                        <a:t>Transfer Payment</a:t>
                      </a:r>
                      <a:endParaRPr lang="en-ZA" sz="2000" b="0" i="0" u="none" strike="noStrike" dirty="0">
                        <a:solidFill>
                          <a:srgbClr val="000000"/>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62 438</a:t>
                      </a:r>
                      <a:endParaRPr lang="en-ZA" sz="2000" b="0" i="0" u="none" strike="noStrike" dirty="0">
                        <a:solidFill>
                          <a:schemeClr val="tx1"/>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59 198</a:t>
                      </a:r>
                      <a:endParaRPr lang="en-ZA" sz="20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4"/>
                  </a:ext>
                </a:extLst>
              </a:tr>
              <a:tr h="321493">
                <a:tc>
                  <a:txBody>
                    <a:bodyPr/>
                    <a:lstStyle/>
                    <a:p>
                      <a:pPr algn="l" fontAlgn="b"/>
                      <a:r>
                        <a:rPr lang="en-ZA" sz="2000" u="none" strike="noStrike" dirty="0">
                          <a:effectLst/>
                        </a:rPr>
                        <a:t>Sale of services</a:t>
                      </a:r>
                      <a:endParaRPr lang="en-ZA" sz="2000" b="0" i="0" u="none" strike="noStrike" dirty="0">
                        <a:solidFill>
                          <a:srgbClr val="000000"/>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51 379</a:t>
                      </a:r>
                      <a:endParaRPr lang="en-ZA" sz="2000" b="0" i="0" u="none" strike="noStrike" dirty="0">
                        <a:solidFill>
                          <a:schemeClr val="tx1"/>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46 731</a:t>
                      </a:r>
                      <a:endParaRPr lang="en-ZA" sz="20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5"/>
                  </a:ext>
                </a:extLst>
              </a:tr>
              <a:tr h="321493">
                <a:tc>
                  <a:txBody>
                    <a:bodyPr/>
                    <a:lstStyle/>
                    <a:p>
                      <a:pPr algn="l" fontAlgn="b"/>
                      <a:r>
                        <a:rPr lang="en-ZA" sz="2000" u="none" strike="noStrike" dirty="0">
                          <a:effectLst/>
                        </a:rPr>
                        <a:t>Total revenue</a:t>
                      </a:r>
                      <a:endParaRPr lang="en-ZA" sz="2000" b="1" i="0" u="none" strike="noStrike" dirty="0">
                        <a:solidFill>
                          <a:srgbClr val="000000"/>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a:t>
                      </a:r>
                      <a:r>
                        <a:rPr lang="en-ZA" sz="2000" b="1" u="none" strike="noStrike" dirty="0">
                          <a:solidFill>
                            <a:schemeClr val="tx1"/>
                          </a:solidFill>
                          <a:effectLst/>
                        </a:rPr>
                        <a:t>113 817</a:t>
                      </a:r>
                      <a:endParaRPr lang="en-ZA" sz="2000" b="1" i="0" u="none" strike="noStrike" dirty="0">
                        <a:solidFill>
                          <a:schemeClr val="tx1"/>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a:t>
                      </a:r>
                      <a:r>
                        <a:rPr lang="en-ZA" sz="2000" b="1" u="none" strike="noStrike" dirty="0">
                          <a:solidFill>
                            <a:schemeClr val="tx1"/>
                          </a:solidFill>
                          <a:effectLst/>
                        </a:rPr>
                        <a:t>105 929</a:t>
                      </a:r>
                      <a:endParaRPr lang="en-ZA" sz="2000" b="1"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6"/>
                  </a:ext>
                </a:extLst>
              </a:tr>
              <a:tr h="321493">
                <a:tc>
                  <a:txBody>
                    <a:bodyPr/>
                    <a:lstStyle/>
                    <a:p>
                      <a:pPr algn="l" fontAlgn="b"/>
                      <a:endParaRPr lang="en-ZA" sz="2000" b="0" i="0" u="none" strike="noStrike" dirty="0">
                        <a:solidFill>
                          <a:srgbClr val="000000"/>
                        </a:solidFill>
                        <a:effectLst/>
                        <a:latin typeface="+mn-lt"/>
                      </a:endParaRPr>
                    </a:p>
                  </a:txBody>
                  <a:tcPr marL="9525" marR="9525" marT="9525" marB="0" anchor="b"/>
                </a:tc>
                <a:tc>
                  <a:txBody>
                    <a:bodyPr/>
                    <a:lstStyle/>
                    <a:p>
                      <a:pPr algn="l" fontAlgn="b"/>
                      <a:endParaRPr lang="en-ZA" sz="2000" b="0" i="0" u="none" strike="noStrike" dirty="0">
                        <a:solidFill>
                          <a:schemeClr val="tx1"/>
                        </a:solidFill>
                        <a:effectLst/>
                        <a:latin typeface="+mn-lt"/>
                      </a:endParaRPr>
                    </a:p>
                  </a:txBody>
                  <a:tcPr marL="9525" marR="9525" marT="9525" marB="0" anchor="b"/>
                </a:tc>
                <a:tc>
                  <a:txBody>
                    <a:bodyPr/>
                    <a:lstStyle/>
                    <a:p>
                      <a:pPr algn="l" fontAlgn="b"/>
                      <a:endParaRPr lang="en-ZA" sz="20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7"/>
                  </a:ext>
                </a:extLst>
              </a:tr>
              <a:tr h="321493">
                <a:tc>
                  <a:txBody>
                    <a:bodyPr/>
                    <a:lstStyle/>
                    <a:p>
                      <a:pPr algn="l" fontAlgn="b"/>
                      <a:r>
                        <a:rPr lang="en-ZA" sz="2000" u="none" strike="noStrike" dirty="0">
                          <a:effectLst/>
                        </a:rPr>
                        <a:t>Total expenditure</a:t>
                      </a:r>
                      <a:endParaRPr lang="en-ZA" sz="2000" b="1" i="0" u="none" strike="noStrike" dirty="0">
                        <a:solidFill>
                          <a:srgbClr val="000000"/>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103 026</a:t>
                      </a:r>
                      <a:endParaRPr lang="en-ZA" sz="2000" b="1" i="0" u="none" strike="noStrike" dirty="0">
                        <a:solidFill>
                          <a:schemeClr val="tx1"/>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100 294</a:t>
                      </a:r>
                      <a:endParaRPr lang="en-ZA" sz="2000" b="1"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8"/>
                  </a:ext>
                </a:extLst>
              </a:tr>
              <a:tr h="321493">
                <a:tc>
                  <a:txBody>
                    <a:bodyPr/>
                    <a:lstStyle/>
                    <a:p>
                      <a:pPr algn="l" fontAlgn="b"/>
                      <a:endParaRPr lang="en-ZA" sz="2000" b="0" i="0" u="none" strike="noStrike" dirty="0">
                        <a:solidFill>
                          <a:srgbClr val="000000"/>
                        </a:solidFill>
                        <a:effectLst/>
                        <a:latin typeface="+mn-lt"/>
                      </a:endParaRPr>
                    </a:p>
                  </a:txBody>
                  <a:tcPr marL="9525" marR="9525" marT="9525" marB="0" anchor="b"/>
                </a:tc>
                <a:tc>
                  <a:txBody>
                    <a:bodyPr/>
                    <a:lstStyle/>
                    <a:p>
                      <a:pPr algn="l" fontAlgn="b"/>
                      <a:endParaRPr lang="en-ZA" sz="2000" b="0" i="0" u="none" strike="noStrike" dirty="0">
                        <a:solidFill>
                          <a:schemeClr val="tx1"/>
                        </a:solidFill>
                        <a:effectLst/>
                        <a:latin typeface="+mn-lt"/>
                      </a:endParaRPr>
                    </a:p>
                  </a:txBody>
                  <a:tcPr marL="9525" marR="9525" marT="9525" marB="0" anchor="b"/>
                </a:tc>
                <a:tc>
                  <a:txBody>
                    <a:bodyPr/>
                    <a:lstStyle/>
                    <a:p>
                      <a:pPr algn="l" fontAlgn="b"/>
                      <a:endParaRPr lang="en-ZA" sz="20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9"/>
                  </a:ext>
                </a:extLst>
              </a:tr>
              <a:tr h="321493">
                <a:tc>
                  <a:txBody>
                    <a:bodyPr/>
                    <a:lstStyle/>
                    <a:p>
                      <a:pPr algn="l" fontAlgn="b"/>
                      <a:r>
                        <a:rPr lang="en-ZA" sz="2000" u="none" strike="noStrike" dirty="0">
                          <a:effectLst/>
                        </a:rPr>
                        <a:t>Surplus</a:t>
                      </a:r>
                      <a:endParaRPr lang="en-ZA" sz="2000" b="1" i="0" u="none" strike="noStrike" dirty="0">
                        <a:solidFill>
                          <a:srgbClr val="000000"/>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10 791</a:t>
                      </a:r>
                      <a:endParaRPr lang="en-ZA" sz="2000" b="1" i="0" u="none" strike="noStrike" dirty="0">
                        <a:solidFill>
                          <a:schemeClr val="tx1"/>
                        </a:solidFill>
                        <a:effectLst/>
                        <a:latin typeface="+mn-lt"/>
                      </a:endParaRPr>
                    </a:p>
                  </a:txBody>
                  <a:tcPr marL="9525" marR="9525" marT="9525" marB="0" anchor="b"/>
                </a:tc>
                <a:tc>
                  <a:txBody>
                    <a:bodyPr/>
                    <a:lstStyle/>
                    <a:p>
                      <a:pPr algn="l" fontAlgn="b"/>
                      <a:r>
                        <a:rPr lang="en-ZA" sz="2000" u="none" strike="noStrike" dirty="0">
                          <a:solidFill>
                            <a:schemeClr val="tx1"/>
                          </a:solidFill>
                          <a:effectLst/>
                        </a:rPr>
                        <a:t>         5 635</a:t>
                      </a:r>
                      <a:endParaRPr lang="en-ZA" sz="2000" b="1"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10"/>
                  </a:ext>
                </a:extLst>
              </a:tr>
            </a:tbl>
          </a:graphicData>
        </a:graphic>
      </p:graphicFrame>
      <p:sp>
        <p:nvSpPr>
          <p:cNvPr id="16" name="Text Placeholder 15"/>
          <p:cNvSpPr>
            <a:spLocks noGrp="1"/>
          </p:cNvSpPr>
          <p:nvPr>
            <p:ph type="body" sz="half" idx="4294967295"/>
          </p:nvPr>
        </p:nvSpPr>
        <p:spPr>
          <a:xfrm>
            <a:off x="914400" y="609600"/>
            <a:ext cx="7924800" cy="1436687"/>
          </a:xfrm>
        </p:spPr>
        <p:txBody>
          <a:bodyPr>
            <a:normAutofit/>
          </a:bodyPr>
          <a:lstStyle/>
          <a:p>
            <a:pPr marL="285750" indent="-285750">
              <a:buFont typeface="Wingdings" panose="05000000000000000000" pitchFamily="2" charset="2"/>
              <a:buChar char="§"/>
            </a:pPr>
            <a:r>
              <a:rPr lang="en-ZA" sz="2000" b="0" dirty="0"/>
              <a:t>The </a:t>
            </a:r>
            <a:r>
              <a:rPr lang="en-ZA" dirty="0"/>
              <a:t>surplus increased from R 5,6 million in 2017/18 to R 10,8 million in 2018/19 financial year.</a:t>
            </a:r>
            <a:endParaRPr lang="en-ZA" sz="2000" b="0" dirty="0">
              <a:solidFill>
                <a:srgbClr val="FF0000"/>
              </a:solidFill>
            </a:endParaRPr>
          </a:p>
        </p:txBody>
      </p:sp>
    </p:spTree>
    <p:extLst>
      <p:ext uri="{BB962C8B-B14F-4D97-AF65-F5344CB8AC3E}">
        <p14:creationId xmlns:p14="http://schemas.microsoft.com/office/powerpoint/2010/main" xmlns="" val="2972444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086600" cy="609600"/>
          </a:xfrm>
        </p:spPr>
        <p:txBody>
          <a:bodyPr>
            <a:normAutofit/>
          </a:bodyPr>
          <a:lstStyle/>
          <a:p>
            <a:pPr algn="ctr">
              <a:defRPr/>
            </a:pPr>
            <a:r>
              <a:rPr lang="en-US" sz="3200" b="1" dirty="0"/>
              <a:t>CHALLENGES &amp; INTERVENTIONS</a:t>
            </a:r>
          </a:p>
        </p:txBody>
      </p:sp>
      <p:sp>
        <p:nvSpPr>
          <p:cNvPr id="36867" name="Content Placeholder 2"/>
          <p:cNvSpPr>
            <a:spLocks noGrp="1"/>
          </p:cNvSpPr>
          <p:nvPr>
            <p:ph idx="1"/>
          </p:nvPr>
        </p:nvSpPr>
        <p:spPr>
          <a:xfrm>
            <a:off x="685800" y="685800"/>
            <a:ext cx="8305800" cy="5943600"/>
          </a:xfrm>
        </p:spPr>
        <p:txBody>
          <a:bodyPr>
            <a:normAutofit/>
          </a:bodyPr>
          <a:lstStyle/>
          <a:p>
            <a:r>
              <a:rPr lang="en-ZA" b="0" dirty="0"/>
              <a:t>The has been a significant decline in the beneficiation of diamonds in the industry. The SADPMR, through the Technical Committee of the Board has embarked on an investigation into the challenges that the industry is facing. </a:t>
            </a:r>
          </a:p>
          <a:p>
            <a:r>
              <a:rPr lang="en-ZA" b="0" dirty="0"/>
              <a:t>Funding of HDSA’s (especially with the current economic downturn) is a problem. The SADPMR has planned to intensify its relationship with funding entities/institutions of government to assist. </a:t>
            </a:r>
          </a:p>
          <a:p>
            <a:pPr eaLnBrk="1" hangingPunct="1"/>
            <a:r>
              <a:rPr lang="en-US" b="0" dirty="0"/>
              <a:t>Access to markets for polished diamonds by small beneficiators is limited; the Regulator is facilitating polished diamond tenders as well as access to markets to promote small beneficiators.</a:t>
            </a:r>
          </a:p>
          <a:p>
            <a:pPr marL="0" indent="0">
              <a:buNone/>
            </a:pPr>
            <a:endParaRPr lang="en-US" dirty="0"/>
          </a:p>
          <a:p>
            <a:pPr marL="0" indent="0" eaLnBrk="1" hangingPunct="1">
              <a:buNone/>
            </a:pPr>
            <a:endParaRPr lang="en-US" b="0" dirty="0"/>
          </a:p>
          <a:p>
            <a:pPr>
              <a:buNone/>
            </a:pPr>
            <a:endParaRPr lang="en-US" sz="2400" b="0" dirty="0"/>
          </a:p>
          <a:p>
            <a:pPr>
              <a:buNone/>
            </a:pPr>
            <a:endParaRPr lang="en-US" sz="2000" b="0" dirty="0"/>
          </a:p>
          <a:p>
            <a:pPr>
              <a:buFontTx/>
              <a:buNone/>
            </a:pPr>
            <a:endParaRPr lang="en-US" sz="1800" dirty="0"/>
          </a:p>
          <a:p>
            <a:pPr>
              <a:buFontTx/>
              <a:buNone/>
            </a:pPr>
            <a:endParaRPr lang="en-US" sz="1800" dirty="0"/>
          </a:p>
        </p:txBody>
      </p:sp>
      <p:sp>
        <p:nvSpPr>
          <p:cNvPr id="4" name="Slide Number Placeholder 3"/>
          <p:cNvSpPr>
            <a:spLocks noGrp="1"/>
          </p:cNvSpPr>
          <p:nvPr>
            <p:ph type="sldNum" sz="quarter" idx="12"/>
          </p:nvPr>
        </p:nvSpPr>
        <p:spPr/>
        <p:txBody>
          <a:bodyPr/>
          <a:lstStyle/>
          <a:p>
            <a:pPr>
              <a:defRPr/>
            </a:pPr>
            <a:fld id="{5EB89149-FCDA-46CB-8CE8-CBA494851AFD}" type="slidenum">
              <a:rPr lang="en-US" smtClean="0"/>
              <a:pPr>
                <a:defRPr/>
              </a:pPr>
              <a:t>28</a:t>
            </a:fld>
            <a:endParaRPr lang="en-US" dirty="0"/>
          </a:p>
        </p:txBody>
      </p:sp>
    </p:spTree>
    <p:extLst>
      <p:ext uri="{BB962C8B-B14F-4D97-AF65-F5344CB8AC3E}">
        <p14:creationId xmlns:p14="http://schemas.microsoft.com/office/powerpoint/2010/main" xmlns="" val="4184623022"/>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1219200"/>
            <a:ext cx="7772400" cy="2000250"/>
          </a:xfrm>
        </p:spPr>
        <p:txBody>
          <a:bodyPr>
            <a:normAutofit/>
          </a:bodyPr>
          <a:lstStyle/>
          <a:p>
            <a:pPr eaLnBrk="1" hangingPunct="1"/>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p:txBody>
      </p:sp>
      <p:sp>
        <p:nvSpPr>
          <p:cNvPr id="2" name="Rectangle 2"/>
          <p:cNvSpPr>
            <a:spLocks noChangeArrowheads="1"/>
          </p:cNvSpPr>
          <p:nvPr/>
        </p:nvSpPr>
        <p:spPr bwMode="auto">
          <a:xfrm>
            <a:off x="473947"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6" name="Rectangle 5"/>
          <p:cNvSpPr/>
          <p:nvPr/>
        </p:nvSpPr>
        <p:spPr>
          <a:xfrm>
            <a:off x="609600" y="1772394"/>
            <a:ext cx="7924800" cy="2400657"/>
          </a:xfrm>
          <a:prstGeom prst="rect">
            <a:avLst/>
          </a:prstGeom>
        </p:spPr>
        <p:txBody>
          <a:bodyPr wrap="square">
            <a:spAutoFit/>
          </a:bodyPr>
          <a:lstStyle/>
          <a:p>
            <a:pPr eaLnBrk="1" hangingPunct="1"/>
            <a:r>
              <a:rPr lang="en-US" sz="5400" b="1" dirty="0">
                <a:ln/>
                <a:latin typeface="Times New Roman" panose="02020603050405020304" pitchFamily="18" charset="0"/>
                <a:cs typeface="Times New Roman" panose="02020603050405020304" pitchFamily="18" charset="0"/>
              </a:rPr>
              <a:t>		</a:t>
            </a:r>
          </a:p>
          <a:p>
            <a:pPr eaLnBrk="1" hangingPunct="1"/>
            <a:r>
              <a:rPr lang="en-US" sz="5400" b="1" dirty="0">
                <a:ln/>
                <a:latin typeface="Times New Roman" panose="02020603050405020304" pitchFamily="18" charset="0"/>
                <a:cs typeface="Times New Roman" panose="02020603050405020304" pitchFamily="18" charset="0"/>
              </a:rPr>
              <a:t>		THANK YOU </a:t>
            </a:r>
            <a:endParaRPr lang="en-US" sz="2400" b="1" dirty="0">
              <a:ln/>
              <a:latin typeface="Times New Roman" panose="02020603050405020304" pitchFamily="18" charset="0"/>
              <a:cs typeface="Times New Roman" panose="02020603050405020304" pitchFamily="18" charset="0"/>
            </a:endParaRPr>
          </a:p>
          <a:p>
            <a:pPr algn="ctr" eaLnBrk="1" hangingPunct="1"/>
            <a:endParaRPr lang="en-US" sz="2400" b="1" dirty="0">
              <a:ln/>
              <a:latin typeface="Times New Roman" panose="02020603050405020304" pitchFamily="18" charset="0"/>
              <a:cs typeface="Times New Roman" panose="02020603050405020304" pitchFamily="18" charset="0"/>
            </a:endParaRPr>
          </a:p>
          <a:p>
            <a:pPr algn="ctr" eaLnBrk="1" hangingPunct="1"/>
            <a:endParaRPr lang="en-US" b="1" dirty="0">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090831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858000" cy="609600"/>
          </a:xfrm>
        </p:spPr>
        <p:txBody>
          <a:bodyPr/>
          <a:lstStyle/>
          <a:p>
            <a:r>
              <a:rPr lang="en-GB" sz="3200" b="1" dirty="0"/>
              <a:t>AUDIT REPORT OF 2018/2019 </a:t>
            </a:r>
          </a:p>
        </p:txBody>
      </p:sp>
      <p:sp>
        <p:nvSpPr>
          <p:cNvPr id="3" name="Content Placeholder 2"/>
          <p:cNvSpPr>
            <a:spLocks noGrp="1"/>
          </p:cNvSpPr>
          <p:nvPr>
            <p:ph idx="1"/>
          </p:nvPr>
        </p:nvSpPr>
        <p:spPr>
          <a:xfrm>
            <a:off x="457200" y="838200"/>
            <a:ext cx="8686800" cy="5638800"/>
          </a:xfrm>
        </p:spPr>
        <p:txBody>
          <a:bodyPr/>
          <a:lstStyle/>
          <a:p>
            <a:pPr>
              <a:buNone/>
            </a:pPr>
            <a:r>
              <a:rPr lang="en-GB" sz="2000" b="0" dirty="0"/>
              <a:t>	</a:t>
            </a:r>
          </a:p>
          <a:p>
            <a:pPr>
              <a:lnSpc>
                <a:spcPct val="150000"/>
              </a:lnSpc>
            </a:pPr>
            <a:r>
              <a:rPr lang="en-GB" sz="2800" b="0" dirty="0"/>
              <a:t>The Audit Report for the year under review was for the 2018/2019 financial year, ending on the 31</a:t>
            </a:r>
            <a:r>
              <a:rPr lang="en-GB" sz="2800" b="0" baseline="30000" dirty="0"/>
              <a:t>st</a:t>
            </a:r>
            <a:r>
              <a:rPr lang="en-GB" sz="2800" b="0" dirty="0"/>
              <a:t> of March 2019.</a:t>
            </a:r>
          </a:p>
          <a:p>
            <a:pPr>
              <a:lnSpc>
                <a:spcPct val="150000"/>
              </a:lnSpc>
            </a:pPr>
            <a:r>
              <a:rPr lang="en-US" sz="2800" b="0" dirty="0"/>
              <a:t>The South African Diamond and Precious Metals Regulator received </a:t>
            </a:r>
            <a:r>
              <a:rPr lang="en-US" sz="2800" b="1" i="1" u="sng" dirty="0"/>
              <a:t>an Unqualified Audit Outcome with matters of emphasis</a:t>
            </a:r>
            <a:endParaRPr lang="en-GB" sz="2800" b="1" i="1" dirty="0">
              <a:solidFill>
                <a:srgbClr val="FF0000"/>
              </a:solidFill>
            </a:endParaRPr>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3</a:t>
            </a:fld>
            <a:endParaRPr lang="en-US"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204175"/>
            <a:ext cx="6582301" cy="710225"/>
          </a:xfrm>
        </p:spPr>
        <p:txBody>
          <a:bodyPr>
            <a:normAutofit/>
          </a:bodyPr>
          <a:lstStyle/>
          <a:p>
            <a:pPr algn="ctr"/>
            <a:r>
              <a:rPr lang="en-GB" sz="3200" b="1" dirty="0"/>
              <a:t>AUDIT REPORT OF 2018/2019 </a:t>
            </a:r>
            <a:endParaRPr lang="en-ZA" sz="3200" dirty="0"/>
          </a:p>
        </p:txBody>
      </p:sp>
      <p:sp>
        <p:nvSpPr>
          <p:cNvPr id="3" name="Content Placeholder 2"/>
          <p:cNvSpPr>
            <a:spLocks noGrp="1"/>
          </p:cNvSpPr>
          <p:nvPr>
            <p:ph idx="1"/>
          </p:nvPr>
        </p:nvSpPr>
        <p:spPr>
          <a:xfrm>
            <a:off x="762000" y="762000"/>
            <a:ext cx="8153400" cy="5486400"/>
          </a:xfrm>
        </p:spPr>
        <p:txBody>
          <a:bodyPr>
            <a:normAutofit/>
          </a:bodyPr>
          <a:lstStyle/>
          <a:p>
            <a:pPr marL="0" indent="0">
              <a:buNone/>
            </a:pPr>
            <a:r>
              <a:rPr lang="en-ZA" b="1" i="1" dirty="0"/>
              <a:t>Emphasis of Matters in the Audit Report </a:t>
            </a:r>
          </a:p>
          <a:p>
            <a:pPr marL="0" indent="0">
              <a:buNone/>
            </a:pPr>
            <a:r>
              <a:rPr lang="en-ZA" b="1" i="1" dirty="0"/>
              <a:t>The following matters were highlighted by the Auditor General of South Africa </a:t>
            </a:r>
            <a:endParaRPr lang="en-ZA" dirty="0"/>
          </a:p>
          <a:p>
            <a:r>
              <a:rPr lang="en-ZA" u="sng" dirty="0"/>
              <a:t>material losses </a:t>
            </a:r>
            <a:r>
              <a:rPr lang="en-ZA" dirty="0"/>
              <a:t>of R3 220 226 was incurred as a result of impairment of irrecoverable trade debtors. </a:t>
            </a:r>
          </a:p>
          <a:p>
            <a:r>
              <a:rPr lang="en-ZA" u="sng" dirty="0"/>
              <a:t>Non-compliance to the PPPFA, </a:t>
            </a:r>
            <a:r>
              <a:rPr lang="en-ZA" dirty="0"/>
              <a:t>due to not following an open bid process for a contract over R500 000. Expenditure of R42 000 was incurred on the contract which is disclosed as irregular expenditure in the Annual Financial Statements. </a:t>
            </a:r>
          </a:p>
          <a:p>
            <a:r>
              <a:rPr lang="en-ZA" i="1" u="sng" dirty="0"/>
              <a:t>Performance information</a:t>
            </a:r>
            <a:r>
              <a:rPr lang="en-ZA" i="1" dirty="0"/>
              <a:t> in Programme 3 in the APP was not reliable and usable due to the incorrect reporting in“percentages” instead of “numbers” as approved in the Strategic Plan. </a:t>
            </a:r>
          </a:p>
          <a:p>
            <a:pPr marL="0" indent="0">
              <a:buNone/>
            </a:pPr>
            <a:endParaRPr lang="en-ZA" i="1" dirty="0"/>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4</a:t>
            </a:fld>
            <a:endParaRPr lang="en-US" dirty="0"/>
          </a:p>
        </p:txBody>
      </p:sp>
    </p:spTree>
    <p:extLst>
      <p:ext uri="{BB962C8B-B14F-4D97-AF65-F5344CB8AC3E}">
        <p14:creationId xmlns:p14="http://schemas.microsoft.com/office/powerpoint/2010/main" xmlns="" val="2904167938"/>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8064"/>
            <a:ext cx="8229600" cy="742536"/>
          </a:xfrm>
        </p:spPr>
        <p:txBody>
          <a:bodyPr>
            <a:normAutofit fontScale="90000"/>
          </a:bodyPr>
          <a:lstStyle/>
          <a:p>
            <a:pPr algn="ctr" eaLnBrk="1" hangingPunct="1">
              <a:defRPr/>
            </a:pPr>
            <a:r>
              <a:rPr lang="en-US" sz="2800" b="1" dirty="0"/>
              <a:t>AUDIT REPORT OF 2018/2019 FINANCIAL YEAR</a:t>
            </a:r>
            <a:br>
              <a:rPr lang="en-US" sz="2800" b="1" dirty="0"/>
            </a:br>
            <a:endParaRPr lang="en-US" sz="2800" b="1" dirty="0"/>
          </a:p>
        </p:txBody>
      </p:sp>
      <p:sp>
        <p:nvSpPr>
          <p:cNvPr id="8195" name="Content Placeholder 2"/>
          <p:cNvSpPr>
            <a:spLocks noGrp="1"/>
          </p:cNvSpPr>
          <p:nvPr>
            <p:ph idx="1"/>
          </p:nvPr>
        </p:nvSpPr>
        <p:spPr>
          <a:xfrm>
            <a:off x="529370" y="990600"/>
            <a:ext cx="8386029" cy="5257800"/>
          </a:xfrm>
        </p:spPr>
        <p:txBody>
          <a:bodyPr>
            <a:normAutofit lnSpcReduction="10000"/>
          </a:bodyPr>
          <a:lstStyle/>
          <a:p>
            <a:pPr>
              <a:buNone/>
            </a:pPr>
            <a:r>
              <a:rPr lang="en-ZA" b="1" i="1" dirty="0"/>
              <a:t>The SADPMR has addressed these three matters in the following manner; </a:t>
            </a:r>
          </a:p>
          <a:p>
            <a:pPr eaLnBrk="1" hangingPunct="1">
              <a:buNone/>
            </a:pPr>
            <a:endParaRPr lang="en-US" sz="2000" dirty="0"/>
          </a:p>
          <a:p>
            <a:pPr eaLnBrk="1" hangingPunct="1"/>
            <a:r>
              <a:rPr lang="en-GB" sz="2400" dirty="0"/>
              <a:t>The SADPMR has developed an Action Plan to prevent similar findings recurring in the next audit report. The plan will be monitored by the Board of the SADPMR, through its Audit and Risk Committee. </a:t>
            </a:r>
          </a:p>
          <a:p>
            <a:pPr eaLnBrk="1" hangingPunct="1"/>
            <a:r>
              <a:rPr lang="en-GB" sz="2400" dirty="0"/>
              <a:t>The management of the SADPMR will undergo a </a:t>
            </a:r>
            <a:r>
              <a:rPr lang="en-GB" sz="2400" dirty="0" smtClean="0"/>
              <a:t>mandatory </a:t>
            </a:r>
            <a:r>
              <a:rPr lang="en-GB" sz="2400" dirty="0"/>
              <a:t>training on procurement processes and requirements offered by the National Treasury. </a:t>
            </a:r>
          </a:p>
          <a:p>
            <a:pPr eaLnBrk="1" hangingPunct="1"/>
            <a:r>
              <a:rPr lang="en-GB" sz="2400" dirty="0"/>
              <a:t>Management has undertaken to collectively monitor all the information contained in the APP for quarterly and annual reporting. The assurance processes of the information has been enhanced by including General Managers and the Internal Auditor.   </a:t>
            </a:r>
            <a:endParaRPr lang="en-US" b="1" dirty="0"/>
          </a:p>
        </p:txBody>
      </p:sp>
      <p:sp>
        <p:nvSpPr>
          <p:cNvPr id="4" name="Slide Number Placeholder 3"/>
          <p:cNvSpPr>
            <a:spLocks noGrp="1"/>
          </p:cNvSpPr>
          <p:nvPr>
            <p:ph type="sldNum" sz="quarter" idx="12"/>
          </p:nvPr>
        </p:nvSpPr>
        <p:spPr/>
        <p:txBody>
          <a:bodyPr/>
          <a:lstStyle/>
          <a:p>
            <a:pPr>
              <a:defRPr/>
            </a:pPr>
            <a:fld id="{CFBF3082-133A-47BF-B01E-4F01EAB5439C}" type="slidenum">
              <a:rPr lang="en-US" smtClean="0"/>
              <a:pPr>
                <a:defRPr/>
              </a:pPr>
              <a:t>5</a:t>
            </a:fld>
            <a:endParaRPr lang="en-US"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48" y="29817"/>
            <a:ext cx="7658100" cy="762000"/>
          </a:xfrm>
        </p:spPr>
        <p:txBody>
          <a:bodyPr/>
          <a:lstStyle/>
          <a:p>
            <a:r>
              <a:rPr lang="en-ZA" b="1" dirty="0"/>
              <a:t>Highlights by Programmes </a:t>
            </a:r>
          </a:p>
        </p:txBody>
      </p:sp>
      <p:sp>
        <p:nvSpPr>
          <p:cNvPr id="3" name="Content Placeholder 2"/>
          <p:cNvSpPr>
            <a:spLocks noGrp="1"/>
          </p:cNvSpPr>
          <p:nvPr>
            <p:ph idx="1"/>
          </p:nvPr>
        </p:nvSpPr>
        <p:spPr>
          <a:xfrm>
            <a:off x="685800" y="791816"/>
            <a:ext cx="8382000" cy="5304183"/>
          </a:xfrm>
        </p:spPr>
        <p:txBody>
          <a:bodyPr>
            <a:normAutofit fontScale="32500" lnSpcReduction="20000"/>
          </a:bodyPr>
          <a:lstStyle/>
          <a:p>
            <a:pPr marL="0" indent="0">
              <a:buNone/>
            </a:pPr>
            <a:r>
              <a:rPr lang="en-ZA" sz="7200" u="sng" dirty="0"/>
              <a:t>Programme 1: (Human Resources, Communications, Information Communication Technology, Security Risk Management and Legal Services) </a:t>
            </a:r>
          </a:p>
          <a:p>
            <a:pPr marL="0" indent="0">
              <a:buNone/>
            </a:pPr>
            <a:r>
              <a:rPr lang="en-ZA" sz="7200" u="sng" dirty="0"/>
              <a:t>ICT </a:t>
            </a:r>
            <a:endParaRPr lang="en-ZA" sz="7200" dirty="0"/>
          </a:p>
          <a:p>
            <a:r>
              <a:rPr lang="en-ZA" sz="6400" dirty="0"/>
              <a:t>During the 2018/2019 financial year, the Corporate Services Branch successfully implemented the Disaster Recovery site wherein, the data security, availability and integrity was tested. The Web Admin system was fully implemented, all modules are operational. </a:t>
            </a:r>
          </a:p>
          <a:p>
            <a:pPr marL="0" indent="0">
              <a:buNone/>
            </a:pPr>
            <a:r>
              <a:rPr lang="en-ZA" sz="6400" u="sng" dirty="0"/>
              <a:t>Communications </a:t>
            </a:r>
          </a:p>
          <a:p>
            <a:r>
              <a:rPr lang="en-ZA" sz="6400" dirty="0"/>
              <a:t>The Branch implemented the Marketing Strategy which was intended to create awareness of the SADPMR and promote its brand.</a:t>
            </a:r>
          </a:p>
          <a:p>
            <a:pPr marL="0" indent="0">
              <a:buNone/>
            </a:pPr>
            <a:r>
              <a:rPr lang="en-ZA" sz="6400" u="sng" dirty="0"/>
              <a:t>Human Resources Management </a:t>
            </a:r>
          </a:p>
          <a:p>
            <a:r>
              <a:rPr lang="en-ZA" sz="6400" dirty="0"/>
              <a:t>The Branch continued to ensure that recruitment and selection processes contribute significantly to the Employment Equity status of the entity. The SADPMR currently has over 50% female employees.</a:t>
            </a:r>
          </a:p>
          <a:p>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6</a:t>
            </a:fld>
            <a:endParaRPr lang="en-US" dirty="0"/>
          </a:p>
        </p:txBody>
      </p:sp>
    </p:spTree>
    <p:extLst>
      <p:ext uri="{BB962C8B-B14F-4D97-AF65-F5344CB8AC3E}">
        <p14:creationId xmlns:p14="http://schemas.microsoft.com/office/powerpoint/2010/main" xmlns="" val="196598944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61" y="214114"/>
            <a:ext cx="7879740" cy="700286"/>
          </a:xfrm>
        </p:spPr>
        <p:txBody>
          <a:bodyPr/>
          <a:lstStyle/>
          <a:p>
            <a:r>
              <a:rPr lang="en-ZA" b="1" dirty="0"/>
              <a:t>Highlights by Programmes </a:t>
            </a:r>
            <a:endParaRPr lang="en-ZA" dirty="0"/>
          </a:p>
        </p:txBody>
      </p:sp>
      <p:sp>
        <p:nvSpPr>
          <p:cNvPr id="3" name="Content Placeholder 2"/>
          <p:cNvSpPr>
            <a:spLocks noGrp="1"/>
          </p:cNvSpPr>
          <p:nvPr>
            <p:ph idx="1"/>
          </p:nvPr>
        </p:nvSpPr>
        <p:spPr>
          <a:xfrm>
            <a:off x="685800" y="1066800"/>
            <a:ext cx="8077200" cy="4953000"/>
          </a:xfrm>
        </p:spPr>
        <p:txBody>
          <a:bodyPr>
            <a:noAutofit/>
          </a:bodyPr>
          <a:lstStyle/>
          <a:p>
            <a:pPr marL="0" indent="0">
              <a:buNone/>
            </a:pPr>
            <a:r>
              <a:rPr lang="en-US" u="sng" dirty="0"/>
              <a:t>Financial Management</a:t>
            </a:r>
          </a:p>
          <a:p>
            <a:pPr marL="0" indent="0">
              <a:buNone/>
            </a:pPr>
            <a:endParaRPr lang="en-ZA" dirty="0"/>
          </a:p>
          <a:p>
            <a:r>
              <a:rPr lang="en-ZA" dirty="0"/>
              <a:t>The SADPMR managed to sustain an unqualified audit outcome, with findings.</a:t>
            </a:r>
          </a:p>
          <a:p>
            <a:r>
              <a:rPr lang="en-ZA" dirty="0"/>
              <a:t>No material misstatements were identified on the annual financial statements of 2018/19.</a:t>
            </a:r>
          </a:p>
          <a:p>
            <a:r>
              <a:rPr lang="en-ZA" dirty="0"/>
              <a:t>The creditors-payment period has improved significantly.</a:t>
            </a:r>
          </a:p>
          <a:p>
            <a:r>
              <a:rPr lang="en-ZA" dirty="0"/>
              <a:t>The debt collection period also improved from 51 days to 42 days.</a:t>
            </a:r>
          </a:p>
          <a:p>
            <a:r>
              <a:rPr lang="en-ZA" dirty="0"/>
              <a:t>In 2018/19 the SADPMR reported a surplus of R 10.8 million compared to R5.6 million of 2017/18 financial year.</a:t>
            </a:r>
          </a:p>
          <a:p>
            <a:r>
              <a:rPr lang="en-ZA" dirty="0"/>
              <a:t>Reduced the repeat audit findings from 5 to 1.</a:t>
            </a:r>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7</a:t>
            </a:fld>
            <a:endParaRPr lang="en-US" dirty="0"/>
          </a:p>
        </p:txBody>
      </p:sp>
    </p:spTree>
    <p:extLst>
      <p:ext uri="{BB962C8B-B14F-4D97-AF65-F5344CB8AC3E}">
        <p14:creationId xmlns:p14="http://schemas.microsoft.com/office/powerpoint/2010/main" xmlns="" val="310319430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
            <a:ext cx="8001000" cy="752061"/>
          </a:xfrm>
        </p:spPr>
        <p:txBody>
          <a:bodyPr/>
          <a:lstStyle/>
          <a:p>
            <a:r>
              <a:rPr lang="en-ZA" b="1" dirty="0"/>
              <a:t>Highlights by Programmes </a:t>
            </a:r>
            <a:endParaRPr lang="en-ZA" dirty="0"/>
          </a:p>
        </p:txBody>
      </p:sp>
      <p:sp>
        <p:nvSpPr>
          <p:cNvPr id="3" name="Content Placeholder 2"/>
          <p:cNvSpPr>
            <a:spLocks noGrp="1"/>
          </p:cNvSpPr>
          <p:nvPr>
            <p:ph idx="1"/>
          </p:nvPr>
        </p:nvSpPr>
        <p:spPr>
          <a:xfrm>
            <a:off x="762000" y="914400"/>
            <a:ext cx="8077200" cy="4953000"/>
          </a:xfrm>
        </p:spPr>
        <p:txBody>
          <a:bodyPr/>
          <a:lstStyle/>
          <a:p>
            <a:pPr marL="0" indent="0">
              <a:buNone/>
            </a:pPr>
            <a:r>
              <a:rPr lang="en-ZA" b="1" u="sng" dirty="0"/>
              <a:t>Security and Risk Management</a:t>
            </a:r>
            <a:endParaRPr lang="en-ZA" b="1" dirty="0"/>
          </a:p>
          <a:p>
            <a:r>
              <a:rPr lang="en-ZA" dirty="0"/>
              <a:t>The SADPMR facilitates exporting, importing, trading of diamonds and have access to commercial sensitive information about (gold, platinum and all its related metals). These activities </a:t>
            </a:r>
            <a:r>
              <a:rPr lang="en-ZA" dirty="0" smtClean="0"/>
              <a:t>potentially expose </a:t>
            </a:r>
            <a:r>
              <a:rPr lang="en-ZA" dirty="0"/>
              <a:t>SADPMR to the risks that are usually associated with banks and retail sectors hence security is one of the priorities in the strategy. </a:t>
            </a:r>
          </a:p>
          <a:p>
            <a:r>
              <a:rPr lang="en-ZA" dirty="0"/>
              <a:t>To reduce the risks against the entity, SADPMR has implemented risk mitigating measures that are aligned to Minimum Information Security Standard (MISS) and National Vetting Strategy (NVS) i.e. Security Screening/vetting, Personnel Suitability Checks (PSC) and Contingency planning.</a:t>
            </a: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8</a:t>
            </a:fld>
            <a:endParaRPr lang="en-US" dirty="0"/>
          </a:p>
        </p:txBody>
      </p:sp>
    </p:spTree>
    <p:extLst>
      <p:ext uri="{BB962C8B-B14F-4D97-AF65-F5344CB8AC3E}">
        <p14:creationId xmlns:p14="http://schemas.microsoft.com/office/powerpoint/2010/main" xmlns="" val="89648788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765" y="29817"/>
            <a:ext cx="8158036" cy="655983"/>
          </a:xfrm>
        </p:spPr>
        <p:txBody>
          <a:bodyPr>
            <a:normAutofit fontScale="90000"/>
          </a:bodyPr>
          <a:lstStyle/>
          <a:p>
            <a:r>
              <a:rPr lang="en-ZA" b="1" dirty="0"/>
              <a:t>Highlights by Programmes </a:t>
            </a:r>
            <a:endParaRPr lang="en-ZA" dirty="0"/>
          </a:p>
        </p:txBody>
      </p:sp>
      <p:sp>
        <p:nvSpPr>
          <p:cNvPr id="3" name="Content Placeholder 2"/>
          <p:cNvSpPr>
            <a:spLocks noGrp="1"/>
          </p:cNvSpPr>
          <p:nvPr>
            <p:ph idx="1"/>
          </p:nvPr>
        </p:nvSpPr>
        <p:spPr>
          <a:xfrm>
            <a:off x="609600" y="1271786"/>
            <a:ext cx="8153400" cy="5181600"/>
          </a:xfrm>
        </p:spPr>
        <p:txBody>
          <a:bodyPr>
            <a:normAutofit fontScale="25000" lnSpcReduction="20000"/>
          </a:bodyPr>
          <a:lstStyle/>
          <a:p>
            <a:pPr marL="0" indent="0">
              <a:buNone/>
            </a:pPr>
            <a:r>
              <a:rPr lang="en-ZA" sz="6400" b="1" dirty="0">
                <a:latin typeface="Arial" panose="020B0604020202020204" pitchFamily="34" charset="0"/>
                <a:cs typeface="Arial" panose="020B0604020202020204" pitchFamily="34" charset="0"/>
              </a:rPr>
              <a:t>PROGRAMME 2 – DIAMOND TRADE </a:t>
            </a:r>
            <a:endParaRPr lang="en-ZA" sz="6400" dirty="0">
              <a:latin typeface="Arial" panose="020B0604020202020204" pitchFamily="34" charset="0"/>
              <a:cs typeface="Arial" panose="020B0604020202020204" pitchFamily="34" charset="0"/>
            </a:endParaRPr>
          </a:p>
          <a:p>
            <a:pPr marL="0" indent="0">
              <a:buNone/>
            </a:pPr>
            <a:r>
              <a:rPr lang="en-ZA" sz="6400" u="sng" dirty="0">
                <a:latin typeface="Arial" panose="020B0604020202020204" pitchFamily="34" charset="0"/>
                <a:cs typeface="Arial" panose="020B0604020202020204" pitchFamily="34" charset="0"/>
              </a:rPr>
              <a:t>Diamond Exchange and Export Centre (DEEC) </a:t>
            </a:r>
            <a:endParaRPr lang="en-ZA" sz="6400" dirty="0">
              <a:latin typeface="Arial" panose="020B0604020202020204" pitchFamily="34" charset="0"/>
              <a:cs typeface="Arial" panose="020B0604020202020204" pitchFamily="34" charset="0"/>
            </a:endParaRPr>
          </a:p>
          <a:p>
            <a:pPr marL="0" indent="0">
              <a:buNone/>
            </a:pPr>
            <a:r>
              <a:rPr lang="en-ZA" sz="6400" b="1" dirty="0">
                <a:latin typeface="Arial" panose="020B0604020202020204" pitchFamily="34" charset="0"/>
                <a:cs typeface="Arial" panose="020B0604020202020204" pitchFamily="34" charset="0"/>
              </a:rPr>
              <a:t>Rough Diamonds Trade </a:t>
            </a:r>
            <a:endParaRPr lang="en-ZA" sz="6400" dirty="0">
              <a:latin typeface="Arial" panose="020B0604020202020204" pitchFamily="34" charset="0"/>
              <a:cs typeface="Arial" panose="020B0604020202020204" pitchFamily="34" charset="0"/>
            </a:endParaRPr>
          </a:p>
          <a:p>
            <a:r>
              <a:rPr lang="en-ZA" sz="6400" dirty="0">
                <a:latin typeface="Arial" panose="020B0604020202020204" pitchFamily="34" charset="0"/>
                <a:cs typeface="Arial" panose="020B0604020202020204" pitchFamily="34" charset="0"/>
              </a:rPr>
              <a:t>The Diamond Exchange and Export Centre (DEEC) facilitated trade of 5.9 million carats valued at approximately US$ 989 million which reflects an increase in the volume of carats offered locally when comparing 3,8 million carats in 2018. </a:t>
            </a:r>
          </a:p>
          <a:p>
            <a:r>
              <a:rPr lang="en-ZA" sz="6400" dirty="0">
                <a:latin typeface="Arial" panose="020B0604020202020204" pitchFamily="34" charset="0"/>
                <a:cs typeface="Arial" panose="020B0604020202020204" pitchFamily="34" charset="0"/>
              </a:rPr>
              <a:t>South Africa exported 10.6 million carats of rough diamonds valued at more than US$1.4 billion. This indicates 700,000 carats increase from 9.8 million carats valued at US$1.3 billion reported during the year 2017.</a:t>
            </a:r>
          </a:p>
          <a:p>
            <a:pPr marL="0" indent="0">
              <a:buNone/>
            </a:pPr>
            <a:r>
              <a:rPr lang="en-ZA" sz="6400" b="1" dirty="0">
                <a:latin typeface="Arial" panose="020B0604020202020204" pitchFamily="34" charset="0"/>
                <a:cs typeface="Arial" panose="020B0604020202020204" pitchFamily="34" charset="0"/>
              </a:rPr>
              <a:t>Rough Diamonds Exports</a:t>
            </a:r>
            <a:endParaRPr lang="en-ZA" sz="6400" dirty="0">
              <a:latin typeface="Arial" panose="020B0604020202020204" pitchFamily="34" charset="0"/>
              <a:cs typeface="Arial" panose="020B0604020202020204" pitchFamily="34" charset="0"/>
            </a:endParaRPr>
          </a:p>
          <a:p>
            <a:r>
              <a:rPr lang="en-ZA" sz="6400" dirty="0">
                <a:latin typeface="Arial" panose="020B0604020202020204" pitchFamily="34" charset="0"/>
                <a:cs typeface="Arial" panose="020B0604020202020204" pitchFamily="34" charset="0"/>
              </a:rPr>
              <a:t>Most of rough diamonds were exported to mainly top 5 recipients which are Botswana, United Arab Emirates, European Union, Israel and India respectively with a combined total of 6,3 million carats at the value of 1,3 billion US dollars. </a:t>
            </a:r>
          </a:p>
          <a:p>
            <a:pPr marL="0" indent="0">
              <a:buNone/>
            </a:pPr>
            <a:r>
              <a:rPr lang="en-ZA" sz="6400" b="1" dirty="0">
                <a:latin typeface="Arial" panose="020B0604020202020204" pitchFamily="34" charset="0"/>
                <a:cs typeface="Arial" panose="020B0604020202020204" pitchFamily="34" charset="0"/>
              </a:rPr>
              <a:t>Rough Diamonds Imports</a:t>
            </a:r>
            <a:endParaRPr lang="en-ZA" sz="6400" dirty="0">
              <a:latin typeface="Arial" panose="020B0604020202020204" pitchFamily="34" charset="0"/>
              <a:cs typeface="Arial" panose="020B0604020202020204" pitchFamily="34" charset="0"/>
            </a:endParaRPr>
          </a:p>
          <a:p>
            <a:r>
              <a:rPr lang="en-ZA" sz="6400" dirty="0">
                <a:latin typeface="Arial" panose="020B0604020202020204" pitchFamily="34" charset="0"/>
                <a:cs typeface="Arial" panose="020B0604020202020204" pitchFamily="34" charset="0"/>
              </a:rPr>
              <a:t>In 2018, RSA imported 496 000 carats of rough diamonds valued at more than US$ 501 million. This is an increase in trade of rough diamonds of more than 105 000 carats import into the country compared to 391 000 carats in 2017.</a:t>
            </a:r>
          </a:p>
          <a:p>
            <a:endParaRPr lang="en-ZA" dirty="0"/>
          </a:p>
          <a:p>
            <a:endParaRPr lang="en-ZA" dirty="0"/>
          </a:p>
        </p:txBody>
      </p:sp>
      <p:sp>
        <p:nvSpPr>
          <p:cNvPr id="4" name="Slide Number Placeholder 3"/>
          <p:cNvSpPr>
            <a:spLocks noGrp="1"/>
          </p:cNvSpPr>
          <p:nvPr>
            <p:ph type="sldNum" sz="quarter" idx="12"/>
          </p:nvPr>
        </p:nvSpPr>
        <p:spPr/>
        <p:txBody>
          <a:bodyPr/>
          <a:lstStyle/>
          <a:p>
            <a:pPr>
              <a:defRPr/>
            </a:pPr>
            <a:fld id="{CCFFADC7-4917-4535-BB7F-0FFF31B653C1}" type="slidenum">
              <a:rPr lang="en-US" smtClean="0"/>
              <a:pPr>
                <a:defRPr/>
              </a:pPr>
              <a:t>9</a:t>
            </a:fld>
            <a:endParaRPr lang="en-US" dirty="0"/>
          </a:p>
        </p:txBody>
      </p:sp>
    </p:spTree>
    <p:extLst>
      <p:ext uri="{BB962C8B-B14F-4D97-AF65-F5344CB8AC3E}">
        <p14:creationId xmlns:p14="http://schemas.microsoft.com/office/powerpoint/2010/main" xmlns="" val="327215417"/>
      </p:ext>
    </p:extLst>
  </p:cSld>
  <p:clrMapOvr>
    <a:masterClrMapping/>
  </p:clrMapOvr>
  <p:transition>
    <p:fade thruBlk="1"/>
  </p:transition>
</p:sld>
</file>

<file path=ppt/theme/theme1.xml><?xml version="1.0" encoding="utf-8"?>
<a:theme xmlns:a="http://schemas.openxmlformats.org/drawingml/2006/main" name="Crop">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4409</TotalTime>
  <Words>2571</Words>
  <Application>Microsoft Office PowerPoint</Application>
  <PresentationFormat>On-screen Show (4:3)</PresentationFormat>
  <Paragraphs>386</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29</vt:i4>
      </vt:variant>
    </vt:vector>
  </HeadingPairs>
  <TitlesOfParts>
    <vt:vector size="30" baseType="lpstr">
      <vt:lpstr>Crop</vt:lpstr>
      <vt:lpstr> </vt:lpstr>
      <vt:lpstr>  PRESENTATION OUTLINE</vt:lpstr>
      <vt:lpstr>AUDIT REPORT OF 2018/2019 </vt:lpstr>
      <vt:lpstr>AUDIT REPORT OF 2018/2019 </vt:lpstr>
      <vt:lpstr>AUDIT REPORT OF 2018/2019 FINANCIAL YEAR </vt:lpstr>
      <vt:lpstr>Highlights by Programmes </vt:lpstr>
      <vt:lpstr>Highlights by Programmes </vt:lpstr>
      <vt:lpstr>Highlights by Programmes </vt:lpstr>
      <vt:lpstr>Highlights by Programmes </vt:lpstr>
      <vt:lpstr>Highlights by Programmes </vt:lpstr>
      <vt:lpstr>Highlights by Programmes </vt:lpstr>
      <vt:lpstr>Highlights by Programme </vt:lpstr>
      <vt:lpstr>ACHIEVEMENTS ON PREDETERMINED OBJECTIVES</vt:lpstr>
      <vt:lpstr>ACHIEVEMENTS ON PREDETERMINED OBJECTIVES </vt:lpstr>
      <vt:lpstr> DEVELOPMENTS WITHIN THE SADPMR</vt:lpstr>
      <vt:lpstr>DEVELOPMENTS WITHIN THE SADPMR</vt:lpstr>
      <vt:lpstr> </vt:lpstr>
      <vt:lpstr>Slide 18</vt:lpstr>
      <vt:lpstr>HUMAN RESOURCES</vt:lpstr>
      <vt:lpstr>HUMAN RESOURCES</vt:lpstr>
      <vt:lpstr>HUMAN RESOURCES</vt:lpstr>
      <vt:lpstr>HUMAN RESOURCES</vt:lpstr>
      <vt:lpstr> </vt:lpstr>
      <vt:lpstr>ANNUAL FINANCIAL STATEMENTS </vt:lpstr>
      <vt:lpstr> ANNUAL FINANCIAL STATEMENTS </vt:lpstr>
      <vt:lpstr>ANNUAL FINANCIAL STATEMENTS </vt:lpstr>
      <vt:lpstr>ANNUAL FINANCIAL STATEMENTS</vt:lpstr>
      <vt:lpstr>CHALLENGES &amp; INTERVENTIONS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patiencen</dc:creator>
  <cp:lastModifiedBy>PUMZA</cp:lastModifiedBy>
  <cp:revision>393</cp:revision>
  <cp:lastPrinted>2019-09-26T17:37:06Z</cp:lastPrinted>
  <dcterms:created xsi:type="dcterms:W3CDTF">2009-07-02T14:19:49Z</dcterms:created>
  <dcterms:modified xsi:type="dcterms:W3CDTF">2019-10-11T08:49:34Z</dcterms:modified>
</cp:coreProperties>
</file>