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handoutMasterIdLst>
    <p:handoutMasterId r:id="rId31"/>
  </p:handoutMasterIdLst>
  <p:sldIdLst>
    <p:sldId id="288" r:id="rId3"/>
    <p:sldId id="347" r:id="rId4"/>
    <p:sldId id="258" r:id="rId5"/>
    <p:sldId id="298" r:id="rId6"/>
    <p:sldId id="312" r:id="rId7"/>
    <p:sldId id="342" r:id="rId8"/>
    <p:sldId id="323" r:id="rId9"/>
    <p:sldId id="343" r:id="rId10"/>
    <p:sldId id="324" r:id="rId11"/>
    <p:sldId id="326" r:id="rId12"/>
    <p:sldId id="349" r:id="rId13"/>
    <p:sldId id="316" r:id="rId14"/>
    <p:sldId id="335" r:id="rId15"/>
    <p:sldId id="336" r:id="rId16"/>
    <p:sldId id="337" r:id="rId17"/>
    <p:sldId id="338" r:id="rId18"/>
    <p:sldId id="339" r:id="rId19"/>
    <p:sldId id="340" r:id="rId20"/>
    <p:sldId id="351" r:id="rId21"/>
    <p:sldId id="352" r:id="rId22"/>
    <p:sldId id="341" r:id="rId23"/>
    <p:sldId id="353" r:id="rId24"/>
    <p:sldId id="346" r:id="rId25"/>
    <p:sldId id="344" r:id="rId26"/>
    <p:sldId id="345" r:id="rId27"/>
    <p:sldId id="348" r:id="rId28"/>
    <p:sldId id="287" r:id="rId2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8CDC"/>
    <a:srgbClr val="FFD85D"/>
    <a:srgbClr val="7E36B4"/>
    <a:srgbClr val="EDE2F6"/>
    <a:srgbClr val="FCEBE0"/>
    <a:srgbClr val="FFFAD9"/>
    <a:srgbClr val="9933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4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1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C910FC-8E82-4E94-946C-BB7B300A01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EE94C002-3315-417D-9831-26B2F6C970FC}">
      <dgm:prSet phldrT="[Text]"/>
      <dgm:spPr/>
      <dgm:t>
        <a:bodyPr/>
        <a:lstStyle/>
        <a:p>
          <a:r>
            <a:rPr lang="en-ZA" dirty="0"/>
            <a:t>Funding crowded in</a:t>
          </a:r>
        </a:p>
      </dgm:t>
    </dgm:pt>
    <dgm:pt modelId="{0B46AE35-DD51-4E14-86A3-798BA3908CDC}" type="parTrans" cxnId="{5C9B51AE-E02F-4649-9FB8-1181E2BFFDF7}">
      <dgm:prSet/>
      <dgm:spPr/>
      <dgm:t>
        <a:bodyPr/>
        <a:lstStyle/>
        <a:p>
          <a:endParaRPr lang="en-ZA"/>
        </a:p>
      </dgm:t>
    </dgm:pt>
    <dgm:pt modelId="{D1F208A6-E148-4042-A54D-7F3F5367C7FD}" type="sibTrans" cxnId="{5C9B51AE-E02F-4649-9FB8-1181E2BFFDF7}">
      <dgm:prSet/>
      <dgm:spPr/>
      <dgm:t>
        <a:bodyPr/>
        <a:lstStyle/>
        <a:p>
          <a:endParaRPr lang="en-ZA"/>
        </a:p>
      </dgm:t>
    </dgm:pt>
    <dgm:pt modelId="{72C2E064-D21D-422E-AEE6-019BD5CC9E61}">
      <dgm:prSet phldrT="[Text]"/>
      <dgm:spPr/>
      <dgm:t>
        <a:bodyPr/>
        <a:lstStyle/>
        <a:p>
          <a:r>
            <a:rPr lang="en-ZA" dirty="0"/>
            <a:t>R1 billion</a:t>
          </a:r>
        </a:p>
      </dgm:t>
    </dgm:pt>
    <dgm:pt modelId="{601EA10C-379D-4234-8552-F9E4B8A5B4C8}" type="parTrans" cxnId="{978F4150-FD5A-431B-B5D1-0F3A6D00960B}">
      <dgm:prSet/>
      <dgm:spPr/>
      <dgm:t>
        <a:bodyPr/>
        <a:lstStyle/>
        <a:p>
          <a:endParaRPr lang="en-ZA"/>
        </a:p>
      </dgm:t>
    </dgm:pt>
    <dgm:pt modelId="{974B67D3-FBA5-429B-A03E-AD4831BCE555}" type="sibTrans" cxnId="{978F4150-FD5A-431B-B5D1-0F3A6D00960B}">
      <dgm:prSet/>
      <dgm:spPr/>
      <dgm:t>
        <a:bodyPr/>
        <a:lstStyle/>
        <a:p>
          <a:endParaRPr lang="en-ZA"/>
        </a:p>
      </dgm:t>
    </dgm:pt>
    <dgm:pt modelId="{A4056E4A-D23A-4DC8-8BF2-F8EE0B17BDAB}">
      <dgm:prSet phldrT="[Text]"/>
      <dgm:spPr/>
      <dgm:t>
        <a:bodyPr/>
        <a:lstStyle/>
        <a:p>
          <a:r>
            <a:rPr lang="en-ZA" dirty="0"/>
            <a:t>Housing units created</a:t>
          </a:r>
        </a:p>
      </dgm:t>
    </dgm:pt>
    <dgm:pt modelId="{E317E954-6B26-4864-B649-A8199BB0DE66}" type="parTrans" cxnId="{3DBD3ACF-2234-496E-B6F2-8B18B4B8A646}">
      <dgm:prSet/>
      <dgm:spPr/>
      <dgm:t>
        <a:bodyPr/>
        <a:lstStyle/>
        <a:p>
          <a:endParaRPr lang="en-ZA"/>
        </a:p>
      </dgm:t>
    </dgm:pt>
    <dgm:pt modelId="{5A5A330C-6D11-45F5-A2B4-29BEBE824E90}" type="sibTrans" cxnId="{3DBD3ACF-2234-496E-B6F2-8B18B4B8A646}">
      <dgm:prSet/>
      <dgm:spPr/>
      <dgm:t>
        <a:bodyPr/>
        <a:lstStyle/>
        <a:p>
          <a:endParaRPr lang="en-ZA"/>
        </a:p>
      </dgm:t>
    </dgm:pt>
    <dgm:pt modelId="{7698ED1C-1E51-489B-9381-F6FF3C22E26F}">
      <dgm:prSet phldrT="[Text]"/>
      <dgm:spPr/>
      <dgm:t>
        <a:bodyPr/>
        <a:lstStyle/>
        <a:p>
          <a:r>
            <a:rPr lang="en-ZA" dirty="0"/>
            <a:t>2 783</a:t>
          </a:r>
        </a:p>
      </dgm:t>
    </dgm:pt>
    <dgm:pt modelId="{C42A6775-87A8-4C89-81B2-E7E7C66214D6}" type="parTrans" cxnId="{2C5E0078-2D07-4A91-9B01-6C074AF713AD}">
      <dgm:prSet/>
      <dgm:spPr/>
      <dgm:t>
        <a:bodyPr/>
        <a:lstStyle/>
        <a:p>
          <a:endParaRPr lang="en-ZA"/>
        </a:p>
      </dgm:t>
    </dgm:pt>
    <dgm:pt modelId="{903B0E12-4ACF-4E66-B9D6-6E420AEA2070}" type="sibTrans" cxnId="{2C5E0078-2D07-4A91-9B01-6C074AF713AD}">
      <dgm:prSet/>
      <dgm:spPr/>
      <dgm:t>
        <a:bodyPr/>
        <a:lstStyle/>
        <a:p>
          <a:endParaRPr lang="en-ZA"/>
        </a:p>
      </dgm:t>
    </dgm:pt>
    <dgm:pt modelId="{C71E6670-4A08-431E-81B4-FD64BCBD4503}" type="pres">
      <dgm:prSet presAssocID="{94C910FC-8E82-4E94-946C-BB7B300A01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AF3E2631-4076-4E06-B716-53CAFED279B3}" type="pres">
      <dgm:prSet presAssocID="{EE94C002-3315-417D-9831-26B2F6C970F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37F2DAF-272E-44EB-9EAD-02517600C3A5}" type="pres">
      <dgm:prSet presAssocID="{EE94C002-3315-417D-9831-26B2F6C970F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E3B6CED-161D-4320-A09D-C67BF7F572E0}" type="pres">
      <dgm:prSet presAssocID="{A4056E4A-D23A-4DC8-8BF2-F8EE0B17BDA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D9CC254-31D6-4786-84C6-33DC33F371FB}" type="pres">
      <dgm:prSet presAssocID="{A4056E4A-D23A-4DC8-8BF2-F8EE0B17BDA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5C9B51AE-E02F-4649-9FB8-1181E2BFFDF7}" srcId="{94C910FC-8E82-4E94-946C-BB7B300A015A}" destId="{EE94C002-3315-417D-9831-26B2F6C970FC}" srcOrd="0" destOrd="0" parTransId="{0B46AE35-DD51-4E14-86A3-798BA3908CDC}" sibTransId="{D1F208A6-E148-4042-A54D-7F3F5367C7FD}"/>
    <dgm:cxn modelId="{3DBD3ACF-2234-496E-B6F2-8B18B4B8A646}" srcId="{94C910FC-8E82-4E94-946C-BB7B300A015A}" destId="{A4056E4A-D23A-4DC8-8BF2-F8EE0B17BDAB}" srcOrd="1" destOrd="0" parTransId="{E317E954-6B26-4864-B649-A8199BB0DE66}" sibTransId="{5A5A330C-6D11-45F5-A2B4-29BEBE824E90}"/>
    <dgm:cxn modelId="{F80D7951-CB53-4EE8-A795-AF45FBB61399}" type="presOf" srcId="{7698ED1C-1E51-489B-9381-F6FF3C22E26F}" destId="{1D9CC254-31D6-4786-84C6-33DC33F371FB}" srcOrd="0" destOrd="0" presId="urn:microsoft.com/office/officeart/2005/8/layout/vList2"/>
    <dgm:cxn modelId="{4D06C6CE-52E9-425B-B4FF-3A60DDBE64C6}" type="presOf" srcId="{72C2E064-D21D-422E-AEE6-019BD5CC9E61}" destId="{437F2DAF-272E-44EB-9EAD-02517600C3A5}" srcOrd="0" destOrd="0" presId="urn:microsoft.com/office/officeart/2005/8/layout/vList2"/>
    <dgm:cxn modelId="{6992F390-3585-4DF8-A630-8515F594F111}" type="presOf" srcId="{A4056E4A-D23A-4DC8-8BF2-F8EE0B17BDAB}" destId="{2E3B6CED-161D-4320-A09D-C67BF7F572E0}" srcOrd="0" destOrd="0" presId="urn:microsoft.com/office/officeart/2005/8/layout/vList2"/>
    <dgm:cxn modelId="{2C5E0078-2D07-4A91-9B01-6C074AF713AD}" srcId="{A4056E4A-D23A-4DC8-8BF2-F8EE0B17BDAB}" destId="{7698ED1C-1E51-489B-9381-F6FF3C22E26F}" srcOrd="0" destOrd="0" parTransId="{C42A6775-87A8-4C89-81B2-E7E7C66214D6}" sibTransId="{903B0E12-4ACF-4E66-B9D6-6E420AEA2070}"/>
    <dgm:cxn modelId="{3F7F91FE-B915-42FC-8DBB-134805B3D69A}" type="presOf" srcId="{94C910FC-8E82-4E94-946C-BB7B300A015A}" destId="{C71E6670-4A08-431E-81B4-FD64BCBD4503}" srcOrd="0" destOrd="0" presId="urn:microsoft.com/office/officeart/2005/8/layout/vList2"/>
    <dgm:cxn modelId="{DED7D506-A799-460A-8FF2-FA08238A18BB}" type="presOf" srcId="{EE94C002-3315-417D-9831-26B2F6C970FC}" destId="{AF3E2631-4076-4E06-B716-53CAFED279B3}" srcOrd="0" destOrd="0" presId="urn:microsoft.com/office/officeart/2005/8/layout/vList2"/>
    <dgm:cxn modelId="{978F4150-FD5A-431B-B5D1-0F3A6D00960B}" srcId="{EE94C002-3315-417D-9831-26B2F6C970FC}" destId="{72C2E064-D21D-422E-AEE6-019BD5CC9E61}" srcOrd="0" destOrd="0" parTransId="{601EA10C-379D-4234-8552-F9E4B8A5B4C8}" sibTransId="{974B67D3-FBA5-429B-A03E-AD4831BCE555}"/>
    <dgm:cxn modelId="{58A56596-B670-4EF0-A3FF-269C7392A93D}" type="presParOf" srcId="{C71E6670-4A08-431E-81B4-FD64BCBD4503}" destId="{AF3E2631-4076-4E06-B716-53CAFED279B3}" srcOrd="0" destOrd="0" presId="urn:microsoft.com/office/officeart/2005/8/layout/vList2"/>
    <dgm:cxn modelId="{5E820488-ABE1-4BF0-BB26-37506A73EB4E}" type="presParOf" srcId="{C71E6670-4A08-431E-81B4-FD64BCBD4503}" destId="{437F2DAF-272E-44EB-9EAD-02517600C3A5}" srcOrd="1" destOrd="0" presId="urn:microsoft.com/office/officeart/2005/8/layout/vList2"/>
    <dgm:cxn modelId="{1855BC97-D4DB-4F16-8824-A7BC2FBE8F03}" type="presParOf" srcId="{C71E6670-4A08-431E-81B4-FD64BCBD4503}" destId="{2E3B6CED-161D-4320-A09D-C67BF7F572E0}" srcOrd="2" destOrd="0" presId="urn:microsoft.com/office/officeart/2005/8/layout/vList2"/>
    <dgm:cxn modelId="{8886D4E3-4D98-453F-91B1-E4F71424E7A4}" type="presParOf" srcId="{C71E6670-4A08-431E-81B4-FD64BCBD4503}" destId="{1D9CC254-31D6-4786-84C6-33DC33F371F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D22300-68FB-456A-8330-9920AD6D83B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40B74404-2B26-4039-813E-EB2FE470D537}">
      <dgm:prSet phldrT="[Text]"/>
      <dgm:spPr/>
      <dgm:t>
        <a:bodyPr/>
        <a:lstStyle/>
        <a:p>
          <a:r>
            <a:rPr lang="en-ZA" dirty="0"/>
            <a:t>Financial report</a:t>
          </a:r>
        </a:p>
      </dgm:t>
    </dgm:pt>
    <dgm:pt modelId="{7E622761-737D-4018-85E6-06DDB1C15839}" type="parTrans" cxnId="{07B85C77-2E65-422B-993F-5A709CA1DED3}">
      <dgm:prSet/>
      <dgm:spPr/>
      <dgm:t>
        <a:bodyPr/>
        <a:lstStyle/>
        <a:p>
          <a:endParaRPr lang="en-ZA"/>
        </a:p>
      </dgm:t>
    </dgm:pt>
    <dgm:pt modelId="{76CC0263-2C89-46A1-96D5-88511754310F}" type="sibTrans" cxnId="{07B85C77-2E65-422B-993F-5A709CA1DED3}">
      <dgm:prSet/>
      <dgm:spPr/>
      <dgm:t>
        <a:bodyPr/>
        <a:lstStyle/>
        <a:p>
          <a:endParaRPr lang="en-ZA"/>
        </a:p>
      </dgm:t>
    </dgm:pt>
    <dgm:pt modelId="{C86547DA-521D-4E9E-8E78-38BF135AA753}">
      <dgm:prSet phldrT="[Text]"/>
      <dgm:spPr/>
      <dgm:t>
        <a:bodyPr/>
        <a:lstStyle/>
        <a:p>
          <a:r>
            <a:rPr lang="en-ZA" dirty="0"/>
            <a:t>Unqualified with findings</a:t>
          </a:r>
        </a:p>
      </dgm:t>
    </dgm:pt>
    <dgm:pt modelId="{6A26B77D-C254-4F7E-B021-B8689DEF6CDB}" type="parTrans" cxnId="{0575AD56-A45B-4CA0-8DF7-B787DF953416}">
      <dgm:prSet/>
      <dgm:spPr/>
      <dgm:t>
        <a:bodyPr/>
        <a:lstStyle/>
        <a:p>
          <a:endParaRPr lang="en-ZA"/>
        </a:p>
      </dgm:t>
    </dgm:pt>
    <dgm:pt modelId="{94BD0DC2-94C3-468E-84F6-181A42758528}" type="sibTrans" cxnId="{0575AD56-A45B-4CA0-8DF7-B787DF953416}">
      <dgm:prSet/>
      <dgm:spPr/>
      <dgm:t>
        <a:bodyPr/>
        <a:lstStyle/>
        <a:p>
          <a:endParaRPr lang="en-ZA"/>
        </a:p>
      </dgm:t>
    </dgm:pt>
    <dgm:pt modelId="{E26FC5F2-2084-44A3-B6FF-F667C48C79C1}">
      <dgm:prSet phldrT="[Text]"/>
      <dgm:spPr/>
      <dgm:t>
        <a:bodyPr/>
        <a:lstStyle/>
        <a:p>
          <a:r>
            <a:rPr lang="en-ZA" dirty="0"/>
            <a:t>Performance report</a:t>
          </a:r>
        </a:p>
      </dgm:t>
    </dgm:pt>
    <dgm:pt modelId="{8E0DCC14-5D22-4F97-8BD3-86D6F3130560}" type="parTrans" cxnId="{F796C8AB-5362-4484-9E51-1676425886F2}">
      <dgm:prSet/>
      <dgm:spPr/>
      <dgm:t>
        <a:bodyPr/>
        <a:lstStyle/>
        <a:p>
          <a:endParaRPr lang="en-ZA"/>
        </a:p>
      </dgm:t>
    </dgm:pt>
    <dgm:pt modelId="{D635BFC2-45FC-4307-9A69-9193BB2F9F67}" type="sibTrans" cxnId="{F796C8AB-5362-4484-9E51-1676425886F2}">
      <dgm:prSet/>
      <dgm:spPr/>
      <dgm:t>
        <a:bodyPr/>
        <a:lstStyle/>
        <a:p>
          <a:endParaRPr lang="en-ZA"/>
        </a:p>
      </dgm:t>
    </dgm:pt>
    <dgm:pt modelId="{6416601A-8736-439C-9E53-3CF01CDE1DFC}">
      <dgm:prSet phldrT="[Text]"/>
      <dgm:spPr/>
      <dgm:t>
        <a:bodyPr/>
        <a:lstStyle/>
        <a:p>
          <a:r>
            <a:rPr lang="en-ZA" dirty="0"/>
            <a:t>Qualified - </a:t>
          </a:r>
          <a:r>
            <a:rPr lang="en-ZA" b="1" dirty="0"/>
            <a:t>APP</a:t>
          </a:r>
          <a:r>
            <a:rPr lang="en-ZA" dirty="0"/>
            <a:t> numbers were not </a:t>
          </a:r>
          <a:r>
            <a:rPr lang="en-ZA" dirty="0" smtClean="0"/>
            <a:t>useful (</a:t>
          </a:r>
          <a:r>
            <a:rPr lang="en-ZA" b="1" dirty="0" smtClean="0"/>
            <a:t>Budget </a:t>
          </a:r>
          <a:r>
            <a:rPr lang="en-ZA" dirty="0" smtClean="0"/>
            <a:t>supposed to include ONLY </a:t>
          </a:r>
          <a:r>
            <a:rPr lang="en-ZA" b="1" dirty="0" smtClean="0"/>
            <a:t>six months </a:t>
          </a:r>
          <a:r>
            <a:rPr lang="en-ZA" dirty="0" smtClean="0"/>
            <a:t>numbers for </a:t>
          </a:r>
          <a:r>
            <a:rPr lang="en-ZA" b="1" dirty="0" smtClean="0"/>
            <a:t>RHLF</a:t>
          </a:r>
          <a:r>
            <a:rPr lang="en-ZA" dirty="0" smtClean="0"/>
            <a:t> and </a:t>
          </a:r>
          <a:r>
            <a:rPr lang="en-ZA" b="1" dirty="0" smtClean="0"/>
            <a:t>NURCHA</a:t>
          </a:r>
          <a:r>
            <a:rPr lang="en-ZA" dirty="0" smtClean="0"/>
            <a:t>) </a:t>
          </a:r>
          <a:endParaRPr lang="en-ZA" dirty="0"/>
        </a:p>
      </dgm:t>
    </dgm:pt>
    <dgm:pt modelId="{0F444834-9D1C-41FB-A060-74A54DE21E2B}" type="parTrans" cxnId="{0722F0A8-C11C-4559-A4BD-C2DBC51A7B81}">
      <dgm:prSet/>
      <dgm:spPr/>
      <dgm:t>
        <a:bodyPr/>
        <a:lstStyle/>
        <a:p>
          <a:endParaRPr lang="en-ZA"/>
        </a:p>
      </dgm:t>
    </dgm:pt>
    <dgm:pt modelId="{C0C043E8-425A-4D90-8D60-D22C846BBD9A}" type="sibTrans" cxnId="{0722F0A8-C11C-4559-A4BD-C2DBC51A7B81}">
      <dgm:prSet/>
      <dgm:spPr/>
      <dgm:t>
        <a:bodyPr/>
        <a:lstStyle/>
        <a:p>
          <a:endParaRPr lang="en-ZA"/>
        </a:p>
      </dgm:t>
    </dgm:pt>
    <dgm:pt modelId="{094F8108-34A5-4F09-BFDD-8FEB9E842702}">
      <dgm:prSet phldrT="[Text]"/>
      <dgm:spPr/>
      <dgm:t>
        <a:bodyPr/>
        <a:lstStyle/>
        <a:p>
          <a:r>
            <a:rPr lang="en-ZA" dirty="0"/>
            <a:t>Irregular Expenditure </a:t>
          </a:r>
        </a:p>
      </dgm:t>
    </dgm:pt>
    <dgm:pt modelId="{CFA61B5A-86EF-476B-AEDD-35ED99C98239}" type="parTrans" cxnId="{6CC0C78B-2B45-4361-8F25-6A1D2AF5931E}">
      <dgm:prSet/>
      <dgm:spPr/>
      <dgm:t>
        <a:bodyPr/>
        <a:lstStyle/>
        <a:p>
          <a:endParaRPr lang="en-ZA"/>
        </a:p>
      </dgm:t>
    </dgm:pt>
    <dgm:pt modelId="{ECFF456C-39CA-489F-B848-FC02CB8D8956}" type="sibTrans" cxnId="{6CC0C78B-2B45-4361-8F25-6A1D2AF5931E}">
      <dgm:prSet/>
      <dgm:spPr/>
      <dgm:t>
        <a:bodyPr/>
        <a:lstStyle/>
        <a:p>
          <a:endParaRPr lang="en-ZA"/>
        </a:p>
      </dgm:t>
    </dgm:pt>
    <dgm:pt modelId="{24DED356-4B7F-4372-8225-A7B0D4F996B1}">
      <dgm:prSet phldrT="[Text]"/>
      <dgm:spPr/>
      <dgm:t>
        <a:bodyPr/>
        <a:lstStyle/>
        <a:p>
          <a:r>
            <a:rPr lang="en-ZA" dirty="0"/>
            <a:t>Numerous changes to the Financials after </a:t>
          </a:r>
          <a:r>
            <a:rPr lang="en-ZA" b="1" dirty="0"/>
            <a:t>31 May 2019</a:t>
          </a:r>
        </a:p>
      </dgm:t>
    </dgm:pt>
    <dgm:pt modelId="{8DC8FCFF-CAEE-4731-BFF7-E5F01548D69F}" type="parTrans" cxnId="{0AF3F6B1-45C2-4F3F-B51A-89059DCDE128}">
      <dgm:prSet/>
      <dgm:spPr/>
      <dgm:t>
        <a:bodyPr/>
        <a:lstStyle/>
        <a:p>
          <a:endParaRPr lang="en-ZA"/>
        </a:p>
      </dgm:t>
    </dgm:pt>
    <dgm:pt modelId="{22C9B61B-7F9D-43E9-8697-8F608040B30B}" type="sibTrans" cxnId="{0AF3F6B1-45C2-4F3F-B51A-89059DCDE128}">
      <dgm:prSet/>
      <dgm:spPr/>
      <dgm:t>
        <a:bodyPr/>
        <a:lstStyle/>
        <a:p>
          <a:endParaRPr lang="en-ZA"/>
        </a:p>
      </dgm:t>
    </dgm:pt>
    <dgm:pt modelId="{32D3AF79-6B53-4309-9E23-F8FD2C365167}" type="pres">
      <dgm:prSet presAssocID="{C5D22300-68FB-456A-8330-9920AD6D83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32E3350A-6272-4511-B79F-BF0983A03483}" type="pres">
      <dgm:prSet presAssocID="{40B74404-2B26-4039-813E-EB2FE470D53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7B6BD0C-8851-4CB6-9E8C-40BFC825EAE5}" type="pres">
      <dgm:prSet presAssocID="{40B74404-2B26-4039-813E-EB2FE470D53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8574A64-A076-4387-85BC-1915C4DD4AFE}" type="pres">
      <dgm:prSet presAssocID="{E26FC5F2-2084-44A3-B6FF-F667C48C79C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33EB644-4C00-4822-B1C0-22431FFACB1C}" type="pres">
      <dgm:prSet presAssocID="{E26FC5F2-2084-44A3-B6FF-F667C48C79C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F9E87C6B-FBCF-4804-BC18-D2C64B44C3BA}" type="presOf" srcId="{C5D22300-68FB-456A-8330-9920AD6D83BA}" destId="{32D3AF79-6B53-4309-9E23-F8FD2C365167}" srcOrd="0" destOrd="0" presId="urn:microsoft.com/office/officeart/2005/8/layout/vList2"/>
    <dgm:cxn modelId="{D1ED1CBB-6A32-4BB6-BDEF-A2136BEE2B31}" type="presOf" srcId="{40B74404-2B26-4039-813E-EB2FE470D537}" destId="{32E3350A-6272-4511-B79F-BF0983A03483}" srcOrd="0" destOrd="0" presId="urn:microsoft.com/office/officeart/2005/8/layout/vList2"/>
    <dgm:cxn modelId="{F796C8AB-5362-4484-9E51-1676425886F2}" srcId="{C5D22300-68FB-456A-8330-9920AD6D83BA}" destId="{E26FC5F2-2084-44A3-B6FF-F667C48C79C1}" srcOrd="1" destOrd="0" parTransId="{8E0DCC14-5D22-4F97-8BD3-86D6F3130560}" sibTransId="{D635BFC2-45FC-4307-9A69-9193BB2F9F67}"/>
    <dgm:cxn modelId="{0AF3F6B1-45C2-4F3F-B51A-89059DCDE128}" srcId="{40B74404-2B26-4039-813E-EB2FE470D537}" destId="{24DED356-4B7F-4372-8225-A7B0D4F996B1}" srcOrd="2" destOrd="0" parTransId="{8DC8FCFF-CAEE-4731-BFF7-E5F01548D69F}" sibTransId="{22C9B61B-7F9D-43E9-8697-8F608040B30B}"/>
    <dgm:cxn modelId="{1FE787AB-4261-4671-93C7-5CE2BEB51350}" type="presOf" srcId="{6416601A-8736-439C-9E53-3CF01CDE1DFC}" destId="{F33EB644-4C00-4822-B1C0-22431FFACB1C}" srcOrd="0" destOrd="0" presId="urn:microsoft.com/office/officeart/2005/8/layout/vList2"/>
    <dgm:cxn modelId="{043C792C-1C1E-46EF-9622-B9F9A1426410}" type="presOf" srcId="{094F8108-34A5-4F09-BFDD-8FEB9E842702}" destId="{27B6BD0C-8851-4CB6-9E8C-40BFC825EAE5}" srcOrd="0" destOrd="1" presId="urn:microsoft.com/office/officeart/2005/8/layout/vList2"/>
    <dgm:cxn modelId="{2C537585-D072-4B79-A645-A41493CD9F67}" type="presOf" srcId="{24DED356-4B7F-4372-8225-A7B0D4F996B1}" destId="{27B6BD0C-8851-4CB6-9E8C-40BFC825EAE5}" srcOrd="0" destOrd="2" presId="urn:microsoft.com/office/officeart/2005/8/layout/vList2"/>
    <dgm:cxn modelId="{D5BED115-C819-455E-8EF0-92FB4E69B6D7}" type="presOf" srcId="{E26FC5F2-2084-44A3-B6FF-F667C48C79C1}" destId="{98574A64-A076-4387-85BC-1915C4DD4AFE}" srcOrd="0" destOrd="0" presId="urn:microsoft.com/office/officeart/2005/8/layout/vList2"/>
    <dgm:cxn modelId="{0575AD56-A45B-4CA0-8DF7-B787DF953416}" srcId="{40B74404-2B26-4039-813E-EB2FE470D537}" destId="{C86547DA-521D-4E9E-8E78-38BF135AA753}" srcOrd="0" destOrd="0" parTransId="{6A26B77D-C254-4F7E-B021-B8689DEF6CDB}" sibTransId="{94BD0DC2-94C3-468E-84F6-181A42758528}"/>
    <dgm:cxn modelId="{6CC0C78B-2B45-4361-8F25-6A1D2AF5931E}" srcId="{40B74404-2B26-4039-813E-EB2FE470D537}" destId="{094F8108-34A5-4F09-BFDD-8FEB9E842702}" srcOrd="1" destOrd="0" parTransId="{CFA61B5A-86EF-476B-AEDD-35ED99C98239}" sibTransId="{ECFF456C-39CA-489F-B848-FC02CB8D8956}"/>
    <dgm:cxn modelId="{0722F0A8-C11C-4559-A4BD-C2DBC51A7B81}" srcId="{E26FC5F2-2084-44A3-B6FF-F667C48C79C1}" destId="{6416601A-8736-439C-9E53-3CF01CDE1DFC}" srcOrd="0" destOrd="0" parTransId="{0F444834-9D1C-41FB-A060-74A54DE21E2B}" sibTransId="{C0C043E8-425A-4D90-8D60-D22C846BBD9A}"/>
    <dgm:cxn modelId="{07B85C77-2E65-422B-993F-5A709CA1DED3}" srcId="{C5D22300-68FB-456A-8330-9920AD6D83BA}" destId="{40B74404-2B26-4039-813E-EB2FE470D537}" srcOrd="0" destOrd="0" parTransId="{7E622761-737D-4018-85E6-06DDB1C15839}" sibTransId="{76CC0263-2C89-46A1-96D5-88511754310F}"/>
    <dgm:cxn modelId="{D22711D3-E8CA-4E13-9EDA-0630C0DA6061}" type="presOf" srcId="{C86547DA-521D-4E9E-8E78-38BF135AA753}" destId="{27B6BD0C-8851-4CB6-9E8C-40BFC825EAE5}" srcOrd="0" destOrd="0" presId="urn:microsoft.com/office/officeart/2005/8/layout/vList2"/>
    <dgm:cxn modelId="{B9E71017-199F-4DC0-ABB0-909CE4AD6035}" type="presParOf" srcId="{32D3AF79-6B53-4309-9E23-F8FD2C365167}" destId="{32E3350A-6272-4511-B79F-BF0983A03483}" srcOrd="0" destOrd="0" presId="urn:microsoft.com/office/officeart/2005/8/layout/vList2"/>
    <dgm:cxn modelId="{4A5A421E-9EB8-4951-827F-80654330ED87}" type="presParOf" srcId="{32D3AF79-6B53-4309-9E23-F8FD2C365167}" destId="{27B6BD0C-8851-4CB6-9E8C-40BFC825EAE5}" srcOrd="1" destOrd="0" presId="urn:microsoft.com/office/officeart/2005/8/layout/vList2"/>
    <dgm:cxn modelId="{7384011B-B9C1-47EF-935C-699EDC8A3EEC}" type="presParOf" srcId="{32D3AF79-6B53-4309-9E23-F8FD2C365167}" destId="{98574A64-A076-4387-85BC-1915C4DD4AFE}" srcOrd="2" destOrd="0" presId="urn:microsoft.com/office/officeart/2005/8/layout/vList2"/>
    <dgm:cxn modelId="{5C75A94F-1E17-4BF3-A2F4-07B87F32E7E6}" type="presParOf" srcId="{32D3AF79-6B53-4309-9E23-F8FD2C365167}" destId="{F33EB644-4C00-4822-B1C0-22431FFACB1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9A18B0-C8E4-488E-999A-1ACFB4EFF4C0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D36F2034-B215-46CB-9E39-F0469A5FE325}">
      <dgm:prSet phldrT="[Text]" custT="1"/>
      <dgm:spPr/>
      <dgm:t>
        <a:bodyPr/>
        <a:lstStyle/>
        <a:p>
          <a:r>
            <a:rPr lang="en-ZA" sz="1800" dirty="0"/>
            <a:t>Minister of Human Settlements</a:t>
          </a:r>
        </a:p>
      </dgm:t>
    </dgm:pt>
    <dgm:pt modelId="{4FDFC3C4-0E0C-45F5-A838-4CC7F03885D5}" type="parTrans" cxnId="{935250AC-864F-44E3-BF2E-BD3B63BFE999}">
      <dgm:prSet/>
      <dgm:spPr/>
      <dgm:t>
        <a:bodyPr/>
        <a:lstStyle/>
        <a:p>
          <a:endParaRPr lang="en-ZA"/>
        </a:p>
      </dgm:t>
    </dgm:pt>
    <dgm:pt modelId="{ECB24279-DE15-48A2-BC86-E6C0D91F1AB8}" type="sibTrans" cxnId="{935250AC-864F-44E3-BF2E-BD3B63BFE999}">
      <dgm:prSet/>
      <dgm:spPr>
        <a:noFill/>
        <a:ln>
          <a:noFill/>
        </a:ln>
      </dgm:spPr>
      <dgm:t>
        <a:bodyPr/>
        <a:lstStyle/>
        <a:p>
          <a:endParaRPr lang="en-ZA"/>
        </a:p>
      </dgm:t>
    </dgm:pt>
    <dgm:pt modelId="{52D2823D-4EDB-4AF9-9692-45D2A912902D}">
      <dgm:prSet phldrT="[Text]" custT="1"/>
      <dgm:spPr/>
      <dgm:t>
        <a:bodyPr/>
        <a:lstStyle/>
        <a:p>
          <a:r>
            <a:rPr lang="en-ZA" sz="1800" dirty="0"/>
            <a:t>Board of Directors</a:t>
          </a:r>
        </a:p>
      </dgm:t>
    </dgm:pt>
    <dgm:pt modelId="{C2527EA1-9184-47AA-A0A0-37927EDEA5D7}" type="parTrans" cxnId="{FA2C767D-B415-4CD8-B1AF-F58DF03C4734}">
      <dgm:prSet/>
      <dgm:spPr/>
      <dgm:t>
        <a:bodyPr/>
        <a:lstStyle/>
        <a:p>
          <a:endParaRPr lang="en-ZA"/>
        </a:p>
      </dgm:t>
    </dgm:pt>
    <dgm:pt modelId="{8D07434F-685E-4012-B19F-AB31CD0C6EA1}" type="sibTrans" cxnId="{FA2C767D-B415-4CD8-B1AF-F58DF03C4734}">
      <dgm:prSet/>
      <dgm:spPr>
        <a:noFill/>
        <a:ln>
          <a:noFill/>
        </a:ln>
      </dgm:spPr>
      <dgm:t>
        <a:bodyPr/>
        <a:lstStyle/>
        <a:p>
          <a:endParaRPr lang="en-ZA"/>
        </a:p>
      </dgm:t>
    </dgm:pt>
    <dgm:pt modelId="{CD3D0109-90D1-45C3-A036-471C3D9965B1}">
      <dgm:prSet phldrT="[Text]" custT="1"/>
      <dgm:spPr/>
      <dgm:t>
        <a:bodyPr/>
        <a:lstStyle/>
        <a:p>
          <a:r>
            <a:rPr lang="en-ZA" sz="1800" dirty="0"/>
            <a:t>Audit Committee</a:t>
          </a:r>
        </a:p>
      </dgm:t>
    </dgm:pt>
    <dgm:pt modelId="{4F2E69EC-3F7A-4FBA-BD1E-BC2667DF1DB6}" type="parTrans" cxnId="{7925233C-7904-4610-8173-E99E2993F8E0}">
      <dgm:prSet/>
      <dgm:spPr/>
      <dgm:t>
        <a:bodyPr/>
        <a:lstStyle/>
        <a:p>
          <a:endParaRPr lang="en-ZA"/>
        </a:p>
      </dgm:t>
    </dgm:pt>
    <dgm:pt modelId="{1703920A-391C-4718-B909-0E877B4C5016}" type="sibTrans" cxnId="{7925233C-7904-4610-8173-E99E2993F8E0}">
      <dgm:prSet/>
      <dgm:spPr>
        <a:noFill/>
        <a:ln>
          <a:noFill/>
        </a:ln>
      </dgm:spPr>
      <dgm:t>
        <a:bodyPr/>
        <a:lstStyle/>
        <a:p>
          <a:endParaRPr lang="en-ZA"/>
        </a:p>
      </dgm:t>
    </dgm:pt>
    <dgm:pt modelId="{60B6A7D6-A3A8-407A-A558-9EF4FEDE2A4F}">
      <dgm:prSet phldrT="[Text]" custT="1"/>
      <dgm:spPr/>
      <dgm:t>
        <a:bodyPr/>
        <a:lstStyle/>
        <a:p>
          <a:r>
            <a:rPr lang="en-ZA" sz="1800" dirty="0"/>
            <a:t>Board Risk Committee</a:t>
          </a:r>
        </a:p>
      </dgm:t>
    </dgm:pt>
    <dgm:pt modelId="{BAF63291-0FE1-4915-9FF0-986F67E50D29}" type="parTrans" cxnId="{FF479DDF-8A57-4D4B-AB70-A9EA2F8F3675}">
      <dgm:prSet/>
      <dgm:spPr/>
      <dgm:t>
        <a:bodyPr/>
        <a:lstStyle/>
        <a:p>
          <a:endParaRPr lang="en-ZA"/>
        </a:p>
      </dgm:t>
    </dgm:pt>
    <dgm:pt modelId="{23D53682-C93E-42C5-BD1E-E532FC9AC11B}" type="sibTrans" cxnId="{FF479DDF-8A57-4D4B-AB70-A9EA2F8F3675}">
      <dgm:prSet/>
      <dgm:spPr>
        <a:noFill/>
        <a:ln>
          <a:noFill/>
        </a:ln>
      </dgm:spPr>
      <dgm:t>
        <a:bodyPr/>
        <a:lstStyle/>
        <a:p>
          <a:endParaRPr lang="en-ZA"/>
        </a:p>
      </dgm:t>
    </dgm:pt>
    <dgm:pt modelId="{89D01E53-EBC2-4982-8265-728AEA323842}" type="asst">
      <dgm:prSet phldrT="[Text]" custT="1"/>
      <dgm:spPr/>
      <dgm:t>
        <a:bodyPr/>
        <a:lstStyle/>
        <a:p>
          <a:r>
            <a:rPr lang="en-ZA" sz="1800" dirty="0"/>
            <a:t>Department of Human Settlements</a:t>
          </a:r>
        </a:p>
      </dgm:t>
    </dgm:pt>
    <dgm:pt modelId="{B3B3B991-BCA5-4E6D-ABE8-0CA2D90C3FAD}" type="sibTrans" cxnId="{0006001B-3BE3-4092-BC83-EDB278D35864}">
      <dgm:prSet/>
      <dgm:spPr>
        <a:noFill/>
        <a:ln>
          <a:noFill/>
        </a:ln>
      </dgm:spPr>
      <dgm:t>
        <a:bodyPr/>
        <a:lstStyle/>
        <a:p>
          <a:endParaRPr lang="en-ZA"/>
        </a:p>
      </dgm:t>
    </dgm:pt>
    <dgm:pt modelId="{6BA2A740-E362-411A-A5E0-3FF303BDD301}" type="parTrans" cxnId="{0006001B-3BE3-4092-BC83-EDB278D35864}">
      <dgm:prSet/>
      <dgm:spPr/>
      <dgm:t>
        <a:bodyPr/>
        <a:lstStyle/>
        <a:p>
          <a:endParaRPr lang="en-ZA"/>
        </a:p>
      </dgm:t>
    </dgm:pt>
    <dgm:pt modelId="{0247EA87-893D-4869-B5EB-25024ADAFE95}">
      <dgm:prSet phldrT="[Text]" custT="1"/>
      <dgm:spPr/>
      <dgm:t>
        <a:bodyPr/>
        <a:lstStyle/>
        <a:p>
          <a:r>
            <a:rPr lang="en-ZA" sz="1800" dirty="0"/>
            <a:t>Human Resources and Remuneration Committee</a:t>
          </a:r>
        </a:p>
      </dgm:t>
    </dgm:pt>
    <dgm:pt modelId="{3C40F74E-D6ED-4300-840B-FE89E3C09FC1}" type="parTrans" cxnId="{FC4C5BE1-4B8C-4C05-83C2-A7C5E5FF1925}">
      <dgm:prSet/>
      <dgm:spPr/>
      <dgm:t>
        <a:bodyPr/>
        <a:lstStyle/>
        <a:p>
          <a:endParaRPr lang="en-ZA"/>
        </a:p>
      </dgm:t>
    </dgm:pt>
    <dgm:pt modelId="{69D11752-F204-4DD4-9BDF-84721B92CBD6}" type="sibTrans" cxnId="{FC4C5BE1-4B8C-4C05-83C2-A7C5E5FF1925}">
      <dgm:prSet/>
      <dgm:spPr>
        <a:noFill/>
        <a:ln>
          <a:noFill/>
        </a:ln>
      </dgm:spPr>
      <dgm:t>
        <a:bodyPr/>
        <a:lstStyle/>
        <a:p>
          <a:endParaRPr lang="en-ZA"/>
        </a:p>
      </dgm:t>
    </dgm:pt>
    <dgm:pt modelId="{AD87C53E-6262-4F0C-BDBC-C4A8C1B391DF}">
      <dgm:prSet phldrT="[Text]" custT="1"/>
      <dgm:spPr/>
      <dgm:t>
        <a:bodyPr/>
        <a:lstStyle/>
        <a:p>
          <a:r>
            <a:rPr lang="en-ZA" sz="1800" dirty="0"/>
            <a:t>Development Impact and Strategy Committee</a:t>
          </a:r>
        </a:p>
      </dgm:t>
    </dgm:pt>
    <dgm:pt modelId="{03D7A85C-1A60-499F-915A-3E6C2856AE4C}" type="parTrans" cxnId="{6CF8AEDA-126E-4DB4-8C3E-4240A346A334}">
      <dgm:prSet/>
      <dgm:spPr/>
      <dgm:t>
        <a:bodyPr/>
        <a:lstStyle/>
        <a:p>
          <a:endParaRPr lang="en-ZA"/>
        </a:p>
      </dgm:t>
    </dgm:pt>
    <dgm:pt modelId="{D58E1C6A-8559-4C3A-BBFD-2F6FEB382DB4}" type="sibTrans" cxnId="{6CF8AEDA-126E-4DB4-8C3E-4240A346A334}">
      <dgm:prSet/>
      <dgm:spPr>
        <a:noFill/>
        <a:ln>
          <a:noFill/>
        </a:ln>
      </dgm:spPr>
      <dgm:t>
        <a:bodyPr/>
        <a:lstStyle/>
        <a:p>
          <a:endParaRPr lang="en-ZA"/>
        </a:p>
      </dgm:t>
    </dgm:pt>
    <dgm:pt modelId="{464ED684-A3BE-4AF1-8033-9407BA8E43CC}">
      <dgm:prSet phldrT="[Text]" custT="1"/>
      <dgm:spPr/>
      <dgm:t>
        <a:bodyPr/>
        <a:lstStyle/>
        <a:p>
          <a:r>
            <a:rPr lang="en-ZA" sz="1800" dirty="0"/>
            <a:t>Board Credit and Investment Committee</a:t>
          </a:r>
        </a:p>
      </dgm:t>
    </dgm:pt>
    <dgm:pt modelId="{6B9D294B-0607-4645-9771-F46DFA61DFFA}" type="parTrans" cxnId="{0DEE88E6-C3B8-47F8-8948-8086B94CDC73}">
      <dgm:prSet/>
      <dgm:spPr/>
      <dgm:t>
        <a:bodyPr/>
        <a:lstStyle/>
        <a:p>
          <a:endParaRPr lang="en-ZA"/>
        </a:p>
      </dgm:t>
    </dgm:pt>
    <dgm:pt modelId="{BFB5F55D-BDE8-478A-9D69-3DFF9FD3B97F}" type="sibTrans" cxnId="{0DEE88E6-C3B8-47F8-8948-8086B94CDC73}">
      <dgm:prSet/>
      <dgm:spPr>
        <a:noFill/>
        <a:ln>
          <a:noFill/>
        </a:ln>
      </dgm:spPr>
      <dgm:t>
        <a:bodyPr/>
        <a:lstStyle/>
        <a:p>
          <a:endParaRPr lang="en-ZA"/>
        </a:p>
      </dgm:t>
    </dgm:pt>
    <dgm:pt modelId="{D91CDE3E-3BAB-476B-9D7C-95D9B787D1D2}">
      <dgm:prSet phldrT="[Text]" custT="1"/>
      <dgm:spPr/>
      <dgm:t>
        <a:bodyPr/>
        <a:lstStyle/>
        <a:p>
          <a:r>
            <a:rPr lang="en-ZA" sz="1800" dirty="0"/>
            <a:t>Social and Ethics Committee</a:t>
          </a:r>
        </a:p>
      </dgm:t>
    </dgm:pt>
    <dgm:pt modelId="{C1C64DE6-D94A-4D32-91EF-771CDF84D23D}" type="parTrans" cxnId="{16672A23-BF8C-4E3B-9CB8-1D14F476B6FE}">
      <dgm:prSet/>
      <dgm:spPr/>
      <dgm:t>
        <a:bodyPr/>
        <a:lstStyle/>
        <a:p>
          <a:endParaRPr lang="en-ZA"/>
        </a:p>
      </dgm:t>
    </dgm:pt>
    <dgm:pt modelId="{B3BA48BD-CD72-43A0-95D7-2231C4A789D6}" type="sibTrans" cxnId="{16672A23-BF8C-4E3B-9CB8-1D14F476B6FE}">
      <dgm:prSet/>
      <dgm:spPr>
        <a:noFill/>
        <a:ln>
          <a:noFill/>
        </a:ln>
      </dgm:spPr>
      <dgm:t>
        <a:bodyPr/>
        <a:lstStyle/>
        <a:p>
          <a:endParaRPr lang="en-ZA"/>
        </a:p>
      </dgm:t>
    </dgm:pt>
    <dgm:pt modelId="{39121D64-3E65-44E6-AFF3-9B6634385F29}" type="pres">
      <dgm:prSet presAssocID="{659A18B0-C8E4-488E-999A-1ACFB4EFF4C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8E40C92D-97E6-4A88-B0A1-3244429AD8C6}" type="pres">
      <dgm:prSet presAssocID="{D36F2034-B215-46CB-9E39-F0469A5FE325}" presName="hierRoot1" presStyleCnt="0">
        <dgm:presLayoutVars>
          <dgm:hierBranch val="init"/>
        </dgm:presLayoutVars>
      </dgm:prSet>
      <dgm:spPr/>
    </dgm:pt>
    <dgm:pt modelId="{7A5D0B06-201B-4FAE-8559-D2B76BB3C8AB}" type="pres">
      <dgm:prSet presAssocID="{D36F2034-B215-46CB-9E39-F0469A5FE325}" presName="rootComposite1" presStyleCnt="0"/>
      <dgm:spPr/>
    </dgm:pt>
    <dgm:pt modelId="{22EECA2D-C340-4B5D-8793-69363581DCEA}" type="pres">
      <dgm:prSet presAssocID="{D36F2034-B215-46CB-9E39-F0469A5FE325}" presName="rootText1" presStyleLbl="node0" presStyleIdx="0" presStyleCnt="1" custScaleX="191473" custScaleY="201714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EBA77E74-2B55-4971-823E-C7F4052C3689}" type="pres">
      <dgm:prSet presAssocID="{D36F2034-B215-46CB-9E39-F0469A5FE325}" presName="titleText1" presStyleLbl="fgAcc0" presStyleIdx="0" presStyleCnt="1" custScaleX="75538" custScaleY="173229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5BB033A5-26C0-4040-8872-E4D7FF532D7A}" type="pres">
      <dgm:prSet presAssocID="{D36F2034-B215-46CB-9E39-F0469A5FE325}" presName="rootConnector1" presStyleLbl="node1" presStyleIdx="0" presStyleCnt="7"/>
      <dgm:spPr/>
      <dgm:t>
        <a:bodyPr/>
        <a:lstStyle/>
        <a:p>
          <a:endParaRPr lang="en-ZA"/>
        </a:p>
      </dgm:t>
    </dgm:pt>
    <dgm:pt modelId="{B744602A-2D55-423F-A9DA-48A717572230}" type="pres">
      <dgm:prSet presAssocID="{D36F2034-B215-46CB-9E39-F0469A5FE325}" presName="hierChild2" presStyleCnt="0"/>
      <dgm:spPr/>
    </dgm:pt>
    <dgm:pt modelId="{26DF0EA0-C94D-400F-932C-A778DF209385}" type="pres">
      <dgm:prSet presAssocID="{C2527EA1-9184-47AA-A0A0-37927EDEA5D7}" presName="Name37" presStyleLbl="parChTrans1D2" presStyleIdx="0" presStyleCnt="2"/>
      <dgm:spPr/>
      <dgm:t>
        <a:bodyPr/>
        <a:lstStyle/>
        <a:p>
          <a:endParaRPr lang="en-ZA"/>
        </a:p>
      </dgm:t>
    </dgm:pt>
    <dgm:pt modelId="{2FF94713-80C5-4CE3-A869-7D08C6F9DF7E}" type="pres">
      <dgm:prSet presAssocID="{52D2823D-4EDB-4AF9-9692-45D2A912902D}" presName="hierRoot2" presStyleCnt="0">
        <dgm:presLayoutVars>
          <dgm:hierBranch val="init"/>
        </dgm:presLayoutVars>
      </dgm:prSet>
      <dgm:spPr/>
    </dgm:pt>
    <dgm:pt modelId="{AC123C44-C995-4DE1-9466-94FB6DB3A2D9}" type="pres">
      <dgm:prSet presAssocID="{52D2823D-4EDB-4AF9-9692-45D2A912902D}" presName="rootComposite" presStyleCnt="0"/>
      <dgm:spPr/>
    </dgm:pt>
    <dgm:pt modelId="{6259F68B-DE18-4B94-ADA3-5BA8A1AF1D29}" type="pres">
      <dgm:prSet presAssocID="{52D2823D-4EDB-4AF9-9692-45D2A912902D}" presName="rootText" presStyleLbl="node1" presStyleIdx="0" presStyleCnt="7" custScaleX="322074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D3FC2A1A-E33C-4AA2-A90F-99775307BA26}" type="pres">
      <dgm:prSet presAssocID="{52D2823D-4EDB-4AF9-9692-45D2A912902D}" presName="titleText2" presStyleLbl="fgAcc1" presStyleIdx="0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C10481B9-EED1-47F7-876F-ECF1A3FD193D}" type="pres">
      <dgm:prSet presAssocID="{52D2823D-4EDB-4AF9-9692-45D2A912902D}" presName="rootConnector" presStyleLbl="node2" presStyleIdx="0" presStyleCnt="0"/>
      <dgm:spPr/>
      <dgm:t>
        <a:bodyPr/>
        <a:lstStyle/>
        <a:p>
          <a:endParaRPr lang="en-ZA"/>
        </a:p>
      </dgm:t>
    </dgm:pt>
    <dgm:pt modelId="{88D2BF0F-45E6-434D-B0A6-EA3305EB3C0E}" type="pres">
      <dgm:prSet presAssocID="{52D2823D-4EDB-4AF9-9692-45D2A912902D}" presName="hierChild4" presStyleCnt="0"/>
      <dgm:spPr/>
    </dgm:pt>
    <dgm:pt modelId="{0C2E9F5A-5CA7-42E5-9BEC-F0B26FAD96B5}" type="pres">
      <dgm:prSet presAssocID="{4F2E69EC-3F7A-4FBA-BD1E-BC2667DF1DB6}" presName="Name37" presStyleLbl="parChTrans1D3" presStyleIdx="0" presStyleCnt="6"/>
      <dgm:spPr/>
      <dgm:t>
        <a:bodyPr/>
        <a:lstStyle/>
        <a:p>
          <a:endParaRPr lang="en-ZA"/>
        </a:p>
      </dgm:t>
    </dgm:pt>
    <dgm:pt modelId="{99B5256D-9B27-461A-8D73-19C0369187EA}" type="pres">
      <dgm:prSet presAssocID="{CD3D0109-90D1-45C3-A036-471C3D9965B1}" presName="hierRoot2" presStyleCnt="0">
        <dgm:presLayoutVars>
          <dgm:hierBranch val="init"/>
        </dgm:presLayoutVars>
      </dgm:prSet>
      <dgm:spPr/>
    </dgm:pt>
    <dgm:pt modelId="{FF160D04-7A93-45E2-8B54-17492CAECCFE}" type="pres">
      <dgm:prSet presAssocID="{CD3D0109-90D1-45C3-A036-471C3D9965B1}" presName="rootComposite" presStyleCnt="0"/>
      <dgm:spPr/>
    </dgm:pt>
    <dgm:pt modelId="{4F909BEA-6B34-49C4-813E-7896F3E5EE6B}" type="pres">
      <dgm:prSet presAssocID="{CD3D0109-90D1-45C3-A036-471C3D9965B1}" presName="rootText" presStyleLbl="node1" presStyleIdx="1" presStyleCnt="7" custScaleY="110169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69FE14F4-D5CC-4D3D-81A5-A257AA65C64B}" type="pres">
      <dgm:prSet presAssocID="{CD3D0109-90D1-45C3-A036-471C3D9965B1}" presName="titleText2" presStyleLbl="fgAcc1" presStyleIdx="1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AD0ABD3B-F833-4C23-8BA0-DC6CF81F540E}" type="pres">
      <dgm:prSet presAssocID="{CD3D0109-90D1-45C3-A036-471C3D9965B1}" presName="rootConnector" presStyleLbl="node3" presStyleIdx="0" presStyleCnt="0"/>
      <dgm:spPr/>
      <dgm:t>
        <a:bodyPr/>
        <a:lstStyle/>
        <a:p>
          <a:endParaRPr lang="en-ZA"/>
        </a:p>
      </dgm:t>
    </dgm:pt>
    <dgm:pt modelId="{364E5874-23B8-416C-8A29-E887535E80BF}" type="pres">
      <dgm:prSet presAssocID="{CD3D0109-90D1-45C3-A036-471C3D9965B1}" presName="hierChild4" presStyleCnt="0"/>
      <dgm:spPr/>
    </dgm:pt>
    <dgm:pt modelId="{31D38FEE-BC05-4C45-B1A8-EA59D5E9B8B8}" type="pres">
      <dgm:prSet presAssocID="{CD3D0109-90D1-45C3-A036-471C3D9965B1}" presName="hierChild5" presStyleCnt="0"/>
      <dgm:spPr/>
    </dgm:pt>
    <dgm:pt modelId="{DE722EE4-AF5A-4CCB-8EE9-F5115A81CA37}" type="pres">
      <dgm:prSet presAssocID="{BAF63291-0FE1-4915-9FF0-986F67E50D29}" presName="Name37" presStyleLbl="parChTrans1D3" presStyleIdx="1" presStyleCnt="6"/>
      <dgm:spPr/>
      <dgm:t>
        <a:bodyPr/>
        <a:lstStyle/>
        <a:p>
          <a:endParaRPr lang="en-ZA"/>
        </a:p>
      </dgm:t>
    </dgm:pt>
    <dgm:pt modelId="{9792CE36-7402-4C22-80FB-368B7DC4FB40}" type="pres">
      <dgm:prSet presAssocID="{60B6A7D6-A3A8-407A-A558-9EF4FEDE2A4F}" presName="hierRoot2" presStyleCnt="0">
        <dgm:presLayoutVars>
          <dgm:hierBranch val="init"/>
        </dgm:presLayoutVars>
      </dgm:prSet>
      <dgm:spPr/>
    </dgm:pt>
    <dgm:pt modelId="{C70F7B15-6947-4A2A-9E3E-67995E4549FE}" type="pres">
      <dgm:prSet presAssocID="{60B6A7D6-A3A8-407A-A558-9EF4FEDE2A4F}" presName="rootComposite" presStyleCnt="0"/>
      <dgm:spPr/>
    </dgm:pt>
    <dgm:pt modelId="{FF59E176-2EAE-4ED1-9B97-C135E62115C4}" type="pres">
      <dgm:prSet presAssocID="{60B6A7D6-A3A8-407A-A558-9EF4FEDE2A4F}" presName="rootText" presStyleLbl="node1" presStyleIdx="2" presStyleCnt="7" custScaleY="136632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D6145BBB-8B52-4186-B5E7-7B9B5AAEA0B9}" type="pres">
      <dgm:prSet presAssocID="{60B6A7D6-A3A8-407A-A558-9EF4FEDE2A4F}" presName="titleText2" presStyleLbl="fgAcc1" presStyleIdx="2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90C625F5-7AF3-486D-AC52-E0120C446AA4}" type="pres">
      <dgm:prSet presAssocID="{60B6A7D6-A3A8-407A-A558-9EF4FEDE2A4F}" presName="rootConnector" presStyleLbl="node3" presStyleIdx="0" presStyleCnt="0"/>
      <dgm:spPr/>
      <dgm:t>
        <a:bodyPr/>
        <a:lstStyle/>
        <a:p>
          <a:endParaRPr lang="en-ZA"/>
        </a:p>
      </dgm:t>
    </dgm:pt>
    <dgm:pt modelId="{1F5CE5FC-4BCB-4D61-BE1D-AF7B8F6384BB}" type="pres">
      <dgm:prSet presAssocID="{60B6A7D6-A3A8-407A-A558-9EF4FEDE2A4F}" presName="hierChild4" presStyleCnt="0"/>
      <dgm:spPr/>
    </dgm:pt>
    <dgm:pt modelId="{BFD379AF-CE06-4203-88D0-187DC92A635E}" type="pres">
      <dgm:prSet presAssocID="{60B6A7D6-A3A8-407A-A558-9EF4FEDE2A4F}" presName="hierChild5" presStyleCnt="0"/>
      <dgm:spPr/>
    </dgm:pt>
    <dgm:pt modelId="{7ADAF29F-5A28-4634-834B-4562AE6DC77C}" type="pres">
      <dgm:prSet presAssocID="{6B9D294B-0607-4645-9771-F46DFA61DFFA}" presName="Name37" presStyleLbl="parChTrans1D3" presStyleIdx="2" presStyleCnt="6"/>
      <dgm:spPr/>
      <dgm:t>
        <a:bodyPr/>
        <a:lstStyle/>
        <a:p>
          <a:endParaRPr lang="en-ZA"/>
        </a:p>
      </dgm:t>
    </dgm:pt>
    <dgm:pt modelId="{E191D1BC-9052-48D3-9D9C-0F0FB7766143}" type="pres">
      <dgm:prSet presAssocID="{464ED684-A3BE-4AF1-8033-9407BA8E43CC}" presName="hierRoot2" presStyleCnt="0">
        <dgm:presLayoutVars>
          <dgm:hierBranch val="init"/>
        </dgm:presLayoutVars>
      </dgm:prSet>
      <dgm:spPr/>
    </dgm:pt>
    <dgm:pt modelId="{4822653A-2DF8-4E82-A8DD-3CD85AAA2C07}" type="pres">
      <dgm:prSet presAssocID="{464ED684-A3BE-4AF1-8033-9407BA8E43CC}" presName="rootComposite" presStyleCnt="0"/>
      <dgm:spPr/>
    </dgm:pt>
    <dgm:pt modelId="{9C89ABC1-59AB-46D9-A19F-67283E9CB1A2}" type="pres">
      <dgm:prSet presAssocID="{464ED684-A3BE-4AF1-8033-9407BA8E43CC}" presName="rootText" presStyleLbl="node1" presStyleIdx="3" presStyleCnt="7" custScaleY="237419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BB32B9E2-8F60-4FB1-9337-2C36C023D42B}" type="pres">
      <dgm:prSet presAssocID="{464ED684-A3BE-4AF1-8033-9407BA8E43CC}" presName="titleText2" presStyleLbl="fgAcc1" presStyleIdx="3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B52DA0DA-3F24-48EF-93AF-CCEF6BF6C85A}" type="pres">
      <dgm:prSet presAssocID="{464ED684-A3BE-4AF1-8033-9407BA8E43CC}" presName="rootConnector" presStyleLbl="node3" presStyleIdx="0" presStyleCnt="0"/>
      <dgm:spPr/>
      <dgm:t>
        <a:bodyPr/>
        <a:lstStyle/>
        <a:p>
          <a:endParaRPr lang="en-ZA"/>
        </a:p>
      </dgm:t>
    </dgm:pt>
    <dgm:pt modelId="{14249C4B-B93C-40B9-AAA8-95F561706BE7}" type="pres">
      <dgm:prSet presAssocID="{464ED684-A3BE-4AF1-8033-9407BA8E43CC}" presName="hierChild4" presStyleCnt="0"/>
      <dgm:spPr/>
    </dgm:pt>
    <dgm:pt modelId="{616C0366-81C6-427D-BA4C-BFA3F5BCC528}" type="pres">
      <dgm:prSet presAssocID="{464ED684-A3BE-4AF1-8033-9407BA8E43CC}" presName="hierChild5" presStyleCnt="0"/>
      <dgm:spPr/>
    </dgm:pt>
    <dgm:pt modelId="{EAD30D74-AB36-416F-9B88-73A128E8AB22}" type="pres">
      <dgm:prSet presAssocID="{3C40F74E-D6ED-4300-840B-FE89E3C09FC1}" presName="Name37" presStyleLbl="parChTrans1D3" presStyleIdx="3" presStyleCnt="6"/>
      <dgm:spPr/>
      <dgm:t>
        <a:bodyPr/>
        <a:lstStyle/>
        <a:p>
          <a:endParaRPr lang="en-ZA"/>
        </a:p>
      </dgm:t>
    </dgm:pt>
    <dgm:pt modelId="{31C42D35-EA8E-46C9-8A5D-7756059FC877}" type="pres">
      <dgm:prSet presAssocID="{0247EA87-893D-4869-B5EB-25024ADAFE95}" presName="hierRoot2" presStyleCnt="0">
        <dgm:presLayoutVars>
          <dgm:hierBranch val="init"/>
        </dgm:presLayoutVars>
      </dgm:prSet>
      <dgm:spPr/>
    </dgm:pt>
    <dgm:pt modelId="{987C4A36-303C-4AAC-AFD1-BF5019D6EA74}" type="pres">
      <dgm:prSet presAssocID="{0247EA87-893D-4869-B5EB-25024ADAFE95}" presName="rootComposite" presStyleCnt="0"/>
      <dgm:spPr/>
    </dgm:pt>
    <dgm:pt modelId="{6AED0A73-D71B-41A4-84EF-35C48E787E71}" type="pres">
      <dgm:prSet presAssocID="{0247EA87-893D-4869-B5EB-25024ADAFE95}" presName="rootText" presStyleLbl="node1" presStyleIdx="4" presStyleCnt="7" custScaleX="134755" custScaleY="250705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A770AED2-F8EF-474B-9E49-CEE8999EFE4E}" type="pres">
      <dgm:prSet presAssocID="{0247EA87-893D-4869-B5EB-25024ADAFE95}" presName="titleText2" presStyleLbl="fgAcc1" presStyleIdx="4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3520B3C0-4158-49E5-8839-4DF5B28E0EF6}" type="pres">
      <dgm:prSet presAssocID="{0247EA87-893D-4869-B5EB-25024ADAFE95}" presName="rootConnector" presStyleLbl="node3" presStyleIdx="0" presStyleCnt="0"/>
      <dgm:spPr/>
      <dgm:t>
        <a:bodyPr/>
        <a:lstStyle/>
        <a:p>
          <a:endParaRPr lang="en-ZA"/>
        </a:p>
      </dgm:t>
    </dgm:pt>
    <dgm:pt modelId="{B059C7AE-43F4-462B-9B4F-8A8199FE0165}" type="pres">
      <dgm:prSet presAssocID="{0247EA87-893D-4869-B5EB-25024ADAFE95}" presName="hierChild4" presStyleCnt="0"/>
      <dgm:spPr/>
    </dgm:pt>
    <dgm:pt modelId="{2B3C90EA-F9B6-4087-B0A0-8DCE58214AFC}" type="pres">
      <dgm:prSet presAssocID="{0247EA87-893D-4869-B5EB-25024ADAFE95}" presName="hierChild5" presStyleCnt="0"/>
      <dgm:spPr/>
    </dgm:pt>
    <dgm:pt modelId="{F206474C-BCC9-4EC7-BECE-1DCE93D0E00B}" type="pres">
      <dgm:prSet presAssocID="{03D7A85C-1A60-499F-915A-3E6C2856AE4C}" presName="Name37" presStyleLbl="parChTrans1D3" presStyleIdx="4" presStyleCnt="6"/>
      <dgm:spPr/>
      <dgm:t>
        <a:bodyPr/>
        <a:lstStyle/>
        <a:p>
          <a:endParaRPr lang="en-ZA"/>
        </a:p>
      </dgm:t>
    </dgm:pt>
    <dgm:pt modelId="{5D000EB3-517A-4B80-AA8D-C8B8BE697AFE}" type="pres">
      <dgm:prSet presAssocID="{AD87C53E-6262-4F0C-BDBC-C4A8C1B391DF}" presName="hierRoot2" presStyleCnt="0">
        <dgm:presLayoutVars>
          <dgm:hierBranch val="init"/>
        </dgm:presLayoutVars>
      </dgm:prSet>
      <dgm:spPr/>
    </dgm:pt>
    <dgm:pt modelId="{F5A97BDF-0968-4797-96E2-F8E57343E368}" type="pres">
      <dgm:prSet presAssocID="{AD87C53E-6262-4F0C-BDBC-C4A8C1B391DF}" presName="rootComposite" presStyleCnt="0"/>
      <dgm:spPr/>
    </dgm:pt>
    <dgm:pt modelId="{BDB834C4-F992-4A7F-AD9B-F848B4932ECF}" type="pres">
      <dgm:prSet presAssocID="{AD87C53E-6262-4F0C-BDBC-C4A8C1B391DF}" presName="rootText" presStyleLbl="node1" presStyleIdx="5" presStyleCnt="7" custScaleX="135706" custScaleY="282695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0CAC4A54-0F49-40AD-BBE7-8C026E68310F}" type="pres">
      <dgm:prSet presAssocID="{AD87C53E-6262-4F0C-BDBC-C4A8C1B391DF}" presName="titleText2" presStyleLbl="fgAcc1" presStyleIdx="5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6669F311-C89A-4D64-939F-1D65FBEC36C3}" type="pres">
      <dgm:prSet presAssocID="{AD87C53E-6262-4F0C-BDBC-C4A8C1B391DF}" presName="rootConnector" presStyleLbl="node3" presStyleIdx="0" presStyleCnt="0"/>
      <dgm:spPr/>
      <dgm:t>
        <a:bodyPr/>
        <a:lstStyle/>
        <a:p>
          <a:endParaRPr lang="en-ZA"/>
        </a:p>
      </dgm:t>
    </dgm:pt>
    <dgm:pt modelId="{B5F046C9-B1D8-43D1-9B2D-6D8E55890B11}" type="pres">
      <dgm:prSet presAssocID="{AD87C53E-6262-4F0C-BDBC-C4A8C1B391DF}" presName="hierChild4" presStyleCnt="0"/>
      <dgm:spPr/>
    </dgm:pt>
    <dgm:pt modelId="{64AC3B57-6203-4FB5-92AC-CEA16BA9C30B}" type="pres">
      <dgm:prSet presAssocID="{AD87C53E-6262-4F0C-BDBC-C4A8C1B391DF}" presName="hierChild5" presStyleCnt="0"/>
      <dgm:spPr/>
    </dgm:pt>
    <dgm:pt modelId="{C0C0B077-EB0B-45E8-98C6-D2D5414A6B47}" type="pres">
      <dgm:prSet presAssocID="{C1C64DE6-D94A-4D32-91EF-771CDF84D23D}" presName="Name37" presStyleLbl="parChTrans1D3" presStyleIdx="5" presStyleCnt="6"/>
      <dgm:spPr/>
      <dgm:t>
        <a:bodyPr/>
        <a:lstStyle/>
        <a:p>
          <a:endParaRPr lang="en-ZA"/>
        </a:p>
      </dgm:t>
    </dgm:pt>
    <dgm:pt modelId="{418041A4-838B-4C52-9829-E6404AC11EEB}" type="pres">
      <dgm:prSet presAssocID="{D91CDE3E-3BAB-476B-9D7C-95D9B787D1D2}" presName="hierRoot2" presStyleCnt="0">
        <dgm:presLayoutVars>
          <dgm:hierBranch val="init"/>
        </dgm:presLayoutVars>
      </dgm:prSet>
      <dgm:spPr/>
    </dgm:pt>
    <dgm:pt modelId="{3227EF8F-08C4-41D9-B9A0-E9695E4142FF}" type="pres">
      <dgm:prSet presAssocID="{D91CDE3E-3BAB-476B-9D7C-95D9B787D1D2}" presName="rootComposite" presStyleCnt="0"/>
      <dgm:spPr/>
    </dgm:pt>
    <dgm:pt modelId="{E0735945-2BBE-4EC0-82FE-59CCFEFB5065}" type="pres">
      <dgm:prSet presAssocID="{D91CDE3E-3BAB-476B-9D7C-95D9B787D1D2}" presName="rootText" presStyleLbl="node1" presStyleIdx="6" presStyleCnt="7" custScaleY="236754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4B7A0DEB-8F3E-400B-8B11-01DB9BD64079}" type="pres">
      <dgm:prSet presAssocID="{D91CDE3E-3BAB-476B-9D7C-95D9B787D1D2}" presName="titleText2" presStyleLbl="fgAcc1" presStyleIdx="6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7D4EC847-E832-4036-9501-37427F8CBB03}" type="pres">
      <dgm:prSet presAssocID="{D91CDE3E-3BAB-476B-9D7C-95D9B787D1D2}" presName="rootConnector" presStyleLbl="node3" presStyleIdx="0" presStyleCnt="0"/>
      <dgm:spPr/>
      <dgm:t>
        <a:bodyPr/>
        <a:lstStyle/>
        <a:p>
          <a:endParaRPr lang="en-ZA"/>
        </a:p>
      </dgm:t>
    </dgm:pt>
    <dgm:pt modelId="{F9EEA727-A0A4-4F96-9DC9-C53FD1DDE357}" type="pres">
      <dgm:prSet presAssocID="{D91CDE3E-3BAB-476B-9D7C-95D9B787D1D2}" presName="hierChild4" presStyleCnt="0"/>
      <dgm:spPr/>
    </dgm:pt>
    <dgm:pt modelId="{3CEB8252-563B-4387-8AF0-A2E1E054A59D}" type="pres">
      <dgm:prSet presAssocID="{D91CDE3E-3BAB-476B-9D7C-95D9B787D1D2}" presName="hierChild5" presStyleCnt="0"/>
      <dgm:spPr/>
    </dgm:pt>
    <dgm:pt modelId="{D828C1F2-5E85-42EE-B24B-B66CDEBB2727}" type="pres">
      <dgm:prSet presAssocID="{52D2823D-4EDB-4AF9-9692-45D2A912902D}" presName="hierChild5" presStyleCnt="0"/>
      <dgm:spPr/>
    </dgm:pt>
    <dgm:pt modelId="{885D98EA-E823-4432-9014-4815648FDE91}" type="pres">
      <dgm:prSet presAssocID="{D36F2034-B215-46CB-9E39-F0469A5FE325}" presName="hierChild3" presStyleCnt="0"/>
      <dgm:spPr/>
    </dgm:pt>
    <dgm:pt modelId="{90E8B873-8894-45FE-BE2E-A601E5BF1ADF}" type="pres">
      <dgm:prSet presAssocID="{6BA2A740-E362-411A-A5E0-3FF303BDD301}" presName="Name96" presStyleLbl="parChTrans1D2" presStyleIdx="1" presStyleCnt="2"/>
      <dgm:spPr/>
      <dgm:t>
        <a:bodyPr/>
        <a:lstStyle/>
        <a:p>
          <a:endParaRPr lang="en-ZA"/>
        </a:p>
      </dgm:t>
    </dgm:pt>
    <dgm:pt modelId="{0B52392B-A461-4384-B577-55F99C6B2172}" type="pres">
      <dgm:prSet presAssocID="{89D01E53-EBC2-4982-8265-728AEA323842}" presName="hierRoot3" presStyleCnt="0">
        <dgm:presLayoutVars>
          <dgm:hierBranch val="init"/>
        </dgm:presLayoutVars>
      </dgm:prSet>
      <dgm:spPr/>
    </dgm:pt>
    <dgm:pt modelId="{08BE4E5F-38E8-40F8-B7D1-018CC1A52336}" type="pres">
      <dgm:prSet presAssocID="{89D01E53-EBC2-4982-8265-728AEA323842}" presName="rootComposite3" presStyleCnt="0"/>
      <dgm:spPr/>
    </dgm:pt>
    <dgm:pt modelId="{B67BDB45-3BBB-436E-99DC-1061307DE83D}" type="pres">
      <dgm:prSet presAssocID="{89D01E53-EBC2-4982-8265-728AEA323842}" presName="rootText3" presStyleLbl="asst1" presStyleIdx="0" presStyleCnt="1" custScaleX="24689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8359D606-915A-48C9-8609-EC18FCACF1A7}" type="pres">
      <dgm:prSet presAssocID="{89D01E53-EBC2-4982-8265-728AEA323842}" presName="titleText3" presStyleLbl="fgAcc2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EB304C19-AED4-45D3-A1CC-FBCFCDFC669A}" type="pres">
      <dgm:prSet presAssocID="{89D01E53-EBC2-4982-8265-728AEA323842}" presName="rootConnector3" presStyleLbl="asst1" presStyleIdx="0" presStyleCnt="1"/>
      <dgm:spPr/>
      <dgm:t>
        <a:bodyPr/>
        <a:lstStyle/>
        <a:p>
          <a:endParaRPr lang="en-ZA"/>
        </a:p>
      </dgm:t>
    </dgm:pt>
    <dgm:pt modelId="{626D6887-9448-4823-9FCD-3B8E134A1D78}" type="pres">
      <dgm:prSet presAssocID="{89D01E53-EBC2-4982-8265-728AEA323842}" presName="hierChild6" presStyleCnt="0"/>
      <dgm:spPr/>
    </dgm:pt>
    <dgm:pt modelId="{70F0B5D1-65C7-42AA-8B88-0006AEA3A018}" type="pres">
      <dgm:prSet presAssocID="{89D01E53-EBC2-4982-8265-728AEA323842}" presName="hierChild7" presStyleCnt="0"/>
      <dgm:spPr/>
    </dgm:pt>
  </dgm:ptLst>
  <dgm:cxnLst>
    <dgm:cxn modelId="{E3B62C2D-F959-4338-A276-5390253BB386}" type="presOf" srcId="{23D53682-C93E-42C5-BD1E-E532FC9AC11B}" destId="{D6145BBB-8B52-4186-B5E7-7B9B5AAEA0B9}" srcOrd="0" destOrd="0" presId="urn:microsoft.com/office/officeart/2008/layout/NameandTitleOrganizationalChart"/>
    <dgm:cxn modelId="{52D61CFB-950C-4FEC-A791-2EDF63227B99}" type="presOf" srcId="{ECB24279-DE15-48A2-BC86-E6C0D91F1AB8}" destId="{EBA77E74-2B55-4971-823E-C7F4052C3689}" srcOrd="0" destOrd="0" presId="urn:microsoft.com/office/officeart/2008/layout/NameandTitleOrganizationalChart"/>
    <dgm:cxn modelId="{917B1351-C589-4334-A829-5F791075DF2B}" type="presOf" srcId="{3C40F74E-D6ED-4300-840B-FE89E3C09FC1}" destId="{EAD30D74-AB36-416F-9B88-73A128E8AB22}" srcOrd="0" destOrd="0" presId="urn:microsoft.com/office/officeart/2008/layout/NameandTitleOrganizationalChart"/>
    <dgm:cxn modelId="{362FCA83-AADF-4FAE-B6D3-958CE0DF74B8}" type="presOf" srcId="{BFB5F55D-BDE8-478A-9D69-3DFF9FD3B97F}" destId="{BB32B9E2-8F60-4FB1-9337-2C36C023D42B}" srcOrd="0" destOrd="0" presId="urn:microsoft.com/office/officeart/2008/layout/NameandTitleOrganizationalChart"/>
    <dgm:cxn modelId="{D4F1B2BF-EEC3-4CC8-B8A9-42DC620A4DA3}" type="presOf" srcId="{D91CDE3E-3BAB-476B-9D7C-95D9B787D1D2}" destId="{7D4EC847-E832-4036-9501-37427F8CBB03}" srcOrd="1" destOrd="0" presId="urn:microsoft.com/office/officeart/2008/layout/NameandTitleOrganizationalChart"/>
    <dgm:cxn modelId="{FA2C767D-B415-4CD8-B1AF-F58DF03C4734}" srcId="{D36F2034-B215-46CB-9E39-F0469A5FE325}" destId="{52D2823D-4EDB-4AF9-9692-45D2A912902D}" srcOrd="1" destOrd="0" parTransId="{C2527EA1-9184-47AA-A0A0-37927EDEA5D7}" sibTransId="{8D07434F-685E-4012-B19F-AB31CD0C6EA1}"/>
    <dgm:cxn modelId="{5700BE05-6D31-42C9-B90C-CA4E32A5E841}" type="presOf" srcId="{C1C64DE6-D94A-4D32-91EF-771CDF84D23D}" destId="{C0C0B077-EB0B-45E8-98C6-D2D5414A6B47}" srcOrd="0" destOrd="0" presId="urn:microsoft.com/office/officeart/2008/layout/NameandTitleOrganizationalChart"/>
    <dgm:cxn modelId="{20B9F74C-2C69-4BF1-9769-3EAE5C406528}" type="presOf" srcId="{52D2823D-4EDB-4AF9-9692-45D2A912902D}" destId="{6259F68B-DE18-4B94-ADA3-5BA8A1AF1D29}" srcOrd="0" destOrd="0" presId="urn:microsoft.com/office/officeart/2008/layout/NameandTitleOrganizationalChart"/>
    <dgm:cxn modelId="{FF479DDF-8A57-4D4B-AB70-A9EA2F8F3675}" srcId="{52D2823D-4EDB-4AF9-9692-45D2A912902D}" destId="{60B6A7D6-A3A8-407A-A558-9EF4FEDE2A4F}" srcOrd="1" destOrd="0" parTransId="{BAF63291-0FE1-4915-9FF0-986F67E50D29}" sibTransId="{23D53682-C93E-42C5-BD1E-E532FC9AC11B}"/>
    <dgm:cxn modelId="{376EEAEE-07C0-4957-962A-FFB9190085F0}" type="presOf" srcId="{464ED684-A3BE-4AF1-8033-9407BA8E43CC}" destId="{B52DA0DA-3F24-48EF-93AF-CCEF6BF6C85A}" srcOrd="1" destOrd="0" presId="urn:microsoft.com/office/officeart/2008/layout/NameandTitleOrganizationalChart"/>
    <dgm:cxn modelId="{FC4C5BE1-4B8C-4C05-83C2-A7C5E5FF1925}" srcId="{52D2823D-4EDB-4AF9-9692-45D2A912902D}" destId="{0247EA87-893D-4869-B5EB-25024ADAFE95}" srcOrd="3" destOrd="0" parTransId="{3C40F74E-D6ED-4300-840B-FE89E3C09FC1}" sibTransId="{69D11752-F204-4DD4-9BDF-84721B92CBD6}"/>
    <dgm:cxn modelId="{A9872ED8-275A-405B-85FA-F6063B62E85A}" type="presOf" srcId="{D91CDE3E-3BAB-476B-9D7C-95D9B787D1D2}" destId="{E0735945-2BBE-4EC0-82FE-59CCFEFB5065}" srcOrd="0" destOrd="0" presId="urn:microsoft.com/office/officeart/2008/layout/NameandTitleOrganizationalChart"/>
    <dgm:cxn modelId="{0006001B-3BE3-4092-BC83-EDB278D35864}" srcId="{D36F2034-B215-46CB-9E39-F0469A5FE325}" destId="{89D01E53-EBC2-4982-8265-728AEA323842}" srcOrd="0" destOrd="0" parTransId="{6BA2A740-E362-411A-A5E0-3FF303BDD301}" sibTransId="{B3B3B991-BCA5-4E6D-ABE8-0CA2D90C3FAD}"/>
    <dgm:cxn modelId="{D903DB19-91B6-4827-9675-2CDB952779DD}" type="presOf" srcId="{89D01E53-EBC2-4982-8265-728AEA323842}" destId="{EB304C19-AED4-45D3-A1CC-FBCFCDFC669A}" srcOrd="1" destOrd="0" presId="urn:microsoft.com/office/officeart/2008/layout/NameandTitleOrganizationalChart"/>
    <dgm:cxn modelId="{935250AC-864F-44E3-BF2E-BD3B63BFE999}" srcId="{659A18B0-C8E4-488E-999A-1ACFB4EFF4C0}" destId="{D36F2034-B215-46CB-9E39-F0469A5FE325}" srcOrd="0" destOrd="0" parTransId="{4FDFC3C4-0E0C-45F5-A838-4CC7F03885D5}" sibTransId="{ECB24279-DE15-48A2-BC86-E6C0D91F1AB8}"/>
    <dgm:cxn modelId="{0DEE88E6-C3B8-47F8-8948-8086B94CDC73}" srcId="{52D2823D-4EDB-4AF9-9692-45D2A912902D}" destId="{464ED684-A3BE-4AF1-8033-9407BA8E43CC}" srcOrd="2" destOrd="0" parTransId="{6B9D294B-0607-4645-9771-F46DFA61DFFA}" sibTransId="{BFB5F55D-BDE8-478A-9D69-3DFF9FD3B97F}"/>
    <dgm:cxn modelId="{B61C0C53-6B9B-4B61-8047-5E09A563F253}" type="presOf" srcId="{0247EA87-893D-4869-B5EB-25024ADAFE95}" destId="{6AED0A73-D71B-41A4-84EF-35C48E787E71}" srcOrd="0" destOrd="0" presId="urn:microsoft.com/office/officeart/2008/layout/NameandTitleOrganizationalChart"/>
    <dgm:cxn modelId="{70CD39C0-5661-4013-8E45-730593BD7C56}" type="presOf" srcId="{03D7A85C-1A60-499F-915A-3E6C2856AE4C}" destId="{F206474C-BCC9-4EC7-BECE-1DCE93D0E00B}" srcOrd="0" destOrd="0" presId="urn:microsoft.com/office/officeart/2008/layout/NameandTitleOrganizationalChart"/>
    <dgm:cxn modelId="{E226BC82-C526-4CA8-B254-56C911C5B00A}" type="presOf" srcId="{CD3D0109-90D1-45C3-A036-471C3D9965B1}" destId="{AD0ABD3B-F833-4C23-8BA0-DC6CF81F540E}" srcOrd="1" destOrd="0" presId="urn:microsoft.com/office/officeart/2008/layout/NameandTitleOrganizationalChart"/>
    <dgm:cxn modelId="{16672A23-BF8C-4E3B-9CB8-1D14F476B6FE}" srcId="{52D2823D-4EDB-4AF9-9692-45D2A912902D}" destId="{D91CDE3E-3BAB-476B-9D7C-95D9B787D1D2}" srcOrd="5" destOrd="0" parTransId="{C1C64DE6-D94A-4D32-91EF-771CDF84D23D}" sibTransId="{B3BA48BD-CD72-43A0-95D7-2231C4A789D6}"/>
    <dgm:cxn modelId="{F0CA883C-0EC7-48A3-BC70-5AC49C07A97E}" type="presOf" srcId="{D36F2034-B215-46CB-9E39-F0469A5FE325}" destId="{22EECA2D-C340-4B5D-8793-69363581DCEA}" srcOrd="0" destOrd="0" presId="urn:microsoft.com/office/officeart/2008/layout/NameandTitleOrganizationalChart"/>
    <dgm:cxn modelId="{1A58E164-1A27-479F-AD29-586BB572E1B0}" type="presOf" srcId="{89D01E53-EBC2-4982-8265-728AEA323842}" destId="{B67BDB45-3BBB-436E-99DC-1061307DE83D}" srcOrd="0" destOrd="0" presId="urn:microsoft.com/office/officeart/2008/layout/NameandTitleOrganizationalChart"/>
    <dgm:cxn modelId="{7925233C-7904-4610-8173-E99E2993F8E0}" srcId="{52D2823D-4EDB-4AF9-9692-45D2A912902D}" destId="{CD3D0109-90D1-45C3-A036-471C3D9965B1}" srcOrd="0" destOrd="0" parTransId="{4F2E69EC-3F7A-4FBA-BD1E-BC2667DF1DB6}" sibTransId="{1703920A-391C-4718-B909-0E877B4C5016}"/>
    <dgm:cxn modelId="{177AA5B3-D584-4335-BBD2-CE8F6B47C5B9}" type="presOf" srcId="{659A18B0-C8E4-488E-999A-1ACFB4EFF4C0}" destId="{39121D64-3E65-44E6-AFF3-9B6634385F29}" srcOrd="0" destOrd="0" presId="urn:microsoft.com/office/officeart/2008/layout/NameandTitleOrganizationalChart"/>
    <dgm:cxn modelId="{84CAA71C-E867-4620-8B17-05FE80E4AE7E}" type="presOf" srcId="{52D2823D-4EDB-4AF9-9692-45D2A912902D}" destId="{C10481B9-EED1-47F7-876F-ECF1A3FD193D}" srcOrd="1" destOrd="0" presId="urn:microsoft.com/office/officeart/2008/layout/NameandTitleOrganizationalChart"/>
    <dgm:cxn modelId="{ED275373-FE87-447C-BA66-187B19E054E3}" type="presOf" srcId="{8D07434F-685E-4012-B19F-AB31CD0C6EA1}" destId="{D3FC2A1A-E33C-4AA2-A90F-99775307BA26}" srcOrd="0" destOrd="0" presId="urn:microsoft.com/office/officeart/2008/layout/NameandTitleOrganizationalChart"/>
    <dgm:cxn modelId="{321BF6FE-22E1-43CA-AAA8-F1EEE20C918C}" type="presOf" srcId="{CD3D0109-90D1-45C3-A036-471C3D9965B1}" destId="{4F909BEA-6B34-49C4-813E-7896F3E5EE6B}" srcOrd="0" destOrd="0" presId="urn:microsoft.com/office/officeart/2008/layout/NameandTitleOrganizationalChart"/>
    <dgm:cxn modelId="{987D7524-DB17-44E5-8F24-3FFF942D984C}" type="presOf" srcId="{60B6A7D6-A3A8-407A-A558-9EF4FEDE2A4F}" destId="{90C625F5-7AF3-486D-AC52-E0120C446AA4}" srcOrd="1" destOrd="0" presId="urn:microsoft.com/office/officeart/2008/layout/NameandTitleOrganizationalChart"/>
    <dgm:cxn modelId="{25CA916D-CCC7-428B-92C9-58BB71AE4B55}" type="presOf" srcId="{D36F2034-B215-46CB-9E39-F0469A5FE325}" destId="{5BB033A5-26C0-4040-8872-E4D7FF532D7A}" srcOrd="1" destOrd="0" presId="urn:microsoft.com/office/officeart/2008/layout/NameandTitleOrganizationalChart"/>
    <dgm:cxn modelId="{AC77FC6D-7E3D-41CF-B6E3-83F308C62D68}" type="presOf" srcId="{B3B3B991-BCA5-4E6D-ABE8-0CA2D90C3FAD}" destId="{8359D606-915A-48C9-8609-EC18FCACF1A7}" srcOrd="0" destOrd="0" presId="urn:microsoft.com/office/officeart/2008/layout/NameandTitleOrganizationalChart"/>
    <dgm:cxn modelId="{AEB8E3DE-983E-42C4-843B-266327B9F3A4}" type="presOf" srcId="{6B9D294B-0607-4645-9771-F46DFA61DFFA}" destId="{7ADAF29F-5A28-4634-834B-4562AE6DC77C}" srcOrd="0" destOrd="0" presId="urn:microsoft.com/office/officeart/2008/layout/NameandTitleOrganizationalChart"/>
    <dgm:cxn modelId="{B8D42EA6-7588-4017-8301-3D0AC3D29843}" type="presOf" srcId="{464ED684-A3BE-4AF1-8033-9407BA8E43CC}" destId="{9C89ABC1-59AB-46D9-A19F-67283E9CB1A2}" srcOrd="0" destOrd="0" presId="urn:microsoft.com/office/officeart/2008/layout/NameandTitleOrganizationalChart"/>
    <dgm:cxn modelId="{DAA63C68-FA72-4813-8477-17A4409F7AC1}" type="presOf" srcId="{0247EA87-893D-4869-B5EB-25024ADAFE95}" destId="{3520B3C0-4158-49E5-8839-4DF5B28E0EF6}" srcOrd="1" destOrd="0" presId="urn:microsoft.com/office/officeart/2008/layout/NameandTitleOrganizationalChart"/>
    <dgm:cxn modelId="{7274D00E-4A5C-4EEF-BCB1-D96661C022FC}" type="presOf" srcId="{4F2E69EC-3F7A-4FBA-BD1E-BC2667DF1DB6}" destId="{0C2E9F5A-5CA7-42E5-9BEC-F0B26FAD96B5}" srcOrd="0" destOrd="0" presId="urn:microsoft.com/office/officeart/2008/layout/NameandTitleOrganizationalChart"/>
    <dgm:cxn modelId="{8B18B828-8901-44DB-933E-ACC27F11503B}" type="presOf" srcId="{6BA2A740-E362-411A-A5E0-3FF303BDD301}" destId="{90E8B873-8894-45FE-BE2E-A601E5BF1ADF}" srcOrd="0" destOrd="0" presId="urn:microsoft.com/office/officeart/2008/layout/NameandTitleOrganizationalChart"/>
    <dgm:cxn modelId="{F03AD2C2-5D1E-459B-823C-B6FBF501EB22}" type="presOf" srcId="{60B6A7D6-A3A8-407A-A558-9EF4FEDE2A4F}" destId="{FF59E176-2EAE-4ED1-9B97-C135E62115C4}" srcOrd="0" destOrd="0" presId="urn:microsoft.com/office/officeart/2008/layout/NameandTitleOrganizationalChart"/>
    <dgm:cxn modelId="{8F7F802E-969D-47E9-88FC-242A5FE3B072}" type="presOf" srcId="{B3BA48BD-CD72-43A0-95D7-2231C4A789D6}" destId="{4B7A0DEB-8F3E-400B-8B11-01DB9BD64079}" srcOrd="0" destOrd="0" presId="urn:microsoft.com/office/officeart/2008/layout/NameandTitleOrganizationalChart"/>
    <dgm:cxn modelId="{8E4C13B2-FAA9-45E0-B54F-C124D84302A0}" type="presOf" srcId="{69D11752-F204-4DD4-9BDF-84721B92CBD6}" destId="{A770AED2-F8EF-474B-9E49-CEE8999EFE4E}" srcOrd="0" destOrd="0" presId="urn:microsoft.com/office/officeart/2008/layout/NameandTitleOrganizationalChart"/>
    <dgm:cxn modelId="{F7C5F24C-AB05-4697-BE24-9B7BAA898F04}" type="presOf" srcId="{AD87C53E-6262-4F0C-BDBC-C4A8C1B391DF}" destId="{BDB834C4-F992-4A7F-AD9B-F848B4932ECF}" srcOrd="0" destOrd="0" presId="urn:microsoft.com/office/officeart/2008/layout/NameandTitleOrganizationalChart"/>
    <dgm:cxn modelId="{88B43F57-3921-4E7B-9C2C-53F86B82F63F}" type="presOf" srcId="{D58E1C6A-8559-4C3A-BBFD-2F6FEB382DB4}" destId="{0CAC4A54-0F49-40AD-BBE7-8C026E68310F}" srcOrd="0" destOrd="0" presId="urn:microsoft.com/office/officeart/2008/layout/NameandTitleOrganizationalChart"/>
    <dgm:cxn modelId="{0F381A23-F4FF-456E-A944-3089B14A9950}" type="presOf" srcId="{C2527EA1-9184-47AA-A0A0-37927EDEA5D7}" destId="{26DF0EA0-C94D-400F-932C-A778DF209385}" srcOrd="0" destOrd="0" presId="urn:microsoft.com/office/officeart/2008/layout/NameandTitleOrganizationalChart"/>
    <dgm:cxn modelId="{6CF8AEDA-126E-4DB4-8C3E-4240A346A334}" srcId="{52D2823D-4EDB-4AF9-9692-45D2A912902D}" destId="{AD87C53E-6262-4F0C-BDBC-C4A8C1B391DF}" srcOrd="4" destOrd="0" parTransId="{03D7A85C-1A60-499F-915A-3E6C2856AE4C}" sibTransId="{D58E1C6A-8559-4C3A-BBFD-2F6FEB382DB4}"/>
    <dgm:cxn modelId="{AA4ED2DC-9B56-46D4-9ED7-90A8913D9D47}" type="presOf" srcId="{AD87C53E-6262-4F0C-BDBC-C4A8C1B391DF}" destId="{6669F311-C89A-4D64-939F-1D65FBEC36C3}" srcOrd="1" destOrd="0" presId="urn:microsoft.com/office/officeart/2008/layout/NameandTitleOrganizationalChart"/>
    <dgm:cxn modelId="{01BCAD73-0769-42BF-AA97-44E8543E22A9}" type="presOf" srcId="{BAF63291-0FE1-4915-9FF0-986F67E50D29}" destId="{DE722EE4-AF5A-4CCB-8EE9-F5115A81CA37}" srcOrd="0" destOrd="0" presId="urn:microsoft.com/office/officeart/2008/layout/NameandTitleOrganizationalChart"/>
    <dgm:cxn modelId="{869FBD0B-38A4-4A3B-823B-EAF881B9B57C}" type="presOf" srcId="{1703920A-391C-4718-B909-0E877B4C5016}" destId="{69FE14F4-D5CC-4D3D-81A5-A257AA65C64B}" srcOrd="0" destOrd="0" presId="urn:microsoft.com/office/officeart/2008/layout/NameandTitleOrganizationalChart"/>
    <dgm:cxn modelId="{83B78B60-3FAE-4899-A5D7-31348A6A74C7}" type="presParOf" srcId="{39121D64-3E65-44E6-AFF3-9B6634385F29}" destId="{8E40C92D-97E6-4A88-B0A1-3244429AD8C6}" srcOrd="0" destOrd="0" presId="urn:microsoft.com/office/officeart/2008/layout/NameandTitleOrganizationalChart"/>
    <dgm:cxn modelId="{9CF9ADC9-A1F9-4F26-B81F-F53E935F2D81}" type="presParOf" srcId="{8E40C92D-97E6-4A88-B0A1-3244429AD8C6}" destId="{7A5D0B06-201B-4FAE-8559-D2B76BB3C8AB}" srcOrd="0" destOrd="0" presId="urn:microsoft.com/office/officeart/2008/layout/NameandTitleOrganizationalChart"/>
    <dgm:cxn modelId="{8AEF0E7A-545F-4A4A-A261-978A35CEF1E4}" type="presParOf" srcId="{7A5D0B06-201B-4FAE-8559-D2B76BB3C8AB}" destId="{22EECA2D-C340-4B5D-8793-69363581DCEA}" srcOrd="0" destOrd="0" presId="urn:microsoft.com/office/officeart/2008/layout/NameandTitleOrganizationalChart"/>
    <dgm:cxn modelId="{2F6C555B-42FC-4E30-BF0D-780C111E60D1}" type="presParOf" srcId="{7A5D0B06-201B-4FAE-8559-D2B76BB3C8AB}" destId="{EBA77E74-2B55-4971-823E-C7F4052C3689}" srcOrd="1" destOrd="0" presId="urn:microsoft.com/office/officeart/2008/layout/NameandTitleOrganizationalChart"/>
    <dgm:cxn modelId="{7C8E147C-03ED-4EB2-BC93-BC7C0271AC66}" type="presParOf" srcId="{7A5D0B06-201B-4FAE-8559-D2B76BB3C8AB}" destId="{5BB033A5-26C0-4040-8872-E4D7FF532D7A}" srcOrd="2" destOrd="0" presId="urn:microsoft.com/office/officeart/2008/layout/NameandTitleOrganizationalChart"/>
    <dgm:cxn modelId="{8D52185B-4609-443A-A191-937C3141F1B8}" type="presParOf" srcId="{8E40C92D-97E6-4A88-B0A1-3244429AD8C6}" destId="{B744602A-2D55-423F-A9DA-48A717572230}" srcOrd="1" destOrd="0" presId="urn:microsoft.com/office/officeart/2008/layout/NameandTitleOrganizationalChart"/>
    <dgm:cxn modelId="{5C893FA0-10D1-48C2-9034-E61B485E3C17}" type="presParOf" srcId="{B744602A-2D55-423F-A9DA-48A717572230}" destId="{26DF0EA0-C94D-400F-932C-A778DF209385}" srcOrd="0" destOrd="0" presId="urn:microsoft.com/office/officeart/2008/layout/NameandTitleOrganizationalChart"/>
    <dgm:cxn modelId="{9DC167E5-97FE-4800-AFBF-55F8B6751044}" type="presParOf" srcId="{B744602A-2D55-423F-A9DA-48A717572230}" destId="{2FF94713-80C5-4CE3-A869-7D08C6F9DF7E}" srcOrd="1" destOrd="0" presId="urn:microsoft.com/office/officeart/2008/layout/NameandTitleOrganizationalChart"/>
    <dgm:cxn modelId="{38303DA4-3B75-4168-8C15-0B3C7CBBCB11}" type="presParOf" srcId="{2FF94713-80C5-4CE3-A869-7D08C6F9DF7E}" destId="{AC123C44-C995-4DE1-9466-94FB6DB3A2D9}" srcOrd="0" destOrd="0" presId="urn:microsoft.com/office/officeart/2008/layout/NameandTitleOrganizationalChart"/>
    <dgm:cxn modelId="{62335DFE-7CEB-4F39-8729-47367B913F5F}" type="presParOf" srcId="{AC123C44-C995-4DE1-9466-94FB6DB3A2D9}" destId="{6259F68B-DE18-4B94-ADA3-5BA8A1AF1D29}" srcOrd="0" destOrd="0" presId="urn:microsoft.com/office/officeart/2008/layout/NameandTitleOrganizationalChart"/>
    <dgm:cxn modelId="{24DD93EF-35B5-4AC1-98FE-5B024E21FDF6}" type="presParOf" srcId="{AC123C44-C995-4DE1-9466-94FB6DB3A2D9}" destId="{D3FC2A1A-E33C-4AA2-A90F-99775307BA26}" srcOrd="1" destOrd="0" presId="urn:microsoft.com/office/officeart/2008/layout/NameandTitleOrganizationalChart"/>
    <dgm:cxn modelId="{B8651428-19F4-4685-96D4-53D62ED5738F}" type="presParOf" srcId="{AC123C44-C995-4DE1-9466-94FB6DB3A2D9}" destId="{C10481B9-EED1-47F7-876F-ECF1A3FD193D}" srcOrd="2" destOrd="0" presId="urn:microsoft.com/office/officeart/2008/layout/NameandTitleOrganizationalChart"/>
    <dgm:cxn modelId="{5A79A179-EEA0-4013-A1C4-941AC13DB312}" type="presParOf" srcId="{2FF94713-80C5-4CE3-A869-7D08C6F9DF7E}" destId="{88D2BF0F-45E6-434D-B0A6-EA3305EB3C0E}" srcOrd="1" destOrd="0" presId="urn:microsoft.com/office/officeart/2008/layout/NameandTitleOrganizationalChart"/>
    <dgm:cxn modelId="{BE967962-1671-4865-AE35-FE881BD3DF4D}" type="presParOf" srcId="{88D2BF0F-45E6-434D-B0A6-EA3305EB3C0E}" destId="{0C2E9F5A-5CA7-42E5-9BEC-F0B26FAD96B5}" srcOrd="0" destOrd="0" presId="urn:microsoft.com/office/officeart/2008/layout/NameandTitleOrganizationalChart"/>
    <dgm:cxn modelId="{45324247-4F72-4833-8BA7-5DE1167FC213}" type="presParOf" srcId="{88D2BF0F-45E6-434D-B0A6-EA3305EB3C0E}" destId="{99B5256D-9B27-461A-8D73-19C0369187EA}" srcOrd="1" destOrd="0" presId="urn:microsoft.com/office/officeart/2008/layout/NameandTitleOrganizationalChart"/>
    <dgm:cxn modelId="{8507E895-1DD1-4639-B013-11BDD91621C5}" type="presParOf" srcId="{99B5256D-9B27-461A-8D73-19C0369187EA}" destId="{FF160D04-7A93-45E2-8B54-17492CAECCFE}" srcOrd="0" destOrd="0" presId="urn:microsoft.com/office/officeart/2008/layout/NameandTitleOrganizationalChart"/>
    <dgm:cxn modelId="{FBDD7863-4F41-470D-AFAA-E5F93AF16FC8}" type="presParOf" srcId="{FF160D04-7A93-45E2-8B54-17492CAECCFE}" destId="{4F909BEA-6B34-49C4-813E-7896F3E5EE6B}" srcOrd="0" destOrd="0" presId="urn:microsoft.com/office/officeart/2008/layout/NameandTitleOrganizationalChart"/>
    <dgm:cxn modelId="{BC643CFD-CE32-446B-BE8B-A85E304D49F3}" type="presParOf" srcId="{FF160D04-7A93-45E2-8B54-17492CAECCFE}" destId="{69FE14F4-D5CC-4D3D-81A5-A257AA65C64B}" srcOrd="1" destOrd="0" presId="urn:microsoft.com/office/officeart/2008/layout/NameandTitleOrganizationalChart"/>
    <dgm:cxn modelId="{DFF0203C-98C7-418B-B3F7-E84E5535E158}" type="presParOf" srcId="{FF160D04-7A93-45E2-8B54-17492CAECCFE}" destId="{AD0ABD3B-F833-4C23-8BA0-DC6CF81F540E}" srcOrd="2" destOrd="0" presId="urn:microsoft.com/office/officeart/2008/layout/NameandTitleOrganizationalChart"/>
    <dgm:cxn modelId="{8703BE35-DF77-411B-BA74-9F25CB8DB73F}" type="presParOf" srcId="{99B5256D-9B27-461A-8D73-19C0369187EA}" destId="{364E5874-23B8-416C-8A29-E887535E80BF}" srcOrd="1" destOrd="0" presId="urn:microsoft.com/office/officeart/2008/layout/NameandTitleOrganizationalChart"/>
    <dgm:cxn modelId="{FD7EC53E-EFC9-493F-94C2-389E613928B1}" type="presParOf" srcId="{99B5256D-9B27-461A-8D73-19C0369187EA}" destId="{31D38FEE-BC05-4C45-B1A8-EA59D5E9B8B8}" srcOrd="2" destOrd="0" presId="urn:microsoft.com/office/officeart/2008/layout/NameandTitleOrganizationalChart"/>
    <dgm:cxn modelId="{6DB24026-73A1-4945-B9B5-8AF3C369CFAE}" type="presParOf" srcId="{88D2BF0F-45E6-434D-B0A6-EA3305EB3C0E}" destId="{DE722EE4-AF5A-4CCB-8EE9-F5115A81CA37}" srcOrd="2" destOrd="0" presId="urn:microsoft.com/office/officeart/2008/layout/NameandTitleOrganizationalChart"/>
    <dgm:cxn modelId="{20B662C7-37B6-434D-BBCF-2C8F7CF794FA}" type="presParOf" srcId="{88D2BF0F-45E6-434D-B0A6-EA3305EB3C0E}" destId="{9792CE36-7402-4C22-80FB-368B7DC4FB40}" srcOrd="3" destOrd="0" presId="urn:microsoft.com/office/officeart/2008/layout/NameandTitleOrganizationalChart"/>
    <dgm:cxn modelId="{FDB129E9-D8E4-40A2-8D06-E54F90AA3A53}" type="presParOf" srcId="{9792CE36-7402-4C22-80FB-368B7DC4FB40}" destId="{C70F7B15-6947-4A2A-9E3E-67995E4549FE}" srcOrd="0" destOrd="0" presId="urn:microsoft.com/office/officeart/2008/layout/NameandTitleOrganizationalChart"/>
    <dgm:cxn modelId="{7D938363-E65C-4908-8617-D9E644A2D6A1}" type="presParOf" srcId="{C70F7B15-6947-4A2A-9E3E-67995E4549FE}" destId="{FF59E176-2EAE-4ED1-9B97-C135E62115C4}" srcOrd="0" destOrd="0" presId="urn:microsoft.com/office/officeart/2008/layout/NameandTitleOrganizationalChart"/>
    <dgm:cxn modelId="{FE8EA014-EF3D-45E8-A877-6B0F3105B951}" type="presParOf" srcId="{C70F7B15-6947-4A2A-9E3E-67995E4549FE}" destId="{D6145BBB-8B52-4186-B5E7-7B9B5AAEA0B9}" srcOrd="1" destOrd="0" presId="urn:microsoft.com/office/officeart/2008/layout/NameandTitleOrganizationalChart"/>
    <dgm:cxn modelId="{ABB33C8B-098C-479D-B128-885C03B3E840}" type="presParOf" srcId="{C70F7B15-6947-4A2A-9E3E-67995E4549FE}" destId="{90C625F5-7AF3-486D-AC52-E0120C446AA4}" srcOrd="2" destOrd="0" presId="urn:microsoft.com/office/officeart/2008/layout/NameandTitleOrganizationalChart"/>
    <dgm:cxn modelId="{F75DECDB-9267-47AA-9D3D-ED812E510E09}" type="presParOf" srcId="{9792CE36-7402-4C22-80FB-368B7DC4FB40}" destId="{1F5CE5FC-4BCB-4D61-BE1D-AF7B8F6384BB}" srcOrd="1" destOrd="0" presId="urn:microsoft.com/office/officeart/2008/layout/NameandTitleOrganizationalChart"/>
    <dgm:cxn modelId="{F46FE3FF-D5E1-4C62-9BF7-4E14139624F7}" type="presParOf" srcId="{9792CE36-7402-4C22-80FB-368B7DC4FB40}" destId="{BFD379AF-CE06-4203-88D0-187DC92A635E}" srcOrd="2" destOrd="0" presId="urn:microsoft.com/office/officeart/2008/layout/NameandTitleOrganizationalChart"/>
    <dgm:cxn modelId="{60EE69C8-C8CE-4D86-B0F0-81CCF493A48D}" type="presParOf" srcId="{88D2BF0F-45E6-434D-B0A6-EA3305EB3C0E}" destId="{7ADAF29F-5A28-4634-834B-4562AE6DC77C}" srcOrd="4" destOrd="0" presId="urn:microsoft.com/office/officeart/2008/layout/NameandTitleOrganizationalChart"/>
    <dgm:cxn modelId="{CBB1A638-C00D-476B-9406-74E9835931C3}" type="presParOf" srcId="{88D2BF0F-45E6-434D-B0A6-EA3305EB3C0E}" destId="{E191D1BC-9052-48D3-9D9C-0F0FB7766143}" srcOrd="5" destOrd="0" presId="urn:microsoft.com/office/officeart/2008/layout/NameandTitleOrganizationalChart"/>
    <dgm:cxn modelId="{5B0027A6-D0AA-4B6B-A2DB-F0FF5A662D98}" type="presParOf" srcId="{E191D1BC-9052-48D3-9D9C-0F0FB7766143}" destId="{4822653A-2DF8-4E82-A8DD-3CD85AAA2C07}" srcOrd="0" destOrd="0" presId="urn:microsoft.com/office/officeart/2008/layout/NameandTitleOrganizationalChart"/>
    <dgm:cxn modelId="{EB221401-A6DE-4293-B20B-2FCEA3BD29CA}" type="presParOf" srcId="{4822653A-2DF8-4E82-A8DD-3CD85AAA2C07}" destId="{9C89ABC1-59AB-46D9-A19F-67283E9CB1A2}" srcOrd="0" destOrd="0" presId="urn:microsoft.com/office/officeart/2008/layout/NameandTitleOrganizationalChart"/>
    <dgm:cxn modelId="{DCA412E6-D9CA-40F2-B0DE-4DCAE95F715A}" type="presParOf" srcId="{4822653A-2DF8-4E82-A8DD-3CD85AAA2C07}" destId="{BB32B9E2-8F60-4FB1-9337-2C36C023D42B}" srcOrd="1" destOrd="0" presId="urn:microsoft.com/office/officeart/2008/layout/NameandTitleOrganizationalChart"/>
    <dgm:cxn modelId="{82E9CB39-370D-424A-9B90-4CF82146A4CD}" type="presParOf" srcId="{4822653A-2DF8-4E82-A8DD-3CD85AAA2C07}" destId="{B52DA0DA-3F24-48EF-93AF-CCEF6BF6C85A}" srcOrd="2" destOrd="0" presId="urn:microsoft.com/office/officeart/2008/layout/NameandTitleOrganizationalChart"/>
    <dgm:cxn modelId="{DFCD2DE5-4168-47F4-9E17-9C4CE389DF98}" type="presParOf" srcId="{E191D1BC-9052-48D3-9D9C-0F0FB7766143}" destId="{14249C4B-B93C-40B9-AAA8-95F561706BE7}" srcOrd="1" destOrd="0" presId="urn:microsoft.com/office/officeart/2008/layout/NameandTitleOrganizationalChart"/>
    <dgm:cxn modelId="{CD4B7BEE-4726-492F-AD34-6392363E5BD7}" type="presParOf" srcId="{E191D1BC-9052-48D3-9D9C-0F0FB7766143}" destId="{616C0366-81C6-427D-BA4C-BFA3F5BCC528}" srcOrd="2" destOrd="0" presId="urn:microsoft.com/office/officeart/2008/layout/NameandTitleOrganizationalChart"/>
    <dgm:cxn modelId="{BF63B19F-6DD1-4749-AF43-5080D89889E1}" type="presParOf" srcId="{88D2BF0F-45E6-434D-B0A6-EA3305EB3C0E}" destId="{EAD30D74-AB36-416F-9B88-73A128E8AB22}" srcOrd="6" destOrd="0" presId="urn:microsoft.com/office/officeart/2008/layout/NameandTitleOrganizationalChart"/>
    <dgm:cxn modelId="{83835B91-EB07-4CAD-93E2-58A05319419D}" type="presParOf" srcId="{88D2BF0F-45E6-434D-B0A6-EA3305EB3C0E}" destId="{31C42D35-EA8E-46C9-8A5D-7756059FC877}" srcOrd="7" destOrd="0" presId="urn:microsoft.com/office/officeart/2008/layout/NameandTitleOrganizationalChart"/>
    <dgm:cxn modelId="{B8861BBA-ADCE-459D-9E93-E34CB7BDB387}" type="presParOf" srcId="{31C42D35-EA8E-46C9-8A5D-7756059FC877}" destId="{987C4A36-303C-4AAC-AFD1-BF5019D6EA74}" srcOrd="0" destOrd="0" presId="urn:microsoft.com/office/officeart/2008/layout/NameandTitleOrganizationalChart"/>
    <dgm:cxn modelId="{FFB9FD3E-FEBF-408E-8D43-95898477E654}" type="presParOf" srcId="{987C4A36-303C-4AAC-AFD1-BF5019D6EA74}" destId="{6AED0A73-D71B-41A4-84EF-35C48E787E71}" srcOrd="0" destOrd="0" presId="urn:microsoft.com/office/officeart/2008/layout/NameandTitleOrganizationalChart"/>
    <dgm:cxn modelId="{50869BC3-B0BB-41BF-986F-54D8C92B0A0C}" type="presParOf" srcId="{987C4A36-303C-4AAC-AFD1-BF5019D6EA74}" destId="{A770AED2-F8EF-474B-9E49-CEE8999EFE4E}" srcOrd="1" destOrd="0" presId="urn:microsoft.com/office/officeart/2008/layout/NameandTitleOrganizationalChart"/>
    <dgm:cxn modelId="{B5431203-055C-423A-8B51-E0C844DE3C6B}" type="presParOf" srcId="{987C4A36-303C-4AAC-AFD1-BF5019D6EA74}" destId="{3520B3C0-4158-49E5-8839-4DF5B28E0EF6}" srcOrd="2" destOrd="0" presId="urn:microsoft.com/office/officeart/2008/layout/NameandTitleOrganizationalChart"/>
    <dgm:cxn modelId="{FF745B86-7200-43B8-99F4-999E9CDED349}" type="presParOf" srcId="{31C42D35-EA8E-46C9-8A5D-7756059FC877}" destId="{B059C7AE-43F4-462B-9B4F-8A8199FE0165}" srcOrd="1" destOrd="0" presId="urn:microsoft.com/office/officeart/2008/layout/NameandTitleOrganizationalChart"/>
    <dgm:cxn modelId="{E913956E-F177-4A70-80A8-AFD47EF083D7}" type="presParOf" srcId="{31C42D35-EA8E-46C9-8A5D-7756059FC877}" destId="{2B3C90EA-F9B6-4087-B0A0-8DCE58214AFC}" srcOrd="2" destOrd="0" presId="urn:microsoft.com/office/officeart/2008/layout/NameandTitleOrganizationalChart"/>
    <dgm:cxn modelId="{7A9B6D1B-994A-4312-BE17-A258BEC15C0E}" type="presParOf" srcId="{88D2BF0F-45E6-434D-B0A6-EA3305EB3C0E}" destId="{F206474C-BCC9-4EC7-BECE-1DCE93D0E00B}" srcOrd="8" destOrd="0" presId="urn:microsoft.com/office/officeart/2008/layout/NameandTitleOrganizationalChart"/>
    <dgm:cxn modelId="{D35A6642-5C88-4479-B823-0F57CB69D998}" type="presParOf" srcId="{88D2BF0F-45E6-434D-B0A6-EA3305EB3C0E}" destId="{5D000EB3-517A-4B80-AA8D-C8B8BE697AFE}" srcOrd="9" destOrd="0" presId="urn:microsoft.com/office/officeart/2008/layout/NameandTitleOrganizationalChart"/>
    <dgm:cxn modelId="{5E79B9DF-9ABA-4EFA-9A3F-E984793AAE64}" type="presParOf" srcId="{5D000EB3-517A-4B80-AA8D-C8B8BE697AFE}" destId="{F5A97BDF-0968-4797-96E2-F8E57343E368}" srcOrd="0" destOrd="0" presId="urn:microsoft.com/office/officeart/2008/layout/NameandTitleOrganizationalChart"/>
    <dgm:cxn modelId="{5658D3E3-A808-4A44-AB47-398BC03132CD}" type="presParOf" srcId="{F5A97BDF-0968-4797-96E2-F8E57343E368}" destId="{BDB834C4-F992-4A7F-AD9B-F848B4932ECF}" srcOrd="0" destOrd="0" presId="urn:microsoft.com/office/officeart/2008/layout/NameandTitleOrganizationalChart"/>
    <dgm:cxn modelId="{DB1741ED-509F-4FB9-B6BC-29A3E231C433}" type="presParOf" srcId="{F5A97BDF-0968-4797-96E2-F8E57343E368}" destId="{0CAC4A54-0F49-40AD-BBE7-8C026E68310F}" srcOrd="1" destOrd="0" presId="urn:microsoft.com/office/officeart/2008/layout/NameandTitleOrganizationalChart"/>
    <dgm:cxn modelId="{D5380726-FE3A-4226-8723-7428BDC45D0D}" type="presParOf" srcId="{F5A97BDF-0968-4797-96E2-F8E57343E368}" destId="{6669F311-C89A-4D64-939F-1D65FBEC36C3}" srcOrd="2" destOrd="0" presId="urn:microsoft.com/office/officeart/2008/layout/NameandTitleOrganizationalChart"/>
    <dgm:cxn modelId="{ACD473F5-5D76-4482-8E0C-5B9E91313A75}" type="presParOf" srcId="{5D000EB3-517A-4B80-AA8D-C8B8BE697AFE}" destId="{B5F046C9-B1D8-43D1-9B2D-6D8E55890B11}" srcOrd="1" destOrd="0" presId="urn:microsoft.com/office/officeart/2008/layout/NameandTitleOrganizationalChart"/>
    <dgm:cxn modelId="{4504A9A5-6E17-4EFD-AFA0-EBA79D16C847}" type="presParOf" srcId="{5D000EB3-517A-4B80-AA8D-C8B8BE697AFE}" destId="{64AC3B57-6203-4FB5-92AC-CEA16BA9C30B}" srcOrd="2" destOrd="0" presId="urn:microsoft.com/office/officeart/2008/layout/NameandTitleOrganizationalChart"/>
    <dgm:cxn modelId="{19A998E6-8540-4B08-80D8-51FFE2880006}" type="presParOf" srcId="{88D2BF0F-45E6-434D-B0A6-EA3305EB3C0E}" destId="{C0C0B077-EB0B-45E8-98C6-D2D5414A6B47}" srcOrd="10" destOrd="0" presId="urn:microsoft.com/office/officeart/2008/layout/NameandTitleOrganizationalChart"/>
    <dgm:cxn modelId="{642E086B-2350-4DCF-A589-448A5C436447}" type="presParOf" srcId="{88D2BF0F-45E6-434D-B0A6-EA3305EB3C0E}" destId="{418041A4-838B-4C52-9829-E6404AC11EEB}" srcOrd="11" destOrd="0" presId="urn:microsoft.com/office/officeart/2008/layout/NameandTitleOrganizationalChart"/>
    <dgm:cxn modelId="{92650889-686E-4DFF-9379-4C1E9C01738B}" type="presParOf" srcId="{418041A4-838B-4C52-9829-E6404AC11EEB}" destId="{3227EF8F-08C4-41D9-B9A0-E9695E4142FF}" srcOrd="0" destOrd="0" presId="urn:microsoft.com/office/officeart/2008/layout/NameandTitleOrganizationalChart"/>
    <dgm:cxn modelId="{E9187BB8-B783-4B8B-82FB-4CD3084708A9}" type="presParOf" srcId="{3227EF8F-08C4-41D9-B9A0-E9695E4142FF}" destId="{E0735945-2BBE-4EC0-82FE-59CCFEFB5065}" srcOrd="0" destOrd="0" presId="urn:microsoft.com/office/officeart/2008/layout/NameandTitleOrganizationalChart"/>
    <dgm:cxn modelId="{0B806686-308D-4B95-92BA-6B0EF5A76393}" type="presParOf" srcId="{3227EF8F-08C4-41D9-B9A0-E9695E4142FF}" destId="{4B7A0DEB-8F3E-400B-8B11-01DB9BD64079}" srcOrd="1" destOrd="0" presId="urn:microsoft.com/office/officeart/2008/layout/NameandTitleOrganizationalChart"/>
    <dgm:cxn modelId="{9E624343-95B8-4034-B53C-6127B7D1C20E}" type="presParOf" srcId="{3227EF8F-08C4-41D9-B9A0-E9695E4142FF}" destId="{7D4EC847-E832-4036-9501-37427F8CBB03}" srcOrd="2" destOrd="0" presId="urn:microsoft.com/office/officeart/2008/layout/NameandTitleOrganizationalChart"/>
    <dgm:cxn modelId="{CCCEDD71-C336-40AC-8A5E-7886D4C63746}" type="presParOf" srcId="{418041A4-838B-4C52-9829-E6404AC11EEB}" destId="{F9EEA727-A0A4-4F96-9DC9-C53FD1DDE357}" srcOrd="1" destOrd="0" presId="urn:microsoft.com/office/officeart/2008/layout/NameandTitleOrganizationalChart"/>
    <dgm:cxn modelId="{8E70059D-CA86-4B3D-8A2D-82AB8AE215C6}" type="presParOf" srcId="{418041A4-838B-4C52-9829-E6404AC11EEB}" destId="{3CEB8252-563B-4387-8AF0-A2E1E054A59D}" srcOrd="2" destOrd="0" presId="urn:microsoft.com/office/officeart/2008/layout/NameandTitleOrganizationalChart"/>
    <dgm:cxn modelId="{5517D40D-B118-40CF-BFE9-09C2303B147F}" type="presParOf" srcId="{2FF94713-80C5-4CE3-A869-7D08C6F9DF7E}" destId="{D828C1F2-5E85-42EE-B24B-B66CDEBB2727}" srcOrd="2" destOrd="0" presId="urn:microsoft.com/office/officeart/2008/layout/NameandTitleOrganizationalChart"/>
    <dgm:cxn modelId="{88E4038D-C089-4813-BEF4-E68E87232313}" type="presParOf" srcId="{8E40C92D-97E6-4A88-B0A1-3244429AD8C6}" destId="{885D98EA-E823-4432-9014-4815648FDE91}" srcOrd="2" destOrd="0" presId="urn:microsoft.com/office/officeart/2008/layout/NameandTitleOrganizationalChart"/>
    <dgm:cxn modelId="{C1054D8B-B839-433F-938A-D5793F9DE247}" type="presParOf" srcId="{885D98EA-E823-4432-9014-4815648FDE91}" destId="{90E8B873-8894-45FE-BE2E-A601E5BF1ADF}" srcOrd="0" destOrd="0" presId="urn:microsoft.com/office/officeart/2008/layout/NameandTitleOrganizationalChart"/>
    <dgm:cxn modelId="{572A6489-7068-4C9A-8AAD-35982F08C74E}" type="presParOf" srcId="{885D98EA-E823-4432-9014-4815648FDE91}" destId="{0B52392B-A461-4384-B577-55F99C6B2172}" srcOrd="1" destOrd="0" presId="urn:microsoft.com/office/officeart/2008/layout/NameandTitleOrganizationalChart"/>
    <dgm:cxn modelId="{7475F483-1DAB-4995-AEE9-1707CF538FFB}" type="presParOf" srcId="{0B52392B-A461-4384-B577-55F99C6B2172}" destId="{08BE4E5F-38E8-40F8-B7D1-018CC1A52336}" srcOrd="0" destOrd="0" presId="urn:microsoft.com/office/officeart/2008/layout/NameandTitleOrganizationalChart"/>
    <dgm:cxn modelId="{6931F43F-7112-4924-BACE-6523D0672389}" type="presParOf" srcId="{08BE4E5F-38E8-40F8-B7D1-018CC1A52336}" destId="{B67BDB45-3BBB-436E-99DC-1061307DE83D}" srcOrd="0" destOrd="0" presId="urn:microsoft.com/office/officeart/2008/layout/NameandTitleOrganizationalChart"/>
    <dgm:cxn modelId="{21564CA4-346C-429B-94A8-1588FAF3F1F6}" type="presParOf" srcId="{08BE4E5F-38E8-40F8-B7D1-018CC1A52336}" destId="{8359D606-915A-48C9-8609-EC18FCACF1A7}" srcOrd="1" destOrd="0" presId="urn:microsoft.com/office/officeart/2008/layout/NameandTitleOrganizationalChart"/>
    <dgm:cxn modelId="{0B9950FA-17A1-497C-B4C0-7C969415642D}" type="presParOf" srcId="{08BE4E5F-38E8-40F8-B7D1-018CC1A52336}" destId="{EB304C19-AED4-45D3-A1CC-FBCFCDFC669A}" srcOrd="2" destOrd="0" presId="urn:microsoft.com/office/officeart/2008/layout/NameandTitleOrganizationalChart"/>
    <dgm:cxn modelId="{69443CB1-1410-4EB0-9102-96A14774AECD}" type="presParOf" srcId="{0B52392B-A461-4384-B577-55F99C6B2172}" destId="{626D6887-9448-4823-9FCD-3B8E134A1D78}" srcOrd="1" destOrd="0" presId="urn:microsoft.com/office/officeart/2008/layout/NameandTitleOrganizationalChart"/>
    <dgm:cxn modelId="{1E7A64F3-2331-4B2A-B05A-A624BA978CE1}" type="presParOf" srcId="{0B52392B-A461-4384-B577-55F99C6B2172}" destId="{70F0B5D1-65C7-42AA-8B88-0006AEA3A018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A45C07-E2C2-4CC2-B510-DA8353F59CB1}" type="doc">
      <dgm:prSet loTypeId="urn:microsoft.com/office/officeart/2009/3/layout/HorizontalOrganizationChart" loCatId="hierarchy" qsTypeId="urn:microsoft.com/office/officeart/2005/8/quickstyle/3d4" qsCatId="3D" csTypeId="urn:microsoft.com/office/officeart/2005/8/colors/accent3_1" csCatId="accent3" phldr="1"/>
      <dgm:spPr/>
      <dgm:t>
        <a:bodyPr/>
        <a:lstStyle/>
        <a:p>
          <a:endParaRPr lang="en-ZA"/>
        </a:p>
      </dgm:t>
    </dgm:pt>
    <dgm:pt modelId="{5D7394E2-B84C-406C-A44D-87DB96DB7C4E}">
      <dgm:prSet phldrT="[Text]"/>
      <dgm:spPr/>
      <dgm:t>
        <a:bodyPr/>
        <a:lstStyle/>
        <a:p>
          <a:r>
            <a:rPr lang="en-ZA" b="1" dirty="0"/>
            <a:t>Chief Executive Officer</a:t>
          </a:r>
        </a:p>
        <a:p>
          <a:r>
            <a:rPr lang="en-ZA" b="1" dirty="0"/>
            <a:t>Samson Moraba</a:t>
          </a:r>
        </a:p>
      </dgm:t>
    </dgm:pt>
    <dgm:pt modelId="{F89D33AB-7485-4B82-96C5-E5687C37EEA8}" type="parTrans" cxnId="{C70630CF-AD35-4811-AAC2-46CADCA053EC}">
      <dgm:prSet/>
      <dgm:spPr/>
      <dgm:t>
        <a:bodyPr/>
        <a:lstStyle/>
        <a:p>
          <a:endParaRPr lang="en-ZA"/>
        </a:p>
      </dgm:t>
    </dgm:pt>
    <dgm:pt modelId="{2E0E6CCE-FE08-43B1-86A8-4337CE050DA7}" type="sibTrans" cxnId="{C70630CF-AD35-4811-AAC2-46CADCA053EC}">
      <dgm:prSet/>
      <dgm:spPr/>
      <dgm:t>
        <a:bodyPr/>
        <a:lstStyle/>
        <a:p>
          <a:endParaRPr lang="en-ZA"/>
        </a:p>
      </dgm:t>
    </dgm:pt>
    <dgm:pt modelId="{342A4D1F-7948-4137-96FC-52ABDDF7E974}" type="asst">
      <dgm:prSet phldrT="[Text]"/>
      <dgm:spPr/>
      <dgm:t>
        <a:bodyPr/>
        <a:lstStyle/>
        <a:p>
          <a:r>
            <a:rPr lang="en-ZA" b="1" dirty="0"/>
            <a:t>Company Secretary</a:t>
          </a:r>
        </a:p>
        <a:p>
          <a:r>
            <a:rPr lang="en-ZA" b="1" dirty="0"/>
            <a:t>Andrew Higgs</a:t>
          </a:r>
        </a:p>
      </dgm:t>
    </dgm:pt>
    <dgm:pt modelId="{10C57717-480D-436C-BAB3-5C098BB69264}" type="parTrans" cxnId="{CEC5D703-2774-4F3D-A32F-10C7DF8A893D}">
      <dgm:prSet/>
      <dgm:spPr/>
      <dgm:t>
        <a:bodyPr/>
        <a:lstStyle/>
        <a:p>
          <a:endParaRPr lang="en-ZA"/>
        </a:p>
      </dgm:t>
    </dgm:pt>
    <dgm:pt modelId="{9A7CC1A0-79F0-4E04-BED6-4DB4BF44AEC8}" type="sibTrans" cxnId="{CEC5D703-2774-4F3D-A32F-10C7DF8A893D}">
      <dgm:prSet/>
      <dgm:spPr/>
      <dgm:t>
        <a:bodyPr/>
        <a:lstStyle/>
        <a:p>
          <a:endParaRPr lang="en-ZA"/>
        </a:p>
      </dgm:t>
    </dgm:pt>
    <dgm:pt modelId="{02421BFA-8836-444B-B172-A999F123858B}">
      <dgm:prSet phldrT="[Text]"/>
      <dgm:spPr/>
      <dgm:t>
        <a:bodyPr/>
        <a:lstStyle/>
        <a:p>
          <a:r>
            <a:rPr lang="en-ZA" b="1" dirty="0"/>
            <a:t>Acting Chief Financial Officer</a:t>
          </a:r>
        </a:p>
        <a:p>
          <a:r>
            <a:rPr lang="en-ZA" b="1" dirty="0"/>
            <a:t>Bruce Gordon</a:t>
          </a:r>
        </a:p>
      </dgm:t>
    </dgm:pt>
    <dgm:pt modelId="{A0452CEC-13E5-42D1-88DB-DC311B5C10C2}" type="parTrans" cxnId="{15C8C709-E198-4ED8-90B8-6139482171A2}">
      <dgm:prSet/>
      <dgm:spPr/>
      <dgm:t>
        <a:bodyPr/>
        <a:lstStyle/>
        <a:p>
          <a:endParaRPr lang="en-ZA" b="1"/>
        </a:p>
      </dgm:t>
    </dgm:pt>
    <dgm:pt modelId="{4D051284-3DB0-4B4C-8F61-107D413573FA}" type="sibTrans" cxnId="{15C8C709-E198-4ED8-90B8-6139482171A2}">
      <dgm:prSet/>
      <dgm:spPr/>
      <dgm:t>
        <a:bodyPr/>
        <a:lstStyle/>
        <a:p>
          <a:endParaRPr lang="en-ZA"/>
        </a:p>
      </dgm:t>
    </dgm:pt>
    <dgm:pt modelId="{CB49EDBE-EC18-4975-877B-50926C4CE1D0}">
      <dgm:prSet phldrT="[Text]"/>
      <dgm:spPr/>
      <dgm:t>
        <a:bodyPr/>
        <a:lstStyle/>
        <a:p>
          <a:r>
            <a:rPr lang="en-ZA" b="1" dirty="0"/>
            <a:t>Incremental Lending Executive</a:t>
          </a:r>
        </a:p>
        <a:p>
          <a:r>
            <a:rPr lang="en-ZA" b="1" dirty="0" err="1"/>
            <a:t>Jabulani</a:t>
          </a:r>
          <a:r>
            <a:rPr lang="en-ZA" b="1" dirty="0"/>
            <a:t> </a:t>
          </a:r>
          <a:r>
            <a:rPr lang="en-ZA" b="1" dirty="0" err="1"/>
            <a:t>Fakazi</a:t>
          </a:r>
          <a:endParaRPr lang="en-ZA" b="1" dirty="0"/>
        </a:p>
      </dgm:t>
    </dgm:pt>
    <dgm:pt modelId="{5CD941BE-5439-4489-B956-8232A1C0A800}" type="parTrans" cxnId="{76FEA905-AB35-4D89-872E-60004992D3D1}">
      <dgm:prSet/>
      <dgm:spPr/>
      <dgm:t>
        <a:bodyPr/>
        <a:lstStyle/>
        <a:p>
          <a:endParaRPr lang="en-ZA"/>
        </a:p>
      </dgm:t>
    </dgm:pt>
    <dgm:pt modelId="{71CBA095-19B8-4328-8E8F-4F06EFF80BB4}" type="sibTrans" cxnId="{76FEA905-AB35-4D89-872E-60004992D3D1}">
      <dgm:prSet/>
      <dgm:spPr/>
      <dgm:t>
        <a:bodyPr/>
        <a:lstStyle/>
        <a:p>
          <a:endParaRPr lang="en-ZA"/>
        </a:p>
      </dgm:t>
    </dgm:pt>
    <dgm:pt modelId="{93E2BF13-365A-4E66-8770-F90B7D5A2C5E}">
      <dgm:prSet phldrT="[Text]"/>
      <dgm:spPr/>
      <dgm:t>
        <a:bodyPr/>
        <a:lstStyle/>
        <a:p>
          <a:r>
            <a:rPr lang="en-ZA" b="1" dirty="0"/>
            <a:t>Strategic Relationships Executive</a:t>
          </a:r>
        </a:p>
        <a:p>
          <a:r>
            <a:rPr lang="en-ZA" b="1" dirty="0"/>
            <a:t>Viwe Gqwetha</a:t>
          </a:r>
        </a:p>
      </dgm:t>
    </dgm:pt>
    <dgm:pt modelId="{C6C14F72-61BE-47F6-AE22-8E6EECE6F671}" type="parTrans" cxnId="{B02B8DE6-163A-43A2-A14C-549C0FB3C948}">
      <dgm:prSet/>
      <dgm:spPr/>
      <dgm:t>
        <a:bodyPr/>
        <a:lstStyle/>
        <a:p>
          <a:endParaRPr lang="en-ZA"/>
        </a:p>
      </dgm:t>
    </dgm:pt>
    <dgm:pt modelId="{97AAFA05-8045-4AD0-82F8-B95EC5F3EF55}" type="sibTrans" cxnId="{B02B8DE6-163A-43A2-A14C-549C0FB3C948}">
      <dgm:prSet/>
      <dgm:spPr/>
      <dgm:t>
        <a:bodyPr/>
        <a:lstStyle/>
        <a:p>
          <a:endParaRPr lang="en-ZA"/>
        </a:p>
      </dgm:t>
    </dgm:pt>
    <dgm:pt modelId="{E9FC95DD-4DED-4A1E-9DD3-2DC27EB5A1C3}">
      <dgm:prSet phldrT="[Text]"/>
      <dgm:spPr/>
      <dgm:t>
        <a:bodyPr/>
        <a:lstStyle/>
        <a:p>
          <a:r>
            <a:rPr lang="en-ZA" b="1" dirty="0"/>
            <a:t>Credit Executive</a:t>
          </a:r>
        </a:p>
        <a:p>
          <a:r>
            <a:rPr lang="en-ZA" b="1" dirty="0"/>
            <a:t>Zola Lupondwana</a:t>
          </a:r>
        </a:p>
      </dgm:t>
    </dgm:pt>
    <dgm:pt modelId="{AC1E3DAB-4204-40E6-A95D-B51265916D34}" type="parTrans" cxnId="{D2188D0F-2A02-4963-8C1C-302484ACB62B}">
      <dgm:prSet/>
      <dgm:spPr/>
      <dgm:t>
        <a:bodyPr/>
        <a:lstStyle/>
        <a:p>
          <a:endParaRPr lang="en-ZA"/>
        </a:p>
      </dgm:t>
    </dgm:pt>
    <dgm:pt modelId="{93886F98-9C1D-4B90-B804-A28EAA3D108B}" type="sibTrans" cxnId="{D2188D0F-2A02-4963-8C1C-302484ACB62B}">
      <dgm:prSet/>
      <dgm:spPr/>
      <dgm:t>
        <a:bodyPr/>
        <a:lstStyle/>
        <a:p>
          <a:endParaRPr lang="en-ZA"/>
        </a:p>
      </dgm:t>
    </dgm:pt>
    <dgm:pt modelId="{77EBA3A6-DC3F-4DA3-B5D1-FF51F7380561}">
      <dgm:prSet phldrT="[Text]"/>
      <dgm:spPr/>
      <dgm:t>
        <a:bodyPr/>
        <a:lstStyle/>
        <a:p>
          <a:r>
            <a:rPr lang="en-ZA" b="1" dirty="0"/>
            <a:t>Human Resources Executive</a:t>
          </a:r>
        </a:p>
        <a:p>
          <a:r>
            <a:rPr lang="en-ZA" b="1" dirty="0"/>
            <a:t>Nomsa Ntshingila</a:t>
          </a:r>
        </a:p>
      </dgm:t>
    </dgm:pt>
    <dgm:pt modelId="{9D7CEED3-0842-4711-AD13-4CA9F440901F}" type="parTrans" cxnId="{474623B2-C0ED-4C2E-94A4-1576C852E144}">
      <dgm:prSet/>
      <dgm:spPr/>
      <dgm:t>
        <a:bodyPr/>
        <a:lstStyle/>
        <a:p>
          <a:endParaRPr lang="en-ZA"/>
        </a:p>
      </dgm:t>
    </dgm:pt>
    <dgm:pt modelId="{091C26AA-C424-4EB8-8FBD-7A5E88D8352F}" type="sibTrans" cxnId="{474623B2-C0ED-4C2E-94A4-1576C852E144}">
      <dgm:prSet/>
      <dgm:spPr/>
      <dgm:t>
        <a:bodyPr/>
        <a:lstStyle/>
        <a:p>
          <a:endParaRPr lang="en-ZA"/>
        </a:p>
      </dgm:t>
    </dgm:pt>
    <dgm:pt modelId="{EEB67AD1-9EF5-4157-B305-3972CDE4A9B1}">
      <dgm:prSet phldrT="[Text]"/>
      <dgm:spPr/>
      <dgm:t>
        <a:bodyPr/>
        <a:lstStyle/>
        <a:p>
          <a:r>
            <a:rPr lang="en-ZA" b="1" dirty="0"/>
            <a:t>Group Risk Executive</a:t>
          </a:r>
        </a:p>
        <a:p>
          <a:r>
            <a:rPr lang="en-ZA" b="1" dirty="0" err="1"/>
            <a:t>Sindisa</a:t>
          </a:r>
          <a:r>
            <a:rPr lang="en-ZA" b="1" dirty="0"/>
            <a:t> </a:t>
          </a:r>
          <a:r>
            <a:rPr lang="en-ZA" b="1" dirty="0" err="1"/>
            <a:t>Nxusani</a:t>
          </a:r>
          <a:endParaRPr lang="en-ZA" b="1" dirty="0"/>
        </a:p>
      </dgm:t>
    </dgm:pt>
    <dgm:pt modelId="{DB8B8FAD-72E2-4C75-A05C-D67725611F2D}" type="parTrans" cxnId="{0A70809D-F12B-44BE-B354-A2454E8EA677}">
      <dgm:prSet/>
      <dgm:spPr/>
      <dgm:t>
        <a:bodyPr/>
        <a:lstStyle/>
        <a:p>
          <a:endParaRPr lang="en-ZA"/>
        </a:p>
      </dgm:t>
    </dgm:pt>
    <dgm:pt modelId="{70D9C791-9167-4DD8-B066-37FB48801022}" type="sibTrans" cxnId="{0A70809D-F12B-44BE-B354-A2454E8EA677}">
      <dgm:prSet/>
      <dgm:spPr/>
      <dgm:t>
        <a:bodyPr/>
        <a:lstStyle/>
        <a:p>
          <a:endParaRPr lang="en-ZA"/>
        </a:p>
      </dgm:t>
    </dgm:pt>
    <dgm:pt modelId="{34DB9A44-D1F6-4AF5-889B-709370B7E946}">
      <dgm:prSet phldrT="[Text]"/>
      <dgm:spPr/>
      <dgm:t>
        <a:bodyPr/>
        <a:lstStyle/>
        <a:p>
          <a:r>
            <a:rPr lang="en-ZA" b="1" dirty="0"/>
            <a:t>Strategy Executive</a:t>
          </a:r>
        </a:p>
        <a:p>
          <a:r>
            <a:rPr lang="en-ZA" b="1" dirty="0"/>
            <a:t>Mandu Mamatela</a:t>
          </a:r>
        </a:p>
      </dgm:t>
    </dgm:pt>
    <dgm:pt modelId="{C3E1B2ED-ACED-48AD-B39C-0A666BEC55BE}" type="parTrans" cxnId="{5A327ABB-28DF-4A4C-942C-A192EA563DF5}">
      <dgm:prSet/>
      <dgm:spPr/>
      <dgm:t>
        <a:bodyPr/>
        <a:lstStyle/>
        <a:p>
          <a:endParaRPr lang="en-ZA"/>
        </a:p>
      </dgm:t>
    </dgm:pt>
    <dgm:pt modelId="{CA90B03F-5B6E-4DBE-A672-0E45EEEDF55C}" type="sibTrans" cxnId="{5A327ABB-28DF-4A4C-942C-A192EA563DF5}">
      <dgm:prSet/>
      <dgm:spPr/>
      <dgm:t>
        <a:bodyPr/>
        <a:lstStyle/>
        <a:p>
          <a:endParaRPr lang="en-ZA"/>
        </a:p>
      </dgm:t>
    </dgm:pt>
    <dgm:pt modelId="{904D5637-7FBB-439B-A208-88D1077CD7CB}">
      <dgm:prSet phldrT="[Text]"/>
      <dgm:spPr/>
      <dgm:t>
        <a:bodyPr/>
        <a:lstStyle/>
        <a:p>
          <a:r>
            <a:rPr lang="en-ZA" b="1" dirty="0"/>
            <a:t>Lending Executive</a:t>
          </a:r>
        </a:p>
        <a:p>
          <a:r>
            <a:rPr lang="en-ZA" b="1" dirty="0"/>
            <a:t>Lawrence Lehabe</a:t>
          </a:r>
        </a:p>
      </dgm:t>
    </dgm:pt>
    <dgm:pt modelId="{EFC24F19-EAB7-4FE7-A100-E27E2D65717C}" type="parTrans" cxnId="{553C8A7C-434D-4271-8130-3CF69901CB59}">
      <dgm:prSet/>
      <dgm:spPr/>
      <dgm:t>
        <a:bodyPr/>
        <a:lstStyle/>
        <a:p>
          <a:endParaRPr lang="en-ZA"/>
        </a:p>
      </dgm:t>
    </dgm:pt>
    <dgm:pt modelId="{147242DB-DDD5-4A28-AFB2-9C15F02FB3A4}" type="sibTrans" cxnId="{553C8A7C-434D-4271-8130-3CF69901CB59}">
      <dgm:prSet/>
      <dgm:spPr/>
      <dgm:t>
        <a:bodyPr/>
        <a:lstStyle/>
        <a:p>
          <a:endParaRPr lang="en-ZA"/>
        </a:p>
      </dgm:t>
    </dgm:pt>
    <dgm:pt modelId="{0E2BE312-1A23-42CC-B71A-60CEDFE24BEA}" type="pres">
      <dgm:prSet presAssocID="{7BA45C07-E2C2-4CC2-B510-DA8353F59CB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944F24EF-ED29-4672-B606-0E0100E59D8B}" type="pres">
      <dgm:prSet presAssocID="{5D7394E2-B84C-406C-A44D-87DB96DB7C4E}" presName="hierRoot1" presStyleCnt="0">
        <dgm:presLayoutVars>
          <dgm:hierBranch val="init"/>
        </dgm:presLayoutVars>
      </dgm:prSet>
      <dgm:spPr/>
    </dgm:pt>
    <dgm:pt modelId="{EB6A6543-C4B8-4546-AAE2-843858452FB3}" type="pres">
      <dgm:prSet presAssocID="{5D7394E2-B84C-406C-A44D-87DB96DB7C4E}" presName="rootComposite1" presStyleCnt="0"/>
      <dgm:spPr/>
    </dgm:pt>
    <dgm:pt modelId="{D0F8517A-A1BF-4E37-A2FD-96B3D041213B}" type="pres">
      <dgm:prSet presAssocID="{5D7394E2-B84C-406C-A44D-87DB96DB7C4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DCFA8053-5C74-462A-B166-3A1E9E1CC1CA}" type="pres">
      <dgm:prSet presAssocID="{5D7394E2-B84C-406C-A44D-87DB96DB7C4E}" presName="rootConnector1" presStyleLbl="node1" presStyleIdx="0" presStyleCnt="0"/>
      <dgm:spPr/>
      <dgm:t>
        <a:bodyPr/>
        <a:lstStyle/>
        <a:p>
          <a:endParaRPr lang="en-ZA"/>
        </a:p>
      </dgm:t>
    </dgm:pt>
    <dgm:pt modelId="{EE0A1316-0535-4773-BEAB-105D228FD2BF}" type="pres">
      <dgm:prSet presAssocID="{5D7394E2-B84C-406C-A44D-87DB96DB7C4E}" presName="hierChild2" presStyleCnt="0"/>
      <dgm:spPr/>
    </dgm:pt>
    <dgm:pt modelId="{BDC36281-8A16-43E8-84A0-F0F90BBCC624}" type="pres">
      <dgm:prSet presAssocID="{A0452CEC-13E5-42D1-88DB-DC311B5C10C2}" presName="Name64" presStyleLbl="parChTrans1D2" presStyleIdx="0" presStyleCnt="9"/>
      <dgm:spPr/>
      <dgm:t>
        <a:bodyPr/>
        <a:lstStyle/>
        <a:p>
          <a:endParaRPr lang="en-ZA"/>
        </a:p>
      </dgm:t>
    </dgm:pt>
    <dgm:pt modelId="{FE2EA811-6E6E-4F46-B9FB-DF42BF533D27}" type="pres">
      <dgm:prSet presAssocID="{02421BFA-8836-444B-B172-A999F123858B}" presName="hierRoot2" presStyleCnt="0">
        <dgm:presLayoutVars>
          <dgm:hierBranch val="init"/>
        </dgm:presLayoutVars>
      </dgm:prSet>
      <dgm:spPr/>
    </dgm:pt>
    <dgm:pt modelId="{490B39CB-1DB1-4BB2-A769-205BD5A33B6B}" type="pres">
      <dgm:prSet presAssocID="{02421BFA-8836-444B-B172-A999F123858B}" presName="rootComposite" presStyleCnt="0"/>
      <dgm:spPr/>
    </dgm:pt>
    <dgm:pt modelId="{FBBD1A30-3AE1-4B60-9426-9A7208B29FD9}" type="pres">
      <dgm:prSet presAssocID="{02421BFA-8836-444B-B172-A999F123858B}" presName="rootText" presStyleLbl="node2" presStyleIdx="0" presStyleCnt="8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5CC11051-CEF9-4E74-B9A6-4356BBBD25A4}" type="pres">
      <dgm:prSet presAssocID="{02421BFA-8836-444B-B172-A999F123858B}" presName="rootConnector" presStyleLbl="node2" presStyleIdx="0" presStyleCnt="8"/>
      <dgm:spPr/>
      <dgm:t>
        <a:bodyPr/>
        <a:lstStyle/>
        <a:p>
          <a:endParaRPr lang="en-ZA"/>
        </a:p>
      </dgm:t>
    </dgm:pt>
    <dgm:pt modelId="{721A033C-0FF1-4F94-A938-72BFB90A1595}" type="pres">
      <dgm:prSet presAssocID="{02421BFA-8836-444B-B172-A999F123858B}" presName="hierChild4" presStyleCnt="0"/>
      <dgm:spPr/>
    </dgm:pt>
    <dgm:pt modelId="{DAAD6530-52E5-4B62-86CA-74D6CFBBA953}" type="pres">
      <dgm:prSet presAssocID="{02421BFA-8836-444B-B172-A999F123858B}" presName="hierChild5" presStyleCnt="0"/>
      <dgm:spPr/>
    </dgm:pt>
    <dgm:pt modelId="{54F027FF-A853-470A-8EE9-6830CE1077E3}" type="pres">
      <dgm:prSet presAssocID="{EFC24F19-EAB7-4FE7-A100-E27E2D65717C}" presName="Name64" presStyleLbl="parChTrans1D2" presStyleIdx="1" presStyleCnt="9"/>
      <dgm:spPr/>
      <dgm:t>
        <a:bodyPr/>
        <a:lstStyle/>
        <a:p>
          <a:endParaRPr lang="en-ZA"/>
        </a:p>
      </dgm:t>
    </dgm:pt>
    <dgm:pt modelId="{646180A8-3357-4AF0-B92F-5ED756ED7684}" type="pres">
      <dgm:prSet presAssocID="{904D5637-7FBB-439B-A208-88D1077CD7CB}" presName="hierRoot2" presStyleCnt="0">
        <dgm:presLayoutVars>
          <dgm:hierBranch val="init"/>
        </dgm:presLayoutVars>
      </dgm:prSet>
      <dgm:spPr/>
    </dgm:pt>
    <dgm:pt modelId="{DB83B58A-CF12-4D73-A937-3A149C37217E}" type="pres">
      <dgm:prSet presAssocID="{904D5637-7FBB-439B-A208-88D1077CD7CB}" presName="rootComposite" presStyleCnt="0"/>
      <dgm:spPr/>
    </dgm:pt>
    <dgm:pt modelId="{FB35D361-30C2-4E75-97C4-D48D6CC18021}" type="pres">
      <dgm:prSet presAssocID="{904D5637-7FBB-439B-A208-88D1077CD7CB}" presName="rootText" presStyleLbl="node2" presStyleIdx="1" presStyleCnt="8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489F68F8-4AC3-499A-97AA-DD6618B2F458}" type="pres">
      <dgm:prSet presAssocID="{904D5637-7FBB-439B-A208-88D1077CD7CB}" presName="rootConnector" presStyleLbl="node2" presStyleIdx="1" presStyleCnt="8"/>
      <dgm:spPr/>
      <dgm:t>
        <a:bodyPr/>
        <a:lstStyle/>
        <a:p>
          <a:endParaRPr lang="en-ZA"/>
        </a:p>
      </dgm:t>
    </dgm:pt>
    <dgm:pt modelId="{E2BA4B45-5A7F-45CA-A5FC-34AE90374D39}" type="pres">
      <dgm:prSet presAssocID="{904D5637-7FBB-439B-A208-88D1077CD7CB}" presName="hierChild4" presStyleCnt="0"/>
      <dgm:spPr/>
    </dgm:pt>
    <dgm:pt modelId="{5FACB621-0F8C-451A-A521-059B1C2E1D44}" type="pres">
      <dgm:prSet presAssocID="{904D5637-7FBB-439B-A208-88D1077CD7CB}" presName="hierChild5" presStyleCnt="0"/>
      <dgm:spPr/>
    </dgm:pt>
    <dgm:pt modelId="{E2D08DC0-6432-4962-A255-D289A858AFB1}" type="pres">
      <dgm:prSet presAssocID="{5CD941BE-5439-4489-B956-8232A1C0A800}" presName="Name64" presStyleLbl="parChTrans1D2" presStyleIdx="2" presStyleCnt="9"/>
      <dgm:spPr/>
      <dgm:t>
        <a:bodyPr/>
        <a:lstStyle/>
        <a:p>
          <a:endParaRPr lang="en-ZA"/>
        </a:p>
      </dgm:t>
    </dgm:pt>
    <dgm:pt modelId="{79EF3295-B262-4015-A62C-52DBB164C13B}" type="pres">
      <dgm:prSet presAssocID="{CB49EDBE-EC18-4975-877B-50926C4CE1D0}" presName="hierRoot2" presStyleCnt="0">
        <dgm:presLayoutVars>
          <dgm:hierBranch val="init"/>
        </dgm:presLayoutVars>
      </dgm:prSet>
      <dgm:spPr/>
    </dgm:pt>
    <dgm:pt modelId="{9DC1BC55-EE56-48E7-AEA2-D5169DC316AE}" type="pres">
      <dgm:prSet presAssocID="{CB49EDBE-EC18-4975-877B-50926C4CE1D0}" presName="rootComposite" presStyleCnt="0"/>
      <dgm:spPr/>
    </dgm:pt>
    <dgm:pt modelId="{0933D42A-1E2E-42B5-9707-10E25682AE5A}" type="pres">
      <dgm:prSet presAssocID="{CB49EDBE-EC18-4975-877B-50926C4CE1D0}" presName="rootText" presStyleLbl="node2" presStyleIdx="2" presStyleCnt="8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FBDC6AEF-13C9-4DBC-85C2-F6B61658A9F3}" type="pres">
      <dgm:prSet presAssocID="{CB49EDBE-EC18-4975-877B-50926C4CE1D0}" presName="rootConnector" presStyleLbl="node2" presStyleIdx="2" presStyleCnt="8"/>
      <dgm:spPr/>
      <dgm:t>
        <a:bodyPr/>
        <a:lstStyle/>
        <a:p>
          <a:endParaRPr lang="en-ZA"/>
        </a:p>
      </dgm:t>
    </dgm:pt>
    <dgm:pt modelId="{0923EA48-7916-4322-B486-BA76223AC8B4}" type="pres">
      <dgm:prSet presAssocID="{CB49EDBE-EC18-4975-877B-50926C4CE1D0}" presName="hierChild4" presStyleCnt="0"/>
      <dgm:spPr/>
    </dgm:pt>
    <dgm:pt modelId="{E47D6457-A65B-46EA-94CC-161D8A92CBD5}" type="pres">
      <dgm:prSet presAssocID="{CB49EDBE-EC18-4975-877B-50926C4CE1D0}" presName="hierChild5" presStyleCnt="0"/>
      <dgm:spPr/>
    </dgm:pt>
    <dgm:pt modelId="{A614DA54-423A-4C1D-B279-CA55CAD3865D}" type="pres">
      <dgm:prSet presAssocID="{C6C14F72-61BE-47F6-AE22-8E6EECE6F671}" presName="Name64" presStyleLbl="parChTrans1D2" presStyleIdx="3" presStyleCnt="9"/>
      <dgm:spPr/>
      <dgm:t>
        <a:bodyPr/>
        <a:lstStyle/>
        <a:p>
          <a:endParaRPr lang="en-ZA"/>
        </a:p>
      </dgm:t>
    </dgm:pt>
    <dgm:pt modelId="{A284598A-680C-4CD7-94DA-9C5EEA971BE0}" type="pres">
      <dgm:prSet presAssocID="{93E2BF13-365A-4E66-8770-F90B7D5A2C5E}" presName="hierRoot2" presStyleCnt="0">
        <dgm:presLayoutVars>
          <dgm:hierBranch val="init"/>
        </dgm:presLayoutVars>
      </dgm:prSet>
      <dgm:spPr/>
    </dgm:pt>
    <dgm:pt modelId="{F2D25A34-6435-4C54-B122-DEB3FFD94053}" type="pres">
      <dgm:prSet presAssocID="{93E2BF13-365A-4E66-8770-F90B7D5A2C5E}" presName="rootComposite" presStyleCnt="0"/>
      <dgm:spPr/>
    </dgm:pt>
    <dgm:pt modelId="{6401B4BF-F266-41CF-B78C-137901C485D3}" type="pres">
      <dgm:prSet presAssocID="{93E2BF13-365A-4E66-8770-F90B7D5A2C5E}" presName="rootText" presStyleLbl="node2" presStyleIdx="3" presStyleCnt="8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D2474199-9DE7-431F-B0E1-504555061DA5}" type="pres">
      <dgm:prSet presAssocID="{93E2BF13-365A-4E66-8770-F90B7D5A2C5E}" presName="rootConnector" presStyleLbl="node2" presStyleIdx="3" presStyleCnt="8"/>
      <dgm:spPr/>
      <dgm:t>
        <a:bodyPr/>
        <a:lstStyle/>
        <a:p>
          <a:endParaRPr lang="en-ZA"/>
        </a:p>
      </dgm:t>
    </dgm:pt>
    <dgm:pt modelId="{D8653265-CA67-4E9D-9C66-986125A68893}" type="pres">
      <dgm:prSet presAssocID="{93E2BF13-365A-4E66-8770-F90B7D5A2C5E}" presName="hierChild4" presStyleCnt="0"/>
      <dgm:spPr/>
    </dgm:pt>
    <dgm:pt modelId="{833AAA15-AF90-480F-B882-19BFD88F014F}" type="pres">
      <dgm:prSet presAssocID="{93E2BF13-365A-4E66-8770-F90B7D5A2C5E}" presName="hierChild5" presStyleCnt="0"/>
      <dgm:spPr/>
    </dgm:pt>
    <dgm:pt modelId="{815A95BA-A7E1-4B93-AC3E-8B3A1BDEEFBD}" type="pres">
      <dgm:prSet presAssocID="{AC1E3DAB-4204-40E6-A95D-B51265916D34}" presName="Name64" presStyleLbl="parChTrans1D2" presStyleIdx="4" presStyleCnt="9"/>
      <dgm:spPr/>
      <dgm:t>
        <a:bodyPr/>
        <a:lstStyle/>
        <a:p>
          <a:endParaRPr lang="en-ZA"/>
        </a:p>
      </dgm:t>
    </dgm:pt>
    <dgm:pt modelId="{3BF9FE7C-469B-410B-B531-E104D040BF12}" type="pres">
      <dgm:prSet presAssocID="{E9FC95DD-4DED-4A1E-9DD3-2DC27EB5A1C3}" presName="hierRoot2" presStyleCnt="0">
        <dgm:presLayoutVars>
          <dgm:hierBranch val="init"/>
        </dgm:presLayoutVars>
      </dgm:prSet>
      <dgm:spPr/>
    </dgm:pt>
    <dgm:pt modelId="{B8958A31-7B4C-44A6-AA76-963139A06701}" type="pres">
      <dgm:prSet presAssocID="{E9FC95DD-4DED-4A1E-9DD3-2DC27EB5A1C3}" presName="rootComposite" presStyleCnt="0"/>
      <dgm:spPr/>
    </dgm:pt>
    <dgm:pt modelId="{0EFEB198-C024-4B14-9591-DACF5DE07328}" type="pres">
      <dgm:prSet presAssocID="{E9FC95DD-4DED-4A1E-9DD3-2DC27EB5A1C3}" presName="rootText" presStyleLbl="node2" presStyleIdx="4" presStyleCnt="8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D4CC92D6-1A34-45BA-9682-110381E373FE}" type="pres">
      <dgm:prSet presAssocID="{E9FC95DD-4DED-4A1E-9DD3-2DC27EB5A1C3}" presName="rootConnector" presStyleLbl="node2" presStyleIdx="4" presStyleCnt="8"/>
      <dgm:spPr/>
      <dgm:t>
        <a:bodyPr/>
        <a:lstStyle/>
        <a:p>
          <a:endParaRPr lang="en-ZA"/>
        </a:p>
      </dgm:t>
    </dgm:pt>
    <dgm:pt modelId="{47820BF2-A46B-4472-A1C0-AE6FA3E7715F}" type="pres">
      <dgm:prSet presAssocID="{E9FC95DD-4DED-4A1E-9DD3-2DC27EB5A1C3}" presName="hierChild4" presStyleCnt="0"/>
      <dgm:spPr/>
    </dgm:pt>
    <dgm:pt modelId="{16DC8DBA-A0D7-44FF-A087-7B5E9825C93A}" type="pres">
      <dgm:prSet presAssocID="{E9FC95DD-4DED-4A1E-9DD3-2DC27EB5A1C3}" presName="hierChild5" presStyleCnt="0"/>
      <dgm:spPr/>
    </dgm:pt>
    <dgm:pt modelId="{A0FEE57D-B7F8-4AB0-81D4-1D3D464FFDE8}" type="pres">
      <dgm:prSet presAssocID="{9D7CEED3-0842-4711-AD13-4CA9F440901F}" presName="Name64" presStyleLbl="parChTrans1D2" presStyleIdx="5" presStyleCnt="9"/>
      <dgm:spPr/>
      <dgm:t>
        <a:bodyPr/>
        <a:lstStyle/>
        <a:p>
          <a:endParaRPr lang="en-ZA"/>
        </a:p>
      </dgm:t>
    </dgm:pt>
    <dgm:pt modelId="{3C148F09-7A0B-412B-AEF6-1F228F9D2E9F}" type="pres">
      <dgm:prSet presAssocID="{77EBA3A6-DC3F-4DA3-B5D1-FF51F7380561}" presName="hierRoot2" presStyleCnt="0">
        <dgm:presLayoutVars>
          <dgm:hierBranch val="init"/>
        </dgm:presLayoutVars>
      </dgm:prSet>
      <dgm:spPr/>
    </dgm:pt>
    <dgm:pt modelId="{27770B6C-66D0-410D-8F1B-D5523E0B3F6C}" type="pres">
      <dgm:prSet presAssocID="{77EBA3A6-DC3F-4DA3-B5D1-FF51F7380561}" presName="rootComposite" presStyleCnt="0"/>
      <dgm:spPr/>
    </dgm:pt>
    <dgm:pt modelId="{72C30B9C-A23E-430B-9441-126A296630AC}" type="pres">
      <dgm:prSet presAssocID="{77EBA3A6-DC3F-4DA3-B5D1-FF51F7380561}" presName="rootText" presStyleLbl="node2" presStyleIdx="5" presStyleCnt="8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017260A7-66A6-4DDE-ADC7-9DB044EDC6BE}" type="pres">
      <dgm:prSet presAssocID="{77EBA3A6-DC3F-4DA3-B5D1-FF51F7380561}" presName="rootConnector" presStyleLbl="node2" presStyleIdx="5" presStyleCnt="8"/>
      <dgm:spPr/>
      <dgm:t>
        <a:bodyPr/>
        <a:lstStyle/>
        <a:p>
          <a:endParaRPr lang="en-ZA"/>
        </a:p>
      </dgm:t>
    </dgm:pt>
    <dgm:pt modelId="{52DCB469-00EC-4BCA-84DE-FC8B1B1FAB4F}" type="pres">
      <dgm:prSet presAssocID="{77EBA3A6-DC3F-4DA3-B5D1-FF51F7380561}" presName="hierChild4" presStyleCnt="0"/>
      <dgm:spPr/>
    </dgm:pt>
    <dgm:pt modelId="{521AEFBB-7BBE-49FD-96A1-01E7B036598D}" type="pres">
      <dgm:prSet presAssocID="{77EBA3A6-DC3F-4DA3-B5D1-FF51F7380561}" presName="hierChild5" presStyleCnt="0"/>
      <dgm:spPr/>
    </dgm:pt>
    <dgm:pt modelId="{B1679B54-97E2-4C39-BDF8-6DDBC34DA24F}" type="pres">
      <dgm:prSet presAssocID="{DB8B8FAD-72E2-4C75-A05C-D67725611F2D}" presName="Name64" presStyleLbl="parChTrans1D2" presStyleIdx="6" presStyleCnt="9"/>
      <dgm:spPr/>
      <dgm:t>
        <a:bodyPr/>
        <a:lstStyle/>
        <a:p>
          <a:endParaRPr lang="en-ZA"/>
        </a:p>
      </dgm:t>
    </dgm:pt>
    <dgm:pt modelId="{BE0B8370-4805-4AA8-9B04-23BCB0E39321}" type="pres">
      <dgm:prSet presAssocID="{EEB67AD1-9EF5-4157-B305-3972CDE4A9B1}" presName="hierRoot2" presStyleCnt="0">
        <dgm:presLayoutVars>
          <dgm:hierBranch val="init"/>
        </dgm:presLayoutVars>
      </dgm:prSet>
      <dgm:spPr/>
    </dgm:pt>
    <dgm:pt modelId="{78D9147D-D5A8-4A6F-930C-6886D5318160}" type="pres">
      <dgm:prSet presAssocID="{EEB67AD1-9EF5-4157-B305-3972CDE4A9B1}" presName="rootComposite" presStyleCnt="0"/>
      <dgm:spPr/>
    </dgm:pt>
    <dgm:pt modelId="{9247D93C-6B12-4585-BD83-9BAD7A790D44}" type="pres">
      <dgm:prSet presAssocID="{EEB67AD1-9EF5-4157-B305-3972CDE4A9B1}" presName="rootText" presStyleLbl="node2" presStyleIdx="6" presStyleCnt="8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FBC77CE9-6C43-4868-B53F-7FC0475297FA}" type="pres">
      <dgm:prSet presAssocID="{EEB67AD1-9EF5-4157-B305-3972CDE4A9B1}" presName="rootConnector" presStyleLbl="node2" presStyleIdx="6" presStyleCnt="8"/>
      <dgm:spPr/>
      <dgm:t>
        <a:bodyPr/>
        <a:lstStyle/>
        <a:p>
          <a:endParaRPr lang="en-ZA"/>
        </a:p>
      </dgm:t>
    </dgm:pt>
    <dgm:pt modelId="{79040AE6-D3CD-453B-A475-6D3807771255}" type="pres">
      <dgm:prSet presAssocID="{EEB67AD1-9EF5-4157-B305-3972CDE4A9B1}" presName="hierChild4" presStyleCnt="0"/>
      <dgm:spPr/>
    </dgm:pt>
    <dgm:pt modelId="{07C4EE65-F628-4C67-BF0F-1BD93BDAF35D}" type="pres">
      <dgm:prSet presAssocID="{EEB67AD1-9EF5-4157-B305-3972CDE4A9B1}" presName="hierChild5" presStyleCnt="0"/>
      <dgm:spPr/>
    </dgm:pt>
    <dgm:pt modelId="{5F4AB0D4-D6DC-4518-9653-BD98EB1678DF}" type="pres">
      <dgm:prSet presAssocID="{C3E1B2ED-ACED-48AD-B39C-0A666BEC55BE}" presName="Name64" presStyleLbl="parChTrans1D2" presStyleIdx="7" presStyleCnt="9"/>
      <dgm:spPr/>
      <dgm:t>
        <a:bodyPr/>
        <a:lstStyle/>
        <a:p>
          <a:endParaRPr lang="en-ZA"/>
        </a:p>
      </dgm:t>
    </dgm:pt>
    <dgm:pt modelId="{C140299D-3AB9-444F-B248-5376A559BA39}" type="pres">
      <dgm:prSet presAssocID="{34DB9A44-D1F6-4AF5-889B-709370B7E946}" presName="hierRoot2" presStyleCnt="0">
        <dgm:presLayoutVars>
          <dgm:hierBranch val="init"/>
        </dgm:presLayoutVars>
      </dgm:prSet>
      <dgm:spPr/>
    </dgm:pt>
    <dgm:pt modelId="{D4BE0296-F644-4696-A3C0-7AEAFDE1BB7C}" type="pres">
      <dgm:prSet presAssocID="{34DB9A44-D1F6-4AF5-889B-709370B7E946}" presName="rootComposite" presStyleCnt="0"/>
      <dgm:spPr/>
    </dgm:pt>
    <dgm:pt modelId="{4EB115CD-E276-4526-A6F0-28E2FDDBB2D4}" type="pres">
      <dgm:prSet presAssocID="{34DB9A44-D1F6-4AF5-889B-709370B7E946}" presName="rootText" presStyleLbl="node2" presStyleIdx="7" presStyleCnt="8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FF30F1B6-928F-4C4B-A6E5-06C943F8981F}" type="pres">
      <dgm:prSet presAssocID="{34DB9A44-D1F6-4AF5-889B-709370B7E946}" presName="rootConnector" presStyleLbl="node2" presStyleIdx="7" presStyleCnt="8"/>
      <dgm:spPr/>
      <dgm:t>
        <a:bodyPr/>
        <a:lstStyle/>
        <a:p>
          <a:endParaRPr lang="en-ZA"/>
        </a:p>
      </dgm:t>
    </dgm:pt>
    <dgm:pt modelId="{42640F39-24D5-424D-A010-C7433E062E07}" type="pres">
      <dgm:prSet presAssocID="{34DB9A44-D1F6-4AF5-889B-709370B7E946}" presName="hierChild4" presStyleCnt="0"/>
      <dgm:spPr/>
    </dgm:pt>
    <dgm:pt modelId="{5B04E068-E60B-4CCE-A350-A606C0A73512}" type="pres">
      <dgm:prSet presAssocID="{34DB9A44-D1F6-4AF5-889B-709370B7E946}" presName="hierChild5" presStyleCnt="0"/>
      <dgm:spPr/>
    </dgm:pt>
    <dgm:pt modelId="{2729365C-10CF-4262-BE43-87CC1BBF27E8}" type="pres">
      <dgm:prSet presAssocID="{5D7394E2-B84C-406C-A44D-87DB96DB7C4E}" presName="hierChild3" presStyleCnt="0"/>
      <dgm:spPr/>
    </dgm:pt>
    <dgm:pt modelId="{00C9AD2D-B1A7-49F5-9279-9CF6BF977937}" type="pres">
      <dgm:prSet presAssocID="{10C57717-480D-436C-BAB3-5C098BB69264}" presName="Name115" presStyleLbl="parChTrans1D2" presStyleIdx="8" presStyleCnt="9"/>
      <dgm:spPr/>
      <dgm:t>
        <a:bodyPr/>
        <a:lstStyle/>
        <a:p>
          <a:endParaRPr lang="en-ZA"/>
        </a:p>
      </dgm:t>
    </dgm:pt>
    <dgm:pt modelId="{7710106D-F432-4149-8408-B4B7CD070537}" type="pres">
      <dgm:prSet presAssocID="{342A4D1F-7948-4137-96FC-52ABDDF7E974}" presName="hierRoot3" presStyleCnt="0">
        <dgm:presLayoutVars>
          <dgm:hierBranch val="init"/>
        </dgm:presLayoutVars>
      </dgm:prSet>
      <dgm:spPr/>
    </dgm:pt>
    <dgm:pt modelId="{A721D46B-8E42-42D8-A797-DCBB783031D3}" type="pres">
      <dgm:prSet presAssocID="{342A4D1F-7948-4137-96FC-52ABDDF7E974}" presName="rootComposite3" presStyleCnt="0"/>
      <dgm:spPr/>
    </dgm:pt>
    <dgm:pt modelId="{30C2B9D7-E958-4E9C-8EB4-8BE99E138BD4}" type="pres">
      <dgm:prSet presAssocID="{342A4D1F-7948-4137-96FC-52ABDDF7E974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99631230-0BC1-4D77-A4DC-C3A6DA00B2C8}" type="pres">
      <dgm:prSet presAssocID="{342A4D1F-7948-4137-96FC-52ABDDF7E974}" presName="rootConnector3" presStyleLbl="asst1" presStyleIdx="0" presStyleCnt="1"/>
      <dgm:spPr/>
      <dgm:t>
        <a:bodyPr/>
        <a:lstStyle/>
        <a:p>
          <a:endParaRPr lang="en-ZA"/>
        </a:p>
      </dgm:t>
    </dgm:pt>
    <dgm:pt modelId="{F3C37D8E-E920-466A-884F-0512CD3CB201}" type="pres">
      <dgm:prSet presAssocID="{342A4D1F-7948-4137-96FC-52ABDDF7E974}" presName="hierChild6" presStyleCnt="0"/>
      <dgm:spPr/>
    </dgm:pt>
    <dgm:pt modelId="{FE7FAD72-E71F-4B84-A624-DFB7B3CB2D5F}" type="pres">
      <dgm:prSet presAssocID="{342A4D1F-7948-4137-96FC-52ABDDF7E974}" presName="hierChild7" presStyleCnt="0"/>
      <dgm:spPr/>
    </dgm:pt>
  </dgm:ptLst>
  <dgm:cxnLst>
    <dgm:cxn modelId="{76FEA905-AB35-4D89-872E-60004992D3D1}" srcId="{5D7394E2-B84C-406C-A44D-87DB96DB7C4E}" destId="{CB49EDBE-EC18-4975-877B-50926C4CE1D0}" srcOrd="2" destOrd="0" parTransId="{5CD941BE-5439-4489-B956-8232A1C0A800}" sibTransId="{71CBA095-19B8-4328-8E8F-4F06EFF80BB4}"/>
    <dgm:cxn modelId="{C08BE45E-5C72-4A55-804E-DFE8EE645D40}" type="presOf" srcId="{77EBA3A6-DC3F-4DA3-B5D1-FF51F7380561}" destId="{017260A7-66A6-4DDE-ADC7-9DB044EDC6BE}" srcOrd="1" destOrd="0" presId="urn:microsoft.com/office/officeart/2009/3/layout/HorizontalOrganizationChart"/>
    <dgm:cxn modelId="{B13B5FA5-FA38-4399-A5E8-08B4E4DB7876}" type="presOf" srcId="{904D5637-7FBB-439B-A208-88D1077CD7CB}" destId="{FB35D361-30C2-4E75-97C4-D48D6CC18021}" srcOrd="0" destOrd="0" presId="urn:microsoft.com/office/officeart/2009/3/layout/HorizontalOrganizationChart"/>
    <dgm:cxn modelId="{44AF1FFF-E260-4724-8470-8E51BAAFEF52}" type="presOf" srcId="{5CD941BE-5439-4489-B956-8232A1C0A800}" destId="{E2D08DC0-6432-4962-A255-D289A858AFB1}" srcOrd="0" destOrd="0" presId="urn:microsoft.com/office/officeart/2009/3/layout/HorizontalOrganizationChart"/>
    <dgm:cxn modelId="{EF37DE69-1233-4E7D-9397-A52A5513A5DC}" type="presOf" srcId="{904D5637-7FBB-439B-A208-88D1077CD7CB}" destId="{489F68F8-4AC3-499A-97AA-DD6618B2F458}" srcOrd="1" destOrd="0" presId="urn:microsoft.com/office/officeart/2009/3/layout/HorizontalOrganizationChart"/>
    <dgm:cxn modelId="{474623B2-C0ED-4C2E-94A4-1576C852E144}" srcId="{5D7394E2-B84C-406C-A44D-87DB96DB7C4E}" destId="{77EBA3A6-DC3F-4DA3-B5D1-FF51F7380561}" srcOrd="5" destOrd="0" parTransId="{9D7CEED3-0842-4711-AD13-4CA9F440901F}" sibTransId="{091C26AA-C424-4EB8-8FBD-7A5E88D8352F}"/>
    <dgm:cxn modelId="{B3FACA47-996C-41A2-880D-637BEBA0D8E9}" type="presOf" srcId="{10C57717-480D-436C-BAB3-5C098BB69264}" destId="{00C9AD2D-B1A7-49F5-9279-9CF6BF977937}" srcOrd="0" destOrd="0" presId="urn:microsoft.com/office/officeart/2009/3/layout/HorizontalOrganizationChart"/>
    <dgm:cxn modelId="{D624546E-07A1-4FD2-ACFF-7F113F5C0A8E}" type="presOf" srcId="{93E2BF13-365A-4E66-8770-F90B7D5A2C5E}" destId="{6401B4BF-F266-41CF-B78C-137901C485D3}" srcOrd="0" destOrd="0" presId="urn:microsoft.com/office/officeart/2009/3/layout/HorizontalOrganizationChart"/>
    <dgm:cxn modelId="{BA941504-18CE-4384-9D35-A8EC866B1CE4}" type="presOf" srcId="{34DB9A44-D1F6-4AF5-889B-709370B7E946}" destId="{4EB115CD-E276-4526-A6F0-28E2FDDBB2D4}" srcOrd="0" destOrd="0" presId="urn:microsoft.com/office/officeart/2009/3/layout/HorizontalOrganizationChart"/>
    <dgm:cxn modelId="{15C8C709-E198-4ED8-90B8-6139482171A2}" srcId="{5D7394E2-B84C-406C-A44D-87DB96DB7C4E}" destId="{02421BFA-8836-444B-B172-A999F123858B}" srcOrd="0" destOrd="0" parTransId="{A0452CEC-13E5-42D1-88DB-DC311B5C10C2}" sibTransId="{4D051284-3DB0-4B4C-8F61-107D413573FA}"/>
    <dgm:cxn modelId="{073AC02E-37AD-4EB9-BD41-0878B38A0F8F}" type="presOf" srcId="{5D7394E2-B84C-406C-A44D-87DB96DB7C4E}" destId="{DCFA8053-5C74-462A-B166-3A1E9E1CC1CA}" srcOrd="1" destOrd="0" presId="urn:microsoft.com/office/officeart/2009/3/layout/HorizontalOrganizationChart"/>
    <dgm:cxn modelId="{3EE45DD4-FAC6-4D63-9FEF-66FAE45CFBA8}" type="presOf" srcId="{EEB67AD1-9EF5-4157-B305-3972CDE4A9B1}" destId="{9247D93C-6B12-4585-BD83-9BAD7A790D44}" srcOrd="0" destOrd="0" presId="urn:microsoft.com/office/officeart/2009/3/layout/HorizontalOrganizationChart"/>
    <dgm:cxn modelId="{78B4EF84-7A1D-44F1-BD7F-DF4A0FBB81EF}" type="presOf" srcId="{EEB67AD1-9EF5-4157-B305-3972CDE4A9B1}" destId="{FBC77CE9-6C43-4868-B53F-7FC0475297FA}" srcOrd="1" destOrd="0" presId="urn:microsoft.com/office/officeart/2009/3/layout/HorizontalOrganizationChart"/>
    <dgm:cxn modelId="{8615DE32-8E93-442F-98F8-4EE7EC12BC32}" type="presOf" srcId="{DB8B8FAD-72E2-4C75-A05C-D67725611F2D}" destId="{B1679B54-97E2-4C39-BDF8-6DDBC34DA24F}" srcOrd="0" destOrd="0" presId="urn:microsoft.com/office/officeart/2009/3/layout/HorizontalOrganizationChart"/>
    <dgm:cxn modelId="{2D3E15D1-B6F2-40B3-9539-FD7073AB392D}" type="presOf" srcId="{C6C14F72-61BE-47F6-AE22-8E6EECE6F671}" destId="{A614DA54-423A-4C1D-B279-CA55CAD3865D}" srcOrd="0" destOrd="0" presId="urn:microsoft.com/office/officeart/2009/3/layout/HorizontalOrganizationChart"/>
    <dgm:cxn modelId="{9DD7997B-B1B9-4963-9170-2E64D8CE1A89}" type="presOf" srcId="{342A4D1F-7948-4137-96FC-52ABDDF7E974}" destId="{30C2B9D7-E958-4E9C-8EB4-8BE99E138BD4}" srcOrd="0" destOrd="0" presId="urn:microsoft.com/office/officeart/2009/3/layout/HorizontalOrganizationChart"/>
    <dgm:cxn modelId="{0A70809D-F12B-44BE-B354-A2454E8EA677}" srcId="{5D7394E2-B84C-406C-A44D-87DB96DB7C4E}" destId="{EEB67AD1-9EF5-4157-B305-3972CDE4A9B1}" srcOrd="6" destOrd="0" parTransId="{DB8B8FAD-72E2-4C75-A05C-D67725611F2D}" sibTransId="{70D9C791-9167-4DD8-B066-37FB48801022}"/>
    <dgm:cxn modelId="{7799C16C-47CA-4933-B277-BF01DD5E3DFB}" type="presOf" srcId="{9D7CEED3-0842-4711-AD13-4CA9F440901F}" destId="{A0FEE57D-B7F8-4AB0-81D4-1D3D464FFDE8}" srcOrd="0" destOrd="0" presId="urn:microsoft.com/office/officeart/2009/3/layout/HorizontalOrganizationChart"/>
    <dgm:cxn modelId="{8BCF5C3F-077C-4135-B8C6-CAEC38AD8817}" type="presOf" srcId="{02421BFA-8836-444B-B172-A999F123858B}" destId="{5CC11051-CEF9-4E74-B9A6-4356BBBD25A4}" srcOrd="1" destOrd="0" presId="urn:microsoft.com/office/officeart/2009/3/layout/HorizontalOrganizationChart"/>
    <dgm:cxn modelId="{F61AB51B-94C9-4DD7-87B5-599AF3339FBB}" type="presOf" srcId="{5D7394E2-B84C-406C-A44D-87DB96DB7C4E}" destId="{D0F8517A-A1BF-4E37-A2FD-96B3D041213B}" srcOrd="0" destOrd="0" presId="urn:microsoft.com/office/officeart/2009/3/layout/HorizontalOrganizationChart"/>
    <dgm:cxn modelId="{D2188D0F-2A02-4963-8C1C-302484ACB62B}" srcId="{5D7394E2-B84C-406C-A44D-87DB96DB7C4E}" destId="{E9FC95DD-4DED-4A1E-9DD3-2DC27EB5A1C3}" srcOrd="4" destOrd="0" parTransId="{AC1E3DAB-4204-40E6-A95D-B51265916D34}" sibTransId="{93886F98-9C1D-4B90-B804-A28EAA3D108B}"/>
    <dgm:cxn modelId="{233D05ED-B966-49EA-BDCF-C1941DF75655}" type="presOf" srcId="{A0452CEC-13E5-42D1-88DB-DC311B5C10C2}" destId="{BDC36281-8A16-43E8-84A0-F0F90BBCC624}" srcOrd="0" destOrd="0" presId="urn:microsoft.com/office/officeart/2009/3/layout/HorizontalOrganizationChart"/>
    <dgm:cxn modelId="{15B6EE40-919B-45F2-94EF-618F2294EAE8}" type="presOf" srcId="{34DB9A44-D1F6-4AF5-889B-709370B7E946}" destId="{FF30F1B6-928F-4C4B-A6E5-06C943F8981F}" srcOrd="1" destOrd="0" presId="urn:microsoft.com/office/officeart/2009/3/layout/HorizontalOrganizationChart"/>
    <dgm:cxn modelId="{C70630CF-AD35-4811-AAC2-46CADCA053EC}" srcId="{7BA45C07-E2C2-4CC2-B510-DA8353F59CB1}" destId="{5D7394E2-B84C-406C-A44D-87DB96DB7C4E}" srcOrd="0" destOrd="0" parTransId="{F89D33AB-7485-4B82-96C5-E5687C37EEA8}" sibTransId="{2E0E6CCE-FE08-43B1-86A8-4337CE050DA7}"/>
    <dgm:cxn modelId="{BD02DD9F-D22C-459D-8947-BF774AB5B7C7}" type="presOf" srcId="{C3E1B2ED-ACED-48AD-B39C-0A666BEC55BE}" destId="{5F4AB0D4-D6DC-4518-9653-BD98EB1678DF}" srcOrd="0" destOrd="0" presId="urn:microsoft.com/office/officeart/2009/3/layout/HorizontalOrganizationChart"/>
    <dgm:cxn modelId="{AA3763F4-B37F-4EB6-A610-D538D08DCB39}" type="presOf" srcId="{E9FC95DD-4DED-4A1E-9DD3-2DC27EB5A1C3}" destId="{D4CC92D6-1A34-45BA-9682-110381E373FE}" srcOrd="1" destOrd="0" presId="urn:microsoft.com/office/officeart/2009/3/layout/HorizontalOrganizationChart"/>
    <dgm:cxn modelId="{CEC5D703-2774-4F3D-A32F-10C7DF8A893D}" srcId="{5D7394E2-B84C-406C-A44D-87DB96DB7C4E}" destId="{342A4D1F-7948-4137-96FC-52ABDDF7E974}" srcOrd="8" destOrd="0" parTransId="{10C57717-480D-436C-BAB3-5C098BB69264}" sibTransId="{9A7CC1A0-79F0-4E04-BED6-4DB4BF44AEC8}"/>
    <dgm:cxn modelId="{D1D7112E-BAEF-40DC-BA0A-240B76A9CED6}" type="presOf" srcId="{AC1E3DAB-4204-40E6-A95D-B51265916D34}" destId="{815A95BA-A7E1-4B93-AC3E-8B3A1BDEEFBD}" srcOrd="0" destOrd="0" presId="urn:microsoft.com/office/officeart/2009/3/layout/HorizontalOrganizationChart"/>
    <dgm:cxn modelId="{B7149B0F-8D68-463D-BB66-5E202F8E70D7}" type="presOf" srcId="{E9FC95DD-4DED-4A1E-9DD3-2DC27EB5A1C3}" destId="{0EFEB198-C024-4B14-9591-DACF5DE07328}" srcOrd="0" destOrd="0" presId="urn:microsoft.com/office/officeart/2009/3/layout/HorizontalOrganizationChart"/>
    <dgm:cxn modelId="{A0B788B0-7813-44D8-9372-0A89270CF3C4}" type="presOf" srcId="{93E2BF13-365A-4E66-8770-F90B7D5A2C5E}" destId="{D2474199-9DE7-431F-B0E1-504555061DA5}" srcOrd="1" destOrd="0" presId="urn:microsoft.com/office/officeart/2009/3/layout/HorizontalOrganizationChart"/>
    <dgm:cxn modelId="{DA7861E3-7717-40F9-821B-04BE0535BABC}" type="presOf" srcId="{EFC24F19-EAB7-4FE7-A100-E27E2D65717C}" destId="{54F027FF-A853-470A-8EE9-6830CE1077E3}" srcOrd="0" destOrd="0" presId="urn:microsoft.com/office/officeart/2009/3/layout/HorizontalOrganizationChart"/>
    <dgm:cxn modelId="{78366EFD-3921-4507-8785-3232FC823957}" type="presOf" srcId="{CB49EDBE-EC18-4975-877B-50926C4CE1D0}" destId="{FBDC6AEF-13C9-4DBC-85C2-F6B61658A9F3}" srcOrd="1" destOrd="0" presId="urn:microsoft.com/office/officeart/2009/3/layout/HorizontalOrganizationChart"/>
    <dgm:cxn modelId="{EC9D2444-7B70-41C3-AD86-798158BB22BA}" type="presOf" srcId="{77EBA3A6-DC3F-4DA3-B5D1-FF51F7380561}" destId="{72C30B9C-A23E-430B-9441-126A296630AC}" srcOrd="0" destOrd="0" presId="urn:microsoft.com/office/officeart/2009/3/layout/HorizontalOrganizationChart"/>
    <dgm:cxn modelId="{553C8A7C-434D-4271-8130-3CF69901CB59}" srcId="{5D7394E2-B84C-406C-A44D-87DB96DB7C4E}" destId="{904D5637-7FBB-439B-A208-88D1077CD7CB}" srcOrd="1" destOrd="0" parTransId="{EFC24F19-EAB7-4FE7-A100-E27E2D65717C}" sibTransId="{147242DB-DDD5-4A28-AFB2-9C15F02FB3A4}"/>
    <dgm:cxn modelId="{9AAAB7AA-58DE-4795-BEAB-A02D8495077B}" type="presOf" srcId="{CB49EDBE-EC18-4975-877B-50926C4CE1D0}" destId="{0933D42A-1E2E-42B5-9707-10E25682AE5A}" srcOrd="0" destOrd="0" presId="urn:microsoft.com/office/officeart/2009/3/layout/HorizontalOrganizationChart"/>
    <dgm:cxn modelId="{80FB5243-43FD-43C0-9C50-1A20CD6B41DD}" type="presOf" srcId="{342A4D1F-7948-4137-96FC-52ABDDF7E974}" destId="{99631230-0BC1-4D77-A4DC-C3A6DA00B2C8}" srcOrd="1" destOrd="0" presId="urn:microsoft.com/office/officeart/2009/3/layout/HorizontalOrganizationChart"/>
    <dgm:cxn modelId="{5A327ABB-28DF-4A4C-942C-A192EA563DF5}" srcId="{5D7394E2-B84C-406C-A44D-87DB96DB7C4E}" destId="{34DB9A44-D1F6-4AF5-889B-709370B7E946}" srcOrd="7" destOrd="0" parTransId="{C3E1B2ED-ACED-48AD-B39C-0A666BEC55BE}" sibTransId="{CA90B03F-5B6E-4DBE-A672-0E45EEEDF55C}"/>
    <dgm:cxn modelId="{B02B8DE6-163A-43A2-A14C-549C0FB3C948}" srcId="{5D7394E2-B84C-406C-A44D-87DB96DB7C4E}" destId="{93E2BF13-365A-4E66-8770-F90B7D5A2C5E}" srcOrd="3" destOrd="0" parTransId="{C6C14F72-61BE-47F6-AE22-8E6EECE6F671}" sibTransId="{97AAFA05-8045-4AD0-82F8-B95EC5F3EF55}"/>
    <dgm:cxn modelId="{5F7514CC-2FDA-4F6D-85C2-0A238F2512C9}" type="presOf" srcId="{7BA45C07-E2C2-4CC2-B510-DA8353F59CB1}" destId="{0E2BE312-1A23-42CC-B71A-60CEDFE24BEA}" srcOrd="0" destOrd="0" presId="urn:microsoft.com/office/officeart/2009/3/layout/HorizontalOrganizationChart"/>
    <dgm:cxn modelId="{0F6A2918-0A95-42FE-8BA1-37DBD6AC6216}" type="presOf" srcId="{02421BFA-8836-444B-B172-A999F123858B}" destId="{FBBD1A30-3AE1-4B60-9426-9A7208B29FD9}" srcOrd="0" destOrd="0" presId="urn:microsoft.com/office/officeart/2009/3/layout/HorizontalOrganizationChart"/>
    <dgm:cxn modelId="{4C0595E7-4511-4C45-BF9A-93349A813DB6}" type="presParOf" srcId="{0E2BE312-1A23-42CC-B71A-60CEDFE24BEA}" destId="{944F24EF-ED29-4672-B606-0E0100E59D8B}" srcOrd="0" destOrd="0" presId="urn:microsoft.com/office/officeart/2009/3/layout/HorizontalOrganizationChart"/>
    <dgm:cxn modelId="{8E81940D-B88C-4E39-BA39-0CAB74B40F68}" type="presParOf" srcId="{944F24EF-ED29-4672-B606-0E0100E59D8B}" destId="{EB6A6543-C4B8-4546-AAE2-843858452FB3}" srcOrd="0" destOrd="0" presId="urn:microsoft.com/office/officeart/2009/3/layout/HorizontalOrganizationChart"/>
    <dgm:cxn modelId="{A05E8097-D6AC-4A51-B30E-27B8DB65CD72}" type="presParOf" srcId="{EB6A6543-C4B8-4546-AAE2-843858452FB3}" destId="{D0F8517A-A1BF-4E37-A2FD-96B3D041213B}" srcOrd="0" destOrd="0" presId="urn:microsoft.com/office/officeart/2009/3/layout/HorizontalOrganizationChart"/>
    <dgm:cxn modelId="{4141DB2B-D319-4AAC-8716-7216B949643B}" type="presParOf" srcId="{EB6A6543-C4B8-4546-AAE2-843858452FB3}" destId="{DCFA8053-5C74-462A-B166-3A1E9E1CC1CA}" srcOrd="1" destOrd="0" presId="urn:microsoft.com/office/officeart/2009/3/layout/HorizontalOrganizationChart"/>
    <dgm:cxn modelId="{0934FAB9-917C-4B71-A914-94054C6862D5}" type="presParOf" srcId="{944F24EF-ED29-4672-B606-0E0100E59D8B}" destId="{EE0A1316-0535-4773-BEAB-105D228FD2BF}" srcOrd="1" destOrd="0" presId="urn:microsoft.com/office/officeart/2009/3/layout/HorizontalOrganizationChart"/>
    <dgm:cxn modelId="{191B5A84-5974-4A5C-9566-BEBDD296F67D}" type="presParOf" srcId="{EE0A1316-0535-4773-BEAB-105D228FD2BF}" destId="{BDC36281-8A16-43E8-84A0-F0F90BBCC624}" srcOrd="0" destOrd="0" presId="urn:microsoft.com/office/officeart/2009/3/layout/HorizontalOrganizationChart"/>
    <dgm:cxn modelId="{B92942B8-27FB-4A1D-97A5-DD079688CFC5}" type="presParOf" srcId="{EE0A1316-0535-4773-BEAB-105D228FD2BF}" destId="{FE2EA811-6E6E-4F46-B9FB-DF42BF533D27}" srcOrd="1" destOrd="0" presId="urn:microsoft.com/office/officeart/2009/3/layout/HorizontalOrganizationChart"/>
    <dgm:cxn modelId="{3468B0FC-6DF0-4982-995B-3812CA5BE4BC}" type="presParOf" srcId="{FE2EA811-6E6E-4F46-B9FB-DF42BF533D27}" destId="{490B39CB-1DB1-4BB2-A769-205BD5A33B6B}" srcOrd="0" destOrd="0" presId="urn:microsoft.com/office/officeart/2009/3/layout/HorizontalOrganizationChart"/>
    <dgm:cxn modelId="{E82542D1-9AB7-436C-B2DD-7BC08B3EEB0C}" type="presParOf" srcId="{490B39CB-1DB1-4BB2-A769-205BD5A33B6B}" destId="{FBBD1A30-3AE1-4B60-9426-9A7208B29FD9}" srcOrd="0" destOrd="0" presId="urn:microsoft.com/office/officeart/2009/3/layout/HorizontalOrganizationChart"/>
    <dgm:cxn modelId="{8AD999D8-871D-4C4D-9C3A-337A96F159A7}" type="presParOf" srcId="{490B39CB-1DB1-4BB2-A769-205BD5A33B6B}" destId="{5CC11051-CEF9-4E74-B9A6-4356BBBD25A4}" srcOrd="1" destOrd="0" presId="urn:microsoft.com/office/officeart/2009/3/layout/HorizontalOrganizationChart"/>
    <dgm:cxn modelId="{57B126FD-0E2B-42F1-82D6-51F924DCB505}" type="presParOf" srcId="{FE2EA811-6E6E-4F46-B9FB-DF42BF533D27}" destId="{721A033C-0FF1-4F94-A938-72BFB90A1595}" srcOrd="1" destOrd="0" presId="urn:microsoft.com/office/officeart/2009/3/layout/HorizontalOrganizationChart"/>
    <dgm:cxn modelId="{C4D47DEB-881B-40D2-8BBF-8209CE0D8179}" type="presParOf" srcId="{FE2EA811-6E6E-4F46-B9FB-DF42BF533D27}" destId="{DAAD6530-52E5-4B62-86CA-74D6CFBBA953}" srcOrd="2" destOrd="0" presId="urn:microsoft.com/office/officeart/2009/3/layout/HorizontalOrganizationChart"/>
    <dgm:cxn modelId="{45B566B1-DED5-49C3-AE63-F17A5A1F71D2}" type="presParOf" srcId="{EE0A1316-0535-4773-BEAB-105D228FD2BF}" destId="{54F027FF-A853-470A-8EE9-6830CE1077E3}" srcOrd="2" destOrd="0" presId="urn:microsoft.com/office/officeart/2009/3/layout/HorizontalOrganizationChart"/>
    <dgm:cxn modelId="{F4DBEE15-FB99-4805-B8E0-B789FDD80848}" type="presParOf" srcId="{EE0A1316-0535-4773-BEAB-105D228FD2BF}" destId="{646180A8-3357-4AF0-B92F-5ED756ED7684}" srcOrd="3" destOrd="0" presId="urn:microsoft.com/office/officeart/2009/3/layout/HorizontalOrganizationChart"/>
    <dgm:cxn modelId="{3BE91E0A-071C-498A-913D-3300669A16FF}" type="presParOf" srcId="{646180A8-3357-4AF0-B92F-5ED756ED7684}" destId="{DB83B58A-CF12-4D73-A937-3A149C37217E}" srcOrd="0" destOrd="0" presId="urn:microsoft.com/office/officeart/2009/3/layout/HorizontalOrganizationChart"/>
    <dgm:cxn modelId="{D572DDBE-9BC2-4952-90C1-9249166AC2D1}" type="presParOf" srcId="{DB83B58A-CF12-4D73-A937-3A149C37217E}" destId="{FB35D361-30C2-4E75-97C4-D48D6CC18021}" srcOrd="0" destOrd="0" presId="urn:microsoft.com/office/officeart/2009/3/layout/HorizontalOrganizationChart"/>
    <dgm:cxn modelId="{3055A0F8-4F8D-4140-8B4B-B99B5ACA5E35}" type="presParOf" srcId="{DB83B58A-CF12-4D73-A937-3A149C37217E}" destId="{489F68F8-4AC3-499A-97AA-DD6618B2F458}" srcOrd="1" destOrd="0" presId="urn:microsoft.com/office/officeart/2009/3/layout/HorizontalOrganizationChart"/>
    <dgm:cxn modelId="{2D01DDC3-E830-4B1F-85EB-D29F75507727}" type="presParOf" srcId="{646180A8-3357-4AF0-B92F-5ED756ED7684}" destId="{E2BA4B45-5A7F-45CA-A5FC-34AE90374D39}" srcOrd="1" destOrd="0" presId="urn:microsoft.com/office/officeart/2009/3/layout/HorizontalOrganizationChart"/>
    <dgm:cxn modelId="{9410315D-852E-4ABE-BAB5-87836D5BB7E7}" type="presParOf" srcId="{646180A8-3357-4AF0-B92F-5ED756ED7684}" destId="{5FACB621-0F8C-451A-A521-059B1C2E1D44}" srcOrd="2" destOrd="0" presId="urn:microsoft.com/office/officeart/2009/3/layout/HorizontalOrganizationChart"/>
    <dgm:cxn modelId="{FD1FD705-86F9-4F42-8151-E05658571EF5}" type="presParOf" srcId="{EE0A1316-0535-4773-BEAB-105D228FD2BF}" destId="{E2D08DC0-6432-4962-A255-D289A858AFB1}" srcOrd="4" destOrd="0" presId="urn:microsoft.com/office/officeart/2009/3/layout/HorizontalOrganizationChart"/>
    <dgm:cxn modelId="{6831A666-6E2E-41E3-B2D1-F09059A85E9D}" type="presParOf" srcId="{EE0A1316-0535-4773-BEAB-105D228FD2BF}" destId="{79EF3295-B262-4015-A62C-52DBB164C13B}" srcOrd="5" destOrd="0" presId="urn:microsoft.com/office/officeart/2009/3/layout/HorizontalOrganizationChart"/>
    <dgm:cxn modelId="{7950FF42-4A6F-4A79-9BF6-62360BA2A633}" type="presParOf" srcId="{79EF3295-B262-4015-A62C-52DBB164C13B}" destId="{9DC1BC55-EE56-48E7-AEA2-D5169DC316AE}" srcOrd="0" destOrd="0" presId="urn:microsoft.com/office/officeart/2009/3/layout/HorizontalOrganizationChart"/>
    <dgm:cxn modelId="{E31DDE98-EE83-41A5-887F-A3B1617052CC}" type="presParOf" srcId="{9DC1BC55-EE56-48E7-AEA2-D5169DC316AE}" destId="{0933D42A-1E2E-42B5-9707-10E25682AE5A}" srcOrd="0" destOrd="0" presId="urn:microsoft.com/office/officeart/2009/3/layout/HorizontalOrganizationChart"/>
    <dgm:cxn modelId="{CA5FDE73-AB99-45C9-8FDE-F9EB65178B38}" type="presParOf" srcId="{9DC1BC55-EE56-48E7-AEA2-D5169DC316AE}" destId="{FBDC6AEF-13C9-4DBC-85C2-F6B61658A9F3}" srcOrd="1" destOrd="0" presId="urn:microsoft.com/office/officeart/2009/3/layout/HorizontalOrganizationChart"/>
    <dgm:cxn modelId="{AA670C1F-19B4-4B58-9275-C8B167416316}" type="presParOf" srcId="{79EF3295-B262-4015-A62C-52DBB164C13B}" destId="{0923EA48-7916-4322-B486-BA76223AC8B4}" srcOrd="1" destOrd="0" presId="urn:microsoft.com/office/officeart/2009/3/layout/HorizontalOrganizationChart"/>
    <dgm:cxn modelId="{A14FBA8D-6B15-4F58-9C23-56F01F53D440}" type="presParOf" srcId="{79EF3295-B262-4015-A62C-52DBB164C13B}" destId="{E47D6457-A65B-46EA-94CC-161D8A92CBD5}" srcOrd="2" destOrd="0" presId="urn:microsoft.com/office/officeart/2009/3/layout/HorizontalOrganizationChart"/>
    <dgm:cxn modelId="{EE4E1EE5-6D53-413A-85EA-193C652A8243}" type="presParOf" srcId="{EE0A1316-0535-4773-BEAB-105D228FD2BF}" destId="{A614DA54-423A-4C1D-B279-CA55CAD3865D}" srcOrd="6" destOrd="0" presId="urn:microsoft.com/office/officeart/2009/3/layout/HorizontalOrganizationChart"/>
    <dgm:cxn modelId="{AA0A812E-6C71-4A00-B183-A451783D40DF}" type="presParOf" srcId="{EE0A1316-0535-4773-BEAB-105D228FD2BF}" destId="{A284598A-680C-4CD7-94DA-9C5EEA971BE0}" srcOrd="7" destOrd="0" presId="urn:microsoft.com/office/officeart/2009/3/layout/HorizontalOrganizationChart"/>
    <dgm:cxn modelId="{DDE2A996-E037-488A-B597-2CF6A62BD385}" type="presParOf" srcId="{A284598A-680C-4CD7-94DA-9C5EEA971BE0}" destId="{F2D25A34-6435-4C54-B122-DEB3FFD94053}" srcOrd="0" destOrd="0" presId="urn:microsoft.com/office/officeart/2009/3/layout/HorizontalOrganizationChart"/>
    <dgm:cxn modelId="{2F95243D-7B55-4D95-BDF9-E4CB5DC14810}" type="presParOf" srcId="{F2D25A34-6435-4C54-B122-DEB3FFD94053}" destId="{6401B4BF-F266-41CF-B78C-137901C485D3}" srcOrd="0" destOrd="0" presId="urn:microsoft.com/office/officeart/2009/3/layout/HorizontalOrganizationChart"/>
    <dgm:cxn modelId="{A774FB19-F898-408D-9EED-9C46AD9E6C13}" type="presParOf" srcId="{F2D25A34-6435-4C54-B122-DEB3FFD94053}" destId="{D2474199-9DE7-431F-B0E1-504555061DA5}" srcOrd="1" destOrd="0" presId="urn:microsoft.com/office/officeart/2009/3/layout/HorizontalOrganizationChart"/>
    <dgm:cxn modelId="{3413D300-D97A-40E0-9F04-C609057004EF}" type="presParOf" srcId="{A284598A-680C-4CD7-94DA-9C5EEA971BE0}" destId="{D8653265-CA67-4E9D-9C66-986125A68893}" srcOrd="1" destOrd="0" presId="urn:microsoft.com/office/officeart/2009/3/layout/HorizontalOrganizationChart"/>
    <dgm:cxn modelId="{37176CFE-9B27-4F65-95CC-ED4A00DA8775}" type="presParOf" srcId="{A284598A-680C-4CD7-94DA-9C5EEA971BE0}" destId="{833AAA15-AF90-480F-B882-19BFD88F014F}" srcOrd="2" destOrd="0" presId="urn:microsoft.com/office/officeart/2009/3/layout/HorizontalOrganizationChart"/>
    <dgm:cxn modelId="{01C7C7B0-1818-43BE-8C29-455C199FB48C}" type="presParOf" srcId="{EE0A1316-0535-4773-BEAB-105D228FD2BF}" destId="{815A95BA-A7E1-4B93-AC3E-8B3A1BDEEFBD}" srcOrd="8" destOrd="0" presId="urn:microsoft.com/office/officeart/2009/3/layout/HorizontalOrganizationChart"/>
    <dgm:cxn modelId="{B01A0E01-D2CC-448C-BDC0-65A35A7B782D}" type="presParOf" srcId="{EE0A1316-0535-4773-BEAB-105D228FD2BF}" destId="{3BF9FE7C-469B-410B-B531-E104D040BF12}" srcOrd="9" destOrd="0" presId="urn:microsoft.com/office/officeart/2009/3/layout/HorizontalOrganizationChart"/>
    <dgm:cxn modelId="{3F4AFD65-C1DF-427A-813B-7EA8232029DF}" type="presParOf" srcId="{3BF9FE7C-469B-410B-B531-E104D040BF12}" destId="{B8958A31-7B4C-44A6-AA76-963139A06701}" srcOrd="0" destOrd="0" presId="urn:microsoft.com/office/officeart/2009/3/layout/HorizontalOrganizationChart"/>
    <dgm:cxn modelId="{07CE6961-3981-4018-88F6-37C336A738CE}" type="presParOf" srcId="{B8958A31-7B4C-44A6-AA76-963139A06701}" destId="{0EFEB198-C024-4B14-9591-DACF5DE07328}" srcOrd="0" destOrd="0" presId="urn:microsoft.com/office/officeart/2009/3/layout/HorizontalOrganizationChart"/>
    <dgm:cxn modelId="{C9CC0EC4-F69B-4974-ABD5-B72604ABEEAA}" type="presParOf" srcId="{B8958A31-7B4C-44A6-AA76-963139A06701}" destId="{D4CC92D6-1A34-45BA-9682-110381E373FE}" srcOrd="1" destOrd="0" presId="urn:microsoft.com/office/officeart/2009/3/layout/HorizontalOrganizationChart"/>
    <dgm:cxn modelId="{49AA8F90-8F72-4D4C-97A7-61EAFDAFEF82}" type="presParOf" srcId="{3BF9FE7C-469B-410B-B531-E104D040BF12}" destId="{47820BF2-A46B-4472-A1C0-AE6FA3E7715F}" srcOrd="1" destOrd="0" presId="urn:microsoft.com/office/officeart/2009/3/layout/HorizontalOrganizationChart"/>
    <dgm:cxn modelId="{6A1C9532-022F-4572-B8D1-1ECF56AE32A1}" type="presParOf" srcId="{3BF9FE7C-469B-410B-B531-E104D040BF12}" destId="{16DC8DBA-A0D7-44FF-A087-7B5E9825C93A}" srcOrd="2" destOrd="0" presId="urn:microsoft.com/office/officeart/2009/3/layout/HorizontalOrganizationChart"/>
    <dgm:cxn modelId="{59CF4ED3-677A-4A66-9E00-95B7A0224BAA}" type="presParOf" srcId="{EE0A1316-0535-4773-BEAB-105D228FD2BF}" destId="{A0FEE57D-B7F8-4AB0-81D4-1D3D464FFDE8}" srcOrd="10" destOrd="0" presId="urn:microsoft.com/office/officeart/2009/3/layout/HorizontalOrganizationChart"/>
    <dgm:cxn modelId="{11846B4A-A169-41FE-9F82-12064726225B}" type="presParOf" srcId="{EE0A1316-0535-4773-BEAB-105D228FD2BF}" destId="{3C148F09-7A0B-412B-AEF6-1F228F9D2E9F}" srcOrd="11" destOrd="0" presId="urn:microsoft.com/office/officeart/2009/3/layout/HorizontalOrganizationChart"/>
    <dgm:cxn modelId="{7EF93E8B-65E7-470A-AA34-2DF5C95601F2}" type="presParOf" srcId="{3C148F09-7A0B-412B-AEF6-1F228F9D2E9F}" destId="{27770B6C-66D0-410D-8F1B-D5523E0B3F6C}" srcOrd="0" destOrd="0" presId="urn:microsoft.com/office/officeart/2009/3/layout/HorizontalOrganizationChart"/>
    <dgm:cxn modelId="{8F349332-81D0-4CB3-B7FA-A4CF2824F549}" type="presParOf" srcId="{27770B6C-66D0-410D-8F1B-D5523E0B3F6C}" destId="{72C30B9C-A23E-430B-9441-126A296630AC}" srcOrd="0" destOrd="0" presId="urn:microsoft.com/office/officeart/2009/3/layout/HorizontalOrganizationChart"/>
    <dgm:cxn modelId="{93437F94-6F66-4269-9756-C0BCC6E89466}" type="presParOf" srcId="{27770B6C-66D0-410D-8F1B-D5523E0B3F6C}" destId="{017260A7-66A6-4DDE-ADC7-9DB044EDC6BE}" srcOrd="1" destOrd="0" presId="urn:microsoft.com/office/officeart/2009/3/layout/HorizontalOrganizationChart"/>
    <dgm:cxn modelId="{A22D4DB1-F8BC-44C5-8524-54DE83219269}" type="presParOf" srcId="{3C148F09-7A0B-412B-AEF6-1F228F9D2E9F}" destId="{52DCB469-00EC-4BCA-84DE-FC8B1B1FAB4F}" srcOrd="1" destOrd="0" presId="urn:microsoft.com/office/officeart/2009/3/layout/HorizontalOrganizationChart"/>
    <dgm:cxn modelId="{998F39F8-CCD0-4A98-9CD0-EDB637A740AC}" type="presParOf" srcId="{3C148F09-7A0B-412B-AEF6-1F228F9D2E9F}" destId="{521AEFBB-7BBE-49FD-96A1-01E7B036598D}" srcOrd="2" destOrd="0" presId="urn:microsoft.com/office/officeart/2009/3/layout/HorizontalOrganizationChart"/>
    <dgm:cxn modelId="{0FA65320-97DF-4836-B191-19EB7D3F2ABD}" type="presParOf" srcId="{EE0A1316-0535-4773-BEAB-105D228FD2BF}" destId="{B1679B54-97E2-4C39-BDF8-6DDBC34DA24F}" srcOrd="12" destOrd="0" presId="urn:microsoft.com/office/officeart/2009/3/layout/HorizontalOrganizationChart"/>
    <dgm:cxn modelId="{8D816347-9A7C-4601-9F25-830805A37333}" type="presParOf" srcId="{EE0A1316-0535-4773-BEAB-105D228FD2BF}" destId="{BE0B8370-4805-4AA8-9B04-23BCB0E39321}" srcOrd="13" destOrd="0" presId="urn:microsoft.com/office/officeart/2009/3/layout/HorizontalOrganizationChart"/>
    <dgm:cxn modelId="{33986650-D27C-48B2-B909-C1C8D7CA2B16}" type="presParOf" srcId="{BE0B8370-4805-4AA8-9B04-23BCB0E39321}" destId="{78D9147D-D5A8-4A6F-930C-6886D5318160}" srcOrd="0" destOrd="0" presId="urn:microsoft.com/office/officeart/2009/3/layout/HorizontalOrganizationChart"/>
    <dgm:cxn modelId="{11E59554-5563-4764-BBDD-252BA509076F}" type="presParOf" srcId="{78D9147D-D5A8-4A6F-930C-6886D5318160}" destId="{9247D93C-6B12-4585-BD83-9BAD7A790D44}" srcOrd="0" destOrd="0" presId="urn:microsoft.com/office/officeart/2009/3/layout/HorizontalOrganizationChart"/>
    <dgm:cxn modelId="{12C76AE5-BAFA-4BC2-A36A-242466023C64}" type="presParOf" srcId="{78D9147D-D5A8-4A6F-930C-6886D5318160}" destId="{FBC77CE9-6C43-4868-B53F-7FC0475297FA}" srcOrd="1" destOrd="0" presId="urn:microsoft.com/office/officeart/2009/3/layout/HorizontalOrganizationChart"/>
    <dgm:cxn modelId="{25BA3091-7768-4DA4-AF5B-9357BC281E8F}" type="presParOf" srcId="{BE0B8370-4805-4AA8-9B04-23BCB0E39321}" destId="{79040AE6-D3CD-453B-A475-6D3807771255}" srcOrd="1" destOrd="0" presId="urn:microsoft.com/office/officeart/2009/3/layout/HorizontalOrganizationChart"/>
    <dgm:cxn modelId="{57F2477D-DFE6-4F60-83CD-42A95790EDB5}" type="presParOf" srcId="{BE0B8370-4805-4AA8-9B04-23BCB0E39321}" destId="{07C4EE65-F628-4C67-BF0F-1BD93BDAF35D}" srcOrd="2" destOrd="0" presId="urn:microsoft.com/office/officeart/2009/3/layout/HorizontalOrganizationChart"/>
    <dgm:cxn modelId="{6426ECB4-3B67-4FB4-BFA9-291613F4EE32}" type="presParOf" srcId="{EE0A1316-0535-4773-BEAB-105D228FD2BF}" destId="{5F4AB0D4-D6DC-4518-9653-BD98EB1678DF}" srcOrd="14" destOrd="0" presId="urn:microsoft.com/office/officeart/2009/3/layout/HorizontalOrganizationChart"/>
    <dgm:cxn modelId="{885FC2A6-FE7B-4038-953B-2D7D43AEE063}" type="presParOf" srcId="{EE0A1316-0535-4773-BEAB-105D228FD2BF}" destId="{C140299D-3AB9-444F-B248-5376A559BA39}" srcOrd="15" destOrd="0" presId="urn:microsoft.com/office/officeart/2009/3/layout/HorizontalOrganizationChart"/>
    <dgm:cxn modelId="{8C2D1546-0ED1-4768-B99C-0340080F629C}" type="presParOf" srcId="{C140299D-3AB9-444F-B248-5376A559BA39}" destId="{D4BE0296-F644-4696-A3C0-7AEAFDE1BB7C}" srcOrd="0" destOrd="0" presId="urn:microsoft.com/office/officeart/2009/3/layout/HorizontalOrganizationChart"/>
    <dgm:cxn modelId="{0FB00BF1-1CE3-43CB-ACDF-DF39B9B47C31}" type="presParOf" srcId="{D4BE0296-F644-4696-A3C0-7AEAFDE1BB7C}" destId="{4EB115CD-E276-4526-A6F0-28E2FDDBB2D4}" srcOrd="0" destOrd="0" presId="urn:microsoft.com/office/officeart/2009/3/layout/HorizontalOrganizationChart"/>
    <dgm:cxn modelId="{78376F2D-D288-4BE4-B16E-F2DAEBE93C78}" type="presParOf" srcId="{D4BE0296-F644-4696-A3C0-7AEAFDE1BB7C}" destId="{FF30F1B6-928F-4C4B-A6E5-06C943F8981F}" srcOrd="1" destOrd="0" presId="urn:microsoft.com/office/officeart/2009/3/layout/HorizontalOrganizationChart"/>
    <dgm:cxn modelId="{4EA5C594-5A88-40D1-842B-94E13B152CD0}" type="presParOf" srcId="{C140299D-3AB9-444F-B248-5376A559BA39}" destId="{42640F39-24D5-424D-A010-C7433E062E07}" srcOrd="1" destOrd="0" presId="urn:microsoft.com/office/officeart/2009/3/layout/HorizontalOrganizationChart"/>
    <dgm:cxn modelId="{DFD138D6-80F8-47DD-889A-4A1E39D3587A}" type="presParOf" srcId="{C140299D-3AB9-444F-B248-5376A559BA39}" destId="{5B04E068-E60B-4CCE-A350-A606C0A73512}" srcOrd="2" destOrd="0" presId="urn:microsoft.com/office/officeart/2009/3/layout/HorizontalOrganizationChart"/>
    <dgm:cxn modelId="{1FE96A54-855E-4824-904D-02BACF97F6F3}" type="presParOf" srcId="{944F24EF-ED29-4672-B606-0E0100E59D8B}" destId="{2729365C-10CF-4262-BE43-87CC1BBF27E8}" srcOrd="2" destOrd="0" presId="urn:microsoft.com/office/officeart/2009/3/layout/HorizontalOrganizationChart"/>
    <dgm:cxn modelId="{D800AE65-5F39-4723-A24D-A5358422D5A0}" type="presParOf" srcId="{2729365C-10CF-4262-BE43-87CC1BBF27E8}" destId="{00C9AD2D-B1A7-49F5-9279-9CF6BF977937}" srcOrd="0" destOrd="0" presId="urn:microsoft.com/office/officeart/2009/3/layout/HorizontalOrganizationChart"/>
    <dgm:cxn modelId="{A8BAEFBC-4743-47B8-8F48-99E117CCA036}" type="presParOf" srcId="{2729365C-10CF-4262-BE43-87CC1BBF27E8}" destId="{7710106D-F432-4149-8408-B4B7CD070537}" srcOrd="1" destOrd="0" presId="urn:microsoft.com/office/officeart/2009/3/layout/HorizontalOrganizationChart"/>
    <dgm:cxn modelId="{96B58FA4-4373-4085-8A03-86E76FCBDF4F}" type="presParOf" srcId="{7710106D-F432-4149-8408-B4B7CD070537}" destId="{A721D46B-8E42-42D8-A797-DCBB783031D3}" srcOrd="0" destOrd="0" presId="urn:microsoft.com/office/officeart/2009/3/layout/HorizontalOrganizationChart"/>
    <dgm:cxn modelId="{83888BCB-1D58-4FB3-A256-1DD8BBA941B8}" type="presParOf" srcId="{A721D46B-8E42-42D8-A797-DCBB783031D3}" destId="{30C2B9D7-E958-4E9C-8EB4-8BE99E138BD4}" srcOrd="0" destOrd="0" presId="urn:microsoft.com/office/officeart/2009/3/layout/HorizontalOrganizationChart"/>
    <dgm:cxn modelId="{9E69E066-DD4F-43BE-8D78-16D0141C7AD2}" type="presParOf" srcId="{A721D46B-8E42-42D8-A797-DCBB783031D3}" destId="{99631230-0BC1-4D77-A4DC-C3A6DA00B2C8}" srcOrd="1" destOrd="0" presId="urn:microsoft.com/office/officeart/2009/3/layout/HorizontalOrganizationChart"/>
    <dgm:cxn modelId="{9572B237-CB5C-4E5A-8EAA-A36E748243B4}" type="presParOf" srcId="{7710106D-F432-4149-8408-B4B7CD070537}" destId="{F3C37D8E-E920-466A-884F-0512CD3CB201}" srcOrd="1" destOrd="0" presId="urn:microsoft.com/office/officeart/2009/3/layout/HorizontalOrganizationChart"/>
    <dgm:cxn modelId="{07C2EE86-E21F-46F2-9D2E-8202D62E8B6A}" type="presParOf" srcId="{7710106D-F432-4149-8408-B4B7CD070537}" destId="{FE7FAD72-E71F-4B84-A624-DFB7B3CB2D5F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E2631-4076-4E06-B716-53CAFED279B3}">
      <dsp:nvSpPr>
        <dsp:cNvPr id="0" name=""/>
        <dsp:cNvSpPr/>
      </dsp:nvSpPr>
      <dsp:spPr>
        <a:xfrm>
          <a:off x="0" y="33705"/>
          <a:ext cx="8128000" cy="12232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5100" kern="1200" dirty="0"/>
            <a:t>Funding crowded in</a:t>
          </a:r>
        </a:p>
      </dsp:txBody>
      <dsp:txXfrm>
        <a:off x="59713" y="93418"/>
        <a:ext cx="8008574" cy="1103809"/>
      </dsp:txXfrm>
    </dsp:sp>
    <dsp:sp modelId="{437F2DAF-272E-44EB-9EAD-02517600C3A5}">
      <dsp:nvSpPr>
        <dsp:cNvPr id="0" name=""/>
        <dsp:cNvSpPr/>
      </dsp:nvSpPr>
      <dsp:spPr>
        <a:xfrm>
          <a:off x="0" y="1256940"/>
          <a:ext cx="8128000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64770" rIns="362712" bIns="6477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ZA" sz="4000" kern="1200" dirty="0"/>
            <a:t>R1 billion</a:t>
          </a:r>
        </a:p>
      </dsp:txBody>
      <dsp:txXfrm>
        <a:off x="0" y="1256940"/>
        <a:ext cx="8128000" cy="844560"/>
      </dsp:txXfrm>
    </dsp:sp>
    <dsp:sp modelId="{2E3B6CED-161D-4320-A09D-C67BF7F572E0}">
      <dsp:nvSpPr>
        <dsp:cNvPr id="0" name=""/>
        <dsp:cNvSpPr/>
      </dsp:nvSpPr>
      <dsp:spPr>
        <a:xfrm>
          <a:off x="0" y="2101500"/>
          <a:ext cx="8128000" cy="12232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5100" kern="1200" dirty="0"/>
            <a:t>Housing units created</a:t>
          </a:r>
        </a:p>
      </dsp:txBody>
      <dsp:txXfrm>
        <a:off x="59713" y="2161213"/>
        <a:ext cx="8008574" cy="1103809"/>
      </dsp:txXfrm>
    </dsp:sp>
    <dsp:sp modelId="{1D9CC254-31D6-4786-84C6-33DC33F371FB}">
      <dsp:nvSpPr>
        <dsp:cNvPr id="0" name=""/>
        <dsp:cNvSpPr/>
      </dsp:nvSpPr>
      <dsp:spPr>
        <a:xfrm>
          <a:off x="0" y="3324735"/>
          <a:ext cx="8128000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64770" rIns="362712" bIns="6477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ZA" sz="4000" kern="1200" dirty="0"/>
            <a:t>2 783</a:t>
          </a:r>
        </a:p>
      </dsp:txBody>
      <dsp:txXfrm>
        <a:off x="0" y="3324735"/>
        <a:ext cx="8128000" cy="844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3350A-6272-4511-B79F-BF0983A03483}">
      <dsp:nvSpPr>
        <dsp:cNvPr id="0" name=""/>
        <dsp:cNvSpPr/>
      </dsp:nvSpPr>
      <dsp:spPr>
        <a:xfrm>
          <a:off x="0" y="31833"/>
          <a:ext cx="9644184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4000" kern="1200" dirty="0"/>
            <a:t>Financial report</a:t>
          </a:r>
        </a:p>
      </dsp:txBody>
      <dsp:txXfrm>
        <a:off x="46834" y="78667"/>
        <a:ext cx="9550516" cy="865732"/>
      </dsp:txXfrm>
    </dsp:sp>
    <dsp:sp modelId="{27B6BD0C-8851-4CB6-9E8C-40BFC825EAE5}">
      <dsp:nvSpPr>
        <dsp:cNvPr id="0" name=""/>
        <dsp:cNvSpPr/>
      </dsp:nvSpPr>
      <dsp:spPr>
        <a:xfrm>
          <a:off x="0" y="991233"/>
          <a:ext cx="9644184" cy="2028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6203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ZA" sz="3100" kern="1200" dirty="0"/>
            <a:t>Unqualified with findings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ZA" sz="3100" kern="1200" dirty="0"/>
            <a:t>Irregular Expenditure 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ZA" sz="3100" kern="1200" dirty="0"/>
            <a:t>Numerous changes to the Financials after </a:t>
          </a:r>
          <a:r>
            <a:rPr lang="en-ZA" sz="3100" b="1" kern="1200" dirty="0"/>
            <a:t>31 May 2019</a:t>
          </a:r>
        </a:p>
      </dsp:txBody>
      <dsp:txXfrm>
        <a:off x="0" y="991233"/>
        <a:ext cx="9644184" cy="2028600"/>
      </dsp:txXfrm>
    </dsp:sp>
    <dsp:sp modelId="{98574A64-A076-4387-85BC-1915C4DD4AFE}">
      <dsp:nvSpPr>
        <dsp:cNvPr id="0" name=""/>
        <dsp:cNvSpPr/>
      </dsp:nvSpPr>
      <dsp:spPr>
        <a:xfrm>
          <a:off x="0" y="3019833"/>
          <a:ext cx="9644184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4000" kern="1200" dirty="0"/>
            <a:t>Performance report</a:t>
          </a:r>
        </a:p>
      </dsp:txBody>
      <dsp:txXfrm>
        <a:off x="46834" y="3066667"/>
        <a:ext cx="9550516" cy="865732"/>
      </dsp:txXfrm>
    </dsp:sp>
    <dsp:sp modelId="{F33EB644-4C00-4822-B1C0-22431FFACB1C}">
      <dsp:nvSpPr>
        <dsp:cNvPr id="0" name=""/>
        <dsp:cNvSpPr/>
      </dsp:nvSpPr>
      <dsp:spPr>
        <a:xfrm>
          <a:off x="0" y="3979233"/>
          <a:ext cx="9644184" cy="140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6203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ZA" sz="3100" kern="1200" dirty="0"/>
            <a:t>Qualified - </a:t>
          </a:r>
          <a:r>
            <a:rPr lang="en-ZA" sz="3100" b="1" kern="1200" dirty="0"/>
            <a:t>APP</a:t>
          </a:r>
          <a:r>
            <a:rPr lang="en-ZA" sz="3100" kern="1200" dirty="0"/>
            <a:t> numbers were not </a:t>
          </a:r>
          <a:r>
            <a:rPr lang="en-ZA" sz="3100" kern="1200" dirty="0" smtClean="0"/>
            <a:t>useful (</a:t>
          </a:r>
          <a:r>
            <a:rPr lang="en-ZA" sz="3100" b="1" kern="1200" dirty="0" smtClean="0"/>
            <a:t>Budget </a:t>
          </a:r>
          <a:r>
            <a:rPr lang="en-ZA" sz="3100" kern="1200" dirty="0" smtClean="0"/>
            <a:t>supposed to include ONLY </a:t>
          </a:r>
          <a:r>
            <a:rPr lang="en-ZA" sz="3100" b="1" kern="1200" dirty="0" smtClean="0"/>
            <a:t>six months </a:t>
          </a:r>
          <a:r>
            <a:rPr lang="en-ZA" sz="3100" kern="1200" dirty="0" smtClean="0"/>
            <a:t>numbers for </a:t>
          </a:r>
          <a:r>
            <a:rPr lang="en-ZA" sz="3100" b="1" kern="1200" dirty="0" smtClean="0"/>
            <a:t>RHLF</a:t>
          </a:r>
          <a:r>
            <a:rPr lang="en-ZA" sz="3100" kern="1200" dirty="0" smtClean="0"/>
            <a:t> and </a:t>
          </a:r>
          <a:r>
            <a:rPr lang="en-ZA" sz="3100" b="1" kern="1200" dirty="0" smtClean="0"/>
            <a:t>NURCHA</a:t>
          </a:r>
          <a:r>
            <a:rPr lang="en-ZA" sz="3100" kern="1200" dirty="0" smtClean="0"/>
            <a:t>) </a:t>
          </a:r>
          <a:endParaRPr lang="en-ZA" sz="3100" kern="1200" dirty="0"/>
        </a:p>
      </dsp:txBody>
      <dsp:txXfrm>
        <a:off x="0" y="3979233"/>
        <a:ext cx="9644184" cy="1407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8B873-8894-45FE-BE2E-A601E5BF1ADF}">
      <dsp:nvSpPr>
        <dsp:cNvPr id="0" name=""/>
        <dsp:cNvSpPr/>
      </dsp:nvSpPr>
      <dsp:spPr>
        <a:xfrm>
          <a:off x="4653498" y="1413443"/>
          <a:ext cx="136449" cy="565290"/>
        </a:xfrm>
        <a:custGeom>
          <a:avLst/>
          <a:gdLst/>
          <a:ahLst/>
          <a:cxnLst/>
          <a:rect l="0" t="0" r="0" b="0"/>
          <a:pathLst>
            <a:path>
              <a:moveTo>
                <a:pt x="136449" y="0"/>
              </a:moveTo>
              <a:lnTo>
                <a:pt x="136449" y="565290"/>
              </a:lnTo>
              <a:lnTo>
                <a:pt x="0" y="5652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C0B077-EB0B-45E8-98C6-D2D5414A6B47}">
      <dsp:nvSpPr>
        <dsp:cNvPr id="0" name=""/>
        <dsp:cNvSpPr/>
      </dsp:nvSpPr>
      <dsp:spPr>
        <a:xfrm>
          <a:off x="4789948" y="3193784"/>
          <a:ext cx="4016753" cy="337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425"/>
              </a:lnTo>
              <a:lnTo>
                <a:pt x="4016753" y="201425"/>
              </a:lnTo>
              <a:lnTo>
                <a:pt x="4016753" y="33787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06474C-BCC9-4EC7-BECE-1DCE93D0E00B}">
      <dsp:nvSpPr>
        <dsp:cNvPr id="0" name=""/>
        <dsp:cNvSpPr/>
      </dsp:nvSpPr>
      <dsp:spPr>
        <a:xfrm>
          <a:off x="4789948" y="3193784"/>
          <a:ext cx="2412753" cy="337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425"/>
              </a:lnTo>
              <a:lnTo>
                <a:pt x="2412753" y="201425"/>
              </a:lnTo>
              <a:lnTo>
                <a:pt x="2412753" y="33787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30D74-AB36-416F-9B88-73A128E8AB22}">
      <dsp:nvSpPr>
        <dsp:cNvPr id="0" name=""/>
        <dsp:cNvSpPr/>
      </dsp:nvSpPr>
      <dsp:spPr>
        <a:xfrm>
          <a:off x="4789948" y="3193784"/>
          <a:ext cx="612482" cy="337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425"/>
              </a:lnTo>
              <a:lnTo>
                <a:pt x="612482" y="201425"/>
              </a:lnTo>
              <a:lnTo>
                <a:pt x="612482" y="33787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DAF29F-5A28-4634-834B-4562AE6DC77C}">
      <dsp:nvSpPr>
        <dsp:cNvPr id="0" name=""/>
        <dsp:cNvSpPr/>
      </dsp:nvSpPr>
      <dsp:spPr>
        <a:xfrm>
          <a:off x="3690855" y="3193784"/>
          <a:ext cx="1099092" cy="337874"/>
        </a:xfrm>
        <a:custGeom>
          <a:avLst/>
          <a:gdLst/>
          <a:ahLst/>
          <a:cxnLst/>
          <a:rect l="0" t="0" r="0" b="0"/>
          <a:pathLst>
            <a:path>
              <a:moveTo>
                <a:pt x="1099092" y="0"/>
              </a:moveTo>
              <a:lnTo>
                <a:pt x="1099092" y="201425"/>
              </a:lnTo>
              <a:lnTo>
                <a:pt x="0" y="201425"/>
              </a:lnTo>
              <a:lnTo>
                <a:pt x="0" y="33787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722EE4-AF5A-4CCB-8EE9-F5115A81CA37}">
      <dsp:nvSpPr>
        <dsp:cNvPr id="0" name=""/>
        <dsp:cNvSpPr/>
      </dsp:nvSpPr>
      <dsp:spPr>
        <a:xfrm>
          <a:off x="2175552" y="3193784"/>
          <a:ext cx="2614396" cy="337874"/>
        </a:xfrm>
        <a:custGeom>
          <a:avLst/>
          <a:gdLst/>
          <a:ahLst/>
          <a:cxnLst/>
          <a:rect l="0" t="0" r="0" b="0"/>
          <a:pathLst>
            <a:path>
              <a:moveTo>
                <a:pt x="2614396" y="0"/>
              </a:moveTo>
              <a:lnTo>
                <a:pt x="2614396" y="201425"/>
              </a:lnTo>
              <a:lnTo>
                <a:pt x="0" y="201425"/>
              </a:lnTo>
              <a:lnTo>
                <a:pt x="0" y="33787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E9F5A-5CA7-42E5-9BEC-F0B26FAD96B5}">
      <dsp:nvSpPr>
        <dsp:cNvPr id="0" name=""/>
        <dsp:cNvSpPr/>
      </dsp:nvSpPr>
      <dsp:spPr>
        <a:xfrm>
          <a:off x="660248" y="3193784"/>
          <a:ext cx="4129699" cy="337874"/>
        </a:xfrm>
        <a:custGeom>
          <a:avLst/>
          <a:gdLst/>
          <a:ahLst/>
          <a:cxnLst/>
          <a:rect l="0" t="0" r="0" b="0"/>
          <a:pathLst>
            <a:path>
              <a:moveTo>
                <a:pt x="4129699" y="0"/>
              </a:moveTo>
              <a:lnTo>
                <a:pt x="4129699" y="201425"/>
              </a:lnTo>
              <a:lnTo>
                <a:pt x="0" y="201425"/>
              </a:lnTo>
              <a:lnTo>
                <a:pt x="0" y="33787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DF0EA0-C94D-400F-932C-A778DF209385}">
      <dsp:nvSpPr>
        <dsp:cNvPr id="0" name=""/>
        <dsp:cNvSpPr/>
      </dsp:nvSpPr>
      <dsp:spPr>
        <a:xfrm>
          <a:off x="4744228" y="1413443"/>
          <a:ext cx="91440" cy="11955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955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EECA2D-C340-4B5D-8793-69363581DCEA}">
      <dsp:nvSpPr>
        <dsp:cNvPr id="0" name=""/>
        <dsp:cNvSpPr/>
      </dsp:nvSpPr>
      <dsp:spPr>
        <a:xfrm>
          <a:off x="3708644" y="233853"/>
          <a:ext cx="2162608" cy="11795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82519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/>
            <a:t>Minister of Human Settlements</a:t>
          </a:r>
        </a:p>
      </dsp:txBody>
      <dsp:txXfrm>
        <a:off x="3708644" y="233853"/>
        <a:ext cx="2162608" cy="1179590"/>
      </dsp:txXfrm>
    </dsp:sp>
    <dsp:sp modelId="{EBA77E74-2B55-4971-823E-C7F4052C3689}">
      <dsp:nvSpPr>
        <dsp:cNvPr id="0" name=""/>
        <dsp:cNvSpPr/>
      </dsp:nvSpPr>
      <dsp:spPr>
        <a:xfrm>
          <a:off x="4575440" y="914716"/>
          <a:ext cx="767853" cy="33767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2100" kern="1200"/>
        </a:p>
      </dsp:txBody>
      <dsp:txXfrm>
        <a:off x="4575440" y="914716"/>
        <a:ext cx="767853" cy="337671"/>
      </dsp:txXfrm>
    </dsp:sp>
    <dsp:sp modelId="{6259F68B-DE18-4B94-ADA3-5BA8A1AF1D29}">
      <dsp:nvSpPr>
        <dsp:cNvPr id="0" name=""/>
        <dsp:cNvSpPr/>
      </dsp:nvSpPr>
      <dsp:spPr>
        <a:xfrm>
          <a:off x="2971102" y="2609001"/>
          <a:ext cx="3637692" cy="5847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82519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/>
            <a:t>Board of Directors</a:t>
          </a:r>
        </a:p>
      </dsp:txBody>
      <dsp:txXfrm>
        <a:off x="2971102" y="2609001"/>
        <a:ext cx="3637692" cy="584783"/>
      </dsp:txXfrm>
    </dsp:sp>
    <dsp:sp modelId="{D3FC2A1A-E33C-4AA2-A90F-99775307BA26}">
      <dsp:nvSpPr>
        <dsp:cNvPr id="0" name=""/>
        <dsp:cNvSpPr/>
      </dsp:nvSpPr>
      <dsp:spPr>
        <a:xfrm>
          <a:off x="4451110" y="3063832"/>
          <a:ext cx="1016512" cy="19492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kern="1200"/>
        </a:p>
      </dsp:txBody>
      <dsp:txXfrm>
        <a:off x="4451110" y="3063832"/>
        <a:ext cx="1016512" cy="194927"/>
      </dsp:txXfrm>
    </dsp:sp>
    <dsp:sp modelId="{4F909BEA-6B34-49C4-813E-7896F3E5EE6B}">
      <dsp:nvSpPr>
        <dsp:cNvPr id="0" name=""/>
        <dsp:cNvSpPr/>
      </dsp:nvSpPr>
      <dsp:spPr>
        <a:xfrm>
          <a:off x="95519" y="3531659"/>
          <a:ext cx="1129458" cy="6442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82519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/>
            <a:t>Audit Committee</a:t>
          </a:r>
        </a:p>
      </dsp:txBody>
      <dsp:txXfrm>
        <a:off x="95519" y="3531659"/>
        <a:ext cx="1129458" cy="644250"/>
      </dsp:txXfrm>
    </dsp:sp>
    <dsp:sp modelId="{69FE14F4-D5CC-4D3D-81A5-A257AA65C64B}">
      <dsp:nvSpPr>
        <dsp:cNvPr id="0" name=""/>
        <dsp:cNvSpPr/>
      </dsp:nvSpPr>
      <dsp:spPr>
        <a:xfrm>
          <a:off x="321411" y="4016224"/>
          <a:ext cx="1016512" cy="19492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kern="1200"/>
        </a:p>
      </dsp:txBody>
      <dsp:txXfrm>
        <a:off x="321411" y="4016224"/>
        <a:ext cx="1016512" cy="194927"/>
      </dsp:txXfrm>
    </dsp:sp>
    <dsp:sp modelId="{FF59E176-2EAE-4ED1-9B97-C135E62115C4}">
      <dsp:nvSpPr>
        <dsp:cNvPr id="0" name=""/>
        <dsp:cNvSpPr/>
      </dsp:nvSpPr>
      <dsp:spPr>
        <a:xfrm>
          <a:off x="1610823" y="3531659"/>
          <a:ext cx="1129458" cy="799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82519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/>
            <a:t>Board Risk Committee</a:t>
          </a:r>
        </a:p>
      </dsp:txBody>
      <dsp:txXfrm>
        <a:off x="1610823" y="3531659"/>
        <a:ext cx="1129458" cy="799001"/>
      </dsp:txXfrm>
    </dsp:sp>
    <dsp:sp modelId="{D6145BBB-8B52-4186-B5E7-7B9B5AAEA0B9}">
      <dsp:nvSpPr>
        <dsp:cNvPr id="0" name=""/>
        <dsp:cNvSpPr/>
      </dsp:nvSpPr>
      <dsp:spPr>
        <a:xfrm>
          <a:off x="1836714" y="4093600"/>
          <a:ext cx="1016512" cy="19492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kern="1200"/>
        </a:p>
      </dsp:txBody>
      <dsp:txXfrm>
        <a:off x="1836714" y="4093600"/>
        <a:ext cx="1016512" cy="194927"/>
      </dsp:txXfrm>
    </dsp:sp>
    <dsp:sp modelId="{9C89ABC1-59AB-46D9-A19F-67283E9CB1A2}">
      <dsp:nvSpPr>
        <dsp:cNvPr id="0" name=""/>
        <dsp:cNvSpPr/>
      </dsp:nvSpPr>
      <dsp:spPr>
        <a:xfrm>
          <a:off x="3126126" y="3531659"/>
          <a:ext cx="1129458" cy="13883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82519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/>
            <a:t>Board Credit and Investment Committee</a:t>
          </a:r>
        </a:p>
      </dsp:txBody>
      <dsp:txXfrm>
        <a:off x="3126126" y="3531659"/>
        <a:ext cx="1129458" cy="1388387"/>
      </dsp:txXfrm>
    </dsp:sp>
    <dsp:sp modelId="{BB32B9E2-8F60-4FB1-9337-2C36C023D42B}">
      <dsp:nvSpPr>
        <dsp:cNvPr id="0" name=""/>
        <dsp:cNvSpPr/>
      </dsp:nvSpPr>
      <dsp:spPr>
        <a:xfrm>
          <a:off x="3352018" y="4388293"/>
          <a:ext cx="1016512" cy="19492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kern="1200"/>
        </a:p>
      </dsp:txBody>
      <dsp:txXfrm>
        <a:off x="3352018" y="4388293"/>
        <a:ext cx="1016512" cy="194927"/>
      </dsp:txXfrm>
    </dsp:sp>
    <dsp:sp modelId="{6AED0A73-D71B-41A4-84EF-35C48E787E71}">
      <dsp:nvSpPr>
        <dsp:cNvPr id="0" name=""/>
        <dsp:cNvSpPr/>
      </dsp:nvSpPr>
      <dsp:spPr>
        <a:xfrm>
          <a:off x="4641429" y="3531659"/>
          <a:ext cx="1522001" cy="14660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82519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/>
            <a:t>Human Resources and Remuneration Committee</a:t>
          </a:r>
        </a:p>
      </dsp:txBody>
      <dsp:txXfrm>
        <a:off x="4641429" y="3531659"/>
        <a:ext cx="1522001" cy="1466081"/>
      </dsp:txXfrm>
    </dsp:sp>
    <dsp:sp modelId="{A770AED2-F8EF-474B-9E49-CEE8999EFE4E}">
      <dsp:nvSpPr>
        <dsp:cNvPr id="0" name=""/>
        <dsp:cNvSpPr/>
      </dsp:nvSpPr>
      <dsp:spPr>
        <a:xfrm>
          <a:off x="5063593" y="4427140"/>
          <a:ext cx="1016512" cy="19492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kern="1200"/>
        </a:p>
      </dsp:txBody>
      <dsp:txXfrm>
        <a:off x="5063593" y="4427140"/>
        <a:ext cx="1016512" cy="194927"/>
      </dsp:txXfrm>
    </dsp:sp>
    <dsp:sp modelId="{BDB834C4-F992-4A7F-AD9B-F848B4932ECF}">
      <dsp:nvSpPr>
        <dsp:cNvPr id="0" name=""/>
        <dsp:cNvSpPr/>
      </dsp:nvSpPr>
      <dsp:spPr>
        <a:xfrm>
          <a:off x="6436330" y="3531659"/>
          <a:ext cx="1532743" cy="1653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82519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/>
            <a:t>Development Impact and Strategy Committee</a:t>
          </a:r>
        </a:p>
      </dsp:txBody>
      <dsp:txXfrm>
        <a:off x="6436330" y="3531659"/>
        <a:ext cx="1532743" cy="1653153"/>
      </dsp:txXfrm>
    </dsp:sp>
    <dsp:sp modelId="{0CAC4A54-0F49-40AD-BBE7-8C026E68310F}">
      <dsp:nvSpPr>
        <dsp:cNvPr id="0" name=""/>
        <dsp:cNvSpPr/>
      </dsp:nvSpPr>
      <dsp:spPr>
        <a:xfrm>
          <a:off x="6863864" y="4520676"/>
          <a:ext cx="1016512" cy="19492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kern="1200"/>
        </a:p>
      </dsp:txBody>
      <dsp:txXfrm>
        <a:off x="6863864" y="4520676"/>
        <a:ext cx="1016512" cy="194927"/>
      </dsp:txXfrm>
    </dsp:sp>
    <dsp:sp modelId="{E0735945-2BBE-4EC0-82FE-59CCFEFB5065}">
      <dsp:nvSpPr>
        <dsp:cNvPr id="0" name=""/>
        <dsp:cNvSpPr/>
      </dsp:nvSpPr>
      <dsp:spPr>
        <a:xfrm>
          <a:off x="8241972" y="3531659"/>
          <a:ext cx="1129458" cy="1384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82519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/>
            <a:t>Social and Ethics Committee</a:t>
          </a:r>
        </a:p>
      </dsp:txBody>
      <dsp:txXfrm>
        <a:off x="8241972" y="3531659"/>
        <a:ext cx="1129458" cy="1384498"/>
      </dsp:txXfrm>
    </dsp:sp>
    <dsp:sp modelId="{4B7A0DEB-8F3E-400B-8B11-01DB9BD64079}">
      <dsp:nvSpPr>
        <dsp:cNvPr id="0" name=""/>
        <dsp:cNvSpPr/>
      </dsp:nvSpPr>
      <dsp:spPr>
        <a:xfrm>
          <a:off x="8467864" y="4386348"/>
          <a:ext cx="1016512" cy="19492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kern="1200"/>
        </a:p>
      </dsp:txBody>
      <dsp:txXfrm>
        <a:off x="8467864" y="4386348"/>
        <a:ext cx="1016512" cy="194927"/>
      </dsp:txXfrm>
    </dsp:sp>
    <dsp:sp modelId="{B67BDB45-3BBB-436E-99DC-1061307DE83D}">
      <dsp:nvSpPr>
        <dsp:cNvPr id="0" name=""/>
        <dsp:cNvSpPr/>
      </dsp:nvSpPr>
      <dsp:spPr>
        <a:xfrm>
          <a:off x="1864944" y="1686342"/>
          <a:ext cx="2788554" cy="5847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82519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/>
            <a:t>Department of Human Settlements</a:t>
          </a:r>
        </a:p>
      </dsp:txBody>
      <dsp:txXfrm>
        <a:off x="1864944" y="1686342"/>
        <a:ext cx="2788554" cy="584783"/>
      </dsp:txXfrm>
    </dsp:sp>
    <dsp:sp modelId="{8359D606-915A-48C9-8609-EC18FCACF1A7}">
      <dsp:nvSpPr>
        <dsp:cNvPr id="0" name=""/>
        <dsp:cNvSpPr/>
      </dsp:nvSpPr>
      <dsp:spPr>
        <a:xfrm>
          <a:off x="2920384" y="2141174"/>
          <a:ext cx="1016512" cy="19492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kern="1200"/>
        </a:p>
      </dsp:txBody>
      <dsp:txXfrm>
        <a:off x="2920384" y="2141174"/>
        <a:ext cx="1016512" cy="1949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9AD2D-B1A7-49F5-9279-9CF6BF977937}">
      <dsp:nvSpPr>
        <dsp:cNvPr id="0" name=""/>
        <dsp:cNvSpPr/>
      </dsp:nvSpPr>
      <dsp:spPr>
        <a:xfrm>
          <a:off x="4309064" y="2805501"/>
          <a:ext cx="1230774" cy="109890"/>
        </a:xfrm>
        <a:custGeom>
          <a:avLst/>
          <a:gdLst/>
          <a:ahLst/>
          <a:cxnLst/>
          <a:rect l="0" t="0" r="0" b="0"/>
          <a:pathLst>
            <a:path>
              <a:moveTo>
                <a:pt x="0" y="109890"/>
              </a:moveTo>
              <a:lnTo>
                <a:pt x="1230774" y="109890"/>
              </a:lnTo>
              <a:lnTo>
                <a:pt x="1230774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4AB0D4-D6DC-4518-9653-BD98EB1678DF}">
      <dsp:nvSpPr>
        <dsp:cNvPr id="0" name=""/>
        <dsp:cNvSpPr/>
      </dsp:nvSpPr>
      <dsp:spPr>
        <a:xfrm>
          <a:off x="4309064" y="2915392"/>
          <a:ext cx="2461549" cy="2646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85724" y="0"/>
              </a:lnTo>
              <a:lnTo>
                <a:pt x="2285724" y="2646165"/>
              </a:lnTo>
              <a:lnTo>
                <a:pt x="2461549" y="2646165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79B54-97E2-4C39-BDF8-6DDBC34DA24F}">
      <dsp:nvSpPr>
        <dsp:cNvPr id="0" name=""/>
        <dsp:cNvSpPr/>
      </dsp:nvSpPr>
      <dsp:spPr>
        <a:xfrm>
          <a:off x="4309064" y="2915392"/>
          <a:ext cx="2461549" cy="1890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85724" y="0"/>
              </a:lnTo>
              <a:lnTo>
                <a:pt x="2285724" y="1890118"/>
              </a:lnTo>
              <a:lnTo>
                <a:pt x="2461549" y="1890118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FEE57D-B7F8-4AB0-81D4-1D3D464FFDE8}">
      <dsp:nvSpPr>
        <dsp:cNvPr id="0" name=""/>
        <dsp:cNvSpPr/>
      </dsp:nvSpPr>
      <dsp:spPr>
        <a:xfrm>
          <a:off x="4309064" y="2915392"/>
          <a:ext cx="2461549" cy="1134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85724" y="0"/>
              </a:lnTo>
              <a:lnTo>
                <a:pt x="2285724" y="1134071"/>
              </a:lnTo>
              <a:lnTo>
                <a:pt x="2461549" y="1134071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5A95BA-A7E1-4B93-AC3E-8B3A1BDEEFBD}">
      <dsp:nvSpPr>
        <dsp:cNvPr id="0" name=""/>
        <dsp:cNvSpPr/>
      </dsp:nvSpPr>
      <dsp:spPr>
        <a:xfrm>
          <a:off x="4309064" y="2915392"/>
          <a:ext cx="2461549" cy="378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85724" y="0"/>
              </a:lnTo>
              <a:lnTo>
                <a:pt x="2285724" y="378023"/>
              </a:lnTo>
              <a:lnTo>
                <a:pt x="2461549" y="37802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14DA54-423A-4C1D-B279-CA55CAD3865D}">
      <dsp:nvSpPr>
        <dsp:cNvPr id="0" name=""/>
        <dsp:cNvSpPr/>
      </dsp:nvSpPr>
      <dsp:spPr>
        <a:xfrm>
          <a:off x="4309064" y="2537368"/>
          <a:ext cx="2461549" cy="378023"/>
        </a:xfrm>
        <a:custGeom>
          <a:avLst/>
          <a:gdLst/>
          <a:ahLst/>
          <a:cxnLst/>
          <a:rect l="0" t="0" r="0" b="0"/>
          <a:pathLst>
            <a:path>
              <a:moveTo>
                <a:pt x="0" y="378023"/>
              </a:moveTo>
              <a:lnTo>
                <a:pt x="2285724" y="378023"/>
              </a:lnTo>
              <a:lnTo>
                <a:pt x="2285724" y="0"/>
              </a:lnTo>
              <a:lnTo>
                <a:pt x="2461549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D08DC0-6432-4962-A255-D289A858AFB1}">
      <dsp:nvSpPr>
        <dsp:cNvPr id="0" name=""/>
        <dsp:cNvSpPr/>
      </dsp:nvSpPr>
      <dsp:spPr>
        <a:xfrm>
          <a:off x="4309064" y="1781320"/>
          <a:ext cx="2461549" cy="1134071"/>
        </a:xfrm>
        <a:custGeom>
          <a:avLst/>
          <a:gdLst/>
          <a:ahLst/>
          <a:cxnLst/>
          <a:rect l="0" t="0" r="0" b="0"/>
          <a:pathLst>
            <a:path>
              <a:moveTo>
                <a:pt x="0" y="1134071"/>
              </a:moveTo>
              <a:lnTo>
                <a:pt x="2285724" y="1134071"/>
              </a:lnTo>
              <a:lnTo>
                <a:pt x="2285724" y="0"/>
              </a:lnTo>
              <a:lnTo>
                <a:pt x="2461549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F027FF-A853-470A-8EE9-6830CE1077E3}">
      <dsp:nvSpPr>
        <dsp:cNvPr id="0" name=""/>
        <dsp:cNvSpPr/>
      </dsp:nvSpPr>
      <dsp:spPr>
        <a:xfrm>
          <a:off x="4309064" y="1025273"/>
          <a:ext cx="2461549" cy="1890118"/>
        </a:xfrm>
        <a:custGeom>
          <a:avLst/>
          <a:gdLst/>
          <a:ahLst/>
          <a:cxnLst/>
          <a:rect l="0" t="0" r="0" b="0"/>
          <a:pathLst>
            <a:path>
              <a:moveTo>
                <a:pt x="0" y="1890118"/>
              </a:moveTo>
              <a:lnTo>
                <a:pt x="2285724" y="1890118"/>
              </a:lnTo>
              <a:lnTo>
                <a:pt x="2285724" y="0"/>
              </a:lnTo>
              <a:lnTo>
                <a:pt x="2461549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36281-8A16-43E8-84A0-F0F90BBCC624}">
      <dsp:nvSpPr>
        <dsp:cNvPr id="0" name=""/>
        <dsp:cNvSpPr/>
      </dsp:nvSpPr>
      <dsp:spPr>
        <a:xfrm>
          <a:off x="4309064" y="269226"/>
          <a:ext cx="2461549" cy="2646165"/>
        </a:xfrm>
        <a:custGeom>
          <a:avLst/>
          <a:gdLst/>
          <a:ahLst/>
          <a:cxnLst/>
          <a:rect l="0" t="0" r="0" b="0"/>
          <a:pathLst>
            <a:path>
              <a:moveTo>
                <a:pt x="0" y="2646165"/>
              </a:moveTo>
              <a:lnTo>
                <a:pt x="2285724" y="2646165"/>
              </a:lnTo>
              <a:lnTo>
                <a:pt x="2285724" y="0"/>
              </a:lnTo>
              <a:lnTo>
                <a:pt x="2461549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8517A-A1BF-4E37-A2FD-96B3D041213B}">
      <dsp:nvSpPr>
        <dsp:cNvPr id="0" name=""/>
        <dsp:cNvSpPr/>
      </dsp:nvSpPr>
      <dsp:spPr>
        <a:xfrm>
          <a:off x="2550814" y="2647258"/>
          <a:ext cx="1758249" cy="5362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b="1" kern="1200" dirty="0"/>
            <a:t>Chief Executive Officer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b="1" kern="1200" dirty="0"/>
            <a:t>Samson Moraba</a:t>
          </a:r>
        </a:p>
      </dsp:txBody>
      <dsp:txXfrm>
        <a:off x="2550814" y="2647258"/>
        <a:ext cx="1758249" cy="536266"/>
      </dsp:txXfrm>
    </dsp:sp>
    <dsp:sp modelId="{FBBD1A30-3AE1-4B60-9426-9A7208B29FD9}">
      <dsp:nvSpPr>
        <dsp:cNvPr id="0" name=""/>
        <dsp:cNvSpPr/>
      </dsp:nvSpPr>
      <dsp:spPr>
        <a:xfrm>
          <a:off x="6770613" y="1093"/>
          <a:ext cx="1758249" cy="5362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b="1" kern="1200" dirty="0"/>
            <a:t>Acting Chief Financial Officer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b="1" kern="1200" dirty="0"/>
            <a:t>Bruce Gordon</a:t>
          </a:r>
        </a:p>
      </dsp:txBody>
      <dsp:txXfrm>
        <a:off x="6770613" y="1093"/>
        <a:ext cx="1758249" cy="536266"/>
      </dsp:txXfrm>
    </dsp:sp>
    <dsp:sp modelId="{FB35D361-30C2-4E75-97C4-D48D6CC18021}">
      <dsp:nvSpPr>
        <dsp:cNvPr id="0" name=""/>
        <dsp:cNvSpPr/>
      </dsp:nvSpPr>
      <dsp:spPr>
        <a:xfrm>
          <a:off x="6770613" y="757140"/>
          <a:ext cx="1758249" cy="5362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b="1" kern="1200" dirty="0"/>
            <a:t>Lending Executive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b="1" kern="1200" dirty="0"/>
            <a:t>Lawrence Lehabe</a:t>
          </a:r>
        </a:p>
      </dsp:txBody>
      <dsp:txXfrm>
        <a:off x="6770613" y="757140"/>
        <a:ext cx="1758249" cy="536266"/>
      </dsp:txXfrm>
    </dsp:sp>
    <dsp:sp modelId="{0933D42A-1E2E-42B5-9707-10E25682AE5A}">
      <dsp:nvSpPr>
        <dsp:cNvPr id="0" name=""/>
        <dsp:cNvSpPr/>
      </dsp:nvSpPr>
      <dsp:spPr>
        <a:xfrm>
          <a:off x="6770613" y="1513187"/>
          <a:ext cx="1758249" cy="5362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b="1" kern="1200" dirty="0"/>
            <a:t>Incremental Lending Executive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b="1" kern="1200" dirty="0" err="1"/>
            <a:t>Jabulani</a:t>
          </a:r>
          <a:r>
            <a:rPr lang="en-ZA" sz="1100" b="1" kern="1200" dirty="0"/>
            <a:t> </a:t>
          </a:r>
          <a:r>
            <a:rPr lang="en-ZA" sz="1100" b="1" kern="1200" dirty="0" err="1"/>
            <a:t>Fakazi</a:t>
          </a:r>
          <a:endParaRPr lang="en-ZA" sz="1100" b="1" kern="1200" dirty="0"/>
        </a:p>
      </dsp:txBody>
      <dsp:txXfrm>
        <a:off x="6770613" y="1513187"/>
        <a:ext cx="1758249" cy="536266"/>
      </dsp:txXfrm>
    </dsp:sp>
    <dsp:sp modelId="{6401B4BF-F266-41CF-B78C-137901C485D3}">
      <dsp:nvSpPr>
        <dsp:cNvPr id="0" name=""/>
        <dsp:cNvSpPr/>
      </dsp:nvSpPr>
      <dsp:spPr>
        <a:xfrm>
          <a:off x="6770613" y="2269235"/>
          <a:ext cx="1758249" cy="5362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b="1" kern="1200" dirty="0"/>
            <a:t>Strategic Relationships Executive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b="1" kern="1200" dirty="0"/>
            <a:t>Viwe Gqwetha</a:t>
          </a:r>
        </a:p>
      </dsp:txBody>
      <dsp:txXfrm>
        <a:off x="6770613" y="2269235"/>
        <a:ext cx="1758249" cy="536266"/>
      </dsp:txXfrm>
    </dsp:sp>
    <dsp:sp modelId="{0EFEB198-C024-4B14-9591-DACF5DE07328}">
      <dsp:nvSpPr>
        <dsp:cNvPr id="0" name=""/>
        <dsp:cNvSpPr/>
      </dsp:nvSpPr>
      <dsp:spPr>
        <a:xfrm>
          <a:off x="6770613" y="3025282"/>
          <a:ext cx="1758249" cy="5362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b="1" kern="1200" dirty="0"/>
            <a:t>Credit Executive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b="1" kern="1200" dirty="0"/>
            <a:t>Zola Lupondwana</a:t>
          </a:r>
        </a:p>
      </dsp:txBody>
      <dsp:txXfrm>
        <a:off x="6770613" y="3025282"/>
        <a:ext cx="1758249" cy="536266"/>
      </dsp:txXfrm>
    </dsp:sp>
    <dsp:sp modelId="{72C30B9C-A23E-430B-9441-126A296630AC}">
      <dsp:nvSpPr>
        <dsp:cNvPr id="0" name=""/>
        <dsp:cNvSpPr/>
      </dsp:nvSpPr>
      <dsp:spPr>
        <a:xfrm>
          <a:off x="6770613" y="3781329"/>
          <a:ext cx="1758249" cy="5362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b="1" kern="1200" dirty="0"/>
            <a:t>Human Resources Executive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b="1" kern="1200" dirty="0"/>
            <a:t>Nomsa Ntshingila</a:t>
          </a:r>
        </a:p>
      </dsp:txBody>
      <dsp:txXfrm>
        <a:off x="6770613" y="3781329"/>
        <a:ext cx="1758249" cy="536266"/>
      </dsp:txXfrm>
    </dsp:sp>
    <dsp:sp modelId="{9247D93C-6B12-4585-BD83-9BAD7A790D44}">
      <dsp:nvSpPr>
        <dsp:cNvPr id="0" name=""/>
        <dsp:cNvSpPr/>
      </dsp:nvSpPr>
      <dsp:spPr>
        <a:xfrm>
          <a:off x="6770613" y="4537377"/>
          <a:ext cx="1758249" cy="5362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b="1" kern="1200" dirty="0"/>
            <a:t>Group Risk Executive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b="1" kern="1200" dirty="0" err="1"/>
            <a:t>Sindisa</a:t>
          </a:r>
          <a:r>
            <a:rPr lang="en-ZA" sz="1100" b="1" kern="1200" dirty="0"/>
            <a:t> </a:t>
          </a:r>
          <a:r>
            <a:rPr lang="en-ZA" sz="1100" b="1" kern="1200" dirty="0" err="1"/>
            <a:t>Nxusani</a:t>
          </a:r>
          <a:endParaRPr lang="en-ZA" sz="1100" b="1" kern="1200" dirty="0"/>
        </a:p>
      </dsp:txBody>
      <dsp:txXfrm>
        <a:off x="6770613" y="4537377"/>
        <a:ext cx="1758249" cy="536266"/>
      </dsp:txXfrm>
    </dsp:sp>
    <dsp:sp modelId="{4EB115CD-E276-4526-A6F0-28E2FDDBB2D4}">
      <dsp:nvSpPr>
        <dsp:cNvPr id="0" name=""/>
        <dsp:cNvSpPr/>
      </dsp:nvSpPr>
      <dsp:spPr>
        <a:xfrm>
          <a:off x="6770613" y="5293424"/>
          <a:ext cx="1758249" cy="5362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b="1" kern="1200" dirty="0"/>
            <a:t>Strategy Executive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b="1" kern="1200" dirty="0"/>
            <a:t>Mandu Mamatela</a:t>
          </a:r>
        </a:p>
      </dsp:txBody>
      <dsp:txXfrm>
        <a:off x="6770613" y="5293424"/>
        <a:ext cx="1758249" cy="536266"/>
      </dsp:txXfrm>
    </dsp:sp>
    <dsp:sp modelId="{30C2B9D7-E958-4E9C-8EB4-8BE99E138BD4}">
      <dsp:nvSpPr>
        <dsp:cNvPr id="0" name=""/>
        <dsp:cNvSpPr/>
      </dsp:nvSpPr>
      <dsp:spPr>
        <a:xfrm>
          <a:off x="4660714" y="2269235"/>
          <a:ext cx="1758249" cy="5362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b="1" kern="1200" dirty="0"/>
            <a:t>Company Secretary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b="1" kern="1200" dirty="0"/>
            <a:t>Andrew Higgs</a:t>
          </a:r>
        </a:p>
      </dsp:txBody>
      <dsp:txXfrm>
        <a:off x="4660714" y="2269235"/>
        <a:ext cx="1758249" cy="536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2A978-418B-4C33-A9A1-1AFF5BBACE27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945659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630"/>
            <a:ext cx="2945659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6FE85-0CB5-47E5-B240-E10FDD5B3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46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90" y="1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76C56-0CCB-460F-ABA4-BD2845E4919E}" type="datetimeFigureOut">
              <a:rPr lang="en-ZA" smtClean="0"/>
              <a:t>2019/10/08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2" y="4715951"/>
            <a:ext cx="5438775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71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90" y="942871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50595-1541-4534-809B-3C30832661D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560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50595-1541-4534-809B-3C30832661D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74920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5CF1-D07E-4103-B39B-BFBBC14C0157}" type="slidenum">
              <a:rPr lang="en-ZA" smtClean="0"/>
              <a:t>12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6878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50595-1541-4534-809B-3C30832661D1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99078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5CF1-D07E-4103-B39B-BFBBC14C0157}" type="slidenum">
              <a:rPr lang="en-ZA" smtClean="0"/>
              <a:t>14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77646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5CF1-D07E-4103-B39B-BFBBC14C0157}" type="slidenum">
              <a:rPr lang="en-ZA" smtClean="0"/>
              <a:t>15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27468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5CF1-D07E-4103-B39B-BFBBC14C0157}" type="slidenum">
              <a:rPr lang="en-ZA" smtClean="0"/>
              <a:t>16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57430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50595-1541-4534-809B-3C30832661D1}" type="slidenum">
              <a:rPr lang="en-ZA" smtClean="0"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05296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5CF1-D07E-4103-B39B-BFBBC14C0157}" type="slidenum">
              <a:rPr lang="en-ZA" smtClean="0"/>
              <a:t>18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055232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5CF1-D07E-4103-B39B-BFBBC14C0157}" type="slidenum">
              <a:rPr lang="en-ZA" smtClean="0"/>
              <a:t>21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25651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5CF1-D07E-4103-B39B-BFBBC14C0157}" type="slidenum">
              <a:rPr lang="en-ZA" smtClean="0">
                <a:solidFill>
                  <a:prstClr val="black"/>
                </a:solidFill>
              </a:rPr>
              <a:pPr/>
              <a:t>22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3753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5CF1-D07E-4103-B39B-BFBBC14C0157}" type="slidenum">
              <a:rPr lang="en-ZA" smtClean="0"/>
              <a:t>23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48579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50595-1541-4534-809B-3C30832661D1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78042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50595-1541-4534-809B-3C30832661D1}" type="slidenum">
              <a:rPr lang="en-ZA" smtClean="0"/>
              <a:t>24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898020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5CF1-D07E-4103-B39B-BFBBC14C0157}" type="slidenum">
              <a:rPr lang="en-ZA" smtClean="0"/>
              <a:t>25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74353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50595-1541-4534-809B-3C30832661D1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27143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5CF1-D07E-4103-B39B-BFBBC14C0157}" type="slidenum">
              <a:rPr lang="en-ZA" smtClean="0"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81415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5CF1-D07E-4103-B39B-BFBBC14C0157}" type="slidenum">
              <a:rPr lang="en-ZA" smtClean="0"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77790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5CF1-D07E-4103-B39B-BFBBC14C0157}" type="slidenum">
              <a:rPr lang="en-ZA" smtClean="0"/>
              <a:t>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4327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50595-1541-4534-809B-3C30832661D1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81605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5CF1-D07E-4103-B39B-BFBBC14C0157}" type="slidenum">
              <a:rPr lang="en-ZA" smtClean="0"/>
              <a:t>10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05446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585CF1-D07E-4103-B39B-BFBBC14C0157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547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753F-564B-47FA-A5FB-6B7C75A46EF6}" type="datetimeFigureOut">
              <a:rPr lang="en-ZA" smtClean="0"/>
              <a:t>2019/10/08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2F09-8F7D-4EC1-9AE5-82CA77F4921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97620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753F-564B-47FA-A5FB-6B7C75A46EF6}" type="datetimeFigureOut">
              <a:rPr lang="en-ZA" smtClean="0"/>
              <a:t>2019/10/08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2F09-8F7D-4EC1-9AE5-82CA77F4921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98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753F-564B-47FA-A5FB-6B7C75A46EF6}" type="datetimeFigureOut">
              <a:rPr lang="en-ZA" smtClean="0"/>
              <a:t>2019/10/08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2F09-8F7D-4EC1-9AE5-82CA77F4921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78938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18471-5418-434D-B9CC-D1667AB28DFB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lang="en-ZA" spc="-5" smtClean="0"/>
              <a:pPr marL="25400">
                <a:lnSpc>
                  <a:spcPts val="1425"/>
                </a:lnSpc>
              </a:pPr>
              <a:t>‹#›</a:t>
            </a:fld>
            <a:endParaRPr lang="en-ZA" spc="-5" dirty="0"/>
          </a:p>
        </p:txBody>
      </p:sp>
    </p:spTree>
    <p:extLst>
      <p:ext uri="{BB962C8B-B14F-4D97-AF65-F5344CB8AC3E}">
        <p14:creationId xmlns:p14="http://schemas.microsoft.com/office/powerpoint/2010/main" val="4051495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C7849-AB17-4295-A88F-0726CD193E87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lang="en-ZA" spc="-5" smtClean="0"/>
              <a:pPr marL="25400">
                <a:lnSpc>
                  <a:spcPts val="1425"/>
                </a:lnSpc>
              </a:pPr>
              <a:t>‹#›</a:t>
            </a:fld>
            <a:endParaRPr lang="en-ZA" spc="-5" dirty="0"/>
          </a:p>
        </p:txBody>
      </p:sp>
    </p:spTree>
    <p:extLst>
      <p:ext uri="{BB962C8B-B14F-4D97-AF65-F5344CB8AC3E}">
        <p14:creationId xmlns:p14="http://schemas.microsoft.com/office/powerpoint/2010/main" val="3976442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030208" y="5579364"/>
            <a:ext cx="3161792" cy="12786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7" name="bk object 17"/>
          <p:cNvSpPr/>
          <p:nvPr/>
        </p:nvSpPr>
        <p:spPr>
          <a:xfrm>
            <a:off x="0" y="1"/>
            <a:ext cx="12192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327"/>
                </a:moveTo>
                <a:lnTo>
                  <a:pt x="9144000" y="719327"/>
                </a:lnTo>
                <a:lnTo>
                  <a:pt x="914400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8" name="bk object 18"/>
          <p:cNvSpPr/>
          <p:nvPr/>
        </p:nvSpPr>
        <p:spPr>
          <a:xfrm>
            <a:off x="0" y="1"/>
            <a:ext cx="12192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327"/>
                </a:moveTo>
                <a:lnTo>
                  <a:pt x="9144000" y="719327"/>
                </a:lnTo>
                <a:lnTo>
                  <a:pt x="914400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A8E6F-7037-4867-859E-983CE8E416E3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lang="en-ZA" spc="-5" smtClean="0"/>
              <a:pPr marL="25400">
                <a:lnSpc>
                  <a:spcPts val="1425"/>
                </a:lnSpc>
              </a:pPr>
              <a:t>‹#›</a:t>
            </a:fld>
            <a:endParaRPr lang="en-ZA" spc="-5" dirty="0"/>
          </a:p>
        </p:txBody>
      </p:sp>
    </p:spTree>
    <p:extLst>
      <p:ext uri="{BB962C8B-B14F-4D97-AF65-F5344CB8AC3E}">
        <p14:creationId xmlns:p14="http://schemas.microsoft.com/office/powerpoint/2010/main" val="1442156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4EFA2-B926-46DF-893C-860CEB99F49C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lang="en-ZA" spc="-5" smtClean="0"/>
              <a:pPr marL="25400">
                <a:lnSpc>
                  <a:spcPts val="1425"/>
                </a:lnSpc>
              </a:pPr>
              <a:t>‹#›</a:t>
            </a:fld>
            <a:endParaRPr lang="en-ZA" spc="-5" dirty="0"/>
          </a:p>
        </p:txBody>
      </p:sp>
    </p:spTree>
    <p:extLst>
      <p:ext uri="{BB962C8B-B14F-4D97-AF65-F5344CB8AC3E}">
        <p14:creationId xmlns:p14="http://schemas.microsoft.com/office/powerpoint/2010/main" val="3336014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24A91-0E07-4809-818D-FEA07A27A337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lang="en-ZA" spc="-5" smtClean="0"/>
              <a:pPr marL="25400">
                <a:lnSpc>
                  <a:spcPts val="1425"/>
                </a:lnSpc>
              </a:pPr>
              <a:t>‹#›</a:t>
            </a:fld>
            <a:endParaRPr lang="en-ZA" spc="-5" dirty="0"/>
          </a:p>
        </p:txBody>
      </p:sp>
    </p:spTree>
    <p:extLst>
      <p:ext uri="{BB962C8B-B14F-4D97-AF65-F5344CB8AC3E}">
        <p14:creationId xmlns:p14="http://schemas.microsoft.com/office/powerpoint/2010/main" val="2020216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-1" y="1"/>
            <a:ext cx="12192000" cy="61555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defRPr sz="4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030465" y="5579224"/>
            <a:ext cx="3161535" cy="127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88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4A1108C-CD13-4B56-B269-C34D0955EC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35" b="1322"/>
          <a:stretch/>
        </p:blipFill>
        <p:spPr>
          <a:xfrm>
            <a:off x="2362" y="0"/>
            <a:ext cx="7352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28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753F-564B-47FA-A5FB-6B7C75A46EF6}" type="datetimeFigureOut">
              <a:rPr lang="en-ZA" smtClean="0"/>
              <a:t>2019/10/08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2F09-8F7D-4EC1-9AE5-82CA77F4921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7093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753F-564B-47FA-A5FB-6B7C75A46EF6}" type="datetimeFigureOut">
              <a:rPr lang="en-ZA" smtClean="0"/>
              <a:t>2019/10/08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2F09-8F7D-4EC1-9AE5-82CA77F4921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55032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753F-564B-47FA-A5FB-6B7C75A46EF6}" type="datetimeFigureOut">
              <a:rPr lang="en-ZA" smtClean="0"/>
              <a:t>2019/10/08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2F09-8F7D-4EC1-9AE5-82CA77F4921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77916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753F-564B-47FA-A5FB-6B7C75A46EF6}" type="datetimeFigureOut">
              <a:rPr lang="en-ZA" smtClean="0"/>
              <a:t>2019/10/08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2F09-8F7D-4EC1-9AE5-82CA77F4921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96460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753F-564B-47FA-A5FB-6B7C75A46EF6}" type="datetimeFigureOut">
              <a:rPr lang="en-ZA" smtClean="0"/>
              <a:t>2019/10/08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2F09-8F7D-4EC1-9AE5-82CA77F4921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41488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753F-564B-47FA-A5FB-6B7C75A46EF6}" type="datetimeFigureOut">
              <a:rPr lang="en-ZA" smtClean="0"/>
              <a:t>2019/10/08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2F09-8F7D-4EC1-9AE5-82CA77F4921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3244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753F-564B-47FA-A5FB-6B7C75A46EF6}" type="datetimeFigureOut">
              <a:rPr lang="en-ZA" smtClean="0"/>
              <a:t>2019/10/08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2F09-8F7D-4EC1-9AE5-82CA77F4921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57323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753F-564B-47FA-A5FB-6B7C75A46EF6}" type="datetimeFigureOut">
              <a:rPr lang="en-ZA" smtClean="0"/>
              <a:t>2019/10/08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2F09-8F7D-4EC1-9AE5-82CA77F4921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3651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B753F-564B-47FA-A5FB-6B7C75A46EF6}" type="datetimeFigureOut">
              <a:rPr lang="en-ZA" smtClean="0"/>
              <a:t>2019/10/08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02F09-8F7D-4EC1-9AE5-82CA77F4921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6492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030208" y="5579364"/>
            <a:ext cx="3161792" cy="12786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9672" y="-8635"/>
            <a:ext cx="11052657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15834" y="1721486"/>
            <a:ext cx="764455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C9449-165B-4EA0-8D6D-8B0503D33130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782904" y="6532991"/>
            <a:ext cx="181185" cy="3590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lang="en-ZA" spc="-5" smtClean="0"/>
              <a:pPr marL="25400">
                <a:lnSpc>
                  <a:spcPts val="1425"/>
                </a:lnSpc>
              </a:pPr>
              <a:t>‹#›</a:t>
            </a:fld>
            <a:endParaRPr lang="en-ZA" spc="-5" dirty="0"/>
          </a:p>
        </p:txBody>
      </p:sp>
    </p:spTree>
    <p:extLst>
      <p:ext uri="{BB962C8B-B14F-4D97-AF65-F5344CB8AC3E}">
        <p14:creationId xmlns:p14="http://schemas.microsoft.com/office/powerpoint/2010/main" val="124926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7"/>
          <a:stretch/>
        </p:blipFill>
        <p:spPr bwMode="auto">
          <a:xfrm>
            <a:off x="0" y="14514"/>
            <a:ext cx="5965371" cy="4034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92796" y="5388205"/>
            <a:ext cx="347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OCTOBER 2019</a:t>
            </a:r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6740" y="4239757"/>
            <a:ext cx="27606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Report </a:t>
            </a:r>
          </a:p>
          <a:p>
            <a:r>
              <a:rPr lang="en-ZA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March 2019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653" y="2281912"/>
            <a:ext cx="2520696" cy="1438656"/>
          </a:xfrm>
          <a:prstGeom prst="rect">
            <a:avLst/>
          </a:prstGeom>
        </p:spPr>
      </p:pic>
      <p:sp>
        <p:nvSpPr>
          <p:cNvPr id="6" name="Parallelogram 7"/>
          <p:cNvSpPr/>
          <p:nvPr/>
        </p:nvSpPr>
        <p:spPr>
          <a:xfrm>
            <a:off x="-2" y="6519067"/>
            <a:ext cx="9871077" cy="335757"/>
          </a:xfrm>
          <a:custGeom>
            <a:avLst/>
            <a:gdLst>
              <a:gd name="connsiteX0" fmla="*/ 0 w 10188575"/>
              <a:gd name="connsiteY0" fmla="*/ 166915 h 166915"/>
              <a:gd name="connsiteX1" fmla="*/ 41729 w 10188575"/>
              <a:gd name="connsiteY1" fmla="*/ 0 h 166915"/>
              <a:gd name="connsiteX2" fmla="*/ 10188575 w 10188575"/>
              <a:gd name="connsiteY2" fmla="*/ 0 h 166915"/>
              <a:gd name="connsiteX3" fmla="*/ 10146846 w 10188575"/>
              <a:gd name="connsiteY3" fmla="*/ 166915 h 166915"/>
              <a:gd name="connsiteX4" fmla="*/ 0 w 10188575"/>
              <a:gd name="connsiteY4" fmla="*/ 166915 h 166915"/>
              <a:gd name="connsiteX0" fmla="*/ 17802 w 10146846"/>
              <a:gd name="connsiteY0" fmla="*/ 166915 h 166915"/>
              <a:gd name="connsiteX1" fmla="*/ 0 w 10146846"/>
              <a:gd name="connsiteY1" fmla="*/ 0 h 166915"/>
              <a:gd name="connsiteX2" fmla="*/ 10146846 w 10146846"/>
              <a:gd name="connsiteY2" fmla="*/ 0 h 166915"/>
              <a:gd name="connsiteX3" fmla="*/ 10105117 w 10146846"/>
              <a:gd name="connsiteY3" fmla="*/ 166915 h 166915"/>
              <a:gd name="connsiteX4" fmla="*/ 17802 w 10146846"/>
              <a:gd name="connsiteY4" fmla="*/ 166915 h 166915"/>
              <a:gd name="connsiteX0" fmla="*/ 3514 w 10132558"/>
              <a:gd name="connsiteY0" fmla="*/ 166915 h 166915"/>
              <a:gd name="connsiteX1" fmla="*/ 0 w 10132558"/>
              <a:gd name="connsiteY1" fmla="*/ 2381 h 166915"/>
              <a:gd name="connsiteX2" fmla="*/ 10132558 w 10132558"/>
              <a:gd name="connsiteY2" fmla="*/ 0 h 166915"/>
              <a:gd name="connsiteX3" fmla="*/ 10090829 w 10132558"/>
              <a:gd name="connsiteY3" fmla="*/ 166915 h 166915"/>
              <a:gd name="connsiteX4" fmla="*/ 3514 w 10132558"/>
              <a:gd name="connsiteY4" fmla="*/ 166915 h 166915"/>
              <a:gd name="connsiteX0" fmla="*/ 154 w 10129198"/>
              <a:gd name="connsiteY0" fmla="*/ 166915 h 166915"/>
              <a:gd name="connsiteX1" fmla="*/ 3784 w 10129198"/>
              <a:gd name="connsiteY1" fmla="*/ 0 h 166915"/>
              <a:gd name="connsiteX2" fmla="*/ 10129198 w 10129198"/>
              <a:gd name="connsiteY2" fmla="*/ 0 h 166915"/>
              <a:gd name="connsiteX3" fmla="*/ 10087469 w 10129198"/>
              <a:gd name="connsiteY3" fmla="*/ 166915 h 166915"/>
              <a:gd name="connsiteX4" fmla="*/ 154 w 10129198"/>
              <a:gd name="connsiteY4" fmla="*/ 166915 h 166915"/>
              <a:gd name="connsiteX0" fmla="*/ 239 w 10126902"/>
              <a:gd name="connsiteY0" fmla="*/ 169296 h 169296"/>
              <a:gd name="connsiteX1" fmla="*/ 1488 w 10126902"/>
              <a:gd name="connsiteY1" fmla="*/ 0 h 169296"/>
              <a:gd name="connsiteX2" fmla="*/ 10126902 w 10126902"/>
              <a:gd name="connsiteY2" fmla="*/ 0 h 169296"/>
              <a:gd name="connsiteX3" fmla="*/ 10085173 w 10126902"/>
              <a:gd name="connsiteY3" fmla="*/ 166915 h 169296"/>
              <a:gd name="connsiteX4" fmla="*/ 239 w 10126902"/>
              <a:gd name="connsiteY4" fmla="*/ 169296 h 169296"/>
              <a:gd name="connsiteX0" fmla="*/ 239 w 10425352"/>
              <a:gd name="connsiteY0" fmla="*/ 175887 h 175887"/>
              <a:gd name="connsiteX1" fmla="*/ 1488 w 10425352"/>
              <a:gd name="connsiteY1" fmla="*/ 6591 h 175887"/>
              <a:gd name="connsiteX2" fmla="*/ 10425352 w 10425352"/>
              <a:gd name="connsiteY2" fmla="*/ 0 h 175887"/>
              <a:gd name="connsiteX3" fmla="*/ 10085173 w 10425352"/>
              <a:gd name="connsiteY3" fmla="*/ 173506 h 175887"/>
              <a:gd name="connsiteX4" fmla="*/ 239 w 10425352"/>
              <a:gd name="connsiteY4" fmla="*/ 175887 h 175887"/>
              <a:gd name="connsiteX0" fmla="*/ 239 w 10635515"/>
              <a:gd name="connsiteY0" fmla="*/ 179182 h 179182"/>
              <a:gd name="connsiteX1" fmla="*/ 1488 w 10635515"/>
              <a:gd name="connsiteY1" fmla="*/ 9886 h 179182"/>
              <a:gd name="connsiteX2" fmla="*/ 10635515 w 10635515"/>
              <a:gd name="connsiteY2" fmla="*/ 0 h 179182"/>
              <a:gd name="connsiteX3" fmla="*/ 10085173 w 10635515"/>
              <a:gd name="connsiteY3" fmla="*/ 176801 h 179182"/>
              <a:gd name="connsiteX4" fmla="*/ 239 w 10635515"/>
              <a:gd name="connsiteY4" fmla="*/ 179182 h 179182"/>
              <a:gd name="connsiteX0" fmla="*/ 239 w 10635515"/>
              <a:gd name="connsiteY0" fmla="*/ 179182 h 179182"/>
              <a:gd name="connsiteX1" fmla="*/ 1488 w 10635515"/>
              <a:gd name="connsiteY1" fmla="*/ 9886 h 179182"/>
              <a:gd name="connsiteX2" fmla="*/ 10635515 w 10635515"/>
              <a:gd name="connsiteY2" fmla="*/ 0 h 179182"/>
              <a:gd name="connsiteX3" fmla="*/ 10224620 w 10635515"/>
              <a:gd name="connsiteY3" fmla="*/ 178449 h 179182"/>
              <a:gd name="connsiteX4" fmla="*/ 239 w 10635515"/>
              <a:gd name="connsiteY4" fmla="*/ 179182 h 179182"/>
              <a:gd name="connsiteX0" fmla="*/ 239 w 10635515"/>
              <a:gd name="connsiteY0" fmla="*/ 174239 h 174239"/>
              <a:gd name="connsiteX1" fmla="*/ 1488 w 10635515"/>
              <a:gd name="connsiteY1" fmla="*/ 4943 h 174239"/>
              <a:gd name="connsiteX2" fmla="*/ 10635515 w 10635515"/>
              <a:gd name="connsiteY2" fmla="*/ 0 h 174239"/>
              <a:gd name="connsiteX3" fmla="*/ 10224620 w 10635515"/>
              <a:gd name="connsiteY3" fmla="*/ 173506 h 174239"/>
              <a:gd name="connsiteX4" fmla="*/ 239 w 10635515"/>
              <a:gd name="connsiteY4" fmla="*/ 174239 h 17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5515" h="174239">
                <a:moveTo>
                  <a:pt x="239" y="174239"/>
                </a:moveTo>
                <a:cubicBezTo>
                  <a:pt x="-932" y="119394"/>
                  <a:pt x="2659" y="59788"/>
                  <a:pt x="1488" y="4943"/>
                </a:cubicBezTo>
                <a:lnTo>
                  <a:pt x="10635515" y="0"/>
                </a:lnTo>
                <a:lnTo>
                  <a:pt x="10224620" y="173506"/>
                </a:lnTo>
                <a:lnTo>
                  <a:pt x="239" y="174239"/>
                </a:lnTo>
                <a:close/>
              </a:path>
            </a:pathLst>
          </a:custGeom>
          <a:pattFill prst="pct7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10"/>
          <p:cNvSpPr/>
          <p:nvPr/>
        </p:nvSpPr>
        <p:spPr>
          <a:xfrm>
            <a:off x="10360480" y="6519067"/>
            <a:ext cx="1831520" cy="330199"/>
          </a:xfrm>
          <a:custGeom>
            <a:avLst/>
            <a:gdLst>
              <a:gd name="connsiteX0" fmla="*/ 0 w 1983938"/>
              <a:gd name="connsiteY0" fmla="*/ 166914 h 166914"/>
              <a:gd name="connsiteX1" fmla="*/ 41729 w 1983938"/>
              <a:gd name="connsiteY1" fmla="*/ 0 h 166914"/>
              <a:gd name="connsiteX2" fmla="*/ 1983938 w 1983938"/>
              <a:gd name="connsiteY2" fmla="*/ 0 h 166914"/>
              <a:gd name="connsiteX3" fmla="*/ 1942210 w 1983938"/>
              <a:gd name="connsiteY3" fmla="*/ 166914 h 166914"/>
              <a:gd name="connsiteX4" fmla="*/ 0 w 1983938"/>
              <a:gd name="connsiteY4" fmla="*/ 166914 h 166914"/>
              <a:gd name="connsiteX0" fmla="*/ 0 w 1942210"/>
              <a:gd name="connsiteY0" fmla="*/ 166914 h 166914"/>
              <a:gd name="connsiteX1" fmla="*/ 41729 w 1942210"/>
              <a:gd name="connsiteY1" fmla="*/ 0 h 166914"/>
              <a:gd name="connsiteX2" fmla="*/ 1910120 w 1942210"/>
              <a:gd name="connsiteY2" fmla="*/ 0 h 166914"/>
              <a:gd name="connsiteX3" fmla="*/ 1942210 w 1942210"/>
              <a:gd name="connsiteY3" fmla="*/ 166914 h 166914"/>
              <a:gd name="connsiteX4" fmla="*/ 0 w 1942210"/>
              <a:gd name="connsiteY4" fmla="*/ 166914 h 166914"/>
              <a:gd name="connsiteX0" fmla="*/ 0 w 1913635"/>
              <a:gd name="connsiteY0" fmla="*/ 166914 h 166914"/>
              <a:gd name="connsiteX1" fmla="*/ 41729 w 1913635"/>
              <a:gd name="connsiteY1" fmla="*/ 0 h 166914"/>
              <a:gd name="connsiteX2" fmla="*/ 1910120 w 1913635"/>
              <a:gd name="connsiteY2" fmla="*/ 0 h 166914"/>
              <a:gd name="connsiteX3" fmla="*/ 1913635 w 1913635"/>
              <a:gd name="connsiteY3" fmla="*/ 166914 h 166914"/>
              <a:gd name="connsiteX4" fmla="*/ 0 w 1913635"/>
              <a:gd name="connsiteY4" fmla="*/ 166914 h 166914"/>
              <a:gd name="connsiteX0" fmla="*/ 0 w 1913635"/>
              <a:gd name="connsiteY0" fmla="*/ 170187 h 170187"/>
              <a:gd name="connsiteX1" fmla="*/ 352879 w 1913635"/>
              <a:gd name="connsiteY1" fmla="*/ 0 h 170187"/>
              <a:gd name="connsiteX2" fmla="*/ 1910120 w 1913635"/>
              <a:gd name="connsiteY2" fmla="*/ 3273 h 170187"/>
              <a:gd name="connsiteX3" fmla="*/ 1913635 w 1913635"/>
              <a:gd name="connsiteY3" fmla="*/ 170187 h 170187"/>
              <a:gd name="connsiteX4" fmla="*/ 0 w 1913635"/>
              <a:gd name="connsiteY4" fmla="*/ 170187 h 17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3635" h="170187">
                <a:moveTo>
                  <a:pt x="0" y="170187"/>
                </a:moveTo>
                <a:lnTo>
                  <a:pt x="352879" y="0"/>
                </a:lnTo>
                <a:lnTo>
                  <a:pt x="1910120" y="3273"/>
                </a:lnTo>
                <a:cubicBezTo>
                  <a:pt x="1911292" y="58911"/>
                  <a:pt x="1912463" y="114549"/>
                  <a:pt x="1913635" y="170187"/>
                </a:cubicBezTo>
                <a:lnTo>
                  <a:pt x="0" y="170187"/>
                </a:lnTo>
                <a:close/>
              </a:path>
            </a:pathLst>
          </a:custGeom>
          <a:pattFill prst="pct70">
            <a:fgClr>
              <a:schemeClr val="accent4"/>
            </a:fgClr>
            <a:bgClr>
              <a:schemeClr val="bg1"/>
            </a:bgClr>
          </a:patt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12"/>
          <p:cNvSpPr/>
          <p:nvPr/>
        </p:nvSpPr>
        <p:spPr>
          <a:xfrm>
            <a:off x="9680574" y="6524623"/>
            <a:ext cx="841376" cy="330201"/>
          </a:xfrm>
          <a:custGeom>
            <a:avLst/>
            <a:gdLst>
              <a:gd name="connsiteX0" fmla="*/ 0 w 812801"/>
              <a:gd name="connsiteY0" fmla="*/ 333376 h 333376"/>
              <a:gd name="connsiteX1" fmla="*/ 83344 w 812801"/>
              <a:gd name="connsiteY1" fmla="*/ 0 h 333376"/>
              <a:gd name="connsiteX2" fmla="*/ 812801 w 812801"/>
              <a:gd name="connsiteY2" fmla="*/ 0 h 333376"/>
              <a:gd name="connsiteX3" fmla="*/ 729457 w 812801"/>
              <a:gd name="connsiteY3" fmla="*/ 333376 h 333376"/>
              <a:gd name="connsiteX4" fmla="*/ 0 w 812801"/>
              <a:gd name="connsiteY4" fmla="*/ 333376 h 333376"/>
              <a:gd name="connsiteX0" fmla="*/ 0 w 1111251"/>
              <a:gd name="connsiteY0" fmla="*/ 330201 h 333376"/>
              <a:gd name="connsiteX1" fmla="*/ 381794 w 1111251"/>
              <a:gd name="connsiteY1" fmla="*/ 0 h 333376"/>
              <a:gd name="connsiteX2" fmla="*/ 1111251 w 1111251"/>
              <a:gd name="connsiteY2" fmla="*/ 0 h 333376"/>
              <a:gd name="connsiteX3" fmla="*/ 1027907 w 1111251"/>
              <a:gd name="connsiteY3" fmla="*/ 333376 h 333376"/>
              <a:gd name="connsiteX4" fmla="*/ 0 w 1111251"/>
              <a:gd name="connsiteY4" fmla="*/ 330201 h 333376"/>
              <a:gd name="connsiteX0" fmla="*/ 0 w 1111251"/>
              <a:gd name="connsiteY0" fmla="*/ 330201 h 330201"/>
              <a:gd name="connsiteX1" fmla="*/ 381794 w 1111251"/>
              <a:gd name="connsiteY1" fmla="*/ 0 h 330201"/>
              <a:gd name="connsiteX2" fmla="*/ 1111251 w 1111251"/>
              <a:gd name="connsiteY2" fmla="*/ 0 h 330201"/>
              <a:gd name="connsiteX3" fmla="*/ 805657 w 1111251"/>
              <a:gd name="connsiteY3" fmla="*/ 320676 h 330201"/>
              <a:gd name="connsiteX4" fmla="*/ 0 w 1111251"/>
              <a:gd name="connsiteY4" fmla="*/ 330201 h 330201"/>
              <a:gd name="connsiteX0" fmla="*/ 0 w 1111251"/>
              <a:gd name="connsiteY0" fmla="*/ 330201 h 330201"/>
              <a:gd name="connsiteX1" fmla="*/ 381794 w 1111251"/>
              <a:gd name="connsiteY1" fmla="*/ 0 h 330201"/>
              <a:gd name="connsiteX2" fmla="*/ 1111251 w 1111251"/>
              <a:gd name="connsiteY2" fmla="*/ 0 h 330201"/>
              <a:gd name="connsiteX3" fmla="*/ 450057 w 1111251"/>
              <a:gd name="connsiteY3" fmla="*/ 330201 h 330201"/>
              <a:gd name="connsiteX4" fmla="*/ 0 w 1111251"/>
              <a:gd name="connsiteY4" fmla="*/ 330201 h 330201"/>
              <a:gd name="connsiteX0" fmla="*/ 0 w 1111251"/>
              <a:gd name="connsiteY0" fmla="*/ 330201 h 330201"/>
              <a:gd name="connsiteX1" fmla="*/ 381794 w 1111251"/>
              <a:gd name="connsiteY1" fmla="*/ 0 h 330201"/>
              <a:gd name="connsiteX2" fmla="*/ 1111251 w 1111251"/>
              <a:gd name="connsiteY2" fmla="*/ 0 h 330201"/>
              <a:gd name="connsiteX3" fmla="*/ 450057 w 1111251"/>
              <a:gd name="connsiteY3" fmla="*/ 330201 h 330201"/>
              <a:gd name="connsiteX4" fmla="*/ 0 w 1111251"/>
              <a:gd name="connsiteY4" fmla="*/ 330201 h 330201"/>
              <a:gd name="connsiteX0" fmla="*/ 0 w 815976"/>
              <a:gd name="connsiteY0" fmla="*/ 330201 h 330201"/>
              <a:gd name="connsiteX1" fmla="*/ 381794 w 815976"/>
              <a:gd name="connsiteY1" fmla="*/ 0 h 330201"/>
              <a:gd name="connsiteX2" fmla="*/ 815976 w 815976"/>
              <a:gd name="connsiteY2" fmla="*/ 0 h 330201"/>
              <a:gd name="connsiteX3" fmla="*/ 450057 w 815976"/>
              <a:gd name="connsiteY3" fmla="*/ 330201 h 330201"/>
              <a:gd name="connsiteX4" fmla="*/ 0 w 815976"/>
              <a:gd name="connsiteY4" fmla="*/ 330201 h 330201"/>
              <a:gd name="connsiteX0" fmla="*/ 0 w 841376"/>
              <a:gd name="connsiteY0" fmla="*/ 330201 h 330201"/>
              <a:gd name="connsiteX1" fmla="*/ 381794 w 841376"/>
              <a:gd name="connsiteY1" fmla="*/ 0 h 330201"/>
              <a:gd name="connsiteX2" fmla="*/ 841376 w 841376"/>
              <a:gd name="connsiteY2" fmla="*/ 0 h 330201"/>
              <a:gd name="connsiteX3" fmla="*/ 450057 w 841376"/>
              <a:gd name="connsiteY3" fmla="*/ 330201 h 330201"/>
              <a:gd name="connsiteX4" fmla="*/ 0 w 841376"/>
              <a:gd name="connsiteY4" fmla="*/ 330201 h 33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376" h="330201">
                <a:moveTo>
                  <a:pt x="0" y="330201"/>
                </a:moveTo>
                <a:lnTo>
                  <a:pt x="381794" y="0"/>
                </a:lnTo>
                <a:lnTo>
                  <a:pt x="841376" y="0"/>
                </a:lnTo>
                <a:lnTo>
                  <a:pt x="450057" y="330201"/>
                </a:lnTo>
                <a:lnTo>
                  <a:pt x="0" y="330201"/>
                </a:lnTo>
                <a:close/>
              </a:path>
            </a:pathLst>
          </a:custGeom>
          <a:pattFill prst="pct70">
            <a:fgClr>
              <a:schemeClr val="accent5">
                <a:lumMod val="50000"/>
              </a:schemeClr>
            </a:fgClr>
            <a:bgClr>
              <a:schemeClr val="bg1"/>
            </a:bgClr>
          </a:patt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5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41592"/>
            <a:ext cx="9144000" cy="1236602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327"/>
                </a:moveTo>
                <a:lnTo>
                  <a:pt x="9144000" y="719327"/>
                </a:lnTo>
                <a:lnTo>
                  <a:pt x="914400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524000" y="1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327"/>
                </a:moveTo>
                <a:lnTo>
                  <a:pt x="9144000" y="719327"/>
                </a:lnTo>
                <a:lnTo>
                  <a:pt x="914400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62386" y="153235"/>
            <a:ext cx="8323603" cy="98488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ZA" sz="3200" b="1" dirty="0">
                <a:solidFill>
                  <a:schemeClr val="bg1"/>
                </a:solidFill>
              </a:rPr>
              <a:t>PERFORMANCE INDICATORS PROGRAMME 1</a:t>
            </a:r>
            <a:br>
              <a:rPr lang="en-ZA" sz="3200" b="1" dirty="0">
                <a:solidFill>
                  <a:schemeClr val="bg1"/>
                </a:solidFill>
              </a:rPr>
            </a:br>
            <a:r>
              <a:rPr lang="en-ZA" sz="3200" b="1" dirty="0">
                <a:solidFill>
                  <a:schemeClr val="bg1"/>
                </a:solidFill>
              </a:rPr>
              <a:t>Total Units Delivered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61178" y="6532990"/>
            <a:ext cx="2216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212A35"/>
                </a:solidFill>
                <a:latin typeface="Arial"/>
                <a:cs typeface="Arial"/>
              </a:rPr>
              <a:pPr marL="25400">
                <a:lnSpc>
                  <a:spcPts val="1425"/>
                </a:lnSpc>
              </a:pPr>
              <a:t>10</a:t>
            </a:fld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22334" y="2308740"/>
            <a:ext cx="5203957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buFont typeface="Wingdings" panose="05000000000000000000" pitchFamily="2" charset="2"/>
              <a:buChar char="ü"/>
            </a:pPr>
            <a:endParaRPr lang="en-ZA" sz="1400" spc="-5" dirty="0">
              <a:solidFill>
                <a:srgbClr val="212A35"/>
              </a:solidFill>
              <a:latin typeface="Arial"/>
              <a:cs typeface="Arial"/>
            </a:endParaRPr>
          </a:p>
          <a:p>
            <a:pPr marL="12700" marR="5080"/>
            <a:endParaRPr lang="en-ZA" sz="1400" dirty="0">
              <a:solidFill>
                <a:srgbClr val="212A35"/>
              </a:solidFill>
              <a:latin typeface="Arial"/>
              <a:cs typeface="Arial"/>
            </a:endParaRPr>
          </a:p>
          <a:p>
            <a:pPr marL="12700" marR="5080"/>
            <a:endParaRPr sz="1400" dirty="0">
              <a:latin typeface="Arial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5861179" y="6532993"/>
            <a:ext cx="135889" cy="196215"/>
          </a:xfrm>
          <a:prstGeom prst="rect">
            <a:avLst/>
          </a:prstGeom>
        </p:spPr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en-ZA" spc="-5"/>
              <a:pPr marL="25400">
                <a:lnSpc>
                  <a:spcPts val="1425"/>
                </a:lnSpc>
              </a:pPr>
              <a:t>10</a:t>
            </a:fld>
            <a:endParaRPr lang="en-ZA" spc="-5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099" y="2674374"/>
            <a:ext cx="9906165" cy="105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60924"/>
      </p:ext>
    </p:extLst>
  </p:cSld>
  <p:clrMapOvr>
    <a:masterClrMapping/>
  </p:clrMapOvr>
  <p:transition spd="slow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41592"/>
            <a:ext cx="9144000" cy="1236602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327"/>
                </a:moveTo>
                <a:lnTo>
                  <a:pt x="9144000" y="719327"/>
                </a:lnTo>
                <a:lnTo>
                  <a:pt x="914400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0" y="1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327"/>
                </a:moveTo>
                <a:lnTo>
                  <a:pt x="9144000" y="719327"/>
                </a:lnTo>
                <a:lnTo>
                  <a:pt x="914400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62386" y="153235"/>
            <a:ext cx="8323603" cy="98488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ZA" sz="3200" b="1" dirty="0">
                <a:solidFill>
                  <a:schemeClr val="bg1"/>
                </a:solidFill>
              </a:rPr>
              <a:t>PERFORMANCE INDICATORS PROGRAMME 2</a:t>
            </a:r>
            <a:br>
              <a:rPr lang="en-ZA" sz="3200" b="1" dirty="0">
                <a:solidFill>
                  <a:schemeClr val="bg1"/>
                </a:solidFill>
              </a:rPr>
            </a:br>
            <a:r>
              <a:rPr lang="en-ZA" sz="3200" b="1" dirty="0">
                <a:solidFill>
                  <a:schemeClr val="bg1"/>
                </a:solidFill>
              </a:rPr>
              <a:t>Crowding in private sector funding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61178" y="6532990"/>
            <a:ext cx="2216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12A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42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22334" y="2308740"/>
            <a:ext cx="5203957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ZA" sz="1400" b="0" i="0" u="none" strike="noStrike" kern="1200" cap="none" spc="-5" normalizeH="0" baseline="0" noProof="0" dirty="0">
              <a:ln>
                <a:noFill/>
              </a:ln>
              <a:solidFill>
                <a:srgbClr val="212A3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srgbClr val="212A3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5861179" y="6532993"/>
            <a:ext cx="135889" cy="196215"/>
          </a:xfrm>
          <a:prstGeom prst="rect">
            <a:avLst/>
          </a:prstGeom>
        </p:spPr>
        <p:txBody>
          <a:bodyPr/>
          <a:lstStyle/>
          <a:p>
            <a:pPr marL="25400" marR="0" lvl="0" indent="0" algn="r" defTabSz="914400" rtl="0" eaLnBrk="1" fontAlgn="auto" latinLnBrk="0" hangingPunct="1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ZA" sz="1200" b="0" i="0" u="none" strike="noStrike" kern="1200" cap="none" spc="-5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25400" marR="0" lvl="0" indent="0" algn="r" defTabSz="914400" rtl="0" eaLnBrk="1" fontAlgn="auto" latinLnBrk="0" hangingPunct="1">
                <a:lnSpc>
                  <a:spcPts val="142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ZA" sz="1200" b="0" i="0" u="none" strike="noStrike" kern="1200" cap="none" spc="-5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="" xmlns:a16="http://schemas.microsoft.com/office/drawing/2014/main" id="{3BE0AB6E-8F20-4B58-ACD9-30111DABA9C5}"/>
              </a:ext>
            </a:extLst>
          </p:cNvPr>
          <p:cNvGraphicFramePr/>
          <p:nvPr/>
        </p:nvGraphicFramePr>
        <p:xfrm>
          <a:off x="2032000" y="1935332"/>
          <a:ext cx="8128000" cy="4203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7897247"/>
      </p:ext>
    </p:extLst>
  </p:cSld>
  <p:clrMapOvr>
    <a:masterClrMapping/>
  </p:clrMapOvr>
  <p:transition spd="slow"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41592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327"/>
                </a:moveTo>
                <a:lnTo>
                  <a:pt x="9144000" y="719327"/>
                </a:lnTo>
                <a:lnTo>
                  <a:pt x="914400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524000" y="1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327"/>
                </a:moveTo>
                <a:lnTo>
                  <a:pt x="9144000" y="719327"/>
                </a:lnTo>
                <a:lnTo>
                  <a:pt x="914400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62386" y="104903"/>
            <a:ext cx="8323603" cy="49244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ZA" sz="3200" b="1" dirty="0">
                <a:solidFill>
                  <a:schemeClr val="bg1"/>
                </a:solidFill>
              </a:rPr>
              <a:t>OTHER DEVELOPMENT IMPACT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61178" y="6532990"/>
            <a:ext cx="2216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212A35"/>
                </a:solidFill>
                <a:latin typeface="Arial"/>
                <a:cs typeface="Arial"/>
              </a:rPr>
              <a:pPr marL="25400">
                <a:lnSpc>
                  <a:spcPts val="1425"/>
                </a:lnSpc>
              </a:pPr>
              <a:t>12</a:t>
            </a:fld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22334" y="2308740"/>
            <a:ext cx="5203957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buFont typeface="Wingdings" panose="05000000000000000000" pitchFamily="2" charset="2"/>
              <a:buChar char="ü"/>
            </a:pPr>
            <a:endParaRPr lang="en-ZA" sz="1400" spc="-5" dirty="0">
              <a:solidFill>
                <a:srgbClr val="212A35"/>
              </a:solidFill>
              <a:latin typeface="Arial"/>
              <a:cs typeface="Arial"/>
            </a:endParaRPr>
          </a:p>
          <a:p>
            <a:pPr marL="12700" marR="5080"/>
            <a:endParaRPr lang="en-ZA" sz="1400" dirty="0">
              <a:solidFill>
                <a:srgbClr val="212A35"/>
              </a:solidFill>
              <a:latin typeface="Arial"/>
              <a:cs typeface="Arial"/>
            </a:endParaRPr>
          </a:p>
          <a:p>
            <a:pPr marL="12700" marR="5080"/>
            <a:endParaRPr sz="1400" dirty="0">
              <a:latin typeface="Arial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5861179" y="6532993"/>
            <a:ext cx="135889" cy="196215"/>
          </a:xfrm>
          <a:prstGeom prst="rect">
            <a:avLst/>
          </a:prstGeom>
        </p:spPr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en-ZA" spc="-5"/>
              <a:pPr marL="25400">
                <a:lnSpc>
                  <a:spcPts val="1425"/>
                </a:lnSpc>
              </a:pPr>
              <a:t>12</a:t>
            </a:fld>
            <a:endParaRPr lang="en-ZA" spc="-5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AF9C33C-E0A5-47D4-824D-C6CAFD35B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33" y="1775633"/>
            <a:ext cx="11100717" cy="208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39130"/>
      </p:ext>
    </p:extLst>
  </p:cSld>
  <p:clrMapOvr>
    <a:masterClrMapping/>
  </p:clrMapOvr>
  <p:transition spd="slow"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7"/>
          <a:stretch/>
        </p:blipFill>
        <p:spPr bwMode="auto">
          <a:xfrm>
            <a:off x="0" y="14514"/>
            <a:ext cx="5965371" cy="4034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068" y="211573"/>
            <a:ext cx="2520696" cy="1438656"/>
          </a:xfrm>
          <a:prstGeom prst="rect">
            <a:avLst/>
          </a:prstGeom>
        </p:spPr>
      </p:pic>
      <p:sp>
        <p:nvSpPr>
          <p:cNvPr id="6" name="Parallelogram 7"/>
          <p:cNvSpPr/>
          <p:nvPr/>
        </p:nvSpPr>
        <p:spPr>
          <a:xfrm>
            <a:off x="-2" y="6519067"/>
            <a:ext cx="9871077" cy="335757"/>
          </a:xfrm>
          <a:custGeom>
            <a:avLst/>
            <a:gdLst>
              <a:gd name="connsiteX0" fmla="*/ 0 w 10188575"/>
              <a:gd name="connsiteY0" fmla="*/ 166915 h 166915"/>
              <a:gd name="connsiteX1" fmla="*/ 41729 w 10188575"/>
              <a:gd name="connsiteY1" fmla="*/ 0 h 166915"/>
              <a:gd name="connsiteX2" fmla="*/ 10188575 w 10188575"/>
              <a:gd name="connsiteY2" fmla="*/ 0 h 166915"/>
              <a:gd name="connsiteX3" fmla="*/ 10146846 w 10188575"/>
              <a:gd name="connsiteY3" fmla="*/ 166915 h 166915"/>
              <a:gd name="connsiteX4" fmla="*/ 0 w 10188575"/>
              <a:gd name="connsiteY4" fmla="*/ 166915 h 166915"/>
              <a:gd name="connsiteX0" fmla="*/ 17802 w 10146846"/>
              <a:gd name="connsiteY0" fmla="*/ 166915 h 166915"/>
              <a:gd name="connsiteX1" fmla="*/ 0 w 10146846"/>
              <a:gd name="connsiteY1" fmla="*/ 0 h 166915"/>
              <a:gd name="connsiteX2" fmla="*/ 10146846 w 10146846"/>
              <a:gd name="connsiteY2" fmla="*/ 0 h 166915"/>
              <a:gd name="connsiteX3" fmla="*/ 10105117 w 10146846"/>
              <a:gd name="connsiteY3" fmla="*/ 166915 h 166915"/>
              <a:gd name="connsiteX4" fmla="*/ 17802 w 10146846"/>
              <a:gd name="connsiteY4" fmla="*/ 166915 h 166915"/>
              <a:gd name="connsiteX0" fmla="*/ 3514 w 10132558"/>
              <a:gd name="connsiteY0" fmla="*/ 166915 h 166915"/>
              <a:gd name="connsiteX1" fmla="*/ 0 w 10132558"/>
              <a:gd name="connsiteY1" fmla="*/ 2381 h 166915"/>
              <a:gd name="connsiteX2" fmla="*/ 10132558 w 10132558"/>
              <a:gd name="connsiteY2" fmla="*/ 0 h 166915"/>
              <a:gd name="connsiteX3" fmla="*/ 10090829 w 10132558"/>
              <a:gd name="connsiteY3" fmla="*/ 166915 h 166915"/>
              <a:gd name="connsiteX4" fmla="*/ 3514 w 10132558"/>
              <a:gd name="connsiteY4" fmla="*/ 166915 h 166915"/>
              <a:gd name="connsiteX0" fmla="*/ 154 w 10129198"/>
              <a:gd name="connsiteY0" fmla="*/ 166915 h 166915"/>
              <a:gd name="connsiteX1" fmla="*/ 3784 w 10129198"/>
              <a:gd name="connsiteY1" fmla="*/ 0 h 166915"/>
              <a:gd name="connsiteX2" fmla="*/ 10129198 w 10129198"/>
              <a:gd name="connsiteY2" fmla="*/ 0 h 166915"/>
              <a:gd name="connsiteX3" fmla="*/ 10087469 w 10129198"/>
              <a:gd name="connsiteY3" fmla="*/ 166915 h 166915"/>
              <a:gd name="connsiteX4" fmla="*/ 154 w 10129198"/>
              <a:gd name="connsiteY4" fmla="*/ 166915 h 166915"/>
              <a:gd name="connsiteX0" fmla="*/ 239 w 10126902"/>
              <a:gd name="connsiteY0" fmla="*/ 169296 h 169296"/>
              <a:gd name="connsiteX1" fmla="*/ 1488 w 10126902"/>
              <a:gd name="connsiteY1" fmla="*/ 0 h 169296"/>
              <a:gd name="connsiteX2" fmla="*/ 10126902 w 10126902"/>
              <a:gd name="connsiteY2" fmla="*/ 0 h 169296"/>
              <a:gd name="connsiteX3" fmla="*/ 10085173 w 10126902"/>
              <a:gd name="connsiteY3" fmla="*/ 166915 h 169296"/>
              <a:gd name="connsiteX4" fmla="*/ 239 w 10126902"/>
              <a:gd name="connsiteY4" fmla="*/ 169296 h 169296"/>
              <a:gd name="connsiteX0" fmla="*/ 239 w 10425352"/>
              <a:gd name="connsiteY0" fmla="*/ 175887 h 175887"/>
              <a:gd name="connsiteX1" fmla="*/ 1488 w 10425352"/>
              <a:gd name="connsiteY1" fmla="*/ 6591 h 175887"/>
              <a:gd name="connsiteX2" fmla="*/ 10425352 w 10425352"/>
              <a:gd name="connsiteY2" fmla="*/ 0 h 175887"/>
              <a:gd name="connsiteX3" fmla="*/ 10085173 w 10425352"/>
              <a:gd name="connsiteY3" fmla="*/ 173506 h 175887"/>
              <a:gd name="connsiteX4" fmla="*/ 239 w 10425352"/>
              <a:gd name="connsiteY4" fmla="*/ 175887 h 175887"/>
              <a:gd name="connsiteX0" fmla="*/ 239 w 10635515"/>
              <a:gd name="connsiteY0" fmla="*/ 179182 h 179182"/>
              <a:gd name="connsiteX1" fmla="*/ 1488 w 10635515"/>
              <a:gd name="connsiteY1" fmla="*/ 9886 h 179182"/>
              <a:gd name="connsiteX2" fmla="*/ 10635515 w 10635515"/>
              <a:gd name="connsiteY2" fmla="*/ 0 h 179182"/>
              <a:gd name="connsiteX3" fmla="*/ 10085173 w 10635515"/>
              <a:gd name="connsiteY3" fmla="*/ 176801 h 179182"/>
              <a:gd name="connsiteX4" fmla="*/ 239 w 10635515"/>
              <a:gd name="connsiteY4" fmla="*/ 179182 h 179182"/>
              <a:gd name="connsiteX0" fmla="*/ 239 w 10635515"/>
              <a:gd name="connsiteY0" fmla="*/ 179182 h 179182"/>
              <a:gd name="connsiteX1" fmla="*/ 1488 w 10635515"/>
              <a:gd name="connsiteY1" fmla="*/ 9886 h 179182"/>
              <a:gd name="connsiteX2" fmla="*/ 10635515 w 10635515"/>
              <a:gd name="connsiteY2" fmla="*/ 0 h 179182"/>
              <a:gd name="connsiteX3" fmla="*/ 10224620 w 10635515"/>
              <a:gd name="connsiteY3" fmla="*/ 178449 h 179182"/>
              <a:gd name="connsiteX4" fmla="*/ 239 w 10635515"/>
              <a:gd name="connsiteY4" fmla="*/ 179182 h 179182"/>
              <a:gd name="connsiteX0" fmla="*/ 239 w 10635515"/>
              <a:gd name="connsiteY0" fmla="*/ 174239 h 174239"/>
              <a:gd name="connsiteX1" fmla="*/ 1488 w 10635515"/>
              <a:gd name="connsiteY1" fmla="*/ 4943 h 174239"/>
              <a:gd name="connsiteX2" fmla="*/ 10635515 w 10635515"/>
              <a:gd name="connsiteY2" fmla="*/ 0 h 174239"/>
              <a:gd name="connsiteX3" fmla="*/ 10224620 w 10635515"/>
              <a:gd name="connsiteY3" fmla="*/ 173506 h 174239"/>
              <a:gd name="connsiteX4" fmla="*/ 239 w 10635515"/>
              <a:gd name="connsiteY4" fmla="*/ 174239 h 17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5515" h="174239">
                <a:moveTo>
                  <a:pt x="239" y="174239"/>
                </a:moveTo>
                <a:cubicBezTo>
                  <a:pt x="-932" y="119394"/>
                  <a:pt x="2659" y="59788"/>
                  <a:pt x="1488" y="4943"/>
                </a:cubicBezTo>
                <a:lnTo>
                  <a:pt x="10635515" y="0"/>
                </a:lnTo>
                <a:lnTo>
                  <a:pt x="10224620" y="173506"/>
                </a:lnTo>
                <a:lnTo>
                  <a:pt x="239" y="174239"/>
                </a:lnTo>
                <a:close/>
              </a:path>
            </a:pathLst>
          </a:custGeom>
          <a:pattFill prst="pct7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10"/>
          <p:cNvSpPr/>
          <p:nvPr/>
        </p:nvSpPr>
        <p:spPr>
          <a:xfrm>
            <a:off x="10360480" y="6519067"/>
            <a:ext cx="1831520" cy="330199"/>
          </a:xfrm>
          <a:custGeom>
            <a:avLst/>
            <a:gdLst>
              <a:gd name="connsiteX0" fmla="*/ 0 w 1983938"/>
              <a:gd name="connsiteY0" fmla="*/ 166914 h 166914"/>
              <a:gd name="connsiteX1" fmla="*/ 41729 w 1983938"/>
              <a:gd name="connsiteY1" fmla="*/ 0 h 166914"/>
              <a:gd name="connsiteX2" fmla="*/ 1983938 w 1983938"/>
              <a:gd name="connsiteY2" fmla="*/ 0 h 166914"/>
              <a:gd name="connsiteX3" fmla="*/ 1942210 w 1983938"/>
              <a:gd name="connsiteY3" fmla="*/ 166914 h 166914"/>
              <a:gd name="connsiteX4" fmla="*/ 0 w 1983938"/>
              <a:gd name="connsiteY4" fmla="*/ 166914 h 166914"/>
              <a:gd name="connsiteX0" fmla="*/ 0 w 1942210"/>
              <a:gd name="connsiteY0" fmla="*/ 166914 h 166914"/>
              <a:gd name="connsiteX1" fmla="*/ 41729 w 1942210"/>
              <a:gd name="connsiteY1" fmla="*/ 0 h 166914"/>
              <a:gd name="connsiteX2" fmla="*/ 1910120 w 1942210"/>
              <a:gd name="connsiteY2" fmla="*/ 0 h 166914"/>
              <a:gd name="connsiteX3" fmla="*/ 1942210 w 1942210"/>
              <a:gd name="connsiteY3" fmla="*/ 166914 h 166914"/>
              <a:gd name="connsiteX4" fmla="*/ 0 w 1942210"/>
              <a:gd name="connsiteY4" fmla="*/ 166914 h 166914"/>
              <a:gd name="connsiteX0" fmla="*/ 0 w 1913635"/>
              <a:gd name="connsiteY0" fmla="*/ 166914 h 166914"/>
              <a:gd name="connsiteX1" fmla="*/ 41729 w 1913635"/>
              <a:gd name="connsiteY1" fmla="*/ 0 h 166914"/>
              <a:gd name="connsiteX2" fmla="*/ 1910120 w 1913635"/>
              <a:gd name="connsiteY2" fmla="*/ 0 h 166914"/>
              <a:gd name="connsiteX3" fmla="*/ 1913635 w 1913635"/>
              <a:gd name="connsiteY3" fmla="*/ 166914 h 166914"/>
              <a:gd name="connsiteX4" fmla="*/ 0 w 1913635"/>
              <a:gd name="connsiteY4" fmla="*/ 166914 h 166914"/>
              <a:gd name="connsiteX0" fmla="*/ 0 w 1913635"/>
              <a:gd name="connsiteY0" fmla="*/ 170187 h 170187"/>
              <a:gd name="connsiteX1" fmla="*/ 352879 w 1913635"/>
              <a:gd name="connsiteY1" fmla="*/ 0 h 170187"/>
              <a:gd name="connsiteX2" fmla="*/ 1910120 w 1913635"/>
              <a:gd name="connsiteY2" fmla="*/ 3273 h 170187"/>
              <a:gd name="connsiteX3" fmla="*/ 1913635 w 1913635"/>
              <a:gd name="connsiteY3" fmla="*/ 170187 h 170187"/>
              <a:gd name="connsiteX4" fmla="*/ 0 w 1913635"/>
              <a:gd name="connsiteY4" fmla="*/ 170187 h 17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3635" h="170187">
                <a:moveTo>
                  <a:pt x="0" y="170187"/>
                </a:moveTo>
                <a:lnTo>
                  <a:pt x="352879" y="0"/>
                </a:lnTo>
                <a:lnTo>
                  <a:pt x="1910120" y="3273"/>
                </a:lnTo>
                <a:cubicBezTo>
                  <a:pt x="1911292" y="58911"/>
                  <a:pt x="1912463" y="114549"/>
                  <a:pt x="1913635" y="170187"/>
                </a:cubicBezTo>
                <a:lnTo>
                  <a:pt x="0" y="170187"/>
                </a:lnTo>
                <a:close/>
              </a:path>
            </a:pathLst>
          </a:custGeom>
          <a:pattFill prst="pct70">
            <a:fgClr>
              <a:schemeClr val="accent4"/>
            </a:fgClr>
            <a:bgClr>
              <a:schemeClr val="bg1"/>
            </a:bgClr>
          </a:patt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12"/>
          <p:cNvSpPr/>
          <p:nvPr/>
        </p:nvSpPr>
        <p:spPr>
          <a:xfrm>
            <a:off x="9680574" y="6524623"/>
            <a:ext cx="841376" cy="330201"/>
          </a:xfrm>
          <a:custGeom>
            <a:avLst/>
            <a:gdLst>
              <a:gd name="connsiteX0" fmla="*/ 0 w 812801"/>
              <a:gd name="connsiteY0" fmla="*/ 333376 h 333376"/>
              <a:gd name="connsiteX1" fmla="*/ 83344 w 812801"/>
              <a:gd name="connsiteY1" fmla="*/ 0 h 333376"/>
              <a:gd name="connsiteX2" fmla="*/ 812801 w 812801"/>
              <a:gd name="connsiteY2" fmla="*/ 0 h 333376"/>
              <a:gd name="connsiteX3" fmla="*/ 729457 w 812801"/>
              <a:gd name="connsiteY3" fmla="*/ 333376 h 333376"/>
              <a:gd name="connsiteX4" fmla="*/ 0 w 812801"/>
              <a:gd name="connsiteY4" fmla="*/ 333376 h 333376"/>
              <a:gd name="connsiteX0" fmla="*/ 0 w 1111251"/>
              <a:gd name="connsiteY0" fmla="*/ 330201 h 333376"/>
              <a:gd name="connsiteX1" fmla="*/ 381794 w 1111251"/>
              <a:gd name="connsiteY1" fmla="*/ 0 h 333376"/>
              <a:gd name="connsiteX2" fmla="*/ 1111251 w 1111251"/>
              <a:gd name="connsiteY2" fmla="*/ 0 h 333376"/>
              <a:gd name="connsiteX3" fmla="*/ 1027907 w 1111251"/>
              <a:gd name="connsiteY3" fmla="*/ 333376 h 333376"/>
              <a:gd name="connsiteX4" fmla="*/ 0 w 1111251"/>
              <a:gd name="connsiteY4" fmla="*/ 330201 h 333376"/>
              <a:gd name="connsiteX0" fmla="*/ 0 w 1111251"/>
              <a:gd name="connsiteY0" fmla="*/ 330201 h 330201"/>
              <a:gd name="connsiteX1" fmla="*/ 381794 w 1111251"/>
              <a:gd name="connsiteY1" fmla="*/ 0 h 330201"/>
              <a:gd name="connsiteX2" fmla="*/ 1111251 w 1111251"/>
              <a:gd name="connsiteY2" fmla="*/ 0 h 330201"/>
              <a:gd name="connsiteX3" fmla="*/ 805657 w 1111251"/>
              <a:gd name="connsiteY3" fmla="*/ 320676 h 330201"/>
              <a:gd name="connsiteX4" fmla="*/ 0 w 1111251"/>
              <a:gd name="connsiteY4" fmla="*/ 330201 h 330201"/>
              <a:gd name="connsiteX0" fmla="*/ 0 w 1111251"/>
              <a:gd name="connsiteY0" fmla="*/ 330201 h 330201"/>
              <a:gd name="connsiteX1" fmla="*/ 381794 w 1111251"/>
              <a:gd name="connsiteY1" fmla="*/ 0 h 330201"/>
              <a:gd name="connsiteX2" fmla="*/ 1111251 w 1111251"/>
              <a:gd name="connsiteY2" fmla="*/ 0 h 330201"/>
              <a:gd name="connsiteX3" fmla="*/ 450057 w 1111251"/>
              <a:gd name="connsiteY3" fmla="*/ 330201 h 330201"/>
              <a:gd name="connsiteX4" fmla="*/ 0 w 1111251"/>
              <a:gd name="connsiteY4" fmla="*/ 330201 h 330201"/>
              <a:gd name="connsiteX0" fmla="*/ 0 w 1111251"/>
              <a:gd name="connsiteY0" fmla="*/ 330201 h 330201"/>
              <a:gd name="connsiteX1" fmla="*/ 381794 w 1111251"/>
              <a:gd name="connsiteY1" fmla="*/ 0 h 330201"/>
              <a:gd name="connsiteX2" fmla="*/ 1111251 w 1111251"/>
              <a:gd name="connsiteY2" fmla="*/ 0 h 330201"/>
              <a:gd name="connsiteX3" fmla="*/ 450057 w 1111251"/>
              <a:gd name="connsiteY3" fmla="*/ 330201 h 330201"/>
              <a:gd name="connsiteX4" fmla="*/ 0 w 1111251"/>
              <a:gd name="connsiteY4" fmla="*/ 330201 h 330201"/>
              <a:gd name="connsiteX0" fmla="*/ 0 w 815976"/>
              <a:gd name="connsiteY0" fmla="*/ 330201 h 330201"/>
              <a:gd name="connsiteX1" fmla="*/ 381794 w 815976"/>
              <a:gd name="connsiteY1" fmla="*/ 0 h 330201"/>
              <a:gd name="connsiteX2" fmla="*/ 815976 w 815976"/>
              <a:gd name="connsiteY2" fmla="*/ 0 h 330201"/>
              <a:gd name="connsiteX3" fmla="*/ 450057 w 815976"/>
              <a:gd name="connsiteY3" fmla="*/ 330201 h 330201"/>
              <a:gd name="connsiteX4" fmla="*/ 0 w 815976"/>
              <a:gd name="connsiteY4" fmla="*/ 330201 h 330201"/>
              <a:gd name="connsiteX0" fmla="*/ 0 w 841376"/>
              <a:gd name="connsiteY0" fmla="*/ 330201 h 330201"/>
              <a:gd name="connsiteX1" fmla="*/ 381794 w 841376"/>
              <a:gd name="connsiteY1" fmla="*/ 0 h 330201"/>
              <a:gd name="connsiteX2" fmla="*/ 841376 w 841376"/>
              <a:gd name="connsiteY2" fmla="*/ 0 h 330201"/>
              <a:gd name="connsiteX3" fmla="*/ 450057 w 841376"/>
              <a:gd name="connsiteY3" fmla="*/ 330201 h 330201"/>
              <a:gd name="connsiteX4" fmla="*/ 0 w 841376"/>
              <a:gd name="connsiteY4" fmla="*/ 330201 h 33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376" h="330201">
                <a:moveTo>
                  <a:pt x="0" y="330201"/>
                </a:moveTo>
                <a:lnTo>
                  <a:pt x="381794" y="0"/>
                </a:lnTo>
                <a:lnTo>
                  <a:pt x="841376" y="0"/>
                </a:lnTo>
                <a:lnTo>
                  <a:pt x="450057" y="330201"/>
                </a:lnTo>
                <a:lnTo>
                  <a:pt x="0" y="330201"/>
                </a:lnTo>
                <a:close/>
              </a:path>
            </a:pathLst>
          </a:custGeom>
          <a:pattFill prst="pct70">
            <a:fgClr>
              <a:schemeClr val="accent5">
                <a:lumMod val="50000"/>
              </a:schemeClr>
            </a:fgClr>
            <a:bgClr>
              <a:schemeClr val="bg1"/>
            </a:bgClr>
          </a:patt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321834" y="2450274"/>
            <a:ext cx="3476445" cy="28208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Rectangle 1"/>
          <p:cNvSpPr/>
          <p:nvPr/>
        </p:nvSpPr>
        <p:spPr>
          <a:xfrm>
            <a:off x="4390845" y="1578634"/>
            <a:ext cx="7047781" cy="4658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+mj-lt"/>
              <a:buAutoNum type="arabicPeriod"/>
            </a:pPr>
            <a:r>
              <a:rPr lang="en-ZA" dirty="0">
                <a:solidFill>
                  <a:schemeClr val="tx1"/>
                </a:solidFill>
              </a:rPr>
              <a:t>Introduction</a:t>
            </a:r>
          </a:p>
          <a:p>
            <a:pPr marL="342900" indent="-342900">
              <a:buFont typeface="+mj-lt"/>
              <a:buAutoNum type="arabicPeriod"/>
            </a:pPr>
            <a:r>
              <a:rPr lang="en-ZA" dirty="0">
                <a:solidFill>
                  <a:schemeClr val="tx1"/>
                </a:solidFill>
              </a:rPr>
              <a:t>Achievements during the year</a:t>
            </a:r>
          </a:p>
          <a:p>
            <a:pPr marL="342900" indent="-342900">
              <a:buFont typeface="+mj-lt"/>
              <a:buAutoNum type="arabicPeriod"/>
            </a:pPr>
            <a:r>
              <a:rPr lang="en-ZA" dirty="0">
                <a:solidFill>
                  <a:schemeClr val="tx1"/>
                </a:solidFill>
              </a:rPr>
              <a:t>Performance report</a:t>
            </a:r>
          </a:p>
          <a:p>
            <a:pPr marL="342900" indent="-342900">
              <a:buFont typeface="+mj-lt"/>
              <a:buAutoNum type="arabicPeriod"/>
            </a:pPr>
            <a:r>
              <a:rPr lang="en-ZA" dirty="0">
                <a:solidFill>
                  <a:schemeClr val="tx1"/>
                </a:solidFill>
              </a:rPr>
              <a:t>Financial information</a:t>
            </a:r>
          </a:p>
          <a:p>
            <a:pPr marL="342900" indent="-342900">
              <a:buFont typeface="+mj-lt"/>
              <a:buAutoNum type="arabicPeriod"/>
            </a:pPr>
            <a:r>
              <a:rPr lang="en-ZA" dirty="0">
                <a:solidFill>
                  <a:schemeClr val="tx1"/>
                </a:solidFill>
              </a:rPr>
              <a:t>Governance</a:t>
            </a:r>
          </a:p>
          <a:p>
            <a:pPr marL="342900" indent="-342900">
              <a:buFont typeface="+mj-lt"/>
              <a:buAutoNum type="arabicPeriod"/>
            </a:pPr>
            <a:r>
              <a:rPr lang="en-ZA" dirty="0">
                <a:solidFill>
                  <a:schemeClr val="tx1"/>
                </a:solidFill>
              </a:rPr>
              <a:t>Going forward</a:t>
            </a:r>
          </a:p>
        </p:txBody>
      </p:sp>
    </p:spTree>
    <p:extLst>
      <p:ext uri="{BB962C8B-B14F-4D97-AF65-F5344CB8AC3E}">
        <p14:creationId xmlns:p14="http://schemas.microsoft.com/office/powerpoint/2010/main" val="318206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41592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327"/>
                </a:moveTo>
                <a:lnTo>
                  <a:pt x="9144000" y="719327"/>
                </a:lnTo>
                <a:lnTo>
                  <a:pt x="914400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524000" y="1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327"/>
                </a:moveTo>
                <a:lnTo>
                  <a:pt x="9144000" y="719327"/>
                </a:lnTo>
                <a:lnTo>
                  <a:pt x="914400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62386" y="104903"/>
            <a:ext cx="8323603" cy="49244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ZA" sz="3200" b="1" dirty="0">
                <a:solidFill>
                  <a:schemeClr val="bg1"/>
                </a:solidFill>
              </a:rPr>
              <a:t>STATEMENT OF FINANCIAL POSITION - ASSETS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61178" y="6532990"/>
            <a:ext cx="2216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212A35"/>
                </a:solidFill>
                <a:latin typeface="Arial"/>
                <a:cs typeface="Arial"/>
              </a:rPr>
              <a:pPr marL="25400">
                <a:lnSpc>
                  <a:spcPts val="1425"/>
                </a:lnSpc>
              </a:pPr>
              <a:t>14</a:t>
            </a:fld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22334" y="2308740"/>
            <a:ext cx="5203957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buFont typeface="Wingdings" panose="05000000000000000000" pitchFamily="2" charset="2"/>
              <a:buChar char="ü"/>
            </a:pPr>
            <a:endParaRPr lang="en-ZA" sz="1400" spc="-5" dirty="0">
              <a:solidFill>
                <a:srgbClr val="212A35"/>
              </a:solidFill>
              <a:latin typeface="Arial"/>
              <a:cs typeface="Arial"/>
            </a:endParaRPr>
          </a:p>
          <a:p>
            <a:pPr marL="12700" marR="5080"/>
            <a:endParaRPr lang="en-ZA" sz="1400" dirty="0">
              <a:solidFill>
                <a:srgbClr val="212A35"/>
              </a:solidFill>
              <a:latin typeface="Arial"/>
              <a:cs typeface="Arial"/>
            </a:endParaRPr>
          </a:p>
          <a:p>
            <a:pPr marL="12700" marR="5080"/>
            <a:endParaRPr sz="1400" dirty="0">
              <a:latin typeface="Arial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5861179" y="6532993"/>
            <a:ext cx="135889" cy="196215"/>
          </a:xfrm>
          <a:prstGeom prst="rect">
            <a:avLst/>
          </a:prstGeom>
        </p:spPr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en-ZA" spc="-5"/>
              <a:pPr marL="25400">
                <a:lnSpc>
                  <a:spcPts val="1425"/>
                </a:lnSpc>
              </a:pPr>
              <a:t>14</a:t>
            </a:fld>
            <a:endParaRPr lang="en-ZA" spc="-5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CFA7796-9326-4447-8EA8-DFCFCD3FF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006" y="948716"/>
            <a:ext cx="10460435" cy="530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64115"/>
      </p:ext>
    </p:extLst>
  </p:cSld>
  <p:clrMapOvr>
    <a:masterClrMapping/>
  </p:clrMapOvr>
  <p:transition spd="slow"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41592"/>
            <a:ext cx="9144000" cy="1259320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327"/>
                </a:moveTo>
                <a:lnTo>
                  <a:pt x="9144000" y="719327"/>
                </a:lnTo>
                <a:lnTo>
                  <a:pt x="914400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524000" y="1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327"/>
                </a:moveTo>
                <a:lnTo>
                  <a:pt x="9144000" y="719327"/>
                </a:lnTo>
                <a:lnTo>
                  <a:pt x="914400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62386" y="136242"/>
            <a:ext cx="8323603" cy="98488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ZA" sz="3200" b="1" dirty="0">
                <a:solidFill>
                  <a:schemeClr val="bg1"/>
                </a:solidFill>
              </a:rPr>
              <a:t>STATEMENT OF FINANCIAL POSITION – LIABILITIES AND EQUITY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61178" y="6532990"/>
            <a:ext cx="2216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212A35"/>
                </a:solidFill>
                <a:latin typeface="Arial"/>
                <a:cs typeface="Arial"/>
              </a:rPr>
              <a:pPr marL="25400">
                <a:lnSpc>
                  <a:spcPts val="1425"/>
                </a:lnSpc>
              </a:pPr>
              <a:t>15</a:t>
            </a:fld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22334" y="2308740"/>
            <a:ext cx="5203957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buFont typeface="Wingdings" panose="05000000000000000000" pitchFamily="2" charset="2"/>
              <a:buChar char="ü"/>
            </a:pPr>
            <a:endParaRPr lang="en-ZA" sz="1400" spc="-5" dirty="0">
              <a:solidFill>
                <a:srgbClr val="212A35"/>
              </a:solidFill>
              <a:latin typeface="Arial"/>
              <a:cs typeface="Arial"/>
            </a:endParaRPr>
          </a:p>
          <a:p>
            <a:pPr marL="12700" marR="5080"/>
            <a:endParaRPr lang="en-ZA" sz="1400" dirty="0">
              <a:solidFill>
                <a:srgbClr val="212A35"/>
              </a:solidFill>
              <a:latin typeface="Arial"/>
              <a:cs typeface="Arial"/>
            </a:endParaRPr>
          </a:p>
          <a:p>
            <a:pPr marL="12700" marR="5080"/>
            <a:endParaRPr sz="1400" dirty="0">
              <a:latin typeface="Arial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5861179" y="6532993"/>
            <a:ext cx="135889" cy="196215"/>
          </a:xfrm>
          <a:prstGeom prst="rect">
            <a:avLst/>
          </a:prstGeom>
        </p:spPr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en-ZA" spc="-5"/>
              <a:pPr marL="25400">
                <a:lnSpc>
                  <a:spcPts val="1425"/>
                </a:lnSpc>
              </a:pPr>
              <a:t>15</a:t>
            </a:fld>
            <a:endParaRPr lang="en-ZA" spc="-5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3A52407-E64B-484F-BE94-5C3086CE5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476" y="2444826"/>
            <a:ext cx="8769177" cy="42060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8E735A4-0613-4748-A571-A94C6AD98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8676" y="1449892"/>
            <a:ext cx="6926482" cy="100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34300"/>
      </p:ext>
    </p:extLst>
  </p:cSld>
  <p:clrMapOvr>
    <a:masterClrMapping/>
  </p:clrMapOvr>
  <p:transition spd="slow"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41592"/>
            <a:ext cx="9144000" cy="776928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327"/>
                </a:moveTo>
                <a:lnTo>
                  <a:pt x="9144000" y="719327"/>
                </a:lnTo>
                <a:lnTo>
                  <a:pt x="914400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524000" y="1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327"/>
                </a:moveTo>
                <a:lnTo>
                  <a:pt x="9144000" y="719327"/>
                </a:lnTo>
                <a:lnTo>
                  <a:pt x="914400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62386" y="158168"/>
            <a:ext cx="8323603" cy="49244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ZA" sz="3200" b="1" dirty="0">
                <a:solidFill>
                  <a:schemeClr val="bg1"/>
                </a:solidFill>
              </a:rPr>
              <a:t>STATEMENT OF FINANCIAL PERFORMANCE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61178" y="6532990"/>
            <a:ext cx="2216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212A35"/>
                </a:solidFill>
                <a:latin typeface="Arial"/>
                <a:cs typeface="Arial"/>
              </a:rPr>
              <a:pPr marL="25400">
                <a:lnSpc>
                  <a:spcPts val="1425"/>
                </a:lnSpc>
              </a:pPr>
              <a:t>16</a:t>
            </a:fld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22334" y="2308740"/>
            <a:ext cx="5203957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buFont typeface="Wingdings" panose="05000000000000000000" pitchFamily="2" charset="2"/>
              <a:buChar char="ü"/>
            </a:pPr>
            <a:endParaRPr lang="en-ZA" sz="1400" spc="-5" dirty="0">
              <a:solidFill>
                <a:srgbClr val="212A35"/>
              </a:solidFill>
              <a:latin typeface="Arial"/>
              <a:cs typeface="Arial"/>
            </a:endParaRPr>
          </a:p>
          <a:p>
            <a:pPr marL="12700" marR="5080"/>
            <a:endParaRPr lang="en-ZA" sz="1400" dirty="0">
              <a:solidFill>
                <a:srgbClr val="212A35"/>
              </a:solidFill>
              <a:latin typeface="Arial"/>
              <a:cs typeface="Arial"/>
            </a:endParaRPr>
          </a:p>
          <a:p>
            <a:pPr marL="12700" marR="5080"/>
            <a:endParaRPr sz="1400" dirty="0">
              <a:latin typeface="Arial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5861179" y="6532993"/>
            <a:ext cx="135889" cy="196215"/>
          </a:xfrm>
          <a:prstGeom prst="rect">
            <a:avLst/>
          </a:prstGeom>
        </p:spPr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en-ZA" spc="-5"/>
              <a:pPr marL="25400">
                <a:lnSpc>
                  <a:spcPts val="1425"/>
                </a:lnSpc>
              </a:pPr>
              <a:t>16</a:t>
            </a:fld>
            <a:endParaRPr lang="en-ZA" spc="-5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0263FAA-2870-427E-8CB4-EECDDFAF5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33" y="966268"/>
            <a:ext cx="10735812" cy="550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48130"/>
      </p:ext>
    </p:extLst>
  </p:cSld>
  <p:clrMapOvr>
    <a:masterClrMapping/>
  </p:clrMapOvr>
  <p:transition spd="slow">
    <p:push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7"/>
          <a:stretch/>
        </p:blipFill>
        <p:spPr bwMode="auto">
          <a:xfrm>
            <a:off x="0" y="14514"/>
            <a:ext cx="5965371" cy="4034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068" y="211573"/>
            <a:ext cx="2520696" cy="1438656"/>
          </a:xfrm>
          <a:prstGeom prst="rect">
            <a:avLst/>
          </a:prstGeom>
        </p:spPr>
      </p:pic>
      <p:sp>
        <p:nvSpPr>
          <p:cNvPr id="6" name="Parallelogram 7"/>
          <p:cNvSpPr/>
          <p:nvPr/>
        </p:nvSpPr>
        <p:spPr>
          <a:xfrm>
            <a:off x="-2" y="6519067"/>
            <a:ext cx="9871077" cy="335757"/>
          </a:xfrm>
          <a:custGeom>
            <a:avLst/>
            <a:gdLst>
              <a:gd name="connsiteX0" fmla="*/ 0 w 10188575"/>
              <a:gd name="connsiteY0" fmla="*/ 166915 h 166915"/>
              <a:gd name="connsiteX1" fmla="*/ 41729 w 10188575"/>
              <a:gd name="connsiteY1" fmla="*/ 0 h 166915"/>
              <a:gd name="connsiteX2" fmla="*/ 10188575 w 10188575"/>
              <a:gd name="connsiteY2" fmla="*/ 0 h 166915"/>
              <a:gd name="connsiteX3" fmla="*/ 10146846 w 10188575"/>
              <a:gd name="connsiteY3" fmla="*/ 166915 h 166915"/>
              <a:gd name="connsiteX4" fmla="*/ 0 w 10188575"/>
              <a:gd name="connsiteY4" fmla="*/ 166915 h 166915"/>
              <a:gd name="connsiteX0" fmla="*/ 17802 w 10146846"/>
              <a:gd name="connsiteY0" fmla="*/ 166915 h 166915"/>
              <a:gd name="connsiteX1" fmla="*/ 0 w 10146846"/>
              <a:gd name="connsiteY1" fmla="*/ 0 h 166915"/>
              <a:gd name="connsiteX2" fmla="*/ 10146846 w 10146846"/>
              <a:gd name="connsiteY2" fmla="*/ 0 h 166915"/>
              <a:gd name="connsiteX3" fmla="*/ 10105117 w 10146846"/>
              <a:gd name="connsiteY3" fmla="*/ 166915 h 166915"/>
              <a:gd name="connsiteX4" fmla="*/ 17802 w 10146846"/>
              <a:gd name="connsiteY4" fmla="*/ 166915 h 166915"/>
              <a:gd name="connsiteX0" fmla="*/ 3514 w 10132558"/>
              <a:gd name="connsiteY0" fmla="*/ 166915 h 166915"/>
              <a:gd name="connsiteX1" fmla="*/ 0 w 10132558"/>
              <a:gd name="connsiteY1" fmla="*/ 2381 h 166915"/>
              <a:gd name="connsiteX2" fmla="*/ 10132558 w 10132558"/>
              <a:gd name="connsiteY2" fmla="*/ 0 h 166915"/>
              <a:gd name="connsiteX3" fmla="*/ 10090829 w 10132558"/>
              <a:gd name="connsiteY3" fmla="*/ 166915 h 166915"/>
              <a:gd name="connsiteX4" fmla="*/ 3514 w 10132558"/>
              <a:gd name="connsiteY4" fmla="*/ 166915 h 166915"/>
              <a:gd name="connsiteX0" fmla="*/ 154 w 10129198"/>
              <a:gd name="connsiteY0" fmla="*/ 166915 h 166915"/>
              <a:gd name="connsiteX1" fmla="*/ 3784 w 10129198"/>
              <a:gd name="connsiteY1" fmla="*/ 0 h 166915"/>
              <a:gd name="connsiteX2" fmla="*/ 10129198 w 10129198"/>
              <a:gd name="connsiteY2" fmla="*/ 0 h 166915"/>
              <a:gd name="connsiteX3" fmla="*/ 10087469 w 10129198"/>
              <a:gd name="connsiteY3" fmla="*/ 166915 h 166915"/>
              <a:gd name="connsiteX4" fmla="*/ 154 w 10129198"/>
              <a:gd name="connsiteY4" fmla="*/ 166915 h 166915"/>
              <a:gd name="connsiteX0" fmla="*/ 239 w 10126902"/>
              <a:gd name="connsiteY0" fmla="*/ 169296 h 169296"/>
              <a:gd name="connsiteX1" fmla="*/ 1488 w 10126902"/>
              <a:gd name="connsiteY1" fmla="*/ 0 h 169296"/>
              <a:gd name="connsiteX2" fmla="*/ 10126902 w 10126902"/>
              <a:gd name="connsiteY2" fmla="*/ 0 h 169296"/>
              <a:gd name="connsiteX3" fmla="*/ 10085173 w 10126902"/>
              <a:gd name="connsiteY3" fmla="*/ 166915 h 169296"/>
              <a:gd name="connsiteX4" fmla="*/ 239 w 10126902"/>
              <a:gd name="connsiteY4" fmla="*/ 169296 h 169296"/>
              <a:gd name="connsiteX0" fmla="*/ 239 w 10425352"/>
              <a:gd name="connsiteY0" fmla="*/ 175887 h 175887"/>
              <a:gd name="connsiteX1" fmla="*/ 1488 w 10425352"/>
              <a:gd name="connsiteY1" fmla="*/ 6591 h 175887"/>
              <a:gd name="connsiteX2" fmla="*/ 10425352 w 10425352"/>
              <a:gd name="connsiteY2" fmla="*/ 0 h 175887"/>
              <a:gd name="connsiteX3" fmla="*/ 10085173 w 10425352"/>
              <a:gd name="connsiteY3" fmla="*/ 173506 h 175887"/>
              <a:gd name="connsiteX4" fmla="*/ 239 w 10425352"/>
              <a:gd name="connsiteY4" fmla="*/ 175887 h 175887"/>
              <a:gd name="connsiteX0" fmla="*/ 239 w 10635515"/>
              <a:gd name="connsiteY0" fmla="*/ 179182 h 179182"/>
              <a:gd name="connsiteX1" fmla="*/ 1488 w 10635515"/>
              <a:gd name="connsiteY1" fmla="*/ 9886 h 179182"/>
              <a:gd name="connsiteX2" fmla="*/ 10635515 w 10635515"/>
              <a:gd name="connsiteY2" fmla="*/ 0 h 179182"/>
              <a:gd name="connsiteX3" fmla="*/ 10085173 w 10635515"/>
              <a:gd name="connsiteY3" fmla="*/ 176801 h 179182"/>
              <a:gd name="connsiteX4" fmla="*/ 239 w 10635515"/>
              <a:gd name="connsiteY4" fmla="*/ 179182 h 179182"/>
              <a:gd name="connsiteX0" fmla="*/ 239 w 10635515"/>
              <a:gd name="connsiteY0" fmla="*/ 179182 h 179182"/>
              <a:gd name="connsiteX1" fmla="*/ 1488 w 10635515"/>
              <a:gd name="connsiteY1" fmla="*/ 9886 h 179182"/>
              <a:gd name="connsiteX2" fmla="*/ 10635515 w 10635515"/>
              <a:gd name="connsiteY2" fmla="*/ 0 h 179182"/>
              <a:gd name="connsiteX3" fmla="*/ 10224620 w 10635515"/>
              <a:gd name="connsiteY3" fmla="*/ 178449 h 179182"/>
              <a:gd name="connsiteX4" fmla="*/ 239 w 10635515"/>
              <a:gd name="connsiteY4" fmla="*/ 179182 h 179182"/>
              <a:gd name="connsiteX0" fmla="*/ 239 w 10635515"/>
              <a:gd name="connsiteY0" fmla="*/ 174239 h 174239"/>
              <a:gd name="connsiteX1" fmla="*/ 1488 w 10635515"/>
              <a:gd name="connsiteY1" fmla="*/ 4943 h 174239"/>
              <a:gd name="connsiteX2" fmla="*/ 10635515 w 10635515"/>
              <a:gd name="connsiteY2" fmla="*/ 0 h 174239"/>
              <a:gd name="connsiteX3" fmla="*/ 10224620 w 10635515"/>
              <a:gd name="connsiteY3" fmla="*/ 173506 h 174239"/>
              <a:gd name="connsiteX4" fmla="*/ 239 w 10635515"/>
              <a:gd name="connsiteY4" fmla="*/ 174239 h 17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5515" h="174239">
                <a:moveTo>
                  <a:pt x="239" y="174239"/>
                </a:moveTo>
                <a:cubicBezTo>
                  <a:pt x="-932" y="119394"/>
                  <a:pt x="2659" y="59788"/>
                  <a:pt x="1488" y="4943"/>
                </a:cubicBezTo>
                <a:lnTo>
                  <a:pt x="10635515" y="0"/>
                </a:lnTo>
                <a:lnTo>
                  <a:pt x="10224620" y="173506"/>
                </a:lnTo>
                <a:lnTo>
                  <a:pt x="239" y="174239"/>
                </a:lnTo>
                <a:close/>
              </a:path>
            </a:pathLst>
          </a:custGeom>
          <a:pattFill prst="pct7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10"/>
          <p:cNvSpPr/>
          <p:nvPr/>
        </p:nvSpPr>
        <p:spPr>
          <a:xfrm>
            <a:off x="10360480" y="6519067"/>
            <a:ext cx="1831520" cy="330199"/>
          </a:xfrm>
          <a:custGeom>
            <a:avLst/>
            <a:gdLst>
              <a:gd name="connsiteX0" fmla="*/ 0 w 1983938"/>
              <a:gd name="connsiteY0" fmla="*/ 166914 h 166914"/>
              <a:gd name="connsiteX1" fmla="*/ 41729 w 1983938"/>
              <a:gd name="connsiteY1" fmla="*/ 0 h 166914"/>
              <a:gd name="connsiteX2" fmla="*/ 1983938 w 1983938"/>
              <a:gd name="connsiteY2" fmla="*/ 0 h 166914"/>
              <a:gd name="connsiteX3" fmla="*/ 1942210 w 1983938"/>
              <a:gd name="connsiteY3" fmla="*/ 166914 h 166914"/>
              <a:gd name="connsiteX4" fmla="*/ 0 w 1983938"/>
              <a:gd name="connsiteY4" fmla="*/ 166914 h 166914"/>
              <a:gd name="connsiteX0" fmla="*/ 0 w 1942210"/>
              <a:gd name="connsiteY0" fmla="*/ 166914 h 166914"/>
              <a:gd name="connsiteX1" fmla="*/ 41729 w 1942210"/>
              <a:gd name="connsiteY1" fmla="*/ 0 h 166914"/>
              <a:gd name="connsiteX2" fmla="*/ 1910120 w 1942210"/>
              <a:gd name="connsiteY2" fmla="*/ 0 h 166914"/>
              <a:gd name="connsiteX3" fmla="*/ 1942210 w 1942210"/>
              <a:gd name="connsiteY3" fmla="*/ 166914 h 166914"/>
              <a:gd name="connsiteX4" fmla="*/ 0 w 1942210"/>
              <a:gd name="connsiteY4" fmla="*/ 166914 h 166914"/>
              <a:gd name="connsiteX0" fmla="*/ 0 w 1913635"/>
              <a:gd name="connsiteY0" fmla="*/ 166914 h 166914"/>
              <a:gd name="connsiteX1" fmla="*/ 41729 w 1913635"/>
              <a:gd name="connsiteY1" fmla="*/ 0 h 166914"/>
              <a:gd name="connsiteX2" fmla="*/ 1910120 w 1913635"/>
              <a:gd name="connsiteY2" fmla="*/ 0 h 166914"/>
              <a:gd name="connsiteX3" fmla="*/ 1913635 w 1913635"/>
              <a:gd name="connsiteY3" fmla="*/ 166914 h 166914"/>
              <a:gd name="connsiteX4" fmla="*/ 0 w 1913635"/>
              <a:gd name="connsiteY4" fmla="*/ 166914 h 166914"/>
              <a:gd name="connsiteX0" fmla="*/ 0 w 1913635"/>
              <a:gd name="connsiteY0" fmla="*/ 170187 h 170187"/>
              <a:gd name="connsiteX1" fmla="*/ 352879 w 1913635"/>
              <a:gd name="connsiteY1" fmla="*/ 0 h 170187"/>
              <a:gd name="connsiteX2" fmla="*/ 1910120 w 1913635"/>
              <a:gd name="connsiteY2" fmla="*/ 3273 h 170187"/>
              <a:gd name="connsiteX3" fmla="*/ 1913635 w 1913635"/>
              <a:gd name="connsiteY3" fmla="*/ 170187 h 170187"/>
              <a:gd name="connsiteX4" fmla="*/ 0 w 1913635"/>
              <a:gd name="connsiteY4" fmla="*/ 170187 h 17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3635" h="170187">
                <a:moveTo>
                  <a:pt x="0" y="170187"/>
                </a:moveTo>
                <a:lnTo>
                  <a:pt x="352879" y="0"/>
                </a:lnTo>
                <a:lnTo>
                  <a:pt x="1910120" y="3273"/>
                </a:lnTo>
                <a:cubicBezTo>
                  <a:pt x="1911292" y="58911"/>
                  <a:pt x="1912463" y="114549"/>
                  <a:pt x="1913635" y="170187"/>
                </a:cubicBezTo>
                <a:lnTo>
                  <a:pt x="0" y="170187"/>
                </a:lnTo>
                <a:close/>
              </a:path>
            </a:pathLst>
          </a:custGeom>
          <a:pattFill prst="pct70">
            <a:fgClr>
              <a:schemeClr val="accent4"/>
            </a:fgClr>
            <a:bgClr>
              <a:schemeClr val="bg1"/>
            </a:bgClr>
          </a:patt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12"/>
          <p:cNvSpPr/>
          <p:nvPr/>
        </p:nvSpPr>
        <p:spPr>
          <a:xfrm>
            <a:off x="9680574" y="6524623"/>
            <a:ext cx="841376" cy="330201"/>
          </a:xfrm>
          <a:custGeom>
            <a:avLst/>
            <a:gdLst>
              <a:gd name="connsiteX0" fmla="*/ 0 w 812801"/>
              <a:gd name="connsiteY0" fmla="*/ 333376 h 333376"/>
              <a:gd name="connsiteX1" fmla="*/ 83344 w 812801"/>
              <a:gd name="connsiteY1" fmla="*/ 0 h 333376"/>
              <a:gd name="connsiteX2" fmla="*/ 812801 w 812801"/>
              <a:gd name="connsiteY2" fmla="*/ 0 h 333376"/>
              <a:gd name="connsiteX3" fmla="*/ 729457 w 812801"/>
              <a:gd name="connsiteY3" fmla="*/ 333376 h 333376"/>
              <a:gd name="connsiteX4" fmla="*/ 0 w 812801"/>
              <a:gd name="connsiteY4" fmla="*/ 333376 h 333376"/>
              <a:gd name="connsiteX0" fmla="*/ 0 w 1111251"/>
              <a:gd name="connsiteY0" fmla="*/ 330201 h 333376"/>
              <a:gd name="connsiteX1" fmla="*/ 381794 w 1111251"/>
              <a:gd name="connsiteY1" fmla="*/ 0 h 333376"/>
              <a:gd name="connsiteX2" fmla="*/ 1111251 w 1111251"/>
              <a:gd name="connsiteY2" fmla="*/ 0 h 333376"/>
              <a:gd name="connsiteX3" fmla="*/ 1027907 w 1111251"/>
              <a:gd name="connsiteY3" fmla="*/ 333376 h 333376"/>
              <a:gd name="connsiteX4" fmla="*/ 0 w 1111251"/>
              <a:gd name="connsiteY4" fmla="*/ 330201 h 333376"/>
              <a:gd name="connsiteX0" fmla="*/ 0 w 1111251"/>
              <a:gd name="connsiteY0" fmla="*/ 330201 h 330201"/>
              <a:gd name="connsiteX1" fmla="*/ 381794 w 1111251"/>
              <a:gd name="connsiteY1" fmla="*/ 0 h 330201"/>
              <a:gd name="connsiteX2" fmla="*/ 1111251 w 1111251"/>
              <a:gd name="connsiteY2" fmla="*/ 0 h 330201"/>
              <a:gd name="connsiteX3" fmla="*/ 805657 w 1111251"/>
              <a:gd name="connsiteY3" fmla="*/ 320676 h 330201"/>
              <a:gd name="connsiteX4" fmla="*/ 0 w 1111251"/>
              <a:gd name="connsiteY4" fmla="*/ 330201 h 330201"/>
              <a:gd name="connsiteX0" fmla="*/ 0 w 1111251"/>
              <a:gd name="connsiteY0" fmla="*/ 330201 h 330201"/>
              <a:gd name="connsiteX1" fmla="*/ 381794 w 1111251"/>
              <a:gd name="connsiteY1" fmla="*/ 0 h 330201"/>
              <a:gd name="connsiteX2" fmla="*/ 1111251 w 1111251"/>
              <a:gd name="connsiteY2" fmla="*/ 0 h 330201"/>
              <a:gd name="connsiteX3" fmla="*/ 450057 w 1111251"/>
              <a:gd name="connsiteY3" fmla="*/ 330201 h 330201"/>
              <a:gd name="connsiteX4" fmla="*/ 0 w 1111251"/>
              <a:gd name="connsiteY4" fmla="*/ 330201 h 330201"/>
              <a:gd name="connsiteX0" fmla="*/ 0 w 1111251"/>
              <a:gd name="connsiteY0" fmla="*/ 330201 h 330201"/>
              <a:gd name="connsiteX1" fmla="*/ 381794 w 1111251"/>
              <a:gd name="connsiteY1" fmla="*/ 0 h 330201"/>
              <a:gd name="connsiteX2" fmla="*/ 1111251 w 1111251"/>
              <a:gd name="connsiteY2" fmla="*/ 0 h 330201"/>
              <a:gd name="connsiteX3" fmla="*/ 450057 w 1111251"/>
              <a:gd name="connsiteY3" fmla="*/ 330201 h 330201"/>
              <a:gd name="connsiteX4" fmla="*/ 0 w 1111251"/>
              <a:gd name="connsiteY4" fmla="*/ 330201 h 330201"/>
              <a:gd name="connsiteX0" fmla="*/ 0 w 815976"/>
              <a:gd name="connsiteY0" fmla="*/ 330201 h 330201"/>
              <a:gd name="connsiteX1" fmla="*/ 381794 w 815976"/>
              <a:gd name="connsiteY1" fmla="*/ 0 h 330201"/>
              <a:gd name="connsiteX2" fmla="*/ 815976 w 815976"/>
              <a:gd name="connsiteY2" fmla="*/ 0 h 330201"/>
              <a:gd name="connsiteX3" fmla="*/ 450057 w 815976"/>
              <a:gd name="connsiteY3" fmla="*/ 330201 h 330201"/>
              <a:gd name="connsiteX4" fmla="*/ 0 w 815976"/>
              <a:gd name="connsiteY4" fmla="*/ 330201 h 330201"/>
              <a:gd name="connsiteX0" fmla="*/ 0 w 841376"/>
              <a:gd name="connsiteY0" fmla="*/ 330201 h 330201"/>
              <a:gd name="connsiteX1" fmla="*/ 381794 w 841376"/>
              <a:gd name="connsiteY1" fmla="*/ 0 h 330201"/>
              <a:gd name="connsiteX2" fmla="*/ 841376 w 841376"/>
              <a:gd name="connsiteY2" fmla="*/ 0 h 330201"/>
              <a:gd name="connsiteX3" fmla="*/ 450057 w 841376"/>
              <a:gd name="connsiteY3" fmla="*/ 330201 h 330201"/>
              <a:gd name="connsiteX4" fmla="*/ 0 w 841376"/>
              <a:gd name="connsiteY4" fmla="*/ 330201 h 33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376" h="330201">
                <a:moveTo>
                  <a:pt x="0" y="330201"/>
                </a:moveTo>
                <a:lnTo>
                  <a:pt x="381794" y="0"/>
                </a:lnTo>
                <a:lnTo>
                  <a:pt x="841376" y="0"/>
                </a:lnTo>
                <a:lnTo>
                  <a:pt x="450057" y="330201"/>
                </a:lnTo>
                <a:lnTo>
                  <a:pt x="0" y="330201"/>
                </a:lnTo>
                <a:close/>
              </a:path>
            </a:pathLst>
          </a:custGeom>
          <a:pattFill prst="pct70">
            <a:fgClr>
              <a:schemeClr val="accent5">
                <a:lumMod val="50000"/>
              </a:schemeClr>
            </a:fgClr>
            <a:bgClr>
              <a:schemeClr val="bg1"/>
            </a:bgClr>
          </a:patt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321834" y="2706778"/>
            <a:ext cx="3476445" cy="28208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Rectangle 1"/>
          <p:cNvSpPr/>
          <p:nvPr/>
        </p:nvSpPr>
        <p:spPr>
          <a:xfrm>
            <a:off x="4390845" y="1578634"/>
            <a:ext cx="7047781" cy="4658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+mj-lt"/>
              <a:buAutoNum type="arabicPeriod"/>
            </a:pPr>
            <a:r>
              <a:rPr lang="en-ZA" dirty="0">
                <a:solidFill>
                  <a:schemeClr val="tx1"/>
                </a:solidFill>
              </a:rPr>
              <a:t>Introduction</a:t>
            </a:r>
          </a:p>
          <a:p>
            <a:pPr marL="342900" indent="-342900">
              <a:buFont typeface="+mj-lt"/>
              <a:buAutoNum type="arabicPeriod"/>
            </a:pPr>
            <a:r>
              <a:rPr lang="en-ZA" dirty="0">
                <a:solidFill>
                  <a:schemeClr val="tx1"/>
                </a:solidFill>
              </a:rPr>
              <a:t>Achievements during the year</a:t>
            </a:r>
          </a:p>
          <a:p>
            <a:pPr marL="342900" indent="-342900">
              <a:buFont typeface="+mj-lt"/>
              <a:buAutoNum type="arabicPeriod"/>
            </a:pPr>
            <a:r>
              <a:rPr lang="en-ZA" dirty="0">
                <a:solidFill>
                  <a:schemeClr val="tx1"/>
                </a:solidFill>
              </a:rPr>
              <a:t>Performance report</a:t>
            </a:r>
          </a:p>
          <a:p>
            <a:pPr marL="342900" indent="-342900">
              <a:buFont typeface="+mj-lt"/>
              <a:buAutoNum type="arabicPeriod"/>
            </a:pPr>
            <a:r>
              <a:rPr lang="en-ZA" dirty="0">
                <a:solidFill>
                  <a:schemeClr val="tx1"/>
                </a:solidFill>
              </a:rPr>
              <a:t>Financial information</a:t>
            </a:r>
          </a:p>
          <a:p>
            <a:pPr marL="342900" indent="-342900">
              <a:buFont typeface="+mj-lt"/>
              <a:buAutoNum type="arabicPeriod"/>
            </a:pPr>
            <a:r>
              <a:rPr lang="en-ZA" dirty="0">
                <a:solidFill>
                  <a:schemeClr val="tx1"/>
                </a:solidFill>
              </a:rPr>
              <a:t>Governance</a:t>
            </a:r>
          </a:p>
          <a:p>
            <a:pPr marL="342900" indent="-342900">
              <a:buFont typeface="+mj-lt"/>
              <a:buAutoNum type="arabicPeriod"/>
            </a:pPr>
            <a:r>
              <a:rPr lang="en-ZA" dirty="0">
                <a:solidFill>
                  <a:schemeClr val="tx1"/>
                </a:solidFill>
              </a:rPr>
              <a:t>Going forward</a:t>
            </a:r>
          </a:p>
          <a:p>
            <a:pPr marL="342900" indent="-342900">
              <a:buFont typeface="+mj-lt"/>
              <a:buAutoNum type="arabicPeriod"/>
            </a:pPr>
            <a:endParaRPr lang="en-Z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63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41592"/>
            <a:ext cx="9144000" cy="776928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327"/>
                </a:moveTo>
                <a:lnTo>
                  <a:pt x="9144000" y="719327"/>
                </a:lnTo>
                <a:lnTo>
                  <a:pt x="914400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524000" y="1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327"/>
                </a:moveTo>
                <a:lnTo>
                  <a:pt x="9144000" y="719327"/>
                </a:lnTo>
                <a:lnTo>
                  <a:pt x="914400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62386" y="158168"/>
            <a:ext cx="8323603" cy="49244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ZA" sz="3200" b="1" dirty="0">
                <a:solidFill>
                  <a:schemeClr val="bg1"/>
                </a:solidFill>
              </a:rPr>
              <a:t>AUDIT OUTCOMES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61178" y="6532990"/>
            <a:ext cx="2216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212A35"/>
                </a:solidFill>
                <a:latin typeface="Arial"/>
                <a:cs typeface="Arial"/>
              </a:rPr>
              <a:pPr marL="25400">
                <a:lnSpc>
                  <a:spcPts val="1425"/>
                </a:lnSpc>
              </a:pPr>
              <a:t>18</a:t>
            </a:fld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22334" y="2308740"/>
            <a:ext cx="5203957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buFont typeface="Wingdings" panose="05000000000000000000" pitchFamily="2" charset="2"/>
              <a:buChar char="ü"/>
            </a:pPr>
            <a:endParaRPr lang="en-ZA" sz="1400" spc="-5" dirty="0">
              <a:solidFill>
                <a:srgbClr val="212A35"/>
              </a:solidFill>
              <a:latin typeface="Arial"/>
              <a:cs typeface="Arial"/>
            </a:endParaRPr>
          </a:p>
          <a:p>
            <a:pPr marL="12700" marR="5080"/>
            <a:endParaRPr lang="en-ZA" sz="1400" dirty="0">
              <a:solidFill>
                <a:srgbClr val="212A35"/>
              </a:solidFill>
              <a:latin typeface="Arial"/>
              <a:cs typeface="Arial"/>
            </a:endParaRPr>
          </a:p>
          <a:p>
            <a:pPr marL="12700" marR="5080"/>
            <a:endParaRPr sz="1400" dirty="0">
              <a:latin typeface="Arial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5861179" y="6532993"/>
            <a:ext cx="135889" cy="196215"/>
          </a:xfrm>
          <a:prstGeom prst="rect">
            <a:avLst/>
          </a:prstGeom>
        </p:spPr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en-ZA" spc="-5"/>
              <a:pPr marL="25400">
                <a:lnSpc>
                  <a:spcPts val="1425"/>
                </a:lnSpc>
              </a:pPr>
              <a:t>18</a:t>
            </a:fld>
            <a:endParaRPr lang="en-ZA" spc="-5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3C1375CA-B2FF-4DCD-A8AF-65AB6C3CCC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9909913"/>
              </p:ext>
            </p:extLst>
          </p:nvPr>
        </p:nvGraphicFramePr>
        <p:xfrm>
          <a:off x="1402094" y="935096"/>
          <a:ext cx="964418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9195735"/>
      </p:ext>
    </p:extLst>
  </p:cSld>
  <p:clrMapOvr>
    <a:masterClrMapping/>
  </p:clrMapOvr>
  <p:transition spd="slow"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41592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327"/>
                </a:moveTo>
                <a:lnTo>
                  <a:pt x="9144000" y="719327"/>
                </a:lnTo>
                <a:lnTo>
                  <a:pt x="914400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524000" y="1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327"/>
                </a:moveTo>
                <a:lnTo>
                  <a:pt x="9144000" y="719327"/>
                </a:lnTo>
                <a:lnTo>
                  <a:pt x="914400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52600" y="104903"/>
            <a:ext cx="8001000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ZA" sz="3200" b="1" dirty="0" smtClean="0"/>
              <a:t>2018/19 </a:t>
            </a:r>
            <a:r>
              <a:rPr lang="en-ZA" sz="3200" b="1" dirty="0"/>
              <a:t>EXTERNAL AUDIT</a:t>
            </a:r>
            <a:endParaRPr sz="3200" b="1" dirty="0"/>
          </a:p>
        </p:txBody>
      </p:sp>
      <p:sp>
        <p:nvSpPr>
          <p:cNvPr id="5" name="object 5"/>
          <p:cNvSpPr/>
          <p:nvPr/>
        </p:nvSpPr>
        <p:spPr>
          <a:xfrm>
            <a:off x="1524000" y="824358"/>
            <a:ext cx="8915400" cy="5665835"/>
          </a:xfrm>
          <a:custGeom>
            <a:avLst/>
            <a:gdLst/>
            <a:ahLst/>
            <a:cxnLst/>
            <a:rect l="l" t="t" r="r" b="b"/>
            <a:pathLst>
              <a:path w="8330565" h="5413375">
                <a:moveTo>
                  <a:pt x="0" y="5413248"/>
                </a:moveTo>
                <a:lnTo>
                  <a:pt x="8330183" y="5413248"/>
                </a:lnTo>
                <a:lnTo>
                  <a:pt x="8330183" y="0"/>
                </a:lnTo>
                <a:lnTo>
                  <a:pt x="0" y="0"/>
                </a:lnTo>
                <a:lnTo>
                  <a:pt x="0" y="5413248"/>
                </a:lnTo>
                <a:close/>
              </a:path>
            </a:pathLst>
          </a:custGeom>
          <a:ln w="5791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5836286" y="6606062"/>
            <a:ext cx="2216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212A35"/>
                </a:solidFill>
                <a:latin typeface="Arial"/>
                <a:cs typeface="Arial"/>
              </a:rPr>
              <a:pPr marL="25400">
                <a:lnSpc>
                  <a:spcPts val="1425"/>
                </a:lnSpc>
              </a:pPr>
              <a:t>19</a:t>
            </a:fld>
            <a:endParaRPr sz="12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16828" y="5227549"/>
            <a:ext cx="4709859" cy="877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 algn="just">
              <a:spcBef>
                <a:spcPts val="875"/>
              </a:spcBef>
              <a:buFont typeface="Wingdings" panose="05000000000000000000" pitchFamily="2" charset="2"/>
              <a:buChar char="ü"/>
            </a:pPr>
            <a:endParaRPr lang="en-ZA" sz="1400" dirty="0">
              <a:solidFill>
                <a:srgbClr val="212A35"/>
              </a:solidFill>
              <a:latin typeface="Arial"/>
              <a:cs typeface="Arial"/>
            </a:endParaRPr>
          </a:p>
          <a:p>
            <a:pPr marL="12700" marR="5080" algn="just">
              <a:spcBef>
                <a:spcPts val="875"/>
              </a:spcBef>
            </a:pPr>
            <a:endParaRPr lang="en-ZA" sz="1400" dirty="0">
              <a:solidFill>
                <a:srgbClr val="212A35"/>
              </a:solidFill>
              <a:latin typeface="Arial"/>
              <a:cs typeface="Arial"/>
            </a:endParaRPr>
          </a:p>
          <a:p>
            <a:pPr marL="12700" marR="5080" algn="just">
              <a:spcBef>
                <a:spcPts val="875"/>
              </a:spcBef>
            </a:pPr>
            <a:endParaRPr lang="en-ZA" sz="1400" dirty="0">
              <a:solidFill>
                <a:srgbClr val="212A35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22334" y="2308740"/>
            <a:ext cx="5203957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buFont typeface="Wingdings" panose="05000000000000000000" pitchFamily="2" charset="2"/>
              <a:buChar char="ü"/>
            </a:pPr>
            <a:endParaRPr lang="en-ZA" sz="1400" spc="-5" dirty="0">
              <a:solidFill>
                <a:srgbClr val="212A35"/>
              </a:solidFill>
              <a:latin typeface="Arial"/>
              <a:cs typeface="Arial"/>
            </a:endParaRPr>
          </a:p>
          <a:p>
            <a:pPr marL="12700" marR="5080"/>
            <a:endParaRPr lang="en-ZA" sz="1400" dirty="0">
              <a:solidFill>
                <a:srgbClr val="212A35"/>
              </a:solidFill>
              <a:latin typeface="Arial"/>
              <a:cs typeface="Arial"/>
            </a:endParaRPr>
          </a:p>
          <a:p>
            <a:pPr marL="12700" marR="5080"/>
            <a:endParaRPr sz="14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67669" y="1025785"/>
            <a:ext cx="8856661" cy="5262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tabLst>
                <a:tab pos="571500" algn="l"/>
                <a:tab pos="1341755" algn="l"/>
                <a:tab pos="2208530" algn="l"/>
                <a:tab pos="2641600" algn="l"/>
                <a:tab pos="3912870" algn="l"/>
                <a:tab pos="4591050" algn="l"/>
                <a:tab pos="4935855" algn="l"/>
              </a:tabLst>
            </a:pPr>
            <a:r>
              <a:rPr lang="en-ZA" sz="2000" b="1" dirty="0">
                <a:latin typeface="Arial"/>
                <a:cs typeface="Arial"/>
              </a:rPr>
              <a:t>Key Areas of Improvement</a:t>
            </a:r>
            <a:r>
              <a:rPr lang="en-ZA" sz="2000" dirty="0">
                <a:latin typeface="Arial"/>
                <a:cs typeface="Arial"/>
              </a:rPr>
              <a:t>:</a:t>
            </a:r>
            <a:r>
              <a:rPr lang="en-ZA" sz="1600" dirty="0">
                <a:latin typeface="Arial"/>
                <a:cs typeface="Arial"/>
              </a:rPr>
              <a:t> </a:t>
            </a:r>
          </a:p>
          <a:p>
            <a:pPr marL="12700" marR="5080">
              <a:tabLst>
                <a:tab pos="571500" algn="l"/>
                <a:tab pos="1341755" algn="l"/>
                <a:tab pos="2208530" algn="l"/>
                <a:tab pos="2641600" algn="l"/>
                <a:tab pos="3912870" algn="l"/>
                <a:tab pos="4591050" algn="l"/>
                <a:tab pos="4935855" algn="l"/>
              </a:tabLst>
            </a:pPr>
            <a:endParaRPr lang="en-ZA" sz="1600" dirty="0">
              <a:latin typeface="Arial"/>
              <a:cs typeface="Arial"/>
            </a:endParaRPr>
          </a:p>
          <a:p>
            <a:pPr marL="298450" marR="5080" indent="-285750">
              <a:buFont typeface="Wingdings" panose="05000000000000000000" pitchFamily="2" charset="2"/>
              <a:buChar char="ü"/>
              <a:tabLst>
                <a:tab pos="571500" algn="l"/>
                <a:tab pos="1341755" algn="l"/>
                <a:tab pos="2208530" algn="l"/>
                <a:tab pos="2641600" algn="l"/>
                <a:tab pos="3912870" algn="l"/>
                <a:tab pos="4591050" algn="l"/>
                <a:tab pos="4935855" algn="l"/>
              </a:tabLst>
            </a:pPr>
            <a:r>
              <a:rPr lang="en-ZA" dirty="0">
                <a:latin typeface="Arial"/>
                <a:cs typeface="Arial"/>
              </a:rPr>
              <a:t>Supply </a:t>
            </a:r>
            <a:r>
              <a:rPr lang="en-ZA" dirty="0" smtClean="0">
                <a:latin typeface="Arial"/>
                <a:cs typeface="Arial"/>
              </a:rPr>
              <a:t>Chain </a:t>
            </a:r>
            <a:r>
              <a:rPr lang="en-ZA" dirty="0">
                <a:latin typeface="Arial"/>
                <a:cs typeface="Arial"/>
              </a:rPr>
              <a:t>M</a:t>
            </a:r>
            <a:r>
              <a:rPr lang="en-ZA" dirty="0" smtClean="0">
                <a:latin typeface="Arial"/>
                <a:cs typeface="Arial"/>
              </a:rPr>
              <a:t>anagement</a:t>
            </a:r>
            <a:endParaRPr lang="en-ZA" dirty="0">
              <a:latin typeface="Arial"/>
              <a:cs typeface="Arial"/>
            </a:endParaRPr>
          </a:p>
          <a:p>
            <a:pPr marL="298450" marR="5080" indent="-285750">
              <a:buFont typeface="Wingdings" panose="05000000000000000000" pitchFamily="2" charset="2"/>
              <a:buChar char="ü"/>
              <a:tabLst>
                <a:tab pos="571500" algn="l"/>
                <a:tab pos="1341755" algn="l"/>
                <a:tab pos="2208530" algn="l"/>
                <a:tab pos="2641600" algn="l"/>
                <a:tab pos="3912870" algn="l"/>
                <a:tab pos="4591050" algn="l"/>
                <a:tab pos="4935855" algn="l"/>
              </a:tabLst>
            </a:pPr>
            <a:endParaRPr lang="en-ZA" dirty="0">
              <a:latin typeface="Arial"/>
              <a:cs typeface="Arial"/>
            </a:endParaRPr>
          </a:p>
          <a:p>
            <a:pPr marL="755650" marR="5080" lvl="1" indent="-285750">
              <a:buFont typeface="Arial" panose="020B0604020202020204" pitchFamily="34" charset="0"/>
              <a:buChar char="•"/>
              <a:tabLst>
                <a:tab pos="571500" algn="l"/>
                <a:tab pos="1341755" algn="l"/>
                <a:tab pos="2208530" algn="l"/>
                <a:tab pos="2641600" algn="l"/>
                <a:tab pos="3912870" algn="l"/>
                <a:tab pos="4591050" algn="l"/>
                <a:tab pos="4935855" algn="l"/>
              </a:tabLst>
            </a:pPr>
            <a:r>
              <a:rPr lang="en-ZA" dirty="0">
                <a:latin typeface="Arial"/>
                <a:cs typeface="Arial"/>
              </a:rPr>
              <a:t>Irregular expenditure identified (</a:t>
            </a:r>
            <a:r>
              <a:rPr lang="en-ZA" b="1" dirty="0">
                <a:latin typeface="Arial"/>
                <a:cs typeface="Arial"/>
              </a:rPr>
              <a:t>R2.95</a:t>
            </a:r>
            <a:r>
              <a:rPr lang="en-ZA" dirty="0">
                <a:latin typeface="Arial"/>
                <a:cs typeface="Arial"/>
              </a:rPr>
              <a:t> m in </a:t>
            </a:r>
            <a:r>
              <a:rPr lang="en-ZA" b="1" dirty="0" smtClean="0">
                <a:latin typeface="Arial"/>
                <a:cs typeface="Arial"/>
              </a:rPr>
              <a:t>2017/18 </a:t>
            </a:r>
            <a:r>
              <a:rPr lang="en-ZA" dirty="0" smtClean="0">
                <a:latin typeface="Arial"/>
                <a:cs typeface="Arial"/>
              </a:rPr>
              <a:t>and</a:t>
            </a:r>
            <a:r>
              <a:rPr lang="en-ZA" b="1" dirty="0" smtClean="0">
                <a:latin typeface="Arial"/>
                <a:cs typeface="Arial"/>
              </a:rPr>
              <a:t> R 285 775 </a:t>
            </a:r>
            <a:r>
              <a:rPr lang="en-ZA" dirty="0" smtClean="0">
                <a:latin typeface="Arial"/>
                <a:cs typeface="Arial"/>
              </a:rPr>
              <a:t>in </a:t>
            </a:r>
            <a:r>
              <a:rPr lang="en-ZA" b="1" dirty="0" smtClean="0">
                <a:latin typeface="Arial"/>
                <a:cs typeface="Arial"/>
              </a:rPr>
              <a:t>2018/2019</a:t>
            </a:r>
            <a:r>
              <a:rPr lang="en-ZA" dirty="0" smtClean="0">
                <a:latin typeface="Arial"/>
                <a:cs typeface="Arial"/>
              </a:rPr>
              <a:t>)</a:t>
            </a:r>
            <a:endParaRPr lang="en-ZA" dirty="0">
              <a:latin typeface="Arial"/>
              <a:cs typeface="Arial"/>
            </a:endParaRPr>
          </a:p>
          <a:p>
            <a:pPr marL="755650" marR="5080" lvl="1" indent="-285750">
              <a:buFont typeface="Arial" panose="020B0604020202020204" pitchFamily="34" charset="0"/>
              <a:buChar char="•"/>
              <a:tabLst>
                <a:tab pos="571500" algn="l"/>
                <a:tab pos="1341755" algn="l"/>
                <a:tab pos="2208530" algn="l"/>
                <a:tab pos="2641600" algn="l"/>
                <a:tab pos="3912870" algn="l"/>
                <a:tab pos="4591050" algn="l"/>
                <a:tab pos="4935855" algn="l"/>
              </a:tabLst>
            </a:pPr>
            <a:endParaRPr lang="en-ZA" dirty="0">
              <a:latin typeface="Arial"/>
              <a:cs typeface="Arial"/>
            </a:endParaRPr>
          </a:p>
          <a:p>
            <a:pPr marL="755650" marR="5080" lvl="1" indent="-285750">
              <a:buFont typeface="Arial" panose="020B0604020202020204" pitchFamily="34" charset="0"/>
              <a:buChar char="•"/>
              <a:tabLst>
                <a:tab pos="571500" algn="l"/>
                <a:tab pos="1341755" algn="l"/>
                <a:tab pos="2208530" algn="l"/>
                <a:tab pos="2641600" algn="l"/>
                <a:tab pos="3912870" algn="l"/>
                <a:tab pos="4591050" algn="l"/>
                <a:tab pos="4935855" algn="l"/>
              </a:tabLst>
            </a:pPr>
            <a:r>
              <a:rPr lang="en-ZA" dirty="0" smtClean="0">
                <a:latin typeface="Arial"/>
                <a:cs typeface="Arial"/>
              </a:rPr>
              <a:t>Mainly due </a:t>
            </a:r>
            <a:r>
              <a:rPr lang="en-ZA" dirty="0">
                <a:latin typeface="Arial"/>
                <a:cs typeface="Arial"/>
              </a:rPr>
              <a:t>to </a:t>
            </a:r>
            <a:r>
              <a:rPr lang="en-ZA" b="1" dirty="0">
                <a:latin typeface="Arial"/>
                <a:cs typeface="Arial"/>
              </a:rPr>
              <a:t>non compliance </a:t>
            </a:r>
            <a:r>
              <a:rPr lang="en-ZA" dirty="0">
                <a:latin typeface="Arial"/>
                <a:cs typeface="Arial"/>
              </a:rPr>
              <a:t>with regulation for </a:t>
            </a:r>
            <a:r>
              <a:rPr lang="en-ZA" b="1" dirty="0">
                <a:latin typeface="Arial"/>
                <a:cs typeface="Arial"/>
              </a:rPr>
              <a:t>3 way quotation </a:t>
            </a:r>
            <a:r>
              <a:rPr lang="en-ZA" dirty="0">
                <a:latin typeface="Arial"/>
                <a:cs typeface="Arial"/>
              </a:rPr>
              <a:t>or </a:t>
            </a:r>
            <a:r>
              <a:rPr lang="en-ZA" b="1" dirty="0">
                <a:latin typeface="Arial"/>
                <a:cs typeface="Arial"/>
              </a:rPr>
              <a:t>competitive</a:t>
            </a:r>
            <a:r>
              <a:rPr lang="en-ZA" dirty="0">
                <a:latin typeface="Arial"/>
                <a:cs typeface="Arial"/>
              </a:rPr>
              <a:t> bid process</a:t>
            </a:r>
          </a:p>
          <a:p>
            <a:pPr marL="755650" marR="5080" lvl="1" indent="-285750">
              <a:buFont typeface="Arial" panose="020B0604020202020204" pitchFamily="34" charset="0"/>
              <a:buChar char="•"/>
              <a:tabLst>
                <a:tab pos="571500" algn="l"/>
                <a:tab pos="1341755" algn="l"/>
                <a:tab pos="2208530" algn="l"/>
                <a:tab pos="2641600" algn="l"/>
                <a:tab pos="3912870" algn="l"/>
                <a:tab pos="4591050" algn="l"/>
                <a:tab pos="4935855" algn="l"/>
              </a:tabLst>
            </a:pPr>
            <a:endParaRPr lang="en-ZA" dirty="0">
              <a:latin typeface="Arial"/>
              <a:cs typeface="Arial"/>
            </a:endParaRPr>
          </a:p>
          <a:p>
            <a:pPr marL="755650" marR="5080" lvl="1" indent="-285750">
              <a:buFont typeface="Arial" panose="020B0604020202020204" pitchFamily="34" charset="0"/>
              <a:buChar char="•"/>
              <a:tabLst>
                <a:tab pos="571500" algn="l"/>
                <a:tab pos="1341755" algn="l"/>
                <a:tab pos="2208530" algn="l"/>
                <a:tab pos="2641600" algn="l"/>
                <a:tab pos="3912870" algn="l"/>
                <a:tab pos="4591050" algn="l"/>
                <a:tab pos="4935855" algn="l"/>
              </a:tabLst>
            </a:pPr>
            <a:r>
              <a:rPr lang="en-ZA" dirty="0">
                <a:latin typeface="Arial"/>
                <a:cs typeface="Arial"/>
              </a:rPr>
              <a:t>Investigation revealed no </a:t>
            </a:r>
            <a:r>
              <a:rPr lang="en-ZA" i="1" dirty="0">
                <a:latin typeface="Arial"/>
                <a:cs typeface="Arial"/>
              </a:rPr>
              <a:t>financial loss </a:t>
            </a:r>
            <a:r>
              <a:rPr lang="en-ZA" dirty="0">
                <a:latin typeface="Arial"/>
                <a:cs typeface="Arial"/>
              </a:rPr>
              <a:t>or </a:t>
            </a:r>
            <a:r>
              <a:rPr lang="en-ZA" b="1" dirty="0">
                <a:latin typeface="Arial"/>
                <a:cs typeface="Arial"/>
              </a:rPr>
              <a:t>damages</a:t>
            </a:r>
            <a:r>
              <a:rPr lang="en-ZA" dirty="0">
                <a:latin typeface="Arial"/>
                <a:cs typeface="Arial"/>
              </a:rPr>
              <a:t> to NHFC</a:t>
            </a:r>
          </a:p>
          <a:p>
            <a:pPr marL="469900" marR="5080" lvl="1">
              <a:tabLst>
                <a:tab pos="571500" algn="l"/>
                <a:tab pos="1341755" algn="l"/>
                <a:tab pos="2208530" algn="l"/>
                <a:tab pos="2641600" algn="l"/>
                <a:tab pos="3912870" algn="l"/>
                <a:tab pos="4591050" algn="l"/>
                <a:tab pos="4935855" algn="l"/>
              </a:tabLst>
            </a:pPr>
            <a:endParaRPr lang="en-ZA" dirty="0">
              <a:latin typeface="Arial"/>
              <a:cs typeface="Arial"/>
            </a:endParaRPr>
          </a:p>
          <a:p>
            <a:pPr marL="755650" marR="5080" lvl="1" indent="-285750">
              <a:buFont typeface="Arial" panose="020B0604020202020204" pitchFamily="34" charset="0"/>
              <a:buChar char="•"/>
              <a:tabLst>
                <a:tab pos="571500" algn="l"/>
                <a:tab pos="1341755" algn="l"/>
                <a:tab pos="2208530" algn="l"/>
                <a:tab pos="2641600" algn="l"/>
                <a:tab pos="3912870" algn="l"/>
                <a:tab pos="4591050" algn="l"/>
                <a:tab pos="4935855" algn="l"/>
              </a:tabLst>
            </a:pPr>
            <a:r>
              <a:rPr lang="en-ZA" dirty="0">
                <a:latin typeface="Arial"/>
                <a:cs typeface="Arial"/>
              </a:rPr>
              <a:t>Action plan in place to </a:t>
            </a:r>
            <a:r>
              <a:rPr lang="en-ZA" i="1" dirty="0">
                <a:latin typeface="Arial"/>
                <a:cs typeface="Arial"/>
              </a:rPr>
              <a:t>strengthen</a:t>
            </a:r>
            <a:r>
              <a:rPr lang="en-ZA" dirty="0">
                <a:latin typeface="Arial"/>
                <a:cs typeface="Arial"/>
              </a:rPr>
              <a:t> </a:t>
            </a:r>
            <a:r>
              <a:rPr lang="en-ZA" b="1" dirty="0">
                <a:latin typeface="Arial"/>
                <a:cs typeface="Arial"/>
              </a:rPr>
              <a:t>internal controls</a:t>
            </a:r>
            <a:endParaRPr lang="en-ZA" dirty="0">
              <a:latin typeface="Arial"/>
              <a:cs typeface="Arial"/>
            </a:endParaRPr>
          </a:p>
          <a:p>
            <a:pPr marL="298450" marR="5080" indent="-285750">
              <a:buFont typeface="Wingdings" panose="05000000000000000000" pitchFamily="2" charset="2"/>
              <a:buChar char="ü"/>
              <a:tabLst>
                <a:tab pos="571500" algn="l"/>
                <a:tab pos="1341755" algn="l"/>
                <a:tab pos="2208530" algn="l"/>
                <a:tab pos="2641600" algn="l"/>
                <a:tab pos="3912870" algn="l"/>
                <a:tab pos="4591050" algn="l"/>
                <a:tab pos="4935855" algn="l"/>
              </a:tabLst>
            </a:pPr>
            <a:endParaRPr lang="en-ZA" dirty="0">
              <a:latin typeface="Arial"/>
              <a:cs typeface="Arial"/>
            </a:endParaRPr>
          </a:p>
          <a:p>
            <a:pPr marL="298450" marR="5080" indent="-285750">
              <a:buFont typeface="Wingdings" panose="05000000000000000000" pitchFamily="2" charset="2"/>
              <a:buChar char="ü"/>
              <a:tabLst>
                <a:tab pos="571500" algn="l"/>
                <a:tab pos="1341755" algn="l"/>
                <a:tab pos="2208530" algn="l"/>
                <a:tab pos="2641600" algn="l"/>
                <a:tab pos="3912870" algn="l"/>
                <a:tab pos="4591050" algn="l"/>
                <a:tab pos="4935855" algn="l"/>
              </a:tabLst>
            </a:pPr>
            <a:r>
              <a:rPr lang="en-ZA" dirty="0">
                <a:latin typeface="Arial"/>
                <a:cs typeface="Arial"/>
              </a:rPr>
              <a:t>Pre-determined outcomes indicators to be well supported by </a:t>
            </a:r>
            <a:r>
              <a:rPr lang="en-ZA" b="1" dirty="0">
                <a:latin typeface="Arial"/>
                <a:cs typeface="Arial"/>
              </a:rPr>
              <a:t>supporting evidence</a:t>
            </a:r>
          </a:p>
          <a:p>
            <a:pPr marL="298450" marR="5080" indent="-285750">
              <a:buFont typeface="Wingdings" panose="05000000000000000000" pitchFamily="2" charset="2"/>
              <a:buChar char="ü"/>
              <a:tabLst>
                <a:tab pos="571500" algn="l"/>
                <a:tab pos="1341755" algn="l"/>
                <a:tab pos="2208530" algn="l"/>
                <a:tab pos="2641600" algn="l"/>
                <a:tab pos="3912870" algn="l"/>
                <a:tab pos="4591050" algn="l"/>
                <a:tab pos="4935855" algn="l"/>
              </a:tabLst>
            </a:pPr>
            <a:endParaRPr lang="en-ZA" dirty="0">
              <a:latin typeface="Arial"/>
              <a:cs typeface="Arial"/>
            </a:endParaRPr>
          </a:p>
          <a:p>
            <a:pPr marL="298450" marR="5080" indent="-285750">
              <a:buFont typeface="Wingdings" panose="05000000000000000000" pitchFamily="2" charset="2"/>
              <a:buChar char="ü"/>
              <a:tabLst>
                <a:tab pos="571500" algn="l"/>
                <a:tab pos="1341755" algn="l"/>
                <a:tab pos="2208530" algn="l"/>
                <a:tab pos="2641600" algn="l"/>
                <a:tab pos="3912870" algn="l"/>
                <a:tab pos="4591050" algn="l"/>
                <a:tab pos="4935855" algn="l"/>
              </a:tabLst>
            </a:pPr>
            <a:r>
              <a:rPr lang="en-ZA" dirty="0">
                <a:latin typeface="Arial"/>
                <a:cs typeface="Arial"/>
              </a:rPr>
              <a:t>Tightening or enforcing on the financial reporting deadlines:</a:t>
            </a:r>
          </a:p>
          <a:p>
            <a:pPr marL="298450" marR="5080" indent="-285750">
              <a:buFont typeface="Wingdings" panose="05000000000000000000" pitchFamily="2" charset="2"/>
              <a:buChar char="ü"/>
              <a:tabLst>
                <a:tab pos="571500" algn="l"/>
                <a:tab pos="1341755" algn="l"/>
                <a:tab pos="2208530" algn="l"/>
                <a:tab pos="2641600" algn="l"/>
                <a:tab pos="3912870" algn="l"/>
                <a:tab pos="4591050" algn="l"/>
                <a:tab pos="4935855" algn="l"/>
              </a:tabLst>
            </a:pPr>
            <a:endParaRPr lang="en-ZA" dirty="0">
              <a:latin typeface="Arial"/>
              <a:cs typeface="Arial"/>
            </a:endParaRPr>
          </a:p>
          <a:p>
            <a:pPr marL="812800" marR="5080" lvl="1" indent="-342900">
              <a:buFont typeface="Arial" panose="020B0604020202020204" pitchFamily="34" charset="0"/>
              <a:buChar char="•"/>
              <a:tabLst>
                <a:tab pos="571500" algn="l"/>
                <a:tab pos="1341755" algn="l"/>
                <a:tab pos="2208530" algn="l"/>
                <a:tab pos="2641600" algn="l"/>
                <a:tab pos="3912870" algn="l"/>
                <a:tab pos="4591050" algn="l"/>
                <a:tab pos="4935855" algn="l"/>
              </a:tabLst>
            </a:pPr>
            <a:r>
              <a:rPr lang="en-ZA" dirty="0">
                <a:latin typeface="Arial"/>
                <a:cs typeface="Arial"/>
              </a:rPr>
              <a:t>to minimise post </a:t>
            </a:r>
            <a:r>
              <a:rPr lang="en-ZA" b="1" dirty="0">
                <a:latin typeface="Arial"/>
                <a:cs typeface="Arial"/>
              </a:rPr>
              <a:t>31 May AFS </a:t>
            </a:r>
            <a:r>
              <a:rPr lang="en-ZA" dirty="0">
                <a:latin typeface="Arial"/>
                <a:cs typeface="Arial"/>
              </a:rPr>
              <a:t>adjustments</a:t>
            </a:r>
          </a:p>
        </p:txBody>
      </p:sp>
    </p:spTree>
    <p:extLst>
      <p:ext uri="{BB962C8B-B14F-4D97-AF65-F5344CB8AC3E}">
        <p14:creationId xmlns:p14="http://schemas.microsoft.com/office/powerpoint/2010/main" val="300135810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7"/>
          <a:stretch/>
        </p:blipFill>
        <p:spPr bwMode="auto">
          <a:xfrm>
            <a:off x="0" y="14514"/>
            <a:ext cx="5965371" cy="4034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068" y="211573"/>
            <a:ext cx="2520696" cy="1438656"/>
          </a:xfrm>
          <a:prstGeom prst="rect">
            <a:avLst/>
          </a:prstGeom>
        </p:spPr>
      </p:pic>
      <p:sp>
        <p:nvSpPr>
          <p:cNvPr id="6" name="Parallelogram 7"/>
          <p:cNvSpPr/>
          <p:nvPr/>
        </p:nvSpPr>
        <p:spPr>
          <a:xfrm>
            <a:off x="-2" y="6519067"/>
            <a:ext cx="9871077" cy="335757"/>
          </a:xfrm>
          <a:custGeom>
            <a:avLst/>
            <a:gdLst>
              <a:gd name="connsiteX0" fmla="*/ 0 w 10188575"/>
              <a:gd name="connsiteY0" fmla="*/ 166915 h 166915"/>
              <a:gd name="connsiteX1" fmla="*/ 41729 w 10188575"/>
              <a:gd name="connsiteY1" fmla="*/ 0 h 166915"/>
              <a:gd name="connsiteX2" fmla="*/ 10188575 w 10188575"/>
              <a:gd name="connsiteY2" fmla="*/ 0 h 166915"/>
              <a:gd name="connsiteX3" fmla="*/ 10146846 w 10188575"/>
              <a:gd name="connsiteY3" fmla="*/ 166915 h 166915"/>
              <a:gd name="connsiteX4" fmla="*/ 0 w 10188575"/>
              <a:gd name="connsiteY4" fmla="*/ 166915 h 166915"/>
              <a:gd name="connsiteX0" fmla="*/ 17802 w 10146846"/>
              <a:gd name="connsiteY0" fmla="*/ 166915 h 166915"/>
              <a:gd name="connsiteX1" fmla="*/ 0 w 10146846"/>
              <a:gd name="connsiteY1" fmla="*/ 0 h 166915"/>
              <a:gd name="connsiteX2" fmla="*/ 10146846 w 10146846"/>
              <a:gd name="connsiteY2" fmla="*/ 0 h 166915"/>
              <a:gd name="connsiteX3" fmla="*/ 10105117 w 10146846"/>
              <a:gd name="connsiteY3" fmla="*/ 166915 h 166915"/>
              <a:gd name="connsiteX4" fmla="*/ 17802 w 10146846"/>
              <a:gd name="connsiteY4" fmla="*/ 166915 h 166915"/>
              <a:gd name="connsiteX0" fmla="*/ 3514 w 10132558"/>
              <a:gd name="connsiteY0" fmla="*/ 166915 h 166915"/>
              <a:gd name="connsiteX1" fmla="*/ 0 w 10132558"/>
              <a:gd name="connsiteY1" fmla="*/ 2381 h 166915"/>
              <a:gd name="connsiteX2" fmla="*/ 10132558 w 10132558"/>
              <a:gd name="connsiteY2" fmla="*/ 0 h 166915"/>
              <a:gd name="connsiteX3" fmla="*/ 10090829 w 10132558"/>
              <a:gd name="connsiteY3" fmla="*/ 166915 h 166915"/>
              <a:gd name="connsiteX4" fmla="*/ 3514 w 10132558"/>
              <a:gd name="connsiteY4" fmla="*/ 166915 h 166915"/>
              <a:gd name="connsiteX0" fmla="*/ 154 w 10129198"/>
              <a:gd name="connsiteY0" fmla="*/ 166915 h 166915"/>
              <a:gd name="connsiteX1" fmla="*/ 3784 w 10129198"/>
              <a:gd name="connsiteY1" fmla="*/ 0 h 166915"/>
              <a:gd name="connsiteX2" fmla="*/ 10129198 w 10129198"/>
              <a:gd name="connsiteY2" fmla="*/ 0 h 166915"/>
              <a:gd name="connsiteX3" fmla="*/ 10087469 w 10129198"/>
              <a:gd name="connsiteY3" fmla="*/ 166915 h 166915"/>
              <a:gd name="connsiteX4" fmla="*/ 154 w 10129198"/>
              <a:gd name="connsiteY4" fmla="*/ 166915 h 166915"/>
              <a:gd name="connsiteX0" fmla="*/ 239 w 10126902"/>
              <a:gd name="connsiteY0" fmla="*/ 169296 h 169296"/>
              <a:gd name="connsiteX1" fmla="*/ 1488 w 10126902"/>
              <a:gd name="connsiteY1" fmla="*/ 0 h 169296"/>
              <a:gd name="connsiteX2" fmla="*/ 10126902 w 10126902"/>
              <a:gd name="connsiteY2" fmla="*/ 0 h 169296"/>
              <a:gd name="connsiteX3" fmla="*/ 10085173 w 10126902"/>
              <a:gd name="connsiteY3" fmla="*/ 166915 h 169296"/>
              <a:gd name="connsiteX4" fmla="*/ 239 w 10126902"/>
              <a:gd name="connsiteY4" fmla="*/ 169296 h 169296"/>
              <a:gd name="connsiteX0" fmla="*/ 239 w 10425352"/>
              <a:gd name="connsiteY0" fmla="*/ 175887 h 175887"/>
              <a:gd name="connsiteX1" fmla="*/ 1488 w 10425352"/>
              <a:gd name="connsiteY1" fmla="*/ 6591 h 175887"/>
              <a:gd name="connsiteX2" fmla="*/ 10425352 w 10425352"/>
              <a:gd name="connsiteY2" fmla="*/ 0 h 175887"/>
              <a:gd name="connsiteX3" fmla="*/ 10085173 w 10425352"/>
              <a:gd name="connsiteY3" fmla="*/ 173506 h 175887"/>
              <a:gd name="connsiteX4" fmla="*/ 239 w 10425352"/>
              <a:gd name="connsiteY4" fmla="*/ 175887 h 175887"/>
              <a:gd name="connsiteX0" fmla="*/ 239 w 10635515"/>
              <a:gd name="connsiteY0" fmla="*/ 179182 h 179182"/>
              <a:gd name="connsiteX1" fmla="*/ 1488 w 10635515"/>
              <a:gd name="connsiteY1" fmla="*/ 9886 h 179182"/>
              <a:gd name="connsiteX2" fmla="*/ 10635515 w 10635515"/>
              <a:gd name="connsiteY2" fmla="*/ 0 h 179182"/>
              <a:gd name="connsiteX3" fmla="*/ 10085173 w 10635515"/>
              <a:gd name="connsiteY3" fmla="*/ 176801 h 179182"/>
              <a:gd name="connsiteX4" fmla="*/ 239 w 10635515"/>
              <a:gd name="connsiteY4" fmla="*/ 179182 h 179182"/>
              <a:gd name="connsiteX0" fmla="*/ 239 w 10635515"/>
              <a:gd name="connsiteY0" fmla="*/ 179182 h 179182"/>
              <a:gd name="connsiteX1" fmla="*/ 1488 w 10635515"/>
              <a:gd name="connsiteY1" fmla="*/ 9886 h 179182"/>
              <a:gd name="connsiteX2" fmla="*/ 10635515 w 10635515"/>
              <a:gd name="connsiteY2" fmla="*/ 0 h 179182"/>
              <a:gd name="connsiteX3" fmla="*/ 10224620 w 10635515"/>
              <a:gd name="connsiteY3" fmla="*/ 178449 h 179182"/>
              <a:gd name="connsiteX4" fmla="*/ 239 w 10635515"/>
              <a:gd name="connsiteY4" fmla="*/ 179182 h 179182"/>
              <a:gd name="connsiteX0" fmla="*/ 239 w 10635515"/>
              <a:gd name="connsiteY0" fmla="*/ 174239 h 174239"/>
              <a:gd name="connsiteX1" fmla="*/ 1488 w 10635515"/>
              <a:gd name="connsiteY1" fmla="*/ 4943 h 174239"/>
              <a:gd name="connsiteX2" fmla="*/ 10635515 w 10635515"/>
              <a:gd name="connsiteY2" fmla="*/ 0 h 174239"/>
              <a:gd name="connsiteX3" fmla="*/ 10224620 w 10635515"/>
              <a:gd name="connsiteY3" fmla="*/ 173506 h 174239"/>
              <a:gd name="connsiteX4" fmla="*/ 239 w 10635515"/>
              <a:gd name="connsiteY4" fmla="*/ 174239 h 17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5515" h="174239">
                <a:moveTo>
                  <a:pt x="239" y="174239"/>
                </a:moveTo>
                <a:cubicBezTo>
                  <a:pt x="-932" y="119394"/>
                  <a:pt x="2659" y="59788"/>
                  <a:pt x="1488" y="4943"/>
                </a:cubicBezTo>
                <a:lnTo>
                  <a:pt x="10635515" y="0"/>
                </a:lnTo>
                <a:lnTo>
                  <a:pt x="10224620" y="173506"/>
                </a:lnTo>
                <a:lnTo>
                  <a:pt x="239" y="174239"/>
                </a:lnTo>
                <a:close/>
              </a:path>
            </a:pathLst>
          </a:custGeom>
          <a:pattFill prst="pct7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10"/>
          <p:cNvSpPr/>
          <p:nvPr/>
        </p:nvSpPr>
        <p:spPr>
          <a:xfrm>
            <a:off x="10360480" y="6519067"/>
            <a:ext cx="1831520" cy="330199"/>
          </a:xfrm>
          <a:custGeom>
            <a:avLst/>
            <a:gdLst>
              <a:gd name="connsiteX0" fmla="*/ 0 w 1983938"/>
              <a:gd name="connsiteY0" fmla="*/ 166914 h 166914"/>
              <a:gd name="connsiteX1" fmla="*/ 41729 w 1983938"/>
              <a:gd name="connsiteY1" fmla="*/ 0 h 166914"/>
              <a:gd name="connsiteX2" fmla="*/ 1983938 w 1983938"/>
              <a:gd name="connsiteY2" fmla="*/ 0 h 166914"/>
              <a:gd name="connsiteX3" fmla="*/ 1942210 w 1983938"/>
              <a:gd name="connsiteY3" fmla="*/ 166914 h 166914"/>
              <a:gd name="connsiteX4" fmla="*/ 0 w 1983938"/>
              <a:gd name="connsiteY4" fmla="*/ 166914 h 166914"/>
              <a:gd name="connsiteX0" fmla="*/ 0 w 1942210"/>
              <a:gd name="connsiteY0" fmla="*/ 166914 h 166914"/>
              <a:gd name="connsiteX1" fmla="*/ 41729 w 1942210"/>
              <a:gd name="connsiteY1" fmla="*/ 0 h 166914"/>
              <a:gd name="connsiteX2" fmla="*/ 1910120 w 1942210"/>
              <a:gd name="connsiteY2" fmla="*/ 0 h 166914"/>
              <a:gd name="connsiteX3" fmla="*/ 1942210 w 1942210"/>
              <a:gd name="connsiteY3" fmla="*/ 166914 h 166914"/>
              <a:gd name="connsiteX4" fmla="*/ 0 w 1942210"/>
              <a:gd name="connsiteY4" fmla="*/ 166914 h 166914"/>
              <a:gd name="connsiteX0" fmla="*/ 0 w 1913635"/>
              <a:gd name="connsiteY0" fmla="*/ 166914 h 166914"/>
              <a:gd name="connsiteX1" fmla="*/ 41729 w 1913635"/>
              <a:gd name="connsiteY1" fmla="*/ 0 h 166914"/>
              <a:gd name="connsiteX2" fmla="*/ 1910120 w 1913635"/>
              <a:gd name="connsiteY2" fmla="*/ 0 h 166914"/>
              <a:gd name="connsiteX3" fmla="*/ 1913635 w 1913635"/>
              <a:gd name="connsiteY3" fmla="*/ 166914 h 166914"/>
              <a:gd name="connsiteX4" fmla="*/ 0 w 1913635"/>
              <a:gd name="connsiteY4" fmla="*/ 166914 h 166914"/>
              <a:gd name="connsiteX0" fmla="*/ 0 w 1913635"/>
              <a:gd name="connsiteY0" fmla="*/ 170187 h 170187"/>
              <a:gd name="connsiteX1" fmla="*/ 352879 w 1913635"/>
              <a:gd name="connsiteY1" fmla="*/ 0 h 170187"/>
              <a:gd name="connsiteX2" fmla="*/ 1910120 w 1913635"/>
              <a:gd name="connsiteY2" fmla="*/ 3273 h 170187"/>
              <a:gd name="connsiteX3" fmla="*/ 1913635 w 1913635"/>
              <a:gd name="connsiteY3" fmla="*/ 170187 h 170187"/>
              <a:gd name="connsiteX4" fmla="*/ 0 w 1913635"/>
              <a:gd name="connsiteY4" fmla="*/ 170187 h 17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3635" h="170187">
                <a:moveTo>
                  <a:pt x="0" y="170187"/>
                </a:moveTo>
                <a:lnTo>
                  <a:pt x="352879" y="0"/>
                </a:lnTo>
                <a:lnTo>
                  <a:pt x="1910120" y="3273"/>
                </a:lnTo>
                <a:cubicBezTo>
                  <a:pt x="1911292" y="58911"/>
                  <a:pt x="1912463" y="114549"/>
                  <a:pt x="1913635" y="170187"/>
                </a:cubicBezTo>
                <a:lnTo>
                  <a:pt x="0" y="170187"/>
                </a:lnTo>
                <a:close/>
              </a:path>
            </a:pathLst>
          </a:custGeom>
          <a:pattFill prst="pct70">
            <a:fgClr>
              <a:schemeClr val="accent4"/>
            </a:fgClr>
            <a:bgClr>
              <a:schemeClr val="bg1"/>
            </a:bgClr>
          </a:patt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12"/>
          <p:cNvSpPr/>
          <p:nvPr/>
        </p:nvSpPr>
        <p:spPr>
          <a:xfrm>
            <a:off x="9680574" y="6524623"/>
            <a:ext cx="841376" cy="330201"/>
          </a:xfrm>
          <a:custGeom>
            <a:avLst/>
            <a:gdLst>
              <a:gd name="connsiteX0" fmla="*/ 0 w 812801"/>
              <a:gd name="connsiteY0" fmla="*/ 333376 h 333376"/>
              <a:gd name="connsiteX1" fmla="*/ 83344 w 812801"/>
              <a:gd name="connsiteY1" fmla="*/ 0 h 333376"/>
              <a:gd name="connsiteX2" fmla="*/ 812801 w 812801"/>
              <a:gd name="connsiteY2" fmla="*/ 0 h 333376"/>
              <a:gd name="connsiteX3" fmla="*/ 729457 w 812801"/>
              <a:gd name="connsiteY3" fmla="*/ 333376 h 333376"/>
              <a:gd name="connsiteX4" fmla="*/ 0 w 812801"/>
              <a:gd name="connsiteY4" fmla="*/ 333376 h 333376"/>
              <a:gd name="connsiteX0" fmla="*/ 0 w 1111251"/>
              <a:gd name="connsiteY0" fmla="*/ 330201 h 333376"/>
              <a:gd name="connsiteX1" fmla="*/ 381794 w 1111251"/>
              <a:gd name="connsiteY1" fmla="*/ 0 h 333376"/>
              <a:gd name="connsiteX2" fmla="*/ 1111251 w 1111251"/>
              <a:gd name="connsiteY2" fmla="*/ 0 h 333376"/>
              <a:gd name="connsiteX3" fmla="*/ 1027907 w 1111251"/>
              <a:gd name="connsiteY3" fmla="*/ 333376 h 333376"/>
              <a:gd name="connsiteX4" fmla="*/ 0 w 1111251"/>
              <a:gd name="connsiteY4" fmla="*/ 330201 h 333376"/>
              <a:gd name="connsiteX0" fmla="*/ 0 w 1111251"/>
              <a:gd name="connsiteY0" fmla="*/ 330201 h 330201"/>
              <a:gd name="connsiteX1" fmla="*/ 381794 w 1111251"/>
              <a:gd name="connsiteY1" fmla="*/ 0 h 330201"/>
              <a:gd name="connsiteX2" fmla="*/ 1111251 w 1111251"/>
              <a:gd name="connsiteY2" fmla="*/ 0 h 330201"/>
              <a:gd name="connsiteX3" fmla="*/ 805657 w 1111251"/>
              <a:gd name="connsiteY3" fmla="*/ 320676 h 330201"/>
              <a:gd name="connsiteX4" fmla="*/ 0 w 1111251"/>
              <a:gd name="connsiteY4" fmla="*/ 330201 h 330201"/>
              <a:gd name="connsiteX0" fmla="*/ 0 w 1111251"/>
              <a:gd name="connsiteY0" fmla="*/ 330201 h 330201"/>
              <a:gd name="connsiteX1" fmla="*/ 381794 w 1111251"/>
              <a:gd name="connsiteY1" fmla="*/ 0 h 330201"/>
              <a:gd name="connsiteX2" fmla="*/ 1111251 w 1111251"/>
              <a:gd name="connsiteY2" fmla="*/ 0 h 330201"/>
              <a:gd name="connsiteX3" fmla="*/ 450057 w 1111251"/>
              <a:gd name="connsiteY3" fmla="*/ 330201 h 330201"/>
              <a:gd name="connsiteX4" fmla="*/ 0 w 1111251"/>
              <a:gd name="connsiteY4" fmla="*/ 330201 h 330201"/>
              <a:gd name="connsiteX0" fmla="*/ 0 w 1111251"/>
              <a:gd name="connsiteY0" fmla="*/ 330201 h 330201"/>
              <a:gd name="connsiteX1" fmla="*/ 381794 w 1111251"/>
              <a:gd name="connsiteY1" fmla="*/ 0 h 330201"/>
              <a:gd name="connsiteX2" fmla="*/ 1111251 w 1111251"/>
              <a:gd name="connsiteY2" fmla="*/ 0 h 330201"/>
              <a:gd name="connsiteX3" fmla="*/ 450057 w 1111251"/>
              <a:gd name="connsiteY3" fmla="*/ 330201 h 330201"/>
              <a:gd name="connsiteX4" fmla="*/ 0 w 1111251"/>
              <a:gd name="connsiteY4" fmla="*/ 330201 h 330201"/>
              <a:gd name="connsiteX0" fmla="*/ 0 w 815976"/>
              <a:gd name="connsiteY0" fmla="*/ 330201 h 330201"/>
              <a:gd name="connsiteX1" fmla="*/ 381794 w 815976"/>
              <a:gd name="connsiteY1" fmla="*/ 0 h 330201"/>
              <a:gd name="connsiteX2" fmla="*/ 815976 w 815976"/>
              <a:gd name="connsiteY2" fmla="*/ 0 h 330201"/>
              <a:gd name="connsiteX3" fmla="*/ 450057 w 815976"/>
              <a:gd name="connsiteY3" fmla="*/ 330201 h 330201"/>
              <a:gd name="connsiteX4" fmla="*/ 0 w 815976"/>
              <a:gd name="connsiteY4" fmla="*/ 330201 h 330201"/>
              <a:gd name="connsiteX0" fmla="*/ 0 w 841376"/>
              <a:gd name="connsiteY0" fmla="*/ 330201 h 330201"/>
              <a:gd name="connsiteX1" fmla="*/ 381794 w 841376"/>
              <a:gd name="connsiteY1" fmla="*/ 0 h 330201"/>
              <a:gd name="connsiteX2" fmla="*/ 841376 w 841376"/>
              <a:gd name="connsiteY2" fmla="*/ 0 h 330201"/>
              <a:gd name="connsiteX3" fmla="*/ 450057 w 841376"/>
              <a:gd name="connsiteY3" fmla="*/ 330201 h 330201"/>
              <a:gd name="connsiteX4" fmla="*/ 0 w 841376"/>
              <a:gd name="connsiteY4" fmla="*/ 330201 h 33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376" h="330201">
                <a:moveTo>
                  <a:pt x="0" y="330201"/>
                </a:moveTo>
                <a:lnTo>
                  <a:pt x="381794" y="0"/>
                </a:lnTo>
                <a:lnTo>
                  <a:pt x="841376" y="0"/>
                </a:lnTo>
                <a:lnTo>
                  <a:pt x="450057" y="330201"/>
                </a:lnTo>
                <a:lnTo>
                  <a:pt x="0" y="330201"/>
                </a:lnTo>
                <a:close/>
              </a:path>
            </a:pathLst>
          </a:custGeom>
          <a:pattFill prst="pct70">
            <a:fgClr>
              <a:schemeClr val="accent5">
                <a:lumMod val="50000"/>
              </a:schemeClr>
            </a:fgClr>
            <a:bgClr>
              <a:schemeClr val="bg1"/>
            </a:bgClr>
          </a:patt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321834" y="1650229"/>
            <a:ext cx="3476445" cy="28208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Rectangle 1"/>
          <p:cNvSpPr/>
          <p:nvPr/>
        </p:nvSpPr>
        <p:spPr>
          <a:xfrm>
            <a:off x="4390845" y="1578634"/>
            <a:ext cx="7047781" cy="4658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+mj-lt"/>
              <a:buAutoNum type="arabicPeriod"/>
            </a:pPr>
            <a:r>
              <a:rPr lang="en-ZA" dirty="0">
                <a:solidFill>
                  <a:schemeClr val="tx1"/>
                </a:solidFill>
              </a:rPr>
              <a:t>Introduction</a:t>
            </a:r>
          </a:p>
          <a:p>
            <a:pPr marL="342900" indent="-342900">
              <a:buFont typeface="+mj-lt"/>
              <a:buAutoNum type="arabicPeriod"/>
            </a:pPr>
            <a:r>
              <a:rPr lang="en-ZA" dirty="0">
                <a:solidFill>
                  <a:schemeClr val="tx1"/>
                </a:solidFill>
              </a:rPr>
              <a:t>Achievements during the year</a:t>
            </a:r>
          </a:p>
          <a:p>
            <a:pPr marL="342900" indent="-342900">
              <a:buFont typeface="+mj-lt"/>
              <a:buAutoNum type="arabicPeriod"/>
            </a:pPr>
            <a:r>
              <a:rPr lang="en-ZA" dirty="0">
                <a:solidFill>
                  <a:schemeClr val="tx1"/>
                </a:solidFill>
              </a:rPr>
              <a:t>Performance report</a:t>
            </a:r>
          </a:p>
          <a:p>
            <a:pPr marL="342900" indent="-342900">
              <a:buFont typeface="+mj-lt"/>
              <a:buAutoNum type="arabicPeriod"/>
            </a:pPr>
            <a:r>
              <a:rPr lang="en-ZA" dirty="0">
                <a:solidFill>
                  <a:schemeClr val="tx1"/>
                </a:solidFill>
              </a:rPr>
              <a:t>Financial information</a:t>
            </a:r>
          </a:p>
          <a:p>
            <a:pPr marL="342900" indent="-342900">
              <a:buFont typeface="+mj-lt"/>
              <a:buAutoNum type="arabicPeriod"/>
            </a:pPr>
            <a:r>
              <a:rPr lang="en-ZA" dirty="0">
                <a:solidFill>
                  <a:schemeClr val="tx1"/>
                </a:solidFill>
              </a:rPr>
              <a:t>Governance</a:t>
            </a:r>
          </a:p>
          <a:p>
            <a:pPr marL="342900" indent="-342900">
              <a:buFont typeface="+mj-lt"/>
              <a:buAutoNum type="arabicPeriod"/>
            </a:pPr>
            <a:r>
              <a:rPr lang="en-ZA" dirty="0">
                <a:solidFill>
                  <a:schemeClr val="tx1"/>
                </a:solidFill>
              </a:rPr>
              <a:t>Going forward</a:t>
            </a:r>
          </a:p>
          <a:p>
            <a:pPr marL="342900" indent="-342900">
              <a:buFont typeface="+mj-lt"/>
              <a:buAutoNum type="arabicPeriod"/>
            </a:pPr>
            <a:endParaRPr lang="en-Z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17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990600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327"/>
                </a:moveTo>
                <a:lnTo>
                  <a:pt x="9144000" y="719327"/>
                </a:lnTo>
                <a:lnTo>
                  <a:pt x="914400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4294967295"/>
          </p:nvPr>
        </p:nvSpPr>
        <p:spPr>
          <a:xfrm>
            <a:off x="5861178" y="6532990"/>
            <a:ext cx="311023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20</a:t>
            </a:fld>
            <a:endParaRPr spc="-5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51254" y="-8635"/>
            <a:ext cx="8716747" cy="1292662"/>
          </a:xfrm>
        </p:spPr>
        <p:txBody>
          <a:bodyPr/>
          <a:lstStyle/>
          <a:p>
            <a:pPr algn="ctr"/>
            <a:r>
              <a:rPr lang="en-ZA" sz="2800" b="1" dirty="0"/>
              <a:t>REMEDIAL ACTION FOR ENHANCEMENT OF THE SUPPLY CHAIN </a:t>
            </a:r>
            <a:r>
              <a:rPr lang="en-ZA" sz="2800" b="1" dirty="0"/>
              <a:t>MANAGEMENT (“SCM”)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444688" y="1173481"/>
            <a:ext cx="8686800" cy="308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ZA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Overview of priorities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Compliance with Treasury Regulations through either a competitive bid process (Public Tender) or </a:t>
            </a:r>
            <a:r>
              <a:rPr lang="en-ZA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way quotation </a:t>
            </a: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 for select goods &amp; services (RFQs</a:t>
            </a: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ZA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</a:t>
            </a: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ZA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automation</a:t>
            </a: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processes – </a:t>
            </a: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drive </a:t>
            </a: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efficiency;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ZA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Augmentation of skills base – </a:t>
            </a: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staff </a:t>
            </a: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ZA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NURCHA</a:t>
            </a: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ZA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RHLF</a:t>
            </a: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</a:pPr>
            <a:endParaRPr lang="en-ZA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SCM Governance enhancement (Policy and Procedure review).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33480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41592"/>
            <a:ext cx="9144000" cy="776928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327"/>
                </a:moveTo>
                <a:lnTo>
                  <a:pt x="9144000" y="719327"/>
                </a:lnTo>
                <a:lnTo>
                  <a:pt x="914400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524000" y="1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327"/>
                </a:moveTo>
                <a:lnTo>
                  <a:pt x="9144000" y="719327"/>
                </a:lnTo>
                <a:lnTo>
                  <a:pt x="914400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62386" y="158168"/>
            <a:ext cx="8323603" cy="49244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ZA" sz="3200" b="1" dirty="0">
                <a:solidFill>
                  <a:schemeClr val="bg1"/>
                </a:solidFill>
              </a:rPr>
              <a:t>GOVERNANCE STRUCTURE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61178" y="6532990"/>
            <a:ext cx="2216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212A35"/>
                </a:solidFill>
                <a:latin typeface="Arial"/>
                <a:cs typeface="Arial"/>
              </a:rPr>
              <a:pPr marL="25400">
                <a:lnSpc>
                  <a:spcPts val="1425"/>
                </a:lnSpc>
              </a:pPr>
              <a:t>21</a:t>
            </a:fld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22334" y="2308740"/>
            <a:ext cx="5203957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buFont typeface="Wingdings" panose="05000000000000000000" pitchFamily="2" charset="2"/>
              <a:buChar char="ü"/>
            </a:pPr>
            <a:endParaRPr lang="en-ZA" sz="1400" spc="-5" dirty="0">
              <a:solidFill>
                <a:srgbClr val="212A35"/>
              </a:solidFill>
              <a:latin typeface="Arial"/>
              <a:cs typeface="Arial"/>
            </a:endParaRPr>
          </a:p>
          <a:p>
            <a:pPr marL="12700" marR="5080"/>
            <a:endParaRPr lang="en-ZA" sz="1400" dirty="0">
              <a:solidFill>
                <a:srgbClr val="212A35"/>
              </a:solidFill>
              <a:latin typeface="Arial"/>
              <a:cs typeface="Arial"/>
            </a:endParaRPr>
          </a:p>
          <a:p>
            <a:pPr marL="12700" marR="5080"/>
            <a:endParaRPr sz="1400" dirty="0">
              <a:latin typeface="Arial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5861179" y="6532993"/>
            <a:ext cx="135889" cy="196215"/>
          </a:xfrm>
          <a:prstGeom prst="rect">
            <a:avLst/>
          </a:prstGeom>
        </p:spPr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en-ZA" spc="-5"/>
              <a:pPr marL="25400">
                <a:lnSpc>
                  <a:spcPts val="1425"/>
                </a:lnSpc>
              </a:pPr>
              <a:t>21</a:t>
            </a:fld>
            <a:endParaRPr lang="en-ZA" spc="-5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="" xmlns:a16="http://schemas.microsoft.com/office/drawing/2014/main" id="{B14FC200-F808-4681-8781-AB56A0F0F4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4110183"/>
              </p:ext>
            </p:extLst>
          </p:nvPr>
        </p:nvGraphicFramePr>
        <p:xfrm>
          <a:off x="2031999" y="719666"/>
          <a:ext cx="957989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0822267"/>
      </p:ext>
    </p:extLst>
  </p:cSld>
  <p:clrMapOvr>
    <a:masterClrMapping/>
  </p:clrMapOvr>
  <p:transition spd="slow">
    <p:push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Rectangle 35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167" name="Title 1"/>
          <p:cNvSpPr txBox="1">
            <a:spLocks/>
          </p:cNvSpPr>
          <p:nvPr/>
        </p:nvSpPr>
        <p:spPr>
          <a:xfrm>
            <a:off x="0" y="1"/>
            <a:ext cx="12191999" cy="66501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</a:defRPr>
            </a:lvl1pPr>
            <a:lvl2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2pPr>
            <a:lvl3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3pPr>
            <a:lvl4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4pPr>
            <a:lvl5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5pPr>
            <a:lvl6pPr marL="342909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500" b="1">
                <a:latin typeface="Arial" charset="0"/>
              </a:defRPr>
            </a:lvl6pPr>
            <a:lvl7pPr marL="685817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500" b="1">
                <a:latin typeface="Arial" charset="0"/>
              </a:defRPr>
            </a:lvl7pPr>
            <a:lvl8pPr marL="1028726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500" b="1">
                <a:latin typeface="Arial" charset="0"/>
              </a:defRPr>
            </a:lvl8pPr>
            <a:lvl9pPr marL="1371634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500" b="1">
                <a:latin typeface="Arial" charset="0"/>
              </a:defRPr>
            </a:lvl9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ORGANISATIONAL STRUCTURE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475013" y="795647"/>
          <a:ext cx="11079678" cy="5830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530940" y="6584875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359448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41592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327"/>
                </a:moveTo>
                <a:lnTo>
                  <a:pt x="9144000" y="719327"/>
                </a:lnTo>
                <a:lnTo>
                  <a:pt x="914400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524000" y="1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327"/>
                </a:moveTo>
                <a:lnTo>
                  <a:pt x="9144000" y="719327"/>
                </a:lnTo>
                <a:lnTo>
                  <a:pt x="914400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62386" y="104905"/>
            <a:ext cx="8323603" cy="49244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ZA" sz="3200" b="1" dirty="0">
                <a:solidFill>
                  <a:schemeClr val="bg1"/>
                </a:solidFill>
              </a:rPr>
              <a:t>HUMAN RESOURCES ACHIEVEMENTS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61178" y="6532990"/>
            <a:ext cx="2216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212A35"/>
                </a:solidFill>
                <a:latin typeface="Arial"/>
                <a:cs typeface="Arial"/>
              </a:rPr>
              <a:pPr marL="25400">
                <a:lnSpc>
                  <a:spcPts val="1425"/>
                </a:lnSpc>
              </a:pPr>
              <a:t>23</a:t>
            </a:fld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22334" y="2308740"/>
            <a:ext cx="5203957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buFont typeface="Wingdings" panose="05000000000000000000" pitchFamily="2" charset="2"/>
              <a:buChar char="ü"/>
            </a:pPr>
            <a:endParaRPr lang="en-ZA" sz="1400" spc="-5" dirty="0">
              <a:solidFill>
                <a:srgbClr val="212A35"/>
              </a:solidFill>
              <a:latin typeface="Arial"/>
              <a:cs typeface="Arial"/>
            </a:endParaRPr>
          </a:p>
          <a:p>
            <a:pPr marL="12700" marR="5080"/>
            <a:endParaRPr lang="en-ZA" sz="1400" dirty="0">
              <a:solidFill>
                <a:srgbClr val="212A35"/>
              </a:solidFill>
              <a:latin typeface="Arial"/>
              <a:cs typeface="Arial"/>
            </a:endParaRPr>
          </a:p>
          <a:p>
            <a:pPr marL="12700" marR="5080"/>
            <a:endParaRPr sz="1400" dirty="0">
              <a:latin typeface="Arial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5861179" y="6532993"/>
            <a:ext cx="135889" cy="196215"/>
          </a:xfrm>
          <a:prstGeom prst="rect">
            <a:avLst/>
          </a:prstGeom>
        </p:spPr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en-ZA" spc="-5"/>
              <a:pPr marL="25400">
                <a:lnSpc>
                  <a:spcPts val="1425"/>
                </a:lnSpc>
              </a:pPr>
              <a:t>23</a:t>
            </a:fld>
            <a:endParaRPr lang="en-ZA" spc="-5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4C15C46-075F-4715-9BA3-8876B92CF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550" y="1020932"/>
            <a:ext cx="4044216" cy="547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46352"/>
      </p:ext>
    </p:extLst>
  </p:cSld>
  <p:clrMapOvr>
    <a:masterClrMapping/>
  </p:clrMapOvr>
  <p:transition spd="slow">
    <p:push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7"/>
          <a:stretch/>
        </p:blipFill>
        <p:spPr bwMode="auto">
          <a:xfrm>
            <a:off x="0" y="14514"/>
            <a:ext cx="5965371" cy="4034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068" y="211573"/>
            <a:ext cx="2520696" cy="1438656"/>
          </a:xfrm>
          <a:prstGeom prst="rect">
            <a:avLst/>
          </a:prstGeom>
        </p:spPr>
      </p:pic>
      <p:sp>
        <p:nvSpPr>
          <p:cNvPr id="6" name="Parallelogram 7"/>
          <p:cNvSpPr/>
          <p:nvPr/>
        </p:nvSpPr>
        <p:spPr>
          <a:xfrm>
            <a:off x="-2" y="6519067"/>
            <a:ext cx="9871077" cy="335757"/>
          </a:xfrm>
          <a:custGeom>
            <a:avLst/>
            <a:gdLst>
              <a:gd name="connsiteX0" fmla="*/ 0 w 10188575"/>
              <a:gd name="connsiteY0" fmla="*/ 166915 h 166915"/>
              <a:gd name="connsiteX1" fmla="*/ 41729 w 10188575"/>
              <a:gd name="connsiteY1" fmla="*/ 0 h 166915"/>
              <a:gd name="connsiteX2" fmla="*/ 10188575 w 10188575"/>
              <a:gd name="connsiteY2" fmla="*/ 0 h 166915"/>
              <a:gd name="connsiteX3" fmla="*/ 10146846 w 10188575"/>
              <a:gd name="connsiteY3" fmla="*/ 166915 h 166915"/>
              <a:gd name="connsiteX4" fmla="*/ 0 w 10188575"/>
              <a:gd name="connsiteY4" fmla="*/ 166915 h 166915"/>
              <a:gd name="connsiteX0" fmla="*/ 17802 w 10146846"/>
              <a:gd name="connsiteY0" fmla="*/ 166915 h 166915"/>
              <a:gd name="connsiteX1" fmla="*/ 0 w 10146846"/>
              <a:gd name="connsiteY1" fmla="*/ 0 h 166915"/>
              <a:gd name="connsiteX2" fmla="*/ 10146846 w 10146846"/>
              <a:gd name="connsiteY2" fmla="*/ 0 h 166915"/>
              <a:gd name="connsiteX3" fmla="*/ 10105117 w 10146846"/>
              <a:gd name="connsiteY3" fmla="*/ 166915 h 166915"/>
              <a:gd name="connsiteX4" fmla="*/ 17802 w 10146846"/>
              <a:gd name="connsiteY4" fmla="*/ 166915 h 166915"/>
              <a:gd name="connsiteX0" fmla="*/ 3514 w 10132558"/>
              <a:gd name="connsiteY0" fmla="*/ 166915 h 166915"/>
              <a:gd name="connsiteX1" fmla="*/ 0 w 10132558"/>
              <a:gd name="connsiteY1" fmla="*/ 2381 h 166915"/>
              <a:gd name="connsiteX2" fmla="*/ 10132558 w 10132558"/>
              <a:gd name="connsiteY2" fmla="*/ 0 h 166915"/>
              <a:gd name="connsiteX3" fmla="*/ 10090829 w 10132558"/>
              <a:gd name="connsiteY3" fmla="*/ 166915 h 166915"/>
              <a:gd name="connsiteX4" fmla="*/ 3514 w 10132558"/>
              <a:gd name="connsiteY4" fmla="*/ 166915 h 166915"/>
              <a:gd name="connsiteX0" fmla="*/ 154 w 10129198"/>
              <a:gd name="connsiteY0" fmla="*/ 166915 h 166915"/>
              <a:gd name="connsiteX1" fmla="*/ 3784 w 10129198"/>
              <a:gd name="connsiteY1" fmla="*/ 0 h 166915"/>
              <a:gd name="connsiteX2" fmla="*/ 10129198 w 10129198"/>
              <a:gd name="connsiteY2" fmla="*/ 0 h 166915"/>
              <a:gd name="connsiteX3" fmla="*/ 10087469 w 10129198"/>
              <a:gd name="connsiteY3" fmla="*/ 166915 h 166915"/>
              <a:gd name="connsiteX4" fmla="*/ 154 w 10129198"/>
              <a:gd name="connsiteY4" fmla="*/ 166915 h 166915"/>
              <a:gd name="connsiteX0" fmla="*/ 239 w 10126902"/>
              <a:gd name="connsiteY0" fmla="*/ 169296 h 169296"/>
              <a:gd name="connsiteX1" fmla="*/ 1488 w 10126902"/>
              <a:gd name="connsiteY1" fmla="*/ 0 h 169296"/>
              <a:gd name="connsiteX2" fmla="*/ 10126902 w 10126902"/>
              <a:gd name="connsiteY2" fmla="*/ 0 h 169296"/>
              <a:gd name="connsiteX3" fmla="*/ 10085173 w 10126902"/>
              <a:gd name="connsiteY3" fmla="*/ 166915 h 169296"/>
              <a:gd name="connsiteX4" fmla="*/ 239 w 10126902"/>
              <a:gd name="connsiteY4" fmla="*/ 169296 h 169296"/>
              <a:gd name="connsiteX0" fmla="*/ 239 w 10425352"/>
              <a:gd name="connsiteY0" fmla="*/ 175887 h 175887"/>
              <a:gd name="connsiteX1" fmla="*/ 1488 w 10425352"/>
              <a:gd name="connsiteY1" fmla="*/ 6591 h 175887"/>
              <a:gd name="connsiteX2" fmla="*/ 10425352 w 10425352"/>
              <a:gd name="connsiteY2" fmla="*/ 0 h 175887"/>
              <a:gd name="connsiteX3" fmla="*/ 10085173 w 10425352"/>
              <a:gd name="connsiteY3" fmla="*/ 173506 h 175887"/>
              <a:gd name="connsiteX4" fmla="*/ 239 w 10425352"/>
              <a:gd name="connsiteY4" fmla="*/ 175887 h 175887"/>
              <a:gd name="connsiteX0" fmla="*/ 239 w 10635515"/>
              <a:gd name="connsiteY0" fmla="*/ 179182 h 179182"/>
              <a:gd name="connsiteX1" fmla="*/ 1488 w 10635515"/>
              <a:gd name="connsiteY1" fmla="*/ 9886 h 179182"/>
              <a:gd name="connsiteX2" fmla="*/ 10635515 w 10635515"/>
              <a:gd name="connsiteY2" fmla="*/ 0 h 179182"/>
              <a:gd name="connsiteX3" fmla="*/ 10085173 w 10635515"/>
              <a:gd name="connsiteY3" fmla="*/ 176801 h 179182"/>
              <a:gd name="connsiteX4" fmla="*/ 239 w 10635515"/>
              <a:gd name="connsiteY4" fmla="*/ 179182 h 179182"/>
              <a:gd name="connsiteX0" fmla="*/ 239 w 10635515"/>
              <a:gd name="connsiteY0" fmla="*/ 179182 h 179182"/>
              <a:gd name="connsiteX1" fmla="*/ 1488 w 10635515"/>
              <a:gd name="connsiteY1" fmla="*/ 9886 h 179182"/>
              <a:gd name="connsiteX2" fmla="*/ 10635515 w 10635515"/>
              <a:gd name="connsiteY2" fmla="*/ 0 h 179182"/>
              <a:gd name="connsiteX3" fmla="*/ 10224620 w 10635515"/>
              <a:gd name="connsiteY3" fmla="*/ 178449 h 179182"/>
              <a:gd name="connsiteX4" fmla="*/ 239 w 10635515"/>
              <a:gd name="connsiteY4" fmla="*/ 179182 h 179182"/>
              <a:gd name="connsiteX0" fmla="*/ 239 w 10635515"/>
              <a:gd name="connsiteY0" fmla="*/ 174239 h 174239"/>
              <a:gd name="connsiteX1" fmla="*/ 1488 w 10635515"/>
              <a:gd name="connsiteY1" fmla="*/ 4943 h 174239"/>
              <a:gd name="connsiteX2" fmla="*/ 10635515 w 10635515"/>
              <a:gd name="connsiteY2" fmla="*/ 0 h 174239"/>
              <a:gd name="connsiteX3" fmla="*/ 10224620 w 10635515"/>
              <a:gd name="connsiteY3" fmla="*/ 173506 h 174239"/>
              <a:gd name="connsiteX4" fmla="*/ 239 w 10635515"/>
              <a:gd name="connsiteY4" fmla="*/ 174239 h 17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5515" h="174239">
                <a:moveTo>
                  <a:pt x="239" y="174239"/>
                </a:moveTo>
                <a:cubicBezTo>
                  <a:pt x="-932" y="119394"/>
                  <a:pt x="2659" y="59788"/>
                  <a:pt x="1488" y="4943"/>
                </a:cubicBezTo>
                <a:lnTo>
                  <a:pt x="10635515" y="0"/>
                </a:lnTo>
                <a:lnTo>
                  <a:pt x="10224620" y="173506"/>
                </a:lnTo>
                <a:lnTo>
                  <a:pt x="239" y="174239"/>
                </a:lnTo>
                <a:close/>
              </a:path>
            </a:pathLst>
          </a:custGeom>
          <a:pattFill prst="pct7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10"/>
          <p:cNvSpPr/>
          <p:nvPr/>
        </p:nvSpPr>
        <p:spPr>
          <a:xfrm>
            <a:off x="10360480" y="6519067"/>
            <a:ext cx="1831520" cy="330199"/>
          </a:xfrm>
          <a:custGeom>
            <a:avLst/>
            <a:gdLst>
              <a:gd name="connsiteX0" fmla="*/ 0 w 1983938"/>
              <a:gd name="connsiteY0" fmla="*/ 166914 h 166914"/>
              <a:gd name="connsiteX1" fmla="*/ 41729 w 1983938"/>
              <a:gd name="connsiteY1" fmla="*/ 0 h 166914"/>
              <a:gd name="connsiteX2" fmla="*/ 1983938 w 1983938"/>
              <a:gd name="connsiteY2" fmla="*/ 0 h 166914"/>
              <a:gd name="connsiteX3" fmla="*/ 1942210 w 1983938"/>
              <a:gd name="connsiteY3" fmla="*/ 166914 h 166914"/>
              <a:gd name="connsiteX4" fmla="*/ 0 w 1983938"/>
              <a:gd name="connsiteY4" fmla="*/ 166914 h 166914"/>
              <a:gd name="connsiteX0" fmla="*/ 0 w 1942210"/>
              <a:gd name="connsiteY0" fmla="*/ 166914 h 166914"/>
              <a:gd name="connsiteX1" fmla="*/ 41729 w 1942210"/>
              <a:gd name="connsiteY1" fmla="*/ 0 h 166914"/>
              <a:gd name="connsiteX2" fmla="*/ 1910120 w 1942210"/>
              <a:gd name="connsiteY2" fmla="*/ 0 h 166914"/>
              <a:gd name="connsiteX3" fmla="*/ 1942210 w 1942210"/>
              <a:gd name="connsiteY3" fmla="*/ 166914 h 166914"/>
              <a:gd name="connsiteX4" fmla="*/ 0 w 1942210"/>
              <a:gd name="connsiteY4" fmla="*/ 166914 h 166914"/>
              <a:gd name="connsiteX0" fmla="*/ 0 w 1913635"/>
              <a:gd name="connsiteY0" fmla="*/ 166914 h 166914"/>
              <a:gd name="connsiteX1" fmla="*/ 41729 w 1913635"/>
              <a:gd name="connsiteY1" fmla="*/ 0 h 166914"/>
              <a:gd name="connsiteX2" fmla="*/ 1910120 w 1913635"/>
              <a:gd name="connsiteY2" fmla="*/ 0 h 166914"/>
              <a:gd name="connsiteX3" fmla="*/ 1913635 w 1913635"/>
              <a:gd name="connsiteY3" fmla="*/ 166914 h 166914"/>
              <a:gd name="connsiteX4" fmla="*/ 0 w 1913635"/>
              <a:gd name="connsiteY4" fmla="*/ 166914 h 166914"/>
              <a:gd name="connsiteX0" fmla="*/ 0 w 1913635"/>
              <a:gd name="connsiteY0" fmla="*/ 170187 h 170187"/>
              <a:gd name="connsiteX1" fmla="*/ 352879 w 1913635"/>
              <a:gd name="connsiteY1" fmla="*/ 0 h 170187"/>
              <a:gd name="connsiteX2" fmla="*/ 1910120 w 1913635"/>
              <a:gd name="connsiteY2" fmla="*/ 3273 h 170187"/>
              <a:gd name="connsiteX3" fmla="*/ 1913635 w 1913635"/>
              <a:gd name="connsiteY3" fmla="*/ 170187 h 170187"/>
              <a:gd name="connsiteX4" fmla="*/ 0 w 1913635"/>
              <a:gd name="connsiteY4" fmla="*/ 170187 h 17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3635" h="170187">
                <a:moveTo>
                  <a:pt x="0" y="170187"/>
                </a:moveTo>
                <a:lnTo>
                  <a:pt x="352879" y="0"/>
                </a:lnTo>
                <a:lnTo>
                  <a:pt x="1910120" y="3273"/>
                </a:lnTo>
                <a:cubicBezTo>
                  <a:pt x="1911292" y="58911"/>
                  <a:pt x="1912463" y="114549"/>
                  <a:pt x="1913635" y="170187"/>
                </a:cubicBezTo>
                <a:lnTo>
                  <a:pt x="0" y="170187"/>
                </a:lnTo>
                <a:close/>
              </a:path>
            </a:pathLst>
          </a:custGeom>
          <a:pattFill prst="pct70">
            <a:fgClr>
              <a:schemeClr val="accent4"/>
            </a:fgClr>
            <a:bgClr>
              <a:schemeClr val="bg1"/>
            </a:bgClr>
          </a:patt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12"/>
          <p:cNvSpPr/>
          <p:nvPr/>
        </p:nvSpPr>
        <p:spPr>
          <a:xfrm>
            <a:off x="9680574" y="6524623"/>
            <a:ext cx="841376" cy="330201"/>
          </a:xfrm>
          <a:custGeom>
            <a:avLst/>
            <a:gdLst>
              <a:gd name="connsiteX0" fmla="*/ 0 w 812801"/>
              <a:gd name="connsiteY0" fmla="*/ 333376 h 333376"/>
              <a:gd name="connsiteX1" fmla="*/ 83344 w 812801"/>
              <a:gd name="connsiteY1" fmla="*/ 0 h 333376"/>
              <a:gd name="connsiteX2" fmla="*/ 812801 w 812801"/>
              <a:gd name="connsiteY2" fmla="*/ 0 h 333376"/>
              <a:gd name="connsiteX3" fmla="*/ 729457 w 812801"/>
              <a:gd name="connsiteY3" fmla="*/ 333376 h 333376"/>
              <a:gd name="connsiteX4" fmla="*/ 0 w 812801"/>
              <a:gd name="connsiteY4" fmla="*/ 333376 h 333376"/>
              <a:gd name="connsiteX0" fmla="*/ 0 w 1111251"/>
              <a:gd name="connsiteY0" fmla="*/ 330201 h 333376"/>
              <a:gd name="connsiteX1" fmla="*/ 381794 w 1111251"/>
              <a:gd name="connsiteY1" fmla="*/ 0 h 333376"/>
              <a:gd name="connsiteX2" fmla="*/ 1111251 w 1111251"/>
              <a:gd name="connsiteY2" fmla="*/ 0 h 333376"/>
              <a:gd name="connsiteX3" fmla="*/ 1027907 w 1111251"/>
              <a:gd name="connsiteY3" fmla="*/ 333376 h 333376"/>
              <a:gd name="connsiteX4" fmla="*/ 0 w 1111251"/>
              <a:gd name="connsiteY4" fmla="*/ 330201 h 333376"/>
              <a:gd name="connsiteX0" fmla="*/ 0 w 1111251"/>
              <a:gd name="connsiteY0" fmla="*/ 330201 h 330201"/>
              <a:gd name="connsiteX1" fmla="*/ 381794 w 1111251"/>
              <a:gd name="connsiteY1" fmla="*/ 0 h 330201"/>
              <a:gd name="connsiteX2" fmla="*/ 1111251 w 1111251"/>
              <a:gd name="connsiteY2" fmla="*/ 0 h 330201"/>
              <a:gd name="connsiteX3" fmla="*/ 805657 w 1111251"/>
              <a:gd name="connsiteY3" fmla="*/ 320676 h 330201"/>
              <a:gd name="connsiteX4" fmla="*/ 0 w 1111251"/>
              <a:gd name="connsiteY4" fmla="*/ 330201 h 330201"/>
              <a:gd name="connsiteX0" fmla="*/ 0 w 1111251"/>
              <a:gd name="connsiteY0" fmla="*/ 330201 h 330201"/>
              <a:gd name="connsiteX1" fmla="*/ 381794 w 1111251"/>
              <a:gd name="connsiteY1" fmla="*/ 0 h 330201"/>
              <a:gd name="connsiteX2" fmla="*/ 1111251 w 1111251"/>
              <a:gd name="connsiteY2" fmla="*/ 0 h 330201"/>
              <a:gd name="connsiteX3" fmla="*/ 450057 w 1111251"/>
              <a:gd name="connsiteY3" fmla="*/ 330201 h 330201"/>
              <a:gd name="connsiteX4" fmla="*/ 0 w 1111251"/>
              <a:gd name="connsiteY4" fmla="*/ 330201 h 330201"/>
              <a:gd name="connsiteX0" fmla="*/ 0 w 1111251"/>
              <a:gd name="connsiteY0" fmla="*/ 330201 h 330201"/>
              <a:gd name="connsiteX1" fmla="*/ 381794 w 1111251"/>
              <a:gd name="connsiteY1" fmla="*/ 0 h 330201"/>
              <a:gd name="connsiteX2" fmla="*/ 1111251 w 1111251"/>
              <a:gd name="connsiteY2" fmla="*/ 0 h 330201"/>
              <a:gd name="connsiteX3" fmla="*/ 450057 w 1111251"/>
              <a:gd name="connsiteY3" fmla="*/ 330201 h 330201"/>
              <a:gd name="connsiteX4" fmla="*/ 0 w 1111251"/>
              <a:gd name="connsiteY4" fmla="*/ 330201 h 330201"/>
              <a:gd name="connsiteX0" fmla="*/ 0 w 815976"/>
              <a:gd name="connsiteY0" fmla="*/ 330201 h 330201"/>
              <a:gd name="connsiteX1" fmla="*/ 381794 w 815976"/>
              <a:gd name="connsiteY1" fmla="*/ 0 h 330201"/>
              <a:gd name="connsiteX2" fmla="*/ 815976 w 815976"/>
              <a:gd name="connsiteY2" fmla="*/ 0 h 330201"/>
              <a:gd name="connsiteX3" fmla="*/ 450057 w 815976"/>
              <a:gd name="connsiteY3" fmla="*/ 330201 h 330201"/>
              <a:gd name="connsiteX4" fmla="*/ 0 w 815976"/>
              <a:gd name="connsiteY4" fmla="*/ 330201 h 330201"/>
              <a:gd name="connsiteX0" fmla="*/ 0 w 841376"/>
              <a:gd name="connsiteY0" fmla="*/ 330201 h 330201"/>
              <a:gd name="connsiteX1" fmla="*/ 381794 w 841376"/>
              <a:gd name="connsiteY1" fmla="*/ 0 h 330201"/>
              <a:gd name="connsiteX2" fmla="*/ 841376 w 841376"/>
              <a:gd name="connsiteY2" fmla="*/ 0 h 330201"/>
              <a:gd name="connsiteX3" fmla="*/ 450057 w 841376"/>
              <a:gd name="connsiteY3" fmla="*/ 330201 h 330201"/>
              <a:gd name="connsiteX4" fmla="*/ 0 w 841376"/>
              <a:gd name="connsiteY4" fmla="*/ 330201 h 33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376" h="330201">
                <a:moveTo>
                  <a:pt x="0" y="330201"/>
                </a:moveTo>
                <a:lnTo>
                  <a:pt x="381794" y="0"/>
                </a:lnTo>
                <a:lnTo>
                  <a:pt x="841376" y="0"/>
                </a:lnTo>
                <a:lnTo>
                  <a:pt x="450057" y="330201"/>
                </a:lnTo>
                <a:lnTo>
                  <a:pt x="0" y="330201"/>
                </a:lnTo>
                <a:close/>
              </a:path>
            </a:pathLst>
          </a:custGeom>
          <a:pattFill prst="pct70">
            <a:fgClr>
              <a:schemeClr val="accent5">
                <a:lumMod val="50000"/>
              </a:schemeClr>
            </a:fgClr>
            <a:bgClr>
              <a:schemeClr val="bg1"/>
            </a:bgClr>
          </a:patt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321834" y="2990871"/>
            <a:ext cx="3476445" cy="28208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Rectangle 1"/>
          <p:cNvSpPr/>
          <p:nvPr/>
        </p:nvSpPr>
        <p:spPr>
          <a:xfrm>
            <a:off x="4390845" y="1578634"/>
            <a:ext cx="7047781" cy="4658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+mj-lt"/>
              <a:buAutoNum type="arabicPeriod"/>
            </a:pPr>
            <a:r>
              <a:rPr lang="en-ZA" dirty="0">
                <a:solidFill>
                  <a:schemeClr val="tx1"/>
                </a:solidFill>
              </a:rPr>
              <a:t>Introduction</a:t>
            </a:r>
          </a:p>
          <a:p>
            <a:pPr marL="342900" indent="-342900">
              <a:buFont typeface="+mj-lt"/>
              <a:buAutoNum type="arabicPeriod"/>
            </a:pPr>
            <a:r>
              <a:rPr lang="en-ZA" dirty="0">
                <a:solidFill>
                  <a:schemeClr val="tx1"/>
                </a:solidFill>
              </a:rPr>
              <a:t>Achievements during the year</a:t>
            </a:r>
          </a:p>
          <a:p>
            <a:pPr marL="342900" indent="-342900">
              <a:buFont typeface="+mj-lt"/>
              <a:buAutoNum type="arabicPeriod"/>
            </a:pPr>
            <a:r>
              <a:rPr lang="en-ZA" dirty="0">
                <a:solidFill>
                  <a:schemeClr val="tx1"/>
                </a:solidFill>
              </a:rPr>
              <a:t>Performance report</a:t>
            </a:r>
          </a:p>
          <a:p>
            <a:pPr marL="342900" indent="-342900">
              <a:buFont typeface="+mj-lt"/>
              <a:buAutoNum type="arabicPeriod"/>
            </a:pPr>
            <a:r>
              <a:rPr lang="en-ZA" dirty="0">
                <a:solidFill>
                  <a:schemeClr val="tx1"/>
                </a:solidFill>
              </a:rPr>
              <a:t>Financial information</a:t>
            </a:r>
          </a:p>
          <a:p>
            <a:pPr marL="342900" indent="-342900">
              <a:buFont typeface="+mj-lt"/>
              <a:buAutoNum type="arabicPeriod"/>
            </a:pPr>
            <a:r>
              <a:rPr lang="en-ZA" dirty="0">
                <a:solidFill>
                  <a:schemeClr val="tx1"/>
                </a:solidFill>
              </a:rPr>
              <a:t>Governance</a:t>
            </a:r>
          </a:p>
          <a:p>
            <a:pPr marL="342900" indent="-342900">
              <a:buFont typeface="+mj-lt"/>
              <a:buAutoNum type="arabicPeriod"/>
            </a:pPr>
            <a:r>
              <a:rPr lang="en-ZA" dirty="0">
                <a:solidFill>
                  <a:schemeClr val="tx1"/>
                </a:solidFill>
              </a:rPr>
              <a:t>Going forward</a:t>
            </a:r>
          </a:p>
          <a:p>
            <a:pPr marL="342900" indent="-342900">
              <a:buFont typeface="+mj-lt"/>
              <a:buAutoNum type="arabicPeriod"/>
            </a:pPr>
            <a:endParaRPr lang="en-Z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09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41592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327"/>
                </a:moveTo>
                <a:lnTo>
                  <a:pt x="9144000" y="719327"/>
                </a:lnTo>
                <a:lnTo>
                  <a:pt x="914400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524000" y="1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327"/>
                </a:moveTo>
                <a:lnTo>
                  <a:pt x="9144000" y="719327"/>
                </a:lnTo>
                <a:lnTo>
                  <a:pt x="914400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62386" y="104903"/>
            <a:ext cx="8323603" cy="49244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ZA" sz="3200" b="1" dirty="0">
                <a:solidFill>
                  <a:schemeClr val="bg1"/>
                </a:solidFill>
              </a:rPr>
              <a:t>TOWARDS THE HSDB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61178" y="6532990"/>
            <a:ext cx="2216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212A35"/>
                </a:solidFill>
                <a:latin typeface="Arial"/>
                <a:cs typeface="Arial"/>
              </a:rPr>
              <a:pPr marL="25400">
                <a:lnSpc>
                  <a:spcPts val="1425"/>
                </a:lnSpc>
              </a:pPr>
              <a:t>25</a:t>
            </a:fld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22334" y="2308740"/>
            <a:ext cx="5203957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buFont typeface="Wingdings" panose="05000000000000000000" pitchFamily="2" charset="2"/>
              <a:buChar char="ü"/>
            </a:pPr>
            <a:endParaRPr lang="en-ZA" sz="1400" spc="-5" dirty="0">
              <a:solidFill>
                <a:srgbClr val="212A35"/>
              </a:solidFill>
              <a:latin typeface="Arial"/>
              <a:cs typeface="Arial"/>
            </a:endParaRPr>
          </a:p>
          <a:p>
            <a:pPr marL="12700" marR="5080"/>
            <a:endParaRPr lang="en-ZA" sz="1400" dirty="0">
              <a:solidFill>
                <a:srgbClr val="212A35"/>
              </a:solidFill>
              <a:latin typeface="Arial"/>
              <a:cs typeface="Arial"/>
            </a:endParaRPr>
          </a:p>
          <a:p>
            <a:pPr marL="12700" marR="5080"/>
            <a:endParaRPr sz="1400" dirty="0">
              <a:latin typeface="Arial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5861179" y="6532993"/>
            <a:ext cx="135889" cy="196215"/>
          </a:xfrm>
          <a:prstGeom prst="rect">
            <a:avLst/>
          </a:prstGeom>
        </p:spPr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en-ZA" spc="-5"/>
              <a:pPr marL="25400">
                <a:lnSpc>
                  <a:spcPts val="1425"/>
                </a:lnSpc>
              </a:pPr>
              <a:t>25</a:t>
            </a:fld>
            <a:endParaRPr lang="en-ZA" spc="-5" dirty="0"/>
          </a:p>
        </p:txBody>
      </p:sp>
      <p:sp>
        <p:nvSpPr>
          <p:cNvPr id="10" name="Rectangle 9"/>
          <p:cNvSpPr/>
          <p:nvPr/>
        </p:nvSpPr>
        <p:spPr>
          <a:xfrm>
            <a:off x="1691148" y="1425677"/>
            <a:ext cx="97754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Reviewing</a:t>
            </a:r>
            <a:r>
              <a:rPr lang="en-US" sz="2800" dirty="0"/>
              <a:t> / </a:t>
            </a:r>
            <a:r>
              <a:rPr lang="en-US" sz="2800" b="1" dirty="0"/>
              <a:t>E</a:t>
            </a:r>
            <a:r>
              <a:rPr lang="en-US" sz="2800" b="1" dirty="0" smtClean="0"/>
              <a:t>nhancing</a:t>
            </a:r>
            <a:r>
              <a:rPr lang="en-US" sz="2800" dirty="0" smtClean="0"/>
              <a:t> </a:t>
            </a:r>
            <a:r>
              <a:rPr lang="en-US" sz="2800" dirty="0"/>
              <a:t>business case for </a:t>
            </a:r>
            <a:r>
              <a:rPr lang="en-US" sz="2800" dirty="0" smtClean="0"/>
              <a:t>Human Settlement Development Bank (HSDB)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Looking forward to </a:t>
            </a:r>
            <a:r>
              <a:rPr lang="en-US" sz="2800" dirty="0" smtClean="0"/>
              <a:t> finalization of the Draft Legislation </a:t>
            </a:r>
            <a:r>
              <a:rPr lang="en-US" sz="2800" dirty="0"/>
              <a:t>for </a:t>
            </a:r>
            <a:r>
              <a:rPr lang="en-US" sz="2800" b="1" dirty="0"/>
              <a:t>HSDB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Improved sustainability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Drop-Off </a:t>
            </a:r>
            <a:r>
              <a:rPr lang="en-US" sz="2800" b="1" dirty="0"/>
              <a:t>obsolete</a:t>
            </a:r>
            <a:r>
              <a:rPr lang="en-US" sz="2800" dirty="0"/>
              <a:t> </a:t>
            </a:r>
            <a:r>
              <a:rPr lang="en-US" sz="2800" dirty="0" smtClean="0"/>
              <a:t>and develop </a:t>
            </a:r>
            <a:r>
              <a:rPr lang="en-US" sz="2800" b="1" dirty="0"/>
              <a:t>new </a:t>
            </a:r>
            <a:r>
              <a:rPr lang="en-US" sz="2800" b="1" dirty="0" smtClean="0"/>
              <a:t>products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12053810"/>
      </p:ext>
    </p:extLst>
  </p:cSld>
  <p:clrMapOvr>
    <a:masterClrMapping/>
  </p:clrMapOvr>
  <p:transition spd="slow">
    <p:push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41592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327"/>
                </a:moveTo>
                <a:lnTo>
                  <a:pt x="9144000" y="719327"/>
                </a:lnTo>
                <a:lnTo>
                  <a:pt x="914400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0" y="1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327"/>
                </a:moveTo>
                <a:lnTo>
                  <a:pt x="9144000" y="719327"/>
                </a:lnTo>
                <a:lnTo>
                  <a:pt x="914400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67000" y="104903"/>
            <a:ext cx="70866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sp>
        <p:nvSpPr>
          <p:cNvPr id="5" name="object 5"/>
          <p:cNvSpPr/>
          <p:nvPr/>
        </p:nvSpPr>
        <p:spPr>
          <a:xfrm>
            <a:off x="1752600" y="867156"/>
            <a:ext cx="8763000" cy="5665835"/>
          </a:xfrm>
          <a:custGeom>
            <a:avLst/>
            <a:gdLst/>
            <a:ahLst/>
            <a:cxnLst/>
            <a:rect l="l" t="t" r="r" b="b"/>
            <a:pathLst>
              <a:path w="8330565" h="5413375">
                <a:moveTo>
                  <a:pt x="0" y="5413248"/>
                </a:moveTo>
                <a:lnTo>
                  <a:pt x="8330183" y="5413248"/>
                </a:lnTo>
                <a:lnTo>
                  <a:pt x="8330183" y="0"/>
                </a:lnTo>
                <a:lnTo>
                  <a:pt x="0" y="0"/>
                </a:lnTo>
                <a:lnTo>
                  <a:pt x="0" y="5413248"/>
                </a:lnTo>
                <a:close/>
              </a:path>
            </a:pathLst>
          </a:custGeom>
          <a:ln w="5791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61178" y="6553632"/>
            <a:ext cx="2216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212A35"/>
                </a:solidFill>
                <a:latin typeface="Arial"/>
                <a:cs typeface="Arial"/>
              </a:rPr>
              <a:pPr marL="25400">
                <a:lnSpc>
                  <a:spcPts val="1425"/>
                </a:lnSpc>
              </a:pPr>
              <a:t>26</a:t>
            </a:fld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1989667" y="1065389"/>
            <a:ext cx="3871510" cy="1425843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ZA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Economy </a:t>
            </a:r>
          </a:p>
        </p:txBody>
      </p:sp>
      <p:sp>
        <p:nvSpPr>
          <p:cNvPr id="8" name="Rectangle 7"/>
          <p:cNvSpPr/>
          <p:nvPr/>
        </p:nvSpPr>
        <p:spPr>
          <a:xfrm>
            <a:off x="5527612" y="1055707"/>
            <a:ext cx="4876800" cy="1390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4038" indent="-28575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ZA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Tepid economic growth will continue affecting business confidence and private sector investment. 2019/20, will be challenging and DFI’s will struggle to achieve financial and key impact targets in an economy in recession.</a:t>
            </a:r>
          </a:p>
        </p:txBody>
      </p:sp>
      <p:sp>
        <p:nvSpPr>
          <p:cNvPr id="11" name="Pentagon 10"/>
          <p:cNvSpPr/>
          <p:nvPr/>
        </p:nvSpPr>
        <p:spPr>
          <a:xfrm>
            <a:off x="1962949" y="3700073"/>
            <a:ext cx="3879977" cy="1546421"/>
          </a:xfrm>
          <a:prstGeom prst="homePlate">
            <a:avLst>
              <a:gd name="adj" fmla="val 4124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>
              <a:lnSpc>
                <a:spcPct val="107000"/>
              </a:lnSpc>
            </a:pPr>
            <a:r>
              <a:rPr lang="en-ZA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Housing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35777" y="3600981"/>
            <a:ext cx="4730934" cy="1994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indent="-28575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ZA" sz="1600" spc="-5" dirty="0">
                <a:solidFill>
                  <a:srgbClr val="212A35"/>
                </a:solidFill>
                <a:latin typeface="Arial"/>
                <a:cs typeface="Arial"/>
              </a:rPr>
              <a:t>Rising culture of non-payment of rent and illegal occupation of social housing units. The NHFC revenue and loan book will be negatively impacted . </a:t>
            </a:r>
          </a:p>
          <a:p>
            <a:pPr marL="298450" indent="-28575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ZA" sz="1600" spc="-5" dirty="0">
                <a:solidFill>
                  <a:srgbClr val="212A35"/>
                </a:solidFill>
                <a:latin typeface="Arial"/>
                <a:cs typeface="Arial"/>
              </a:rPr>
              <a:t>A co-ordinated sector wide approach to the challenge is needed to contain these politically inspired activities. </a:t>
            </a:r>
          </a:p>
        </p:txBody>
      </p:sp>
    </p:spTree>
    <p:extLst>
      <p:ext uri="{BB962C8B-B14F-4D97-AF65-F5344CB8AC3E}">
        <p14:creationId xmlns:p14="http://schemas.microsoft.com/office/powerpoint/2010/main" val="3635012969"/>
      </p:ext>
    </p:extLst>
  </p:cSld>
  <p:clrMapOvr>
    <a:masterClrMapping/>
  </p:clrMapOvr>
  <p:transition spd="slow">
    <p:push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322" y="1103730"/>
            <a:ext cx="10515600" cy="4351338"/>
          </a:xfrm>
        </p:spPr>
        <p:txBody>
          <a:bodyPr/>
          <a:lstStyle/>
          <a:p>
            <a:pPr algn="ctr"/>
            <a:endParaRPr lang="en-ZA" dirty="0"/>
          </a:p>
          <a:p>
            <a:pPr marL="0" indent="0" algn="ctr">
              <a:buNone/>
            </a:pPr>
            <a:endParaRPr lang="en-ZA" dirty="0"/>
          </a:p>
          <a:p>
            <a:pPr algn="ctr"/>
            <a:endParaRPr lang="en-ZA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ZA" sz="7800" b="1" dirty="0">
                <a:solidFill>
                  <a:schemeClr val="accent5">
                    <a:lumMod val="50000"/>
                  </a:schemeClr>
                </a:solidFill>
              </a:rPr>
              <a:t>THANK YOU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529484" y="6408743"/>
            <a:ext cx="488949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1941B2-763E-4064-84D5-2DE2E82E566C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Parallelogram 7"/>
          <p:cNvSpPr/>
          <p:nvPr/>
        </p:nvSpPr>
        <p:spPr>
          <a:xfrm>
            <a:off x="-2" y="6519067"/>
            <a:ext cx="9871077" cy="335757"/>
          </a:xfrm>
          <a:custGeom>
            <a:avLst/>
            <a:gdLst>
              <a:gd name="connsiteX0" fmla="*/ 0 w 10188575"/>
              <a:gd name="connsiteY0" fmla="*/ 166915 h 166915"/>
              <a:gd name="connsiteX1" fmla="*/ 41729 w 10188575"/>
              <a:gd name="connsiteY1" fmla="*/ 0 h 166915"/>
              <a:gd name="connsiteX2" fmla="*/ 10188575 w 10188575"/>
              <a:gd name="connsiteY2" fmla="*/ 0 h 166915"/>
              <a:gd name="connsiteX3" fmla="*/ 10146846 w 10188575"/>
              <a:gd name="connsiteY3" fmla="*/ 166915 h 166915"/>
              <a:gd name="connsiteX4" fmla="*/ 0 w 10188575"/>
              <a:gd name="connsiteY4" fmla="*/ 166915 h 166915"/>
              <a:gd name="connsiteX0" fmla="*/ 17802 w 10146846"/>
              <a:gd name="connsiteY0" fmla="*/ 166915 h 166915"/>
              <a:gd name="connsiteX1" fmla="*/ 0 w 10146846"/>
              <a:gd name="connsiteY1" fmla="*/ 0 h 166915"/>
              <a:gd name="connsiteX2" fmla="*/ 10146846 w 10146846"/>
              <a:gd name="connsiteY2" fmla="*/ 0 h 166915"/>
              <a:gd name="connsiteX3" fmla="*/ 10105117 w 10146846"/>
              <a:gd name="connsiteY3" fmla="*/ 166915 h 166915"/>
              <a:gd name="connsiteX4" fmla="*/ 17802 w 10146846"/>
              <a:gd name="connsiteY4" fmla="*/ 166915 h 166915"/>
              <a:gd name="connsiteX0" fmla="*/ 3514 w 10132558"/>
              <a:gd name="connsiteY0" fmla="*/ 166915 h 166915"/>
              <a:gd name="connsiteX1" fmla="*/ 0 w 10132558"/>
              <a:gd name="connsiteY1" fmla="*/ 2381 h 166915"/>
              <a:gd name="connsiteX2" fmla="*/ 10132558 w 10132558"/>
              <a:gd name="connsiteY2" fmla="*/ 0 h 166915"/>
              <a:gd name="connsiteX3" fmla="*/ 10090829 w 10132558"/>
              <a:gd name="connsiteY3" fmla="*/ 166915 h 166915"/>
              <a:gd name="connsiteX4" fmla="*/ 3514 w 10132558"/>
              <a:gd name="connsiteY4" fmla="*/ 166915 h 166915"/>
              <a:gd name="connsiteX0" fmla="*/ 154 w 10129198"/>
              <a:gd name="connsiteY0" fmla="*/ 166915 h 166915"/>
              <a:gd name="connsiteX1" fmla="*/ 3784 w 10129198"/>
              <a:gd name="connsiteY1" fmla="*/ 0 h 166915"/>
              <a:gd name="connsiteX2" fmla="*/ 10129198 w 10129198"/>
              <a:gd name="connsiteY2" fmla="*/ 0 h 166915"/>
              <a:gd name="connsiteX3" fmla="*/ 10087469 w 10129198"/>
              <a:gd name="connsiteY3" fmla="*/ 166915 h 166915"/>
              <a:gd name="connsiteX4" fmla="*/ 154 w 10129198"/>
              <a:gd name="connsiteY4" fmla="*/ 166915 h 166915"/>
              <a:gd name="connsiteX0" fmla="*/ 239 w 10126902"/>
              <a:gd name="connsiteY0" fmla="*/ 169296 h 169296"/>
              <a:gd name="connsiteX1" fmla="*/ 1488 w 10126902"/>
              <a:gd name="connsiteY1" fmla="*/ 0 h 169296"/>
              <a:gd name="connsiteX2" fmla="*/ 10126902 w 10126902"/>
              <a:gd name="connsiteY2" fmla="*/ 0 h 169296"/>
              <a:gd name="connsiteX3" fmla="*/ 10085173 w 10126902"/>
              <a:gd name="connsiteY3" fmla="*/ 166915 h 169296"/>
              <a:gd name="connsiteX4" fmla="*/ 239 w 10126902"/>
              <a:gd name="connsiteY4" fmla="*/ 169296 h 169296"/>
              <a:gd name="connsiteX0" fmla="*/ 239 w 10425352"/>
              <a:gd name="connsiteY0" fmla="*/ 175887 h 175887"/>
              <a:gd name="connsiteX1" fmla="*/ 1488 w 10425352"/>
              <a:gd name="connsiteY1" fmla="*/ 6591 h 175887"/>
              <a:gd name="connsiteX2" fmla="*/ 10425352 w 10425352"/>
              <a:gd name="connsiteY2" fmla="*/ 0 h 175887"/>
              <a:gd name="connsiteX3" fmla="*/ 10085173 w 10425352"/>
              <a:gd name="connsiteY3" fmla="*/ 173506 h 175887"/>
              <a:gd name="connsiteX4" fmla="*/ 239 w 10425352"/>
              <a:gd name="connsiteY4" fmla="*/ 175887 h 175887"/>
              <a:gd name="connsiteX0" fmla="*/ 239 w 10635515"/>
              <a:gd name="connsiteY0" fmla="*/ 179182 h 179182"/>
              <a:gd name="connsiteX1" fmla="*/ 1488 w 10635515"/>
              <a:gd name="connsiteY1" fmla="*/ 9886 h 179182"/>
              <a:gd name="connsiteX2" fmla="*/ 10635515 w 10635515"/>
              <a:gd name="connsiteY2" fmla="*/ 0 h 179182"/>
              <a:gd name="connsiteX3" fmla="*/ 10085173 w 10635515"/>
              <a:gd name="connsiteY3" fmla="*/ 176801 h 179182"/>
              <a:gd name="connsiteX4" fmla="*/ 239 w 10635515"/>
              <a:gd name="connsiteY4" fmla="*/ 179182 h 179182"/>
              <a:gd name="connsiteX0" fmla="*/ 239 w 10635515"/>
              <a:gd name="connsiteY0" fmla="*/ 179182 h 179182"/>
              <a:gd name="connsiteX1" fmla="*/ 1488 w 10635515"/>
              <a:gd name="connsiteY1" fmla="*/ 9886 h 179182"/>
              <a:gd name="connsiteX2" fmla="*/ 10635515 w 10635515"/>
              <a:gd name="connsiteY2" fmla="*/ 0 h 179182"/>
              <a:gd name="connsiteX3" fmla="*/ 10224620 w 10635515"/>
              <a:gd name="connsiteY3" fmla="*/ 178449 h 179182"/>
              <a:gd name="connsiteX4" fmla="*/ 239 w 10635515"/>
              <a:gd name="connsiteY4" fmla="*/ 179182 h 179182"/>
              <a:gd name="connsiteX0" fmla="*/ 239 w 10635515"/>
              <a:gd name="connsiteY0" fmla="*/ 174239 h 174239"/>
              <a:gd name="connsiteX1" fmla="*/ 1488 w 10635515"/>
              <a:gd name="connsiteY1" fmla="*/ 4943 h 174239"/>
              <a:gd name="connsiteX2" fmla="*/ 10635515 w 10635515"/>
              <a:gd name="connsiteY2" fmla="*/ 0 h 174239"/>
              <a:gd name="connsiteX3" fmla="*/ 10224620 w 10635515"/>
              <a:gd name="connsiteY3" fmla="*/ 173506 h 174239"/>
              <a:gd name="connsiteX4" fmla="*/ 239 w 10635515"/>
              <a:gd name="connsiteY4" fmla="*/ 174239 h 17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5515" h="174239">
                <a:moveTo>
                  <a:pt x="239" y="174239"/>
                </a:moveTo>
                <a:cubicBezTo>
                  <a:pt x="-932" y="119394"/>
                  <a:pt x="2659" y="59788"/>
                  <a:pt x="1488" y="4943"/>
                </a:cubicBezTo>
                <a:lnTo>
                  <a:pt x="10635515" y="0"/>
                </a:lnTo>
                <a:lnTo>
                  <a:pt x="10224620" y="173506"/>
                </a:lnTo>
                <a:lnTo>
                  <a:pt x="239" y="174239"/>
                </a:lnTo>
                <a:close/>
              </a:path>
            </a:pathLst>
          </a:custGeom>
          <a:pattFill prst="pct7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10"/>
          <p:cNvSpPr/>
          <p:nvPr/>
        </p:nvSpPr>
        <p:spPr>
          <a:xfrm>
            <a:off x="10360480" y="6519067"/>
            <a:ext cx="1831520" cy="330199"/>
          </a:xfrm>
          <a:custGeom>
            <a:avLst/>
            <a:gdLst>
              <a:gd name="connsiteX0" fmla="*/ 0 w 1983938"/>
              <a:gd name="connsiteY0" fmla="*/ 166914 h 166914"/>
              <a:gd name="connsiteX1" fmla="*/ 41729 w 1983938"/>
              <a:gd name="connsiteY1" fmla="*/ 0 h 166914"/>
              <a:gd name="connsiteX2" fmla="*/ 1983938 w 1983938"/>
              <a:gd name="connsiteY2" fmla="*/ 0 h 166914"/>
              <a:gd name="connsiteX3" fmla="*/ 1942210 w 1983938"/>
              <a:gd name="connsiteY3" fmla="*/ 166914 h 166914"/>
              <a:gd name="connsiteX4" fmla="*/ 0 w 1983938"/>
              <a:gd name="connsiteY4" fmla="*/ 166914 h 166914"/>
              <a:gd name="connsiteX0" fmla="*/ 0 w 1942210"/>
              <a:gd name="connsiteY0" fmla="*/ 166914 h 166914"/>
              <a:gd name="connsiteX1" fmla="*/ 41729 w 1942210"/>
              <a:gd name="connsiteY1" fmla="*/ 0 h 166914"/>
              <a:gd name="connsiteX2" fmla="*/ 1910120 w 1942210"/>
              <a:gd name="connsiteY2" fmla="*/ 0 h 166914"/>
              <a:gd name="connsiteX3" fmla="*/ 1942210 w 1942210"/>
              <a:gd name="connsiteY3" fmla="*/ 166914 h 166914"/>
              <a:gd name="connsiteX4" fmla="*/ 0 w 1942210"/>
              <a:gd name="connsiteY4" fmla="*/ 166914 h 166914"/>
              <a:gd name="connsiteX0" fmla="*/ 0 w 1913635"/>
              <a:gd name="connsiteY0" fmla="*/ 166914 h 166914"/>
              <a:gd name="connsiteX1" fmla="*/ 41729 w 1913635"/>
              <a:gd name="connsiteY1" fmla="*/ 0 h 166914"/>
              <a:gd name="connsiteX2" fmla="*/ 1910120 w 1913635"/>
              <a:gd name="connsiteY2" fmla="*/ 0 h 166914"/>
              <a:gd name="connsiteX3" fmla="*/ 1913635 w 1913635"/>
              <a:gd name="connsiteY3" fmla="*/ 166914 h 166914"/>
              <a:gd name="connsiteX4" fmla="*/ 0 w 1913635"/>
              <a:gd name="connsiteY4" fmla="*/ 166914 h 166914"/>
              <a:gd name="connsiteX0" fmla="*/ 0 w 1913635"/>
              <a:gd name="connsiteY0" fmla="*/ 170187 h 170187"/>
              <a:gd name="connsiteX1" fmla="*/ 352879 w 1913635"/>
              <a:gd name="connsiteY1" fmla="*/ 0 h 170187"/>
              <a:gd name="connsiteX2" fmla="*/ 1910120 w 1913635"/>
              <a:gd name="connsiteY2" fmla="*/ 3273 h 170187"/>
              <a:gd name="connsiteX3" fmla="*/ 1913635 w 1913635"/>
              <a:gd name="connsiteY3" fmla="*/ 170187 h 170187"/>
              <a:gd name="connsiteX4" fmla="*/ 0 w 1913635"/>
              <a:gd name="connsiteY4" fmla="*/ 170187 h 17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3635" h="170187">
                <a:moveTo>
                  <a:pt x="0" y="170187"/>
                </a:moveTo>
                <a:lnTo>
                  <a:pt x="352879" y="0"/>
                </a:lnTo>
                <a:lnTo>
                  <a:pt x="1910120" y="3273"/>
                </a:lnTo>
                <a:cubicBezTo>
                  <a:pt x="1911292" y="58911"/>
                  <a:pt x="1912463" y="114549"/>
                  <a:pt x="1913635" y="170187"/>
                </a:cubicBezTo>
                <a:lnTo>
                  <a:pt x="0" y="170187"/>
                </a:lnTo>
                <a:close/>
              </a:path>
            </a:pathLst>
          </a:custGeom>
          <a:pattFill prst="pct70">
            <a:fgClr>
              <a:schemeClr val="accent4"/>
            </a:fgClr>
            <a:bgClr>
              <a:schemeClr val="bg1"/>
            </a:bgClr>
          </a:patt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12"/>
          <p:cNvSpPr/>
          <p:nvPr/>
        </p:nvSpPr>
        <p:spPr>
          <a:xfrm>
            <a:off x="9680574" y="6524623"/>
            <a:ext cx="841376" cy="330201"/>
          </a:xfrm>
          <a:custGeom>
            <a:avLst/>
            <a:gdLst>
              <a:gd name="connsiteX0" fmla="*/ 0 w 812801"/>
              <a:gd name="connsiteY0" fmla="*/ 333376 h 333376"/>
              <a:gd name="connsiteX1" fmla="*/ 83344 w 812801"/>
              <a:gd name="connsiteY1" fmla="*/ 0 h 333376"/>
              <a:gd name="connsiteX2" fmla="*/ 812801 w 812801"/>
              <a:gd name="connsiteY2" fmla="*/ 0 h 333376"/>
              <a:gd name="connsiteX3" fmla="*/ 729457 w 812801"/>
              <a:gd name="connsiteY3" fmla="*/ 333376 h 333376"/>
              <a:gd name="connsiteX4" fmla="*/ 0 w 812801"/>
              <a:gd name="connsiteY4" fmla="*/ 333376 h 333376"/>
              <a:gd name="connsiteX0" fmla="*/ 0 w 1111251"/>
              <a:gd name="connsiteY0" fmla="*/ 330201 h 333376"/>
              <a:gd name="connsiteX1" fmla="*/ 381794 w 1111251"/>
              <a:gd name="connsiteY1" fmla="*/ 0 h 333376"/>
              <a:gd name="connsiteX2" fmla="*/ 1111251 w 1111251"/>
              <a:gd name="connsiteY2" fmla="*/ 0 h 333376"/>
              <a:gd name="connsiteX3" fmla="*/ 1027907 w 1111251"/>
              <a:gd name="connsiteY3" fmla="*/ 333376 h 333376"/>
              <a:gd name="connsiteX4" fmla="*/ 0 w 1111251"/>
              <a:gd name="connsiteY4" fmla="*/ 330201 h 333376"/>
              <a:gd name="connsiteX0" fmla="*/ 0 w 1111251"/>
              <a:gd name="connsiteY0" fmla="*/ 330201 h 330201"/>
              <a:gd name="connsiteX1" fmla="*/ 381794 w 1111251"/>
              <a:gd name="connsiteY1" fmla="*/ 0 h 330201"/>
              <a:gd name="connsiteX2" fmla="*/ 1111251 w 1111251"/>
              <a:gd name="connsiteY2" fmla="*/ 0 h 330201"/>
              <a:gd name="connsiteX3" fmla="*/ 805657 w 1111251"/>
              <a:gd name="connsiteY3" fmla="*/ 320676 h 330201"/>
              <a:gd name="connsiteX4" fmla="*/ 0 w 1111251"/>
              <a:gd name="connsiteY4" fmla="*/ 330201 h 330201"/>
              <a:gd name="connsiteX0" fmla="*/ 0 w 1111251"/>
              <a:gd name="connsiteY0" fmla="*/ 330201 h 330201"/>
              <a:gd name="connsiteX1" fmla="*/ 381794 w 1111251"/>
              <a:gd name="connsiteY1" fmla="*/ 0 h 330201"/>
              <a:gd name="connsiteX2" fmla="*/ 1111251 w 1111251"/>
              <a:gd name="connsiteY2" fmla="*/ 0 h 330201"/>
              <a:gd name="connsiteX3" fmla="*/ 450057 w 1111251"/>
              <a:gd name="connsiteY3" fmla="*/ 330201 h 330201"/>
              <a:gd name="connsiteX4" fmla="*/ 0 w 1111251"/>
              <a:gd name="connsiteY4" fmla="*/ 330201 h 330201"/>
              <a:gd name="connsiteX0" fmla="*/ 0 w 1111251"/>
              <a:gd name="connsiteY0" fmla="*/ 330201 h 330201"/>
              <a:gd name="connsiteX1" fmla="*/ 381794 w 1111251"/>
              <a:gd name="connsiteY1" fmla="*/ 0 h 330201"/>
              <a:gd name="connsiteX2" fmla="*/ 1111251 w 1111251"/>
              <a:gd name="connsiteY2" fmla="*/ 0 h 330201"/>
              <a:gd name="connsiteX3" fmla="*/ 450057 w 1111251"/>
              <a:gd name="connsiteY3" fmla="*/ 330201 h 330201"/>
              <a:gd name="connsiteX4" fmla="*/ 0 w 1111251"/>
              <a:gd name="connsiteY4" fmla="*/ 330201 h 330201"/>
              <a:gd name="connsiteX0" fmla="*/ 0 w 815976"/>
              <a:gd name="connsiteY0" fmla="*/ 330201 h 330201"/>
              <a:gd name="connsiteX1" fmla="*/ 381794 w 815976"/>
              <a:gd name="connsiteY1" fmla="*/ 0 h 330201"/>
              <a:gd name="connsiteX2" fmla="*/ 815976 w 815976"/>
              <a:gd name="connsiteY2" fmla="*/ 0 h 330201"/>
              <a:gd name="connsiteX3" fmla="*/ 450057 w 815976"/>
              <a:gd name="connsiteY3" fmla="*/ 330201 h 330201"/>
              <a:gd name="connsiteX4" fmla="*/ 0 w 815976"/>
              <a:gd name="connsiteY4" fmla="*/ 330201 h 330201"/>
              <a:gd name="connsiteX0" fmla="*/ 0 w 841376"/>
              <a:gd name="connsiteY0" fmla="*/ 330201 h 330201"/>
              <a:gd name="connsiteX1" fmla="*/ 381794 w 841376"/>
              <a:gd name="connsiteY1" fmla="*/ 0 h 330201"/>
              <a:gd name="connsiteX2" fmla="*/ 841376 w 841376"/>
              <a:gd name="connsiteY2" fmla="*/ 0 h 330201"/>
              <a:gd name="connsiteX3" fmla="*/ 450057 w 841376"/>
              <a:gd name="connsiteY3" fmla="*/ 330201 h 330201"/>
              <a:gd name="connsiteX4" fmla="*/ 0 w 841376"/>
              <a:gd name="connsiteY4" fmla="*/ 330201 h 33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376" h="330201">
                <a:moveTo>
                  <a:pt x="0" y="330201"/>
                </a:moveTo>
                <a:lnTo>
                  <a:pt x="381794" y="0"/>
                </a:lnTo>
                <a:lnTo>
                  <a:pt x="841376" y="0"/>
                </a:lnTo>
                <a:lnTo>
                  <a:pt x="450057" y="330201"/>
                </a:lnTo>
                <a:lnTo>
                  <a:pt x="0" y="330201"/>
                </a:lnTo>
                <a:close/>
              </a:path>
            </a:pathLst>
          </a:custGeom>
          <a:pattFill prst="pct70">
            <a:fgClr>
              <a:schemeClr val="accent5">
                <a:lumMod val="50000"/>
              </a:schemeClr>
            </a:fgClr>
            <a:bgClr>
              <a:schemeClr val="bg1"/>
            </a:bgClr>
          </a:patt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950" y="5589881"/>
            <a:ext cx="1355270" cy="77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82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327"/>
                </a:moveTo>
                <a:lnTo>
                  <a:pt x="9144000" y="719327"/>
                </a:lnTo>
                <a:lnTo>
                  <a:pt x="914400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0" y="1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327"/>
                </a:moveTo>
                <a:lnTo>
                  <a:pt x="9144000" y="719327"/>
                </a:lnTo>
                <a:lnTo>
                  <a:pt x="914400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70070" y="69342"/>
            <a:ext cx="3454400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200" b="1" dirty="0"/>
              <a:t>NHFC</a:t>
            </a:r>
            <a:r>
              <a:rPr sz="3200" b="1" spc="-90" dirty="0"/>
              <a:t> </a:t>
            </a:r>
            <a:r>
              <a:rPr sz="3200" b="1" spc="-5" dirty="0"/>
              <a:t>OVERVIEW</a:t>
            </a:r>
            <a:endParaRPr sz="3200" b="1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7306905" y="6532991"/>
            <a:ext cx="18118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3</a:t>
            </a:fld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1717039" y="1035430"/>
            <a:ext cx="8112761" cy="695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3845" indent="-271145">
              <a:buFont typeface="Wingdings"/>
              <a:buChar char=""/>
              <a:tabLst>
                <a:tab pos="284163" algn="l"/>
                <a:tab pos="2782888" algn="l"/>
              </a:tabLst>
            </a:pPr>
            <a:r>
              <a:rPr b="1" spc="-5" dirty="0">
                <a:solidFill>
                  <a:srgbClr val="212A35"/>
                </a:solidFill>
                <a:latin typeface="Arial"/>
                <a:cs typeface="Arial"/>
              </a:rPr>
              <a:t>Established:	</a:t>
            </a:r>
            <a:r>
              <a:rPr lang="en-ZA" b="1" spc="-5" dirty="0">
                <a:solidFill>
                  <a:srgbClr val="212A35"/>
                </a:solidFill>
                <a:latin typeface="Arial"/>
                <a:cs typeface="Arial"/>
              </a:rPr>
              <a:t>	</a:t>
            </a:r>
            <a:r>
              <a:rPr b="1" spc="-10" dirty="0">
                <a:solidFill>
                  <a:srgbClr val="212A35"/>
                </a:solidFill>
                <a:latin typeface="Arial"/>
                <a:cs typeface="Arial"/>
              </a:rPr>
              <a:t>1996</a:t>
            </a:r>
            <a:endParaRPr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3845" indent="-271145">
              <a:spcBef>
                <a:spcPts val="1080"/>
              </a:spcBef>
              <a:buFont typeface="Wingdings"/>
              <a:buChar char=""/>
              <a:tabLst>
                <a:tab pos="284480" algn="l"/>
              </a:tabLst>
            </a:pPr>
            <a:r>
              <a:rPr b="1" spc="-40" dirty="0">
                <a:solidFill>
                  <a:srgbClr val="212A35"/>
                </a:solidFill>
                <a:latin typeface="Arial"/>
                <a:cs typeface="Arial"/>
              </a:rPr>
              <a:t>Type </a:t>
            </a:r>
            <a:r>
              <a:rPr b="1" dirty="0">
                <a:solidFill>
                  <a:srgbClr val="212A35"/>
                </a:solidFill>
                <a:latin typeface="Arial"/>
                <a:cs typeface="Arial"/>
              </a:rPr>
              <a:t>of </a:t>
            </a:r>
            <a:r>
              <a:rPr b="1" spc="-5" dirty="0">
                <a:solidFill>
                  <a:srgbClr val="212A35"/>
                </a:solidFill>
                <a:latin typeface="Arial"/>
                <a:cs typeface="Arial"/>
              </a:rPr>
              <a:t>Organisation: </a:t>
            </a:r>
            <a:r>
              <a:rPr lang="en-ZA" b="1" spc="-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lang="en-ZA" b="1" spc="-5" dirty="0">
                <a:solidFill>
                  <a:srgbClr val="212A35"/>
                </a:solidFill>
                <a:latin typeface="Arial"/>
                <a:cs typeface="Arial"/>
              </a:rPr>
              <a:t>	</a:t>
            </a:r>
            <a:r>
              <a:rPr spc="-5" dirty="0">
                <a:solidFill>
                  <a:srgbClr val="212A35"/>
                </a:solidFill>
                <a:latin typeface="Arial"/>
                <a:cs typeface="Arial"/>
              </a:rPr>
              <a:t>Development Finance Institution</a:t>
            </a:r>
            <a:r>
              <a:rPr spc="14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212A35"/>
                </a:solidFill>
                <a:latin typeface="Arial"/>
                <a:cs typeface="Arial"/>
              </a:rPr>
              <a:t>(DFI)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17039" y="1858646"/>
            <a:ext cx="2035810" cy="2347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3845" indent="-271145">
              <a:buFont typeface="Wingdings"/>
              <a:buChar char=""/>
              <a:tabLst>
                <a:tab pos="284480" algn="l"/>
              </a:tabLst>
            </a:pPr>
            <a:r>
              <a:rPr b="1" dirty="0">
                <a:solidFill>
                  <a:srgbClr val="212A35"/>
                </a:solidFill>
                <a:latin typeface="Arial"/>
                <a:cs typeface="Arial"/>
              </a:rPr>
              <a:t>Ownership: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283845" indent="-271145">
              <a:spcBef>
                <a:spcPts val="1080"/>
              </a:spcBef>
              <a:buFont typeface="Wingdings"/>
              <a:buChar char=""/>
              <a:tabLst>
                <a:tab pos="284480" algn="l"/>
              </a:tabLst>
            </a:pPr>
            <a:r>
              <a:rPr b="1" spc="-30" dirty="0">
                <a:solidFill>
                  <a:srgbClr val="212A35"/>
                </a:solidFill>
                <a:latin typeface="Arial"/>
                <a:cs typeface="Arial"/>
              </a:rPr>
              <a:t>Total</a:t>
            </a:r>
            <a:r>
              <a:rPr b="1" spc="-16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212A35"/>
                </a:solidFill>
                <a:latin typeface="Arial"/>
                <a:cs typeface="Arial"/>
              </a:rPr>
              <a:t>Assets: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283845" indent="-271145">
              <a:spcBef>
                <a:spcPts val="1080"/>
              </a:spcBef>
              <a:buFont typeface="Wingdings"/>
              <a:buChar char=""/>
              <a:tabLst>
                <a:tab pos="284480" algn="l"/>
              </a:tabLst>
            </a:pPr>
            <a:r>
              <a:rPr b="1" spc="-30" dirty="0">
                <a:solidFill>
                  <a:srgbClr val="212A35"/>
                </a:solidFill>
                <a:latin typeface="Arial"/>
                <a:cs typeface="Arial"/>
              </a:rPr>
              <a:t>Total</a:t>
            </a:r>
            <a:r>
              <a:rPr b="1" spc="-8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212A35"/>
                </a:solidFill>
                <a:latin typeface="Arial"/>
                <a:cs typeface="Arial"/>
              </a:rPr>
              <a:t>liabilities: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283845" indent="-271145">
              <a:spcBef>
                <a:spcPts val="1080"/>
              </a:spcBef>
              <a:buFont typeface="Wingdings"/>
              <a:buChar char=""/>
              <a:tabLst>
                <a:tab pos="284480" algn="l"/>
              </a:tabLst>
            </a:pPr>
            <a:r>
              <a:rPr b="1" dirty="0">
                <a:solidFill>
                  <a:srgbClr val="212A35"/>
                </a:solidFill>
                <a:latin typeface="Arial"/>
                <a:cs typeface="Arial"/>
              </a:rPr>
              <a:t>Funding</a:t>
            </a:r>
            <a:r>
              <a:rPr b="1" spc="-114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212A35"/>
                </a:solidFill>
                <a:latin typeface="Arial"/>
                <a:cs typeface="Arial"/>
              </a:rPr>
              <a:t>Status: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283845" indent="-271145">
              <a:spcBef>
                <a:spcPts val="1075"/>
              </a:spcBef>
              <a:buFont typeface="Wingdings"/>
              <a:buChar char=""/>
              <a:tabLst>
                <a:tab pos="284480" algn="l"/>
              </a:tabLst>
            </a:pPr>
            <a:r>
              <a:rPr b="1" spc="-5" dirty="0">
                <a:solidFill>
                  <a:srgbClr val="212A35"/>
                </a:solidFill>
                <a:latin typeface="Arial"/>
                <a:cs typeface="Arial"/>
              </a:rPr>
              <a:t>Credit</a:t>
            </a:r>
            <a:r>
              <a:rPr b="1" spc="-4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212A35"/>
                </a:solidFill>
                <a:latin typeface="Arial"/>
                <a:cs typeface="Arial"/>
              </a:rPr>
              <a:t>Rating: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283845" indent="-271145">
              <a:spcBef>
                <a:spcPts val="1075"/>
              </a:spcBef>
              <a:buFont typeface="Wingdings"/>
              <a:buChar char=""/>
              <a:tabLst>
                <a:tab pos="284480" algn="l"/>
              </a:tabLst>
            </a:pPr>
            <a:r>
              <a:rPr b="1" dirty="0">
                <a:solidFill>
                  <a:srgbClr val="212A35"/>
                </a:solidFill>
                <a:latin typeface="Arial"/>
                <a:cs typeface="Arial"/>
              </a:rPr>
              <a:t>Main</a:t>
            </a:r>
            <a:r>
              <a:rPr b="1" spc="-6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212A35"/>
                </a:solidFill>
                <a:latin typeface="Arial"/>
                <a:cs typeface="Arial"/>
              </a:rPr>
              <a:t>business: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5439835" y="1721487"/>
            <a:ext cx="7644553" cy="29443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033780">
              <a:lnSpc>
                <a:spcPct val="150000"/>
              </a:lnSpc>
            </a:pPr>
            <a:r>
              <a:rPr dirty="0"/>
              <a:t>State </a:t>
            </a:r>
            <a:r>
              <a:rPr spc="-15" dirty="0"/>
              <a:t>Owned </a:t>
            </a:r>
            <a:r>
              <a:rPr spc="-25" dirty="0"/>
              <a:t>Company, </a:t>
            </a:r>
            <a:r>
              <a:rPr spc="-5" dirty="0"/>
              <a:t>100% </a:t>
            </a:r>
            <a:r>
              <a:rPr dirty="0"/>
              <a:t>SA </a:t>
            </a:r>
            <a:r>
              <a:rPr spc="-5" dirty="0"/>
              <a:t>government  </a:t>
            </a:r>
            <a:endParaRPr lang="en-ZA" spc="-5" dirty="0"/>
          </a:p>
          <a:p>
            <a:pPr marL="12700" marR="1033780">
              <a:lnSpc>
                <a:spcPct val="150000"/>
              </a:lnSpc>
            </a:pPr>
            <a:r>
              <a:rPr spc="-5" dirty="0"/>
              <a:t>R</a:t>
            </a:r>
            <a:r>
              <a:rPr lang="en-ZA" spc="-5" dirty="0"/>
              <a:t>4,8</a:t>
            </a:r>
            <a:r>
              <a:rPr spc="-5" dirty="0"/>
              <a:t> billion (31 </a:t>
            </a:r>
            <a:r>
              <a:rPr lang="en-ZA" spc="-5" dirty="0"/>
              <a:t>March</a:t>
            </a:r>
            <a:r>
              <a:rPr spc="-5" dirty="0"/>
              <a:t> 201</a:t>
            </a:r>
            <a:r>
              <a:rPr lang="en-ZA" spc="-5" dirty="0"/>
              <a:t>9</a:t>
            </a:r>
            <a:r>
              <a:rPr spc="-5" dirty="0"/>
              <a:t> –</a:t>
            </a:r>
            <a:r>
              <a:rPr spc="5" dirty="0"/>
              <a:t> </a:t>
            </a:r>
            <a:r>
              <a:rPr spc="-5" dirty="0"/>
              <a:t>group)</a:t>
            </a:r>
          </a:p>
          <a:p>
            <a:pPr marL="12700" marR="2108200">
              <a:lnSpc>
                <a:spcPts val="3240"/>
              </a:lnSpc>
              <a:spcBef>
                <a:spcPts val="285"/>
              </a:spcBef>
            </a:pPr>
            <a:r>
              <a:rPr spc="-5" dirty="0"/>
              <a:t>R</a:t>
            </a:r>
            <a:r>
              <a:rPr lang="en-ZA" spc="-5" dirty="0"/>
              <a:t>409</a:t>
            </a:r>
            <a:r>
              <a:rPr spc="-5" dirty="0"/>
              <a:t> million (31 </a:t>
            </a:r>
            <a:r>
              <a:rPr lang="en-ZA" spc="-5" dirty="0"/>
              <a:t>Mar</a:t>
            </a:r>
            <a:r>
              <a:rPr spc="-5" dirty="0"/>
              <a:t> </a:t>
            </a:r>
            <a:r>
              <a:rPr spc="-10" dirty="0"/>
              <a:t>201</a:t>
            </a:r>
            <a:r>
              <a:rPr lang="en-ZA" spc="-10" dirty="0"/>
              <a:t>9</a:t>
            </a:r>
            <a:r>
              <a:rPr spc="-10" dirty="0"/>
              <a:t> </a:t>
            </a:r>
            <a:r>
              <a:rPr spc="-5" dirty="0"/>
              <a:t>– group)  </a:t>
            </a:r>
            <a:endParaRPr lang="en-ZA" spc="-5" dirty="0"/>
          </a:p>
          <a:p>
            <a:pPr marL="12700" marR="2108200">
              <a:lnSpc>
                <a:spcPts val="3240"/>
              </a:lnSpc>
              <a:spcBef>
                <a:spcPts val="285"/>
              </a:spcBef>
            </a:pPr>
            <a:r>
              <a:rPr spc="-5" dirty="0"/>
              <a:t>Self</a:t>
            </a:r>
            <a:r>
              <a:rPr spc="-65" dirty="0"/>
              <a:t> </a:t>
            </a:r>
            <a:r>
              <a:rPr spc="-5" dirty="0"/>
              <a:t>sustaining</a:t>
            </a:r>
          </a:p>
          <a:p>
            <a:pPr marL="12700">
              <a:spcBef>
                <a:spcPts val="790"/>
              </a:spcBef>
            </a:pPr>
            <a:r>
              <a:rPr spc="-5" dirty="0"/>
              <a:t>Long </a:t>
            </a:r>
            <a:r>
              <a:rPr dirty="0"/>
              <a:t>term A+, </a:t>
            </a:r>
            <a:r>
              <a:rPr spc="-5" dirty="0"/>
              <a:t>short </a:t>
            </a:r>
            <a:r>
              <a:rPr dirty="0"/>
              <a:t>term</a:t>
            </a:r>
            <a:r>
              <a:rPr spc="-254" dirty="0"/>
              <a:t> </a:t>
            </a:r>
            <a:r>
              <a:rPr spc="-5" dirty="0"/>
              <a:t>A1</a:t>
            </a:r>
          </a:p>
          <a:p>
            <a:pPr marL="12700">
              <a:spcBef>
                <a:spcPts val="1080"/>
              </a:spcBef>
            </a:pPr>
            <a:r>
              <a:rPr spc="-5" dirty="0"/>
              <a:t>Broadening and deepening access </a:t>
            </a:r>
            <a:r>
              <a:rPr dirty="0"/>
              <a:t>to </a:t>
            </a:r>
            <a:r>
              <a:rPr spc="-10" dirty="0"/>
              <a:t>affordable</a:t>
            </a:r>
            <a:r>
              <a:rPr spc="70" dirty="0"/>
              <a:t> </a:t>
            </a:r>
            <a:r>
              <a:rPr spc="-5" dirty="0"/>
              <a:t>housing</a:t>
            </a:r>
          </a:p>
          <a:p>
            <a:pPr marL="12700">
              <a:spcBef>
                <a:spcPts val="1080"/>
              </a:spcBef>
            </a:pPr>
            <a:r>
              <a:rPr spc="-5" dirty="0"/>
              <a:t>finance </a:t>
            </a:r>
            <a:r>
              <a:rPr dirty="0"/>
              <a:t>for the </a:t>
            </a:r>
            <a:r>
              <a:rPr spc="-10" dirty="0"/>
              <a:t>low-to-middle </a:t>
            </a:r>
            <a:r>
              <a:rPr spc="-5" dirty="0"/>
              <a:t>income </a:t>
            </a:r>
            <a:r>
              <a:rPr dirty="0"/>
              <a:t>SA</a:t>
            </a:r>
            <a:r>
              <a:rPr spc="-35" dirty="0"/>
              <a:t> </a:t>
            </a:r>
            <a:r>
              <a:rPr spc="-10" dirty="0"/>
              <a:t>households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17040" y="4739641"/>
            <a:ext cx="4799170" cy="695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3845" indent="-271145">
              <a:buFont typeface="Wingdings"/>
              <a:buChar char=""/>
              <a:tabLst>
                <a:tab pos="284163" algn="l"/>
                <a:tab pos="2782888" algn="l"/>
              </a:tabLst>
            </a:pPr>
            <a:r>
              <a:rPr b="1" dirty="0">
                <a:solidFill>
                  <a:srgbClr val="212A35"/>
                </a:solidFill>
                <a:latin typeface="Arial"/>
                <a:cs typeface="Arial"/>
              </a:rPr>
              <a:t>Geographic</a:t>
            </a:r>
            <a:r>
              <a:rPr b="1" spc="-1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212A35"/>
                </a:solidFill>
                <a:latin typeface="Arial"/>
                <a:cs typeface="Arial"/>
              </a:rPr>
              <a:t>activities:	</a:t>
            </a:r>
            <a:r>
              <a:rPr spc="-5" dirty="0">
                <a:solidFill>
                  <a:srgbClr val="212A35"/>
                </a:solidFill>
                <a:latin typeface="Arial"/>
                <a:cs typeface="Arial"/>
              </a:rPr>
              <a:t>National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283845" indent="-271145">
              <a:spcBef>
                <a:spcPts val="1080"/>
              </a:spcBef>
              <a:buFont typeface="Wingdings"/>
              <a:buChar char=""/>
              <a:tabLst>
                <a:tab pos="284480" algn="l"/>
              </a:tabLst>
            </a:pPr>
            <a:r>
              <a:rPr b="1" dirty="0">
                <a:solidFill>
                  <a:srgbClr val="212A35"/>
                </a:solidFill>
                <a:latin typeface="Arial"/>
                <a:cs typeface="Arial"/>
              </a:rPr>
              <a:t>Number of </a:t>
            </a:r>
            <a:r>
              <a:rPr b="1" spc="-5" dirty="0">
                <a:solidFill>
                  <a:srgbClr val="212A35"/>
                </a:solidFill>
                <a:latin typeface="Arial"/>
                <a:cs typeface="Arial"/>
              </a:rPr>
              <a:t>Employees: </a:t>
            </a:r>
            <a:r>
              <a:rPr spc="-5" dirty="0">
                <a:solidFill>
                  <a:srgbClr val="212A35"/>
                </a:solidFill>
                <a:latin typeface="Arial"/>
                <a:cs typeface="Arial"/>
              </a:rPr>
              <a:t>Group</a:t>
            </a:r>
            <a:r>
              <a:rPr spc="-3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lang="en-ZA" b="1" spc="-30" dirty="0">
                <a:solidFill>
                  <a:srgbClr val="212A35"/>
                </a:solidFill>
                <a:latin typeface="Arial"/>
                <a:cs typeface="Arial"/>
              </a:rPr>
              <a:t>117</a:t>
            </a:r>
            <a:endParaRPr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327"/>
                </a:moveTo>
                <a:lnTo>
                  <a:pt x="9144000" y="719327"/>
                </a:lnTo>
                <a:lnTo>
                  <a:pt x="914400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0" y="1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327"/>
                </a:moveTo>
                <a:lnTo>
                  <a:pt x="9144000" y="719327"/>
                </a:lnTo>
                <a:lnTo>
                  <a:pt x="914400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82845" y="69342"/>
            <a:ext cx="420395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200" b="1" dirty="0"/>
              <a:t>NHFC</a:t>
            </a:r>
            <a:r>
              <a:rPr sz="3200" b="1" spc="-100" dirty="0"/>
              <a:t> </a:t>
            </a:r>
            <a:r>
              <a:rPr sz="3200" b="1" spc="-30" dirty="0"/>
              <a:t>MANDATE</a:t>
            </a:r>
            <a:endParaRPr sz="3200" b="1" dirty="0"/>
          </a:p>
        </p:txBody>
      </p:sp>
      <p:sp>
        <p:nvSpPr>
          <p:cNvPr id="5" name="object 5"/>
          <p:cNvSpPr/>
          <p:nvPr/>
        </p:nvSpPr>
        <p:spPr>
          <a:xfrm>
            <a:off x="1524001" y="1822705"/>
            <a:ext cx="9143999" cy="92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4001" y="697992"/>
            <a:ext cx="9143999" cy="167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24001" y="1822704"/>
            <a:ext cx="9143999" cy="115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24000" y="714756"/>
            <a:ext cx="9144000" cy="1108075"/>
          </a:xfrm>
          <a:custGeom>
            <a:avLst/>
            <a:gdLst/>
            <a:ahLst/>
            <a:cxnLst/>
            <a:rect l="l" t="t" r="r" b="b"/>
            <a:pathLst>
              <a:path w="9144000" h="1108075">
                <a:moveTo>
                  <a:pt x="0" y="1107948"/>
                </a:moveTo>
                <a:lnTo>
                  <a:pt x="9144000" y="1107948"/>
                </a:lnTo>
                <a:lnTo>
                  <a:pt x="9144000" y="0"/>
                </a:lnTo>
                <a:lnTo>
                  <a:pt x="0" y="0"/>
                </a:lnTo>
                <a:lnTo>
                  <a:pt x="0" y="1107948"/>
                </a:lnTo>
                <a:close/>
              </a:path>
            </a:pathLst>
          </a:custGeom>
          <a:ln w="3175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04637" y="945884"/>
            <a:ext cx="898398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905"/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National Housing Finance Corporation Soc Ltd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(NHFC)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is a state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owned Development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Finance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Institution  with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 principal mandate to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broaden and deepen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access to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affordable housing finance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for the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low-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400" spc="-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middle-  income</a:t>
            </a:r>
            <a:r>
              <a:rPr sz="14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households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24000" y="1828800"/>
            <a:ext cx="3803904" cy="456895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12469" y="2940558"/>
            <a:ext cx="3415665" cy="1371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640" marR="5080" indent="-155575">
              <a:lnSpc>
                <a:spcPct val="130000"/>
              </a:lnSpc>
            </a:pPr>
            <a:r>
              <a:rPr sz="950" spc="-5" dirty="0">
                <a:solidFill>
                  <a:srgbClr val="5B9BD4"/>
                </a:solidFill>
                <a:latin typeface="Calibri"/>
                <a:cs typeface="Calibri"/>
              </a:rPr>
              <a:t>−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The low-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to middle-income housing  market is any South African household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with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monthly income</a:t>
            </a:r>
            <a:r>
              <a:rPr sz="1400" b="1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between 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lang="en-ZA" sz="1400" b="1" spc="-5" dirty="0">
                <a:solidFill>
                  <a:srgbClr val="001F5F"/>
                </a:solidFill>
                <a:latin typeface="Arial"/>
                <a:cs typeface="Arial"/>
              </a:rPr>
              <a:t>800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and R15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000</a:t>
            </a:r>
            <a:r>
              <a:rPr lang="en-ZA" sz="1400" b="1" spc="-5" dirty="0">
                <a:solidFill>
                  <a:srgbClr val="001F5F"/>
                </a:solidFill>
                <a:latin typeface="Arial"/>
                <a:cs typeface="Arial"/>
              </a:rPr>
              <a:t> (from 1 April 2019 R22 000)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12469" y="4531996"/>
            <a:ext cx="3419475" cy="1124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640" marR="5080" indent="-155575">
              <a:lnSpc>
                <a:spcPct val="130000"/>
              </a:lnSpc>
            </a:pPr>
            <a:r>
              <a:rPr sz="950" spc="-5" dirty="0">
                <a:solidFill>
                  <a:srgbClr val="5B9BD4"/>
                </a:solidFill>
                <a:latin typeface="Calibri"/>
                <a:cs typeface="Calibri"/>
              </a:rPr>
              <a:t>−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market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segment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is able to  contribute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towards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its housing costs, but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unable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access housing finance</a:t>
            </a:r>
            <a:r>
              <a:rPr sz="1400" b="1" spc="-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from  </a:t>
            </a:r>
            <a:r>
              <a:rPr lang="en-ZA" sz="1400" b="1" spc="-5" dirty="0">
                <a:solidFill>
                  <a:srgbClr val="001F5F"/>
                </a:solidFill>
                <a:latin typeface="Arial"/>
                <a:cs typeface="Arial"/>
              </a:rPr>
              <a:t>commercial financial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en-ZA" sz="1400" b="1" spc="-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5" dirty="0" err="1">
                <a:solidFill>
                  <a:srgbClr val="001F5F"/>
                </a:solidFill>
                <a:latin typeface="Arial"/>
                <a:cs typeface="Arial"/>
              </a:rPr>
              <a:t>nstitutions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12079" y="1830323"/>
            <a:ext cx="5455920" cy="45659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196840" y="2284477"/>
            <a:ext cx="5471160" cy="41071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222132" y="1787805"/>
            <a:ext cx="5402580" cy="4459605"/>
          </a:xfrm>
          <a:custGeom>
            <a:avLst/>
            <a:gdLst/>
            <a:ahLst/>
            <a:cxnLst/>
            <a:rect l="l" t="t" r="r" b="b"/>
            <a:pathLst>
              <a:path w="5402580" h="4459605">
                <a:moveTo>
                  <a:pt x="0" y="4459224"/>
                </a:moveTo>
                <a:lnTo>
                  <a:pt x="5402580" y="4459224"/>
                </a:lnTo>
                <a:lnTo>
                  <a:pt x="5402580" y="0"/>
                </a:lnTo>
                <a:lnTo>
                  <a:pt x="0" y="0"/>
                </a:lnTo>
                <a:lnTo>
                  <a:pt x="0" y="4459224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45049" y="2347467"/>
            <a:ext cx="5247005" cy="868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 marR="5080" indent="-168275" algn="just">
              <a:buFont typeface="Arial" panose="020B0604020202020204" pitchFamily="34" charset="0"/>
              <a:buChar char="•"/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Expand housing finance activities, through the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effective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provision 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housing finance solutions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thus enabling low-to-middle  income households </a:t>
            </a:r>
            <a:r>
              <a:rPr sz="1400" spc="5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have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choice of renting or owning or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incrementally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building,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to meet their housing</a:t>
            </a:r>
            <a:r>
              <a:rPr sz="1400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needs;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45048" y="3414522"/>
            <a:ext cx="5245100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 marR="5080" indent="-168275">
              <a:buFont typeface="Arial" panose="020B0604020202020204" pitchFamily="34" charset="0"/>
              <a:buChar char="•"/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Facilitate the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increased and sustained lending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by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financial  institutions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to the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affordable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housing</a:t>
            </a:r>
            <a:r>
              <a:rPr sz="14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market;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45048" y="4054603"/>
            <a:ext cx="5245100" cy="655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 marR="5080" indent="-168275" algn="just">
              <a:buFont typeface="Arial" panose="020B0604020202020204" pitchFamily="34" charset="0"/>
              <a:buChar char="•"/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Mobilise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funding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into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human settlement space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, on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sustainable basis, in partnership with the broadest range of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institutions;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57800" y="4908422"/>
            <a:ext cx="5245100" cy="868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 algn="just">
              <a:buFont typeface="Arial" panose="020B0604020202020204" pitchFamily="34" charset="0"/>
              <a:buChar char="•"/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Conduct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business activities of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NHFC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 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manner that  ensures the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continued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economic sustainability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the NHFC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whilst promoting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lasting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social,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ethical and environmental  development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;</a:t>
            </a:r>
            <a:r>
              <a:rPr sz="1400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45048" y="5975502"/>
            <a:ext cx="501815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buFont typeface="Arial" panose="020B0604020202020204" pitchFamily="34" charset="0"/>
              <a:buChar char="•"/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Provide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robust, timely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and relevant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market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research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607819" y="1876045"/>
            <a:ext cx="3192780" cy="359663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07819" y="1876045"/>
            <a:ext cx="3192780" cy="294311"/>
          </a:xfrm>
          <a:prstGeom prst="rect">
            <a:avLst/>
          </a:prstGeom>
          <a:ln w="6096">
            <a:solidFill>
              <a:srgbClr val="5B9BD4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88265">
              <a:spcBef>
                <a:spcPts val="375"/>
              </a:spcBef>
              <a:tabLst>
                <a:tab pos="1018540" algn="l"/>
              </a:tabLst>
            </a:pPr>
            <a:r>
              <a:rPr sz="1600" b="1" spc="85" dirty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16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t	M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b="1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401055" y="1905000"/>
            <a:ext cx="3096768" cy="3307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01056" y="1905000"/>
            <a:ext cx="3096895" cy="279564"/>
          </a:xfrm>
          <a:prstGeom prst="rect">
            <a:avLst/>
          </a:prstGeom>
          <a:solidFill>
            <a:schemeClr val="accent1">
              <a:alpha val="29019"/>
            </a:schemeClr>
          </a:solidFill>
          <a:ln w="6096">
            <a:solidFill>
              <a:srgbClr val="5B9BD4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8900">
              <a:spcBef>
                <a:spcPts val="260"/>
              </a:spcBef>
              <a:tabLst>
                <a:tab pos="1394460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c	O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b="1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xfrm>
            <a:off x="7306905" y="6532991"/>
            <a:ext cx="18118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4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052453454"/>
      </p:ext>
    </p:extLst>
  </p:cSld>
  <p:clrMapOvr>
    <a:masterClrMapping/>
  </p:clrMapOvr>
  <p:transition spd="slow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7"/>
          <a:stretch/>
        </p:blipFill>
        <p:spPr bwMode="auto">
          <a:xfrm>
            <a:off x="0" y="14514"/>
            <a:ext cx="5965371" cy="4034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068" y="211573"/>
            <a:ext cx="2520696" cy="1438656"/>
          </a:xfrm>
          <a:prstGeom prst="rect">
            <a:avLst/>
          </a:prstGeom>
        </p:spPr>
      </p:pic>
      <p:sp>
        <p:nvSpPr>
          <p:cNvPr id="6" name="Parallelogram 7"/>
          <p:cNvSpPr/>
          <p:nvPr/>
        </p:nvSpPr>
        <p:spPr>
          <a:xfrm>
            <a:off x="-2" y="6519067"/>
            <a:ext cx="9871077" cy="335757"/>
          </a:xfrm>
          <a:custGeom>
            <a:avLst/>
            <a:gdLst>
              <a:gd name="connsiteX0" fmla="*/ 0 w 10188575"/>
              <a:gd name="connsiteY0" fmla="*/ 166915 h 166915"/>
              <a:gd name="connsiteX1" fmla="*/ 41729 w 10188575"/>
              <a:gd name="connsiteY1" fmla="*/ 0 h 166915"/>
              <a:gd name="connsiteX2" fmla="*/ 10188575 w 10188575"/>
              <a:gd name="connsiteY2" fmla="*/ 0 h 166915"/>
              <a:gd name="connsiteX3" fmla="*/ 10146846 w 10188575"/>
              <a:gd name="connsiteY3" fmla="*/ 166915 h 166915"/>
              <a:gd name="connsiteX4" fmla="*/ 0 w 10188575"/>
              <a:gd name="connsiteY4" fmla="*/ 166915 h 166915"/>
              <a:gd name="connsiteX0" fmla="*/ 17802 w 10146846"/>
              <a:gd name="connsiteY0" fmla="*/ 166915 h 166915"/>
              <a:gd name="connsiteX1" fmla="*/ 0 w 10146846"/>
              <a:gd name="connsiteY1" fmla="*/ 0 h 166915"/>
              <a:gd name="connsiteX2" fmla="*/ 10146846 w 10146846"/>
              <a:gd name="connsiteY2" fmla="*/ 0 h 166915"/>
              <a:gd name="connsiteX3" fmla="*/ 10105117 w 10146846"/>
              <a:gd name="connsiteY3" fmla="*/ 166915 h 166915"/>
              <a:gd name="connsiteX4" fmla="*/ 17802 w 10146846"/>
              <a:gd name="connsiteY4" fmla="*/ 166915 h 166915"/>
              <a:gd name="connsiteX0" fmla="*/ 3514 w 10132558"/>
              <a:gd name="connsiteY0" fmla="*/ 166915 h 166915"/>
              <a:gd name="connsiteX1" fmla="*/ 0 w 10132558"/>
              <a:gd name="connsiteY1" fmla="*/ 2381 h 166915"/>
              <a:gd name="connsiteX2" fmla="*/ 10132558 w 10132558"/>
              <a:gd name="connsiteY2" fmla="*/ 0 h 166915"/>
              <a:gd name="connsiteX3" fmla="*/ 10090829 w 10132558"/>
              <a:gd name="connsiteY3" fmla="*/ 166915 h 166915"/>
              <a:gd name="connsiteX4" fmla="*/ 3514 w 10132558"/>
              <a:gd name="connsiteY4" fmla="*/ 166915 h 166915"/>
              <a:gd name="connsiteX0" fmla="*/ 154 w 10129198"/>
              <a:gd name="connsiteY0" fmla="*/ 166915 h 166915"/>
              <a:gd name="connsiteX1" fmla="*/ 3784 w 10129198"/>
              <a:gd name="connsiteY1" fmla="*/ 0 h 166915"/>
              <a:gd name="connsiteX2" fmla="*/ 10129198 w 10129198"/>
              <a:gd name="connsiteY2" fmla="*/ 0 h 166915"/>
              <a:gd name="connsiteX3" fmla="*/ 10087469 w 10129198"/>
              <a:gd name="connsiteY3" fmla="*/ 166915 h 166915"/>
              <a:gd name="connsiteX4" fmla="*/ 154 w 10129198"/>
              <a:gd name="connsiteY4" fmla="*/ 166915 h 166915"/>
              <a:gd name="connsiteX0" fmla="*/ 239 w 10126902"/>
              <a:gd name="connsiteY0" fmla="*/ 169296 h 169296"/>
              <a:gd name="connsiteX1" fmla="*/ 1488 w 10126902"/>
              <a:gd name="connsiteY1" fmla="*/ 0 h 169296"/>
              <a:gd name="connsiteX2" fmla="*/ 10126902 w 10126902"/>
              <a:gd name="connsiteY2" fmla="*/ 0 h 169296"/>
              <a:gd name="connsiteX3" fmla="*/ 10085173 w 10126902"/>
              <a:gd name="connsiteY3" fmla="*/ 166915 h 169296"/>
              <a:gd name="connsiteX4" fmla="*/ 239 w 10126902"/>
              <a:gd name="connsiteY4" fmla="*/ 169296 h 169296"/>
              <a:gd name="connsiteX0" fmla="*/ 239 w 10425352"/>
              <a:gd name="connsiteY0" fmla="*/ 175887 h 175887"/>
              <a:gd name="connsiteX1" fmla="*/ 1488 w 10425352"/>
              <a:gd name="connsiteY1" fmla="*/ 6591 h 175887"/>
              <a:gd name="connsiteX2" fmla="*/ 10425352 w 10425352"/>
              <a:gd name="connsiteY2" fmla="*/ 0 h 175887"/>
              <a:gd name="connsiteX3" fmla="*/ 10085173 w 10425352"/>
              <a:gd name="connsiteY3" fmla="*/ 173506 h 175887"/>
              <a:gd name="connsiteX4" fmla="*/ 239 w 10425352"/>
              <a:gd name="connsiteY4" fmla="*/ 175887 h 175887"/>
              <a:gd name="connsiteX0" fmla="*/ 239 w 10635515"/>
              <a:gd name="connsiteY0" fmla="*/ 179182 h 179182"/>
              <a:gd name="connsiteX1" fmla="*/ 1488 w 10635515"/>
              <a:gd name="connsiteY1" fmla="*/ 9886 h 179182"/>
              <a:gd name="connsiteX2" fmla="*/ 10635515 w 10635515"/>
              <a:gd name="connsiteY2" fmla="*/ 0 h 179182"/>
              <a:gd name="connsiteX3" fmla="*/ 10085173 w 10635515"/>
              <a:gd name="connsiteY3" fmla="*/ 176801 h 179182"/>
              <a:gd name="connsiteX4" fmla="*/ 239 w 10635515"/>
              <a:gd name="connsiteY4" fmla="*/ 179182 h 179182"/>
              <a:gd name="connsiteX0" fmla="*/ 239 w 10635515"/>
              <a:gd name="connsiteY0" fmla="*/ 179182 h 179182"/>
              <a:gd name="connsiteX1" fmla="*/ 1488 w 10635515"/>
              <a:gd name="connsiteY1" fmla="*/ 9886 h 179182"/>
              <a:gd name="connsiteX2" fmla="*/ 10635515 w 10635515"/>
              <a:gd name="connsiteY2" fmla="*/ 0 h 179182"/>
              <a:gd name="connsiteX3" fmla="*/ 10224620 w 10635515"/>
              <a:gd name="connsiteY3" fmla="*/ 178449 h 179182"/>
              <a:gd name="connsiteX4" fmla="*/ 239 w 10635515"/>
              <a:gd name="connsiteY4" fmla="*/ 179182 h 179182"/>
              <a:gd name="connsiteX0" fmla="*/ 239 w 10635515"/>
              <a:gd name="connsiteY0" fmla="*/ 174239 h 174239"/>
              <a:gd name="connsiteX1" fmla="*/ 1488 w 10635515"/>
              <a:gd name="connsiteY1" fmla="*/ 4943 h 174239"/>
              <a:gd name="connsiteX2" fmla="*/ 10635515 w 10635515"/>
              <a:gd name="connsiteY2" fmla="*/ 0 h 174239"/>
              <a:gd name="connsiteX3" fmla="*/ 10224620 w 10635515"/>
              <a:gd name="connsiteY3" fmla="*/ 173506 h 174239"/>
              <a:gd name="connsiteX4" fmla="*/ 239 w 10635515"/>
              <a:gd name="connsiteY4" fmla="*/ 174239 h 17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5515" h="174239">
                <a:moveTo>
                  <a:pt x="239" y="174239"/>
                </a:moveTo>
                <a:cubicBezTo>
                  <a:pt x="-932" y="119394"/>
                  <a:pt x="2659" y="59788"/>
                  <a:pt x="1488" y="4943"/>
                </a:cubicBezTo>
                <a:lnTo>
                  <a:pt x="10635515" y="0"/>
                </a:lnTo>
                <a:lnTo>
                  <a:pt x="10224620" y="173506"/>
                </a:lnTo>
                <a:lnTo>
                  <a:pt x="239" y="174239"/>
                </a:lnTo>
                <a:close/>
              </a:path>
            </a:pathLst>
          </a:custGeom>
          <a:pattFill prst="pct7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10"/>
          <p:cNvSpPr/>
          <p:nvPr/>
        </p:nvSpPr>
        <p:spPr>
          <a:xfrm>
            <a:off x="10360480" y="6519067"/>
            <a:ext cx="1831520" cy="330199"/>
          </a:xfrm>
          <a:custGeom>
            <a:avLst/>
            <a:gdLst>
              <a:gd name="connsiteX0" fmla="*/ 0 w 1983938"/>
              <a:gd name="connsiteY0" fmla="*/ 166914 h 166914"/>
              <a:gd name="connsiteX1" fmla="*/ 41729 w 1983938"/>
              <a:gd name="connsiteY1" fmla="*/ 0 h 166914"/>
              <a:gd name="connsiteX2" fmla="*/ 1983938 w 1983938"/>
              <a:gd name="connsiteY2" fmla="*/ 0 h 166914"/>
              <a:gd name="connsiteX3" fmla="*/ 1942210 w 1983938"/>
              <a:gd name="connsiteY3" fmla="*/ 166914 h 166914"/>
              <a:gd name="connsiteX4" fmla="*/ 0 w 1983938"/>
              <a:gd name="connsiteY4" fmla="*/ 166914 h 166914"/>
              <a:gd name="connsiteX0" fmla="*/ 0 w 1942210"/>
              <a:gd name="connsiteY0" fmla="*/ 166914 h 166914"/>
              <a:gd name="connsiteX1" fmla="*/ 41729 w 1942210"/>
              <a:gd name="connsiteY1" fmla="*/ 0 h 166914"/>
              <a:gd name="connsiteX2" fmla="*/ 1910120 w 1942210"/>
              <a:gd name="connsiteY2" fmla="*/ 0 h 166914"/>
              <a:gd name="connsiteX3" fmla="*/ 1942210 w 1942210"/>
              <a:gd name="connsiteY3" fmla="*/ 166914 h 166914"/>
              <a:gd name="connsiteX4" fmla="*/ 0 w 1942210"/>
              <a:gd name="connsiteY4" fmla="*/ 166914 h 166914"/>
              <a:gd name="connsiteX0" fmla="*/ 0 w 1913635"/>
              <a:gd name="connsiteY0" fmla="*/ 166914 h 166914"/>
              <a:gd name="connsiteX1" fmla="*/ 41729 w 1913635"/>
              <a:gd name="connsiteY1" fmla="*/ 0 h 166914"/>
              <a:gd name="connsiteX2" fmla="*/ 1910120 w 1913635"/>
              <a:gd name="connsiteY2" fmla="*/ 0 h 166914"/>
              <a:gd name="connsiteX3" fmla="*/ 1913635 w 1913635"/>
              <a:gd name="connsiteY3" fmla="*/ 166914 h 166914"/>
              <a:gd name="connsiteX4" fmla="*/ 0 w 1913635"/>
              <a:gd name="connsiteY4" fmla="*/ 166914 h 166914"/>
              <a:gd name="connsiteX0" fmla="*/ 0 w 1913635"/>
              <a:gd name="connsiteY0" fmla="*/ 170187 h 170187"/>
              <a:gd name="connsiteX1" fmla="*/ 352879 w 1913635"/>
              <a:gd name="connsiteY1" fmla="*/ 0 h 170187"/>
              <a:gd name="connsiteX2" fmla="*/ 1910120 w 1913635"/>
              <a:gd name="connsiteY2" fmla="*/ 3273 h 170187"/>
              <a:gd name="connsiteX3" fmla="*/ 1913635 w 1913635"/>
              <a:gd name="connsiteY3" fmla="*/ 170187 h 170187"/>
              <a:gd name="connsiteX4" fmla="*/ 0 w 1913635"/>
              <a:gd name="connsiteY4" fmla="*/ 170187 h 17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3635" h="170187">
                <a:moveTo>
                  <a:pt x="0" y="170187"/>
                </a:moveTo>
                <a:lnTo>
                  <a:pt x="352879" y="0"/>
                </a:lnTo>
                <a:lnTo>
                  <a:pt x="1910120" y="3273"/>
                </a:lnTo>
                <a:cubicBezTo>
                  <a:pt x="1911292" y="58911"/>
                  <a:pt x="1912463" y="114549"/>
                  <a:pt x="1913635" y="170187"/>
                </a:cubicBezTo>
                <a:lnTo>
                  <a:pt x="0" y="170187"/>
                </a:lnTo>
                <a:close/>
              </a:path>
            </a:pathLst>
          </a:custGeom>
          <a:pattFill prst="pct70">
            <a:fgClr>
              <a:schemeClr val="accent4"/>
            </a:fgClr>
            <a:bgClr>
              <a:schemeClr val="bg1"/>
            </a:bgClr>
          </a:patt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12"/>
          <p:cNvSpPr/>
          <p:nvPr/>
        </p:nvSpPr>
        <p:spPr>
          <a:xfrm>
            <a:off x="9680574" y="6524623"/>
            <a:ext cx="841376" cy="330201"/>
          </a:xfrm>
          <a:custGeom>
            <a:avLst/>
            <a:gdLst>
              <a:gd name="connsiteX0" fmla="*/ 0 w 812801"/>
              <a:gd name="connsiteY0" fmla="*/ 333376 h 333376"/>
              <a:gd name="connsiteX1" fmla="*/ 83344 w 812801"/>
              <a:gd name="connsiteY1" fmla="*/ 0 h 333376"/>
              <a:gd name="connsiteX2" fmla="*/ 812801 w 812801"/>
              <a:gd name="connsiteY2" fmla="*/ 0 h 333376"/>
              <a:gd name="connsiteX3" fmla="*/ 729457 w 812801"/>
              <a:gd name="connsiteY3" fmla="*/ 333376 h 333376"/>
              <a:gd name="connsiteX4" fmla="*/ 0 w 812801"/>
              <a:gd name="connsiteY4" fmla="*/ 333376 h 333376"/>
              <a:gd name="connsiteX0" fmla="*/ 0 w 1111251"/>
              <a:gd name="connsiteY0" fmla="*/ 330201 h 333376"/>
              <a:gd name="connsiteX1" fmla="*/ 381794 w 1111251"/>
              <a:gd name="connsiteY1" fmla="*/ 0 h 333376"/>
              <a:gd name="connsiteX2" fmla="*/ 1111251 w 1111251"/>
              <a:gd name="connsiteY2" fmla="*/ 0 h 333376"/>
              <a:gd name="connsiteX3" fmla="*/ 1027907 w 1111251"/>
              <a:gd name="connsiteY3" fmla="*/ 333376 h 333376"/>
              <a:gd name="connsiteX4" fmla="*/ 0 w 1111251"/>
              <a:gd name="connsiteY4" fmla="*/ 330201 h 333376"/>
              <a:gd name="connsiteX0" fmla="*/ 0 w 1111251"/>
              <a:gd name="connsiteY0" fmla="*/ 330201 h 330201"/>
              <a:gd name="connsiteX1" fmla="*/ 381794 w 1111251"/>
              <a:gd name="connsiteY1" fmla="*/ 0 h 330201"/>
              <a:gd name="connsiteX2" fmla="*/ 1111251 w 1111251"/>
              <a:gd name="connsiteY2" fmla="*/ 0 h 330201"/>
              <a:gd name="connsiteX3" fmla="*/ 805657 w 1111251"/>
              <a:gd name="connsiteY3" fmla="*/ 320676 h 330201"/>
              <a:gd name="connsiteX4" fmla="*/ 0 w 1111251"/>
              <a:gd name="connsiteY4" fmla="*/ 330201 h 330201"/>
              <a:gd name="connsiteX0" fmla="*/ 0 w 1111251"/>
              <a:gd name="connsiteY0" fmla="*/ 330201 h 330201"/>
              <a:gd name="connsiteX1" fmla="*/ 381794 w 1111251"/>
              <a:gd name="connsiteY1" fmla="*/ 0 h 330201"/>
              <a:gd name="connsiteX2" fmla="*/ 1111251 w 1111251"/>
              <a:gd name="connsiteY2" fmla="*/ 0 h 330201"/>
              <a:gd name="connsiteX3" fmla="*/ 450057 w 1111251"/>
              <a:gd name="connsiteY3" fmla="*/ 330201 h 330201"/>
              <a:gd name="connsiteX4" fmla="*/ 0 w 1111251"/>
              <a:gd name="connsiteY4" fmla="*/ 330201 h 330201"/>
              <a:gd name="connsiteX0" fmla="*/ 0 w 1111251"/>
              <a:gd name="connsiteY0" fmla="*/ 330201 h 330201"/>
              <a:gd name="connsiteX1" fmla="*/ 381794 w 1111251"/>
              <a:gd name="connsiteY1" fmla="*/ 0 h 330201"/>
              <a:gd name="connsiteX2" fmla="*/ 1111251 w 1111251"/>
              <a:gd name="connsiteY2" fmla="*/ 0 h 330201"/>
              <a:gd name="connsiteX3" fmla="*/ 450057 w 1111251"/>
              <a:gd name="connsiteY3" fmla="*/ 330201 h 330201"/>
              <a:gd name="connsiteX4" fmla="*/ 0 w 1111251"/>
              <a:gd name="connsiteY4" fmla="*/ 330201 h 330201"/>
              <a:gd name="connsiteX0" fmla="*/ 0 w 815976"/>
              <a:gd name="connsiteY0" fmla="*/ 330201 h 330201"/>
              <a:gd name="connsiteX1" fmla="*/ 381794 w 815976"/>
              <a:gd name="connsiteY1" fmla="*/ 0 h 330201"/>
              <a:gd name="connsiteX2" fmla="*/ 815976 w 815976"/>
              <a:gd name="connsiteY2" fmla="*/ 0 h 330201"/>
              <a:gd name="connsiteX3" fmla="*/ 450057 w 815976"/>
              <a:gd name="connsiteY3" fmla="*/ 330201 h 330201"/>
              <a:gd name="connsiteX4" fmla="*/ 0 w 815976"/>
              <a:gd name="connsiteY4" fmla="*/ 330201 h 330201"/>
              <a:gd name="connsiteX0" fmla="*/ 0 w 841376"/>
              <a:gd name="connsiteY0" fmla="*/ 330201 h 330201"/>
              <a:gd name="connsiteX1" fmla="*/ 381794 w 841376"/>
              <a:gd name="connsiteY1" fmla="*/ 0 h 330201"/>
              <a:gd name="connsiteX2" fmla="*/ 841376 w 841376"/>
              <a:gd name="connsiteY2" fmla="*/ 0 h 330201"/>
              <a:gd name="connsiteX3" fmla="*/ 450057 w 841376"/>
              <a:gd name="connsiteY3" fmla="*/ 330201 h 330201"/>
              <a:gd name="connsiteX4" fmla="*/ 0 w 841376"/>
              <a:gd name="connsiteY4" fmla="*/ 330201 h 33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376" h="330201">
                <a:moveTo>
                  <a:pt x="0" y="330201"/>
                </a:moveTo>
                <a:lnTo>
                  <a:pt x="381794" y="0"/>
                </a:lnTo>
                <a:lnTo>
                  <a:pt x="841376" y="0"/>
                </a:lnTo>
                <a:lnTo>
                  <a:pt x="450057" y="330201"/>
                </a:lnTo>
                <a:lnTo>
                  <a:pt x="0" y="330201"/>
                </a:lnTo>
                <a:close/>
              </a:path>
            </a:pathLst>
          </a:custGeom>
          <a:pattFill prst="pct70">
            <a:fgClr>
              <a:schemeClr val="accent5">
                <a:lumMod val="50000"/>
              </a:schemeClr>
            </a:fgClr>
            <a:bgClr>
              <a:schemeClr val="bg1"/>
            </a:bgClr>
          </a:patt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321834" y="1898806"/>
            <a:ext cx="3476445" cy="28208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Rectangle 1"/>
          <p:cNvSpPr/>
          <p:nvPr/>
        </p:nvSpPr>
        <p:spPr>
          <a:xfrm>
            <a:off x="4390845" y="1578634"/>
            <a:ext cx="7047781" cy="4658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+mj-lt"/>
              <a:buAutoNum type="arabicPeriod"/>
            </a:pPr>
            <a:r>
              <a:rPr lang="en-ZA" dirty="0">
                <a:solidFill>
                  <a:schemeClr val="tx1"/>
                </a:solidFill>
              </a:rPr>
              <a:t>Introduction</a:t>
            </a:r>
          </a:p>
          <a:p>
            <a:pPr marL="342900" indent="-342900">
              <a:buFont typeface="+mj-lt"/>
              <a:buAutoNum type="arabicPeriod"/>
            </a:pPr>
            <a:r>
              <a:rPr lang="en-ZA" dirty="0">
                <a:solidFill>
                  <a:schemeClr val="tx1"/>
                </a:solidFill>
              </a:rPr>
              <a:t>Achievements during the year</a:t>
            </a:r>
          </a:p>
          <a:p>
            <a:pPr marL="342900" indent="-342900">
              <a:buFont typeface="+mj-lt"/>
              <a:buAutoNum type="arabicPeriod"/>
            </a:pPr>
            <a:r>
              <a:rPr lang="en-ZA" dirty="0">
                <a:solidFill>
                  <a:schemeClr val="tx1"/>
                </a:solidFill>
              </a:rPr>
              <a:t>Performance report</a:t>
            </a:r>
          </a:p>
          <a:p>
            <a:pPr marL="342900" indent="-342900">
              <a:buFont typeface="+mj-lt"/>
              <a:buAutoNum type="arabicPeriod"/>
            </a:pPr>
            <a:r>
              <a:rPr lang="en-ZA" dirty="0">
                <a:solidFill>
                  <a:schemeClr val="tx1"/>
                </a:solidFill>
              </a:rPr>
              <a:t>Financial information</a:t>
            </a:r>
          </a:p>
          <a:p>
            <a:pPr marL="342900" indent="-342900">
              <a:buFont typeface="+mj-lt"/>
              <a:buAutoNum type="arabicPeriod"/>
            </a:pPr>
            <a:r>
              <a:rPr lang="en-ZA" dirty="0">
                <a:solidFill>
                  <a:schemeClr val="tx1"/>
                </a:solidFill>
              </a:rPr>
              <a:t>Governance</a:t>
            </a:r>
          </a:p>
          <a:p>
            <a:pPr marL="342900" indent="-342900">
              <a:buFont typeface="+mj-lt"/>
              <a:buAutoNum type="arabicPeriod"/>
            </a:pPr>
            <a:r>
              <a:rPr lang="en-ZA" dirty="0">
                <a:solidFill>
                  <a:schemeClr val="tx1"/>
                </a:solidFill>
              </a:rPr>
              <a:t>Going forward</a:t>
            </a:r>
          </a:p>
          <a:p>
            <a:pPr marL="342900" indent="-342900">
              <a:buFont typeface="+mj-lt"/>
              <a:buAutoNum type="arabicPeriod"/>
            </a:pPr>
            <a:endParaRPr lang="en-Z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07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41592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327"/>
                </a:moveTo>
                <a:lnTo>
                  <a:pt x="9144000" y="719327"/>
                </a:lnTo>
                <a:lnTo>
                  <a:pt x="914400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524000" y="1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327"/>
                </a:moveTo>
                <a:lnTo>
                  <a:pt x="9144000" y="719327"/>
                </a:lnTo>
                <a:lnTo>
                  <a:pt x="914400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62386" y="104903"/>
            <a:ext cx="8323603" cy="49244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ZA" sz="3200" b="1" dirty="0">
                <a:solidFill>
                  <a:schemeClr val="bg1"/>
                </a:solidFill>
              </a:rPr>
              <a:t>STRATEGIC ACHIEVEMENTS DURING THE YEAR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61178" y="6532990"/>
            <a:ext cx="2216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212A35"/>
                </a:solidFill>
                <a:latin typeface="Arial"/>
                <a:cs typeface="Arial"/>
              </a:rPr>
              <a:pPr marL="25400">
                <a:lnSpc>
                  <a:spcPts val="1425"/>
                </a:lnSpc>
              </a:pPr>
              <a:t>6</a:t>
            </a:fld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22334" y="2308740"/>
            <a:ext cx="5203957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buFont typeface="Wingdings" panose="05000000000000000000" pitchFamily="2" charset="2"/>
              <a:buChar char="ü"/>
            </a:pPr>
            <a:endParaRPr lang="en-ZA" sz="1400" spc="-5" dirty="0">
              <a:solidFill>
                <a:srgbClr val="212A35"/>
              </a:solidFill>
              <a:latin typeface="Arial"/>
              <a:cs typeface="Arial"/>
            </a:endParaRPr>
          </a:p>
          <a:p>
            <a:pPr marL="12700" marR="5080"/>
            <a:endParaRPr lang="en-ZA" sz="1400" dirty="0">
              <a:solidFill>
                <a:srgbClr val="212A35"/>
              </a:solidFill>
              <a:latin typeface="Arial"/>
              <a:cs typeface="Arial"/>
            </a:endParaRPr>
          </a:p>
          <a:p>
            <a:pPr marL="12700" marR="5080"/>
            <a:endParaRPr sz="1400" dirty="0">
              <a:latin typeface="Arial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5861179" y="6532993"/>
            <a:ext cx="135889" cy="196215"/>
          </a:xfrm>
          <a:prstGeom prst="rect">
            <a:avLst/>
          </a:prstGeom>
        </p:spPr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en-ZA" spc="-5"/>
              <a:pPr marL="25400">
                <a:lnSpc>
                  <a:spcPts val="1425"/>
                </a:lnSpc>
              </a:pPr>
              <a:t>6</a:t>
            </a:fld>
            <a:endParaRPr lang="en-ZA" spc="-5" dirty="0"/>
          </a:p>
        </p:txBody>
      </p:sp>
      <p:sp>
        <p:nvSpPr>
          <p:cNvPr id="10" name="Rectangle 9"/>
          <p:cNvSpPr/>
          <p:nvPr/>
        </p:nvSpPr>
        <p:spPr>
          <a:xfrm>
            <a:off x="1691148" y="1425677"/>
            <a:ext cx="74528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Merged with NURCHA and RHLF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i="1" dirty="0"/>
              <a:t>Took over the RHLF loan from </a:t>
            </a:r>
            <a:r>
              <a:rPr lang="en-US" sz="2400" i="1" dirty="0" err="1"/>
              <a:t>KfW</a:t>
            </a:r>
            <a:r>
              <a:rPr lang="en-US" sz="2400" i="1" dirty="0"/>
              <a:t> (through DBSA)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i="1" dirty="0"/>
              <a:t>Took over the NURCHA loan from PIC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Appointed as national implementing agent for FLISP</a:t>
            </a:r>
          </a:p>
        </p:txBody>
      </p:sp>
    </p:spTree>
    <p:extLst>
      <p:ext uri="{BB962C8B-B14F-4D97-AF65-F5344CB8AC3E}">
        <p14:creationId xmlns:p14="http://schemas.microsoft.com/office/powerpoint/2010/main" val="3099043546"/>
      </p:ext>
    </p:extLst>
  </p:cSld>
  <p:clrMapOvr>
    <a:masterClrMapping/>
  </p:clrMapOvr>
  <p:transition spd="slow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41592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327"/>
                </a:moveTo>
                <a:lnTo>
                  <a:pt x="9144000" y="719327"/>
                </a:lnTo>
                <a:lnTo>
                  <a:pt x="914400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524000" y="1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327"/>
                </a:moveTo>
                <a:lnTo>
                  <a:pt x="9144000" y="719327"/>
                </a:lnTo>
                <a:lnTo>
                  <a:pt x="914400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62386" y="104903"/>
            <a:ext cx="8323603" cy="49244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ZA" sz="3200" b="1" dirty="0">
                <a:solidFill>
                  <a:schemeClr val="bg1"/>
                </a:solidFill>
              </a:rPr>
              <a:t>DEVELOPMENT ACHIEVEMENTS DURING THE YEAR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61178" y="6532990"/>
            <a:ext cx="2216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212A35"/>
                </a:solidFill>
                <a:latin typeface="Arial"/>
                <a:cs typeface="Arial"/>
              </a:rPr>
              <a:pPr marL="25400">
                <a:lnSpc>
                  <a:spcPts val="1425"/>
                </a:lnSpc>
              </a:pPr>
              <a:t>7</a:t>
            </a:fld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22334" y="2308740"/>
            <a:ext cx="5203957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buFont typeface="Wingdings" panose="05000000000000000000" pitchFamily="2" charset="2"/>
              <a:buChar char="ü"/>
            </a:pPr>
            <a:endParaRPr lang="en-ZA" sz="1400" spc="-5" dirty="0">
              <a:solidFill>
                <a:srgbClr val="212A35"/>
              </a:solidFill>
              <a:latin typeface="Arial"/>
              <a:cs typeface="Arial"/>
            </a:endParaRPr>
          </a:p>
          <a:p>
            <a:pPr marL="12700" marR="5080"/>
            <a:endParaRPr lang="en-ZA" sz="1400" dirty="0">
              <a:solidFill>
                <a:srgbClr val="212A35"/>
              </a:solidFill>
              <a:latin typeface="Arial"/>
              <a:cs typeface="Arial"/>
            </a:endParaRPr>
          </a:p>
          <a:p>
            <a:pPr marL="12700" marR="5080"/>
            <a:endParaRPr sz="1400" dirty="0">
              <a:latin typeface="Arial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5861179" y="6532993"/>
            <a:ext cx="135889" cy="196215"/>
          </a:xfrm>
          <a:prstGeom prst="rect">
            <a:avLst/>
          </a:prstGeom>
        </p:spPr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en-ZA" spc="-5"/>
              <a:pPr marL="25400">
                <a:lnSpc>
                  <a:spcPts val="1425"/>
                </a:lnSpc>
              </a:pPr>
              <a:t>7</a:t>
            </a:fld>
            <a:endParaRPr lang="en-ZA" spc="-5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2685D87-22D1-4B52-A7FC-370F1D4E6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95" y="876753"/>
            <a:ext cx="10789920" cy="583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25274"/>
      </p:ext>
    </p:extLst>
  </p:cSld>
  <p:clrMapOvr>
    <a:masterClrMapping/>
  </p:clrMapOvr>
  <p:transition spd="slow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41592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327"/>
                </a:moveTo>
                <a:lnTo>
                  <a:pt x="9144000" y="719327"/>
                </a:lnTo>
                <a:lnTo>
                  <a:pt x="914400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524000" y="1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327"/>
                </a:moveTo>
                <a:lnTo>
                  <a:pt x="9144000" y="719327"/>
                </a:lnTo>
                <a:lnTo>
                  <a:pt x="914400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62386" y="104903"/>
            <a:ext cx="8323603" cy="49244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ZA" sz="3200" b="1" dirty="0">
                <a:solidFill>
                  <a:schemeClr val="bg1"/>
                </a:solidFill>
              </a:rPr>
              <a:t>FINANCIAL HIGHLIGHTS DURING THE YEAR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61178" y="6532990"/>
            <a:ext cx="2216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212A35"/>
                </a:solidFill>
                <a:latin typeface="Arial"/>
                <a:cs typeface="Arial"/>
              </a:rPr>
              <a:pPr marL="25400">
                <a:lnSpc>
                  <a:spcPts val="1425"/>
                </a:lnSpc>
              </a:pPr>
              <a:t>8</a:t>
            </a:fld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22334" y="2308740"/>
            <a:ext cx="5203957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buFont typeface="Wingdings" panose="05000000000000000000" pitchFamily="2" charset="2"/>
              <a:buChar char="ü"/>
            </a:pPr>
            <a:endParaRPr lang="en-ZA" sz="1400" spc="-5" dirty="0">
              <a:solidFill>
                <a:srgbClr val="212A35"/>
              </a:solidFill>
              <a:latin typeface="Arial"/>
              <a:cs typeface="Arial"/>
            </a:endParaRPr>
          </a:p>
          <a:p>
            <a:pPr marL="12700" marR="5080"/>
            <a:endParaRPr lang="en-ZA" sz="1400" dirty="0">
              <a:solidFill>
                <a:srgbClr val="212A35"/>
              </a:solidFill>
              <a:latin typeface="Arial"/>
              <a:cs typeface="Arial"/>
            </a:endParaRPr>
          </a:p>
          <a:p>
            <a:pPr marL="12700" marR="5080"/>
            <a:endParaRPr sz="1400" dirty="0">
              <a:latin typeface="Arial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5861179" y="6532993"/>
            <a:ext cx="135889" cy="196215"/>
          </a:xfrm>
          <a:prstGeom prst="rect">
            <a:avLst/>
          </a:prstGeom>
        </p:spPr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en-ZA" spc="-5"/>
              <a:pPr marL="25400">
                <a:lnSpc>
                  <a:spcPts val="1425"/>
                </a:lnSpc>
              </a:pPr>
              <a:t>8</a:t>
            </a:fld>
            <a:endParaRPr lang="en-ZA" spc="-5" dirty="0"/>
          </a:p>
        </p:txBody>
      </p:sp>
      <p:sp>
        <p:nvSpPr>
          <p:cNvPr id="10" name="Rectangle 9"/>
          <p:cNvSpPr/>
          <p:nvPr/>
        </p:nvSpPr>
        <p:spPr>
          <a:xfrm>
            <a:off x="8211312" y="1425677"/>
            <a:ext cx="3888966" cy="224676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Unqualified financial audit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Combined NHFC, NURCHA and RHLF financials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B519F9D-81F2-495A-80EF-D99E9B3A7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893" y="804503"/>
            <a:ext cx="6949643" cy="503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55925"/>
      </p:ext>
    </p:extLst>
  </p:cSld>
  <p:clrMapOvr>
    <a:masterClrMapping/>
  </p:clrMapOvr>
  <p:transition spd="slow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7"/>
          <a:stretch/>
        </p:blipFill>
        <p:spPr bwMode="auto">
          <a:xfrm>
            <a:off x="0" y="14514"/>
            <a:ext cx="5965371" cy="4034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068" y="211573"/>
            <a:ext cx="2520696" cy="1438656"/>
          </a:xfrm>
          <a:prstGeom prst="rect">
            <a:avLst/>
          </a:prstGeom>
        </p:spPr>
      </p:pic>
      <p:sp>
        <p:nvSpPr>
          <p:cNvPr id="6" name="Parallelogram 7"/>
          <p:cNvSpPr/>
          <p:nvPr/>
        </p:nvSpPr>
        <p:spPr>
          <a:xfrm>
            <a:off x="-2" y="6519067"/>
            <a:ext cx="9871077" cy="335757"/>
          </a:xfrm>
          <a:custGeom>
            <a:avLst/>
            <a:gdLst>
              <a:gd name="connsiteX0" fmla="*/ 0 w 10188575"/>
              <a:gd name="connsiteY0" fmla="*/ 166915 h 166915"/>
              <a:gd name="connsiteX1" fmla="*/ 41729 w 10188575"/>
              <a:gd name="connsiteY1" fmla="*/ 0 h 166915"/>
              <a:gd name="connsiteX2" fmla="*/ 10188575 w 10188575"/>
              <a:gd name="connsiteY2" fmla="*/ 0 h 166915"/>
              <a:gd name="connsiteX3" fmla="*/ 10146846 w 10188575"/>
              <a:gd name="connsiteY3" fmla="*/ 166915 h 166915"/>
              <a:gd name="connsiteX4" fmla="*/ 0 w 10188575"/>
              <a:gd name="connsiteY4" fmla="*/ 166915 h 166915"/>
              <a:gd name="connsiteX0" fmla="*/ 17802 w 10146846"/>
              <a:gd name="connsiteY0" fmla="*/ 166915 h 166915"/>
              <a:gd name="connsiteX1" fmla="*/ 0 w 10146846"/>
              <a:gd name="connsiteY1" fmla="*/ 0 h 166915"/>
              <a:gd name="connsiteX2" fmla="*/ 10146846 w 10146846"/>
              <a:gd name="connsiteY2" fmla="*/ 0 h 166915"/>
              <a:gd name="connsiteX3" fmla="*/ 10105117 w 10146846"/>
              <a:gd name="connsiteY3" fmla="*/ 166915 h 166915"/>
              <a:gd name="connsiteX4" fmla="*/ 17802 w 10146846"/>
              <a:gd name="connsiteY4" fmla="*/ 166915 h 166915"/>
              <a:gd name="connsiteX0" fmla="*/ 3514 w 10132558"/>
              <a:gd name="connsiteY0" fmla="*/ 166915 h 166915"/>
              <a:gd name="connsiteX1" fmla="*/ 0 w 10132558"/>
              <a:gd name="connsiteY1" fmla="*/ 2381 h 166915"/>
              <a:gd name="connsiteX2" fmla="*/ 10132558 w 10132558"/>
              <a:gd name="connsiteY2" fmla="*/ 0 h 166915"/>
              <a:gd name="connsiteX3" fmla="*/ 10090829 w 10132558"/>
              <a:gd name="connsiteY3" fmla="*/ 166915 h 166915"/>
              <a:gd name="connsiteX4" fmla="*/ 3514 w 10132558"/>
              <a:gd name="connsiteY4" fmla="*/ 166915 h 166915"/>
              <a:gd name="connsiteX0" fmla="*/ 154 w 10129198"/>
              <a:gd name="connsiteY0" fmla="*/ 166915 h 166915"/>
              <a:gd name="connsiteX1" fmla="*/ 3784 w 10129198"/>
              <a:gd name="connsiteY1" fmla="*/ 0 h 166915"/>
              <a:gd name="connsiteX2" fmla="*/ 10129198 w 10129198"/>
              <a:gd name="connsiteY2" fmla="*/ 0 h 166915"/>
              <a:gd name="connsiteX3" fmla="*/ 10087469 w 10129198"/>
              <a:gd name="connsiteY3" fmla="*/ 166915 h 166915"/>
              <a:gd name="connsiteX4" fmla="*/ 154 w 10129198"/>
              <a:gd name="connsiteY4" fmla="*/ 166915 h 166915"/>
              <a:gd name="connsiteX0" fmla="*/ 239 w 10126902"/>
              <a:gd name="connsiteY0" fmla="*/ 169296 h 169296"/>
              <a:gd name="connsiteX1" fmla="*/ 1488 w 10126902"/>
              <a:gd name="connsiteY1" fmla="*/ 0 h 169296"/>
              <a:gd name="connsiteX2" fmla="*/ 10126902 w 10126902"/>
              <a:gd name="connsiteY2" fmla="*/ 0 h 169296"/>
              <a:gd name="connsiteX3" fmla="*/ 10085173 w 10126902"/>
              <a:gd name="connsiteY3" fmla="*/ 166915 h 169296"/>
              <a:gd name="connsiteX4" fmla="*/ 239 w 10126902"/>
              <a:gd name="connsiteY4" fmla="*/ 169296 h 169296"/>
              <a:gd name="connsiteX0" fmla="*/ 239 w 10425352"/>
              <a:gd name="connsiteY0" fmla="*/ 175887 h 175887"/>
              <a:gd name="connsiteX1" fmla="*/ 1488 w 10425352"/>
              <a:gd name="connsiteY1" fmla="*/ 6591 h 175887"/>
              <a:gd name="connsiteX2" fmla="*/ 10425352 w 10425352"/>
              <a:gd name="connsiteY2" fmla="*/ 0 h 175887"/>
              <a:gd name="connsiteX3" fmla="*/ 10085173 w 10425352"/>
              <a:gd name="connsiteY3" fmla="*/ 173506 h 175887"/>
              <a:gd name="connsiteX4" fmla="*/ 239 w 10425352"/>
              <a:gd name="connsiteY4" fmla="*/ 175887 h 175887"/>
              <a:gd name="connsiteX0" fmla="*/ 239 w 10635515"/>
              <a:gd name="connsiteY0" fmla="*/ 179182 h 179182"/>
              <a:gd name="connsiteX1" fmla="*/ 1488 w 10635515"/>
              <a:gd name="connsiteY1" fmla="*/ 9886 h 179182"/>
              <a:gd name="connsiteX2" fmla="*/ 10635515 w 10635515"/>
              <a:gd name="connsiteY2" fmla="*/ 0 h 179182"/>
              <a:gd name="connsiteX3" fmla="*/ 10085173 w 10635515"/>
              <a:gd name="connsiteY3" fmla="*/ 176801 h 179182"/>
              <a:gd name="connsiteX4" fmla="*/ 239 w 10635515"/>
              <a:gd name="connsiteY4" fmla="*/ 179182 h 179182"/>
              <a:gd name="connsiteX0" fmla="*/ 239 w 10635515"/>
              <a:gd name="connsiteY0" fmla="*/ 179182 h 179182"/>
              <a:gd name="connsiteX1" fmla="*/ 1488 w 10635515"/>
              <a:gd name="connsiteY1" fmla="*/ 9886 h 179182"/>
              <a:gd name="connsiteX2" fmla="*/ 10635515 w 10635515"/>
              <a:gd name="connsiteY2" fmla="*/ 0 h 179182"/>
              <a:gd name="connsiteX3" fmla="*/ 10224620 w 10635515"/>
              <a:gd name="connsiteY3" fmla="*/ 178449 h 179182"/>
              <a:gd name="connsiteX4" fmla="*/ 239 w 10635515"/>
              <a:gd name="connsiteY4" fmla="*/ 179182 h 179182"/>
              <a:gd name="connsiteX0" fmla="*/ 239 w 10635515"/>
              <a:gd name="connsiteY0" fmla="*/ 174239 h 174239"/>
              <a:gd name="connsiteX1" fmla="*/ 1488 w 10635515"/>
              <a:gd name="connsiteY1" fmla="*/ 4943 h 174239"/>
              <a:gd name="connsiteX2" fmla="*/ 10635515 w 10635515"/>
              <a:gd name="connsiteY2" fmla="*/ 0 h 174239"/>
              <a:gd name="connsiteX3" fmla="*/ 10224620 w 10635515"/>
              <a:gd name="connsiteY3" fmla="*/ 173506 h 174239"/>
              <a:gd name="connsiteX4" fmla="*/ 239 w 10635515"/>
              <a:gd name="connsiteY4" fmla="*/ 174239 h 17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5515" h="174239">
                <a:moveTo>
                  <a:pt x="239" y="174239"/>
                </a:moveTo>
                <a:cubicBezTo>
                  <a:pt x="-932" y="119394"/>
                  <a:pt x="2659" y="59788"/>
                  <a:pt x="1488" y="4943"/>
                </a:cubicBezTo>
                <a:lnTo>
                  <a:pt x="10635515" y="0"/>
                </a:lnTo>
                <a:lnTo>
                  <a:pt x="10224620" y="173506"/>
                </a:lnTo>
                <a:lnTo>
                  <a:pt x="239" y="174239"/>
                </a:lnTo>
                <a:close/>
              </a:path>
            </a:pathLst>
          </a:custGeom>
          <a:pattFill prst="pct7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10"/>
          <p:cNvSpPr/>
          <p:nvPr/>
        </p:nvSpPr>
        <p:spPr>
          <a:xfrm>
            <a:off x="10360480" y="6519067"/>
            <a:ext cx="1831520" cy="330199"/>
          </a:xfrm>
          <a:custGeom>
            <a:avLst/>
            <a:gdLst>
              <a:gd name="connsiteX0" fmla="*/ 0 w 1983938"/>
              <a:gd name="connsiteY0" fmla="*/ 166914 h 166914"/>
              <a:gd name="connsiteX1" fmla="*/ 41729 w 1983938"/>
              <a:gd name="connsiteY1" fmla="*/ 0 h 166914"/>
              <a:gd name="connsiteX2" fmla="*/ 1983938 w 1983938"/>
              <a:gd name="connsiteY2" fmla="*/ 0 h 166914"/>
              <a:gd name="connsiteX3" fmla="*/ 1942210 w 1983938"/>
              <a:gd name="connsiteY3" fmla="*/ 166914 h 166914"/>
              <a:gd name="connsiteX4" fmla="*/ 0 w 1983938"/>
              <a:gd name="connsiteY4" fmla="*/ 166914 h 166914"/>
              <a:gd name="connsiteX0" fmla="*/ 0 w 1942210"/>
              <a:gd name="connsiteY0" fmla="*/ 166914 h 166914"/>
              <a:gd name="connsiteX1" fmla="*/ 41729 w 1942210"/>
              <a:gd name="connsiteY1" fmla="*/ 0 h 166914"/>
              <a:gd name="connsiteX2" fmla="*/ 1910120 w 1942210"/>
              <a:gd name="connsiteY2" fmla="*/ 0 h 166914"/>
              <a:gd name="connsiteX3" fmla="*/ 1942210 w 1942210"/>
              <a:gd name="connsiteY3" fmla="*/ 166914 h 166914"/>
              <a:gd name="connsiteX4" fmla="*/ 0 w 1942210"/>
              <a:gd name="connsiteY4" fmla="*/ 166914 h 166914"/>
              <a:gd name="connsiteX0" fmla="*/ 0 w 1913635"/>
              <a:gd name="connsiteY0" fmla="*/ 166914 h 166914"/>
              <a:gd name="connsiteX1" fmla="*/ 41729 w 1913635"/>
              <a:gd name="connsiteY1" fmla="*/ 0 h 166914"/>
              <a:gd name="connsiteX2" fmla="*/ 1910120 w 1913635"/>
              <a:gd name="connsiteY2" fmla="*/ 0 h 166914"/>
              <a:gd name="connsiteX3" fmla="*/ 1913635 w 1913635"/>
              <a:gd name="connsiteY3" fmla="*/ 166914 h 166914"/>
              <a:gd name="connsiteX4" fmla="*/ 0 w 1913635"/>
              <a:gd name="connsiteY4" fmla="*/ 166914 h 166914"/>
              <a:gd name="connsiteX0" fmla="*/ 0 w 1913635"/>
              <a:gd name="connsiteY0" fmla="*/ 170187 h 170187"/>
              <a:gd name="connsiteX1" fmla="*/ 352879 w 1913635"/>
              <a:gd name="connsiteY1" fmla="*/ 0 h 170187"/>
              <a:gd name="connsiteX2" fmla="*/ 1910120 w 1913635"/>
              <a:gd name="connsiteY2" fmla="*/ 3273 h 170187"/>
              <a:gd name="connsiteX3" fmla="*/ 1913635 w 1913635"/>
              <a:gd name="connsiteY3" fmla="*/ 170187 h 170187"/>
              <a:gd name="connsiteX4" fmla="*/ 0 w 1913635"/>
              <a:gd name="connsiteY4" fmla="*/ 170187 h 17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3635" h="170187">
                <a:moveTo>
                  <a:pt x="0" y="170187"/>
                </a:moveTo>
                <a:lnTo>
                  <a:pt x="352879" y="0"/>
                </a:lnTo>
                <a:lnTo>
                  <a:pt x="1910120" y="3273"/>
                </a:lnTo>
                <a:cubicBezTo>
                  <a:pt x="1911292" y="58911"/>
                  <a:pt x="1912463" y="114549"/>
                  <a:pt x="1913635" y="170187"/>
                </a:cubicBezTo>
                <a:lnTo>
                  <a:pt x="0" y="170187"/>
                </a:lnTo>
                <a:close/>
              </a:path>
            </a:pathLst>
          </a:custGeom>
          <a:pattFill prst="pct70">
            <a:fgClr>
              <a:schemeClr val="accent4"/>
            </a:fgClr>
            <a:bgClr>
              <a:schemeClr val="bg1"/>
            </a:bgClr>
          </a:patt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12"/>
          <p:cNvSpPr/>
          <p:nvPr/>
        </p:nvSpPr>
        <p:spPr>
          <a:xfrm>
            <a:off x="9680574" y="6524623"/>
            <a:ext cx="841376" cy="330201"/>
          </a:xfrm>
          <a:custGeom>
            <a:avLst/>
            <a:gdLst>
              <a:gd name="connsiteX0" fmla="*/ 0 w 812801"/>
              <a:gd name="connsiteY0" fmla="*/ 333376 h 333376"/>
              <a:gd name="connsiteX1" fmla="*/ 83344 w 812801"/>
              <a:gd name="connsiteY1" fmla="*/ 0 h 333376"/>
              <a:gd name="connsiteX2" fmla="*/ 812801 w 812801"/>
              <a:gd name="connsiteY2" fmla="*/ 0 h 333376"/>
              <a:gd name="connsiteX3" fmla="*/ 729457 w 812801"/>
              <a:gd name="connsiteY3" fmla="*/ 333376 h 333376"/>
              <a:gd name="connsiteX4" fmla="*/ 0 w 812801"/>
              <a:gd name="connsiteY4" fmla="*/ 333376 h 333376"/>
              <a:gd name="connsiteX0" fmla="*/ 0 w 1111251"/>
              <a:gd name="connsiteY0" fmla="*/ 330201 h 333376"/>
              <a:gd name="connsiteX1" fmla="*/ 381794 w 1111251"/>
              <a:gd name="connsiteY1" fmla="*/ 0 h 333376"/>
              <a:gd name="connsiteX2" fmla="*/ 1111251 w 1111251"/>
              <a:gd name="connsiteY2" fmla="*/ 0 h 333376"/>
              <a:gd name="connsiteX3" fmla="*/ 1027907 w 1111251"/>
              <a:gd name="connsiteY3" fmla="*/ 333376 h 333376"/>
              <a:gd name="connsiteX4" fmla="*/ 0 w 1111251"/>
              <a:gd name="connsiteY4" fmla="*/ 330201 h 333376"/>
              <a:gd name="connsiteX0" fmla="*/ 0 w 1111251"/>
              <a:gd name="connsiteY0" fmla="*/ 330201 h 330201"/>
              <a:gd name="connsiteX1" fmla="*/ 381794 w 1111251"/>
              <a:gd name="connsiteY1" fmla="*/ 0 h 330201"/>
              <a:gd name="connsiteX2" fmla="*/ 1111251 w 1111251"/>
              <a:gd name="connsiteY2" fmla="*/ 0 h 330201"/>
              <a:gd name="connsiteX3" fmla="*/ 805657 w 1111251"/>
              <a:gd name="connsiteY3" fmla="*/ 320676 h 330201"/>
              <a:gd name="connsiteX4" fmla="*/ 0 w 1111251"/>
              <a:gd name="connsiteY4" fmla="*/ 330201 h 330201"/>
              <a:gd name="connsiteX0" fmla="*/ 0 w 1111251"/>
              <a:gd name="connsiteY0" fmla="*/ 330201 h 330201"/>
              <a:gd name="connsiteX1" fmla="*/ 381794 w 1111251"/>
              <a:gd name="connsiteY1" fmla="*/ 0 h 330201"/>
              <a:gd name="connsiteX2" fmla="*/ 1111251 w 1111251"/>
              <a:gd name="connsiteY2" fmla="*/ 0 h 330201"/>
              <a:gd name="connsiteX3" fmla="*/ 450057 w 1111251"/>
              <a:gd name="connsiteY3" fmla="*/ 330201 h 330201"/>
              <a:gd name="connsiteX4" fmla="*/ 0 w 1111251"/>
              <a:gd name="connsiteY4" fmla="*/ 330201 h 330201"/>
              <a:gd name="connsiteX0" fmla="*/ 0 w 1111251"/>
              <a:gd name="connsiteY0" fmla="*/ 330201 h 330201"/>
              <a:gd name="connsiteX1" fmla="*/ 381794 w 1111251"/>
              <a:gd name="connsiteY1" fmla="*/ 0 h 330201"/>
              <a:gd name="connsiteX2" fmla="*/ 1111251 w 1111251"/>
              <a:gd name="connsiteY2" fmla="*/ 0 h 330201"/>
              <a:gd name="connsiteX3" fmla="*/ 450057 w 1111251"/>
              <a:gd name="connsiteY3" fmla="*/ 330201 h 330201"/>
              <a:gd name="connsiteX4" fmla="*/ 0 w 1111251"/>
              <a:gd name="connsiteY4" fmla="*/ 330201 h 330201"/>
              <a:gd name="connsiteX0" fmla="*/ 0 w 815976"/>
              <a:gd name="connsiteY0" fmla="*/ 330201 h 330201"/>
              <a:gd name="connsiteX1" fmla="*/ 381794 w 815976"/>
              <a:gd name="connsiteY1" fmla="*/ 0 h 330201"/>
              <a:gd name="connsiteX2" fmla="*/ 815976 w 815976"/>
              <a:gd name="connsiteY2" fmla="*/ 0 h 330201"/>
              <a:gd name="connsiteX3" fmla="*/ 450057 w 815976"/>
              <a:gd name="connsiteY3" fmla="*/ 330201 h 330201"/>
              <a:gd name="connsiteX4" fmla="*/ 0 w 815976"/>
              <a:gd name="connsiteY4" fmla="*/ 330201 h 330201"/>
              <a:gd name="connsiteX0" fmla="*/ 0 w 841376"/>
              <a:gd name="connsiteY0" fmla="*/ 330201 h 330201"/>
              <a:gd name="connsiteX1" fmla="*/ 381794 w 841376"/>
              <a:gd name="connsiteY1" fmla="*/ 0 h 330201"/>
              <a:gd name="connsiteX2" fmla="*/ 841376 w 841376"/>
              <a:gd name="connsiteY2" fmla="*/ 0 h 330201"/>
              <a:gd name="connsiteX3" fmla="*/ 450057 w 841376"/>
              <a:gd name="connsiteY3" fmla="*/ 330201 h 330201"/>
              <a:gd name="connsiteX4" fmla="*/ 0 w 841376"/>
              <a:gd name="connsiteY4" fmla="*/ 330201 h 33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376" h="330201">
                <a:moveTo>
                  <a:pt x="0" y="330201"/>
                </a:moveTo>
                <a:lnTo>
                  <a:pt x="381794" y="0"/>
                </a:lnTo>
                <a:lnTo>
                  <a:pt x="841376" y="0"/>
                </a:lnTo>
                <a:lnTo>
                  <a:pt x="450057" y="330201"/>
                </a:lnTo>
                <a:lnTo>
                  <a:pt x="0" y="330201"/>
                </a:lnTo>
                <a:close/>
              </a:path>
            </a:pathLst>
          </a:custGeom>
          <a:pattFill prst="pct70">
            <a:fgClr>
              <a:schemeClr val="accent5">
                <a:lumMod val="50000"/>
              </a:schemeClr>
            </a:fgClr>
            <a:bgClr>
              <a:schemeClr val="bg1"/>
            </a:bgClr>
          </a:patt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321834" y="2171333"/>
            <a:ext cx="3476445" cy="28208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Rectangle 1"/>
          <p:cNvSpPr/>
          <p:nvPr/>
        </p:nvSpPr>
        <p:spPr>
          <a:xfrm>
            <a:off x="4390845" y="1578634"/>
            <a:ext cx="7047781" cy="4658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+mj-lt"/>
              <a:buAutoNum type="arabicPeriod"/>
            </a:pPr>
            <a:r>
              <a:rPr lang="en-ZA" dirty="0">
                <a:solidFill>
                  <a:schemeClr val="tx1"/>
                </a:solidFill>
              </a:rPr>
              <a:t>Introduction</a:t>
            </a:r>
          </a:p>
          <a:p>
            <a:pPr marL="342900" indent="-342900">
              <a:buFont typeface="+mj-lt"/>
              <a:buAutoNum type="arabicPeriod"/>
            </a:pPr>
            <a:r>
              <a:rPr lang="en-ZA" dirty="0">
                <a:solidFill>
                  <a:schemeClr val="tx1"/>
                </a:solidFill>
              </a:rPr>
              <a:t>Achievements during the year</a:t>
            </a:r>
          </a:p>
          <a:p>
            <a:pPr marL="342900" indent="-342900">
              <a:buFont typeface="+mj-lt"/>
              <a:buAutoNum type="arabicPeriod"/>
            </a:pPr>
            <a:r>
              <a:rPr lang="en-ZA" dirty="0">
                <a:solidFill>
                  <a:schemeClr val="tx1"/>
                </a:solidFill>
              </a:rPr>
              <a:t>Performance report</a:t>
            </a:r>
          </a:p>
          <a:p>
            <a:pPr marL="342900" indent="-342900">
              <a:buFont typeface="+mj-lt"/>
              <a:buAutoNum type="arabicPeriod"/>
            </a:pPr>
            <a:r>
              <a:rPr lang="en-ZA" dirty="0">
                <a:solidFill>
                  <a:schemeClr val="tx1"/>
                </a:solidFill>
              </a:rPr>
              <a:t>Financial information</a:t>
            </a:r>
          </a:p>
          <a:p>
            <a:pPr marL="342900" indent="-342900">
              <a:buFont typeface="+mj-lt"/>
              <a:buAutoNum type="arabicPeriod"/>
            </a:pPr>
            <a:r>
              <a:rPr lang="en-ZA" dirty="0">
                <a:solidFill>
                  <a:schemeClr val="tx1"/>
                </a:solidFill>
              </a:rPr>
              <a:t>Governance</a:t>
            </a:r>
          </a:p>
          <a:p>
            <a:pPr marL="342900" indent="-342900">
              <a:buFont typeface="+mj-lt"/>
              <a:buAutoNum type="arabicPeriod"/>
            </a:pPr>
            <a:r>
              <a:rPr lang="en-ZA" dirty="0">
                <a:solidFill>
                  <a:schemeClr val="tx1"/>
                </a:solidFill>
              </a:rPr>
              <a:t>Going forward</a:t>
            </a:r>
          </a:p>
          <a:p>
            <a:pPr marL="342900" indent="-342900">
              <a:buFont typeface="+mj-lt"/>
              <a:buAutoNum type="arabicPeriod"/>
            </a:pPr>
            <a:endParaRPr lang="en-Z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89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778</TotalTime>
  <Words>871</Words>
  <Application>Microsoft Office PowerPoint</Application>
  <PresentationFormat>Widescreen</PresentationFormat>
  <Paragraphs>238</Paragraphs>
  <Slides>27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NHFC OVERVIEW</vt:lpstr>
      <vt:lpstr>NHFC MANDATE</vt:lpstr>
      <vt:lpstr>PowerPoint Presentation</vt:lpstr>
      <vt:lpstr>STRATEGIC ACHIEVEMENTS DURING THE YEAR</vt:lpstr>
      <vt:lpstr>DEVELOPMENT ACHIEVEMENTS DURING THE YEAR</vt:lpstr>
      <vt:lpstr>FINANCIAL HIGHLIGHTS DURING THE YEAR</vt:lpstr>
      <vt:lpstr>PowerPoint Presentation</vt:lpstr>
      <vt:lpstr>PERFORMANCE INDICATORS PROGRAMME 1 Total Units Delivered</vt:lpstr>
      <vt:lpstr>PERFORMANCE INDICATORS PROGRAMME 2 Crowding in private sector funding</vt:lpstr>
      <vt:lpstr>OTHER DEVELOPMENT IMPACT</vt:lpstr>
      <vt:lpstr>PowerPoint Presentation</vt:lpstr>
      <vt:lpstr>STATEMENT OF FINANCIAL POSITION - ASSETS</vt:lpstr>
      <vt:lpstr>STATEMENT OF FINANCIAL POSITION – LIABILITIES AND EQUITY</vt:lpstr>
      <vt:lpstr>STATEMENT OF FINANCIAL PERFORMANCE</vt:lpstr>
      <vt:lpstr>PowerPoint Presentation</vt:lpstr>
      <vt:lpstr>AUDIT OUTCOMES</vt:lpstr>
      <vt:lpstr>2018/19 EXTERNAL AUDIT</vt:lpstr>
      <vt:lpstr>REMEDIAL ACTION FOR ENHANCEMENT OF THE SUPPLY CHAIN MANAGEMENT (“SCM”) </vt:lpstr>
      <vt:lpstr>GOVERNANCE STRUCTURE</vt:lpstr>
      <vt:lpstr>PowerPoint Presentation</vt:lpstr>
      <vt:lpstr>HUMAN RESOURCES ACHIEVEMENTS</vt:lpstr>
      <vt:lpstr>PowerPoint Presentation</vt:lpstr>
      <vt:lpstr>TOWARDS THE HSDB</vt:lpstr>
      <vt:lpstr>CHALLENGES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Welcome</dc:creator>
  <cp:lastModifiedBy>Samson Moraba</cp:lastModifiedBy>
  <cp:revision>82</cp:revision>
  <cp:lastPrinted>2019-09-19T07:48:21Z</cp:lastPrinted>
  <dcterms:created xsi:type="dcterms:W3CDTF">2019-09-13T08:59:36Z</dcterms:created>
  <dcterms:modified xsi:type="dcterms:W3CDTF">2019-10-08T07:36:27Z</dcterms:modified>
</cp:coreProperties>
</file>