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78"/>
  </p:notesMasterIdLst>
  <p:sldIdLst>
    <p:sldId id="256" r:id="rId2"/>
    <p:sldId id="257" r:id="rId3"/>
    <p:sldId id="262" r:id="rId4"/>
    <p:sldId id="263" r:id="rId5"/>
    <p:sldId id="359" r:id="rId6"/>
    <p:sldId id="264" r:id="rId7"/>
    <p:sldId id="265" r:id="rId8"/>
    <p:sldId id="267" r:id="rId9"/>
    <p:sldId id="268" r:id="rId10"/>
    <p:sldId id="348" r:id="rId11"/>
    <p:sldId id="269" r:id="rId12"/>
    <p:sldId id="270" r:id="rId13"/>
    <p:sldId id="271" r:id="rId14"/>
    <p:sldId id="272" r:id="rId15"/>
    <p:sldId id="349" r:id="rId16"/>
    <p:sldId id="350" r:id="rId17"/>
    <p:sldId id="275" r:id="rId18"/>
    <p:sldId id="277" r:id="rId19"/>
    <p:sldId id="351" r:id="rId20"/>
    <p:sldId id="279" r:id="rId21"/>
    <p:sldId id="280" r:id="rId22"/>
    <p:sldId id="281" r:id="rId23"/>
    <p:sldId id="282" r:id="rId24"/>
    <p:sldId id="283" r:id="rId25"/>
    <p:sldId id="352" r:id="rId26"/>
    <p:sldId id="353"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55" r:id="rId55"/>
    <p:sldId id="316" r:id="rId56"/>
    <p:sldId id="317" r:id="rId57"/>
    <p:sldId id="320" r:id="rId58"/>
    <p:sldId id="321" r:id="rId59"/>
    <p:sldId id="322" r:id="rId60"/>
    <p:sldId id="323" r:id="rId61"/>
    <p:sldId id="324" r:id="rId62"/>
    <p:sldId id="325" r:id="rId63"/>
    <p:sldId id="326" r:id="rId64"/>
    <p:sldId id="338" r:id="rId65"/>
    <p:sldId id="340" r:id="rId66"/>
    <p:sldId id="342" r:id="rId67"/>
    <p:sldId id="343" r:id="rId68"/>
    <p:sldId id="345" r:id="rId69"/>
    <p:sldId id="346" r:id="rId70"/>
    <p:sldId id="327" r:id="rId71"/>
    <p:sldId id="329" r:id="rId72"/>
    <p:sldId id="328" r:id="rId73"/>
    <p:sldId id="331" r:id="rId74"/>
    <p:sldId id="332" r:id="rId75"/>
    <p:sldId id="333" r:id="rId76"/>
    <p:sldId id="337" r:id="rId7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sleigh Timothy" initials="LT" lastIdx="3" clrIdx="0">
    <p:extLst>
      <p:ext uri="{19B8F6BF-5375-455C-9EA6-DF929625EA0E}">
        <p15:presenceInfo xmlns:p15="http://schemas.microsoft.com/office/powerpoint/2012/main" xmlns="" userId="S-1-5-21-299502267-152049171-1417001333-176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83224"/>
    <a:srgbClr val="1F497D"/>
    <a:srgbClr val="325785"/>
    <a:srgbClr val="0293D2"/>
    <a:srgbClr val="76B24C"/>
    <a:srgbClr val="008AC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39" autoAdjust="0"/>
  </p:normalViewPr>
  <p:slideViewPr>
    <p:cSldViewPr snapToGrid="0" snapToObjects="1">
      <p:cViewPr varScale="1">
        <p:scale>
          <a:sx n="105" d="100"/>
          <a:sy n="105" d="100"/>
        </p:scale>
        <p:origin x="-179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B531D-87FE-4C33-AEE8-49C5581EE684}" type="datetimeFigureOut">
              <a:rPr lang="en-US" smtClean="0"/>
              <a:pPr/>
              <a:t>10/11/2019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09BAC0-C260-440A-B25A-C745026B6CCC}" type="slidenum">
              <a:rPr lang="en-US" smtClean="0"/>
              <a:pPr/>
              <a:t>‹#›</a:t>
            </a:fld>
            <a:endParaRPr lang="en-US"/>
          </a:p>
        </p:txBody>
      </p:sp>
    </p:spTree>
    <p:extLst>
      <p:ext uri="{BB962C8B-B14F-4D97-AF65-F5344CB8AC3E}">
        <p14:creationId xmlns:p14="http://schemas.microsoft.com/office/powerpoint/2010/main" xmlns="" val="2974156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09BAC0-C260-440A-B25A-C745026B6CCC}" type="slidenum">
              <a:rPr lang="en-US" smtClean="0"/>
              <a:pPr/>
              <a:t>8</a:t>
            </a:fld>
            <a:endParaRPr lang="en-US"/>
          </a:p>
        </p:txBody>
      </p:sp>
    </p:spTree>
    <p:extLst>
      <p:ext uri="{BB962C8B-B14F-4D97-AF65-F5344CB8AC3E}">
        <p14:creationId xmlns:p14="http://schemas.microsoft.com/office/powerpoint/2010/main" xmlns="" val="3734272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09BAC0-C260-440A-B25A-C745026B6CCC}" type="slidenum">
              <a:rPr lang="en-US" smtClean="0"/>
              <a:pPr/>
              <a:t>9</a:t>
            </a:fld>
            <a:endParaRPr lang="en-US"/>
          </a:p>
        </p:txBody>
      </p:sp>
    </p:spTree>
    <p:extLst>
      <p:ext uri="{BB962C8B-B14F-4D97-AF65-F5344CB8AC3E}">
        <p14:creationId xmlns:p14="http://schemas.microsoft.com/office/powerpoint/2010/main" xmlns="" val="527613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09BAC0-C260-440A-B25A-C745026B6CCC}" type="slidenum">
              <a:rPr lang="en-US" smtClean="0"/>
              <a:pPr/>
              <a:t>10</a:t>
            </a:fld>
            <a:endParaRPr lang="en-US"/>
          </a:p>
        </p:txBody>
      </p:sp>
    </p:spTree>
    <p:extLst>
      <p:ext uri="{BB962C8B-B14F-4D97-AF65-F5344CB8AC3E}">
        <p14:creationId xmlns:p14="http://schemas.microsoft.com/office/powerpoint/2010/main" xmlns="" val="3550372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5768C0-D9C6-4A3D-A90D-2B0116EFC45C}" type="datetime1">
              <a:rPr lang="en-US" smtClean="0"/>
              <a:pPr/>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734346" y="6356350"/>
            <a:ext cx="2133600" cy="365125"/>
          </a:xfrm>
        </p:spPr>
        <p:txBody>
          <a:bodyPr/>
          <a:lstStyle/>
          <a:p>
            <a:fld id="{D7CBE9B7-FB75-284D-83FF-0AB6B020F1CD}" type="slidenum">
              <a:rPr lang="en-US" smtClean="0"/>
              <a:pPr/>
              <a:t>‹#›</a:t>
            </a:fld>
            <a:endParaRPr lang="en-US"/>
          </a:p>
        </p:txBody>
      </p:sp>
    </p:spTree>
    <p:extLst>
      <p:ext uri="{BB962C8B-B14F-4D97-AF65-F5344CB8AC3E}">
        <p14:creationId xmlns:p14="http://schemas.microsoft.com/office/powerpoint/2010/main" xmlns="" val="1485716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F12978-F961-426E-83A2-B8DF415D2704}" type="datetime1">
              <a:rPr lang="en-US" smtClean="0"/>
              <a:pPr/>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BE9B7-FB75-284D-83FF-0AB6B020F1CD}" type="slidenum">
              <a:rPr lang="en-US" smtClean="0"/>
              <a:pPr/>
              <a:t>‹#›</a:t>
            </a:fld>
            <a:endParaRPr lang="en-US"/>
          </a:p>
        </p:txBody>
      </p:sp>
    </p:spTree>
    <p:extLst>
      <p:ext uri="{BB962C8B-B14F-4D97-AF65-F5344CB8AC3E}">
        <p14:creationId xmlns:p14="http://schemas.microsoft.com/office/powerpoint/2010/main" xmlns="" val="4049462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A08B3-11E6-4EFA-979F-C967E861C87D}" type="datetime1">
              <a:rPr lang="en-US" smtClean="0"/>
              <a:pPr/>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BE9B7-FB75-284D-83FF-0AB6B020F1CD}" type="slidenum">
              <a:rPr lang="en-US" smtClean="0"/>
              <a:pPr/>
              <a:t>‹#›</a:t>
            </a:fld>
            <a:endParaRPr lang="en-US"/>
          </a:p>
        </p:txBody>
      </p:sp>
    </p:spTree>
    <p:extLst>
      <p:ext uri="{BB962C8B-B14F-4D97-AF65-F5344CB8AC3E}">
        <p14:creationId xmlns:p14="http://schemas.microsoft.com/office/powerpoint/2010/main" xmlns="" val="1233305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193D6-B971-4E84-8D43-395B8B0AF5CE}" type="datetime1">
              <a:rPr lang="en-US" smtClean="0"/>
              <a:pPr/>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699842" y="6485740"/>
            <a:ext cx="2133600" cy="365125"/>
          </a:xfrm>
        </p:spPr>
        <p:txBody>
          <a:bodyPr/>
          <a:lstStyle>
            <a:lvl1pPr>
              <a:defRPr sz="1050">
                <a:latin typeface="Arial" panose="020B0604020202020204" pitchFamily="34" charset="0"/>
                <a:cs typeface="Arial" panose="020B0604020202020204" pitchFamily="34" charset="0"/>
              </a:defRPr>
            </a:lvl1p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34194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464887-966E-4C85-9FE2-7A9CF663463C}" type="datetime1">
              <a:rPr lang="en-US" smtClean="0"/>
              <a:pPr/>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BE9B7-FB75-284D-83FF-0AB6B020F1CD}" type="slidenum">
              <a:rPr lang="en-US" smtClean="0"/>
              <a:pPr/>
              <a:t>‹#›</a:t>
            </a:fld>
            <a:endParaRPr lang="en-US"/>
          </a:p>
        </p:txBody>
      </p:sp>
    </p:spTree>
    <p:extLst>
      <p:ext uri="{BB962C8B-B14F-4D97-AF65-F5344CB8AC3E}">
        <p14:creationId xmlns:p14="http://schemas.microsoft.com/office/powerpoint/2010/main" xmlns="" val="3901138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DA617A-AF0D-431E-BD33-DC919DDEB010}" type="datetime1">
              <a:rPr lang="en-US" smtClean="0"/>
              <a:pPr/>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BE9B7-FB75-284D-83FF-0AB6B020F1CD}" type="slidenum">
              <a:rPr lang="en-US" smtClean="0"/>
              <a:pPr/>
              <a:t>‹#›</a:t>
            </a:fld>
            <a:endParaRPr lang="en-US"/>
          </a:p>
        </p:txBody>
      </p:sp>
    </p:spTree>
    <p:extLst>
      <p:ext uri="{BB962C8B-B14F-4D97-AF65-F5344CB8AC3E}">
        <p14:creationId xmlns:p14="http://schemas.microsoft.com/office/powerpoint/2010/main" xmlns="" val="1548545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A7654B-B2DF-45FF-B588-F8F3039F379C}" type="datetime1">
              <a:rPr lang="en-US" smtClean="0"/>
              <a:pPr/>
              <a:t>10/11/2019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CBE9B7-FB75-284D-83FF-0AB6B020F1CD}" type="slidenum">
              <a:rPr lang="en-US" smtClean="0"/>
              <a:pPr/>
              <a:t>‹#›</a:t>
            </a:fld>
            <a:endParaRPr lang="en-US"/>
          </a:p>
        </p:txBody>
      </p:sp>
    </p:spTree>
    <p:extLst>
      <p:ext uri="{BB962C8B-B14F-4D97-AF65-F5344CB8AC3E}">
        <p14:creationId xmlns:p14="http://schemas.microsoft.com/office/powerpoint/2010/main" xmlns="" val="2864819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B76260-2AC9-4ACD-BE75-2B2943B5D9B1}" type="datetime1">
              <a:rPr lang="en-US" smtClean="0"/>
              <a:pPr/>
              <a:t>10/11/2019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CBE9B7-FB75-284D-83FF-0AB6B020F1CD}" type="slidenum">
              <a:rPr lang="en-US" smtClean="0"/>
              <a:pPr/>
              <a:t>‹#›</a:t>
            </a:fld>
            <a:endParaRPr lang="en-US"/>
          </a:p>
        </p:txBody>
      </p:sp>
    </p:spTree>
    <p:extLst>
      <p:ext uri="{BB962C8B-B14F-4D97-AF65-F5344CB8AC3E}">
        <p14:creationId xmlns:p14="http://schemas.microsoft.com/office/powerpoint/2010/main" xmlns="" val="584524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7B23C-356F-4BEA-A4CD-3EA5FF420E33}" type="datetime1">
              <a:rPr lang="en-US" smtClean="0"/>
              <a:pPr/>
              <a:t>10/11/2019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CBE9B7-FB75-284D-83FF-0AB6B020F1CD}" type="slidenum">
              <a:rPr lang="en-US" smtClean="0"/>
              <a:pPr/>
              <a:t>‹#›</a:t>
            </a:fld>
            <a:endParaRPr lang="en-US"/>
          </a:p>
        </p:txBody>
      </p:sp>
    </p:spTree>
    <p:extLst>
      <p:ext uri="{BB962C8B-B14F-4D97-AF65-F5344CB8AC3E}">
        <p14:creationId xmlns:p14="http://schemas.microsoft.com/office/powerpoint/2010/main" xmlns="" val="2654034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A34C45-8049-43CD-9C13-EEAAAE5C4356}" type="datetime1">
              <a:rPr lang="en-US" smtClean="0"/>
              <a:pPr/>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BE9B7-FB75-284D-83FF-0AB6B020F1CD}" type="slidenum">
              <a:rPr lang="en-US" smtClean="0"/>
              <a:pPr/>
              <a:t>‹#›</a:t>
            </a:fld>
            <a:endParaRPr lang="en-US"/>
          </a:p>
        </p:txBody>
      </p:sp>
    </p:spTree>
    <p:extLst>
      <p:ext uri="{BB962C8B-B14F-4D97-AF65-F5344CB8AC3E}">
        <p14:creationId xmlns:p14="http://schemas.microsoft.com/office/powerpoint/2010/main" xmlns="" val="650318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A68069-7C46-45B6-B678-A6772B1A736C}" type="datetime1">
              <a:rPr lang="en-US" smtClean="0"/>
              <a:pPr/>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BE9B7-FB75-284D-83FF-0AB6B020F1CD}" type="slidenum">
              <a:rPr lang="en-US" smtClean="0"/>
              <a:pPr/>
              <a:t>‹#›</a:t>
            </a:fld>
            <a:endParaRPr lang="en-US"/>
          </a:p>
        </p:txBody>
      </p:sp>
    </p:spTree>
    <p:extLst>
      <p:ext uri="{BB962C8B-B14F-4D97-AF65-F5344CB8AC3E}">
        <p14:creationId xmlns:p14="http://schemas.microsoft.com/office/powerpoint/2010/main" xmlns="" val="99694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E08AAF-FD4D-442E-B35D-CCCB773DFC26}" type="datetime1">
              <a:rPr lang="en-US" smtClean="0"/>
              <a:pPr/>
              <a:t>10/11/2019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CBE9B7-FB75-284D-83FF-0AB6B020F1CD}" type="slidenum">
              <a:rPr lang="en-US" smtClean="0"/>
              <a:pPr/>
              <a:t>‹#›</a:t>
            </a:fld>
            <a:endParaRPr lang="en-US"/>
          </a:p>
        </p:txBody>
      </p:sp>
    </p:spTree>
    <p:extLst>
      <p:ext uri="{BB962C8B-B14F-4D97-AF65-F5344CB8AC3E}">
        <p14:creationId xmlns:p14="http://schemas.microsoft.com/office/powerpoint/2010/main" xmlns="" val="1150629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nvSpPr>
        <p:spPr>
          <a:xfrm>
            <a:off x="891095" y="742187"/>
            <a:ext cx="7481455" cy="749780"/>
          </a:xfrm>
          <a:prstGeom prst="rect">
            <a:avLst/>
          </a:prstGeom>
        </p:spPr>
        <p:txBody>
          <a:bodyPr vert="horz" lIns="91440" tIns="45720" rIns="91440" bIns="45720" rtlCol="0" anchor="ctr">
            <a:noAutofit/>
          </a:bodyPr>
          <a:lstStyle>
            <a:lvl1pPr algn="ctr" defTabSz="457212" rtl="0" eaLnBrk="1" latinLnBrk="0" hangingPunct="1">
              <a:spcBef>
                <a:spcPct val="0"/>
              </a:spcBef>
              <a:buNone/>
              <a:defRPr sz="4000" kern="1200">
                <a:solidFill>
                  <a:srgbClr val="008AC4"/>
                </a:solidFill>
                <a:latin typeface="+mj-lt"/>
                <a:ea typeface="+mj-ea"/>
                <a:cs typeface="+mj-cs"/>
              </a:defRPr>
            </a:lvl1pPr>
          </a:lstStyle>
          <a:p>
            <a:r>
              <a:rPr lang="en-US" sz="3400" b="1" dirty="0">
                <a:latin typeface="Eras Demi ITC" panose="020B0805030504020804" pitchFamily="34" charset="0"/>
              </a:rPr>
              <a:t>Legal Aid SA </a:t>
            </a:r>
          </a:p>
          <a:p>
            <a:r>
              <a:rPr lang="en-US" sz="3400" b="1" dirty="0">
                <a:latin typeface="Eras Demi ITC" panose="020B0805030504020804" pitchFamily="34" charset="0"/>
              </a:rPr>
              <a:t>Annual Performance Report </a:t>
            </a:r>
          </a:p>
          <a:p>
            <a:r>
              <a:rPr lang="en-US" sz="3400" b="1" dirty="0" smtClean="0">
                <a:latin typeface="Eras Demi ITC" panose="020B0805030504020804" pitchFamily="34" charset="0"/>
              </a:rPr>
              <a:t>2018/19</a:t>
            </a:r>
            <a:endParaRPr lang="en-US" sz="3400" b="1" dirty="0">
              <a:latin typeface="Eras Demi ITC" panose="020B0805030504020804" pitchFamily="34" charset="0"/>
            </a:endParaRPr>
          </a:p>
        </p:txBody>
      </p:sp>
      <p:sp>
        <p:nvSpPr>
          <p:cNvPr id="6" name="Subtitle 2"/>
          <p:cNvSpPr>
            <a:spLocks noGrp="1"/>
          </p:cNvSpPr>
          <p:nvPr/>
        </p:nvSpPr>
        <p:spPr>
          <a:xfrm>
            <a:off x="2211810" y="2150497"/>
            <a:ext cx="5460005" cy="578025"/>
          </a:xfrm>
          <a:prstGeom prst="rect">
            <a:avLst/>
          </a:prstGeom>
        </p:spPr>
        <p:txBody>
          <a:bodyPr vert="horz" lIns="91440" tIns="45720" rIns="91440" bIns="45720" rtlCol="0">
            <a:noAutofit/>
          </a:bodyPr>
          <a:lstStyle>
            <a:lvl1pPr marL="0" indent="0" algn="ctr" defTabSz="457212" rtl="0" eaLnBrk="1" latinLnBrk="0" hangingPunct="1">
              <a:spcBef>
                <a:spcPct val="20000"/>
              </a:spcBef>
              <a:buFont typeface="Arial"/>
              <a:buNone/>
              <a:defRPr sz="2800" kern="1200">
                <a:solidFill>
                  <a:srgbClr val="008AC4"/>
                </a:solidFill>
                <a:latin typeface="+mn-lt"/>
                <a:ea typeface="+mn-ea"/>
                <a:cs typeface="+mn-cs"/>
              </a:defRPr>
            </a:lvl1pPr>
            <a:lvl2pPr marL="457212" indent="0" algn="ctr" defTabSz="45721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23" indent="0" algn="ctr" defTabSz="45721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34"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46"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57"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69"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80"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91"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dirty="0">
                <a:solidFill>
                  <a:srgbClr val="00B050"/>
                </a:solidFill>
                <a:latin typeface="Eras Demi ITC" panose="020B0805030504020804" pitchFamily="34" charset="0"/>
              </a:rPr>
              <a:t>Presentation to Portfolio Committee on Justice and Correctional Services</a:t>
            </a:r>
          </a:p>
        </p:txBody>
      </p:sp>
      <p:sp>
        <p:nvSpPr>
          <p:cNvPr id="2" name="TextBox 1"/>
          <p:cNvSpPr txBox="1"/>
          <p:nvPr/>
        </p:nvSpPr>
        <p:spPr>
          <a:xfrm>
            <a:off x="5828146" y="3965079"/>
            <a:ext cx="2163710" cy="369332"/>
          </a:xfrm>
          <a:prstGeom prst="rect">
            <a:avLst/>
          </a:prstGeom>
          <a:noFill/>
        </p:spPr>
        <p:txBody>
          <a:bodyPr wrap="square" rtlCol="0">
            <a:spAutoFit/>
          </a:bodyPr>
          <a:lstStyle/>
          <a:p>
            <a:r>
              <a:rPr lang="en-US" dirty="0" smtClean="0">
                <a:solidFill>
                  <a:schemeClr val="tx1">
                    <a:lumMod val="50000"/>
                    <a:lumOff val="50000"/>
                  </a:schemeClr>
                </a:solidFill>
                <a:latin typeface="Eras Demi ITC" panose="020B0805030504020804" pitchFamily="34" charset="0"/>
              </a:rPr>
              <a:t>10 October 2019</a:t>
            </a:r>
            <a:endParaRPr lang="en-US" dirty="0">
              <a:solidFill>
                <a:schemeClr val="tx1">
                  <a:lumMod val="50000"/>
                  <a:lumOff val="50000"/>
                </a:schemeClr>
              </a:solidFill>
              <a:latin typeface="Eras Demi ITC" panose="020B0805030504020804" pitchFamily="34" charset="0"/>
            </a:endParaRPr>
          </a:p>
        </p:txBody>
      </p:sp>
    </p:spTree>
    <p:extLst>
      <p:ext uri="{BB962C8B-B14F-4D97-AF65-F5344CB8AC3E}">
        <p14:creationId xmlns:p14="http://schemas.microsoft.com/office/powerpoint/2010/main" xmlns="" val="844808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267185"/>
            <a:ext cx="7074877" cy="694744"/>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US" dirty="0" smtClean="0">
                <a:solidFill>
                  <a:schemeClr val="tx1"/>
                </a:solidFill>
                <a:latin typeface="Arial" panose="020B0604020202020204" pitchFamily="34" charset="0"/>
                <a:cs typeface="Arial" panose="020B0604020202020204" pitchFamily="34" charset="0"/>
              </a:rPr>
              <a:t>2. Legal </a:t>
            </a:r>
            <a:r>
              <a:rPr lang="en-US" dirty="0">
                <a:solidFill>
                  <a:schemeClr val="tx1"/>
                </a:solidFill>
                <a:latin typeface="Arial" panose="020B0604020202020204" pitchFamily="34" charset="0"/>
                <a:cs typeface="Arial" panose="020B0604020202020204" pitchFamily="34" charset="0"/>
              </a:rPr>
              <a:t>Aid SA Organisational Performance 2018/19</a:t>
            </a:r>
          </a:p>
        </p:txBody>
      </p:sp>
      <p:sp>
        <p:nvSpPr>
          <p:cNvPr id="3" name="Text Placeholder 2"/>
          <p:cNvSpPr>
            <a:spLocks noGrp="1"/>
          </p:cNvSpPr>
          <p:nvPr/>
        </p:nvSpPr>
        <p:spPr>
          <a:xfrm>
            <a:off x="380999" y="1108861"/>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Performance Highlights </a:t>
            </a: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10" name="Content Placeholder 2"/>
          <p:cNvSpPr>
            <a:spLocks noGrp="1"/>
          </p:cNvSpPr>
          <p:nvPr>
            <p:ph idx="1"/>
          </p:nvPr>
        </p:nvSpPr>
        <p:spPr>
          <a:xfrm>
            <a:off x="380999" y="1429851"/>
            <a:ext cx="8647496" cy="5185609"/>
          </a:xfrm>
        </p:spPr>
        <p:txBody>
          <a:bodyPr>
            <a:normAutofit fontScale="47500" lnSpcReduction="20000"/>
          </a:bodyPr>
          <a:lstStyle/>
          <a:p>
            <a:pPr marL="625475" lvl="0" indent="-625475">
              <a:lnSpc>
                <a:spcPct val="120000"/>
              </a:lnSpc>
              <a:buFont typeface="+mj-lt"/>
              <a:buAutoNum type="romanUcPeriod" startAt="21"/>
            </a:pPr>
            <a:r>
              <a:rPr lang="en-US" sz="3600" dirty="0" smtClean="0">
                <a:solidFill>
                  <a:prstClr val="black"/>
                </a:solidFill>
                <a:latin typeface="Arial"/>
                <a:cs typeface="Arial"/>
              </a:rPr>
              <a:t>Community </a:t>
            </a:r>
            <a:r>
              <a:rPr lang="en-US" sz="3600" dirty="0">
                <a:solidFill>
                  <a:prstClr val="black"/>
                </a:solidFill>
                <a:latin typeface="Arial"/>
                <a:cs typeface="Arial"/>
              </a:rPr>
              <a:t>outreach programmes conducted and target </a:t>
            </a:r>
            <a:r>
              <a:rPr lang="en-US" sz="3600" dirty="0" smtClean="0">
                <a:solidFill>
                  <a:prstClr val="black"/>
                </a:solidFill>
                <a:latin typeface="Arial"/>
                <a:cs typeface="Arial"/>
              </a:rPr>
              <a:t>surpassed. </a:t>
            </a:r>
            <a:r>
              <a:rPr lang="en-US" sz="3600" dirty="0" smtClean="0">
                <a:latin typeface="Arial"/>
                <a:cs typeface="Arial"/>
              </a:rPr>
              <a:t>This covered branding </a:t>
            </a:r>
            <a:r>
              <a:rPr lang="en-US" sz="3600" dirty="0">
                <a:latin typeface="Arial"/>
                <a:cs typeface="Arial"/>
              </a:rPr>
              <a:t>at Prison </a:t>
            </a:r>
            <a:r>
              <a:rPr lang="en-US" sz="3600" dirty="0" smtClean="0">
                <a:latin typeface="Arial"/>
                <a:cs typeface="Arial"/>
              </a:rPr>
              <a:t>Cells, </a:t>
            </a:r>
            <a:r>
              <a:rPr lang="en-US" sz="3600" dirty="0">
                <a:latin typeface="Arial"/>
                <a:cs typeface="Arial"/>
              </a:rPr>
              <a:t>Police Cells and Court Precincts </a:t>
            </a:r>
            <a:r>
              <a:rPr lang="en-US" sz="3600" dirty="0" smtClean="0">
                <a:latin typeface="Arial"/>
                <a:cs typeface="Arial"/>
              </a:rPr>
              <a:t>as well as community events at government key points.</a:t>
            </a:r>
          </a:p>
          <a:p>
            <a:pPr marL="625475" lvl="0" indent="-625475">
              <a:lnSpc>
                <a:spcPct val="120000"/>
              </a:lnSpc>
              <a:buFont typeface="+mj-lt"/>
              <a:buAutoNum type="romanUcPeriod" startAt="21"/>
            </a:pPr>
            <a:r>
              <a:rPr lang="en-US" sz="3600" dirty="0" smtClean="0">
                <a:solidFill>
                  <a:prstClr val="black"/>
                </a:solidFill>
                <a:latin typeface="Arial" panose="020B0604020202020204" pitchFamily="34" charset="0"/>
                <a:cs typeface="Arial" panose="020B0604020202020204" pitchFamily="34" charset="0"/>
              </a:rPr>
              <a:t>Intensified </a:t>
            </a:r>
            <a:r>
              <a:rPr lang="en-US" sz="3600" dirty="0">
                <a:solidFill>
                  <a:prstClr val="black"/>
                </a:solidFill>
                <a:latin typeface="Arial" panose="020B0604020202020204" pitchFamily="34" charset="0"/>
                <a:cs typeface="Arial" panose="020B0604020202020204" pitchFamily="34" charset="0"/>
              </a:rPr>
              <a:t>presence on social media </a:t>
            </a:r>
            <a:r>
              <a:rPr lang="en-US" sz="3600" dirty="0" smtClean="0">
                <a:latin typeface="Arial" panose="020B0604020202020204" pitchFamily="34" charset="0"/>
                <a:cs typeface="Arial" panose="020B0604020202020204" pitchFamily="34" charset="0"/>
              </a:rPr>
              <a:t>platforms, particularly Facebook, Twitter and Instagram</a:t>
            </a:r>
            <a:endParaRPr lang="en-US" sz="3600" dirty="0">
              <a:solidFill>
                <a:prstClr val="black"/>
              </a:solidFill>
              <a:latin typeface="Arial" panose="020B0604020202020204" pitchFamily="34" charset="0"/>
              <a:cs typeface="Arial" panose="020B0604020202020204" pitchFamily="34" charset="0"/>
            </a:endParaRPr>
          </a:p>
          <a:p>
            <a:pPr marL="625475" lvl="0" indent="-625475">
              <a:lnSpc>
                <a:spcPct val="120000"/>
              </a:lnSpc>
              <a:buFont typeface="+mj-lt"/>
              <a:buAutoNum type="romanUcPeriod" startAt="21"/>
            </a:pPr>
            <a:r>
              <a:rPr lang="en-US" sz="3600" dirty="0" smtClean="0">
                <a:latin typeface="Arial"/>
                <a:cs typeface="Arial"/>
              </a:rPr>
              <a:t>Legal </a:t>
            </a:r>
            <a:r>
              <a:rPr lang="en-US" sz="3600" dirty="0">
                <a:latin typeface="Arial"/>
                <a:cs typeface="Arial"/>
              </a:rPr>
              <a:t>Aid SA external website was revamped and implemented with new functionalities that </a:t>
            </a:r>
            <a:r>
              <a:rPr lang="en-US" sz="3600" dirty="0" smtClean="0">
                <a:latin typeface="Arial"/>
                <a:cs typeface="Arial"/>
              </a:rPr>
              <a:t>include: </a:t>
            </a:r>
          </a:p>
          <a:p>
            <a:pPr marL="914400" lvl="1" indent="-288925">
              <a:lnSpc>
                <a:spcPct val="120000"/>
              </a:lnSpc>
              <a:buFont typeface="+mj-lt"/>
              <a:buAutoNum type="romanLcPeriod"/>
            </a:pPr>
            <a:r>
              <a:rPr lang="en-US" sz="3200" dirty="0" smtClean="0">
                <a:latin typeface="Arial"/>
                <a:cs typeface="Arial"/>
              </a:rPr>
              <a:t>Audio </a:t>
            </a:r>
            <a:r>
              <a:rPr lang="en-US" sz="3200" dirty="0">
                <a:latin typeface="Arial"/>
                <a:cs typeface="Arial"/>
              </a:rPr>
              <a:t>functionality for disabled </a:t>
            </a:r>
            <a:r>
              <a:rPr lang="en-US" sz="3200" dirty="0" smtClean="0">
                <a:latin typeface="Arial"/>
                <a:cs typeface="Arial"/>
              </a:rPr>
              <a:t>people;</a:t>
            </a:r>
          </a:p>
          <a:p>
            <a:pPr marL="914400" lvl="1" indent="-288925">
              <a:lnSpc>
                <a:spcPct val="120000"/>
              </a:lnSpc>
              <a:buFont typeface="+mj-lt"/>
              <a:buAutoNum type="romanLcPeriod"/>
            </a:pPr>
            <a:r>
              <a:rPr lang="en-US" sz="3200" dirty="0" smtClean="0">
                <a:latin typeface="Arial"/>
                <a:cs typeface="Arial"/>
              </a:rPr>
              <a:t>Ability </a:t>
            </a:r>
            <a:r>
              <a:rPr lang="en-US" sz="3200" dirty="0">
                <a:latin typeface="Arial"/>
                <a:cs typeface="Arial"/>
              </a:rPr>
              <a:t>to translate content to five official </a:t>
            </a:r>
            <a:r>
              <a:rPr lang="en-US" sz="3200" dirty="0" smtClean="0">
                <a:latin typeface="Arial"/>
                <a:cs typeface="Arial"/>
              </a:rPr>
              <a:t>languages, and </a:t>
            </a:r>
          </a:p>
          <a:p>
            <a:pPr marL="914400" lvl="1" indent="-288925">
              <a:lnSpc>
                <a:spcPct val="120000"/>
              </a:lnSpc>
              <a:buFont typeface="+mj-lt"/>
              <a:buAutoNum type="romanLcPeriod"/>
            </a:pPr>
            <a:r>
              <a:rPr lang="en-US" sz="3200" dirty="0" smtClean="0">
                <a:latin typeface="Arial"/>
                <a:cs typeface="Arial"/>
              </a:rPr>
              <a:t>Adjustable </a:t>
            </a:r>
            <a:r>
              <a:rPr lang="en-US" sz="3200" dirty="0">
                <a:latin typeface="Arial"/>
                <a:cs typeface="Arial"/>
              </a:rPr>
              <a:t>visual settings to assist visually impaired website </a:t>
            </a:r>
            <a:r>
              <a:rPr lang="en-US" sz="3200" dirty="0" smtClean="0">
                <a:latin typeface="Arial"/>
                <a:cs typeface="Arial"/>
              </a:rPr>
              <a:t>users</a:t>
            </a:r>
            <a:r>
              <a:rPr lang="en-US" sz="2900" dirty="0" smtClean="0">
                <a:latin typeface="Arial"/>
                <a:cs typeface="Arial"/>
              </a:rPr>
              <a:t>.</a:t>
            </a:r>
          </a:p>
          <a:p>
            <a:pPr marL="625475" lvl="0" indent="-625475">
              <a:lnSpc>
                <a:spcPct val="120000"/>
              </a:lnSpc>
              <a:buFont typeface="+mj-lt"/>
              <a:buAutoNum type="romanUcPeriod" startAt="24"/>
            </a:pPr>
            <a:r>
              <a:rPr lang="en-US" sz="3600" dirty="0">
                <a:latin typeface="Arial"/>
                <a:cs typeface="Arial"/>
              </a:rPr>
              <a:t>Stability of IT platform maintained; system availability of over 99</a:t>
            </a:r>
            <a:r>
              <a:rPr lang="en-US" sz="3600" dirty="0" smtClean="0">
                <a:latin typeface="Arial"/>
                <a:cs typeface="Arial"/>
              </a:rPr>
              <a:t>%.</a:t>
            </a:r>
          </a:p>
          <a:p>
            <a:pPr marL="625475" lvl="0" indent="-625475">
              <a:lnSpc>
                <a:spcPct val="120000"/>
              </a:lnSpc>
              <a:buFont typeface="+mj-lt"/>
              <a:buAutoNum type="romanUcPeriod" startAt="24"/>
            </a:pPr>
            <a:r>
              <a:rPr lang="en-US" sz="3600" dirty="0" smtClean="0">
                <a:latin typeface="Arial"/>
                <a:cs typeface="Arial"/>
              </a:rPr>
              <a:t>The </a:t>
            </a:r>
            <a:r>
              <a:rPr lang="en-US" sz="3600" dirty="0">
                <a:latin typeface="Arial"/>
                <a:cs typeface="Arial"/>
              </a:rPr>
              <a:t>newly developed electronic Legal Aid Administration System (</a:t>
            </a:r>
            <a:r>
              <a:rPr lang="en-US" sz="3600" dirty="0" err="1">
                <a:latin typeface="Arial"/>
                <a:cs typeface="Arial"/>
              </a:rPr>
              <a:t>eLAA</a:t>
            </a:r>
            <a:r>
              <a:rPr lang="en-US" sz="3600" dirty="0">
                <a:latin typeface="Arial"/>
                <a:cs typeface="Arial"/>
              </a:rPr>
              <a:t>) was piloted and deployed on the production environment. The new system is running in parallel with the legacy system with the target to go live in Q3 of FY </a:t>
            </a:r>
            <a:r>
              <a:rPr lang="en-US" sz="3600" dirty="0" smtClean="0">
                <a:latin typeface="Arial"/>
                <a:cs typeface="Arial"/>
              </a:rPr>
              <a:t>2019/20.</a:t>
            </a:r>
          </a:p>
          <a:p>
            <a:pPr marL="625475" lvl="0" indent="-625475">
              <a:lnSpc>
                <a:spcPct val="120000"/>
              </a:lnSpc>
              <a:buFont typeface="+mj-lt"/>
              <a:buAutoNum type="romanUcPeriod" startAt="24"/>
            </a:pPr>
            <a:r>
              <a:rPr lang="en-US" sz="3600" dirty="0" smtClean="0">
                <a:latin typeface="Arial"/>
                <a:cs typeface="Arial"/>
              </a:rPr>
              <a:t>Sustainability </a:t>
            </a:r>
            <a:r>
              <a:rPr lang="en-US" sz="3600" dirty="0">
                <a:latin typeface="Arial"/>
                <a:cs typeface="Arial"/>
              </a:rPr>
              <a:t>Reporting ensures that sustainability goals as well as performance are </a:t>
            </a:r>
            <a:r>
              <a:rPr lang="en-US" sz="3600" dirty="0" smtClean="0">
                <a:latin typeface="Arial"/>
                <a:cs typeface="Arial"/>
              </a:rPr>
              <a:t>reviewed.</a:t>
            </a:r>
          </a:p>
          <a:p>
            <a:pPr marL="625475" lvl="0" indent="-625475">
              <a:lnSpc>
                <a:spcPct val="120000"/>
              </a:lnSpc>
              <a:buFont typeface="+mj-lt"/>
              <a:buAutoNum type="romanUcPeriod" startAt="24"/>
            </a:pPr>
            <a:r>
              <a:rPr lang="en-US" sz="3600" dirty="0" smtClean="0">
                <a:latin typeface="Arial"/>
                <a:cs typeface="Arial"/>
              </a:rPr>
              <a:t>Work </a:t>
            </a:r>
            <a:r>
              <a:rPr lang="en-US" sz="3600" dirty="0">
                <a:latin typeface="Arial"/>
                <a:cs typeface="Arial"/>
              </a:rPr>
              <a:t>on Target 16.3 of SDG 16 to </a:t>
            </a:r>
            <a:r>
              <a:rPr lang="en-US" sz="3600" i="1" dirty="0">
                <a:latin typeface="Arial"/>
                <a:cs typeface="Arial"/>
              </a:rPr>
              <a:t>Promote the rule of law at the national and international levels, and ensure equal access to justice for all </a:t>
            </a:r>
            <a:r>
              <a:rPr lang="en-US" sz="3600" dirty="0">
                <a:latin typeface="Arial"/>
                <a:cs typeface="Arial"/>
              </a:rPr>
              <a:t>continued.</a:t>
            </a:r>
          </a:p>
          <a:p>
            <a:pPr marL="514350" indent="-288925">
              <a:lnSpc>
                <a:spcPct val="120000"/>
              </a:lnSpc>
              <a:buFont typeface="+mj-lt"/>
              <a:buAutoNum type="romanUcPeriod" startAt="30"/>
            </a:pPr>
            <a:endParaRPr lang="en-US" sz="1800" dirty="0">
              <a:solidFill>
                <a:prstClr val="black"/>
              </a:solidFill>
              <a:latin typeface="Arial"/>
              <a:cs typeface="Arial"/>
            </a:endParaRPr>
          </a:p>
          <a:p>
            <a:pPr marL="0" indent="0">
              <a:buNone/>
            </a:pPr>
            <a:endParaRPr lang="en-US" sz="1800" dirty="0">
              <a:latin typeface="Arial"/>
              <a:cs typeface="Arial"/>
            </a:endParaRPr>
          </a:p>
        </p:txBody>
      </p:sp>
      <p:sp>
        <p:nvSpPr>
          <p:cNvPr id="6" name="Slide Number Placeholder 5"/>
          <p:cNvSpPr>
            <a:spLocks noGrp="1"/>
          </p:cNvSpPr>
          <p:nvPr>
            <p:ph type="sldNum" sz="quarter" idx="12"/>
          </p:nvPr>
        </p:nvSpPr>
        <p:spPr/>
        <p:txBody>
          <a:bodyPr/>
          <a:lstStyle/>
          <a:p>
            <a:fld id="{D7CBE9B7-FB75-284D-83FF-0AB6B020F1CD}" type="slidenum">
              <a:rPr lang="en-US" smtClean="0"/>
              <a:pPr/>
              <a:t>10</a:t>
            </a:fld>
            <a:endParaRPr lang="en-US"/>
          </a:p>
        </p:txBody>
      </p:sp>
    </p:spTree>
    <p:extLst>
      <p:ext uri="{BB962C8B-B14F-4D97-AF65-F5344CB8AC3E}">
        <p14:creationId xmlns:p14="http://schemas.microsoft.com/office/powerpoint/2010/main" xmlns="" val="3841036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847725" y="1680835"/>
            <a:ext cx="7455877" cy="694744"/>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lvl="0" algn="ctr">
              <a:defRPr/>
            </a:pPr>
            <a:r>
              <a:rPr lang="en-ZA" sz="4200" b="0" noProof="0" dirty="0" smtClean="0">
                <a:solidFill>
                  <a:prstClr val="black"/>
                </a:solidFill>
                <a:latin typeface="Eras Demi ITC" panose="020B0805030504020804" pitchFamily="34" charset="0"/>
              </a:rPr>
              <a:t>3</a:t>
            </a:r>
            <a:r>
              <a:rPr kumimoji="0" lang="en-ZA" sz="4200" b="0" i="0" u="none" strike="noStrike" kern="1200" cap="none" spc="0" normalizeH="0" baseline="0" noProof="0" dirty="0" smtClean="0">
                <a:ln>
                  <a:noFill/>
                </a:ln>
                <a:solidFill>
                  <a:prstClr val="black"/>
                </a:solidFill>
                <a:effectLst/>
                <a:uLnTx/>
                <a:uFillTx/>
                <a:latin typeface="Eras Demi ITC" panose="020B0805030504020804" pitchFamily="34" charset="0"/>
              </a:rPr>
              <a:t>. </a:t>
            </a:r>
            <a:r>
              <a:rPr lang="en-US" sz="4200" b="0" dirty="0">
                <a:solidFill>
                  <a:prstClr val="black"/>
                </a:solidFill>
                <a:latin typeface="Eras Demi ITC" panose="020B0805030504020804" pitchFamily="34" charset="0"/>
              </a:rPr>
              <a:t>Report on Performance 2018/19</a:t>
            </a:r>
          </a:p>
        </p:txBody>
      </p:sp>
      <p:sp>
        <p:nvSpPr>
          <p:cNvPr id="6"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2" name="Slide Number Placeholder 1"/>
          <p:cNvSpPr>
            <a:spLocks noGrp="1"/>
          </p:cNvSpPr>
          <p:nvPr>
            <p:ph type="sldNum" sz="quarter" idx="12"/>
          </p:nvPr>
        </p:nvSpPr>
        <p:spPr/>
        <p:txBody>
          <a:bodyPr/>
          <a:lstStyle/>
          <a:p>
            <a:fld id="{D7CBE9B7-FB75-284D-83FF-0AB6B020F1CD}" type="slidenum">
              <a:rPr lang="en-US" smtClean="0"/>
              <a:pPr/>
              <a:t>11</a:t>
            </a:fld>
            <a:endParaRPr lang="en-US"/>
          </a:p>
        </p:txBody>
      </p:sp>
    </p:spTree>
    <p:extLst>
      <p:ext uri="{BB962C8B-B14F-4D97-AF65-F5344CB8AC3E}">
        <p14:creationId xmlns:p14="http://schemas.microsoft.com/office/powerpoint/2010/main" xmlns="" val="2980691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847725" y="1680835"/>
            <a:ext cx="7455877" cy="694744"/>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lvl="0" algn="ctr">
              <a:defRPr/>
            </a:pPr>
            <a:r>
              <a:rPr lang="en-US" sz="4200" b="0" dirty="0">
                <a:solidFill>
                  <a:prstClr val="black"/>
                </a:solidFill>
                <a:latin typeface="Eras Demi ITC" panose="020B0805030504020804" pitchFamily="34" charset="0"/>
              </a:rPr>
              <a:t>3.1 Client, Community, Stakeholder &amp;</a:t>
            </a:r>
          </a:p>
          <a:p>
            <a:pPr lvl="0" algn="ctr">
              <a:defRPr/>
            </a:pPr>
            <a:r>
              <a:rPr lang="en-US" sz="4200" b="0" dirty="0" smtClean="0">
                <a:solidFill>
                  <a:prstClr val="black"/>
                </a:solidFill>
                <a:latin typeface="Eras Demi ITC" panose="020B0805030504020804" pitchFamily="34" charset="0"/>
              </a:rPr>
              <a:t>Shareholder FY 2018/19</a:t>
            </a:r>
          </a:p>
        </p:txBody>
      </p:sp>
      <p:sp>
        <p:nvSpPr>
          <p:cNvPr id="6"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2" name="Slide Number Placeholder 1"/>
          <p:cNvSpPr>
            <a:spLocks noGrp="1"/>
          </p:cNvSpPr>
          <p:nvPr>
            <p:ph type="sldNum" sz="quarter" idx="12"/>
          </p:nvPr>
        </p:nvSpPr>
        <p:spPr/>
        <p:txBody>
          <a:bodyPr/>
          <a:lstStyle/>
          <a:p>
            <a:fld id="{D7CBE9B7-FB75-284D-83FF-0AB6B020F1CD}" type="slidenum">
              <a:rPr lang="en-US" smtClean="0"/>
              <a:pPr/>
              <a:t>12</a:t>
            </a:fld>
            <a:endParaRPr lang="en-US"/>
          </a:p>
        </p:txBody>
      </p:sp>
    </p:spTree>
    <p:extLst>
      <p:ext uri="{BB962C8B-B14F-4D97-AF65-F5344CB8AC3E}">
        <p14:creationId xmlns:p14="http://schemas.microsoft.com/office/powerpoint/2010/main" xmlns="" val="4110929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729156"/>
            <a:ext cx="7074877"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3.1 Client, Community, Stakeholder &amp; </a:t>
            </a:r>
            <a:r>
              <a:rPr lang="en-US" b="1" dirty="0" smtClean="0">
                <a:solidFill>
                  <a:srgbClr val="0293D2"/>
                </a:solidFill>
                <a:latin typeface="Arial" panose="020B0604020202020204" pitchFamily="34" charset="0"/>
                <a:cs typeface="Arial" panose="020B0604020202020204" pitchFamily="34" charset="0"/>
              </a:rPr>
              <a:t>Shareholder</a:t>
            </a:r>
          </a:p>
          <a:p>
            <a:r>
              <a:rPr lang="en-US" b="1" dirty="0">
                <a:solidFill>
                  <a:srgbClr val="0293D2"/>
                </a:solidFill>
              </a:rPr>
              <a:t>P1 – Legal aid in criminal matters </a:t>
            </a:r>
          </a:p>
          <a:p>
            <a:endParaRPr lang="en-US" b="1" dirty="0">
              <a:solidFill>
                <a:srgbClr val="0293D2"/>
              </a:solidFill>
              <a:latin typeface="Arial" panose="020B0604020202020204" pitchFamily="34" charset="0"/>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10" name="Content Placeholder 1"/>
          <p:cNvGraphicFramePr>
            <a:graphicFrameLocks noGrp="1"/>
          </p:cNvGraphicFramePr>
          <p:nvPr>
            <p:ph idx="1"/>
            <p:extLst>
              <p:ext uri="{D42A27DB-BD31-4B8C-83A1-F6EECF244321}">
                <p14:modId xmlns:p14="http://schemas.microsoft.com/office/powerpoint/2010/main" xmlns="" val="1581026595"/>
              </p:ext>
            </p:extLst>
          </p:nvPr>
        </p:nvGraphicFramePr>
        <p:xfrm>
          <a:off x="752474" y="1695448"/>
          <a:ext cx="7994162" cy="4660902"/>
        </p:xfrm>
        <a:graphic>
          <a:graphicData uri="http://schemas.openxmlformats.org/drawingml/2006/table">
            <a:tbl>
              <a:tblPr firstRow="1" bandRow="1">
                <a:tableStyleId>{073A0DAA-6AF3-43AB-8588-CEC1D06C72B9}</a:tableStyleId>
              </a:tblPr>
              <a:tblGrid>
                <a:gridCol w="1533526">
                  <a:extLst>
                    <a:ext uri="{9D8B030D-6E8A-4147-A177-3AD203B41FA5}">
                      <a16:colId xmlns:a16="http://schemas.microsoft.com/office/drawing/2014/main" xmlns="" val="20000"/>
                    </a:ext>
                  </a:extLst>
                </a:gridCol>
                <a:gridCol w="839500">
                  <a:extLst>
                    <a:ext uri="{9D8B030D-6E8A-4147-A177-3AD203B41FA5}">
                      <a16:colId xmlns:a16="http://schemas.microsoft.com/office/drawing/2014/main" xmlns="" val="20001"/>
                    </a:ext>
                  </a:extLst>
                </a:gridCol>
                <a:gridCol w="5621136">
                  <a:extLst>
                    <a:ext uri="{9D8B030D-6E8A-4147-A177-3AD203B41FA5}">
                      <a16:colId xmlns:a16="http://schemas.microsoft.com/office/drawing/2014/main" xmlns="" val="20002"/>
                    </a:ext>
                  </a:extLst>
                </a:gridCol>
              </a:tblGrid>
              <a:tr h="1132506">
                <a:tc>
                  <a:txBody>
                    <a:bodyPr/>
                    <a:lstStyle/>
                    <a:p>
                      <a:pPr algn="l"/>
                      <a:r>
                        <a:rPr lang="en-US" sz="1800" dirty="0" smtClean="0">
                          <a:latin typeface="Eras Demi ITC" panose="020B0805030504020804" pitchFamily="34" charset="0"/>
                        </a:rPr>
                        <a:t>Strategy </a:t>
                      </a:r>
                      <a:endParaRPr lang="en-US" sz="18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US" sz="1800" dirty="0" smtClean="0">
                          <a:latin typeface="Eras Demi ITC" panose="020B0805030504020804" pitchFamily="34" charset="0"/>
                        </a:rPr>
                        <a:t>I</a:t>
                      </a:r>
                      <a:endParaRPr lang="en-US" sz="18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US" sz="1800" dirty="0" smtClean="0">
                          <a:latin typeface="Eras Demi ITC" panose="020B0805030504020804" pitchFamily="34" charset="0"/>
                        </a:rPr>
                        <a:t>Delivering quality client-focused legal aid in criminal matters, particularly</a:t>
                      </a:r>
                      <a:r>
                        <a:rPr lang="en-US" sz="1800" baseline="0" dirty="0" smtClean="0">
                          <a:latin typeface="Eras Demi ITC" panose="020B0805030504020804" pitchFamily="34" charset="0"/>
                        </a:rPr>
                        <a:t> for the poor and vulnerable groups</a:t>
                      </a:r>
                      <a:endParaRPr lang="en-US" sz="1800" dirty="0">
                        <a:latin typeface="Eras Demi ITC" panose="020B0805030504020804" pitchFamily="34" charset="0"/>
                        <a:cs typeface="Arial" pitchFamily="34" charset="0"/>
                      </a:endParaRPr>
                    </a:p>
                  </a:txBody>
                  <a:tcPr marT="42203" marB="42203">
                    <a:solidFill>
                      <a:schemeClr val="tx1">
                        <a:lumMod val="50000"/>
                        <a:lumOff val="50000"/>
                      </a:schemeClr>
                    </a:solidFill>
                  </a:tcPr>
                </a:tc>
                <a:extLst>
                  <a:ext uri="{0D108BD9-81ED-4DB2-BD59-A6C34878D82A}">
                    <a16:rowId xmlns:a16="http://schemas.microsoft.com/office/drawing/2014/main" xmlns="" val="10000"/>
                  </a:ext>
                </a:extLst>
              </a:tr>
              <a:tr h="751559">
                <a:tc>
                  <a:txBody>
                    <a:bodyPr/>
                    <a:lstStyle/>
                    <a:p>
                      <a:r>
                        <a:rPr lang="en-US" sz="1800" kern="1200" dirty="0" smtClean="0">
                          <a:solidFill>
                            <a:srgbClr val="A83224"/>
                          </a:solidFill>
                          <a:latin typeface="Eras Demi ITC" panose="020B0805030504020804" pitchFamily="34" charset="0"/>
                        </a:rPr>
                        <a:t>Programme</a:t>
                      </a:r>
                      <a:endParaRPr lang="en-US" sz="1800" kern="1200" dirty="0">
                        <a:solidFill>
                          <a:srgbClr val="A83224"/>
                        </a:solidFill>
                        <a:latin typeface="Eras Demi ITC" panose="020B0805030504020804" pitchFamily="34" charset="0"/>
                        <a:ea typeface="+mn-ea"/>
                        <a:cs typeface="+mn-cs"/>
                      </a:endParaRPr>
                    </a:p>
                  </a:txBody>
                  <a:tcPr marT="42203" marB="42203"/>
                </a:tc>
                <a:tc>
                  <a:txBody>
                    <a:bodyPr/>
                    <a:lstStyle/>
                    <a:p>
                      <a:r>
                        <a:rPr lang="en-ZA" sz="1800" dirty="0" smtClean="0">
                          <a:latin typeface="Eras Demi ITC" panose="020B0805030504020804" pitchFamily="34" charset="0"/>
                        </a:rPr>
                        <a:t>P1</a:t>
                      </a:r>
                      <a:endParaRPr lang="en-ZA" sz="1800" dirty="0">
                        <a:latin typeface="Eras Demi ITC" panose="020B08050305040208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latin typeface="Eras Demi ITC" panose="020B0805030504020804" pitchFamily="34" charset="0"/>
                        </a:rPr>
                        <a:t>To deliver quality criminal legal services that are client focused, within budget constraints</a:t>
                      </a:r>
                      <a:endParaRPr lang="en-US" sz="1800" kern="1200" dirty="0" smtClean="0">
                        <a:solidFill>
                          <a:schemeClr val="tx1">
                            <a:lumMod val="50000"/>
                          </a:schemeClr>
                        </a:solidFill>
                        <a:latin typeface="Eras Demi ITC" panose="020B0805030504020804" pitchFamily="34" charset="0"/>
                        <a:ea typeface="+mn-ea"/>
                        <a:cs typeface="+mn-cs"/>
                      </a:endParaRPr>
                    </a:p>
                  </a:txBody>
                  <a:tcPr/>
                </a:tc>
                <a:extLst>
                  <a:ext uri="{0D108BD9-81ED-4DB2-BD59-A6C34878D82A}">
                    <a16:rowId xmlns:a16="http://schemas.microsoft.com/office/drawing/2014/main" xmlns="" val="10001"/>
                  </a:ext>
                </a:extLst>
              </a:tr>
              <a:tr h="519696">
                <a:tc>
                  <a:txBody>
                    <a:bodyPr/>
                    <a:lstStyle/>
                    <a:p>
                      <a:r>
                        <a:rPr lang="en-US" sz="1800" kern="1200" dirty="0" smtClean="0">
                          <a:solidFill>
                            <a:srgbClr val="A83224"/>
                          </a:solidFill>
                          <a:latin typeface="Eras Demi ITC" panose="020B0805030504020804" pitchFamily="34" charset="0"/>
                        </a:rPr>
                        <a:t>Project </a:t>
                      </a:r>
                      <a:endParaRPr lang="en-US" sz="1800" kern="1200" dirty="0">
                        <a:solidFill>
                          <a:srgbClr val="A83224"/>
                        </a:solidFill>
                        <a:latin typeface="Eras Demi ITC" panose="020B0805030504020804" pitchFamily="34" charset="0"/>
                        <a:ea typeface="+mn-ea"/>
                        <a:cs typeface="+mn-cs"/>
                      </a:endParaRPr>
                    </a:p>
                  </a:txBody>
                  <a:tcPr marT="42203" marB="42203"/>
                </a:tc>
                <a:tc>
                  <a:txBody>
                    <a:bodyPr/>
                    <a:lstStyle/>
                    <a:p>
                      <a:r>
                        <a:rPr lang="en-US" sz="1800" kern="1200" dirty="0" smtClean="0">
                          <a:latin typeface="Eras Demi ITC" panose="020B0805030504020804" pitchFamily="34" charset="0"/>
                        </a:rPr>
                        <a:t>P1-1</a:t>
                      </a:r>
                      <a:endParaRPr lang="en-US" sz="18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algn="l"/>
                      <a:r>
                        <a:rPr lang="en-ZA" sz="1800" kern="1200" dirty="0" smtClean="0">
                          <a:latin typeface="Eras Demi ITC" panose="020B0805030504020804" pitchFamily="34" charset="0"/>
                        </a:rPr>
                        <a:t>Access to Criminal Legal Aid services</a:t>
                      </a:r>
                      <a:endParaRPr lang="en-US" sz="1800" kern="1200" dirty="0">
                        <a:solidFill>
                          <a:schemeClr val="tx1">
                            <a:lumMod val="50000"/>
                          </a:schemeClr>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2"/>
                  </a:ext>
                </a:extLst>
              </a:tr>
              <a:tr h="734119">
                <a:tc>
                  <a:txBody>
                    <a:bodyPr/>
                    <a:lstStyle/>
                    <a:p>
                      <a:r>
                        <a:rPr lang="en-US" sz="1800" kern="1200" dirty="0" smtClean="0">
                          <a:solidFill>
                            <a:srgbClr val="A83224"/>
                          </a:solidFill>
                          <a:latin typeface="Eras Demi ITC" panose="020B0805030504020804" pitchFamily="34" charset="0"/>
                        </a:rPr>
                        <a:t>Outputs</a:t>
                      </a:r>
                      <a:endParaRPr lang="en-US" sz="18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8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algn="l"/>
                      <a:r>
                        <a:rPr lang="en-ZA" sz="1800" kern="1200" dirty="0" smtClean="0">
                          <a:latin typeface="Eras Demi ITC" panose="020B0805030504020804" pitchFamily="34" charset="0"/>
                        </a:rPr>
                        <a:t>Legal aid provided to qualifying accused persons </a:t>
                      </a:r>
                      <a:endParaRPr lang="en-US" sz="1800" kern="1200" dirty="0">
                        <a:solidFill>
                          <a:schemeClr val="tx1">
                            <a:lumMod val="50000"/>
                          </a:schemeClr>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3"/>
                  </a:ext>
                </a:extLst>
              </a:tr>
              <a:tr h="788903">
                <a:tc>
                  <a:txBody>
                    <a:bodyPr/>
                    <a:lstStyle/>
                    <a:p>
                      <a:r>
                        <a:rPr lang="en-US" sz="1800" kern="1200" dirty="0" smtClean="0">
                          <a:solidFill>
                            <a:srgbClr val="A83224"/>
                          </a:solidFill>
                          <a:latin typeface="Eras Demi ITC" panose="020B0805030504020804" pitchFamily="34" charset="0"/>
                        </a:rPr>
                        <a:t>Target  </a:t>
                      </a:r>
                    </a:p>
                    <a:p>
                      <a:r>
                        <a:rPr lang="en-US" sz="1800" kern="1200" dirty="0" smtClean="0">
                          <a:solidFill>
                            <a:srgbClr val="A83224"/>
                          </a:solidFill>
                          <a:latin typeface="Eras Demi ITC" panose="020B0805030504020804" pitchFamily="34" charset="0"/>
                        </a:rPr>
                        <a:t>2018/19</a:t>
                      </a:r>
                      <a:endParaRPr lang="en-US" sz="1800" kern="1200" dirty="0">
                        <a:solidFill>
                          <a:srgbClr val="A83224"/>
                        </a:solidFill>
                        <a:latin typeface="Eras Demi ITC" panose="020B0805030504020804" pitchFamily="34" charset="0"/>
                        <a:ea typeface="+mn-ea"/>
                        <a:cs typeface="+mn-cs"/>
                      </a:endParaRPr>
                    </a:p>
                  </a:txBody>
                  <a:tcPr marT="42203" marB="42203"/>
                </a:tc>
                <a:tc>
                  <a:txBody>
                    <a:bodyPr/>
                    <a:lstStyle/>
                    <a:p>
                      <a:endParaRPr lang="en-ZA" sz="1800"/>
                    </a:p>
                  </a:txBody>
                  <a:tcPr/>
                </a:tc>
                <a:tc>
                  <a:txBody>
                    <a:bodyPr/>
                    <a:lstStyle/>
                    <a:p>
                      <a:r>
                        <a:rPr lang="en-ZA" sz="1800" kern="1200" dirty="0" smtClean="0">
                          <a:latin typeface="Eras Demi ITC" panose="020B0805030504020804" pitchFamily="34" charset="0"/>
                        </a:rPr>
                        <a:t>DC coverage: ≥ 84%; RC coverage: ≥ 94%;</a:t>
                      </a:r>
                    </a:p>
                    <a:p>
                      <a:r>
                        <a:rPr lang="en-ZA" sz="1800" kern="1200" dirty="0" smtClean="0">
                          <a:latin typeface="Eras Demi ITC" panose="020B0805030504020804" pitchFamily="34" charset="0"/>
                        </a:rPr>
                        <a:t>HC Coverage: All legal aid matters</a:t>
                      </a:r>
                      <a:endParaRPr lang="en-ZA" sz="1800" dirty="0"/>
                    </a:p>
                  </a:txBody>
                  <a:tcPr/>
                </a:tc>
                <a:extLst>
                  <a:ext uri="{0D108BD9-81ED-4DB2-BD59-A6C34878D82A}">
                    <a16:rowId xmlns:a16="http://schemas.microsoft.com/office/drawing/2014/main" xmlns="" val="10004"/>
                  </a:ext>
                </a:extLst>
              </a:tr>
              <a:tr h="734119">
                <a:tc>
                  <a:txBody>
                    <a:bodyPr/>
                    <a:lstStyle/>
                    <a:p>
                      <a:r>
                        <a:rPr lang="en-US" sz="1800" kern="1200" dirty="0" smtClean="0">
                          <a:solidFill>
                            <a:srgbClr val="A83224"/>
                          </a:solidFill>
                          <a:latin typeface="Eras Demi ITC" panose="020B0805030504020804" pitchFamily="34" charset="0"/>
                          <a:ea typeface="+mn-ea"/>
                          <a:cs typeface="+mn-cs"/>
                        </a:rPr>
                        <a:t>Delivery</a:t>
                      </a:r>
                      <a:endParaRPr lang="en-US" sz="1800" kern="1200" dirty="0">
                        <a:solidFill>
                          <a:srgbClr val="A83224"/>
                        </a:solidFill>
                        <a:latin typeface="Eras Demi ITC" panose="020B0805030504020804" pitchFamily="34" charset="0"/>
                        <a:ea typeface="+mn-ea"/>
                        <a:cs typeface="+mn-cs"/>
                      </a:endParaRPr>
                    </a:p>
                  </a:txBody>
                  <a:tcPr marT="42203" marB="42203"/>
                </a:tc>
                <a:tc>
                  <a:txBody>
                    <a:bodyPr/>
                    <a:lstStyle/>
                    <a:p>
                      <a:endParaRPr lang="en-ZA" sz="1800"/>
                    </a:p>
                  </a:txBody>
                  <a:tcPr/>
                </a:tc>
                <a:tc>
                  <a:txBody>
                    <a:bodyPr/>
                    <a:lstStyle/>
                    <a:p>
                      <a:r>
                        <a:rPr lang="en-ZA" sz="1800" kern="1200" dirty="0" smtClean="0">
                          <a:latin typeface="Eras Demi ITC" panose="020B0805030504020804" pitchFamily="34" charset="0"/>
                        </a:rPr>
                        <a:t>DC coverage: 84%; RC coverage: 94%;</a:t>
                      </a:r>
                    </a:p>
                    <a:p>
                      <a:r>
                        <a:rPr lang="en-ZA" sz="1800" kern="1200" dirty="0" smtClean="0">
                          <a:latin typeface="Eras Demi ITC" panose="020B0805030504020804" pitchFamily="34" charset="0"/>
                        </a:rPr>
                        <a:t>HC Coverage: All legal aid matters</a:t>
                      </a:r>
                      <a:endParaRPr lang="en-ZA" sz="1800" dirty="0" smtClean="0"/>
                    </a:p>
                  </a:txBody>
                  <a:tcPr/>
                </a:tc>
                <a:extLst>
                  <a:ext uri="{0D108BD9-81ED-4DB2-BD59-A6C34878D82A}">
                    <a16:rowId xmlns:a16="http://schemas.microsoft.com/office/drawing/2014/main" xmlns="" val="10005"/>
                  </a:ext>
                </a:extLst>
              </a:tr>
            </a:tbl>
          </a:graphicData>
        </a:graphic>
      </p:graphicFrame>
      <p:sp>
        <p:nvSpPr>
          <p:cNvPr id="4" name="Slide Number Placeholder 3"/>
          <p:cNvSpPr>
            <a:spLocks noGrp="1"/>
          </p:cNvSpPr>
          <p:nvPr>
            <p:ph type="sldNum" sz="quarter" idx="12"/>
          </p:nvPr>
        </p:nvSpPr>
        <p:spPr/>
        <p:txBody>
          <a:bodyPr/>
          <a:lstStyle/>
          <a:p>
            <a:fld id="{D7CBE9B7-FB75-284D-83FF-0AB6B020F1CD}" type="slidenum">
              <a:rPr lang="en-US" smtClean="0"/>
              <a:pPr/>
              <a:t>13</a:t>
            </a:fld>
            <a:endParaRPr lang="en-US"/>
          </a:p>
        </p:txBody>
      </p:sp>
    </p:spTree>
    <p:extLst>
      <p:ext uri="{BB962C8B-B14F-4D97-AF65-F5344CB8AC3E}">
        <p14:creationId xmlns:p14="http://schemas.microsoft.com/office/powerpoint/2010/main" xmlns="" val="36991618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a:t>
            </a:r>
            <a:r>
              <a:rPr lang="en-ZA" dirty="0">
                <a:solidFill>
                  <a:schemeClr val="tx1"/>
                </a:solidFill>
                <a:latin typeface="Arial" panose="020B0604020202020204" pitchFamily="34" charset="0"/>
                <a:cs typeface="Arial" panose="020B0604020202020204" pitchFamily="34" charset="0"/>
              </a:rPr>
              <a:t>on 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729156"/>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P1 (I) Criminal legal aid </a:t>
            </a:r>
          </a:p>
        </p:txBody>
      </p:sp>
      <p:sp>
        <p:nvSpPr>
          <p:cNvPr id="4" name="Content Placeholder 2"/>
          <p:cNvSpPr>
            <a:spLocks noGrp="1"/>
          </p:cNvSpPr>
          <p:nvPr>
            <p:ph idx="1"/>
          </p:nvPr>
        </p:nvSpPr>
        <p:spPr>
          <a:xfrm>
            <a:off x="381000" y="1072525"/>
            <a:ext cx="8763000" cy="5418710"/>
          </a:xfrm>
        </p:spPr>
        <p:txBody>
          <a:bodyPr>
            <a:normAutofit/>
          </a:bodyPr>
          <a:lstStyle/>
          <a:p>
            <a:pPr marL="404813" lvl="0" indent="-404813">
              <a:buFont typeface="Arial"/>
              <a:buAutoNum type="romanUcPeriod"/>
            </a:pPr>
            <a:r>
              <a:rPr lang="en-US" sz="2000" dirty="0" smtClean="0">
                <a:solidFill>
                  <a:prstClr val="black"/>
                </a:solidFill>
                <a:latin typeface="Arial"/>
                <a:cs typeface="Arial"/>
              </a:rPr>
              <a:t>362,213 </a:t>
            </a:r>
            <a:r>
              <a:rPr lang="en-US" sz="2000" dirty="0">
                <a:solidFill>
                  <a:prstClr val="black"/>
                </a:solidFill>
                <a:latin typeface="Arial"/>
                <a:cs typeface="Arial"/>
              </a:rPr>
              <a:t>(87%) of new matters were criminal </a:t>
            </a:r>
            <a:r>
              <a:rPr lang="en-US" sz="2000" dirty="0" smtClean="0">
                <a:solidFill>
                  <a:prstClr val="black"/>
                </a:solidFill>
                <a:latin typeface="Arial"/>
                <a:cs typeface="Arial"/>
              </a:rPr>
              <a:t>matters.</a:t>
            </a:r>
            <a:endParaRPr lang="en-US" sz="2000" dirty="0">
              <a:solidFill>
                <a:prstClr val="black"/>
              </a:solidFill>
              <a:latin typeface="Arial"/>
              <a:cs typeface="Arial"/>
            </a:endParaRPr>
          </a:p>
          <a:p>
            <a:pPr marL="404813" lvl="0" indent="-404813">
              <a:buFont typeface="Arial"/>
              <a:buAutoNum type="romanUcPeriod"/>
            </a:pPr>
            <a:r>
              <a:rPr lang="en-US" sz="2000" dirty="0">
                <a:solidFill>
                  <a:prstClr val="black"/>
                </a:solidFill>
                <a:latin typeface="Arial"/>
                <a:cs typeface="Arial"/>
              </a:rPr>
              <a:t>Coverage of criminal courts using internal practitioners:</a:t>
            </a:r>
          </a:p>
          <a:p>
            <a:pPr marL="914400" lvl="1" indent="-509588">
              <a:buFont typeface="+mj-lt"/>
              <a:buAutoNum type="romanLcPeriod"/>
            </a:pPr>
            <a:r>
              <a:rPr lang="en-US" sz="1700" dirty="0">
                <a:solidFill>
                  <a:prstClr val="black"/>
                </a:solidFill>
                <a:latin typeface="Arial"/>
                <a:cs typeface="Arial"/>
              </a:rPr>
              <a:t>District Courts (DC) –  </a:t>
            </a:r>
            <a:r>
              <a:rPr lang="en-US" sz="1700" dirty="0" smtClean="0">
                <a:solidFill>
                  <a:prstClr val="black"/>
                </a:solidFill>
                <a:latin typeface="Arial"/>
                <a:cs typeface="Arial"/>
              </a:rPr>
              <a:t>84%</a:t>
            </a:r>
            <a:endParaRPr lang="en-US" sz="1700" dirty="0">
              <a:solidFill>
                <a:prstClr val="black"/>
              </a:solidFill>
              <a:latin typeface="Arial"/>
              <a:cs typeface="Arial"/>
            </a:endParaRPr>
          </a:p>
          <a:p>
            <a:pPr marL="914400" lvl="1" indent="-509588">
              <a:buFont typeface="+mj-lt"/>
              <a:buAutoNum type="romanLcPeriod"/>
            </a:pPr>
            <a:r>
              <a:rPr lang="en-US" sz="1700" dirty="0">
                <a:solidFill>
                  <a:prstClr val="black"/>
                </a:solidFill>
                <a:latin typeface="Arial"/>
                <a:cs typeface="Arial"/>
              </a:rPr>
              <a:t>Regional Courts (RC) –  </a:t>
            </a:r>
            <a:r>
              <a:rPr lang="en-US" sz="1700" dirty="0" smtClean="0">
                <a:solidFill>
                  <a:prstClr val="black"/>
                </a:solidFill>
                <a:latin typeface="Arial"/>
                <a:cs typeface="Arial"/>
              </a:rPr>
              <a:t>94%</a:t>
            </a:r>
            <a:endParaRPr lang="en-US" sz="1700" dirty="0">
              <a:solidFill>
                <a:prstClr val="black"/>
              </a:solidFill>
              <a:latin typeface="Arial"/>
              <a:cs typeface="Arial"/>
            </a:endParaRPr>
          </a:p>
          <a:p>
            <a:pPr marL="914400" lvl="1" indent="-509588">
              <a:buFont typeface="+mj-lt"/>
              <a:buAutoNum type="romanLcPeriod"/>
            </a:pPr>
            <a:r>
              <a:rPr lang="en-US" sz="1700" dirty="0">
                <a:solidFill>
                  <a:prstClr val="black"/>
                </a:solidFill>
                <a:latin typeface="Arial"/>
                <a:cs typeface="Arial"/>
              </a:rPr>
              <a:t>High Courts (HC) – representation provided in all matters requiring legal aid</a:t>
            </a:r>
          </a:p>
          <a:p>
            <a:pPr marL="400050" lvl="0" indent="-400050">
              <a:buFont typeface="+mj-lt"/>
              <a:buAutoNum type="romanUcPeriod"/>
            </a:pPr>
            <a:r>
              <a:rPr lang="en-US" sz="2000" dirty="0">
                <a:solidFill>
                  <a:prstClr val="black"/>
                </a:solidFill>
                <a:latin typeface="Arial"/>
                <a:cs typeface="Arial"/>
              </a:rPr>
              <a:t>Distribution of criminal legal matters by court type was as follows:</a:t>
            </a:r>
          </a:p>
          <a:p>
            <a:pPr marL="914400" lvl="1" indent="-509588">
              <a:buFont typeface="+mj-lt"/>
              <a:buAutoNum type="romanLcPeriod"/>
            </a:pPr>
            <a:r>
              <a:rPr lang="en-US" sz="1700" dirty="0">
                <a:solidFill>
                  <a:prstClr val="black"/>
                </a:solidFill>
                <a:latin typeface="Arial"/>
                <a:cs typeface="Arial"/>
              </a:rPr>
              <a:t>District Courts - </a:t>
            </a:r>
            <a:r>
              <a:rPr lang="en-US" sz="1700" dirty="0" smtClean="0">
                <a:latin typeface="Arial"/>
                <a:cs typeface="Arial"/>
              </a:rPr>
              <a:t>85%</a:t>
            </a:r>
            <a:endParaRPr lang="en-US" sz="1700" dirty="0">
              <a:latin typeface="Arial"/>
              <a:cs typeface="Arial"/>
            </a:endParaRPr>
          </a:p>
          <a:p>
            <a:pPr marL="914400" lvl="1" indent="-509588">
              <a:buFont typeface="+mj-lt"/>
              <a:buAutoNum type="romanLcPeriod"/>
            </a:pPr>
            <a:r>
              <a:rPr lang="en-US" sz="1700" dirty="0">
                <a:latin typeface="Arial"/>
                <a:cs typeface="Arial"/>
              </a:rPr>
              <a:t>Regional Courts - </a:t>
            </a:r>
            <a:r>
              <a:rPr lang="en-US" sz="1700" dirty="0" smtClean="0">
                <a:latin typeface="Arial"/>
                <a:cs typeface="Arial"/>
              </a:rPr>
              <a:t>14%</a:t>
            </a:r>
            <a:endParaRPr lang="en-US" sz="1700" dirty="0">
              <a:latin typeface="Arial"/>
              <a:cs typeface="Arial"/>
            </a:endParaRPr>
          </a:p>
          <a:p>
            <a:pPr marL="914400" lvl="1" indent="-509588">
              <a:buFont typeface="+mj-lt"/>
              <a:buAutoNum type="romanLcPeriod"/>
            </a:pPr>
            <a:r>
              <a:rPr lang="en-US" sz="1700" dirty="0">
                <a:latin typeface="Arial"/>
                <a:cs typeface="Arial"/>
              </a:rPr>
              <a:t>High Courts - 1%</a:t>
            </a:r>
          </a:p>
          <a:p>
            <a:pPr marL="400050" lvl="0" indent="-400050">
              <a:buFont typeface="+mj-lt"/>
              <a:buAutoNum type="romanUcPeriod"/>
            </a:pPr>
            <a:r>
              <a:rPr lang="en-US" sz="2000" dirty="0" smtClean="0">
                <a:latin typeface="Arial"/>
                <a:cs typeface="Arial"/>
              </a:rPr>
              <a:t>11 appeals </a:t>
            </a:r>
            <a:r>
              <a:rPr lang="en-US" sz="2000" dirty="0">
                <a:latin typeface="Arial"/>
                <a:cs typeface="Arial"/>
              </a:rPr>
              <a:t>in criminal matters in the SCA dealt with; a success rate of  </a:t>
            </a:r>
            <a:r>
              <a:rPr lang="en-US" sz="2000" dirty="0" smtClean="0">
                <a:latin typeface="Arial"/>
                <a:cs typeface="Arial"/>
              </a:rPr>
              <a:t>55</a:t>
            </a:r>
            <a:r>
              <a:rPr lang="en-US" sz="2000" dirty="0">
                <a:latin typeface="Arial"/>
                <a:cs typeface="Arial"/>
              </a:rPr>
              <a:t>% was </a:t>
            </a:r>
            <a:r>
              <a:rPr lang="en-US" sz="2000" dirty="0" smtClean="0">
                <a:latin typeface="Arial"/>
                <a:cs typeface="Arial"/>
              </a:rPr>
              <a:t>achieved.</a:t>
            </a:r>
            <a:endParaRPr lang="en-US" sz="2000" dirty="0">
              <a:latin typeface="Arial"/>
              <a:cs typeface="Arial"/>
            </a:endParaRPr>
          </a:p>
          <a:p>
            <a:pPr marL="400050" lvl="0" indent="-400050">
              <a:buFont typeface="+mj-lt"/>
              <a:buAutoNum type="romanUcPeriod"/>
            </a:pPr>
            <a:r>
              <a:rPr lang="en-US" sz="2000" dirty="0">
                <a:solidFill>
                  <a:prstClr val="black"/>
                </a:solidFill>
                <a:latin typeface="Arial"/>
                <a:cs typeface="Arial"/>
              </a:rPr>
              <a:t>Pending matters </a:t>
            </a:r>
            <a:r>
              <a:rPr lang="en-US" sz="2000" dirty="0" smtClean="0">
                <a:solidFill>
                  <a:prstClr val="black"/>
                </a:solidFill>
                <a:latin typeface="Arial"/>
                <a:cs typeface="Arial"/>
              </a:rPr>
              <a:t>in:</a:t>
            </a:r>
            <a:endParaRPr lang="en-US" sz="2000" dirty="0">
              <a:solidFill>
                <a:prstClr val="black"/>
              </a:solidFill>
              <a:latin typeface="Arial"/>
              <a:cs typeface="Arial"/>
            </a:endParaRPr>
          </a:p>
          <a:p>
            <a:pPr marL="0" lvl="0" indent="0">
              <a:buNone/>
            </a:pPr>
            <a:r>
              <a:rPr lang="en-US" sz="2000" dirty="0">
                <a:solidFill>
                  <a:prstClr val="black"/>
                </a:solidFill>
                <a:latin typeface="Arial"/>
                <a:cs typeface="Arial"/>
              </a:rPr>
              <a:t>	</a:t>
            </a:r>
            <a:r>
              <a:rPr lang="en-US" sz="1700" dirty="0">
                <a:solidFill>
                  <a:prstClr val="black"/>
                </a:solidFill>
                <a:latin typeface="Arial"/>
                <a:cs typeface="Arial"/>
              </a:rPr>
              <a:t>DC were within target: </a:t>
            </a:r>
            <a:r>
              <a:rPr lang="en-US" sz="1700" dirty="0" smtClean="0">
                <a:solidFill>
                  <a:prstClr val="black"/>
                </a:solidFill>
                <a:latin typeface="Arial"/>
                <a:cs typeface="Arial"/>
              </a:rPr>
              <a:t>10.5% </a:t>
            </a:r>
            <a:r>
              <a:rPr lang="en-US" sz="1700" dirty="0">
                <a:solidFill>
                  <a:prstClr val="black"/>
                </a:solidFill>
                <a:latin typeface="Arial"/>
                <a:cs typeface="Arial"/>
              </a:rPr>
              <a:t>of matters exceeds 6 months (target: &lt;20%) </a:t>
            </a:r>
          </a:p>
          <a:p>
            <a:pPr marL="0" lvl="0" indent="0">
              <a:buNone/>
            </a:pPr>
            <a:r>
              <a:rPr lang="en-US" sz="1700" dirty="0">
                <a:solidFill>
                  <a:prstClr val="black"/>
                </a:solidFill>
                <a:latin typeface="Arial"/>
                <a:cs typeface="Arial"/>
              </a:rPr>
              <a:t>	RC exceeded target: </a:t>
            </a:r>
            <a:r>
              <a:rPr lang="en-US" sz="1700" dirty="0" smtClean="0">
                <a:solidFill>
                  <a:prstClr val="black"/>
                </a:solidFill>
                <a:latin typeface="Arial"/>
                <a:cs typeface="Arial"/>
              </a:rPr>
              <a:t>33.4% </a:t>
            </a:r>
            <a:r>
              <a:rPr lang="en-US" sz="1700" dirty="0">
                <a:solidFill>
                  <a:prstClr val="black"/>
                </a:solidFill>
                <a:latin typeface="Arial"/>
                <a:cs typeface="Arial"/>
              </a:rPr>
              <a:t>of matters exceeds 9 months (target: &lt;25%)</a:t>
            </a:r>
          </a:p>
          <a:p>
            <a:pPr marL="0" lvl="0" indent="0">
              <a:buNone/>
            </a:pPr>
            <a:r>
              <a:rPr lang="en-US" sz="1700" dirty="0">
                <a:solidFill>
                  <a:prstClr val="black"/>
                </a:solidFill>
                <a:latin typeface="Arial"/>
                <a:cs typeface="Arial"/>
              </a:rPr>
              <a:t>	HC </a:t>
            </a:r>
            <a:r>
              <a:rPr lang="en-US" sz="1700" dirty="0" smtClean="0">
                <a:solidFill>
                  <a:prstClr val="black"/>
                </a:solidFill>
                <a:latin typeface="Arial"/>
                <a:cs typeface="Arial"/>
              </a:rPr>
              <a:t>exceeded target</a:t>
            </a:r>
            <a:r>
              <a:rPr lang="en-US" sz="1700" dirty="0">
                <a:solidFill>
                  <a:prstClr val="black"/>
                </a:solidFill>
                <a:latin typeface="Arial"/>
                <a:cs typeface="Arial"/>
              </a:rPr>
              <a:t>: </a:t>
            </a:r>
            <a:r>
              <a:rPr lang="en-US" sz="1700" dirty="0" smtClean="0">
                <a:solidFill>
                  <a:prstClr val="black"/>
                </a:solidFill>
                <a:latin typeface="Arial"/>
                <a:cs typeface="Arial"/>
              </a:rPr>
              <a:t>31.9% </a:t>
            </a:r>
            <a:r>
              <a:rPr lang="en-US" sz="1700" dirty="0">
                <a:solidFill>
                  <a:prstClr val="black"/>
                </a:solidFill>
                <a:latin typeface="Arial"/>
                <a:cs typeface="Arial"/>
              </a:rPr>
              <a:t>of matters exceeds 12 months (target: &lt;30%)</a:t>
            </a:r>
          </a:p>
          <a:p>
            <a:pPr marL="0" indent="0">
              <a:buNone/>
            </a:pPr>
            <a:endParaRPr lang="en-US" sz="1800" dirty="0">
              <a:latin typeface="Arial"/>
              <a:cs typeface="Arial"/>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6" name="Slide Number Placeholder 5"/>
          <p:cNvSpPr>
            <a:spLocks noGrp="1"/>
          </p:cNvSpPr>
          <p:nvPr>
            <p:ph type="sldNum" sz="quarter" idx="12"/>
          </p:nvPr>
        </p:nvSpPr>
        <p:spPr/>
        <p:txBody>
          <a:bodyPr/>
          <a:lstStyle/>
          <a:p>
            <a:fld id="{D7CBE9B7-FB75-284D-83FF-0AB6B020F1CD}" type="slidenum">
              <a:rPr lang="en-US" smtClean="0"/>
              <a:pPr/>
              <a:t>14</a:t>
            </a:fld>
            <a:endParaRPr lang="en-US"/>
          </a:p>
        </p:txBody>
      </p:sp>
    </p:spTree>
    <p:extLst>
      <p:ext uri="{BB962C8B-B14F-4D97-AF65-F5344CB8AC3E}">
        <p14:creationId xmlns:p14="http://schemas.microsoft.com/office/powerpoint/2010/main" xmlns="" val="1544869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3. Report on Performance FY 2018/19</a:t>
            </a:r>
            <a:endParaRPr kumimoji="0" lang="en-ZA" sz="3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3" name="Text Placeholder 2"/>
          <p:cNvSpPr>
            <a:spLocks noGrp="1"/>
          </p:cNvSpPr>
          <p:nvPr/>
        </p:nvSpPr>
        <p:spPr>
          <a:xfrm>
            <a:off x="381000" y="729156"/>
            <a:ext cx="7074877"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b="1" i="0" u="none" strike="noStrike" kern="1200" cap="none" spc="0" normalizeH="0" baseline="0" noProof="0" dirty="0">
                <a:ln>
                  <a:noFill/>
                </a:ln>
                <a:solidFill>
                  <a:srgbClr val="0293D2"/>
                </a:solidFill>
                <a:effectLst/>
                <a:uLnTx/>
                <a:uFillTx/>
                <a:latin typeface="Itc franklin gothic std"/>
                <a:ea typeface="+mn-ea"/>
              </a:rPr>
              <a:t>P1 (II) Matter Differentiation: Criminal</a:t>
            </a:r>
          </a:p>
          <a:p>
            <a:pPr marL="0" marR="0" lvl="0" indent="0" algn="l" defTabSz="457212" rtl="0" eaLnBrk="1" fontAlgn="auto" latinLnBrk="0" hangingPunct="1">
              <a:lnSpc>
                <a:spcPct val="100000"/>
              </a:lnSpc>
              <a:spcBef>
                <a:spcPct val="20000"/>
              </a:spcBef>
              <a:spcAft>
                <a:spcPts val="0"/>
              </a:spcAft>
              <a:buClrTx/>
              <a:buSzTx/>
              <a:buFontTx/>
              <a:buNone/>
              <a:tabLst/>
              <a:defRPr/>
            </a:pPr>
            <a:endParaRPr kumimoji="0" lang="en-US" sz="2000" b="1" i="0" u="none" strike="noStrike" kern="1200" cap="none" spc="0" normalizeH="0" baseline="0" noProof="0" dirty="0">
              <a:ln>
                <a:noFill/>
              </a:ln>
              <a:solidFill>
                <a:srgbClr val="0293D2"/>
              </a:solidFill>
              <a:effectLst/>
              <a:uLnTx/>
              <a:uFillTx/>
              <a:latin typeface="Arial" panose="020B0604020202020204" pitchFamily="34" charset="0"/>
              <a:ea typeface="+mn-ea"/>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rPr>
              <a:t>Legal Aid SA </a:t>
            </a:r>
            <a:r>
              <a:rPr kumimoji="0" lang="en-US" sz="1050" b="0" i="0" u="none" strike="noStrike" kern="1200" cap="none" spc="0" normalizeH="0" baseline="0" noProof="0" dirty="0" smtClean="0">
                <a:ln>
                  <a:noFill/>
                </a:ln>
                <a:solidFill>
                  <a:prstClr val="black">
                    <a:lumMod val="50000"/>
                    <a:lumOff val="50000"/>
                  </a:prstClr>
                </a:solidFill>
                <a:effectLst/>
                <a:uLnTx/>
                <a:uFillTx/>
                <a:latin typeface="Eras Demi ITC" panose="020B0805030504020804" pitchFamily="34" charset="0"/>
                <a:ea typeface="+mn-ea"/>
              </a:rPr>
              <a:t>Annual </a:t>
            </a:r>
            <a:r>
              <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rPr>
              <a:t>Performance Report </a:t>
            </a:r>
            <a:r>
              <a:rPr kumimoji="0" lang="en-US" sz="1050" b="0" i="0" u="none" strike="noStrike" kern="1200" cap="none" spc="0" normalizeH="0" baseline="0" noProof="0" dirty="0" smtClean="0">
                <a:ln>
                  <a:noFill/>
                </a:ln>
                <a:solidFill>
                  <a:prstClr val="black">
                    <a:lumMod val="50000"/>
                    <a:lumOff val="50000"/>
                  </a:prstClr>
                </a:solidFill>
                <a:effectLst/>
                <a:uLnTx/>
                <a:uFillTx/>
                <a:latin typeface="Eras Demi ITC" panose="020B0805030504020804" pitchFamily="34" charset="0"/>
                <a:ea typeface="+mn-ea"/>
              </a:rPr>
              <a:t>2018/19</a:t>
            </a:r>
            <a:endPar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endParaRPr>
          </a:p>
        </p:txBody>
      </p:sp>
      <p:graphicFrame>
        <p:nvGraphicFramePr>
          <p:cNvPr id="8" name="Content Placeholder 1"/>
          <p:cNvGraphicFramePr>
            <a:graphicFrameLocks noGrp="1"/>
          </p:cNvGraphicFramePr>
          <p:nvPr>
            <p:ph idx="1"/>
            <p:extLst>
              <p:ext uri="{D42A27DB-BD31-4B8C-83A1-F6EECF244321}">
                <p14:modId xmlns:p14="http://schemas.microsoft.com/office/powerpoint/2010/main" xmlns="" val="4031827068"/>
              </p:ext>
            </p:extLst>
          </p:nvPr>
        </p:nvGraphicFramePr>
        <p:xfrm>
          <a:off x="619125" y="1512700"/>
          <a:ext cx="8258175" cy="4327441"/>
        </p:xfrm>
        <a:graphic>
          <a:graphicData uri="http://schemas.openxmlformats.org/drawingml/2006/table">
            <a:tbl>
              <a:tblPr firstRow="1" bandRow="1">
                <a:tableStyleId>{073A0DAA-6AF3-43AB-8588-CEC1D06C72B9}</a:tableStyleId>
              </a:tblPr>
              <a:tblGrid>
                <a:gridCol w="1484519">
                  <a:extLst>
                    <a:ext uri="{9D8B030D-6E8A-4147-A177-3AD203B41FA5}">
                      <a16:colId xmlns:a16="http://schemas.microsoft.com/office/drawing/2014/main" xmlns="" val="20000"/>
                    </a:ext>
                  </a:extLst>
                </a:gridCol>
                <a:gridCol w="1295420">
                  <a:extLst>
                    <a:ext uri="{9D8B030D-6E8A-4147-A177-3AD203B41FA5}">
                      <a16:colId xmlns:a16="http://schemas.microsoft.com/office/drawing/2014/main" xmlns="" val="20001"/>
                    </a:ext>
                  </a:extLst>
                </a:gridCol>
                <a:gridCol w="1419073">
                  <a:extLst>
                    <a:ext uri="{9D8B030D-6E8A-4147-A177-3AD203B41FA5}">
                      <a16:colId xmlns:a16="http://schemas.microsoft.com/office/drawing/2014/main" xmlns="" val="20002"/>
                    </a:ext>
                  </a:extLst>
                </a:gridCol>
                <a:gridCol w="1324860">
                  <a:extLst>
                    <a:ext uri="{9D8B030D-6E8A-4147-A177-3AD203B41FA5}">
                      <a16:colId xmlns:a16="http://schemas.microsoft.com/office/drawing/2014/main" xmlns="" val="20003"/>
                    </a:ext>
                  </a:extLst>
                </a:gridCol>
                <a:gridCol w="1424961">
                  <a:extLst>
                    <a:ext uri="{9D8B030D-6E8A-4147-A177-3AD203B41FA5}">
                      <a16:colId xmlns:a16="http://schemas.microsoft.com/office/drawing/2014/main" xmlns="" val="20004"/>
                    </a:ext>
                  </a:extLst>
                </a:gridCol>
                <a:gridCol w="1309342">
                  <a:extLst>
                    <a:ext uri="{9D8B030D-6E8A-4147-A177-3AD203B41FA5}">
                      <a16:colId xmlns:a16="http://schemas.microsoft.com/office/drawing/2014/main" xmlns="" val="20005"/>
                    </a:ext>
                  </a:extLst>
                </a:gridCol>
              </a:tblGrid>
              <a:tr h="855524">
                <a:tc>
                  <a:txBody>
                    <a:bodyPr/>
                    <a:lstStyle/>
                    <a:p>
                      <a:pPr algn="ctr"/>
                      <a:r>
                        <a:rPr lang="en-ZA" sz="2000" dirty="0" smtClean="0">
                          <a:latin typeface="Eras Demi ITC" panose="020B0805030504020804" pitchFamily="34" charset="0"/>
                        </a:rPr>
                        <a:t>Category</a:t>
                      </a:r>
                      <a:endParaRPr lang="en-ZA" sz="2000" dirty="0">
                        <a:latin typeface="Eras Demi ITC" panose="020B0805030504020804" pitchFamily="34" charset="0"/>
                      </a:endParaRPr>
                    </a:p>
                  </a:txBody>
                  <a:tcPr>
                    <a:solidFill>
                      <a:schemeClr val="tx1">
                        <a:lumMod val="50000"/>
                        <a:lumOff val="50000"/>
                      </a:schemeClr>
                    </a:solidFill>
                  </a:tcPr>
                </a:tc>
                <a:tc>
                  <a:txBody>
                    <a:bodyPr/>
                    <a:lstStyle/>
                    <a:p>
                      <a:pPr algn="ctr"/>
                      <a:r>
                        <a:rPr lang="en-ZA" sz="2000" smtClean="0">
                          <a:latin typeface="Eras Demi ITC" panose="020B0805030504020804" pitchFamily="34" charset="0"/>
                        </a:rPr>
                        <a:t>District</a:t>
                      </a:r>
                      <a:r>
                        <a:rPr lang="en-ZA" sz="2000" baseline="0" smtClean="0">
                          <a:latin typeface="Eras Demi ITC" panose="020B0805030504020804" pitchFamily="34" charset="0"/>
                        </a:rPr>
                        <a:t> Court</a:t>
                      </a:r>
                      <a:endParaRPr lang="en-ZA" sz="2000" dirty="0">
                        <a:latin typeface="Eras Demi ITC" panose="020B0805030504020804" pitchFamily="34" charset="0"/>
                      </a:endParaRPr>
                    </a:p>
                  </a:txBody>
                  <a:tcPr>
                    <a:solidFill>
                      <a:schemeClr val="tx1">
                        <a:lumMod val="50000"/>
                        <a:lumOff val="50000"/>
                      </a:schemeClr>
                    </a:solidFill>
                  </a:tcPr>
                </a:tc>
                <a:tc>
                  <a:txBody>
                    <a:bodyPr/>
                    <a:lstStyle/>
                    <a:p>
                      <a:pPr algn="ctr"/>
                      <a:r>
                        <a:rPr lang="en-ZA" sz="2000" smtClean="0">
                          <a:latin typeface="Eras Demi ITC" panose="020B0805030504020804" pitchFamily="34" charset="0"/>
                        </a:rPr>
                        <a:t>Regional</a:t>
                      </a:r>
                      <a:r>
                        <a:rPr lang="en-ZA" sz="2000" baseline="0" smtClean="0">
                          <a:latin typeface="Eras Demi ITC" panose="020B0805030504020804" pitchFamily="34" charset="0"/>
                        </a:rPr>
                        <a:t> Court</a:t>
                      </a:r>
                      <a:endParaRPr lang="en-ZA" sz="2000" dirty="0">
                        <a:latin typeface="Eras Demi ITC" panose="020B0805030504020804" pitchFamily="34" charset="0"/>
                      </a:endParaRPr>
                    </a:p>
                  </a:txBody>
                  <a:tcPr>
                    <a:solidFill>
                      <a:schemeClr val="tx1">
                        <a:lumMod val="50000"/>
                        <a:lumOff val="50000"/>
                      </a:schemeClr>
                    </a:solidFill>
                  </a:tcPr>
                </a:tc>
                <a:tc>
                  <a:txBody>
                    <a:bodyPr/>
                    <a:lstStyle/>
                    <a:p>
                      <a:pPr algn="ctr"/>
                      <a:r>
                        <a:rPr lang="en-ZA" sz="2000" smtClean="0">
                          <a:latin typeface="Eras Demi ITC" panose="020B0805030504020804" pitchFamily="34" charset="0"/>
                        </a:rPr>
                        <a:t>High Court</a:t>
                      </a:r>
                      <a:endParaRPr lang="en-ZA" sz="2000" dirty="0">
                        <a:latin typeface="Eras Demi ITC" panose="020B0805030504020804" pitchFamily="34" charset="0"/>
                      </a:endParaRPr>
                    </a:p>
                  </a:txBody>
                  <a:tcPr>
                    <a:solidFill>
                      <a:schemeClr val="tx1">
                        <a:lumMod val="50000"/>
                        <a:lumOff val="50000"/>
                      </a:schemeClr>
                    </a:solidFill>
                  </a:tcPr>
                </a:tc>
                <a:tc>
                  <a:txBody>
                    <a:bodyPr/>
                    <a:lstStyle/>
                    <a:p>
                      <a:pPr algn="ctr"/>
                      <a:r>
                        <a:rPr lang="en-ZA" sz="2000" dirty="0" smtClean="0">
                          <a:latin typeface="Eras Demi ITC" panose="020B0805030504020804" pitchFamily="34" charset="0"/>
                        </a:rPr>
                        <a:t>Total</a:t>
                      </a:r>
                      <a:endParaRPr lang="en-ZA" sz="2000" dirty="0">
                        <a:latin typeface="Eras Demi ITC" panose="020B0805030504020804" pitchFamily="34" charset="0"/>
                      </a:endParaRPr>
                    </a:p>
                  </a:txBody>
                  <a:tcPr>
                    <a:solidFill>
                      <a:schemeClr val="tx1">
                        <a:lumMod val="50000"/>
                        <a:lumOff val="50000"/>
                      </a:schemeClr>
                    </a:solidFill>
                  </a:tcPr>
                </a:tc>
                <a:tc>
                  <a:txBody>
                    <a:bodyPr/>
                    <a:lstStyle/>
                    <a:p>
                      <a:pPr algn="ctr"/>
                      <a:r>
                        <a:rPr lang="en-ZA" sz="2000" smtClean="0">
                          <a:latin typeface="Eras Demi ITC" panose="020B0805030504020804" pitchFamily="34" charset="0"/>
                        </a:rPr>
                        <a:t>% of Total</a:t>
                      </a:r>
                      <a:endParaRPr lang="en-ZA" sz="2000" dirty="0">
                        <a:latin typeface="Eras Demi ITC" panose="020B0805030504020804" pitchFamily="34" charset="0"/>
                      </a:endParaRPr>
                    </a:p>
                  </a:txBody>
                  <a:tcPr>
                    <a:solidFill>
                      <a:schemeClr val="tx1">
                        <a:lumMod val="50000"/>
                        <a:lumOff val="50000"/>
                      </a:schemeClr>
                    </a:solidFill>
                  </a:tcPr>
                </a:tc>
                <a:extLst>
                  <a:ext uri="{0D108BD9-81ED-4DB2-BD59-A6C34878D82A}">
                    <a16:rowId xmlns:a16="http://schemas.microsoft.com/office/drawing/2014/main" xmlns="" val="10000"/>
                  </a:ext>
                </a:extLst>
              </a:tr>
              <a:tr h="416355">
                <a:tc>
                  <a:txBody>
                    <a:bodyPr/>
                    <a:lstStyle/>
                    <a:p>
                      <a:pPr lvl="0" algn="l" rtl="0" fontAlgn="ctr"/>
                      <a:r>
                        <a:rPr lang="en-TT" sz="1800" u="none" strike="noStrike" dirty="0">
                          <a:effectLst/>
                          <a:latin typeface="Eras Demi ITC" pitchFamily="34" charset="0"/>
                        </a:rPr>
                        <a:t>Aggressive</a:t>
                      </a:r>
                      <a:endParaRPr lang="en-TT" sz="1800" b="0" i="0" u="none" strike="noStrike" dirty="0">
                        <a:solidFill>
                          <a:srgbClr val="000000"/>
                        </a:solidFill>
                        <a:effectLst/>
                        <a:latin typeface="Eras Demi ITC" pitchFamily="34" charset="0"/>
                      </a:endParaRPr>
                    </a:p>
                  </a:txBody>
                  <a:tcPr marL="8792" marR="8792" marT="8792" marB="0" anchor="ctr"/>
                </a:tc>
                <a:tc>
                  <a:txBody>
                    <a:bodyPr/>
                    <a:lstStyle/>
                    <a:p>
                      <a:pPr marL="0" algn="ctr" defTabSz="457200" rtl="0" eaLnBrk="1" fontAlgn="ctr" latinLnBrk="0" hangingPunct="1"/>
                      <a:r>
                        <a:rPr lang="en-ZA" sz="1800" b="0" i="0" u="none" strike="noStrike" kern="1200" dirty="0" smtClean="0">
                          <a:solidFill>
                            <a:srgbClr val="000000"/>
                          </a:solidFill>
                          <a:effectLst/>
                          <a:latin typeface="Eras Demi ITC" panose="020B0805030504020804" pitchFamily="34" charset="0"/>
                          <a:ea typeface="+mn-ea"/>
                          <a:cs typeface="+mn-cs"/>
                        </a:rPr>
                        <a:t>116,444</a:t>
                      </a:r>
                      <a:endParaRPr lang="en-ZA" sz="18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ctr" latinLnBrk="0" hangingPunct="1"/>
                      <a:r>
                        <a:rPr lang="en-ZA" sz="1800" b="0" i="0" u="none" strike="noStrike" kern="1200" dirty="0" smtClean="0">
                          <a:solidFill>
                            <a:srgbClr val="000000"/>
                          </a:solidFill>
                          <a:effectLst/>
                          <a:latin typeface="Eras Demi ITC" panose="020B0805030504020804" pitchFamily="34" charset="0"/>
                          <a:ea typeface="+mn-ea"/>
                          <a:cs typeface="+mn-cs"/>
                        </a:rPr>
                        <a:t>24,623</a:t>
                      </a:r>
                      <a:endParaRPr lang="en-ZA" sz="18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ctr" latinLnBrk="0" hangingPunct="1"/>
                      <a:r>
                        <a:rPr lang="en-ZA" sz="1800" b="0" i="0" u="none" strike="noStrike" kern="1200" dirty="0" smtClean="0">
                          <a:solidFill>
                            <a:srgbClr val="000000"/>
                          </a:solidFill>
                          <a:effectLst/>
                          <a:latin typeface="Eras Demi ITC" panose="020B0805030504020804" pitchFamily="34" charset="0"/>
                          <a:ea typeface="+mn-ea"/>
                          <a:cs typeface="+mn-cs"/>
                        </a:rPr>
                        <a:t>2,447</a:t>
                      </a:r>
                      <a:endParaRPr lang="en-ZA" sz="18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ctr" latinLnBrk="0" hangingPunct="1"/>
                      <a:r>
                        <a:rPr lang="en-ZA" sz="1800" b="0" i="0" u="none" strike="noStrike" kern="1200" dirty="0" smtClean="0">
                          <a:solidFill>
                            <a:srgbClr val="000000"/>
                          </a:solidFill>
                          <a:effectLst/>
                          <a:latin typeface="Eras Demi ITC" panose="020B0805030504020804" pitchFamily="34" charset="0"/>
                          <a:ea typeface="+mn-ea"/>
                          <a:cs typeface="+mn-cs"/>
                        </a:rPr>
                        <a:t>143,514</a:t>
                      </a:r>
                      <a:endParaRPr lang="en-ZA" sz="18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algn="ctr" fontAlgn="ctr"/>
                      <a:r>
                        <a:rPr lang="en-ZA" sz="1800" b="0" i="0" u="none" strike="noStrike" dirty="0" smtClean="0">
                          <a:solidFill>
                            <a:srgbClr val="000000"/>
                          </a:solidFill>
                          <a:effectLst/>
                          <a:latin typeface="Eras Demi ITC" panose="020B0805030504020804" pitchFamily="34" charset="0"/>
                        </a:rPr>
                        <a:t>40%</a:t>
                      </a:r>
                      <a:endParaRPr lang="en-ZA" sz="1800" b="0" i="0" u="none" strike="noStrike" dirty="0">
                        <a:solidFill>
                          <a:srgbClr val="000000"/>
                        </a:solidFill>
                        <a:effectLst/>
                        <a:latin typeface="Eras Demi ITC" panose="020B0805030504020804" pitchFamily="34" charset="0"/>
                      </a:endParaRPr>
                    </a:p>
                  </a:txBody>
                  <a:tcPr marL="85725" marR="9525" marT="9525" marB="0" anchor="ctr"/>
                </a:tc>
                <a:extLst>
                  <a:ext uri="{0D108BD9-81ED-4DB2-BD59-A6C34878D82A}">
                    <a16:rowId xmlns:a16="http://schemas.microsoft.com/office/drawing/2014/main" xmlns="" val="10001"/>
                  </a:ext>
                </a:extLst>
              </a:tr>
              <a:tr h="416355">
                <a:tc>
                  <a:txBody>
                    <a:bodyPr/>
                    <a:lstStyle/>
                    <a:p>
                      <a:pPr lvl="0" algn="l" rtl="0" fontAlgn="ctr"/>
                      <a:r>
                        <a:rPr lang="en-TT" sz="1800" u="none" strike="noStrike" kern="1200" dirty="0" smtClean="0">
                          <a:solidFill>
                            <a:schemeClr val="dk1"/>
                          </a:solidFill>
                          <a:effectLst/>
                          <a:latin typeface="Eras Demi ITC" pitchFamily="34" charset="0"/>
                          <a:ea typeface="+mn-ea"/>
                          <a:cs typeface="+mn-cs"/>
                        </a:rPr>
                        <a:t>Economic</a:t>
                      </a:r>
                      <a:endParaRPr lang="en-TT" sz="1800" u="none" strike="noStrike" kern="1200" dirty="0">
                        <a:solidFill>
                          <a:schemeClr val="dk1"/>
                        </a:solidFill>
                        <a:effectLst/>
                        <a:latin typeface="Eras Demi ITC" pitchFamily="34" charset="0"/>
                        <a:ea typeface="+mn-ea"/>
                        <a:cs typeface="+mn-cs"/>
                      </a:endParaRPr>
                    </a:p>
                  </a:txBody>
                  <a:tcPr marL="8792" marR="8792" marT="8792" marB="0" anchor="ctr"/>
                </a:tc>
                <a:tc>
                  <a:txBody>
                    <a:bodyPr/>
                    <a:lstStyle/>
                    <a:p>
                      <a:pPr marL="0" algn="ctr" defTabSz="457200" rtl="0" eaLnBrk="1" fontAlgn="ctr" latinLnBrk="0" hangingPunct="1"/>
                      <a:r>
                        <a:rPr lang="en-ZA" sz="1800" b="0" i="0" u="none" strike="noStrike" kern="1200" dirty="0" smtClean="0">
                          <a:solidFill>
                            <a:srgbClr val="000000"/>
                          </a:solidFill>
                          <a:effectLst/>
                          <a:latin typeface="Eras Demi ITC" panose="020B0805030504020804" pitchFamily="34" charset="0"/>
                          <a:ea typeface="+mn-ea"/>
                          <a:cs typeface="+mn-cs"/>
                        </a:rPr>
                        <a:t>90,366</a:t>
                      </a:r>
                      <a:endParaRPr lang="en-ZA" sz="18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ctr" latinLnBrk="0" hangingPunct="1"/>
                      <a:r>
                        <a:rPr lang="en-ZA" sz="1800" b="0" i="0" u="none" strike="noStrike" kern="1200" dirty="0" smtClean="0">
                          <a:solidFill>
                            <a:srgbClr val="000000"/>
                          </a:solidFill>
                          <a:effectLst/>
                          <a:latin typeface="Eras Demi ITC" panose="020B0805030504020804" pitchFamily="34" charset="0"/>
                          <a:ea typeface="+mn-ea"/>
                          <a:cs typeface="+mn-cs"/>
                        </a:rPr>
                        <a:t>11,048</a:t>
                      </a:r>
                      <a:endParaRPr lang="en-ZA" sz="18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ctr" latinLnBrk="0" hangingPunct="1"/>
                      <a:r>
                        <a:rPr lang="en-ZA" sz="1800" b="0" i="0" u="none" strike="noStrike" kern="1200">
                          <a:solidFill>
                            <a:srgbClr val="000000"/>
                          </a:solidFill>
                          <a:effectLst/>
                          <a:latin typeface="Eras Demi ITC" panose="020B0805030504020804" pitchFamily="34" charset="0"/>
                          <a:ea typeface="+mn-ea"/>
                          <a:cs typeface="+mn-cs"/>
                        </a:rPr>
                        <a:t>194</a:t>
                      </a:r>
                    </a:p>
                  </a:txBody>
                  <a:tcPr marL="9525" marR="9525" marT="9525" marB="0" anchor="ctr"/>
                </a:tc>
                <a:tc>
                  <a:txBody>
                    <a:bodyPr/>
                    <a:lstStyle/>
                    <a:p>
                      <a:pPr marL="0" algn="ctr" defTabSz="457200" rtl="0" eaLnBrk="1" fontAlgn="ctr" latinLnBrk="0" hangingPunct="1"/>
                      <a:r>
                        <a:rPr lang="en-ZA" sz="1800" b="0" i="0" u="none" strike="noStrike" kern="1200" dirty="0" smtClean="0">
                          <a:solidFill>
                            <a:srgbClr val="000000"/>
                          </a:solidFill>
                          <a:effectLst/>
                          <a:latin typeface="Eras Demi ITC" panose="020B0805030504020804" pitchFamily="34" charset="0"/>
                          <a:ea typeface="+mn-ea"/>
                          <a:cs typeface="+mn-cs"/>
                        </a:rPr>
                        <a:t>101,608</a:t>
                      </a:r>
                      <a:endParaRPr lang="en-ZA" sz="18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algn="ctr" fontAlgn="ctr"/>
                      <a:r>
                        <a:rPr lang="en-ZA" sz="1800" b="0" i="0" u="none" strike="noStrike" dirty="0">
                          <a:solidFill>
                            <a:srgbClr val="000000"/>
                          </a:solidFill>
                          <a:effectLst/>
                          <a:latin typeface="Eras Demi ITC" panose="020B0805030504020804" pitchFamily="34" charset="0"/>
                        </a:rPr>
                        <a:t>28%</a:t>
                      </a:r>
                    </a:p>
                  </a:txBody>
                  <a:tcPr marL="85725" marR="9525" marT="9525" marB="0" anchor="ctr"/>
                </a:tc>
                <a:extLst>
                  <a:ext uri="{0D108BD9-81ED-4DB2-BD59-A6C34878D82A}">
                    <a16:rowId xmlns:a16="http://schemas.microsoft.com/office/drawing/2014/main" xmlns="" val="10002"/>
                  </a:ext>
                </a:extLst>
              </a:tr>
              <a:tr h="416355">
                <a:tc>
                  <a:txBody>
                    <a:bodyPr/>
                    <a:lstStyle/>
                    <a:p>
                      <a:pPr lvl="0" algn="l" rtl="0" fontAlgn="ctr"/>
                      <a:r>
                        <a:rPr lang="en-TT" sz="1800" u="none" strike="noStrike" dirty="0" smtClean="0">
                          <a:effectLst/>
                          <a:latin typeface="Eras Demi ITC" pitchFamily="34" charset="0"/>
                        </a:rPr>
                        <a:t>Narcotics</a:t>
                      </a:r>
                      <a:endParaRPr lang="en-TT" sz="1800" b="0" i="0" u="none" strike="noStrike" dirty="0">
                        <a:solidFill>
                          <a:srgbClr val="000000"/>
                        </a:solidFill>
                        <a:effectLst/>
                        <a:latin typeface="Eras Demi ITC" pitchFamily="34" charset="0"/>
                      </a:endParaRPr>
                    </a:p>
                  </a:txBody>
                  <a:tcPr marL="8792" marR="8792" marT="8792" marB="0" anchor="ctr"/>
                </a:tc>
                <a:tc>
                  <a:txBody>
                    <a:bodyPr/>
                    <a:lstStyle/>
                    <a:p>
                      <a:pPr marL="0" algn="ctr" defTabSz="457200" rtl="0" eaLnBrk="1" fontAlgn="ctr" latinLnBrk="0" hangingPunct="1"/>
                      <a:r>
                        <a:rPr lang="en-ZA" sz="1800" b="0" i="0" u="none" strike="noStrike" kern="1200" dirty="0" smtClean="0">
                          <a:solidFill>
                            <a:srgbClr val="000000"/>
                          </a:solidFill>
                          <a:effectLst/>
                          <a:latin typeface="Eras Demi ITC" panose="020B0805030504020804" pitchFamily="34" charset="0"/>
                          <a:ea typeface="+mn-ea"/>
                          <a:cs typeface="+mn-cs"/>
                        </a:rPr>
                        <a:t>50,459</a:t>
                      </a:r>
                      <a:endParaRPr lang="en-ZA" sz="18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ctr" latinLnBrk="0" hangingPunct="1"/>
                      <a:r>
                        <a:rPr lang="en-ZA" sz="1800" b="0" i="0" u="none" strike="noStrike" kern="1200" dirty="0">
                          <a:solidFill>
                            <a:srgbClr val="000000"/>
                          </a:solidFill>
                          <a:effectLst/>
                          <a:latin typeface="Eras Demi ITC" panose="020B0805030504020804" pitchFamily="34" charset="0"/>
                          <a:ea typeface="+mn-ea"/>
                          <a:cs typeface="+mn-cs"/>
                        </a:rPr>
                        <a:t>171</a:t>
                      </a:r>
                    </a:p>
                  </a:txBody>
                  <a:tcPr marL="9525" marR="9525" marT="9525" marB="0" anchor="ctr"/>
                </a:tc>
                <a:tc>
                  <a:txBody>
                    <a:bodyPr/>
                    <a:lstStyle/>
                    <a:p>
                      <a:pPr marL="0" algn="ctr" defTabSz="457200" rtl="0" eaLnBrk="1" fontAlgn="ctr" latinLnBrk="0" hangingPunct="1"/>
                      <a:r>
                        <a:rPr lang="en-ZA" sz="1800" b="0" i="0" u="none" strike="noStrike" kern="1200">
                          <a:solidFill>
                            <a:srgbClr val="000000"/>
                          </a:solidFill>
                          <a:effectLst/>
                          <a:latin typeface="Eras Demi ITC" panose="020B0805030504020804" pitchFamily="34" charset="0"/>
                          <a:ea typeface="+mn-ea"/>
                          <a:cs typeface="+mn-cs"/>
                        </a:rPr>
                        <a:t>13</a:t>
                      </a:r>
                    </a:p>
                  </a:txBody>
                  <a:tcPr marL="9525" marR="9525" marT="9525" marB="0" anchor="ctr"/>
                </a:tc>
                <a:tc>
                  <a:txBody>
                    <a:bodyPr/>
                    <a:lstStyle/>
                    <a:p>
                      <a:pPr marL="0" algn="ctr" defTabSz="457200" rtl="0" eaLnBrk="1" fontAlgn="ctr" latinLnBrk="0" hangingPunct="1"/>
                      <a:r>
                        <a:rPr lang="en-ZA" sz="1800" b="0" i="0" u="none" strike="noStrike" kern="1200" dirty="0" smtClean="0">
                          <a:solidFill>
                            <a:srgbClr val="000000"/>
                          </a:solidFill>
                          <a:effectLst/>
                          <a:latin typeface="Eras Demi ITC" panose="020B0805030504020804" pitchFamily="34" charset="0"/>
                          <a:ea typeface="+mn-ea"/>
                          <a:cs typeface="+mn-cs"/>
                        </a:rPr>
                        <a:t>50,643</a:t>
                      </a:r>
                      <a:endParaRPr lang="en-ZA" sz="18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algn="ctr" fontAlgn="ctr"/>
                      <a:r>
                        <a:rPr lang="en-ZA" sz="1800" b="0" i="0" u="none" strike="noStrike" dirty="0" smtClean="0">
                          <a:solidFill>
                            <a:srgbClr val="000000"/>
                          </a:solidFill>
                          <a:effectLst/>
                          <a:latin typeface="Eras Demi ITC" panose="020B0805030504020804" pitchFamily="34" charset="0"/>
                        </a:rPr>
                        <a:t>14%</a:t>
                      </a:r>
                      <a:endParaRPr lang="en-ZA" sz="1800" b="0" i="0" u="none" strike="noStrike" dirty="0">
                        <a:solidFill>
                          <a:srgbClr val="000000"/>
                        </a:solidFill>
                        <a:effectLst/>
                        <a:latin typeface="Eras Demi ITC" panose="020B0805030504020804" pitchFamily="34" charset="0"/>
                      </a:endParaRPr>
                    </a:p>
                  </a:txBody>
                  <a:tcPr marL="85725" marR="9525" marT="9525" marB="0" anchor="ctr"/>
                </a:tc>
                <a:extLst>
                  <a:ext uri="{0D108BD9-81ED-4DB2-BD59-A6C34878D82A}">
                    <a16:rowId xmlns:a16="http://schemas.microsoft.com/office/drawing/2014/main" xmlns="" val="10003"/>
                  </a:ext>
                </a:extLst>
              </a:tr>
              <a:tr h="416355">
                <a:tc>
                  <a:txBody>
                    <a:bodyPr/>
                    <a:lstStyle/>
                    <a:p>
                      <a:pPr lvl="0" algn="l" rtl="0" fontAlgn="ctr"/>
                      <a:r>
                        <a:rPr lang="en-TT" sz="1800" u="none" strike="noStrike" dirty="0" smtClean="0">
                          <a:effectLst/>
                          <a:latin typeface="Eras Demi ITC" pitchFamily="34" charset="0"/>
                        </a:rPr>
                        <a:t>Sexual</a:t>
                      </a:r>
                      <a:endParaRPr lang="en-TT" sz="1800" b="0" i="0" u="none" strike="noStrike" dirty="0">
                        <a:solidFill>
                          <a:srgbClr val="000000"/>
                        </a:solidFill>
                        <a:effectLst/>
                        <a:latin typeface="Eras Demi ITC" pitchFamily="34" charset="0"/>
                      </a:endParaRPr>
                    </a:p>
                  </a:txBody>
                  <a:tcPr marL="8792" marR="8792" marT="8792" marB="0" anchor="ctr"/>
                </a:tc>
                <a:tc>
                  <a:txBody>
                    <a:bodyPr/>
                    <a:lstStyle/>
                    <a:p>
                      <a:pPr marL="0" algn="ctr" defTabSz="457200" rtl="0" eaLnBrk="1" fontAlgn="ctr" latinLnBrk="0" hangingPunct="1"/>
                      <a:r>
                        <a:rPr lang="en-ZA" sz="1800" b="0" i="0" u="none" strike="noStrike" kern="1200" dirty="0" smtClean="0">
                          <a:solidFill>
                            <a:srgbClr val="000000"/>
                          </a:solidFill>
                          <a:effectLst/>
                          <a:latin typeface="Eras Demi ITC" panose="020B0805030504020804" pitchFamily="34" charset="0"/>
                          <a:ea typeface="+mn-ea"/>
                          <a:cs typeface="+mn-cs"/>
                        </a:rPr>
                        <a:t>8,176</a:t>
                      </a:r>
                      <a:endParaRPr lang="en-ZA" sz="18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ctr" latinLnBrk="0" hangingPunct="1"/>
                      <a:r>
                        <a:rPr lang="en-ZA" sz="1800" b="0" i="0" u="none" strike="noStrike" kern="1200" dirty="0" smtClean="0">
                          <a:solidFill>
                            <a:srgbClr val="000000"/>
                          </a:solidFill>
                          <a:effectLst/>
                          <a:latin typeface="Eras Demi ITC" panose="020B0805030504020804" pitchFamily="34" charset="0"/>
                          <a:ea typeface="+mn-ea"/>
                          <a:cs typeface="+mn-cs"/>
                        </a:rPr>
                        <a:t>11,975</a:t>
                      </a:r>
                      <a:endParaRPr lang="en-ZA" sz="18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ctr" latinLnBrk="0" hangingPunct="1"/>
                      <a:r>
                        <a:rPr lang="en-ZA" sz="1800" b="0" i="0" u="none" strike="noStrike" kern="1200">
                          <a:solidFill>
                            <a:srgbClr val="000000"/>
                          </a:solidFill>
                          <a:effectLst/>
                          <a:latin typeface="Eras Demi ITC" panose="020B0805030504020804" pitchFamily="34" charset="0"/>
                          <a:ea typeface="+mn-ea"/>
                          <a:cs typeface="+mn-cs"/>
                        </a:rPr>
                        <a:t>971</a:t>
                      </a:r>
                    </a:p>
                  </a:txBody>
                  <a:tcPr marL="9525" marR="9525" marT="9525" marB="0" anchor="ctr"/>
                </a:tc>
                <a:tc>
                  <a:txBody>
                    <a:bodyPr/>
                    <a:lstStyle/>
                    <a:p>
                      <a:pPr marL="0" algn="ctr" defTabSz="457200" rtl="0" eaLnBrk="1" fontAlgn="ctr" latinLnBrk="0" hangingPunct="1"/>
                      <a:r>
                        <a:rPr lang="en-ZA" sz="1800" b="0" i="0" u="none" strike="noStrike" kern="1200" dirty="0" smtClean="0">
                          <a:solidFill>
                            <a:srgbClr val="000000"/>
                          </a:solidFill>
                          <a:effectLst/>
                          <a:latin typeface="Eras Demi ITC" panose="020B0805030504020804" pitchFamily="34" charset="0"/>
                          <a:ea typeface="+mn-ea"/>
                          <a:cs typeface="+mn-cs"/>
                        </a:rPr>
                        <a:t>21,122</a:t>
                      </a:r>
                      <a:endParaRPr lang="en-ZA" sz="18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algn="ctr" fontAlgn="ctr"/>
                      <a:r>
                        <a:rPr lang="en-ZA" sz="1800" b="0" i="0" u="none" strike="noStrike" dirty="0">
                          <a:solidFill>
                            <a:srgbClr val="000000"/>
                          </a:solidFill>
                          <a:effectLst/>
                          <a:latin typeface="Eras Demi ITC" panose="020B0805030504020804" pitchFamily="34" charset="0"/>
                        </a:rPr>
                        <a:t>6%</a:t>
                      </a:r>
                    </a:p>
                  </a:txBody>
                  <a:tcPr marL="85725" marR="9525" marT="9525" marB="0" anchor="ctr"/>
                </a:tc>
                <a:extLst>
                  <a:ext uri="{0D108BD9-81ED-4DB2-BD59-A6C34878D82A}">
                    <a16:rowId xmlns:a16="http://schemas.microsoft.com/office/drawing/2014/main" xmlns="" val="10004"/>
                  </a:ext>
                </a:extLst>
              </a:tr>
              <a:tr h="416355">
                <a:tc>
                  <a:txBody>
                    <a:bodyPr/>
                    <a:lstStyle/>
                    <a:p>
                      <a:pPr lvl="0" algn="l" rtl="0" fontAlgn="ctr"/>
                      <a:r>
                        <a:rPr lang="en-TT" sz="1800" u="none" strike="noStrike" dirty="0" smtClean="0">
                          <a:effectLst/>
                          <a:latin typeface="Eras Demi ITC" pitchFamily="34" charset="0"/>
                        </a:rPr>
                        <a:t>Statutory Offences</a:t>
                      </a:r>
                      <a:endParaRPr lang="en-TT" sz="1800" b="0" i="0" u="none" strike="noStrike" dirty="0">
                        <a:solidFill>
                          <a:srgbClr val="000000"/>
                        </a:solidFill>
                        <a:effectLst/>
                        <a:latin typeface="Eras Demi ITC" pitchFamily="34" charset="0"/>
                      </a:endParaRPr>
                    </a:p>
                  </a:txBody>
                  <a:tcPr marL="8792" marR="8792" marT="8792" marB="0" anchor="ctr"/>
                </a:tc>
                <a:tc>
                  <a:txBody>
                    <a:bodyPr/>
                    <a:lstStyle/>
                    <a:p>
                      <a:pPr marL="0" algn="ctr" defTabSz="457200" rtl="0" eaLnBrk="1" fontAlgn="ctr" latinLnBrk="0" hangingPunct="1"/>
                      <a:r>
                        <a:rPr lang="en-ZA" sz="1800" b="0" i="0" u="none" strike="noStrike" kern="1200" dirty="0" smtClean="0">
                          <a:solidFill>
                            <a:srgbClr val="000000"/>
                          </a:solidFill>
                          <a:effectLst/>
                          <a:latin typeface="Eras Demi ITC" panose="020B0805030504020804" pitchFamily="34" charset="0"/>
                          <a:ea typeface="+mn-ea"/>
                          <a:cs typeface="+mn-cs"/>
                        </a:rPr>
                        <a:t>18,521</a:t>
                      </a:r>
                      <a:endParaRPr lang="en-ZA" sz="18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ctr" latinLnBrk="0" hangingPunct="1"/>
                      <a:r>
                        <a:rPr lang="en-ZA" sz="1800" b="0" i="0" u="none" strike="noStrike" kern="1200" dirty="0">
                          <a:solidFill>
                            <a:srgbClr val="000000"/>
                          </a:solidFill>
                          <a:effectLst/>
                          <a:latin typeface="Eras Demi ITC" panose="020B0805030504020804" pitchFamily="34" charset="0"/>
                          <a:ea typeface="+mn-ea"/>
                          <a:cs typeface="+mn-cs"/>
                        </a:rPr>
                        <a:t>655</a:t>
                      </a:r>
                    </a:p>
                  </a:txBody>
                  <a:tcPr marL="9525" marR="9525" marT="9525" marB="0" anchor="ctr"/>
                </a:tc>
                <a:tc>
                  <a:txBody>
                    <a:bodyPr/>
                    <a:lstStyle/>
                    <a:p>
                      <a:pPr marL="0" algn="ctr" defTabSz="457200" rtl="0" eaLnBrk="1" fontAlgn="ctr" latinLnBrk="0" hangingPunct="1"/>
                      <a:r>
                        <a:rPr lang="en-ZA" sz="1800" b="0" i="0" u="none" strike="noStrike" kern="1200" dirty="0">
                          <a:solidFill>
                            <a:srgbClr val="000000"/>
                          </a:solidFill>
                          <a:effectLst/>
                          <a:latin typeface="Eras Demi ITC" panose="020B0805030504020804" pitchFamily="34" charset="0"/>
                          <a:ea typeface="+mn-ea"/>
                          <a:cs typeface="+mn-cs"/>
                        </a:rPr>
                        <a:t>35</a:t>
                      </a:r>
                    </a:p>
                  </a:txBody>
                  <a:tcPr marL="9525" marR="9525" marT="9525" marB="0" anchor="ctr"/>
                </a:tc>
                <a:tc>
                  <a:txBody>
                    <a:bodyPr/>
                    <a:lstStyle/>
                    <a:p>
                      <a:pPr marL="0" algn="ctr" defTabSz="457200" rtl="0" eaLnBrk="1" fontAlgn="ctr" latinLnBrk="0" hangingPunct="1"/>
                      <a:r>
                        <a:rPr lang="en-ZA" sz="1800" b="0" i="0" u="none" strike="noStrike" kern="1200" dirty="0" smtClean="0">
                          <a:solidFill>
                            <a:srgbClr val="000000"/>
                          </a:solidFill>
                          <a:effectLst/>
                          <a:latin typeface="Eras Demi ITC" panose="020B0805030504020804" pitchFamily="34" charset="0"/>
                          <a:ea typeface="+mn-ea"/>
                          <a:cs typeface="+mn-cs"/>
                        </a:rPr>
                        <a:t>19,211</a:t>
                      </a:r>
                      <a:endParaRPr lang="en-ZA" sz="18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algn="ctr" fontAlgn="ctr"/>
                      <a:r>
                        <a:rPr lang="en-ZA" sz="1800" b="0" i="0" u="none" strike="noStrike" dirty="0">
                          <a:solidFill>
                            <a:srgbClr val="000000"/>
                          </a:solidFill>
                          <a:effectLst/>
                          <a:latin typeface="Eras Demi ITC" panose="020B0805030504020804" pitchFamily="34" charset="0"/>
                        </a:rPr>
                        <a:t>5</a:t>
                      </a:r>
                      <a:r>
                        <a:rPr lang="en-ZA" sz="1800" b="0" i="0" u="none" strike="noStrike" dirty="0" smtClean="0">
                          <a:solidFill>
                            <a:srgbClr val="000000"/>
                          </a:solidFill>
                          <a:effectLst/>
                          <a:latin typeface="Eras Demi ITC" panose="020B0805030504020804" pitchFamily="34" charset="0"/>
                        </a:rPr>
                        <a:t>%</a:t>
                      </a:r>
                      <a:endParaRPr lang="en-ZA" sz="1800" b="0" i="0" u="none" strike="noStrike" dirty="0">
                        <a:solidFill>
                          <a:srgbClr val="000000"/>
                        </a:solidFill>
                        <a:effectLst/>
                        <a:latin typeface="Eras Demi ITC" panose="020B0805030504020804" pitchFamily="34" charset="0"/>
                      </a:endParaRPr>
                    </a:p>
                  </a:txBody>
                  <a:tcPr marL="85725" marR="9525" marT="9525" marB="0" anchor="ctr"/>
                </a:tc>
                <a:extLst>
                  <a:ext uri="{0D108BD9-81ED-4DB2-BD59-A6C34878D82A}">
                    <a16:rowId xmlns:a16="http://schemas.microsoft.com/office/drawing/2014/main" xmlns="" val="10005"/>
                  </a:ext>
                </a:extLst>
              </a:tr>
              <a:tr h="416355">
                <a:tc>
                  <a:txBody>
                    <a:bodyPr/>
                    <a:lstStyle/>
                    <a:p>
                      <a:pPr lvl="0" algn="l" rtl="0" fontAlgn="ctr"/>
                      <a:r>
                        <a:rPr lang="en-TT" sz="1800" u="none" strike="noStrike" dirty="0">
                          <a:effectLst/>
                          <a:latin typeface="Eras Demi ITC" pitchFamily="34" charset="0"/>
                        </a:rPr>
                        <a:t>Other</a:t>
                      </a:r>
                      <a:endParaRPr lang="en-TT" sz="1800" b="0" i="0" u="none" strike="noStrike" dirty="0">
                        <a:solidFill>
                          <a:srgbClr val="000000"/>
                        </a:solidFill>
                        <a:effectLst/>
                        <a:latin typeface="Eras Demi ITC" pitchFamily="34" charset="0"/>
                      </a:endParaRPr>
                    </a:p>
                  </a:txBody>
                  <a:tcPr marL="8792" marR="8792" marT="8792" marB="0" anchor="ctr"/>
                </a:tc>
                <a:tc>
                  <a:txBody>
                    <a:bodyPr/>
                    <a:lstStyle/>
                    <a:p>
                      <a:pPr marL="0" algn="ctr" defTabSz="457200" rtl="0" eaLnBrk="1" fontAlgn="ctr" latinLnBrk="0" hangingPunct="1"/>
                      <a:r>
                        <a:rPr lang="en-ZA" sz="1800" b="0" i="0" u="none" strike="noStrike" kern="1200" dirty="0" smtClean="0">
                          <a:solidFill>
                            <a:srgbClr val="000000"/>
                          </a:solidFill>
                          <a:effectLst/>
                          <a:latin typeface="Eras Demi ITC" panose="020B0805030504020804" pitchFamily="34" charset="0"/>
                          <a:ea typeface="+mn-ea"/>
                          <a:cs typeface="+mn-cs"/>
                        </a:rPr>
                        <a:t>20,658</a:t>
                      </a:r>
                      <a:endParaRPr lang="en-ZA" sz="18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ctr" latinLnBrk="0" hangingPunct="1"/>
                      <a:r>
                        <a:rPr lang="en-ZA" sz="1800" b="0" i="0" u="none" strike="noStrike" kern="1200" dirty="0" smtClean="0">
                          <a:solidFill>
                            <a:srgbClr val="000000"/>
                          </a:solidFill>
                          <a:effectLst/>
                          <a:latin typeface="Eras Demi ITC" panose="020B0805030504020804" pitchFamily="34" charset="0"/>
                          <a:ea typeface="+mn-ea"/>
                          <a:cs typeface="+mn-cs"/>
                        </a:rPr>
                        <a:t>3,324</a:t>
                      </a:r>
                      <a:endParaRPr lang="en-ZA" sz="18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ctr" latinLnBrk="0" hangingPunct="1"/>
                      <a:r>
                        <a:rPr lang="en-ZA" sz="1800" b="0" i="0" u="none" strike="noStrike" kern="1200" dirty="0">
                          <a:solidFill>
                            <a:srgbClr val="000000"/>
                          </a:solidFill>
                          <a:effectLst/>
                          <a:latin typeface="Eras Demi ITC" panose="020B0805030504020804" pitchFamily="34" charset="0"/>
                          <a:ea typeface="+mn-ea"/>
                          <a:cs typeface="+mn-cs"/>
                        </a:rPr>
                        <a:t>73</a:t>
                      </a:r>
                    </a:p>
                  </a:txBody>
                  <a:tcPr marL="9525" marR="9525" marT="9525" marB="0" anchor="ctr"/>
                </a:tc>
                <a:tc>
                  <a:txBody>
                    <a:bodyPr/>
                    <a:lstStyle/>
                    <a:p>
                      <a:pPr marL="0" algn="ctr" defTabSz="457200" rtl="0" eaLnBrk="1" fontAlgn="ctr" latinLnBrk="0" hangingPunct="1"/>
                      <a:r>
                        <a:rPr lang="en-ZA" sz="1800" b="0" i="0" u="none" strike="noStrike" kern="1200" dirty="0" smtClean="0">
                          <a:solidFill>
                            <a:srgbClr val="000000"/>
                          </a:solidFill>
                          <a:effectLst/>
                          <a:latin typeface="Eras Demi ITC" panose="020B0805030504020804" pitchFamily="34" charset="0"/>
                          <a:ea typeface="+mn-ea"/>
                          <a:cs typeface="+mn-cs"/>
                        </a:rPr>
                        <a:t>24,055</a:t>
                      </a:r>
                      <a:endParaRPr lang="en-ZA" sz="18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algn="ctr" fontAlgn="ctr"/>
                      <a:r>
                        <a:rPr lang="en-ZA" sz="1800" b="0" i="0" u="none" strike="noStrike" dirty="0">
                          <a:solidFill>
                            <a:srgbClr val="000000"/>
                          </a:solidFill>
                          <a:effectLst/>
                          <a:latin typeface="Eras Demi ITC" panose="020B0805030504020804" pitchFamily="34" charset="0"/>
                        </a:rPr>
                        <a:t>7%</a:t>
                      </a:r>
                    </a:p>
                  </a:txBody>
                  <a:tcPr marL="85725" marR="9525" marT="9525" marB="0" anchor="ctr"/>
                </a:tc>
                <a:extLst>
                  <a:ext uri="{0D108BD9-81ED-4DB2-BD59-A6C34878D82A}">
                    <a16:rowId xmlns:a16="http://schemas.microsoft.com/office/drawing/2014/main" xmlns="" val="10006"/>
                  </a:ext>
                </a:extLst>
              </a:tr>
              <a:tr h="416355">
                <a:tc>
                  <a:txBody>
                    <a:bodyPr/>
                    <a:lstStyle/>
                    <a:p>
                      <a:pPr lvl="0" algn="l" rtl="0" fontAlgn="ctr"/>
                      <a:r>
                        <a:rPr lang="en-TT" sz="1800" b="1" u="none" strike="noStrike" dirty="0" smtClean="0">
                          <a:solidFill>
                            <a:srgbClr val="A83224"/>
                          </a:solidFill>
                          <a:effectLst/>
                          <a:latin typeface="Eras Demi ITC" pitchFamily="34" charset="0"/>
                        </a:rPr>
                        <a:t>Total</a:t>
                      </a:r>
                      <a:endParaRPr lang="en-TT" sz="1800" b="1" i="0" u="none" strike="noStrike" dirty="0">
                        <a:solidFill>
                          <a:srgbClr val="A83224"/>
                        </a:solidFill>
                        <a:effectLst/>
                        <a:latin typeface="Eras Demi ITC" pitchFamily="34" charset="0"/>
                      </a:endParaRPr>
                    </a:p>
                  </a:txBody>
                  <a:tcPr marL="8792" marR="8792" marT="8792" marB="0" anchor="ctr"/>
                </a:tc>
                <a:tc>
                  <a:txBody>
                    <a:bodyPr/>
                    <a:lstStyle/>
                    <a:p>
                      <a:pPr marL="0" algn="ctr" defTabSz="457200" rtl="0" eaLnBrk="1" fontAlgn="ctr" latinLnBrk="0" hangingPunct="1"/>
                      <a:r>
                        <a:rPr lang="en-ZA" sz="1800" b="1" i="0" u="none" strike="noStrike" kern="1200" dirty="0" smtClean="0">
                          <a:solidFill>
                            <a:srgbClr val="A83224"/>
                          </a:solidFill>
                          <a:effectLst/>
                          <a:latin typeface="Eras Demi ITC" panose="020B0805030504020804" pitchFamily="34" charset="0"/>
                          <a:ea typeface="+mn-ea"/>
                          <a:cs typeface="+mn-cs"/>
                        </a:rPr>
                        <a:t>304,624</a:t>
                      </a:r>
                      <a:endParaRPr lang="en-ZA" sz="1800" b="1" i="0" u="none" strike="noStrike" kern="1200" dirty="0">
                        <a:solidFill>
                          <a:srgbClr val="A83224"/>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ctr" latinLnBrk="0" hangingPunct="1"/>
                      <a:r>
                        <a:rPr lang="en-ZA" sz="1800" b="1" i="0" u="none" strike="noStrike" kern="1200" dirty="0" smtClean="0">
                          <a:solidFill>
                            <a:srgbClr val="A83224"/>
                          </a:solidFill>
                          <a:effectLst/>
                          <a:latin typeface="Eras Demi ITC" panose="020B0805030504020804" pitchFamily="34" charset="0"/>
                          <a:ea typeface="+mn-ea"/>
                          <a:cs typeface="+mn-cs"/>
                        </a:rPr>
                        <a:t>51,796</a:t>
                      </a:r>
                      <a:endParaRPr lang="en-ZA" sz="1800" b="1" i="0" u="none" strike="noStrike" kern="1200" dirty="0">
                        <a:solidFill>
                          <a:srgbClr val="A83224"/>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ctr" latinLnBrk="0" hangingPunct="1"/>
                      <a:r>
                        <a:rPr lang="en-ZA" sz="1800" b="1" i="0" u="none" strike="noStrike" kern="1200" dirty="0" smtClean="0">
                          <a:solidFill>
                            <a:srgbClr val="A83224"/>
                          </a:solidFill>
                          <a:effectLst/>
                          <a:latin typeface="Eras Demi ITC" panose="020B0805030504020804" pitchFamily="34" charset="0"/>
                          <a:ea typeface="+mn-ea"/>
                          <a:cs typeface="+mn-cs"/>
                        </a:rPr>
                        <a:t>3,733</a:t>
                      </a:r>
                      <a:endParaRPr lang="en-ZA" sz="1800" b="1" i="0" u="none" strike="noStrike" kern="1200" dirty="0">
                        <a:solidFill>
                          <a:srgbClr val="A83224"/>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ctr" latinLnBrk="0" hangingPunct="1"/>
                      <a:r>
                        <a:rPr lang="en-ZA" sz="1800" b="1" i="0" u="none" strike="noStrike" kern="1200" dirty="0" smtClean="0">
                          <a:solidFill>
                            <a:srgbClr val="A83224"/>
                          </a:solidFill>
                          <a:effectLst/>
                          <a:latin typeface="Eras Demi ITC" panose="020B0805030504020804" pitchFamily="34" charset="0"/>
                          <a:ea typeface="+mn-ea"/>
                          <a:cs typeface="+mn-cs"/>
                        </a:rPr>
                        <a:t>360,153</a:t>
                      </a:r>
                      <a:endParaRPr lang="en-ZA" sz="1800" b="1" i="0" u="none" strike="noStrike" kern="1200" dirty="0">
                        <a:solidFill>
                          <a:srgbClr val="A83224"/>
                        </a:solidFill>
                        <a:effectLst/>
                        <a:latin typeface="Eras Demi ITC" panose="020B0805030504020804" pitchFamily="34" charset="0"/>
                        <a:ea typeface="+mn-ea"/>
                        <a:cs typeface="+mn-cs"/>
                      </a:endParaRPr>
                    </a:p>
                  </a:txBody>
                  <a:tcPr marL="9525" marR="9525" marT="9525" marB="0" anchor="ctr"/>
                </a:tc>
                <a:tc>
                  <a:txBody>
                    <a:bodyPr/>
                    <a:lstStyle/>
                    <a:p>
                      <a:pPr algn="ctr" fontAlgn="ctr"/>
                      <a:r>
                        <a:rPr lang="en-ZA" sz="1800" b="0" i="0" u="none" strike="noStrike" dirty="0" smtClean="0">
                          <a:solidFill>
                            <a:srgbClr val="A83224"/>
                          </a:solidFill>
                          <a:effectLst/>
                          <a:latin typeface="Eras Demi ITC" panose="020B0805030504020804" pitchFamily="34" charset="0"/>
                        </a:rPr>
                        <a:t> </a:t>
                      </a:r>
                      <a:endParaRPr lang="en-ZA" sz="1800" b="0" i="0" u="none" strike="noStrike" dirty="0">
                        <a:solidFill>
                          <a:srgbClr val="A83224"/>
                        </a:solidFill>
                        <a:effectLst/>
                        <a:latin typeface="Eras Demi ITC" panose="020B0805030504020804" pitchFamily="34" charset="0"/>
                      </a:endParaRPr>
                    </a:p>
                  </a:txBody>
                  <a:tcPr marL="85725" marR="9525" marT="9525" marB="0" anchor="ctr"/>
                </a:tc>
                <a:extLst>
                  <a:ext uri="{0D108BD9-81ED-4DB2-BD59-A6C34878D82A}">
                    <a16:rowId xmlns:a16="http://schemas.microsoft.com/office/drawing/2014/main" xmlns="" val="10007"/>
                  </a:ext>
                </a:extLst>
              </a:tr>
              <a:tr h="416355">
                <a:tc>
                  <a:txBody>
                    <a:bodyPr/>
                    <a:lstStyle/>
                    <a:p>
                      <a:pPr lvl="0" algn="l" rtl="0" fontAlgn="ctr"/>
                      <a:r>
                        <a:rPr lang="en-TT" sz="1800" b="1" u="none" strike="noStrike" dirty="0" smtClean="0">
                          <a:solidFill>
                            <a:srgbClr val="A83224"/>
                          </a:solidFill>
                          <a:effectLst/>
                          <a:latin typeface="Eras Demi ITC" pitchFamily="34" charset="0"/>
                        </a:rPr>
                        <a:t>% of Total</a:t>
                      </a:r>
                      <a:endParaRPr lang="en-TT" sz="1800" b="1" i="0" u="none" strike="noStrike" dirty="0">
                        <a:solidFill>
                          <a:srgbClr val="A83224"/>
                        </a:solidFill>
                        <a:effectLst/>
                        <a:latin typeface="Eras Demi ITC" pitchFamily="34" charset="0"/>
                      </a:endParaRPr>
                    </a:p>
                  </a:txBody>
                  <a:tcPr marL="8792" marR="8792" marT="8792" marB="0" anchor="ctr"/>
                </a:tc>
                <a:tc>
                  <a:txBody>
                    <a:bodyPr/>
                    <a:lstStyle/>
                    <a:p>
                      <a:pPr algn="ctr" fontAlgn="ctr"/>
                      <a:r>
                        <a:rPr lang="en-ZA" sz="1800" b="1" i="0" u="none" strike="noStrike" dirty="0" smtClean="0">
                          <a:solidFill>
                            <a:srgbClr val="A83224"/>
                          </a:solidFill>
                          <a:effectLst/>
                          <a:latin typeface="Eras Demi ITC" panose="020B0805030504020804" pitchFamily="34" charset="0"/>
                        </a:rPr>
                        <a:t>85%</a:t>
                      </a:r>
                      <a:endParaRPr lang="en-ZA" sz="1800" b="1" i="0" u="none" strike="noStrike" dirty="0">
                        <a:solidFill>
                          <a:srgbClr val="A83224"/>
                        </a:solidFill>
                        <a:effectLst/>
                        <a:latin typeface="Eras Demi ITC" panose="020B0805030504020804" pitchFamily="34" charset="0"/>
                      </a:endParaRPr>
                    </a:p>
                  </a:txBody>
                  <a:tcPr marL="85725" marR="9525" marT="9525" marB="0" anchor="ctr"/>
                </a:tc>
                <a:tc>
                  <a:txBody>
                    <a:bodyPr/>
                    <a:lstStyle/>
                    <a:p>
                      <a:pPr algn="ctr" fontAlgn="ctr"/>
                      <a:r>
                        <a:rPr lang="en-ZA" sz="1800" b="1" i="0" u="none" strike="noStrike" dirty="0" smtClean="0">
                          <a:solidFill>
                            <a:srgbClr val="A83224"/>
                          </a:solidFill>
                          <a:effectLst/>
                          <a:latin typeface="Eras Demi ITC" panose="020B0805030504020804" pitchFamily="34" charset="0"/>
                        </a:rPr>
                        <a:t>14%</a:t>
                      </a:r>
                      <a:endParaRPr lang="en-ZA" sz="1800" b="1" i="0" u="none" strike="noStrike" dirty="0">
                        <a:solidFill>
                          <a:srgbClr val="A83224"/>
                        </a:solidFill>
                        <a:effectLst/>
                        <a:latin typeface="Eras Demi ITC" panose="020B0805030504020804" pitchFamily="34" charset="0"/>
                      </a:endParaRPr>
                    </a:p>
                  </a:txBody>
                  <a:tcPr marL="85725" marR="9525" marT="9525" marB="0" anchor="ctr"/>
                </a:tc>
                <a:tc>
                  <a:txBody>
                    <a:bodyPr/>
                    <a:lstStyle/>
                    <a:p>
                      <a:pPr algn="ctr" fontAlgn="ctr"/>
                      <a:r>
                        <a:rPr lang="en-ZA" sz="1800" b="1" i="0" u="none" strike="noStrike" dirty="0">
                          <a:solidFill>
                            <a:srgbClr val="A83224"/>
                          </a:solidFill>
                          <a:effectLst/>
                          <a:latin typeface="Eras Demi ITC" panose="020B0805030504020804" pitchFamily="34" charset="0"/>
                        </a:rPr>
                        <a:t>1%</a:t>
                      </a:r>
                    </a:p>
                  </a:txBody>
                  <a:tcPr marL="85725" marR="9525" marT="9525" marB="0" anchor="ctr"/>
                </a:tc>
                <a:tc>
                  <a:txBody>
                    <a:bodyPr/>
                    <a:lstStyle/>
                    <a:p>
                      <a:pPr algn="ctr" fontAlgn="ctr"/>
                      <a:r>
                        <a:rPr lang="en-ZA" sz="1800" b="1" i="0" u="none" strike="noStrike" dirty="0" smtClean="0">
                          <a:solidFill>
                            <a:srgbClr val="A83224"/>
                          </a:solidFill>
                          <a:effectLst/>
                          <a:latin typeface="Eras Demi ITC" panose="020B0805030504020804" pitchFamily="34" charset="0"/>
                        </a:rPr>
                        <a:t> </a:t>
                      </a:r>
                      <a:endParaRPr lang="en-ZA" sz="1800" b="1" i="0" u="none" strike="noStrike" dirty="0">
                        <a:solidFill>
                          <a:srgbClr val="A83224"/>
                        </a:solidFill>
                        <a:effectLst/>
                        <a:latin typeface="Eras Demi ITC" panose="020B0805030504020804" pitchFamily="34" charset="0"/>
                      </a:endParaRPr>
                    </a:p>
                  </a:txBody>
                  <a:tcPr marL="85725" marR="9525" marT="9525" marB="0" anchor="ctr"/>
                </a:tc>
                <a:tc>
                  <a:txBody>
                    <a:bodyPr/>
                    <a:lstStyle/>
                    <a:p>
                      <a:pPr algn="ctr" fontAlgn="t"/>
                      <a:r>
                        <a:rPr lang="en-ZA" sz="1800" b="0" i="0" u="none" strike="noStrike" dirty="0" smtClean="0">
                          <a:solidFill>
                            <a:srgbClr val="A83224"/>
                          </a:solidFill>
                          <a:effectLst/>
                          <a:latin typeface="Eras Demi ITC" panose="020B0805030504020804" pitchFamily="34" charset="0"/>
                        </a:rPr>
                        <a:t> </a:t>
                      </a:r>
                      <a:endParaRPr lang="en-ZA" sz="1800" b="0" i="0" u="none" strike="noStrike" dirty="0">
                        <a:solidFill>
                          <a:srgbClr val="A83224"/>
                        </a:solidFill>
                        <a:effectLst/>
                        <a:latin typeface="Eras Demi ITC" panose="020B0805030504020804" pitchFamily="34" charset="0"/>
                      </a:endParaRPr>
                    </a:p>
                  </a:txBody>
                  <a:tcPr marL="85725" marR="9525" marT="9525" marB="0"/>
                </a:tc>
                <a:extLst>
                  <a:ext uri="{0D108BD9-81ED-4DB2-BD59-A6C34878D82A}">
                    <a16:rowId xmlns:a16="http://schemas.microsoft.com/office/drawing/2014/main" xmlns="" val="10008"/>
                  </a:ext>
                </a:extLst>
              </a:tr>
            </a:tbl>
          </a:graphicData>
        </a:graphic>
      </p:graphicFrame>
      <p:sp>
        <p:nvSpPr>
          <p:cNvPr id="4" name="Slide Number Placeholder 3"/>
          <p:cNvSpPr>
            <a:spLocks noGrp="1"/>
          </p:cNvSpPr>
          <p:nvPr>
            <p:ph type="sldNum" sz="quarter" idx="12"/>
          </p:nvPr>
        </p:nvSpPr>
        <p:spPr/>
        <p:txBody>
          <a:bodyPr/>
          <a:lstStyle/>
          <a:p>
            <a:fld id="{D7CBE9B7-FB75-284D-83FF-0AB6B020F1CD}" type="slidenum">
              <a:rPr lang="en-US" smtClean="0"/>
              <a:pPr/>
              <a:t>15</a:t>
            </a:fld>
            <a:endParaRPr lang="en-US"/>
          </a:p>
        </p:txBody>
      </p:sp>
    </p:spTree>
    <p:extLst>
      <p:ext uri="{BB962C8B-B14F-4D97-AF65-F5344CB8AC3E}">
        <p14:creationId xmlns:p14="http://schemas.microsoft.com/office/powerpoint/2010/main" xmlns="" val="38731678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lvl="0">
              <a:defRPr/>
            </a:pP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3. Report on Performance </a:t>
            </a:r>
            <a:r>
              <a:rPr lang="en-ZA" dirty="0">
                <a:solidFill>
                  <a:schemeClr val="tx1"/>
                </a:solidFill>
                <a:latin typeface="Arial" panose="020B0604020202020204" pitchFamily="34" charset="0"/>
                <a:cs typeface="Arial" panose="020B0604020202020204" pitchFamily="34" charset="0"/>
              </a:rPr>
              <a:t>FY 2018/19</a:t>
            </a:r>
            <a:endParaRPr kumimoji="0" lang="en-ZA" sz="3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3" name="Text Placeholder 2"/>
          <p:cNvSpPr>
            <a:spLocks noGrp="1"/>
          </p:cNvSpPr>
          <p:nvPr/>
        </p:nvSpPr>
        <p:spPr>
          <a:xfrm>
            <a:off x="381000" y="729156"/>
            <a:ext cx="7353300"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b="1" i="0" u="none" strike="noStrike" kern="1200" cap="none" spc="0" normalizeH="0" baseline="0" noProof="0" dirty="0">
                <a:ln>
                  <a:noFill/>
                </a:ln>
                <a:solidFill>
                  <a:srgbClr val="0293D2"/>
                </a:solidFill>
                <a:effectLst/>
                <a:uLnTx/>
                <a:uFillTx/>
                <a:latin typeface="Itc franklin gothic std"/>
                <a:ea typeface="+mn-ea"/>
              </a:rPr>
              <a:t>P1 (III) Pending Matters: FY </a:t>
            </a:r>
            <a:r>
              <a:rPr kumimoji="0" lang="en-US" sz="2000" b="1" i="0" u="none" strike="noStrike" kern="1200" cap="none" spc="0" normalizeH="0" baseline="0" noProof="0" dirty="0" smtClean="0">
                <a:ln>
                  <a:noFill/>
                </a:ln>
                <a:solidFill>
                  <a:srgbClr val="0293D2"/>
                </a:solidFill>
                <a:effectLst/>
                <a:uLnTx/>
                <a:uFillTx/>
                <a:latin typeface="Itc franklin gothic std"/>
                <a:ea typeface="+mn-ea"/>
              </a:rPr>
              <a:t>2018/19 </a:t>
            </a:r>
            <a:r>
              <a:rPr kumimoji="0" lang="en-US" sz="2000" b="1" i="0" u="none" strike="noStrike" kern="1200" cap="none" spc="0" normalizeH="0" baseline="0" noProof="0" dirty="0">
                <a:ln>
                  <a:noFill/>
                </a:ln>
                <a:solidFill>
                  <a:srgbClr val="0293D2"/>
                </a:solidFill>
                <a:effectLst/>
                <a:uLnTx/>
                <a:uFillTx/>
                <a:latin typeface="Itc franklin gothic std"/>
                <a:ea typeface="+mn-ea"/>
              </a:rPr>
              <a:t>– Local Office Matters</a:t>
            </a:r>
          </a:p>
          <a:p>
            <a:pPr marL="0" marR="0" lvl="0" indent="0" algn="l" defTabSz="457212" rtl="0" eaLnBrk="1" fontAlgn="auto" latinLnBrk="0" hangingPunct="1">
              <a:lnSpc>
                <a:spcPct val="100000"/>
              </a:lnSpc>
              <a:spcBef>
                <a:spcPct val="20000"/>
              </a:spcBef>
              <a:spcAft>
                <a:spcPts val="0"/>
              </a:spcAft>
              <a:buClrTx/>
              <a:buSzTx/>
              <a:buFontTx/>
              <a:buNone/>
              <a:tabLst/>
              <a:defRPr/>
            </a:pPr>
            <a:endParaRPr kumimoji="0" lang="en-US" sz="2000" b="1" i="0" u="none" strike="noStrike" kern="1200" cap="none" spc="0" normalizeH="0" baseline="0" noProof="0" dirty="0">
              <a:ln>
                <a:noFill/>
              </a:ln>
              <a:solidFill>
                <a:srgbClr val="0293D2"/>
              </a:solidFill>
              <a:effectLst/>
              <a:uLnTx/>
              <a:uFillTx/>
              <a:latin typeface="Arial" panose="020B0604020202020204" pitchFamily="34" charset="0"/>
              <a:ea typeface="+mn-ea"/>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rPr>
              <a:t>Legal Aid SA </a:t>
            </a:r>
            <a:r>
              <a:rPr kumimoji="0" lang="en-US" sz="1050" b="0" i="0" u="none" strike="noStrike" kern="1200" cap="none" spc="0" normalizeH="0" baseline="0" noProof="0" dirty="0" smtClean="0">
                <a:ln>
                  <a:noFill/>
                </a:ln>
                <a:solidFill>
                  <a:prstClr val="black">
                    <a:lumMod val="50000"/>
                    <a:lumOff val="50000"/>
                  </a:prstClr>
                </a:solidFill>
                <a:effectLst/>
                <a:uLnTx/>
                <a:uFillTx/>
                <a:latin typeface="Eras Demi ITC" panose="020B0805030504020804" pitchFamily="34" charset="0"/>
                <a:ea typeface="+mn-ea"/>
              </a:rPr>
              <a:t>Annual </a:t>
            </a:r>
            <a:r>
              <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rPr>
              <a:t>Performance Report </a:t>
            </a:r>
            <a:r>
              <a:rPr kumimoji="0" lang="en-US" sz="1050" b="0" i="0" u="none" strike="noStrike" kern="1200" cap="none" spc="0" normalizeH="0" baseline="0" noProof="0" dirty="0" smtClean="0">
                <a:ln>
                  <a:noFill/>
                </a:ln>
                <a:solidFill>
                  <a:prstClr val="black">
                    <a:lumMod val="50000"/>
                    <a:lumOff val="50000"/>
                  </a:prstClr>
                </a:solidFill>
                <a:effectLst/>
                <a:uLnTx/>
                <a:uFillTx/>
                <a:latin typeface="Eras Demi ITC" panose="020B0805030504020804" pitchFamily="34" charset="0"/>
                <a:ea typeface="+mn-ea"/>
              </a:rPr>
              <a:t>2018/19</a:t>
            </a:r>
            <a:endPar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endParaRPr>
          </a:p>
        </p:txBody>
      </p:sp>
      <p:graphicFrame>
        <p:nvGraphicFramePr>
          <p:cNvPr id="10" name="Content Placeholder 1"/>
          <p:cNvGraphicFramePr>
            <a:graphicFrameLocks noGrp="1"/>
          </p:cNvGraphicFramePr>
          <p:nvPr>
            <p:ph idx="1"/>
            <p:extLst>
              <p:ext uri="{D42A27DB-BD31-4B8C-83A1-F6EECF244321}">
                <p14:modId xmlns:p14="http://schemas.microsoft.com/office/powerpoint/2010/main" xmlns="" val="1721345915"/>
              </p:ext>
            </p:extLst>
          </p:nvPr>
        </p:nvGraphicFramePr>
        <p:xfrm>
          <a:off x="655638" y="1389063"/>
          <a:ext cx="8202614" cy="4693920"/>
        </p:xfrm>
        <a:graphic>
          <a:graphicData uri="http://schemas.openxmlformats.org/drawingml/2006/table">
            <a:tbl>
              <a:tblPr firstRow="1" bandRow="1">
                <a:tableStyleId>{073A0DAA-6AF3-43AB-8588-CEC1D06C72B9}</a:tableStyleId>
              </a:tblPr>
              <a:tblGrid>
                <a:gridCol w="2146638">
                  <a:extLst>
                    <a:ext uri="{9D8B030D-6E8A-4147-A177-3AD203B41FA5}">
                      <a16:colId xmlns:a16="http://schemas.microsoft.com/office/drawing/2014/main" xmlns="" val="20000"/>
                    </a:ext>
                  </a:extLst>
                </a:gridCol>
                <a:gridCol w="1783454">
                  <a:extLst>
                    <a:ext uri="{9D8B030D-6E8A-4147-A177-3AD203B41FA5}">
                      <a16:colId xmlns:a16="http://schemas.microsoft.com/office/drawing/2014/main" xmlns="" val="20001"/>
                    </a:ext>
                  </a:extLst>
                </a:gridCol>
                <a:gridCol w="1424174">
                  <a:extLst>
                    <a:ext uri="{9D8B030D-6E8A-4147-A177-3AD203B41FA5}">
                      <a16:colId xmlns:a16="http://schemas.microsoft.com/office/drawing/2014/main" xmlns="" val="20002"/>
                    </a:ext>
                  </a:extLst>
                </a:gridCol>
                <a:gridCol w="1424174">
                  <a:extLst>
                    <a:ext uri="{9D8B030D-6E8A-4147-A177-3AD203B41FA5}">
                      <a16:colId xmlns:a16="http://schemas.microsoft.com/office/drawing/2014/main" xmlns="" val="20003"/>
                    </a:ext>
                  </a:extLst>
                </a:gridCol>
                <a:gridCol w="1424174">
                  <a:extLst>
                    <a:ext uri="{9D8B030D-6E8A-4147-A177-3AD203B41FA5}">
                      <a16:colId xmlns:a16="http://schemas.microsoft.com/office/drawing/2014/main" xmlns="" val="20004"/>
                    </a:ext>
                  </a:extLst>
                </a:gridCol>
              </a:tblGrid>
              <a:tr h="370840">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2000" dirty="0" smtClean="0">
                          <a:latin typeface="Eras Demi ITC" panose="020B0805030504020804" pitchFamily="34" charset="0"/>
                        </a:rPr>
                        <a:t>Court Type</a:t>
                      </a:r>
                    </a:p>
                    <a:p>
                      <a:endParaRPr lang="en-ZA" sz="2000" dirty="0"/>
                    </a:p>
                  </a:txBody>
                  <a:tcPr>
                    <a:solidFill>
                      <a:schemeClr val="tx1">
                        <a:lumMod val="50000"/>
                        <a:lumOff val="50000"/>
                      </a:schemeClr>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2000" smtClean="0">
                          <a:latin typeface="Eras Demi ITC" panose="020B0805030504020804" pitchFamily="34" charset="0"/>
                        </a:rPr>
                        <a:t>Total Number of Pending Matters</a:t>
                      </a:r>
                      <a:endParaRPr lang="en-ZA" sz="2000" dirty="0" smtClean="0">
                        <a:latin typeface="Eras Demi ITC" panose="020B0805030504020804" pitchFamily="34" charset="0"/>
                      </a:endParaRPr>
                    </a:p>
                    <a:p>
                      <a:endParaRPr lang="en-ZA" sz="2000" dirty="0"/>
                    </a:p>
                  </a:txBody>
                  <a:tcPr>
                    <a:solidFill>
                      <a:schemeClr val="tx1">
                        <a:lumMod val="50000"/>
                        <a:lumOff val="50000"/>
                      </a:schemeClr>
                    </a:solidFill>
                  </a:tcPr>
                </a:tc>
                <a:tc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2000" smtClean="0">
                          <a:latin typeface="Eras Demi ITC" panose="020B0805030504020804" pitchFamily="34" charset="0"/>
                        </a:rPr>
                        <a:t>Matters Exceeding Turnaround Time</a:t>
                      </a:r>
                      <a:endParaRPr lang="en-ZA" sz="2000" dirty="0" smtClean="0">
                        <a:latin typeface="Eras Demi ITC" panose="020B0805030504020804" pitchFamily="34" charset="0"/>
                      </a:endParaRPr>
                    </a:p>
                    <a:p>
                      <a:endParaRPr lang="en-ZA" sz="2000" dirty="0"/>
                    </a:p>
                  </a:txBody>
                  <a:tcPr>
                    <a:solidFill>
                      <a:schemeClr val="tx1">
                        <a:lumMod val="50000"/>
                        <a:lumOff val="50000"/>
                      </a:schemeClr>
                    </a:solidFill>
                  </a:tcPr>
                </a:tc>
                <a:tc hMerge="1">
                  <a:txBody>
                    <a:bodyPr/>
                    <a:lstStyle/>
                    <a:p>
                      <a:endParaRPr lang="en-ZA" dirty="0"/>
                    </a:p>
                  </a:txBody>
                  <a:tcPr>
                    <a:solidFill>
                      <a:schemeClr val="tx1">
                        <a:lumMod val="50000"/>
                        <a:lumOff val="50000"/>
                      </a:schemeClr>
                    </a:solidFill>
                  </a:tcPr>
                </a:tc>
                <a:tc hMerge="1">
                  <a:txBody>
                    <a:bodyPr/>
                    <a:lstStyle/>
                    <a:p>
                      <a:endParaRPr lang="en-ZA" dirty="0"/>
                    </a:p>
                  </a:txBody>
                  <a:tcPr>
                    <a:solidFill>
                      <a:schemeClr val="tx1">
                        <a:lumMod val="50000"/>
                        <a:lumOff val="50000"/>
                      </a:schemeClr>
                    </a:solidFill>
                  </a:tcPr>
                </a:tc>
                <a:extLst>
                  <a:ext uri="{0D108BD9-81ED-4DB2-BD59-A6C34878D82A}">
                    <a16:rowId xmlns:a16="http://schemas.microsoft.com/office/drawing/2014/main" xmlns="" val="10000"/>
                  </a:ext>
                </a:extLst>
              </a:tr>
              <a:tr h="370840">
                <a:tc vMerge="1">
                  <a:txBody>
                    <a:bodyPr/>
                    <a:lstStyle/>
                    <a:p>
                      <a:endParaRPr lang="en-ZA" dirty="0"/>
                    </a:p>
                  </a:txBody>
                  <a:tcPr/>
                </a:tc>
                <a:tc vMerge="1">
                  <a:txBody>
                    <a:bodyPr/>
                    <a:lstStyle/>
                    <a:p>
                      <a:endParaRPr lang="en-ZA" dirty="0"/>
                    </a:p>
                  </a:txBody>
                  <a:tcPr/>
                </a:tc>
                <a:tc>
                  <a:txBody>
                    <a:bodyPr/>
                    <a:lstStyle/>
                    <a:p>
                      <a:pPr algn="ctr"/>
                      <a:r>
                        <a:rPr lang="en-ZA" sz="2000" dirty="0" smtClean="0">
                          <a:latin typeface="Eras Demi ITC" panose="020B0805030504020804" pitchFamily="34" charset="0"/>
                        </a:rPr>
                        <a:t>Number</a:t>
                      </a:r>
                      <a:endParaRPr lang="en-ZA" sz="2000" dirty="0">
                        <a:latin typeface="Eras Demi ITC" panose="020B0805030504020804" pitchFamily="34" charset="0"/>
                      </a:endParaRPr>
                    </a:p>
                  </a:txBody>
                  <a:tcPr/>
                </a:tc>
                <a:tc>
                  <a:txBody>
                    <a:bodyPr/>
                    <a:lstStyle/>
                    <a:p>
                      <a:pPr algn="ctr"/>
                      <a:r>
                        <a:rPr lang="en-ZA" sz="2000" dirty="0" smtClean="0">
                          <a:latin typeface="Eras Demi ITC" panose="020B0805030504020804" pitchFamily="34" charset="0"/>
                        </a:rPr>
                        <a:t>Target</a:t>
                      </a:r>
                    </a:p>
                    <a:p>
                      <a:pPr algn="ctr"/>
                      <a:r>
                        <a:rPr lang="en-ZA" sz="2000" dirty="0" smtClean="0">
                          <a:latin typeface="Eras Demi ITC" panose="020B0805030504020804" pitchFamily="34" charset="0"/>
                        </a:rPr>
                        <a:t>%</a:t>
                      </a:r>
                      <a:endParaRPr lang="en-ZA" sz="2000" dirty="0">
                        <a:latin typeface="Eras Demi ITC" panose="020B0805030504020804" pitchFamily="34" charset="0"/>
                      </a:endParaRPr>
                    </a:p>
                  </a:txBody>
                  <a:tcPr/>
                </a:tc>
                <a:tc>
                  <a:txBody>
                    <a:bodyPr/>
                    <a:lstStyle/>
                    <a:p>
                      <a:pPr algn="ctr"/>
                      <a:r>
                        <a:rPr lang="en-ZA" sz="2000" dirty="0" smtClean="0">
                          <a:latin typeface="Eras Demi ITC" panose="020B0805030504020804" pitchFamily="34" charset="0"/>
                        </a:rPr>
                        <a:t>Actual</a:t>
                      </a:r>
                    </a:p>
                    <a:p>
                      <a:pPr algn="ctr"/>
                      <a:r>
                        <a:rPr lang="en-ZA" sz="2000" dirty="0" smtClean="0">
                          <a:latin typeface="Eras Demi ITC" panose="020B0805030504020804" pitchFamily="34" charset="0"/>
                        </a:rPr>
                        <a:t>%</a:t>
                      </a:r>
                      <a:endParaRPr lang="en-ZA" sz="2000" dirty="0">
                        <a:latin typeface="Eras Demi ITC" panose="020B0805030504020804" pitchFamily="34" charset="0"/>
                      </a:endParaRPr>
                    </a:p>
                  </a:txBody>
                  <a:tcPr/>
                </a:tc>
                <a:extLst>
                  <a:ext uri="{0D108BD9-81ED-4DB2-BD59-A6C34878D82A}">
                    <a16:rowId xmlns:a16="http://schemas.microsoft.com/office/drawing/2014/main" xmlns="" val="10001"/>
                  </a:ext>
                </a:extLst>
              </a:tr>
              <a:tr h="370840">
                <a:tc>
                  <a:txBody>
                    <a:bodyPr/>
                    <a:lstStyle/>
                    <a:p>
                      <a:r>
                        <a:rPr lang="en-ZA" sz="2000" smtClean="0">
                          <a:latin typeface="Eras Demi ITC" panose="020B0805030504020804" pitchFamily="34" charset="0"/>
                        </a:rPr>
                        <a:t>District Court</a:t>
                      </a:r>
                      <a:endParaRPr lang="en-ZA" sz="2000" dirty="0">
                        <a:latin typeface="Eras Demi ITC" panose="020B0805030504020804" pitchFamily="34" charset="0"/>
                      </a:endParaRPr>
                    </a:p>
                  </a:txBody>
                  <a:tcPr/>
                </a:tc>
                <a:tc>
                  <a:txBody>
                    <a:bodyPr/>
                    <a:lstStyle/>
                    <a:p>
                      <a:pPr algn="ctr"/>
                      <a:r>
                        <a:rPr lang="en-ZA" b="0" dirty="0" smtClean="0">
                          <a:solidFill>
                            <a:schemeClr val="tx1"/>
                          </a:solidFill>
                          <a:latin typeface="Eras Demi ITC" panose="020B0805030504020804" pitchFamily="34" charset="0"/>
                        </a:rPr>
                        <a:t>88,975</a:t>
                      </a:r>
                      <a:endParaRPr lang="en-ZA" b="0" dirty="0">
                        <a:solidFill>
                          <a:schemeClr val="tx1"/>
                        </a:solidFill>
                        <a:latin typeface="Eras Demi ITC" panose="020B0805030504020804" pitchFamily="34" charset="0"/>
                      </a:endParaRPr>
                    </a:p>
                  </a:txBody>
                  <a:tcPr/>
                </a:tc>
                <a:tc>
                  <a:txBody>
                    <a:bodyPr/>
                    <a:lstStyle/>
                    <a:p>
                      <a:pPr algn="ctr"/>
                      <a:r>
                        <a:rPr lang="en-ZA" b="0" dirty="0" smtClean="0">
                          <a:solidFill>
                            <a:schemeClr val="tx1"/>
                          </a:solidFill>
                          <a:latin typeface="Eras Demi ITC" panose="020B0805030504020804" pitchFamily="34" charset="0"/>
                        </a:rPr>
                        <a:t>9,371</a:t>
                      </a:r>
                      <a:endParaRPr lang="en-ZA" b="0" dirty="0">
                        <a:solidFill>
                          <a:schemeClr val="tx1"/>
                        </a:solidFill>
                        <a:latin typeface="Eras Demi ITC" panose="020B0805030504020804" pitchFamily="34" charset="0"/>
                      </a:endParaRPr>
                    </a:p>
                  </a:txBody>
                  <a:tcPr/>
                </a:tc>
                <a:tc>
                  <a:txBody>
                    <a:bodyPr/>
                    <a:lstStyle/>
                    <a:p>
                      <a:pPr algn="ctr"/>
                      <a:r>
                        <a:rPr lang="en-ZA" dirty="0" smtClean="0">
                          <a:solidFill>
                            <a:schemeClr val="tx1"/>
                          </a:solidFill>
                          <a:latin typeface="Eras Demi ITC" panose="020B0805030504020804" pitchFamily="34" charset="0"/>
                        </a:rPr>
                        <a:t>20%</a:t>
                      </a:r>
                      <a:endParaRPr lang="en-ZA" dirty="0">
                        <a:solidFill>
                          <a:schemeClr val="tx1"/>
                        </a:solidFill>
                        <a:latin typeface="Eras Demi ITC" panose="020B0805030504020804" pitchFamily="34" charset="0"/>
                      </a:endParaRPr>
                    </a:p>
                  </a:txBody>
                  <a:tcPr/>
                </a:tc>
                <a:tc>
                  <a:txBody>
                    <a:bodyPr/>
                    <a:lstStyle/>
                    <a:p>
                      <a:pPr algn="ctr"/>
                      <a:r>
                        <a:rPr lang="en-ZA" b="0" dirty="0" smtClean="0">
                          <a:solidFill>
                            <a:schemeClr val="tx1"/>
                          </a:solidFill>
                          <a:latin typeface="Eras Demi ITC" panose="020B0805030504020804" pitchFamily="34" charset="0"/>
                        </a:rPr>
                        <a:t>10.5%</a:t>
                      </a:r>
                      <a:endParaRPr lang="en-ZA" b="0"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2"/>
                  </a:ext>
                </a:extLst>
              </a:tr>
              <a:tr h="370840">
                <a:tc>
                  <a:txBody>
                    <a:bodyPr/>
                    <a:lstStyle/>
                    <a:p>
                      <a:r>
                        <a:rPr lang="en-ZA" sz="2000" smtClean="0">
                          <a:latin typeface="Eras Demi ITC" panose="020B0805030504020804" pitchFamily="34" charset="0"/>
                        </a:rPr>
                        <a:t>Regional Court</a:t>
                      </a:r>
                      <a:endParaRPr lang="en-ZA" sz="2000" dirty="0">
                        <a:latin typeface="Eras Demi ITC" panose="020B0805030504020804" pitchFamily="34" charset="0"/>
                      </a:endParaRPr>
                    </a:p>
                  </a:txBody>
                  <a:tcPr/>
                </a:tc>
                <a:tc>
                  <a:txBody>
                    <a:bodyPr/>
                    <a:lstStyle/>
                    <a:p>
                      <a:pPr algn="ctr"/>
                      <a:r>
                        <a:rPr lang="en-ZA" b="0" dirty="0" smtClean="0">
                          <a:solidFill>
                            <a:schemeClr val="tx1"/>
                          </a:solidFill>
                          <a:latin typeface="Eras Demi ITC" panose="020B0805030504020804" pitchFamily="34" charset="0"/>
                        </a:rPr>
                        <a:t>29,378</a:t>
                      </a:r>
                      <a:endParaRPr lang="en-ZA" b="0" dirty="0">
                        <a:solidFill>
                          <a:schemeClr val="tx1"/>
                        </a:solidFill>
                        <a:latin typeface="Eras Demi ITC" panose="020B0805030504020804" pitchFamily="34" charset="0"/>
                      </a:endParaRPr>
                    </a:p>
                  </a:txBody>
                  <a:tcPr/>
                </a:tc>
                <a:tc>
                  <a:txBody>
                    <a:bodyPr/>
                    <a:lstStyle/>
                    <a:p>
                      <a:pPr algn="ctr"/>
                      <a:r>
                        <a:rPr lang="en-ZA" b="0" dirty="0" smtClean="0">
                          <a:solidFill>
                            <a:schemeClr val="tx1"/>
                          </a:solidFill>
                          <a:latin typeface="Eras Demi ITC" panose="020B0805030504020804" pitchFamily="34" charset="0"/>
                        </a:rPr>
                        <a:t>9,817</a:t>
                      </a:r>
                      <a:endParaRPr lang="en-ZA" b="0" dirty="0">
                        <a:solidFill>
                          <a:schemeClr val="tx1"/>
                        </a:solidFill>
                        <a:latin typeface="Eras Demi ITC" panose="020B0805030504020804" pitchFamily="34" charset="0"/>
                      </a:endParaRPr>
                    </a:p>
                  </a:txBody>
                  <a:tcPr/>
                </a:tc>
                <a:tc>
                  <a:txBody>
                    <a:bodyPr/>
                    <a:lstStyle/>
                    <a:p>
                      <a:pPr algn="ctr"/>
                      <a:r>
                        <a:rPr lang="en-ZA" dirty="0" smtClean="0">
                          <a:solidFill>
                            <a:schemeClr val="tx1"/>
                          </a:solidFill>
                          <a:latin typeface="Eras Demi ITC" panose="020B0805030504020804" pitchFamily="34" charset="0"/>
                        </a:rPr>
                        <a:t>25%</a:t>
                      </a:r>
                      <a:endParaRPr lang="en-ZA" dirty="0">
                        <a:solidFill>
                          <a:schemeClr val="tx1"/>
                        </a:solidFill>
                        <a:latin typeface="Eras Demi ITC" panose="020B0805030504020804" pitchFamily="34" charset="0"/>
                      </a:endParaRPr>
                    </a:p>
                  </a:txBody>
                  <a:tcPr/>
                </a:tc>
                <a:tc>
                  <a:txBody>
                    <a:bodyPr/>
                    <a:lstStyle/>
                    <a:p>
                      <a:pPr algn="ctr"/>
                      <a:r>
                        <a:rPr lang="en-ZA" b="0" dirty="0" smtClean="0">
                          <a:solidFill>
                            <a:schemeClr val="tx1"/>
                          </a:solidFill>
                          <a:latin typeface="Eras Demi ITC" panose="020B0805030504020804" pitchFamily="34" charset="0"/>
                        </a:rPr>
                        <a:t>33.4%</a:t>
                      </a:r>
                      <a:endParaRPr lang="en-ZA" b="0"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3"/>
                  </a:ext>
                </a:extLst>
              </a:tr>
              <a:tr h="370840">
                <a:tc>
                  <a:txBody>
                    <a:bodyPr/>
                    <a:lstStyle/>
                    <a:p>
                      <a:r>
                        <a:rPr lang="en-ZA" sz="2000" dirty="0" smtClean="0">
                          <a:latin typeface="Eras Demi ITC" panose="020B0805030504020804" pitchFamily="34" charset="0"/>
                        </a:rPr>
                        <a:t>High Court -Trial</a:t>
                      </a:r>
                      <a:endParaRPr lang="en-ZA" sz="1600" dirty="0">
                        <a:latin typeface="Eras Demi ITC" panose="020B0805030504020804" pitchFamily="34" charset="0"/>
                      </a:endParaRPr>
                    </a:p>
                  </a:txBody>
                  <a:tcPr/>
                </a:tc>
                <a:tc>
                  <a:txBody>
                    <a:bodyPr/>
                    <a:lstStyle/>
                    <a:p>
                      <a:pPr algn="ctr"/>
                      <a:r>
                        <a:rPr lang="en-ZA" b="0" dirty="0" smtClean="0">
                          <a:solidFill>
                            <a:schemeClr val="tx1"/>
                          </a:solidFill>
                          <a:latin typeface="Eras Demi ITC" panose="020B0805030504020804" pitchFamily="34" charset="0"/>
                        </a:rPr>
                        <a:t>675</a:t>
                      </a:r>
                      <a:endParaRPr lang="en-ZA" b="0" dirty="0">
                        <a:solidFill>
                          <a:schemeClr val="tx1"/>
                        </a:solidFill>
                        <a:latin typeface="Eras Demi ITC" panose="020B0805030504020804" pitchFamily="34" charset="0"/>
                      </a:endParaRPr>
                    </a:p>
                  </a:txBody>
                  <a:tcPr/>
                </a:tc>
                <a:tc>
                  <a:txBody>
                    <a:bodyPr/>
                    <a:lstStyle/>
                    <a:p>
                      <a:pPr algn="ctr"/>
                      <a:r>
                        <a:rPr lang="en-ZA" b="0" dirty="0" smtClean="0">
                          <a:solidFill>
                            <a:schemeClr val="tx1"/>
                          </a:solidFill>
                          <a:latin typeface="Eras Demi ITC" panose="020B0805030504020804" pitchFamily="34" charset="0"/>
                        </a:rPr>
                        <a:t>215</a:t>
                      </a:r>
                      <a:endParaRPr lang="en-ZA" b="0" dirty="0">
                        <a:solidFill>
                          <a:schemeClr val="tx1"/>
                        </a:solidFill>
                        <a:latin typeface="Eras Demi ITC" panose="020B0805030504020804" pitchFamily="34" charset="0"/>
                      </a:endParaRPr>
                    </a:p>
                  </a:txBody>
                  <a:tcPr/>
                </a:tc>
                <a:tc>
                  <a:txBody>
                    <a:bodyPr/>
                    <a:lstStyle/>
                    <a:p>
                      <a:pPr algn="ctr"/>
                      <a:r>
                        <a:rPr lang="en-ZA" dirty="0" smtClean="0">
                          <a:solidFill>
                            <a:schemeClr val="tx1"/>
                          </a:solidFill>
                          <a:latin typeface="Eras Demi ITC" panose="020B0805030504020804" pitchFamily="34" charset="0"/>
                        </a:rPr>
                        <a:t>30%</a:t>
                      </a:r>
                      <a:endParaRPr lang="en-ZA" dirty="0">
                        <a:solidFill>
                          <a:schemeClr val="tx1"/>
                        </a:solidFill>
                        <a:latin typeface="Eras Demi ITC" panose="020B0805030504020804" pitchFamily="34" charset="0"/>
                      </a:endParaRPr>
                    </a:p>
                  </a:txBody>
                  <a:tcPr/>
                </a:tc>
                <a:tc>
                  <a:txBody>
                    <a:bodyPr/>
                    <a:lstStyle/>
                    <a:p>
                      <a:pPr algn="ctr"/>
                      <a:r>
                        <a:rPr lang="en-ZA" b="0" dirty="0" smtClean="0">
                          <a:solidFill>
                            <a:schemeClr val="tx1"/>
                          </a:solidFill>
                          <a:latin typeface="Eras Demi ITC" panose="020B0805030504020804" pitchFamily="34" charset="0"/>
                        </a:rPr>
                        <a:t>31.9%</a:t>
                      </a:r>
                      <a:endParaRPr lang="en-ZA" b="0"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4"/>
                  </a:ext>
                </a:extLst>
              </a:tr>
              <a:tr h="370840">
                <a:tc>
                  <a:txBody>
                    <a:bodyPr/>
                    <a:lstStyle/>
                    <a:p>
                      <a:r>
                        <a:rPr lang="en-ZA" sz="2000" dirty="0" smtClean="0">
                          <a:latin typeface="Eras Demi ITC" panose="020B0805030504020804" pitchFamily="34" charset="0"/>
                        </a:rPr>
                        <a:t>High Court -Appeals</a:t>
                      </a:r>
                      <a:endParaRPr lang="en-ZA" sz="2000" dirty="0">
                        <a:latin typeface="Eras Demi ITC" panose="020B0805030504020804" pitchFamily="34" charset="0"/>
                      </a:endParaRPr>
                    </a:p>
                  </a:txBody>
                  <a:tcPr/>
                </a:tc>
                <a:tc>
                  <a:txBody>
                    <a:bodyPr/>
                    <a:lstStyle/>
                    <a:p>
                      <a:pPr algn="ctr"/>
                      <a:r>
                        <a:rPr lang="en-ZA" dirty="0" smtClean="0">
                          <a:solidFill>
                            <a:schemeClr val="tx1"/>
                          </a:solidFill>
                          <a:latin typeface="Eras Demi ITC" panose="020B0805030504020804" pitchFamily="34" charset="0"/>
                        </a:rPr>
                        <a:t>3,724</a:t>
                      </a:r>
                      <a:endParaRPr lang="en-ZA" dirty="0">
                        <a:solidFill>
                          <a:schemeClr val="tx1"/>
                        </a:solidFill>
                        <a:latin typeface="Eras Demi ITC" panose="020B0805030504020804" pitchFamily="34" charset="0"/>
                      </a:endParaRPr>
                    </a:p>
                  </a:txBody>
                  <a:tcPr/>
                </a:tc>
                <a:tc>
                  <a:txBody>
                    <a:bodyPr/>
                    <a:lstStyle/>
                    <a:p>
                      <a:pPr algn="ctr"/>
                      <a:endParaRPr lang="en-ZA" dirty="0">
                        <a:solidFill>
                          <a:schemeClr val="tx1"/>
                        </a:solidFill>
                        <a:latin typeface="Eras Demi ITC" panose="020B0805030504020804" pitchFamily="34" charset="0"/>
                      </a:endParaRPr>
                    </a:p>
                  </a:txBody>
                  <a:tcPr/>
                </a:tc>
                <a:tc>
                  <a:txBody>
                    <a:bodyPr/>
                    <a:lstStyle/>
                    <a:p>
                      <a:pPr algn="ctr"/>
                      <a:endParaRPr lang="en-ZA" dirty="0">
                        <a:solidFill>
                          <a:schemeClr val="tx1"/>
                        </a:solidFill>
                        <a:latin typeface="Eras Demi ITC" panose="020B0805030504020804" pitchFamily="34" charset="0"/>
                      </a:endParaRPr>
                    </a:p>
                  </a:txBody>
                  <a:tcPr/>
                </a:tc>
                <a:tc>
                  <a:txBody>
                    <a:bodyPr/>
                    <a:lstStyle/>
                    <a:p>
                      <a:pPr algn="ctr"/>
                      <a:endParaRPr lang="en-ZA"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3062368236"/>
                  </a:ext>
                </a:extLst>
              </a:tr>
              <a:tr h="370840">
                <a:tc>
                  <a:txBody>
                    <a:bodyPr/>
                    <a:lstStyle/>
                    <a:p>
                      <a:r>
                        <a:rPr lang="en-ZA" sz="2000" dirty="0" smtClean="0">
                          <a:latin typeface="Eras Demi ITC" panose="020B0805030504020804" pitchFamily="34" charset="0"/>
                        </a:rPr>
                        <a:t>Civil</a:t>
                      </a:r>
                      <a:endParaRPr lang="en-ZA" sz="2000" dirty="0">
                        <a:latin typeface="Eras Demi ITC" panose="020B0805030504020804" pitchFamily="34" charset="0"/>
                      </a:endParaRPr>
                    </a:p>
                  </a:txBody>
                  <a:tcPr/>
                </a:tc>
                <a:tc>
                  <a:txBody>
                    <a:bodyPr/>
                    <a:lstStyle/>
                    <a:p>
                      <a:pPr algn="ctr"/>
                      <a:r>
                        <a:rPr lang="en-ZA" dirty="0" smtClean="0">
                          <a:solidFill>
                            <a:schemeClr val="tx1"/>
                          </a:solidFill>
                          <a:latin typeface="Eras Demi ITC" panose="020B0805030504020804" pitchFamily="34" charset="0"/>
                        </a:rPr>
                        <a:t>52,876</a:t>
                      </a:r>
                      <a:endParaRPr lang="en-ZA" dirty="0">
                        <a:solidFill>
                          <a:schemeClr val="tx1"/>
                        </a:solidFill>
                        <a:latin typeface="Eras Demi ITC" panose="020B0805030504020804" pitchFamily="34" charset="0"/>
                      </a:endParaRPr>
                    </a:p>
                  </a:txBody>
                  <a:tcPr/>
                </a:tc>
                <a:tc>
                  <a:txBody>
                    <a:bodyPr/>
                    <a:lstStyle/>
                    <a:p>
                      <a:pPr algn="ctr"/>
                      <a:r>
                        <a:rPr lang="en-ZA" dirty="0" smtClean="0">
                          <a:solidFill>
                            <a:schemeClr val="tx1"/>
                          </a:solidFill>
                          <a:latin typeface="Eras Demi ITC" panose="020B0805030504020804" pitchFamily="34" charset="0"/>
                        </a:rPr>
                        <a:t>14,138</a:t>
                      </a:r>
                      <a:endParaRPr lang="en-ZA" dirty="0">
                        <a:solidFill>
                          <a:schemeClr val="tx1"/>
                        </a:solidFill>
                        <a:latin typeface="Eras Demi ITC" panose="020B0805030504020804" pitchFamily="34" charset="0"/>
                      </a:endParaRPr>
                    </a:p>
                  </a:txBody>
                  <a:tcPr/>
                </a:tc>
                <a:tc>
                  <a:txBody>
                    <a:bodyPr/>
                    <a:lstStyle/>
                    <a:p>
                      <a:pPr algn="ctr"/>
                      <a:r>
                        <a:rPr lang="en-ZA" dirty="0" smtClean="0">
                          <a:solidFill>
                            <a:schemeClr val="tx1"/>
                          </a:solidFill>
                          <a:latin typeface="Eras Demi ITC" panose="020B0805030504020804" pitchFamily="34" charset="0"/>
                        </a:rPr>
                        <a:t>30%</a:t>
                      </a:r>
                      <a:endParaRPr lang="en-ZA" dirty="0">
                        <a:solidFill>
                          <a:schemeClr val="tx1"/>
                        </a:solidFill>
                        <a:latin typeface="Eras Demi ITC" panose="020B0805030504020804" pitchFamily="34" charset="0"/>
                      </a:endParaRPr>
                    </a:p>
                  </a:txBody>
                  <a:tcPr/>
                </a:tc>
                <a:tc>
                  <a:txBody>
                    <a:bodyPr/>
                    <a:lstStyle/>
                    <a:p>
                      <a:pPr algn="ctr"/>
                      <a:r>
                        <a:rPr lang="en-ZA" dirty="0" smtClean="0">
                          <a:solidFill>
                            <a:schemeClr val="tx1"/>
                          </a:solidFill>
                          <a:latin typeface="Eras Demi ITC" panose="020B0805030504020804" pitchFamily="34" charset="0"/>
                        </a:rPr>
                        <a:t>26.7%</a:t>
                      </a:r>
                      <a:endParaRPr lang="en-ZA"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5"/>
                  </a:ext>
                </a:extLst>
              </a:tr>
              <a:tr h="370840">
                <a:tc>
                  <a:txBody>
                    <a:bodyPr/>
                    <a:lstStyle/>
                    <a:p>
                      <a:r>
                        <a:rPr lang="en-ZA" sz="2000" b="1" dirty="0" smtClean="0">
                          <a:solidFill>
                            <a:srgbClr val="A83224"/>
                          </a:solidFill>
                          <a:latin typeface="Eras Demi ITC" panose="020B0805030504020804" pitchFamily="34" charset="0"/>
                        </a:rPr>
                        <a:t>Total</a:t>
                      </a:r>
                      <a:endParaRPr lang="en-ZA" sz="2000" b="1" dirty="0">
                        <a:solidFill>
                          <a:srgbClr val="A83224"/>
                        </a:solidFill>
                        <a:latin typeface="Eras Demi ITC" panose="020B0805030504020804" pitchFamily="34" charset="0"/>
                      </a:endParaRPr>
                    </a:p>
                  </a:txBody>
                  <a:tcPr/>
                </a:tc>
                <a:tc>
                  <a:txBody>
                    <a:bodyPr/>
                    <a:lstStyle/>
                    <a:p>
                      <a:pPr algn="ctr"/>
                      <a:r>
                        <a:rPr lang="en-ZA" b="1" dirty="0" smtClean="0">
                          <a:solidFill>
                            <a:srgbClr val="A83224"/>
                          </a:solidFill>
                          <a:latin typeface="Eras Demi ITC" panose="020B0805030504020804" pitchFamily="34" charset="0"/>
                        </a:rPr>
                        <a:t>175,628</a:t>
                      </a:r>
                      <a:endParaRPr lang="en-ZA" b="1" dirty="0">
                        <a:solidFill>
                          <a:srgbClr val="A83224"/>
                        </a:solidFill>
                        <a:latin typeface="Eras Demi ITC" panose="020B0805030504020804" pitchFamily="34" charset="0"/>
                      </a:endParaRPr>
                    </a:p>
                  </a:txBody>
                  <a:tcPr/>
                </a:tc>
                <a:tc>
                  <a:txBody>
                    <a:bodyPr/>
                    <a:lstStyle/>
                    <a:p>
                      <a:pPr algn="ctr"/>
                      <a:r>
                        <a:rPr lang="en-ZA" b="1" dirty="0" smtClean="0">
                          <a:solidFill>
                            <a:srgbClr val="A83224"/>
                          </a:solidFill>
                          <a:latin typeface="Eras Demi ITC" panose="020B0805030504020804" pitchFamily="34" charset="0"/>
                        </a:rPr>
                        <a:t>33,541</a:t>
                      </a:r>
                      <a:endParaRPr lang="en-ZA" b="1" dirty="0">
                        <a:solidFill>
                          <a:srgbClr val="A83224"/>
                        </a:solidFill>
                        <a:latin typeface="Eras Demi ITC" panose="020B0805030504020804" pitchFamily="34" charset="0"/>
                      </a:endParaRPr>
                    </a:p>
                  </a:txBody>
                  <a:tcPr/>
                </a:tc>
                <a:tc>
                  <a:txBody>
                    <a:bodyPr/>
                    <a:lstStyle/>
                    <a:p>
                      <a:pPr algn="ctr"/>
                      <a:endParaRPr lang="en-ZA" dirty="0">
                        <a:solidFill>
                          <a:srgbClr val="A83224"/>
                        </a:solidFill>
                        <a:latin typeface="Eras Demi ITC" panose="020B0805030504020804" pitchFamily="34" charset="0"/>
                      </a:endParaRPr>
                    </a:p>
                  </a:txBody>
                  <a:tcPr/>
                </a:tc>
                <a:tc>
                  <a:txBody>
                    <a:bodyPr/>
                    <a:lstStyle/>
                    <a:p>
                      <a:pPr algn="ctr"/>
                      <a:r>
                        <a:rPr lang="en-ZA" b="1" dirty="0" smtClean="0">
                          <a:solidFill>
                            <a:srgbClr val="A83224"/>
                          </a:solidFill>
                          <a:latin typeface="Eras Demi ITC" panose="020B0805030504020804" pitchFamily="34" charset="0"/>
                        </a:rPr>
                        <a:t>19.1%</a:t>
                      </a:r>
                      <a:endParaRPr lang="en-ZA" b="1" dirty="0">
                        <a:solidFill>
                          <a:srgbClr val="A83224"/>
                        </a:solidFill>
                        <a:latin typeface="Eras Demi ITC" panose="020B0805030504020804" pitchFamily="34" charset="0"/>
                      </a:endParaRPr>
                    </a:p>
                  </a:txBody>
                  <a:tcPr/>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12"/>
          </p:nvPr>
        </p:nvSpPr>
        <p:spPr/>
        <p:txBody>
          <a:bodyPr/>
          <a:lstStyle/>
          <a:p>
            <a:fld id="{D7CBE9B7-FB75-284D-83FF-0AB6B020F1CD}" type="slidenum">
              <a:rPr lang="en-US" smtClean="0"/>
              <a:pPr/>
              <a:t>16</a:t>
            </a:fld>
            <a:endParaRPr lang="en-US"/>
          </a:p>
        </p:txBody>
      </p:sp>
    </p:spTree>
    <p:extLst>
      <p:ext uri="{BB962C8B-B14F-4D97-AF65-F5344CB8AC3E}">
        <p14:creationId xmlns:p14="http://schemas.microsoft.com/office/powerpoint/2010/main" xmlns="" val="26922535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78712"/>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a:solidFill>
                  <a:schemeClr val="tx1"/>
                </a:solidFill>
                <a:latin typeface="Arial" panose="020B0604020202020204" pitchFamily="34" charset="0"/>
                <a:cs typeface="Arial" panose="020B0604020202020204" pitchFamily="34" charset="0"/>
              </a:rPr>
              <a:t>3. Report on 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628149"/>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P1 &amp; 2 (I) Legal aid delivery</a:t>
            </a:r>
          </a:p>
        </p:txBody>
      </p:sp>
      <p:sp>
        <p:nvSpPr>
          <p:cNvPr id="4" name="Content Placeholder 2"/>
          <p:cNvSpPr>
            <a:spLocks noGrp="1"/>
          </p:cNvSpPr>
          <p:nvPr>
            <p:ph idx="1"/>
          </p:nvPr>
        </p:nvSpPr>
        <p:spPr>
          <a:xfrm>
            <a:off x="381000" y="881440"/>
            <a:ext cx="8763000" cy="5418710"/>
          </a:xfrm>
        </p:spPr>
        <p:txBody>
          <a:bodyPr>
            <a:noAutofit/>
          </a:bodyPr>
          <a:lstStyle/>
          <a:p>
            <a:pPr marL="514350" lvl="0" indent="-514350">
              <a:lnSpc>
                <a:spcPct val="120000"/>
              </a:lnSpc>
              <a:buFont typeface="Arial"/>
              <a:buAutoNum type="romanUcPeriod"/>
            </a:pPr>
            <a:r>
              <a:rPr lang="en-US" sz="1800" dirty="0">
                <a:solidFill>
                  <a:prstClr val="black"/>
                </a:solidFill>
                <a:latin typeface="Arial"/>
                <a:cs typeface="Arial"/>
              </a:rPr>
              <a:t>Legal advice and assistance provided in </a:t>
            </a:r>
            <a:r>
              <a:rPr lang="en-US" sz="1800" dirty="0" smtClean="0">
                <a:solidFill>
                  <a:prstClr val="black"/>
                </a:solidFill>
                <a:latin typeface="Arial"/>
                <a:cs typeface="Arial"/>
              </a:rPr>
              <a:t>724,253 </a:t>
            </a:r>
            <a:r>
              <a:rPr lang="en-US" sz="1800" dirty="0">
                <a:solidFill>
                  <a:prstClr val="black"/>
                </a:solidFill>
                <a:latin typeface="Arial"/>
                <a:cs typeface="Arial"/>
              </a:rPr>
              <a:t>matters, which </a:t>
            </a:r>
            <a:r>
              <a:rPr lang="en-US" sz="1800" dirty="0" smtClean="0">
                <a:solidFill>
                  <a:prstClr val="black"/>
                </a:solidFill>
                <a:latin typeface="Arial"/>
                <a:cs typeface="Arial"/>
              </a:rPr>
              <a:t>included:</a:t>
            </a:r>
            <a:endParaRPr lang="en-US" sz="1800" dirty="0">
              <a:solidFill>
                <a:prstClr val="black"/>
              </a:solidFill>
              <a:latin typeface="Arial"/>
              <a:cs typeface="Arial"/>
            </a:endParaRPr>
          </a:p>
          <a:p>
            <a:pPr marL="741363" lvl="2" indent="-231775">
              <a:spcBef>
                <a:spcPts val="300"/>
              </a:spcBef>
              <a:buFont typeface="+mj-lt"/>
              <a:buAutoNum type="romanLcPeriod"/>
            </a:pPr>
            <a:r>
              <a:rPr lang="en-US" sz="1400" dirty="0" smtClean="0">
                <a:solidFill>
                  <a:prstClr val="black"/>
                </a:solidFill>
                <a:latin typeface="Arial"/>
                <a:cs typeface="Arial"/>
              </a:rPr>
              <a:t>  </a:t>
            </a:r>
            <a:r>
              <a:rPr lang="en-US" sz="1500" dirty="0" smtClean="0">
                <a:solidFill>
                  <a:prstClr val="black"/>
                </a:solidFill>
                <a:latin typeface="Arial"/>
                <a:cs typeface="Arial"/>
              </a:rPr>
              <a:t>416,203 </a:t>
            </a:r>
            <a:r>
              <a:rPr lang="en-US" sz="1500" dirty="0">
                <a:solidFill>
                  <a:prstClr val="black"/>
                </a:solidFill>
                <a:latin typeface="Arial"/>
                <a:cs typeface="Arial"/>
              </a:rPr>
              <a:t>new legal matters </a:t>
            </a:r>
          </a:p>
          <a:p>
            <a:pPr marL="1030288" lvl="4" indent="-173038">
              <a:spcBef>
                <a:spcPts val="300"/>
              </a:spcBef>
              <a:buFont typeface="Arial" panose="020B0604020202020204" pitchFamily="34" charset="0"/>
              <a:buChar char="•"/>
            </a:pPr>
            <a:r>
              <a:rPr lang="en-US" sz="1500" dirty="0" smtClean="0">
                <a:solidFill>
                  <a:prstClr val="black"/>
                </a:solidFill>
                <a:latin typeface="Arial"/>
                <a:cs typeface="Arial"/>
              </a:rPr>
              <a:t>362,213 </a:t>
            </a:r>
            <a:r>
              <a:rPr lang="en-US" sz="1500" dirty="0">
                <a:solidFill>
                  <a:prstClr val="black"/>
                </a:solidFill>
                <a:latin typeface="Arial"/>
                <a:cs typeface="Arial"/>
              </a:rPr>
              <a:t>(87%) Criminal legal matters</a:t>
            </a:r>
          </a:p>
          <a:p>
            <a:pPr marL="1030288" lvl="4" indent="-173038">
              <a:spcBef>
                <a:spcPts val="300"/>
              </a:spcBef>
              <a:buFont typeface="Arial" panose="020B0604020202020204" pitchFamily="34" charset="0"/>
              <a:buChar char="•"/>
            </a:pPr>
            <a:r>
              <a:rPr lang="en-US" sz="1500" dirty="0" smtClean="0">
                <a:solidFill>
                  <a:prstClr val="black"/>
                </a:solidFill>
                <a:latin typeface="Arial"/>
                <a:cs typeface="Arial"/>
              </a:rPr>
              <a:t>53,990 </a:t>
            </a:r>
            <a:r>
              <a:rPr lang="en-US" sz="1500" dirty="0">
                <a:solidFill>
                  <a:prstClr val="black"/>
                </a:solidFill>
                <a:latin typeface="Arial"/>
                <a:cs typeface="Arial"/>
              </a:rPr>
              <a:t>(13%) Civil legal matters </a:t>
            </a:r>
          </a:p>
          <a:p>
            <a:pPr marL="741363" lvl="2" indent="-231775">
              <a:spcBef>
                <a:spcPts val="300"/>
              </a:spcBef>
              <a:buFont typeface="+mj-lt"/>
              <a:buAutoNum type="romanLcPeriod"/>
            </a:pPr>
            <a:r>
              <a:rPr lang="en-US" sz="1500" dirty="0" smtClean="0">
                <a:solidFill>
                  <a:prstClr val="black"/>
                </a:solidFill>
                <a:latin typeface="Arial"/>
                <a:cs typeface="Arial"/>
              </a:rPr>
              <a:t>  308,050 </a:t>
            </a:r>
            <a:r>
              <a:rPr lang="en-US" sz="1500" dirty="0">
                <a:solidFill>
                  <a:prstClr val="black"/>
                </a:solidFill>
                <a:latin typeface="Arial"/>
                <a:cs typeface="Arial"/>
              </a:rPr>
              <a:t>advice matters</a:t>
            </a:r>
          </a:p>
          <a:p>
            <a:pPr marL="741363" lvl="2" indent="-231775">
              <a:spcBef>
                <a:spcPts val="300"/>
              </a:spcBef>
              <a:buFont typeface="+mj-lt"/>
              <a:buAutoNum type="romanLcPeriod"/>
            </a:pPr>
            <a:r>
              <a:rPr lang="en-US" sz="1500" dirty="0" smtClean="0">
                <a:solidFill>
                  <a:prstClr val="black"/>
                </a:solidFill>
                <a:latin typeface="Arial"/>
                <a:cs typeface="Arial"/>
              </a:rPr>
              <a:t>  30 </a:t>
            </a:r>
            <a:r>
              <a:rPr lang="en-US" sz="1500" dirty="0">
                <a:solidFill>
                  <a:prstClr val="black"/>
                </a:solidFill>
                <a:latin typeface="Arial"/>
                <a:cs typeface="Arial"/>
              </a:rPr>
              <a:t>new Impact Litigation </a:t>
            </a:r>
            <a:r>
              <a:rPr lang="en-US" sz="1500" dirty="0" smtClean="0">
                <a:solidFill>
                  <a:prstClr val="black"/>
                </a:solidFill>
                <a:latin typeface="Arial"/>
                <a:cs typeface="Arial"/>
              </a:rPr>
              <a:t>matters</a:t>
            </a:r>
          </a:p>
          <a:p>
            <a:pPr marL="514350" lvl="0" indent="-514350">
              <a:lnSpc>
                <a:spcPct val="120000"/>
              </a:lnSpc>
              <a:buFont typeface="+mj-lt"/>
              <a:buAutoNum type="romanUcPeriod" startAt="2"/>
            </a:pPr>
            <a:r>
              <a:rPr lang="en-US" sz="1800" dirty="0" smtClean="0">
                <a:solidFill>
                  <a:prstClr val="black"/>
                </a:solidFill>
                <a:latin typeface="Arial"/>
                <a:cs typeface="Arial"/>
              </a:rPr>
              <a:t>Delivered </a:t>
            </a:r>
            <a:r>
              <a:rPr lang="en-US" sz="1800" dirty="0">
                <a:solidFill>
                  <a:prstClr val="black"/>
                </a:solidFill>
                <a:latin typeface="Arial"/>
                <a:cs typeface="Arial"/>
              </a:rPr>
              <a:t>legal aid in criminal and civil legal aid matters across South Africa through our national footprint of:</a:t>
            </a:r>
          </a:p>
          <a:p>
            <a:pPr marL="914400" lvl="1" indent="-404813">
              <a:buFont typeface="+mj-lt"/>
              <a:buAutoNum type="romanLcPeriod"/>
            </a:pPr>
            <a:r>
              <a:rPr lang="en-ZA" sz="1500" dirty="0">
                <a:solidFill>
                  <a:prstClr val="black"/>
                </a:solidFill>
                <a:latin typeface="Arial" panose="020B0604020202020204" pitchFamily="34" charset="0"/>
                <a:cs typeface="Arial" panose="020B0604020202020204" pitchFamily="34" charset="0"/>
              </a:rPr>
              <a:t>64 Local Offices and 64 Satellite </a:t>
            </a:r>
            <a:r>
              <a:rPr lang="en-ZA" sz="1500" dirty="0" smtClean="0">
                <a:solidFill>
                  <a:prstClr val="black"/>
                </a:solidFill>
                <a:latin typeface="Arial" panose="020B0604020202020204" pitchFamily="34" charset="0"/>
                <a:cs typeface="Arial" panose="020B0604020202020204" pitchFamily="34" charset="0"/>
              </a:rPr>
              <a:t>Offices</a:t>
            </a:r>
            <a:endParaRPr lang="en-ZA" sz="1500" dirty="0">
              <a:solidFill>
                <a:prstClr val="black"/>
              </a:solidFill>
              <a:latin typeface="Arial" panose="020B0604020202020204" pitchFamily="34" charset="0"/>
              <a:cs typeface="Arial" panose="020B0604020202020204" pitchFamily="34" charset="0"/>
            </a:endParaRPr>
          </a:p>
          <a:p>
            <a:pPr marL="914400" lvl="1" indent="-404813">
              <a:buFont typeface="+mj-lt"/>
              <a:buAutoNum type="romanLcPeriod"/>
            </a:pPr>
            <a:r>
              <a:rPr lang="en-US" sz="1500" dirty="0">
                <a:solidFill>
                  <a:prstClr val="black"/>
                </a:solidFill>
                <a:latin typeface="Arial"/>
                <a:cs typeface="Arial"/>
              </a:rPr>
              <a:t>Number of staff </a:t>
            </a:r>
            <a:r>
              <a:rPr lang="en-US" sz="1500" dirty="0" smtClean="0">
                <a:solidFill>
                  <a:prstClr val="black"/>
                </a:solidFill>
                <a:latin typeface="Arial"/>
                <a:cs typeface="Arial"/>
              </a:rPr>
              <a:t>recruited is </a:t>
            </a:r>
            <a:r>
              <a:rPr lang="en-US" sz="1500" dirty="0">
                <a:solidFill>
                  <a:prstClr val="black"/>
                </a:solidFill>
                <a:latin typeface="Arial"/>
                <a:cs typeface="Arial"/>
              </a:rPr>
              <a:t>2,557 (92.8%) of whom 2,182 (79.1%) are legal staff including </a:t>
            </a:r>
            <a:r>
              <a:rPr lang="en-US" sz="1500" dirty="0" smtClean="0">
                <a:solidFill>
                  <a:prstClr val="black"/>
                </a:solidFill>
                <a:latin typeface="Arial"/>
                <a:cs typeface="Arial"/>
              </a:rPr>
              <a:t>paralegals</a:t>
            </a:r>
            <a:endParaRPr lang="en-US" sz="1500" dirty="0">
              <a:solidFill>
                <a:prstClr val="black"/>
              </a:solidFill>
              <a:latin typeface="Arial"/>
              <a:cs typeface="Arial"/>
            </a:endParaRPr>
          </a:p>
          <a:p>
            <a:pPr marL="914400" lvl="1" indent="-404813">
              <a:buFont typeface="+mj-lt"/>
              <a:buAutoNum type="romanLcPeriod"/>
            </a:pPr>
            <a:r>
              <a:rPr lang="en-ZA" sz="1500" dirty="0">
                <a:latin typeface="Arial"/>
                <a:cs typeface="Arial"/>
              </a:rPr>
              <a:t>1,274</a:t>
            </a:r>
            <a:r>
              <a:rPr lang="en-US" sz="1500" dirty="0">
                <a:latin typeface="Arial"/>
                <a:cs typeface="Arial"/>
              </a:rPr>
              <a:t> accredited </a:t>
            </a:r>
            <a:r>
              <a:rPr lang="en-US" sz="1500" dirty="0" err="1">
                <a:latin typeface="Arial"/>
                <a:cs typeface="Arial"/>
              </a:rPr>
              <a:t>Judicare</a:t>
            </a:r>
            <a:r>
              <a:rPr lang="en-US" sz="1500" dirty="0">
                <a:latin typeface="Arial"/>
                <a:cs typeface="Arial"/>
              </a:rPr>
              <a:t> </a:t>
            </a:r>
            <a:r>
              <a:rPr lang="en-US" sz="1500" dirty="0" smtClean="0">
                <a:latin typeface="Arial"/>
                <a:cs typeface="Arial"/>
              </a:rPr>
              <a:t>practitioners; </a:t>
            </a:r>
            <a:r>
              <a:rPr lang="en-US" sz="1500" dirty="0" smtClean="0">
                <a:solidFill>
                  <a:prstClr val="black"/>
                </a:solidFill>
                <a:latin typeface="Arial"/>
                <a:cs typeface="Arial"/>
              </a:rPr>
              <a:t>10 </a:t>
            </a:r>
            <a:r>
              <a:rPr lang="en-US" sz="1500" dirty="0">
                <a:solidFill>
                  <a:prstClr val="black"/>
                </a:solidFill>
                <a:latin typeface="Arial"/>
                <a:cs typeface="Arial"/>
              </a:rPr>
              <a:t>Co-operation </a:t>
            </a:r>
            <a:r>
              <a:rPr lang="en-US" sz="1500" dirty="0" smtClean="0">
                <a:solidFill>
                  <a:prstClr val="black"/>
                </a:solidFill>
                <a:latin typeface="Arial"/>
                <a:cs typeface="Arial"/>
              </a:rPr>
              <a:t>Partners; </a:t>
            </a:r>
            <a:r>
              <a:rPr lang="en-US" sz="1500" dirty="0" smtClean="0">
                <a:latin typeface="Arial"/>
                <a:cs typeface="Arial"/>
              </a:rPr>
              <a:t>6 </a:t>
            </a:r>
            <a:r>
              <a:rPr lang="en-US" sz="1500" dirty="0">
                <a:latin typeface="Arial"/>
                <a:cs typeface="Arial"/>
              </a:rPr>
              <a:t>Agency Agreements with private law </a:t>
            </a:r>
            <a:r>
              <a:rPr lang="en-US" sz="1500" dirty="0" smtClean="0">
                <a:latin typeface="Arial"/>
                <a:cs typeface="Arial"/>
              </a:rPr>
              <a:t>firms</a:t>
            </a:r>
            <a:endParaRPr lang="en-US" sz="1500" dirty="0" smtClean="0">
              <a:solidFill>
                <a:prstClr val="black"/>
              </a:solidFill>
              <a:latin typeface="Arial"/>
              <a:cs typeface="Arial"/>
            </a:endParaRPr>
          </a:p>
          <a:p>
            <a:pPr marL="514350" lvl="0" indent="-514350">
              <a:lnSpc>
                <a:spcPct val="120000"/>
              </a:lnSpc>
              <a:buFont typeface="+mj-lt"/>
              <a:buAutoNum type="romanUcPeriod" startAt="3"/>
            </a:pPr>
            <a:r>
              <a:rPr lang="en-US" sz="1800" dirty="0" smtClean="0">
                <a:solidFill>
                  <a:prstClr val="black"/>
                </a:solidFill>
                <a:latin typeface="Arial"/>
                <a:cs typeface="Arial"/>
              </a:rPr>
              <a:t>This </a:t>
            </a:r>
            <a:r>
              <a:rPr lang="en-US" sz="1800" dirty="0">
                <a:solidFill>
                  <a:prstClr val="black"/>
                </a:solidFill>
                <a:latin typeface="Arial"/>
                <a:cs typeface="Arial"/>
              </a:rPr>
              <a:t>ensured a mixed model delivery </a:t>
            </a:r>
            <a:r>
              <a:rPr lang="en-US" sz="1800" dirty="0" smtClean="0">
                <a:solidFill>
                  <a:prstClr val="black"/>
                </a:solidFill>
                <a:latin typeface="Arial"/>
                <a:cs typeface="Arial"/>
              </a:rPr>
              <a:t>system:</a:t>
            </a:r>
            <a:endParaRPr lang="en-US" sz="1800" dirty="0">
              <a:solidFill>
                <a:prstClr val="black"/>
              </a:solidFill>
              <a:latin typeface="Arial"/>
              <a:cs typeface="Arial"/>
            </a:endParaRPr>
          </a:p>
          <a:p>
            <a:pPr marL="914400" lvl="1" indent="-404813">
              <a:buFont typeface="+mj-lt"/>
              <a:buAutoNum type="romanLcPeriod"/>
            </a:pPr>
            <a:r>
              <a:rPr lang="en-US" sz="1500" dirty="0">
                <a:solidFill>
                  <a:prstClr val="black"/>
                </a:solidFill>
                <a:latin typeface="Arial"/>
                <a:cs typeface="Arial"/>
              </a:rPr>
              <a:t>96% </a:t>
            </a:r>
            <a:r>
              <a:rPr lang="en-ZA" sz="1500" dirty="0">
                <a:solidFill>
                  <a:prstClr val="black"/>
                </a:solidFill>
                <a:latin typeface="Arial" panose="020B0604020202020204" pitchFamily="34" charset="0"/>
                <a:cs typeface="Arial" panose="020B0604020202020204" pitchFamily="34" charset="0"/>
              </a:rPr>
              <a:t>of all new legal matters handled by our Local </a:t>
            </a:r>
            <a:r>
              <a:rPr lang="en-ZA" sz="1500" dirty="0" smtClean="0">
                <a:solidFill>
                  <a:prstClr val="black"/>
                </a:solidFill>
                <a:latin typeface="Arial" panose="020B0604020202020204" pitchFamily="34" charset="0"/>
                <a:cs typeface="Arial" panose="020B0604020202020204" pitchFamily="34" charset="0"/>
              </a:rPr>
              <a:t>Offices</a:t>
            </a:r>
            <a:endParaRPr lang="en-US" sz="1500" dirty="0">
              <a:solidFill>
                <a:prstClr val="black"/>
              </a:solidFill>
              <a:latin typeface="Arial"/>
              <a:cs typeface="Arial"/>
            </a:endParaRPr>
          </a:p>
          <a:p>
            <a:pPr marL="914400" lvl="1" indent="-404813">
              <a:buFont typeface="+mj-lt"/>
              <a:buAutoNum type="romanLcPeriod"/>
            </a:pPr>
            <a:r>
              <a:rPr lang="en-US" sz="1500" dirty="0">
                <a:solidFill>
                  <a:prstClr val="black"/>
                </a:solidFill>
                <a:latin typeface="Arial"/>
                <a:cs typeface="Arial"/>
              </a:rPr>
              <a:t>3% </a:t>
            </a:r>
            <a:r>
              <a:rPr lang="en-ZA" sz="1500" dirty="0">
                <a:solidFill>
                  <a:prstClr val="black"/>
                </a:solidFill>
                <a:latin typeface="Arial" panose="020B0604020202020204" pitchFamily="34" charset="0"/>
                <a:cs typeface="Arial" panose="020B0604020202020204" pitchFamily="34" charset="0"/>
              </a:rPr>
              <a:t>by Judicare practitioners and Agency </a:t>
            </a:r>
            <a:r>
              <a:rPr lang="en-ZA" sz="1500" dirty="0" smtClean="0">
                <a:solidFill>
                  <a:prstClr val="black"/>
                </a:solidFill>
                <a:latin typeface="Arial" panose="020B0604020202020204" pitchFamily="34" charset="0"/>
                <a:cs typeface="Arial" panose="020B0604020202020204" pitchFamily="34" charset="0"/>
              </a:rPr>
              <a:t>Agreements</a:t>
            </a:r>
            <a:endParaRPr lang="en-US" sz="1500" dirty="0">
              <a:solidFill>
                <a:prstClr val="black"/>
              </a:solidFill>
              <a:latin typeface="Arial"/>
              <a:cs typeface="Arial"/>
            </a:endParaRPr>
          </a:p>
          <a:p>
            <a:pPr marL="914400" lvl="1" indent="-404813">
              <a:buFont typeface="+mj-lt"/>
              <a:buAutoNum type="romanLcPeriod"/>
            </a:pPr>
            <a:r>
              <a:rPr lang="en-US" sz="1500" dirty="0">
                <a:solidFill>
                  <a:prstClr val="black"/>
                </a:solidFill>
                <a:latin typeface="Arial"/>
                <a:cs typeface="Arial"/>
              </a:rPr>
              <a:t>1% </a:t>
            </a:r>
            <a:r>
              <a:rPr lang="en-ZA" sz="1500" dirty="0">
                <a:solidFill>
                  <a:prstClr val="black"/>
                </a:solidFill>
                <a:latin typeface="Arial" panose="020B0604020202020204" pitchFamily="34" charset="0"/>
                <a:cs typeface="Arial" panose="020B0604020202020204" pitchFamily="34" charset="0"/>
              </a:rPr>
              <a:t>by Co-operation </a:t>
            </a:r>
            <a:r>
              <a:rPr lang="en-ZA" sz="1500" dirty="0" smtClean="0">
                <a:solidFill>
                  <a:prstClr val="black"/>
                </a:solidFill>
                <a:latin typeface="Arial" panose="020B0604020202020204" pitchFamily="34" charset="0"/>
                <a:cs typeface="Arial" panose="020B0604020202020204" pitchFamily="34" charset="0"/>
              </a:rPr>
              <a:t>Partners</a:t>
            </a:r>
            <a:endParaRPr lang="en-ZA" sz="1400" dirty="0" smtClean="0">
              <a:solidFill>
                <a:prstClr val="black"/>
              </a:solidFill>
              <a:latin typeface="Arial" panose="020B0604020202020204" pitchFamily="34" charset="0"/>
              <a:cs typeface="Arial" panose="020B0604020202020204" pitchFamily="34" charset="0"/>
            </a:endParaRPr>
          </a:p>
          <a:p>
            <a:pPr marL="400050" lvl="0" indent="-400050">
              <a:buFont typeface="+mj-lt"/>
              <a:buAutoNum type="romanUcPeriod" startAt="4"/>
            </a:pPr>
            <a:r>
              <a:rPr lang="en-US" sz="1600" dirty="0">
                <a:solidFill>
                  <a:prstClr val="black"/>
                </a:solidFill>
                <a:latin typeface="Arial"/>
                <a:cs typeface="Arial"/>
              </a:rPr>
              <a:t>410,396 matters were </a:t>
            </a:r>
            <a:r>
              <a:rPr lang="en-US" sz="1600" dirty="0" err="1">
                <a:latin typeface="Arial"/>
                <a:cs typeface="Arial"/>
              </a:rPr>
              <a:t>finalised</a:t>
            </a:r>
            <a:r>
              <a:rPr lang="en-US" sz="1600" dirty="0">
                <a:latin typeface="Arial"/>
                <a:cs typeface="Arial"/>
              </a:rPr>
              <a:t> during 2018/19, representing a clearance rate of 0.99%.</a:t>
            </a:r>
          </a:p>
          <a:p>
            <a:pPr marL="400050" indent="-400050">
              <a:buFont typeface="+mj-lt"/>
              <a:buAutoNum type="romanUcPeriod" startAt="4"/>
            </a:pPr>
            <a:r>
              <a:rPr lang="en-US" sz="1600" dirty="0">
                <a:latin typeface="Arial"/>
                <a:cs typeface="Arial"/>
              </a:rPr>
              <a:t>Standard Operating Procedures are in place to cater for instances where legal aid practitioners are absent from court</a:t>
            </a:r>
            <a:endParaRPr lang="en-ZA" sz="1600" dirty="0">
              <a:solidFill>
                <a:prstClr val="black"/>
              </a:solidFill>
              <a:latin typeface="Arial" panose="020B0604020202020204" pitchFamily="34" charset="0"/>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6" name="Slide Number Placeholder 5"/>
          <p:cNvSpPr>
            <a:spLocks noGrp="1"/>
          </p:cNvSpPr>
          <p:nvPr>
            <p:ph type="sldNum" sz="quarter" idx="12"/>
          </p:nvPr>
        </p:nvSpPr>
        <p:spPr/>
        <p:txBody>
          <a:bodyPr/>
          <a:lstStyle/>
          <a:p>
            <a:fld id="{D7CBE9B7-FB75-284D-83FF-0AB6B020F1CD}" type="slidenum">
              <a:rPr lang="en-US" smtClean="0"/>
              <a:pPr/>
              <a:t>17</a:t>
            </a:fld>
            <a:endParaRPr lang="en-US"/>
          </a:p>
        </p:txBody>
      </p:sp>
    </p:spTree>
    <p:extLst>
      <p:ext uri="{BB962C8B-B14F-4D97-AF65-F5344CB8AC3E}">
        <p14:creationId xmlns:p14="http://schemas.microsoft.com/office/powerpoint/2010/main" xmlns="" val="2012026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729156"/>
            <a:ext cx="7353300"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P1 &amp; 2 (III) New Legal Matters by Matter Type Criminal/Civil</a:t>
            </a:r>
          </a:p>
          <a:p>
            <a:endParaRPr lang="en-US" b="1" dirty="0">
              <a:solidFill>
                <a:srgbClr val="0293D2"/>
              </a:solidFill>
              <a:latin typeface="Arial" panose="020B0604020202020204" pitchFamily="34" charset="0"/>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8" name="Content Placeholder 2"/>
          <p:cNvGraphicFramePr>
            <a:graphicFrameLocks noGrp="1"/>
          </p:cNvGraphicFramePr>
          <p:nvPr>
            <p:ph idx="1"/>
            <p:extLst>
              <p:ext uri="{D42A27DB-BD31-4B8C-83A1-F6EECF244321}">
                <p14:modId xmlns:p14="http://schemas.microsoft.com/office/powerpoint/2010/main" xmlns="" val="949748521"/>
              </p:ext>
            </p:extLst>
          </p:nvPr>
        </p:nvGraphicFramePr>
        <p:xfrm>
          <a:off x="805960" y="1264178"/>
          <a:ext cx="7883526" cy="2834640"/>
        </p:xfrm>
        <a:graphic>
          <a:graphicData uri="http://schemas.openxmlformats.org/drawingml/2006/table">
            <a:tbl>
              <a:tblPr firstRow="1" bandRow="1">
                <a:tableStyleId>{073A0DAA-6AF3-43AB-8588-CEC1D06C72B9}</a:tableStyleId>
              </a:tblPr>
              <a:tblGrid>
                <a:gridCol w="1402142">
                  <a:extLst>
                    <a:ext uri="{9D8B030D-6E8A-4147-A177-3AD203B41FA5}">
                      <a16:colId xmlns:a16="http://schemas.microsoft.com/office/drawing/2014/main" xmlns="" val="20000"/>
                    </a:ext>
                  </a:extLst>
                </a:gridCol>
                <a:gridCol w="1346356">
                  <a:extLst>
                    <a:ext uri="{9D8B030D-6E8A-4147-A177-3AD203B41FA5}">
                      <a16:colId xmlns:a16="http://schemas.microsoft.com/office/drawing/2014/main" xmlns="" val="20001"/>
                    </a:ext>
                  </a:extLst>
                </a:gridCol>
                <a:gridCol w="1250989">
                  <a:extLst>
                    <a:ext uri="{9D8B030D-6E8A-4147-A177-3AD203B41FA5}">
                      <a16:colId xmlns:a16="http://schemas.microsoft.com/office/drawing/2014/main" xmlns="" val="20002"/>
                    </a:ext>
                  </a:extLst>
                </a:gridCol>
                <a:gridCol w="1256197">
                  <a:extLst>
                    <a:ext uri="{9D8B030D-6E8A-4147-A177-3AD203B41FA5}">
                      <a16:colId xmlns:a16="http://schemas.microsoft.com/office/drawing/2014/main" xmlns="" val="20003"/>
                    </a:ext>
                  </a:extLst>
                </a:gridCol>
                <a:gridCol w="1313921">
                  <a:extLst>
                    <a:ext uri="{9D8B030D-6E8A-4147-A177-3AD203B41FA5}">
                      <a16:colId xmlns:a16="http://schemas.microsoft.com/office/drawing/2014/main" xmlns="" val="20004"/>
                    </a:ext>
                  </a:extLst>
                </a:gridCol>
                <a:gridCol w="1313921">
                  <a:extLst>
                    <a:ext uri="{9D8B030D-6E8A-4147-A177-3AD203B41FA5}">
                      <a16:colId xmlns:a16="http://schemas.microsoft.com/office/drawing/2014/main" xmlns="" val="20005"/>
                    </a:ext>
                  </a:extLst>
                </a:gridCol>
              </a:tblGrid>
              <a:tr h="370840">
                <a:tc rowSpan="2">
                  <a:txBody>
                    <a:bodyPr/>
                    <a:lstStyle/>
                    <a:p>
                      <a:pPr algn="ctr"/>
                      <a:r>
                        <a:rPr lang="en-ZA" sz="2400" dirty="0" smtClean="0">
                          <a:latin typeface="Eras Demi ITC" panose="020B0805030504020804" pitchFamily="34" charset="0"/>
                        </a:rPr>
                        <a:t>Year</a:t>
                      </a:r>
                      <a:endParaRPr lang="en-ZA" sz="2400" dirty="0">
                        <a:latin typeface="Eras Demi ITC" panose="020B0805030504020804" pitchFamily="34" charset="0"/>
                      </a:endParaRPr>
                    </a:p>
                  </a:txBody>
                  <a:tcPr>
                    <a:solidFill>
                      <a:schemeClr val="tx1">
                        <a:lumMod val="50000"/>
                        <a:lumOff val="50000"/>
                      </a:schemeClr>
                    </a:solidFill>
                  </a:tcPr>
                </a:tc>
                <a:tc gridSpan="2">
                  <a:txBody>
                    <a:bodyPr/>
                    <a:lstStyle/>
                    <a:p>
                      <a:pPr algn="ctr"/>
                      <a:r>
                        <a:rPr lang="en-ZA" sz="2400" smtClean="0">
                          <a:latin typeface="Eras Demi ITC" panose="020B0805030504020804" pitchFamily="34" charset="0"/>
                        </a:rPr>
                        <a:t>Criminal</a:t>
                      </a:r>
                      <a:r>
                        <a:rPr lang="en-ZA" sz="2400" baseline="0" smtClean="0">
                          <a:latin typeface="Eras Demi ITC" panose="020B0805030504020804" pitchFamily="34" charset="0"/>
                        </a:rPr>
                        <a:t> Matters</a:t>
                      </a:r>
                      <a:endParaRPr lang="en-ZA" sz="2400" dirty="0">
                        <a:latin typeface="Eras Demi ITC" panose="020B0805030504020804" pitchFamily="34" charset="0"/>
                      </a:endParaRPr>
                    </a:p>
                  </a:txBody>
                  <a:tcPr>
                    <a:solidFill>
                      <a:schemeClr val="tx1">
                        <a:lumMod val="50000"/>
                        <a:lumOff val="50000"/>
                      </a:schemeClr>
                    </a:solidFill>
                  </a:tcPr>
                </a:tc>
                <a:tc hMerge="1">
                  <a:txBody>
                    <a:bodyPr/>
                    <a:lstStyle/>
                    <a:p>
                      <a:endParaRPr lang="en-ZA" sz="2400" dirty="0">
                        <a:latin typeface="Eras Demi ITC" panose="020B0805030504020804" pitchFamily="34" charset="0"/>
                      </a:endParaRPr>
                    </a:p>
                  </a:txBody>
                  <a:tcPr>
                    <a:solidFill>
                      <a:schemeClr val="tx1">
                        <a:lumMod val="50000"/>
                        <a:lumOff val="50000"/>
                      </a:schemeClr>
                    </a:solidFill>
                  </a:tcPr>
                </a:tc>
                <a:tc gridSpan="2">
                  <a:txBody>
                    <a:bodyPr/>
                    <a:lstStyle/>
                    <a:p>
                      <a:pPr algn="ctr"/>
                      <a:r>
                        <a:rPr lang="en-ZA" sz="2400" smtClean="0">
                          <a:latin typeface="Eras Demi ITC" panose="020B0805030504020804" pitchFamily="34" charset="0"/>
                        </a:rPr>
                        <a:t>Civil Matters</a:t>
                      </a:r>
                      <a:endParaRPr lang="en-ZA" sz="2400" dirty="0">
                        <a:latin typeface="Eras Demi ITC" panose="020B0805030504020804" pitchFamily="34" charset="0"/>
                      </a:endParaRPr>
                    </a:p>
                  </a:txBody>
                  <a:tcPr>
                    <a:solidFill>
                      <a:schemeClr val="tx1">
                        <a:lumMod val="50000"/>
                        <a:lumOff val="50000"/>
                      </a:schemeClr>
                    </a:solidFill>
                  </a:tcPr>
                </a:tc>
                <a:tc hMerge="1">
                  <a:txBody>
                    <a:bodyPr/>
                    <a:lstStyle/>
                    <a:p>
                      <a:endParaRPr lang="en-ZA" sz="2400" dirty="0">
                        <a:latin typeface="Eras Demi ITC" panose="020B0805030504020804" pitchFamily="34" charset="0"/>
                      </a:endParaRPr>
                    </a:p>
                  </a:txBody>
                  <a:tcPr>
                    <a:solidFill>
                      <a:schemeClr val="tx1">
                        <a:lumMod val="50000"/>
                        <a:lumOff val="50000"/>
                      </a:schemeClr>
                    </a:solidFill>
                  </a:tcPr>
                </a:tc>
                <a:tc>
                  <a:txBody>
                    <a:bodyPr/>
                    <a:lstStyle/>
                    <a:p>
                      <a:pPr algn="ctr"/>
                      <a:r>
                        <a:rPr lang="en-ZA" sz="2400" smtClean="0">
                          <a:latin typeface="Eras Demi ITC" panose="020B0805030504020804" pitchFamily="34" charset="0"/>
                        </a:rPr>
                        <a:t>Total Matters</a:t>
                      </a:r>
                      <a:endParaRPr lang="en-ZA" sz="2400" dirty="0">
                        <a:latin typeface="Eras Demi ITC" panose="020B0805030504020804" pitchFamily="34" charset="0"/>
                      </a:endParaRPr>
                    </a:p>
                  </a:txBody>
                  <a:tcPr>
                    <a:solidFill>
                      <a:schemeClr val="tx1">
                        <a:lumMod val="50000"/>
                        <a:lumOff val="50000"/>
                      </a:schemeClr>
                    </a:solidFill>
                  </a:tcPr>
                </a:tc>
                <a:extLst>
                  <a:ext uri="{0D108BD9-81ED-4DB2-BD59-A6C34878D82A}">
                    <a16:rowId xmlns:a16="http://schemas.microsoft.com/office/drawing/2014/main" xmlns="" val="10000"/>
                  </a:ext>
                </a:extLst>
              </a:tr>
              <a:tr h="370840">
                <a:tc vMerge="1">
                  <a:txBody>
                    <a:bodyPr/>
                    <a:lstStyle/>
                    <a:p>
                      <a:endParaRPr lang="en-ZA" dirty="0"/>
                    </a:p>
                  </a:txBody>
                  <a:tcPr/>
                </a:tc>
                <a:tc>
                  <a:txBody>
                    <a:bodyPr/>
                    <a:lstStyle/>
                    <a:p>
                      <a:pPr algn="ctr"/>
                      <a:r>
                        <a:rPr lang="en-ZA" sz="2400" dirty="0" smtClean="0">
                          <a:latin typeface="Eras Demi ITC" panose="020B0805030504020804" pitchFamily="34" charset="0"/>
                        </a:rPr>
                        <a:t>No.</a:t>
                      </a:r>
                      <a:endParaRPr lang="en-ZA" sz="2400" dirty="0">
                        <a:latin typeface="Eras Demi ITC" panose="020B0805030504020804" pitchFamily="34" charset="0"/>
                      </a:endParaRPr>
                    </a:p>
                  </a:txBody>
                  <a:tcPr/>
                </a:tc>
                <a:tc>
                  <a:txBody>
                    <a:bodyPr/>
                    <a:lstStyle/>
                    <a:p>
                      <a:pPr algn="ctr"/>
                      <a:r>
                        <a:rPr lang="en-ZA" sz="2400" dirty="0" smtClean="0">
                          <a:latin typeface="Eras Demi ITC" panose="020B0805030504020804" pitchFamily="34" charset="0"/>
                        </a:rPr>
                        <a:t>%</a:t>
                      </a:r>
                      <a:endParaRPr lang="en-ZA" sz="2400" dirty="0">
                        <a:latin typeface="Eras Demi ITC" panose="020B0805030504020804" pitchFamily="34" charset="0"/>
                      </a:endParaRPr>
                    </a:p>
                  </a:txBody>
                  <a:tcPr/>
                </a:tc>
                <a:tc>
                  <a:txBody>
                    <a:bodyPr/>
                    <a:lstStyle/>
                    <a:p>
                      <a:pPr algn="ctr"/>
                      <a:r>
                        <a:rPr lang="en-ZA" sz="2400" dirty="0" smtClean="0">
                          <a:latin typeface="Eras Demi ITC" panose="020B0805030504020804" pitchFamily="34" charset="0"/>
                        </a:rPr>
                        <a:t>No.</a:t>
                      </a:r>
                      <a:endParaRPr lang="en-ZA" sz="2400" dirty="0">
                        <a:latin typeface="Eras Demi ITC" panose="020B0805030504020804" pitchFamily="34" charset="0"/>
                      </a:endParaRPr>
                    </a:p>
                  </a:txBody>
                  <a:tcPr/>
                </a:tc>
                <a:tc>
                  <a:txBody>
                    <a:bodyPr/>
                    <a:lstStyle/>
                    <a:p>
                      <a:pPr algn="ctr"/>
                      <a:r>
                        <a:rPr lang="en-ZA" sz="2400" dirty="0" smtClean="0">
                          <a:latin typeface="Eras Demi ITC" panose="020B0805030504020804" pitchFamily="34" charset="0"/>
                        </a:rPr>
                        <a:t>%</a:t>
                      </a:r>
                      <a:endParaRPr lang="en-ZA" sz="2400" dirty="0">
                        <a:latin typeface="Eras Demi ITC" panose="020B0805030504020804" pitchFamily="34"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ZA" sz="2400" dirty="0" smtClean="0">
                          <a:latin typeface="Eras Demi ITC" panose="020B0805030504020804" pitchFamily="34" charset="0"/>
                        </a:rPr>
                        <a:t>No.</a:t>
                      </a:r>
                    </a:p>
                    <a:p>
                      <a:endParaRPr lang="en-ZA" dirty="0"/>
                    </a:p>
                  </a:txBody>
                  <a:tcPr/>
                </a:tc>
                <a:extLst>
                  <a:ext uri="{0D108BD9-81ED-4DB2-BD59-A6C34878D82A}">
                    <a16:rowId xmlns:a16="http://schemas.microsoft.com/office/drawing/2014/main" xmlns="" val="10001"/>
                  </a:ext>
                </a:extLst>
              </a:tr>
              <a:tr h="370840">
                <a:tc>
                  <a:txBody>
                    <a:bodyPr/>
                    <a:lstStyle/>
                    <a:p>
                      <a:r>
                        <a:rPr lang="en-ZA" sz="2200" b="1" dirty="0" smtClean="0">
                          <a:solidFill>
                            <a:schemeClr val="tx1"/>
                          </a:solidFill>
                          <a:latin typeface="Eras Demi ITC" panose="020B0805030504020804" pitchFamily="34" charset="0"/>
                        </a:rPr>
                        <a:t>2016/17</a:t>
                      </a:r>
                      <a:endParaRPr lang="en-ZA" sz="2200" b="1" dirty="0">
                        <a:solidFill>
                          <a:schemeClr val="tx1"/>
                        </a:solidFill>
                        <a:latin typeface="Eras Demi ITC" panose="020B0805030504020804" pitchFamily="34" charset="0"/>
                      </a:endParaRPr>
                    </a:p>
                  </a:txBody>
                  <a:tcPr/>
                </a:tc>
                <a:tc>
                  <a:txBody>
                    <a:bodyPr/>
                    <a:lstStyle/>
                    <a:p>
                      <a:pPr algn="ctr"/>
                      <a:r>
                        <a:rPr lang="en-ZA" sz="2200" b="0" dirty="0" smtClean="0">
                          <a:solidFill>
                            <a:schemeClr val="tx1"/>
                          </a:solidFill>
                          <a:latin typeface="Eras Demi ITC" panose="020B0805030504020804" pitchFamily="34" charset="0"/>
                        </a:rPr>
                        <a:t>385,972</a:t>
                      </a:r>
                      <a:endParaRPr lang="en-ZA" sz="2200" b="0" dirty="0">
                        <a:solidFill>
                          <a:schemeClr val="tx1"/>
                        </a:solidFill>
                        <a:latin typeface="Eras Demi ITC" panose="020B0805030504020804" pitchFamily="34" charset="0"/>
                      </a:endParaRPr>
                    </a:p>
                  </a:txBody>
                  <a:tcPr/>
                </a:tc>
                <a:tc>
                  <a:txBody>
                    <a:bodyPr/>
                    <a:lstStyle/>
                    <a:p>
                      <a:pPr algn="ctr"/>
                      <a:r>
                        <a:rPr lang="en-ZA" sz="2200" b="0" dirty="0" smtClean="0">
                          <a:solidFill>
                            <a:schemeClr val="tx1"/>
                          </a:solidFill>
                          <a:latin typeface="Eras Demi ITC" panose="020B0805030504020804" pitchFamily="34" charset="0"/>
                        </a:rPr>
                        <a:t>87%</a:t>
                      </a:r>
                      <a:endParaRPr lang="en-ZA" sz="2200" b="0" dirty="0">
                        <a:solidFill>
                          <a:schemeClr val="tx1"/>
                        </a:solidFill>
                        <a:latin typeface="Eras Demi ITC" panose="020B0805030504020804" pitchFamily="34" charset="0"/>
                      </a:endParaRPr>
                    </a:p>
                  </a:txBody>
                  <a:tcPr/>
                </a:tc>
                <a:tc>
                  <a:txBody>
                    <a:bodyPr/>
                    <a:lstStyle/>
                    <a:p>
                      <a:pPr algn="ctr"/>
                      <a:r>
                        <a:rPr lang="en-ZA" sz="2200" b="0" dirty="0" smtClean="0">
                          <a:solidFill>
                            <a:schemeClr val="tx1"/>
                          </a:solidFill>
                          <a:latin typeface="Eras Demi ITC" panose="020B0805030504020804" pitchFamily="34" charset="0"/>
                        </a:rPr>
                        <a:t>58,990</a:t>
                      </a:r>
                      <a:endParaRPr lang="en-ZA" sz="2200" b="0" dirty="0">
                        <a:solidFill>
                          <a:schemeClr val="tx1"/>
                        </a:solidFill>
                        <a:latin typeface="Eras Demi ITC" panose="020B0805030504020804" pitchFamily="34" charset="0"/>
                      </a:endParaRPr>
                    </a:p>
                  </a:txBody>
                  <a:tcPr/>
                </a:tc>
                <a:tc>
                  <a:txBody>
                    <a:bodyPr/>
                    <a:lstStyle/>
                    <a:p>
                      <a:pPr algn="ctr"/>
                      <a:r>
                        <a:rPr lang="en-ZA" sz="2200" b="0" dirty="0" smtClean="0">
                          <a:solidFill>
                            <a:schemeClr val="tx1"/>
                          </a:solidFill>
                          <a:latin typeface="Eras Demi ITC" panose="020B0805030504020804" pitchFamily="34" charset="0"/>
                        </a:rPr>
                        <a:t>13%</a:t>
                      </a:r>
                      <a:endParaRPr lang="en-ZA" sz="2200" b="0" dirty="0">
                        <a:solidFill>
                          <a:schemeClr val="tx1"/>
                        </a:solidFill>
                        <a:latin typeface="Eras Demi ITC" panose="020B0805030504020804" pitchFamily="34" charset="0"/>
                      </a:endParaRPr>
                    </a:p>
                  </a:txBody>
                  <a:tcPr/>
                </a:tc>
                <a:tc>
                  <a:txBody>
                    <a:bodyPr/>
                    <a:lstStyle/>
                    <a:p>
                      <a:pPr algn="ctr"/>
                      <a:r>
                        <a:rPr lang="en-ZA" sz="2200" b="0" dirty="0" smtClean="0">
                          <a:solidFill>
                            <a:schemeClr val="tx1"/>
                          </a:solidFill>
                          <a:latin typeface="Eras Demi ITC" panose="020B0805030504020804" pitchFamily="34" charset="0"/>
                        </a:rPr>
                        <a:t>444,962</a:t>
                      </a:r>
                      <a:endParaRPr lang="en-ZA" sz="2200" b="0"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3"/>
                  </a:ext>
                </a:extLst>
              </a:tr>
              <a:tr h="370840">
                <a:tc>
                  <a:txBody>
                    <a:bodyPr/>
                    <a:lstStyle/>
                    <a:p>
                      <a:r>
                        <a:rPr lang="en-ZA" sz="2200" b="1" dirty="0" smtClean="0">
                          <a:solidFill>
                            <a:srgbClr val="1F497D"/>
                          </a:solidFill>
                          <a:latin typeface="Eras Demi ITC" panose="020B0805030504020804" pitchFamily="34" charset="0"/>
                        </a:rPr>
                        <a:t>2017/18</a:t>
                      </a:r>
                      <a:endParaRPr lang="en-ZA" sz="2200" b="1" dirty="0">
                        <a:solidFill>
                          <a:srgbClr val="1F497D"/>
                        </a:solidFill>
                        <a:latin typeface="Eras Demi ITC" panose="020B0805030504020804" pitchFamily="34" charset="0"/>
                      </a:endParaRPr>
                    </a:p>
                  </a:txBody>
                  <a:tcPr/>
                </a:tc>
                <a:tc>
                  <a:txBody>
                    <a:bodyPr/>
                    <a:lstStyle/>
                    <a:p>
                      <a:pPr algn="ctr"/>
                      <a:r>
                        <a:rPr lang="en-ZA" sz="2200" b="0" dirty="0" smtClean="0">
                          <a:solidFill>
                            <a:srgbClr val="1F497D"/>
                          </a:solidFill>
                          <a:latin typeface="Eras Demi ITC" panose="020B0805030504020804" pitchFamily="34" charset="0"/>
                        </a:rPr>
                        <a:t>371,202</a:t>
                      </a:r>
                      <a:endParaRPr lang="en-ZA" sz="2200" b="0" dirty="0">
                        <a:solidFill>
                          <a:srgbClr val="1F497D"/>
                        </a:solidFill>
                        <a:latin typeface="Eras Demi ITC" panose="020B0805030504020804" pitchFamily="34" charset="0"/>
                      </a:endParaRPr>
                    </a:p>
                  </a:txBody>
                  <a:tcPr/>
                </a:tc>
                <a:tc>
                  <a:txBody>
                    <a:bodyPr/>
                    <a:lstStyle/>
                    <a:p>
                      <a:pPr algn="ctr"/>
                      <a:r>
                        <a:rPr lang="en-ZA" sz="2200" b="0" dirty="0" smtClean="0">
                          <a:solidFill>
                            <a:srgbClr val="1F497D"/>
                          </a:solidFill>
                          <a:latin typeface="Eras Demi ITC" panose="020B0805030504020804" pitchFamily="34" charset="0"/>
                        </a:rPr>
                        <a:t>87%</a:t>
                      </a:r>
                      <a:endParaRPr lang="en-ZA" sz="2200" b="0" dirty="0">
                        <a:solidFill>
                          <a:srgbClr val="1F497D"/>
                        </a:solidFill>
                        <a:latin typeface="Eras Demi ITC" panose="020B0805030504020804" pitchFamily="34" charset="0"/>
                      </a:endParaRPr>
                    </a:p>
                  </a:txBody>
                  <a:tcPr/>
                </a:tc>
                <a:tc>
                  <a:txBody>
                    <a:bodyPr/>
                    <a:lstStyle/>
                    <a:p>
                      <a:pPr algn="ctr"/>
                      <a:r>
                        <a:rPr lang="en-ZA" sz="2200" b="0" dirty="0" smtClean="0">
                          <a:solidFill>
                            <a:srgbClr val="1F497D"/>
                          </a:solidFill>
                          <a:latin typeface="Eras Demi ITC" panose="020B0805030504020804" pitchFamily="34" charset="0"/>
                        </a:rPr>
                        <a:t>55,514</a:t>
                      </a:r>
                      <a:endParaRPr lang="en-ZA" sz="2200" b="0" dirty="0">
                        <a:solidFill>
                          <a:srgbClr val="1F497D"/>
                        </a:solidFill>
                        <a:latin typeface="Eras Demi ITC" panose="020B0805030504020804" pitchFamily="34" charset="0"/>
                      </a:endParaRPr>
                    </a:p>
                  </a:txBody>
                  <a:tcPr/>
                </a:tc>
                <a:tc>
                  <a:txBody>
                    <a:bodyPr/>
                    <a:lstStyle/>
                    <a:p>
                      <a:pPr algn="ctr"/>
                      <a:r>
                        <a:rPr lang="en-ZA" sz="2200" b="0" dirty="0" smtClean="0">
                          <a:solidFill>
                            <a:srgbClr val="1F497D"/>
                          </a:solidFill>
                          <a:latin typeface="Eras Demi ITC" panose="020B0805030504020804" pitchFamily="34" charset="0"/>
                        </a:rPr>
                        <a:t>13%</a:t>
                      </a:r>
                      <a:endParaRPr lang="en-ZA" sz="2200" b="0" dirty="0">
                        <a:solidFill>
                          <a:srgbClr val="1F497D"/>
                        </a:solidFill>
                        <a:latin typeface="Eras Demi ITC" panose="020B0805030504020804" pitchFamily="34" charset="0"/>
                      </a:endParaRPr>
                    </a:p>
                  </a:txBody>
                  <a:tcPr/>
                </a:tc>
                <a:tc>
                  <a:txBody>
                    <a:bodyPr/>
                    <a:lstStyle/>
                    <a:p>
                      <a:pPr algn="ctr"/>
                      <a:r>
                        <a:rPr lang="en-ZA" sz="2200" b="0" dirty="0" smtClean="0">
                          <a:solidFill>
                            <a:srgbClr val="1F497D"/>
                          </a:solidFill>
                          <a:latin typeface="Eras Demi ITC" panose="020B0805030504020804" pitchFamily="34" charset="0"/>
                        </a:rPr>
                        <a:t>426,617</a:t>
                      </a:r>
                      <a:endParaRPr lang="en-ZA" sz="2200" b="0" dirty="0">
                        <a:solidFill>
                          <a:srgbClr val="1F497D"/>
                        </a:solidFill>
                        <a:latin typeface="Eras Demi ITC" panose="020B0805030504020804" pitchFamily="34" charset="0"/>
                      </a:endParaRPr>
                    </a:p>
                  </a:txBody>
                  <a:tcPr/>
                </a:tc>
                <a:extLst>
                  <a:ext uri="{0D108BD9-81ED-4DB2-BD59-A6C34878D82A}">
                    <a16:rowId xmlns:a16="http://schemas.microsoft.com/office/drawing/2014/main" xmlns="" val="10004"/>
                  </a:ext>
                </a:extLst>
              </a:tr>
              <a:tr h="370840">
                <a:tc>
                  <a:txBody>
                    <a:bodyPr/>
                    <a:lstStyle/>
                    <a:p>
                      <a:r>
                        <a:rPr lang="en-ZA" sz="2200" b="1" dirty="0" smtClean="0">
                          <a:solidFill>
                            <a:srgbClr val="A83224"/>
                          </a:solidFill>
                          <a:latin typeface="Eras Demi ITC" panose="020B0805030504020804" pitchFamily="34" charset="0"/>
                        </a:rPr>
                        <a:t>2018/19</a:t>
                      </a:r>
                      <a:endParaRPr lang="en-ZA" sz="2200" b="1" dirty="0">
                        <a:solidFill>
                          <a:srgbClr val="A83224"/>
                        </a:solidFill>
                        <a:latin typeface="Eras Demi ITC" panose="020B0805030504020804" pitchFamily="34" charset="0"/>
                      </a:endParaRPr>
                    </a:p>
                  </a:txBody>
                  <a:tcPr/>
                </a:tc>
                <a:tc>
                  <a:txBody>
                    <a:bodyPr/>
                    <a:lstStyle/>
                    <a:p>
                      <a:pPr algn="ctr"/>
                      <a:r>
                        <a:rPr lang="en-ZA" sz="2200" b="0" dirty="0" smtClean="0">
                          <a:solidFill>
                            <a:srgbClr val="A83224"/>
                          </a:solidFill>
                          <a:latin typeface="Eras Demi ITC" panose="020B0805030504020804" pitchFamily="34" charset="0"/>
                        </a:rPr>
                        <a:t>362,213</a:t>
                      </a:r>
                      <a:endParaRPr lang="en-ZA" sz="2200" b="0" dirty="0">
                        <a:solidFill>
                          <a:srgbClr val="A83224"/>
                        </a:solidFill>
                        <a:latin typeface="Eras Demi ITC" panose="020B0805030504020804" pitchFamily="34" charset="0"/>
                      </a:endParaRPr>
                    </a:p>
                  </a:txBody>
                  <a:tcPr/>
                </a:tc>
                <a:tc>
                  <a:txBody>
                    <a:bodyPr/>
                    <a:lstStyle/>
                    <a:p>
                      <a:pPr algn="ctr"/>
                      <a:r>
                        <a:rPr lang="en-ZA" sz="2200" b="0" dirty="0" smtClean="0">
                          <a:solidFill>
                            <a:srgbClr val="A83224"/>
                          </a:solidFill>
                          <a:latin typeface="Eras Demi ITC" panose="020B0805030504020804" pitchFamily="34" charset="0"/>
                        </a:rPr>
                        <a:t>87%</a:t>
                      </a:r>
                      <a:endParaRPr lang="en-ZA" sz="2200" b="0" dirty="0">
                        <a:solidFill>
                          <a:srgbClr val="A83224"/>
                        </a:solidFill>
                        <a:latin typeface="Eras Demi ITC" panose="020B0805030504020804" pitchFamily="34" charset="0"/>
                      </a:endParaRPr>
                    </a:p>
                  </a:txBody>
                  <a:tcPr/>
                </a:tc>
                <a:tc>
                  <a:txBody>
                    <a:bodyPr/>
                    <a:lstStyle/>
                    <a:p>
                      <a:pPr algn="ctr"/>
                      <a:r>
                        <a:rPr lang="en-ZA" sz="2200" b="0" dirty="0" smtClean="0">
                          <a:solidFill>
                            <a:srgbClr val="A83224"/>
                          </a:solidFill>
                          <a:latin typeface="Eras Demi ITC" panose="020B0805030504020804" pitchFamily="34" charset="0"/>
                        </a:rPr>
                        <a:t>53,990</a:t>
                      </a:r>
                      <a:endParaRPr lang="en-ZA" sz="2200" b="0" dirty="0">
                        <a:solidFill>
                          <a:srgbClr val="A83224"/>
                        </a:solidFill>
                        <a:latin typeface="Eras Demi ITC" panose="020B0805030504020804" pitchFamily="34" charset="0"/>
                      </a:endParaRPr>
                    </a:p>
                  </a:txBody>
                  <a:tcPr/>
                </a:tc>
                <a:tc>
                  <a:txBody>
                    <a:bodyPr/>
                    <a:lstStyle/>
                    <a:p>
                      <a:pPr algn="ctr"/>
                      <a:r>
                        <a:rPr lang="en-ZA" sz="2200" b="0" dirty="0" smtClean="0">
                          <a:solidFill>
                            <a:srgbClr val="A83224"/>
                          </a:solidFill>
                          <a:latin typeface="Eras Demi ITC" panose="020B0805030504020804" pitchFamily="34" charset="0"/>
                        </a:rPr>
                        <a:t>13%</a:t>
                      </a:r>
                      <a:endParaRPr lang="en-ZA" sz="2200" b="0" dirty="0">
                        <a:solidFill>
                          <a:srgbClr val="A83224"/>
                        </a:solidFill>
                        <a:latin typeface="Eras Demi ITC" panose="020B0805030504020804" pitchFamily="34" charset="0"/>
                      </a:endParaRPr>
                    </a:p>
                  </a:txBody>
                  <a:tcPr/>
                </a:tc>
                <a:tc>
                  <a:txBody>
                    <a:bodyPr/>
                    <a:lstStyle/>
                    <a:p>
                      <a:pPr algn="ctr"/>
                      <a:r>
                        <a:rPr lang="en-ZA" sz="2200" b="0" dirty="0" smtClean="0">
                          <a:solidFill>
                            <a:srgbClr val="A83224"/>
                          </a:solidFill>
                          <a:latin typeface="Eras Demi ITC" panose="020B0805030504020804" pitchFamily="34" charset="0"/>
                        </a:rPr>
                        <a:t>416,203</a:t>
                      </a:r>
                      <a:endParaRPr lang="en-ZA" sz="2200" b="0" dirty="0">
                        <a:solidFill>
                          <a:srgbClr val="A83224"/>
                        </a:solidFill>
                        <a:latin typeface="Eras Demi ITC" panose="020B0805030504020804" pitchFamily="34" charset="0"/>
                      </a:endParaRPr>
                    </a:p>
                  </a:txBody>
                  <a:tcPr/>
                </a:tc>
                <a:extLst>
                  <a:ext uri="{0D108BD9-81ED-4DB2-BD59-A6C34878D82A}">
                    <a16:rowId xmlns:a16="http://schemas.microsoft.com/office/drawing/2014/main" xmlns="" val="104725561"/>
                  </a:ext>
                </a:extLst>
              </a:tr>
            </a:tbl>
          </a:graphicData>
        </a:graphic>
      </p:graphicFrame>
      <p:sp>
        <p:nvSpPr>
          <p:cNvPr id="12" name="TextBox 11"/>
          <p:cNvSpPr txBox="1"/>
          <p:nvPr/>
        </p:nvSpPr>
        <p:spPr>
          <a:xfrm>
            <a:off x="381000" y="4217452"/>
            <a:ext cx="8763000" cy="2585323"/>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Decrease in new criminal statistics can be attributed to</a:t>
            </a:r>
            <a:r>
              <a:rPr lang="en-US" dirty="0">
                <a:latin typeface="Arial" panose="020B0604020202020204" pitchFamily="34" charset="0"/>
                <a:cs typeface="Arial" panose="020B0604020202020204" pitchFamily="34" charset="0"/>
              </a:rPr>
              <a:t>:</a:t>
            </a:r>
          </a:p>
          <a:p>
            <a:pPr lvl="1">
              <a:buFont typeface="Wingdings" panose="05000000000000000000" pitchFamily="2" charset="2"/>
              <a:buChar char="Ø"/>
            </a:pPr>
            <a:endParaRPr lang="en-US" dirty="0" smtClean="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dirty="0" smtClean="0">
                <a:latin typeface="Arial"/>
                <a:cs typeface="Arial"/>
              </a:rPr>
              <a:t>Improved screening of cases at courts.</a:t>
            </a:r>
          </a:p>
          <a:p>
            <a:pPr marL="742950" lvl="1" indent="-285750">
              <a:buFont typeface="Arial" panose="020B0604020202020204" pitchFamily="34" charset="0"/>
              <a:buChar char="•"/>
              <a:tabLst>
                <a:tab pos="628650" algn="l"/>
              </a:tabLst>
            </a:pPr>
            <a:r>
              <a:rPr lang="en-US" dirty="0" smtClean="0">
                <a:latin typeface="Arial"/>
                <a:cs typeface="Arial"/>
              </a:rPr>
              <a:t>Increased number of matters finalised by the NPA using informal mediation. </a:t>
            </a:r>
          </a:p>
          <a:p>
            <a:pPr marL="742950" lvl="1" indent="-285750">
              <a:buFont typeface="Arial" panose="020B0604020202020204" pitchFamily="34" charset="0"/>
              <a:buChar char="•"/>
              <a:tabLst>
                <a:tab pos="628650" algn="l"/>
              </a:tabLst>
            </a:pPr>
            <a:r>
              <a:rPr lang="en-US" dirty="0" smtClean="0">
                <a:latin typeface="Arial"/>
                <a:cs typeface="Arial"/>
              </a:rPr>
              <a:t>Decrease in the number of cases that go through the court system.</a:t>
            </a:r>
          </a:p>
          <a:p>
            <a:pPr marL="742950" lvl="1" indent="-285750">
              <a:buFont typeface="Arial" panose="020B0604020202020204" pitchFamily="34" charset="0"/>
              <a:buChar char="•"/>
              <a:tabLst>
                <a:tab pos="628650" algn="l"/>
              </a:tabLst>
            </a:pPr>
            <a:endParaRPr lang="en-US" dirty="0" smtClean="0">
              <a:latin typeface="Arial"/>
              <a:cs typeface="Arial"/>
            </a:endParaRPr>
          </a:p>
          <a:p>
            <a:pPr>
              <a:tabLst>
                <a:tab pos="628650" algn="l"/>
              </a:tabLst>
            </a:pPr>
            <a:r>
              <a:rPr lang="en-US" dirty="0" smtClean="0">
                <a:latin typeface="Arial"/>
                <a:cs typeface="Arial"/>
              </a:rPr>
              <a:t>The </a:t>
            </a:r>
            <a:r>
              <a:rPr lang="en-US" dirty="0">
                <a:latin typeface="Arial"/>
                <a:cs typeface="Arial"/>
              </a:rPr>
              <a:t>decrease in the </a:t>
            </a:r>
            <a:r>
              <a:rPr lang="en-US" dirty="0" smtClean="0">
                <a:latin typeface="Arial"/>
                <a:cs typeface="Arial"/>
              </a:rPr>
              <a:t>number </a:t>
            </a:r>
            <a:r>
              <a:rPr lang="en-US" dirty="0">
                <a:latin typeface="Arial"/>
                <a:cs typeface="Arial"/>
              </a:rPr>
              <a:t>of new civil matters is due to the freezing of posts to accommodate budget </a:t>
            </a:r>
            <a:r>
              <a:rPr lang="en-US" dirty="0" smtClean="0">
                <a:latin typeface="Arial"/>
                <a:cs typeface="Arial"/>
              </a:rPr>
              <a:t>cuts. </a:t>
            </a:r>
            <a:endParaRPr lang="en-US" dirty="0">
              <a:latin typeface="Arial"/>
              <a:cs typeface="Arial"/>
            </a:endParaRPr>
          </a:p>
          <a:p>
            <a:pPr lvl="1">
              <a:tabLst>
                <a:tab pos="628650" algn="l"/>
              </a:tabLst>
            </a:pPr>
            <a:endParaRPr lang="en-US" dirty="0">
              <a:latin typeface="Arial"/>
              <a:cs typeface="Arial"/>
            </a:endParaRPr>
          </a:p>
        </p:txBody>
      </p:sp>
      <p:sp>
        <p:nvSpPr>
          <p:cNvPr id="4" name="Slide Number Placeholder 3"/>
          <p:cNvSpPr>
            <a:spLocks noGrp="1"/>
          </p:cNvSpPr>
          <p:nvPr>
            <p:ph type="sldNum" sz="quarter" idx="12"/>
          </p:nvPr>
        </p:nvSpPr>
        <p:spPr/>
        <p:txBody>
          <a:bodyPr/>
          <a:lstStyle/>
          <a:p>
            <a:fld id="{D7CBE9B7-FB75-284D-83FF-0AB6B020F1CD}" type="slidenum">
              <a:rPr lang="en-US" smtClean="0"/>
              <a:pPr/>
              <a:t>18</a:t>
            </a:fld>
            <a:endParaRPr lang="en-US"/>
          </a:p>
        </p:txBody>
      </p:sp>
    </p:spTree>
    <p:extLst>
      <p:ext uri="{BB962C8B-B14F-4D97-AF65-F5344CB8AC3E}">
        <p14:creationId xmlns:p14="http://schemas.microsoft.com/office/powerpoint/2010/main" xmlns="" val="3381382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3. Report on </a:t>
            </a:r>
            <a:r>
              <a:rPr kumimoji="0" lang="en-ZA" sz="3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Performance </a:t>
            </a: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FY 2018/19</a:t>
            </a:r>
            <a:endParaRPr kumimoji="0" lang="en-ZA" sz="3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3" name="Text Placeholder 2"/>
          <p:cNvSpPr>
            <a:spLocks noGrp="1"/>
          </p:cNvSpPr>
          <p:nvPr/>
        </p:nvSpPr>
        <p:spPr>
          <a:xfrm>
            <a:off x="381000" y="729156"/>
            <a:ext cx="7353300"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b="1" i="0" u="none" strike="noStrike" kern="1200" cap="none" spc="0" normalizeH="0" baseline="0" noProof="0" dirty="0">
                <a:ln>
                  <a:noFill/>
                </a:ln>
                <a:solidFill>
                  <a:srgbClr val="0293D2"/>
                </a:solidFill>
                <a:effectLst/>
                <a:uLnTx/>
                <a:uFillTx/>
                <a:latin typeface="Itc franklin gothic std"/>
                <a:ea typeface="+mn-ea"/>
              </a:rPr>
              <a:t>P1 &amp; 2 (IV) New Legal Matters by Delivery </a:t>
            </a:r>
            <a:r>
              <a:rPr kumimoji="0" lang="en-US" sz="2000" b="1" i="0" u="none" strike="noStrike" kern="1200" cap="none" spc="0" normalizeH="0" baseline="0" noProof="0" dirty="0" smtClean="0">
                <a:ln>
                  <a:noFill/>
                </a:ln>
                <a:solidFill>
                  <a:srgbClr val="0293D2"/>
                </a:solidFill>
                <a:effectLst/>
                <a:uLnTx/>
                <a:uFillTx/>
                <a:latin typeface="Itc franklin gothic std"/>
                <a:ea typeface="+mn-ea"/>
              </a:rPr>
              <a:t>System – </a:t>
            </a:r>
            <a:r>
              <a:rPr kumimoji="0" lang="en-US" sz="2000" b="1" i="0" u="none" strike="noStrike" kern="1200" cap="none" spc="0" normalizeH="0" baseline="0" noProof="0" dirty="0">
                <a:ln>
                  <a:noFill/>
                </a:ln>
                <a:solidFill>
                  <a:srgbClr val="0293D2"/>
                </a:solidFill>
                <a:effectLst/>
                <a:uLnTx/>
                <a:uFillTx/>
                <a:latin typeface="Itc franklin gothic std"/>
                <a:ea typeface="+mn-ea"/>
              </a:rPr>
              <a:t>Criminal/Civil</a:t>
            </a:r>
          </a:p>
          <a:p>
            <a:pPr marL="0" marR="0" lvl="0" indent="0" algn="l" defTabSz="457212" rtl="0" eaLnBrk="1" fontAlgn="auto" latinLnBrk="0" hangingPunct="1">
              <a:lnSpc>
                <a:spcPct val="100000"/>
              </a:lnSpc>
              <a:spcBef>
                <a:spcPct val="20000"/>
              </a:spcBef>
              <a:spcAft>
                <a:spcPts val="0"/>
              </a:spcAft>
              <a:buClrTx/>
              <a:buSzTx/>
              <a:buFontTx/>
              <a:buNone/>
              <a:tabLst/>
              <a:defRPr/>
            </a:pPr>
            <a:endParaRPr kumimoji="0" lang="en-US" sz="2000" b="1" i="0" u="none" strike="noStrike" kern="1200" cap="none" spc="0" normalizeH="0" baseline="0" noProof="0" dirty="0">
              <a:ln>
                <a:noFill/>
              </a:ln>
              <a:solidFill>
                <a:srgbClr val="0293D2"/>
              </a:solidFill>
              <a:effectLst/>
              <a:uLnTx/>
              <a:uFillTx/>
              <a:latin typeface="Arial" panose="020B0604020202020204" pitchFamily="34" charset="0"/>
              <a:ea typeface="+mn-ea"/>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rPr>
              <a:t>Legal Aid SA </a:t>
            </a:r>
            <a:r>
              <a:rPr kumimoji="0" lang="en-US" sz="1050" b="0" i="0" u="none" strike="noStrike" kern="1200" cap="none" spc="0" normalizeH="0" baseline="0" noProof="0" dirty="0" smtClean="0">
                <a:ln>
                  <a:noFill/>
                </a:ln>
                <a:solidFill>
                  <a:prstClr val="black">
                    <a:lumMod val="50000"/>
                    <a:lumOff val="50000"/>
                  </a:prstClr>
                </a:solidFill>
                <a:effectLst/>
                <a:uLnTx/>
                <a:uFillTx/>
                <a:latin typeface="Eras Demi ITC" panose="020B0805030504020804" pitchFamily="34" charset="0"/>
                <a:ea typeface="+mn-ea"/>
              </a:rPr>
              <a:t>Annual </a:t>
            </a:r>
            <a:r>
              <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rPr>
              <a:t>Performance Report </a:t>
            </a:r>
            <a:r>
              <a:rPr kumimoji="0" lang="en-US" sz="1050" b="0" i="0" u="none" strike="noStrike" kern="1200" cap="none" spc="0" normalizeH="0" baseline="0" noProof="0" dirty="0" smtClean="0">
                <a:ln>
                  <a:noFill/>
                </a:ln>
                <a:solidFill>
                  <a:prstClr val="black">
                    <a:lumMod val="50000"/>
                    <a:lumOff val="50000"/>
                  </a:prstClr>
                </a:solidFill>
                <a:effectLst/>
                <a:uLnTx/>
                <a:uFillTx/>
                <a:latin typeface="Eras Demi ITC" panose="020B0805030504020804" pitchFamily="34" charset="0"/>
                <a:ea typeface="+mn-ea"/>
              </a:rPr>
              <a:t>2018/19</a:t>
            </a:r>
            <a:endPar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endParaRPr>
          </a:p>
        </p:txBody>
      </p:sp>
      <p:graphicFrame>
        <p:nvGraphicFramePr>
          <p:cNvPr id="10" name="Content Placeholder 3"/>
          <p:cNvGraphicFramePr>
            <a:graphicFrameLocks noGrp="1"/>
          </p:cNvGraphicFramePr>
          <p:nvPr>
            <p:ph idx="1"/>
            <p:extLst>
              <p:ext uri="{D42A27DB-BD31-4B8C-83A1-F6EECF244321}">
                <p14:modId xmlns:p14="http://schemas.microsoft.com/office/powerpoint/2010/main" xmlns="" val="198158574"/>
              </p:ext>
            </p:extLst>
          </p:nvPr>
        </p:nvGraphicFramePr>
        <p:xfrm>
          <a:off x="852107" y="1627188"/>
          <a:ext cx="7787066" cy="4655884"/>
        </p:xfrm>
        <a:graphic>
          <a:graphicData uri="http://schemas.openxmlformats.org/drawingml/2006/table">
            <a:tbl>
              <a:tblPr firstRow="1" bandRow="1">
                <a:tableStyleId>{073A0DAA-6AF3-43AB-8588-CEC1D06C72B9}</a:tableStyleId>
              </a:tblPr>
              <a:tblGrid>
                <a:gridCol w="1725993">
                  <a:extLst>
                    <a:ext uri="{9D8B030D-6E8A-4147-A177-3AD203B41FA5}">
                      <a16:colId xmlns:a16="http://schemas.microsoft.com/office/drawing/2014/main" xmlns="" val="20000"/>
                    </a:ext>
                  </a:extLst>
                </a:gridCol>
                <a:gridCol w="1261919">
                  <a:extLst>
                    <a:ext uri="{9D8B030D-6E8A-4147-A177-3AD203B41FA5}">
                      <a16:colId xmlns:a16="http://schemas.microsoft.com/office/drawing/2014/main" xmlns="" val="20001"/>
                    </a:ext>
                  </a:extLst>
                </a:gridCol>
                <a:gridCol w="1159828">
                  <a:extLst>
                    <a:ext uri="{9D8B030D-6E8A-4147-A177-3AD203B41FA5}">
                      <a16:colId xmlns:a16="http://schemas.microsoft.com/office/drawing/2014/main" xmlns="" val="20002"/>
                    </a:ext>
                  </a:extLst>
                </a:gridCol>
                <a:gridCol w="1336077">
                  <a:extLst>
                    <a:ext uri="{9D8B030D-6E8A-4147-A177-3AD203B41FA5}">
                      <a16:colId xmlns:a16="http://schemas.microsoft.com/office/drawing/2014/main" xmlns="" val="20003"/>
                    </a:ext>
                  </a:extLst>
                </a:gridCol>
                <a:gridCol w="1074546">
                  <a:extLst>
                    <a:ext uri="{9D8B030D-6E8A-4147-A177-3AD203B41FA5}">
                      <a16:colId xmlns:a16="http://schemas.microsoft.com/office/drawing/2014/main" xmlns="" val="20004"/>
                    </a:ext>
                  </a:extLst>
                </a:gridCol>
                <a:gridCol w="1228703">
                  <a:extLst>
                    <a:ext uri="{9D8B030D-6E8A-4147-A177-3AD203B41FA5}">
                      <a16:colId xmlns:a16="http://schemas.microsoft.com/office/drawing/2014/main" xmlns="" val="20005"/>
                    </a:ext>
                  </a:extLst>
                </a:gridCol>
              </a:tblGrid>
              <a:tr h="746034">
                <a:tc>
                  <a:txBody>
                    <a:bodyPr/>
                    <a:lstStyle/>
                    <a:p>
                      <a:r>
                        <a:rPr lang="en-ZA" sz="2000" dirty="0" smtClean="0">
                          <a:latin typeface="Eras Demi ITC" panose="020B0805030504020804" pitchFamily="34" charset="0"/>
                        </a:rPr>
                        <a:t>Delivery System</a:t>
                      </a:r>
                      <a:endParaRPr lang="en-ZA" sz="2000" dirty="0">
                        <a:latin typeface="Eras Demi ITC" panose="020B0805030504020804" pitchFamily="34" charset="0"/>
                      </a:endParaRPr>
                    </a:p>
                  </a:txBody>
                  <a:tcPr>
                    <a:solidFill>
                      <a:schemeClr val="tx1">
                        <a:lumMod val="50000"/>
                        <a:lumOff val="50000"/>
                      </a:schemeClr>
                    </a:solidFill>
                  </a:tcPr>
                </a:tc>
                <a:tc gridSpan="2">
                  <a:txBody>
                    <a:bodyPr/>
                    <a:lstStyle/>
                    <a:p>
                      <a:r>
                        <a:rPr lang="en-ZA" sz="2000" smtClean="0">
                          <a:latin typeface="Eras Demi ITC" panose="020B0805030504020804" pitchFamily="34" charset="0"/>
                        </a:rPr>
                        <a:t>Criminal Matters</a:t>
                      </a:r>
                      <a:endParaRPr lang="en-ZA" sz="2000" dirty="0">
                        <a:latin typeface="Eras Demi ITC" panose="020B0805030504020804" pitchFamily="34" charset="0"/>
                      </a:endParaRPr>
                    </a:p>
                  </a:txBody>
                  <a:tcPr>
                    <a:solidFill>
                      <a:schemeClr val="tx1">
                        <a:lumMod val="50000"/>
                        <a:lumOff val="50000"/>
                      </a:schemeClr>
                    </a:solidFill>
                  </a:tcPr>
                </a:tc>
                <a:tc hMerge="1">
                  <a:txBody>
                    <a:bodyPr/>
                    <a:lstStyle/>
                    <a:p>
                      <a:endParaRPr lang="en-ZA" dirty="0"/>
                    </a:p>
                  </a:txBody>
                  <a:tcPr>
                    <a:solidFill>
                      <a:schemeClr val="tx1">
                        <a:lumMod val="50000"/>
                        <a:lumOff val="50000"/>
                      </a:schemeClr>
                    </a:solidFill>
                  </a:tcPr>
                </a:tc>
                <a:tc gridSpan="2">
                  <a:txBody>
                    <a:bodyPr/>
                    <a:lstStyle/>
                    <a:p>
                      <a:r>
                        <a:rPr lang="en-ZA" sz="2000" dirty="0" smtClean="0">
                          <a:latin typeface="Eras Demi ITC" panose="020B0805030504020804" pitchFamily="34" charset="0"/>
                        </a:rPr>
                        <a:t>Civil Matters</a:t>
                      </a:r>
                      <a:endParaRPr lang="en-ZA" sz="2000" dirty="0">
                        <a:latin typeface="Eras Demi ITC" panose="020B0805030504020804" pitchFamily="34" charset="0"/>
                      </a:endParaRPr>
                    </a:p>
                  </a:txBody>
                  <a:tcPr>
                    <a:solidFill>
                      <a:schemeClr val="tx1">
                        <a:lumMod val="50000"/>
                        <a:lumOff val="50000"/>
                      </a:schemeClr>
                    </a:solidFill>
                  </a:tcPr>
                </a:tc>
                <a:tc hMerge="1">
                  <a:txBody>
                    <a:bodyPr/>
                    <a:lstStyle/>
                    <a:p>
                      <a:endParaRPr lang="en-ZA" dirty="0"/>
                    </a:p>
                  </a:txBody>
                  <a:tcPr>
                    <a:solidFill>
                      <a:schemeClr val="tx1">
                        <a:lumMod val="50000"/>
                        <a:lumOff val="50000"/>
                      </a:schemeClr>
                    </a:solidFill>
                  </a:tcPr>
                </a:tc>
                <a:tc>
                  <a:txBody>
                    <a:bodyPr/>
                    <a:lstStyle/>
                    <a:p>
                      <a:r>
                        <a:rPr lang="en-ZA" sz="2000" smtClean="0">
                          <a:latin typeface="Eras Demi ITC" panose="020B0805030504020804" pitchFamily="34" charset="0"/>
                        </a:rPr>
                        <a:t>Total Matters</a:t>
                      </a:r>
                      <a:endParaRPr lang="en-ZA" sz="2000" dirty="0">
                        <a:latin typeface="Eras Demi ITC" panose="020B0805030504020804" pitchFamily="34" charset="0"/>
                      </a:endParaRPr>
                    </a:p>
                  </a:txBody>
                  <a:tcPr>
                    <a:solidFill>
                      <a:schemeClr val="tx1">
                        <a:lumMod val="50000"/>
                        <a:lumOff val="50000"/>
                      </a:schemeClr>
                    </a:solidFill>
                  </a:tcPr>
                </a:tc>
                <a:extLst>
                  <a:ext uri="{0D108BD9-81ED-4DB2-BD59-A6C34878D82A}">
                    <a16:rowId xmlns:a16="http://schemas.microsoft.com/office/drawing/2014/main" xmlns="" val="10000"/>
                  </a:ext>
                </a:extLst>
              </a:tr>
              <a:tr h="447620">
                <a:tc>
                  <a:txBody>
                    <a:bodyPr/>
                    <a:lstStyle/>
                    <a:p>
                      <a:endParaRPr lang="en-ZA" sz="1600"/>
                    </a:p>
                  </a:txBody>
                  <a:tcPr/>
                </a:tc>
                <a:tc>
                  <a:txBody>
                    <a:bodyPr/>
                    <a:lstStyle/>
                    <a:p>
                      <a:pPr algn="r"/>
                      <a:r>
                        <a:rPr lang="en-ZA" sz="2000" dirty="0" smtClean="0">
                          <a:latin typeface="Eras Demi ITC" panose="020B0805030504020804" pitchFamily="34" charset="0"/>
                        </a:rPr>
                        <a:t>No.</a:t>
                      </a:r>
                      <a:endParaRPr lang="en-ZA" sz="2000" dirty="0">
                        <a:latin typeface="Eras Demi ITC" panose="020B0805030504020804" pitchFamily="34" charset="0"/>
                      </a:endParaRPr>
                    </a:p>
                  </a:txBody>
                  <a:tcPr/>
                </a:tc>
                <a:tc>
                  <a:txBody>
                    <a:bodyPr/>
                    <a:lstStyle/>
                    <a:p>
                      <a:pPr algn="ctr"/>
                      <a:r>
                        <a:rPr lang="en-ZA" sz="2000" dirty="0" smtClean="0">
                          <a:latin typeface="Eras Demi ITC" panose="020B0805030504020804" pitchFamily="34" charset="0"/>
                        </a:rPr>
                        <a:t>%</a:t>
                      </a:r>
                      <a:endParaRPr lang="en-ZA" sz="2000" dirty="0">
                        <a:latin typeface="Eras Demi ITC" panose="020B0805030504020804" pitchFamily="34" charset="0"/>
                      </a:endParaRPr>
                    </a:p>
                  </a:txBody>
                  <a:tcPr/>
                </a:tc>
                <a:tc>
                  <a:txBody>
                    <a:bodyPr/>
                    <a:lstStyle/>
                    <a:p>
                      <a:pPr algn="r"/>
                      <a:r>
                        <a:rPr lang="en-ZA" sz="2000" dirty="0" smtClean="0">
                          <a:latin typeface="Eras Demi ITC" panose="020B0805030504020804" pitchFamily="34" charset="0"/>
                        </a:rPr>
                        <a:t>No.</a:t>
                      </a:r>
                      <a:endParaRPr lang="en-ZA" sz="2000" dirty="0">
                        <a:latin typeface="Eras Demi ITC" panose="020B0805030504020804" pitchFamily="34" charset="0"/>
                      </a:endParaRPr>
                    </a:p>
                  </a:txBody>
                  <a:tcPr/>
                </a:tc>
                <a:tc>
                  <a:txBody>
                    <a:bodyPr/>
                    <a:lstStyle/>
                    <a:p>
                      <a:pPr algn="ctr"/>
                      <a:r>
                        <a:rPr lang="en-ZA" sz="2000" dirty="0" smtClean="0">
                          <a:latin typeface="Eras Demi ITC" panose="020B0805030504020804" pitchFamily="34" charset="0"/>
                        </a:rPr>
                        <a:t>%</a:t>
                      </a:r>
                      <a:endParaRPr lang="en-ZA" sz="2000" dirty="0">
                        <a:latin typeface="Eras Demi ITC" panose="020B0805030504020804" pitchFamily="34" charset="0"/>
                      </a:endParaRPr>
                    </a:p>
                  </a:txBody>
                  <a:tcPr/>
                </a:tc>
                <a:tc>
                  <a:txBody>
                    <a:bodyPr/>
                    <a:lstStyle/>
                    <a:p>
                      <a:pPr algn="r"/>
                      <a:r>
                        <a:rPr lang="en-ZA" sz="2000" dirty="0" smtClean="0">
                          <a:latin typeface="Eras Demi ITC" panose="020B0805030504020804" pitchFamily="34" charset="0"/>
                        </a:rPr>
                        <a:t>No.</a:t>
                      </a:r>
                      <a:endParaRPr lang="en-ZA" sz="2000" dirty="0">
                        <a:latin typeface="Eras Demi ITC" panose="020B0805030504020804" pitchFamily="34" charset="0"/>
                      </a:endParaRPr>
                    </a:p>
                  </a:txBody>
                  <a:tcPr/>
                </a:tc>
                <a:extLst>
                  <a:ext uri="{0D108BD9-81ED-4DB2-BD59-A6C34878D82A}">
                    <a16:rowId xmlns:a16="http://schemas.microsoft.com/office/drawing/2014/main" xmlns="" val="10001"/>
                  </a:ext>
                </a:extLst>
              </a:tr>
              <a:tr h="686351">
                <a:tc>
                  <a:txBody>
                    <a:bodyPr/>
                    <a:lstStyle/>
                    <a:p>
                      <a:r>
                        <a:rPr lang="en-ZA" sz="1800" smtClean="0">
                          <a:latin typeface="Eras Demi ITC" panose="020B0805030504020804" pitchFamily="34" charset="0"/>
                        </a:rPr>
                        <a:t>Local </a:t>
                      </a:r>
                      <a:endParaRPr lang="en-ZA" sz="1800" dirty="0" smtClean="0">
                        <a:latin typeface="Eras Demi ITC" panose="020B0805030504020804" pitchFamily="34" charset="0"/>
                      </a:endParaRPr>
                    </a:p>
                    <a:p>
                      <a:r>
                        <a:rPr lang="en-ZA" sz="1800" dirty="0" smtClean="0">
                          <a:latin typeface="Eras Demi ITC" panose="020B0805030504020804" pitchFamily="34" charset="0"/>
                        </a:rPr>
                        <a:t>Offices</a:t>
                      </a:r>
                      <a:endParaRPr lang="en-ZA" sz="1800" dirty="0">
                        <a:latin typeface="Eras Demi ITC" panose="020B0805030504020804" pitchFamily="34" charset="0"/>
                      </a:endParaRPr>
                    </a:p>
                  </a:txBody>
                  <a:tcPr/>
                </a:tc>
                <a:tc>
                  <a:txBody>
                    <a:bodyPr/>
                    <a:lstStyle/>
                    <a:p>
                      <a:pPr algn="r"/>
                      <a:r>
                        <a:rPr lang="en-ZA" sz="1800" dirty="0" smtClean="0">
                          <a:solidFill>
                            <a:schemeClr val="tx1"/>
                          </a:solidFill>
                          <a:latin typeface="Eras Demi ITC" panose="020B0805030504020804" pitchFamily="34" charset="0"/>
                        </a:rPr>
                        <a:t>350,411</a:t>
                      </a:r>
                      <a:endParaRPr lang="en-ZA" sz="1800" dirty="0">
                        <a:solidFill>
                          <a:schemeClr val="tx1"/>
                        </a:solidFill>
                        <a:latin typeface="Eras Demi ITC" panose="020B0805030504020804" pitchFamily="34" charset="0"/>
                      </a:endParaRPr>
                    </a:p>
                  </a:txBody>
                  <a:tcPr/>
                </a:tc>
                <a:tc>
                  <a:txBody>
                    <a:bodyPr/>
                    <a:lstStyle/>
                    <a:p>
                      <a:pPr algn="ctr"/>
                      <a:r>
                        <a:rPr lang="en-ZA" sz="1800" dirty="0" smtClean="0">
                          <a:solidFill>
                            <a:schemeClr val="tx1"/>
                          </a:solidFill>
                          <a:latin typeface="Eras Demi ITC" panose="020B0805030504020804" pitchFamily="34" charset="0"/>
                        </a:rPr>
                        <a:t>96.7%</a:t>
                      </a:r>
                      <a:endParaRPr lang="en-ZA" sz="1800" dirty="0">
                        <a:solidFill>
                          <a:schemeClr val="tx1"/>
                        </a:solidFill>
                        <a:latin typeface="Eras Demi ITC" panose="020B0805030504020804" pitchFamily="34" charset="0"/>
                      </a:endParaRPr>
                    </a:p>
                  </a:txBody>
                  <a:tcPr/>
                </a:tc>
                <a:tc>
                  <a:txBody>
                    <a:bodyPr/>
                    <a:lstStyle/>
                    <a:p>
                      <a:pPr algn="r"/>
                      <a:r>
                        <a:rPr lang="en-ZA" sz="1800" dirty="0" smtClean="0">
                          <a:solidFill>
                            <a:schemeClr val="tx1"/>
                          </a:solidFill>
                          <a:latin typeface="Eras Demi ITC" panose="020B0805030504020804" pitchFamily="34" charset="0"/>
                        </a:rPr>
                        <a:t>47,792</a:t>
                      </a:r>
                      <a:endParaRPr lang="en-ZA" sz="1800" dirty="0">
                        <a:solidFill>
                          <a:schemeClr val="tx1"/>
                        </a:solidFill>
                        <a:latin typeface="Eras Demi ITC" panose="020B0805030504020804" pitchFamily="34" charset="0"/>
                      </a:endParaRPr>
                    </a:p>
                  </a:txBody>
                  <a:tcPr/>
                </a:tc>
                <a:tc>
                  <a:txBody>
                    <a:bodyPr/>
                    <a:lstStyle/>
                    <a:p>
                      <a:pPr algn="ctr"/>
                      <a:r>
                        <a:rPr lang="en-ZA" sz="1800" dirty="0" smtClean="0">
                          <a:solidFill>
                            <a:schemeClr val="tx1"/>
                          </a:solidFill>
                          <a:latin typeface="Eras Demi ITC" panose="020B0805030504020804" pitchFamily="34" charset="0"/>
                        </a:rPr>
                        <a:t>88.5%</a:t>
                      </a:r>
                      <a:endParaRPr lang="en-ZA" sz="1800" dirty="0">
                        <a:solidFill>
                          <a:schemeClr val="tx1"/>
                        </a:solidFill>
                        <a:latin typeface="Eras Demi ITC" panose="020B0805030504020804" pitchFamily="34" charset="0"/>
                      </a:endParaRPr>
                    </a:p>
                  </a:txBody>
                  <a:tcPr/>
                </a:tc>
                <a:tc>
                  <a:txBody>
                    <a:bodyPr/>
                    <a:lstStyle/>
                    <a:p>
                      <a:pPr algn="r"/>
                      <a:r>
                        <a:rPr lang="en-ZA" sz="1800" dirty="0" smtClean="0">
                          <a:solidFill>
                            <a:schemeClr val="tx1"/>
                          </a:solidFill>
                          <a:latin typeface="Eras Demi ITC" panose="020B0805030504020804" pitchFamily="34" charset="0"/>
                        </a:rPr>
                        <a:t>398,203</a:t>
                      </a:r>
                      <a:endParaRPr lang="en-ZA" sz="1800"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2"/>
                  </a:ext>
                </a:extLst>
              </a:tr>
              <a:tr h="387938">
                <a:tc>
                  <a:txBody>
                    <a:bodyPr/>
                    <a:lstStyle/>
                    <a:p>
                      <a:r>
                        <a:rPr lang="en-ZA" sz="1800" dirty="0" smtClean="0">
                          <a:latin typeface="Eras Demi ITC" panose="020B0805030504020804" pitchFamily="34" charset="0"/>
                        </a:rPr>
                        <a:t>Judicare</a:t>
                      </a:r>
                      <a:endParaRPr lang="en-ZA" sz="1800" dirty="0">
                        <a:latin typeface="Eras Demi ITC" panose="020B0805030504020804" pitchFamily="34" charset="0"/>
                      </a:endParaRPr>
                    </a:p>
                  </a:txBody>
                  <a:tcPr/>
                </a:tc>
                <a:tc>
                  <a:txBody>
                    <a:bodyPr/>
                    <a:lstStyle/>
                    <a:p>
                      <a:pPr algn="r"/>
                      <a:r>
                        <a:rPr lang="en-ZA" sz="1800" dirty="0" smtClean="0">
                          <a:solidFill>
                            <a:schemeClr val="tx1"/>
                          </a:solidFill>
                          <a:latin typeface="Eras Demi ITC" panose="020B0805030504020804" pitchFamily="34" charset="0"/>
                        </a:rPr>
                        <a:t>9,742</a:t>
                      </a:r>
                      <a:endParaRPr lang="en-ZA" sz="1800" dirty="0">
                        <a:solidFill>
                          <a:schemeClr val="tx1"/>
                        </a:solidFill>
                        <a:latin typeface="Eras Demi ITC" panose="020B0805030504020804" pitchFamily="34" charset="0"/>
                      </a:endParaRPr>
                    </a:p>
                  </a:txBody>
                  <a:tcPr/>
                </a:tc>
                <a:tc>
                  <a:txBody>
                    <a:bodyPr/>
                    <a:lstStyle/>
                    <a:p>
                      <a:pPr algn="ctr"/>
                      <a:r>
                        <a:rPr lang="en-ZA" sz="1800" dirty="0" smtClean="0">
                          <a:solidFill>
                            <a:schemeClr val="tx1"/>
                          </a:solidFill>
                          <a:latin typeface="Eras Demi ITC" panose="020B0805030504020804" pitchFamily="34" charset="0"/>
                        </a:rPr>
                        <a:t>2.7%</a:t>
                      </a:r>
                      <a:endParaRPr lang="en-ZA" sz="1800" dirty="0">
                        <a:solidFill>
                          <a:schemeClr val="tx1"/>
                        </a:solidFill>
                        <a:latin typeface="Eras Demi ITC" panose="020B0805030504020804" pitchFamily="34" charset="0"/>
                      </a:endParaRPr>
                    </a:p>
                  </a:txBody>
                  <a:tcPr/>
                </a:tc>
                <a:tc>
                  <a:txBody>
                    <a:bodyPr/>
                    <a:lstStyle/>
                    <a:p>
                      <a:pPr algn="r"/>
                      <a:r>
                        <a:rPr lang="en-ZA" sz="1800" dirty="0" smtClean="0">
                          <a:solidFill>
                            <a:schemeClr val="tx1"/>
                          </a:solidFill>
                          <a:latin typeface="Eras Demi ITC" panose="020B0805030504020804" pitchFamily="34" charset="0"/>
                        </a:rPr>
                        <a:t>1,462</a:t>
                      </a:r>
                      <a:endParaRPr lang="en-ZA" sz="1800" dirty="0">
                        <a:solidFill>
                          <a:schemeClr val="tx1"/>
                        </a:solidFill>
                        <a:latin typeface="Eras Demi ITC" panose="020B0805030504020804" pitchFamily="34" charset="0"/>
                      </a:endParaRPr>
                    </a:p>
                  </a:txBody>
                  <a:tcPr/>
                </a:tc>
                <a:tc>
                  <a:txBody>
                    <a:bodyPr/>
                    <a:lstStyle/>
                    <a:p>
                      <a:pPr algn="ctr"/>
                      <a:r>
                        <a:rPr lang="en-ZA" sz="1800" dirty="0" smtClean="0">
                          <a:solidFill>
                            <a:schemeClr val="tx1"/>
                          </a:solidFill>
                          <a:latin typeface="Eras Demi ITC" panose="020B0805030504020804" pitchFamily="34" charset="0"/>
                        </a:rPr>
                        <a:t>2.7%</a:t>
                      </a:r>
                      <a:endParaRPr lang="en-ZA" sz="1800" dirty="0">
                        <a:solidFill>
                          <a:schemeClr val="tx1"/>
                        </a:solidFill>
                        <a:latin typeface="Eras Demi ITC" panose="020B0805030504020804" pitchFamily="34" charset="0"/>
                      </a:endParaRPr>
                    </a:p>
                  </a:txBody>
                  <a:tcPr/>
                </a:tc>
                <a:tc>
                  <a:txBody>
                    <a:bodyPr/>
                    <a:lstStyle/>
                    <a:p>
                      <a:pPr algn="r"/>
                      <a:r>
                        <a:rPr lang="en-ZA" sz="1800" dirty="0" smtClean="0">
                          <a:solidFill>
                            <a:schemeClr val="tx1"/>
                          </a:solidFill>
                          <a:latin typeface="Eras Demi ITC" panose="020B0805030504020804" pitchFamily="34" charset="0"/>
                        </a:rPr>
                        <a:t>11,204</a:t>
                      </a:r>
                      <a:endParaRPr lang="en-ZA" sz="1800"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3"/>
                  </a:ext>
                </a:extLst>
              </a:tr>
              <a:tr h="686394">
                <a:tc>
                  <a:txBody>
                    <a:bodyPr/>
                    <a:lstStyle/>
                    <a:p>
                      <a:r>
                        <a:rPr lang="en-ZA" sz="1800" dirty="0" smtClean="0">
                          <a:latin typeface="Eras Demi ITC" pitchFamily="34" charset="0"/>
                        </a:rPr>
                        <a:t>Co-operation</a:t>
                      </a:r>
                    </a:p>
                    <a:p>
                      <a:r>
                        <a:rPr lang="en-ZA" sz="1800" baseline="0" dirty="0" smtClean="0">
                          <a:latin typeface="Eras Demi ITC" pitchFamily="34" charset="0"/>
                        </a:rPr>
                        <a:t>Agreements</a:t>
                      </a:r>
                      <a:endParaRPr lang="en-ZA" sz="1800" dirty="0">
                        <a:latin typeface="Eras Demi ITC" pitchFamily="34" charset="0"/>
                      </a:endParaRPr>
                    </a:p>
                  </a:txBody>
                  <a:tcPr marL="84406" marR="84406" marT="42203" marB="42203"/>
                </a:tc>
                <a:tc>
                  <a:txBody>
                    <a:bodyPr/>
                    <a:lstStyle/>
                    <a:p>
                      <a:pPr algn="r"/>
                      <a:r>
                        <a:rPr lang="en-ZA" sz="1800" dirty="0" smtClean="0">
                          <a:solidFill>
                            <a:schemeClr val="tx1"/>
                          </a:solidFill>
                          <a:latin typeface="Eras Demi ITC" panose="020B0805030504020804" pitchFamily="34" charset="0"/>
                        </a:rPr>
                        <a:t>1,121</a:t>
                      </a:r>
                      <a:endParaRPr lang="en-ZA" sz="1800" dirty="0">
                        <a:solidFill>
                          <a:schemeClr val="tx1"/>
                        </a:solidFill>
                        <a:latin typeface="Eras Demi ITC" panose="020B0805030504020804" pitchFamily="34" charset="0"/>
                      </a:endParaRPr>
                    </a:p>
                  </a:txBody>
                  <a:tcPr/>
                </a:tc>
                <a:tc>
                  <a:txBody>
                    <a:bodyPr/>
                    <a:lstStyle/>
                    <a:p>
                      <a:pPr algn="ctr"/>
                      <a:endParaRPr lang="en-ZA" sz="1800" dirty="0">
                        <a:solidFill>
                          <a:schemeClr val="tx1"/>
                        </a:solidFill>
                        <a:latin typeface="Eras Demi ITC" panose="020B0805030504020804" pitchFamily="34" charset="0"/>
                      </a:endParaRPr>
                    </a:p>
                  </a:txBody>
                  <a:tcPr/>
                </a:tc>
                <a:tc>
                  <a:txBody>
                    <a:bodyPr/>
                    <a:lstStyle/>
                    <a:p>
                      <a:pPr algn="r"/>
                      <a:r>
                        <a:rPr lang="en-ZA" sz="1800" dirty="0" smtClean="0">
                          <a:solidFill>
                            <a:schemeClr val="tx1"/>
                          </a:solidFill>
                          <a:latin typeface="Eras Demi ITC" panose="020B0805030504020804" pitchFamily="34" charset="0"/>
                        </a:rPr>
                        <a:t>4,708</a:t>
                      </a:r>
                      <a:endParaRPr lang="en-ZA" sz="1800" dirty="0">
                        <a:solidFill>
                          <a:schemeClr val="tx1"/>
                        </a:solidFill>
                        <a:latin typeface="Eras Demi ITC" panose="020B0805030504020804" pitchFamily="34" charset="0"/>
                      </a:endParaRPr>
                    </a:p>
                  </a:txBody>
                  <a:tcPr/>
                </a:tc>
                <a:tc>
                  <a:txBody>
                    <a:bodyPr/>
                    <a:lstStyle/>
                    <a:p>
                      <a:pPr algn="ctr"/>
                      <a:endParaRPr lang="en-ZA" sz="1800" dirty="0">
                        <a:solidFill>
                          <a:schemeClr val="tx1"/>
                        </a:solidFill>
                        <a:latin typeface="Eras Demi ITC" panose="020B0805030504020804" pitchFamily="34" charset="0"/>
                      </a:endParaRPr>
                    </a:p>
                  </a:txBody>
                  <a:tcPr/>
                </a:tc>
                <a:tc>
                  <a:txBody>
                    <a:bodyPr/>
                    <a:lstStyle/>
                    <a:p>
                      <a:pPr algn="r"/>
                      <a:r>
                        <a:rPr lang="en-ZA" sz="1800" dirty="0" smtClean="0">
                          <a:solidFill>
                            <a:schemeClr val="tx1"/>
                          </a:solidFill>
                          <a:latin typeface="Eras Demi ITC" panose="020B0805030504020804" pitchFamily="34" charset="0"/>
                        </a:rPr>
                        <a:t>5,829</a:t>
                      </a:r>
                      <a:endParaRPr lang="en-ZA" sz="1800"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4"/>
                  </a:ext>
                </a:extLst>
              </a:tr>
              <a:tr h="679464">
                <a:tc>
                  <a:txBody>
                    <a:bodyPr/>
                    <a:lstStyle/>
                    <a:p>
                      <a:r>
                        <a:rPr lang="en-ZA" sz="1800" smtClean="0">
                          <a:latin typeface="Eras Demi ITC" pitchFamily="34" charset="0"/>
                        </a:rPr>
                        <a:t>Agency</a:t>
                      </a:r>
                      <a:r>
                        <a:rPr lang="en-ZA" sz="1800" baseline="0" smtClean="0">
                          <a:latin typeface="Eras Demi ITC" pitchFamily="34" charset="0"/>
                        </a:rPr>
                        <a:t> Agreements</a:t>
                      </a:r>
                      <a:endParaRPr lang="en-ZA" sz="1800" dirty="0">
                        <a:latin typeface="Eras Demi ITC" pitchFamily="34" charset="0"/>
                      </a:endParaRPr>
                    </a:p>
                  </a:txBody>
                  <a:tcPr marL="84406" marR="84406" marT="42203" marB="42203"/>
                </a:tc>
                <a:tc>
                  <a:txBody>
                    <a:bodyPr/>
                    <a:lstStyle/>
                    <a:p>
                      <a:pPr algn="r"/>
                      <a:r>
                        <a:rPr lang="en-ZA" sz="1800" dirty="0" smtClean="0">
                          <a:solidFill>
                            <a:schemeClr val="tx1"/>
                          </a:solidFill>
                          <a:latin typeface="Eras Demi ITC" panose="020B0805030504020804" pitchFamily="34" charset="0"/>
                        </a:rPr>
                        <a:t>937</a:t>
                      </a:r>
                      <a:endParaRPr lang="en-ZA" sz="1800" dirty="0">
                        <a:solidFill>
                          <a:schemeClr val="tx1"/>
                        </a:solidFill>
                        <a:latin typeface="Eras Demi ITC" panose="020B0805030504020804" pitchFamily="34" charset="0"/>
                      </a:endParaRPr>
                    </a:p>
                  </a:txBody>
                  <a:tcPr/>
                </a:tc>
                <a:tc>
                  <a:txBody>
                    <a:bodyPr/>
                    <a:lstStyle/>
                    <a:p>
                      <a:pPr algn="ctr"/>
                      <a:r>
                        <a:rPr lang="en-ZA" sz="1800" dirty="0" smtClean="0">
                          <a:solidFill>
                            <a:schemeClr val="tx1"/>
                          </a:solidFill>
                          <a:latin typeface="Eras Demi ITC" panose="020B0805030504020804" pitchFamily="34" charset="0"/>
                        </a:rPr>
                        <a:t>0.6%</a:t>
                      </a:r>
                      <a:endParaRPr lang="en-ZA" sz="1800" dirty="0">
                        <a:solidFill>
                          <a:schemeClr val="tx1"/>
                        </a:solidFill>
                        <a:latin typeface="Eras Demi ITC" panose="020B0805030504020804" pitchFamily="34" charset="0"/>
                      </a:endParaRPr>
                    </a:p>
                  </a:txBody>
                  <a:tcPr/>
                </a:tc>
                <a:tc>
                  <a:txBody>
                    <a:bodyPr/>
                    <a:lstStyle/>
                    <a:p>
                      <a:pPr algn="r"/>
                      <a:endParaRPr lang="en-ZA" sz="1800" dirty="0">
                        <a:solidFill>
                          <a:schemeClr val="tx1"/>
                        </a:solidFill>
                        <a:latin typeface="Eras Demi ITC" panose="020B0805030504020804" pitchFamily="34" charset="0"/>
                      </a:endParaRPr>
                    </a:p>
                  </a:txBody>
                  <a:tcPr/>
                </a:tc>
                <a:tc>
                  <a:txBody>
                    <a:bodyPr/>
                    <a:lstStyle/>
                    <a:p>
                      <a:pPr algn="ctr"/>
                      <a:r>
                        <a:rPr lang="en-ZA" sz="1800" dirty="0" smtClean="0">
                          <a:solidFill>
                            <a:schemeClr val="tx1"/>
                          </a:solidFill>
                          <a:latin typeface="Eras Demi ITC" panose="020B0805030504020804" pitchFamily="34" charset="0"/>
                        </a:rPr>
                        <a:t>8.8%</a:t>
                      </a:r>
                      <a:endParaRPr lang="en-ZA" sz="1800" dirty="0">
                        <a:solidFill>
                          <a:schemeClr val="tx1"/>
                        </a:solidFill>
                        <a:latin typeface="Eras Demi ITC" panose="020B0805030504020804" pitchFamily="34" charset="0"/>
                      </a:endParaRPr>
                    </a:p>
                  </a:txBody>
                  <a:tcPr/>
                </a:tc>
                <a:tc>
                  <a:txBody>
                    <a:bodyPr/>
                    <a:lstStyle/>
                    <a:p>
                      <a:pPr algn="r"/>
                      <a:r>
                        <a:rPr lang="en-ZA" sz="1800" dirty="0" smtClean="0">
                          <a:solidFill>
                            <a:schemeClr val="tx1"/>
                          </a:solidFill>
                          <a:latin typeface="Eras Demi ITC" panose="020B0805030504020804" pitchFamily="34" charset="0"/>
                        </a:rPr>
                        <a:t>937</a:t>
                      </a:r>
                      <a:endParaRPr lang="en-ZA" sz="1800"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5"/>
                  </a:ext>
                </a:extLst>
              </a:tr>
              <a:tr h="634145">
                <a:tc>
                  <a:txBody>
                    <a:bodyPr/>
                    <a:lstStyle/>
                    <a:p>
                      <a:r>
                        <a:rPr lang="en-ZA" sz="1800" dirty="0" smtClean="0">
                          <a:latin typeface="Eras Demi ITC" pitchFamily="34" charset="0"/>
                        </a:rPr>
                        <a:t>Impact</a:t>
                      </a:r>
                      <a:r>
                        <a:rPr lang="en-ZA" sz="1800" baseline="0" dirty="0" smtClean="0">
                          <a:latin typeface="Eras Demi ITC" pitchFamily="34" charset="0"/>
                        </a:rPr>
                        <a:t> Litigation</a:t>
                      </a:r>
                      <a:endParaRPr lang="en-ZA" sz="1800" dirty="0">
                        <a:latin typeface="Eras Demi ITC" pitchFamily="34" charset="0"/>
                      </a:endParaRPr>
                    </a:p>
                  </a:txBody>
                  <a:tcPr marL="84406" marR="84406" marT="42203" marB="42203"/>
                </a:tc>
                <a:tc>
                  <a:txBody>
                    <a:bodyPr/>
                    <a:lstStyle/>
                    <a:p>
                      <a:pPr algn="r"/>
                      <a:r>
                        <a:rPr lang="en-ZA" sz="1800" dirty="0" smtClean="0">
                          <a:solidFill>
                            <a:schemeClr val="tx1"/>
                          </a:solidFill>
                          <a:latin typeface="Eras Demi ITC" panose="020B0805030504020804" pitchFamily="34" charset="0"/>
                        </a:rPr>
                        <a:t>2</a:t>
                      </a:r>
                      <a:endParaRPr lang="en-ZA" sz="1800" dirty="0">
                        <a:solidFill>
                          <a:schemeClr val="tx1"/>
                        </a:solidFill>
                        <a:latin typeface="Eras Demi ITC" panose="020B0805030504020804" pitchFamily="34" charset="0"/>
                      </a:endParaRPr>
                    </a:p>
                  </a:txBody>
                  <a:tcPr/>
                </a:tc>
                <a:tc>
                  <a:txBody>
                    <a:bodyPr/>
                    <a:lstStyle/>
                    <a:p>
                      <a:pPr algn="ctr"/>
                      <a:endParaRPr lang="en-ZA" sz="1800" dirty="0">
                        <a:solidFill>
                          <a:schemeClr val="tx1"/>
                        </a:solidFill>
                        <a:latin typeface="Eras Demi ITC" panose="020B0805030504020804" pitchFamily="34" charset="0"/>
                      </a:endParaRPr>
                    </a:p>
                  </a:txBody>
                  <a:tcPr/>
                </a:tc>
                <a:tc>
                  <a:txBody>
                    <a:bodyPr/>
                    <a:lstStyle/>
                    <a:p>
                      <a:pPr algn="r"/>
                      <a:r>
                        <a:rPr lang="en-ZA" sz="1800" dirty="0" smtClean="0">
                          <a:solidFill>
                            <a:schemeClr val="tx1"/>
                          </a:solidFill>
                          <a:latin typeface="Eras Demi ITC" panose="020B0805030504020804" pitchFamily="34" charset="0"/>
                        </a:rPr>
                        <a:t>28</a:t>
                      </a:r>
                      <a:endParaRPr lang="en-ZA" sz="1800" dirty="0">
                        <a:solidFill>
                          <a:schemeClr val="tx1"/>
                        </a:solidFill>
                        <a:latin typeface="Eras Demi ITC" panose="020B0805030504020804" pitchFamily="34" charset="0"/>
                      </a:endParaRPr>
                    </a:p>
                  </a:txBody>
                  <a:tcPr/>
                </a:tc>
                <a:tc>
                  <a:txBody>
                    <a:bodyPr/>
                    <a:lstStyle/>
                    <a:p>
                      <a:pPr algn="ctr"/>
                      <a:endParaRPr lang="en-ZA" sz="1800" dirty="0">
                        <a:solidFill>
                          <a:schemeClr val="tx1"/>
                        </a:solidFill>
                        <a:latin typeface="Eras Demi ITC" panose="020B0805030504020804" pitchFamily="34" charset="0"/>
                      </a:endParaRPr>
                    </a:p>
                  </a:txBody>
                  <a:tcPr/>
                </a:tc>
                <a:tc>
                  <a:txBody>
                    <a:bodyPr/>
                    <a:lstStyle/>
                    <a:p>
                      <a:pPr algn="r"/>
                      <a:r>
                        <a:rPr lang="en-ZA" sz="1800" dirty="0" smtClean="0">
                          <a:solidFill>
                            <a:schemeClr val="tx1"/>
                          </a:solidFill>
                          <a:latin typeface="Eras Demi ITC" panose="020B0805030504020804" pitchFamily="34" charset="0"/>
                        </a:rPr>
                        <a:t>30</a:t>
                      </a:r>
                      <a:endParaRPr lang="en-ZA" sz="1800"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6"/>
                  </a:ext>
                </a:extLst>
              </a:tr>
              <a:tr h="38793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b="1" dirty="0" smtClean="0">
                          <a:solidFill>
                            <a:srgbClr val="A83224"/>
                          </a:solidFill>
                          <a:latin typeface="Eras Demi ITC" pitchFamily="34" charset="0"/>
                        </a:rPr>
                        <a:t>Total</a:t>
                      </a:r>
                    </a:p>
                  </a:txBody>
                  <a:tcPr marL="84406" marR="84406" marT="42203" marB="42203"/>
                </a:tc>
                <a:tc>
                  <a:txBody>
                    <a:bodyPr/>
                    <a:lstStyle/>
                    <a:p>
                      <a:pPr algn="r"/>
                      <a:r>
                        <a:rPr lang="en-ZA" sz="1800" b="1" dirty="0" smtClean="0">
                          <a:solidFill>
                            <a:srgbClr val="A83224"/>
                          </a:solidFill>
                          <a:latin typeface="Eras Demi ITC" panose="020B0805030504020804" pitchFamily="34" charset="0"/>
                        </a:rPr>
                        <a:t>362,213</a:t>
                      </a:r>
                      <a:endParaRPr lang="en-ZA" sz="1800" b="1" dirty="0">
                        <a:solidFill>
                          <a:srgbClr val="A83224"/>
                        </a:solidFill>
                        <a:latin typeface="Eras Demi ITC" panose="020B0805030504020804" pitchFamily="34" charset="0"/>
                      </a:endParaRPr>
                    </a:p>
                  </a:txBody>
                  <a:tcPr/>
                </a:tc>
                <a:tc>
                  <a:txBody>
                    <a:bodyPr/>
                    <a:lstStyle/>
                    <a:p>
                      <a:pPr algn="ctr"/>
                      <a:r>
                        <a:rPr lang="en-ZA" sz="1800" b="1" dirty="0" smtClean="0">
                          <a:solidFill>
                            <a:srgbClr val="A83224"/>
                          </a:solidFill>
                          <a:latin typeface="Eras Demi ITC" panose="020B0805030504020804" pitchFamily="34" charset="0"/>
                        </a:rPr>
                        <a:t>87%</a:t>
                      </a:r>
                      <a:endParaRPr lang="en-ZA" sz="1800" b="1" dirty="0">
                        <a:solidFill>
                          <a:srgbClr val="A83224"/>
                        </a:solidFill>
                        <a:latin typeface="Eras Demi ITC" panose="020B0805030504020804" pitchFamily="34" charset="0"/>
                      </a:endParaRPr>
                    </a:p>
                  </a:txBody>
                  <a:tcPr/>
                </a:tc>
                <a:tc>
                  <a:txBody>
                    <a:bodyPr/>
                    <a:lstStyle/>
                    <a:p>
                      <a:pPr algn="r"/>
                      <a:r>
                        <a:rPr lang="en-ZA" sz="1800" b="1" dirty="0" smtClean="0">
                          <a:solidFill>
                            <a:srgbClr val="A83224"/>
                          </a:solidFill>
                          <a:latin typeface="Eras Demi ITC" panose="020B0805030504020804" pitchFamily="34" charset="0"/>
                        </a:rPr>
                        <a:t>53,990</a:t>
                      </a:r>
                      <a:endParaRPr lang="en-ZA" sz="1800" b="1" dirty="0">
                        <a:solidFill>
                          <a:srgbClr val="A83224"/>
                        </a:solidFill>
                        <a:latin typeface="Eras Demi ITC" panose="020B0805030504020804" pitchFamily="34" charset="0"/>
                      </a:endParaRPr>
                    </a:p>
                  </a:txBody>
                  <a:tcPr/>
                </a:tc>
                <a:tc>
                  <a:txBody>
                    <a:bodyPr/>
                    <a:lstStyle/>
                    <a:p>
                      <a:pPr algn="ctr"/>
                      <a:r>
                        <a:rPr lang="en-ZA" sz="1800" b="1" dirty="0" smtClean="0">
                          <a:solidFill>
                            <a:srgbClr val="A83224"/>
                          </a:solidFill>
                          <a:latin typeface="Eras Demi ITC" panose="020B0805030504020804" pitchFamily="34" charset="0"/>
                        </a:rPr>
                        <a:t>13%</a:t>
                      </a:r>
                      <a:endParaRPr lang="en-ZA" sz="1800" b="1" dirty="0">
                        <a:solidFill>
                          <a:srgbClr val="A83224"/>
                        </a:solidFill>
                        <a:latin typeface="Eras Demi ITC" panose="020B0805030504020804" pitchFamily="34" charset="0"/>
                      </a:endParaRPr>
                    </a:p>
                  </a:txBody>
                  <a:tcPr/>
                </a:tc>
                <a:tc>
                  <a:txBody>
                    <a:bodyPr/>
                    <a:lstStyle/>
                    <a:p>
                      <a:pPr algn="r"/>
                      <a:r>
                        <a:rPr lang="en-ZA" sz="1800" b="1" dirty="0" smtClean="0">
                          <a:solidFill>
                            <a:srgbClr val="A83224"/>
                          </a:solidFill>
                          <a:latin typeface="Eras Demi ITC" panose="020B0805030504020804" pitchFamily="34" charset="0"/>
                        </a:rPr>
                        <a:t>416,203</a:t>
                      </a:r>
                      <a:endParaRPr lang="en-ZA" sz="1800" b="1" dirty="0">
                        <a:solidFill>
                          <a:srgbClr val="A83224"/>
                        </a:solidFill>
                        <a:latin typeface="Eras Demi ITC" panose="020B0805030504020804" pitchFamily="34" charset="0"/>
                      </a:endParaRPr>
                    </a:p>
                  </a:txBody>
                  <a:tcPr/>
                </a:tc>
                <a:extLst>
                  <a:ext uri="{0D108BD9-81ED-4DB2-BD59-A6C34878D82A}">
                    <a16:rowId xmlns:a16="http://schemas.microsoft.com/office/drawing/2014/main" xmlns="" val="10007"/>
                  </a:ext>
                </a:extLst>
              </a:tr>
            </a:tbl>
          </a:graphicData>
        </a:graphic>
      </p:graphicFrame>
      <p:sp>
        <p:nvSpPr>
          <p:cNvPr id="13" name="TextBox 12"/>
          <p:cNvSpPr txBox="1"/>
          <p:nvPr/>
        </p:nvSpPr>
        <p:spPr>
          <a:xfrm>
            <a:off x="3509210" y="3261257"/>
            <a:ext cx="715545" cy="264687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600" b="0" i="0" u="none" strike="noStrike" kern="1200" cap="none" spc="0" normalizeH="0" baseline="0" noProof="0" dirty="0" smtClean="0">
                <a:ln>
                  <a:noFill/>
                </a:ln>
                <a:solidFill>
                  <a:prstClr val="white">
                    <a:lumMod val="50000"/>
                  </a:prstClr>
                </a:solidFill>
                <a:effectLst/>
                <a:uLnTx/>
                <a:uFillTx/>
                <a:latin typeface="Yu Gothic UI Light" panose="020B0300000000000000" pitchFamily="34" charset="-128"/>
                <a:ea typeface="Yu Gothic UI Light" panose="020B0300000000000000" pitchFamily="34" charset="-128"/>
                <a:cs typeface="+mn-cs"/>
              </a:rPr>
              <a:t>}</a:t>
            </a:r>
            <a:endParaRPr kumimoji="0" lang="en-ZA" sz="16600" b="0" i="0" u="none" strike="noStrike" kern="1200" cap="none" spc="0" normalizeH="0" baseline="0" noProof="0" dirty="0">
              <a:ln>
                <a:noFill/>
              </a:ln>
              <a:solidFill>
                <a:prstClr val="white">
                  <a:lumMod val="50000"/>
                </a:prstClr>
              </a:solidFill>
              <a:effectLst/>
              <a:uLnTx/>
              <a:uFillTx/>
              <a:latin typeface="Yu Gothic UI Light" panose="020B0300000000000000" pitchFamily="34" charset="-128"/>
              <a:ea typeface="Yu Gothic UI Light" panose="020B0300000000000000" pitchFamily="34" charset="-128"/>
              <a:cs typeface="+mn-cs"/>
            </a:endParaRPr>
          </a:p>
        </p:txBody>
      </p:sp>
      <p:sp>
        <p:nvSpPr>
          <p:cNvPr id="14" name="TextBox 13"/>
          <p:cNvSpPr txBox="1"/>
          <p:nvPr/>
        </p:nvSpPr>
        <p:spPr>
          <a:xfrm>
            <a:off x="5994412" y="3261257"/>
            <a:ext cx="856221" cy="264687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600" b="0" i="0" u="none" strike="noStrike" kern="1200" cap="none" spc="0" normalizeH="0" baseline="0" noProof="0" dirty="0" smtClean="0">
                <a:ln>
                  <a:noFill/>
                </a:ln>
                <a:solidFill>
                  <a:prstClr val="white">
                    <a:lumMod val="50000"/>
                  </a:prstClr>
                </a:solidFill>
                <a:effectLst/>
                <a:uLnTx/>
                <a:uFillTx/>
                <a:latin typeface="Yu Gothic UI Light" panose="020B0300000000000000" pitchFamily="34" charset="-128"/>
                <a:ea typeface="Yu Gothic UI Light" panose="020B0300000000000000" pitchFamily="34" charset="-128"/>
                <a:cs typeface="+mn-cs"/>
              </a:rPr>
              <a:t>}</a:t>
            </a:r>
            <a:endParaRPr kumimoji="0" lang="en-ZA" sz="16600" b="0" i="0" u="none" strike="noStrike" kern="1200" cap="none" spc="0" normalizeH="0" baseline="0" noProof="0" dirty="0">
              <a:ln>
                <a:noFill/>
              </a:ln>
              <a:solidFill>
                <a:prstClr val="white">
                  <a:lumMod val="50000"/>
                </a:prstClr>
              </a:solidFill>
              <a:effectLst/>
              <a:uLnTx/>
              <a:uFillTx/>
              <a:latin typeface="Yu Gothic UI Light" panose="020B0300000000000000" pitchFamily="34" charset="-128"/>
              <a:ea typeface="Yu Gothic UI Light" panose="020B0300000000000000" pitchFamily="34" charset="-128"/>
              <a:cs typeface="+mn-cs"/>
            </a:endParaRPr>
          </a:p>
        </p:txBody>
      </p:sp>
      <p:sp>
        <p:nvSpPr>
          <p:cNvPr id="4" name="Slide Number Placeholder 3"/>
          <p:cNvSpPr>
            <a:spLocks noGrp="1"/>
          </p:cNvSpPr>
          <p:nvPr>
            <p:ph type="sldNum" sz="quarter" idx="12"/>
          </p:nvPr>
        </p:nvSpPr>
        <p:spPr/>
        <p:txBody>
          <a:bodyPr/>
          <a:lstStyle/>
          <a:p>
            <a:fld id="{D7CBE9B7-FB75-284D-83FF-0AB6B020F1CD}" type="slidenum">
              <a:rPr lang="en-US" smtClean="0"/>
              <a:pPr/>
              <a:t>19</a:t>
            </a:fld>
            <a:endParaRPr lang="en-US"/>
          </a:p>
        </p:txBody>
      </p:sp>
    </p:spTree>
    <p:extLst>
      <p:ext uri="{BB962C8B-B14F-4D97-AF65-F5344CB8AC3E}">
        <p14:creationId xmlns:p14="http://schemas.microsoft.com/office/powerpoint/2010/main" xmlns="" val="787862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a:solidFill>
                  <a:schemeClr val="tx1"/>
                </a:solidFill>
                <a:latin typeface="Arial" panose="020B0604020202020204" pitchFamily="34" charset="0"/>
                <a:cs typeface="Arial" panose="020B0604020202020204" pitchFamily="34" charset="0"/>
              </a:rPr>
              <a:t>Content</a:t>
            </a:r>
          </a:p>
        </p:txBody>
      </p:sp>
      <p:sp>
        <p:nvSpPr>
          <p:cNvPr id="3" name="Text Placeholder 2"/>
          <p:cNvSpPr>
            <a:spLocks noGrp="1"/>
          </p:cNvSpPr>
          <p:nvPr/>
        </p:nvSpPr>
        <p:spPr>
          <a:xfrm>
            <a:off x="381000" y="765732"/>
            <a:ext cx="7528560"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2400" b="1" dirty="0">
                <a:solidFill>
                  <a:srgbClr val="0293D2"/>
                </a:solidFill>
                <a:latin typeface="Arial" panose="020B0604020202020204" pitchFamily="34" charset="0"/>
                <a:cs typeface="Arial" panose="020B0604020202020204" pitchFamily="34" charset="0"/>
              </a:rPr>
              <a:t>Legal Aid SA Annual Performance Report </a:t>
            </a:r>
            <a:r>
              <a:rPr lang="en-US" sz="2400" b="1" dirty="0" smtClean="0">
                <a:solidFill>
                  <a:srgbClr val="0293D2"/>
                </a:solidFill>
                <a:latin typeface="Arial" panose="020B0604020202020204" pitchFamily="34" charset="0"/>
                <a:cs typeface="Arial" panose="020B0604020202020204" pitchFamily="34" charset="0"/>
              </a:rPr>
              <a:t>2018/19 </a:t>
            </a:r>
            <a:endParaRPr lang="en-US" sz="2400" b="1" dirty="0">
              <a:solidFill>
                <a:srgbClr val="0293D2"/>
              </a:solidFill>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603504" y="1078991"/>
            <a:ext cx="8174736" cy="5413249"/>
          </a:xfrm>
        </p:spPr>
        <p:txBody>
          <a:bodyPr>
            <a:normAutofit lnSpcReduction="10000"/>
          </a:bodyPr>
          <a:lstStyle/>
          <a:p>
            <a:pPr>
              <a:lnSpc>
                <a:spcPct val="150000"/>
              </a:lnSpc>
              <a:buFont typeface="+mj-lt"/>
              <a:buAutoNum type="arabicPeriod"/>
            </a:pPr>
            <a:r>
              <a:rPr lang="en-US" sz="2800" dirty="0">
                <a:latin typeface="Arial"/>
                <a:cs typeface="Arial"/>
              </a:rPr>
              <a:t>Introduction</a:t>
            </a:r>
          </a:p>
          <a:p>
            <a:pPr>
              <a:lnSpc>
                <a:spcPct val="150000"/>
              </a:lnSpc>
              <a:buFont typeface="+mj-lt"/>
              <a:buAutoNum type="arabicPeriod"/>
            </a:pPr>
            <a:r>
              <a:rPr lang="en-US" sz="2800" dirty="0">
                <a:latin typeface="Arial"/>
                <a:cs typeface="Arial"/>
              </a:rPr>
              <a:t>Legal Aid SA Organisational </a:t>
            </a:r>
            <a:r>
              <a:rPr lang="en-US" sz="2800" dirty="0" smtClean="0">
                <a:latin typeface="Arial"/>
                <a:cs typeface="Arial"/>
              </a:rPr>
              <a:t>Performance 2018/19</a:t>
            </a:r>
            <a:endParaRPr lang="en-US" sz="2800" dirty="0">
              <a:latin typeface="Arial"/>
              <a:cs typeface="Arial"/>
            </a:endParaRPr>
          </a:p>
          <a:p>
            <a:pPr>
              <a:lnSpc>
                <a:spcPct val="150000"/>
              </a:lnSpc>
              <a:buFont typeface="+mj-lt"/>
              <a:buAutoNum type="arabicPeriod"/>
            </a:pPr>
            <a:r>
              <a:rPr lang="en-US" sz="2800" dirty="0">
                <a:latin typeface="Arial"/>
                <a:cs typeface="Arial"/>
              </a:rPr>
              <a:t>Report on </a:t>
            </a:r>
            <a:r>
              <a:rPr lang="en-US" sz="2800" dirty="0" smtClean="0">
                <a:latin typeface="Arial"/>
                <a:cs typeface="Arial"/>
              </a:rPr>
              <a:t>Performance 2018/19</a:t>
            </a:r>
            <a:endParaRPr lang="en-US" sz="2800" dirty="0">
              <a:latin typeface="Arial"/>
              <a:cs typeface="Arial"/>
            </a:endParaRPr>
          </a:p>
          <a:p>
            <a:pPr>
              <a:lnSpc>
                <a:spcPct val="150000"/>
              </a:lnSpc>
              <a:buFont typeface="+mj-lt"/>
              <a:buAutoNum type="arabicPeriod"/>
            </a:pPr>
            <a:r>
              <a:rPr lang="en-US" sz="2800" dirty="0">
                <a:latin typeface="Arial"/>
                <a:cs typeface="Arial"/>
              </a:rPr>
              <a:t>Delivery </a:t>
            </a:r>
            <a:r>
              <a:rPr lang="en-US" sz="2800" dirty="0" smtClean="0">
                <a:latin typeface="Arial"/>
                <a:cs typeface="Arial"/>
              </a:rPr>
              <a:t>Against </a:t>
            </a:r>
            <a:r>
              <a:rPr lang="en-US" sz="2800" dirty="0">
                <a:latin typeface="Arial"/>
                <a:cs typeface="Arial"/>
              </a:rPr>
              <a:t>Strategic Plan 2015-2020</a:t>
            </a:r>
          </a:p>
          <a:p>
            <a:pPr>
              <a:lnSpc>
                <a:spcPct val="150000"/>
              </a:lnSpc>
              <a:buFont typeface="+mj-lt"/>
              <a:buAutoNum type="arabicPeriod"/>
            </a:pPr>
            <a:r>
              <a:rPr lang="en-US" sz="2800" dirty="0" smtClean="0">
                <a:latin typeface="Arial"/>
                <a:cs typeface="Arial"/>
              </a:rPr>
              <a:t>Summary </a:t>
            </a:r>
            <a:r>
              <a:rPr lang="en-US" sz="2800" dirty="0">
                <a:latin typeface="Arial"/>
                <a:cs typeface="Arial"/>
              </a:rPr>
              <a:t>of Performance </a:t>
            </a:r>
            <a:r>
              <a:rPr lang="en-US" sz="2800" dirty="0" smtClean="0">
                <a:latin typeface="Arial"/>
                <a:cs typeface="Arial"/>
              </a:rPr>
              <a:t>2018/19</a:t>
            </a:r>
            <a:endParaRPr lang="en-US" sz="2800" dirty="0">
              <a:latin typeface="Arial"/>
              <a:cs typeface="Arial"/>
            </a:endParaRPr>
          </a:p>
          <a:p>
            <a:pPr>
              <a:lnSpc>
                <a:spcPct val="150000"/>
              </a:lnSpc>
              <a:buFont typeface="+mj-lt"/>
              <a:buAutoNum type="arabicPeriod"/>
            </a:pPr>
            <a:r>
              <a:rPr lang="en-US" sz="2800" dirty="0">
                <a:latin typeface="Arial"/>
                <a:cs typeface="Arial"/>
              </a:rPr>
              <a:t>Summary of Performance </a:t>
            </a:r>
            <a:r>
              <a:rPr lang="en-US" sz="2800" dirty="0" smtClean="0">
                <a:latin typeface="Arial"/>
                <a:cs typeface="Arial"/>
              </a:rPr>
              <a:t>2019/20 – Quarter 1</a:t>
            </a:r>
            <a:endParaRPr lang="en-US" sz="2800" dirty="0">
              <a:latin typeface="Arial"/>
              <a:cs typeface="Arial"/>
            </a:endParaRPr>
          </a:p>
          <a:p>
            <a:pPr>
              <a:lnSpc>
                <a:spcPct val="150000"/>
              </a:lnSpc>
              <a:buFont typeface="+mj-lt"/>
              <a:buAutoNum type="arabicPeriod"/>
            </a:pPr>
            <a:r>
              <a:rPr lang="en-US" sz="2800" dirty="0" smtClean="0">
                <a:latin typeface="Arial"/>
                <a:cs typeface="Arial"/>
              </a:rPr>
              <a:t>Legal </a:t>
            </a:r>
            <a:r>
              <a:rPr lang="en-US" sz="2800" dirty="0">
                <a:latin typeface="Arial"/>
                <a:cs typeface="Arial"/>
              </a:rPr>
              <a:t>Aid SA: </a:t>
            </a:r>
            <a:r>
              <a:rPr lang="en-US" sz="2800" dirty="0" smtClean="0">
                <a:latin typeface="Arial"/>
                <a:cs typeface="Arial"/>
              </a:rPr>
              <a:t>FY 2019/20 </a:t>
            </a:r>
            <a:r>
              <a:rPr lang="en-US" sz="2800" dirty="0">
                <a:latin typeface="Arial"/>
                <a:cs typeface="Arial"/>
              </a:rPr>
              <a:t>and </a:t>
            </a:r>
            <a:r>
              <a:rPr lang="en-US" sz="2800" dirty="0" smtClean="0">
                <a:latin typeface="Arial"/>
                <a:cs typeface="Arial"/>
              </a:rPr>
              <a:t>2020/20</a:t>
            </a:r>
            <a:fld id="{267762C1-A984-4E43-92A6-BBD3CC0198A9}" type="slidenum">
              <a:rPr lang="en-US" sz="2800" smtClean="0">
                <a:latin typeface="Arial"/>
                <a:cs typeface="Arial"/>
              </a:rPr>
              <a:pPr>
                <a:lnSpc>
                  <a:spcPct val="150000"/>
                </a:lnSpc>
                <a:buFont typeface="+mj-lt"/>
                <a:buAutoNum type="arabicPeriod"/>
              </a:pPr>
              <a:t>2</a:t>
            </a:fld>
            <a:fld id="{8ECDDDD9-575A-4B34-B63F-30EA51AE0C7A}" type="slidenum">
              <a:rPr lang="en-US" sz="2800" smtClean="0">
                <a:latin typeface="Arial"/>
                <a:cs typeface="Arial"/>
              </a:rPr>
              <a:pPr>
                <a:lnSpc>
                  <a:spcPct val="150000"/>
                </a:lnSpc>
                <a:buFont typeface="+mj-lt"/>
                <a:buAutoNum type="arabicPeriod"/>
              </a:pPr>
              <a:t>2</a:t>
            </a:fld>
            <a:endParaRPr lang="en-US" sz="2800" dirty="0">
              <a:latin typeface="Arial"/>
              <a:cs typeface="Arial"/>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7" name="Slide Number Placeholder 6"/>
          <p:cNvSpPr>
            <a:spLocks noGrp="1"/>
          </p:cNvSpPr>
          <p:nvPr>
            <p:ph type="sldNum" sz="quarter" idx="12"/>
          </p:nvPr>
        </p:nvSpPr>
        <p:spPr/>
        <p:txBody>
          <a:bodyPr/>
          <a:lstStyle/>
          <a:p>
            <a:fld id="{D7CBE9B7-FB75-284D-83FF-0AB6B020F1CD}" type="slidenum">
              <a:rPr lang="en-US" smtClean="0"/>
              <a:pPr/>
              <a:t>2</a:t>
            </a:fld>
            <a:endParaRPr lang="en-US" dirty="0"/>
          </a:p>
        </p:txBody>
      </p:sp>
    </p:spTree>
    <p:extLst>
      <p:ext uri="{BB962C8B-B14F-4D97-AF65-F5344CB8AC3E}">
        <p14:creationId xmlns:p14="http://schemas.microsoft.com/office/powerpoint/2010/main" xmlns="" val="9163653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a:solidFill>
                  <a:schemeClr val="tx1"/>
                </a:solidFill>
                <a:latin typeface="Arial" panose="020B0604020202020204" pitchFamily="34" charset="0"/>
                <a:cs typeface="Arial" panose="020B0604020202020204" pitchFamily="34" charset="0"/>
              </a:rPr>
              <a:t>3. Report on 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729156"/>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P1-3 (I) Quality legal aid services</a:t>
            </a:r>
          </a:p>
        </p:txBody>
      </p:sp>
      <p:sp>
        <p:nvSpPr>
          <p:cNvPr id="4" name="Content Placeholder 2"/>
          <p:cNvSpPr>
            <a:spLocks noGrp="1"/>
          </p:cNvSpPr>
          <p:nvPr>
            <p:ph idx="1"/>
          </p:nvPr>
        </p:nvSpPr>
        <p:spPr>
          <a:xfrm>
            <a:off x="381000" y="1072525"/>
            <a:ext cx="8763000" cy="5418710"/>
          </a:xfrm>
        </p:spPr>
        <p:txBody>
          <a:bodyPr>
            <a:normAutofit fontScale="85000" lnSpcReduction="10000"/>
          </a:bodyPr>
          <a:lstStyle/>
          <a:p>
            <a:pPr marL="0" lvl="0" indent="0">
              <a:lnSpc>
                <a:spcPct val="110000"/>
              </a:lnSpc>
              <a:buNone/>
            </a:pPr>
            <a:r>
              <a:rPr lang="en-US" sz="2400" dirty="0">
                <a:solidFill>
                  <a:prstClr val="black"/>
                </a:solidFill>
                <a:latin typeface="Arial"/>
                <a:cs typeface="Arial"/>
              </a:rPr>
              <a:t>The following programmes are in place to ensure the provision of quality legal services:</a:t>
            </a:r>
          </a:p>
          <a:p>
            <a:pPr marL="514350" lvl="0" indent="-514350">
              <a:lnSpc>
                <a:spcPct val="110000"/>
              </a:lnSpc>
              <a:buFont typeface="Arial"/>
              <a:buAutoNum type="romanUcPeriod"/>
            </a:pPr>
            <a:r>
              <a:rPr lang="en-US" sz="2400" dirty="0">
                <a:solidFill>
                  <a:prstClr val="black"/>
                </a:solidFill>
                <a:latin typeface="Arial"/>
                <a:cs typeface="Arial"/>
              </a:rPr>
              <a:t>Monitoring of supervisory ratios at Local </a:t>
            </a:r>
            <a:r>
              <a:rPr lang="en-US" sz="2400" dirty="0" smtClean="0">
                <a:solidFill>
                  <a:prstClr val="black"/>
                </a:solidFill>
                <a:latin typeface="Arial"/>
                <a:cs typeface="Arial"/>
              </a:rPr>
              <a:t>Offices.</a:t>
            </a:r>
            <a:endParaRPr lang="en-US" sz="2400" dirty="0">
              <a:solidFill>
                <a:prstClr val="black"/>
              </a:solidFill>
              <a:latin typeface="Arial"/>
              <a:cs typeface="Arial"/>
            </a:endParaRPr>
          </a:p>
          <a:p>
            <a:pPr marL="514350" lvl="0" indent="-514350">
              <a:lnSpc>
                <a:spcPct val="110000"/>
              </a:lnSpc>
              <a:buFont typeface="Arial"/>
              <a:buAutoNum type="romanUcPeriod"/>
            </a:pPr>
            <a:r>
              <a:rPr lang="en-US" sz="2400" dirty="0">
                <a:solidFill>
                  <a:prstClr val="black"/>
                </a:solidFill>
                <a:latin typeface="Arial"/>
                <a:cs typeface="Arial"/>
              </a:rPr>
              <a:t>Differentiated quality monitoring </a:t>
            </a:r>
            <a:r>
              <a:rPr lang="en-US" sz="2400" dirty="0" smtClean="0">
                <a:solidFill>
                  <a:prstClr val="black"/>
                </a:solidFill>
                <a:latin typeface="Arial"/>
                <a:cs typeface="Arial"/>
              </a:rPr>
              <a:t>programme </a:t>
            </a:r>
            <a:r>
              <a:rPr lang="en-US" sz="2400" dirty="0">
                <a:solidFill>
                  <a:prstClr val="black"/>
                </a:solidFill>
                <a:latin typeface="Arial"/>
                <a:cs typeface="Arial"/>
              </a:rPr>
              <a:t>according to the support needs of each individual </a:t>
            </a:r>
            <a:r>
              <a:rPr lang="en-US" sz="2400" dirty="0" smtClean="0">
                <a:solidFill>
                  <a:prstClr val="black"/>
                </a:solidFill>
                <a:latin typeface="Arial"/>
                <a:cs typeface="Arial"/>
              </a:rPr>
              <a:t>practitioner.</a:t>
            </a:r>
            <a:endParaRPr lang="en-US" sz="2400" dirty="0">
              <a:solidFill>
                <a:prstClr val="black"/>
              </a:solidFill>
              <a:latin typeface="Arial"/>
              <a:cs typeface="Arial"/>
            </a:endParaRPr>
          </a:p>
          <a:p>
            <a:pPr marL="514350" lvl="0" indent="-514350">
              <a:lnSpc>
                <a:spcPct val="110000"/>
              </a:lnSpc>
              <a:buFont typeface="Arial"/>
              <a:buAutoNum type="romanUcPeriod"/>
            </a:pPr>
            <a:r>
              <a:rPr lang="en-US" sz="2400" dirty="0">
                <a:solidFill>
                  <a:prstClr val="black"/>
                </a:solidFill>
                <a:latin typeface="Arial"/>
                <a:cs typeface="Arial"/>
              </a:rPr>
              <a:t>Training programmes implemented and training targets </a:t>
            </a:r>
            <a:r>
              <a:rPr lang="en-US" sz="2400" dirty="0" smtClean="0">
                <a:solidFill>
                  <a:prstClr val="black"/>
                </a:solidFill>
                <a:latin typeface="Arial"/>
                <a:cs typeface="Arial"/>
              </a:rPr>
              <a:t>achieved.</a:t>
            </a:r>
            <a:endParaRPr lang="en-US" sz="2400" dirty="0">
              <a:solidFill>
                <a:prstClr val="black"/>
              </a:solidFill>
              <a:latin typeface="Arial"/>
              <a:cs typeface="Arial"/>
            </a:endParaRPr>
          </a:p>
          <a:p>
            <a:pPr marL="514350" lvl="0" indent="-514350">
              <a:lnSpc>
                <a:spcPct val="110000"/>
              </a:lnSpc>
              <a:buFont typeface="Arial"/>
              <a:buAutoNum type="romanUcPeriod"/>
            </a:pPr>
            <a:r>
              <a:rPr lang="en-US" sz="2400" dirty="0">
                <a:solidFill>
                  <a:prstClr val="black"/>
                </a:solidFill>
                <a:latin typeface="Arial"/>
                <a:cs typeface="Arial"/>
              </a:rPr>
              <a:t>Support programmes such as </a:t>
            </a:r>
            <a:r>
              <a:rPr lang="en-US" sz="2400" dirty="0" smtClean="0">
                <a:solidFill>
                  <a:prstClr val="black"/>
                </a:solidFill>
                <a:latin typeface="Arial"/>
                <a:cs typeface="Arial"/>
              </a:rPr>
              <a:t>a mentoring </a:t>
            </a:r>
            <a:r>
              <a:rPr lang="en-US" sz="2400" dirty="0">
                <a:solidFill>
                  <a:prstClr val="black"/>
                </a:solidFill>
                <a:latin typeface="Arial"/>
                <a:cs typeface="Arial"/>
              </a:rPr>
              <a:t>and coaching </a:t>
            </a:r>
            <a:r>
              <a:rPr lang="en-US" sz="2400" dirty="0" smtClean="0">
                <a:solidFill>
                  <a:prstClr val="black"/>
                </a:solidFill>
                <a:latin typeface="Arial"/>
                <a:cs typeface="Arial"/>
              </a:rPr>
              <a:t>programme.</a:t>
            </a:r>
            <a:endParaRPr lang="en-US" sz="2400" dirty="0">
              <a:solidFill>
                <a:prstClr val="black"/>
              </a:solidFill>
              <a:latin typeface="Arial"/>
              <a:cs typeface="Arial"/>
            </a:endParaRPr>
          </a:p>
          <a:p>
            <a:pPr marL="514350" lvl="0" indent="-514350">
              <a:lnSpc>
                <a:spcPct val="110000"/>
              </a:lnSpc>
              <a:buFont typeface="Arial"/>
              <a:buAutoNum type="romanUcPeriod"/>
            </a:pPr>
            <a:r>
              <a:rPr lang="en-US" sz="2400" dirty="0">
                <a:solidFill>
                  <a:prstClr val="black"/>
                </a:solidFill>
                <a:latin typeface="Arial"/>
                <a:cs typeface="Arial"/>
              </a:rPr>
              <a:t>Support by a provincial legal team on identified quality </a:t>
            </a:r>
            <a:r>
              <a:rPr lang="en-US" sz="2400" dirty="0" smtClean="0">
                <a:solidFill>
                  <a:prstClr val="black"/>
                </a:solidFill>
                <a:latin typeface="Arial"/>
                <a:cs typeface="Arial"/>
              </a:rPr>
              <a:t>deficiencies.</a:t>
            </a:r>
            <a:endParaRPr lang="en-US" sz="2400" dirty="0">
              <a:solidFill>
                <a:prstClr val="black"/>
              </a:solidFill>
              <a:latin typeface="Arial"/>
              <a:cs typeface="Arial"/>
            </a:endParaRPr>
          </a:p>
          <a:p>
            <a:pPr marL="514350" lvl="0" indent="-514350">
              <a:lnSpc>
                <a:spcPct val="110000"/>
              </a:lnSpc>
              <a:buFont typeface="Arial"/>
              <a:buAutoNum type="romanUcPeriod"/>
            </a:pPr>
            <a:r>
              <a:rPr lang="en-US" sz="2400" dirty="0">
                <a:solidFill>
                  <a:prstClr val="black"/>
                </a:solidFill>
                <a:latin typeface="Arial"/>
                <a:cs typeface="Arial"/>
              </a:rPr>
              <a:t>Overall quality assurance by an independent unit based in the Internal Audit </a:t>
            </a:r>
            <a:r>
              <a:rPr lang="en-US" sz="2400" dirty="0" smtClean="0">
                <a:solidFill>
                  <a:prstClr val="black"/>
                </a:solidFill>
                <a:latin typeface="Arial"/>
                <a:cs typeface="Arial"/>
              </a:rPr>
              <a:t>Department.</a:t>
            </a:r>
            <a:endParaRPr lang="en-US" sz="2400" dirty="0">
              <a:solidFill>
                <a:prstClr val="black"/>
              </a:solidFill>
              <a:latin typeface="Arial"/>
              <a:cs typeface="Arial"/>
            </a:endParaRPr>
          </a:p>
          <a:p>
            <a:pPr marL="514350" lvl="0" indent="-514350">
              <a:lnSpc>
                <a:spcPct val="110000"/>
              </a:lnSpc>
              <a:buFont typeface="Arial"/>
              <a:buAutoNum type="romanUcPeriod"/>
            </a:pPr>
            <a:endParaRPr lang="en-US" sz="2400" dirty="0">
              <a:solidFill>
                <a:prstClr val="black"/>
              </a:solidFill>
              <a:latin typeface="Arial"/>
              <a:cs typeface="Arial"/>
            </a:endParaRPr>
          </a:p>
          <a:p>
            <a:pPr marL="0" lvl="0" indent="0">
              <a:lnSpc>
                <a:spcPct val="110000"/>
              </a:lnSpc>
              <a:buNone/>
            </a:pPr>
            <a:r>
              <a:rPr lang="en-US" sz="2400" dirty="0" smtClean="0">
                <a:solidFill>
                  <a:prstClr val="black"/>
                </a:solidFill>
                <a:latin typeface="Arial"/>
                <a:cs typeface="Arial"/>
              </a:rPr>
              <a:t>Overall, </a:t>
            </a:r>
            <a:r>
              <a:rPr lang="en-US" sz="2400" dirty="0">
                <a:solidFill>
                  <a:prstClr val="black"/>
                </a:solidFill>
                <a:latin typeface="Arial"/>
                <a:cs typeface="Arial"/>
              </a:rPr>
              <a:t>l</a:t>
            </a:r>
            <a:r>
              <a:rPr lang="en-US" sz="2400" dirty="0" smtClean="0">
                <a:solidFill>
                  <a:prstClr val="black"/>
                </a:solidFill>
                <a:latin typeface="Arial"/>
                <a:cs typeface="Arial"/>
              </a:rPr>
              <a:t>egal </a:t>
            </a:r>
            <a:r>
              <a:rPr lang="en-US" sz="2400" dirty="0">
                <a:solidFill>
                  <a:prstClr val="black"/>
                </a:solidFill>
                <a:latin typeface="Arial"/>
                <a:cs typeface="Arial"/>
              </a:rPr>
              <a:t>p</a:t>
            </a:r>
            <a:r>
              <a:rPr lang="en-US" sz="2400" dirty="0" smtClean="0">
                <a:solidFill>
                  <a:prstClr val="black"/>
                </a:solidFill>
                <a:latin typeface="Arial"/>
                <a:cs typeface="Arial"/>
              </a:rPr>
              <a:t>ractitioners </a:t>
            </a:r>
            <a:r>
              <a:rPr lang="en-US" sz="2400" dirty="0">
                <a:solidFill>
                  <a:prstClr val="black"/>
                </a:solidFill>
                <a:latin typeface="Arial"/>
                <a:cs typeface="Arial"/>
              </a:rPr>
              <a:t>meet quality targets set and &lt;1% of </a:t>
            </a:r>
            <a:r>
              <a:rPr lang="en-US" sz="2400" dirty="0" smtClean="0">
                <a:solidFill>
                  <a:prstClr val="black"/>
                </a:solidFill>
                <a:latin typeface="Arial"/>
                <a:cs typeface="Arial"/>
              </a:rPr>
              <a:t>legal practitioners </a:t>
            </a:r>
            <a:r>
              <a:rPr lang="en-US" sz="2400" dirty="0">
                <a:solidFill>
                  <a:prstClr val="black"/>
                </a:solidFill>
                <a:latin typeface="Arial"/>
                <a:cs typeface="Arial"/>
              </a:rPr>
              <a:t>do not meet their quality targets. These </a:t>
            </a:r>
            <a:r>
              <a:rPr lang="en-US" sz="2400" dirty="0" smtClean="0">
                <a:solidFill>
                  <a:prstClr val="black"/>
                </a:solidFill>
                <a:latin typeface="Arial"/>
                <a:cs typeface="Arial"/>
              </a:rPr>
              <a:t>legal practitioners are </a:t>
            </a:r>
            <a:r>
              <a:rPr lang="en-US" sz="2400" dirty="0">
                <a:solidFill>
                  <a:prstClr val="black"/>
                </a:solidFill>
                <a:latin typeface="Arial"/>
                <a:cs typeface="Arial"/>
              </a:rPr>
              <a:t>supported by legal managers so that their quality is improved</a:t>
            </a:r>
            <a:r>
              <a:rPr lang="en-US" sz="2400" dirty="0" smtClean="0">
                <a:solidFill>
                  <a:prstClr val="black"/>
                </a:solidFill>
                <a:latin typeface="Arial"/>
                <a:cs typeface="Arial"/>
              </a:rPr>
              <a:t>.</a:t>
            </a:r>
          </a:p>
          <a:p>
            <a:pPr marL="0" indent="0">
              <a:buNone/>
            </a:pPr>
            <a:endParaRPr lang="en-US" sz="1800" dirty="0">
              <a:latin typeface="Arial"/>
              <a:cs typeface="Arial"/>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6" name="Slide Number Placeholder 5"/>
          <p:cNvSpPr>
            <a:spLocks noGrp="1"/>
          </p:cNvSpPr>
          <p:nvPr>
            <p:ph type="sldNum" sz="quarter" idx="12"/>
          </p:nvPr>
        </p:nvSpPr>
        <p:spPr/>
        <p:txBody>
          <a:bodyPr/>
          <a:lstStyle/>
          <a:p>
            <a:fld id="{D7CBE9B7-FB75-284D-83FF-0AB6B020F1CD}" type="slidenum">
              <a:rPr lang="en-US" smtClean="0"/>
              <a:pPr/>
              <a:t>20</a:t>
            </a:fld>
            <a:endParaRPr lang="en-US"/>
          </a:p>
        </p:txBody>
      </p:sp>
    </p:spTree>
    <p:extLst>
      <p:ext uri="{BB962C8B-B14F-4D97-AF65-F5344CB8AC3E}">
        <p14:creationId xmlns:p14="http://schemas.microsoft.com/office/powerpoint/2010/main" xmlns="" val="13566493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729156"/>
            <a:ext cx="7353300"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3.1 Client, Community, Stakeholder &amp; Shareholder </a:t>
            </a:r>
          </a:p>
          <a:p>
            <a:r>
              <a:rPr lang="en-US" b="1" dirty="0">
                <a:solidFill>
                  <a:srgbClr val="0293D2"/>
                </a:solidFill>
              </a:rPr>
              <a:t>P5 – Effective functioning of justice system</a:t>
            </a:r>
          </a:p>
          <a:p>
            <a:endParaRPr lang="en-US" b="1" dirty="0">
              <a:solidFill>
                <a:srgbClr val="0293D2"/>
              </a:solidFill>
              <a:latin typeface="Arial" panose="020B0604020202020204" pitchFamily="34" charset="0"/>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8" name="Content Placeholder 1"/>
          <p:cNvGraphicFramePr>
            <a:graphicFrameLocks noGrp="1"/>
          </p:cNvGraphicFramePr>
          <p:nvPr>
            <p:ph idx="1"/>
            <p:extLst>
              <p:ext uri="{D42A27DB-BD31-4B8C-83A1-F6EECF244321}">
                <p14:modId xmlns:p14="http://schemas.microsoft.com/office/powerpoint/2010/main" xmlns="" val="3926606421"/>
              </p:ext>
            </p:extLst>
          </p:nvPr>
        </p:nvGraphicFramePr>
        <p:xfrm>
          <a:off x="717550" y="1599646"/>
          <a:ext cx="8029086" cy="4811150"/>
        </p:xfrm>
        <a:graphic>
          <a:graphicData uri="http://schemas.openxmlformats.org/drawingml/2006/table">
            <a:tbl>
              <a:tblPr firstRow="1" bandRow="1">
                <a:tableStyleId>{073A0DAA-6AF3-43AB-8588-CEC1D06C72B9}</a:tableStyleId>
              </a:tblPr>
              <a:tblGrid>
                <a:gridCol w="1676262">
                  <a:extLst>
                    <a:ext uri="{9D8B030D-6E8A-4147-A177-3AD203B41FA5}">
                      <a16:colId xmlns:a16="http://schemas.microsoft.com/office/drawing/2014/main" xmlns="" val="20000"/>
                    </a:ext>
                  </a:extLst>
                </a:gridCol>
                <a:gridCol w="754656">
                  <a:extLst>
                    <a:ext uri="{9D8B030D-6E8A-4147-A177-3AD203B41FA5}">
                      <a16:colId xmlns:a16="http://schemas.microsoft.com/office/drawing/2014/main" xmlns="" val="20001"/>
                    </a:ext>
                  </a:extLst>
                </a:gridCol>
                <a:gridCol w="5598168">
                  <a:extLst>
                    <a:ext uri="{9D8B030D-6E8A-4147-A177-3AD203B41FA5}">
                      <a16:colId xmlns:a16="http://schemas.microsoft.com/office/drawing/2014/main" xmlns="" val="20002"/>
                    </a:ext>
                  </a:extLst>
                </a:gridCol>
              </a:tblGrid>
              <a:tr h="370840">
                <a:tc>
                  <a:txBody>
                    <a:bodyPr/>
                    <a:lstStyle/>
                    <a:p>
                      <a:pPr algn="l"/>
                      <a:r>
                        <a:rPr lang="en-US" sz="1800" dirty="0" smtClean="0">
                          <a:latin typeface="Eras Demi ITC" panose="020B0805030504020804" pitchFamily="34" charset="0"/>
                        </a:rPr>
                        <a:t>Strategy </a:t>
                      </a:r>
                      <a:endParaRPr lang="en-US" sz="18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US" sz="1800" dirty="0" smtClean="0">
                          <a:latin typeface="Eras Demi ITC" panose="020B0805030504020804" pitchFamily="34" charset="0"/>
                        </a:rPr>
                        <a:t>V</a:t>
                      </a:r>
                      <a:endParaRPr lang="en-US" sz="18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ZA" sz="1800" smtClean="0">
                          <a:latin typeface="Eras Demi ITC" panose="020B0805030504020804" pitchFamily="34" charset="0"/>
                        </a:rPr>
                        <a:t>Contributing to the effective functioning of the justice and legal sector to assist in building safer communities</a:t>
                      </a:r>
                      <a:endParaRPr lang="en-US" sz="1800" dirty="0">
                        <a:latin typeface="Eras Demi ITC" panose="020B0805030504020804" pitchFamily="34" charset="0"/>
                        <a:cs typeface="Arial" pitchFamily="34" charset="0"/>
                      </a:endParaRPr>
                    </a:p>
                  </a:txBody>
                  <a:tcPr marT="42203" marB="42203">
                    <a:solidFill>
                      <a:schemeClr val="tx1">
                        <a:lumMod val="50000"/>
                        <a:lumOff val="50000"/>
                      </a:schemeClr>
                    </a:solidFill>
                  </a:tcPr>
                </a:tc>
                <a:extLst>
                  <a:ext uri="{0D108BD9-81ED-4DB2-BD59-A6C34878D82A}">
                    <a16:rowId xmlns:a16="http://schemas.microsoft.com/office/drawing/2014/main" xmlns="" val="10000"/>
                  </a:ext>
                </a:extLst>
              </a:tr>
              <a:tr h="370840">
                <a:tc>
                  <a:txBody>
                    <a:bodyPr/>
                    <a:lstStyle/>
                    <a:p>
                      <a:r>
                        <a:rPr lang="en-US" sz="1800" kern="1200" dirty="0" smtClean="0">
                          <a:solidFill>
                            <a:srgbClr val="A83224"/>
                          </a:solidFill>
                          <a:latin typeface="Eras Demi ITC" panose="020B0805030504020804" pitchFamily="34" charset="0"/>
                        </a:rPr>
                        <a:t>Programme</a:t>
                      </a:r>
                      <a:endParaRPr lang="en-US" sz="1800" kern="1200" dirty="0">
                        <a:solidFill>
                          <a:srgbClr val="A83224"/>
                        </a:solidFill>
                        <a:latin typeface="Eras Demi ITC" panose="020B0805030504020804" pitchFamily="34" charset="0"/>
                        <a:ea typeface="+mn-ea"/>
                        <a:cs typeface="+mn-cs"/>
                      </a:endParaRPr>
                    </a:p>
                  </a:txBody>
                  <a:tcPr marT="42203" marB="42203"/>
                </a:tc>
                <a:tc>
                  <a:txBody>
                    <a:bodyPr/>
                    <a:lstStyle/>
                    <a:p>
                      <a:r>
                        <a:rPr lang="en-US" sz="1800" dirty="0" smtClean="0">
                          <a:latin typeface="Eras Demi ITC" panose="020B0805030504020804" pitchFamily="34" charset="0"/>
                        </a:rPr>
                        <a:t>P5</a:t>
                      </a:r>
                      <a:endParaRPr lang="en-US" sz="18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algn="l"/>
                      <a:r>
                        <a:rPr lang="en-ZA" sz="1800" kern="1200" dirty="0" smtClean="0">
                          <a:latin typeface="Eras Demi ITC" panose="020B0805030504020804" pitchFamily="34" charset="0"/>
                        </a:rPr>
                        <a:t>To participate in, contribute to and influence structures aimed at improving the functioning of courts and justice system</a:t>
                      </a:r>
                      <a:endParaRPr lang="en-US" sz="1800" kern="1200" dirty="0">
                        <a:solidFill>
                          <a:schemeClr val="tx1">
                            <a:lumMod val="50000"/>
                          </a:schemeClr>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1"/>
                  </a:ext>
                </a:extLst>
              </a:tr>
              <a:tr h="370840">
                <a:tc>
                  <a:txBody>
                    <a:bodyPr/>
                    <a:lstStyle/>
                    <a:p>
                      <a:r>
                        <a:rPr lang="en-US" sz="1800" kern="1200" dirty="0" smtClean="0">
                          <a:solidFill>
                            <a:srgbClr val="A83224"/>
                          </a:solidFill>
                          <a:latin typeface="Eras Demi ITC" panose="020B0805030504020804" pitchFamily="34" charset="0"/>
                        </a:rPr>
                        <a:t>Project </a:t>
                      </a:r>
                      <a:endParaRPr lang="en-US" sz="1800" kern="1200" dirty="0">
                        <a:solidFill>
                          <a:srgbClr val="A83224"/>
                        </a:solidFill>
                        <a:latin typeface="Eras Demi ITC" panose="020B0805030504020804" pitchFamily="34" charset="0"/>
                        <a:ea typeface="+mn-ea"/>
                        <a:cs typeface="+mn-cs"/>
                      </a:endParaRPr>
                    </a:p>
                  </a:txBody>
                  <a:tcPr marT="42203" marB="42203"/>
                </a:tc>
                <a:tc>
                  <a:txBody>
                    <a:bodyPr/>
                    <a:lstStyle/>
                    <a:p>
                      <a:r>
                        <a:rPr lang="en-US" sz="1800" dirty="0" smtClean="0">
                          <a:latin typeface="Eras Demi ITC" panose="020B0805030504020804" pitchFamily="34" charset="0"/>
                        </a:rPr>
                        <a:t>P5-1</a:t>
                      </a:r>
                      <a:endParaRPr lang="en-US" sz="18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algn="l"/>
                      <a:r>
                        <a:rPr lang="en-US" sz="1800" kern="1200" dirty="0" smtClean="0">
                          <a:latin typeface="Eras Demi ITC" panose="020B0805030504020804" pitchFamily="34" charset="0"/>
                        </a:rPr>
                        <a:t>Participate in national and provincial efficiency enhancement structures</a:t>
                      </a:r>
                      <a:endParaRPr lang="en-US" sz="1800" kern="1200" dirty="0">
                        <a:solidFill>
                          <a:schemeClr val="tx1">
                            <a:lumMod val="50000"/>
                          </a:schemeClr>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2"/>
                  </a:ext>
                </a:extLst>
              </a:tr>
              <a:tr h="370840">
                <a:tc>
                  <a:txBody>
                    <a:bodyPr/>
                    <a:lstStyle/>
                    <a:p>
                      <a:r>
                        <a:rPr lang="en-US" sz="1800" kern="1200" dirty="0" smtClean="0">
                          <a:solidFill>
                            <a:srgbClr val="A83224"/>
                          </a:solidFill>
                          <a:latin typeface="Eras Demi ITC" panose="020B0805030504020804" pitchFamily="34" charset="0"/>
                        </a:rPr>
                        <a:t>Outputs</a:t>
                      </a:r>
                      <a:endParaRPr lang="en-US" sz="18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8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marL="114300" indent="0" algn="l" fontAlgn="t"/>
                      <a:r>
                        <a:rPr lang="en-ZA" sz="1800" kern="1200" dirty="0" smtClean="0">
                          <a:latin typeface="Eras Demi ITC" panose="020B0805030504020804" pitchFamily="34" charset="0"/>
                        </a:rPr>
                        <a:t>Participation in national and provincial efficiency </a:t>
                      </a:r>
                      <a:r>
                        <a:rPr lang="en-ZA" sz="1800" kern="1200" baseline="0" dirty="0" smtClean="0">
                          <a:latin typeface="Eras Demi ITC" panose="020B0805030504020804" pitchFamily="34" charset="0"/>
                        </a:rPr>
                        <a:t>    e</a:t>
                      </a:r>
                      <a:r>
                        <a:rPr lang="en-ZA" sz="1800" kern="1200" dirty="0" smtClean="0">
                          <a:latin typeface="Eras Demi ITC" panose="020B0805030504020804" pitchFamily="34" charset="0"/>
                        </a:rPr>
                        <a:t>nhancement structures</a:t>
                      </a:r>
                      <a:endParaRPr lang="en-ZA" sz="1800" kern="1200" dirty="0">
                        <a:solidFill>
                          <a:schemeClr val="tx1">
                            <a:lumMod val="50000"/>
                          </a:schemeClr>
                        </a:solidFill>
                        <a:latin typeface="Eras Demi ITC" panose="020B0805030504020804" pitchFamily="34" charset="0"/>
                        <a:ea typeface="+mn-ea"/>
                        <a:cs typeface="+mn-cs"/>
                      </a:endParaRPr>
                    </a:p>
                  </a:txBody>
                  <a:tcPr marL="0" marR="0" marT="0" marB="0"/>
                </a:tc>
                <a:extLst>
                  <a:ext uri="{0D108BD9-81ED-4DB2-BD59-A6C34878D82A}">
                    <a16:rowId xmlns:a16="http://schemas.microsoft.com/office/drawing/2014/main" xmlns="" val="10003"/>
                  </a:ext>
                </a:extLst>
              </a:tr>
              <a:tr h="370840">
                <a:tc>
                  <a:txBody>
                    <a:bodyPr/>
                    <a:lstStyle/>
                    <a:p>
                      <a:r>
                        <a:rPr lang="en-US" sz="1800" kern="1200" dirty="0" smtClean="0">
                          <a:solidFill>
                            <a:srgbClr val="A83224"/>
                          </a:solidFill>
                          <a:latin typeface="Eras Demi ITC" panose="020B0805030504020804" pitchFamily="34" charset="0"/>
                        </a:rPr>
                        <a:t>Target  2018/19</a:t>
                      </a:r>
                      <a:endParaRPr lang="en-US" sz="18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8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marL="0" marR="0" indent="0" algn="l" defTabSz="457212" rtl="0" eaLnBrk="1" fontAlgn="auto" latinLnBrk="0" hangingPunct="1">
                        <a:lnSpc>
                          <a:spcPct val="100000"/>
                        </a:lnSpc>
                        <a:spcBef>
                          <a:spcPts val="0"/>
                        </a:spcBef>
                        <a:spcAft>
                          <a:spcPts val="0"/>
                        </a:spcAft>
                        <a:buClrTx/>
                        <a:buSzTx/>
                        <a:buFontTx/>
                        <a:buNone/>
                        <a:tabLst/>
                        <a:defRPr/>
                      </a:pPr>
                      <a:r>
                        <a:rPr lang="en-US" sz="1800" u="none" strike="noStrike" dirty="0" smtClean="0">
                          <a:effectLst/>
                          <a:latin typeface="Eras Demi ITC" panose="020B0805030504020804" pitchFamily="34" charset="0"/>
                        </a:rPr>
                        <a:t>Participation in national and provincial efficiency enhancement structures</a:t>
                      </a:r>
                      <a:endParaRPr lang="en-US" sz="1800" b="0" i="0" u="none" strike="noStrike" dirty="0" smtClean="0">
                        <a:solidFill>
                          <a:schemeClr val="tx1">
                            <a:lumMod val="50000"/>
                          </a:schemeClr>
                        </a:solidFill>
                        <a:effectLst/>
                        <a:latin typeface="Eras Demi ITC" panose="020B0805030504020804" pitchFamily="34" charset="0"/>
                      </a:endParaRPr>
                    </a:p>
                  </a:txBody>
                  <a:tcPr marT="42203" marB="42203"/>
                </a:tc>
                <a:extLst>
                  <a:ext uri="{0D108BD9-81ED-4DB2-BD59-A6C34878D82A}">
                    <a16:rowId xmlns:a16="http://schemas.microsoft.com/office/drawing/2014/main" xmlns="" val="10004"/>
                  </a:ext>
                </a:extLst>
              </a:tr>
              <a:tr h="370840">
                <a:tc>
                  <a:txBody>
                    <a:bodyPr/>
                    <a:lstStyle/>
                    <a:p>
                      <a:r>
                        <a:rPr lang="en-US" sz="1800" kern="1200" dirty="0" smtClean="0">
                          <a:solidFill>
                            <a:srgbClr val="A83224"/>
                          </a:solidFill>
                          <a:latin typeface="Eras Demi ITC" panose="020B0805030504020804" pitchFamily="34" charset="0"/>
                          <a:ea typeface="+mn-ea"/>
                          <a:cs typeface="+mn-cs"/>
                        </a:rPr>
                        <a:t>Delivery</a:t>
                      </a:r>
                      <a:endParaRPr lang="en-US" sz="18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8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algn="l"/>
                      <a:r>
                        <a:rPr lang="en-ZA" sz="1800" kern="1200" dirty="0" smtClean="0">
                          <a:solidFill>
                            <a:schemeClr val="tx1">
                              <a:lumMod val="50000"/>
                            </a:schemeClr>
                          </a:solidFill>
                          <a:latin typeface="Eras Demi ITC" panose="020B0805030504020804" pitchFamily="34" charset="0"/>
                          <a:ea typeface="+mn-ea"/>
                          <a:cs typeface="+mn-cs"/>
                        </a:rPr>
                        <a:t>Legal Aid SA attended the following meetings as at the end of the FY:</a:t>
                      </a:r>
                    </a:p>
                    <a:p>
                      <a:pPr algn="l"/>
                      <a:r>
                        <a:rPr lang="en-ZA" sz="1800" kern="1200" dirty="0" smtClean="0">
                          <a:solidFill>
                            <a:schemeClr val="tx1"/>
                          </a:solidFill>
                          <a:latin typeface="Eras Demi ITC" panose="020B0805030504020804" pitchFamily="34" charset="0"/>
                          <a:ea typeface="+mn-ea"/>
                          <a:cs typeface="+mn-cs"/>
                        </a:rPr>
                        <a:t>NEEC meetings – 1 </a:t>
                      </a:r>
                    </a:p>
                    <a:p>
                      <a:pPr algn="l"/>
                      <a:r>
                        <a:rPr lang="en-ZA" sz="1800" kern="1200" dirty="0" smtClean="0">
                          <a:solidFill>
                            <a:schemeClr val="tx1"/>
                          </a:solidFill>
                          <a:latin typeface="Eras Demi ITC" panose="020B0805030504020804" pitchFamily="34" charset="0"/>
                          <a:ea typeface="+mn-ea"/>
                          <a:cs typeface="+mn-cs"/>
                        </a:rPr>
                        <a:t>PEEC meetings – 36</a:t>
                      </a:r>
                    </a:p>
                  </a:txBody>
                  <a:tcPr marT="42203" marB="42203"/>
                </a:tc>
                <a:extLst>
                  <a:ext uri="{0D108BD9-81ED-4DB2-BD59-A6C34878D82A}">
                    <a16:rowId xmlns:a16="http://schemas.microsoft.com/office/drawing/2014/main" xmlns="" val="10005"/>
                  </a:ext>
                </a:extLst>
              </a:tr>
            </a:tbl>
          </a:graphicData>
        </a:graphic>
      </p:graphicFrame>
      <p:sp>
        <p:nvSpPr>
          <p:cNvPr id="6" name="Slide Number Placeholder 5"/>
          <p:cNvSpPr>
            <a:spLocks noGrp="1"/>
          </p:cNvSpPr>
          <p:nvPr>
            <p:ph type="sldNum" sz="quarter" idx="12"/>
          </p:nvPr>
        </p:nvSpPr>
        <p:spPr/>
        <p:txBody>
          <a:bodyPr/>
          <a:lstStyle/>
          <a:p>
            <a:fld id="{D7CBE9B7-FB75-284D-83FF-0AB6B020F1CD}" type="slidenum">
              <a:rPr lang="en-US" smtClean="0"/>
              <a:pPr/>
              <a:t>21</a:t>
            </a:fld>
            <a:endParaRPr lang="en-US" dirty="0"/>
          </a:p>
        </p:txBody>
      </p:sp>
    </p:spTree>
    <p:extLst>
      <p:ext uri="{BB962C8B-B14F-4D97-AF65-F5344CB8AC3E}">
        <p14:creationId xmlns:p14="http://schemas.microsoft.com/office/powerpoint/2010/main" xmlns="" val="29200715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413342" y="567834"/>
            <a:ext cx="7353300"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3.1 Client, Community, Stakeholder &amp; Shareholder </a:t>
            </a:r>
          </a:p>
          <a:p>
            <a:r>
              <a:rPr lang="en-US" b="1" dirty="0">
                <a:solidFill>
                  <a:srgbClr val="0293D2"/>
                </a:solidFill>
              </a:rPr>
              <a:t>P2 – Legal aid in civil matters </a:t>
            </a:r>
          </a:p>
          <a:p>
            <a:endParaRPr lang="en-US" b="1" dirty="0">
              <a:solidFill>
                <a:srgbClr val="0293D2"/>
              </a:solidFill>
              <a:latin typeface="Arial" panose="020B0604020202020204" pitchFamily="34" charset="0"/>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10" name="Content Placeholder 1"/>
          <p:cNvGraphicFramePr>
            <a:graphicFrameLocks noGrp="1"/>
          </p:cNvGraphicFramePr>
          <p:nvPr>
            <p:ph idx="1"/>
            <p:extLst>
              <p:ext uri="{D42A27DB-BD31-4B8C-83A1-F6EECF244321}">
                <p14:modId xmlns:p14="http://schemas.microsoft.com/office/powerpoint/2010/main" xmlns="" val="874733863"/>
              </p:ext>
            </p:extLst>
          </p:nvPr>
        </p:nvGraphicFramePr>
        <p:xfrm>
          <a:off x="644523" y="1360966"/>
          <a:ext cx="8414416" cy="5216672"/>
        </p:xfrm>
        <a:graphic>
          <a:graphicData uri="http://schemas.openxmlformats.org/drawingml/2006/table">
            <a:tbl>
              <a:tblPr firstRow="1" bandRow="1">
                <a:tableStyleId>{073A0DAA-6AF3-43AB-8588-CEC1D06C72B9}</a:tableStyleId>
              </a:tblPr>
              <a:tblGrid>
                <a:gridCol w="1440980">
                  <a:extLst>
                    <a:ext uri="{9D8B030D-6E8A-4147-A177-3AD203B41FA5}">
                      <a16:colId xmlns:a16="http://schemas.microsoft.com/office/drawing/2014/main" xmlns="" val="20000"/>
                    </a:ext>
                  </a:extLst>
                </a:gridCol>
                <a:gridCol w="1056797">
                  <a:extLst>
                    <a:ext uri="{9D8B030D-6E8A-4147-A177-3AD203B41FA5}">
                      <a16:colId xmlns:a16="http://schemas.microsoft.com/office/drawing/2014/main" xmlns="" val="20001"/>
                    </a:ext>
                  </a:extLst>
                </a:gridCol>
                <a:gridCol w="5916639">
                  <a:extLst>
                    <a:ext uri="{9D8B030D-6E8A-4147-A177-3AD203B41FA5}">
                      <a16:colId xmlns:a16="http://schemas.microsoft.com/office/drawing/2014/main" xmlns="" val="20002"/>
                    </a:ext>
                  </a:extLst>
                </a:gridCol>
              </a:tblGrid>
              <a:tr h="958950">
                <a:tc>
                  <a:txBody>
                    <a:bodyPr/>
                    <a:lstStyle/>
                    <a:p>
                      <a:pPr algn="l"/>
                      <a:r>
                        <a:rPr lang="en-US" sz="1600" dirty="0" smtClean="0">
                          <a:latin typeface="Eras Demi ITC" panose="020B0805030504020804" pitchFamily="34" charset="0"/>
                        </a:rPr>
                        <a:t>Strategy </a:t>
                      </a:r>
                      <a:endParaRPr lang="en-US" sz="16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US" sz="1600" dirty="0" smtClean="0">
                          <a:latin typeface="Eras Demi ITC" panose="020B0805030504020804" pitchFamily="34" charset="0"/>
                        </a:rPr>
                        <a:t>II</a:t>
                      </a:r>
                      <a:endParaRPr lang="en-US" sz="16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ZA" sz="1600" smtClean="0">
                          <a:latin typeface="Eras Demi ITC" panose="020B0805030504020804" pitchFamily="34" charset="0"/>
                        </a:rPr>
                        <a:t>Delivering quality client-focused legal aid, including to poor and vulnerable groups, in civil matters with a priority focus on constitutional rights</a:t>
                      </a:r>
                      <a:endParaRPr lang="en-US" sz="1600" dirty="0">
                        <a:latin typeface="Eras Demi ITC" panose="020B0805030504020804" pitchFamily="34" charset="0"/>
                        <a:cs typeface="Arial" pitchFamily="34" charset="0"/>
                      </a:endParaRPr>
                    </a:p>
                  </a:txBody>
                  <a:tcPr marT="42203" marB="42203">
                    <a:solidFill>
                      <a:schemeClr val="tx1">
                        <a:lumMod val="50000"/>
                        <a:lumOff val="50000"/>
                      </a:schemeClr>
                    </a:solidFill>
                  </a:tcPr>
                </a:tc>
                <a:extLst>
                  <a:ext uri="{0D108BD9-81ED-4DB2-BD59-A6C34878D82A}">
                    <a16:rowId xmlns:a16="http://schemas.microsoft.com/office/drawing/2014/main" xmlns="" val="10000"/>
                  </a:ext>
                </a:extLst>
              </a:tr>
              <a:tr h="584022">
                <a:tc>
                  <a:txBody>
                    <a:bodyPr/>
                    <a:lstStyle/>
                    <a:p>
                      <a:r>
                        <a:rPr lang="en-US" sz="1600" kern="1200" dirty="0" smtClean="0">
                          <a:solidFill>
                            <a:srgbClr val="A83224"/>
                          </a:solidFill>
                          <a:latin typeface="Eras Demi ITC" panose="020B0805030504020804" pitchFamily="34" charset="0"/>
                        </a:rPr>
                        <a:t>Programme</a:t>
                      </a:r>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r>
                        <a:rPr lang="en-US" sz="1400" kern="1200" dirty="0" smtClean="0">
                          <a:latin typeface="Eras Demi ITC" panose="020B0805030504020804" pitchFamily="34" charset="0"/>
                        </a:rPr>
                        <a:t>P2</a:t>
                      </a:r>
                      <a:endParaRPr lang="en-US" sz="14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algn="l"/>
                      <a:r>
                        <a:rPr lang="en-ZA" sz="1400" kern="1200" smtClean="0">
                          <a:latin typeface="Eras Demi ITC" panose="020B0805030504020804" pitchFamily="34" charset="0"/>
                        </a:rPr>
                        <a:t>Deliver quality civil legal aid services that are client-focused, with a priority focus</a:t>
                      </a:r>
                      <a:r>
                        <a:rPr lang="en-ZA" sz="1400" kern="1200" baseline="0" smtClean="0">
                          <a:latin typeface="Eras Demi ITC" panose="020B0805030504020804" pitchFamily="34" charset="0"/>
                        </a:rPr>
                        <a:t> on</a:t>
                      </a:r>
                      <a:r>
                        <a:rPr lang="en-ZA" sz="1400" kern="1200" smtClean="0">
                          <a:latin typeface="Eras Demi ITC" panose="020B0805030504020804" pitchFamily="34" charset="0"/>
                        </a:rPr>
                        <a:t> constitutional rights</a:t>
                      </a:r>
                      <a:endParaRPr lang="en-US" sz="1400" kern="1200" dirty="0">
                        <a:solidFill>
                          <a:schemeClr val="tx1">
                            <a:lumMod val="50000"/>
                          </a:schemeClr>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1"/>
                  </a:ext>
                </a:extLst>
              </a:tr>
              <a:tr h="328360">
                <a:tc>
                  <a:txBody>
                    <a:bodyPr/>
                    <a:lstStyle/>
                    <a:p>
                      <a:r>
                        <a:rPr lang="en-US" sz="1600" kern="1200" dirty="0" smtClean="0">
                          <a:solidFill>
                            <a:srgbClr val="A83224"/>
                          </a:solidFill>
                          <a:latin typeface="Eras Demi ITC" panose="020B0805030504020804" pitchFamily="34" charset="0"/>
                        </a:rPr>
                        <a:t>Project </a:t>
                      </a:r>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r>
                        <a:rPr lang="en-US" sz="1400" kern="1200" dirty="0" smtClean="0">
                          <a:latin typeface="Eras Demi ITC" panose="020B0805030504020804" pitchFamily="34" charset="0"/>
                        </a:rPr>
                        <a:t>P2-1</a:t>
                      </a:r>
                      <a:endParaRPr lang="en-US" sz="14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algn="l"/>
                      <a:r>
                        <a:rPr lang="en-ZA" sz="1400" kern="1200" dirty="0" smtClean="0">
                          <a:latin typeface="Eras Demi ITC" panose="020B0805030504020804" pitchFamily="34" charset="0"/>
                        </a:rPr>
                        <a:t>Access to Civil Legal Aid Litigation services</a:t>
                      </a:r>
                      <a:endParaRPr lang="en-US" sz="1400" kern="1200" dirty="0">
                        <a:solidFill>
                          <a:schemeClr val="tx1">
                            <a:lumMod val="50000"/>
                          </a:schemeClr>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2"/>
                  </a:ext>
                </a:extLst>
              </a:tr>
              <a:tr h="324554">
                <a:tc>
                  <a:txBody>
                    <a:bodyPr/>
                    <a:lstStyle/>
                    <a:p>
                      <a:r>
                        <a:rPr lang="en-US" sz="1600" kern="1200" dirty="0" smtClean="0">
                          <a:solidFill>
                            <a:srgbClr val="A83224"/>
                          </a:solidFill>
                          <a:latin typeface="Eras Demi ITC" panose="020B0805030504020804" pitchFamily="34" charset="0"/>
                        </a:rPr>
                        <a:t>Outputs</a:t>
                      </a:r>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4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algn="l"/>
                      <a:r>
                        <a:rPr lang="en-ZA" sz="1400" kern="1200" smtClean="0">
                          <a:latin typeface="Eras Demi ITC" panose="020B0805030504020804" pitchFamily="34" charset="0"/>
                        </a:rPr>
                        <a:t>Civil clients assisted within available capacity</a:t>
                      </a:r>
                      <a:endParaRPr lang="en-US" sz="1400" kern="1200" dirty="0">
                        <a:solidFill>
                          <a:schemeClr val="tx1">
                            <a:lumMod val="50000"/>
                          </a:schemeClr>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3"/>
                  </a:ext>
                </a:extLst>
              </a:tr>
              <a:tr h="981968">
                <a:tc>
                  <a:txBody>
                    <a:bodyPr/>
                    <a:lstStyle/>
                    <a:p>
                      <a:r>
                        <a:rPr lang="en-US" sz="1600" kern="1200" dirty="0" smtClean="0">
                          <a:solidFill>
                            <a:srgbClr val="A83224"/>
                          </a:solidFill>
                          <a:latin typeface="Eras Demi ITC" panose="020B0805030504020804" pitchFamily="34" charset="0"/>
                        </a:rPr>
                        <a:t>Target  </a:t>
                      </a:r>
                    </a:p>
                    <a:p>
                      <a:r>
                        <a:rPr lang="en-US" sz="1600" kern="1200" dirty="0" smtClean="0">
                          <a:solidFill>
                            <a:srgbClr val="A83224"/>
                          </a:solidFill>
                          <a:latin typeface="Eras Demi ITC" panose="020B0805030504020804" pitchFamily="34" charset="0"/>
                        </a:rPr>
                        <a:t>2018/19</a:t>
                      </a:r>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4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marL="0" marR="0" indent="0" algn="l" defTabSz="457212" rtl="0" eaLnBrk="1" fontAlgn="auto" latinLnBrk="0" hangingPunct="1">
                        <a:lnSpc>
                          <a:spcPct val="100000"/>
                        </a:lnSpc>
                        <a:spcBef>
                          <a:spcPts val="0"/>
                        </a:spcBef>
                        <a:spcAft>
                          <a:spcPts val="0"/>
                        </a:spcAft>
                        <a:buClrTx/>
                        <a:buSzTx/>
                        <a:buFontTx/>
                        <a:buNone/>
                        <a:tabLst/>
                        <a:defRPr/>
                      </a:pPr>
                      <a:r>
                        <a:rPr lang="en-ZA" sz="1400" kern="1200" dirty="0" smtClean="0">
                          <a:latin typeface="Eras Demi ITC" panose="020B0805030504020804" pitchFamily="34" charset="0"/>
                        </a:rPr>
                        <a:t>Local Office:</a:t>
                      </a:r>
                      <a:r>
                        <a:rPr lang="en-ZA" sz="1400" kern="1200" baseline="0" dirty="0" smtClean="0">
                          <a:latin typeface="Eras Demi ITC" panose="020B0805030504020804" pitchFamily="34" charset="0"/>
                        </a:rPr>
                        <a:t> </a:t>
                      </a:r>
                      <a:r>
                        <a:rPr lang="en-ZA" sz="1400" kern="1200" dirty="0" smtClean="0">
                          <a:latin typeface="Eras Demi ITC" panose="020B0805030504020804" pitchFamily="34" charset="0"/>
                        </a:rPr>
                        <a:t>≥90% of civil practitioner target calculated at actual recruitment rate</a:t>
                      </a:r>
                    </a:p>
                    <a:p>
                      <a:pPr marL="0" marR="0" indent="0" algn="l" defTabSz="457212" rtl="0" eaLnBrk="1" fontAlgn="auto" latinLnBrk="0" hangingPunct="1">
                        <a:lnSpc>
                          <a:spcPct val="100000"/>
                        </a:lnSpc>
                        <a:spcBef>
                          <a:spcPts val="0"/>
                        </a:spcBef>
                        <a:spcAft>
                          <a:spcPts val="0"/>
                        </a:spcAft>
                        <a:buClrTx/>
                        <a:buSzTx/>
                        <a:buFontTx/>
                        <a:buNone/>
                        <a:tabLst/>
                        <a:defRPr/>
                      </a:pPr>
                      <a:r>
                        <a:rPr lang="en-ZA" sz="1400" kern="1200" dirty="0" smtClean="0">
                          <a:latin typeface="Eras Demi ITC" panose="020B0805030504020804" pitchFamily="34" charset="0"/>
                        </a:rPr>
                        <a:t>Judicare: ≥4% of Legal Aid</a:t>
                      </a:r>
                      <a:r>
                        <a:rPr lang="en-ZA" sz="1400" kern="1200" baseline="0" dirty="0" smtClean="0">
                          <a:latin typeface="Eras Demi ITC" panose="020B0805030504020804" pitchFamily="34" charset="0"/>
                        </a:rPr>
                        <a:t> SA Local Office</a:t>
                      </a:r>
                      <a:r>
                        <a:rPr lang="en-ZA" sz="1400" kern="1200" dirty="0" smtClean="0">
                          <a:latin typeface="Eras Demi ITC" panose="020B0805030504020804" pitchFamily="34" charset="0"/>
                        </a:rPr>
                        <a:t> civil matters</a:t>
                      </a:r>
                    </a:p>
                    <a:p>
                      <a:pPr marL="0" marR="0" indent="0" algn="l" defTabSz="457212" rtl="0" eaLnBrk="1" fontAlgn="auto" latinLnBrk="0" hangingPunct="1">
                        <a:lnSpc>
                          <a:spcPct val="100000"/>
                        </a:lnSpc>
                        <a:spcBef>
                          <a:spcPts val="0"/>
                        </a:spcBef>
                        <a:spcAft>
                          <a:spcPts val="0"/>
                        </a:spcAft>
                        <a:buClrTx/>
                        <a:buSzTx/>
                        <a:buFontTx/>
                        <a:buNone/>
                        <a:tabLst/>
                        <a:defRPr/>
                      </a:pPr>
                      <a:r>
                        <a:rPr lang="en-ZA" sz="1400" kern="1200" dirty="0" smtClean="0">
                          <a:latin typeface="Eras Demi ITC" panose="020B0805030504020804" pitchFamily="34" charset="0"/>
                        </a:rPr>
                        <a:t>Co-operation</a:t>
                      </a:r>
                      <a:r>
                        <a:rPr lang="en-ZA" sz="1400" kern="1200" baseline="0" dirty="0" smtClean="0">
                          <a:latin typeface="Eras Demi ITC" panose="020B0805030504020804" pitchFamily="34" charset="0"/>
                        </a:rPr>
                        <a:t> Partners</a:t>
                      </a:r>
                      <a:r>
                        <a:rPr lang="en-ZA" sz="1400" kern="1200" dirty="0" smtClean="0">
                          <a:latin typeface="Eras Demi ITC" panose="020B0805030504020804" pitchFamily="34" charset="0"/>
                        </a:rPr>
                        <a:t>: Based on budget allocation</a:t>
                      </a:r>
                      <a:endParaRPr lang="en-ZA" sz="1400" kern="1200" dirty="0" smtClean="0">
                        <a:solidFill>
                          <a:schemeClr val="tx1">
                            <a:lumMod val="50000"/>
                          </a:schemeClr>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4"/>
                  </a:ext>
                </a:extLst>
              </a:tr>
              <a:tr h="1802966">
                <a:tc>
                  <a:txBody>
                    <a:bodyPr/>
                    <a:lstStyle/>
                    <a:p>
                      <a:r>
                        <a:rPr lang="en-US" sz="1600" kern="1200" dirty="0" smtClean="0">
                          <a:solidFill>
                            <a:srgbClr val="A83224"/>
                          </a:solidFill>
                          <a:latin typeface="Eras Demi ITC" panose="020B0805030504020804" pitchFamily="34" charset="0"/>
                          <a:ea typeface="+mn-ea"/>
                          <a:cs typeface="+mn-cs"/>
                        </a:rPr>
                        <a:t>Delivery</a:t>
                      </a:r>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4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Eras Demi ITC" panose="020B0805030504020804" pitchFamily="34" charset="0"/>
                          <a:ea typeface="+mn-ea"/>
                          <a:cs typeface="+mn-cs"/>
                        </a:rPr>
                        <a:t>A total of 53,990 new civil matters were taken on</a:t>
                      </a:r>
                      <a:r>
                        <a:rPr lang="en-US" sz="1600" kern="1200" baseline="0" dirty="0" smtClean="0">
                          <a:solidFill>
                            <a:schemeClr val="tx1"/>
                          </a:solidFill>
                          <a:latin typeface="Eras Demi ITC" panose="020B0805030504020804" pitchFamily="34" charset="0"/>
                          <a:ea typeface="+mn-ea"/>
                          <a:cs typeface="+mn-cs"/>
                        </a:rPr>
                        <a:t> (2.6% less than in FY 2017/18).</a:t>
                      </a:r>
                      <a:r>
                        <a:rPr lang="en-US" sz="1600" kern="1200" dirty="0" smtClean="0">
                          <a:solidFill>
                            <a:schemeClr val="tx1"/>
                          </a:solidFill>
                          <a:latin typeface="Eras Demi ITC" panose="020B0805030504020804" pitchFamily="34" charset="0"/>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Eras Demi ITC" panose="020B0805030504020804" pitchFamily="34" charset="0"/>
                          <a:ea typeface="+mn-ea"/>
                          <a:cs typeface="+mn-cs"/>
                        </a:rPr>
                        <a:t>Local Offices</a:t>
                      </a:r>
                      <a:r>
                        <a:rPr lang="en-US" sz="1600" kern="1200" baseline="0" dirty="0" smtClean="0">
                          <a:solidFill>
                            <a:schemeClr val="tx1"/>
                          </a:solidFill>
                          <a:latin typeface="Eras Demi ITC" panose="020B0805030504020804" pitchFamily="34" charset="0"/>
                          <a:ea typeface="+mn-ea"/>
                          <a:cs typeface="+mn-cs"/>
                        </a:rPr>
                        <a:t> took in 88.5% of civil matters (47,792) which is 9% higher than target.</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baseline="0" dirty="0" smtClean="0">
                          <a:solidFill>
                            <a:schemeClr val="tx1"/>
                          </a:solidFill>
                          <a:latin typeface="Eras Demi ITC" panose="020B0805030504020804" pitchFamily="34" charset="0"/>
                          <a:ea typeface="+mn-ea"/>
                          <a:cs typeface="+mn-cs"/>
                        </a:rPr>
                        <a:t>2.7% of civil matters allocated to Judicare legal practitioners. </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baseline="0" dirty="0" smtClean="0">
                          <a:solidFill>
                            <a:schemeClr val="tx1"/>
                          </a:solidFill>
                          <a:latin typeface="Eras Demi ITC" panose="020B0805030504020804" pitchFamily="34" charset="0"/>
                          <a:ea typeface="+mn-ea"/>
                          <a:cs typeface="+mn-cs"/>
                        </a:rPr>
                        <a:t>8.8% of civil matters done by Co-operation Partners which was in line with the budget allocation.</a:t>
                      </a:r>
                      <a:endParaRPr lang="en-US" sz="1600" kern="1200" dirty="0" smtClean="0">
                        <a:solidFill>
                          <a:schemeClr val="tx1"/>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5"/>
                  </a:ext>
                </a:extLst>
              </a:tr>
            </a:tbl>
          </a:graphicData>
        </a:graphic>
      </p:graphicFrame>
      <p:sp>
        <p:nvSpPr>
          <p:cNvPr id="4" name="Slide Number Placeholder 3"/>
          <p:cNvSpPr>
            <a:spLocks noGrp="1"/>
          </p:cNvSpPr>
          <p:nvPr>
            <p:ph type="sldNum" sz="quarter" idx="12"/>
          </p:nvPr>
        </p:nvSpPr>
        <p:spPr/>
        <p:txBody>
          <a:bodyPr/>
          <a:lstStyle/>
          <a:p>
            <a:fld id="{D7CBE9B7-FB75-284D-83FF-0AB6B020F1CD}" type="slidenum">
              <a:rPr lang="en-US" smtClean="0"/>
              <a:pPr/>
              <a:t>22</a:t>
            </a:fld>
            <a:endParaRPr lang="en-US"/>
          </a:p>
        </p:txBody>
      </p:sp>
    </p:spTree>
    <p:extLst>
      <p:ext uri="{BB962C8B-B14F-4D97-AF65-F5344CB8AC3E}">
        <p14:creationId xmlns:p14="http://schemas.microsoft.com/office/powerpoint/2010/main" xmlns="" val="31881065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a:solidFill>
                  <a:schemeClr val="tx1"/>
                </a:solidFill>
                <a:latin typeface="Arial" panose="020B0604020202020204" pitchFamily="34" charset="0"/>
                <a:cs typeface="Arial" panose="020B0604020202020204" pitchFamily="34" charset="0"/>
              </a:rPr>
              <a:t>3. Report on 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729156"/>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P2 (I) Civil legal aid</a:t>
            </a:r>
          </a:p>
        </p:txBody>
      </p:sp>
      <p:sp>
        <p:nvSpPr>
          <p:cNvPr id="4" name="Content Placeholder 2"/>
          <p:cNvSpPr>
            <a:spLocks noGrp="1"/>
          </p:cNvSpPr>
          <p:nvPr>
            <p:ph idx="1"/>
          </p:nvPr>
        </p:nvSpPr>
        <p:spPr>
          <a:xfrm>
            <a:off x="381000" y="1072525"/>
            <a:ext cx="8763000" cy="5418710"/>
          </a:xfrm>
        </p:spPr>
        <p:txBody>
          <a:bodyPr>
            <a:normAutofit fontScale="92500"/>
          </a:bodyPr>
          <a:lstStyle/>
          <a:p>
            <a:pPr marL="514350" lvl="0" indent="-514350">
              <a:buFont typeface="Arial"/>
              <a:buAutoNum type="romanUcPeriod"/>
            </a:pPr>
            <a:r>
              <a:rPr lang="en-US" sz="2400" dirty="0">
                <a:solidFill>
                  <a:prstClr val="black"/>
                </a:solidFill>
                <a:latin typeface="Arial"/>
                <a:cs typeface="Arial"/>
              </a:rPr>
              <a:t>Representation to vulnerable groups in civil legal matters provided as follows: </a:t>
            </a:r>
            <a:r>
              <a:rPr lang="en-US" sz="2400" dirty="0" smtClean="0">
                <a:solidFill>
                  <a:prstClr val="black"/>
                </a:solidFill>
                <a:latin typeface="Arial"/>
                <a:cs typeface="Arial"/>
              </a:rPr>
              <a:t>children </a:t>
            </a:r>
            <a:r>
              <a:rPr lang="en-US" sz="2400" dirty="0">
                <a:solidFill>
                  <a:prstClr val="black"/>
                </a:solidFill>
                <a:latin typeface="Arial"/>
                <a:cs typeface="Arial"/>
              </a:rPr>
              <a:t>(</a:t>
            </a:r>
            <a:r>
              <a:rPr lang="en-US" sz="2400" dirty="0" smtClean="0">
                <a:solidFill>
                  <a:prstClr val="black"/>
                </a:solidFill>
                <a:latin typeface="Arial"/>
                <a:cs typeface="Arial"/>
              </a:rPr>
              <a:t>18%), </a:t>
            </a:r>
            <a:r>
              <a:rPr lang="en-US" sz="2400" dirty="0">
                <a:solidFill>
                  <a:prstClr val="black"/>
                </a:solidFill>
                <a:latin typeface="Arial"/>
                <a:cs typeface="Arial"/>
              </a:rPr>
              <a:t>women (</a:t>
            </a:r>
            <a:r>
              <a:rPr lang="en-US" sz="2400" dirty="0" smtClean="0">
                <a:solidFill>
                  <a:prstClr val="black"/>
                </a:solidFill>
                <a:latin typeface="Arial"/>
                <a:cs typeface="Arial"/>
              </a:rPr>
              <a:t>58%), </a:t>
            </a:r>
            <a:r>
              <a:rPr lang="en-US" sz="2400" dirty="0">
                <a:solidFill>
                  <a:prstClr val="black"/>
                </a:solidFill>
                <a:latin typeface="Arial"/>
                <a:cs typeface="Arial"/>
              </a:rPr>
              <a:t>mental health users (</a:t>
            </a:r>
            <a:r>
              <a:rPr lang="en-US" sz="2400" dirty="0" smtClean="0">
                <a:solidFill>
                  <a:prstClr val="black"/>
                </a:solidFill>
                <a:latin typeface="Arial"/>
                <a:cs typeface="Arial"/>
              </a:rPr>
              <a:t>0.2</a:t>
            </a:r>
            <a:r>
              <a:rPr lang="en-US" sz="2400" dirty="0">
                <a:solidFill>
                  <a:prstClr val="black"/>
                </a:solidFill>
                <a:latin typeface="Arial"/>
                <a:cs typeface="Arial"/>
              </a:rPr>
              <a:t>%), the elderly (</a:t>
            </a:r>
            <a:r>
              <a:rPr lang="en-US" sz="2400" dirty="0" smtClean="0">
                <a:solidFill>
                  <a:prstClr val="black"/>
                </a:solidFill>
                <a:latin typeface="Arial"/>
                <a:cs typeface="Arial"/>
              </a:rPr>
              <a:t>15.7%) </a:t>
            </a:r>
            <a:r>
              <a:rPr lang="en-US" sz="2400" dirty="0">
                <a:solidFill>
                  <a:prstClr val="black"/>
                </a:solidFill>
                <a:latin typeface="Arial"/>
                <a:cs typeface="Arial"/>
              </a:rPr>
              <a:t>and in land/eviction matters (</a:t>
            </a:r>
            <a:r>
              <a:rPr lang="en-US" sz="2400" dirty="0" smtClean="0">
                <a:solidFill>
                  <a:prstClr val="black"/>
                </a:solidFill>
                <a:latin typeface="Arial"/>
                <a:cs typeface="Arial"/>
              </a:rPr>
              <a:t>11.8%).</a:t>
            </a:r>
            <a:endParaRPr lang="en-US" sz="2400" dirty="0">
              <a:solidFill>
                <a:prstClr val="black"/>
              </a:solidFill>
              <a:latin typeface="Arial"/>
              <a:cs typeface="Arial"/>
            </a:endParaRPr>
          </a:p>
          <a:p>
            <a:pPr marL="514350" lvl="0" indent="-514350">
              <a:buFont typeface="Arial"/>
              <a:buAutoNum type="romanUcPeriod"/>
            </a:pPr>
            <a:r>
              <a:rPr lang="en-US" sz="2400" dirty="0">
                <a:solidFill>
                  <a:prstClr val="black"/>
                </a:solidFill>
                <a:latin typeface="Arial"/>
                <a:cs typeface="Arial"/>
              </a:rPr>
              <a:t>We achieved a </a:t>
            </a:r>
            <a:r>
              <a:rPr lang="en-US" sz="2400" dirty="0" smtClean="0">
                <a:solidFill>
                  <a:prstClr val="black"/>
                </a:solidFill>
                <a:latin typeface="Arial"/>
                <a:cs typeface="Arial"/>
              </a:rPr>
              <a:t>89.4% </a:t>
            </a:r>
            <a:r>
              <a:rPr lang="en-US" sz="2400" dirty="0">
                <a:solidFill>
                  <a:prstClr val="black"/>
                </a:solidFill>
                <a:latin typeface="Arial"/>
                <a:cs typeface="Arial"/>
              </a:rPr>
              <a:t>success rate in </a:t>
            </a:r>
            <a:r>
              <a:rPr lang="en-US" sz="2400" dirty="0" smtClean="0">
                <a:solidFill>
                  <a:prstClr val="black"/>
                </a:solidFill>
                <a:latin typeface="Arial"/>
                <a:cs typeface="Arial"/>
              </a:rPr>
              <a:t>Impact </a:t>
            </a:r>
            <a:r>
              <a:rPr lang="en-US" sz="2400" dirty="0">
                <a:solidFill>
                  <a:prstClr val="black"/>
                </a:solidFill>
                <a:latin typeface="Arial"/>
                <a:cs typeface="Arial"/>
              </a:rPr>
              <a:t>matters and continued to protect the rights of vulnerable </a:t>
            </a:r>
            <a:r>
              <a:rPr lang="en-US" sz="2400" dirty="0" smtClean="0">
                <a:solidFill>
                  <a:prstClr val="black"/>
                </a:solidFill>
                <a:latin typeface="Arial"/>
                <a:cs typeface="Arial"/>
              </a:rPr>
              <a:t>groups.</a:t>
            </a:r>
            <a:endParaRPr lang="en-US" sz="2400" dirty="0">
              <a:solidFill>
                <a:prstClr val="black"/>
              </a:solidFill>
              <a:latin typeface="Arial"/>
              <a:cs typeface="Arial"/>
            </a:endParaRPr>
          </a:p>
          <a:p>
            <a:pPr marL="514350" lvl="0" indent="-514350">
              <a:buFont typeface="Arial"/>
              <a:buAutoNum type="romanUcPeriod"/>
            </a:pPr>
            <a:r>
              <a:rPr lang="en-US" sz="2400" dirty="0" smtClean="0">
                <a:solidFill>
                  <a:prstClr val="black"/>
                </a:solidFill>
                <a:latin typeface="Arial"/>
                <a:cs typeface="Arial"/>
              </a:rPr>
              <a:t>26.7% </a:t>
            </a:r>
            <a:r>
              <a:rPr lang="en-US" sz="2400" dirty="0">
                <a:solidFill>
                  <a:prstClr val="black"/>
                </a:solidFill>
                <a:latin typeface="Arial"/>
                <a:cs typeface="Arial"/>
              </a:rPr>
              <a:t>of pending </a:t>
            </a:r>
            <a:r>
              <a:rPr lang="en-US" sz="2400" dirty="0" smtClean="0">
                <a:solidFill>
                  <a:prstClr val="black"/>
                </a:solidFill>
                <a:latin typeface="Arial"/>
                <a:cs typeface="Arial"/>
              </a:rPr>
              <a:t>civil </a:t>
            </a:r>
            <a:r>
              <a:rPr lang="en-US" sz="2400" dirty="0">
                <a:solidFill>
                  <a:prstClr val="black"/>
                </a:solidFill>
                <a:latin typeface="Arial"/>
                <a:cs typeface="Arial"/>
              </a:rPr>
              <a:t>matters exceeded the target turnaround time of 18 months which was within our target of 30</a:t>
            </a:r>
            <a:r>
              <a:rPr lang="en-US" sz="2400" dirty="0" smtClean="0">
                <a:solidFill>
                  <a:prstClr val="black"/>
                </a:solidFill>
                <a:latin typeface="Arial"/>
                <a:cs typeface="Arial"/>
              </a:rPr>
              <a:t>%.</a:t>
            </a:r>
            <a:endParaRPr lang="en-US" sz="2400" dirty="0">
              <a:solidFill>
                <a:prstClr val="black"/>
              </a:solidFill>
              <a:latin typeface="Arial"/>
              <a:cs typeface="Arial"/>
            </a:endParaRPr>
          </a:p>
          <a:p>
            <a:pPr marL="514350" lvl="0" indent="-514350">
              <a:buFont typeface="Arial"/>
              <a:buAutoNum type="romanUcPeriod"/>
            </a:pPr>
            <a:r>
              <a:rPr lang="en-US" sz="2400" dirty="0">
                <a:solidFill>
                  <a:prstClr val="black"/>
                </a:solidFill>
                <a:latin typeface="Arial"/>
                <a:cs typeface="Arial"/>
              </a:rPr>
              <a:t>The new matters target for civil exceeded by </a:t>
            </a:r>
            <a:r>
              <a:rPr lang="en-US" sz="2400" dirty="0" smtClean="0">
                <a:solidFill>
                  <a:prstClr val="black"/>
                </a:solidFill>
                <a:latin typeface="Arial"/>
                <a:cs typeface="Arial"/>
              </a:rPr>
              <a:t>9% </a:t>
            </a:r>
            <a:r>
              <a:rPr lang="en-US" sz="2400" dirty="0">
                <a:solidFill>
                  <a:prstClr val="black"/>
                </a:solidFill>
                <a:latin typeface="Arial"/>
                <a:cs typeface="Arial"/>
              </a:rPr>
              <a:t>and a waiting period was allocated for </a:t>
            </a:r>
            <a:r>
              <a:rPr lang="en-US" sz="2400" dirty="0" smtClean="0">
                <a:solidFill>
                  <a:prstClr val="black"/>
                </a:solidFill>
                <a:latin typeface="Arial"/>
                <a:cs typeface="Arial"/>
              </a:rPr>
              <a:t>2,437 </a:t>
            </a:r>
            <a:r>
              <a:rPr lang="en-US" sz="2400" dirty="0">
                <a:solidFill>
                  <a:prstClr val="black"/>
                </a:solidFill>
                <a:latin typeface="Arial"/>
                <a:cs typeface="Arial"/>
              </a:rPr>
              <a:t>clients in non-priority civil </a:t>
            </a:r>
            <a:r>
              <a:rPr lang="en-US" sz="2400" dirty="0" smtClean="0">
                <a:solidFill>
                  <a:prstClr val="black"/>
                </a:solidFill>
                <a:latin typeface="Arial"/>
                <a:cs typeface="Arial"/>
              </a:rPr>
              <a:t>matters.</a:t>
            </a:r>
            <a:endParaRPr lang="en-US" sz="2400" dirty="0">
              <a:solidFill>
                <a:prstClr val="black"/>
              </a:solidFill>
              <a:latin typeface="Arial"/>
              <a:cs typeface="Arial"/>
            </a:endParaRPr>
          </a:p>
          <a:p>
            <a:pPr marL="514350" lvl="0" indent="-514350">
              <a:buFont typeface="Arial"/>
              <a:buAutoNum type="romanUcPeriod"/>
            </a:pPr>
            <a:r>
              <a:rPr lang="en-US" sz="2400" dirty="0">
                <a:latin typeface="Arial"/>
                <a:cs typeface="Arial"/>
              </a:rPr>
              <a:t>We increased our use of </a:t>
            </a:r>
            <a:r>
              <a:rPr lang="en-US" sz="2400" dirty="0" err="1">
                <a:latin typeface="Arial"/>
                <a:cs typeface="Arial"/>
              </a:rPr>
              <a:t>Hotdocs</a:t>
            </a:r>
            <a:r>
              <a:rPr lang="en-US" sz="2400" dirty="0">
                <a:latin typeface="Arial"/>
                <a:cs typeface="Arial"/>
              </a:rPr>
              <a:t> by generating 57,404 </a:t>
            </a:r>
            <a:r>
              <a:rPr lang="en-US" sz="2400" dirty="0" smtClean="0">
                <a:latin typeface="Arial"/>
                <a:cs typeface="Arial"/>
              </a:rPr>
              <a:t>documents, </a:t>
            </a:r>
            <a:r>
              <a:rPr lang="en-US" sz="2400" dirty="0">
                <a:latin typeface="Arial"/>
                <a:cs typeface="Arial"/>
              </a:rPr>
              <a:t>which is an increase of over 200% from the </a:t>
            </a:r>
            <a:r>
              <a:rPr lang="en-US" sz="2400" dirty="0" smtClean="0">
                <a:latin typeface="Arial"/>
                <a:cs typeface="Arial"/>
              </a:rPr>
              <a:t>17/18 FY, </a:t>
            </a:r>
            <a:r>
              <a:rPr lang="en-US" sz="2400" dirty="0">
                <a:latin typeface="Arial"/>
                <a:cs typeface="Arial"/>
              </a:rPr>
              <a:t>which works towards increasing efficiencies in civil units and sections.</a:t>
            </a:r>
          </a:p>
          <a:p>
            <a:pPr marL="0" indent="0">
              <a:buNone/>
            </a:pPr>
            <a:endParaRPr lang="en-US" sz="1800" dirty="0">
              <a:latin typeface="Arial"/>
              <a:cs typeface="Arial"/>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6" name="Slide Number Placeholder 5"/>
          <p:cNvSpPr>
            <a:spLocks noGrp="1"/>
          </p:cNvSpPr>
          <p:nvPr>
            <p:ph type="sldNum" sz="quarter" idx="12"/>
          </p:nvPr>
        </p:nvSpPr>
        <p:spPr/>
        <p:txBody>
          <a:bodyPr/>
          <a:lstStyle/>
          <a:p>
            <a:fld id="{D7CBE9B7-FB75-284D-83FF-0AB6B020F1CD}" type="slidenum">
              <a:rPr lang="en-US" smtClean="0"/>
              <a:pPr/>
              <a:t>23</a:t>
            </a:fld>
            <a:endParaRPr lang="en-US"/>
          </a:p>
        </p:txBody>
      </p:sp>
    </p:spTree>
    <p:extLst>
      <p:ext uri="{BB962C8B-B14F-4D97-AF65-F5344CB8AC3E}">
        <p14:creationId xmlns:p14="http://schemas.microsoft.com/office/powerpoint/2010/main" xmlns="" val="28302060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a:solidFill>
                  <a:schemeClr val="tx1"/>
                </a:solidFill>
                <a:latin typeface="Arial" panose="020B0604020202020204" pitchFamily="34" charset="0"/>
                <a:cs typeface="Arial" panose="020B0604020202020204" pitchFamily="34" charset="0"/>
              </a:rPr>
              <a:t>3. Report on 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729156"/>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P2 (II) Legal aid outreach in civil matters</a:t>
            </a:r>
          </a:p>
        </p:txBody>
      </p:sp>
      <p:sp>
        <p:nvSpPr>
          <p:cNvPr id="4" name="Content Placeholder 2"/>
          <p:cNvSpPr>
            <a:spLocks noGrp="1"/>
          </p:cNvSpPr>
          <p:nvPr>
            <p:ph idx="1"/>
          </p:nvPr>
        </p:nvSpPr>
        <p:spPr>
          <a:xfrm>
            <a:off x="381000" y="1072525"/>
            <a:ext cx="8763000" cy="5418710"/>
          </a:xfrm>
        </p:spPr>
        <p:txBody>
          <a:bodyPr>
            <a:normAutofit fontScale="85000" lnSpcReduction="20000"/>
          </a:bodyPr>
          <a:lstStyle/>
          <a:p>
            <a:pPr marL="0" lvl="0" indent="0">
              <a:lnSpc>
                <a:spcPct val="110000"/>
              </a:lnSpc>
              <a:buNone/>
            </a:pPr>
            <a:r>
              <a:rPr lang="en-US" sz="2400" dirty="0">
                <a:solidFill>
                  <a:prstClr val="black"/>
                </a:solidFill>
                <a:latin typeface="Arial"/>
                <a:cs typeface="Arial"/>
              </a:rPr>
              <a:t>In </a:t>
            </a:r>
            <a:r>
              <a:rPr lang="en-US" sz="2400" dirty="0" smtClean="0">
                <a:solidFill>
                  <a:prstClr val="black"/>
                </a:solidFill>
                <a:latin typeface="Arial"/>
                <a:cs typeface="Arial"/>
              </a:rPr>
              <a:t>2018/19, </a:t>
            </a:r>
            <a:r>
              <a:rPr lang="en-US" sz="2400" dirty="0">
                <a:solidFill>
                  <a:prstClr val="black"/>
                </a:solidFill>
                <a:latin typeface="Arial"/>
                <a:cs typeface="Arial"/>
              </a:rPr>
              <a:t>Legal Aid SA provided outreach services in civil matters as follows:</a:t>
            </a:r>
          </a:p>
          <a:p>
            <a:pPr marL="514350" lvl="0" indent="-514350">
              <a:lnSpc>
                <a:spcPct val="110000"/>
              </a:lnSpc>
              <a:buFont typeface="Arial"/>
              <a:buAutoNum type="romanUcPeriod"/>
            </a:pPr>
            <a:r>
              <a:rPr lang="en-US" sz="2400" dirty="0">
                <a:solidFill>
                  <a:prstClr val="black"/>
                </a:solidFill>
                <a:latin typeface="Arial"/>
                <a:cs typeface="Arial"/>
              </a:rPr>
              <a:t>Linkages with </a:t>
            </a:r>
            <a:r>
              <a:rPr lang="en-US" sz="2400" dirty="0" smtClean="0">
                <a:solidFill>
                  <a:prstClr val="black"/>
                </a:solidFill>
                <a:latin typeface="Arial"/>
                <a:cs typeface="Arial"/>
              </a:rPr>
              <a:t>128 </a:t>
            </a:r>
            <a:r>
              <a:rPr lang="en-US" sz="2400" dirty="0">
                <a:solidFill>
                  <a:prstClr val="black"/>
                </a:solidFill>
                <a:latin typeface="Arial"/>
                <a:cs typeface="Arial"/>
              </a:rPr>
              <a:t>Community Advice Offices were maintained to ensure access to litigation services is available to clients. </a:t>
            </a:r>
            <a:r>
              <a:rPr lang="en-US" sz="2400" dirty="0" smtClean="0">
                <a:solidFill>
                  <a:prstClr val="black"/>
                </a:solidFill>
                <a:latin typeface="Arial"/>
                <a:cs typeface="Arial"/>
              </a:rPr>
              <a:t>965 </a:t>
            </a:r>
            <a:r>
              <a:rPr lang="en-US" sz="2400" dirty="0">
                <a:solidFill>
                  <a:prstClr val="black"/>
                </a:solidFill>
                <a:latin typeface="Arial"/>
                <a:cs typeface="Arial"/>
              </a:rPr>
              <a:t>visits were made to </a:t>
            </a:r>
            <a:r>
              <a:rPr lang="en-US" sz="2400" dirty="0" smtClean="0">
                <a:solidFill>
                  <a:prstClr val="black"/>
                </a:solidFill>
                <a:latin typeface="Arial"/>
                <a:cs typeface="Arial"/>
              </a:rPr>
              <a:t>CAOs; 6,059 </a:t>
            </a:r>
            <a:r>
              <a:rPr lang="en-US" sz="2400" dirty="0">
                <a:solidFill>
                  <a:prstClr val="black"/>
                </a:solidFill>
                <a:latin typeface="Arial"/>
                <a:cs typeface="Arial"/>
              </a:rPr>
              <a:t>clients were consulted with and </a:t>
            </a:r>
            <a:r>
              <a:rPr lang="en-US" sz="2400" dirty="0" smtClean="0">
                <a:solidFill>
                  <a:prstClr val="black"/>
                </a:solidFill>
                <a:latin typeface="Arial"/>
                <a:cs typeface="Arial"/>
              </a:rPr>
              <a:t>758 </a:t>
            </a:r>
            <a:r>
              <a:rPr lang="en-US" sz="2400" dirty="0">
                <a:solidFill>
                  <a:prstClr val="black"/>
                </a:solidFill>
                <a:latin typeface="Arial"/>
                <a:cs typeface="Arial"/>
              </a:rPr>
              <a:t>new files </a:t>
            </a:r>
            <a:r>
              <a:rPr lang="en-US" sz="2400" dirty="0" smtClean="0">
                <a:solidFill>
                  <a:prstClr val="black"/>
                </a:solidFill>
                <a:latin typeface="Arial"/>
                <a:cs typeface="Arial"/>
              </a:rPr>
              <a:t>opened.</a:t>
            </a:r>
            <a:endParaRPr lang="en-US" sz="2400" dirty="0">
              <a:solidFill>
                <a:prstClr val="black"/>
              </a:solidFill>
              <a:latin typeface="Arial"/>
              <a:cs typeface="Arial"/>
            </a:endParaRPr>
          </a:p>
          <a:p>
            <a:pPr marL="514350" lvl="0" indent="-514350">
              <a:lnSpc>
                <a:spcPct val="110000"/>
              </a:lnSpc>
              <a:buFont typeface="Arial"/>
              <a:buAutoNum type="romanUcPeriod"/>
            </a:pPr>
            <a:r>
              <a:rPr lang="en-US" sz="2400" dirty="0">
                <a:solidFill>
                  <a:prstClr val="black"/>
                </a:solidFill>
                <a:latin typeface="Arial"/>
                <a:cs typeface="Arial"/>
              </a:rPr>
              <a:t>Our general advice service was made available at </a:t>
            </a:r>
            <a:r>
              <a:rPr lang="en-US" sz="2400" dirty="0" smtClean="0">
                <a:solidFill>
                  <a:prstClr val="black"/>
                </a:solidFill>
                <a:latin typeface="Arial"/>
                <a:cs typeface="Arial"/>
              </a:rPr>
              <a:t>393 </a:t>
            </a:r>
            <a:r>
              <a:rPr lang="en-US" sz="2400" dirty="0">
                <a:solidFill>
                  <a:prstClr val="black"/>
                </a:solidFill>
                <a:latin typeface="Arial"/>
                <a:cs typeface="Arial"/>
              </a:rPr>
              <a:t>community outreach sites at which </a:t>
            </a:r>
            <a:r>
              <a:rPr lang="en-US" sz="2400" dirty="0" smtClean="0">
                <a:solidFill>
                  <a:prstClr val="black"/>
                </a:solidFill>
                <a:latin typeface="Arial"/>
                <a:cs typeface="Arial"/>
              </a:rPr>
              <a:t>12,114 </a:t>
            </a:r>
            <a:r>
              <a:rPr lang="en-US" sz="2400" dirty="0">
                <a:solidFill>
                  <a:prstClr val="black"/>
                </a:solidFill>
                <a:latin typeface="Arial"/>
                <a:cs typeface="Arial"/>
              </a:rPr>
              <a:t>clients were assisted with general legal </a:t>
            </a:r>
            <a:r>
              <a:rPr lang="en-US" sz="2400" dirty="0">
                <a:latin typeface="Arial"/>
                <a:cs typeface="Arial"/>
              </a:rPr>
              <a:t>advice which is a </a:t>
            </a:r>
            <a:r>
              <a:rPr lang="en-US" sz="2400" dirty="0" smtClean="0">
                <a:latin typeface="Arial"/>
                <a:cs typeface="Arial"/>
              </a:rPr>
              <a:t>increase </a:t>
            </a:r>
            <a:r>
              <a:rPr lang="en-US" sz="2400" dirty="0">
                <a:latin typeface="Arial"/>
                <a:cs typeface="Arial"/>
              </a:rPr>
              <a:t>of </a:t>
            </a:r>
            <a:r>
              <a:rPr lang="en-US" sz="2400" dirty="0" smtClean="0">
                <a:latin typeface="Arial"/>
                <a:cs typeface="Arial"/>
              </a:rPr>
              <a:t>12% </a:t>
            </a:r>
            <a:r>
              <a:rPr lang="en-US" sz="2400" dirty="0">
                <a:latin typeface="Arial"/>
                <a:cs typeface="Arial"/>
              </a:rPr>
              <a:t>over the previous </a:t>
            </a:r>
            <a:r>
              <a:rPr lang="en-US" sz="2400" dirty="0" smtClean="0">
                <a:latin typeface="Arial"/>
                <a:cs typeface="Arial"/>
              </a:rPr>
              <a:t>FY.</a:t>
            </a:r>
          </a:p>
          <a:p>
            <a:pPr marL="514350" indent="-514350">
              <a:lnSpc>
                <a:spcPct val="110000"/>
              </a:lnSpc>
              <a:buFont typeface="Arial"/>
              <a:buAutoNum type="romanUcPeriod"/>
            </a:pPr>
            <a:r>
              <a:rPr lang="en-US" sz="2400" dirty="0">
                <a:latin typeface="Arial"/>
                <a:cs typeface="Arial"/>
              </a:rPr>
              <a:t>We extended our outreach programme by making general advice services available at seats of the High Courts and we assisted 4,764 clients at these High Courts.</a:t>
            </a:r>
          </a:p>
          <a:p>
            <a:pPr marL="514350" lvl="0" indent="-514350">
              <a:lnSpc>
                <a:spcPct val="110000"/>
              </a:lnSpc>
              <a:buFont typeface="Arial"/>
              <a:buAutoNum type="romanUcPeriod"/>
            </a:pPr>
            <a:r>
              <a:rPr lang="en-US" sz="2400" dirty="0" smtClean="0">
                <a:latin typeface="Arial"/>
                <a:cs typeface="Arial"/>
              </a:rPr>
              <a:t>10,061 </a:t>
            </a:r>
            <a:r>
              <a:rPr lang="en-US" sz="2400" dirty="0">
                <a:latin typeface="Arial"/>
                <a:cs typeface="Arial"/>
              </a:rPr>
              <a:t>clients were assisted at our civil legal aid </a:t>
            </a:r>
            <a:r>
              <a:rPr lang="en-US" sz="2400" dirty="0" smtClean="0">
                <a:latin typeface="Arial"/>
                <a:cs typeface="Arial"/>
              </a:rPr>
              <a:t>clinics.</a:t>
            </a:r>
            <a:endParaRPr lang="en-US" sz="2400" dirty="0">
              <a:latin typeface="Arial"/>
              <a:cs typeface="Arial"/>
            </a:endParaRPr>
          </a:p>
          <a:p>
            <a:pPr marL="514350" lvl="0" indent="-514350">
              <a:lnSpc>
                <a:spcPct val="110000"/>
              </a:lnSpc>
              <a:buFont typeface="Arial"/>
              <a:buAutoNum type="romanUcPeriod"/>
            </a:pPr>
            <a:r>
              <a:rPr lang="en-US" sz="2400" dirty="0">
                <a:latin typeface="Arial"/>
                <a:cs typeface="Arial"/>
              </a:rPr>
              <a:t>We have maintained linkages with 223 organisations working with vulnerable groups and forged new relationships with organisations working with children such as Childline SA and </a:t>
            </a:r>
            <a:r>
              <a:rPr lang="en-US" sz="2400" dirty="0" smtClean="0">
                <a:latin typeface="Arial"/>
                <a:cs typeface="Arial"/>
              </a:rPr>
              <a:t>the Teddy Bear Foundation in </a:t>
            </a:r>
            <a:r>
              <a:rPr lang="en-US" sz="2400" dirty="0">
                <a:latin typeface="Arial"/>
                <a:cs typeface="Arial"/>
              </a:rPr>
              <a:t>order to ensure that their clients have access to legal services when required.</a:t>
            </a:r>
          </a:p>
          <a:p>
            <a:pPr marL="0" indent="0">
              <a:buNone/>
            </a:pPr>
            <a:endParaRPr lang="en-US" sz="1800" dirty="0">
              <a:latin typeface="Arial"/>
              <a:cs typeface="Arial"/>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6" name="Slide Number Placeholder 5"/>
          <p:cNvSpPr>
            <a:spLocks noGrp="1"/>
          </p:cNvSpPr>
          <p:nvPr>
            <p:ph type="sldNum" sz="quarter" idx="12"/>
          </p:nvPr>
        </p:nvSpPr>
        <p:spPr/>
        <p:txBody>
          <a:bodyPr/>
          <a:lstStyle/>
          <a:p>
            <a:fld id="{D7CBE9B7-FB75-284D-83FF-0AB6B020F1CD}" type="slidenum">
              <a:rPr lang="en-US" smtClean="0"/>
              <a:pPr/>
              <a:t>24</a:t>
            </a:fld>
            <a:endParaRPr lang="en-US"/>
          </a:p>
        </p:txBody>
      </p:sp>
    </p:spTree>
    <p:extLst>
      <p:ext uri="{BB962C8B-B14F-4D97-AF65-F5344CB8AC3E}">
        <p14:creationId xmlns:p14="http://schemas.microsoft.com/office/powerpoint/2010/main" xmlns="" val="2390702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3. Report on </a:t>
            </a:r>
            <a:r>
              <a:rPr kumimoji="0" lang="en-ZA" sz="3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Performance </a:t>
            </a: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FY 2018/19</a:t>
            </a:r>
            <a:endParaRPr kumimoji="0" lang="en-ZA" sz="3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3" name="Text Placeholder 2"/>
          <p:cNvSpPr>
            <a:spLocks noGrp="1"/>
          </p:cNvSpPr>
          <p:nvPr/>
        </p:nvSpPr>
        <p:spPr>
          <a:xfrm>
            <a:off x="381000" y="729156"/>
            <a:ext cx="7353300"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b="1" i="0" u="none" strike="noStrike" kern="1200" cap="none" spc="0" normalizeH="0" baseline="0" noProof="0" dirty="0">
                <a:ln>
                  <a:noFill/>
                </a:ln>
                <a:solidFill>
                  <a:srgbClr val="0293D2"/>
                </a:solidFill>
                <a:effectLst/>
                <a:uLnTx/>
                <a:uFillTx/>
                <a:latin typeface="Itc franklin gothic std"/>
                <a:ea typeface="+mn-ea"/>
              </a:rPr>
              <a:t>P2 (III) Matter Differentiation: Civil (</a:t>
            </a:r>
            <a:r>
              <a:rPr kumimoji="0" lang="en-US" sz="2000" b="1" i="0" u="none" strike="noStrike" kern="1200" cap="none" spc="0" normalizeH="0" baseline="0" noProof="0" dirty="0" smtClean="0">
                <a:ln>
                  <a:noFill/>
                </a:ln>
                <a:solidFill>
                  <a:srgbClr val="0293D2"/>
                </a:solidFill>
                <a:effectLst/>
                <a:uLnTx/>
                <a:uFillTx/>
                <a:latin typeface="Itc franklin gothic std"/>
                <a:ea typeface="+mn-ea"/>
              </a:rPr>
              <a:t>excluding </a:t>
            </a:r>
            <a:r>
              <a:rPr kumimoji="0" lang="en-US" sz="2000" b="1" i="0" u="none" strike="noStrike" kern="1200" cap="none" spc="0" normalizeH="0" baseline="0" noProof="0" dirty="0">
                <a:ln>
                  <a:noFill/>
                </a:ln>
                <a:solidFill>
                  <a:srgbClr val="0293D2"/>
                </a:solidFill>
                <a:effectLst/>
                <a:uLnTx/>
                <a:uFillTx/>
                <a:latin typeface="Itc franklin gothic std"/>
                <a:ea typeface="+mn-ea"/>
              </a:rPr>
              <a:t>Co-ops)</a:t>
            </a:r>
          </a:p>
          <a:p>
            <a:pPr marL="0" marR="0" lvl="0" indent="0" algn="l" defTabSz="457212" rtl="0" eaLnBrk="1" fontAlgn="auto" latinLnBrk="0" hangingPunct="1">
              <a:lnSpc>
                <a:spcPct val="100000"/>
              </a:lnSpc>
              <a:spcBef>
                <a:spcPct val="20000"/>
              </a:spcBef>
              <a:spcAft>
                <a:spcPts val="0"/>
              </a:spcAft>
              <a:buClrTx/>
              <a:buSzTx/>
              <a:buFontTx/>
              <a:buNone/>
              <a:tabLst/>
              <a:defRPr/>
            </a:pPr>
            <a:endParaRPr kumimoji="0" lang="en-US" sz="2000" b="1" i="0" u="none" strike="noStrike" kern="1200" cap="none" spc="0" normalizeH="0" baseline="0" noProof="0" dirty="0">
              <a:ln>
                <a:noFill/>
              </a:ln>
              <a:solidFill>
                <a:srgbClr val="0293D2"/>
              </a:solidFill>
              <a:effectLst/>
              <a:uLnTx/>
              <a:uFillTx/>
              <a:latin typeface="Arial" panose="020B0604020202020204" pitchFamily="34" charset="0"/>
              <a:ea typeface="+mn-ea"/>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rPr>
              <a:t>Legal Aid SA </a:t>
            </a:r>
            <a:r>
              <a:rPr kumimoji="0" lang="en-US" sz="1050" b="0" i="0" u="none" strike="noStrike" kern="1200" cap="none" spc="0" normalizeH="0" baseline="0" noProof="0" dirty="0" smtClean="0">
                <a:ln>
                  <a:noFill/>
                </a:ln>
                <a:solidFill>
                  <a:prstClr val="black">
                    <a:lumMod val="50000"/>
                    <a:lumOff val="50000"/>
                  </a:prstClr>
                </a:solidFill>
                <a:effectLst/>
                <a:uLnTx/>
                <a:uFillTx/>
                <a:latin typeface="Eras Demi ITC" panose="020B0805030504020804" pitchFamily="34" charset="0"/>
                <a:ea typeface="+mn-ea"/>
              </a:rPr>
              <a:t>Annual </a:t>
            </a:r>
            <a:r>
              <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rPr>
              <a:t>Performance Report </a:t>
            </a:r>
            <a:r>
              <a:rPr kumimoji="0" lang="en-US" sz="1050" b="0" i="0" u="none" strike="noStrike" kern="1200" cap="none" spc="0" normalizeH="0" baseline="0" noProof="0" dirty="0" smtClean="0">
                <a:ln>
                  <a:noFill/>
                </a:ln>
                <a:solidFill>
                  <a:prstClr val="black">
                    <a:lumMod val="50000"/>
                    <a:lumOff val="50000"/>
                  </a:prstClr>
                </a:solidFill>
                <a:effectLst/>
                <a:uLnTx/>
                <a:uFillTx/>
                <a:latin typeface="Eras Demi ITC" panose="020B0805030504020804" pitchFamily="34" charset="0"/>
                <a:ea typeface="+mn-ea"/>
              </a:rPr>
              <a:t>2018/19</a:t>
            </a:r>
            <a:endPar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endParaRPr>
          </a:p>
        </p:txBody>
      </p:sp>
      <p:graphicFrame>
        <p:nvGraphicFramePr>
          <p:cNvPr id="8" name="Content Placeholder 1"/>
          <p:cNvGraphicFramePr>
            <a:graphicFrameLocks noGrp="1"/>
          </p:cNvGraphicFramePr>
          <p:nvPr>
            <p:ph idx="1"/>
            <p:extLst>
              <p:ext uri="{D42A27DB-BD31-4B8C-83A1-F6EECF244321}">
                <p14:modId xmlns:p14="http://schemas.microsoft.com/office/powerpoint/2010/main" xmlns="" val="2003817843"/>
              </p:ext>
            </p:extLst>
          </p:nvPr>
        </p:nvGraphicFramePr>
        <p:xfrm>
          <a:off x="771465" y="1331913"/>
          <a:ext cx="7918021" cy="4937760"/>
        </p:xfrm>
        <a:graphic>
          <a:graphicData uri="http://schemas.openxmlformats.org/drawingml/2006/table">
            <a:tbl>
              <a:tblPr firstRow="1" bandRow="1">
                <a:tableStyleId>{073A0DAA-6AF3-43AB-8588-CEC1D06C72B9}</a:tableStyleId>
              </a:tblPr>
              <a:tblGrid>
                <a:gridCol w="1885948">
                  <a:extLst>
                    <a:ext uri="{9D8B030D-6E8A-4147-A177-3AD203B41FA5}">
                      <a16:colId xmlns:a16="http://schemas.microsoft.com/office/drawing/2014/main" xmlns="" val="20000"/>
                    </a:ext>
                  </a:extLst>
                </a:gridCol>
                <a:gridCol w="1847850">
                  <a:extLst>
                    <a:ext uri="{9D8B030D-6E8A-4147-A177-3AD203B41FA5}">
                      <a16:colId xmlns:a16="http://schemas.microsoft.com/office/drawing/2014/main" xmlns="" val="20001"/>
                    </a:ext>
                  </a:extLst>
                </a:gridCol>
                <a:gridCol w="1457411">
                  <a:extLst>
                    <a:ext uri="{9D8B030D-6E8A-4147-A177-3AD203B41FA5}">
                      <a16:colId xmlns:a16="http://schemas.microsoft.com/office/drawing/2014/main" xmlns="" val="20002"/>
                    </a:ext>
                  </a:extLst>
                </a:gridCol>
                <a:gridCol w="1471794">
                  <a:extLst>
                    <a:ext uri="{9D8B030D-6E8A-4147-A177-3AD203B41FA5}">
                      <a16:colId xmlns:a16="http://schemas.microsoft.com/office/drawing/2014/main" xmlns="" val="20003"/>
                    </a:ext>
                  </a:extLst>
                </a:gridCol>
                <a:gridCol w="1255018">
                  <a:extLst>
                    <a:ext uri="{9D8B030D-6E8A-4147-A177-3AD203B41FA5}">
                      <a16:colId xmlns:a16="http://schemas.microsoft.com/office/drawing/2014/main" xmlns="" val="20004"/>
                    </a:ext>
                  </a:extLst>
                </a:gridCol>
              </a:tblGrid>
              <a:tr h="370840">
                <a:tc>
                  <a:txBody>
                    <a:bodyPr/>
                    <a:lstStyle/>
                    <a:p>
                      <a:pPr algn="ctr"/>
                      <a:r>
                        <a:rPr lang="en-ZA" sz="2200" dirty="0" smtClean="0">
                          <a:latin typeface="Eras Demi ITC" panose="020B0805030504020804" pitchFamily="34" charset="0"/>
                        </a:rPr>
                        <a:t>Category</a:t>
                      </a:r>
                      <a:endParaRPr lang="en-ZA" sz="2200" dirty="0">
                        <a:latin typeface="Eras Demi ITC" panose="020B0805030504020804" pitchFamily="34" charset="0"/>
                      </a:endParaRPr>
                    </a:p>
                  </a:txBody>
                  <a:tcPr>
                    <a:solidFill>
                      <a:schemeClr val="tx1">
                        <a:lumMod val="50000"/>
                        <a:lumOff val="50000"/>
                      </a:schemeClr>
                    </a:solidFill>
                  </a:tcPr>
                </a:tc>
                <a:tc>
                  <a:txBody>
                    <a:bodyPr/>
                    <a:lstStyle/>
                    <a:p>
                      <a:pPr algn="ctr"/>
                      <a:r>
                        <a:rPr lang="en-ZA" sz="2200" dirty="0" smtClean="0">
                          <a:latin typeface="Eras Demi ITC" panose="020B0805030504020804" pitchFamily="34" charset="0"/>
                        </a:rPr>
                        <a:t>Magistrate’s Court</a:t>
                      </a:r>
                      <a:endParaRPr lang="en-ZA" sz="2200" dirty="0">
                        <a:latin typeface="Eras Demi ITC" panose="020B0805030504020804" pitchFamily="34" charset="0"/>
                      </a:endParaRPr>
                    </a:p>
                  </a:txBody>
                  <a:tcPr>
                    <a:solidFill>
                      <a:schemeClr val="tx1">
                        <a:lumMod val="50000"/>
                        <a:lumOff val="50000"/>
                      </a:schemeClr>
                    </a:solidFill>
                  </a:tcPr>
                </a:tc>
                <a:tc>
                  <a:txBody>
                    <a:bodyPr/>
                    <a:lstStyle/>
                    <a:p>
                      <a:pPr algn="ctr"/>
                      <a:r>
                        <a:rPr lang="en-ZA" sz="2200" dirty="0" smtClean="0">
                          <a:latin typeface="Eras Demi ITC" panose="020B0805030504020804" pitchFamily="34" charset="0"/>
                        </a:rPr>
                        <a:t>High Court</a:t>
                      </a:r>
                      <a:endParaRPr lang="en-ZA" sz="2200" dirty="0">
                        <a:latin typeface="Eras Demi ITC" panose="020B0805030504020804" pitchFamily="34" charset="0"/>
                      </a:endParaRPr>
                    </a:p>
                  </a:txBody>
                  <a:tcPr>
                    <a:solidFill>
                      <a:schemeClr val="tx1">
                        <a:lumMod val="50000"/>
                        <a:lumOff val="50000"/>
                      </a:schemeClr>
                    </a:solidFill>
                  </a:tcPr>
                </a:tc>
                <a:tc>
                  <a:txBody>
                    <a:bodyPr/>
                    <a:lstStyle/>
                    <a:p>
                      <a:pPr algn="ctr"/>
                      <a:r>
                        <a:rPr lang="en-ZA" sz="2200" dirty="0" smtClean="0">
                          <a:latin typeface="Eras Demi ITC" panose="020B0805030504020804" pitchFamily="34" charset="0"/>
                        </a:rPr>
                        <a:t>Total</a:t>
                      </a:r>
                      <a:endParaRPr lang="en-ZA" sz="2200" dirty="0">
                        <a:latin typeface="Eras Demi ITC" panose="020B0805030504020804" pitchFamily="34" charset="0"/>
                      </a:endParaRPr>
                    </a:p>
                  </a:txBody>
                  <a:tcPr>
                    <a:solidFill>
                      <a:schemeClr val="tx1">
                        <a:lumMod val="50000"/>
                        <a:lumOff val="50000"/>
                      </a:schemeClr>
                    </a:solidFill>
                  </a:tcPr>
                </a:tc>
                <a:tc>
                  <a:txBody>
                    <a:bodyPr/>
                    <a:lstStyle/>
                    <a:p>
                      <a:pPr algn="ctr"/>
                      <a:r>
                        <a:rPr lang="en-ZA" sz="2200" dirty="0" smtClean="0">
                          <a:latin typeface="Eras Demi ITC" panose="020B0805030504020804" pitchFamily="34" charset="0"/>
                        </a:rPr>
                        <a:t>%</a:t>
                      </a:r>
                      <a:endParaRPr lang="en-ZA" sz="2200" dirty="0">
                        <a:latin typeface="Eras Demi ITC" panose="020B0805030504020804" pitchFamily="34" charset="0"/>
                      </a:endParaRPr>
                    </a:p>
                  </a:txBody>
                  <a:tcPr>
                    <a:solidFill>
                      <a:schemeClr val="tx1">
                        <a:lumMod val="50000"/>
                        <a:lumOff val="50000"/>
                      </a:schemeClr>
                    </a:solidFill>
                  </a:tcPr>
                </a:tc>
                <a:extLst>
                  <a:ext uri="{0D108BD9-81ED-4DB2-BD59-A6C34878D82A}">
                    <a16:rowId xmlns:a16="http://schemas.microsoft.com/office/drawing/2014/main" xmlns="" val="10000"/>
                  </a:ext>
                </a:extLst>
              </a:tr>
              <a:tr h="370840">
                <a:tc>
                  <a:txBody>
                    <a:bodyPr/>
                    <a:lstStyle/>
                    <a:p>
                      <a:r>
                        <a:rPr lang="en-ZA" sz="2200" dirty="0" smtClean="0">
                          <a:latin typeface="Eras Demi ITC" panose="020B0805030504020804" pitchFamily="34" charset="0"/>
                        </a:rPr>
                        <a:t>Family</a:t>
                      </a:r>
                      <a:endParaRPr lang="en-ZA" sz="2200" dirty="0">
                        <a:latin typeface="Eras Demi ITC" panose="020B0805030504020804" pitchFamily="34" charset="0"/>
                      </a:endParaRPr>
                    </a:p>
                  </a:txBody>
                  <a:tcPr/>
                </a:tc>
                <a:tc>
                  <a:txBody>
                    <a:bodyPr/>
                    <a:lstStyle/>
                    <a:p>
                      <a:pPr marL="0" algn="ctr" defTabSz="457200" rtl="0" eaLnBrk="1" fontAlgn="t" latinLnBrk="0" hangingPunct="1"/>
                      <a:r>
                        <a:rPr lang="en-ZA" sz="2200" b="0" i="0" u="none" strike="noStrike" kern="1200" dirty="0" smtClean="0">
                          <a:solidFill>
                            <a:srgbClr val="000000"/>
                          </a:solidFill>
                          <a:effectLst/>
                          <a:latin typeface="Eras Demi ITC" panose="020B0805030504020804" pitchFamily="34" charset="0"/>
                          <a:ea typeface="+mn-ea"/>
                          <a:cs typeface="+mn-cs"/>
                        </a:rPr>
                        <a:t>21,694</a:t>
                      </a:r>
                      <a:endParaRPr lang="en-ZA" sz="22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t" latinLnBrk="0" hangingPunct="1"/>
                      <a:r>
                        <a:rPr lang="en-ZA" sz="2200" b="0" i="0" u="none" strike="noStrike" kern="1200" dirty="0">
                          <a:solidFill>
                            <a:srgbClr val="000000"/>
                          </a:solidFill>
                          <a:effectLst/>
                          <a:latin typeface="Eras Demi ITC" panose="020B0805030504020804" pitchFamily="34" charset="0"/>
                          <a:ea typeface="+mn-ea"/>
                          <a:cs typeface="+mn-cs"/>
                        </a:rPr>
                        <a:t>520</a:t>
                      </a:r>
                    </a:p>
                  </a:txBody>
                  <a:tcPr marL="9525" marR="9525" marT="9525" marB="0" anchor="ctr"/>
                </a:tc>
                <a:tc>
                  <a:txBody>
                    <a:bodyPr/>
                    <a:lstStyle/>
                    <a:p>
                      <a:pPr marL="0" algn="ctr" defTabSz="457200" rtl="0" eaLnBrk="1" fontAlgn="t" latinLnBrk="0" hangingPunct="1"/>
                      <a:r>
                        <a:rPr lang="en-ZA" sz="2200" b="0" i="0" u="none" strike="noStrike" kern="1200" dirty="0" smtClean="0">
                          <a:solidFill>
                            <a:srgbClr val="000000"/>
                          </a:solidFill>
                          <a:effectLst/>
                          <a:latin typeface="Eras Demi ITC" panose="020B0805030504020804" pitchFamily="34" charset="0"/>
                          <a:ea typeface="+mn-ea"/>
                          <a:cs typeface="+mn-cs"/>
                        </a:rPr>
                        <a:t>22,214</a:t>
                      </a:r>
                      <a:endParaRPr lang="en-ZA" sz="22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algn="ctr" fontAlgn="t"/>
                      <a:r>
                        <a:rPr lang="en-ZA" sz="2200" b="0" i="0" u="none" strike="noStrike" dirty="0" smtClean="0">
                          <a:solidFill>
                            <a:srgbClr val="000000"/>
                          </a:solidFill>
                          <a:effectLst/>
                          <a:latin typeface="Eras Demi ITC" panose="020B0805030504020804" pitchFamily="34" charset="0"/>
                        </a:rPr>
                        <a:t>45%</a:t>
                      </a:r>
                      <a:endParaRPr lang="en-ZA" sz="2200" b="0" i="0" u="none" strike="noStrike" dirty="0">
                        <a:solidFill>
                          <a:srgbClr val="000000"/>
                        </a:solidFill>
                        <a:effectLst/>
                        <a:latin typeface="Eras Demi ITC" panose="020B0805030504020804" pitchFamily="34" charset="0"/>
                      </a:endParaRPr>
                    </a:p>
                  </a:txBody>
                  <a:tcPr marL="9525" marR="9525" marT="9525" marB="0" anchor="ctr"/>
                </a:tc>
                <a:extLst>
                  <a:ext uri="{0D108BD9-81ED-4DB2-BD59-A6C34878D82A}">
                    <a16:rowId xmlns:a16="http://schemas.microsoft.com/office/drawing/2014/main" xmlns="" val="10001"/>
                  </a:ext>
                </a:extLst>
              </a:tr>
              <a:tr h="370840">
                <a:tc>
                  <a:txBody>
                    <a:bodyPr/>
                    <a:lstStyle/>
                    <a:p>
                      <a:r>
                        <a:rPr lang="en-ZA" sz="2200" dirty="0" smtClean="0">
                          <a:latin typeface="Eras Demi ITC" panose="020B0805030504020804" pitchFamily="34" charset="0"/>
                        </a:rPr>
                        <a:t>Children</a:t>
                      </a:r>
                      <a:endParaRPr lang="en-ZA" sz="2200" dirty="0">
                        <a:latin typeface="Eras Demi ITC" panose="020B0805030504020804" pitchFamily="34" charset="0"/>
                      </a:endParaRPr>
                    </a:p>
                  </a:txBody>
                  <a:tcPr/>
                </a:tc>
                <a:tc>
                  <a:txBody>
                    <a:bodyPr/>
                    <a:lstStyle/>
                    <a:p>
                      <a:pPr marL="0" algn="ctr" defTabSz="457200" rtl="0" eaLnBrk="1" fontAlgn="t" latinLnBrk="0" hangingPunct="1"/>
                      <a:r>
                        <a:rPr lang="en-ZA" sz="2200" b="0" i="0" u="none" strike="noStrike" kern="1200" dirty="0" smtClean="0">
                          <a:solidFill>
                            <a:srgbClr val="000000"/>
                          </a:solidFill>
                          <a:effectLst/>
                          <a:latin typeface="Eras Demi ITC" panose="020B0805030504020804" pitchFamily="34" charset="0"/>
                          <a:ea typeface="+mn-ea"/>
                          <a:cs typeface="+mn-cs"/>
                        </a:rPr>
                        <a:t>6,837</a:t>
                      </a:r>
                      <a:endParaRPr lang="en-ZA" sz="22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t" latinLnBrk="0" hangingPunct="1"/>
                      <a:r>
                        <a:rPr lang="en-ZA" sz="2200" b="0" i="0" u="none" strike="noStrike" kern="1200" dirty="0" smtClean="0">
                          <a:solidFill>
                            <a:srgbClr val="000000"/>
                          </a:solidFill>
                          <a:effectLst/>
                          <a:latin typeface="Eras Demi ITC" panose="020B0805030504020804" pitchFamily="34" charset="0"/>
                          <a:ea typeface="+mn-ea"/>
                          <a:cs typeface="+mn-cs"/>
                        </a:rPr>
                        <a:t>2,055</a:t>
                      </a:r>
                      <a:endParaRPr lang="en-ZA" sz="22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t" latinLnBrk="0" hangingPunct="1"/>
                      <a:r>
                        <a:rPr lang="en-ZA" sz="2200" b="0" i="0" u="none" strike="noStrike" kern="1200" dirty="0" smtClean="0">
                          <a:solidFill>
                            <a:srgbClr val="000000"/>
                          </a:solidFill>
                          <a:effectLst/>
                          <a:latin typeface="Eras Demi ITC" panose="020B0805030504020804" pitchFamily="34" charset="0"/>
                          <a:ea typeface="+mn-ea"/>
                          <a:cs typeface="+mn-cs"/>
                        </a:rPr>
                        <a:t>8,892</a:t>
                      </a:r>
                      <a:endParaRPr lang="en-ZA" sz="22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algn="ctr" fontAlgn="t"/>
                      <a:r>
                        <a:rPr lang="en-ZA" sz="2200" b="0" i="0" u="none" strike="noStrike" dirty="0">
                          <a:solidFill>
                            <a:srgbClr val="000000"/>
                          </a:solidFill>
                          <a:effectLst/>
                          <a:latin typeface="Eras Demi ITC" panose="020B0805030504020804" pitchFamily="34" charset="0"/>
                        </a:rPr>
                        <a:t>18%</a:t>
                      </a:r>
                    </a:p>
                  </a:txBody>
                  <a:tcPr marL="9525" marR="9525" marT="9525" marB="0" anchor="ctr"/>
                </a:tc>
                <a:extLst>
                  <a:ext uri="{0D108BD9-81ED-4DB2-BD59-A6C34878D82A}">
                    <a16:rowId xmlns:a16="http://schemas.microsoft.com/office/drawing/2014/main" xmlns="" val="10002"/>
                  </a:ext>
                </a:extLst>
              </a:tr>
              <a:tr h="370840">
                <a:tc>
                  <a:txBody>
                    <a:bodyPr/>
                    <a:lstStyle/>
                    <a:p>
                      <a:r>
                        <a:rPr lang="en-ZA" sz="2200" smtClean="0">
                          <a:latin typeface="Eras Demi ITC" panose="020B0805030504020804" pitchFamily="34" charset="0"/>
                        </a:rPr>
                        <a:t>Land Matters</a:t>
                      </a:r>
                      <a:endParaRPr lang="en-ZA" sz="2200" dirty="0">
                        <a:latin typeface="Eras Demi ITC" panose="020B0805030504020804" pitchFamily="34" charset="0"/>
                      </a:endParaRPr>
                    </a:p>
                  </a:txBody>
                  <a:tcPr/>
                </a:tc>
                <a:tc>
                  <a:txBody>
                    <a:bodyPr/>
                    <a:lstStyle/>
                    <a:p>
                      <a:pPr marL="0" algn="ctr" defTabSz="457200" rtl="0" eaLnBrk="1" fontAlgn="t" latinLnBrk="0" hangingPunct="1"/>
                      <a:r>
                        <a:rPr lang="en-ZA" sz="2200" b="0" i="0" u="none" strike="noStrike" kern="1200" dirty="0" smtClean="0">
                          <a:solidFill>
                            <a:srgbClr val="000000"/>
                          </a:solidFill>
                          <a:effectLst/>
                          <a:latin typeface="Eras Demi ITC" panose="020B0805030504020804" pitchFamily="34" charset="0"/>
                          <a:ea typeface="+mn-ea"/>
                          <a:cs typeface="+mn-cs"/>
                        </a:rPr>
                        <a:t>5,540</a:t>
                      </a:r>
                      <a:endParaRPr lang="en-ZA" sz="22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t" latinLnBrk="0" hangingPunct="1"/>
                      <a:r>
                        <a:rPr lang="en-ZA" sz="2200" b="0" i="0" u="none" strike="noStrike" kern="1200" dirty="0">
                          <a:solidFill>
                            <a:srgbClr val="000000"/>
                          </a:solidFill>
                          <a:effectLst/>
                          <a:latin typeface="Eras Demi ITC" panose="020B0805030504020804" pitchFamily="34" charset="0"/>
                          <a:ea typeface="+mn-ea"/>
                          <a:cs typeface="+mn-cs"/>
                        </a:rPr>
                        <a:t>761</a:t>
                      </a:r>
                    </a:p>
                  </a:txBody>
                  <a:tcPr marL="9525" marR="9525" marT="9525" marB="0" anchor="ctr"/>
                </a:tc>
                <a:tc>
                  <a:txBody>
                    <a:bodyPr/>
                    <a:lstStyle/>
                    <a:p>
                      <a:pPr marL="0" algn="ctr" defTabSz="457200" rtl="0" eaLnBrk="1" fontAlgn="t" latinLnBrk="0" hangingPunct="1"/>
                      <a:r>
                        <a:rPr lang="en-ZA" sz="2200" b="0" i="0" u="none" strike="noStrike" kern="1200" dirty="0" smtClean="0">
                          <a:solidFill>
                            <a:srgbClr val="000000"/>
                          </a:solidFill>
                          <a:effectLst/>
                          <a:latin typeface="Eras Demi ITC" panose="020B0805030504020804" pitchFamily="34" charset="0"/>
                          <a:ea typeface="+mn-ea"/>
                          <a:cs typeface="+mn-cs"/>
                        </a:rPr>
                        <a:t>6,301</a:t>
                      </a:r>
                      <a:endParaRPr lang="en-ZA" sz="22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algn="ctr" fontAlgn="t"/>
                      <a:r>
                        <a:rPr lang="en-ZA" sz="2200" b="0" i="0" u="none" strike="noStrike" dirty="0" smtClean="0">
                          <a:solidFill>
                            <a:srgbClr val="000000"/>
                          </a:solidFill>
                          <a:effectLst/>
                          <a:latin typeface="Eras Demi ITC" panose="020B0805030504020804" pitchFamily="34" charset="0"/>
                        </a:rPr>
                        <a:t>13%</a:t>
                      </a:r>
                      <a:endParaRPr lang="en-ZA" sz="2200" b="0" i="0" u="none" strike="noStrike" dirty="0">
                        <a:solidFill>
                          <a:srgbClr val="000000"/>
                        </a:solidFill>
                        <a:effectLst/>
                        <a:latin typeface="Eras Demi ITC" panose="020B0805030504020804" pitchFamily="34" charset="0"/>
                      </a:endParaRPr>
                    </a:p>
                  </a:txBody>
                  <a:tcPr marL="9525" marR="9525" marT="9525" marB="0" anchor="ctr"/>
                </a:tc>
                <a:extLst>
                  <a:ext uri="{0D108BD9-81ED-4DB2-BD59-A6C34878D82A}">
                    <a16:rowId xmlns:a16="http://schemas.microsoft.com/office/drawing/2014/main" xmlns="" val="10003"/>
                  </a:ext>
                </a:extLst>
              </a:tr>
              <a:tr h="370840">
                <a:tc>
                  <a:txBody>
                    <a:bodyPr/>
                    <a:lstStyle/>
                    <a:p>
                      <a:r>
                        <a:rPr lang="en-ZA" sz="2200" dirty="0" smtClean="0">
                          <a:latin typeface="Eras Demi ITC" panose="020B0805030504020804" pitchFamily="34" charset="0"/>
                        </a:rPr>
                        <a:t>Civil</a:t>
                      </a:r>
                      <a:r>
                        <a:rPr lang="en-ZA" sz="2200" baseline="0" dirty="0" smtClean="0">
                          <a:latin typeface="Eras Demi ITC" panose="020B0805030504020804" pitchFamily="34" charset="0"/>
                        </a:rPr>
                        <a:t> Claim</a:t>
                      </a:r>
                      <a:endParaRPr lang="en-ZA" sz="2200" dirty="0">
                        <a:latin typeface="Eras Demi ITC" panose="020B0805030504020804" pitchFamily="34" charset="0"/>
                      </a:endParaRPr>
                    </a:p>
                  </a:txBody>
                  <a:tcPr/>
                </a:tc>
                <a:tc>
                  <a:txBody>
                    <a:bodyPr/>
                    <a:lstStyle/>
                    <a:p>
                      <a:pPr marL="0" algn="ctr" defTabSz="457200" rtl="0" eaLnBrk="1" fontAlgn="t" latinLnBrk="0" hangingPunct="1"/>
                      <a:r>
                        <a:rPr lang="en-ZA" sz="2200" b="0" i="0" u="none" strike="noStrike" kern="1200" dirty="0" smtClean="0">
                          <a:solidFill>
                            <a:srgbClr val="000000"/>
                          </a:solidFill>
                          <a:effectLst/>
                          <a:latin typeface="Eras Demi ITC" panose="020B0805030504020804" pitchFamily="34" charset="0"/>
                          <a:ea typeface="+mn-ea"/>
                          <a:cs typeface="+mn-cs"/>
                        </a:rPr>
                        <a:t>4,390</a:t>
                      </a:r>
                      <a:endParaRPr lang="en-ZA" sz="22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t" latinLnBrk="0" hangingPunct="1"/>
                      <a:r>
                        <a:rPr lang="en-ZA" sz="2200" b="0" i="0" u="none" strike="noStrike" kern="1200" dirty="0">
                          <a:solidFill>
                            <a:srgbClr val="000000"/>
                          </a:solidFill>
                          <a:effectLst/>
                          <a:latin typeface="Eras Demi ITC" panose="020B0805030504020804" pitchFamily="34" charset="0"/>
                          <a:ea typeface="+mn-ea"/>
                          <a:cs typeface="+mn-cs"/>
                        </a:rPr>
                        <a:t>247</a:t>
                      </a:r>
                    </a:p>
                  </a:txBody>
                  <a:tcPr marL="9525" marR="9525" marT="9525" marB="0" anchor="ctr"/>
                </a:tc>
                <a:tc>
                  <a:txBody>
                    <a:bodyPr/>
                    <a:lstStyle/>
                    <a:p>
                      <a:pPr marL="0" algn="ctr" defTabSz="457200" rtl="0" eaLnBrk="1" fontAlgn="t" latinLnBrk="0" hangingPunct="1"/>
                      <a:r>
                        <a:rPr lang="en-ZA" sz="2200" b="0" i="0" u="none" strike="noStrike" kern="1200" dirty="0" smtClean="0">
                          <a:solidFill>
                            <a:srgbClr val="000000"/>
                          </a:solidFill>
                          <a:effectLst/>
                          <a:latin typeface="Eras Demi ITC" panose="020B0805030504020804" pitchFamily="34" charset="0"/>
                          <a:ea typeface="+mn-ea"/>
                          <a:cs typeface="+mn-cs"/>
                        </a:rPr>
                        <a:t>4,637</a:t>
                      </a:r>
                      <a:endParaRPr lang="en-ZA" sz="22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algn="ctr" fontAlgn="t"/>
                      <a:r>
                        <a:rPr lang="en-ZA" sz="2200" b="0" i="0" u="none" strike="noStrike" dirty="0" smtClean="0">
                          <a:solidFill>
                            <a:srgbClr val="000000"/>
                          </a:solidFill>
                          <a:effectLst/>
                          <a:latin typeface="Eras Demi ITC" panose="020B0805030504020804" pitchFamily="34" charset="0"/>
                        </a:rPr>
                        <a:t>9%</a:t>
                      </a:r>
                      <a:endParaRPr lang="en-ZA" sz="2200" b="0" i="0" u="none" strike="noStrike" dirty="0">
                        <a:solidFill>
                          <a:srgbClr val="000000"/>
                        </a:solidFill>
                        <a:effectLst/>
                        <a:latin typeface="Eras Demi ITC" panose="020B0805030504020804" pitchFamily="34" charset="0"/>
                      </a:endParaRPr>
                    </a:p>
                  </a:txBody>
                  <a:tcPr marL="9525" marR="9525" marT="9525" marB="0" anchor="ctr"/>
                </a:tc>
                <a:extLst>
                  <a:ext uri="{0D108BD9-81ED-4DB2-BD59-A6C34878D82A}">
                    <a16:rowId xmlns:a16="http://schemas.microsoft.com/office/drawing/2014/main" xmlns="" val="10004"/>
                  </a:ext>
                </a:extLst>
              </a:tr>
              <a:tr h="370840">
                <a:tc>
                  <a:txBody>
                    <a:bodyPr/>
                    <a:lstStyle/>
                    <a:p>
                      <a:r>
                        <a:rPr lang="en-ZA" sz="2200" dirty="0" smtClean="0">
                          <a:latin typeface="Eras Demi ITC" panose="020B0805030504020804" pitchFamily="34" charset="0"/>
                        </a:rPr>
                        <a:t>Applications</a:t>
                      </a:r>
                      <a:endParaRPr lang="en-ZA" sz="2200" dirty="0">
                        <a:latin typeface="Eras Demi ITC" panose="020B0805030504020804" pitchFamily="34" charset="0"/>
                      </a:endParaRPr>
                    </a:p>
                  </a:txBody>
                  <a:tcPr/>
                </a:tc>
                <a:tc>
                  <a:txBody>
                    <a:bodyPr/>
                    <a:lstStyle/>
                    <a:p>
                      <a:pPr marL="0" algn="ctr" defTabSz="457200" rtl="0" eaLnBrk="1" fontAlgn="t" latinLnBrk="0" hangingPunct="1"/>
                      <a:r>
                        <a:rPr lang="en-ZA" sz="2200" b="0" i="0" u="none" strike="noStrike" kern="1200" dirty="0" smtClean="0">
                          <a:solidFill>
                            <a:srgbClr val="000000"/>
                          </a:solidFill>
                          <a:effectLst/>
                          <a:latin typeface="Eras Demi ITC" panose="020B0805030504020804" pitchFamily="34" charset="0"/>
                          <a:ea typeface="+mn-ea"/>
                          <a:cs typeface="+mn-cs"/>
                        </a:rPr>
                        <a:t>2,356</a:t>
                      </a:r>
                      <a:endParaRPr lang="en-ZA" sz="22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t" latinLnBrk="0" hangingPunct="1"/>
                      <a:r>
                        <a:rPr lang="en-ZA" sz="2200" b="0" i="0" u="none" strike="noStrike" kern="1200" dirty="0">
                          <a:solidFill>
                            <a:srgbClr val="000000"/>
                          </a:solidFill>
                          <a:effectLst/>
                          <a:latin typeface="Eras Demi ITC" panose="020B0805030504020804" pitchFamily="34" charset="0"/>
                          <a:ea typeface="+mn-ea"/>
                          <a:cs typeface="+mn-cs"/>
                        </a:rPr>
                        <a:t>947</a:t>
                      </a:r>
                    </a:p>
                  </a:txBody>
                  <a:tcPr marL="9525" marR="9525" marT="9525" marB="0" anchor="ctr"/>
                </a:tc>
                <a:tc>
                  <a:txBody>
                    <a:bodyPr/>
                    <a:lstStyle/>
                    <a:p>
                      <a:pPr marL="0" algn="ctr" defTabSz="457200" rtl="0" eaLnBrk="1" fontAlgn="t" latinLnBrk="0" hangingPunct="1"/>
                      <a:r>
                        <a:rPr lang="en-ZA" sz="2200" b="0" i="0" u="none" strike="noStrike" kern="1200" dirty="0" smtClean="0">
                          <a:solidFill>
                            <a:srgbClr val="000000"/>
                          </a:solidFill>
                          <a:effectLst/>
                          <a:latin typeface="Eras Demi ITC" panose="020B0805030504020804" pitchFamily="34" charset="0"/>
                          <a:ea typeface="+mn-ea"/>
                          <a:cs typeface="+mn-cs"/>
                        </a:rPr>
                        <a:t>3,303</a:t>
                      </a:r>
                      <a:endParaRPr lang="en-ZA" sz="22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algn="ctr" fontAlgn="t"/>
                      <a:r>
                        <a:rPr lang="en-ZA" sz="2200" b="0" i="0" u="none" strike="noStrike" dirty="0">
                          <a:solidFill>
                            <a:srgbClr val="000000"/>
                          </a:solidFill>
                          <a:effectLst/>
                          <a:latin typeface="Eras Demi ITC" panose="020B0805030504020804" pitchFamily="34" charset="0"/>
                        </a:rPr>
                        <a:t>7</a:t>
                      </a:r>
                      <a:r>
                        <a:rPr lang="en-ZA" sz="2200" b="0" i="0" u="none" strike="noStrike" dirty="0" smtClean="0">
                          <a:solidFill>
                            <a:srgbClr val="000000"/>
                          </a:solidFill>
                          <a:effectLst/>
                          <a:latin typeface="Eras Demi ITC" panose="020B0805030504020804" pitchFamily="34" charset="0"/>
                        </a:rPr>
                        <a:t>%</a:t>
                      </a:r>
                      <a:endParaRPr lang="en-ZA" sz="2200" b="0" i="0" u="none" strike="noStrike" dirty="0">
                        <a:solidFill>
                          <a:srgbClr val="000000"/>
                        </a:solidFill>
                        <a:effectLst/>
                        <a:latin typeface="Eras Demi ITC" panose="020B0805030504020804" pitchFamily="34" charset="0"/>
                      </a:endParaRPr>
                    </a:p>
                  </a:txBody>
                  <a:tcPr marL="9525" marR="9525" marT="9525" marB="0" anchor="ctr"/>
                </a:tc>
                <a:extLst>
                  <a:ext uri="{0D108BD9-81ED-4DB2-BD59-A6C34878D82A}">
                    <a16:rowId xmlns:a16="http://schemas.microsoft.com/office/drawing/2014/main" xmlns="" val="10005"/>
                  </a:ext>
                </a:extLst>
              </a:tr>
              <a:tr h="370840">
                <a:tc>
                  <a:txBody>
                    <a:bodyPr/>
                    <a:lstStyle/>
                    <a:p>
                      <a:r>
                        <a:rPr lang="en-ZA" sz="2200" smtClean="0">
                          <a:latin typeface="Eras Demi ITC" panose="020B0805030504020804" pitchFamily="34" charset="0"/>
                        </a:rPr>
                        <a:t>Civil Other</a:t>
                      </a:r>
                      <a:endParaRPr lang="en-ZA" sz="2200" dirty="0">
                        <a:latin typeface="Eras Demi ITC" panose="020B0805030504020804" pitchFamily="34" charset="0"/>
                      </a:endParaRPr>
                    </a:p>
                  </a:txBody>
                  <a:tcPr/>
                </a:tc>
                <a:tc>
                  <a:txBody>
                    <a:bodyPr/>
                    <a:lstStyle/>
                    <a:p>
                      <a:pPr marL="0" algn="ctr" defTabSz="457200" rtl="0" eaLnBrk="1" fontAlgn="t" latinLnBrk="0" hangingPunct="1"/>
                      <a:r>
                        <a:rPr lang="en-ZA" sz="2200" b="0" i="0" u="none" strike="noStrike" kern="1200" dirty="0" smtClean="0">
                          <a:solidFill>
                            <a:srgbClr val="000000"/>
                          </a:solidFill>
                          <a:effectLst/>
                          <a:latin typeface="Eras Demi ITC" panose="020B0805030504020804" pitchFamily="34" charset="0"/>
                          <a:ea typeface="+mn-ea"/>
                          <a:cs typeface="+mn-cs"/>
                        </a:rPr>
                        <a:t>2,051</a:t>
                      </a:r>
                      <a:endParaRPr lang="en-ZA" sz="22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t" latinLnBrk="0" hangingPunct="1"/>
                      <a:r>
                        <a:rPr lang="en-ZA" sz="2200" b="0" i="0" u="none" strike="noStrike" kern="1200" dirty="0">
                          <a:solidFill>
                            <a:srgbClr val="000000"/>
                          </a:solidFill>
                          <a:effectLst/>
                          <a:latin typeface="Eras Demi ITC" panose="020B0805030504020804" pitchFamily="34" charset="0"/>
                          <a:ea typeface="+mn-ea"/>
                          <a:cs typeface="+mn-cs"/>
                        </a:rPr>
                        <a:t>358</a:t>
                      </a:r>
                    </a:p>
                  </a:txBody>
                  <a:tcPr marL="9525" marR="9525" marT="9525" marB="0" anchor="ctr"/>
                </a:tc>
                <a:tc>
                  <a:txBody>
                    <a:bodyPr/>
                    <a:lstStyle/>
                    <a:p>
                      <a:pPr marL="0" algn="ctr" defTabSz="457200" rtl="0" eaLnBrk="1" fontAlgn="t" latinLnBrk="0" hangingPunct="1"/>
                      <a:r>
                        <a:rPr lang="en-ZA" sz="2200" b="0" i="0" u="none" strike="noStrike" kern="1200" dirty="0" smtClean="0">
                          <a:solidFill>
                            <a:srgbClr val="000000"/>
                          </a:solidFill>
                          <a:effectLst/>
                          <a:latin typeface="Eras Demi ITC" panose="020B0805030504020804" pitchFamily="34" charset="0"/>
                          <a:ea typeface="+mn-ea"/>
                          <a:cs typeface="+mn-cs"/>
                        </a:rPr>
                        <a:t>2,409</a:t>
                      </a:r>
                      <a:endParaRPr lang="en-ZA" sz="22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algn="ctr" fontAlgn="t"/>
                      <a:r>
                        <a:rPr lang="en-ZA" sz="2200" b="0" i="0" u="none" strike="noStrike" dirty="0">
                          <a:solidFill>
                            <a:srgbClr val="000000"/>
                          </a:solidFill>
                          <a:effectLst/>
                          <a:latin typeface="Eras Demi ITC" panose="020B0805030504020804" pitchFamily="34" charset="0"/>
                        </a:rPr>
                        <a:t>5%</a:t>
                      </a:r>
                    </a:p>
                  </a:txBody>
                  <a:tcPr marL="9525" marR="9525" marT="9525" marB="0" anchor="ctr"/>
                </a:tc>
                <a:extLst>
                  <a:ext uri="{0D108BD9-81ED-4DB2-BD59-A6C34878D82A}">
                    <a16:rowId xmlns:a16="http://schemas.microsoft.com/office/drawing/2014/main" xmlns="" val="10006"/>
                  </a:ext>
                </a:extLst>
              </a:tr>
              <a:tr h="370840">
                <a:tc>
                  <a:txBody>
                    <a:bodyPr/>
                    <a:lstStyle/>
                    <a:p>
                      <a:r>
                        <a:rPr lang="en-ZA" sz="2200" dirty="0" smtClean="0">
                          <a:latin typeface="Eras Demi ITC" panose="020B0805030504020804" pitchFamily="34" charset="0"/>
                        </a:rPr>
                        <a:t>Labour</a:t>
                      </a:r>
                      <a:endParaRPr lang="en-ZA" sz="2200" dirty="0">
                        <a:latin typeface="Eras Demi ITC" panose="020B0805030504020804" pitchFamily="34" charset="0"/>
                      </a:endParaRPr>
                    </a:p>
                  </a:txBody>
                  <a:tcPr/>
                </a:tc>
                <a:tc>
                  <a:txBody>
                    <a:bodyPr/>
                    <a:lstStyle/>
                    <a:p>
                      <a:pPr marL="0" algn="ctr" defTabSz="457200" rtl="0" eaLnBrk="1" fontAlgn="t" latinLnBrk="0" hangingPunct="1"/>
                      <a:r>
                        <a:rPr lang="en-ZA" sz="2200" b="0" i="0" u="none" strike="noStrike" kern="1200">
                          <a:solidFill>
                            <a:srgbClr val="000000"/>
                          </a:solidFill>
                          <a:effectLst/>
                          <a:latin typeface="Eras Demi ITC" panose="020B0805030504020804" pitchFamily="34" charset="0"/>
                          <a:ea typeface="+mn-ea"/>
                          <a:cs typeface="+mn-cs"/>
                        </a:rPr>
                        <a:t>385</a:t>
                      </a:r>
                    </a:p>
                  </a:txBody>
                  <a:tcPr marL="9525" marR="9525" marT="9525" marB="0" anchor="ctr"/>
                </a:tc>
                <a:tc>
                  <a:txBody>
                    <a:bodyPr/>
                    <a:lstStyle/>
                    <a:p>
                      <a:pPr marL="0" algn="ctr" defTabSz="457200" rtl="0" eaLnBrk="1" fontAlgn="t" latinLnBrk="0" hangingPunct="1"/>
                      <a:r>
                        <a:rPr lang="en-ZA" sz="2200" b="0" i="0" u="none" strike="noStrike" kern="1200" dirty="0" smtClean="0">
                          <a:solidFill>
                            <a:srgbClr val="000000"/>
                          </a:solidFill>
                          <a:effectLst/>
                          <a:latin typeface="Eras Demi ITC" panose="020B0805030504020804" pitchFamily="34" charset="0"/>
                          <a:ea typeface="+mn-ea"/>
                          <a:cs typeface="+mn-cs"/>
                        </a:rPr>
                        <a:t>1,113</a:t>
                      </a:r>
                      <a:endParaRPr lang="en-ZA" sz="22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marL="0" algn="ctr" defTabSz="457200" rtl="0" eaLnBrk="1" fontAlgn="t" latinLnBrk="0" hangingPunct="1"/>
                      <a:r>
                        <a:rPr lang="en-ZA" sz="2200" b="0" i="0" u="none" strike="noStrike" kern="1200" dirty="0" smtClean="0">
                          <a:solidFill>
                            <a:srgbClr val="000000"/>
                          </a:solidFill>
                          <a:effectLst/>
                          <a:latin typeface="Eras Demi ITC" panose="020B0805030504020804" pitchFamily="34" charset="0"/>
                          <a:ea typeface="+mn-ea"/>
                          <a:cs typeface="+mn-cs"/>
                        </a:rPr>
                        <a:t>1,498</a:t>
                      </a:r>
                      <a:endParaRPr lang="en-ZA" sz="2200" b="0" i="0" u="none" strike="noStrike" kern="1200" dirty="0">
                        <a:solidFill>
                          <a:srgbClr val="000000"/>
                        </a:solidFill>
                        <a:effectLst/>
                        <a:latin typeface="Eras Demi ITC" panose="020B0805030504020804" pitchFamily="34" charset="0"/>
                        <a:ea typeface="+mn-ea"/>
                        <a:cs typeface="+mn-cs"/>
                      </a:endParaRPr>
                    </a:p>
                  </a:txBody>
                  <a:tcPr marL="9525" marR="9525" marT="9525" marB="0" anchor="ctr"/>
                </a:tc>
                <a:tc>
                  <a:txBody>
                    <a:bodyPr/>
                    <a:lstStyle/>
                    <a:p>
                      <a:pPr algn="ctr" fontAlgn="t"/>
                      <a:r>
                        <a:rPr lang="en-ZA" sz="2200" b="0" i="0" u="none" strike="noStrike" dirty="0">
                          <a:solidFill>
                            <a:srgbClr val="000000"/>
                          </a:solidFill>
                          <a:effectLst/>
                          <a:latin typeface="Eras Demi ITC" panose="020B0805030504020804" pitchFamily="34" charset="0"/>
                        </a:rPr>
                        <a:t>3%</a:t>
                      </a:r>
                    </a:p>
                  </a:txBody>
                  <a:tcPr marL="9525" marR="9525" marT="9525" marB="0" anchor="ctr"/>
                </a:tc>
                <a:extLst>
                  <a:ext uri="{0D108BD9-81ED-4DB2-BD59-A6C34878D82A}">
                    <a16:rowId xmlns:a16="http://schemas.microsoft.com/office/drawing/2014/main" xmlns="" val="10007"/>
                  </a:ext>
                </a:extLst>
              </a:tr>
              <a:tr h="370840">
                <a:tc>
                  <a:txBody>
                    <a:bodyPr/>
                    <a:lstStyle/>
                    <a:p>
                      <a:r>
                        <a:rPr lang="en-ZA" sz="2200" b="1" dirty="0" smtClean="0">
                          <a:solidFill>
                            <a:srgbClr val="A83224"/>
                          </a:solidFill>
                          <a:latin typeface="Eras Demi ITC" panose="020B0805030504020804" pitchFamily="34" charset="0"/>
                        </a:rPr>
                        <a:t>TOTAL</a:t>
                      </a:r>
                      <a:endParaRPr lang="en-ZA" sz="2200" b="1" dirty="0">
                        <a:solidFill>
                          <a:srgbClr val="A83224"/>
                        </a:solidFill>
                        <a:latin typeface="Eras Demi ITC" panose="020B0805030504020804" pitchFamily="34" charset="0"/>
                      </a:endParaRPr>
                    </a:p>
                  </a:txBody>
                  <a:tcPr/>
                </a:tc>
                <a:tc>
                  <a:txBody>
                    <a:bodyPr/>
                    <a:lstStyle/>
                    <a:p>
                      <a:pPr marL="0" algn="ctr" defTabSz="457200" rtl="0" eaLnBrk="1" fontAlgn="t" latinLnBrk="0" hangingPunct="1"/>
                      <a:r>
                        <a:rPr lang="en-ZA" sz="2200" b="0" i="0" u="none" strike="noStrike" kern="1200" dirty="0" smtClean="0">
                          <a:solidFill>
                            <a:srgbClr val="A83224"/>
                          </a:solidFill>
                          <a:effectLst/>
                          <a:latin typeface="Eras Demi ITC" panose="020B0805030504020804" pitchFamily="34" charset="0"/>
                          <a:ea typeface="+mn-ea"/>
                          <a:cs typeface="+mn-cs"/>
                        </a:rPr>
                        <a:t>43,253</a:t>
                      </a:r>
                      <a:endParaRPr lang="en-ZA" sz="2200" b="0" i="0" u="none" strike="noStrike" kern="1200" dirty="0">
                        <a:solidFill>
                          <a:srgbClr val="A83224"/>
                        </a:solidFill>
                        <a:effectLst/>
                        <a:latin typeface="Eras Demi ITC" panose="020B0805030504020804" pitchFamily="34" charset="0"/>
                        <a:ea typeface="+mn-ea"/>
                        <a:cs typeface="+mn-cs"/>
                      </a:endParaRPr>
                    </a:p>
                  </a:txBody>
                  <a:tcPr marL="9525" marR="9525" marT="9525" marB="0" anchor="b"/>
                </a:tc>
                <a:tc>
                  <a:txBody>
                    <a:bodyPr/>
                    <a:lstStyle/>
                    <a:p>
                      <a:pPr marL="0" algn="ctr" defTabSz="457200" rtl="0" eaLnBrk="1" fontAlgn="t" latinLnBrk="0" hangingPunct="1"/>
                      <a:r>
                        <a:rPr lang="en-ZA" sz="2200" b="0" i="0" u="none" strike="noStrike" kern="1200" dirty="0" smtClean="0">
                          <a:solidFill>
                            <a:srgbClr val="A83224"/>
                          </a:solidFill>
                          <a:effectLst/>
                          <a:latin typeface="Eras Demi ITC" panose="020B0805030504020804" pitchFamily="34" charset="0"/>
                          <a:ea typeface="+mn-ea"/>
                          <a:cs typeface="+mn-cs"/>
                        </a:rPr>
                        <a:t>6,001</a:t>
                      </a:r>
                      <a:endParaRPr lang="en-ZA" sz="2200" b="0" i="0" u="none" strike="noStrike" kern="1200" dirty="0">
                        <a:solidFill>
                          <a:srgbClr val="A83224"/>
                        </a:solidFill>
                        <a:effectLst/>
                        <a:latin typeface="Eras Demi ITC" panose="020B0805030504020804" pitchFamily="34" charset="0"/>
                        <a:ea typeface="+mn-ea"/>
                        <a:cs typeface="+mn-cs"/>
                      </a:endParaRPr>
                    </a:p>
                  </a:txBody>
                  <a:tcPr marL="9525" marR="9525" marT="9525" marB="0" anchor="b"/>
                </a:tc>
                <a:tc>
                  <a:txBody>
                    <a:bodyPr/>
                    <a:lstStyle/>
                    <a:p>
                      <a:pPr marL="0" algn="ctr" defTabSz="457200" rtl="0" eaLnBrk="1" fontAlgn="t" latinLnBrk="0" hangingPunct="1"/>
                      <a:r>
                        <a:rPr lang="en-ZA" sz="2200" b="0" i="0" u="none" strike="noStrike" kern="1200" dirty="0" smtClean="0">
                          <a:solidFill>
                            <a:srgbClr val="A83224"/>
                          </a:solidFill>
                          <a:effectLst/>
                          <a:latin typeface="Eras Demi ITC" panose="020B0805030504020804" pitchFamily="34" charset="0"/>
                          <a:ea typeface="+mn-ea"/>
                          <a:cs typeface="+mn-cs"/>
                        </a:rPr>
                        <a:t>49,254</a:t>
                      </a:r>
                      <a:endParaRPr lang="en-ZA" sz="2200" b="0" i="0" u="none" strike="noStrike" kern="1200" dirty="0">
                        <a:solidFill>
                          <a:srgbClr val="A83224"/>
                        </a:solidFill>
                        <a:effectLst/>
                        <a:latin typeface="Eras Demi ITC" panose="020B0805030504020804" pitchFamily="34" charset="0"/>
                        <a:ea typeface="+mn-ea"/>
                        <a:cs typeface="+mn-cs"/>
                      </a:endParaRPr>
                    </a:p>
                  </a:txBody>
                  <a:tcPr marL="9525" marR="9525" marT="9525" marB="0" anchor="b"/>
                </a:tc>
                <a:tc>
                  <a:txBody>
                    <a:bodyPr/>
                    <a:lstStyle/>
                    <a:p>
                      <a:pPr algn="ctr" fontAlgn="t"/>
                      <a:r>
                        <a:rPr lang="en-ZA" sz="2200" b="0" i="0" u="none" strike="noStrike">
                          <a:solidFill>
                            <a:srgbClr val="A83224"/>
                          </a:solidFill>
                          <a:effectLst/>
                          <a:latin typeface="Eras Demi ITC" panose="020B0805030504020804" pitchFamily="34" charset="0"/>
                        </a:rPr>
                        <a:t> </a:t>
                      </a:r>
                    </a:p>
                  </a:txBody>
                  <a:tcPr marL="9525" marR="9525" marT="9525" marB="0" anchor="ctr"/>
                </a:tc>
                <a:extLst>
                  <a:ext uri="{0D108BD9-81ED-4DB2-BD59-A6C34878D82A}">
                    <a16:rowId xmlns:a16="http://schemas.microsoft.com/office/drawing/2014/main" xmlns="" val="10008"/>
                  </a:ext>
                </a:extLst>
              </a:tr>
              <a:tr h="370840">
                <a:tc>
                  <a:txBody>
                    <a:bodyPr/>
                    <a:lstStyle/>
                    <a:p>
                      <a:r>
                        <a:rPr lang="en-ZA" sz="2200" b="1" smtClean="0">
                          <a:solidFill>
                            <a:srgbClr val="A83224"/>
                          </a:solidFill>
                          <a:latin typeface="Eras Demi ITC" panose="020B0805030504020804" pitchFamily="34" charset="0"/>
                        </a:rPr>
                        <a:t>% of Total</a:t>
                      </a:r>
                      <a:endParaRPr lang="en-ZA" sz="2200" b="1" dirty="0">
                        <a:solidFill>
                          <a:srgbClr val="A83224"/>
                        </a:solidFill>
                        <a:latin typeface="Eras Demi ITC" panose="020B0805030504020804" pitchFamily="34" charset="0"/>
                      </a:endParaRPr>
                    </a:p>
                  </a:txBody>
                  <a:tcPr/>
                </a:tc>
                <a:tc>
                  <a:txBody>
                    <a:bodyPr/>
                    <a:lstStyle/>
                    <a:p>
                      <a:pPr algn="ctr" fontAlgn="t"/>
                      <a:r>
                        <a:rPr lang="en-ZA" sz="2200" b="1" i="0" u="none" strike="noStrike" dirty="0" smtClean="0">
                          <a:solidFill>
                            <a:srgbClr val="A83224"/>
                          </a:solidFill>
                          <a:effectLst/>
                          <a:latin typeface="Eras Demi ITC" panose="020B0805030504020804" pitchFamily="34" charset="0"/>
                        </a:rPr>
                        <a:t>88%</a:t>
                      </a:r>
                      <a:endParaRPr lang="en-ZA" sz="2200" b="1" i="0" u="none" strike="noStrike" dirty="0">
                        <a:solidFill>
                          <a:srgbClr val="A83224"/>
                        </a:solidFill>
                        <a:effectLst/>
                        <a:latin typeface="Eras Demi ITC" panose="020B0805030504020804" pitchFamily="34" charset="0"/>
                      </a:endParaRPr>
                    </a:p>
                  </a:txBody>
                  <a:tcPr marL="9525" marR="9525" marT="9525" marB="0" anchor="ctr"/>
                </a:tc>
                <a:tc>
                  <a:txBody>
                    <a:bodyPr/>
                    <a:lstStyle/>
                    <a:p>
                      <a:pPr algn="ctr" fontAlgn="t"/>
                      <a:r>
                        <a:rPr lang="en-ZA" sz="2200" b="1" i="0" u="none" strike="noStrike" dirty="0" smtClean="0">
                          <a:solidFill>
                            <a:srgbClr val="A83224"/>
                          </a:solidFill>
                          <a:effectLst/>
                          <a:latin typeface="Eras Demi ITC" panose="020B0805030504020804" pitchFamily="34" charset="0"/>
                        </a:rPr>
                        <a:t>12%</a:t>
                      </a:r>
                      <a:endParaRPr lang="en-ZA" sz="2200" b="1" i="0" u="none" strike="noStrike" dirty="0">
                        <a:solidFill>
                          <a:srgbClr val="A83224"/>
                        </a:solidFill>
                        <a:effectLst/>
                        <a:latin typeface="Eras Demi ITC" panose="020B0805030504020804" pitchFamily="34" charset="0"/>
                      </a:endParaRPr>
                    </a:p>
                  </a:txBody>
                  <a:tcPr marL="9525" marR="9525" marT="9525" marB="0" anchor="ctr"/>
                </a:tc>
                <a:tc>
                  <a:txBody>
                    <a:bodyPr/>
                    <a:lstStyle/>
                    <a:p>
                      <a:pPr algn="ctr" fontAlgn="t"/>
                      <a:r>
                        <a:rPr lang="en-ZA" sz="2200" b="0" i="0" u="none" strike="noStrike" dirty="0">
                          <a:solidFill>
                            <a:srgbClr val="A83224"/>
                          </a:solidFill>
                          <a:effectLst/>
                          <a:latin typeface="Eras Demi ITC" panose="020B0805030504020804" pitchFamily="34" charset="0"/>
                        </a:rPr>
                        <a:t> </a:t>
                      </a:r>
                    </a:p>
                  </a:txBody>
                  <a:tcPr marL="9525" marR="9525" marT="9525" marB="0" anchor="ctr"/>
                </a:tc>
                <a:tc>
                  <a:txBody>
                    <a:bodyPr/>
                    <a:lstStyle/>
                    <a:p>
                      <a:pPr algn="ctr" fontAlgn="t"/>
                      <a:r>
                        <a:rPr lang="en-ZA" sz="2200" b="0" i="0" u="none" strike="noStrike" dirty="0">
                          <a:solidFill>
                            <a:srgbClr val="A83224"/>
                          </a:solidFill>
                          <a:effectLst/>
                          <a:latin typeface="Eras Demi ITC" panose="020B0805030504020804" pitchFamily="34" charset="0"/>
                        </a:rPr>
                        <a:t> </a:t>
                      </a:r>
                    </a:p>
                  </a:txBody>
                  <a:tcPr marL="9525" marR="9525" marT="9525" marB="0" anchor="ctr"/>
                </a:tc>
                <a:extLst>
                  <a:ext uri="{0D108BD9-81ED-4DB2-BD59-A6C34878D82A}">
                    <a16:rowId xmlns:a16="http://schemas.microsoft.com/office/drawing/2014/main" xmlns="" val="10009"/>
                  </a:ext>
                </a:extLst>
              </a:tr>
            </a:tbl>
          </a:graphicData>
        </a:graphic>
      </p:graphicFrame>
      <p:sp>
        <p:nvSpPr>
          <p:cNvPr id="4" name="Slide Number Placeholder 3"/>
          <p:cNvSpPr>
            <a:spLocks noGrp="1"/>
          </p:cNvSpPr>
          <p:nvPr>
            <p:ph type="sldNum" sz="quarter" idx="12"/>
          </p:nvPr>
        </p:nvSpPr>
        <p:spPr/>
        <p:txBody>
          <a:bodyPr/>
          <a:lstStyle/>
          <a:p>
            <a:fld id="{D7CBE9B7-FB75-284D-83FF-0AB6B020F1CD}" type="slidenum">
              <a:rPr lang="en-US" smtClean="0"/>
              <a:pPr/>
              <a:t>25</a:t>
            </a:fld>
            <a:endParaRPr lang="en-US"/>
          </a:p>
        </p:txBody>
      </p:sp>
    </p:spTree>
    <p:extLst>
      <p:ext uri="{BB962C8B-B14F-4D97-AF65-F5344CB8AC3E}">
        <p14:creationId xmlns:p14="http://schemas.microsoft.com/office/powerpoint/2010/main" xmlns="" val="21255029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3. Report on Performance </a:t>
            </a: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FY 2018/19</a:t>
            </a:r>
            <a:endParaRPr kumimoji="0" lang="en-ZA" sz="3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3" name="Text Placeholder 2"/>
          <p:cNvSpPr>
            <a:spLocks noGrp="1"/>
          </p:cNvSpPr>
          <p:nvPr/>
        </p:nvSpPr>
        <p:spPr>
          <a:xfrm>
            <a:off x="381000" y="729156"/>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b="1" i="0" u="none" strike="noStrike" kern="1200" cap="none" spc="0" normalizeH="0" baseline="0" noProof="0" dirty="0">
                <a:ln>
                  <a:noFill/>
                </a:ln>
                <a:solidFill>
                  <a:srgbClr val="0293D2"/>
                </a:solidFill>
                <a:effectLst/>
                <a:uLnTx/>
                <a:uFillTx/>
                <a:latin typeface="Arial" panose="020B0604020202020204" pitchFamily="34" charset="0"/>
                <a:ea typeface="+mn-ea"/>
                <a:cs typeface="Arial" panose="020B0604020202020204" pitchFamily="34" charset="0"/>
              </a:rPr>
              <a:t>P1 &amp; 2 (V) Children</a:t>
            </a:r>
          </a:p>
        </p:txBody>
      </p:sp>
      <p:sp>
        <p:nvSpPr>
          <p:cNvPr id="4" name="Content Placeholder 2"/>
          <p:cNvSpPr>
            <a:spLocks noGrp="1"/>
          </p:cNvSpPr>
          <p:nvPr>
            <p:ph idx="1"/>
          </p:nvPr>
        </p:nvSpPr>
        <p:spPr>
          <a:xfrm>
            <a:off x="499730" y="1072525"/>
            <a:ext cx="8452884" cy="5418710"/>
          </a:xfrm>
        </p:spPr>
        <p:txBody>
          <a:bodyPr>
            <a:normAutofit fontScale="92500" lnSpcReduction="10000"/>
          </a:bodyPr>
          <a:lstStyle/>
          <a:p>
            <a:pPr marL="404813" lvl="0" indent="-404813">
              <a:buFont typeface="Arial"/>
              <a:buAutoNum type="romanUcPeriod"/>
            </a:pPr>
            <a:r>
              <a:rPr lang="en-US" sz="2400" dirty="0">
                <a:solidFill>
                  <a:prstClr val="black"/>
                </a:solidFill>
                <a:latin typeface="Arial"/>
                <a:cs typeface="Arial"/>
              </a:rPr>
              <a:t>Legal aid was provided to children in </a:t>
            </a:r>
            <a:r>
              <a:rPr lang="en-US" sz="2400" dirty="0" smtClean="0">
                <a:solidFill>
                  <a:prstClr val="black"/>
                </a:solidFill>
                <a:latin typeface="Arial"/>
                <a:cs typeface="Arial"/>
              </a:rPr>
              <a:t>16,173 matters:</a:t>
            </a:r>
          </a:p>
          <a:p>
            <a:pPr marL="798513" lvl="1" indent="-393700">
              <a:buFont typeface="+mj-lt"/>
              <a:buAutoNum type="romanLcPeriod"/>
            </a:pPr>
            <a:r>
              <a:rPr lang="en-US" sz="2000" dirty="0" smtClean="0">
                <a:solidFill>
                  <a:prstClr val="black"/>
                </a:solidFill>
                <a:latin typeface="Arial"/>
                <a:cs typeface="Arial"/>
              </a:rPr>
              <a:t>9,486 (59%) children in conflict with the law</a:t>
            </a:r>
          </a:p>
          <a:p>
            <a:pPr marL="798513" lvl="1" indent="-393700">
              <a:buFont typeface="+mj-lt"/>
              <a:buAutoNum type="romanLcPeriod"/>
            </a:pPr>
            <a:r>
              <a:rPr lang="en-US" sz="2000" dirty="0" smtClean="0">
                <a:solidFill>
                  <a:prstClr val="black"/>
                </a:solidFill>
                <a:latin typeface="Arial"/>
                <a:cs typeface="Arial"/>
              </a:rPr>
              <a:t>6,687 (41%) </a:t>
            </a:r>
            <a:r>
              <a:rPr lang="en-US" sz="2000" dirty="0">
                <a:solidFill>
                  <a:prstClr val="black"/>
                </a:solidFill>
                <a:latin typeface="Arial"/>
                <a:cs typeface="Arial"/>
              </a:rPr>
              <a:t>children in civil matters</a:t>
            </a:r>
          </a:p>
          <a:p>
            <a:pPr marL="400050" lvl="0" indent="-400050">
              <a:buFont typeface="+mj-lt"/>
              <a:buAutoNum type="romanUcPeriod"/>
            </a:pPr>
            <a:r>
              <a:rPr lang="en-US" sz="2400" dirty="0">
                <a:solidFill>
                  <a:prstClr val="black"/>
                </a:solidFill>
                <a:latin typeface="Arial"/>
                <a:cs typeface="Arial"/>
              </a:rPr>
              <a:t>Children were assisted in </a:t>
            </a:r>
            <a:r>
              <a:rPr lang="en-US" sz="2400" dirty="0" smtClean="0">
                <a:latin typeface="Arial"/>
                <a:cs typeface="Arial"/>
              </a:rPr>
              <a:t>3,984</a:t>
            </a:r>
            <a:r>
              <a:rPr lang="en-US" sz="2400" dirty="0" smtClean="0">
                <a:solidFill>
                  <a:prstClr val="black"/>
                </a:solidFill>
                <a:latin typeface="Arial"/>
                <a:cs typeface="Arial"/>
              </a:rPr>
              <a:t> </a:t>
            </a:r>
            <a:r>
              <a:rPr lang="en-US" sz="2400" dirty="0">
                <a:solidFill>
                  <a:prstClr val="black"/>
                </a:solidFill>
                <a:latin typeface="Arial"/>
                <a:cs typeface="Arial"/>
              </a:rPr>
              <a:t>preliminary inquiry </a:t>
            </a:r>
            <a:r>
              <a:rPr lang="en-US" sz="2400" dirty="0" smtClean="0">
                <a:solidFill>
                  <a:prstClr val="black"/>
                </a:solidFill>
                <a:latin typeface="Arial"/>
                <a:cs typeface="Arial"/>
              </a:rPr>
              <a:t>matters.</a:t>
            </a:r>
            <a:endParaRPr lang="en-US" sz="2400" dirty="0">
              <a:solidFill>
                <a:prstClr val="black"/>
              </a:solidFill>
              <a:latin typeface="Arial"/>
              <a:cs typeface="Arial"/>
            </a:endParaRPr>
          </a:p>
          <a:p>
            <a:pPr marL="400050" lvl="0" indent="-400050">
              <a:buFont typeface="+mj-lt"/>
              <a:buAutoNum type="romanUcPeriod"/>
            </a:pPr>
            <a:r>
              <a:rPr lang="en-US" sz="2400" dirty="0">
                <a:solidFill>
                  <a:prstClr val="black"/>
                </a:solidFill>
                <a:latin typeface="Arial"/>
                <a:cs typeface="Arial"/>
              </a:rPr>
              <a:t>Children awaiting trial in custody are tracked to ensure speedy resolution of their matters. As at the end of March </a:t>
            </a:r>
            <a:r>
              <a:rPr lang="en-US" sz="2400" dirty="0" smtClean="0">
                <a:solidFill>
                  <a:prstClr val="black"/>
                </a:solidFill>
                <a:latin typeface="Arial"/>
                <a:cs typeface="Arial"/>
              </a:rPr>
              <a:t>2019 </a:t>
            </a:r>
            <a:r>
              <a:rPr lang="en-US" sz="2400" dirty="0">
                <a:solidFill>
                  <a:prstClr val="black"/>
                </a:solidFill>
                <a:latin typeface="Arial"/>
                <a:cs typeface="Arial"/>
              </a:rPr>
              <a:t>there were </a:t>
            </a:r>
            <a:r>
              <a:rPr lang="en-US" sz="2400" dirty="0" smtClean="0">
                <a:solidFill>
                  <a:prstClr val="black"/>
                </a:solidFill>
                <a:latin typeface="Arial"/>
                <a:cs typeface="Arial"/>
              </a:rPr>
              <a:t>15 </a:t>
            </a:r>
            <a:r>
              <a:rPr lang="en-US" sz="2400" dirty="0">
                <a:solidFill>
                  <a:prstClr val="black"/>
                </a:solidFill>
                <a:latin typeface="Arial"/>
                <a:cs typeface="Arial"/>
              </a:rPr>
              <a:t>children awaiting trial in custody for a period greater than 1 month.</a:t>
            </a:r>
          </a:p>
          <a:p>
            <a:pPr marL="400050" lvl="0" indent="-400050">
              <a:buFont typeface="+mj-lt"/>
              <a:buAutoNum type="romanUcPeriod"/>
            </a:pPr>
            <a:r>
              <a:rPr lang="en-US" sz="2400" dirty="0">
                <a:solidFill>
                  <a:prstClr val="black"/>
                </a:solidFill>
                <a:latin typeface="Arial"/>
                <a:cs typeface="Arial"/>
              </a:rPr>
              <a:t>There was a </a:t>
            </a:r>
            <a:r>
              <a:rPr lang="en-US" sz="2400" dirty="0" smtClean="0">
                <a:solidFill>
                  <a:prstClr val="black"/>
                </a:solidFill>
                <a:latin typeface="Arial"/>
                <a:cs typeface="Arial"/>
              </a:rPr>
              <a:t>6.5% </a:t>
            </a:r>
            <a:r>
              <a:rPr lang="en-US" sz="2400" dirty="0">
                <a:solidFill>
                  <a:prstClr val="black"/>
                </a:solidFill>
                <a:latin typeface="Arial"/>
                <a:cs typeface="Arial"/>
              </a:rPr>
              <a:t>decrease in new children's criminal </a:t>
            </a:r>
            <a:r>
              <a:rPr lang="en-US" sz="2400" dirty="0" smtClean="0">
                <a:solidFill>
                  <a:prstClr val="black"/>
                </a:solidFill>
                <a:latin typeface="Arial"/>
                <a:cs typeface="Arial"/>
              </a:rPr>
              <a:t>matters.</a:t>
            </a:r>
            <a:endParaRPr lang="en-US" sz="2400" dirty="0">
              <a:solidFill>
                <a:prstClr val="black"/>
              </a:solidFill>
              <a:latin typeface="Arial"/>
              <a:cs typeface="Arial"/>
            </a:endParaRPr>
          </a:p>
          <a:p>
            <a:pPr marL="400050" lvl="0" indent="-400050">
              <a:buFont typeface="+mj-lt"/>
              <a:buAutoNum type="romanUcPeriod"/>
            </a:pPr>
            <a:r>
              <a:rPr lang="en-US" sz="2400" dirty="0">
                <a:solidFill>
                  <a:prstClr val="black"/>
                </a:solidFill>
                <a:latin typeface="Arial"/>
                <a:cs typeface="Arial"/>
              </a:rPr>
              <a:t>Continued partnerships with stakeholders involved in child justice to ensure that the objectives of the Child Justice Act were </a:t>
            </a:r>
            <a:r>
              <a:rPr lang="en-US" sz="2400" dirty="0" smtClean="0">
                <a:solidFill>
                  <a:prstClr val="black"/>
                </a:solidFill>
                <a:latin typeface="Arial"/>
                <a:cs typeface="Arial"/>
              </a:rPr>
              <a:t>met.</a:t>
            </a:r>
            <a:endParaRPr lang="en-US" sz="2400" dirty="0">
              <a:solidFill>
                <a:prstClr val="black"/>
              </a:solidFill>
              <a:latin typeface="Arial"/>
              <a:cs typeface="Arial"/>
            </a:endParaRPr>
          </a:p>
          <a:p>
            <a:pPr marL="400050" lvl="0" indent="-400050">
              <a:buFont typeface="+mj-lt"/>
              <a:buAutoNum type="romanUcPeriod"/>
            </a:pPr>
            <a:r>
              <a:rPr lang="en-US" sz="2400" dirty="0">
                <a:solidFill>
                  <a:prstClr val="black"/>
                </a:solidFill>
                <a:latin typeface="Arial"/>
                <a:cs typeface="Arial"/>
              </a:rPr>
              <a:t>Assistance to children in civil matters </a:t>
            </a:r>
            <a:r>
              <a:rPr lang="en-US" sz="2400" dirty="0" smtClean="0">
                <a:solidFill>
                  <a:prstClr val="black"/>
                </a:solidFill>
                <a:latin typeface="Arial"/>
                <a:cs typeface="Arial"/>
              </a:rPr>
              <a:t>increased </a:t>
            </a:r>
            <a:r>
              <a:rPr lang="en-US" sz="2400" dirty="0">
                <a:solidFill>
                  <a:prstClr val="black"/>
                </a:solidFill>
                <a:latin typeface="Arial"/>
                <a:cs typeface="Arial"/>
              </a:rPr>
              <a:t>by </a:t>
            </a:r>
            <a:r>
              <a:rPr lang="en-US" sz="2400" dirty="0" smtClean="0">
                <a:solidFill>
                  <a:prstClr val="black"/>
                </a:solidFill>
                <a:latin typeface="Arial"/>
                <a:cs typeface="Arial"/>
              </a:rPr>
              <a:t>7.7% </a:t>
            </a:r>
            <a:r>
              <a:rPr lang="en-US" sz="2400" dirty="0">
                <a:solidFill>
                  <a:prstClr val="black"/>
                </a:solidFill>
                <a:latin typeface="Arial"/>
                <a:cs typeface="Arial"/>
              </a:rPr>
              <a:t>when compared with </a:t>
            </a:r>
            <a:r>
              <a:rPr lang="en-US" sz="2400" dirty="0" smtClean="0">
                <a:solidFill>
                  <a:prstClr val="black"/>
                </a:solidFill>
                <a:latin typeface="Arial"/>
                <a:cs typeface="Arial"/>
              </a:rPr>
              <a:t>2017/18.</a:t>
            </a:r>
            <a:endParaRPr lang="en-US" sz="2400" dirty="0">
              <a:solidFill>
                <a:prstClr val="black"/>
              </a:solidFill>
              <a:latin typeface="Arial"/>
              <a:cs typeface="Arial"/>
            </a:endParaRPr>
          </a:p>
          <a:p>
            <a:pPr marL="400050" lvl="0" indent="-400050">
              <a:buFont typeface="+mj-lt"/>
              <a:buAutoNum type="romanUcPeriod"/>
            </a:pPr>
            <a:r>
              <a:rPr lang="en-US" sz="2400" dirty="0" smtClean="0">
                <a:latin typeface="Arial"/>
                <a:cs typeface="Arial"/>
              </a:rPr>
              <a:t>3,675 </a:t>
            </a:r>
            <a:r>
              <a:rPr lang="en-US" sz="2400" dirty="0">
                <a:solidFill>
                  <a:prstClr val="black"/>
                </a:solidFill>
                <a:latin typeface="Arial"/>
                <a:cs typeface="Arial"/>
              </a:rPr>
              <a:t>children's civil matters </a:t>
            </a:r>
            <a:r>
              <a:rPr lang="en-US" sz="2400" dirty="0" smtClean="0">
                <a:solidFill>
                  <a:prstClr val="black"/>
                </a:solidFill>
                <a:latin typeface="Arial"/>
                <a:cs typeface="Arial"/>
              </a:rPr>
              <a:t>related </a:t>
            </a:r>
            <a:r>
              <a:rPr lang="en-US" sz="2400" dirty="0">
                <a:solidFill>
                  <a:prstClr val="black"/>
                </a:solidFill>
                <a:latin typeface="Arial"/>
                <a:cs typeface="Arial"/>
              </a:rPr>
              <a:t>to estates involving children.</a:t>
            </a:r>
          </a:p>
          <a:p>
            <a:pPr marL="0" indent="0">
              <a:buNone/>
            </a:pPr>
            <a:endParaRPr lang="en-US" sz="1800" dirty="0">
              <a:latin typeface="Arial"/>
              <a:cs typeface="Arial"/>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rPr>
              <a:t>Legal Aid SA </a:t>
            </a:r>
            <a:r>
              <a:rPr kumimoji="0" lang="en-US" sz="1050" b="0" i="0" u="none" strike="noStrike" kern="1200" cap="none" spc="0" normalizeH="0" baseline="0" noProof="0" dirty="0" smtClean="0">
                <a:ln>
                  <a:noFill/>
                </a:ln>
                <a:solidFill>
                  <a:prstClr val="black">
                    <a:lumMod val="50000"/>
                    <a:lumOff val="50000"/>
                  </a:prstClr>
                </a:solidFill>
                <a:effectLst/>
                <a:uLnTx/>
                <a:uFillTx/>
                <a:latin typeface="Eras Demi ITC" panose="020B0805030504020804" pitchFamily="34" charset="0"/>
                <a:ea typeface="+mn-ea"/>
              </a:rPr>
              <a:t>Annual </a:t>
            </a:r>
            <a:r>
              <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rPr>
              <a:t>Performance Report </a:t>
            </a:r>
            <a:r>
              <a:rPr kumimoji="0" lang="en-US" sz="1050" b="0" i="0" u="none" strike="noStrike" kern="1200" cap="none" spc="0" normalizeH="0" baseline="0" noProof="0" dirty="0" smtClean="0">
                <a:ln>
                  <a:noFill/>
                </a:ln>
                <a:solidFill>
                  <a:prstClr val="black">
                    <a:lumMod val="50000"/>
                    <a:lumOff val="50000"/>
                  </a:prstClr>
                </a:solidFill>
                <a:effectLst/>
                <a:uLnTx/>
                <a:uFillTx/>
                <a:latin typeface="Eras Demi ITC" panose="020B0805030504020804" pitchFamily="34" charset="0"/>
                <a:ea typeface="+mn-ea"/>
              </a:rPr>
              <a:t>2018/19</a:t>
            </a:r>
            <a:endPar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endParaRPr>
          </a:p>
        </p:txBody>
      </p:sp>
      <p:sp>
        <p:nvSpPr>
          <p:cNvPr id="6" name="Slide Number Placeholder 5"/>
          <p:cNvSpPr>
            <a:spLocks noGrp="1"/>
          </p:cNvSpPr>
          <p:nvPr>
            <p:ph type="sldNum" sz="quarter" idx="12"/>
          </p:nvPr>
        </p:nvSpPr>
        <p:spPr/>
        <p:txBody>
          <a:bodyPr/>
          <a:lstStyle/>
          <a:p>
            <a:fld id="{D7CBE9B7-FB75-284D-83FF-0AB6B020F1CD}" type="slidenum">
              <a:rPr lang="en-US" smtClean="0"/>
              <a:pPr/>
              <a:t>26</a:t>
            </a:fld>
            <a:endParaRPr lang="en-US"/>
          </a:p>
        </p:txBody>
      </p:sp>
    </p:spTree>
    <p:extLst>
      <p:ext uri="{BB962C8B-B14F-4D97-AF65-F5344CB8AC3E}">
        <p14:creationId xmlns:p14="http://schemas.microsoft.com/office/powerpoint/2010/main" xmlns="" val="11828410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729156"/>
            <a:ext cx="7353300"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P1 &amp; 2 (VI) Matters involving Children</a:t>
            </a:r>
          </a:p>
          <a:p>
            <a:endParaRPr lang="en-US" b="1" dirty="0">
              <a:solidFill>
                <a:srgbClr val="0293D2"/>
              </a:solidFill>
              <a:latin typeface="Arial" panose="020B0604020202020204" pitchFamily="34" charset="0"/>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10" name="Content Placeholder 1"/>
          <p:cNvGraphicFramePr>
            <a:graphicFrameLocks noGrp="1"/>
          </p:cNvGraphicFramePr>
          <p:nvPr>
            <p:ph idx="1"/>
            <p:extLst>
              <p:ext uri="{D42A27DB-BD31-4B8C-83A1-F6EECF244321}">
                <p14:modId xmlns:p14="http://schemas.microsoft.com/office/powerpoint/2010/main" xmlns="" val="3790369740"/>
              </p:ext>
            </p:extLst>
          </p:nvPr>
        </p:nvGraphicFramePr>
        <p:xfrm>
          <a:off x="840886" y="1794850"/>
          <a:ext cx="7791450" cy="3458229"/>
        </p:xfrm>
        <a:graphic>
          <a:graphicData uri="http://schemas.openxmlformats.org/drawingml/2006/table">
            <a:tbl>
              <a:tblPr firstRow="1" bandRow="1">
                <a:tableStyleId>{073A0DAA-6AF3-43AB-8588-CEC1D06C72B9}</a:tableStyleId>
              </a:tblPr>
              <a:tblGrid>
                <a:gridCol w="1390962">
                  <a:extLst>
                    <a:ext uri="{9D8B030D-6E8A-4147-A177-3AD203B41FA5}">
                      <a16:colId xmlns:a16="http://schemas.microsoft.com/office/drawing/2014/main" xmlns="" val="20000"/>
                    </a:ext>
                  </a:extLst>
                </a:gridCol>
                <a:gridCol w="1380014">
                  <a:extLst>
                    <a:ext uri="{9D8B030D-6E8A-4147-A177-3AD203B41FA5}">
                      <a16:colId xmlns:a16="http://schemas.microsoft.com/office/drawing/2014/main" xmlns="" val="20001"/>
                    </a:ext>
                  </a:extLst>
                </a:gridCol>
                <a:gridCol w="1200501">
                  <a:extLst>
                    <a:ext uri="{9D8B030D-6E8A-4147-A177-3AD203B41FA5}">
                      <a16:colId xmlns:a16="http://schemas.microsoft.com/office/drawing/2014/main" xmlns="" val="20002"/>
                    </a:ext>
                  </a:extLst>
                </a:gridCol>
                <a:gridCol w="1413674">
                  <a:extLst>
                    <a:ext uri="{9D8B030D-6E8A-4147-A177-3AD203B41FA5}">
                      <a16:colId xmlns:a16="http://schemas.microsoft.com/office/drawing/2014/main" xmlns="" val="20003"/>
                    </a:ext>
                  </a:extLst>
                </a:gridCol>
                <a:gridCol w="1107724">
                  <a:extLst>
                    <a:ext uri="{9D8B030D-6E8A-4147-A177-3AD203B41FA5}">
                      <a16:colId xmlns:a16="http://schemas.microsoft.com/office/drawing/2014/main" xmlns="" val="20004"/>
                    </a:ext>
                  </a:extLst>
                </a:gridCol>
                <a:gridCol w="1298575">
                  <a:extLst>
                    <a:ext uri="{9D8B030D-6E8A-4147-A177-3AD203B41FA5}">
                      <a16:colId xmlns:a16="http://schemas.microsoft.com/office/drawing/2014/main" xmlns="" val="20005"/>
                    </a:ext>
                  </a:extLst>
                </a:gridCol>
              </a:tblGrid>
              <a:tr h="759124">
                <a:tc rowSpan="2">
                  <a:txBody>
                    <a:bodyPr/>
                    <a:lstStyle/>
                    <a:p>
                      <a:pPr algn="ctr"/>
                      <a:r>
                        <a:rPr lang="en-ZA" sz="2400" dirty="0" smtClean="0">
                          <a:latin typeface="Eras Demi ITC" panose="020B0805030504020804" pitchFamily="34" charset="0"/>
                        </a:rPr>
                        <a:t>Year</a:t>
                      </a:r>
                      <a:endParaRPr lang="en-ZA" sz="2400" dirty="0">
                        <a:latin typeface="Eras Demi ITC" panose="020B0805030504020804" pitchFamily="34" charset="0"/>
                      </a:endParaRPr>
                    </a:p>
                  </a:txBody>
                  <a:tcPr>
                    <a:solidFill>
                      <a:schemeClr val="tx1">
                        <a:lumMod val="50000"/>
                        <a:lumOff val="50000"/>
                      </a:schemeClr>
                    </a:solidFill>
                  </a:tcPr>
                </a:tc>
                <a:tc gridSpan="2">
                  <a:txBody>
                    <a:bodyPr/>
                    <a:lstStyle/>
                    <a:p>
                      <a:pPr algn="ctr"/>
                      <a:r>
                        <a:rPr lang="en-ZA" sz="2400" smtClean="0">
                          <a:latin typeface="Eras Demi ITC" panose="020B0805030504020804" pitchFamily="34" charset="0"/>
                        </a:rPr>
                        <a:t>Criminal </a:t>
                      </a:r>
                      <a:endParaRPr lang="en-ZA" sz="2400" dirty="0">
                        <a:latin typeface="Eras Demi ITC" panose="020B0805030504020804" pitchFamily="34" charset="0"/>
                      </a:endParaRPr>
                    </a:p>
                  </a:txBody>
                  <a:tcPr>
                    <a:solidFill>
                      <a:schemeClr val="tx1">
                        <a:lumMod val="50000"/>
                        <a:lumOff val="50000"/>
                      </a:schemeClr>
                    </a:solidFill>
                  </a:tcPr>
                </a:tc>
                <a:tc hMerge="1">
                  <a:txBody>
                    <a:bodyPr/>
                    <a:lstStyle/>
                    <a:p>
                      <a:endParaRPr lang="en-ZA" dirty="0"/>
                    </a:p>
                  </a:txBody>
                  <a:tcPr>
                    <a:solidFill>
                      <a:schemeClr val="tx1">
                        <a:lumMod val="50000"/>
                        <a:lumOff val="50000"/>
                      </a:schemeClr>
                    </a:solidFill>
                  </a:tcPr>
                </a:tc>
                <a:tc gridSpan="2">
                  <a:txBody>
                    <a:bodyPr/>
                    <a:lstStyle/>
                    <a:p>
                      <a:pPr algn="ctr"/>
                      <a:r>
                        <a:rPr lang="en-ZA" sz="2400" dirty="0" smtClean="0">
                          <a:latin typeface="Eras Demi ITC" panose="020B0805030504020804" pitchFamily="34" charset="0"/>
                        </a:rPr>
                        <a:t>Civil</a:t>
                      </a:r>
                      <a:endParaRPr lang="en-ZA" sz="2400" dirty="0">
                        <a:latin typeface="Eras Demi ITC" panose="020B0805030504020804" pitchFamily="34" charset="0"/>
                      </a:endParaRPr>
                    </a:p>
                  </a:txBody>
                  <a:tcPr>
                    <a:solidFill>
                      <a:schemeClr val="tx1">
                        <a:lumMod val="50000"/>
                        <a:lumOff val="50000"/>
                      </a:schemeClr>
                    </a:solidFill>
                  </a:tcPr>
                </a:tc>
                <a:tc hMerge="1">
                  <a:txBody>
                    <a:bodyPr/>
                    <a:lstStyle/>
                    <a:p>
                      <a:endParaRPr lang="en-ZA" dirty="0"/>
                    </a:p>
                  </a:txBody>
                  <a:tcPr>
                    <a:solidFill>
                      <a:schemeClr val="tx1">
                        <a:lumMod val="50000"/>
                        <a:lumOff val="50000"/>
                      </a:schemeClr>
                    </a:solidFill>
                  </a:tcPr>
                </a:tc>
                <a:tc rowSpan="2">
                  <a:txBody>
                    <a:bodyPr/>
                    <a:lstStyle/>
                    <a:p>
                      <a:pPr algn="ctr"/>
                      <a:r>
                        <a:rPr lang="en-ZA" sz="2400" dirty="0" smtClean="0">
                          <a:latin typeface="Eras Demi ITC" panose="020B0805030504020804" pitchFamily="34" charset="0"/>
                        </a:rPr>
                        <a:t>Total</a:t>
                      </a:r>
                      <a:endParaRPr lang="en-ZA" sz="2400" dirty="0">
                        <a:latin typeface="Eras Demi ITC" panose="020B0805030504020804" pitchFamily="34" charset="0"/>
                      </a:endParaRPr>
                    </a:p>
                  </a:txBody>
                  <a:tcPr>
                    <a:solidFill>
                      <a:schemeClr val="tx1">
                        <a:lumMod val="50000"/>
                        <a:lumOff val="50000"/>
                      </a:schemeClr>
                    </a:solidFill>
                  </a:tcPr>
                </a:tc>
                <a:extLst>
                  <a:ext uri="{0D108BD9-81ED-4DB2-BD59-A6C34878D82A}">
                    <a16:rowId xmlns:a16="http://schemas.microsoft.com/office/drawing/2014/main" xmlns="" val="10000"/>
                  </a:ext>
                </a:extLst>
              </a:tr>
              <a:tr h="759124">
                <a:tc vMerge="1">
                  <a:txBody>
                    <a:bodyPr/>
                    <a:lstStyle/>
                    <a:p>
                      <a:endParaRPr lang="en-ZA" dirty="0"/>
                    </a:p>
                  </a:txBody>
                  <a:tcPr/>
                </a:tc>
                <a:tc>
                  <a:txBody>
                    <a:bodyPr/>
                    <a:lstStyle/>
                    <a:p>
                      <a:pPr algn="ctr"/>
                      <a:r>
                        <a:rPr lang="en-ZA" sz="2400" dirty="0" smtClean="0">
                          <a:latin typeface="Eras Demi ITC" panose="020B0805030504020804" pitchFamily="34" charset="0"/>
                        </a:rPr>
                        <a:t>No.</a:t>
                      </a:r>
                      <a:endParaRPr lang="en-ZA" sz="2400" dirty="0">
                        <a:latin typeface="Eras Demi ITC" panose="020B0805030504020804" pitchFamily="34" charset="0"/>
                      </a:endParaRPr>
                    </a:p>
                  </a:txBody>
                  <a:tcPr/>
                </a:tc>
                <a:tc>
                  <a:txBody>
                    <a:bodyPr/>
                    <a:lstStyle/>
                    <a:p>
                      <a:pPr algn="ctr"/>
                      <a:r>
                        <a:rPr lang="en-ZA" sz="2400" dirty="0" smtClean="0">
                          <a:latin typeface="Eras Demi ITC" panose="020B0805030504020804" pitchFamily="34" charset="0"/>
                        </a:rPr>
                        <a:t>%</a:t>
                      </a:r>
                      <a:endParaRPr lang="en-ZA" sz="2400" dirty="0">
                        <a:latin typeface="Eras Demi ITC" panose="020B0805030504020804" pitchFamily="34" charset="0"/>
                      </a:endParaRPr>
                    </a:p>
                  </a:txBody>
                  <a:tcPr/>
                </a:tc>
                <a:tc>
                  <a:txBody>
                    <a:bodyPr/>
                    <a:lstStyle/>
                    <a:p>
                      <a:pPr algn="ctr"/>
                      <a:r>
                        <a:rPr lang="en-ZA" sz="2400" dirty="0" smtClean="0">
                          <a:latin typeface="Eras Demi ITC" panose="020B0805030504020804" pitchFamily="34" charset="0"/>
                        </a:rPr>
                        <a:t>No.</a:t>
                      </a:r>
                      <a:endParaRPr lang="en-ZA" sz="2400" dirty="0">
                        <a:latin typeface="Eras Demi ITC" panose="020B0805030504020804" pitchFamily="34" charset="0"/>
                      </a:endParaRPr>
                    </a:p>
                  </a:txBody>
                  <a:tcPr/>
                </a:tc>
                <a:tc>
                  <a:txBody>
                    <a:bodyPr/>
                    <a:lstStyle/>
                    <a:p>
                      <a:pPr algn="ctr"/>
                      <a:r>
                        <a:rPr lang="en-ZA" sz="2400" dirty="0" smtClean="0">
                          <a:latin typeface="Eras Demi ITC" panose="020B0805030504020804" pitchFamily="34" charset="0"/>
                        </a:rPr>
                        <a:t>%</a:t>
                      </a:r>
                      <a:endParaRPr lang="en-ZA" sz="2400" dirty="0">
                        <a:latin typeface="Eras Demi ITC" panose="020B0805030504020804" pitchFamily="34" charset="0"/>
                      </a:endParaRPr>
                    </a:p>
                  </a:txBody>
                  <a:tcPr/>
                </a:tc>
                <a:tc vMerge="1">
                  <a:txBody>
                    <a:bodyPr/>
                    <a:lstStyle/>
                    <a:p>
                      <a:endParaRPr lang="en-ZA" dirty="0"/>
                    </a:p>
                  </a:txBody>
                  <a:tcPr/>
                </a:tc>
                <a:extLst>
                  <a:ext uri="{0D108BD9-81ED-4DB2-BD59-A6C34878D82A}">
                    <a16:rowId xmlns:a16="http://schemas.microsoft.com/office/drawing/2014/main" xmlns="" val="10001"/>
                  </a:ext>
                </a:extLst>
              </a:tr>
              <a:tr h="708515">
                <a:tc>
                  <a:txBody>
                    <a:bodyPr/>
                    <a:lstStyle/>
                    <a:p>
                      <a:r>
                        <a:rPr lang="en-ZA" sz="2200" b="1" dirty="0" smtClean="0">
                          <a:solidFill>
                            <a:schemeClr val="tx1"/>
                          </a:solidFill>
                          <a:latin typeface="Eras Demi ITC" panose="020B0805030504020804" pitchFamily="34" charset="0"/>
                        </a:rPr>
                        <a:t>2016/17</a:t>
                      </a:r>
                      <a:endParaRPr lang="en-ZA" sz="2200" b="1" dirty="0">
                        <a:solidFill>
                          <a:schemeClr val="tx1"/>
                        </a:solidFill>
                        <a:latin typeface="Eras Demi ITC" panose="020B0805030504020804" pitchFamily="34" charset="0"/>
                      </a:endParaRPr>
                    </a:p>
                  </a:txBody>
                  <a:tcPr/>
                </a:tc>
                <a:tc>
                  <a:txBody>
                    <a:bodyPr/>
                    <a:lstStyle/>
                    <a:p>
                      <a:pPr algn="ctr"/>
                      <a:r>
                        <a:rPr lang="en-ZA" sz="2200" kern="1200" dirty="0" smtClean="0">
                          <a:solidFill>
                            <a:schemeClr val="tx1"/>
                          </a:solidFill>
                          <a:latin typeface="Eras Demi ITC" panose="020B0805030504020804" pitchFamily="34" charset="0"/>
                          <a:ea typeface="+mn-ea"/>
                          <a:cs typeface="+mn-cs"/>
                        </a:rPr>
                        <a:t>11,378</a:t>
                      </a:r>
                      <a:endParaRPr lang="en-ZA" sz="2200" kern="1200" dirty="0">
                        <a:solidFill>
                          <a:schemeClr val="tx1"/>
                        </a:solidFill>
                        <a:latin typeface="Eras Demi ITC" panose="020B0805030504020804" pitchFamily="34" charset="0"/>
                        <a:ea typeface="+mn-ea"/>
                        <a:cs typeface="+mn-cs"/>
                      </a:endParaRPr>
                    </a:p>
                  </a:txBody>
                  <a:tcPr/>
                </a:tc>
                <a:tc>
                  <a:txBody>
                    <a:bodyPr/>
                    <a:lstStyle/>
                    <a:p>
                      <a:pPr algn="ctr"/>
                      <a:r>
                        <a:rPr lang="en-ZA" sz="2200" kern="1200" dirty="0" smtClean="0">
                          <a:solidFill>
                            <a:schemeClr val="tx1"/>
                          </a:solidFill>
                          <a:latin typeface="Eras Demi ITC" panose="020B0805030504020804" pitchFamily="34" charset="0"/>
                          <a:ea typeface="+mn-ea"/>
                          <a:cs typeface="+mn-cs"/>
                        </a:rPr>
                        <a:t>63%</a:t>
                      </a:r>
                      <a:endParaRPr lang="en-ZA" sz="2200" kern="1200" dirty="0">
                        <a:solidFill>
                          <a:schemeClr val="tx1"/>
                        </a:solidFill>
                        <a:latin typeface="Eras Demi ITC" panose="020B0805030504020804" pitchFamily="34" charset="0"/>
                        <a:ea typeface="+mn-ea"/>
                        <a:cs typeface="+mn-cs"/>
                      </a:endParaRPr>
                    </a:p>
                  </a:txBody>
                  <a:tcPr/>
                </a:tc>
                <a:tc>
                  <a:txBody>
                    <a:bodyPr/>
                    <a:lstStyle/>
                    <a:p>
                      <a:pPr algn="ctr"/>
                      <a:r>
                        <a:rPr lang="en-ZA" sz="2200" kern="1200" dirty="0" smtClean="0">
                          <a:solidFill>
                            <a:schemeClr val="tx1"/>
                          </a:solidFill>
                          <a:latin typeface="Eras Demi ITC" panose="020B0805030504020804" pitchFamily="34" charset="0"/>
                          <a:ea typeface="+mn-ea"/>
                          <a:cs typeface="+mn-cs"/>
                        </a:rPr>
                        <a:t>6,647</a:t>
                      </a:r>
                      <a:endParaRPr lang="en-ZA" sz="2200" kern="1200" dirty="0">
                        <a:solidFill>
                          <a:schemeClr val="tx1"/>
                        </a:solidFill>
                        <a:latin typeface="Eras Demi ITC" panose="020B0805030504020804" pitchFamily="34" charset="0"/>
                        <a:ea typeface="+mn-ea"/>
                        <a:cs typeface="+mn-cs"/>
                      </a:endParaRPr>
                    </a:p>
                  </a:txBody>
                  <a:tcPr/>
                </a:tc>
                <a:tc>
                  <a:txBody>
                    <a:bodyPr/>
                    <a:lstStyle/>
                    <a:p>
                      <a:pPr algn="ctr"/>
                      <a:r>
                        <a:rPr lang="en-ZA" sz="2200" kern="1200" dirty="0" smtClean="0">
                          <a:solidFill>
                            <a:schemeClr val="tx1"/>
                          </a:solidFill>
                          <a:latin typeface="Eras Demi ITC" panose="020B0805030504020804" pitchFamily="34" charset="0"/>
                          <a:ea typeface="+mn-ea"/>
                          <a:cs typeface="+mn-cs"/>
                        </a:rPr>
                        <a:t>37%</a:t>
                      </a:r>
                      <a:endParaRPr lang="en-ZA" sz="2200" kern="1200" dirty="0">
                        <a:solidFill>
                          <a:schemeClr val="tx1"/>
                        </a:solidFill>
                        <a:latin typeface="Eras Demi ITC" panose="020B0805030504020804" pitchFamily="34" charset="0"/>
                        <a:ea typeface="+mn-ea"/>
                        <a:cs typeface="+mn-cs"/>
                      </a:endParaRPr>
                    </a:p>
                  </a:txBody>
                  <a:tcPr/>
                </a:tc>
                <a:tc>
                  <a:txBody>
                    <a:bodyPr/>
                    <a:lstStyle/>
                    <a:p>
                      <a:r>
                        <a:rPr lang="en-ZA" sz="2200" kern="1200" dirty="0" smtClean="0">
                          <a:solidFill>
                            <a:schemeClr val="tx1"/>
                          </a:solidFill>
                          <a:latin typeface="Eras Demi ITC" panose="020B0805030504020804" pitchFamily="34" charset="0"/>
                          <a:ea typeface="+mn-ea"/>
                          <a:cs typeface="+mn-cs"/>
                        </a:rPr>
                        <a:t> 18,025</a:t>
                      </a:r>
                      <a:endParaRPr lang="en-ZA" sz="2200" kern="1200" dirty="0">
                        <a:solidFill>
                          <a:schemeClr val="tx1"/>
                        </a:solidFill>
                        <a:latin typeface="Eras Demi ITC" panose="020B0805030504020804" pitchFamily="34" charset="0"/>
                        <a:ea typeface="+mn-ea"/>
                        <a:cs typeface="+mn-cs"/>
                      </a:endParaRPr>
                    </a:p>
                  </a:txBody>
                  <a:tcPr/>
                </a:tc>
                <a:extLst>
                  <a:ext uri="{0D108BD9-81ED-4DB2-BD59-A6C34878D82A}">
                    <a16:rowId xmlns:a16="http://schemas.microsoft.com/office/drawing/2014/main" xmlns="" val="10003"/>
                  </a:ext>
                </a:extLst>
              </a:tr>
              <a:tr h="615733">
                <a:tc>
                  <a:txBody>
                    <a:bodyPr/>
                    <a:lstStyle/>
                    <a:p>
                      <a:r>
                        <a:rPr lang="en-ZA" sz="2200" b="1" dirty="0" smtClean="0">
                          <a:solidFill>
                            <a:srgbClr val="1F497D"/>
                          </a:solidFill>
                          <a:latin typeface="Eras Demi ITC" panose="020B0805030504020804" pitchFamily="34" charset="0"/>
                        </a:rPr>
                        <a:t>2017/18</a:t>
                      </a:r>
                      <a:endParaRPr lang="en-ZA" sz="2200" b="1" dirty="0">
                        <a:solidFill>
                          <a:srgbClr val="1F497D"/>
                        </a:solidFill>
                        <a:latin typeface="Eras Demi ITC" panose="020B0805030504020804" pitchFamily="34" charset="0"/>
                      </a:endParaRPr>
                    </a:p>
                  </a:txBody>
                  <a:tcPr/>
                </a:tc>
                <a:tc>
                  <a:txBody>
                    <a:bodyPr/>
                    <a:lstStyle/>
                    <a:p>
                      <a:pPr algn="ctr"/>
                      <a:r>
                        <a:rPr lang="en-ZA" sz="2200" kern="1200" dirty="0" smtClean="0">
                          <a:solidFill>
                            <a:srgbClr val="1F497D"/>
                          </a:solidFill>
                          <a:latin typeface="Eras Demi ITC" panose="020B0805030504020804" pitchFamily="34" charset="0"/>
                          <a:ea typeface="+mn-ea"/>
                          <a:cs typeface="+mn-cs"/>
                        </a:rPr>
                        <a:t>10,141</a:t>
                      </a:r>
                      <a:endParaRPr lang="en-ZA" sz="2200" kern="1200" dirty="0">
                        <a:solidFill>
                          <a:srgbClr val="1F497D"/>
                        </a:solidFill>
                        <a:latin typeface="Eras Demi ITC" panose="020B0805030504020804" pitchFamily="34" charset="0"/>
                        <a:ea typeface="+mn-ea"/>
                        <a:cs typeface="+mn-cs"/>
                      </a:endParaRPr>
                    </a:p>
                  </a:txBody>
                  <a:tcPr/>
                </a:tc>
                <a:tc>
                  <a:txBody>
                    <a:bodyPr/>
                    <a:lstStyle/>
                    <a:p>
                      <a:pPr algn="ctr"/>
                      <a:r>
                        <a:rPr lang="en-ZA" sz="2200" kern="1200" dirty="0" smtClean="0">
                          <a:solidFill>
                            <a:srgbClr val="1F497D"/>
                          </a:solidFill>
                          <a:latin typeface="Eras Demi ITC" panose="020B0805030504020804" pitchFamily="34" charset="0"/>
                          <a:ea typeface="+mn-ea"/>
                          <a:cs typeface="+mn-cs"/>
                        </a:rPr>
                        <a:t>62%</a:t>
                      </a:r>
                      <a:endParaRPr lang="en-ZA" sz="2200" kern="1200" dirty="0">
                        <a:solidFill>
                          <a:srgbClr val="1F497D"/>
                        </a:solidFill>
                        <a:latin typeface="Eras Demi ITC" panose="020B0805030504020804" pitchFamily="34" charset="0"/>
                        <a:ea typeface="+mn-ea"/>
                        <a:cs typeface="+mn-cs"/>
                      </a:endParaRPr>
                    </a:p>
                  </a:txBody>
                  <a:tcPr/>
                </a:tc>
                <a:tc>
                  <a:txBody>
                    <a:bodyPr/>
                    <a:lstStyle/>
                    <a:p>
                      <a:pPr algn="ctr"/>
                      <a:r>
                        <a:rPr lang="en-ZA" sz="2200" kern="1200" dirty="0" smtClean="0">
                          <a:solidFill>
                            <a:srgbClr val="1F497D"/>
                          </a:solidFill>
                          <a:latin typeface="Eras Demi ITC" panose="020B0805030504020804" pitchFamily="34" charset="0"/>
                          <a:ea typeface="+mn-ea"/>
                          <a:cs typeface="+mn-cs"/>
                        </a:rPr>
                        <a:t>6,209</a:t>
                      </a:r>
                      <a:endParaRPr lang="en-ZA" sz="2200" kern="1200" dirty="0">
                        <a:solidFill>
                          <a:srgbClr val="1F497D"/>
                        </a:solidFill>
                        <a:latin typeface="Eras Demi ITC" panose="020B0805030504020804" pitchFamily="34" charset="0"/>
                        <a:ea typeface="+mn-ea"/>
                        <a:cs typeface="+mn-cs"/>
                      </a:endParaRPr>
                    </a:p>
                  </a:txBody>
                  <a:tcPr/>
                </a:tc>
                <a:tc>
                  <a:txBody>
                    <a:bodyPr/>
                    <a:lstStyle/>
                    <a:p>
                      <a:pPr algn="ctr"/>
                      <a:r>
                        <a:rPr lang="en-ZA" sz="2200" kern="1200" dirty="0" smtClean="0">
                          <a:solidFill>
                            <a:srgbClr val="1F497D"/>
                          </a:solidFill>
                          <a:latin typeface="Eras Demi ITC" panose="020B0805030504020804" pitchFamily="34" charset="0"/>
                          <a:ea typeface="+mn-ea"/>
                          <a:cs typeface="+mn-cs"/>
                        </a:rPr>
                        <a:t>38%</a:t>
                      </a:r>
                      <a:endParaRPr lang="en-ZA" sz="2200" kern="1200" dirty="0">
                        <a:solidFill>
                          <a:srgbClr val="1F497D"/>
                        </a:solidFill>
                        <a:latin typeface="Eras Demi ITC" panose="020B0805030504020804" pitchFamily="34" charset="0"/>
                        <a:ea typeface="+mn-ea"/>
                        <a:cs typeface="+mn-cs"/>
                      </a:endParaRPr>
                    </a:p>
                  </a:txBody>
                  <a:tcPr/>
                </a:tc>
                <a:tc>
                  <a:txBody>
                    <a:bodyPr/>
                    <a:lstStyle/>
                    <a:p>
                      <a:r>
                        <a:rPr lang="en-ZA" sz="2200" kern="1200" dirty="0" smtClean="0">
                          <a:solidFill>
                            <a:srgbClr val="1F497D"/>
                          </a:solidFill>
                          <a:latin typeface="Eras Demi ITC" panose="020B0805030504020804" pitchFamily="34" charset="0"/>
                          <a:ea typeface="+mn-ea"/>
                          <a:cs typeface="+mn-cs"/>
                        </a:rPr>
                        <a:t>16,350</a:t>
                      </a:r>
                      <a:endParaRPr lang="en-ZA" sz="2200" kern="1200" dirty="0">
                        <a:solidFill>
                          <a:srgbClr val="1F497D"/>
                        </a:solidFill>
                        <a:latin typeface="Eras Demi ITC" panose="020B0805030504020804" pitchFamily="34" charset="0"/>
                        <a:ea typeface="+mn-ea"/>
                        <a:cs typeface="+mn-cs"/>
                      </a:endParaRPr>
                    </a:p>
                  </a:txBody>
                  <a:tcPr/>
                </a:tc>
                <a:extLst>
                  <a:ext uri="{0D108BD9-81ED-4DB2-BD59-A6C34878D82A}">
                    <a16:rowId xmlns:a16="http://schemas.microsoft.com/office/drawing/2014/main" xmlns="" val="10004"/>
                  </a:ext>
                </a:extLst>
              </a:tr>
              <a:tr h="615733">
                <a:tc>
                  <a:txBody>
                    <a:bodyPr/>
                    <a:lstStyle/>
                    <a:p>
                      <a:r>
                        <a:rPr lang="en-ZA" sz="2200" b="1" dirty="0" smtClean="0">
                          <a:solidFill>
                            <a:srgbClr val="A83224"/>
                          </a:solidFill>
                          <a:latin typeface="Eras Demi ITC" panose="020B0805030504020804" pitchFamily="34" charset="0"/>
                        </a:rPr>
                        <a:t>2018/19</a:t>
                      </a:r>
                      <a:endParaRPr lang="en-ZA" sz="2200" b="1" dirty="0">
                        <a:solidFill>
                          <a:srgbClr val="A83224"/>
                        </a:solidFill>
                        <a:latin typeface="Eras Demi ITC" panose="020B0805030504020804" pitchFamily="34" charset="0"/>
                      </a:endParaRPr>
                    </a:p>
                  </a:txBody>
                  <a:tcPr/>
                </a:tc>
                <a:tc>
                  <a:txBody>
                    <a:bodyPr/>
                    <a:lstStyle/>
                    <a:p>
                      <a:pPr algn="ctr"/>
                      <a:r>
                        <a:rPr lang="en-ZA" sz="2200" kern="1200" dirty="0" smtClean="0">
                          <a:solidFill>
                            <a:srgbClr val="A83224"/>
                          </a:solidFill>
                          <a:latin typeface="Eras Demi ITC" panose="020B0805030504020804" pitchFamily="34" charset="0"/>
                          <a:ea typeface="+mn-ea"/>
                          <a:cs typeface="+mn-cs"/>
                        </a:rPr>
                        <a:t>9,486</a:t>
                      </a:r>
                      <a:endParaRPr lang="en-ZA" sz="2200" kern="1200" dirty="0">
                        <a:solidFill>
                          <a:srgbClr val="A83224"/>
                        </a:solidFill>
                        <a:latin typeface="Eras Demi ITC" panose="020B0805030504020804" pitchFamily="34" charset="0"/>
                        <a:ea typeface="+mn-ea"/>
                        <a:cs typeface="+mn-cs"/>
                      </a:endParaRPr>
                    </a:p>
                  </a:txBody>
                  <a:tcPr/>
                </a:tc>
                <a:tc>
                  <a:txBody>
                    <a:bodyPr/>
                    <a:lstStyle/>
                    <a:p>
                      <a:pPr algn="ctr"/>
                      <a:r>
                        <a:rPr lang="en-ZA" sz="2200" kern="1200" dirty="0" smtClean="0">
                          <a:solidFill>
                            <a:srgbClr val="A83224"/>
                          </a:solidFill>
                          <a:latin typeface="Eras Demi ITC" panose="020B0805030504020804" pitchFamily="34" charset="0"/>
                          <a:ea typeface="+mn-ea"/>
                          <a:cs typeface="+mn-cs"/>
                        </a:rPr>
                        <a:t>59%</a:t>
                      </a:r>
                      <a:endParaRPr lang="en-ZA" sz="2200" kern="1200" dirty="0">
                        <a:solidFill>
                          <a:srgbClr val="A83224"/>
                        </a:solidFill>
                        <a:latin typeface="Eras Demi ITC" panose="020B0805030504020804" pitchFamily="34" charset="0"/>
                        <a:ea typeface="+mn-ea"/>
                        <a:cs typeface="+mn-cs"/>
                      </a:endParaRPr>
                    </a:p>
                  </a:txBody>
                  <a:tcPr/>
                </a:tc>
                <a:tc>
                  <a:txBody>
                    <a:bodyPr/>
                    <a:lstStyle/>
                    <a:p>
                      <a:pPr algn="ctr"/>
                      <a:r>
                        <a:rPr lang="en-ZA" sz="2200" kern="1200" dirty="0" smtClean="0">
                          <a:solidFill>
                            <a:srgbClr val="A83224"/>
                          </a:solidFill>
                          <a:latin typeface="Eras Demi ITC" panose="020B0805030504020804" pitchFamily="34" charset="0"/>
                          <a:ea typeface="+mn-ea"/>
                          <a:cs typeface="+mn-cs"/>
                        </a:rPr>
                        <a:t>6,687</a:t>
                      </a:r>
                      <a:endParaRPr lang="en-ZA" sz="2200" kern="1200" dirty="0">
                        <a:solidFill>
                          <a:srgbClr val="A83224"/>
                        </a:solidFill>
                        <a:latin typeface="Eras Demi ITC" panose="020B0805030504020804" pitchFamily="34" charset="0"/>
                        <a:ea typeface="+mn-ea"/>
                        <a:cs typeface="+mn-cs"/>
                      </a:endParaRPr>
                    </a:p>
                  </a:txBody>
                  <a:tcPr/>
                </a:tc>
                <a:tc>
                  <a:txBody>
                    <a:bodyPr/>
                    <a:lstStyle/>
                    <a:p>
                      <a:pPr algn="ctr"/>
                      <a:r>
                        <a:rPr lang="en-ZA" sz="2200" kern="1200" dirty="0" smtClean="0">
                          <a:solidFill>
                            <a:srgbClr val="A83224"/>
                          </a:solidFill>
                          <a:latin typeface="Eras Demi ITC" panose="020B0805030504020804" pitchFamily="34" charset="0"/>
                          <a:ea typeface="+mn-ea"/>
                          <a:cs typeface="+mn-cs"/>
                        </a:rPr>
                        <a:t>41%</a:t>
                      </a:r>
                      <a:endParaRPr lang="en-ZA" sz="2200" kern="1200" dirty="0">
                        <a:solidFill>
                          <a:srgbClr val="A83224"/>
                        </a:solidFill>
                        <a:latin typeface="Eras Demi ITC" panose="020B0805030504020804" pitchFamily="34" charset="0"/>
                        <a:ea typeface="+mn-ea"/>
                        <a:cs typeface="+mn-cs"/>
                      </a:endParaRPr>
                    </a:p>
                  </a:txBody>
                  <a:tcPr/>
                </a:tc>
                <a:tc>
                  <a:txBody>
                    <a:bodyPr/>
                    <a:lstStyle/>
                    <a:p>
                      <a:r>
                        <a:rPr lang="en-ZA" sz="2200" kern="1200" dirty="0" smtClean="0">
                          <a:solidFill>
                            <a:srgbClr val="A83224"/>
                          </a:solidFill>
                          <a:latin typeface="Eras Demi ITC" panose="020B0805030504020804" pitchFamily="34" charset="0"/>
                          <a:ea typeface="+mn-ea"/>
                          <a:cs typeface="+mn-cs"/>
                        </a:rPr>
                        <a:t>16,173</a:t>
                      </a:r>
                      <a:endParaRPr lang="en-ZA" sz="2200" kern="1200" dirty="0">
                        <a:solidFill>
                          <a:srgbClr val="A83224"/>
                        </a:solidFill>
                        <a:latin typeface="Eras Demi ITC" panose="020B0805030504020804" pitchFamily="34" charset="0"/>
                        <a:ea typeface="+mn-ea"/>
                        <a:cs typeface="+mn-cs"/>
                      </a:endParaRPr>
                    </a:p>
                  </a:txBody>
                  <a:tcPr/>
                </a:tc>
                <a:extLst>
                  <a:ext uri="{0D108BD9-81ED-4DB2-BD59-A6C34878D82A}">
                    <a16:rowId xmlns:a16="http://schemas.microsoft.com/office/drawing/2014/main" xmlns="" val="2137083903"/>
                  </a:ext>
                </a:extLst>
              </a:tr>
            </a:tbl>
          </a:graphicData>
        </a:graphic>
      </p:graphicFrame>
      <p:sp>
        <p:nvSpPr>
          <p:cNvPr id="4" name="Slide Number Placeholder 3"/>
          <p:cNvSpPr>
            <a:spLocks noGrp="1"/>
          </p:cNvSpPr>
          <p:nvPr>
            <p:ph type="sldNum" sz="quarter" idx="12"/>
          </p:nvPr>
        </p:nvSpPr>
        <p:spPr/>
        <p:txBody>
          <a:bodyPr/>
          <a:lstStyle/>
          <a:p>
            <a:fld id="{D7CBE9B7-FB75-284D-83FF-0AB6B020F1CD}" type="slidenum">
              <a:rPr lang="en-US" smtClean="0"/>
              <a:pPr/>
              <a:t>27</a:t>
            </a:fld>
            <a:endParaRPr lang="en-US"/>
          </a:p>
        </p:txBody>
      </p:sp>
    </p:spTree>
    <p:extLst>
      <p:ext uri="{BB962C8B-B14F-4D97-AF65-F5344CB8AC3E}">
        <p14:creationId xmlns:p14="http://schemas.microsoft.com/office/powerpoint/2010/main" xmlns="" val="36191308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729156"/>
            <a:ext cx="7353300"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3.1 Client, Community, Stakeholder &amp; Shareholder </a:t>
            </a:r>
          </a:p>
          <a:p>
            <a:r>
              <a:rPr lang="en-US" b="1" dirty="0">
                <a:solidFill>
                  <a:srgbClr val="0293D2"/>
                </a:solidFill>
              </a:rPr>
              <a:t>P3 – Legal aid in advice matters</a:t>
            </a:r>
          </a:p>
          <a:p>
            <a:endParaRPr lang="en-US" b="1" dirty="0">
              <a:solidFill>
                <a:srgbClr val="0293D2"/>
              </a:solidFill>
              <a:latin typeface="Arial" panose="020B0604020202020204" pitchFamily="34" charset="0"/>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8" name="Content Placeholder 1"/>
          <p:cNvGraphicFramePr>
            <a:graphicFrameLocks noGrp="1"/>
          </p:cNvGraphicFramePr>
          <p:nvPr>
            <p:ph idx="1"/>
            <p:extLst>
              <p:ext uri="{D42A27DB-BD31-4B8C-83A1-F6EECF244321}">
                <p14:modId xmlns:p14="http://schemas.microsoft.com/office/powerpoint/2010/main" xmlns="" val="382833122"/>
              </p:ext>
            </p:extLst>
          </p:nvPr>
        </p:nvGraphicFramePr>
        <p:xfrm>
          <a:off x="691116" y="1522222"/>
          <a:ext cx="8261498" cy="5078436"/>
        </p:xfrm>
        <a:graphic>
          <a:graphicData uri="http://schemas.openxmlformats.org/drawingml/2006/table">
            <a:tbl>
              <a:tblPr firstRow="1" bandRow="1">
                <a:tableStyleId>{073A0DAA-6AF3-43AB-8588-CEC1D06C72B9}</a:tableStyleId>
              </a:tblPr>
              <a:tblGrid>
                <a:gridCol w="1371144">
                  <a:extLst>
                    <a:ext uri="{9D8B030D-6E8A-4147-A177-3AD203B41FA5}">
                      <a16:colId xmlns:a16="http://schemas.microsoft.com/office/drawing/2014/main" xmlns="" val="20000"/>
                    </a:ext>
                  </a:extLst>
                </a:gridCol>
                <a:gridCol w="717645">
                  <a:extLst>
                    <a:ext uri="{9D8B030D-6E8A-4147-A177-3AD203B41FA5}">
                      <a16:colId xmlns:a16="http://schemas.microsoft.com/office/drawing/2014/main" xmlns="" val="20001"/>
                    </a:ext>
                  </a:extLst>
                </a:gridCol>
                <a:gridCol w="6172709">
                  <a:extLst>
                    <a:ext uri="{9D8B030D-6E8A-4147-A177-3AD203B41FA5}">
                      <a16:colId xmlns:a16="http://schemas.microsoft.com/office/drawing/2014/main" xmlns="" val="20002"/>
                    </a:ext>
                  </a:extLst>
                </a:gridCol>
              </a:tblGrid>
              <a:tr h="356298">
                <a:tc>
                  <a:txBody>
                    <a:bodyPr/>
                    <a:lstStyle/>
                    <a:p>
                      <a:pPr algn="l"/>
                      <a:r>
                        <a:rPr lang="en-US" sz="1800" dirty="0" smtClean="0">
                          <a:latin typeface="Eras Demi ITC" panose="020B0805030504020804" pitchFamily="34" charset="0"/>
                        </a:rPr>
                        <a:t>Strategy </a:t>
                      </a:r>
                      <a:endParaRPr lang="en-US" sz="18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US" sz="1800" dirty="0" smtClean="0">
                          <a:latin typeface="Eras Demi ITC" panose="020B0805030504020804" pitchFamily="34" charset="0"/>
                        </a:rPr>
                        <a:t>III</a:t>
                      </a:r>
                      <a:endParaRPr lang="en-US" sz="18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US" sz="1800" smtClean="0">
                          <a:latin typeface="Eras Demi ITC" panose="020B0805030504020804" pitchFamily="34" charset="0"/>
                        </a:rPr>
                        <a:t>Delivering quality client-focused legal advice services</a:t>
                      </a:r>
                      <a:endParaRPr lang="en-US" sz="1800" dirty="0" smtClean="0">
                        <a:latin typeface="Eras Demi ITC" panose="020B0805030504020804" pitchFamily="34" charset="0"/>
                      </a:endParaRPr>
                    </a:p>
                  </a:txBody>
                  <a:tcPr marT="42203" marB="42203">
                    <a:solidFill>
                      <a:schemeClr val="tx1">
                        <a:lumMod val="50000"/>
                        <a:lumOff val="50000"/>
                      </a:schemeClr>
                    </a:solidFill>
                  </a:tcPr>
                </a:tc>
                <a:extLst>
                  <a:ext uri="{0D108BD9-81ED-4DB2-BD59-A6C34878D82A}">
                    <a16:rowId xmlns:a16="http://schemas.microsoft.com/office/drawing/2014/main" xmlns="" val="10000"/>
                  </a:ext>
                </a:extLst>
              </a:tr>
              <a:tr h="620976">
                <a:tc>
                  <a:txBody>
                    <a:bodyPr/>
                    <a:lstStyle/>
                    <a:p>
                      <a:r>
                        <a:rPr lang="en-US" sz="1600" kern="1200" dirty="0" smtClean="0">
                          <a:solidFill>
                            <a:srgbClr val="A83224"/>
                          </a:solidFill>
                          <a:latin typeface="Eras Demi ITC" panose="020B0805030504020804" pitchFamily="34" charset="0"/>
                        </a:rPr>
                        <a:t>Programme</a:t>
                      </a:r>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r>
                        <a:rPr lang="en-US" sz="1800" kern="1200" dirty="0" smtClean="0">
                          <a:latin typeface="Eras Demi ITC" panose="020B0805030504020804" pitchFamily="34" charset="0"/>
                        </a:rPr>
                        <a:t>P3</a:t>
                      </a:r>
                      <a:endParaRPr lang="en-US" sz="18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algn="l"/>
                      <a:r>
                        <a:rPr lang="en-ZA" sz="1800" kern="1200" dirty="0" smtClean="0">
                          <a:latin typeface="Eras Demi ITC" panose="020B0805030504020804" pitchFamily="34" charset="0"/>
                        </a:rPr>
                        <a:t>To deliver (increase access to) quality legal advice services that are client-focused,</a:t>
                      </a:r>
                      <a:r>
                        <a:rPr lang="en-ZA" sz="1800" kern="1200" baseline="0" dirty="0" smtClean="0">
                          <a:latin typeface="Eras Demi ITC" panose="020B0805030504020804" pitchFamily="34" charset="0"/>
                        </a:rPr>
                        <a:t> within budget constraints</a:t>
                      </a:r>
                      <a:endParaRPr lang="en-US" sz="1800" kern="1200" dirty="0">
                        <a:solidFill>
                          <a:schemeClr val="tx1">
                            <a:lumMod val="50000"/>
                          </a:schemeClr>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1"/>
                  </a:ext>
                </a:extLst>
              </a:tr>
              <a:tr h="356298">
                <a:tc>
                  <a:txBody>
                    <a:bodyPr/>
                    <a:lstStyle/>
                    <a:p>
                      <a:r>
                        <a:rPr lang="en-US" sz="1800" kern="1200" dirty="0" smtClean="0">
                          <a:solidFill>
                            <a:srgbClr val="A83224"/>
                          </a:solidFill>
                          <a:latin typeface="Eras Demi ITC" panose="020B0805030504020804" pitchFamily="34" charset="0"/>
                        </a:rPr>
                        <a:t>Project </a:t>
                      </a:r>
                      <a:endParaRPr lang="en-US" sz="1800" kern="1200" dirty="0">
                        <a:solidFill>
                          <a:srgbClr val="A83224"/>
                        </a:solidFill>
                        <a:latin typeface="Eras Demi ITC" panose="020B0805030504020804" pitchFamily="34" charset="0"/>
                        <a:ea typeface="+mn-ea"/>
                        <a:cs typeface="+mn-cs"/>
                      </a:endParaRPr>
                    </a:p>
                  </a:txBody>
                  <a:tcPr marT="42203" marB="42203"/>
                </a:tc>
                <a:tc>
                  <a:txBody>
                    <a:bodyPr/>
                    <a:lstStyle/>
                    <a:p>
                      <a:r>
                        <a:rPr lang="en-US" sz="1800" kern="1200" dirty="0" smtClean="0">
                          <a:latin typeface="Eras Demi ITC" panose="020B0805030504020804" pitchFamily="34" charset="0"/>
                        </a:rPr>
                        <a:t>P3-1</a:t>
                      </a:r>
                      <a:endParaRPr lang="en-US" sz="18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marL="0" marR="0" indent="0" algn="l" defTabSz="457212" rtl="0" eaLnBrk="1" fontAlgn="auto" latinLnBrk="0" hangingPunct="1">
                        <a:lnSpc>
                          <a:spcPct val="100000"/>
                        </a:lnSpc>
                        <a:spcBef>
                          <a:spcPts val="0"/>
                        </a:spcBef>
                        <a:spcAft>
                          <a:spcPts val="0"/>
                        </a:spcAft>
                        <a:buClrTx/>
                        <a:buSzTx/>
                        <a:buFontTx/>
                        <a:buNone/>
                        <a:tabLst/>
                        <a:defRPr/>
                      </a:pPr>
                      <a:r>
                        <a:rPr lang="en-ZA" sz="1800" kern="1200" dirty="0" smtClean="0">
                          <a:latin typeface="Eras Demi ITC" panose="020B0805030504020804" pitchFamily="34" charset="0"/>
                        </a:rPr>
                        <a:t>Legal  Advice Services </a:t>
                      </a:r>
                      <a:endParaRPr lang="en-US" sz="1800" kern="1200" dirty="0">
                        <a:solidFill>
                          <a:schemeClr val="tx1">
                            <a:lumMod val="50000"/>
                          </a:schemeClr>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2"/>
                  </a:ext>
                </a:extLst>
              </a:tr>
              <a:tr h="356298">
                <a:tc>
                  <a:txBody>
                    <a:bodyPr/>
                    <a:lstStyle/>
                    <a:p>
                      <a:r>
                        <a:rPr lang="en-US" sz="1800" kern="1200" dirty="0" smtClean="0">
                          <a:solidFill>
                            <a:srgbClr val="A83224"/>
                          </a:solidFill>
                          <a:latin typeface="Eras Demi ITC" panose="020B0805030504020804" pitchFamily="34" charset="0"/>
                        </a:rPr>
                        <a:t>Outputs</a:t>
                      </a:r>
                      <a:endParaRPr lang="en-US" sz="18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8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algn="l"/>
                      <a:r>
                        <a:rPr lang="en-ZA" sz="1800" kern="1200" dirty="0" smtClean="0">
                          <a:latin typeface="Eras Demi ITC" panose="020B0805030504020804" pitchFamily="34" charset="0"/>
                        </a:rPr>
                        <a:t>General advice service provided at all offices</a:t>
                      </a:r>
                      <a:endParaRPr lang="en-US" sz="1800" kern="1200" dirty="0">
                        <a:solidFill>
                          <a:schemeClr val="tx1">
                            <a:lumMod val="50000"/>
                          </a:schemeClr>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3"/>
                  </a:ext>
                </a:extLst>
              </a:tr>
              <a:tr h="1086774">
                <a:tc>
                  <a:txBody>
                    <a:bodyPr/>
                    <a:lstStyle/>
                    <a:p>
                      <a:r>
                        <a:rPr lang="en-US" sz="1800" kern="1200" dirty="0" smtClean="0">
                          <a:solidFill>
                            <a:srgbClr val="A83224"/>
                          </a:solidFill>
                          <a:latin typeface="Eras Demi ITC" panose="020B0805030504020804" pitchFamily="34" charset="0"/>
                        </a:rPr>
                        <a:t>Target  </a:t>
                      </a:r>
                    </a:p>
                    <a:p>
                      <a:r>
                        <a:rPr lang="en-US" sz="1800" kern="1200" dirty="0" smtClean="0">
                          <a:solidFill>
                            <a:srgbClr val="A83224"/>
                          </a:solidFill>
                          <a:latin typeface="Eras Demi ITC" panose="020B0805030504020804" pitchFamily="34" charset="0"/>
                        </a:rPr>
                        <a:t>2018/19</a:t>
                      </a:r>
                      <a:endParaRPr lang="en-US" sz="18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8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marL="0" marR="0" indent="0" algn="l" defTabSz="457212" rtl="0" eaLnBrk="1" fontAlgn="auto" latinLnBrk="0" hangingPunct="1">
                        <a:lnSpc>
                          <a:spcPct val="100000"/>
                        </a:lnSpc>
                        <a:spcBef>
                          <a:spcPts val="0"/>
                        </a:spcBef>
                        <a:spcAft>
                          <a:spcPts val="0"/>
                        </a:spcAft>
                        <a:buClrTx/>
                        <a:buSzTx/>
                        <a:buFontTx/>
                        <a:buNone/>
                        <a:tabLst/>
                        <a:defRPr/>
                      </a:pPr>
                      <a:r>
                        <a:rPr lang="en-ZA" sz="1800" kern="1200" dirty="0" smtClean="0">
                          <a:latin typeface="Eras Demi ITC" panose="020B0805030504020804" pitchFamily="34" charset="0"/>
                        </a:rPr>
                        <a:t>General advice service available at all Legal Aid SA offices</a:t>
                      </a:r>
                    </a:p>
                    <a:p>
                      <a:pPr marL="0" marR="0" indent="0" algn="l" defTabSz="457212" rtl="0" eaLnBrk="1" fontAlgn="auto" latinLnBrk="0" hangingPunct="1">
                        <a:lnSpc>
                          <a:spcPct val="100000"/>
                        </a:lnSpc>
                        <a:spcBef>
                          <a:spcPts val="0"/>
                        </a:spcBef>
                        <a:spcAft>
                          <a:spcPts val="0"/>
                        </a:spcAft>
                        <a:buClrTx/>
                        <a:buSzTx/>
                        <a:buFontTx/>
                        <a:buNone/>
                        <a:tabLst/>
                        <a:defRPr/>
                      </a:pPr>
                      <a:r>
                        <a:rPr lang="en-ZA" sz="1800" kern="1200" dirty="0" smtClean="0">
                          <a:latin typeface="Eras Demi ITC" panose="020B0805030504020804" pitchFamily="34" charset="0"/>
                        </a:rPr>
                        <a:t>Growth in legal advice matters: 0% (target</a:t>
                      </a:r>
                      <a:r>
                        <a:rPr lang="en-ZA" sz="1800" kern="1200" baseline="0" dirty="0" smtClean="0">
                          <a:latin typeface="Eras Demi ITC" panose="020B0805030504020804" pitchFamily="34" charset="0"/>
                        </a:rPr>
                        <a:t> set at 0% </a:t>
                      </a:r>
                      <a:r>
                        <a:rPr lang="en-ZA" sz="1800" kern="1200" dirty="0" smtClean="0">
                          <a:latin typeface="Eras Demi ITC" panose="020B0805030504020804" pitchFamily="34" charset="0"/>
                        </a:rPr>
                        <a:t>subject to demand and available capacity)	</a:t>
                      </a:r>
                      <a:endParaRPr lang="en-ZA" sz="1800" kern="1200" dirty="0" smtClean="0">
                        <a:solidFill>
                          <a:schemeClr val="tx1">
                            <a:lumMod val="50000"/>
                          </a:schemeClr>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4"/>
                  </a:ext>
                </a:extLst>
              </a:tr>
              <a:tr h="1150333">
                <a:tc>
                  <a:txBody>
                    <a:bodyPr/>
                    <a:lstStyle/>
                    <a:p>
                      <a:r>
                        <a:rPr lang="en-US" sz="1800" kern="1200" dirty="0" smtClean="0">
                          <a:solidFill>
                            <a:srgbClr val="A83224"/>
                          </a:solidFill>
                          <a:latin typeface="Eras Demi ITC" panose="020B0805030504020804" pitchFamily="34" charset="0"/>
                          <a:ea typeface="+mn-ea"/>
                          <a:cs typeface="+mn-cs"/>
                        </a:rPr>
                        <a:t>Delivery</a:t>
                      </a:r>
                      <a:endParaRPr lang="en-US" sz="18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8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algn="l"/>
                      <a:r>
                        <a:rPr lang="en-US" sz="1800" kern="1200" dirty="0" smtClean="0">
                          <a:solidFill>
                            <a:schemeClr val="tx1"/>
                          </a:solidFill>
                          <a:latin typeface="Eras Demi ITC" panose="020B0805030504020804" pitchFamily="34" charset="0"/>
                          <a:ea typeface="+mn-ea"/>
                          <a:cs typeface="+mn-cs"/>
                        </a:rPr>
                        <a:t>General advice provided to 308,050 clients at all</a:t>
                      </a:r>
                      <a:r>
                        <a:rPr lang="en-US" sz="1800" kern="1200" baseline="0" dirty="0" smtClean="0">
                          <a:solidFill>
                            <a:schemeClr val="tx1"/>
                          </a:solidFill>
                          <a:latin typeface="Eras Demi ITC" panose="020B0805030504020804" pitchFamily="34" charset="0"/>
                          <a:ea typeface="+mn-ea"/>
                          <a:cs typeface="+mn-cs"/>
                        </a:rPr>
                        <a:t> Legal Aid SA offices, through the Legal Aid Advice Line and to remand detainees and sentenced inmates. </a:t>
                      </a:r>
                    </a:p>
                    <a:p>
                      <a:pPr algn="l"/>
                      <a:r>
                        <a:rPr lang="en-US" sz="1800" kern="1200" baseline="0" dirty="0" smtClean="0">
                          <a:solidFill>
                            <a:schemeClr val="tx1"/>
                          </a:solidFill>
                          <a:latin typeface="Eras Demi ITC" panose="020B0805030504020804" pitchFamily="34" charset="0"/>
                          <a:ea typeface="+mn-ea"/>
                          <a:cs typeface="+mn-cs"/>
                        </a:rPr>
                        <a:t>This is a 0.9% increase over the previous FY.</a:t>
                      </a:r>
                      <a:endParaRPr lang="en-US" sz="1800" kern="1200" dirty="0" smtClean="0">
                        <a:solidFill>
                          <a:schemeClr val="tx1"/>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5"/>
                  </a:ext>
                </a:extLst>
              </a:tr>
              <a:tr h="731520">
                <a:tc>
                  <a:txBody>
                    <a:bodyPr/>
                    <a:lstStyle/>
                    <a:p>
                      <a:r>
                        <a:rPr lang="en-US" sz="1800" kern="1200" dirty="0" smtClean="0">
                          <a:solidFill>
                            <a:srgbClr val="A83224"/>
                          </a:solidFill>
                          <a:latin typeface="Eras Demi ITC" panose="020B0805030504020804" pitchFamily="34" charset="0"/>
                          <a:ea typeface="+mn-ea"/>
                          <a:cs typeface="+mn-cs"/>
                        </a:rPr>
                        <a:t>Reason for Variance</a:t>
                      </a:r>
                      <a:endParaRPr lang="en-US" sz="18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8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tx1"/>
                          </a:solidFill>
                          <a:latin typeface="Eras Demi ITC" panose="020B0805030504020804" pitchFamily="34" charset="0"/>
                          <a:ea typeface="+mn-ea"/>
                          <a:cs typeface="+mn-cs"/>
                        </a:rPr>
                        <a:t>General advice services are demand-based and no clients are turned away.</a:t>
                      </a:r>
                    </a:p>
                  </a:txBody>
                  <a:tcPr marT="42203" marB="42203"/>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12"/>
          </p:nvPr>
        </p:nvSpPr>
        <p:spPr/>
        <p:txBody>
          <a:bodyPr/>
          <a:lstStyle/>
          <a:p>
            <a:fld id="{D7CBE9B7-FB75-284D-83FF-0AB6B020F1CD}" type="slidenum">
              <a:rPr lang="en-US" smtClean="0"/>
              <a:pPr/>
              <a:t>28</a:t>
            </a:fld>
            <a:endParaRPr lang="en-US"/>
          </a:p>
        </p:txBody>
      </p:sp>
    </p:spTree>
    <p:extLst>
      <p:ext uri="{BB962C8B-B14F-4D97-AF65-F5344CB8AC3E}">
        <p14:creationId xmlns:p14="http://schemas.microsoft.com/office/powerpoint/2010/main" xmlns="" val="16648670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729156"/>
            <a:ext cx="7353300"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P3 (II) General </a:t>
            </a:r>
            <a:r>
              <a:rPr lang="en-US" b="1" dirty="0" smtClean="0">
                <a:solidFill>
                  <a:srgbClr val="0293D2"/>
                </a:solidFill>
              </a:rPr>
              <a:t>Advice</a:t>
            </a:r>
            <a:endParaRPr lang="en-US" b="1" dirty="0">
              <a:solidFill>
                <a:srgbClr val="0293D2"/>
              </a:solidFill>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10" name="Content Placeholder 1"/>
          <p:cNvGraphicFramePr>
            <a:graphicFrameLocks noGrp="1"/>
          </p:cNvGraphicFramePr>
          <p:nvPr>
            <p:ph idx="1"/>
            <p:extLst>
              <p:ext uri="{D42A27DB-BD31-4B8C-83A1-F6EECF244321}">
                <p14:modId xmlns:p14="http://schemas.microsoft.com/office/powerpoint/2010/main" xmlns="" val="1353690039"/>
              </p:ext>
            </p:extLst>
          </p:nvPr>
        </p:nvGraphicFramePr>
        <p:xfrm>
          <a:off x="808511" y="1749270"/>
          <a:ext cx="7833350" cy="3735843"/>
        </p:xfrm>
        <a:graphic>
          <a:graphicData uri="http://schemas.openxmlformats.org/drawingml/2006/table">
            <a:tbl>
              <a:tblPr firstRow="1" bandRow="1">
                <a:tableStyleId>{073A0DAA-6AF3-43AB-8588-CEC1D06C72B9}</a:tableStyleId>
              </a:tblPr>
              <a:tblGrid>
                <a:gridCol w="1566670">
                  <a:extLst>
                    <a:ext uri="{9D8B030D-6E8A-4147-A177-3AD203B41FA5}">
                      <a16:colId xmlns:a16="http://schemas.microsoft.com/office/drawing/2014/main" xmlns="" val="20000"/>
                    </a:ext>
                  </a:extLst>
                </a:gridCol>
                <a:gridCol w="1566670">
                  <a:extLst>
                    <a:ext uri="{9D8B030D-6E8A-4147-A177-3AD203B41FA5}">
                      <a16:colId xmlns:a16="http://schemas.microsoft.com/office/drawing/2014/main" xmlns="" val="20001"/>
                    </a:ext>
                  </a:extLst>
                </a:gridCol>
                <a:gridCol w="1566670">
                  <a:extLst>
                    <a:ext uri="{9D8B030D-6E8A-4147-A177-3AD203B41FA5}">
                      <a16:colId xmlns:a16="http://schemas.microsoft.com/office/drawing/2014/main" xmlns="" val="20002"/>
                    </a:ext>
                  </a:extLst>
                </a:gridCol>
                <a:gridCol w="1566670">
                  <a:extLst>
                    <a:ext uri="{9D8B030D-6E8A-4147-A177-3AD203B41FA5}">
                      <a16:colId xmlns:a16="http://schemas.microsoft.com/office/drawing/2014/main" xmlns="" val="20003"/>
                    </a:ext>
                  </a:extLst>
                </a:gridCol>
                <a:gridCol w="1566670">
                  <a:extLst>
                    <a:ext uri="{9D8B030D-6E8A-4147-A177-3AD203B41FA5}">
                      <a16:colId xmlns:a16="http://schemas.microsoft.com/office/drawing/2014/main" xmlns="" val="20004"/>
                    </a:ext>
                  </a:extLst>
                </a:gridCol>
              </a:tblGrid>
              <a:tr h="1638222">
                <a:tc>
                  <a:txBody>
                    <a:bodyPr/>
                    <a:lstStyle/>
                    <a:p>
                      <a:r>
                        <a:rPr lang="en-ZA" sz="2400" smtClean="0">
                          <a:latin typeface="Eras Demi ITC" panose="020B0805030504020804" pitchFamily="34" charset="0"/>
                        </a:rPr>
                        <a:t>Year </a:t>
                      </a:r>
                      <a:endParaRPr lang="en-ZA" sz="2400" dirty="0">
                        <a:latin typeface="Eras Demi ITC" panose="020B0805030504020804" pitchFamily="34" charset="0"/>
                      </a:endParaRPr>
                    </a:p>
                  </a:txBody>
                  <a:tcPr>
                    <a:solidFill>
                      <a:schemeClr val="tx1">
                        <a:lumMod val="50000"/>
                        <a:lumOff val="50000"/>
                      </a:schemeClr>
                    </a:solidFill>
                  </a:tcPr>
                </a:tc>
                <a:tc>
                  <a:txBody>
                    <a:bodyPr/>
                    <a:lstStyle/>
                    <a:p>
                      <a:r>
                        <a:rPr lang="en-ZA" sz="2400" dirty="0" smtClean="0">
                          <a:latin typeface="Eras Demi ITC" panose="020B0805030504020804" pitchFamily="34" charset="0"/>
                        </a:rPr>
                        <a:t>Local Office</a:t>
                      </a:r>
                      <a:endParaRPr lang="en-ZA" sz="2400" dirty="0">
                        <a:latin typeface="Eras Demi ITC" panose="020B0805030504020804" pitchFamily="34" charset="0"/>
                      </a:endParaRPr>
                    </a:p>
                  </a:txBody>
                  <a:tcPr>
                    <a:solidFill>
                      <a:schemeClr val="tx1">
                        <a:lumMod val="50000"/>
                        <a:lumOff val="50000"/>
                      </a:schemeClr>
                    </a:solidFill>
                  </a:tcPr>
                </a:tc>
                <a:tc>
                  <a:txBody>
                    <a:bodyPr/>
                    <a:lstStyle/>
                    <a:p>
                      <a:r>
                        <a:rPr lang="en-ZA" sz="2400" smtClean="0">
                          <a:latin typeface="Eras Demi ITC" panose="020B0805030504020804" pitchFamily="34" charset="0"/>
                        </a:rPr>
                        <a:t>Legal Aid</a:t>
                      </a:r>
                      <a:r>
                        <a:rPr lang="en-ZA" sz="2400" baseline="0" smtClean="0">
                          <a:latin typeface="Eras Demi ITC" panose="020B0805030504020804" pitchFamily="34" charset="0"/>
                        </a:rPr>
                        <a:t> Advice Line</a:t>
                      </a:r>
                      <a:endParaRPr lang="en-ZA" sz="2400" dirty="0">
                        <a:latin typeface="Eras Demi ITC" panose="020B0805030504020804" pitchFamily="34" charset="0"/>
                      </a:endParaRPr>
                    </a:p>
                  </a:txBody>
                  <a:tcPr>
                    <a:solidFill>
                      <a:schemeClr val="tx1">
                        <a:lumMod val="50000"/>
                        <a:lumOff val="50000"/>
                      </a:schemeClr>
                    </a:solidFill>
                  </a:tcPr>
                </a:tc>
                <a:tc>
                  <a:txBody>
                    <a:bodyPr/>
                    <a:lstStyle/>
                    <a:p>
                      <a:r>
                        <a:rPr lang="en-ZA" sz="2400" dirty="0" smtClean="0">
                          <a:latin typeface="Eras Demi ITC" panose="020B0805030504020804" pitchFamily="34" charset="0"/>
                        </a:rPr>
                        <a:t>RD Paralegal</a:t>
                      </a:r>
                      <a:endParaRPr lang="en-ZA" sz="2400" dirty="0">
                        <a:latin typeface="Eras Demi ITC" panose="020B0805030504020804" pitchFamily="34" charset="0"/>
                      </a:endParaRPr>
                    </a:p>
                  </a:txBody>
                  <a:tcPr>
                    <a:solidFill>
                      <a:schemeClr val="tx1">
                        <a:lumMod val="50000"/>
                        <a:lumOff val="50000"/>
                      </a:schemeClr>
                    </a:solidFill>
                  </a:tcPr>
                </a:tc>
                <a:tc>
                  <a:txBody>
                    <a:bodyPr/>
                    <a:lstStyle/>
                    <a:p>
                      <a:r>
                        <a:rPr lang="en-ZA" sz="2400" dirty="0" smtClean="0">
                          <a:latin typeface="Eras Demi ITC" panose="020B0805030504020804" pitchFamily="34" charset="0"/>
                        </a:rPr>
                        <a:t>Total</a:t>
                      </a:r>
                      <a:endParaRPr lang="en-ZA" sz="2400" dirty="0">
                        <a:latin typeface="Eras Demi ITC" panose="020B0805030504020804" pitchFamily="34" charset="0"/>
                      </a:endParaRPr>
                    </a:p>
                  </a:txBody>
                  <a:tcPr>
                    <a:solidFill>
                      <a:schemeClr val="tx1">
                        <a:lumMod val="50000"/>
                        <a:lumOff val="50000"/>
                      </a:schemeClr>
                    </a:solidFill>
                  </a:tcPr>
                </a:tc>
                <a:extLst>
                  <a:ext uri="{0D108BD9-81ED-4DB2-BD59-A6C34878D82A}">
                    <a16:rowId xmlns:a16="http://schemas.microsoft.com/office/drawing/2014/main" xmlns="" val="10000"/>
                  </a:ext>
                </a:extLst>
              </a:tr>
              <a:tr h="699207">
                <a:tc>
                  <a:txBody>
                    <a:bodyPr/>
                    <a:lstStyle/>
                    <a:p>
                      <a:r>
                        <a:rPr lang="en-ZA" sz="2200" b="1" dirty="0" smtClean="0">
                          <a:solidFill>
                            <a:schemeClr val="tx1"/>
                          </a:solidFill>
                          <a:latin typeface="Eras Demi ITC" panose="020B0805030504020804" pitchFamily="34" charset="0"/>
                        </a:rPr>
                        <a:t>2016/17</a:t>
                      </a:r>
                      <a:endParaRPr lang="en-ZA" sz="2200" b="1" dirty="0">
                        <a:solidFill>
                          <a:schemeClr val="tx1"/>
                        </a:solidFill>
                        <a:latin typeface="Eras Demi ITC" panose="020B0805030504020804" pitchFamily="34" charset="0"/>
                      </a:endParaRPr>
                    </a:p>
                  </a:txBody>
                  <a:tcPr anchor="ctr"/>
                </a:tc>
                <a:tc>
                  <a:txBody>
                    <a:bodyPr/>
                    <a:lstStyle/>
                    <a:p>
                      <a:pPr algn="ctr"/>
                      <a:r>
                        <a:rPr lang="en-ZA" sz="2200" dirty="0" smtClean="0">
                          <a:solidFill>
                            <a:schemeClr val="tx1"/>
                          </a:solidFill>
                          <a:latin typeface="Eras Demi ITC" panose="020B0805030504020804" pitchFamily="34" charset="0"/>
                        </a:rPr>
                        <a:t>253,681</a:t>
                      </a:r>
                      <a:endParaRPr lang="en-ZA" sz="2200" dirty="0">
                        <a:solidFill>
                          <a:schemeClr val="tx1"/>
                        </a:solidFill>
                        <a:latin typeface="Eras Demi ITC" panose="020B0805030504020804" pitchFamily="34" charset="0"/>
                      </a:endParaRPr>
                    </a:p>
                  </a:txBody>
                  <a:tcPr anchor="ctr"/>
                </a:tc>
                <a:tc>
                  <a:txBody>
                    <a:bodyPr/>
                    <a:lstStyle/>
                    <a:p>
                      <a:pPr algn="ctr"/>
                      <a:r>
                        <a:rPr lang="en-ZA" sz="2200" dirty="0" smtClean="0">
                          <a:solidFill>
                            <a:schemeClr val="tx1"/>
                          </a:solidFill>
                          <a:latin typeface="Eras Demi ITC" panose="020B0805030504020804" pitchFamily="34" charset="0"/>
                        </a:rPr>
                        <a:t>41,777</a:t>
                      </a:r>
                      <a:endParaRPr lang="en-ZA" sz="2200" dirty="0">
                        <a:solidFill>
                          <a:schemeClr val="tx1"/>
                        </a:solidFill>
                        <a:latin typeface="Eras Demi ITC" panose="020B0805030504020804" pitchFamily="34" charset="0"/>
                      </a:endParaRPr>
                    </a:p>
                  </a:txBody>
                  <a:tcPr anchor="ctr"/>
                </a:tc>
                <a:tc>
                  <a:txBody>
                    <a:bodyPr/>
                    <a:lstStyle/>
                    <a:p>
                      <a:pPr algn="ctr"/>
                      <a:r>
                        <a:rPr lang="en-ZA" sz="2200" dirty="0" smtClean="0">
                          <a:solidFill>
                            <a:schemeClr val="tx1"/>
                          </a:solidFill>
                          <a:latin typeface="Eras Demi ITC" panose="020B0805030504020804" pitchFamily="34" charset="0"/>
                        </a:rPr>
                        <a:t>27,236</a:t>
                      </a:r>
                      <a:endParaRPr lang="en-ZA" sz="2200" dirty="0">
                        <a:solidFill>
                          <a:schemeClr val="tx1"/>
                        </a:solidFill>
                        <a:latin typeface="Eras Demi ITC" panose="020B0805030504020804" pitchFamily="34" charset="0"/>
                      </a:endParaRPr>
                    </a:p>
                  </a:txBody>
                  <a:tcPr anchor="ctr"/>
                </a:tc>
                <a:tc>
                  <a:txBody>
                    <a:bodyPr/>
                    <a:lstStyle/>
                    <a:p>
                      <a:pPr algn="ctr"/>
                      <a:r>
                        <a:rPr lang="en-ZA" sz="2200" dirty="0" smtClean="0">
                          <a:solidFill>
                            <a:schemeClr val="tx1"/>
                          </a:solidFill>
                          <a:latin typeface="Eras Demi ITC" panose="020B0805030504020804" pitchFamily="34" charset="0"/>
                        </a:rPr>
                        <a:t>322,694</a:t>
                      </a:r>
                      <a:endParaRPr lang="en-ZA" sz="2200" dirty="0">
                        <a:solidFill>
                          <a:schemeClr val="tx1"/>
                        </a:solidFill>
                        <a:latin typeface="Eras Demi ITC" panose="020B0805030504020804" pitchFamily="34" charset="0"/>
                      </a:endParaRPr>
                    </a:p>
                  </a:txBody>
                  <a:tcPr anchor="ctr"/>
                </a:tc>
                <a:extLst>
                  <a:ext uri="{0D108BD9-81ED-4DB2-BD59-A6C34878D82A}">
                    <a16:rowId xmlns:a16="http://schemas.microsoft.com/office/drawing/2014/main" xmlns="" val="10002"/>
                  </a:ext>
                </a:extLst>
              </a:tr>
              <a:tr h="699207">
                <a:tc>
                  <a:txBody>
                    <a:bodyPr/>
                    <a:lstStyle/>
                    <a:p>
                      <a:r>
                        <a:rPr lang="en-ZA" sz="2200" b="1" dirty="0" smtClean="0">
                          <a:solidFill>
                            <a:srgbClr val="1F497D"/>
                          </a:solidFill>
                          <a:latin typeface="Eras Demi ITC" panose="020B0805030504020804" pitchFamily="34" charset="0"/>
                        </a:rPr>
                        <a:t>2017/18</a:t>
                      </a:r>
                      <a:endParaRPr lang="en-ZA" sz="2200" b="1" dirty="0">
                        <a:solidFill>
                          <a:srgbClr val="1F497D"/>
                        </a:solidFill>
                        <a:latin typeface="Eras Demi ITC" panose="020B0805030504020804" pitchFamily="34" charset="0"/>
                      </a:endParaRPr>
                    </a:p>
                  </a:txBody>
                  <a:tcPr anchor="ctr"/>
                </a:tc>
                <a:tc>
                  <a:txBody>
                    <a:bodyPr/>
                    <a:lstStyle/>
                    <a:p>
                      <a:pPr algn="ctr"/>
                      <a:r>
                        <a:rPr lang="en-ZA" sz="2200" dirty="0" smtClean="0">
                          <a:solidFill>
                            <a:srgbClr val="1F497D"/>
                          </a:solidFill>
                          <a:latin typeface="Eras Demi ITC" panose="020B0805030504020804" pitchFamily="34" charset="0"/>
                        </a:rPr>
                        <a:t>232,507</a:t>
                      </a:r>
                      <a:endParaRPr lang="en-ZA" sz="2200" dirty="0">
                        <a:solidFill>
                          <a:srgbClr val="1F497D"/>
                        </a:solidFill>
                        <a:latin typeface="Eras Demi ITC" panose="020B0805030504020804" pitchFamily="34" charset="0"/>
                      </a:endParaRPr>
                    </a:p>
                  </a:txBody>
                  <a:tcPr anchor="ctr"/>
                </a:tc>
                <a:tc>
                  <a:txBody>
                    <a:bodyPr/>
                    <a:lstStyle/>
                    <a:p>
                      <a:pPr algn="ctr"/>
                      <a:r>
                        <a:rPr lang="en-ZA" sz="2200" dirty="0" smtClean="0">
                          <a:solidFill>
                            <a:srgbClr val="1F497D"/>
                          </a:solidFill>
                          <a:latin typeface="Eras Demi ITC" panose="020B0805030504020804" pitchFamily="34" charset="0"/>
                        </a:rPr>
                        <a:t>47,863</a:t>
                      </a:r>
                      <a:endParaRPr lang="en-ZA" sz="2200" dirty="0">
                        <a:solidFill>
                          <a:srgbClr val="1F497D"/>
                        </a:solidFill>
                        <a:latin typeface="Eras Demi ITC" panose="020B0805030504020804" pitchFamily="34" charset="0"/>
                      </a:endParaRPr>
                    </a:p>
                  </a:txBody>
                  <a:tcPr anchor="ctr"/>
                </a:tc>
                <a:tc>
                  <a:txBody>
                    <a:bodyPr/>
                    <a:lstStyle/>
                    <a:p>
                      <a:pPr algn="ctr"/>
                      <a:r>
                        <a:rPr lang="en-ZA" sz="2200" dirty="0" smtClean="0">
                          <a:solidFill>
                            <a:srgbClr val="1F497D"/>
                          </a:solidFill>
                          <a:latin typeface="Eras Demi ITC" panose="020B0805030504020804" pitchFamily="34" charset="0"/>
                        </a:rPr>
                        <a:t>24,869</a:t>
                      </a:r>
                      <a:endParaRPr lang="en-ZA" sz="2200" dirty="0">
                        <a:solidFill>
                          <a:srgbClr val="1F497D"/>
                        </a:solidFill>
                        <a:latin typeface="Eras Demi ITC" panose="020B0805030504020804" pitchFamily="34" charset="0"/>
                      </a:endParaRPr>
                    </a:p>
                  </a:txBody>
                  <a:tcPr anchor="ctr"/>
                </a:tc>
                <a:tc>
                  <a:txBody>
                    <a:bodyPr/>
                    <a:lstStyle/>
                    <a:p>
                      <a:pPr algn="ctr"/>
                      <a:r>
                        <a:rPr lang="en-ZA" sz="2200" dirty="0" smtClean="0">
                          <a:solidFill>
                            <a:srgbClr val="1F497D"/>
                          </a:solidFill>
                          <a:latin typeface="Eras Demi ITC" panose="020B0805030504020804" pitchFamily="34" charset="0"/>
                        </a:rPr>
                        <a:t>305,239</a:t>
                      </a:r>
                      <a:endParaRPr lang="en-ZA" sz="2200" dirty="0">
                        <a:solidFill>
                          <a:srgbClr val="1F497D"/>
                        </a:solidFill>
                        <a:latin typeface="Eras Demi ITC" panose="020B0805030504020804" pitchFamily="34" charset="0"/>
                      </a:endParaRPr>
                    </a:p>
                  </a:txBody>
                  <a:tcPr anchor="ctr"/>
                </a:tc>
                <a:extLst>
                  <a:ext uri="{0D108BD9-81ED-4DB2-BD59-A6C34878D82A}">
                    <a16:rowId xmlns:a16="http://schemas.microsoft.com/office/drawing/2014/main" xmlns="" val="10003"/>
                  </a:ext>
                </a:extLst>
              </a:tr>
              <a:tr h="699207">
                <a:tc>
                  <a:txBody>
                    <a:bodyPr/>
                    <a:lstStyle/>
                    <a:p>
                      <a:r>
                        <a:rPr lang="en-ZA" sz="2200" b="1" dirty="0" smtClean="0">
                          <a:solidFill>
                            <a:srgbClr val="A83224"/>
                          </a:solidFill>
                          <a:latin typeface="Eras Demi ITC" panose="020B0805030504020804" pitchFamily="34" charset="0"/>
                        </a:rPr>
                        <a:t>2018/19</a:t>
                      </a:r>
                      <a:endParaRPr lang="en-ZA" sz="2200" b="1" dirty="0">
                        <a:solidFill>
                          <a:srgbClr val="A83224"/>
                        </a:solidFill>
                        <a:latin typeface="Eras Demi ITC" panose="020B0805030504020804" pitchFamily="34" charset="0"/>
                      </a:endParaRPr>
                    </a:p>
                  </a:txBody>
                  <a:tcPr anchor="ctr"/>
                </a:tc>
                <a:tc>
                  <a:txBody>
                    <a:bodyPr/>
                    <a:lstStyle/>
                    <a:p>
                      <a:pPr algn="ctr"/>
                      <a:r>
                        <a:rPr lang="en-ZA" sz="2200" dirty="0" smtClean="0">
                          <a:solidFill>
                            <a:srgbClr val="A83224"/>
                          </a:solidFill>
                          <a:latin typeface="Eras Demi ITC" panose="020B0805030504020804" pitchFamily="34" charset="0"/>
                        </a:rPr>
                        <a:t>228,523</a:t>
                      </a:r>
                      <a:endParaRPr lang="en-ZA" sz="2200" dirty="0">
                        <a:solidFill>
                          <a:srgbClr val="A83224"/>
                        </a:solidFill>
                        <a:latin typeface="Eras Demi ITC" panose="020B0805030504020804" pitchFamily="34" charset="0"/>
                      </a:endParaRPr>
                    </a:p>
                  </a:txBody>
                  <a:tcPr anchor="ctr"/>
                </a:tc>
                <a:tc>
                  <a:txBody>
                    <a:bodyPr/>
                    <a:lstStyle/>
                    <a:p>
                      <a:pPr algn="ctr"/>
                      <a:r>
                        <a:rPr lang="en-ZA" sz="2200" dirty="0" smtClean="0">
                          <a:solidFill>
                            <a:srgbClr val="A83224"/>
                          </a:solidFill>
                          <a:latin typeface="Eras Demi ITC" panose="020B0805030504020804" pitchFamily="34" charset="0"/>
                        </a:rPr>
                        <a:t>47,921</a:t>
                      </a:r>
                      <a:endParaRPr lang="en-ZA" sz="2200" dirty="0">
                        <a:solidFill>
                          <a:srgbClr val="A83224"/>
                        </a:solidFill>
                        <a:latin typeface="Eras Demi ITC" panose="020B0805030504020804" pitchFamily="34" charset="0"/>
                      </a:endParaRPr>
                    </a:p>
                  </a:txBody>
                  <a:tcPr anchor="ctr"/>
                </a:tc>
                <a:tc>
                  <a:txBody>
                    <a:bodyPr/>
                    <a:lstStyle/>
                    <a:p>
                      <a:pPr algn="ctr"/>
                      <a:r>
                        <a:rPr lang="en-ZA" sz="2200" dirty="0" smtClean="0">
                          <a:solidFill>
                            <a:srgbClr val="A83224"/>
                          </a:solidFill>
                          <a:latin typeface="Eras Demi ITC" panose="020B0805030504020804" pitchFamily="34" charset="0"/>
                        </a:rPr>
                        <a:t>31,606</a:t>
                      </a:r>
                      <a:endParaRPr lang="en-ZA" sz="2200" dirty="0">
                        <a:solidFill>
                          <a:srgbClr val="A83224"/>
                        </a:solidFill>
                        <a:latin typeface="Eras Demi ITC" panose="020B0805030504020804" pitchFamily="34" charset="0"/>
                      </a:endParaRPr>
                    </a:p>
                  </a:txBody>
                  <a:tcPr anchor="ctr"/>
                </a:tc>
                <a:tc>
                  <a:txBody>
                    <a:bodyPr/>
                    <a:lstStyle/>
                    <a:p>
                      <a:pPr algn="ctr"/>
                      <a:r>
                        <a:rPr lang="en-ZA" sz="2200" dirty="0" smtClean="0">
                          <a:solidFill>
                            <a:srgbClr val="A83224"/>
                          </a:solidFill>
                          <a:latin typeface="Eras Demi ITC" panose="020B0805030504020804" pitchFamily="34" charset="0"/>
                        </a:rPr>
                        <a:t>308,050</a:t>
                      </a:r>
                      <a:endParaRPr lang="en-ZA" sz="2200" dirty="0">
                        <a:solidFill>
                          <a:srgbClr val="A83224"/>
                        </a:solidFill>
                        <a:latin typeface="Eras Demi ITC" panose="020B0805030504020804" pitchFamily="34" charset="0"/>
                      </a:endParaRPr>
                    </a:p>
                  </a:txBody>
                  <a:tcPr anchor="ctr"/>
                </a:tc>
                <a:extLst>
                  <a:ext uri="{0D108BD9-81ED-4DB2-BD59-A6C34878D82A}">
                    <a16:rowId xmlns:a16="http://schemas.microsoft.com/office/drawing/2014/main" xmlns="" val="1373332641"/>
                  </a:ext>
                </a:extLst>
              </a:tr>
            </a:tbl>
          </a:graphicData>
        </a:graphic>
      </p:graphicFrame>
      <p:sp>
        <p:nvSpPr>
          <p:cNvPr id="4" name="Slide Number Placeholder 3"/>
          <p:cNvSpPr>
            <a:spLocks noGrp="1"/>
          </p:cNvSpPr>
          <p:nvPr>
            <p:ph type="sldNum" sz="quarter" idx="12"/>
          </p:nvPr>
        </p:nvSpPr>
        <p:spPr/>
        <p:txBody>
          <a:bodyPr/>
          <a:lstStyle/>
          <a:p>
            <a:fld id="{D7CBE9B7-FB75-284D-83FF-0AB6B020F1CD}" type="slidenum">
              <a:rPr lang="en-US" smtClean="0"/>
              <a:pPr/>
              <a:t>29</a:t>
            </a:fld>
            <a:endParaRPr lang="en-US"/>
          </a:p>
        </p:txBody>
      </p:sp>
    </p:spTree>
    <p:extLst>
      <p:ext uri="{BB962C8B-B14F-4D97-AF65-F5344CB8AC3E}">
        <p14:creationId xmlns:p14="http://schemas.microsoft.com/office/powerpoint/2010/main" xmlns="" val="2697582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847725" y="1680835"/>
            <a:ext cx="7455877" cy="694744"/>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ctr" defTabSz="457212" rtl="0" eaLnBrk="1" fontAlgn="auto" latinLnBrk="0" hangingPunct="1">
              <a:lnSpc>
                <a:spcPct val="100000"/>
              </a:lnSpc>
              <a:spcBef>
                <a:spcPct val="0"/>
              </a:spcBef>
              <a:spcAft>
                <a:spcPts val="0"/>
              </a:spcAft>
              <a:buClrTx/>
              <a:buSzTx/>
              <a:buFontTx/>
              <a:buNone/>
              <a:tabLst/>
              <a:defRPr/>
            </a:pPr>
            <a:r>
              <a:rPr kumimoji="0" lang="en-ZA" sz="4200" b="0" i="0" u="none" strike="noStrike" kern="1200" cap="none" spc="0" normalizeH="0" baseline="0" noProof="0" dirty="0" smtClean="0">
                <a:ln>
                  <a:noFill/>
                </a:ln>
                <a:solidFill>
                  <a:prstClr val="black"/>
                </a:solidFill>
                <a:effectLst/>
                <a:uLnTx/>
                <a:uFillTx/>
                <a:latin typeface="Eras Demi ITC" panose="020B0805030504020804" pitchFamily="34" charset="0"/>
              </a:rPr>
              <a:t>1. Introduction</a:t>
            </a:r>
            <a:endParaRPr kumimoji="0" lang="en-ZA" sz="4200" b="0" i="0" u="none" strike="noStrike" kern="1200" cap="none" spc="0" normalizeH="0" baseline="0" noProof="0" dirty="0">
              <a:ln>
                <a:noFill/>
              </a:ln>
              <a:solidFill>
                <a:prstClr val="black"/>
              </a:solidFill>
              <a:effectLst/>
              <a:uLnTx/>
              <a:uFillTx/>
              <a:latin typeface="Eras Demi ITC" panose="020B0805030504020804" pitchFamily="34" charset="0"/>
            </a:endParaRPr>
          </a:p>
        </p:txBody>
      </p:sp>
      <p:sp>
        <p:nvSpPr>
          <p:cNvPr id="6"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2" name="Slide Number Placeholder 1"/>
          <p:cNvSpPr>
            <a:spLocks noGrp="1"/>
          </p:cNvSpPr>
          <p:nvPr>
            <p:ph type="sldNum" sz="quarter" idx="12"/>
          </p:nvPr>
        </p:nvSpPr>
        <p:spPr/>
        <p:txBody>
          <a:bodyPr/>
          <a:lstStyle/>
          <a:p>
            <a:fld id="{D7CBE9B7-FB75-284D-83FF-0AB6B020F1CD}" type="slidenum">
              <a:rPr lang="en-US" smtClean="0"/>
              <a:pPr/>
              <a:t>3</a:t>
            </a:fld>
            <a:endParaRPr lang="en-US" dirty="0"/>
          </a:p>
        </p:txBody>
      </p:sp>
    </p:spTree>
    <p:extLst>
      <p:ext uri="{BB962C8B-B14F-4D97-AF65-F5344CB8AC3E}">
        <p14:creationId xmlns:p14="http://schemas.microsoft.com/office/powerpoint/2010/main" xmlns="" val="39638939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729156"/>
            <a:ext cx="7353300"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3.1 Client, Community, Stakeholder &amp; Shareholder </a:t>
            </a:r>
          </a:p>
          <a:p>
            <a:r>
              <a:rPr lang="en-US" b="1" dirty="0">
                <a:solidFill>
                  <a:srgbClr val="0293D2"/>
                </a:solidFill>
              </a:rPr>
              <a:t>P4 – Impact Services</a:t>
            </a: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11" name="Content Placeholder 1"/>
          <p:cNvGraphicFramePr>
            <a:graphicFrameLocks noGrp="1"/>
          </p:cNvGraphicFramePr>
          <p:nvPr>
            <p:ph idx="1"/>
            <p:extLst>
              <p:ext uri="{D42A27DB-BD31-4B8C-83A1-F6EECF244321}">
                <p14:modId xmlns:p14="http://schemas.microsoft.com/office/powerpoint/2010/main" xmlns="" val="3407497373"/>
              </p:ext>
            </p:extLst>
          </p:nvPr>
        </p:nvGraphicFramePr>
        <p:xfrm>
          <a:off x="889000" y="1461533"/>
          <a:ext cx="7699374" cy="4643991"/>
        </p:xfrm>
        <a:graphic>
          <a:graphicData uri="http://schemas.openxmlformats.org/drawingml/2006/table">
            <a:tbl>
              <a:tblPr firstRow="1" bandRow="1">
                <a:tableStyleId>{073A0DAA-6AF3-43AB-8588-CEC1D06C72B9}</a:tableStyleId>
              </a:tblPr>
              <a:tblGrid>
                <a:gridCol w="1310106">
                  <a:extLst>
                    <a:ext uri="{9D8B030D-6E8A-4147-A177-3AD203B41FA5}">
                      <a16:colId xmlns:a16="http://schemas.microsoft.com/office/drawing/2014/main" xmlns="" val="20000"/>
                    </a:ext>
                  </a:extLst>
                </a:gridCol>
                <a:gridCol w="628300">
                  <a:extLst>
                    <a:ext uri="{9D8B030D-6E8A-4147-A177-3AD203B41FA5}">
                      <a16:colId xmlns:a16="http://schemas.microsoft.com/office/drawing/2014/main" xmlns="" val="20001"/>
                    </a:ext>
                  </a:extLst>
                </a:gridCol>
                <a:gridCol w="5760968">
                  <a:extLst>
                    <a:ext uri="{9D8B030D-6E8A-4147-A177-3AD203B41FA5}">
                      <a16:colId xmlns:a16="http://schemas.microsoft.com/office/drawing/2014/main" xmlns="" val="20002"/>
                    </a:ext>
                  </a:extLst>
                </a:gridCol>
              </a:tblGrid>
              <a:tr h="891728">
                <a:tc>
                  <a:txBody>
                    <a:bodyPr/>
                    <a:lstStyle/>
                    <a:p>
                      <a:pPr algn="l"/>
                      <a:r>
                        <a:rPr lang="en-US" sz="1600" dirty="0" smtClean="0">
                          <a:latin typeface="Eras Demi ITC" panose="020B0805030504020804" pitchFamily="34" charset="0"/>
                        </a:rPr>
                        <a:t>Strategy </a:t>
                      </a:r>
                      <a:endParaRPr lang="en-US" sz="16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US" sz="1600" dirty="0" smtClean="0">
                          <a:latin typeface="Eras Demi ITC" panose="020B0805030504020804" pitchFamily="34" charset="0"/>
                        </a:rPr>
                        <a:t>IV</a:t>
                      </a:r>
                      <a:endParaRPr lang="en-US" sz="16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ZA" sz="1600" dirty="0" smtClean="0">
                          <a:latin typeface="Eras Demi ITC" panose="020B0805030504020804" pitchFamily="34" charset="0"/>
                        </a:rPr>
                        <a:t>Delivering client-focused Impact legal aid services, delivering access to justice for poor and vulnerable groups particularly in social justice matters</a:t>
                      </a:r>
                      <a:endParaRPr lang="en-US" sz="1600" dirty="0">
                        <a:latin typeface="Eras Demi ITC" panose="020B0805030504020804" pitchFamily="34" charset="0"/>
                        <a:cs typeface="Arial" pitchFamily="34" charset="0"/>
                      </a:endParaRPr>
                    </a:p>
                  </a:txBody>
                  <a:tcPr marT="42203" marB="42203">
                    <a:solidFill>
                      <a:schemeClr val="tx1">
                        <a:lumMod val="50000"/>
                        <a:lumOff val="50000"/>
                      </a:schemeClr>
                    </a:solidFill>
                  </a:tcPr>
                </a:tc>
                <a:extLst>
                  <a:ext uri="{0D108BD9-81ED-4DB2-BD59-A6C34878D82A}">
                    <a16:rowId xmlns:a16="http://schemas.microsoft.com/office/drawing/2014/main" xmlns="" val="10000"/>
                  </a:ext>
                </a:extLst>
              </a:tr>
              <a:tr h="1158222">
                <a:tc>
                  <a:txBody>
                    <a:bodyPr/>
                    <a:lstStyle/>
                    <a:p>
                      <a:r>
                        <a:rPr lang="en-US" sz="1600" kern="1200" dirty="0" smtClean="0">
                          <a:solidFill>
                            <a:srgbClr val="A83224"/>
                          </a:solidFill>
                          <a:latin typeface="Eras Demi ITC" panose="020B0805030504020804" pitchFamily="34" charset="0"/>
                        </a:rPr>
                        <a:t>Programme</a:t>
                      </a:r>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r>
                        <a:rPr lang="en-US" sz="1600" dirty="0" smtClean="0">
                          <a:latin typeface="Eras Demi ITC" panose="020B0805030504020804" pitchFamily="34" charset="0"/>
                        </a:rPr>
                        <a:t>P4</a:t>
                      </a:r>
                      <a:endParaRPr lang="en-US" sz="16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algn="l"/>
                      <a:r>
                        <a:rPr lang="en-ZA" sz="1600" kern="1200" dirty="0" smtClean="0">
                          <a:latin typeface="Eras Demi ITC" panose="020B0805030504020804" pitchFamily="34" charset="0"/>
                        </a:rPr>
                        <a:t>To give content to the Constitution through impact litigation – which is able to address constitutional rights and socio-economic rights and develop jurisprudence on social justice matters</a:t>
                      </a:r>
                      <a:endParaRPr lang="en-US" sz="1600" kern="1200" dirty="0">
                        <a:solidFill>
                          <a:schemeClr val="tx1">
                            <a:lumMod val="50000"/>
                          </a:schemeClr>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1"/>
                  </a:ext>
                </a:extLst>
              </a:tr>
              <a:tr h="405292">
                <a:tc>
                  <a:txBody>
                    <a:bodyPr/>
                    <a:lstStyle/>
                    <a:p>
                      <a:r>
                        <a:rPr lang="en-US" sz="1600" kern="1200" dirty="0" smtClean="0">
                          <a:solidFill>
                            <a:srgbClr val="A83224"/>
                          </a:solidFill>
                          <a:latin typeface="Eras Demi ITC" panose="020B0805030504020804" pitchFamily="34" charset="0"/>
                        </a:rPr>
                        <a:t>Project </a:t>
                      </a:r>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r>
                        <a:rPr lang="en-US" sz="1600" dirty="0" smtClean="0">
                          <a:latin typeface="Eras Demi ITC" panose="020B0805030504020804" pitchFamily="34" charset="0"/>
                        </a:rPr>
                        <a:t>P4-1</a:t>
                      </a:r>
                      <a:endParaRPr lang="en-US" sz="16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algn="l"/>
                      <a:r>
                        <a:rPr lang="en-ZA" sz="1600" kern="1200" dirty="0" smtClean="0">
                          <a:latin typeface="Eras Demi ITC" panose="020B0805030504020804" pitchFamily="34" charset="0"/>
                        </a:rPr>
                        <a:t>Impact litigation addressing social justice</a:t>
                      </a:r>
                      <a:endParaRPr lang="en-US" sz="1600" kern="1200" dirty="0">
                        <a:solidFill>
                          <a:schemeClr val="tx1">
                            <a:lumMod val="50000"/>
                          </a:schemeClr>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2"/>
                  </a:ext>
                </a:extLst>
              </a:tr>
              <a:tr h="405292">
                <a:tc>
                  <a:txBody>
                    <a:bodyPr/>
                    <a:lstStyle/>
                    <a:p>
                      <a:r>
                        <a:rPr lang="en-US" sz="1600" kern="1200" dirty="0" smtClean="0">
                          <a:solidFill>
                            <a:srgbClr val="A83224"/>
                          </a:solidFill>
                          <a:latin typeface="Eras Demi ITC" panose="020B0805030504020804" pitchFamily="34" charset="0"/>
                        </a:rPr>
                        <a:t>Outputs</a:t>
                      </a:r>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6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algn="l"/>
                      <a:r>
                        <a:rPr lang="en-ZA" sz="1600" kern="1200" dirty="0" smtClean="0">
                          <a:latin typeface="Eras Demi ITC" panose="020B0805030504020804" pitchFamily="34" charset="0"/>
                        </a:rPr>
                        <a:t>Legal Representation provided in impact matters</a:t>
                      </a:r>
                      <a:endParaRPr lang="en-US" sz="1600" kern="1200" dirty="0">
                        <a:solidFill>
                          <a:schemeClr val="tx1">
                            <a:lumMod val="50000"/>
                          </a:schemeClr>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3"/>
                  </a:ext>
                </a:extLst>
              </a:tr>
              <a:tr h="625235">
                <a:tc>
                  <a:txBody>
                    <a:bodyPr/>
                    <a:lstStyle/>
                    <a:p>
                      <a:r>
                        <a:rPr lang="en-US" sz="1600" kern="1200" dirty="0" smtClean="0">
                          <a:solidFill>
                            <a:srgbClr val="A83224"/>
                          </a:solidFill>
                          <a:latin typeface="Eras Demi ITC" panose="020B0805030504020804" pitchFamily="34" charset="0"/>
                        </a:rPr>
                        <a:t>Target  2018/19</a:t>
                      </a:r>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6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marL="0" marR="0" indent="0" algn="l" defTabSz="457212" rtl="0" eaLnBrk="1" fontAlgn="auto" latinLnBrk="0" hangingPunct="1">
                        <a:lnSpc>
                          <a:spcPct val="100000"/>
                        </a:lnSpc>
                        <a:spcBef>
                          <a:spcPts val="0"/>
                        </a:spcBef>
                        <a:spcAft>
                          <a:spcPts val="0"/>
                        </a:spcAft>
                        <a:buClrTx/>
                        <a:buSzTx/>
                        <a:buFontTx/>
                        <a:buNone/>
                        <a:tabLst/>
                        <a:defRPr/>
                      </a:pPr>
                      <a:r>
                        <a:rPr lang="en-ZA" sz="1600" kern="1200" dirty="0" smtClean="0">
                          <a:latin typeface="Eras Demi ITC" panose="020B0805030504020804" pitchFamily="34" charset="0"/>
                        </a:rPr>
                        <a:t>Impact matters as approved by the CCMC within budget </a:t>
                      </a:r>
                    </a:p>
                    <a:p>
                      <a:pPr marL="0" marR="0" indent="0" algn="l" defTabSz="457212" rtl="0" eaLnBrk="1" fontAlgn="auto" latinLnBrk="0" hangingPunct="1">
                        <a:lnSpc>
                          <a:spcPct val="100000"/>
                        </a:lnSpc>
                        <a:spcBef>
                          <a:spcPts val="0"/>
                        </a:spcBef>
                        <a:spcAft>
                          <a:spcPts val="0"/>
                        </a:spcAft>
                        <a:buClrTx/>
                        <a:buSzTx/>
                        <a:buFontTx/>
                        <a:buNone/>
                        <a:tabLst/>
                        <a:defRPr/>
                      </a:pPr>
                      <a:r>
                        <a:rPr lang="en-ZA" sz="1600" kern="1200" dirty="0" smtClean="0">
                          <a:latin typeface="Eras Demi ITC" panose="020B0805030504020804" pitchFamily="34" charset="0"/>
                        </a:rPr>
                        <a:t>≥ 90% success	</a:t>
                      </a:r>
                      <a:endParaRPr lang="en-ZA" sz="1600" kern="1200" dirty="0" smtClean="0">
                        <a:solidFill>
                          <a:schemeClr val="tx1">
                            <a:lumMod val="50000"/>
                          </a:schemeClr>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4"/>
                  </a:ext>
                </a:extLst>
              </a:tr>
              <a:tr h="1158222">
                <a:tc>
                  <a:txBody>
                    <a:bodyPr/>
                    <a:lstStyle/>
                    <a:p>
                      <a:r>
                        <a:rPr lang="en-US" sz="1600" kern="1200" dirty="0" smtClean="0">
                          <a:solidFill>
                            <a:srgbClr val="A83224"/>
                          </a:solidFill>
                          <a:latin typeface="Eras Demi ITC" panose="020B0805030504020804" pitchFamily="34" charset="0"/>
                          <a:ea typeface="+mn-ea"/>
                          <a:cs typeface="+mn-cs"/>
                        </a:rPr>
                        <a:t>Delivery</a:t>
                      </a:r>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6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algn="l"/>
                      <a:r>
                        <a:rPr lang="en-US" sz="1600" kern="1200" dirty="0" smtClean="0">
                          <a:solidFill>
                            <a:schemeClr val="tx1"/>
                          </a:solidFill>
                          <a:latin typeface="Eras Demi ITC" panose="020B0805030504020804" pitchFamily="34" charset="0"/>
                          <a:ea typeface="+mn-ea"/>
                          <a:cs typeface="+mn-cs"/>
                        </a:rPr>
                        <a:t>30 new Impact</a:t>
                      </a:r>
                      <a:r>
                        <a:rPr lang="en-US" sz="1600" kern="1200" baseline="0" dirty="0" smtClean="0">
                          <a:solidFill>
                            <a:schemeClr val="tx1"/>
                          </a:solidFill>
                          <a:latin typeface="Eras Demi ITC" panose="020B0805030504020804" pitchFamily="34" charset="0"/>
                          <a:ea typeface="+mn-ea"/>
                          <a:cs typeface="+mn-cs"/>
                        </a:rPr>
                        <a:t> Litigation matters were approved by the CCMC.</a:t>
                      </a:r>
                    </a:p>
                    <a:p>
                      <a:pPr algn="l"/>
                      <a:r>
                        <a:rPr lang="en-US" sz="1600" kern="1200" baseline="0" dirty="0" smtClean="0">
                          <a:solidFill>
                            <a:schemeClr val="tx1"/>
                          </a:solidFill>
                          <a:latin typeface="Eras Demi ITC" panose="020B0805030504020804" pitchFamily="34" charset="0"/>
                          <a:ea typeface="+mn-ea"/>
                          <a:cs typeface="+mn-cs"/>
                        </a:rPr>
                        <a:t>89.4% success rate achieved for the 19 matters finalised with an outcome.</a:t>
                      </a:r>
                      <a:endParaRPr lang="en-US" sz="1600" kern="1200" dirty="0" smtClean="0">
                        <a:solidFill>
                          <a:schemeClr val="tx1"/>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5"/>
                  </a:ext>
                </a:extLst>
              </a:tr>
            </a:tbl>
          </a:graphicData>
        </a:graphic>
      </p:graphicFrame>
      <p:sp>
        <p:nvSpPr>
          <p:cNvPr id="4" name="Slide Number Placeholder 3"/>
          <p:cNvSpPr>
            <a:spLocks noGrp="1"/>
          </p:cNvSpPr>
          <p:nvPr>
            <p:ph type="sldNum" sz="quarter" idx="12"/>
          </p:nvPr>
        </p:nvSpPr>
        <p:spPr/>
        <p:txBody>
          <a:bodyPr/>
          <a:lstStyle/>
          <a:p>
            <a:fld id="{D7CBE9B7-FB75-284D-83FF-0AB6B020F1CD}" type="slidenum">
              <a:rPr lang="en-US" smtClean="0"/>
              <a:pPr/>
              <a:t>30</a:t>
            </a:fld>
            <a:endParaRPr lang="en-US"/>
          </a:p>
        </p:txBody>
      </p:sp>
    </p:spTree>
    <p:extLst>
      <p:ext uri="{BB962C8B-B14F-4D97-AF65-F5344CB8AC3E}">
        <p14:creationId xmlns:p14="http://schemas.microsoft.com/office/powerpoint/2010/main" xmlns="" val="17358730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566588"/>
            <a:ext cx="7353300"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3.1 Client, Community, Stakeholder &amp; Shareholder </a:t>
            </a:r>
          </a:p>
          <a:p>
            <a:r>
              <a:rPr lang="en-US" b="1" dirty="0">
                <a:solidFill>
                  <a:srgbClr val="0293D2"/>
                </a:solidFill>
              </a:rPr>
              <a:t>P6 – Accounting to the Executive Authority &amp; Parliament </a:t>
            </a: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8" name="Content Placeholder 1"/>
          <p:cNvGraphicFramePr>
            <a:graphicFrameLocks noGrp="1"/>
          </p:cNvGraphicFramePr>
          <p:nvPr>
            <p:ph idx="1"/>
            <p:extLst>
              <p:ext uri="{D42A27DB-BD31-4B8C-83A1-F6EECF244321}">
                <p14:modId xmlns:p14="http://schemas.microsoft.com/office/powerpoint/2010/main" xmlns="" val="1557341567"/>
              </p:ext>
            </p:extLst>
          </p:nvPr>
        </p:nvGraphicFramePr>
        <p:xfrm>
          <a:off x="499731" y="1371606"/>
          <a:ext cx="8573932" cy="5169876"/>
        </p:xfrm>
        <a:graphic>
          <a:graphicData uri="http://schemas.openxmlformats.org/drawingml/2006/table">
            <a:tbl>
              <a:tblPr firstRow="1" bandRow="1">
                <a:tableStyleId>{073A0DAA-6AF3-43AB-8588-CEC1D06C72B9}</a:tableStyleId>
              </a:tblPr>
              <a:tblGrid>
                <a:gridCol w="1329069">
                  <a:extLst>
                    <a:ext uri="{9D8B030D-6E8A-4147-A177-3AD203B41FA5}">
                      <a16:colId xmlns:a16="http://schemas.microsoft.com/office/drawing/2014/main" xmlns="" val="20000"/>
                    </a:ext>
                  </a:extLst>
                </a:gridCol>
                <a:gridCol w="654330">
                  <a:extLst>
                    <a:ext uri="{9D8B030D-6E8A-4147-A177-3AD203B41FA5}">
                      <a16:colId xmlns:a16="http://schemas.microsoft.com/office/drawing/2014/main" xmlns="" val="20001"/>
                    </a:ext>
                  </a:extLst>
                </a:gridCol>
                <a:gridCol w="6590533">
                  <a:extLst>
                    <a:ext uri="{9D8B030D-6E8A-4147-A177-3AD203B41FA5}">
                      <a16:colId xmlns:a16="http://schemas.microsoft.com/office/drawing/2014/main" xmlns="" val="20002"/>
                    </a:ext>
                  </a:extLst>
                </a:gridCol>
              </a:tblGrid>
              <a:tr h="553199">
                <a:tc>
                  <a:txBody>
                    <a:bodyPr/>
                    <a:lstStyle/>
                    <a:p>
                      <a:pPr algn="l"/>
                      <a:r>
                        <a:rPr lang="en-US" sz="1600" dirty="0" smtClean="0">
                          <a:latin typeface="Eras Demi ITC" panose="020B0805030504020804" pitchFamily="34" charset="0"/>
                        </a:rPr>
                        <a:t>Strategy </a:t>
                      </a:r>
                      <a:endParaRPr lang="en-US" sz="16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US" sz="1600" dirty="0" smtClean="0">
                          <a:latin typeface="Eras Demi ITC" panose="020B0805030504020804" pitchFamily="34" charset="0"/>
                        </a:rPr>
                        <a:t>VI</a:t>
                      </a:r>
                      <a:endParaRPr lang="en-US" sz="16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ZA" sz="1600" dirty="0" smtClean="0">
                          <a:latin typeface="Eras Demi ITC" panose="020B0805030504020804" pitchFamily="34" charset="0"/>
                        </a:rPr>
                        <a:t>Accounting to the </a:t>
                      </a:r>
                      <a:r>
                        <a:rPr lang="en-ZA" sz="1600" dirty="0" err="1" smtClean="0">
                          <a:latin typeface="Eras Demi ITC" panose="020B0805030504020804" pitchFamily="34" charset="0"/>
                        </a:rPr>
                        <a:t>DoJ&amp;CD</a:t>
                      </a:r>
                      <a:r>
                        <a:rPr lang="en-ZA" sz="1600" dirty="0" smtClean="0">
                          <a:latin typeface="Eras Demi ITC" panose="020B0805030504020804" pitchFamily="34" charset="0"/>
                        </a:rPr>
                        <a:t>, and Parliament on delivery of mandate, governance and sustainability</a:t>
                      </a:r>
                      <a:endParaRPr lang="en-US" sz="1600" dirty="0">
                        <a:latin typeface="Eras Demi ITC" panose="020B0805030504020804" pitchFamily="34" charset="0"/>
                        <a:cs typeface="Arial" pitchFamily="34" charset="0"/>
                      </a:endParaRPr>
                    </a:p>
                  </a:txBody>
                  <a:tcPr marT="42203" marB="42203">
                    <a:solidFill>
                      <a:schemeClr val="tx1">
                        <a:lumMod val="50000"/>
                        <a:lumOff val="50000"/>
                      </a:schemeClr>
                    </a:solidFill>
                  </a:tcPr>
                </a:tc>
                <a:extLst>
                  <a:ext uri="{0D108BD9-81ED-4DB2-BD59-A6C34878D82A}">
                    <a16:rowId xmlns:a16="http://schemas.microsoft.com/office/drawing/2014/main" xmlns="" val="10000"/>
                  </a:ext>
                </a:extLst>
              </a:tr>
              <a:tr h="553199">
                <a:tc>
                  <a:txBody>
                    <a:bodyPr/>
                    <a:lstStyle/>
                    <a:p>
                      <a:r>
                        <a:rPr lang="en-US" sz="1600" kern="1200" dirty="0" smtClean="0">
                          <a:solidFill>
                            <a:srgbClr val="A83224"/>
                          </a:solidFill>
                          <a:latin typeface="Eras Demi ITC" panose="020B0805030504020804" pitchFamily="34" charset="0"/>
                        </a:rPr>
                        <a:t>Programme</a:t>
                      </a:r>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r>
                        <a:rPr lang="en-US" sz="1600" dirty="0" smtClean="0">
                          <a:latin typeface="Eras Demi ITC" panose="020B0805030504020804" pitchFamily="34" charset="0"/>
                        </a:rPr>
                        <a:t>P6</a:t>
                      </a:r>
                      <a:endParaRPr lang="en-US" sz="16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algn="l"/>
                      <a:r>
                        <a:rPr lang="en-ZA" sz="1600" smtClean="0">
                          <a:latin typeface="Eras Demi ITC" panose="020B0805030504020804" pitchFamily="34" charset="0"/>
                        </a:rPr>
                        <a:t>To account and provide assurance to the Department of Justice and Parliament on performance and governance</a:t>
                      </a:r>
                      <a:endParaRPr lang="en-US" sz="1600" dirty="0">
                        <a:solidFill>
                          <a:schemeClr val="tx1">
                            <a:lumMod val="50000"/>
                          </a:schemeClr>
                        </a:solidFill>
                        <a:latin typeface="Eras Demi ITC" panose="020B0805030504020804" pitchFamily="34" charset="0"/>
                        <a:cs typeface="Arial" pitchFamily="34" charset="0"/>
                      </a:endParaRPr>
                    </a:p>
                  </a:txBody>
                  <a:tcPr marT="42203" marB="42203"/>
                </a:tc>
                <a:extLst>
                  <a:ext uri="{0D108BD9-81ED-4DB2-BD59-A6C34878D82A}">
                    <a16:rowId xmlns:a16="http://schemas.microsoft.com/office/drawing/2014/main" xmlns="" val="10001"/>
                  </a:ext>
                </a:extLst>
              </a:tr>
              <a:tr h="317409">
                <a:tc>
                  <a:txBody>
                    <a:bodyPr/>
                    <a:lstStyle/>
                    <a:p>
                      <a:r>
                        <a:rPr lang="en-US" sz="1600" kern="1200" dirty="0" smtClean="0">
                          <a:solidFill>
                            <a:srgbClr val="A83224"/>
                          </a:solidFill>
                          <a:latin typeface="Eras Demi ITC" panose="020B0805030504020804" pitchFamily="34" charset="0"/>
                        </a:rPr>
                        <a:t>Project </a:t>
                      </a:r>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r>
                        <a:rPr lang="en-US" sz="1600" dirty="0" smtClean="0">
                          <a:latin typeface="Eras Demi ITC" panose="020B0805030504020804" pitchFamily="34" charset="0"/>
                        </a:rPr>
                        <a:t>P6-1</a:t>
                      </a:r>
                      <a:endParaRPr lang="en-US" sz="16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algn="l"/>
                      <a:r>
                        <a:rPr lang="en-ZA" sz="1600" smtClean="0">
                          <a:latin typeface="Eras Demi ITC" panose="020B0805030504020804" pitchFamily="34" charset="0"/>
                        </a:rPr>
                        <a:t>Reporting and accountability to the Executive Authority</a:t>
                      </a:r>
                      <a:endParaRPr lang="en-US" sz="1600" dirty="0">
                        <a:solidFill>
                          <a:schemeClr val="tx1">
                            <a:lumMod val="50000"/>
                          </a:schemeClr>
                        </a:solidFill>
                        <a:latin typeface="Eras Demi ITC" panose="020B0805030504020804" pitchFamily="34" charset="0"/>
                        <a:cs typeface="Arial" pitchFamily="34" charset="0"/>
                      </a:endParaRPr>
                    </a:p>
                  </a:txBody>
                  <a:tcPr marT="42203" marB="42203"/>
                </a:tc>
                <a:extLst>
                  <a:ext uri="{0D108BD9-81ED-4DB2-BD59-A6C34878D82A}">
                    <a16:rowId xmlns:a16="http://schemas.microsoft.com/office/drawing/2014/main" xmlns="" val="10002"/>
                  </a:ext>
                </a:extLst>
              </a:tr>
              <a:tr h="553199">
                <a:tc>
                  <a:txBody>
                    <a:bodyPr/>
                    <a:lstStyle/>
                    <a:p>
                      <a:r>
                        <a:rPr lang="en-US" sz="1600" kern="1200" dirty="0" smtClean="0">
                          <a:solidFill>
                            <a:srgbClr val="A83224"/>
                          </a:solidFill>
                          <a:latin typeface="Eras Demi ITC" panose="020B0805030504020804" pitchFamily="34" charset="0"/>
                        </a:rPr>
                        <a:t>Outputs</a:t>
                      </a:r>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6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marL="0" marR="0" indent="0" algn="l" defTabSz="457212" rtl="0" eaLnBrk="1" fontAlgn="auto" latinLnBrk="0" hangingPunct="1">
                        <a:lnSpc>
                          <a:spcPct val="100000"/>
                        </a:lnSpc>
                        <a:spcBef>
                          <a:spcPts val="0"/>
                        </a:spcBef>
                        <a:spcAft>
                          <a:spcPts val="0"/>
                        </a:spcAft>
                        <a:buClrTx/>
                        <a:buSzTx/>
                        <a:buFontTx/>
                        <a:buNone/>
                        <a:tabLst/>
                        <a:defRPr/>
                      </a:pPr>
                      <a:r>
                        <a:rPr lang="en-ZA" sz="1600" dirty="0" smtClean="0">
                          <a:latin typeface="Eras Demi ITC" panose="020B0805030504020804" pitchFamily="34" charset="0"/>
                        </a:rPr>
                        <a:t>4 quarterly performance reports </a:t>
                      </a:r>
                    </a:p>
                    <a:p>
                      <a:pPr marL="0" marR="0" indent="0" algn="l" defTabSz="457212" rtl="0" eaLnBrk="1" fontAlgn="auto" latinLnBrk="0" hangingPunct="1">
                        <a:lnSpc>
                          <a:spcPct val="100000"/>
                        </a:lnSpc>
                        <a:spcBef>
                          <a:spcPts val="0"/>
                        </a:spcBef>
                        <a:spcAft>
                          <a:spcPts val="0"/>
                        </a:spcAft>
                        <a:buClrTx/>
                        <a:buSzTx/>
                        <a:buFontTx/>
                        <a:buNone/>
                        <a:tabLst/>
                        <a:defRPr/>
                      </a:pPr>
                      <a:r>
                        <a:rPr lang="en-ZA" sz="1600" dirty="0" smtClean="0">
                          <a:latin typeface="Eras Demi ITC" panose="020B0805030504020804" pitchFamily="34" charset="0"/>
                        </a:rPr>
                        <a:t>1 Annual Report</a:t>
                      </a:r>
                      <a:endParaRPr lang="en-US" sz="1600" dirty="0" smtClean="0">
                        <a:solidFill>
                          <a:schemeClr val="tx1">
                            <a:lumMod val="50000"/>
                          </a:schemeClr>
                        </a:solidFill>
                        <a:latin typeface="Eras Demi ITC" panose="020B0805030504020804" pitchFamily="34" charset="0"/>
                        <a:cs typeface="Arial" pitchFamily="34" charset="0"/>
                      </a:endParaRPr>
                    </a:p>
                  </a:txBody>
                  <a:tcPr marT="42203" marB="42203"/>
                </a:tc>
                <a:extLst>
                  <a:ext uri="{0D108BD9-81ED-4DB2-BD59-A6C34878D82A}">
                    <a16:rowId xmlns:a16="http://schemas.microsoft.com/office/drawing/2014/main" xmlns="" val="10003"/>
                  </a:ext>
                </a:extLst>
              </a:tr>
              <a:tr h="553199">
                <a:tc>
                  <a:txBody>
                    <a:bodyPr/>
                    <a:lstStyle/>
                    <a:p>
                      <a:r>
                        <a:rPr lang="en-US" sz="1600" kern="1200" dirty="0" smtClean="0">
                          <a:solidFill>
                            <a:srgbClr val="A83224"/>
                          </a:solidFill>
                          <a:latin typeface="Eras Demi ITC" panose="020B0805030504020804" pitchFamily="34" charset="0"/>
                        </a:rPr>
                        <a:t>Target  2018/19</a:t>
                      </a:r>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6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algn="l"/>
                      <a:r>
                        <a:rPr lang="en-US" sz="1600" dirty="0" smtClean="0">
                          <a:latin typeface="Eras Demi ITC" panose="020B0805030504020804" pitchFamily="34" charset="0"/>
                        </a:rPr>
                        <a:t>4 quarterly performance reports</a:t>
                      </a:r>
                    </a:p>
                    <a:p>
                      <a:pPr algn="l"/>
                      <a:r>
                        <a:rPr lang="en-US" sz="1600" dirty="0" smtClean="0">
                          <a:latin typeface="Eras Demi ITC" panose="020B0805030504020804" pitchFamily="34" charset="0"/>
                        </a:rPr>
                        <a:t>1 Annual Report</a:t>
                      </a:r>
                      <a:r>
                        <a:rPr lang="en-US" sz="1600" baseline="0" dirty="0" smtClean="0">
                          <a:latin typeface="Eras Demi ITC" panose="020B0805030504020804" pitchFamily="34" charset="0"/>
                        </a:rPr>
                        <a:t> </a:t>
                      </a:r>
                      <a:endParaRPr lang="en-US" sz="1600" dirty="0" smtClean="0">
                        <a:latin typeface="Eras Demi ITC" panose="020B0805030504020804" pitchFamily="34" charset="0"/>
                      </a:endParaRPr>
                    </a:p>
                  </a:txBody>
                  <a:tcPr marT="42203" marB="42203"/>
                </a:tc>
                <a:extLst>
                  <a:ext uri="{0D108BD9-81ED-4DB2-BD59-A6C34878D82A}">
                    <a16:rowId xmlns:a16="http://schemas.microsoft.com/office/drawing/2014/main" xmlns="" val="10004"/>
                  </a:ext>
                </a:extLst>
              </a:tr>
              <a:tr h="2071096">
                <a:tc>
                  <a:txBody>
                    <a:bodyPr/>
                    <a:lstStyle/>
                    <a:p>
                      <a:r>
                        <a:rPr lang="en-US" sz="1600" kern="1200" dirty="0" smtClean="0">
                          <a:solidFill>
                            <a:srgbClr val="A83224"/>
                          </a:solidFill>
                          <a:latin typeface="Eras Demi ITC" panose="020B0805030504020804" pitchFamily="34" charset="0"/>
                          <a:ea typeface="+mn-ea"/>
                          <a:cs typeface="+mn-cs"/>
                        </a:rPr>
                        <a:t>Delivery</a:t>
                      </a:r>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6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algn="l"/>
                      <a:r>
                        <a:rPr lang="en-US" sz="1800" kern="1200" dirty="0" smtClean="0">
                          <a:solidFill>
                            <a:schemeClr val="tx1"/>
                          </a:solidFill>
                          <a:latin typeface="Eras Demi ITC" panose="020B0805030504020804" pitchFamily="34" charset="0"/>
                          <a:ea typeface="+mn-ea"/>
                          <a:cs typeface="+mn-cs"/>
                        </a:rPr>
                        <a:t>Reports on Quarterly</a:t>
                      </a:r>
                      <a:r>
                        <a:rPr lang="en-US" sz="1800" kern="1200" baseline="0" dirty="0" smtClean="0">
                          <a:solidFill>
                            <a:schemeClr val="tx1"/>
                          </a:solidFill>
                          <a:latin typeface="Eras Demi ITC" panose="020B0805030504020804" pitchFamily="34" charset="0"/>
                          <a:ea typeface="+mn-ea"/>
                          <a:cs typeface="+mn-cs"/>
                        </a:rPr>
                        <a:t> </a:t>
                      </a:r>
                      <a:r>
                        <a:rPr lang="en-US" sz="1800" kern="1200" dirty="0" smtClean="0">
                          <a:solidFill>
                            <a:schemeClr val="tx1"/>
                          </a:solidFill>
                          <a:latin typeface="Eras Demi ITC" panose="020B0805030504020804" pitchFamily="34" charset="0"/>
                          <a:ea typeface="+mn-ea"/>
                          <a:cs typeface="+mn-cs"/>
                        </a:rPr>
                        <a:t>Performance</a:t>
                      </a:r>
                      <a:r>
                        <a:rPr lang="en-US" sz="1800" kern="1200" baseline="0" dirty="0" smtClean="0">
                          <a:solidFill>
                            <a:schemeClr val="tx1"/>
                          </a:solidFill>
                          <a:latin typeface="Eras Demi ITC" panose="020B0805030504020804" pitchFamily="34" charset="0"/>
                          <a:ea typeface="+mn-ea"/>
                          <a:cs typeface="+mn-cs"/>
                        </a:rPr>
                        <a:t> aga</a:t>
                      </a:r>
                      <a:r>
                        <a:rPr lang="en-US" sz="1800" kern="1200" dirty="0" smtClean="0">
                          <a:solidFill>
                            <a:schemeClr val="tx1"/>
                          </a:solidFill>
                          <a:latin typeface="Eras Demi ITC" panose="020B0805030504020804" pitchFamily="34" charset="0"/>
                          <a:ea typeface="+mn-ea"/>
                          <a:cs typeface="+mn-cs"/>
                        </a:rPr>
                        <a:t>inst Annual Performance Plan 2018-2019 for all four quarters</a:t>
                      </a:r>
                      <a:r>
                        <a:rPr lang="en-US" sz="1800" kern="1200" baseline="0" dirty="0" smtClean="0">
                          <a:solidFill>
                            <a:schemeClr val="tx1"/>
                          </a:solidFill>
                          <a:latin typeface="Eras Demi ITC" panose="020B0805030504020804" pitchFamily="34" charset="0"/>
                          <a:ea typeface="+mn-ea"/>
                          <a:cs typeface="+mn-cs"/>
                        </a:rPr>
                        <a:t> </a:t>
                      </a:r>
                      <a:r>
                        <a:rPr lang="en-US" sz="1800" kern="1200" dirty="0" smtClean="0">
                          <a:solidFill>
                            <a:schemeClr val="tx1"/>
                          </a:solidFill>
                          <a:latin typeface="Eras Demi ITC" panose="020B0805030504020804" pitchFamily="34" charset="0"/>
                          <a:ea typeface="+mn-ea"/>
                          <a:cs typeface="+mn-cs"/>
                        </a:rPr>
                        <a:t>were submitted to the Executive Authority. </a:t>
                      </a:r>
                    </a:p>
                    <a:p>
                      <a:pPr algn="l"/>
                      <a:r>
                        <a:rPr lang="en-US" sz="1800" kern="1200" dirty="0" smtClean="0">
                          <a:solidFill>
                            <a:schemeClr val="tx1"/>
                          </a:solidFill>
                          <a:latin typeface="Eras Demi ITC" panose="020B0805030504020804" pitchFamily="34" charset="0"/>
                          <a:ea typeface="+mn-ea"/>
                          <a:cs typeface="+mn-cs"/>
                        </a:rPr>
                        <a:t>The Legal Aid SA Integrated Annual Report 2018-2019</a:t>
                      </a:r>
                      <a:r>
                        <a:rPr lang="en-US" sz="1800" kern="1200" baseline="0" dirty="0" smtClean="0">
                          <a:solidFill>
                            <a:schemeClr val="tx1"/>
                          </a:solidFill>
                          <a:latin typeface="Eras Demi ITC" panose="020B0805030504020804" pitchFamily="34" charset="0"/>
                          <a:ea typeface="+mn-ea"/>
                          <a:cs typeface="+mn-cs"/>
                        </a:rPr>
                        <a:t> </a:t>
                      </a:r>
                      <a:r>
                        <a:rPr lang="en-US" sz="1800" kern="1200" dirty="0" smtClean="0">
                          <a:solidFill>
                            <a:schemeClr val="tx1"/>
                          </a:solidFill>
                          <a:latin typeface="Eras Demi ITC" panose="020B0805030504020804" pitchFamily="34" charset="0"/>
                          <a:ea typeface="+mn-ea"/>
                          <a:cs typeface="+mn-cs"/>
                        </a:rPr>
                        <a:t>was submitted to Parliament, the Executive Authority,</a:t>
                      </a:r>
                    </a:p>
                    <a:p>
                      <a:pPr algn="l"/>
                      <a:r>
                        <a:rPr lang="en-US" sz="1800" kern="1200" dirty="0" smtClean="0">
                          <a:solidFill>
                            <a:schemeClr val="tx1"/>
                          </a:solidFill>
                          <a:latin typeface="Eras Demi ITC" panose="020B0805030504020804" pitchFamily="34" charset="0"/>
                          <a:ea typeface="+mn-ea"/>
                          <a:cs typeface="+mn-cs"/>
                        </a:rPr>
                        <a:t>National Treasury and the Auditor-General by </a:t>
                      </a:r>
                    </a:p>
                    <a:p>
                      <a:pPr algn="l"/>
                      <a:r>
                        <a:rPr lang="en-US" sz="1800" kern="1200" dirty="0" smtClean="0">
                          <a:solidFill>
                            <a:schemeClr val="tx1"/>
                          </a:solidFill>
                          <a:latin typeface="Eras Demi ITC" panose="020B0805030504020804" pitchFamily="34" charset="0"/>
                          <a:ea typeface="+mn-ea"/>
                          <a:cs typeface="+mn-cs"/>
                        </a:rPr>
                        <a:t>31 August 2019. </a:t>
                      </a:r>
                    </a:p>
                    <a:p>
                      <a:pPr algn="l"/>
                      <a:r>
                        <a:rPr lang="en-US" sz="1800" kern="1200" dirty="0" smtClean="0">
                          <a:solidFill>
                            <a:schemeClr val="tx1"/>
                          </a:solidFill>
                          <a:latin typeface="Eras Demi ITC" panose="020B0805030504020804" pitchFamily="34" charset="0"/>
                          <a:ea typeface="+mn-ea"/>
                          <a:cs typeface="+mn-cs"/>
                        </a:rPr>
                        <a:t>Two (2) x briefing sessions of the Portfolio Committee were held in the 2018-2019 FY.</a:t>
                      </a:r>
                    </a:p>
                  </a:txBody>
                  <a:tcPr marT="42203" marB="42203"/>
                </a:tc>
                <a:extLst>
                  <a:ext uri="{0D108BD9-81ED-4DB2-BD59-A6C34878D82A}">
                    <a16:rowId xmlns:a16="http://schemas.microsoft.com/office/drawing/2014/main" xmlns="" val="10005"/>
                  </a:ext>
                </a:extLst>
              </a:tr>
            </a:tbl>
          </a:graphicData>
        </a:graphic>
      </p:graphicFrame>
      <p:sp>
        <p:nvSpPr>
          <p:cNvPr id="4" name="Slide Number Placeholder 3"/>
          <p:cNvSpPr>
            <a:spLocks noGrp="1"/>
          </p:cNvSpPr>
          <p:nvPr>
            <p:ph type="sldNum" sz="quarter" idx="12"/>
          </p:nvPr>
        </p:nvSpPr>
        <p:spPr/>
        <p:txBody>
          <a:bodyPr/>
          <a:lstStyle/>
          <a:p>
            <a:fld id="{D7CBE9B7-FB75-284D-83FF-0AB6B020F1CD}" type="slidenum">
              <a:rPr lang="en-US" smtClean="0"/>
              <a:pPr/>
              <a:t>31</a:t>
            </a:fld>
            <a:endParaRPr lang="en-US"/>
          </a:p>
        </p:txBody>
      </p:sp>
    </p:spTree>
    <p:extLst>
      <p:ext uri="{BB962C8B-B14F-4D97-AF65-F5344CB8AC3E}">
        <p14:creationId xmlns:p14="http://schemas.microsoft.com/office/powerpoint/2010/main" xmlns="" val="28271018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847725" y="1680835"/>
            <a:ext cx="7455877" cy="694744"/>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lvl="0" algn="ctr">
              <a:defRPr/>
            </a:pPr>
            <a:r>
              <a:rPr lang="en-US" sz="4200" b="0" dirty="0">
                <a:solidFill>
                  <a:prstClr val="black"/>
                </a:solidFill>
                <a:latin typeface="Eras Demi ITC" panose="020B0805030504020804" pitchFamily="34" charset="0"/>
              </a:rPr>
              <a:t>3.2 Finance &amp; </a:t>
            </a:r>
            <a:r>
              <a:rPr lang="en-US" sz="4200" b="0" dirty="0" smtClean="0">
                <a:solidFill>
                  <a:prstClr val="black"/>
                </a:solidFill>
                <a:latin typeface="Eras Demi ITC" panose="020B0805030504020804" pitchFamily="34" charset="0"/>
              </a:rPr>
              <a:t>Sustainability</a:t>
            </a:r>
            <a:r>
              <a:rPr lang="en-ZA" sz="4400" dirty="0">
                <a:solidFill>
                  <a:schemeClr val="tx1"/>
                </a:solidFill>
                <a:latin typeface="Arial" panose="020B0604020202020204" pitchFamily="34" charset="0"/>
                <a:cs typeface="Arial" panose="020B0604020202020204" pitchFamily="34" charset="0"/>
              </a:rPr>
              <a:t> </a:t>
            </a:r>
            <a:r>
              <a:rPr lang="en-ZA" sz="4200" b="0" dirty="0">
                <a:solidFill>
                  <a:prstClr val="black"/>
                </a:solidFill>
                <a:latin typeface="Eras Demi ITC" panose="020B0805030504020804" pitchFamily="34" charset="0"/>
              </a:rPr>
              <a:t>FY 2018/19</a:t>
            </a:r>
            <a:endParaRPr lang="en-US" sz="4200" b="0" dirty="0">
              <a:solidFill>
                <a:prstClr val="black"/>
              </a:solidFill>
              <a:latin typeface="Eras Demi ITC" panose="020B0805030504020804" pitchFamily="34" charset="0"/>
            </a:endParaRPr>
          </a:p>
        </p:txBody>
      </p:sp>
      <p:sp>
        <p:nvSpPr>
          <p:cNvPr id="6"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2" name="Slide Number Placeholder 1"/>
          <p:cNvSpPr>
            <a:spLocks noGrp="1"/>
          </p:cNvSpPr>
          <p:nvPr>
            <p:ph type="sldNum" sz="quarter" idx="12"/>
          </p:nvPr>
        </p:nvSpPr>
        <p:spPr/>
        <p:txBody>
          <a:bodyPr/>
          <a:lstStyle/>
          <a:p>
            <a:fld id="{D7CBE9B7-FB75-284D-83FF-0AB6B020F1CD}" type="slidenum">
              <a:rPr lang="en-US" smtClean="0"/>
              <a:pPr/>
              <a:t>32</a:t>
            </a:fld>
            <a:endParaRPr lang="en-US"/>
          </a:p>
        </p:txBody>
      </p:sp>
    </p:spTree>
    <p:extLst>
      <p:ext uri="{BB962C8B-B14F-4D97-AF65-F5344CB8AC3E}">
        <p14:creationId xmlns:p14="http://schemas.microsoft.com/office/powerpoint/2010/main" xmlns="" val="13785887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566588"/>
            <a:ext cx="7353300"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3.2 Finance and </a:t>
            </a:r>
            <a:r>
              <a:rPr lang="en-US" b="1" dirty="0" smtClean="0">
                <a:solidFill>
                  <a:srgbClr val="0293D2"/>
                </a:solidFill>
              </a:rPr>
              <a:t>Sustainability P7&amp;8</a:t>
            </a:r>
            <a:endParaRPr lang="en-US" b="1" dirty="0">
              <a:solidFill>
                <a:srgbClr val="0293D2"/>
              </a:solidFill>
            </a:endParaRPr>
          </a:p>
          <a:p>
            <a:r>
              <a:rPr lang="en-US" b="1" dirty="0">
                <a:solidFill>
                  <a:srgbClr val="0293D2"/>
                </a:solidFill>
              </a:rPr>
              <a:t>P7 &amp; 8 – Financial Sustainability</a:t>
            </a: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10" name="Content Placeholder 1"/>
          <p:cNvGraphicFramePr>
            <a:graphicFrameLocks noGrp="1"/>
          </p:cNvGraphicFramePr>
          <p:nvPr>
            <p:ph idx="1"/>
            <p:extLst>
              <p:ext uri="{D42A27DB-BD31-4B8C-83A1-F6EECF244321}">
                <p14:modId xmlns:p14="http://schemas.microsoft.com/office/powerpoint/2010/main" xmlns="" val="2474279504"/>
              </p:ext>
            </p:extLst>
          </p:nvPr>
        </p:nvGraphicFramePr>
        <p:xfrm>
          <a:off x="465137" y="957455"/>
          <a:ext cx="8364537" cy="5739502"/>
        </p:xfrm>
        <a:graphic>
          <a:graphicData uri="http://schemas.openxmlformats.org/drawingml/2006/table">
            <a:tbl>
              <a:tblPr firstRow="1" bandRow="1">
                <a:tableStyleId>{073A0DAA-6AF3-43AB-8588-CEC1D06C72B9}</a:tableStyleId>
              </a:tblPr>
              <a:tblGrid>
                <a:gridCol w="991523">
                  <a:extLst>
                    <a:ext uri="{9D8B030D-6E8A-4147-A177-3AD203B41FA5}">
                      <a16:colId xmlns:a16="http://schemas.microsoft.com/office/drawing/2014/main" xmlns="" val="20000"/>
                    </a:ext>
                  </a:extLst>
                </a:gridCol>
                <a:gridCol w="935666">
                  <a:extLst>
                    <a:ext uri="{9D8B030D-6E8A-4147-A177-3AD203B41FA5}">
                      <a16:colId xmlns:a16="http://schemas.microsoft.com/office/drawing/2014/main" xmlns="" val="20001"/>
                    </a:ext>
                  </a:extLst>
                </a:gridCol>
                <a:gridCol w="6437348">
                  <a:extLst>
                    <a:ext uri="{9D8B030D-6E8A-4147-A177-3AD203B41FA5}">
                      <a16:colId xmlns:a16="http://schemas.microsoft.com/office/drawing/2014/main" xmlns="" val="20002"/>
                    </a:ext>
                  </a:extLst>
                </a:gridCol>
              </a:tblGrid>
              <a:tr h="455688">
                <a:tc>
                  <a:txBody>
                    <a:bodyPr/>
                    <a:lstStyle/>
                    <a:p>
                      <a:pPr algn="l"/>
                      <a:r>
                        <a:rPr lang="en-US" sz="1300" dirty="0" smtClean="0">
                          <a:latin typeface="Eras Demi ITC" panose="020B0805030504020804" pitchFamily="34" charset="0"/>
                        </a:rPr>
                        <a:t>Strategy </a:t>
                      </a:r>
                      <a:endParaRPr lang="en-US" sz="13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US" sz="1300" dirty="0" smtClean="0">
                          <a:latin typeface="Eras Demi ITC" panose="020B0805030504020804" pitchFamily="34" charset="0"/>
                        </a:rPr>
                        <a:t>VII</a:t>
                      </a:r>
                      <a:endParaRPr lang="en-US" sz="13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US" sz="1300" dirty="0" smtClean="0">
                          <a:latin typeface="Eras Demi ITC" panose="020B0805030504020804" pitchFamily="34" charset="0"/>
                        </a:rPr>
                        <a:t>Increasing financial sustainability and</a:t>
                      </a:r>
                      <a:r>
                        <a:rPr lang="en-US" sz="1300" baseline="0" dirty="0" smtClean="0">
                          <a:latin typeface="Eras Demi ITC" panose="020B0805030504020804" pitchFamily="34" charset="0"/>
                        </a:rPr>
                        <a:t> managing the reductions to the budget</a:t>
                      </a:r>
                      <a:endParaRPr lang="en-US" sz="1300" dirty="0">
                        <a:latin typeface="Eras Demi ITC" panose="020B0805030504020804" pitchFamily="34" charset="0"/>
                        <a:cs typeface="Arial" pitchFamily="34" charset="0"/>
                      </a:endParaRPr>
                    </a:p>
                  </a:txBody>
                  <a:tcPr marT="42203" marB="42203">
                    <a:solidFill>
                      <a:schemeClr val="tx1">
                        <a:lumMod val="50000"/>
                        <a:lumOff val="50000"/>
                      </a:schemeClr>
                    </a:solidFill>
                  </a:tcPr>
                </a:tc>
                <a:extLst>
                  <a:ext uri="{0D108BD9-81ED-4DB2-BD59-A6C34878D82A}">
                    <a16:rowId xmlns:a16="http://schemas.microsoft.com/office/drawing/2014/main" xmlns="" val="10000"/>
                  </a:ext>
                </a:extLst>
              </a:tr>
              <a:tr h="831354">
                <a:tc>
                  <a:txBody>
                    <a:bodyPr/>
                    <a:lstStyle/>
                    <a:p>
                      <a:r>
                        <a:rPr lang="en-US" sz="1300" kern="1200" dirty="0" smtClean="0">
                          <a:solidFill>
                            <a:srgbClr val="A83224"/>
                          </a:solidFill>
                          <a:latin typeface="Eras Demi ITC" panose="020B0805030504020804" pitchFamily="34" charset="0"/>
                        </a:rPr>
                        <a:t>Programme</a:t>
                      </a:r>
                      <a:endParaRPr lang="en-US" sz="1300" kern="1200" dirty="0">
                        <a:solidFill>
                          <a:srgbClr val="A83224"/>
                        </a:solidFill>
                        <a:latin typeface="Eras Demi ITC" panose="020B0805030504020804" pitchFamily="34" charset="0"/>
                        <a:ea typeface="+mn-ea"/>
                        <a:cs typeface="+mn-cs"/>
                      </a:endParaRPr>
                    </a:p>
                  </a:txBody>
                  <a:tcPr marT="42203" marB="42203"/>
                </a:tc>
                <a:tc>
                  <a:txBody>
                    <a:bodyPr/>
                    <a:lstStyle/>
                    <a:p>
                      <a:r>
                        <a:rPr lang="en-US" sz="1300" dirty="0" smtClean="0">
                          <a:latin typeface="Eras Demi ITC" panose="020B0805030504020804" pitchFamily="34" charset="0"/>
                        </a:rPr>
                        <a:t>P7</a:t>
                      </a:r>
                    </a:p>
                    <a:p>
                      <a:r>
                        <a:rPr lang="en-US" sz="1300" dirty="0" smtClean="0">
                          <a:latin typeface="Eras Demi ITC" panose="020B0805030504020804" pitchFamily="34" charset="0"/>
                        </a:rPr>
                        <a:t>P8</a:t>
                      </a:r>
                      <a:endParaRPr lang="en-US" sz="13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algn="l"/>
                      <a:r>
                        <a:rPr lang="en-ZA" sz="1500" dirty="0" smtClean="0">
                          <a:latin typeface="Eras Demi ITC" panose="020B0805030504020804" pitchFamily="34" charset="0"/>
                        </a:rPr>
                        <a:t>To improve financial planning (budgeting), including managing the budget cuts to ensure a balanced budget</a:t>
                      </a:r>
                    </a:p>
                    <a:p>
                      <a:pPr algn="l"/>
                      <a:r>
                        <a:rPr lang="en-ZA" sz="1500" dirty="0" smtClean="0">
                          <a:latin typeface="Eras Demi ITC" panose="020B0805030504020804" pitchFamily="34" charset="0"/>
                        </a:rPr>
                        <a:t>Ensure strong and best practice financial reporting to ensure unqualified audit and optimum financial maturity</a:t>
                      </a:r>
                      <a:endParaRPr lang="en-US" sz="1500" dirty="0">
                        <a:solidFill>
                          <a:schemeClr val="tx1">
                            <a:lumMod val="50000"/>
                          </a:schemeClr>
                        </a:solidFill>
                        <a:latin typeface="Eras Demi ITC" panose="020B0805030504020804" pitchFamily="34" charset="0"/>
                        <a:cs typeface="Arial" pitchFamily="34" charset="0"/>
                      </a:endParaRPr>
                    </a:p>
                  </a:txBody>
                  <a:tcPr marT="42203" marB="42203"/>
                </a:tc>
                <a:extLst>
                  <a:ext uri="{0D108BD9-81ED-4DB2-BD59-A6C34878D82A}">
                    <a16:rowId xmlns:a16="http://schemas.microsoft.com/office/drawing/2014/main" xmlns="" val="10001"/>
                  </a:ext>
                </a:extLst>
              </a:tr>
              <a:tr h="365984">
                <a:tc>
                  <a:txBody>
                    <a:bodyPr/>
                    <a:lstStyle/>
                    <a:p>
                      <a:r>
                        <a:rPr lang="en-US" sz="1300" kern="1200" dirty="0" smtClean="0">
                          <a:solidFill>
                            <a:srgbClr val="A83224"/>
                          </a:solidFill>
                          <a:latin typeface="Eras Demi ITC" panose="020B0805030504020804" pitchFamily="34" charset="0"/>
                        </a:rPr>
                        <a:t>Project </a:t>
                      </a:r>
                      <a:endParaRPr lang="en-US" sz="1300" kern="1200" dirty="0">
                        <a:solidFill>
                          <a:srgbClr val="A83224"/>
                        </a:solidFill>
                        <a:latin typeface="Eras Demi ITC" panose="020B0805030504020804" pitchFamily="34" charset="0"/>
                        <a:ea typeface="+mn-ea"/>
                        <a:cs typeface="+mn-cs"/>
                      </a:endParaRPr>
                    </a:p>
                  </a:txBody>
                  <a:tcPr marT="42203" marB="42203"/>
                </a:tc>
                <a:tc>
                  <a:txBody>
                    <a:bodyPr/>
                    <a:lstStyle/>
                    <a:p>
                      <a:r>
                        <a:rPr lang="en-US" sz="1300" dirty="0" smtClean="0">
                          <a:latin typeface="Eras Demi ITC" panose="020B0805030504020804" pitchFamily="34" charset="0"/>
                        </a:rPr>
                        <a:t>P7-1/P8-1</a:t>
                      </a:r>
                      <a:endParaRPr lang="en-US" sz="13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algn="just"/>
                      <a:r>
                        <a:rPr lang="en-US" sz="1500" dirty="0" smtClean="0">
                          <a:latin typeface="Eras Demi ITC" panose="020B0805030504020804" pitchFamily="34" charset="0"/>
                        </a:rPr>
                        <a:t>Financial planning Financial reporting</a:t>
                      </a:r>
                      <a:endParaRPr lang="en-US" sz="1500" dirty="0" smtClean="0">
                        <a:solidFill>
                          <a:schemeClr val="tx1">
                            <a:lumMod val="50000"/>
                          </a:schemeClr>
                        </a:solidFill>
                        <a:latin typeface="Eras Demi ITC" panose="020B0805030504020804" pitchFamily="34" charset="0"/>
                        <a:cs typeface="Arial" pitchFamily="34" charset="0"/>
                      </a:endParaRPr>
                    </a:p>
                  </a:txBody>
                  <a:tcPr marT="42203" marB="42203"/>
                </a:tc>
                <a:extLst>
                  <a:ext uri="{0D108BD9-81ED-4DB2-BD59-A6C34878D82A}">
                    <a16:rowId xmlns:a16="http://schemas.microsoft.com/office/drawing/2014/main" xmlns="" val="10002"/>
                  </a:ext>
                </a:extLst>
              </a:tr>
              <a:tr h="455688">
                <a:tc>
                  <a:txBody>
                    <a:bodyPr/>
                    <a:lstStyle/>
                    <a:p>
                      <a:r>
                        <a:rPr lang="en-US" sz="1300" kern="1200" dirty="0" smtClean="0">
                          <a:solidFill>
                            <a:srgbClr val="A83224"/>
                          </a:solidFill>
                          <a:latin typeface="Eras Demi ITC" panose="020B0805030504020804" pitchFamily="34" charset="0"/>
                        </a:rPr>
                        <a:t>Outputs</a:t>
                      </a:r>
                      <a:endParaRPr lang="en-US" sz="13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3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marL="0" marR="0" indent="0" algn="l" defTabSz="457212" rtl="0" eaLnBrk="1" fontAlgn="auto" latinLnBrk="0" hangingPunct="1">
                        <a:lnSpc>
                          <a:spcPct val="100000"/>
                        </a:lnSpc>
                        <a:spcBef>
                          <a:spcPts val="0"/>
                        </a:spcBef>
                        <a:spcAft>
                          <a:spcPts val="0"/>
                        </a:spcAft>
                        <a:buClrTx/>
                        <a:buSzTx/>
                        <a:buFontTx/>
                        <a:buNone/>
                        <a:tabLst/>
                        <a:defRPr/>
                      </a:pPr>
                      <a:r>
                        <a:rPr lang="en-US" sz="1500" dirty="0" smtClean="0">
                          <a:latin typeface="Eras Demi ITC" panose="020B0805030504020804" pitchFamily="34" charset="0"/>
                        </a:rPr>
                        <a:t>Approved balanced MTEF and Budget</a:t>
                      </a:r>
                    </a:p>
                    <a:p>
                      <a:pPr marL="0" marR="0" indent="0" algn="l" defTabSz="457212" rtl="0" eaLnBrk="1" fontAlgn="auto" latinLnBrk="0" hangingPunct="1">
                        <a:lnSpc>
                          <a:spcPct val="100000"/>
                        </a:lnSpc>
                        <a:spcBef>
                          <a:spcPts val="0"/>
                        </a:spcBef>
                        <a:spcAft>
                          <a:spcPts val="0"/>
                        </a:spcAft>
                        <a:buClrTx/>
                        <a:buSzTx/>
                        <a:buFontTx/>
                        <a:buNone/>
                        <a:tabLst/>
                        <a:defRPr/>
                      </a:pPr>
                      <a:r>
                        <a:rPr lang="en-US" sz="1500" dirty="0" smtClean="0">
                          <a:solidFill>
                            <a:schemeClr val="tx1">
                              <a:lumMod val="50000"/>
                            </a:schemeClr>
                          </a:solidFill>
                          <a:latin typeface="Eras Demi ITC" panose="020B0805030504020804" pitchFamily="34" charset="0"/>
                          <a:cs typeface="Arial" pitchFamily="34" charset="0"/>
                        </a:rPr>
                        <a:t>Annual and mid year Financial Statements</a:t>
                      </a:r>
                    </a:p>
                  </a:txBody>
                  <a:tcPr marT="42203" marB="42203"/>
                </a:tc>
                <a:extLst>
                  <a:ext uri="{0D108BD9-81ED-4DB2-BD59-A6C34878D82A}">
                    <a16:rowId xmlns:a16="http://schemas.microsoft.com/office/drawing/2014/main" xmlns="" val="10003"/>
                  </a:ext>
                </a:extLst>
              </a:tr>
              <a:tr h="643521">
                <a:tc>
                  <a:txBody>
                    <a:bodyPr/>
                    <a:lstStyle/>
                    <a:p>
                      <a:r>
                        <a:rPr lang="en-US" sz="1300" kern="1200" dirty="0" smtClean="0">
                          <a:solidFill>
                            <a:srgbClr val="A83224"/>
                          </a:solidFill>
                          <a:latin typeface="Eras Demi ITC" panose="020B0805030504020804" pitchFamily="34" charset="0"/>
                        </a:rPr>
                        <a:t>Target</a:t>
                      </a:r>
                      <a:r>
                        <a:rPr lang="en-US" sz="1300" kern="1200" baseline="0" dirty="0" smtClean="0">
                          <a:solidFill>
                            <a:srgbClr val="A83224"/>
                          </a:solidFill>
                          <a:latin typeface="Eras Demi ITC" panose="020B0805030504020804" pitchFamily="34" charset="0"/>
                        </a:rPr>
                        <a:t> 2018/19</a:t>
                      </a:r>
                      <a:endParaRPr lang="en-US" sz="13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3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algn="just"/>
                      <a:r>
                        <a:rPr lang="en-US" sz="1500" dirty="0" smtClean="0">
                          <a:latin typeface="Eras Demi ITC" panose="020B0805030504020804" pitchFamily="34" charset="0"/>
                        </a:rPr>
                        <a:t>Balanced budget (as per government grant allocation)</a:t>
                      </a:r>
                    </a:p>
                    <a:p>
                      <a:pPr marL="0" marR="0" indent="0" algn="just" defTabSz="457212" rtl="0" eaLnBrk="1" fontAlgn="auto" latinLnBrk="0" hangingPunct="1">
                        <a:lnSpc>
                          <a:spcPct val="100000"/>
                        </a:lnSpc>
                        <a:spcBef>
                          <a:spcPts val="0"/>
                        </a:spcBef>
                        <a:spcAft>
                          <a:spcPts val="0"/>
                        </a:spcAft>
                        <a:buClrTx/>
                        <a:buSzTx/>
                        <a:buFontTx/>
                        <a:buNone/>
                        <a:tabLst/>
                        <a:defRPr/>
                      </a:pPr>
                      <a:r>
                        <a:rPr lang="en-US" sz="1500" kern="1200" dirty="0" smtClean="0">
                          <a:latin typeface="Eras Demi ITC" panose="020B0805030504020804" pitchFamily="34" charset="0"/>
                        </a:rPr>
                        <a:t>Annual</a:t>
                      </a:r>
                      <a:r>
                        <a:rPr lang="en-US" sz="1500" kern="1200" baseline="0" dirty="0" smtClean="0">
                          <a:latin typeface="Eras Demi ITC" panose="020B0805030504020804" pitchFamily="34" charset="0"/>
                        </a:rPr>
                        <a:t> &amp; </a:t>
                      </a:r>
                      <a:r>
                        <a:rPr lang="en-US" sz="1500" kern="1200" dirty="0" smtClean="0">
                          <a:latin typeface="Eras Demi ITC" panose="020B0805030504020804" pitchFamily="34" charset="0"/>
                        </a:rPr>
                        <a:t>mid-year</a:t>
                      </a:r>
                      <a:r>
                        <a:rPr lang="en-US" sz="1500" kern="1200" baseline="0" dirty="0" smtClean="0">
                          <a:latin typeface="Eras Demi ITC" panose="020B0805030504020804" pitchFamily="34" charset="0"/>
                        </a:rPr>
                        <a:t> F</a:t>
                      </a:r>
                      <a:r>
                        <a:rPr lang="en-US" sz="1500" kern="1200" dirty="0" smtClean="0">
                          <a:latin typeface="Eras Demi ITC" panose="020B0805030504020804" pitchFamily="34" charset="0"/>
                        </a:rPr>
                        <a:t>inancial Statements</a:t>
                      </a:r>
                      <a:r>
                        <a:rPr lang="en-US" sz="1500" kern="1200" baseline="0" dirty="0" smtClean="0">
                          <a:latin typeface="Eras Demi ITC" panose="020B0805030504020804" pitchFamily="34" charset="0"/>
                        </a:rPr>
                        <a:t> </a:t>
                      </a:r>
                      <a:r>
                        <a:rPr lang="en-US" sz="1500" kern="1200" dirty="0" smtClean="0">
                          <a:latin typeface="Eras Demi ITC" panose="020B0805030504020804" pitchFamily="34" charset="0"/>
                        </a:rPr>
                        <a:t>compliant with relevant standards and regulations</a:t>
                      </a:r>
                      <a:endParaRPr lang="en-ZA" sz="1500" kern="1200" dirty="0" smtClean="0">
                        <a:solidFill>
                          <a:schemeClr val="tx1">
                            <a:lumMod val="50000"/>
                          </a:schemeClr>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4"/>
                  </a:ext>
                </a:extLst>
              </a:tr>
              <a:tr h="1394851">
                <a:tc>
                  <a:txBody>
                    <a:bodyPr/>
                    <a:lstStyle/>
                    <a:p>
                      <a:r>
                        <a:rPr lang="en-US" sz="1300" kern="1200" dirty="0" smtClean="0">
                          <a:solidFill>
                            <a:srgbClr val="A83224"/>
                          </a:solidFill>
                          <a:latin typeface="Eras Demi ITC" panose="020B0805030504020804" pitchFamily="34" charset="0"/>
                          <a:ea typeface="+mn-ea"/>
                          <a:cs typeface="+mn-cs"/>
                        </a:rPr>
                        <a:t>Delivery</a:t>
                      </a:r>
                      <a:endParaRPr lang="en-US" sz="13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3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Eras Demi ITC" panose="020B0805030504020804" pitchFamily="34" charset="0"/>
                          <a:ea typeface="+mn-ea"/>
                          <a:cs typeface="+mn-cs"/>
                        </a:rPr>
                        <a:t>The MTEF 2019-2020 - 2021-2022 was approved by the Board, submitted to NT and the DOJ&amp;CD.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Eras Demi ITC" panose="020B0805030504020804" pitchFamily="34" charset="0"/>
                          <a:ea typeface="+mn-ea"/>
                          <a:cs typeface="+mn-cs"/>
                        </a:rPr>
                        <a:t>The 2019-2020 budget was approved by the Board.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Eras Demi ITC" panose="020B0805030504020804" pitchFamily="34" charset="0"/>
                          <a:ea typeface="+mn-ea"/>
                          <a:cs typeface="+mn-cs"/>
                        </a:rPr>
                        <a:t>Annual Financial statements were prepared and submitted to the Auditor-General and NT timeously. No material adjustment was made on the annual Financial Statements.</a:t>
                      </a:r>
                    </a:p>
                  </a:txBody>
                  <a:tcPr marT="42203" marB="42203"/>
                </a:tc>
                <a:extLst>
                  <a:ext uri="{0D108BD9-81ED-4DB2-BD59-A6C34878D82A}">
                    <a16:rowId xmlns:a16="http://schemas.microsoft.com/office/drawing/2014/main" xmlns="" val="10005"/>
                  </a:ext>
                </a:extLst>
              </a:tr>
              <a:tr h="9144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300" kern="1200" dirty="0" smtClean="0">
                          <a:solidFill>
                            <a:srgbClr val="A83224"/>
                          </a:solidFill>
                          <a:latin typeface="Eras Demi ITC" panose="020B0805030504020804" pitchFamily="34" charset="0"/>
                          <a:ea typeface="+mn-ea"/>
                          <a:cs typeface="+mn-cs"/>
                        </a:rPr>
                        <a:t>Reason for Variance</a:t>
                      </a:r>
                    </a:p>
                  </a:txBody>
                  <a:tcPr marT="42203" marB="42203"/>
                </a:tc>
                <a:tc>
                  <a:txBody>
                    <a:bodyPr/>
                    <a:lstStyle/>
                    <a:p>
                      <a:endParaRPr lang="en-US" sz="13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Eras Demi ITC" panose="020B0805030504020804" pitchFamily="34" charset="0"/>
                          <a:ea typeface="+mn-ea"/>
                          <a:cs typeface="+mn-cs"/>
                        </a:rPr>
                        <a:t>Legal Aid SA is experiencing increased budget shortfall which has led to reduced court coverage at lower courts as well as reduction of staff benefits that raised staff dissatisfaction and grievances.</a:t>
                      </a:r>
                    </a:p>
                  </a:txBody>
                  <a:tcPr marT="42203" marB="42203"/>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12"/>
          </p:nvPr>
        </p:nvSpPr>
        <p:spPr/>
        <p:txBody>
          <a:bodyPr/>
          <a:lstStyle/>
          <a:p>
            <a:fld id="{D7CBE9B7-FB75-284D-83FF-0AB6B020F1CD}" type="slidenum">
              <a:rPr lang="en-US" smtClean="0"/>
              <a:pPr/>
              <a:t>33</a:t>
            </a:fld>
            <a:endParaRPr lang="en-US"/>
          </a:p>
        </p:txBody>
      </p:sp>
    </p:spTree>
    <p:extLst>
      <p:ext uri="{BB962C8B-B14F-4D97-AF65-F5344CB8AC3E}">
        <p14:creationId xmlns:p14="http://schemas.microsoft.com/office/powerpoint/2010/main" xmlns="" val="30278738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a:solidFill>
                  <a:schemeClr val="tx1"/>
                </a:solidFill>
                <a:latin typeface="Arial" panose="020B0604020202020204" pitchFamily="34" charset="0"/>
                <a:cs typeface="Arial" panose="020B0604020202020204" pitchFamily="34" charset="0"/>
              </a:rPr>
              <a:t>3. Report on 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729156"/>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P7 (I) Financial Management </a:t>
            </a:r>
            <a:r>
              <a:rPr lang="en-US" b="1" dirty="0" smtClean="0">
                <a:solidFill>
                  <a:srgbClr val="0293D2"/>
                </a:solidFill>
                <a:latin typeface="Arial" panose="020B0604020202020204" pitchFamily="34" charset="0"/>
                <a:cs typeface="Arial" panose="020B0604020202020204" pitchFamily="34" charset="0"/>
              </a:rPr>
              <a:t>2018/19</a:t>
            </a:r>
            <a:endParaRPr lang="en-US" b="1" dirty="0">
              <a:solidFill>
                <a:srgbClr val="0293D2"/>
              </a:solidFill>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381000" y="1072525"/>
            <a:ext cx="8763000" cy="5418710"/>
          </a:xfrm>
        </p:spPr>
        <p:txBody>
          <a:bodyPr>
            <a:normAutofit fontScale="85000" lnSpcReduction="10000"/>
          </a:bodyPr>
          <a:lstStyle/>
          <a:p>
            <a:pPr marL="514350" lvl="0" indent="-514350">
              <a:lnSpc>
                <a:spcPct val="120000"/>
              </a:lnSpc>
              <a:buFont typeface="Arial"/>
              <a:buAutoNum type="romanUcPeriod"/>
            </a:pPr>
            <a:r>
              <a:rPr lang="en-US" sz="2000" dirty="0">
                <a:latin typeface="Arial"/>
                <a:cs typeface="Arial"/>
              </a:rPr>
              <a:t>Good cash flow management despite a grant allocation reduction of R92 million.</a:t>
            </a:r>
          </a:p>
          <a:p>
            <a:pPr marL="514350" lvl="0" indent="-514350">
              <a:lnSpc>
                <a:spcPct val="120000"/>
              </a:lnSpc>
              <a:buFont typeface="Arial"/>
              <a:buAutoNum type="romanUcPeriod"/>
            </a:pPr>
            <a:r>
              <a:rPr lang="en-US" sz="2000" dirty="0">
                <a:latin typeface="Arial"/>
                <a:cs typeface="Arial"/>
              </a:rPr>
              <a:t>Main source of revenue was government grant amounting to R1,7 billion.</a:t>
            </a:r>
          </a:p>
          <a:p>
            <a:pPr marL="514350" lvl="0" indent="-514350">
              <a:lnSpc>
                <a:spcPct val="120000"/>
              </a:lnSpc>
              <a:buFont typeface="Arial"/>
              <a:buAutoNum type="romanUcPeriod"/>
            </a:pPr>
            <a:r>
              <a:rPr lang="en-US" sz="2000" dirty="0">
                <a:latin typeface="Arial"/>
                <a:cs typeface="Arial"/>
              </a:rPr>
              <a:t>Maintained healthy financial ratios despite the reduction in cash as a result of grant reduction. Legal Aid SA’s liquidity remained at a ratio of 1.2:1</a:t>
            </a:r>
          </a:p>
          <a:p>
            <a:pPr marL="514350" lvl="0" indent="-514350">
              <a:lnSpc>
                <a:spcPct val="120000"/>
              </a:lnSpc>
              <a:buFont typeface="Arial"/>
              <a:buAutoNum type="romanUcPeriod"/>
            </a:pPr>
            <a:r>
              <a:rPr lang="en-US" sz="2000" dirty="0">
                <a:latin typeface="Arial"/>
                <a:cs typeface="Arial"/>
              </a:rPr>
              <a:t>Strong financial planning and expenditure management resulting in 98% of budget spent and committed.</a:t>
            </a:r>
          </a:p>
          <a:p>
            <a:pPr marL="514350" lvl="0" indent="-514350">
              <a:lnSpc>
                <a:spcPct val="120000"/>
              </a:lnSpc>
              <a:buFont typeface="Arial"/>
              <a:buAutoNum type="romanUcPeriod"/>
            </a:pPr>
            <a:r>
              <a:rPr lang="en-US" sz="2000" dirty="0">
                <a:latin typeface="Arial"/>
                <a:cs typeface="Arial"/>
              </a:rPr>
              <a:t>SCM Policy reviewed and aligned with updated NT SCM regulations.</a:t>
            </a:r>
          </a:p>
          <a:p>
            <a:pPr marL="514350" lvl="0" indent="-514350">
              <a:lnSpc>
                <a:spcPct val="120000"/>
              </a:lnSpc>
              <a:buFont typeface="Arial"/>
              <a:buAutoNum type="romanUcPeriod"/>
            </a:pPr>
            <a:r>
              <a:rPr lang="en-US" sz="2000" dirty="0">
                <a:latin typeface="Arial"/>
                <a:cs typeface="Arial"/>
              </a:rPr>
              <a:t>Functional and effective Bid Committees.</a:t>
            </a:r>
          </a:p>
          <a:p>
            <a:pPr marL="514350" lvl="0" indent="-514350">
              <a:lnSpc>
                <a:spcPct val="120000"/>
              </a:lnSpc>
              <a:buFont typeface="Arial"/>
              <a:buAutoNum type="romanUcPeriod"/>
            </a:pPr>
            <a:r>
              <a:rPr lang="en-US" sz="2000" dirty="0">
                <a:latin typeface="Arial"/>
                <a:cs typeface="Arial"/>
              </a:rPr>
              <a:t>More than </a:t>
            </a:r>
            <a:r>
              <a:rPr lang="en-US" sz="2000" dirty="0" smtClean="0">
                <a:latin typeface="Arial"/>
                <a:cs typeface="Arial"/>
              </a:rPr>
              <a:t>97.7</a:t>
            </a:r>
            <a:r>
              <a:rPr lang="en-US" sz="2000" dirty="0">
                <a:latin typeface="Arial"/>
                <a:cs typeface="Arial"/>
              </a:rPr>
              <a:t>% of Judicare and 99.3% of trade creditors paid within 30 days of invoice date. Submissions of invoices during official closure period of December and </a:t>
            </a:r>
            <a:r>
              <a:rPr lang="en-US" sz="2000" dirty="0" smtClean="0">
                <a:latin typeface="Arial"/>
                <a:cs typeface="Arial"/>
              </a:rPr>
              <a:t>delays due to </a:t>
            </a:r>
            <a:r>
              <a:rPr lang="en-US" sz="2000" dirty="0">
                <a:latin typeface="Arial"/>
                <a:cs typeface="Arial"/>
              </a:rPr>
              <a:t>required additional information from </a:t>
            </a:r>
            <a:r>
              <a:rPr lang="en-US" sz="2000" dirty="0" smtClean="0">
                <a:latin typeface="Arial"/>
                <a:cs typeface="Arial"/>
              </a:rPr>
              <a:t>Judicare practitioners/creditors </a:t>
            </a:r>
            <a:r>
              <a:rPr lang="en-US" sz="2000" dirty="0">
                <a:latin typeface="Arial"/>
                <a:cs typeface="Arial"/>
              </a:rPr>
              <a:t>led to </a:t>
            </a:r>
            <a:r>
              <a:rPr lang="en-US" sz="2000" dirty="0" smtClean="0">
                <a:latin typeface="Arial"/>
                <a:cs typeface="Arial"/>
              </a:rPr>
              <a:t>not all </a:t>
            </a:r>
            <a:r>
              <a:rPr lang="en-US" sz="2000" dirty="0" err="1" smtClean="0">
                <a:latin typeface="Arial"/>
                <a:cs typeface="Arial"/>
              </a:rPr>
              <a:t>judicare</a:t>
            </a:r>
            <a:r>
              <a:rPr lang="en-US" sz="2000" dirty="0" smtClean="0">
                <a:latin typeface="Arial"/>
                <a:cs typeface="Arial"/>
              </a:rPr>
              <a:t> payments being paid within 30 days.</a:t>
            </a:r>
            <a:endParaRPr lang="en-US" sz="2000" dirty="0">
              <a:latin typeface="Arial"/>
              <a:cs typeface="Arial"/>
            </a:endParaRPr>
          </a:p>
          <a:p>
            <a:pPr marL="514350" indent="-514350">
              <a:lnSpc>
                <a:spcPct val="120000"/>
              </a:lnSpc>
              <a:buFont typeface="Arial"/>
              <a:buAutoNum type="romanUcPeriod"/>
            </a:pPr>
            <a:r>
              <a:rPr lang="en-US" sz="2000" dirty="0" smtClean="0">
                <a:latin typeface="Arial"/>
                <a:cs typeface="Arial"/>
              </a:rPr>
              <a:t>Unauthorised, irregular, fruitless and wasteful expenditure increased </a:t>
            </a:r>
            <a:r>
              <a:rPr lang="en-US" sz="2000" dirty="0">
                <a:latin typeface="Arial"/>
                <a:cs typeface="Arial"/>
              </a:rPr>
              <a:t>from 38 incidences in 2017/18 to 529 incidences in 2018/19. 490 (93%) of 529 incidences were as a result of payments to </a:t>
            </a:r>
            <a:r>
              <a:rPr lang="en-US" sz="2000" dirty="0" smtClean="0">
                <a:latin typeface="Arial"/>
                <a:cs typeface="Arial"/>
              </a:rPr>
              <a:t>Sheriffs </a:t>
            </a:r>
            <a:r>
              <a:rPr lang="en-US" sz="2000" dirty="0">
                <a:latin typeface="Arial"/>
                <a:cs typeface="Arial"/>
              </a:rPr>
              <a:t>who were not registered on </a:t>
            </a:r>
            <a:r>
              <a:rPr lang="en-US" sz="2000" dirty="0" smtClean="0">
                <a:latin typeface="Arial"/>
                <a:cs typeface="Arial"/>
              </a:rPr>
              <a:t>the CSD</a:t>
            </a:r>
            <a:r>
              <a:rPr lang="en-US" sz="2000" dirty="0">
                <a:latin typeface="Arial"/>
                <a:cs typeface="Arial"/>
              </a:rPr>
              <a:t>. Sheriffs are appointed by the Department of </a:t>
            </a:r>
            <a:r>
              <a:rPr lang="en-US" sz="2000" dirty="0" smtClean="0">
                <a:latin typeface="Arial"/>
                <a:cs typeface="Arial"/>
              </a:rPr>
              <a:t>Justice.</a:t>
            </a:r>
            <a:endParaRPr lang="en-US" sz="2000" dirty="0">
              <a:latin typeface="Arial"/>
              <a:cs typeface="Arial"/>
            </a:endParaRPr>
          </a:p>
        </p:txBody>
      </p:sp>
      <p:sp>
        <p:nvSpPr>
          <p:cNvPr id="5" name="Text Placeholder 2"/>
          <p:cNvSpPr>
            <a:spLocks noGrp="1"/>
          </p:cNvSpPr>
          <p:nvPr/>
        </p:nvSpPr>
        <p:spPr>
          <a:xfrm>
            <a:off x="451339" y="6491235"/>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6" name="Slide Number Placeholder 5"/>
          <p:cNvSpPr>
            <a:spLocks noGrp="1"/>
          </p:cNvSpPr>
          <p:nvPr>
            <p:ph type="sldNum" sz="quarter" idx="12"/>
          </p:nvPr>
        </p:nvSpPr>
        <p:spPr/>
        <p:txBody>
          <a:bodyPr/>
          <a:lstStyle/>
          <a:p>
            <a:fld id="{D7CBE9B7-FB75-284D-83FF-0AB6B020F1CD}" type="slidenum">
              <a:rPr lang="en-US" smtClean="0"/>
              <a:pPr/>
              <a:t>34</a:t>
            </a:fld>
            <a:endParaRPr lang="en-US"/>
          </a:p>
        </p:txBody>
      </p:sp>
    </p:spTree>
    <p:extLst>
      <p:ext uri="{BB962C8B-B14F-4D97-AF65-F5344CB8AC3E}">
        <p14:creationId xmlns:p14="http://schemas.microsoft.com/office/powerpoint/2010/main" xmlns="" val="35946794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a:solidFill>
                  <a:schemeClr val="tx1"/>
                </a:solidFill>
                <a:latin typeface="Arial" panose="020B0604020202020204" pitchFamily="34" charset="0"/>
                <a:cs typeface="Arial" panose="020B0604020202020204" pitchFamily="34" charset="0"/>
              </a:rPr>
              <a:t>3. Report on 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729156"/>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P7 (I) Financial Management </a:t>
            </a:r>
            <a:r>
              <a:rPr lang="en-US" b="1" dirty="0" smtClean="0">
                <a:solidFill>
                  <a:srgbClr val="0293D2"/>
                </a:solidFill>
                <a:latin typeface="Arial" panose="020B0604020202020204" pitchFamily="34" charset="0"/>
                <a:cs typeface="Arial" panose="020B0604020202020204" pitchFamily="34" charset="0"/>
              </a:rPr>
              <a:t>2018/19</a:t>
            </a:r>
            <a:endParaRPr lang="en-US" b="1" dirty="0">
              <a:solidFill>
                <a:srgbClr val="0293D2"/>
              </a:solidFill>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381000" y="1072525"/>
            <a:ext cx="8763000" cy="5418710"/>
          </a:xfrm>
        </p:spPr>
        <p:txBody>
          <a:bodyPr>
            <a:normAutofit/>
          </a:bodyPr>
          <a:lstStyle/>
          <a:p>
            <a:pPr marL="514350" lvl="0" indent="-514350">
              <a:buFont typeface="+mj-lt"/>
              <a:buAutoNum type="romanUcPeriod" startAt="9"/>
            </a:pPr>
            <a:r>
              <a:rPr lang="en-US" sz="2000" dirty="0">
                <a:latin typeface="Arial"/>
                <a:cs typeface="Arial"/>
              </a:rPr>
              <a:t>Unqualified </a:t>
            </a:r>
            <a:r>
              <a:rPr lang="en-US" sz="2000" dirty="0" smtClean="0">
                <a:latin typeface="Arial"/>
                <a:cs typeface="Arial"/>
              </a:rPr>
              <a:t>audit opinion </a:t>
            </a:r>
            <a:r>
              <a:rPr lang="en-US" sz="2000" dirty="0">
                <a:latin typeface="Arial"/>
                <a:cs typeface="Arial"/>
              </a:rPr>
              <a:t>(clean) from the Auditor-General – 18</a:t>
            </a:r>
            <a:r>
              <a:rPr lang="en-US" sz="2000" baseline="30000" dirty="0">
                <a:latin typeface="Arial"/>
                <a:cs typeface="Arial"/>
              </a:rPr>
              <a:t>th</a:t>
            </a:r>
            <a:r>
              <a:rPr lang="en-US" sz="2000" dirty="0">
                <a:latin typeface="Arial"/>
                <a:cs typeface="Arial"/>
              </a:rPr>
              <a:t> unqualified audit </a:t>
            </a:r>
            <a:r>
              <a:rPr lang="en-US" sz="2000" dirty="0" smtClean="0">
                <a:latin typeface="Arial"/>
                <a:cs typeface="Arial"/>
              </a:rPr>
              <a:t>opinion.</a:t>
            </a:r>
            <a:endParaRPr lang="en-US" sz="2000" dirty="0">
              <a:latin typeface="Arial"/>
              <a:cs typeface="Arial"/>
            </a:endParaRPr>
          </a:p>
          <a:p>
            <a:pPr marL="514350" lvl="0" indent="-514350">
              <a:buFont typeface="+mj-lt"/>
              <a:buAutoNum type="romanUcPeriod" startAt="9"/>
            </a:pPr>
            <a:r>
              <a:rPr lang="en-US" sz="2000" dirty="0">
                <a:latin typeface="Arial"/>
                <a:cs typeface="Arial"/>
              </a:rPr>
              <a:t>Auditor-General Management Report had four (4) findings with three (3) findings as other important matters and one (1) </a:t>
            </a:r>
            <a:r>
              <a:rPr lang="en-US" sz="2000" dirty="0" smtClean="0">
                <a:latin typeface="Arial"/>
                <a:cs typeface="Arial"/>
              </a:rPr>
              <a:t>being an </a:t>
            </a:r>
            <a:r>
              <a:rPr lang="en-US" sz="2000" dirty="0">
                <a:latin typeface="Arial"/>
                <a:cs typeface="Arial"/>
              </a:rPr>
              <a:t>administrative matter.  </a:t>
            </a:r>
          </a:p>
          <a:p>
            <a:pPr marL="514350" lvl="0" indent="-514350">
              <a:buFont typeface="+mj-lt"/>
              <a:buAutoNum type="romanUcPeriod" startAt="9"/>
            </a:pPr>
            <a:r>
              <a:rPr lang="en-US" sz="2000" dirty="0">
                <a:latin typeface="Arial"/>
                <a:cs typeface="Arial"/>
              </a:rPr>
              <a:t>The </a:t>
            </a:r>
            <a:r>
              <a:rPr lang="en-US" sz="2000" dirty="0" smtClean="0">
                <a:latin typeface="Arial"/>
                <a:cs typeface="Arial"/>
              </a:rPr>
              <a:t>AG-SA Management Report </a:t>
            </a:r>
            <a:r>
              <a:rPr lang="en-US" sz="2000" dirty="0">
                <a:latin typeface="Arial"/>
                <a:cs typeface="Arial"/>
              </a:rPr>
              <a:t>indicated that Legal Aid </a:t>
            </a:r>
            <a:r>
              <a:rPr lang="en-US" sz="2000" dirty="0" smtClean="0">
                <a:latin typeface="Arial"/>
                <a:cs typeface="Arial"/>
              </a:rPr>
              <a:t>SA maintained best practice of required </a:t>
            </a:r>
            <a:r>
              <a:rPr lang="en-US" sz="2000" dirty="0">
                <a:latin typeface="Arial"/>
                <a:cs typeface="Arial"/>
              </a:rPr>
              <a:t>preventative or detective controls </a:t>
            </a:r>
            <a:r>
              <a:rPr lang="en-US" sz="2000" dirty="0" smtClean="0">
                <a:latin typeface="Arial"/>
                <a:cs typeface="Arial"/>
              </a:rPr>
              <a:t>for </a:t>
            </a:r>
            <a:r>
              <a:rPr lang="en-US" sz="2000" dirty="0">
                <a:latin typeface="Arial"/>
                <a:cs typeface="Arial"/>
              </a:rPr>
              <a:t>all dimensions which address the following </a:t>
            </a:r>
            <a:r>
              <a:rPr lang="en-US" sz="2000" dirty="0" smtClean="0">
                <a:latin typeface="Arial"/>
                <a:cs typeface="Arial"/>
              </a:rPr>
              <a:t>outcomes:</a:t>
            </a:r>
          </a:p>
          <a:p>
            <a:pPr marL="914400" lvl="1" indent="-404813">
              <a:buFont typeface="+mj-lt"/>
              <a:buAutoNum type="romanLcPeriod"/>
            </a:pPr>
            <a:r>
              <a:rPr lang="en-US" sz="1800" dirty="0" smtClean="0">
                <a:latin typeface="Arial"/>
                <a:cs typeface="Arial"/>
              </a:rPr>
              <a:t>Effective leadership culture, oversight responsibility and IT governance. </a:t>
            </a:r>
            <a:endParaRPr lang="en-US" sz="1800" dirty="0">
              <a:latin typeface="Arial"/>
              <a:cs typeface="Arial"/>
            </a:endParaRPr>
          </a:p>
          <a:p>
            <a:pPr marL="914400" lvl="1" indent="-404813">
              <a:buFont typeface="+mj-lt"/>
              <a:buAutoNum type="romanLcPeriod"/>
            </a:pPr>
            <a:r>
              <a:rPr lang="en-US" sz="1800" dirty="0" smtClean="0">
                <a:latin typeface="Arial"/>
                <a:cs typeface="Arial"/>
              </a:rPr>
              <a:t>Financial and performance management, including proper record keeping, regular reporting and compliance monitoring.</a:t>
            </a:r>
            <a:endParaRPr lang="en-US" sz="1800" dirty="0">
              <a:latin typeface="Arial"/>
              <a:cs typeface="Arial"/>
            </a:endParaRPr>
          </a:p>
          <a:p>
            <a:pPr marL="914400" lvl="1" indent="-404813">
              <a:buFont typeface="+mj-lt"/>
              <a:buAutoNum type="romanLcPeriod"/>
            </a:pPr>
            <a:r>
              <a:rPr lang="en-US" sz="1800" dirty="0" smtClean="0">
                <a:latin typeface="Arial"/>
                <a:cs typeface="Arial"/>
              </a:rPr>
              <a:t>Performance reporting.</a:t>
            </a:r>
          </a:p>
          <a:p>
            <a:pPr marL="914400" lvl="1" indent="-404813">
              <a:buFont typeface="+mj-lt"/>
              <a:buAutoNum type="romanLcPeriod"/>
            </a:pPr>
            <a:r>
              <a:rPr lang="en-US" sz="1800" dirty="0" smtClean="0">
                <a:latin typeface="Arial"/>
                <a:cs typeface="Arial"/>
              </a:rPr>
              <a:t>Governance, covering risk management, Internal Audit and oversight role of Audit Committee of Board.</a:t>
            </a:r>
            <a:endParaRPr lang="en-US" sz="1800" dirty="0">
              <a:latin typeface="Arial"/>
              <a:cs typeface="Arial"/>
            </a:endParaRPr>
          </a:p>
          <a:p>
            <a:pPr marL="914400" lvl="1" indent="-404813">
              <a:buFont typeface="+mj-lt"/>
              <a:buAutoNum type="romanLcPeriod"/>
            </a:pPr>
            <a:r>
              <a:rPr lang="en-US" sz="1800" dirty="0" smtClean="0">
                <a:latin typeface="Arial"/>
                <a:cs typeface="Arial"/>
              </a:rPr>
              <a:t>Risk areas, including quality of Financial Statements, Supply Chain Management, Human Resources Management and the use of Information Technology.</a:t>
            </a:r>
            <a:endParaRPr lang="en-US" sz="1800" dirty="0">
              <a:latin typeface="Arial"/>
              <a:cs typeface="Arial"/>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6" name="Slide Number Placeholder 5"/>
          <p:cNvSpPr>
            <a:spLocks noGrp="1"/>
          </p:cNvSpPr>
          <p:nvPr>
            <p:ph type="sldNum" sz="quarter" idx="12"/>
          </p:nvPr>
        </p:nvSpPr>
        <p:spPr/>
        <p:txBody>
          <a:bodyPr/>
          <a:lstStyle/>
          <a:p>
            <a:fld id="{D7CBE9B7-FB75-284D-83FF-0AB6B020F1CD}" type="slidenum">
              <a:rPr lang="en-US" smtClean="0"/>
              <a:pPr/>
              <a:t>35</a:t>
            </a:fld>
            <a:endParaRPr lang="en-US"/>
          </a:p>
        </p:txBody>
      </p:sp>
    </p:spTree>
    <p:extLst>
      <p:ext uri="{BB962C8B-B14F-4D97-AF65-F5344CB8AC3E}">
        <p14:creationId xmlns:p14="http://schemas.microsoft.com/office/powerpoint/2010/main" xmlns="" val="31736474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729156"/>
            <a:ext cx="7353300"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P7 (III) Expenditure Levels: FY </a:t>
            </a:r>
            <a:r>
              <a:rPr lang="en-US" b="1" dirty="0" smtClean="0">
                <a:solidFill>
                  <a:srgbClr val="0293D2"/>
                </a:solidFill>
              </a:rPr>
              <a:t>2018/19</a:t>
            </a:r>
            <a:endParaRPr lang="en-US" b="1" dirty="0">
              <a:solidFill>
                <a:srgbClr val="0293D2"/>
              </a:solidFill>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8" name="Content Placeholder 1"/>
          <p:cNvGraphicFramePr>
            <a:graphicFrameLocks noGrp="1"/>
          </p:cNvGraphicFramePr>
          <p:nvPr>
            <p:ph idx="1"/>
            <p:extLst>
              <p:ext uri="{D42A27DB-BD31-4B8C-83A1-F6EECF244321}">
                <p14:modId xmlns:p14="http://schemas.microsoft.com/office/powerpoint/2010/main" xmlns="" val="1650760838"/>
              </p:ext>
            </p:extLst>
          </p:nvPr>
        </p:nvGraphicFramePr>
        <p:xfrm>
          <a:off x="917575" y="1485900"/>
          <a:ext cx="7629525" cy="4543864"/>
        </p:xfrm>
        <a:graphic>
          <a:graphicData uri="http://schemas.openxmlformats.org/drawingml/2006/table">
            <a:tbl>
              <a:tblPr firstRow="1" bandRow="1">
                <a:tableStyleId>{073A0DAA-6AF3-43AB-8588-CEC1D06C72B9}</a:tableStyleId>
              </a:tblPr>
              <a:tblGrid>
                <a:gridCol w="1816100">
                  <a:extLst>
                    <a:ext uri="{9D8B030D-6E8A-4147-A177-3AD203B41FA5}">
                      <a16:colId xmlns:a16="http://schemas.microsoft.com/office/drawing/2014/main" xmlns="" val="20000"/>
                    </a:ext>
                  </a:extLst>
                </a:gridCol>
                <a:gridCol w="1998662">
                  <a:extLst>
                    <a:ext uri="{9D8B030D-6E8A-4147-A177-3AD203B41FA5}">
                      <a16:colId xmlns:a16="http://schemas.microsoft.com/office/drawing/2014/main" xmlns="" val="20001"/>
                    </a:ext>
                  </a:extLst>
                </a:gridCol>
                <a:gridCol w="2050229">
                  <a:extLst>
                    <a:ext uri="{9D8B030D-6E8A-4147-A177-3AD203B41FA5}">
                      <a16:colId xmlns:a16="http://schemas.microsoft.com/office/drawing/2014/main" xmlns="" val="20002"/>
                    </a:ext>
                  </a:extLst>
                </a:gridCol>
                <a:gridCol w="1764534">
                  <a:extLst>
                    <a:ext uri="{9D8B030D-6E8A-4147-A177-3AD203B41FA5}">
                      <a16:colId xmlns:a16="http://schemas.microsoft.com/office/drawing/2014/main" xmlns="" val="20003"/>
                    </a:ext>
                  </a:extLst>
                </a:gridCol>
              </a:tblGrid>
              <a:tr h="370840">
                <a:tc>
                  <a:txBody>
                    <a:bodyPr/>
                    <a:lstStyle/>
                    <a:p>
                      <a:r>
                        <a:rPr lang="en-ZA" sz="2200" dirty="0" smtClean="0">
                          <a:latin typeface="Eras Demi ITC" panose="020B0805030504020804" pitchFamily="34" charset="0"/>
                        </a:rPr>
                        <a:t>Description</a:t>
                      </a:r>
                      <a:endParaRPr lang="en-ZA" sz="2200" dirty="0">
                        <a:latin typeface="Eras Demi ITC" panose="020B0805030504020804" pitchFamily="34" charset="0"/>
                      </a:endParaRPr>
                    </a:p>
                  </a:txBody>
                  <a:tcPr>
                    <a:solidFill>
                      <a:schemeClr val="tx1">
                        <a:lumMod val="50000"/>
                        <a:lumOff val="50000"/>
                      </a:schemeClr>
                    </a:solidFill>
                  </a:tcPr>
                </a:tc>
                <a:tc>
                  <a:txBody>
                    <a:bodyPr/>
                    <a:lstStyle/>
                    <a:p>
                      <a:r>
                        <a:rPr lang="en-ZA" sz="2200" dirty="0" smtClean="0">
                          <a:latin typeface="Eras Demi ITC" panose="020B0805030504020804" pitchFamily="34" charset="0"/>
                        </a:rPr>
                        <a:t>Budget 2018/19</a:t>
                      </a:r>
                      <a:endParaRPr lang="en-ZA" sz="2200" dirty="0">
                        <a:latin typeface="Eras Demi ITC" panose="020B0805030504020804" pitchFamily="34" charset="0"/>
                      </a:endParaRPr>
                    </a:p>
                  </a:txBody>
                  <a:tcPr>
                    <a:solidFill>
                      <a:schemeClr val="tx1">
                        <a:lumMod val="50000"/>
                        <a:lumOff val="50000"/>
                      </a:schemeClr>
                    </a:solidFill>
                  </a:tcPr>
                </a:tc>
                <a:tc>
                  <a:txBody>
                    <a:bodyPr/>
                    <a:lstStyle/>
                    <a:p>
                      <a:r>
                        <a:rPr lang="en-ZA" sz="2200" dirty="0" smtClean="0">
                          <a:latin typeface="Eras Demi ITC" panose="020B0805030504020804" pitchFamily="34" charset="0"/>
                        </a:rPr>
                        <a:t>Expenditure 2018/19</a:t>
                      </a:r>
                      <a:endParaRPr lang="en-ZA" sz="2200" dirty="0">
                        <a:latin typeface="Eras Demi ITC" panose="020B0805030504020804" pitchFamily="34" charset="0"/>
                      </a:endParaRPr>
                    </a:p>
                  </a:txBody>
                  <a:tcPr>
                    <a:solidFill>
                      <a:schemeClr val="tx1">
                        <a:lumMod val="50000"/>
                        <a:lumOff val="50000"/>
                      </a:schemeClr>
                    </a:solidFill>
                  </a:tcPr>
                </a:tc>
                <a:tc>
                  <a:txBody>
                    <a:bodyPr/>
                    <a:lstStyle/>
                    <a:p>
                      <a:r>
                        <a:rPr lang="en-ZA" sz="2200" dirty="0" smtClean="0">
                          <a:latin typeface="Eras Demi ITC" panose="020B0805030504020804" pitchFamily="34" charset="0"/>
                        </a:rPr>
                        <a:t>% Spent</a:t>
                      </a:r>
                      <a:endParaRPr lang="en-ZA" sz="2200" dirty="0">
                        <a:latin typeface="Eras Demi ITC" panose="020B0805030504020804" pitchFamily="34" charset="0"/>
                      </a:endParaRPr>
                    </a:p>
                  </a:txBody>
                  <a:tcPr>
                    <a:solidFill>
                      <a:schemeClr val="tx1">
                        <a:lumMod val="50000"/>
                        <a:lumOff val="50000"/>
                      </a:schemeClr>
                    </a:solidFill>
                  </a:tcPr>
                </a:tc>
                <a:extLst>
                  <a:ext uri="{0D108BD9-81ED-4DB2-BD59-A6C34878D82A}">
                    <a16:rowId xmlns:a16="http://schemas.microsoft.com/office/drawing/2014/main" xmlns="" val="10000"/>
                  </a:ext>
                </a:extLst>
              </a:tr>
              <a:tr h="370840">
                <a:tc>
                  <a:txBody>
                    <a:bodyPr/>
                    <a:lstStyle/>
                    <a:p>
                      <a:r>
                        <a:rPr lang="en-US" sz="2200" dirty="0" smtClean="0">
                          <a:latin typeface="Eras Demi ITC" pitchFamily="34" charset="0"/>
                          <a:cs typeface="Arial" pitchFamily="34" charset="0"/>
                        </a:rPr>
                        <a:t>Salaries</a:t>
                      </a:r>
                      <a:r>
                        <a:rPr lang="en-US" sz="2200" baseline="0" dirty="0" smtClean="0">
                          <a:latin typeface="Eras Demi ITC" pitchFamily="34" charset="0"/>
                          <a:cs typeface="Arial" pitchFamily="34" charset="0"/>
                        </a:rPr>
                        <a:t> and related costs</a:t>
                      </a:r>
                      <a:endParaRPr lang="en-US" sz="2200" dirty="0">
                        <a:latin typeface="Eras Demi ITC" pitchFamily="34" charset="0"/>
                        <a:cs typeface="Arial" pitchFamily="34" charset="0"/>
                      </a:endParaRPr>
                    </a:p>
                  </a:txBody>
                  <a:tcPr marL="84406" marR="84406" marT="42203" marB="42203"/>
                </a:tc>
                <a:tc>
                  <a:txBody>
                    <a:bodyPr/>
                    <a:lstStyle/>
                    <a:p>
                      <a:pPr algn="r"/>
                      <a:r>
                        <a:rPr lang="en-ZA" sz="2000" dirty="0" smtClean="0">
                          <a:solidFill>
                            <a:schemeClr val="tx1"/>
                          </a:solidFill>
                          <a:latin typeface="Eras Demi ITC" panose="020B0805030504020804" pitchFamily="34" charset="0"/>
                        </a:rPr>
                        <a:t>1 388 223 194</a:t>
                      </a:r>
                      <a:endParaRPr lang="en-ZA" sz="2000" dirty="0">
                        <a:solidFill>
                          <a:schemeClr val="tx1"/>
                        </a:solidFill>
                        <a:latin typeface="Eras Demi ITC" panose="020B0805030504020804" pitchFamily="34" charset="0"/>
                      </a:endParaRPr>
                    </a:p>
                  </a:txBody>
                  <a:tcPr/>
                </a:tc>
                <a:tc>
                  <a:txBody>
                    <a:bodyPr/>
                    <a:lstStyle/>
                    <a:p>
                      <a:pPr algn="r"/>
                      <a:r>
                        <a:rPr lang="en-ZA" sz="2000" dirty="0" smtClean="0">
                          <a:solidFill>
                            <a:schemeClr val="tx1"/>
                          </a:solidFill>
                          <a:latin typeface="Eras Demi ITC" panose="020B0805030504020804" pitchFamily="34" charset="0"/>
                        </a:rPr>
                        <a:t>1 384</a:t>
                      </a:r>
                      <a:r>
                        <a:rPr lang="en-ZA" sz="2000" baseline="0" dirty="0" smtClean="0">
                          <a:solidFill>
                            <a:schemeClr val="tx1"/>
                          </a:solidFill>
                          <a:latin typeface="Eras Demi ITC" panose="020B0805030504020804" pitchFamily="34" charset="0"/>
                        </a:rPr>
                        <a:t> 037 408</a:t>
                      </a:r>
                      <a:endParaRPr lang="en-ZA" sz="2000" dirty="0">
                        <a:solidFill>
                          <a:schemeClr val="tx1"/>
                        </a:solidFill>
                        <a:latin typeface="Eras Demi ITC" panose="020B0805030504020804" pitchFamily="34" charset="0"/>
                      </a:endParaRPr>
                    </a:p>
                  </a:txBody>
                  <a:tcPr/>
                </a:tc>
                <a:tc>
                  <a:txBody>
                    <a:bodyPr/>
                    <a:lstStyle/>
                    <a:p>
                      <a:r>
                        <a:rPr lang="en-ZA" sz="2000" dirty="0" smtClean="0">
                          <a:solidFill>
                            <a:schemeClr val="tx1"/>
                          </a:solidFill>
                          <a:latin typeface="Eras Demi ITC" panose="020B0805030504020804" pitchFamily="34" charset="0"/>
                        </a:rPr>
                        <a:t>99,7%</a:t>
                      </a:r>
                      <a:endParaRPr lang="en-ZA" sz="2000"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1"/>
                  </a:ext>
                </a:extLst>
              </a:tr>
              <a:tr h="370840">
                <a:tc>
                  <a:txBody>
                    <a:bodyPr/>
                    <a:lstStyle/>
                    <a:p>
                      <a:r>
                        <a:rPr lang="en-US" sz="2200" dirty="0" smtClean="0">
                          <a:latin typeface="Eras Demi ITC" pitchFamily="34" charset="0"/>
                          <a:cs typeface="Arial" pitchFamily="34" charset="0"/>
                        </a:rPr>
                        <a:t>Direct</a:t>
                      </a:r>
                      <a:r>
                        <a:rPr lang="en-US" sz="2200" baseline="0" dirty="0" smtClean="0">
                          <a:latin typeface="Eras Demi ITC" pitchFamily="34" charset="0"/>
                          <a:cs typeface="Arial" pitchFamily="34" charset="0"/>
                        </a:rPr>
                        <a:t> expenditure</a:t>
                      </a:r>
                      <a:endParaRPr lang="en-US" sz="2200" dirty="0">
                        <a:latin typeface="Eras Demi ITC" pitchFamily="34" charset="0"/>
                        <a:cs typeface="Arial" pitchFamily="34" charset="0"/>
                      </a:endParaRPr>
                    </a:p>
                  </a:txBody>
                  <a:tcPr marL="84406" marR="84406" marT="42203" marB="42203"/>
                </a:tc>
                <a:tc>
                  <a:txBody>
                    <a:bodyPr/>
                    <a:lstStyle/>
                    <a:p>
                      <a:pPr algn="r"/>
                      <a:r>
                        <a:rPr lang="en-ZA" sz="2000" dirty="0" smtClean="0">
                          <a:solidFill>
                            <a:schemeClr val="tx1"/>
                          </a:solidFill>
                          <a:latin typeface="Eras Demi ITC" panose="020B0805030504020804" pitchFamily="34" charset="0"/>
                        </a:rPr>
                        <a:t>135 592 063</a:t>
                      </a:r>
                    </a:p>
                  </a:txBody>
                  <a:tcPr/>
                </a:tc>
                <a:tc>
                  <a:txBody>
                    <a:bodyPr/>
                    <a:lstStyle/>
                    <a:p>
                      <a:pPr algn="r"/>
                      <a:r>
                        <a:rPr lang="en-ZA" sz="2000" dirty="0" smtClean="0">
                          <a:solidFill>
                            <a:schemeClr val="tx1"/>
                          </a:solidFill>
                          <a:latin typeface="Eras Demi ITC" panose="020B0805030504020804" pitchFamily="34" charset="0"/>
                        </a:rPr>
                        <a:t>132 967 562</a:t>
                      </a:r>
                      <a:endParaRPr lang="en-ZA" sz="2000" dirty="0">
                        <a:solidFill>
                          <a:schemeClr val="tx1"/>
                        </a:solidFill>
                        <a:latin typeface="Eras Demi ITC" panose="020B0805030504020804" pitchFamily="34" charset="0"/>
                      </a:endParaRPr>
                    </a:p>
                  </a:txBody>
                  <a:tcPr/>
                </a:tc>
                <a:tc>
                  <a:txBody>
                    <a:bodyPr/>
                    <a:lstStyle/>
                    <a:p>
                      <a:r>
                        <a:rPr lang="en-ZA" sz="2000" dirty="0" smtClean="0">
                          <a:solidFill>
                            <a:schemeClr val="tx1"/>
                          </a:solidFill>
                          <a:latin typeface="Eras Demi ITC" panose="020B0805030504020804" pitchFamily="34" charset="0"/>
                        </a:rPr>
                        <a:t>98%</a:t>
                      </a:r>
                      <a:endParaRPr lang="en-ZA" sz="2000"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2"/>
                  </a:ext>
                </a:extLst>
              </a:tr>
              <a:tr h="370840">
                <a:tc>
                  <a:txBody>
                    <a:bodyPr/>
                    <a:lstStyle/>
                    <a:p>
                      <a:r>
                        <a:rPr lang="en-US" sz="2200" dirty="0" smtClean="0">
                          <a:latin typeface="Eras Demi ITC" pitchFamily="34" charset="0"/>
                          <a:cs typeface="Arial" pitchFamily="34" charset="0"/>
                        </a:rPr>
                        <a:t>Operating</a:t>
                      </a:r>
                      <a:r>
                        <a:rPr lang="en-US" sz="2200" baseline="0" dirty="0" smtClean="0">
                          <a:latin typeface="Eras Demi ITC" pitchFamily="34" charset="0"/>
                          <a:cs typeface="Arial" pitchFamily="34" charset="0"/>
                        </a:rPr>
                        <a:t> expenditure</a:t>
                      </a:r>
                      <a:endParaRPr lang="en-US" sz="2200" dirty="0">
                        <a:latin typeface="Eras Demi ITC" pitchFamily="34" charset="0"/>
                        <a:cs typeface="Arial" pitchFamily="34" charset="0"/>
                      </a:endParaRPr>
                    </a:p>
                  </a:txBody>
                  <a:tcPr marL="84406" marR="84406" marT="42203" marB="42203"/>
                </a:tc>
                <a:tc>
                  <a:txBody>
                    <a:bodyPr/>
                    <a:lstStyle/>
                    <a:p>
                      <a:pPr algn="r"/>
                      <a:r>
                        <a:rPr lang="en-ZA" sz="2000" dirty="0" smtClean="0">
                          <a:solidFill>
                            <a:schemeClr val="tx1"/>
                          </a:solidFill>
                          <a:latin typeface="Eras Demi ITC" panose="020B0805030504020804" pitchFamily="34" charset="0"/>
                        </a:rPr>
                        <a:t>300 900 897</a:t>
                      </a:r>
                      <a:endParaRPr lang="en-ZA" sz="2000" dirty="0">
                        <a:solidFill>
                          <a:schemeClr val="tx1"/>
                        </a:solidFill>
                        <a:latin typeface="Eras Demi ITC" panose="020B0805030504020804" pitchFamily="34" charset="0"/>
                      </a:endParaRPr>
                    </a:p>
                  </a:txBody>
                  <a:tcPr/>
                </a:tc>
                <a:tc>
                  <a:txBody>
                    <a:bodyPr/>
                    <a:lstStyle/>
                    <a:p>
                      <a:pPr algn="r"/>
                      <a:r>
                        <a:rPr lang="en-ZA" sz="2000" dirty="0" smtClean="0">
                          <a:solidFill>
                            <a:schemeClr val="tx1"/>
                          </a:solidFill>
                          <a:latin typeface="Eras Demi ITC" panose="020B0805030504020804" pitchFamily="34" charset="0"/>
                        </a:rPr>
                        <a:t>276 233 780</a:t>
                      </a:r>
                      <a:endParaRPr lang="en-ZA" sz="2000" dirty="0">
                        <a:solidFill>
                          <a:schemeClr val="tx1"/>
                        </a:solidFill>
                        <a:latin typeface="Eras Demi ITC" panose="020B0805030504020804" pitchFamily="34" charset="0"/>
                      </a:endParaRPr>
                    </a:p>
                  </a:txBody>
                  <a:tcPr/>
                </a:tc>
                <a:tc>
                  <a:txBody>
                    <a:bodyPr/>
                    <a:lstStyle/>
                    <a:p>
                      <a:r>
                        <a:rPr lang="en-ZA" sz="2000" dirty="0" smtClean="0">
                          <a:solidFill>
                            <a:schemeClr val="tx1"/>
                          </a:solidFill>
                          <a:latin typeface="Eras Demi ITC" panose="020B0805030504020804" pitchFamily="34" charset="0"/>
                        </a:rPr>
                        <a:t>92%</a:t>
                      </a:r>
                      <a:endParaRPr lang="en-ZA" sz="2000"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3"/>
                  </a:ext>
                </a:extLst>
              </a:tr>
              <a:tr h="370840">
                <a:tc>
                  <a:txBody>
                    <a:bodyPr/>
                    <a:lstStyle/>
                    <a:p>
                      <a:r>
                        <a:rPr lang="en-US" sz="2200" dirty="0" smtClean="0">
                          <a:latin typeface="Eras Demi ITC" pitchFamily="34" charset="0"/>
                          <a:cs typeface="Arial" pitchFamily="34" charset="0"/>
                        </a:rPr>
                        <a:t>Capital expenditure</a:t>
                      </a:r>
                      <a:endParaRPr lang="en-US" sz="2200" dirty="0">
                        <a:latin typeface="Eras Demi ITC" pitchFamily="34" charset="0"/>
                        <a:cs typeface="Arial" pitchFamily="34" charset="0"/>
                      </a:endParaRPr>
                    </a:p>
                  </a:txBody>
                  <a:tcPr marL="84406" marR="84406" marT="42203" marB="42203"/>
                </a:tc>
                <a:tc>
                  <a:txBody>
                    <a:bodyPr/>
                    <a:lstStyle/>
                    <a:p>
                      <a:pPr algn="r"/>
                      <a:r>
                        <a:rPr lang="en-ZA" sz="2000" dirty="0" smtClean="0">
                          <a:solidFill>
                            <a:schemeClr val="tx1"/>
                          </a:solidFill>
                          <a:latin typeface="Eras Demi ITC" panose="020B0805030504020804" pitchFamily="34" charset="0"/>
                        </a:rPr>
                        <a:t>67 143 688</a:t>
                      </a:r>
                      <a:endParaRPr lang="en-ZA" sz="2000" dirty="0">
                        <a:solidFill>
                          <a:schemeClr val="tx1"/>
                        </a:solidFill>
                        <a:latin typeface="Eras Demi ITC" panose="020B0805030504020804" pitchFamily="34" charset="0"/>
                      </a:endParaRPr>
                    </a:p>
                  </a:txBody>
                  <a:tcPr/>
                </a:tc>
                <a:tc>
                  <a:txBody>
                    <a:bodyPr/>
                    <a:lstStyle/>
                    <a:p>
                      <a:pPr algn="r"/>
                      <a:r>
                        <a:rPr lang="en-ZA" sz="2000" dirty="0" smtClean="0">
                          <a:solidFill>
                            <a:schemeClr val="tx1"/>
                          </a:solidFill>
                          <a:latin typeface="Eras Demi ITC" panose="020B0805030504020804" pitchFamily="34" charset="0"/>
                        </a:rPr>
                        <a:t>62</a:t>
                      </a:r>
                      <a:r>
                        <a:rPr lang="en-ZA" sz="2000" baseline="0" dirty="0" smtClean="0">
                          <a:solidFill>
                            <a:schemeClr val="tx1"/>
                          </a:solidFill>
                          <a:latin typeface="Eras Demi ITC" panose="020B0805030504020804" pitchFamily="34" charset="0"/>
                        </a:rPr>
                        <a:t> 087 328</a:t>
                      </a:r>
                      <a:endParaRPr lang="en-ZA" sz="2000" dirty="0">
                        <a:solidFill>
                          <a:schemeClr val="tx1"/>
                        </a:solidFill>
                        <a:latin typeface="Eras Demi ITC" panose="020B0805030504020804" pitchFamily="34" charset="0"/>
                      </a:endParaRPr>
                    </a:p>
                  </a:txBody>
                  <a:tcPr/>
                </a:tc>
                <a:tc>
                  <a:txBody>
                    <a:bodyPr/>
                    <a:lstStyle/>
                    <a:p>
                      <a:r>
                        <a:rPr lang="en-ZA" sz="2000" dirty="0" smtClean="0">
                          <a:solidFill>
                            <a:schemeClr val="tx1"/>
                          </a:solidFill>
                          <a:latin typeface="Eras Demi ITC" panose="020B0805030504020804" pitchFamily="34" charset="0"/>
                        </a:rPr>
                        <a:t>92%</a:t>
                      </a:r>
                      <a:endParaRPr lang="en-ZA" sz="2000"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4"/>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200" b="1" dirty="0" smtClean="0">
                          <a:solidFill>
                            <a:srgbClr val="A83224"/>
                          </a:solidFill>
                          <a:latin typeface="Eras Demi ITC" pitchFamily="34" charset="0"/>
                          <a:cs typeface="Arial" pitchFamily="34" charset="0"/>
                        </a:rPr>
                        <a:t>Total </a:t>
                      </a:r>
                    </a:p>
                  </a:txBody>
                  <a:tcPr/>
                </a:tc>
                <a:tc>
                  <a:txBody>
                    <a:bodyPr/>
                    <a:lstStyle/>
                    <a:p>
                      <a:pPr algn="r"/>
                      <a:r>
                        <a:rPr lang="en-ZA" sz="2000" b="1" dirty="0" smtClean="0">
                          <a:solidFill>
                            <a:srgbClr val="A83224"/>
                          </a:solidFill>
                          <a:latin typeface="Eras Demi ITC" panose="020B0805030504020804" pitchFamily="34" charset="0"/>
                        </a:rPr>
                        <a:t>1 900 043 664</a:t>
                      </a:r>
                      <a:endParaRPr lang="en-ZA" sz="2000" b="1" dirty="0">
                        <a:solidFill>
                          <a:srgbClr val="A83224"/>
                        </a:solidFill>
                        <a:latin typeface="Eras Demi ITC" panose="020B0805030504020804" pitchFamily="34" charset="0"/>
                      </a:endParaRPr>
                    </a:p>
                  </a:txBody>
                  <a:tcPr/>
                </a:tc>
                <a:tc>
                  <a:txBody>
                    <a:bodyPr/>
                    <a:lstStyle/>
                    <a:p>
                      <a:pPr algn="r"/>
                      <a:r>
                        <a:rPr lang="en-ZA" sz="2000" b="1" dirty="0" smtClean="0">
                          <a:solidFill>
                            <a:srgbClr val="A83224"/>
                          </a:solidFill>
                          <a:latin typeface="Eras Demi ITC" panose="020B0805030504020804" pitchFamily="34" charset="0"/>
                        </a:rPr>
                        <a:t>1 861 260 058</a:t>
                      </a:r>
                      <a:endParaRPr lang="en-ZA" sz="2000" b="1" dirty="0">
                        <a:solidFill>
                          <a:srgbClr val="A83224"/>
                        </a:solidFill>
                        <a:latin typeface="Eras Demi ITC" panose="020B0805030504020804" pitchFamily="34" charset="0"/>
                      </a:endParaRPr>
                    </a:p>
                  </a:txBody>
                  <a:tcPr/>
                </a:tc>
                <a:tc>
                  <a:txBody>
                    <a:bodyPr/>
                    <a:lstStyle/>
                    <a:p>
                      <a:r>
                        <a:rPr lang="en-ZA" sz="2000" dirty="0" smtClean="0">
                          <a:solidFill>
                            <a:srgbClr val="A83224"/>
                          </a:solidFill>
                          <a:latin typeface="Eras Demi ITC" panose="020B0805030504020804" pitchFamily="34" charset="0"/>
                        </a:rPr>
                        <a:t>98%</a:t>
                      </a:r>
                      <a:endParaRPr lang="en-ZA" sz="2000" dirty="0">
                        <a:solidFill>
                          <a:srgbClr val="A83224"/>
                        </a:solidFill>
                        <a:latin typeface="Eras Demi ITC" panose="020B0805030504020804" pitchFamily="34" charset="0"/>
                      </a:endParaRPr>
                    </a:p>
                  </a:txBody>
                  <a:tcPr/>
                </a:tc>
                <a:extLst>
                  <a:ext uri="{0D108BD9-81ED-4DB2-BD59-A6C34878D82A}">
                    <a16:rowId xmlns:a16="http://schemas.microsoft.com/office/drawing/2014/main" xmlns="" val="10005"/>
                  </a:ext>
                </a:extLst>
              </a:tr>
            </a:tbl>
          </a:graphicData>
        </a:graphic>
      </p:graphicFrame>
      <p:sp>
        <p:nvSpPr>
          <p:cNvPr id="4" name="Slide Number Placeholder 3"/>
          <p:cNvSpPr>
            <a:spLocks noGrp="1"/>
          </p:cNvSpPr>
          <p:nvPr>
            <p:ph type="sldNum" sz="quarter" idx="12"/>
          </p:nvPr>
        </p:nvSpPr>
        <p:spPr/>
        <p:txBody>
          <a:bodyPr/>
          <a:lstStyle/>
          <a:p>
            <a:fld id="{D7CBE9B7-FB75-284D-83FF-0AB6B020F1CD}" type="slidenum">
              <a:rPr lang="en-US" smtClean="0"/>
              <a:pPr/>
              <a:t>36</a:t>
            </a:fld>
            <a:endParaRPr lang="en-US"/>
          </a:p>
        </p:txBody>
      </p:sp>
    </p:spTree>
    <p:extLst>
      <p:ext uri="{BB962C8B-B14F-4D97-AF65-F5344CB8AC3E}">
        <p14:creationId xmlns:p14="http://schemas.microsoft.com/office/powerpoint/2010/main" xmlns="" val="41478801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0999" y="729156"/>
            <a:ext cx="8524875"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P7 (IV) Annual Financial Statements </a:t>
            </a:r>
            <a:r>
              <a:rPr lang="en-US" b="1" dirty="0" smtClean="0">
                <a:solidFill>
                  <a:srgbClr val="0293D2"/>
                </a:solidFill>
              </a:rPr>
              <a:t>2018/19</a:t>
            </a:r>
            <a:endParaRPr lang="en-US" b="1" dirty="0">
              <a:solidFill>
                <a:srgbClr val="0293D2"/>
              </a:solidFill>
            </a:endParaRPr>
          </a:p>
          <a:p>
            <a:r>
              <a:rPr lang="en-US" b="1" dirty="0">
                <a:solidFill>
                  <a:srgbClr val="0293D2"/>
                </a:solidFill>
              </a:rPr>
              <a:t>Summarised Statement of Financial Position – </a:t>
            </a:r>
            <a:r>
              <a:rPr lang="en-US" b="1" dirty="0" smtClean="0">
                <a:solidFill>
                  <a:srgbClr val="0293D2"/>
                </a:solidFill>
              </a:rPr>
              <a:t>31 </a:t>
            </a:r>
            <a:r>
              <a:rPr lang="en-US" b="1" dirty="0">
                <a:solidFill>
                  <a:srgbClr val="0293D2"/>
                </a:solidFill>
              </a:rPr>
              <a:t>March </a:t>
            </a:r>
            <a:r>
              <a:rPr lang="en-US" b="1" dirty="0" smtClean="0">
                <a:solidFill>
                  <a:srgbClr val="0293D2"/>
                </a:solidFill>
              </a:rPr>
              <a:t>2019</a:t>
            </a:r>
            <a:endParaRPr lang="en-US" b="1" dirty="0">
              <a:solidFill>
                <a:srgbClr val="0293D2"/>
              </a:solidFill>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10" name="Content Placeholder 1"/>
          <p:cNvGraphicFramePr>
            <a:graphicFrameLocks noGrp="1"/>
          </p:cNvGraphicFramePr>
          <p:nvPr>
            <p:ph idx="1"/>
            <p:extLst>
              <p:ext uri="{D42A27DB-BD31-4B8C-83A1-F6EECF244321}">
                <p14:modId xmlns:p14="http://schemas.microsoft.com/office/powerpoint/2010/main" xmlns="" val="2851537521"/>
              </p:ext>
            </p:extLst>
          </p:nvPr>
        </p:nvGraphicFramePr>
        <p:xfrm>
          <a:off x="796238" y="1568630"/>
          <a:ext cx="7867650" cy="4923692"/>
        </p:xfrm>
        <a:graphic>
          <a:graphicData uri="http://schemas.openxmlformats.org/drawingml/2006/table">
            <a:tbl>
              <a:tblPr firstRow="1" bandRow="1">
                <a:tableStyleId>{073A0DAA-6AF3-43AB-8588-CEC1D06C72B9}</a:tableStyleId>
              </a:tblPr>
              <a:tblGrid>
                <a:gridCol w="2962626">
                  <a:extLst>
                    <a:ext uri="{9D8B030D-6E8A-4147-A177-3AD203B41FA5}">
                      <a16:colId xmlns:a16="http://schemas.microsoft.com/office/drawing/2014/main" xmlns="" val="20000"/>
                    </a:ext>
                  </a:extLst>
                </a:gridCol>
                <a:gridCol w="2468319">
                  <a:extLst>
                    <a:ext uri="{9D8B030D-6E8A-4147-A177-3AD203B41FA5}">
                      <a16:colId xmlns:a16="http://schemas.microsoft.com/office/drawing/2014/main" xmlns="" val="20001"/>
                    </a:ext>
                  </a:extLst>
                </a:gridCol>
                <a:gridCol w="2436705">
                  <a:extLst>
                    <a:ext uri="{9D8B030D-6E8A-4147-A177-3AD203B41FA5}">
                      <a16:colId xmlns:a16="http://schemas.microsoft.com/office/drawing/2014/main" xmlns="" val="20002"/>
                    </a:ext>
                  </a:extLst>
                </a:gridCol>
              </a:tblGrid>
              <a:tr h="370840">
                <a:tc>
                  <a:txBody>
                    <a:bodyPr/>
                    <a:lstStyle/>
                    <a:p>
                      <a:endParaRPr lang="en-ZA" dirty="0"/>
                    </a:p>
                  </a:txBody>
                  <a:tcPr>
                    <a:solidFill>
                      <a:schemeClr val="tx1">
                        <a:lumMod val="50000"/>
                        <a:lumOff val="50000"/>
                      </a:schemeClr>
                    </a:solidFill>
                  </a:tcPr>
                </a:tc>
                <a:tc>
                  <a:txBody>
                    <a:bodyPr/>
                    <a:lstStyle/>
                    <a:p>
                      <a:r>
                        <a:rPr lang="en-ZA" sz="2200" dirty="0" smtClean="0">
                          <a:latin typeface="Eras Demi ITC" panose="020B0805030504020804" pitchFamily="34" charset="0"/>
                        </a:rPr>
                        <a:t>2018/19 (R) </a:t>
                      </a:r>
                    </a:p>
                  </a:txBody>
                  <a:tcPr>
                    <a:solidFill>
                      <a:schemeClr val="tx1">
                        <a:lumMod val="50000"/>
                        <a:lumOff val="50000"/>
                      </a:schemeClr>
                    </a:solidFill>
                  </a:tcPr>
                </a:tc>
                <a:tc>
                  <a:txBody>
                    <a:bodyPr/>
                    <a:lstStyle/>
                    <a:p>
                      <a:r>
                        <a:rPr lang="en-ZA" sz="2200" dirty="0" smtClean="0">
                          <a:latin typeface="Eras Demi ITC" panose="020B0805030504020804" pitchFamily="34" charset="0"/>
                        </a:rPr>
                        <a:t>2017/18</a:t>
                      </a:r>
                      <a:r>
                        <a:rPr lang="en-ZA" sz="2200" baseline="0" dirty="0" smtClean="0">
                          <a:latin typeface="Eras Demi ITC" panose="020B0805030504020804" pitchFamily="34" charset="0"/>
                        </a:rPr>
                        <a:t> (R)</a:t>
                      </a:r>
                      <a:endParaRPr lang="en-ZA" sz="2200" dirty="0" smtClean="0">
                        <a:latin typeface="Eras Demi ITC" panose="020B0805030504020804" pitchFamily="34" charset="0"/>
                      </a:endParaRPr>
                    </a:p>
                  </a:txBody>
                  <a:tcPr>
                    <a:solidFill>
                      <a:schemeClr val="tx1">
                        <a:lumMod val="50000"/>
                        <a:lumOff val="50000"/>
                      </a:schemeClr>
                    </a:solidFill>
                  </a:tcPr>
                </a:tc>
                <a:extLst>
                  <a:ext uri="{0D108BD9-81ED-4DB2-BD59-A6C34878D82A}">
                    <a16:rowId xmlns:a16="http://schemas.microsoft.com/office/drawing/2014/main" xmlns="" val="10000"/>
                  </a:ext>
                </a:extLst>
              </a:tr>
              <a:tr h="370840">
                <a:tc>
                  <a:txBody>
                    <a:bodyPr/>
                    <a:lstStyle/>
                    <a:p>
                      <a:r>
                        <a:rPr lang="en-US" sz="2200" b="1" dirty="0" smtClean="0">
                          <a:solidFill>
                            <a:schemeClr val="tx2"/>
                          </a:solidFill>
                          <a:latin typeface="Eras Demi ITC" pitchFamily="34" charset="0"/>
                          <a:cs typeface="Arial" pitchFamily="34" charset="0"/>
                        </a:rPr>
                        <a:t>ASSETS</a:t>
                      </a:r>
                      <a:endParaRPr lang="en-US" sz="2200" b="1" dirty="0">
                        <a:solidFill>
                          <a:schemeClr val="tx2"/>
                        </a:solidFill>
                        <a:latin typeface="Eras Demi ITC" pitchFamily="34" charset="0"/>
                        <a:cs typeface="Arial" pitchFamily="34" charset="0"/>
                      </a:endParaRPr>
                    </a:p>
                  </a:txBody>
                  <a:tcPr/>
                </a:tc>
                <a:tc>
                  <a:txBody>
                    <a:bodyPr/>
                    <a:lstStyle/>
                    <a:p>
                      <a:endParaRPr lang="en-ZA" dirty="0">
                        <a:latin typeface="Eras Demi ITC" panose="020B0805030504020804" pitchFamily="34" charset="0"/>
                      </a:endParaRPr>
                    </a:p>
                  </a:txBody>
                  <a:tcPr/>
                </a:tc>
                <a:tc>
                  <a:txBody>
                    <a:bodyPr/>
                    <a:lstStyle/>
                    <a:p>
                      <a:endParaRPr lang="en-ZA" dirty="0">
                        <a:latin typeface="Eras Demi ITC" panose="020B0805030504020804" pitchFamily="34" charset="0"/>
                      </a:endParaRPr>
                    </a:p>
                  </a:txBody>
                  <a:tcPr/>
                </a:tc>
                <a:extLst>
                  <a:ext uri="{0D108BD9-81ED-4DB2-BD59-A6C34878D82A}">
                    <a16:rowId xmlns:a16="http://schemas.microsoft.com/office/drawing/2014/main" xmlns="" val="10001"/>
                  </a:ext>
                </a:extLst>
              </a:tr>
              <a:tr h="370840">
                <a:tc>
                  <a:txBody>
                    <a:bodyPr/>
                    <a:lstStyle/>
                    <a:p>
                      <a:r>
                        <a:rPr lang="en-US" sz="2200" dirty="0" smtClean="0">
                          <a:latin typeface="Eras Demi ITC" pitchFamily="34" charset="0"/>
                          <a:cs typeface="Arial" pitchFamily="34" charset="0"/>
                        </a:rPr>
                        <a:t>Non-current assets</a:t>
                      </a:r>
                      <a:endParaRPr lang="en-US" sz="2200" dirty="0">
                        <a:latin typeface="Eras Demi ITC" pitchFamily="34" charset="0"/>
                        <a:cs typeface="Arial" pitchFamily="34" charset="0"/>
                      </a:endParaRPr>
                    </a:p>
                  </a:txBody>
                  <a:tcPr marL="84406" marR="84406" marT="42203" marB="42203"/>
                </a:tc>
                <a:tc>
                  <a:txBody>
                    <a:bodyPr/>
                    <a:lstStyle/>
                    <a:p>
                      <a:pPr algn="r"/>
                      <a:r>
                        <a:rPr lang="en-ZA" sz="2200" dirty="0" smtClean="0">
                          <a:solidFill>
                            <a:schemeClr val="tx1"/>
                          </a:solidFill>
                          <a:latin typeface="Eras Demi ITC" panose="020B0805030504020804" pitchFamily="34" charset="0"/>
                        </a:rPr>
                        <a:t>192 873 579</a:t>
                      </a:r>
                      <a:endParaRPr lang="en-ZA" sz="2200" dirty="0">
                        <a:solidFill>
                          <a:schemeClr val="tx1"/>
                        </a:solidFill>
                        <a:latin typeface="Eras Demi ITC" panose="020B0805030504020804" pitchFamily="34" charset="0"/>
                      </a:endParaRP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ZA" sz="2200" dirty="0" smtClean="0">
                          <a:solidFill>
                            <a:schemeClr val="tx1"/>
                          </a:solidFill>
                          <a:latin typeface="Eras Demi ITC" panose="020B0805030504020804" pitchFamily="34" charset="0"/>
                        </a:rPr>
                        <a:t>203</a:t>
                      </a:r>
                      <a:r>
                        <a:rPr lang="en-ZA" sz="2200" baseline="0" dirty="0" smtClean="0">
                          <a:solidFill>
                            <a:schemeClr val="tx1"/>
                          </a:solidFill>
                          <a:latin typeface="Eras Demi ITC" panose="020B0805030504020804" pitchFamily="34" charset="0"/>
                        </a:rPr>
                        <a:t> 146 486</a:t>
                      </a:r>
                      <a:endParaRPr lang="en-ZA" sz="2200" dirty="0" smtClean="0">
                        <a:solidFill>
                          <a:schemeClr val="tx1"/>
                        </a:solidFill>
                        <a:latin typeface="Eras Demi ITC" panose="020B0805030504020804" pitchFamily="34" charset="0"/>
                      </a:endParaRPr>
                    </a:p>
                  </a:txBody>
                  <a:tcPr/>
                </a:tc>
                <a:extLst>
                  <a:ext uri="{0D108BD9-81ED-4DB2-BD59-A6C34878D82A}">
                    <a16:rowId xmlns:a16="http://schemas.microsoft.com/office/drawing/2014/main" xmlns="" val="10002"/>
                  </a:ext>
                </a:extLst>
              </a:tr>
              <a:tr h="370840">
                <a:tc>
                  <a:txBody>
                    <a:bodyPr/>
                    <a:lstStyle/>
                    <a:p>
                      <a:r>
                        <a:rPr lang="en-US" sz="2200" smtClean="0">
                          <a:latin typeface="Eras Demi ITC" pitchFamily="34" charset="0"/>
                          <a:cs typeface="Arial" pitchFamily="34" charset="0"/>
                        </a:rPr>
                        <a:t>Current</a:t>
                      </a:r>
                      <a:r>
                        <a:rPr lang="en-US" sz="2200" baseline="0" smtClean="0">
                          <a:latin typeface="Eras Demi ITC" pitchFamily="34" charset="0"/>
                          <a:cs typeface="Arial" pitchFamily="34" charset="0"/>
                        </a:rPr>
                        <a:t> assets</a:t>
                      </a:r>
                      <a:endParaRPr lang="en-US" sz="2200" dirty="0">
                        <a:latin typeface="Eras Demi ITC" pitchFamily="34" charset="0"/>
                        <a:cs typeface="Arial" pitchFamily="34" charset="0"/>
                      </a:endParaRPr>
                    </a:p>
                  </a:txBody>
                  <a:tcPr marL="84406" marR="84406" marT="42203" marB="42203"/>
                </a:tc>
                <a:tc>
                  <a:txBody>
                    <a:bodyPr/>
                    <a:lstStyle/>
                    <a:p>
                      <a:pPr algn="r"/>
                      <a:r>
                        <a:rPr lang="en-ZA" sz="2200" dirty="0" smtClean="0">
                          <a:solidFill>
                            <a:schemeClr val="tx1"/>
                          </a:solidFill>
                          <a:latin typeface="Eras Demi ITC" panose="020B0805030504020804" pitchFamily="34" charset="0"/>
                        </a:rPr>
                        <a:t>336 642 033</a:t>
                      </a:r>
                      <a:endParaRPr lang="en-ZA" sz="2200" dirty="0">
                        <a:solidFill>
                          <a:schemeClr val="tx1"/>
                        </a:solidFill>
                        <a:latin typeface="Eras Demi ITC" panose="020B0805030504020804" pitchFamily="34" charset="0"/>
                      </a:endParaRPr>
                    </a:p>
                  </a:txBody>
                  <a:tcPr/>
                </a:tc>
                <a:tc>
                  <a:txBody>
                    <a:bodyPr/>
                    <a:lstStyle/>
                    <a:p>
                      <a:pPr algn="r"/>
                      <a:r>
                        <a:rPr lang="en-ZA" sz="2200" dirty="0" smtClean="0">
                          <a:solidFill>
                            <a:schemeClr val="tx1"/>
                          </a:solidFill>
                          <a:latin typeface="Eras Demi ITC" panose="020B0805030504020804" pitchFamily="34" charset="0"/>
                        </a:rPr>
                        <a:t>302 608 570</a:t>
                      </a:r>
                      <a:endParaRPr lang="en-ZA" sz="2200"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3"/>
                  </a:ext>
                </a:extLst>
              </a:tr>
              <a:tr h="370840">
                <a:tc>
                  <a:txBody>
                    <a:bodyPr/>
                    <a:lstStyle/>
                    <a:p>
                      <a:r>
                        <a:rPr lang="en-US" sz="2200" b="1" dirty="0" smtClean="0">
                          <a:solidFill>
                            <a:srgbClr val="A83224"/>
                          </a:solidFill>
                          <a:latin typeface="Eras Demi ITC" pitchFamily="34" charset="0"/>
                          <a:cs typeface="Arial" pitchFamily="34" charset="0"/>
                        </a:rPr>
                        <a:t>Total assets</a:t>
                      </a:r>
                      <a:endParaRPr lang="en-US" sz="2200" b="1" dirty="0">
                        <a:solidFill>
                          <a:srgbClr val="A83224"/>
                        </a:solidFill>
                        <a:latin typeface="Eras Demi ITC" pitchFamily="34" charset="0"/>
                        <a:cs typeface="Arial" pitchFamily="34" charset="0"/>
                      </a:endParaRPr>
                    </a:p>
                  </a:txBody>
                  <a:tcPr marL="84406" marR="84406" marT="42203" marB="42203"/>
                </a:tc>
                <a:tc>
                  <a:txBody>
                    <a:bodyPr/>
                    <a:lstStyle/>
                    <a:p>
                      <a:pPr algn="r"/>
                      <a:r>
                        <a:rPr lang="en-ZA" sz="2200" dirty="0" smtClean="0">
                          <a:solidFill>
                            <a:srgbClr val="A83224"/>
                          </a:solidFill>
                          <a:latin typeface="Eras Demi ITC" panose="020B0805030504020804" pitchFamily="34" charset="0"/>
                        </a:rPr>
                        <a:t>529 515 612</a:t>
                      </a:r>
                      <a:endParaRPr lang="en-ZA" sz="2200" dirty="0">
                        <a:solidFill>
                          <a:srgbClr val="A83224"/>
                        </a:solidFill>
                        <a:latin typeface="Eras Demi ITC" panose="020B0805030504020804" pitchFamily="34" charset="0"/>
                      </a:endParaRP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ZA" sz="2200" dirty="0" smtClean="0">
                          <a:solidFill>
                            <a:srgbClr val="A83224"/>
                          </a:solidFill>
                          <a:latin typeface="Eras Demi ITC" panose="020B0805030504020804" pitchFamily="34" charset="0"/>
                        </a:rPr>
                        <a:t>505 755</a:t>
                      </a:r>
                      <a:r>
                        <a:rPr lang="en-ZA" sz="2200" baseline="0" dirty="0" smtClean="0">
                          <a:solidFill>
                            <a:srgbClr val="A83224"/>
                          </a:solidFill>
                          <a:latin typeface="Eras Demi ITC" panose="020B0805030504020804" pitchFamily="34" charset="0"/>
                        </a:rPr>
                        <a:t> 056</a:t>
                      </a:r>
                      <a:endParaRPr lang="en-ZA" sz="2200" dirty="0" smtClean="0">
                        <a:solidFill>
                          <a:srgbClr val="A83224"/>
                        </a:solidFill>
                        <a:latin typeface="Eras Demi ITC" panose="020B0805030504020804" pitchFamily="34" charset="0"/>
                      </a:endParaRPr>
                    </a:p>
                  </a:txBody>
                  <a:tcPr/>
                </a:tc>
                <a:extLst>
                  <a:ext uri="{0D108BD9-81ED-4DB2-BD59-A6C34878D82A}">
                    <a16:rowId xmlns:a16="http://schemas.microsoft.com/office/drawing/2014/main" xmlns="" val="10004"/>
                  </a:ext>
                </a:extLst>
              </a:tr>
              <a:tr h="370840">
                <a:tc>
                  <a:txBody>
                    <a:bodyPr/>
                    <a:lstStyle/>
                    <a:p>
                      <a:pPr algn="l"/>
                      <a:r>
                        <a:rPr lang="en-US" sz="2200" b="1" dirty="0" smtClean="0">
                          <a:solidFill>
                            <a:schemeClr val="tx2"/>
                          </a:solidFill>
                          <a:latin typeface="Eras Demi ITC" pitchFamily="34" charset="0"/>
                          <a:cs typeface="Arial" pitchFamily="34" charset="0"/>
                        </a:rPr>
                        <a:t>NET ASSETS</a:t>
                      </a:r>
                      <a:r>
                        <a:rPr lang="en-US" sz="2200" b="1" baseline="0" dirty="0" smtClean="0">
                          <a:solidFill>
                            <a:schemeClr val="tx2"/>
                          </a:solidFill>
                          <a:latin typeface="Eras Demi ITC" pitchFamily="34" charset="0"/>
                          <a:cs typeface="Arial" pitchFamily="34" charset="0"/>
                        </a:rPr>
                        <a:t> &amp; LIABILITIES</a:t>
                      </a:r>
                      <a:endParaRPr lang="en-US" sz="2200" b="1" dirty="0">
                        <a:solidFill>
                          <a:schemeClr val="tx2"/>
                        </a:solidFill>
                        <a:latin typeface="Eras Demi ITC" pitchFamily="34" charset="0"/>
                        <a:cs typeface="Arial" pitchFamily="34" charset="0"/>
                      </a:endParaRPr>
                    </a:p>
                  </a:txBody>
                  <a:tcPr marL="84406" marR="84406" marT="42203" marB="42203"/>
                </a:tc>
                <a:tc>
                  <a:txBody>
                    <a:bodyPr/>
                    <a:lstStyle/>
                    <a:p>
                      <a:pPr algn="r"/>
                      <a:endParaRPr lang="en-ZA" sz="2200" dirty="0">
                        <a:solidFill>
                          <a:schemeClr val="tx1"/>
                        </a:solidFill>
                        <a:latin typeface="Eras Demi ITC" panose="020B0805030504020804" pitchFamily="34" charset="0"/>
                      </a:endParaRPr>
                    </a:p>
                  </a:txBody>
                  <a:tcPr/>
                </a:tc>
                <a:tc>
                  <a:txBody>
                    <a:bodyPr/>
                    <a:lstStyle/>
                    <a:p>
                      <a:pPr algn="r"/>
                      <a:endParaRPr lang="en-ZA" sz="2200"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5"/>
                  </a:ext>
                </a:extLst>
              </a:tr>
              <a:tr h="370840">
                <a:tc>
                  <a:txBody>
                    <a:bodyPr/>
                    <a:lstStyle/>
                    <a:p>
                      <a:r>
                        <a:rPr lang="en-US" sz="2200" smtClean="0">
                          <a:latin typeface="Eras Demi ITC" pitchFamily="34" charset="0"/>
                          <a:cs typeface="Arial" pitchFamily="34" charset="0"/>
                        </a:rPr>
                        <a:t>Accumulated surplus</a:t>
                      </a:r>
                      <a:endParaRPr lang="en-US" sz="2200" dirty="0">
                        <a:latin typeface="Eras Demi ITC" pitchFamily="34" charset="0"/>
                        <a:cs typeface="Arial" pitchFamily="34" charset="0"/>
                      </a:endParaRPr>
                    </a:p>
                  </a:txBody>
                  <a:tcPr marL="84406" marR="84406" marT="42203" marB="42203"/>
                </a:tc>
                <a:tc>
                  <a:txBody>
                    <a:bodyPr/>
                    <a:lstStyle/>
                    <a:p>
                      <a:pPr algn="r"/>
                      <a:r>
                        <a:rPr lang="en-ZA" sz="2200" dirty="0" smtClean="0">
                          <a:solidFill>
                            <a:schemeClr val="tx1"/>
                          </a:solidFill>
                          <a:latin typeface="Eras Demi ITC" panose="020B0805030504020804" pitchFamily="34" charset="0"/>
                        </a:rPr>
                        <a:t>284 533 983</a:t>
                      </a:r>
                      <a:endParaRPr lang="en-ZA" sz="2200" dirty="0">
                        <a:solidFill>
                          <a:schemeClr val="tx1"/>
                        </a:solidFill>
                        <a:latin typeface="Eras Demi ITC" panose="020B0805030504020804" pitchFamily="34" charset="0"/>
                      </a:endParaRP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ZA" sz="2200" dirty="0" smtClean="0">
                          <a:solidFill>
                            <a:schemeClr val="tx1"/>
                          </a:solidFill>
                          <a:latin typeface="Eras Demi ITC" panose="020B0805030504020804" pitchFamily="34" charset="0"/>
                        </a:rPr>
                        <a:t>246 977</a:t>
                      </a:r>
                      <a:r>
                        <a:rPr lang="en-ZA" sz="2200" baseline="0" dirty="0" smtClean="0">
                          <a:solidFill>
                            <a:schemeClr val="tx1"/>
                          </a:solidFill>
                          <a:latin typeface="Eras Demi ITC" panose="020B0805030504020804" pitchFamily="34" charset="0"/>
                        </a:rPr>
                        <a:t> 571</a:t>
                      </a:r>
                      <a:endParaRPr lang="en-ZA" sz="2200" dirty="0" smtClean="0">
                        <a:solidFill>
                          <a:schemeClr val="tx1"/>
                        </a:solidFill>
                        <a:latin typeface="Eras Demi ITC" panose="020B0805030504020804" pitchFamily="34" charset="0"/>
                      </a:endParaRPr>
                    </a:p>
                  </a:txBody>
                  <a:tcPr/>
                </a:tc>
                <a:extLst>
                  <a:ext uri="{0D108BD9-81ED-4DB2-BD59-A6C34878D82A}">
                    <a16:rowId xmlns:a16="http://schemas.microsoft.com/office/drawing/2014/main" xmlns="" val="10006"/>
                  </a:ext>
                </a:extLst>
              </a:tr>
              <a:tr h="370840">
                <a:tc>
                  <a:txBody>
                    <a:bodyPr/>
                    <a:lstStyle/>
                    <a:p>
                      <a:r>
                        <a:rPr lang="en-US" sz="2200" smtClean="0">
                          <a:latin typeface="Eras Demi ITC" pitchFamily="34" charset="0"/>
                          <a:cs typeface="Arial" pitchFamily="34" charset="0"/>
                        </a:rPr>
                        <a:t>Non-current</a:t>
                      </a:r>
                      <a:r>
                        <a:rPr lang="en-US" sz="2200" baseline="0" smtClean="0">
                          <a:latin typeface="Eras Demi ITC" pitchFamily="34" charset="0"/>
                          <a:cs typeface="Arial" pitchFamily="34" charset="0"/>
                        </a:rPr>
                        <a:t> liabilities</a:t>
                      </a:r>
                      <a:endParaRPr lang="en-US" sz="2200" dirty="0">
                        <a:latin typeface="Eras Demi ITC" pitchFamily="34" charset="0"/>
                        <a:cs typeface="Arial" pitchFamily="34" charset="0"/>
                      </a:endParaRPr>
                    </a:p>
                  </a:txBody>
                  <a:tcPr marL="84406" marR="84406" marT="42203" marB="42203"/>
                </a:tc>
                <a:tc>
                  <a:txBody>
                    <a:bodyPr/>
                    <a:lstStyle/>
                    <a:p>
                      <a:pPr algn="r"/>
                      <a:r>
                        <a:rPr lang="en-ZA" sz="2200" dirty="0" smtClean="0">
                          <a:solidFill>
                            <a:schemeClr val="tx1"/>
                          </a:solidFill>
                          <a:latin typeface="Eras Demi ITC" panose="020B0805030504020804" pitchFamily="34" charset="0"/>
                        </a:rPr>
                        <a:t>1 541 826</a:t>
                      </a:r>
                      <a:endParaRPr lang="en-ZA" sz="2200" dirty="0">
                        <a:solidFill>
                          <a:schemeClr val="tx1"/>
                        </a:solidFill>
                        <a:latin typeface="Eras Demi ITC" panose="020B0805030504020804" pitchFamily="34" charset="0"/>
                      </a:endParaRPr>
                    </a:p>
                  </a:txBody>
                  <a:tcPr/>
                </a:tc>
                <a:tc>
                  <a:txBody>
                    <a:bodyPr/>
                    <a:lstStyle/>
                    <a:p>
                      <a:pPr algn="r"/>
                      <a:r>
                        <a:rPr lang="en-ZA" sz="2200" dirty="0" smtClean="0">
                          <a:solidFill>
                            <a:schemeClr val="tx1"/>
                          </a:solidFill>
                          <a:latin typeface="Eras Demi ITC" panose="020B0805030504020804" pitchFamily="34" charset="0"/>
                        </a:rPr>
                        <a:t>1 298 296</a:t>
                      </a:r>
                      <a:endParaRPr lang="en-ZA" sz="2200"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7"/>
                  </a:ext>
                </a:extLst>
              </a:tr>
              <a:tr h="370840">
                <a:tc>
                  <a:txBody>
                    <a:bodyPr/>
                    <a:lstStyle/>
                    <a:p>
                      <a:r>
                        <a:rPr lang="en-US" sz="2200" smtClean="0">
                          <a:latin typeface="Eras Demi ITC" pitchFamily="34" charset="0"/>
                          <a:cs typeface="Arial" pitchFamily="34" charset="0"/>
                        </a:rPr>
                        <a:t>Current liabilities</a:t>
                      </a:r>
                      <a:endParaRPr lang="en-US" sz="2200" dirty="0">
                        <a:latin typeface="Eras Demi ITC" pitchFamily="34" charset="0"/>
                        <a:cs typeface="Arial" pitchFamily="34" charset="0"/>
                      </a:endParaRPr>
                    </a:p>
                  </a:txBody>
                  <a:tcPr marL="84406" marR="84406" marT="42203" marB="42203"/>
                </a:tc>
                <a:tc>
                  <a:txBody>
                    <a:bodyPr/>
                    <a:lstStyle/>
                    <a:p>
                      <a:pPr algn="r"/>
                      <a:r>
                        <a:rPr lang="en-ZA" sz="2200" dirty="0" smtClean="0">
                          <a:solidFill>
                            <a:schemeClr val="tx1"/>
                          </a:solidFill>
                          <a:latin typeface="Eras Demi ITC" panose="020B0805030504020804" pitchFamily="34" charset="0"/>
                        </a:rPr>
                        <a:t>243 439 802</a:t>
                      </a:r>
                      <a:endParaRPr lang="en-ZA" sz="2200" dirty="0">
                        <a:solidFill>
                          <a:schemeClr val="tx1"/>
                        </a:solidFill>
                        <a:latin typeface="Eras Demi ITC" panose="020B0805030504020804" pitchFamily="34" charset="0"/>
                      </a:endParaRPr>
                    </a:p>
                  </a:txBody>
                  <a:tcPr/>
                </a:tc>
                <a:tc>
                  <a:txBody>
                    <a:bodyPr/>
                    <a:lstStyle/>
                    <a:p>
                      <a:pPr algn="r"/>
                      <a:r>
                        <a:rPr lang="en-ZA" sz="2200" dirty="0" smtClean="0">
                          <a:solidFill>
                            <a:schemeClr val="tx1"/>
                          </a:solidFill>
                          <a:latin typeface="Eras Demi ITC" panose="020B0805030504020804" pitchFamily="34" charset="0"/>
                        </a:rPr>
                        <a:t>257 479 189</a:t>
                      </a:r>
                      <a:endParaRPr lang="en-ZA" sz="2200"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8"/>
                  </a:ext>
                </a:extLst>
              </a:tr>
              <a:tr h="370840">
                <a:tc>
                  <a:txBody>
                    <a:bodyPr/>
                    <a:lstStyle/>
                    <a:p>
                      <a:r>
                        <a:rPr lang="en-US" sz="2200" b="1" dirty="0" smtClean="0">
                          <a:solidFill>
                            <a:srgbClr val="A83224"/>
                          </a:solidFill>
                          <a:latin typeface="Eras Demi ITC" pitchFamily="34" charset="0"/>
                          <a:cs typeface="Arial" pitchFamily="34" charset="0"/>
                        </a:rPr>
                        <a:t>Total liabilities</a:t>
                      </a:r>
                      <a:endParaRPr lang="en-US" sz="2200" b="1" dirty="0">
                        <a:solidFill>
                          <a:srgbClr val="A83224"/>
                        </a:solidFill>
                        <a:latin typeface="Eras Demi ITC" pitchFamily="34" charset="0"/>
                        <a:cs typeface="Arial" pitchFamily="34" charset="0"/>
                      </a:endParaRPr>
                    </a:p>
                  </a:txBody>
                  <a:tcPr marL="84406" marR="84406" marT="42203" marB="42203"/>
                </a:tc>
                <a:tc>
                  <a:txBody>
                    <a:bodyPr/>
                    <a:lstStyle/>
                    <a:p>
                      <a:pPr algn="r"/>
                      <a:r>
                        <a:rPr lang="en-ZA" sz="2200" b="1" dirty="0" smtClean="0">
                          <a:solidFill>
                            <a:srgbClr val="A83224"/>
                          </a:solidFill>
                          <a:latin typeface="Eras Demi ITC" panose="020B0805030504020804" pitchFamily="34" charset="0"/>
                        </a:rPr>
                        <a:t>529 515 612</a:t>
                      </a:r>
                      <a:endParaRPr lang="en-ZA" sz="2200" b="1" dirty="0">
                        <a:solidFill>
                          <a:srgbClr val="A83224"/>
                        </a:solidFill>
                        <a:latin typeface="Eras Demi ITC" panose="020B0805030504020804" pitchFamily="34" charset="0"/>
                      </a:endParaRP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ZA" sz="2200" b="1" dirty="0" smtClean="0">
                          <a:solidFill>
                            <a:srgbClr val="A83224"/>
                          </a:solidFill>
                          <a:latin typeface="Eras Demi ITC" panose="020B0805030504020804" pitchFamily="34" charset="0"/>
                        </a:rPr>
                        <a:t>505 755</a:t>
                      </a:r>
                      <a:r>
                        <a:rPr lang="en-ZA" sz="2200" b="1" baseline="0" dirty="0" smtClean="0">
                          <a:solidFill>
                            <a:srgbClr val="A83224"/>
                          </a:solidFill>
                          <a:latin typeface="Eras Demi ITC" panose="020B0805030504020804" pitchFamily="34" charset="0"/>
                        </a:rPr>
                        <a:t> 056</a:t>
                      </a:r>
                      <a:endParaRPr lang="en-ZA" sz="2200" b="1" dirty="0" smtClean="0">
                        <a:solidFill>
                          <a:srgbClr val="A83224"/>
                        </a:solidFill>
                        <a:latin typeface="Eras Demi ITC" panose="020B0805030504020804" pitchFamily="34" charset="0"/>
                      </a:endParaRPr>
                    </a:p>
                  </a:txBody>
                  <a:tcPr/>
                </a:tc>
                <a:extLst>
                  <a:ext uri="{0D108BD9-81ED-4DB2-BD59-A6C34878D82A}">
                    <a16:rowId xmlns:a16="http://schemas.microsoft.com/office/drawing/2014/main" xmlns="" val="10009"/>
                  </a:ext>
                </a:extLst>
              </a:tr>
            </a:tbl>
          </a:graphicData>
        </a:graphic>
      </p:graphicFrame>
      <p:sp>
        <p:nvSpPr>
          <p:cNvPr id="4" name="Slide Number Placeholder 3"/>
          <p:cNvSpPr>
            <a:spLocks noGrp="1"/>
          </p:cNvSpPr>
          <p:nvPr>
            <p:ph type="sldNum" sz="quarter" idx="12"/>
          </p:nvPr>
        </p:nvSpPr>
        <p:spPr/>
        <p:txBody>
          <a:bodyPr/>
          <a:lstStyle/>
          <a:p>
            <a:fld id="{D7CBE9B7-FB75-284D-83FF-0AB6B020F1CD}" type="slidenum">
              <a:rPr lang="en-US" smtClean="0"/>
              <a:pPr/>
              <a:t>37</a:t>
            </a:fld>
            <a:endParaRPr lang="en-US"/>
          </a:p>
        </p:txBody>
      </p:sp>
    </p:spTree>
    <p:extLst>
      <p:ext uri="{BB962C8B-B14F-4D97-AF65-F5344CB8AC3E}">
        <p14:creationId xmlns:p14="http://schemas.microsoft.com/office/powerpoint/2010/main" xmlns="" val="42862360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0999" y="729156"/>
            <a:ext cx="8524875"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P7 (V) Annual Financial Statements </a:t>
            </a:r>
            <a:r>
              <a:rPr lang="en-US" b="1" dirty="0" smtClean="0">
                <a:solidFill>
                  <a:srgbClr val="0293D2"/>
                </a:solidFill>
              </a:rPr>
              <a:t>2018/19</a:t>
            </a:r>
            <a:endParaRPr lang="en-US" b="1" dirty="0">
              <a:solidFill>
                <a:srgbClr val="0293D2"/>
              </a:solidFill>
            </a:endParaRPr>
          </a:p>
          <a:p>
            <a:r>
              <a:rPr lang="en-US" b="1" dirty="0">
                <a:solidFill>
                  <a:srgbClr val="0293D2"/>
                </a:solidFill>
              </a:rPr>
              <a:t>Summarised Statement of Financial </a:t>
            </a:r>
            <a:r>
              <a:rPr lang="en-US" b="1" dirty="0" smtClean="0">
                <a:solidFill>
                  <a:srgbClr val="0293D2"/>
                </a:solidFill>
              </a:rPr>
              <a:t>Performance – 31 </a:t>
            </a:r>
            <a:r>
              <a:rPr lang="en-US" b="1" dirty="0">
                <a:solidFill>
                  <a:srgbClr val="0293D2"/>
                </a:solidFill>
              </a:rPr>
              <a:t>March </a:t>
            </a:r>
            <a:r>
              <a:rPr lang="en-US" b="1" dirty="0" smtClean="0">
                <a:solidFill>
                  <a:srgbClr val="0293D2"/>
                </a:solidFill>
              </a:rPr>
              <a:t>2019</a:t>
            </a:r>
            <a:endParaRPr lang="en-US" b="1" dirty="0">
              <a:solidFill>
                <a:srgbClr val="0293D2"/>
              </a:solidFill>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8" name="Content Placeholder 1"/>
          <p:cNvGraphicFramePr>
            <a:graphicFrameLocks noGrp="1"/>
          </p:cNvGraphicFramePr>
          <p:nvPr>
            <p:ph idx="1"/>
            <p:extLst>
              <p:ext uri="{D42A27DB-BD31-4B8C-83A1-F6EECF244321}">
                <p14:modId xmlns:p14="http://schemas.microsoft.com/office/powerpoint/2010/main" xmlns="" val="2769744700"/>
              </p:ext>
            </p:extLst>
          </p:nvPr>
        </p:nvGraphicFramePr>
        <p:xfrm>
          <a:off x="917575" y="1544995"/>
          <a:ext cx="7666038" cy="4324350"/>
        </p:xfrm>
        <a:graphic>
          <a:graphicData uri="http://schemas.openxmlformats.org/drawingml/2006/table">
            <a:tbl>
              <a:tblPr firstRow="1" bandRow="1">
                <a:tableStyleId>{073A0DAA-6AF3-43AB-8588-CEC1D06C72B9}</a:tableStyleId>
              </a:tblPr>
              <a:tblGrid>
                <a:gridCol w="2555346">
                  <a:extLst>
                    <a:ext uri="{9D8B030D-6E8A-4147-A177-3AD203B41FA5}">
                      <a16:colId xmlns:a16="http://schemas.microsoft.com/office/drawing/2014/main" xmlns="" val="20000"/>
                    </a:ext>
                  </a:extLst>
                </a:gridCol>
                <a:gridCol w="2555346">
                  <a:extLst>
                    <a:ext uri="{9D8B030D-6E8A-4147-A177-3AD203B41FA5}">
                      <a16:colId xmlns:a16="http://schemas.microsoft.com/office/drawing/2014/main" xmlns="" val="20001"/>
                    </a:ext>
                  </a:extLst>
                </a:gridCol>
                <a:gridCol w="2555346">
                  <a:extLst>
                    <a:ext uri="{9D8B030D-6E8A-4147-A177-3AD203B41FA5}">
                      <a16:colId xmlns:a16="http://schemas.microsoft.com/office/drawing/2014/main" xmlns="" val="20002"/>
                    </a:ext>
                  </a:extLst>
                </a:gridCol>
              </a:tblGrid>
              <a:tr h="542754">
                <a:tc>
                  <a:txBody>
                    <a:bodyPr/>
                    <a:lstStyle/>
                    <a:p>
                      <a:endParaRPr lang="en-ZA" sz="2100" dirty="0">
                        <a:latin typeface="Eras Demi ITC" panose="020B0805030504020804" pitchFamily="34" charset="0"/>
                      </a:endParaRPr>
                    </a:p>
                  </a:txBody>
                  <a:tcPr>
                    <a:solidFill>
                      <a:schemeClr val="tx1">
                        <a:lumMod val="50000"/>
                        <a:lumOff val="50000"/>
                      </a:schemeClr>
                    </a:solidFill>
                  </a:tcPr>
                </a:tc>
                <a:tc>
                  <a:txBody>
                    <a:bodyPr/>
                    <a:lstStyle/>
                    <a:p>
                      <a:r>
                        <a:rPr lang="en-ZA" sz="2100" dirty="0" smtClean="0">
                          <a:latin typeface="Eras Demi ITC" panose="020B0805030504020804" pitchFamily="34" charset="0"/>
                        </a:rPr>
                        <a:t>2018/19</a:t>
                      </a:r>
                      <a:r>
                        <a:rPr lang="en-ZA" sz="2100" baseline="0" dirty="0" smtClean="0">
                          <a:latin typeface="Eras Demi ITC" panose="020B0805030504020804" pitchFamily="34" charset="0"/>
                        </a:rPr>
                        <a:t>  (</a:t>
                      </a:r>
                      <a:r>
                        <a:rPr lang="en-ZA" sz="2100" dirty="0" smtClean="0">
                          <a:latin typeface="Eras Demi ITC" panose="020B0805030504020804" pitchFamily="34" charset="0"/>
                        </a:rPr>
                        <a:t>R)</a:t>
                      </a:r>
                      <a:endParaRPr lang="en-ZA" sz="2100" dirty="0">
                        <a:latin typeface="Eras Demi ITC" panose="020B0805030504020804" pitchFamily="34" charset="0"/>
                      </a:endParaRPr>
                    </a:p>
                  </a:txBody>
                  <a:tcPr>
                    <a:solidFill>
                      <a:schemeClr val="tx1">
                        <a:lumMod val="50000"/>
                        <a:lumOff val="50000"/>
                      </a:schemeClr>
                    </a:solidFill>
                  </a:tcPr>
                </a:tc>
                <a:tc>
                  <a:txBody>
                    <a:bodyPr/>
                    <a:lstStyle/>
                    <a:p>
                      <a:r>
                        <a:rPr lang="en-ZA" sz="2100" dirty="0" smtClean="0">
                          <a:latin typeface="Eras Demi ITC" panose="020B0805030504020804" pitchFamily="34" charset="0"/>
                        </a:rPr>
                        <a:t>2017/18</a:t>
                      </a:r>
                      <a:r>
                        <a:rPr lang="en-ZA" sz="2100" baseline="0" dirty="0" smtClean="0">
                          <a:latin typeface="Eras Demi ITC" panose="020B0805030504020804" pitchFamily="34" charset="0"/>
                        </a:rPr>
                        <a:t>  (</a:t>
                      </a:r>
                      <a:r>
                        <a:rPr lang="en-ZA" sz="2100" dirty="0" smtClean="0">
                          <a:latin typeface="Eras Demi ITC" panose="020B0805030504020804" pitchFamily="34" charset="0"/>
                        </a:rPr>
                        <a:t>R)</a:t>
                      </a:r>
                      <a:endParaRPr lang="en-ZA" sz="2100" dirty="0">
                        <a:latin typeface="Eras Demi ITC" panose="020B0805030504020804" pitchFamily="34" charset="0"/>
                      </a:endParaRPr>
                    </a:p>
                  </a:txBody>
                  <a:tcPr>
                    <a:solidFill>
                      <a:schemeClr val="tx1">
                        <a:lumMod val="50000"/>
                        <a:lumOff val="50000"/>
                      </a:schemeClr>
                    </a:solidFill>
                  </a:tcPr>
                </a:tc>
                <a:extLst>
                  <a:ext uri="{0D108BD9-81ED-4DB2-BD59-A6C34878D82A}">
                    <a16:rowId xmlns:a16="http://schemas.microsoft.com/office/drawing/2014/main" xmlns="" val="10000"/>
                  </a:ext>
                </a:extLst>
              </a:tr>
              <a:tr h="542754">
                <a:tc>
                  <a:txBody>
                    <a:bodyPr/>
                    <a:lstStyle/>
                    <a:p>
                      <a:r>
                        <a:rPr lang="en-ZA" sz="2100" b="0" dirty="0" smtClean="0">
                          <a:latin typeface="Eras Demi ITC" pitchFamily="34" charset="0"/>
                          <a:cs typeface="Arial" pitchFamily="34" charset="0"/>
                        </a:rPr>
                        <a:t>Revenue</a:t>
                      </a:r>
                      <a:endParaRPr lang="en-ZA" sz="2100" b="0" dirty="0">
                        <a:latin typeface="Eras Demi ITC" pitchFamily="34" charset="0"/>
                        <a:cs typeface="Arial" pitchFamily="34" charset="0"/>
                      </a:endParaRPr>
                    </a:p>
                  </a:txBody>
                  <a:tcPr marL="84406" marR="84406" marT="42203" marB="42203"/>
                </a:tc>
                <a:tc>
                  <a:txBody>
                    <a:bodyPr/>
                    <a:lstStyle/>
                    <a:p>
                      <a:pPr algn="r"/>
                      <a:r>
                        <a:rPr lang="en-ZA" sz="2100" dirty="0" smtClean="0">
                          <a:solidFill>
                            <a:schemeClr val="tx1"/>
                          </a:solidFill>
                          <a:latin typeface="Eras Demi ITC" panose="020B0805030504020804" pitchFamily="34" charset="0"/>
                        </a:rPr>
                        <a:t>1 800 892 000</a:t>
                      </a:r>
                    </a:p>
                  </a:txBody>
                  <a:tcPr/>
                </a:tc>
                <a:tc>
                  <a:txBody>
                    <a:bodyPr/>
                    <a:lstStyle/>
                    <a:p>
                      <a:pPr algn="r"/>
                      <a:r>
                        <a:rPr lang="en-ZA" sz="2100" dirty="0" smtClean="0">
                          <a:latin typeface="Eras Demi ITC" panose="020B0805030504020804" pitchFamily="34" charset="0"/>
                        </a:rPr>
                        <a:t>1 754 594 958</a:t>
                      </a:r>
                    </a:p>
                  </a:txBody>
                  <a:tcPr/>
                </a:tc>
                <a:extLst>
                  <a:ext uri="{0D108BD9-81ED-4DB2-BD59-A6C34878D82A}">
                    <a16:rowId xmlns:a16="http://schemas.microsoft.com/office/drawing/2014/main" xmlns="" val="10001"/>
                  </a:ext>
                </a:extLst>
              </a:tr>
              <a:tr h="1052454">
                <a:tc>
                  <a:txBody>
                    <a:bodyPr/>
                    <a:lstStyle/>
                    <a:p>
                      <a:r>
                        <a:rPr lang="en-ZA" sz="2100" b="0" smtClean="0">
                          <a:latin typeface="Eras Demi ITC" pitchFamily="34" charset="0"/>
                          <a:cs typeface="Arial" pitchFamily="34" charset="0"/>
                        </a:rPr>
                        <a:t>Direct</a:t>
                      </a:r>
                      <a:r>
                        <a:rPr lang="en-ZA" sz="2100" b="0" baseline="0" smtClean="0">
                          <a:latin typeface="Eras Demi ITC" pitchFamily="34" charset="0"/>
                          <a:cs typeface="Arial" pitchFamily="34" charset="0"/>
                        </a:rPr>
                        <a:t> and operational expenses</a:t>
                      </a:r>
                      <a:endParaRPr lang="en-ZA" sz="2100" b="0" dirty="0">
                        <a:latin typeface="Eras Demi ITC" pitchFamily="34" charset="0"/>
                        <a:cs typeface="Arial" pitchFamily="34" charset="0"/>
                      </a:endParaRPr>
                    </a:p>
                  </a:txBody>
                  <a:tcPr marL="84406" marR="84406" marT="42203" marB="42203"/>
                </a:tc>
                <a:tc>
                  <a:txBody>
                    <a:bodyPr/>
                    <a:lstStyle/>
                    <a:p>
                      <a:pPr algn="r"/>
                      <a:r>
                        <a:rPr lang="en-ZA" sz="2100" dirty="0" smtClean="0">
                          <a:solidFill>
                            <a:schemeClr val="tx1"/>
                          </a:solidFill>
                          <a:latin typeface="Eras Demi ITC" panose="020B0805030504020804" pitchFamily="34" charset="0"/>
                        </a:rPr>
                        <a:t>1 789 346 261</a:t>
                      </a:r>
                      <a:endParaRPr lang="en-ZA" sz="2100" dirty="0">
                        <a:solidFill>
                          <a:schemeClr val="tx1"/>
                        </a:solidFill>
                        <a:latin typeface="Eras Demi ITC" panose="020B0805030504020804" pitchFamily="34" charset="0"/>
                      </a:endParaRPr>
                    </a:p>
                  </a:txBody>
                  <a:tcPr/>
                </a:tc>
                <a:tc>
                  <a:txBody>
                    <a:bodyPr/>
                    <a:lstStyle/>
                    <a:p>
                      <a:pPr algn="r"/>
                      <a:r>
                        <a:rPr lang="en-ZA" sz="2100" dirty="0" smtClean="0">
                          <a:latin typeface="Eras Demi ITC" panose="020B0805030504020804" pitchFamily="34" charset="0"/>
                        </a:rPr>
                        <a:t>1 782</a:t>
                      </a:r>
                      <a:r>
                        <a:rPr lang="en-ZA" sz="2100" baseline="0" dirty="0" smtClean="0">
                          <a:latin typeface="Eras Demi ITC" panose="020B0805030504020804" pitchFamily="34" charset="0"/>
                        </a:rPr>
                        <a:t> 968 139</a:t>
                      </a:r>
                      <a:endParaRPr lang="en-ZA" sz="2100" dirty="0">
                        <a:latin typeface="Eras Demi ITC" panose="020B0805030504020804" pitchFamily="34" charset="0"/>
                      </a:endParaRPr>
                    </a:p>
                  </a:txBody>
                  <a:tcPr/>
                </a:tc>
                <a:extLst>
                  <a:ext uri="{0D108BD9-81ED-4DB2-BD59-A6C34878D82A}">
                    <a16:rowId xmlns:a16="http://schemas.microsoft.com/office/drawing/2014/main" xmlns="" val="10002"/>
                  </a:ext>
                </a:extLst>
              </a:tr>
              <a:tr h="728796">
                <a:tc>
                  <a:txBody>
                    <a:bodyPr/>
                    <a:lstStyle/>
                    <a:p>
                      <a:r>
                        <a:rPr lang="en-ZA" sz="2100" b="1" dirty="0" smtClean="0">
                          <a:solidFill>
                            <a:srgbClr val="A83224"/>
                          </a:solidFill>
                          <a:latin typeface="Eras Demi ITC" pitchFamily="34" charset="0"/>
                          <a:cs typeface="Arial" pitchFamily="34" charset="0"/>
                        </a:rPr>
                        <a:t>(Deficit) /Surplus from operations</a:t>
                      </a:r>
                      <a:endParaRPr lang="en-ZA" sz="2100" b="1" dirty="0">
                        <a:solidFill>
                          <a:srgbClr val="A83224"/>
                        </a:solidFill>
                        <a:latin typeface="Eras Demi ITC" pitchFamily="34" charset="0"/>
                        <a:cs typeface="Arial" pitchFamily="34" charset="0"/>
                      </a:endParaRPr>
                    </a:p>
                  </a:txBody>
                  <a:tcPr marL="84406" marR="84406" marT="42203" marB="42203"/>
                </a:tc>
                <a:tc>
                  <a:txBody>
                    <a:bodyPr/>
                    <a:lstStyle/>
                    <a:p>
                      <a:pPr algn="r"/>
                      <a:r>
                        <a:rPr lang="en-ZA" sz="2100" dirty="0" smtClean="0">
                          <a:solidFill>
                            <a:srgbClr val="A83224"/>
                          </a:solidFill>
                          <a:latin typeface="Eras Demi ITC" panose="020B0805030504020804" pitchFamily="34" charset="0"/>
                        </a:rPr>
                        <a:t>11 545 739</a:t>
                      </a:r>
                      <a:endParaRPr lang="en-ZA" sz="2100" dirty="0">
                        <a:solidFill>
                          <a:srgbClr val="A83224"/>
                        </a:solidFill>
                        <a:latin typeface="Eras Demi ITC" panose="020B0805030504020804" pitchFamily="34" charset="0"/>
                      </a:endParaRPr>
                    </a:p>
                  </a:txBody>
                  <a:tcPr/>
                </a:tc>
                <a:tc>
                  <a:txBody>
                    <a:bodyPr/>
                    <a:lstStyle/>
                    <a:p>
                      <a:pPr algn="r"/>
                      <a:r>
                        <a:rPr lang="en-ZA" sz="2100" dirty="0" smtClean="0">
                          <a:solidFill>
                            <a:srgbClr val="A83224"/>
                          </a:solidFill>
                          <a:latin typeface="Eras Demi ITC" panose="020B0805030504020804" pitchFamily="34" charset="0"/>
                        </a:rPr>
                        <a:t>(28</a:t>
                      </a:r>
                      <a:r>
                        <a:rPr lang="en-ZA" sz="2100" baseline="0" dirty="0" smtClean="0">
                          <a:solidFill>
                            <a:srgbClr val="A83224"/>
                          </a:solidFill>
                          <a:latin typeface="Eras Demi ITC" panose="020B0805030504020804" pitchFamily="34" charset="0"/>
                        </a:rPr>
                        <a:t> 373 181)</a:t>
                      </a:r>
                      <a:endParaRPr lang="en-ZA" sz="2100" dirty="0">
                        <a:solidFill>
                          <a:srgbClr val="A83224"/>
                        </a:solidFill>
                        <a:latin typeface="Eras Demi ITC" panose="020B0805030504020804" pitchFamily="34" charset="0"/>
                      </a:endParaRPr>
                    </a:p>
                  </a:txBody>
                  <a:tcPr/>
                </a:tc>
                <a:extLst>
                  <a:ext uri="{0D108BD9-81ED-4DB2-BD59-A6C34878D82A}">
                    <a16:rowId xmlns:a16="http://schemas.microsoft.com/office/drawing/2014/main" xmlns="" val="10003"/>
                  </a:ext>
                </a:extLst>
              </a:tr>
              <a:tr h="728796">
                <a:tc>
                  <a:txBody>
                    <a:bodyPr/>
                    <a:lstStyle/>
                    <a:p>
                      <a:r>
                        <a:rPr lang="en-ZA" sz="2100" smtClean="0">
                          <a:latin typeface="Eras Demi ITC" pitchFamily="34" charset="0"/>
                          <a:cs typeface="Arial" pitchFamily="34" charset="0"/>
                        </a:rPr>
                        <a:t>Interest &amp;</a:t>
                      </a:r>
                      <a:r>
                        <a:rPr lang="en-ZA" sz="2100" baseline="0" smtClean="0">
                          <a:latin typeface="Eras Demi ITC" pitchFamily="34" charset="0"/>
                          <a:cs typeface="Arial" pitchFamily="34" charset="0"/>
                        </a:rPr>
                        <a:t> </a:t>
                      </a:r>
                      <a:r>
                        <a:rPr lang="en-ZA" sz="2100" smtClean="0">
                          <a:latin typeface="Eras Demi ITC" pitchFamily="34" charset="0"/>
                          <a:cs typeface="Arial" pitchFamily="34" charset="0"/>
                        </a:rPr>
                        <a:t>other income</a:t>
                      </a:r>
                      <a:endParaRPr lang="en-ZA" sz="2100" dirty="0">
                        <a:latin typeface="Eras Demi ITC" pitchFamily="34" charset="0"/>
                        <a:cs typeface="Arial" pitchFamily="34" charset="0"/>
                      </a:endParaRPr>
                    </a:p>
                  </a:txBody>
                  <a:tcPr marL="84406" marR="84406" marT="42203" marB="42203"/>
                </a:tc>
                <a:tc>
                  <a:txBody>
                    <a:bodyPr/>
                    <a:lstStyle/>
                    <a:p>
                      <a:pPr algn="r"/>
                      <a:r>
                        <a:rPr lang="en-ZA" sz="2100" dirty="0" smtClean="0">
                          <a:solidFill>
                            <a:schemeClr val="tx1"/>
                          </a:solidFill>
                          <a:latin typeface="Eras Demi ITC" panose="020B0805030504020804" pitchFamily="34" charset="0"/>
                        </a:rPr>
                        <a:t>26 010 672</a:t>
                      </a:r>
                      <a:endParaRPr lang="en-ZA" sz="2100" dirty="0">
                        <a:solidFill>
                          <a:schemeClr val="tx1"/>
                        </a:solidFill>
                        <a:latin typeface="Eras Demi ITC" panose="020B0805030504020804" pitchFamily="34" charset="0"/>
                      </a:endParaRPr>
                    </a:p>
                  </a:txBody>
                  <a:tcPr/>
                </a:tc>
                <a:tc>
                  <a:txBody>
                    <a:bodyPr/>
                    <a:lstStyle/>
                    <a:p>
                      <a:pPr algn="r"/>
                      <a:r>
                        <a:rPr lang="en-ZA" sz="2100" dirty="0" smtClean="0">
                          <a:latin typeface="Eras Demi ITC" panose="020B0805030504020804" pitchFamily="34" charset="0"/>
                        </a:rPr>
                        <a:t>25 541 316</a:t>
                      </a:r>
                      <a:endParaRPr lang="en-ZA" sz="2100" dirty="0">
                        <a:latin typeface="Eras Demi ITC" panose="020B0805030504020804" pitchFamily="34" charset="0"/>
                      </a:endParaRPr>
                    </a:p>
                  </a:txBody>
                  <a:tcPr/>
                </a:tc>
                <a:extLst>
                  <a:ext uri="{0D108BD9-81ED-4DB2-BD59-A6C34878D82A}">
                    <a16:rowId xmlns:a16="http://schemas.microsoft.com/office/drawing/2014/main" xmlns="" val="10004"/>
                  </a:ext>
                </a:extLst>
              </a:tr>
              <a:tr h="728796">
                <a:tc>
                  <a:txBody>
                    <a:bodyPr/>
                    <a:lstStyle/>
                    <a:p>
                      <a:r>
                        <a:rPr lang="en-ZA" sz="2100" b="1" dirty="0" smtClean="0">
                          <a:solidFill>
                            <a:srgbClr val="A83224"/>
                          </a:solidFill>
                          <a:latin typeface="Eras Demi ITC" pitchFamily="34" charset="0"/>
                          <a:cs typeface="Arial" pitchFamily="34" charset="0"/>
                        </a:rPr>
                        <a:t>(Deficit)</a:t>
                      </a:r>
                      <a:r>
                        <a:rPr lang="en-ZA" sz="2100" b="1" baseline="0" dirty="0" smtClean="0">
                          <a:solidFill>
                            <a:srgbClr val="A83224"/>
                          </a:solidFill>
                          <a:latin typeface="Eras Demi ITC" pitchFamily="34" charset="0"/>
                          <a:cs typeface="Arial" pitchFamily="34" charset="0"/>
                        </a:rPr>
                        <a:t> / </a:t>
                      </a:r>
                      <a:r>
                        <a:rPr lang="en-ZA" sz="2100" b="1" dirty="0" smtClean="0">
                          <a:solidFill>
                            <a:srgbClr val="A83224"/>
                          </a:solidFill>
                          <a:latin typeface="Eras Demi ITC" pitchFamily="34" charset="0"/>
                          <a:cs typeface="Arial" pitchFamily="34" charset="0"/>
                        </a:rPr>
                        <a:t>Surplus for the year</a:t>
                      </a:r>
                      <a:endParaRPr lang="en-ZA" sz="2100" b="1" dirty="0">
                        <a:solidFill>
                          <a:srgbClr val="A83224"/>
                        </a:solidFill>
                        <a:latin typeface="Eras Demi ITC" pitchFamily="34" charset="0"/>
                        <a:cs typeface="Arial" pitchFamily="34" charset="0"/>
                      </a:endParaRPr>
                    </a:p>
                  </a:txBody>
                  <a:tcPr marL="84406" marR="84406" marT="42203" marB="42203"/>
                </a:tc>
                <a:tc>
                  <a:txBody>
                    <a:bodyPr/>
                    <a:lstStyle/>
                    <a:p>
                      <a:pPr algn="r"/>
                      <a:r>
                        <a:rPr lang="en-ZA" sz="2100" b="1" dirty="0" smtClean="0">
                          <a:solidFill>
                            <a:srgbClr val="A83224"/>
                          </a:solidFill>
                          <a:latin typeface="Eras Demi ITC" panose="020B0805030504020804" pitchFamily="34" charset="0"/>
                        </a:rPr>
                        <a:t>37 556 411</a:t>
                      </a:r>
                      <a:endParaRPr lang="en-ZA" sz="2100" b="1" dirty="0">
                        <a:solidFill>
                          <a:srgbClr val="A83224"/>
                        </a:solidFill>
                        <a:latin typeface="Eras Demi ITC" panose="020B0805030504020804" pitchFamily="34" charset="0"/>
                      </a:endParaRPr>
                    </a:p>
                  </a:txBody>
                  <a:tcPr/>
                </a:tc>
                <a:tc>
                  <a:txBody>
                    <a:bodyPr/>
                    <a:lstStyle/>
                    <a:p>
                      <a:pPr algn="r"/>
                      <a:r>
                        <a:rPr lang="en-ZA" sz="2100" b="1" dirty="0" smtClean="0">
                          <a:solidFill>
                            <a:srgbClr val="A83224"/>
                          </a:solidFill>
                          <a:latin typeface="Eras Demi ITC" panose="020B0805030504020804" pitchFamily="34" charset="0"/>
                        </a:rPr>
                        <a:t>(2 831 865)</a:t>
                      </a:r>
                      <a:endParaRPr lang="en-ZA" sz="2100" b="1" dirty="0">
                        <a:solidFill>
                          <a:srgbClr val="A83224"/>
                        </a:solidFill>
                        <a:latin typeface="Eras Demi ITC" panose="020B0805030504020804" pitchFamily="34" charset="0"/>
                      </a:endParaRPr>
                    </a:p>
                  </a:txBody>
                  <a:tcPr/>
                </a:tc>
                <a:extLst>
                  <a:ext uri="{0D108BD9-81ED-4DB2-BD59-A6C34878D82A}">
                    <a16:rowId xmlns:a16="http://schemas.microsoft.com/office/drawing/2014/main" xmlns="" val="10005"/>
                  </a:ext>
                </a:extLst>
              </a:tr>
            </a:tbl>
          </a:graphicData>
        </a:graphic>
      </p:graphicFrame>
      <p:sp>
        <p:nvSpPr>
          <p:cNvPr id="6" name="Rectangle 5"/>
          <p:cNvSpPr/>
          <p:nvPr/>
        </p:nvSpPr>
        <p:spPr>
          <a:xfrm>
            <a:off x="381000" y="5924377"/>
            <a:ext cx="8763000" cy="646331"/>
          </a:xfrm>
          <a:prstGeom prst="rect">
            <a:avLst/>
          </a:prstGeom>
        </p:spPr>
        <p:txBody>
          <a:bodyPr wrap="square">
            <a:spAutoFit/>
          </a:bodyPr>
          <a:lstStyle/>
          <a:p>
            <a:r>
              <a:rPr lang="en-US" dirty="0">
                <a:latin typeface="Arial" panose="020B0604020202020204" pitchFamily="34" charset="0"/>
                <a:cs typeface="Arial" panose="020B0604020202020204" pitchFamily="34" charset="0"/>
              </a:rPr>
              <a:t>The </a:t>
            </a:r>
            <a:r>
              <a:rPr lang="en-US" dirty="0" smtClean="0">
                <a:latin typeface="Arial" panose="020B0604020202020204" pitchFamily="34" charset="0"/>
                <a:cs typeface="Arial" panose="020B0604020202020204" pitchFamily="34" charset="0"/>
              </a:rPr>
              <a:t>2018/19 </a:t>
            </a:r>
            <a:r>
              <a:rPr lang="en-US" dirty="0">
                <a:latin typeface="Arial" panose="020B0604020202020204" pitchFamily="34" charset="0"/>
                <a:cs typeface="Arial" panose="020B0604020202020204" pitchFamily="34" charset="0"/>
              </a:rPr>
              <a:t>deficit is due to </a:t>
            </a:r>
            <a:r>
              <a:rPr lang="en-US" dirty="0" smtClean="0">
                <a:latin typeface="Arial" panose="020B0604020202020204" pitchFamily="34" charset="0"/>
                <a:cs typeface="Arial" panose="020B0604020202020204" pitchFamily="34" charset="0"/>
              </a:rPr>
              <a:t>funding sourced from cash reserves, which is not included as revenue in the Statement of Financial Performance.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7CBE9B7-FB75-284D-83FF-0AB6B020F1CD}" type="slidenum">
              <a:rPr lang="en-US" smtClean="0"/>
              <a:pPr/>
              <a:t>38</a:t>
            </a:fld>
            <a:endParaRPr lang="en-US"/>
          </a:p>
        </p:txBody>
      </p:sp>
    </p:spTree>
    <p:extLst>
      <p:ext uri="{BB962C8B-B14F-4D97-AF65-F5344CB8AC3E}">
        <p14:creationId xmlns:p14="http://schemas.microsoft.com/office/powerpoint/2010/main" xmlns="" val="16717837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0999" y="729156"/>
            <a:ext cx="8524875"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P7 (VI) Annual Financial Statements </a:t>
            </a:r>
            <a:r>
              <a:rPr lang="en-US" b="1" dirty="0" smtClean="0">
                <a:solidFill>
                  <a:srgbClr val="0293D2"/>
                </a:solidFill>
              </a:rPr>
              <a:t>2018/19</a:t>
            </a:r>
            <a:endParaRPr lang="en-US" b="1" dirty="0">
              <a:solidFill>
                <a:srgbClr val="0293D2"/>
              </a:solidFill>
            </a:endParaRPr>
          </a:p>
          <a:p>
            <a:r>
              <a:rPr lang="en-US" b="1" dirty="0">
                <a:solidFill>
                  <a:srgbClr val="0293D2"/>
                </a:solidFill>
              </a:rPr>
              <a:t>Summarised Cash Flow Statement 31 March </a:t>
            </a:r>
            <a:r>
              <a:rPr lang="en-US" b="1" dirty="0" smtClean="0">
                <a:solidFill>
                  <a:srgbClr val="0293D2"/>
                </a:solidFill>
              </a:rPr>
              <a:t>2019</a:t>
            </a:r>
            <a:endParaRPr lang="en-US" b="1" dirty="0">
              <a:solidFill>
                <a:srgbClr val="0293D2"/>
              </a:solidFill>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10" name="Content Placeholder 1"/>
          <p:cNvGraphicFramePr>
            <a:graphicFrameLocks noGrp="1"/>
          </p:cNvGraphicFramePr>
          <p:nvPr>
            <p:ph idx="1"/>
            <p:extLst>
              <p:ext uri="{D42A27DB-BD31-4B8C-83A1-F6EECF244321}">
                <p14:modId xmlns:p14="http://schemas.microsoft.com/office/powerpoint/2010/main" xmlns="" val="121227502"/>
              </p:ext>
            </p:extLst>
          </p:nvPr>
        </p:nvGraphicFramePr>
        <p:xfrm>
          <a:off x="805960" y="1605729"/>
          <a:ext cx="7883527" cy="4697436"/>
        </p:xfrm>
        <a:graphic>
          <a:graphicData uri="http://schemas.openxmlformats.org/drawingml/2006/table">
            <a:tbl>
              <a:tblPr firstRow="1" bandRow="1">
                <a:tableStyleId>{073A0DAA-6AF3-43AB-8588-CEC1D06C72B9}</a:tableStyleId>
              </a:tblPr>
              <a:tblGrid>
                <a:gridCol w="3281431">
                  <a:extLst>
                    <a:ext uri="{9D8B030D-6E8A-4147-A177-3AD203B41FA5}">
                      <a16:colId xmlns:a16="http://schemas.microsoft.com/office/drawing/2014/main" xmlns="" val="20000"/>
                    </a:ext>
                  </a:extLst>
                </a:gridCol>
                <a:gridCol w="2301048">
                  <a:extLst>
                    <a:ext uri="{9D8B030D-6E8A-4147-A177-3AD203B41FA5}">
                      <a16:colId xmlns:a16="http://schemas.microsoft.com/office/drawing/2014/main" xmlns="" val="20001"/>
                    </a:ext>
                  </a:extLst>
                </a:gridCol>
                <a:gridCol w="2301048">
                  <a:extLst>
                    <a:ext uri="{9D8B030D-6E8A-4147-A177-3AD203B41FA5}">
                      <a16:colId xmlns:a16="http://schemas.microsoft.com/office/drawing/2014/main" xmlns="" val="20002"/>
                    </a:ext>
                  </a:extLst>
                </a:gridCol>
              </a:tblGrid>
              <a:tr h="370840">
                <a:tc>
                  <a:txBody>
                    <a:bodyPr/>
                    <a:lstStyle/>
                    <a:p>
                      <a:endParaRPr lang="en-ZA" sz="2200" dirty="0">
                        <a:latin typeface="Eras Demi ITC" panose="020B0805030504020804" pitchFamily="34" charset="0"/>
                      </a:endParaRPr>
                    </a:p>
                  </a:txBody>
                  <a:tcPr>
                    <a:solidFill>
                      <a:schemeClr val="tx1">
                        <a:lumMod val="50000"/>
                        <a:lumOff val="50000"/>
                      </a:schemeClr>
                    </a:solidFill>
                  </a:tcPr>
                </a:tc>
                <a:tc>
                  <a:txBody>
                    <a:bodyPr/>
                    <a:lstStyle/>
                    <a:p>
                      <a:r>
                        <a:rPr lang="en-ZA" sz="2200" dirty="0" smtClean="0">
                          <a:latin typeface="Eras Demi ITC" panose="020B0805030504020804" pitchFamily="34" charset="0"/>
                        </a:rPr>
                        <a:t>2018/19</a:t>
                      </a:r>
                      <a:r>
                        <a:rPr lang="en-ZA" sz="2200" baseline="0" dirty="0" smtClean="0">
                          <a:latin typeface="Eras Demi ITC" panose="020B0805030504020804" pitchFamily="34" charset="0"/>
                        </a:rPr>
                        <a:t> (</a:t>
                      </a:r>
                      <a:r>
                        <a:rPr lang="en-ZA" sz="2200" dirty="0" smtClean="0">
                          <a:latin typeface="Eras Demi ITC" panose="020B0805030504020804" pitchFamily="34" charset="0"/>
                        </a:rPr>
                        <a:t>R)</a:t>
                      </a:r>
                      <a:endParaRPr lang="en-ZA" sz="2200" dirty="0">
                        <a:latin typeface="Eras Demi ITC" panose="020B0805030504020804" pitchFamily="34" charset="0"/>
                      </a:endParaRPr>
                    </a:p>
                  </a:txBody>
                  <a:tcPr>
                    <a:solidFill>
                      <a:schemeClr val="tx1">
                        <a:lumMod val="50000"/>
                        <a:lumOff val="50000"/>
                      </a:schemeClr>
                    </a:solidFill>
                  </a:tcPr>
                </a:tc>
                <a:tc>
                  <a:txBody>
                    <a:bodyPr/>
                    <a:lstStyle/>
                    <a:p>
                      <a:r>
                        <a:rPr lang="en-ZA" sz="2200" dirty="0" smtClean="0">
                          <a:latin typeface="Eras Demi ITC" panose="020B0805030504020804" pitchFamily="34" charset="0"/>
                        </a:rPr>
                        <a:t>2017/18 </a:t>
                      </a:r>
                      <a:r>
                        <a:rPr lang="en-ZA" sz="2200" baseline="0" dirty="0" smtClean="0">
                          <a:latin typeface="Eras Demi ITC" panose="020B0805030504020804" pitchFamily="34" charset="0"/>
                        </a:rPr>
                        <a:t>(</a:t>
                      </a:r>
                      <a:r>
                        <a:rPr lang="en-ZA" sz="2200" dirty="0" smtClean="0">
                          <a:latin typeface="Eras Demi ITC" panose="020B0805030504020804" pitchFamily="34" charset="0"/>
                        </a:rPr>
                        <a:t>R)</a:t>
                      </a:r>
                      <a:endParaRPr lang="en-ZA" sz="2200" dirty="0">
                        <a:latin typeface="Eras Demi ITC" panose="020B0805030504020804" pitchFamily="34" charset="0"/>
                      </a:endParaRPr>
                    </a:p>
                  </a:txBody>
                  <a:tcPr>
                    <a:solidFill>
                      <a:schemeClr val="tx1">
                        <a:lumMod val="50000"/>
                        <a:lumOff val="50000"/>
                      </a:schemeClr>
                    </a:solidFill>
                  </a:tcPr>
                </a:tc>
                <a:extLst>
                  <a:ext uri="{0D108BD9-81ED-4DB2-BD59-A6C34878D82A}">
                    <a16:rowId xmlns:a16="http://schemas.microsoft.com/office/drawing/2014/main" xmlns="" val="10000"/>
                  </a:ext>
                </a:extLst>
              </a:tr>
              <a:tr h="370840">
                <a:tc>
                  <a:txBody>
                    <a:bodyPr/>
                    <a:lstStyle/>
                    <a:p>
                      <a:r>
                        <a:rPr lang="en-ZA" sz="1900" b="0" smtClean="0">
                          <a:latin typeface="Eras Demi ITC" pitchFamily="34" charset="0"/>
                          <a:cs typeface="Arial" pitchFamily="34" charset="0"/>
                        </a:rPr>
                        <a:t>Cash flow from operating activities</a:t>
                      </a:r>
                      <a:endParaRPr lang="en-ZA" sz="1900" b="0" dirty="0">
                        <a:latin typeface="Eras Demi ITC" pitchFamily="34" charset="0"/>
                        <a:cs typeface="Arial" pitchFamily="34" charset="0"/>
                      </a:endParaRPr>
                    </a:p>
                  </a:txBody>
                  <a:tcPr marL="84406" marR="84406" marT="42203" marB="42203"/>
                </a:tc>
                <a:tc>
                  <a:txBody>
                    <a:bodyPr/>
                    <a:lstStyle/>
                    <a:p>
                      <a:pPr algn="r"/>
                      <a:r>
                        <a:rPr lang="en-ZA" sz="2000" dirty="0" smtClean="0">
                          <a:solidFill>
                            <a:schemeClr val="tx1"/>
                          </a:solidFill>
                          <a:latin typeface="Eras Demi ITC" panose="020B0805030504020804" pitchFamily="34" charset="0"/>
                        </a:rPr>
                        <a:t>48 706 142</a:t>
                      </a:r>
                      <a:endParaRPr lang="en-ZA" sz="2000" dirty="0">
                        <a:solidFill>
                          <a:schemeClr val="tx1"/>
                        </a:solidFill>
                        <a:latin typeface="Eras Demi ITC" panose="020B0805030504020804" pitchFamily="34" charset="0"/>
                      </a:endParaRPr>
                    </a:p>
                  </a:txBody>
                  <a:tcPr/>
                </a:tc>
                <a:tc>
                  <a:txBody>
                    <a:bodyPr/>
                    <a:lstStyle/>
                    <a:p>
                      <a:pPr algn="r"/>
                      <a:r>
                        <a:rPr lang="en-ZA" sz="2000" dirty="0" smtClean="0">
                          <a:latin typeface="Eras Demi ITC" panose="020B0805030504020804" pitchFamily="34" charset="0"/>
                        </a:rPr>
                        <a:t>41</a:t>
                      </a:r>
                      <a:r>
                        <a:rPr lang="en-ZA" sz="2000" baseline="0" dirty="0" smtClean="0">
                          <a:latin typeface="Eras Demi ITC" panose="020B0805030504020804" pitchFamily="34" charset="0"/>
                        </a:rPr>
                        <a:t> 518 022</a:t>
                      </a:r>
                      <a:endParaRPr lang="en-ZA" sz="2000" dirty="0">
                        <a:latin typeface="Eras Demi ITC" panose="020B0805030504020804" pitchFamily="34" charset="0"/>
                      </a:endParaRPr>
                    </a:p>
                  </a:txBody>
                  <a:tcPr/>
                </a:tc>
                <a:extLst>
                  <a:ext uri="{0D108BD9-81ED-4DB2-BD59-A6C34878D82A}">
                    <a16:rowId xmlns:a16="http://schemas.microsoft.com/office/drawing/2014/main" xmlns="" val="10001"/>
                  </a:ext>
                </a:extLst>
              </a:tr>
              <a:tr h="370840">
                <a:tc>
                  <a:txBody>
                    <a:bodyPr/>
                    <a:lstStyle/>
                    <a:p>
                      <a:r>
                        <a:rPr lang="en-ZA" sz="1900" b="0" smtClean="0">
                          <a:latin typeface="Eras Demi ITC" pitchFamily="34" charset="0"/>
                          <a:cs typeface="Arial" pitchFamily="34" charset="0"/>
                        </a:rPr>
                        <a:t>Net cash flow from investing</a:t>
                      </a:r>
                      <a:r>
                        <a:rPr lang="en-ZA" sz="1900" b="0" baseline="0" smtClean="0">
                          <a:latin typeface="Eras Demi ITC" pitchFamily="34" charset="0"/>
                          <a:cs typeface="Arial" pitchFamily="34" charset="0"/>
                        </a:rPr>
                        <a:t> activities</a:t>
                      </a:r>
                      <a:endParaRPr lang="en-ZA" sz="1900" b="0" dirty="0">
                        <a:latin typeface="Eras Demi ITC" pitchFamily="34" charset="0"/>
                        <a:cs typeface="Arial" pitchFamily="34" charset="0"/>
                      </a:endParaRPr>
                    </a:p>
                  </a:txBody>
                  <a:tcPr marL="84406" marR="84406" marT="42203" marB="42203"/>
                </a:tc>
                <a:tc>
                  <a:txBody>
                    <a:bodyPr/>
                    <a:lstStyle/>
                    <a:p>
                      <a:pPr algn="r"/>
                      <a:r>
                        <a:rPr lang="en-ZA" sz="2000" dirty="0" smtClean="0">
                          <a:solidFill>
                            <a:schemeClr val="tx1"/>
                          </a:solidFill>
                          <a:latin typeface="Eras Demi ITC" panose="020B0805030504020804" pitchFamily="34" charset="0"/>
                        </a:rPr>
                        <a:t>(21 339 014)</a:t>
                      </a:r>
                      <a:endParaRPr lang="en-ZA" sz="2000" dirty="0">
                        <a:solidFill>
                          <a:schemeClr val="tx1"/>
                        </a:solidFill>
                        <a:latin typeface="Eras Demi ITC" panose="020B0805030504020804" pitchFamily="34" charset="0"/>
                      </a:endParaRPr>
                    </a:p>
                  </a:txBody>
                  <a:tcPr/>
                </a:tc>
                <a:tc>
                  <a:txBody>
                    <a:bodyPr/>
                    <a:lstStyle/>
                    <a:p>
                      <a:pPr algn="r"/>
                      <a:r>
                        <a:rPr lang="en-ZA" sz="2000" dirty="0" smtClean="0">
                          <a:latin typeface="Eras Demi ITC" panose="020B0805030504020804" pitchFamily="34" charset="0"/>
                        </a:rPr>
                        <a:t>(52 559 497)</a:t>
                      </a:r>
                      <a:endParaRPr lang="en-ZA" sz="2000" dirty="0">
                        <a:latin typeface="Eras Demi ITC" panose="020B0805030504020804" pitchFamily="34" charset="0"/>
                      </a:endParaRPr>
                    </a:p>
                  </a:txBody>
                  <a:tcPr/>
                </a:tc>
                <a:extLst>
                  <a:ext uri="{0D108BD9-81ED-4DB2-BD59-A6C34878D82A}">
                    <a16:rowId xmlns:a16="http://schemas.microsoft.com/office/drawing/2014/main" xmlns="" val="10002"/>
                  </a:ext>
                </a:extLst>
              </a:tr>
              <a:tr h="370840">
                <a:tc>
                  <a:txBody>
                    <a:bodyPr/>
                    <a:lstStyle/>
                    <a:p>
                      <a:r>
                        <a:rPr lang="en-ZA" sz="1900" b="0" dirty="0" smtClean="0">
                          <a:latin typeface="Eras Demi ITC" pitchFamily="34" charset="0"/>
                          <a:cs typeface="Arial" pitchFamily="34" charset="0"/>
                        </a:rPr>
                        <a:t>Cash flow from financing</a:t>
                      </a:r>
                      <a:r>
                        <a:rPr lang="en-ZA" sz="1900" b="0" baseline="0" dirty="0" smtClean="0">
                          <a:latin typeface="Eras Demi ITC" pitchFamily="34" charset="0"/>
                          <a:cs typeface="Arial" pitchFamily="34" charset="0"/>
                        </a:rPr>
                        <a:t> activities</a:t>
                      </a:r>
                      <a:endParaRPr lang="en-ZA" sz="1900" b="0" dirty="0">
                        <a:latin typeface="Eras Demi ITC" pitchFamily="34" charset="0"/>
                        <a:cs typeface="Arial" pitchFamily="34" charset="0"/>
                      </a:endParaRPr>
                    </a:p>
                  </a:txBody>
                  <a:tcPr marL="84406" marR="84406" marT="42203" marB="42203"/>
                </a:tc>
                <a:tc>
                  <a:txBody>
                    <a:bodyPr/>
                    <a:lstStyle/>
                    <a:p>
                      <a:pPr algn="r"/>
                      <a:r>
                        <a:rPr lang="en-ZA" sz="2000" dirty="0" smtClean="0">
                          <a:solidFill>
                            <a:schemeClr val="tx1"/>
                          </a:solidFill>
                          <a:latin typeface="Eras Demi ITC" panose="020B0805030504020804" pitchFamily="34" charset="0"/>
                        </a:rPr>
                        <a:t>(627 568)</a:t>
                      </a:r>
                      <a:endParaRPr lang="en-ZA" sz="2000" dirty="0">
                        <a:solidFill>
                          <a:schemeClr val="tx1"/>
                        </a:solidFill>
                        <a:latin typeface="Eras Demi ITC" panose="020B0805030504020804" pitchFamily="34" charset="0"/>
                      </a:endParaRPr>
                    </a:p>
                  </a:txBody>
                  <a:tcPr/>
                </a:tc>
                <a:tc>
                  <a:txBody>
                    <a:bodyPr/>
                    <a:lstStyle/>
                    <a:p>
                      <a:pPr algn="r"/>
                      <a:r>
                        <a:rPr lang="en-ZA" sz="2000" dirty="0" smtClean="0">
                          <a:latin typeface="Eras Demi ITC" panose="020B0805030504020804" pitchFamily="34" charset="0"/>
                        </a:rPr>
                        <a:t>(335 741)</a:t>
                      </a:r>
                      <a:endParaRPr lang="en-ZA" sz="2000" dirty="0">
                        <a:latin typeface="Eras Demi ITC" panose="020B0805030504020804" pitchFamily="34" charset="0"/>
                      </a:endParaRPr>
                    </a:p>
                  </a:txBody>
                  <a:tcPr/>
                </a:tc>
                <a:extLst>
                  <a:ext uri="{0D108BD9-81ED-4DB2-BD59-A6C34878D82A}">
                    <a16:rowId xmlns:a16="http://schemas.microsoft.com/office/drawing/2014/main" xmlns="" val="10003"/>
                  </a:ext>
                </a:extLst>
              </a:tr>
              <a:tr h="370840">
                <a:tc>
                  <a:txBody>
                    <a:bodyPr/>
                    <a:lstStyle/>
                    <a:p>
                      <a:r>
                        <a:rPr lang="en-ZA" sz="1900" dirty="0" smtClean="0">
                          <a:latin typeface="Eras Demi ITC" pitchFamily="34" charset="0"/>
                          <a:cs typeface="Arial" pitchFamily="34" charset="0"/>
                        </a:rPr>
                        <a:t>Increase in cash and cash equivalents</a:t>
                      </a:r>
                      <a:endParaRPr lang="en-ZA" sz="1900" dirty="0">
                        <a:latin typeface="Eras Demi ITC" pitchFamily="34" charset="0"/>
                        <a:cs typeface="Arial" pitchFamily="34" charset="0"/>
                      </a:endParaRPr>
                    </a:p>
                  </a:txBody>
                  <a:tcPr marL="84406" marR="84406" marT="42203" marB="42203"/>
                </a:tc>
                <a:tc>
                  <a:txBody>
                    <a:bodyPr/>
                    <a:lstStyle/>
                    <a:p>
                      <a:pPr algn="r"/>
                      <a:r>
                        <a:rPr lang="en-ZA" sz="2000" dirty="0" smtClean="0">
                          <a:solidFill>
                            <a:schemeClr val="tx1"/>
                          </a:solidFill>
                          <a:latin typeface="Eras Demi ITC" panose="020B0805030504020804" pitchFamily="34" charset="0"/>
                        </a:rPr>
                        <a:t>26 739 559</a:t>
                      </a:r>
                      <a:endParaRPr lang="en-ZA" sz="2000" dirty="0">
                        <a:solidFill>
                          <a:schemeClr val="tx1"/>
                        </a:solidFill>
                        <a:latin typeface="Eras Demi ITC" panose="020B0805030504020804" pitchFamily="34" charset="0"/>
                      </a:endParaRPr>
                    </a:p>
                  </a:txBody>
                  <a:tcPr/>
                </a:tc>
                <a:tc>
                  <a:txBody>
                    <a:bodyPr/>
                    <a:lstStyle/>
                    <a:p>
                      <a:pPr algn="r"/>
                      <a:r>
                        <a:rPr lang="en-ZA" sz="2000" dirty="0" smtClean="0">
                          <a:latin typeface="Eras Demi ITC" panose="020B0805030504020804" pitchFamily="34" charset="0"/>
                        </a:rPr>
                        <a:t>(11 377 216)</a:t>
                      </a:r>
                      <a:endParaRPr lang="en-ZA" sz="2000" dirty="0">
                        <a:latin typeface="Eras Demi ITC" panose="020B0805030504020804" pitchFamily="34" charset="0"/>
                      </a:endParaRPr>
                    </a:p>
                  </a:txBody>
                  <a:tcPr/>
                </a:tc>
                <a:extLst>
                  <a:ext uri="{0D108BD9-81ED-4DB2-BD59-A6C34878D82A}">
                    <a16:rowId xmlns:a16="http://schemas.microsoft.com/office/drawing/2014/main" xmlns="" val="10004"/>
                  </a:ext>
                </a:extLst>
              </a:tr>
              <a:tr h="370840">
                <a:tc>
                  <a:txBody>
                    <a:bodyPr/>
                    <a:lstStyle/>
                    <a:p>
                      <a:pPr marL="0" marR="0" indent="0" algn="l" defTabSz="647712" rtl="0" eaLnBrk="1" fontAlgn="auto" latinLnBrk="0" hangingPunct="1">
                        <a:lnSpc>
                          <a:spcPct val="100000"/>
                        </a:lnSpc>
                        <a:spcBef>
                          <a:spcPts val="0"/>
                        </a:spcBef>
                        <a:spcAft>
                          <a:spcPts val="0"/>
                        </a:spcAft>
                        <a:buClrTx/>
                        <a:buSzTx/>
                        <a:buFontTx/>
                        <a:buNone/>
                        <a:tabLst/>
                        <a:defRPr/>
                      </a:pPr>
                      <a:r>
                        <a:rPr lang="en-ZA" sz="1900" smtClean="0">
                          <a:latin typeface="Eras Demi ITC" pitchFamily="34" charset="0"/>
                          <a:cs typeface="Arial" pitchFamily="34" charset="0"/>
                        </a:rPr>
                        <a:t>Cash and cash</a:t>
                      </a:r>
                      <a:r>
                        <a:rPr lang="en-ZA" sz="1900" baseline="0" smtClean="0">
                          <a:latin typeface="Eras Demi ITC" pitchFamily="34" charset="0"/>
                          <a:cs typeface="Arial" pitchFamily="34" charset="0"/>
                        </a:rPr>
                        <a:t> equivalent at the beginning of the year</a:t>
                      </a:r>
                      <a:endParaRPr lang="en-ZA" sz="1900" dirty="0" smtClean="0">
                        <a:latin typeface="Eras Demi ITC" pitchFamily="34" charset="0"/>
                        <a:cs typeface="Arial" pitchFamily="34" charset="0"/>
                      </a:endParaRPr>
                    </a:p>
                  </a:txBody>
                  <a:tcPr marL="84406" marR="84406" marT="42203" marB="42203"/>
                </a:tc>
                <a:tc>
                  <a:txBody>
                    <a:bodyPr/>
                    <a:lstStyle/>
                    <a:p>
                      <a:pPr algn="r"/>
                      <a:r>
                        <a:rPr lang="en-ZA" sz="2000" dirty="0" smtClean="0">
                          <a:solidFill>
                            <a:schemeClr val="tx1"/>
                          </a:solidFill>
                          <a:latin typeface="Eras Demi ITC" panose="020B0805030504020804" pitchFamily="34" charset="0"/>
                        </a:rPr>
                        <a:t>234 594 485</a:t>
                      </a:r>
                      <a:endParaRPr lang="en-ZA" sz="2000" dirty="0">
                        <a:solidFill>
                          <a:schemeClr val="tx1"/>
                        </a:solidFill>
                        <a:latin typeface="Eras Demi ITC" panose="020B0805030504020804" pitchFamily="34" charset="0"/>
                      </a:endParaRPr>
                    </a:p>
                  </a:txBody>
                  <a:tcPr/>
                </a:tc>
                <a:tc>
                  <a:txBody>
                    <a:bodyPr/>
                    <a:lstStyle/>
                    <a:p>
                      <a:pPr algn="r"/>
                      <a:r>
                        <a:rPr lang="en-ZA" sz="2000" dirty="0" smtClean="0">
                          <a:latin typeface="Eras Demi ITC" panose="020B0805030504020804" pitchFamily="34" charset="0"/>
                        </a:rPr>
                        <a:t>245 917 703</a:t>
                      </a:r>
                      <a:endParaRPr lang="en-ZA" sz="2000" dirty="0">
                        <a:latin typeface="Eras Demi ITC" panose="020B0805030504020804" pitchFamily="34" charset="0"/>
                      </a:endParaRPr>
                    </a:p>
                  </a:txBody>
                  <a:tcPr/>
                </a:tc>
                <a:extLst>
                  <a:ext uri="{0D108BD9-81ED-4DB2-BD59-A6C34878D82A}">
                    <a16:rowId xmlns:a16="http://schemas.microsoft.com/office/drawing/2014/main" xmlns="" val="10005"/>
                  </a:ext>
                </a:extLst>
              </a:tr>
              <a:tr h="370840">
                <a:tc>
                  <a:txBody>
                    <a:bodyPr/>
                    <a:lstStyle/>
                    <a:p>
                      <a:r>
                        <a:rPr lang="en-ZA" sz="1900" b="1" dirty="0" smtClean="0">
                          <a:solidFill>
                            <a:srgbClr val="A83224"/>
                          </a:solidFill>
                          <a:latin typeface="Eras Demi ITC" pitchFamily="34" charset="0"/>
                          <a:cs typeface="Arial" pitchFamily="34" charset="0"/>
                        </a:rPr>
                        <a:t>Cash</a:t>
                      </a:r>
                      <a:r>
                        <a:rPr lang="en-ZA" sz="1900" b="1" baseline="0" dirty="0" smtClean="0">
                          <a:solidFill>
                            <a:srgbClr val="A83224"/>
                          </a:solidFill>
                          <a:latin typeface="Eras Demi ITC" pitchFamily="34" charset="0"/>
                          <a:cs typeface="Arial" pitchFamily="34" charset="0"/>
                        </a:rPr>
                        <a:t> and cash equivalent at the end of the year</a:t>
                      </a:r>
                      <a:endParaRPr lang="en-ZA" sz="1900" b="1" dirty="0">
                        <a:solidFill>
                          <a:srgbClr val="A83224"/>
                        </a:solidFill>
                        <a:latin typeface="Eras Demi ITC" pitchFamily="34" charset="0"/>
                        <a:cs typeface="Arial" pitchFamily="34" charset="0"/>
                      </a:endParaRPr>
                    </a:p>
                  </a:txBody>
                  <a:tcPr marL="84406" marR="84406" marT="42203" marB="42203"/>
                </a:tc>
                <a:tc>
                  <a:txBody>
                    <a:bodyPr/>
                    <a:lstStyle/>
                    <a:p>
                      <a:pPr algn="r"/>
                      <a:r>
                        <a:rPr lang="en-ZA" sz="2000" b="1" dirty="0" smtClean="0">
                          <a:solidFill>
                            <a:srgbClr val="A83224"/>
                          </a:solidFill>
                          <a:latin typeface="Eras Demi ITC" panose="020B0805030504020804" pitchFamily="34" charset="0"/>
                        </a:rPr>
                        <a:t>261 334 044</a:t>
                      </a:r>
                      <a:endParaRPr lang="en-ZA" sz="2000" b="1" dirty="0">
                        <a:solidFill>
                          <a:srgbClr val="A83224"/>
                        </a:solidFill>
                        <a:latin typeface="Eras Demi ITC" panose="020B0805030504020804" pitchFamily="34" charset="0"/>
                      </a:endParaRPr>
                    </a:p>
                  </a:txBody>
                  <a:tcPr/>
                </a:tc>
                <a:tc>
                  <a:txBody>
                    <a:bodyPr/>
                    <a:lstStyle/>
                    <a:p>
                      <a:pPr algn="r"/>
                      <a:r>
                        <a:rPr lang="en-ZA" sz="2000" b="1" dirty="0" smtClean="0">
                          <a:solidFill>
                            <a:srgbClr val="A83224"/>
                          </a:solidFill>
                          <a:latin typeface="Eras Demi ITC" panose="020B0805030504020804" pitchFamily="34" charset="0"/>
                        </a:rPr>
                        <a:t>234 594 485</a:t>
                      </a:r>
                      <a:endParaRPr lang="en-ZA" sz="2000" b="1" dirty="0">
                        <a:solidFill>
                          <a:srgbClr val="A83224"/>
                        </a:solidFill>
                        <a:latin typeface="Eras Demi ITC" panose="020B0805030504020804" pitchFamily="34" charset="0"/>
                      </a:endParaRPr>
                    </a:p>
                  </a:txBody>
                  <a:tcPr/>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12"/>
          </p:nvPr>
        </p:nvSpPr>
        <p:spPr/>
        <p:txBody>
          <a:bodyPr/>
          <a:lstStyle/>
          <a:p>
            <a:fld id="{D7CBE9B7-FB75-284D-83FF-0AB6B020F1CD}" type="slidenum">
              <a:rPr lang="en-US" smtClean="0"/>
              <a:pPr/>
              <a:t>39</a:t>
            </a:fld>
            <a:endParaRPr lang="en-US"/>
          </a:p>
        </p:txBody>
      </p:sp>
    </p:spTree>
    <p:extLst>
      <p:ext uri="{BB962C8B-B14F-4D97-AF65-F5344CB8AC3E}">
        <p14:creationId xmlns:p14="http://schemas.microsoft.com/office/powerpoint/2010/main" xmlns="" val="629665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1. Introduction</a:t>
            </a:r>
            <a:endParaRPr lang="en-ZA" dirty="0">
              <a:solidFill>
                <a:schemeClr val="tx1"/>
              </a:solidFill>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381000" y="1072525"/>
            <a:ext cx="8763000" cy="5418710"/>
          </a:xfrm>
        </p:spPr>
        <p:txBody>
          <a:bodyPr>
            <a:normAutofit fontScale="92500"/>
          </a:bodyPr>
          <a:lstStyle/>
          <a:p>
            <a:pPr marL="461963" indent="-461963">
              <a:lnSpc>
                <a:spcPct val="110000"/>
              </a:lnSpc>
              <a:buFont typeface="+mj-lt"/>
              <a:buAutoNum type="romanUcPeriod"/>
            </a:pPr>
            <a:r>
              <a:rPr lang="en-US" sz="2400" dirty="0" smtClean="0">
                <a:latin typeface="Arial"/>
                <a:cs typeface="Arial"/>
              </a:rPr>
              <a:t>The </a:t>
            </a:r>
            <a:r>
              <a:rPr lang="en-US" sz="2400" dirty="0">
                <a:latin typeface="Arial"/>
                <a:cs typeface="Arial"/>
              </a:rPr>
              <a:t>2018/19 </a:t>
            </a:r>
            <a:r>
              <a:rPr lang="en-US" sz="2400" dirty="0" smtClean="0">
                <a:latin typeface="Arial"/>
                <a:cs typeface="Arial"/>
              </a:rPr>
              <a:t>financial year was </a:t>
            </a:r>
            <a:r>
              <a:rPr lang="en-US" sz="2400" dirty="0">
                <a:latin typeface="Arial"/>
                <a:cs typeface="Arial"/>
              </a:rPr>
              <a:t>the </a:t>
            </a:r>
            <a:r>
              <a:rPr lang="en-US" sz="2400" dirty="0" smtClean="0">
                <a:latin typeface="Arial"/>
                <a:cs typeface="Arial"/>
              </a:rPr>
              <a:t>4</a:t>
            </a:r>
            <a:r>
              <a:rPr lang="en-US" sz="2400" baseline="30000" dirty="0" smtClean="0">
                <a:latin typeface="Arial"/>
                <a:cs typeface="Arial"/>
              </a:rPr>
              <a:t>th</a:t>
            </a:r>
            <a:r>
              <a:rPr lang="en-US" sz="2400" dirty="0" smtClean="0">
                <a:latin typeface="Arial"/>
                <a:cs typeface="Arial"/>
              </a:rPr>
              <a:t> year </a:t>
            </a:r>
            <a:r>
              <a:rPr lang="en-US" sz="2400" dirty="0">
                <a:latin typeface="Arial"/>
                <a:cs typeface="Arial"/>
              </a:rPr>
              <a:t>of implementation of the Strategic Plan 2015-2020 and the organisation met &gt;</a:t>
            </a:r>
            <a:r>
              <a:rPr lang="en-US" sz="2400" dirty="0" smtClean="0">
                <a:latin typeface="Arial"/>
                <a:cs typeface="Arial"/>
              </a:rPr>
              <a:t>90% </a:t>
            </a:r>
            <a:r>
              <a:rPr lang="en-US" sz="2400" dirty="0">
                <a:latin typeface="Arial"/>
                <a:cs typeface="Arial"/>
              </a:rPr>
              <a:t>of the set targets in the Business Plan </a:t>
            </a:r>
            <a:r>
              <a:rPr lang="en-US" sz="2400" dirty="0" smtClean="0">
                <a:latin typeface="Arial"/>
                <a:cs typeface="Arial"/>
              </a:rPr>
              <a:t>2018/19. </a:t>
            </a:r>
            <a:r>
              <a:rPr lang="en-US" sz="2400" dirty="0">
                <a:latin typeface="Arial"/>
                <a:cs typeface="Arial"/>
              </a:rPr>
              <a:t>Strategic Plan 2015-2020 delivery on track – completed </a:t>
            </a:r>
            <a:r>
              <a:rPr lang="en-US" sz="2400" dirty="0" smtClean="0">
                <a:latin typeface="Arial"/>
                <a:cs typeface="Arial"/>
              </a:rPr>
              <a:t>4</a:t>
            </a:r>
            <a:r>
              <a:rPr lang="en-US" sz="2400" baseline="30000" dirty="0" smtClean="0">
                <a:latin typeface="Arial"/>
                <a:cs typeface="Arial"/>
              </a:rPr>
              <a:t>th</a:t>
            </a:r>
            <a:r>
              <a:rPr lang="en-US" sz="2400" dirty="0" smtClean="0">
                <a:latin typeface="Arial"/>
                <a:cs typeface="Arial"/>
              </a:rPr>
              <a:t> year </a:t>
            </a:r>
            <a:r>
              <a:rPr lang="en-US" sz="2400" dirty="0">
                <a:latin typeface="Arial"/>
                <a:cs typeface="Arial"/>
              </a:rPr>
              <a:t>of 5 years.</a:t>
            </a:r>
          </a:p>
          <a:p>
            <a:pPr marL="461963" indent="-461963">
              <a:lnSpc>
                <a:spcPct val="110000"/>
              </a:lnSpc>
              <a:buFont typeface="+mj-lt"/>
              <a:buAutoNum type="romanUcPeriod"/>
            </a:pPr>
            <a:r>
              <a:rPr lang="en-US" sz="2400" dirty="0">
                <a:latin typeface="Arial"/>
                <a:cs typeface="Arial"/>
              </a:rPr>
              <a:t>Delivered on our constitutional and legislative mandate by increasing access to justice by providing legal assistance and advice and delivering programmes within budget.</a:t>
            </a:r>
          </a:p>
          <a:p>
            <a:pPr marL="461963" indent="-461963">
              <a:lnSpc>
                <a:spcPct val="110000"/>
              </a:lnSpc>
              <a:buFont typeface="+mj-lt"/>
              <a:buAutoNum type="romanUcPeriod"/>
            </a:pPr>
            <a:r>
              <a:rPr lang="en-US" sz="2400" dirty="0">
                <a:latin typeface="Arial"/>
                <a:cs typeface="Arial"/>
              </a:rPr>
              <a:t>Legal Aid SA Act 39 of 2014 </a:t>
            </a:r>
            <a:r>
              <a:rPr lang="en-US" sz="2400" dirty="0" smtClean="0">
                <a:latin typeface="Arial"/>
                <a:cs typeface="Arial"/>
              </a:rPr>
              <a:t>is fully </a:t>
            </a:r>
            <a:r>
              <a:rPr lang="en-US" sz="2400" dirty="0">
                <a:latin typeface="Arial"/>
                <a:cs typeface="Arial"/>
              </a:rPr>
              <a:t>operational.</a:t>
            </a:r>
          </a:p>
          <a:p>
            <a:pPr marL="461963" indent="-461963">
              <a:lnSpc>
                <a:spcPct val="110000"/>
              </a:lnSpc>
              <a:buFont typeface="+mj-lt"/>
              <a:buAutoNum type="romanUcPeriod"/>
            </a:pPr>
            <a:r>
              <a:rPr lang="en-US" sz="2400" dirty="0">
                <a:latin typeface="Arial"/>
                <a:cs typeface="Arial"/>
              </a:rPr>
              <a:t>Board </a:t>
            </a:r>
            <a:r>
              <a:rPr lang="en-US" sz="2400" dirty="0" smtClean="0">
                <a:latin typeface="Arial"/>
                <a:cs typeface="Arial"/>
              </a:rPr>
              <a:t>is properly </a:t>
            </a:r>
            <a:r>
              <a:rPr lang="en-US" sz="2400" dirty="0">
                <a:latin typeface="Arial"/>
                <a:cs typeface="Arial"/>
              </a:rPr>
              <a:t>constituted in terms of the Legal Aid </a:t>
            </a:r>
            <a:r>
              <a:rPr lang="en-US" sz="2400" dirty="0" smtClean="0">
                <a:latin typeface="Arial"/>
                <a:cs typeface="Arial"/>
              </a:rPr>
              <a:t>SA Act </a:t>
            </a:r>
            <a:r>
              <a:rPr lang="en-US" sz="2400" dirty="0">
                <a:latin typeface="Arial"/>
                <a:cs typeface="Arial"/>
              </a:rPr>
              <a:t>2014, was fully functional and effectively executed its responsibilities.</a:t>
            </a:r>
          </a:p>
          <a:p>
            <a:pPr marL="461963" indent="-461963">
              <a:lnSpc>
                <a:spcPct val="110000"/>
              </a:lnSpc>
              <a:buFont typeface="+mj-lt"/>
              <a:buAutoNum type="romanUcPeriod"/>
            </a:pPr>
            <a:r>
              <a:rPr lang="en-US" sz="2400" dirty="0">
                <a:latin typeface="Arial"/>
                <a:cs typeface="Arial"/>
              </a:rPr>
              <a:t>This presentation </a:t>
            </a:r>
            <a:r>
              <a:rPr lang="en-US" sz="2400" dirty="0" smtClean="0">
                <a:latin typeface="Arial"/>
                <a:cs typeface="Arial"/>
              </a:rPr>
              <a:t>sets out </a:t>
            </a:r>
            <a:r>
              <a:rPr lang="en-US" sz="2400" dirty="0">
                <a:latin typeface="Arial"/>
                <a:cs typeface="Arial"/>
              </a:rPr>
              <a:t>our performance outcomes and audit outcomes for the </a:t>
            </a:r>
            <a:r>
              <a:rPr lang="en-US" sz="2400" dirty="0" smtClean="0">
                <a:latin typeface="Arial"/>
                <a:cs typeface="Arial"/>
              </a:rPr>
              <a:t>FY 2018/19.</a:t>
            </a:r>
            <a:endParaRPr lang="en-US" sz="2400" dirty="0">
              <a:latin typeface="Arial"/>
              <a:cs typeface="Arial"/>
            </a:endParaRPr>
          </a:p>
          <a:p>
            <a:pPr marL="0" indent="0">
              <a:buNone/>
            </a:pPr>
            <a:endParaRPr lang="en-US" sz="1800" dirty="0">
              <a:latin typeface="Arial"/>
              <a:cs typeface="Arial"/>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3" name="Slide Number Placeholder 2"/>
          <p:cNvSpPr>
            <a:spLocks noGrp="1"/>
          </p:cNvSpPr>
          <p:nvPr>
            <p:ph type="sldNum" sz="quarter" idx="12"/>
          </p:nvPr>
        </p:nvSpPr>
        <p:spPr/>
        <p:txBody>
          <a:bodyPr/>
          <a:lstStyle/>
          <a:p>
            <a:fld id="{D7CBE9B7-FB75-284D-83FF-0AB6B020F1CD}" type="slidenum">
              <a:rPr lang="en-US" smtClean="0"/>
              <a:pPr/>
              <a:t>4</a:t>
            </a:fld>
            <a:endParaRPr lang="en-US"/>
          </a:p>
        </p:txBody>
      </p:sp>
    </p:spTree>
    <p:extLst>
      <p:ext uri="{BB962C8B-B14F-4D97-AF65-F5344CB8AC3E}">
        <p14:creationId xmlns:p14="http://schemas.microsoft.com/office/powerpoint/2010/main" xmlns="" val="755812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0999" y="556901"/>
            <a:ext cx="8524875"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P7 (VII) Annual Financial Statements </a:t>
            </a:r>
            <a:r>
              <a:rPr lang="en-US" b="1" dirty="0" smtClean="0">
                <a:solidFill>
                  <a:srgbClr val="0293D2"/>
                </a:solidFill>
              </a:rPr>
              <a:t>2018/19</a:t>
            </a:r>
            <a:endParaRPr lang="en-US" b="1" dirty="0">
              <a:solidFill>
                <a:srgbClr val="0293D2"/>
              </a:solidFill>
            </a:endParaRPr>
          </a:p>
          <a:p>
            <a:r>
              <a:rPr lang="en-US" sz="1800" b="1" dirty="0" smtClean="0">
                <a:solidFill>
                  <a:srgbClr val="0293D2"/>
                </a:solidFill>
              </a:rPr>
              <a:t>Summarised Comparison Budget &amp; Actuals for year ended 31 March 2019</a:t>
            </a:r>
            <a:endParaRPr lang="en-US" sz="1800" b="1" dirty="0">
              <a:solidFill>
                <a:srgbClr val="0293D2"/>
              </a:solidFill>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8" name="Content Placeholder 1"/>
          <p:cNvGraphicFramePr>
            <a:graphicFrameLocks noGrp="1"/>
          </p:cNvGraphicFramePr>
          <p:nvPr>
            <p:ph idx="1"/>
            <p:extLst>
              <p:ext uri="{D42A27DB-BD31-4B8C-83A1-F6EECF244321}">
                <p14:modId xmlns:p14="http://schemas.microsoft.com/office/powerpoint/2010/main" xmlns="" val="3095795448"/>
              </p:ext>
            </p:extLst>
          </p:nvPr>
        </p:nvGraphicFramePr>
        <p:xfrm>
          <a:off x="489099" y="1451737"/>
          <a:ext cx="8416774" cy="4384241"/>
        </p:xfrm>
        <a:graphic>
          <a:graphicData uri="http://schemas.openxmlformats.org/drawingml/2006/table">
            <a:tbl>
              <a:tblPr firstRow="1" bandRow="1">
                <a:tableStyleId>{073A0DAA-6AF3-43AB-8588-CEC1D06C72B9}</a:tableStyleId>
              </a:tblPr>
              <a:tblGrid>
                <a:gridCol w="1875136">
                  <a:extLst>
                    <a:ext uri="{9D8B030D-6E8A-4147-A177-3AD203B41FA5}">
                      <a16:colId xmlns:a16="http://schemas.microsoft.com/office/drawing/2014/main" xmlns="" val="20000"/>
                    </a:ext>
                  </a:extLst>
                </a:gridCol>
                <a:gridCol w="1429563">
                  <a:extLst>
                    <a:ext uri="{9D8B030D-6E8A-4147-A177-3AD203B41FA5}">
                      <a16:colId xmlns:a16="http://schemas.microsoft.com/office/drawing/2014/main" xmlns="" val="20001"/>
                    </a:ext>
                  </a:extLst>
                </a:gridCol>
                <a:gridCol w="1472558">
                  <a:extLst>
                    <a:ext uri="{9D8B030D-6E8A-4147-A177-3AD203B41FA5}">
                      <a16:colId xmlns:a16="http://schemas.microsoft.com/office/drawing/2014/main" xmlns="" val="20002"/>
                    </a:ext>
                  </a:extLst>
                </a:gridCol>
                <a:gridCol w="1483306">
                  <a:extLst>
                    <a:ext uri="{9D8B030D-6E8A-4147-A177-3AD203B41FA5}">
                      <a16:colId xmlns:a16="http://schemas.microsoft.com/office/drawing/2014/main" xmlns="" val="20003"/>
                    </a:ext>
                  </a:extLst>
                </a:gridCol>
                <a:gridCol w="1429563">
                  <a:extLst>
                    <a:ext uri="{9D8B030D-6E8A-4147-A177-3AD203B41FA5}">
                      <a16:colId xmlns:a16="http://schemas.microsoft.com/office/drawing/2014/main" xmlns="" val="20004"/>
                    </a:ext>
                  </a:extLst>
                </a:gridCol>
                <a:gridCol w="726648">
                  <a:extLst>
                    <a:ext uri="{9D8B030D-6E8A-4147-A177-3AD203B41FA5}">
                      <a16:colId xmlns:a16="http://schemas.microsoft.com/office/drawing/2014/main" xmlns="" val="20005"/>
                    </a:ext>
                  </a:extLst>
                </a:gridCol>
              </a:tblGrid>
              <a:tr h="753933">
                <a:tc>
                  <a:txBody>
                    <a:bodyPr/>
                    <a:lstStyle/>
                    <a:p>
                      <a:pPr algn="ctr"/>
                      <a:r>
                        <a:rPr lang="en-ZA" sz="1800" dirty="0" smtClean="0">
                          <a:latin typeface="Eras Demi ITC" panose="020B0805030504020804" pitchFamily="34" charset="0"/>
                        </a:rPr>
                        <a:t>Description</a:t>
                      </a:r>
                      <a:r>
                        <a:rPr lang="en-ZA" sz="1800" baseline="0" dirty="0" smtClean="0">
                          <a:latin typeface="Eras Demi ITC" panose="020B0805030504020804" pitchFamily="34" charset="0"/>
                        </a:rPr>
                        <a:t> </a:t>
                      </a:r>
                      <a:endParaRPr lang="en-ZA" sz="1800" dirty="0">
                        <a:latin typeface="Eras Demi ITC" panose="020B0805030504020804" pitchFamily="34" charset="0"/>
                      </a:endParaRPr>
                    </a:p>
                  </a:txBody>
                  <a:tcPr>
                    <a:solidFill>
                      <a:schemeClr val="tx1">
                        <a:lumMod val="50000"/>
                        <a:lumOff val="50000"/>
                      </a:schemeClr>
                    </a:solidFill>
                  </a:tcPr>
                </a:tc>
                <a:tc>
                  <a:txBody>
                    <a:bodyPr/>
                    <a:lstStyle/>
                    <a:p>
                      <a:pPr algn="ctr"/>
                      <a:r>
                        <a:rPr lang="en-ZA" sz="1800" dirty="0" smtClean="0">
                          <a:latin typeface="Eras Demi ITC" panose="020B0805030504020804" pitchFamily="34" charset="0"/>
                        </a:rPr>
                        <a:t>Approved Budget</a:t>
                      </a:r>
                    </a:p>
                    <a:p>
                      <a:pPr algn="ctr"/>
                      <a:r>
                        <a:rPr lang="en-ZA" sz="1800" dirty="0" smtClean="0">
                          <a:latin typeface="Eras Demi ITC" panose="020B0805030504020804" pitchFamily="34" charset="0"/>
                        </a:rPr>
                        <a:t>R</a:t>
                      </a:r>
                      <a:endParaRPr lang="en-ZA" sz="1800" dirty="0">
                        <a:latin typeface="Eras Demi ITC" panose="020B0805030504020804" pitchFamily="34" charset="0"/>
                      </a:endParaRPr>
                    </a:p>
                  </a:txBody>
                  <a:tcPr>
                    <a:solidFill>
                      <a:schemeClr val="tx1">
                        <a:lumMod val="50000"/>
                        <a:lumOff val="50000"/>
                      </a:schemeClr>
                    </a:solidFill>
                  </a:tcPr>
                </a:tc>
                <a:tc>
                  <a:txBody>
                    <a:bodyPr/>
                    <a:lstStyle/>
                    <a:p>
                      <a:pPr algn="ctr"/>
                      <a:r>
                        <a:rPr lang="en-ZA" sz="1800" dirty="0" smtClean="0">
                          <a:latin typeface="Eras Demi ITC" panose="020B0805030504020804" pitchFamily="34" charset="0"/>
                        </a:rPr>
                        <a:t>Final Budget</a:t>
                      </a:r>
                    </a:p>
                    <a:p>
                      <a:pPr algn="ctr"/>
                      <a:r>
                        <a:rPr lang="en-ZA" sz="1800" dirty="0" smtClean="0">
                          <a:latin typeface="Eras Demi ITC" panose="020B0805030504020804" pitchFamily="34" charset="0"/>
                        </a:rPr>
                        <a:t>R</a:t>
                      </a:r>
                      <a:endParaRPr lang="en-ZA" sz="1800" dirty="0">
                        <a:latin typeface="Eras Demi ITC" panose="020B0805030504020804" pitchFamily="34" charset="0"/>
                      </a:endParaRPr>
                    </a:p>
                  </a:txBody>
                  <a:tcPr>
                    <a:solidFill>
                      <a:schemeClr val="tx1">
                        <a:lumMod val="50000"/>
                        <a:lumOff val="50000"/>
                      </a:schemeClr>
                    </a:solidFill>
                  </a:tcPr>
                </a:tc>
                <a:tc>
                  <a:txBody>
                    <a:bodyPr/>
                    <a:lstStyle/>
                    <a:p>
                      <a:pPr algn="ctr"/>
                      <a:r>
                        <a:rPr lang="en-ZA" sz="1800" dirty="0" smtClean="0">
                          <a:latin typeface="Eras Demi ITC" panose="020B0805030504020804" pitchFamily="34" charset="0"/>
                        </a:rPr>
                        <a:t>Actuals</a:t>
                      </a:r>
                    </a:p>
                    <a:p>
                      <a:pPr algn="ctr"/>
                      <a:endParaRPr lang="en-ZA" sz="1800" dirty="0" smtClean="0">
                        <a:latin typeface="Eras Demi ITC" panose="020B0805030504020804" pitchFamily="34" charset="0"/>
                      </a:endParaRPr>
                    </a:p>
                    <a:p>
                      <a:pPr algn="ctr"/>
                      <a:r>
                        <a:rPr lang="en-ZA" sz="1800" dirty="0" smtClean="0">
                          <a:latin typeface="Eras Demi ITC" panose="020B0805030504020804" pitchFamily="34" charset="0"/>
                        </a:rPr>
                        <a:t>R</a:t>
                      </a:r>
                      <a:endParaRPr lang="en-ZA" sz="1800" dirty="0">
                        <a:latin typeface="Eras Demi ITC" panose="020B0805030504020804" pitchFamily="34" charset="0"/>
                      </a:endParaRPr>
                    </a:p>
                  </a:txBody>
                  <a:tcPr>
                    <a:solidFill>
                      <a:schemeClr val="tx1">
                        <a:lumMod val="50000"/>
                        <a:lumOff val="50000"/>
                      </a:schemeClr>
                    </a:solidFill>
                  </a:tcPr>
                </a:tc>
                <a:tc>
                  <a:txBody>
                    <a:bodyPr/>
                    <a:lstStyle/>
                    <a:p>
                      <a:pPr algn="ctr"/>
                      <a:r>
                        <a:rPr lang="en-US" sz="1800" dirty="0" smtClean="0">
                          <a:latin typeface="Eras Demi ITC" panose="020B0805030504020804" pitchFamily="34" charset="0"/>
                        </a:rPr>
                        <a:t>Difference final &amp; actuals (R)</a:t>
                      </a:r>
                    </a:p>
                  </a:txBody>
                  <a:tcPr>
                    <a:solidFill>
                      <a:schemeClr val="tx1">
                        <a:lumMod val="50000"/>
                        <a:lumOff val="50000"/>
                      </a:schemeClr>
                    </a:solidFill>
                  </a:tcPr>
                </a:tc>
                <a:tc>
                  <a:txBody>
                    <a:bodyPr/>
                    <a:lstStyle/>
                    <a:p>
                      <a:pPr algn="ctr"/>
                      <a:r>
                        <a:rPr lang="en-ZA" sz="1600" dirty="0" smtClean="0">
                          <a:latin typeface="Eras Demi ITC" panose="020B0805030504020804" pitchFamily="34" charset="0"/>
                        </a:rPr>
                        <a:t>% Differ-</a:t>
                      </a:r>
                      <a:r>
                        <a:rPr lang="en-ZA" sz="1600" dirty="0" err="1" smtClean="0">
                          <a:latin typeface="Eras Demi ITC" panose="020B0805030504020804" pitchFamily="34" charset="0"/>
                        </a:rPr>
                        <a:t>ence</a:t>
                      </a:r>
                      <a:endParaRPr lang="en-ZA" sz="1600" dirty="0">
                        <a:latin typeface="Eras Demi ITC" panose="020B0805030504020804" pitchFamily="34" charset="0"/>
                      </a:endParaRPr>
                    </a:p>
                  </a:txBody>
                  <a:tcPr>
                    <a:solidFill>
                      <a:schemeClr val="tx1">
                        <a:lumMod val="50000"/>
                        <a:lumOff val="50000"/>
                      </a:schemeClr>
                    </a:solidFill>
                  </a:tcPr>
                </a:tc>
                <a:extLst>
                  <a:ext uri="{0D108BD9-81ED-4DB2-BD59-A6C34878D82A}">
                    <a16:rowId xmlns:a16="http://schemas.microsoft.com/office/drawing/2014/main" xmlns="" val="10000"/>
                  </a:ext>
                </a:extLst>
              </a:tr>
              <a:tr h="390091">
                <a:tc>
                  <a:txBody>
                    <a:bodyPr/>
                    <a:lstStyle/>
                    <a:p>
                      <a:r>
                        <a:rPr lang="en-US" sz="1800" baseline="0" dirty="0" smtClean="0">
                          <a:latin typeface="Eras Demi ITC" pitchFamily="34" charset="0"/>
                          <a:cs typeface="Arial" pitchFamily="34" charset="0"/>
                        </a:rPr>
                        <a:t>Revenue</a:t>
                      </a:r>
                      <a:endParaRPr lang="en-US" sz="1800" baseline="0" dirty="0">
                        <a:latin typeface="Eras Demi ITC" pitchFamily="34" charset="0"/>
                        <a:cs typeface="Arial" pitchFamily="34" charset="0"/>
                      </a:endParaRPr>
                    </a:p>
                  </a:txBody>
                  <a:tcPr marL="84406" marR="84406" marT="42203" marB="42203"/>
                </a:tc>
                <a:tc>
                  <a:txBody>
                    <a:bodyPr/>
                    <a:lstStyle/>
                    <a:p>
                      <a:pPr algn="r"/>
                      <a:r>
                        <a:rPr lang="en-ZA" sz="1600" b="1" dirty="0" smtClean="0">
                          <a:solidFill>
                            <a:schemeClr val="tx1"/>
                          </a:solidFill>
                          <a:latin typeface="Eras Demi ITC" panose="020B0805030504020804" pitchFamily="34" charset="0"/>
                        </a:rPr>
                        <a:t>1 797</a:t>
                      </a:r>
                      <a:r>
                        <a:rPr lang="en-ZA" sz="1600" b="1" baseline="0" dirty="0" smtClean="0">
                          <a:solidFill>
                            <a:schemeClr val="tx1"/>
                          </a:solidFill>
                          <a:latin typeface="Eras Demi ITC" panose="020B0805030504020804" pitchFamily="34" charset="0"/>
                        </a:rPr>
                        <a:t> 342 000</a:t>
                      </a:r>
                      <a:endParaRPr lang="en-ZA" sz="1600" b="1" dirty="0">
                        <a:solidFill>
                          <a:schemeClr val="tx1"/>
                        </a:solidFill>
                        <a:latin typeface="Eras Demi ITC" panose="020B0805030504020804" pitchFamily="34" charset="0"/>
                      </a:endParaRPr>
                    </a:p>
                  </a:txBody>
                  <a:tcPr/>
                </a:tc>
                <a:tc>
                  <a:txBody>
                    <a:bodyPr/>
                    <a:lstStyle/>
                    <a:p>
                      <a:pPr algn="r"/>
                      <a:r>
                        <a:rPr lang="en-ZA" sz="1600" b="1" dirty="0" smtClean="0">
                          <a:solidFill>
                            <a:schemeClr val="tx1"/>
                          </a:solidFill>
                          <a:latin typeface="Eras Demi ITC" panose="020B0805030504020804" pitchFamily="34" charset="0"/>
                        </a:rPr>
                        <a:t>1 872 809 781</a:t>
                      </a:r>
                      <a:endParaRPr lang="en-ZA" sz="1600" b="1" dirty="0">
                        <a:solidFill>
                          <a:schemeClr val="tx1"/>
                        </a:solidFill>
                        <a:latin typeface="Eras Demi ITC" panose="020B0805030504020804" pitchFamily="34" charset="0"/>
                      </a:endParaRPr>
                    </a:p>
                  </a:txBody>
                  <a:tcPr/>
                </a:tc>
                <a:tc>
                  <a:txBody>
                    <a:bodyPr/>
                    <a:lstStyle/>
                    <a:p>
                      <a:pPr algn="r"/>
                      <a:r>
                        <a:rPr lang="en-ZA" sz="1600" b="1" dirty="0" smtClean="0">
                          <a:solidFill>
                            <a:schemeClr val="tx1"/>
                          </a:solidFill>
                          <a:latin typeface="Eras Demi ITC" panose="020B0805030504020804" pitchFamily="34" charset="0"/>
                        </a:rPr>
                        <a:t>1 877 320 452</a:t>
                      </a:r>
                      <a:endParaRPr lang="en-ZA" sz="1600" b="1" dirty="0">
                        <a:solidFill>
                          <a:schemeClr val="tx1"/>
                        </a:solidFill>
                        <a:latin typeface="Eras Demi ITC" panose="020B0805030504020804" pitchFamily="34" charset="0"/>
                      </a:endParaRPr>
                    </a:p>
                  </a:txBody>
                  <a:tcPr/>
                </a:tc>
                <a:tc>
                  <a:txBody>
                    <a:bodyPr/>
                    <a:lstStyle/>
                    <a:p>
                      <a:pPr algn="r"/>
                      <a:r>
                        <a:rPr lang="en-ZA" sz="1600" b="1" dirty="0" smtClean="0">
                          <a:solidFill>
                            <a:schemeClr val="tx1"/>
                          </a:solidFill>
                          <a:latin typeface="Eras Demi ITC" panose="020B0805030504020804" pitchFamily="34" charset="0"/>
                        </a:rPr>
                        <a:t>(4 510 671)</a:t>
                      </a:r>
                      <a:endParaRPr lang="en-ZA" sz="1600" b="1" dirty="0">
                        <a:solidFill>
                          <a:schemeClr val="tx1"/>
                        </a:solidFill>
                        <a:latin typeface="Eras Demi ITC" panose="020B0805030504020804" pitchFamily="34" charset="0"/>
                      </a:endParaRPr>
                    </a:p>
                  </a:txBody>
                  <a:tcPr/>
                </a:tc>
                <a:tc>
                  <a:txBody>
                    <a:bodyPr/>
                    <a:lstStyle/>
                    <a:p>
                      <a:pPr algn="r"/>
                      <a:r>
                        <a:rPr lang="en-ZA" sz="1600" b="1" dirty="0" smtClean="0">
                          <a:solidFill>
                            <a:schemeClr val="tx1"/>
                          </a:solidFill>
                          <a:latin typeface="Eras Demi ITC" panose="020B0805030504020804" pitchFamily="34" charset="0"/>
                        </a:rPr>
                        <a:t>0%</a:t>
                      </a:r>
                      <a:endParaRPr lang="en-ZA" sz="1600" b="1"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1"/>
                  </a:ext>
                </a:extLst>
              </a:tr>
              <a:tr h="831212">
                <a:tc>
                  <a:txBody>
                    <a:bodyPr/>
                    <a:lstStyle/>
                    <a:p>
                      <a:r>
                        <a:rPr lang="en-US" sz="1600" baseline="0" dirty="0" smtClean="0">
                          <a:latin typeface="Eras Demi ITC" pitchFamily="34" charset="0"/>
                          <a:cs typeface="Arial" pitchFamily="34" charset="0"/>
                        </a:rPr>
                        <a:t>Expenses</a:t>
                      </a:r>
                    </a:p>
                    <a:p>
                      <a:r>
                        <a:rPr lang="en-US" sz="1400" baseline="0" dirty="0" smtClean="0">
                          <a:latin typeface="Eras Demi ITC" pitchFamily="34" charset="0"/>
                          <a:cs typeface="Arial" pitchFamily="34" charset="0"/>
                        </a:rPr>
                        <a:t>(Personnel &amp; Operating expenses</a:t>
                      </a:r>
                      <a:endParaRPr lang="en-US" sz="1400" baseline="0" dirty="0">
                        <a:latin typeface="Eras Demi ITC" pitchFamily="34" charset="0"/>
                        <a:cs typeface="Arial" pitchFamily="34" charset="0"/>
                      </a:endParaRPr>
                    </a:p>
                  </a:txBody>
                  <a:tcPr marL="84406" marR="84406" marT="42203" marB="42203"/>
                </a:tc>
                <a:tc>
                  <a:txBody>
                    <a:bodyPr/>
                    <a:lstStyle/>
                    <a:p>
                      <a:pPr algn="r"/>
                      <a:r>
                        <a:rPr lang="en-ZA" sz="1300" b="1" dirty="0" smtClean="0">
                          <a:solidFill>
                            <a:schemeClr val="tx1"/>
                          </a:solidFill>
                          <a:latin typeface="Eras Demi ITC" panose="020B0805030504020804" pitchFamily="34" charset="0"/>
                        </a:rPr>
                        <a:t>(</a:t>
                      </a:r>
                      <a:r>
                        <a:rPr lang="en-ZA" sz="1300" b="1" baseline="0" dirty="0" smtClean="0">
                          <a:solidFill>
                            <a:schemeClr val="tx1"/>
                          </a:solidFill>
                          <a:latin typeface="Eras Demi ITC" panose="020B0805030504020804" pitchFamily="34" charset="0"/>
                        </a:rPr>
                        <a:t> 1 797 737 73)</a:t>
                      </a:r>
                      <a:endParaRPr lang="en-ZA" sz="1300" b="1" dirty="0">
                        <a:solidFill>
                          <a:schemeClr val="tx1"/>
                        </a:solidFill>
                        <a:latin typeface="Eras Demi ITC" panose="020B0805030504020804" pitchFamily="34" charset="0"/>
                      </a:endParaRPr>
                    </a:p>
                  </a:txBody>
                  <a:tcPr/>
                </a:tc>
                <a:tc>
                  <a:txBody>
                    <a:bodyPr/>
                    <a:lstStyle/>
                    <a:p>
                      <a:pPr algn="r"/>
                      <a:r>
                        <a:rPr lang="en-ZA" sz="1300" b="1" dirty="0" smtClean="0">
                          <a:solidFill>
                            <a:schemeClr val="tx1"/>
                          </a:solidFill>
                          <a:latin typeface="Eras Demi ITC" panose="020B0805030504020804" pitchFamily="34" charset="0"/>
                        </a:rPr>
                        <a:t>(1 836 382 342</a:t>
                      </a:r>
                      <a:r>
                        <a:rPr lang="en-ZA" sz="1300" b="1" baseline="0" dirty="0" smtClean="0">
                          <a:solidFill>
                            <a:schemeClr val="tx1"/>
                          </a:solidFill>
                          <a:latin typeface="Eras Demi ITC" panose="020B0805030504020804" pitchFamily="34" charset="0"/>
                        </a:rPr>
                        <a:t>)</a:t>
                      </a:r>
                      <a:endParaRPr lang="en-ZA" sz="1300" b="1" dirty="0">
                        <a:solidFill>
                          <a:schemeClr val="tx1"/>
                        </a:solidFill>
                        <a:latin typeface="Eras Demi ITC" panose="020B0805030504020804" pitchFamily="34" charset="0"/>
                      </a:endParaRPr>
                    </a:p>
                  </a:txBody>
                  <a:tcPr/>
                </a:tc>
                <a:tc>
                  <a:txBody>
                    <a:bodyPr/>
                    <a:lstStyle/>
                    <a:p>
                      <a:pPr algn="r"/>
                      <a:r>
                        <a:rPr lang="en-ZA" sz="1300" b="1" dirty="0" smtClean="0">
                          <a:solidFill>
                            <a:schemeClr val="tx1"/>
                          </a:solidFill>
                          <a:latin typeface="Eras Demi ITC" panose="020B0805030504020804" pitchFamily="34" charset="0"/>
                        </a:rPr>
                        <a:t>(1 789 346 261)</a:t>
                      </a:r>
                      <a:endParaRPr lang="en-ZA" sz="1300" b="1" dirty="0">
                        <a:solidFill>
                          <a:schemeClr val="tx1"/>
                        </a:solidFill>
                        <a:latin typeface="Eras Demi ITC" panose="020B0805030504020804" pitchFamily="34" charset="0"/>
                      </a:endParaRPr>
                    </a:p>
                  </a:txBody>
                  <a:tcPr/>
                </a:tc>
                <a:tc>
                  <a:txBody>
                    <a:bodyPr/>
                    <a:lstStyle/>
                    <a:p>
                      <a:pPr algn="r"/>
                      <a:r>
                        <a:rPr lang="en-ZA" sz="1400" b="1" dirty="0" smtClean="0">
                          <a:solidFill>
                            <a:schemeClr val="tx1"/>
                          </a:solidFill>
                          <a:latin typeface="Eras Demi ITC" panose="020B0805030504020804" pitchFamily="34" charset="0"/>
                        </a:rPr>
                        <a:t>(47 195 703)</a:t>
                      </a:r>
                      <a:endParaRPr lang="en-ZA" sz="1400" b="1" dirty="0">
                        <a:solidFill>
                          <a:schemeClr val="tx1"/>
                        </a:solidFill>
                        <a:latin typeface="Eras Demi ITC" panose="020B0805030504020804" pitchFamily="34" charset="0"/>
                      </a:endParaRPr>
                    </a:p>
                  </a:txBody>
                  <a:tcPr/>
                </a:tc>
                <a:tc>
                  <a:txBody>
                    <a:bodyPr/>
                    <a:lstStyle/>
                    <a:p>
                      <a:pPr algn="r"/>
                      <a:r>
                        <a:rPr lang="en-ZA" sz="1600" b="1" dirty="0" smtClean="0">
                          <a:solidFill>
                            <a:schemeClr val="tx1"/>
                          </a:solidFill>
                          <a:latin typeface="Eras Demi ITC" panose="020B0805030504020804" pitchFamily="34" charset="0"/>
                        </a:rPr>
                        <a:t>3%</a:t>
                      </a:r>
                      <a:endParaRPr lang="en-ZA" sz="1600" b="1"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2"/>
                  </a:ext>
                </a:extLst>
              </a:tr>
              <a:tr h="696800">
                <a:tc>
                  <a:txBody>
                    <a:bodyPr/>
                    <a:lstStyle/>
                    <a:p>
                      <a:r>
                        <a:rPr lang="en-US" sz="1800" baseline="0" dirty="0" smtClean="0">
                          <a:latin typeface="Eras Demi ITC" pitchFamily="34" charset="0"/>
                          <a:cs typeface="Arial" pitchFamily="34" charset="0"/>
                        </a:rPr>
                        <a:t>Capital expenditure</a:t>
                      </a:r>
                      <a:endParaRPr lang="en-US" sz="1800" baseline="0" dirty="0">
                        <a:latin typeface="Eras Demi ITC" pitchFamily="34" charset="0"/>
                        <a:cs typeface="Arial" pitchFamily="34" charset="0"/>
                      </a:endParaRPr>
                    </a:p>
                  </a:txBody>
                  <a:tcPr marL="84406" marR="84406" marT="42203" marB="42203"/>
                </a:tc>
                <a:tc>
                  <a:txBody>
                    <a:bodyPr/>
                    <a:lstStyle/>
                    <a:p>
                      <a:pPr algn="r"/>
                      <a:r>
                        <a:rPr lang="en-ZA" sz="1400" b="1" dirty="0" smtClean="0">
                          <a:solidFill>
                            <a:schemeClr val="tx1"/>
                          </a:solidFill>
                          <a:latin typeface="Eras Demi ITC" panose="020B0805030504020804" pitchFamily="34" charset="0"/>
                        </a:rPr>
                        <a:t>(30</a:t>
                      </a:r>
                      <a:r>
                        <a:rPr lang="en-ZA" sz="1400" b="1" baseline="0" dirty="0" smtClean="0">
                          <a:solidFill>
                            <a:schemeClr val="tx1"/>
                          </a:solidFill>
                          <a:latin typeface="Eras Demi ITC" panose="020B0805030504020804" pitchFamily="34" charset="0"/>
                        </a:rPr>
                        <a:t> 320 477</a:t>
                      </a:r>
                      <a:r>
                        <a:rPr lang="en-ZA" sz="1400" b="1" dirty="0" smtClean="0">
                          <a:solidFill>
                            <a:schemeClr val="tx1"/>
                          </a:solidFill>
                          <a:latin typeface="Eras Demi ITC" panose="020B0805030504020804" pitchFamily="34" charset="0"/>
                        </a:rPr>
                        <a:t>)</a:t>
                      </a:r>
                      <a:endParaRPr lang="en-ZA" sz="1400" b="1" dirty="0">
                        <a:solidFill>
                          <a:schemeClr val="tx1"/>
                        </a:solidFill>
                        <a:latin typeface="Eras Demi ITC" panose="020B0805030504020804" pitchFamily="34" charset="0"/>
                      </a:endParaRPr>
                    </a:p>
                  </a:txBody>
                  <a:tcPr/>
                </a:tc>
                <a:tc>
                  <a:txBody>
                    <a:bodyPr/>
                    <a:lstStyle/>
                    <a:p>
                      <a:pPr algn="r"/>
                      <a:r>
                        <a:rPr lang="en-ZA" sz="1400" b="1" dirty="0" smtClean="0">
                          <a:solidFill>
                            <a:schemeClr val="tx1"/>
                          </a:solidFill>
                          <a:latin typeface="Eras Demi ITC" panose="020B0805030504020804" pitchFamily="34" charset="0"/>
                        </a:rPr>
                        <a:t>(67</a:t>
                      </a:r>
                      <a:r>
                        <a:rPr lang="en-ZA" sz="1400" b="1" baseline="0" dirty="0" smtClean="0">
                          <a:solidFill>
                            <a:schemeClr val="tx1"/>
                          </a:solidFill>
                          <a:latin typeface="Eras Demi ITC" panose="020B0805030504020804" pitchFamily="34" charset="0"/>
                        </a:rPr>
                        <a:t> 143 688</a:t>
                      </a:r>
                      <a:r>
                        <a:rPr lang="en-ZA" sz="1400" b="1" dirty="0" smtClean="0">
                          <a:solidFill>
                            <a:schemeClr val="tx1"/>
                          </a:solidFill>
                          <a:latin typeface="Eras Demi ITC" panose="020B0805030504020804" pitchFamily="34" charset="0"/>
                        </a:rPr>
                        <a:t>)</a:t>
                      </a:r>
                      <a:endParaRPr lang="en-ZA" sz="1400" b="1" dirty="0">
                        <a:solidFill>
                          <a:schemeClr val="tx1"/>
                        </a:solidFill>
                        <a:latin typeface="Eras Demi ITC" panose="020B0805030504020804" pitchFamily="34" charset="0"/>
                      </a:endParaRPr>
                    </a:p>
                  </a:txBody>
                  <a:tcPr/>
                </a:tc>
                <a:tc>
                  <a:txBody>
                    <a:bodyPr/>
                    <a:lstStyle/>
                    <a:p>
                      <a:pPr algn="r"/>
                      <a:r>
                        <a:rPr lang="en-ZA" sz="1400" b="1" dirty="0" smtClean="0">
                          <a:solidFill>
                            <a:schemeClr val="tx1"/>
                          </a:solidFill>
                          <a:latin typeface="Eras Demi ITC" panose="020B0805030504020804" pitchFamily="34" charset="0"/>
                        </a:rPr>
                        <a:t>(25</a:t>
                      </a:r>
                      <a:r>
                        <a:rPr lang="en-ZA" sz="1400" b="1" baseline="0" dirty="0" smtClean="0">
                          <a:solidFill>
                            <a:schemeClr val="tx1"/>
                          </a:solidFill>
                          <a:latin typeface="Eras Demi ITC" panose="020B0805030504020804" pitchFamily="34" charset="0"/>
                        </a:rPr>
                        <a:t> 854 054</a:t>
                      </a:r>
                      <a:r>
                        <a:rPr lang="en-ZA" sz="1400" b="1" dirty="0" smtClean="0">
                          <a:solidFill>
                            <a:schemeClr val="tx1"/>
                          </a:solidFill>
                          <a:latin typeface="Eras Demi ITC" panose="020B0805030504020804" pitchFamily="34" charset="0"/>
                        </a:rPr>
                        <a:t>)</a:t>
                      </a:r>
                      <a:endParaRPr lang="en-ZA" sz="1400" b="1" dirty="0">
                        <a:solidFill>
                          <a:schemeClr val="tx1"/>
                        </a:solidFill>
                        <a:latin typeface="Eras Demi ITC" panose="020B0805030504020804" pitchFamily="34" charset="0"/>
                      </a:endParaRPr>
                    </a:p>
                  </a:txBody>
                  <a:tcPr/>
                </a:tc>
                <a:tc>
                  <a:txBody>
                    <a:bodyPr/>
                    <a:lstStyle/>
                    <a:p>
                      <a:pPr algn="r"/>
                      <a:r>
                        <a:rPr lang="en-ZA" sz="1400" b="1" dirty="0" smtClean="0">
                          <a:solidFill>
                            <a:schemeClr val="tx1"/>
                          </a:solidFill>
                          <a:latin typeface="Eras Demi ITC" panose="020B0805030504020804" pitchFamily="34" charset="0"/>
                        </a:rPr>
                        <a:t>(41</a:t>
                      </a:r>
                      <a:r>
                        <a:rPr lang="en-ZA" sz="1400" b="1" baseline="0" dirty="0" smtClean="0">
                          <a:solidFill>
                            <a:schemeClr val="tx1"/>
                          </a:solidFill>
                          <a:latin typeface="Eras Demi ITC" panose="020B0805030504020804" pitchFamily="34" charset="0"/>
                        </a:rPr>
                        <a:t> 289 634</a:t>
                      </a:r>
                      <a:r>
                        <a:rPr lang="en-ZA" sz="1400" b="1" dirty="0" smtClean="0">
                          <a:solidFill>
                            <a:schemeClr val="tx1"/>
                          </a:solidFill>
                          <a:latin typeface="Eras Demi ITC" panose="020B0805030504020804" pitchFamily="34" charset="0"/>
                        </a:rPr>
                        <a:t>)</a:t>
                      </a:r>
                      <a:endParaRPr lang="en-ZA" sz="1400" b="1" dirty="0">
                        <a:solidFill>
                          <a:schemeClr val="tx1"/>
                        </a:solidFill>
                        <a:latin typeface="Eras Demi ITC" panose="020B0805030504020804" pitchFamily="34" charset="0"/>
                      </a:endParaRPr>
                    </a:p>
                  </a:txBody>
                  <a:tcPr/>
                </a:tc>
                <a:tc>
                  <a:txBody>
                    <a:bodyPr/>
                    <a:lstStyle/>
                    <a:p>
                      <a:pPr algn="r"/>
                      <a:r>
                        <a:rPr lang="en-ZA" sz="1400" b="1" dirty="0" smtClean="0">
                          <a:solidFill>
                            <a:schemeClr val="tx1"/>
                          </a:solidFill>
                          <a:latin typeface="Eras Demi ITC" panose="020B0805030504020804" pitchFamily="34" charset="0"/>
                        </a:rPr>
                        <a:t>61%</a:t>
                      </a:r>
                      <a:endParaRPr lang="en-ZA" sz="1400" b="1"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3"/>
                  </a:ext>
                </a:extLst>
              </a:tr>
              <a:tr h="696800">
                <a:tc>
                  <a:txBody>
                    <a:bodyPr/>
                    <a:lstStyle/>
                    <a:p>
                      <a:r>
                        <a:rPr lang="en-US" sz="1800" baseline="0" dirty="0" smtClean="0">
                          <a:latin typeface="Eras Demi ITC" pitchFamily="34" charset="0"/>
                          <a:cs typeface="Arial" pitchFamily="34" charset="0"/>
                        </a:rPr>
                        <a:t>Depreciation (non cash flow)</a:t>
                      </a:r>
                      <a:endParaRPr lang="en-US" sz="1800" baseline="0" dirty="0">
                        <a:latin typeface="Eras Demi ITC" pitchFamily="34" charset="0"/>
                        <a:cs typeface="Arial" pitchFamily="34" charset="0"/>
                      </a:endParaRPr>
                    </a:p>
                  </a:txBody>
                  <a:tcPr marL="84406" marR="84406" marT="42203" marB="42203"/>
                </a:tc>
                <a:tc>
                  <a:txBody>
                    <a:bodyPr/>
                    <a:lstStyle/>
                    <a:p>
                      <a:pPr algn="r"/>
                      <a:r>
                        <a:rPr lang="en-ZA" sz="1600" b="1" dirty="0" smtClean="0">
                          <a:solidFill>
                            <a:schemeClr val="tx1"/>
                          </a:solidFill>
                          <a:latin typeface="Eras Demi ITC" panose="020B0805030504020804" pitchFamily="34" charset="0"/>
                        </a:rPr>
                        <a:t>30</a:t>
                      </a:r>
                      <a:r>
                        <a:rPr lang="en-ZA" sz="1600" b="1" baseline="0" dirty="0" smtClean="0">
                          <a:solidFill>
                            <a:schemeClr val="tx1"/>
                          </a:solidFill>
                          <a:latin typeface="Eras Demi ITC" panose="020B0805030504020804" pitchFamily="34" charset="0"/>
                        </a:rPr>
                        <a:t> 716 250</a:t>
                      </a:r>
                      <a:endParaRPr lang="en-ZA" sz="1600" b="1" dirty="0">
                        <a:solidFill>
                          <a:schemeClr val="tx1"/>
                        </a:solidFill>
                        <a:latin typeface="Eras Demi ITC" panose="020B0805030504020804" pitchFamily="34" charset="0"/>
                      </a:endParaRPr>
                    </a:p>
                  </a:txBody>
                  <a:tcPr/>
                </a:tc>
                <a:tc>
                  <a:txBody>
                    <a:bodyPr/>
                    <a:lstStyle/>
                    <a:p>
                      <a:pPr algn="r"/>
                      <a:r>
                        <a:rPr lang="en-ZA" sz="1600" b="1" dirty="0" smtClean="0">
                          <a:solidFill>
                            <a:schemeClr val="tx1"/>
                          </a:solidFill>
                          <a:latin typeface="Eras Demi ITC" panose="020B0805030504020804" pitchFamily="34" charset="0"/>
                        </a:rPr>
                        <a:t>30 716 262</a:t>
                      </a:r>
                      <a:endParaRPr lang="en-ZA" sz="1600" b="1" dirty="0">
                        <a:solidFill>
                          <a:schemeClr val="tx1"/>
                        </a:solidFill>
                        <a:latin typeface="Eras Demi ITC" panose="020B0805030504020804" pitchFamily="34" charset="0"/>
                      </a:endParaRPr>
                    </a:p>
                  </a:txBody>
                  <a:tcPr/>
                </a:tc>
                <a:tc>
                  <a:txBody>
                    <a:bodyPr/>
                    <a:lstStyle/>
                    <a:p>
                      <a:pPr algn="r"/>
                      <a:r>
                        <a:rPr lang="en-ZA" sz="1600" b="1" dirty="0" smtClean="0">
                          <a:solidFill>
                            <a:schemeClr val="tx1"/>
                          </a:solidFill>
                          <a:latin typeface="Eras Demi ITC" panose="020B0805030504020804" pitchFamily="34" charset="0"/>
                        </a:rPr>
                        <a:t>34</a:t>
                      </a:r>
                      <a:r>
                        <a:rPr lang="en-ZA" sz="1600" b="1" baseline="0" dirty="0" smtClean="0">
                          <a:solidFill>
                            <a:schemeClr val="tx1"/>
                          </a:solidFill>
                          <a:latin typeface="Eras Demi ITC" panose="020B0805030504020804" pitchFamily="34" charset="0"/>
                        </a:rPr>
                        <a:t> 295 877</a:t>
                      </a:r>
                      <a:endParaRPr lang="en-ZA" sz="1600" b="1" dirty="0">
                        <a:solidFill>
                          <a:schemeClr val="tx1"/>
                        </a:solidFill>
                        <a:latin typeface="Eras Demi ITC" panose="020B0805030504020804" pitchFamily="34" charset="0"/>
                      </a:endParaRPr>
                    </a:p>
                  </a:txBody>
                  <a:tcPr/>
                </a:tc>
                <a:tc>
                  <a:txBody>
                    <a:bodyPr/>
                    <a:lstStyle/>
                    <a:p>
                      <a:pPr algn="r"/>
                      <a:r>
                        <a:rPr lang="en-ZA" sz="1600" b="1" dirty="0" smtClean="0">
                          <a:solidFill>
                            <a:schemeClr val="tx1"/>
                          </a:solidFill>
                          <a:latin typeface="Eras Demi ITC" panose="020B0805030504020804" pitchFamily="34" charset="0"/>
                        </a:rPr>
                        <a:t>(3 579 627 </a:t>
                      </a:r>
                      <a:r>
                        <a:rPr lang="en-ZA" sz="1600" b="1" baseline="0" dirty="0" smtClean="0">
                          <a:solidFill>
                            <a:schemeClr val="tx1"/>
                          </a:solidFill>
                          <a:latin typeface="Eras Demi ITC" panose="020B0805030504020804" pitchFamily="34" charset="0"/>
                        </a:rPr>
                        <a:t>)</a:t>
                      </a:r>
                      <a:endParaRPr lang="en-ZA" sz="1600" b="1" dirty="0">
                        <a:solidFill>
                          <a:schemeClr val="tx1"/>
                        </a:solidFill>
                        <a:latin typeface="Eras Demi ITC" panose="020B0805030504020804" pitchFamily="34" charset="0"/>
                      </a:endParaRPr>
                    </a:p>
                  </a:txBody>
                  <a:tcPr/>
                </a:tc>
                <a:tc>
                  <a:txBody>
                    <a:bodyPr/>
                    <a:lstStyle/>
                    <a:p>
                      <a:pPr algn="r"/>
                      <a:r>
                        <a:rPr lang="en-ZA" sz="1600" b="1" dirty="0" smtClean="0">
                          <a:solidFill>
                            <a:schemeClr val="tx1"/>
                          </a:solidFill>
                          <a:latin typeface="Eras Demi ITC" panose="020B0805030504020804" pitchFamily="34" charset="0"/>
                        </a:rPr>
                        <a:t>-12%</a:t>
                      </a:r>
                      <a:endParaRPr lang="en-ZA" sz="1600" b="1"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4"/>
                  </a:ext>
                </a:extLst>
              </a:tr>
              <a:tr h="665909">
                <a:tc>
                  <a:txBody>
                    <a:bodyPr/>
                    <a:lstStyle/>
                    <a:p>
                      <a:r>
                        <a:rPr lang="en-US" sz="1800" baseline="0" dirty="0" smtClean="0">
                          <a:latin typeface="Eras Demi ITC" pitchFamily="34" charset="0"/>
                          <a:cs typeface="Arial" pitchFamily="34" charset="0"/>
                        </a:rPr>
                        <a:t>Surplus for the period</a:t>
                      </a:r>
                      <a:endParaRPr lang="en-US" sz="1800" baseline="0" dirty="0">
                        <a:latin typeface="Eras Demi ITC" pitchFamily="34" charset="0"/>
                        <a:cs typeface="Arial" pitchFamily="34" charset="0"/>
                      </a:endParaRPr>
                    </a:p>
                  </a:txBody>
                  <a:tcPr marL="84406" marR="84406" marT="42203" marB="42203"/>
                </a:tc>
                <a:tc>
                  <a:txBody>
                    <a:bodyPr/>
                    <a:lstStyle/>
                    <a:p>
                      <a:pPr algn="r"/>
                      <a:r>
                        <a:rPr lang="en-ZA" sz="1600" b="1" dirty="0" smtClean="0">
                          <a:solidFill>
                            <a:schemeClr val="tx1"/>
                          </a:solidFill>
                          <a:latin typeface="Eras Demi ITC" panose="020B0805030504020804" pitchFamily="34" charset="0"/>
                        </a:rPr>
                        <a:t>-</a:t>
                      </a:r>
                      <a:endParaRPr lang="en-ZA" sz="1600" b="1" dirty="0">
                        <a:solidFill>
                          <a:schemeClr val="tx1"/>
                        </a:solidFill>
                        <a:latin typeface="Eras Demi ITC" panose="020B0805030504020804" pitchFamily="34" charset="0"/>
                      </a:endParaRPr>
                    </a:p>
                  </a:txBody>
                  <a:tcPr/>
                </a:tc>
                <a:tc>
                  <a:txBody>
                    <a:bodyPr/>
                    <a:lstStyle/>
                    <a:p>
                      <a:pPr algn="r"/>
                      <a:r>
                        <a:rPr lang="en-ZA" sz="1600" b="1" dirty="0" smtClean="0">
                          <a:solidFill>
                            <a:schemeClr val="tx1"/>
                          </a:solidFill>
                          <a:latin typeface="Eras Demi ITC" panose="020B0805030504020804" pitchFamily="34" charset="0"/>
                        </a:rPr>
                        <a:t>-</a:t>
                      </a:r>
                      <a:endParaRPr lang="en-ZA" sz="1600" b="1" dirty="0">
                        <a:solidFill>
                          <a:schemeClr val="tx1"/>
                        </a:solidFill>
                        <a:latin typeface="Eras Demi ITC" panose="020B0805030504020804" pitchFamily="34" charset="0"/>
                      </a:endParaRPr>
                    </a:p>
                  </a:txBody>
                  <a:tcPr/>
                </a:tc>
                <a:tc>
                  <a:txBody>
                    <a:bodyPr/>
                    <a:lstStyle/>
                    <a:p>
                      <a:pPr algn="r"/>
                      <a:r>
                        <a:rPr lang="en-ZA" sz="1600" b="1" dirty="0" smtClean="0">
                          <a:solidFill>
                            <a:schemeClr val="tx1"/>
                          </a:solidFill>
                          <a:latin typeface="Eras Demi ITC" panose="020B0805030504020804" pitchFamily="34" charset="0"/>
                        </a:rPr>
                        <a:t>96</a:t>
                      </a:r>
                      <a:r>
                        <a:rPr lang="en-ZA" sz="1600" b="1" baseline="0" dirty="0" smtClean="0">
                          <a:solidFill>
                            <a:schemeClr val="tx1"/>
                          </a:solidFill>
                          <a:latin typeface="Eras Demi ITC" panose="020B0805030504020804" pitchFamily="34" charset="0"/>
                        </a:rPr>
                        <a:t> 416 014</a:t>
                      </a:r>
                      <a:endParaRPr lang="en-ZA" sz="1600" b="1" dirty="0">
                        <a:solidFill>
                          <a:schemeClr val="tx1"/>
                        </a:solidFill>
                        <a:latin typeface="Eras Demi ITC" panose="020B0805030504020804" pitchFamily="34" charset="0"/>
                      </a:endParaRPr>
                    </a:p>
                  </a:txBody>
                  <a:tcPr/>
                </a:tc>
                <a:tc>
                  <a:txBody>
                    <a:bodyPr/>
                    <a:lstStyle/>
                    <a:p>
                      <a:pPr algn="r"/>
                      <a:r>
                        <a:rPr lang="en-ZA" sz="1600" b="1" dirty="0" smtClean="0">
                          <a:solidFill>
                            <a:schemeClr val="tx1"/>
                          </a:solidFill>
                          <a:latin typeface="Eras Demi ITC" panose="020B0805030504020804" pitchFamily="34" charset="0"/>
                        </a:rPr>
                        <a:t>(96</a:t>
                      </a:r>
                      <a:r>
                        <a:rPr lang="en-ZA" sz="1600" b="1" baseline="0" dirty="0" smtClean="0">
                          <a:solidFill>
                            <a:schemeClr val="tx1"/>
                          </a:solidFill>
                          <a:latin typeface="Eras Demi ITC" panose="020B0805030504020804" pitchFamily="34" charset="0"/>
                        </a:rPr>
                        <a:t> 575 636)</a:t>
                      </a:r>
                      <a:endParaRPr lang="en-ZA" sz="1600" b="1" dirty="0">
                        <a:solidFill>
                          <a:schemeClr val="tx1"/>
                        </a:solidFill>
                        <a:latin typeface="Eras Demi ITC" panose="020B0805030504020804" pitchFamily="34" charset="0"/>
                      </a:endParaRPr>
                    </a:p>
                  </a:txBody>
                  <a:tcPr/>
                </a:tc>
                <a:tc>
                  <a:txBody>
                    <a:bodyPr/>
                    <a:lstStyle/>
                    <a:p>
                      <a:pPr algn="r"/>
                      <a:endParaRPr lang="en-ZA" sz="1600" b="1"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5"/>
                  </a:ext>
                </a:extLst>
              </a:tr>
            </a:tbl>
          </a:graphicData>
        </a:graphic>
      </p:graphicFrame>
      <p:sp>
        <p:nvSpPr>
          <p:cNvPr id="11" name="TextBox 10"/>
          <p:cNvSpPr txBox="1"/>
          <p:nvPr/>
        </p:nvSpPr>
        <p:spPr>
          <a:xfrm>
            <a:off x="450451" y="5970544"/>
            <a:ext cx="8763001" cy="553998"/>
          </a:xfrm>
          <a:prstGeom prst="rect">
            <a:avLst/>
          </a:prstGeom>
          <a:noFill/>
        </p:spPr>
        <p:txBody>
          <a:bodyPr wrap="square" rtlCol="0">
            <a:spAutoFit/>
          </a:bodyPr>
          <a:lstStyle/>
          <a:p>
            <a:r>
              <a:rPr lang="en-ZA" sz="1500" dirty="0">
                <a:latin typeface="Arial" panose="020B0604020202020204" pitchFamily="34" charset="0"/>
                <a:cs typeface="Arial" panose="020B0604020202020204" pitchFamily="34" charset="0"/>
              </a:rPr>
              <a:t>8</a:t>
            </a:r>
            <a:r>
              <a:rPr lang="en-ZA" sz="1500" dirty="0" smtClean="0">
                <a:latin typeface="Arial" panose="020B0604020202020204" pitchFamily="34" charset="0"/>
                <a:cs typeface="Arial" panose="020B0604020202020204" pitchFamily="34" charset="0"/>
              </a:rPr>
              <a:t>% variance in capital expenditure due to delayed procurement of capital assets. NT approved rollover of these funds.</a:t>
            </a:r>
            <a:endParaRPr lang="en-ZA"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7CBE9B7-FB75-284D-83FF-0AB6B020F1CD}" type="slidenum">
              <a:rPr lang="en-US" smtClean="0"/>
              <a:pPr/>
              <a:t>40</a:t>
            </a:fld>
            <a:endParaRPr lang="en-US"/>
          </a:p>
        </p:txBody>
      </p:sp>
    </p:spTree>
    <p:extLst>
      <p:ext uri="{BB962C8B-B14F-4D97-AF65-F5344CB8AC3E}">
        <p14:creationId xmlns:p14="http://schemas.microsoft.com/office/powerpoint/2010/main" xmlns="" val="31572327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447674" y="591563"/>
            <a:ext cx="8524875" cy="492958"/>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3.2 Finance and </a:t>
            </a:r>
            <a:r>
              <a:rPr lang="en-US" b="1" dirty="0" smtClean="0">
                <a:solidFill>
                  <a:srgbClr val="0293D2"/>
                </a:solidFill>
              </a:rPr>
              <a:t>Sustainability  P9 </a:t>
            </a:r>
            <a:r>
              <a:rPr lang="en-US" b="1" dirty="0">
                <a:solidFill>
                  <a:srgbClr val="0293D2"/>
                </a:solidFill>
              </a:rPr>
              <a:t>– Governance</a:t>
            </a: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10" name="Content Placeholder 1"/>
          <p:cNvGraphicFramePr>
            <a:graphicFrameLocks noGrp="1"/>
          </p:cNvGraphicFramePr>
          <p:nvPr>
            <p:ph idx="1"/>
            <p:extLst>
              <p:ext uri="{D42A27DB-BD31-4B8C-83A1-F6EECF244321}">
                <p14:modId xmlns:p14="http://schemas.microsoft.com/office/powerpoint/2010/main" xmlns="" val="3477170430"/>
              </p:ext>
            </p:extLst>
          </p:nvPr>
        </p:nvGraphicFramePr>
        <p:xfrm>
          <a:off x="447674" y="1064987"/>
          <a:ext cx="8448675" cy="5420753"/>
        </p:xfrm>
        <a:graphic>
          <a:graphicData uri="http://schemas.openxmlformats.org/drawingml/2006/table">
            <a:tbl>
              <a:tblPr firstRow="1" bandRow="1">
                <a:tableStyleId>{073A0DAA-6AF3-43AB-8588-CEC1D06C72B9}</a:tableStyleId>
              </a:tblPr>
              <a:tblGrid>
                <a:gridCol w="1242736">
                  <a:extLst>
                    <a:ext uri="{9D8B030D-6E8A-4147-A177-3AD203B41FA5}">
                      <a16:colId xmlns:a16="http://schemas.microsoft.com/office/drawing/2014/main" xmlns="" val="20000"/>
                    </a:ext>
                  </a:extLst>
                </a:gridCol>
                <a:gridCol w="635818">
                  <a:extLst>
                    <a:ext uri="{9D8B030D-6E8A-4147-A177-3AD203B41FA5}">
                      <a16:colId xmlns:a16="http://schemas.microsoft.com/office/drawing/2014/main" xmlns="" val="20001"/>
                    </a:ext>
                  </a:extLst>
                </a:gridCol>
                <a:gridCol w="6570121">
                  <a:extLst>
                    <a:ext uri="{9D8B030D-6E8A-4147-A177-3AD203B41FA5}">
                      <a16:colId xmlns:a16="http://schemas.microsoft.com/office/drawing/2014/main" xmlns="" val="20002"/>
                    </a:ext>
                  </a:extLst>
                </a:gridCol>
              </a:tblGrid>
              <a:tr h="354259">
                <a:tc>
                  <a:txBody>
                    <a:bodyPr/>
                    <a:lstStyle/>
                    <a:p>
                      <a:pPr algn="l"/>
                      <a:r>
                        <a:rPr lang="en-US" sz="1500" dirty="0" smtClean="0">
                          <a:latin typeface="Eras Demi ITC" panose="020B0805030504020804" pitchFamily="34" charset="0"/>
                        </a:rPr>
                        <a:t>Strategy </a:t>
                      </a:r>
                      <a:endParaRPr lang="en-US" sz="15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US" sz="1500" dirty="0" smtClean="0">
                          <a:latin typeface="Eras Demi ITC" panose="020B0805030504020804" pitchFamily="34" charset="0"/>
                        </a:rPr>
                        <a:t>VIII</a:t>
                      </a:r>
                      <a:endParaRPr lang="en-US" sz="15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ZA" sz="1500" dirty="0" smtClean="0">
                          <a:latin typeface="Eras Demi ITC" panose="020B0805030504020804" pitchFamily="34" charset="0"/>
                        </a:rPr>
                        <a:t>Maintaining and enhancing good governance</a:t>
                      </a:r>
                      <a:endParaRPr lang="en-US" sz="1500" dirty="0">
                        <a:latin typeface="Eras Demi ITC" panose="020B0805030504020804" pitchFamily="34" charset="0"/>
                        <a:cs typeface="Arial" pitchFamily="34" charset="0"/>
                      </a:endParaRPr>
                    </a:p>
                  </a:txBody>
                  <a:tcPr marT="42203" marB="42203">
                    <a:solidFill>
                      <a:schemeClr val="tx1">
                        <a:lumMod val="50000"/>
                        <a:lumOff val="50000"/>
                      </a:schemeClr>
                    </a:solidFill>
                  </a:tcPr>
                </a:tc>
                <a:extLst>
                  <a:ext uri="{0D108BD9-81ED-4DB2-BD59-A6C34878D82A}">
                    <a16:rowId xmlns:a16="http://schemas.microsoft.com/office/drawing/2014/main" xmlns="" val="10000"/>
                  </a:ext>
                </a:extLst>
              </a:tr>
              <a:tr h="578490">
                <a:tc>
                  <a:txBody>
                    <a:bodyPr/>
                    <a:lstStyle/>
                    <a:p>
                      <a:r>
                        <a:rPr lang="en-US" sz="1400" kern="1200" dirty="0" smtClean="0">
                          <a:solidFill>
                            <a:srgbClr val="A83224"/>
                          </a:solidFill>
                          <a:latin typeface="Eras Demi ITC" panose="020B0805030504020804" pitchFamily="34" charset="0"/>
                        </a:rPr>
                        <a:t>Programme</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r>
                        <a:rPr lang="en-US" sz="1400" dirty="0" smtClean="0">
                          <a:latin typeface="Eras Demi ITC" panose="020B0805030504020804" pitchFamily="34" charset="0"/>
                        </a:rPr>
                        <a:t>P9</a:t>
                      </a:r>
                    </a:p>
                  </a:txBody>
                  <a:tcPr marT="42203" marB="42203"/>
                </a:tc>
                <a:tc>
                  <a:txBody>
                    <a:bodyPr/>
                    <a:lstStyle/>
                    <a:p>
                      <a:pPr algn="l"/>
                      <a:r>
                        <a:rPr lang="en-ZA" sz="1600" dirty="0" smtClean="0">
                          <a:latin typeface="Eras Demi ITC" panose="020B0805030504020804" pitchFamily="34" charset="0"/>
                        </a:rPr>
                        <a:t>To ensure best governance practices (PFMA compliance, King IV guidelines &amp; other relevant statutory requirements)</a:t>
                      </a:r>
                    </a:p>
                  </a:txBody>
                  <a:tcPr marT="42203" marB="42203"/>
                </a:tc>
                <a:extLst>
                  <a:ext uri="{0D108BD9-81ED-4DB2-BD59-A6C34878D82A}">
                    <a16:rowId xmlns:a16="http://schemas.microsoft.com/office/drawing/2014/main" xmlns="" val="10001"/>
                  </a:ext>
                </a:extLst>
              </a:tr>
              <a:tr h="337010">
                <a:tc>
                  <a:txBody>
                    <a:bodyPr/>
                    <a:lstStyle/>
                    <a:p>
                      <a:r>
                        <a:rPr lang="en-US" sz="1400" kern="1200" dirty="0" smtClean="0">
                          <a:solidFill>
                            <a:srgbClr val="A83224"/>
                          </a:solidFill>
                          <a:latin typeface="Eras Demi ITC" panose="020B0805030504020804" pitchFamily="34" charset="0"/>
                        </a:rPr>
                        <a:t>Project </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r>
                        <a:rPr lang="en-US" sz="1400" dirty="0" smtClean="0">
                          <a:latin typeface="Eras Demi ITC" panose="020B0805030504020804" pitchFamily="34" charset="0"/>
                        </a:rPr>
                        <a:t>P9-1</a:t>
                      </a:r>
                    </a:p>
                  </a:txBody>
                  <a:tcPr marT="42203" marB="42203"/>
                </a:tc>
                <a:tc>
                  <a:txBody>
                    <a:bodyPr/>
                    <a:lstStyle/>
                    <a:p>
                      <a:pPr marL="0" marR="0" indent="0" algn="l" defTabSz="457212" rtl="0" eaLnBrk="1" fontAlgn="auto" latinLnBrk="0" hangingPunct="1">
                        <a:lnSpc>
                          <a:spcPct val="100000"/>
                        </a:lnSpc>
                        <a:spcBef>
                          <a:spcPts val="0"/>
                        </a:spcBef>
                        <a:spcAft>
                          <a:spcPts val="0"/>
                        </a:spcAft>
                        <a:buClrTx/>
                        <a:buSzTx/>
                        <a:buFontTx/>
                        <a:buNone/>
                        <a:tabLst/>
                        <a:defRPr/>
                      </a:pPr>
                      <a:r>
                        <a:rPr lang="en-ZA" sz="1600" u="none" strike="noStrike" kern="1200" baseline="0" dirty="0" smtClean="0">
                          <a:latin typeface="Eras Demi ITC" panose="020B0805030504020804" pitchFamily="34" charset="0"/>
                        </a:rPr>
                        <a:t>Compliance with statutory requirements	</a:t>
                      </a:r>
                    </a:p>
                  </a:txBody>
                  <a:tcPr marT="42203" marB="42203"/>
                </a:tc>
                <a:extLst>
                  <a:ext uri="{0D108BD9-81ED-4DB2-BD59-A6C34878D82A}">
                    <a16:rowId xmlns:a16="http://schemas.microsoft.com/office/drawing/2014/main" xmlns="" val="10002"/>
                  </a:ext>
                </a:extLst>
              </a:tr>
              <a:tr h="1061449">
                <a:tc>
                  <a:txBody>
                    <a:bodyPr/>
                    <a:lstStyle/>
                    <a:p>
                      <a:r>
                        <a:rPr lang="en-US" sz="1400" kern="1200" dirty="0" smtClean="0">
                          <a:solidFill>
                            <a:srgbClr val="A83224"/>
                          </a:solidFill>
                          <a:latin typeface="Eras Demi ITC" panose="020B0805030504020804" pitchFamily="34" charset="0"/>
                        </a:rPr>
                        <a:t>Outputs</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r>
                        <a:rPr lang="en-US" sz="1400" dirty="0" smtClean="0">
                          <a:latin typeface="Eras Demi ITC" panose="020B0805030504020804" pitchFamily="34" charset="0"/>
                        </a:rPr>
                        <a:t>P9-1</a:t>
                      </a:r>
                    </a:p>
                  </a:txBody>
                  <a:tcPr marT="42203" marB="42203"/>
                </a:tc>
                <a:tc>
                  <a:txBody>
                    <a:bodyPr/>
                    <a:lstStyle/>
                    <a:p>
                      <a:pPr marL="0" marR="0" indent="0" algn="l" defTabSz="457212" rtl="0" eaLnBrk="1" fontAlgn="auto" latinLnBrk="0" hangingPunct="1">
                        <a:lnSpc>
                          <a:spcPct val="100000"/>
                        </a:lnSpc>
                        <a:spcBef>
                          <a:spcPts val="0"/>
                        </a:spcBef>
                        <a:spcAft>
                          <a:spcPts val="0"/>
                        </a:spcAft>
                        <a:buClrTx/>
                        <a:buSzTx/>
                        <a:buFontTx/>
                        <a:buNone/>
                        <a:tabLst/>
                        <a:defRPr/>
                      </a:pPr>
                      <a:r>
                        <a:rPr lang="en-ZA" sz="1600" u="none" strike="noStrike" kern="1200" baseline="0" dirty="0" smtClean="0">
                          <a:latin typeface="Eras Demi ITC" panose="020B0805030504020804" pitchFamily="34" charset="0"/>
                        </a:rPr>
                        <a:t>Monthly statutory compliance &amp; deadlines exception listings;</a:t>
                      </a:r>
                    </a:p>
                    <a:p>
                      <a:pPr marL="0" marR="0" indent="0" algn="l" defTabSz="457212" rtl="0" eaLnBrk="1" fontAlgn="auto" latinLnBrk="0" hangingPunct="1">
                        <a:lnSpc>
                          <a:spcPct val="100000"/>
                        </a:lnSpc>
                        <a:spcBef>
                          <a:spcPts val="0"/>
                        </a:spcBef>
                        <a:spcAft>
                          <a:spcPts val="0"/>
                        </a:spcAft>
                        <a:buClrTx/>
                        <a:buSzTx/>
                        <a:buFontTx/>
                        <a:buNone/>
                        <a:tabLst/>
                        <a:defRPr/>
                      </a:pPr>
                      <a:r>
                        <a:rPr lang="en-ZA" sz="1600" u="none" strike="noStrike" kern="1200" baseline="0" dirty="0" smtClean="0">
                          <a:latin typeface="Eras Demi ITC" panose="020B0805030504020804" pitchFamily="34" charset="0"/>
                        </a:rPr>
                        <a:t>Quarterly updated compliance provisions;</a:t>
                      </a:r>
                    </a:p>
                    <a:p>
                      <a:pPr marL="0" marR="0" indent="0" algn="l" defTabSz="457212" rtl="0" eaLnBrk="1" fontAlgn="auto" latinLnBrk="0" hangingPunct="1">
                        <a:lnSpc>
                          <a:spcPct val="100000"/>
                        </a:lnSpc>
                        <a:spcBef>
                          <a:spcPts val="0"/>
                        </a:spcBef>
                        <a:spcAft>
                          <a:spcPts val="0"/>
                        </a:spcAft>
                        <a:buClrTx/>
                        <a:buSzTx/>
                        <a:buFontTx/>
                        <a:buNone/>
                        <a:tabLst/>
                        <a:defRPr/>
                      </a:pPr>
                      <a:r>
                        <a:rPr lang="en-ZA" sz="1600" u="none" strike="noStrike" kern="1200" baseline="0" dirty="0" smtClean="0">
                          <a:latin typeface="Eras Demi ITC" panose="020B0805030504020804" pitchFamily="34" charset="0"/>
                        </a:rPr>
                        <a:t>Quarterly compliance reports;</a:t>
                      </a:r>
                    </a:p>
                    <a:p>
                      <a:pPr marL="0" marR="0" indent="0" algn="l" defTabSz="457212" rtl="0" eaLnBrk="1" fontAlgn="auto" latinLnBrk="0" hangingPunct="1">
                        <a:lnSpc>
                          <a:spcPct val="100000"/>
                        </a:lnSpc>
                        <a:spcBef>
                          <a:spcPts val="0"/>
                        </a:spcBef>
                        <a:spcAft>
                          <a:spcPts val="0"/>
                        </a:spcAft>
                        <a:buClrTx/>
                        <a:buSzTx/>
                        <a:buFontTx/>
                        <a:buNone/>
                        <a:tabLst/>
                        <a:defRPr/>
                      </a:pPr>
                      <a:r>
                        <a:rPr lang="en-ZA" sz="1600" u="none" strike="noStrike" kern="1200" baseline="0" dirty="0" smtClean="0">
                          <a:latin typeface="Eras Demi ITC" panose="020B0805030504020804" pitchFamily="34" charset="0"/>
                        </a:rPr>
                        <a:t>Six monthly updated legislative universe reports</a:t>
                      </a:r>
                    </a:p>
                  </a:txBody>
                  <a:tcPr marT="42203" marB="42203"/>
                </a:tc>
                <a:extLst>
                  <a:ext uri="{0D108BD9-81ED-4DB2-BD59-A6C34878D82A}">
                    <a16:rowId xmlns:a16="http://schemas.microsoft.com/office/drawing/2014/main" xmlns="" val="10003"/>
                  </a:ext>
                </a:extLst>
              </a:tr>
              <a:tr h="578490">
                <a:tc>
                  <a:txBody>
                    <a:bodyPr/>
                    <a:lstStyle/>
                    <a:p>
                      <a:r>
                        <a:rPr lang="en-US" sz="1400" kern="1200" dirty="0" smtClean="0">
                          <a:solidFill>
                            <a:srgbClr val="A83224"/>
                          </a:solidFill>
                          <a:latin typeface="Eras Demi ITC" panose="020B0805030504020804" pitchFamily="34" charset="0"/>
                        </a:rPr>
                        <a:t>Target  2018/19</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4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marL="0" marR="0" indent="0" algn="l" defTabSz="457212" rtl="0" eaLnBrk="1" fontAlgn="auto" latinLnBrk="0" hangingPunct="1">
                        <a:lnSpc>
                          <a:spcPct val="100000"/>
                        </a:lnSpc>
                        <a:spcBef>
                          <a:spcPts val="0"/>
                        </a:spcBef>
                        <a:spcAft>
                          <a:spcPts val="0"/>
                        </a:spcAft>
                        <a:buClrTx/>
                        <a:buSzTx/>
                        <a:buFontTx/>
                        <a:buNone/>
                        <a:tabLst/>
                        <a:defRPr/>
                      </a:pPr>
                      <a:r>
                        <a:rPr lang="en-ZA" sz="1600" b="0" i="0" u="none" strike="noStrike" kern="1200" baseline="0" dirty="0" smtClean="0">
                          <a:solidFill>
                            <a:schemeClr val="tx1">
                              <a:lumMod val="50000"/>
                            </a:schemeClr>
                          </a:solidFill>
                          <a:latin typeface="Eras Demi ITC" panose="020B0805030504020804" pitchFamily="34" charset="0"/>
                          <a:ea typeface="+mn-ea"/>
                          <a:cs typeface="+mn-cs"/>
                        </a:rPr>
                        <a:t>100% compliance with statutory requirements</a:t>
                      </a:r>
                    </a:p>
                  </a:txBody>
                  <a:tcPr marT="42203" marB="42203"/>
                </a:tc>
                <a:extLst>
                  <a:ext uri="{0D108BD9-81ED-4DB2-BD59-A6C34878D82A}">
                    <a16:rowId xmlns:a16="http://schemas.microsoft.com/office/drawing/2014/main" xmlns="" val="10004"/>
                  </a:ext>
                </a:extLst>
              </a:tr>
              <a:tr h="1302929">
                <a:tc>
                  <a:txBody>
                    <a:bodyPr/>
                    <a:lstStyle/>
                    <a:p>
                      <a:r>
                        <a:rPr lang="en-US" sz="1400" kern="1200" dirty="0" smtClean="0">
                          <a:solidFill>
                            <a:srgbClr val="A83224"/>
                          </a:solidFill>
                          <a:latin typeface="Eras Demi ITC" panose="020B0805030504020804" pitchFamily="34" charset="0"/>
                          <a:ea typeface="+mn-ea"/>
                          <a:cs typeface="+mn-cs"/>
                        </a:rPr>
                        <a:t>Delivery</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4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marL="0" marR="0" lvl="0" indent="0" algn="l" defTabSz="457212"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tx1"/>
                          </a:solidFill>
                          <a:latin typeface="Eras Demi ITC" panose="020B0805030504020804" pitchFamily="34" charset="0"/>
                          <a:ea typeface="+mn-ea"/>
                          <a:cs typeface="+mn-cs"/>
                        </a:rPr>
                        <a:t>98% </a:t>
                      </a:r>
                      <a:r>
                        <a:rPr lang="en-ZA" sz="1600" b="0" i="0" u="none" strike="noStrike" kern="1200" baseline="0" dirty="0" smtClean="0">
                          <a:solidFill>
                            <a:schemeClr val="tx1"/>
                          </a:solidFill>
                          <a:latin typeface="Eras Demi ITC" panose="020B0805030504020804" pitchFamily="34" charset="0"/>
                          <a:ea typeface="+mn-ea"/>
                          <a:cs typeface="+mn-cs"/>
                        </a:rPr>
                        <a:t>compliance with statutory requirements.</a:t>
                      </a:r>
                      <a:r>
                        <a:rPr lang="en-US" sz="1600" b="0" i="0" u="none" strike="noStrike" kern="1200" baseline="0" dirty="0" smtClean="0">
                          <a:solidFill>
                            <a:schemeClr val="tx1"/>
                          </a:solidFill>
                          <a:latin typeface="Eras Demi ITC" panose="020B0805030504020804" pitchFamily="34" charset="0"/>
                          <a:ea typeface="+mn-ea"/>
                          <a:cs typeface="+mn-cs"/>
                        </a:rPr>
                        <a:t> Legal Aid SA is in compliance with all legislation that comprises the Legislative Universe, except for the  Preferential Procurement Policy Framework Act  - 2000 (PPPFA) and the Public Finance Management Act - 1999(PFMA), for which it is materially compliant with both, but not fully compliant. </a:t>
                      </a:r>
                      <a:endParaRPr lang="en-US" sz="1600" b="0" kern="1200" dirty="0" smtClean="0">
                        <a:solidFill>
                          <a:schemeClr val="tx1"/>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5"/>
                  </a:ext>
                </a:extLst>
              </a:tr>
              <a:tr h="963609">
                <a:tc>
                  <a:txBody>
                    <a:bodyPr/>
                    <a:lstStyle/>
                    <a:p>
                      <a:r>
                        <a:rPr lang="en-US" sz="1400" kern="1200" dirty="0" smtClean="0">
                          <a:solidFill>
                            <a:srgbClr val="A83224"/>
                          </a:solidFill>
                          <a:latin typeface="Eras Demi ITC" panose="020B0805030504020804" pitchFamily="34" charset="0"/>
                          <a:ea typeface="+mn-ea"/>
                          <a:cs typeface="+mn-cs"/>
                        </a:rPr>
                        <a:t>Reason for Variance</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4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tx1"/>
                          </a:solidFill>
                          <a:latin typeface="Eras Demi ITC" panose="020B0805030504020804" pitchFamily="34" charset="0"/>
                          <a:ea typeface="+mn-ea"/>
                          <a:cs typeface="+mn-cs"/>
                        </a:rPr>
                        <a:t>All incidents of non-compliance with the PPPFA and the PFMA relate to the conduct of individual employees and suppliers of Legal Aid SA resulting in irregular expenditure.</a:t>
                      </a:r>
                    </a:p>
                  </a:txBody>
                  <a:tcPr marT="42203" marB="42203"/>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12"/>
          </p:nvPr>
        </p:nvSpPr>
        <p:spPr/>
        <p:txBody>
          <a:bodyPr/>
          <a:lstStyle/>
          <a:p>
            <a:fld id="{D7CBE9B7-FB75-284D-83FF-0AB6B020F1CD}" type="slidenum">
              <a:rPr lang="en-US" smtClean="0"/>
              <a:pPr/>
              <a:t>41</a:t>
            </a:fld>
            <a:endParaRPr lang="en-US"/>
          </a:p>
        </p:txBody>
      </p:sp>
    </p:spTree>
    <p:extLst>
      <p:ext uri="{BB962C8B-B14F-4D97-AF65-F5344CB8AC3E}">
        <p14:creationId xmlns:p14="http://schemas.microsoft.com/office/powerpoint/2010/main" xmlns="" val="24482527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0999" y="729156"/>
            <a:ext cx="8524875"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3.2 Finance and Sustainability</a:t>
            </a:r>
          </a:p>
          <a:p>
            <a:r>
              <a:rPr lang="en-US" b="1" dirty="0">
                <a:solidFill>
                  <a:srgbClr val="0293D2"/>
                </a:solidFill>
              </a:rPr>
              <a:t>P10 – Combined Assurance</a:t>
            </a: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8" name="Content Placeholder 3"/>
          <p:cNvGraphicFramePr>
            <a:graphicFrameLocks noGrp="1"/>
          </p:cNvGraphicFramePr>
          <p:nvPr>
            <p:ph idx="1"/>
            <p:extLst>
              <p:ext uri="{D42A27DB-BD31-4B8C-83A1-F6EECF244321}">
                <p14:modId xmlns:p14="http://schemas.microsoft.com/office/powerpoint/2010/main" xmlns="" val="1941858799"/>
              </p:ext>
            </p:extLst>
          </p:nvPr>
        </p:nvGraphicFramePr>
        <p:xfrm>
          <a:off x="739286" y="1617663"/>
          <a:ext cx="7978775" cy="4923892"/>
        </p:xfrm>
        <a:graphic>
          <a:graphicData uri="http://schemas.openxmlformats.org/drawingml/2006/table">
            <a:tbl>
              <a:tblPr firstRow="1" bandRow="1">
                <a:tableStyleId>{073A0DAA-6AF3-43AB-8588-CEC1D06C72B9}</a:tableStyleId>
              </a:tblPr>
              <a:tblGrid>
                <a:gridCol w="1457377">
                  <a:extLst>
                    <a:ext uri="{9D8B030D-6E8A-4147-A177-3AD203B41FA5}">
                      <a16:colId xmlns:a16="http://schemas.microsoft.com/office/drawing/2014/main" xmlns="" val="20000"/>
                    </a:ext>
                  </a:extLst>
                </a:gridCol>
                <a:gridCol w="1204116">
                  <a:extLst>
                    <a:ext uri="{9D8B030D-6E8A-4147-A177-3AD203B41FA5}">
                      <a16:colId xmlns:a16="http://schemas.microsoft.com/office/drawing/2014/main" xmlns="" val="20001"/>
                    </a:ext>
                  </a:extLst>
                </a:gridCol>
                <a:gridCol w="5317282">
                  <a:extLst>
                    <a:ext uri="{9D8B030D-6E8A-4147-A177-3AD203B41FA5}">
                      <a16:colId xmlns:a16="http://schemas.microsoft.com/office/drawing/2014/main" xmlns="" val="20002"/>
                    </a:ext>
                  </a:extLst>
                </a:gridCol>
              </a:tblGrid>
              <a:tr h="431476">
                <a:tc>
                  <a:txBody>
                    <a:bodyPr/>
                    <a:lstStyle/>
                    <a:p>
                      <a:pPr algn="l"/>
                      <a:r>
                        <a:rPr lang="en-US" sz="1800" dirty="0" smtClean="0">
                          <a:latin typeface="Eras Demi ITC" panose="020B0805030504020804" pitchFamily="34" charset="0"/>
                        </a:rPr>
                        <a:t>Strategy </a:t>
                      </a:r>
                      <a:endParaRPr lang="en-US" sz="18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US" sz="1800" dirty="0" smtClean="0">
                          <a:latin typeface="Eras Demi ITC" panose="020B0805030504020804" pitchFamily="34" charset="0"/>
                        </a:rPr>
                        <a:t>VIII</a:t>
                      </a:r>
                      <a:endParaRPr lang="en-US" sz="18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ZA" sz="1800" dirty="0" smtClean="0">
                          <a:latin typeface="Eras Demi ITC" panose="020B0805030504020804" pitchFamily="34" charset="0"/>
                        </a:rPr>
                        <a:t>Maintaining and enhancing good governance</a:t>
                      </a:r>
                      <a:endParaRPr lang="en-US" sz="1800" dirty="0">
                        <a:latin typeface="Eras Demi ITC" panose="020B0805030504020804" pitchFamily="34" charset="0"/>
                        <a:cs typeface="Arial" pitchFamily="34" charset="0"/>
                      </a:endParaRPr>
                    </a:p>
                  </a:txBody>
                  <a:tcPr marT="42203" marB="42203">
                    <a:solidFill>
                      <a:schemeClr val="tx1">
                        <a:lumMod val="50000"/>
                        <a:lumOff val="50000"/>
                      </a:schemeClr>
                    </a:solidFill>
                  </a:tcPr>
                </a:tc>
                <a:extLst>
                  <a:ext uri="{0D108BD9-81ED-4DB2-BD59-A6C34878D82A}">
                    <a16:rowId xmlns:a16="http://schemas.microsoft.com/office/drawing/2014/main" xmlns="" val="10000"/>
                  </a:ext>
                </a:extLst>
              </a:tr>
              <a:tr h="630164">
                <a:tc>
                  <a:txBody>
                    <a:bodyPr/>
                    <a:lstStyle/>
                    <a:p>
                      <a:r>
                        <a:rPr lang="en-US" sz="1800" kern="1200" dirty="0" smtClean="0">
                          <a:solidFill>
                            <a:srgbClr val="A83224"/>
                          </a:solidFill>
                          <a:latin typeface="Eras Demi ITC" panose="020B0805030504020804" pitchFamily="34" charset="0"/>
                        </a:rPr>
                        <a:t>Programme</a:t>
                      </a:r>
                      <a:endParaRPr lang="en-US" sz="1800" kern="1200" dirty="0">
                        <a:solidFill>
                          <a:srgbClr val="A83224"/>
                        </a:solidFill>
                        <a:latin typeface="Eras Demi ITC" panose="020B0805030504020804" pitchFamily="34" charset="0"/>
                        <a:ea typeface="+mn-ea"/>
                        <a:cs typeface="+mn-cs"/>
                      </a:endParaRPr>
                    </a:p>
                  </a:txBody>
                  <a:tcPr marT="42203" marB="42203"/>
                </a:tc>
                <a:tc>
                  <a:txBody>
                    <a:bodyPr/>
                    <a:lstStyle/>
                    <a:p>
                      <a:r>
                        <a:rPr lang="en-US" sz="1800" dirty="0" smtClean="0">
                          <a:latin typeface="Eras Demi ITC" panose="020B0805030504020804" pitchFamily="34" charset="0"/>
                        </a:rPr>
                        <a:t>P10</a:t>
                      </a:r>
                    </a:p>
                  </a:txBody>
                  <a:tcPr marT="42203" marB="42203"/>
                </a:tc>
                <a:tc>
                  <a:txBody>
                    <a:bodyPr/>
                    <a:lstStyle/>
                    <a:p>
                      <a:pPr algn="l"/>
                      <a:r>
                        <a:rPr lang="en-ZA" sz="1800" dirty="0" smtClean="0">
                          <a:latin typeface="Eras Demi ITC" panose="020B0805030504020804" pitchFamily="34" charset="0"/>
                        </a:rPr>
                        <a:t>Independent monitoring and oversight unit providing combined assurance</a:t>
                      </a:r>
                    </a:p>
                  </a:txBody>
                  <a:tcPr marT="42203" marB="42203"/>
                </a:tc>
                <a:extLst>
                  <a:ext uri="{0D108BD9-81ED-4DB2-BD59-A6C34878D82A}">
                    <a16:rowId xmlns:a16="http://schemas.microsoft.com/office/drawing/2014/main" xmlns="" val="10001"/>
                  </a:ext>
                </a:extLst>
              </a:tr>
              <a:tr h="431476">
                <a:tc>
                  <a:txBody>
                    <a:bodyPr/>
                    <a:lstStyle/>
                    <a:p>
                      <a:r>
                        <a:rPr lang="en-US" sz="1800" kern="1200" dirty="0" smtClean="0">
                          <a:solidFill>
                            <a:srgbClr val="A83224"/>
                          </a:solidFill>
                          <a:latin typeface="Eras Demi ITC" panose="020B0805030504020804" pitchFamily="34" charset="0"/>
                        </a:rPr>
                        <a:t>Project </a:t>
                      </a:r>
                      <a:endParaRPr lang="en-US" sz="1800" kern="1200" dirty="0">
                        <a:solidFill>
                          <a:srgbClr val="A83224"/>
                        </a:solidFill>
                        <a:latin typeface="Eras Demi ITC" panose="020B0805030504020804" pitchFamily="34" charset="0"/>
                        <a:ea typeface="+mn-ea"/>
                        <a:cs typeface="+mn-cs"/>
                      </a:endParaRPr>
                    </a:p>
                  </a:txBody>
                  <a:tcPr marT="42203" marB="42203"/>
                </a:tc>
                <a:tc>
                  <a:txBody>
                    <a:bodyPr/>
                    <a:lstStyle/>
                    <a:p>
                      <a:r>
                        <a:rPr lang="en-US" sz="1800" dirty="0" smtClean="0">
                          <a:latin typeface="Eras Demi ITC" panose="020B0805030504020804" pitchFamily="34" charset="0"/>
                        </a:rPr>
                        <a:t>P10-1</a:t>
                      </a:r>
                    </a:p>
                  </a:txBody>
                  <a:tcPr marT="42203" marB="42203"/>
                </a:tc>
                <a:tc>
                  <a:txBody>
                    <a:bodyPr/>
                    <a:lstStyle/>
                    <a:p>
                      <a:pPr marL="0" marR="0" indent="0" algn="l" defTabSz="457212" rtl="0" eaLnBrk="1" fontAlgn="auto" latinLnBrk="0" hangingPunct="1">
                        <a:lnSpc>
                          <a:spcPct val="100000"/>
                        </a:lnSpc>
                        <a:spcBef>
                          <a:spcPts val="0"/>
                        </a:spcBef>
                        <a:spcAft>
                          <a:spcPts val="0"/>
                        </a:spcAft>
                        <a:buClrTx/>
                        <a:buSzTx/>
                        <a:buFontTx/>
                        <a:buNone/>
                        <a:tabLst/>
                        <a:defRPr/>
                      </a:pPr>
                      <a:r>
                        <a:rPr lang="en-ZA" sz="1800" u="none" strike="noStrike" kern="1200" baseline="0" dirty="0" smtClean="0">
                          <a:latin typeface="Eras Demi ITC" panose="020B0805030504020804" pitchFamily="34" charset="0"/>
                        </a:rPr>
                        <a:t>Risk based Audit Coverage Plan	</a:t>
                      </a:r>
                    </a:p>
                  </a:txBody>
                  <a:tcPr marT="42203" marB="42203"/>
                </a:tc>
                <a:extLst>
                  <a:ext uri="{0D108BD9-81ED-4DB2-BD59-A6C34878D82A}">
                    <a16:rowId xmlns:a16="http://schemas.microsoft.com/office/drawing/2014/main" xmlns="" val="10002"/>
                  </a:ext>
                </a:extLst>
              </a:tr>
              <a:tr h="1162120">
                <a:tc>
                  <a:txBody>
                    <a:bodyPr/>
                    <a:lstStyle/>
                    <a:p>
                      <a:r>
                        <a:rPr lang="en-US" sz="1800" kern="1200" dirty="0" smtClean="0">
                          <a:solidFill>
                            <a:srgbClr val="A83224"/>
                          </a:solidFill>
                          <a:latin typeface="Eras Demi ITC" panose="020B0805030504020804" pitchFamily="34" charset="0"/>
                        </a:rPr>
                        <a:t>Outputs</a:t>
                      </a:r>
                      <a:endParaRPr lang="en-US" sz="1800" kern="1200" dirty="0">
                        <a:solidFill>
                          <a:srgbClr val="A83224"/>
                        </a:solidFill>
                        <a:latin typeface="Eras Demi ITC" panose="020B0805030504020804" pitchFamily="34" charset="0"/>
                        <a:ea typeface="+mn-ea"/>
                        <a:cs typeface="+mn-cs"/>
                      </a:endParaRPr>
                    </a:p>
                  </a:txBody>
                  <a:tcPr marT="42203" marB="42203"/>
                </a:tc>
                <a:tc>
                  <a:txBody>
                    <a:bodyPr/>
                    <a:lstStyle/>
                    <a:p>
                      <a:r>
                        <a:rPr lang="en-US" sz="1800" dirty="0" smtClean="0">
                          <a:latin typeface="Eras Demi ITC" panose="020B0805030504020804" pitchFamily="34" charset="0"/>
                        </a:rPr>
                        <a:t>P10-1</a:t>
                      </a:r>
                    </a:p>
                  </a:txBody>
                  <a:tcPr marT="42203" marB="42203"/>
                </a:tc>
                <a:tc>
                  <a:txBody>
                    <a:bodyPr/>
                    <a:lstStyle/>
                    <a:p>
                      <a:pPr marL="0" marR="0" indent="0" algn="l" defTabSz="457212" rtl="0" eaLnBrk="1" fontAlgn="auto" latinLnBrk="0" hangingPunct="1">
                        <a:lnSpc>
                          <a:spcPct val="100000"/>
                        </a:lnSpc>
                        <a:spcBef>
                          <a:spcPts val="0"/>
                        </a:spcBef>
                        <a:spcAft>
                          <a:spcPts val="0"/>
                        </a:spcAft>
                        <a:buClrTx/>
                        <a:buSzTx/>
                        <a:buFontTx/>
                        <a:buNone/>
                        <a:tabLst/>
                        <a:defRPr/>
                      </a:pPr>
                      <a:r>
                        <a:rPr lang="en-US" sz="1800" u="none" strike="noStrike" kern="1200" baseline="0" dirty="0" smtClean="0">
                          <a:latin typeface="Eras Demi ITC" panose="020B0805030504020804" pitchFamily="34" charset="0"/>
                        </a:rPr>
                        <a:t>One Annual Audit Coverage Plan</a:t>
                      </a:r>
                    </a:p>
                    <a:p>
                      <a:pPr marL="0" marR="0" indent="0" algn="l" defTabSz="457212" rtl="0" eaLnBrk="1" fontAlgn="auto" latinLnBrk="0" hangingPunct="1">
                        <a:lnSpc>
                          <a:spcPct val="100000"/>
                        </a:lnSpc>
                        <a:spcBef>
                          <a:spcPts val="0"/>
                        </a:spcBef>
                        <a:spcAft>
                          <a:spcPts val="0"/>
                        </a:spcAft>
                        <a:buClrTx/>
                        <a:buSzTx/>
                        <a:buFontTx/>
                        <a:buNone/>
                        <a:tabLst/>
                        <a:defRPr/>
                      </a:pPr>
                      <a:r>
                        <a:rPr lang="en-US" sz="1800" u="none" strike="noStrike" kern="1200" baseline="0" dirty="0" smtClean="0">
                          <a:latin typeface="Eras Demi ITC" panose="020B0805030504020804" pitchFamily="34" charset="0"/>
                        </a:rPr>
                        <a:t>One Revised Mid-year Audit Coverage Plan</a:t>
                      </a:r>
                    </a:p>
                    <a:p>
                      <a:pPr marL="0" marR="0" indent="0" algn="l" defTabSz="457212" rtl="0" eaLnBrk="1" fontAlgn="auto" latinLnBrk="0" hangingPunct="1">
                        <a:lnSpc>
                          <a:spcPct val="100000"/>
                        </a:lnSpc>
                        <a:spcBef>
                          <a:spcPts val="0"/>
                        </a:spcBef>
                        <a:spcAft>
                          <a:spcPts val="0"/>
                        </a:spcAft>
                        <a:buClrTx/>
                        <a:buSzTx/>
                        <a:buFontTx/>
                        <a:buNone/>
                        <a:tabLst/>
                        <a:defRPr/>
                      </a:pPr>
                      <a:r>
                        <a:rPr lang="en-US" sz="1800" u="none" strike="noStrike" kern="1200" baseline="0" dirty="0" smtClean="0">
                          <a:latin typeface="Eras Demi ITC" panose="020B0805030504020804" pitchFamily="34" charset="0"/>
                        </a:rPr>
                        <a:t>Audit reports issued as per the Audit Coverage Plan</a:t>
                      </a:r>
                      <a:r>
                        <a:rPr lang="en-ZA" sz="1800" u="none" strike="noStrike" kern="1200" baseline="0" dirty="0" smtClean="0">
                          <a:latin typeface="Eras Demi ITC" panose="020B0805030504020804" pitchFamily="34" charset="0"/>
                        </a:rPr>
                        <a:t>		</a:t>
                      </a:r>
                      <a:endParaRPr lang="en-US" sz="1800" dirty="0" smtClean="0">
                        <a:solidFill>
                          <a:schemeClr val="tx1">
                            <a:lumMod val="50000"/>
                          </a:schemeClr>
                        </a:solidFill>
                        <a:latin typeface="Eras Demi ITC" panose="020B0805030504020804" pitchFamily="34" charset="0"/>
                        <a:cs typeface="Arial" pitchFamily="34" charset="0"/>
                      </a:endParaRPr>
                    </a:p>
                  </a:txBody>
                  <a:tcPr marT="42203" marB="42203"/>
                </a:tc>
                <a:extLst>
                  <a:ext uri="{0D108BD9-81ED-4DB2-BD59-A6C34878D82A}">
                    <a16:rowId xmlns:a16="http://schemas.microsoft.com/office/drawing/2014/main" xmlns="" val="10003"/>
                  </a:ext>
                </a:extLst>
              </a:tr>
              <a:tr h="630164">
                <a:tc>
                  <a:txBody>
                    <a:bodyPr/>
                    <a:lstStyle/>
                    <a:p>
                      <a:r>
                        <a:rPr lang="en-US" sz="1800" kern="1200" dirty="0" smtClean="0">
                          <a:solidFill>
                            <a:srgbClr val="A83224"/>
                          </a:solidFill>
                          <a:latin typeface="Eras Demi ITC" panose="020B0805030504020804" pitchFamily="34" charset="0"/>
                        </a:rPr>
                        <a:t>Target  2018/19</a:t>
                      </a:r>
                      <a:endParaRPr lang="en-US" sz="18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8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marL="0" marR="0" indent="0" algn="l" defTabSz="457212" rtl="0" eaLnBrk="1" fontAlgn="auto" latinLnBrk="0" hangingPunct="1">
                        <a:lnSpc>
                          <a:spcPct val="100000"/>
                        </a:lnSpc>
                        <a:spcBef>
                          <a:spcPts val="0"/>
                        </a:spcBef>
                        <a:spcAft>
                          <a:spcPts val="0"/>
                        </a:spcAft>
                        <a:buClrTx/>
                        <a:buSzTx/>
                        <a:buFontTx/>
                        <a:buNone/>
                        <a:tabLst/>
                        <a:defRPr/>
                      </a:pPr>
                      <a:r>
                        <a:rPr lang="en-ZA" sz="1800" b="0" i="0" u="none" strike="noStrike" kern="1200" baseline="0" dirty="0" smtClean="0">
                          <a:solidFill>
                            <a:schemeClr val="tx1">
                              <a:lumMod val="50000"/>
                            </a:schemeClr>
                          </a:solidFill>
                          <a:latin typeface="Eras Demi ITC" panose="020B0805030504020804" pitchFamily="34" charset="0"/>
                          <a:ea typeface="+mn-ea"/>
                          <a:cs typeface="+mn-cs"/>
                        </a:rPr>
                        <a:t>≥95% of Audit Coverage Plan delivered</a:t>
                      </a:r>
                    </a:p>
                  </a:txBody>
                  <a:tcPr marT="42203" marB="42203"/>
                </a:tc>
                <a:extLst>
                  <a:ext uri="{0D108BD9-81ED-4DB2-BD59-A6C34878D82A}">
                    <a16:rowId xmlns:a16="http://schemas.microsoft.com/office/drawing/2014/main" xmlns="" val="10004"/>
                  </a:ext>
                </a:extLst>
              </a:tr>
              <a:tr h="431476">
                <a:tc>
                  <a:txBody>
                    <a:bodyPr/>
                    <a:lstStyle/>
                    <a:p>
                      <a:r>
                        <a:rPr lang="en-US" sz="1800" kern="1200" dirty="0" smtClean="0">
                          <a:solidFill>
                            <a:srgbClr val="A83224"/>
                          </a:solidFill>
                          <a:latin typeface="Eras Demi ITC" panose="020B0805030504020804" pitchFamily="34" charset="0"/>
                          <a:ea typeface="+mn-ea"/>
                          <a:cs typeface="+mn-cs"/>
                        </a:rPr>
                        <a:t>Delivery</a:t>
                      </a:r>
                      <a:endParaRPr lang="en-US" sz="18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8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marL="0" marR="0" indent="0" algn="l" defTabSz="457212"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tx1"/>
                          </a:solidFill>
                          <a:latin typeface="Eras Demi ITC" panose="020B0805030504020804" pitchFamily="34" charset="0"/>
                          <a:ea typeface="+mn-ea"/>
                          <a:cs typeface="+mn-cs"/>
                        </a:rPr>
                        <a:t> 99% of Audit Coverage Plan achieved. </a:t>
                      </a:r>
                    </a:p>
                  </a:txBody>
                  <a:tcPr marT="42203" marB="42203"/>
                </a:tc>
                <a:extLst>
                  <a:ext uri="{0D108BD9-81ED-4DB2-BD59-A6C34878D82A}">
                    <a16:rowId xmlns:a16="http://schemas.microsoft.com/office/drawing/2014/main" xmlns="" val="10005"/>
                  </a:ext>
                </a:extLst>
              </a:tr>
              <a:tr h="896142">
                <a:tc>
                  <a:txBody>
                    <a:bodyPr/>
                    <a:lstStyle/>
                    <a:p>
                      <a:r>
                        <a:rPr lang="en-US" sz="1800" kern="1200" dirty="0" smtClean="0">
                          <a:solidFill>
                            <a:srgbClr val="A83224"/>
                          </a:solidFill>
                          <a:latin typeface="Eras Demi ITC" panose="020B0805030504020804" pitchFamily="34" charset="0"/>
                          <a:ea typeface="+mn-ea"/>
                          <a:cs typeface="+mn-cs"/>
                        </a:rPr>
                        <a:t>Reason for Variance</a:t>
                      </a:r>
                      <a:endParaRPr lang="en-US" sz="18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8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marL="0" marR="0" lvl="0" indent="0" algn="l" defTabSz="457212"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tx1"/>
                          </a:solidFill>
                          <a:latin typeface="Eras Demi ITC" panose="020B0805030504020804" pitchFamily="34" charset="0"/>
                          <a:ea typeface="+mn-ea"/>
                          <a:cs typeface="+mn-cs"/>
                        </a:rPr>
                        <a:t>Efficiency in project planning and management as well as good turnaround time by Management in responding to audit requests.</a:t>
                      </a:r>
                    </a:p>
                  </a:txBody>
                  <a:tcPr marT="42203" marB="42203"/>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12"/>
          </p:nvPr>
        </p:nvSpPr>
        <p:spPr/>
        <p:txBody>
          <a:bodyPr/>
          <a:lstStyle/>
          <a:p>
            <a:fld id="{D7CBE9B7-FB75-284D-83FF-0AB6B020F1CD}" type="slidenum">
              <a:rPr lang="en-US" smtClean="0"/>
              <a:pPr/>
              <a:t>42</a:t>
            </a:fld>
            <a:endParaRPr lang="en-US"/>
          </a:p>
        </p:txBody>
      </p:sp>
    </p:spTree>
    <p:extLst>
      <p:ext uri="{BB962C8B-B14F-4D97-AF65-F5344CB8AC3E}">
        <p14:creationId xmlns:p14="http://schemas.microsoft.com/office/powerpoint/2010/main" xmlns="" val="16545284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a:solidFill>
                  <a:schemeClr val="tx1"/>
                </a:solidFill>
                <a:latin typeface="Arial" panose="020B0604020202020204" pitchFamily="34" charset="0"/>
                <a:cs typeface="Arial" panose="020B0604020202020204" pitchFamily="34" charset="0"/>
              </a:rPr>
              <a:t>3. Report on 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729156"/>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P10 (I) Internal Audit</a:t>
            </a:r>
          </a:p>
        </p:txBody>
      </p:sp>
      <p:sp>
        <p:nvSpPr>
          <p:cNvPr id="4" name="Content Placeholder 2"/>
          <p:cNvSpPr>
            <a:spLocks noGrp="1"/>
          </p:cNvSpPr>
          <p:nvPr>
            <p:ph idx="1"/>
          </p:nvPr>
        </p:nvSpPr>
        <p:spPr>
          <a:xfrm>
            <a:off x="381000" y="1072525"/>
            <a:ext cx="8763000" cy="5418710"/>
          </a:xfrm>
        </p:spPr>
        <p:txBody>
          <a:bodyPr>
            <a:normAutofit/>
          </a:bodyPr>
          <a:lstStyle/>
          <a:p>
            <a:pPr marL="514350" lvl="0" indent="-514350">
              <a:buFont typeface="Arial"/>
              <a:buAutoNum type="romanUcPeriod"/>
            </a:pPr>
            <a:r>
              <a:rPr lang="en-US" sz="1900" dirty="0">
                <a:latin typeface="Arial"/>
                <a:cs typeface="Arial"/>
              </a:rPr>
              <a:t>The Internal Audit Department (IAD) provides third level assurance </a:t>
            </a:r>
            <a:r>
              <a:rPr lang="en-US" sz="1900" dirty="0" smtClean="0">
                <a:latin typeface="Arial"/>
                <a:cs typeface="Arial"/>
              </a:rPr>
              <a:t>on the </a:t>
            </a:r>
            <a:r>
              <a:rPr lang="en-US" sz="1900" dirty="0">
                <a:latin typeface="Arial"/>
                <a:cs typeface="Arial"/>
              </a:rPr>
              <a:t>adequacy and effectiveness of controls and systems.</a:t>
            </a:r>
          </a:p>
          <a:p>
            <a:pPr marL="514350" lvl="0" indent="-514350">
              <a:buFont typeface="Arial"/>
              <a:buAutoNum type="romanUcPeriod"/>
            </a:pPr>
            <a:r>
              <a:rPr lang="en-US" sz="1900" dirty="0">
                <a:latin typeface="Arial"/>
                <a:cs typeface="Arial"/>
              </a:rPr>
              <a:t>99% of projects as per </a:t>
            </a:r>
            <a:r>
              <a:rPr lang="en-US" sz="1900" dirty="0" smtClean="0">
                <a:latin typeface="Arial"/>
                <a:cs typeface="Arial"/>
              </a:rPr>
              <a:t>the approved Audit </a:t>
            </a:r>
            <a:r>
              <a:rPr lang="en-US" sz="1900" dirty="0">
                <a:latin typeface="Arial"/>
                <a:cs typeface="Arial"/>
              </a:rPr>
              <a:t>C</a:t>
            </a:r>
            <a:r>
              <a:rPr lang="en-US" sz="1900" dirty="0" smtClean="0">
                <a:latin typeface="Arial"/>
                <a:cs typeface="Arial"/>
              </a:rPr>
              <a:t>overage </a:t>
            </a:r>
            <a:r>
              <a:rPr lang="en-US" sz="1900" dirty="0">
                <a:latin typeface="Arial"/>
                <a:cs typeface="Arial"/>
              </a:rPr>
              <a:t>P</a:t>
            </a:r>
            <a:r>
              <a:rPr lang="en-US" sz="1900" dirty="0" smtClean="0">
                <a:latin typeface="Arial"/>
                <a:cs typeface="Arial"/>
              </a:rPr>
              <a:t>lan </a:t>
            </a:r>
            <a:r>
              <a:rPr lang="en-US" sz="1900" dirty="0">
                <a:latin typeface="Arial"/>
                <a:cs typeface="Arial"/>
              </a:rPr>
              <a:t>were completed (4% more than target). A total of </a:t>
            </a:r>
            <a:r>
              <a:rPr lang="en-US" sz="1900" dirty="0" smtClean="0">
                <a:latin typeface="Arial"/>
                <a:cs typeface="Arial"/>
              </a:rPr>
              <a:t>6 additional </a:t>
            </a:r>
            <a:r>
              <a:rPr lang="en-US" sz="1900" dirty="0">
                <a:latin typeface="Arial"/>
                <a:cs typeface="Arial"/>
              </a:rPr>
              <a:t>projects were completed outside the approved coverage plan resulting in the overall achievement of </a:t>
            </a:r>
            <a:r>
              <a:rPr lang="en-US" sz="1900" dirty="0" smtClean="0">
                <a:latin typeface="Arial"/>
                <a:cs typeface="Arial"/>
              </a:rPr>
              <a:t>172 (102</a:t>
            </a:r>
            <a:r>
              <a:rPr lang="en-US" sz="1900" dirty="0">
                <a:latin typeface="Arial"/>
                <a:cs typeface="Arial"/>
              </a:rPr>
              <a:t>%) audit projects of the annual target.  </a:t>
            </a:r>
          </a:p>
          <a:p>
            <a:pPr marL="514350" lvl="0" indent="-514350">
              <a:buFont typeface="Arial"/>
              <a:buAutoNum type="romanUcPeriod"/>
            </a:pPr>
            <a:r>
              <a:rPr lang="en-US" sz="1900" dirty="0" smtClean="0">
                <a:latin typeface="Arial"/>
                <a:cs typeface="Arial"/>
              </a:rPr>
              <a:t>The Forensic </a:t>
            </a:r>
            <a:r>
              <a:rPr lang="en-US" sz="1900" dirty="0">
                <a:latin typeface="Arial"/>
                <a:cs typeface="Arial"/>
              </a:rPr>
              <a:t>Unit of the IAD conducted fraud awareness workshops </a:t>
            </a:r>
            <a:r>
              <a:rPr lang="en-US" sz="1900" dirty="0" smtClean="0">
                <a:latin typeface="Arial"/>
                <a:cs typeface="Arial"/>
              </a:rPr>
              <a:t>at </a:t>
            </a:r>
            <a:r>
              <a:rPr lang="en-US" sz="1900" dirty="0">
                <a:latin typeface="Arial"/>
                <a:cs typeface="Arial"/>
              </a:rPr>
              <a:t>8 Local Offices across 5 provinces.</a:t>
            </a:r>
          </a:p>
          <a:p>
            <a:pPr marL="514350" lvl="0" indent="-514350">
              <a:buFont typeface="Arial"/>
              <a:buAutoNum type="romanUcPeriod"/>
            </a:pPr>
            <a:r>
              <a:rPr lang="en-US" sz="1900" dirty="0" smtClean="0">
                <a:latin typeface="Arial"/>
                <a:cs typeface="Arial"/>
              </a:rPr>
              <a:t>The Legal </a:t>
            </a:r>
            <a:r>
              <a:rPr lang="en-US" sz="1900" dirty="0">
                <a:latin typeface="Arial"/>
                <a:cs typeface="Arial"/>
              </a:rPr>
              <a:t>Quality Assurance Unit in the IAD:</a:t>
            </a:r>
          </a:p>
          <a:p>
            <a:pPr marL="914400" lvl="1" indent="-404813">
              <a:buFont typeface="+mj-lt"/>
              <a:buAutoNum type="romanLcPeriod"/>
            </a:pPr>
            <a:r>
              <a:rPr lang="en-US" sz="1900" dirty="0">
                <a:latin typeface="Arial" panose="020B0604020202020204" pitchFamily="34" charset="0"/>
                <a:cs typeface="Arial" panose="020B0604020202020204" pitchFamily="34" charset="0"/>
              </a:rPr>
              <a:t>is tasked with independently and objectively assessing the quality of legal practitioners. These include civil, criminal, paralegals and </a:t>
            </a:r>
            <a:r>
              <a:rPr lang="en-US" sz="1900" dirty="0" smtClean="0">
                <a:latin typeface="Arial" panose="020B0604020202020204" pitchFamily="34" charset="0"/>
                <a:cs typeface="Arial" panose="020B0604020202020204" pitchFamily="34" charset="0"/>
              </a:rPr>
              <a:t>Call </a:t>
            </a:r>
            <a:r>
              <a:rPr lang="en-US" sz="1900" dirty="0">
                <a:latin typeface="Arial" panose="020B0604020202020204" pitchFamily="34" charset="0"/>
                <a:cs typeface="Arial" panose="020B0604020202020204" pitchFamily="34" charset="0"/>
              </a:rPr>
              <a:t>C</a:t>
            </a:r>
            <a:r>
              <a:rPr lang="en-US" sz="1900" dirty="0" smtClean="0">
                <a:latin typeface="Arial" panose="020B0604020202020204" pitchFamily="34" charset="0"/>
                <a:cs typeface="Arial" panose="020B0604020202020204" pitchFamily="34" charset="0"/>
              </a:rPr>
              <a:t>entre </a:t>
            </a:r>
            <a:r>
              <a:rPr lang="en-US" sz="1900" dirty="0">
                <a:latin typeface="Arial" panose="020B0604020202020204" pitchFamily="34" charset="0"/>
                <a:cs typeface="Arial" panose="020B0604020202020204" pitchFamily="34" charset="0"/>
              </a:rPr>
              <a:t>agents within Legal Aid SA and Judicare practitioners that are accredited with Legal Aid SA and are representing clients in both civil and criminal matters.</a:t>
            </a:r>
          </a:p>
          <a:p>
            <a:pPr marL="914400" lvl="1" indent="-404813">
              <a:buFont typeface="+mj-lt"/>
              <a:buAutoNum type="romanLcPeriod"/>
            </a:pPr>
            <a:r>
              <a:rPr lang="en-US" sz="1900" dirty="0">
                <a:latin typeface="Arial" panose="020B0604020202020204" pitchFamily="34" charset="0"/>
                <a:cs typeface="Arial" panose="020B0604020202020204" pitchFamily="34" charset="0"/>
              </a:rPr>
              <a:t>completed </a:t>
            </a:r>
            <a:r>
              <a:rPr lang="en-US" sz="1900" dirty="0" smtClean="0">
                <a:latin typeface="Arial" panose="020B0604020202020204" pitchFamily="34" charset="0"/>
                <a:cs typeface="Arial" panose="020B0604020202020204" pitchFamily="34" charset="0"/>
              </a:rPr>
              <a:t>99.7</a:t>
            </a:r>
            <a:r>
              <a:rPr lang="en-US" sz="1900" dirty="0">
                <a:latin typeface="Arial" panose="020B0604020202020204" pitchFamily="34" charset="0"/>
                <a:cs typeface="Arial" panose="020B0604020202020204" pitchFamily="34" charset="0"/>
              </a:rPr>
              <a:t>% of assessments planned for the 2018/19 financial year. This was </a:t>
            </a:r>
            <a:r>
              <a:rPr lang="en-US" sz="1900" dirty="0" smtClean="0">
                <a:latin typeface="Arial" panose="020B0604020202020204" pitchFamily="34" charset="0"/>
                <a:cs typeface="Arial" panose="020B0604020202020204" pitchFamily="34" charset="0"/>
              </a:rPr>
              <a:t>0.13</a:t>
            </a:r>
            <a:r>
              <a:rPr lang="en-US" sz="1900" dirty="0">
                <a:latin typeface="Arial" panose="020B0604020202020204" pitchFamily="34" charset="0"/>
                <a:cs typeface="Arial" panose="020B0604020202020204" pitchFamily="34" charset="0"/>
              </a:rPr>
              <a:t>% less when compared to the performance of 2017/18.</a:t>
            </a: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6" name="Slide Number Placeholder 5"/>
          <p:cNvSpPr>
            <a:spLocks noGrp="1"/>
          </p:cNvSpPr>
          <p:nvPr>
            <p:ph type="sldNum" sz="quarter" idx="12"/>
          </p:nvPr>
        </p:nvSpPr>
        <p:spPr/>
        <p:txBody>
          <a:bodyPr/>
          <a:lstStyle/>
          <a:p>
            <a:fld id="{D7CBE9B7-FB75-284D-83FF-0AB6B020F1CD}" type="slidenum">
              <a:rPr lang="en-US" smtClean="0"/>
              <a:pPr/>
              <a:t>43</a:t>
            </a:fld>
            <a:endParaRPr lang="en-US"/>
          </a:p>
        </p:txBody>
      </p:sp>
    </p:spTree>
    <p:extLst>
      <p:ext uri="{BB962C8B-B14F-4D97-AF65-F5344CB8AC3E}">
        <p14:creationId xmlns:p14="http://schemas.microsoft.com/office/powerpoint/2010/main" xmlns="" val="36515395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a:solidFill>
                  <a:schemeClr val="tx1"/>
                </a:solidFill>
                <a:latin typeface="Arial" panose="020B0604020202020204" pitchFamily="34" charset="0"/>
                <a:cs typeface="Arial" panose="020B0604020202020204" pitchFamily="34" charset="0"/>
              </a:rPr>
              <a:t>3. Report on 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729156"/>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P10 (II) Risk Management</a:t>
            </a:r>
          </a:p>
        </p:txBody>
      </p:sp>
      <p:sp>
        <p:nvSpPr>
          <p:cNvPr id="4" name="Content Placeholder 2"/>
          <p:cNvSpPr>
            <a:spLocks noGrp="1"/>
          </p:cNvSpPr>
          <p:nvPr>
            <p:ph idx="1"/>
          </p:nvPr>
        </p:nvSpPr>
        <p:spPr>
          <a:xfrm>
            <a:off x="381000" y="1072525"/>
            <a:ext cx="8763000" cy="5418710"/>
          </a:xfrm>
        </p:spPr>
        <p:txBody>
          <a:bodyPr>
            <a:normAutofit fontScale="92500" lnSpcReduction="20000"/>
          </a:bodyPr>
          <a:lstStyle/>
          <a:p>
            <a:pPr marL="571500" lvl="0" indent="-571500">
              <a:lnSpc>
                <a:spcPct val="110000"/>
              </a:lnSpc>
              <a:buFont typeface="+mj-lt"/>
              <a:buAutoNum type="romanUcPeriod"/>
            </a:pPr>
            <a:r>
              <a:rPr lang="en-US" sz="2000" dirty="0">
                <a:solidFill>
                  <a:prstClr val="black"/>
                </a:solidFill>
                <a:latin typeface="Arial" panose="020B0604020202020204" pitchFamily="34" charset="0"/>
                <a:cs typeface="Arial" panose="020B0604020202020204" pitchFamily="34" charset="0"/>
              </a:rPr>
              <a:t>Improved level of risk maturity in the organisation, with risk management integrated in the strategic planning process, business planning and implementation.</a:t>
            </a:r>
          </a:p>
          <a:p>
            <a:pPr marL="571500" lvl="0" indent="-571500">
              <a:lnSpc>
                <a:spcPct val="110000"/>
              </a:lnSpc>
              <a:buFont typeface="+mj-lt"/>
              <a:buAutoNum type="romanUcPeriod"/>
            </a:pPr>
            <a:r>
              <a:rPr lang="en-US" sz="2000" dirty="0">
                <a:solidFill>
                  <a:prstClr val="black"/>
                </a:solidFill>
                <a:latin typeface="Arial" panose="020B0604020202020204" pitchFamily="34" charset="0"/>
                <a:cs typeface="Arial" panose="020B0604020202020204" pitchFamily="34" charset="0"/>
              </a:rPr>
              <a:t>Risk Management Strategy and Plan in place which has been implemented to effectively manage and mitigate risks.</a:t>
            </a:r>
          </a:p>
          <a:p>
            <a:pPr marL="571500" lvl="0" indent="-571500">
              <a:lnSpc>
                <a:spcPct val="110000"/>
              </a:lnSpc>
              <a:buFont typeface="+mj-lt"/>
              <a:buAutoNum type="romanUcPeriod"/>
            </a:pPr>
            <a:r>
              <a:rPr lang="en-US" sz="2000" dirty="0">
                <a:solidFill>
                  <a:prstClr val="black"/>
                </a:solidFill>
                <a:latin typeface="Arial" panose="020B0604020202020204" pitchFamily="34" charset="0"/>
                <a:cs typeface="Arial" panose="020B0604020202020204" pitchFamily="34" charset="0"/>
              </a:rPr>
              <a:t>Work was done on risk opportunities and emerging risks which indicated that we can further improve our risk intelligence.</a:t>
            </a:r>
          </a:p>
          <a:p>
            <a:pPr marL="571500" lvl="0" indent="-571500">
              <a:lnSpc>
                <a:spcPct val="110000"/>
              </a:lnSpc>
              <a:buFont typeface="+mj-lt"/>
              <a:buAutoNum type="romanUcPeriod"/>
            </a:pPr>
            <a:r>
              <a:rPr lang="en-US" sz="2000" dirty="0">
                <a:solidFill>
                  <a:prstClr val="black"/>
                </a:solidFill>
                <a:latin typeface="Arial" panose="020B0604020202020204" pitchFamily="34" charset="0"/>
                <a:cs typeface="Arial" panose="020B0604020202020204" pitchFamily="34" charset="0"/>
              </a:rPr>
              <a:t>The Board managed risk effectively in the year under review, receiving Risk Registers for review and scrutiny. The Board reviewed and approved the risk appetite and risk tolerance levels for the organisation for </a:t>
            </a:r>
            <a:r>
              <a:rPr lang="en-US" sz="2000" dirty="0" smtClean="0">
                <a:solidFill>
                  <a:prstClr val="black"/>
                </a:solidFill>
                <a:latin typeface="Arial" panose="020B0604020202020204" pitchFamily="34" charset="0"/>
                <a:cs typeface="Arial" panose="020B0604020202020204" pitchFamily="34" charset="0"/>
              </a:rPr>
              <a:t>2018-2019.</a:t>
            </a:r>
            <a:endParaRPr lang="en-US" sz="2000" dirty="0">
              <a:solidFill>
                <a:prstClr val="black"/>
              </a:solidFill>
              <a:latin typeface="Arial" panose="020B0604020202020204" pitchFamily="34" charset="0"/>
              <a:cs typeface="Arial" panose="020B0604020202020204" pitchFamily="34" charset="0"/>
            </a:endParaRPr>
          </a:p>
          <a:p>
            <a:pPr marL="571500" lvl="0" indent="-571500">
              <a:lnSpc>
                <a:spcPct val="110000"/>
              </a:lnSpc>
              <a:buFont typeface="+mj-lt"/>
              <a:buAutoNum type="romanUcPeriod"/>
            </a:pPr>
            <a:r>
              <a:rPr lang="en-US" sz="2000" dirty="0">
                <a:solidFill>
                  <a:prstClr val="black"/>
                </a:solidFill>
                <a:latin typeface="Arial" panose="020B0604020202020204" pitchFamily="34" charset="0"/>
                <a:cs typeface="Arial" panose="020B0604020202020204" pitchFamily="34" charset="0"/>
              </a:rPr>
              <a:t>The Combined Assurance Model ensured that Legal Aid </a:t>
            </a:r>
            <a:r>
              <a:rPr lang="en-US" sz="2000" dirty="0" smtClean="0">
                <a:solidFill>
                  <a:prstClr val="black"/>
                </a:solidFill>
                <a:latin typeface="Arial" panose="020B0604020202020204" pitchFamily="34" charset="0"/>
                <a:cs typeface="Arial" panose="020B0604020202020204" pitchFamily="34" charset="0"/>
              </a:rPr>
              <a:t>SA had </a:t>
            </a:r>
            <a:r>
              <a:rPr lang="en-US" sz="2000" dirty="0">
                <a:solidFill>
                  <a:prstClr val="black"/>
                </a:solidFill>
                <a:latin typeface="Arial" panose="020B0604020202020204" pitchFamily="34" charset="0"/>
                <a:cs typeface="Arial" panose="020B0604020202020204" pitchFamily="34" charset="0"/>
              </a:rPr>
              <a:t>an adequate and effective system control environment, strengthening the integrity of external reports to provide both an appropriate depth and reach of assurance.</a:t>
            </a:r>
          </a:p>
          <a:p>
            <a:pPr marL="571500" lvl="0" indent="-571500">
              <a:lnSpc>
                <a:spcPct val="110000"/>
              </a:lnSpc>
              <a:buFont typeface="+mj-lt"/>
              <a:buAutoNum type="romanUcPeriod"/>
            </a:pPr>
            <a:r>
              <a:rPr lang="en-US" sz="2000" dirty="0">
                <a:solidFill>
                  <a:prstClr val="black"/>
                </a:solidFill>
                <a:latin typeface="Arial" panose="020B0604020202020204" pitchFamily="34" charset="0"/>
                <a:cs typeface="Arial" panose="020B0604020202020204" pitchFamily="34" charset="0"/>
              </a:rPr>
              <a:t>The Combined Assurance Report was refined to include significant risks, governance risks, risks associated with performance indicators and opportunities. Quarterly reports were completed by all assurance providers and submitted to the Board.</a:t>
            </a: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6" name="Slide Number Placeholder 5"/>
          <p:cNvSpPr>
            <a:spLocks noGrp="1"/>
          </p:cNvSpPr>
          <p:nvPr>
            <p:ph type="sldNum" sz="quarter" idx="12"/>
          </p:nvPr>
        </p:nvSpPr>
        <p:spPr/>
        <p:txBody>
          <a:bodyPr/>
          <a:lstStyle/>
          <a:p>
            <a:fld id="{D7CBE9B7-FB75-284D-83FF-0AB6B020F1CD}" type="slidenum">
              <a:rPr lang="en-US" smtClean="0"/>
              <a:pPr/>
              <a:t>44</a:t>
            </a:fld>
            <a:endParaRPr lang="en-US"/>
          </a:p>
        </p:txBody>
      </p:sp>
    </p:spTree>
    <p:extLst>
      <p:ext uri="{BB962C8B-B14F-4D97-AF65-F5344CB8AC3E}">
        <p14:creationId xmlns:p14="http://schemas.microsoft.com/office/powerpoint/2010/main" xmlns="" val="32332039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847725" y="2028207"/>
            <a:ext cx="7455877" cy="694744"/>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lvl="0" algn="ctr">
              <a:defRPr/>
            </a:pPr>
            <a:r>
              <a:rPr lang="en-US" sz="4200" b="0" dirty="0" smtClean="0">
                <a:solidFill>
                  <a:prstClr val="black"/>
                </a:solidFill>
                <a:latin typeface="Eras Demi ITC" panose="020B0805030504020804" pitchFamily="34" charset="0"/>
              </a:rPr>
              <a:t>3.3 </a:t>
            </a:r>
            <a:r>
              <a:rPr lang="en-US" sz="4200" b="0" dirty="0">
                <a:solidFill>
                  <a:prstClr val="black"/>
                </a:solidFill>
                <a:latin typeface="Eras Demi ITC" panose="020B0805030504020804" pitchFamily="34" charset="0"/>
              </a:rPr>
              <a:t>Internal Business </a:t>
            </a:r>
            <a:r>
              <a:rPr lang="en-US" sz="4200" b="0" dirty="0" smtClean="0">
                <a:solidFill>
                  <a:prstClr val="black"/>
                </a:solidFill>
                <a:latin typeface="Eras Demi ITC" panose="020B0805030504020804" pitchFamily="34" charset="0"/>
              </a:rPr>
              <a:t>Processes FY 2018/19</a:t>
            </a:r>
            <a:endParaRPr lang="en-US" sz="4200" b="0" dirty="0">
              <a:solidFill>
                <a:prstClr val="black"/>
              </a:solidFill>
              <a:latin typeface="Eras Demi ITC" panose="020B0805030504020804" pitchFamily="34" charset="0"/>
            </a:endParaRPr>
          </a:p>
          <a:p>
            <a:pPr lvl="0" algn="ctr">
              <a:defRPr/>
            </a:pPr>
            <a:endParaRPr lang="en-US" sz="4200" b="0" dirty="0">
              <a:solidFill>
                <a:prstClr val="black"/>
              </a:solidFill>
              <a:latin typeface="Eras Demi ITC" panose="020B0805030504020804" pitchFamily="34" charset="0"/>
            </a:endParaRPr>
          </a:p>
        </p:txBody>
      </p:sp>
      <p:sp>
        <p:nvSpPr>
          <p:cNvPr id="6"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2" name="Slide Number Placeholder 1"/>
          <p:cNvSpPr>
            <a:spLocks noGrp="1"/>
          </p:cNvSpPr>
          <p:nvPr>
            <p:ph type="sldNum" sz="quarter" idx="12"/>
          </p:nvPr>
        </p:nvSpPr>
        <p:spPr/>
        <p:txBody>
          <a:bodyPr/>
          <a:lstStyle/>
          <a:p>
            <a:fld id="{D7CBE9B7-FB75-284D-83FF-0AB6B020F1CD}" type="slidenum">
              <a:rPr lang="en-US" smtClean="0"/>
              <a:pPr/>
              <a:t>45</a:t>
            </a:fld>
            <a:endParaRPr lang="en-US"/>
          </a:p>
        </p:txBody>
      </p:sp>
    </p:spTree>
    <p:extLst>
      <p:ext uri="{BB962C8B-B14F-4D97-AF65-F5344CB8AC3E}">
        <p14:creationId xmlns:p14="http://schemas.microsoft.com/office/powerpoint/2010/main" xmlns="" val="32168798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566986"/>
            <a:ext cx="8524875" cy="389946"/>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3.3 Internal Business </a:t>
            </a:r>
            <a:r>
              <a:rPr lang="en-US" b="1" dirty="0" smtClean="0">
                <a:solidFill>
                  <a:srgbClr val="0293D2"/>
                </a:solidFill>
              </a:rPr>
              <a:t>Processes  P12 </a:t>
            </a:r>
            <a:r>
              <a:rPr lang="en-US" b="1" dirty="0">
                <a:solidFill>
                  <a:srgbClr val="0293D2"/>
                </a:solidFill>
              </a:rPr>
              <a:t>– Regulatory Framework</a:t>
            </a: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10" name="Content Placeholder 2"/>
          <p:cNvGraphicFramePr>
            <a:graphicFrameLocks noGrp="1"/>
          </p:cNvGraphicFramePr>
          <p:nvPr>
            <p:ph idx="1"/>
            <p:extLst>
              <p:ext uri="{D42A27DB-BD31-4B8C-83A1-F6EECF244321}">
                <p14:modId xmlns:p14="http://schemas.microsoft.com/office/powerpoint/2010/main" xmlns="" val="2225494905"/>
              </p:ext>
            </p:extLst>
          </p:nvPr>
        </p:nvGraphicFramePr>
        <p:xfrm>
          <a:off x="599278" y="956933"/>
          <a:ext cx="8268496" cy="5555209"/>
        </p:xfrm>
        <a:graphic>
          <a:graphicData uri="http://schemas.openxmlformats.org/drawingml/2006/table">
            <a:tbl>
              <a:tblPr firstRow="1" bandRow="1">
                <a:tableStyleId>{073A0DAA-6AF3-43AB-8588-CEC1D06C72B9}</a:tableStyleId>
              </a:tblPr>
              <a:tblGrid>
                <a:gridCol w="1059401">
                  <a:extLst>
                    <a:ext uri="{9D8B030D-6E8A-4147-A177-3AD203B41FA5}">
                      <a16:colId xmlns:a16="http://schemas.microsoft.com/office/drawing/2014/main" xmlns="" val="20000"/>
                    </a:ext>
                  </a:extLst>
                </a:gridCol>
                <a:gridCol w="723014">
                  <a:extLst>
                    <a:ext uri="{9D8B030D-6E8A-4147-A177-3AD203B41FA5}">
                      <a16:colId xmlns:a16="http://schemas.microsoft.com/office/drawing/2014/main" xmlns="" val="20001"/>
                    </a:ext>
                  </a:extLst>
                </a:gridCol>
                <a:gridCol w="6486081">
                  <a:extLst>
                    <a:ext uri="{9D8B030D-6E8A-4147-A177-3AD203B41FA5}">
                      <a16:colId xmlns:a16="http://schemas.microsoft.com/office/drawing/2014/main" xmlns="" val="20002"/>
                    </a:ext>
                  </a:extLst>
                </a:gridCol>
              </a:tblGrid>
              <a:tr h="502037">
                <a:tc>
                  <a:txBody>
                    <a:bodyPr/>
                    <a:lstStyle/>
                    <a:p>
                      <a:pPr algn="l"/>
                      <a:r>
                        <a:rPr lang="en-US" sz="1400" dirty="0" smtClean="0">
                          <a:latin typeface="Eras Demi ITC" panose="020B0805030504020804" pitchFamily="34" charset="0"/>
                        </a:rPr>
                        <a:t>Strategy </a:t>
                      </a:r>
                      <a:endParaRPr lang="en-US" sz="14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US" sz="1400" dirty="0" smtClean="0">
                          <a:latin typeface="Eras Demi ITC" panose="020B0805030504020804" pitchFamily="34" charset="0"/>
                        </a:rPr>
                        <a:t>IX</a:t>
                      </a:r>
                      <a:endParaRPr lang="en-US" sz="14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ZA" sz="1400" dirty="0" smtClean="0">
                          <a:latin typeface="Eras Demi ITC" panose="020B0805030504020804" pitchFamily="34" charset="0"/>
                        </a:rPr>
                        <a:t>Maintaining a regulatory framework incorporating best practices aligned to constitutional values</a:t>
                      </a:r>
                      <a:endParaRPr lang="en-US" sz="1400" dirty="0">
                        <a:latin typeface="Eras Demi ITC" panose="020B0805030504020804" pitchFamily="34" charset="0"/>
                        <a:cs typeface="Arial" pitchFamily="34" charset="0"/>
                      </a:endParaRPr>
                    </a:p>
                  </a:txBody>
                  <a:tcPr marT="42203" marB="42203">
                    <a:solidFill>
                      <a:schemeClr val="tx1">
                        <a:lumMod val="50000"/>
                        <a:lumOff val="50000"/>
                      </a:schemeClr>
                    </a:solidFill>
                  </a:tcPr>
                </a:tc>
                <a:extLst>
                  <a:ext uri="{0D108BD9-81ED-4DB2-BD59-A6C34878D82A}">
                    <a16:rowId xmlns:a16="http://schemas.microsoft.com/office/drawing/2014/main" xmlns="" val="10000"/>
                  </a:ext>
                </a:extLst>
              </a:tr>
              <a:tr h="705990">
                <a:tc>
                  <a:txBody>
                    <a:bodyPr/>
                    <a:lstStyle/>
                    <a:p>
                      <a:r>
                        <a:rPr lang="en-US" sz="1400" kern="1200" dirty="0" smtClean="0">
                          <a:solidFill>
                            <a:srgbClr val="A83224"/>
                          </a:solidFill>
                          <a:latin typeface="Eras Demi ITC" panose="020B0805030504020804" pitchFamily="34" charset="0"/>
                        </a:rPr>
                        <a:t>Programme</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r>
                        <a:rPr lang="en-US" sz="1400" dirty="0" smtClean="0">
                          <a:latin typeface="Eras Demi ITC" panose="020B0805030504020804" pitchFamily="34" charset="0"/>
                        </a:rPr>
                        <a:t>P12</a:t>
                      </a:r>
                      <a:endParaRPr lang="en-US" sz="14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algn="l"/>
                      <a:r>
                        <a:rPr lang="en-ZA" sz="1400" kern="1200" dirty="0" smtClean="0">
                          <a:latin typeface="Eras Demi ITC" panose="020B0805030504020804" pitchFamily="34" charset="0"/>
                        </a:rPr>
                        <a:t>Ensure the promulgation and implementation of the rewritten Legal Aid Act and the gazetting/implementation of the Legal Aid Regulations (policy) and Legal Aid Manual (Procedures)</a:t>
                      </a:r>
                      <a:endParaRPr lang="en-US" sz="1400" kern="1200" dirty="0">
                        <a:solidFill>
                          <a:schemeClr val="tx1">
                            <a:lumMod val="50000"/>
                          </a:schemeClr>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1"/>
                  </a:ext>
                </a:extLst>
              </a:tr>
              <a:tr h="705990">
                <a:tc>
                  <a:txBody>
                    <a:bodyPr/>
                    <a:lstStyle/>
                    <a:p>
                      <a:r>
                        <a:rPr lang="en-US" sz="1400" kern="1200" dirty="0" smtClean="0">
                          <a:solidFill>
                            <a:srgbClr val="A83224"/>
                          </a:solidFill>
                          <a:latin typeface="Eras Demi ITC" panose="020B0805030504020804" pitchFamily="34" charset="0"/>
                        </a:rPr>
                        <a:t>Project </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r>
                        <a:rPr lang="en-US" sz="1400" dirty="0" smtClean="0">
                          <a:latin typeface="Eras Demi ITC" panose="020B0805030504020804" pitchFamily="34" charset="0"/>
                        </a:rPr>
                        <a:t>P12-1</a:t>
                      </a:r>
                    </a:p>
                    <a:p>
                      <a:r>
                        <a:rPr lang="en-US" sz="1400" smtClean="0">
                          <a:solidFill>
                            <a:schemeClr val="tx1">
                              <a:lumMod val="50000"/>
                            </a:schemeClr>
                          </a:solidFill>
                          <a:latin typeface="Eras Demi ITC" panose="020B0805030504020804" pitchFamily="34" charset="0"/>
                          <a:cs typeface="Arial" pitchFamily="34" charset="0"/>
                        </a:rPr>
                        <a:t>P12 -</a:t>
                      </a:r>
                      <a:r>
                        <a:rPr lang="en-US" sz="1400" dirty="0" smtClean="0">
                          <a:solidFill>
                            <a:schemeClr val="tx1">
                              <a:lumMod val="50000"/>
                            </a:schemeClr>
                          </a:solidFill>
                          <a:latin typeface="Eras Demi ITC" panose="020B0805030504020804" pitchFamily="34" charset="0"/>
                          <a:cs typeface="Arial" pitchFamily="34" charset="0"/>
                        </a:rPr>
                        <a:t>2</a:t>
                      </a:r>
                    </a:p>
                    <a:p>
                      <a:r>
                        <a:rPr lang="en-US" sz="1400" dirty="0" smtClean="0">
                          <a:solidFill>
                            <a:schemeClr val="tx1">
                              <a:lumMod val="50000"/>
                            </a:schemeClr>
                          </a:solidFill>
                          <a:latin typeface="Eras Demi ITC" panose="020B0805030504020804" pitchFamily="34" charset="0"/>
                          <a:cs typeface="Arial" pitchFamily="34" charset="0"/>
                        </a:rPr>
                        <a:t>P12-3</a:t>
                      </a:r>
                    </a:p>
                  </a:txBody>
                  <a:tcPr marT="42203" marB="42203"/>
                </a:tc>
                <a:tc>
                  <a:txBody>
                    <a:bodyPr/>
                    <a:lstStyle/>
                    <a:p>
                      <a:pPr marL="0" indent="88900" algn="l" fontAlgn="t"/>
                      <a:r>
                        <a:rPr lang="en-ZA" sz="1400" kern="1200" dirty="0" smtClean="0">
                          <a:latin typeface="Eras Demi ITC" panose="020B0805030504020804" pitchFamily="34" charset="0"/>
                        </a:rPr>
                        <a:t>Legal Aid Act (2014); </a:t>
                      </a:r>
                    </a:p>
                    <a:p>
                      <a:pPr marL="0" indent="88900" algn="l" fontAlgn="t"/>
                      <a:r>
                        <a:rPr lang="en-ZA" sz="1400" kern="1200" dirty="0" smtClean="0">
                          <a:solidFill>
                            <a:schemeClr val="tx1">
                              <a:lumMod val="50000"/>
                            </a:schemeClr>
                          </a:solidFill>
                          <a:latin typeface="Eras Demi ITC" panose="020B0805030504020804" pitchFamily="34" charset="0"/>
                          <a:ea typeface="+mn-ea"/>
                          <a:cs typeface="+mn-cs"/>
                        </a:rPr>
                        <a:t>Legal Aid Regulations (Policy); </a:t>
                      </a:r>
                    </a:p>
                    <a:p>
                      <a:pPr marL="0" indent="88900" algn="l" fontAlgn="t"/>
                      <a:r>
                        <a:rPr lang="en-ZA" sz="1400" kern="1200" dirty="0" smtClean="0">
                          <a:solidFill>
                            <a:schemeClr val="tx1">
                              <a:lumMod val="50000"/>
                            </a:schemeClr>
                          </a:solidFill>
                          <a:latin typeface="Eras Demi ITC" panose="020B0805030504020804" pitchFamily="34" charset="0"/>
                          <a:ea typeface="+mn-ea"/>
                          <a:cs typeface="+mn-cs"/>
                        </a:rPr>
                        <a:t>Legal Aid Manual (Procedures)</a:t>
                      </a:r>
                      <a:endParaRPr lang="en-ZA" sz="1400" kern="1200" dirty="0">
                        <a:solidFill>
                          <a:schemeClr val="tx1">
                            <a:lumMod val="50000"/>
                          </a:schemeClr>
                        </a:solidFill>
                        <a:latin typeface="Eras Demi ITC" panose="020B0805030504020804" pitchFamily="34" charset="0"/>
                        <a:ea typeface="+mn-ea"/>
                        <a:cs typeface="+mn-cs"/>
                      </a:endParaRPr>
                    </a:p>
                  </a:txBody>
                  <a:tcPr marL="0" marR="0" marT="0" marB="0"/>
                </a:tc>
                <a:extLst>
                  <a:ext uri="{0D108BD9-81ED-4DB2-BD59-A6C34878D82A}">
                    <a16:rowId xmlns:a16="http://schemas.microsoft.com/office/drawing/2014/main" xmlns="" val="10002"/>
                  </a:ext>
                </a:extLst>
              </a:tr>
              <a:tr h="611858">
                <a:tc>
                  <a:txBody>
                    <a:bodyPr/>
                    <a:lstStyle/>
                    <a:p>
                      <a:r>
                        <a:rPr lang="en-US" sz="1400" kern="1200" dirty="0" smtClean="0">
                          <a:solidFill>
                            <a:srgbClr val="A83224"/>
                          </a:solidFill>
                          <a:latin typeface="Eras Demi ITC" panose="020B0805030504020804" pitchFamily="34" charset="0"/>
                        </a:rPr>
                        <a:t>Outputs</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4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marL="88900" indent="0" algn="l" fontAlgn="t"/>
                      <a:r>
                        <a:rPr lang="en-ZA" sz="1400" kern="1200" dirty="0" smtClean="0">
                          <a:latin typeface="Eras Demi ITC" panose="020B0805030504020804" pitchFamily="34" charset="0"/>
                        </a:rPr>
                        <a:t>Take necessary steps to ensure that the new Legal Aid Act (</a:t>
                      </a:r>
                      <a:r>
                        <a:rPr lang="en-ZA" sz="1400" kern="1200" dirty="0">
                          <a:latin typeface="Eras Demi ITC" panose="020B0805030504020804" pitchFamily="34" charset="0"/>
                        </a:rPr>
                        <a:t>2014</a:t>
                      </a:r>
                      <a:r>
                        <a:rPr lang="en-ZA" sz="1400" kern="1200" dirty="0" smtClean="0">
                          <a:latin typeface="Eras Demi ITC" panose="020B0805030504020804" pitchFamily="34" charset="0"/>
                        </a:rPr>
                        <a:t>) is implemented &amp; amended where required</a:t>
                      </a:r>
                      <a:r>
                        <a:rPr lang="en-ZA" sz="1400" kern="1200" dirty="0">
                          <a:latin typeface="Eras Demi ITC" panose="020B0805030504020804" pitchFamily="34" charset="0"/>
                        </a:rPr>
                        <a:t/>
                      </a:r>
                      <a:br>
                        <a:rPr lang="en-ZA" sz="1400" kern="1200" dirty="0">
                          <a:latin typeface="Eras Demi ITC" panose="020B0805030504020804" pitchFamily="34" charset="0"/>
                        </a:rPr>
                      </a:br>
                      <a:r>
                        <a:rPr lang="en-ZA" sz="1400" kern="1200" dirty="0" smtClean="0">
                          <a:latin typeface="Eras Demi ITC" panose="020B0805030504020804" pitchFamily="34" charset="0"/>
                        </a:rPr>
                        <a:t>Ensure updating of Regulations &amp;</a:t>
                      </a:r>
                      <a:r>
                        <a:rPr lang="en-ZA" sz="1400" kern="1200" baseline="0" dirty="0" smtClean="0">
                          <a:latin typeface="Eras Demi ITC" panose="020B0805030504020804" pitchFamily="34" charset="0"/>
                        </a:rPr>
                        <a:t> Manual</a:t>
                      </a:r>
                      <a:r>
                        <a:rPr lang="en-ZA" sz="1400" kern="1200" dirty="0" smtClean="0">
                          <a:latin typeface="Eras Demi ITC" panose="020B0805030504020804" pitchFamily="34" charset="0"/>
                        </a:rPr>
                        <a:t> where required</a:t>
                      </a:r>
                      <a:endParaRPr lang="en-ZA" sz="1400" kern="1200" dirty="0">
                        <a:solidFill>
                          <a:schemeClr val="tx1">
                            <a:lumMod val="50000"/>
                          </a:schemeClr>
                        </a:solidFill>
                        <a:latin typeface="Eras Demi ITC" panose="020B0805030504020804" pitchFamily="34" charset="0"/>
                        <a:ea typeface="+mn-ea"/>
                        <a:cs typeface="+mn-cs"/>
                      </a:endParaRPr>
                    </a:p>
                  </a:txBody>
                  <a:tcPr marL="0" marR="0" marT="0" marB="0"/>
                </a:tc>
                <a:extLst>
                  <a:ext uri="{0D108BD9-81ED-4DB2-BD59-A6C34878D82A}">
                    <a16:rowId xmlns:a16="http://schemas.microsoft.com/office/drawing/2014/main" xmlns="" val="10003"/>
                  </a:ext>
                </a:extLst>
              </a:tr>
              <a:tr h="1163745">
                <a:tc>
                  <a:txBody>
                    <a:bodyPr/>
                    <a:lstStyle/>
                    <a:p>
                      <a:r>
                        <a:rPr lang="en-US" sz="1400" kern="1200" dirty="0" smtClean="0">
                          <a:solidFill>
                            <a:srgbClr val="A83224"/>
                          </a:solidFill>
                          <a:latin typeface="Eras Demi ITC" panose="020B0805030504020804" pitchFamily="34" charset="0"/>
                        </a:rPr>
                        <a:t>Target  </a:t>
                      </a:r>
                    </a:p>
                    <a:p>
                      <a:r>
                        <a:rPr lang="en-US" sz="1400" kern="1200" dirty="0" smtClean="0">
                          <a:solidFill>
                            <a:srgbClr val="A83224"/>
                          </a:solidFill>
                          <a:latin typeface="Eras Demi ITC" panose="020B0805030504020804" pitchFamily="34" charset="0"/>
                        </a:rPr>
                        <a:t>2018/19</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4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marL="0" marR="0" indent="0" algn="l" defTabSz="457212" rtl="0" eaLnBrk="1" fontAlgn="auto" latinLnBrk="0" hangingPunct="1">
                        <a:lnSpc>
                          <a:spcPct val="100000"/>
                        </a:lnSpc>
                        <a:spcBef>
                          <a:spcPts val="0"/>
                        </a:spcBef>
                        <a:spcAft>
                          <a:spcPts val="0"/>
                        </a:spcAft>
                        <a:buClrTx/>
                        <a:buSzTx/>
                        <a:buFontTx/>
                        <a:buNone/>
                        <a:tabLst/>
                        <a:defRPr/>
                      </a:pPr>
                      <a:r>
                        <a:rPr lang="en-ZA" sz="1400" kern="1200" dirty="0" smtClean="0">
                          <a:latin typeface="Eras Demi ITC" panose="020B0805030504020804" pitchFamily="34" charset="0"/>
                        </a:rPr>
                        <a:t>Amendments to Legal Aid SA Act (2014) drafted, if required,</a:t>
                      </a:r>
                      <a:r>
                        <a:rPr lang="en-ZA" sz="1400" kern="1200" baseline="0" dirty="0" smtClean="0">
                          <a:latin typeface="Eras Demi ITC" panose="020B0805030504020804" pitchFamily="34" charset="0"/>
                        </a:rPr>
                        <a:t> in co-operation with the </a:t>
                      </a:r>
                      <a:r>
                        <a:rPr lang="en-ZA" sz="1400" kern="1200" baseline="0" dirty="0" err="1" smtClean="0">
                          <a:latin typeface="Eras Demi ITC" panose="020B0805030504020804" pitchFamily="34" charset="0"/>
                        </a:rPr>
                        <a:t>DoJ&amp;CD</a:t>
                      </a:r>
                      <a:r>
                        <a:rPr lang="en-ZA" sz="1400" kern="1200" baseline="0" dirty="0" smtClean="0">
                          <a:latin typeface="Eras Demi ITC" panose="020B0805030504020804" pitchFamily="34" charset="0"/>
                        </a:rPr>
                        <a:t> for consideration by Parliament</a:t>
                      </a:r>
                      <a:endParaRPr lang="en-ZA" sz="1400" kern="1200" dirty="0" smtClean="0">
                        <a:latin typeface="Eras Demi ITC" panose="020B0805030504020804" pitchFamily="34" charset="0"/>
                      </a:endParaRPr>
                    </a:p>
                    <a:p>
                      <a:pPr marL="0" marR="0" indent="0" algn="l" defTabSz="457212" rtl="0" eaLnBrk="1" fontAlgn="auto" latinLnBrk="0" hangingPunct="1">
                        <a:lnSpc>
                          <a:spcPct val="100000"/>
                        </a:lnSpc>
                        <a:spcBef>
                          <a:spcPts val="0"/>
                        </a:spcBef>
                        <a:spcAft>
                          <a:spcPts val="0"/>
                        </a:spcAft>
                        <a:buClrTx/>
                        <a:buSzTx/>
                        <a:buFontTx/>
                        <a:buNone/>
                        <a:tabLst/>
                        <a:defRPr/>
                      </a:pPr>
                      <a:r>
                        <a:rPr lang="en-ZA" sz="1400" kern="1200" dirty="0" smtClean="0">
                          <a:latin typeface="Eras Demi ITC" panose="020B0805030504020804" pitchFamily="34" charset="0"/>
                        </a:rPr>
                        <a:t>Prepare amendments to Regulations for the Board to recommend when required</a:t>
                      </a:r>
                      <a:endParaRPr lang="en-ZA" sz="1400" kern="1200" dirty="0" smtClean="0">
                        <a:solidFill>
                          <a:schemeClr val="tx1">
                            <a:lumMod val="50000"/>
                          </a:schemeClr>
                        </a:solidFill>
                        <a:latin typeface="Eras Demi ITC" panose="020B0805030504020804" pitchFamily="34" charset="0"/>
                        <a:ea typeface="+mn-ea"/>
                        <a:cs typeface="+mn-cs"/>
                      </a:endParaRPr>
                    </a:p>
                    <a:p>
                      <a:pPr marL="0" marR="0" indent="0" algn="l" defTabSz="457212" rtl="0" eaLnBrk="1" fontAlgn="auto" latinLnBrk="0" hangingPunct="1">
                        <a:lnSpc>
                          <a:spcPct val="100000"/>
                        </a:lnSpc>
                        <a:spcBef>
                          <a:spcPts val="0"/>
                        </a:spcBef>
                        <a:spcAft>
                          <a:spcPts val="0"/>
                        </a:spcAft>
                        <a:buClrTx/>
                        <a:buSzTx/>
                        <a:buFontTx/>
                        <a:buNone/>
                        <a:tabLst/>
                        <a:defRPr/>
                      </a:pPr>
                      <a:r>
                        <a:rPr lang="en-ZA" sz="1400" kern="1200" dirty="0" smtClean="0">
                          <a:latin typeface="Eras Demi ITC" panose="020B0805030504020804" pitchFamily="34" charset="0"/>
                        </a:rPr>
                        <a:t>Prepare amendments to the Legal Aid Manual</a:t>
                      </a:r>
                      <a:endParaRPr lang="en-ZA" sz="1400" kern="1200" dirty="0" smtClean="0">
                        <a:solidFill>
                          <a:schemeClr val="tx1">
                            <a:lumMod val="50000"/>
                          </a:schemeClr>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4"/>
                  </a:ext>
                </a:extLst>
              </a:tr>
              <a:tr h="1723887">
                <a:tc>
                  <a:txBody>
                    <a:bodyPr/>
                    <a:lstStyle/>
                    <a:p>
                      <a:r>
                        <a:rPr lang="en-US" sz="1400" kern="1200" dirty="0" smtClean="0">
                          <a:solidFill>
                            <a:srgbClr val="A83224"/>
                          </a:solidFill>
                          <a:latin typeface="Eras Demi ITC" panose="020B0805030504020804" pitchFamily="34" charset="0"/>
                          <a:ea typeface="+mn-ea"/>
                          <a:cs typeface="+mn-cs"/>
                        </a:rPr>
                        <a:t>Delivery</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4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marL="0" indent="0" algn="l">
                        <a:buNone/>
                      </a:pPr>
                      <a:r>
                        <a:rPr lang="en-US" sz="1400" kern="1200" baseline="0" dirty="0" smtClean="0">
                          <a:solidFill>
                            <a:schemeClr val="tx1"/>
                          </a:solidFill>
                          <a:latin typeface="Eras Demi ITC" panose="020B0805030504020804" pitchFamily="34" charset="0"/>
                          <a:ea typeface="+mn-ea"/>
                          <a:cs typeface="+mn-cs"/>
                        </a:rPr>
                        <a:t>There were no new amendments to the Legal Aid SA Act although there are amendments awaiting legislation.</a:t>
                      </a:r>
                    </a:p>
                    <a:p>
                      <a:pPr marL="0" indent="0" algn="l">
                        <a:buNone/>
                      </a:pPr>
                      <a:r>
                        <a:rPr lang="en-US" sz="1400" kern="1200" baseline="0" dirty="0" smtClean="0">
                          <a:solidFill>
                            <a:schemeClr val="tx1"/>
                          </a:solidFill>
                          <a:latin typeface="Eras Demi ITC" panose="020B0805030504020804" pitchFamily="34" charset="0"/>
                          <a:ea typeface="+mn-ea"/>
                          <a:cs typeface="+mn-cs"/>
                        </a:rPr>
                        <a:t>The Means Test as contained in the Regulations was amended and came into operation on 29 March 2019.</a:t>
                      </a:r>
                    </a:p>
                    <a:p>
                      <a:pPr marL="0" indent="0" algn="l">
                        <a:buNone/>
                      </a:pPr>
                      <a:r>
                        <a:rPr lang="en-US" sz="1400" kern="1200" baseline="0" dirty="0" smtClean="0">
                          <a:solidFill>
                            <a:schemeClr val="tx1"/>
                          </a:solidFill>
                          <a:latin typeface="Eras Demi ITC" panose="020B0805030504020804" pitchFamily="34" charset="0"/>
                          <a:ea typeface="+mn-ea"/>
                          <a:cs typeface="+mn-cs"/>
                        </a:rPr>
                        <a:t>Increases to the Judicare Tariffs as contained in the Legal Aid Manual to cater for fees and disbursements payable to private practitioners was gazetted on 1 October 2018 and came into operation on 30 November 2018.</a:t>
                      </a:r>
                    </a:p>
                  </a:txBody>
                  <a:tcPr marT="42203" marB="42203"/>
                </a:tc>
                <a:extLst>
                  <a:ext uri="{0D108BD9-81ED-4DB2-BD59-A6C34878D82A}">
                    <a16:rowId xmlns:a16="http://schemas.microsoft.com/office/drawing/2014/main" xmlns="" val="10005"/>
                  </a:ext>
                </a:extLst>
              </a:tr>
            </a:tbl>
          </a:graphicData>
        </a:graphic>
      </p:graphicFrame>
      <p:sp>
        <p:nvSpPr>
          <p:cNvPr id="6" name="Slide Number Placeholder 5"/>
          <p:cNvSpPr>
            <a:spLocks noGrp="1"/>
          </p:cNvSpPr>
          <p:nvPr>
            <p:ph type="sldNum" sz="quarter" idx="12"/>
          </p:nvPr>
        </p:nvSpPr>
        <p:spPr/>
        <p:txBody>
          <a:bodyPr/>
          <a:lstStyle/>
          <a:p>
            <a:fld id="{D7CBE9B7-FB75-284D-83FF-0AB6B020F1CD}" type="slidenum">
              <a:rPr lang="en-US" smtClean="0"/>
              <a:pPr/>
              <a:t>46</a:t>
            </a:fld>
            <a:endParaRPr lang="en-US"/>
          </a:p>
        </p:txBody>
      </p:sp>
    </p:spTree>
    <p:extLst>
      <p:ext uri="{BB962C8B-B14F-4D97-AF65-F5344CB8AC3E}">
        <p14:creationId xmlns:p14="http://schemas.microsoft.com/office/powerpoint/2010/main" xmlns="" val="242029511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0999" y="559035"/>
            <a:ext cx="8524875" cy="408528"/>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3.3 Internal Business </a:t>
            </a:r>
            <a:r>
              <a:rPr lang="en-US" b="1" dirty="0" smtClean="0">
                <a:solidFill>
                  <a:srgbClr val="0293D2"/>
                </a:solidFill>
              </a:rPr>
              <a:t>Processes  P13 </a:t>
            </a:r>
            <a:r>
              <a:rPr lang="en-US" b="1" dirty="0">
                <a:solidFill>
                  <a:srgbClr val="0293D2"/>
                </a:solidFill>
              </a:rPr>
              <a:t>– Financial Management SCM</a:t>
            </a: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8" name="Content Placeholder 1"/>
          <p:cNvGraphicFramePr>
            <a:graphicFrameLocks noGrp="1"/>
          </p:cNvGraphicFramePr>
          <p:nvPr>
            <p:ph idx="1"/>
            <p:extLst>
              <p:ext uri="{D42A27DB-BD31-4B8C-83A1-F6EECF244321}">
                <p14:modId xmlns:p14="http://schemas.microsoft.com/office/powerpoint/2010/main" xmlns="" val="3268095201"/>
              </p:ext>
            </p:extLst>
          </p:nvPr>
        </p:nvGraphicFramePr>
        <p:xfrm>
          <a:off x="567890" y="967565"/>
          <a:ext cx="8337983" cy="5790772"/>
        </p:xfrm>
        <a:graphic>
          <a:graphicData uri="http://schemas.openxmlformats.org/drawingml/2006/table">
            <a:tbl>
              <a:tblPr firstRow="1" bandRow="1">
                <a:tableStyleId>{073A0DAA-6AF3-43AB-8588-CEC1D06C72B9}</a:tableStyleId>
              </a:tblPr>
              <a:tblGrid>
                <a:gridCol w="1315493">
                  <a:extLst>
                    <a:ext uri="{9D8B030D-6E8A-4147-A177-3AD203B41FA5}">
                      <a16:colId xmlns:a16="http://schemas.microsoft.com/office/drawing/2014/main" xmlns="" val="20000"/>
                    </a:ext>
                  </a:extLst>
                </a:gridCol>
                <a:gridCol w="807990">
                  <a:extLst>
                    <a:ext uri="{9D8B030D-6E8A-4147-A177-3AD203B41FA5}">
                      <a16:colId xmlns:a16="http://schemas.microsoft.com/office/drawing/2014/main" xmlns="" val="20001"/>
                    </a:ext>
                  </a:extLst>
                </a:gridCol>
                <a:gridCol w="6214500">
                  <a:extLst>
                    <a:ext uri="{9D8B030D-6E8A-4147-A177-3AD203B41FA5}">
                      <a16:colId xmlns:a16="http://schemas.microsoft.com/office/drawing/2014/main" xmlns="" val="20002"/>
                    </a:ext>
                  </a:extLst>
                </a:gridCol>
              </a:tblGrid>
              <a:tr h="589811">
                <a:tc>
                  <a:txBody>
                    <a:bodyPr/>
                    <a:lstStyle/>
                    <a:p>
                      <a:pPr algn="l"/>
                      <a:r>
                        <a:rPr lang="en-US" sz="1400" dirty="0" smtClean="0">
                          <a:latin typeface="Eras Demi ITC" panose="020B0805030504020804" pitchFamily="34" charset="0"/>
                        </a:rPr>
                        <a:t>Strategy </a:t>
                      </a:r>
                      <a:endParaRPr lang="en-US" sz="14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US" sz="1400" dirty="0" smtClean="0">
                          <a:latin typeface="Eras Demi ITC" panose="020B0805030504020804" pitchFamily="34" charset="0"/>
                        </a:rPr>
                        <a:t>X</a:t>
                      </a:r>
                      <a:endParaRPr lang="en-US" sz="14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ZA" sz="1400" dirty="0" smtClean="0">
                          <a:latin typeface="Eras Demi ITC" panose="020B0805030504020804" pitchFamily="34" charset="0"/>
                        </a:rPr>
                        <a:t>Sustain strong financial management, supply chain and asset management  practices</a:t>
                      </a:r>
                      <a:endParaRPr lang="en-US" sz="1400" dirty="0">
                        <a:latin typeface="Eras Demi ITC" panose="020B0805030504020804" pitchFamily="34" charset="0"/>
                        <a:cs typeface="Arial" pitchFamily="34" charset="0"/>
                      </a:endParaRPr>
                    </a:p>
                  </a:txBody>
                  <a:tcPr marT="42203" marB="42203">
                    <a:solidFill>
                      <a:schemeClr val="tx1">
                        <a:lumMod val="50000"/>
                        <a:lumOff val="50000"/>
                      </a:schemeClr>
                    </a:solidFill>
                  </a:tcPr>
                </a:tc>
                <a:extLst>
                  <a:ext uri="{0D108BD9-81ED-4DB2-BD59-A6C34878D82A}">
                    <a16:rowId xmlns:a16="http://schemas.microsoft.com/office/drawing/2014/main" xmlns="" val="10000"/>
                  </a:ext>
                </a:extLst>
              </a:tr>
              <a:tr h="589811">
                <a:tc>
                  <a:txBody>
                    <a:bodyPr/>
                    <a:lstStyle/>
                    <a:p>
                      <a:r>
                        <a:rPr lang="en-US" sz="1400" kern="1200" dirty="0" smtClean="0">
                          <a:solidFill>
                            <a:srgbClr val="A83224"/>
                          </a:solidFill>
                          <a:latin typeface="Eras Demi ITC" panose="020B0805030504020804" pitchFamily="34" charset="0"/>
                        </a:rPr>
                        <a:t>Programme</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r>
                        <a:rPr lang="en-US" sz="1400" dirty="0" smtClean="0">
                          <a:latin typeface="Eras Demi ITC" panose="020B0805030504020804" pitchFamily="34" charset="0"/>
                        </a:rPr>
                        <a:t>P13</a:t>
                      </a:r>
                      <a:endParaRPr lang="en-US" sz="14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algn="l"/>
                      <a:r>
                        <a:rPr lang="en-ZA" sz="1600" dirty="0" smtClean="0">
                          <a:latin typeface="Eras Demi ITC" panose="020B0805030504020804" pitchFamily="34" charset="0"/>
                        </a:rPr>
                        <a:t>To maintain a strong supply chain management framework and practices </a:t>
                      </a:r>
                      <a:endParaRPr lang="en-US" sz="1600" dirty="0">
                        <a:solidFill>
                          <a:schemeClr val="tx1">
                            <a:lumMod val="50000"/>
                          </a:schemeClr>
                        </a:solidFill>
                        <a:latin typeface="Eras Demi ITC" panose="020B0805030504020804" pitchFamily="34" charset="0"/>
                        <a:cs typeface="Arial" pitchFamily="34" charset="0"/>
                      </a:endParaRPr>
                    </a:p>
                  </a:txBody>
                  <a:tcPr marT="42203" marB="42203"/>
                </a:tc>
                <a:extLst>
                  <a:ext uri="{0D108BD9-81ED-4DB2-BD59-A6C34878D82A}">
                    <a16:rowId xmlns:a16="http://schemas.microsoft.com/office/drawing/2014/main" xmlns="" val="10001"/>
                  </a:ext>
                </a:extLst>
              </a:tr>
              <a:tr h="396219">
                <a:tc>
                  <a:txBody>
                    <a:bodyPr/>
                    <a:lstStyle/>
                    <a:p>
                      <a:r>
                        <a:rPr lang="en-US" sz="1400" kern="1200" dirty="0" smtClean="0">
                          <a:solidFill>
                            <a:srgbClr val="A83224"/>
                          </a:solidFill>
                          <a:latin typeface="Eras Demi ITC" panose="020B0805030504020804" pitchFamily="34" charset="0"/>
                        </a:rPr>
                        <a:t>Project </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r>
                        <a:rPr lang="en-US" sz="1400" dirty="0" smtClean="0">
                          <a:latin typeface="Eras Demi ITC" panose="020B0805030504020804" pitchFamily="34" charset="0"/>
                        </a:rPr>
                        <a:t>P13-1</a:t>
                      </a:r>
                      <a:endParaRPr lang="en-US" sz="14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algn="l"/>
                      <a:r>
                        <a:rPr lang="en-US" sz="1600" dirty="0" smtClean="0">
                          <a:latin typeface="Eras Demi ITC" panose="020B0805030504020804" pitchFamily="34" charset="0"/>
                        </a:rPr>
                        <a:t>Supply chain management</a:t>
                      </a:r>
                      <a:endParaRPr lang="en-US" sz="1600" dirty="0">
                        <a:solidFill>
                          <a:schemeClr val="tx1">
                            <a:lumMod val="50000"/>
                          </a:schemeClr>
                        </a:solidFill>
                        <a:latin typeface="Eras Demi ITC" panose="020B0805030504020804" pitchFamily="34" charset="0"/>
                        <a:cs typeface="Arial" pitchFamily="34" charset="0"/>
                      </a:endParaRPr>
                    </a:p>
                  </a:txBody>
                  <a:tcPr marT="42203" marB="42203"/>
                </a:tc>
                <a:extLst>
                  <a:ext uri="{0D108BD9-81ED-4DB2-BD59-A6C34878D82A}">
                    <a16:rowId xmlns:a16="http://schemas.microsoft.com/office/drawing/2014/main" xmlns="" val="10002"/>
                  </a:ext>
                </a:extLst>
              </a:tr>
              <a:tr h="774068">
                <a:tc>
                  <a:txBody>
                    <a:bodyPr/>
                    <a:lstStyle/>
                    <a:p>
                      <a:r>
                        <a:rPr lang="en-US" sz="1400" kern="1200" dirty="0" smtClean="0">
                          <a:solidFill>
                            <a:srgbClr val="A83224"/>
                          </a:solidFill>
                          <a:latin typeface="Eras Demi ITC" panose="020B0805030504020804" pitchFamily="34" charset="0"/>
                        </a:rPr>
                        <a:t>Outputs</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4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algn="l"/>
                      <a:r>
                        <a:rPr lang="en-US" sz="1600" dirty="0" smtClean="0">
                          <a:latin typeface="Eras Demi ITC" panose="020B0805030504020804" pitchFamily="34" charset="0"/>
                        </a:rPr>
                        <a:t>Quarterly reports on acquisition of goods/services in excess of R0.5 mil indicating compliance with PPPFA, PFMA and relevant NT regulations</a:t>
                      </a:r>
                      <a:endParaRPr lang="en-US" sz="1600" dirty="0">
                        <a:solidFill>
                          <a:schemeClr val="tx1">
                            <a:lumMod val="50000"/>
                          </a:schemeClr>
                        </a:solidFill>
                        <a:latin typeface="Eras Demi ITC" panose="020B0805030504020804" pitchFamily="34" charset="0"/>
                        <a:cs typeface="Arial" pitchFamily="34" charset="0"/>
                      </a:endParaRPr>
                    </a:p>
                  </a:txBody>
                  <a:tcPr marT="42203" marB="42203"/>
                </a:tc>
                <a:extLst>
                  <a:ext uri="{0D108BD9-81ED-4DB2-BD59-A6C34878D82A}">
                    <a16:rowId xmlns:a16="http://schemas.microsoft.com/office/drawing/2014/main" xmlns="" val="10003"/>
                  </a:ext>
                </a:extLst>
              </a:tr>
              <a:tr h="589811">
                <a:tc>
                  <a:txBody>
                    <a:bodyPr/>
                    <a:lstStyle/>
                    <a:p>
                      <a:r>
                        <a:rPr lang="en-US" sz="1400" kern="1200" dirty="0" smtClean="0">
                          <a:solidFill>
                            <a:srgbClr val="A83224"/>
                          </a:solidFill>
                          <a:latin typeface="Eras Demi ITC" panose="020B0805030504020804" pitchFamily="34" charset="0"/>
                        </a:rPr>
                        <a:t>Target  2018/19</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4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algn="l"/>
                      <a:r>
                        <a:rPr lang="en-US" sz="1600" dirty="0" smtClean="0">
                          <a:latin typeface="Eras Demi ITC" panose="020B0805030504020804" pitchFamily="34" charset="0"/>
                        </a:rPr>
                        <a:t>100% compliance with PPPFA, PFMA and relevant NT regulations when acquiring goods and services</a:t>
                      </a:r>
                    </a:p>
                  </a:txBody>
                  <a:tcPr marT="42203" marB="42203"/>
                </a:tc>
                <a:extLst>
                  <a:ext uri="{0D108BD9-81ED-4DB2-BD59-A6C34878D82A}">
                    <a16:rowId xmlns:a16="http://schemas.microsoft.com/office/drawing/2014/main" xmlns="" val="10004"/>
                  </a:ext>
                </a:extLst>
              </a:tr>
              <a:tr h="1843189">
                <a:tc>
                  <a:txBody>
                    <a:bodyPr/>
                    <a:lstStyle/>
                    <a:p>
                      <a:r>
                        <a:rPr lang="en-US" sz="1400" kern="1200" dirty="0" smtClean="0">
                          <a:solidFill>
                            <a:srgbClr val="A83224"/>
                          </a:solidFill>
                          <a:latin typeface="Eras Demi ITC" panose="020B0805030504020804" pitchFamily="34" charset="0"/>
                          <a:ea typeface="+mn-ea"/>
                          <a:cs typeface="+mn-cs"/>
                        </a:rPr>
                        <a:t>Delivery</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4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algn="l"/>
                      <a:r>
                        <a:rPr lang="en-US" sz="1600" kern="1200" dirty="0" smtClean="0">
                          <a:solidFill>
                            <a:schemeClr val="tx1"/>
                          </a:solidFill>
                          <a:latin typeface="Eras Demi ITC" panose="020B0805030504020804" pitchFamily="34" charset="0"/>
                          <a:ea typeface="+mn-ea"/>
                          <a:cs typeface="+mn-cs"/>
                        </a:rPr>
                        <a:t>Supply Chain Management</a:t>
                      </a:r>
                      <a:r>
                        <a:rPr lang="en-US" sz="1600" kern="1200" baseline="0" dirty="0" smtClean="0">
                          <a:solidFill>
                            <a:schemeClr val="tx1"/>
                          </a:solidFill>
                          <a:latin typeface="Eras Demi ITC" panose="020B0805030504020804" pitchFamily="34" charset="0"/>
                          <a:ea typeface="+mn-ea"/>
                          <a:cs typeface="+mn-cs"/>
                        </a:rPr>
                        <a:t> Policy that complies with PPPFA, PFMA and NT regulations was implemented.</a:t>
                      </a:r>
                    </a:p>
                    <a:p>
                      <a:pPr algn="l"/>
                      <a:r>
                        <a:rPr lang="en-US" sz="1600" kern="1200" baseline="0" dirty="0" smtClean="0">
                          <a:solidFill>
                            <a:schemeClr val="tx1"/>
                          </a:solidFill>
                          <a:latin typeface="Eras Demi ITC" panose="020B0805030504020804" pitchFamily="34" charset="0"/>
                          <a:ea typeface="+mn-ea"/>
                          <a:cs typeface="+mn-cs"/>
                        </a:rPr>
                        <a:t>Deviations above R1 million were reported to National Treasury for approval and submitted to the Board for noting.</a:t>
                      </a:r>
                    </a:p>
                    <a:p>
                      <a:pPr algn="l"/>
                      <a:r>
                        <a:rPr lang="en-US" sz="1600" kern="1200" baseline="0" dirty="0" smtClean="0">
                          <a:solidFill>
                            <a:schemeClr val="tx1"/>
                          </a:solidFill>
                          <a:latin typeface="Eras Demi ITC" panose="020B0805030504020804" pitchFamily="34" charset="0"/>
                          <a:ea typeface="+mn-ea"/>
                          <a:cs typeface="+mn-cs"/>
                        </a:rPr>
                        <a:t>Fruitless and wasteful expenditure to the total value of R1,619 was incurred and R649 was recovered.</a:t>
                      </a:r>
                    </a:p>
                    <a:p>
                      <a:pPr algn="l"/>
                      <a:r>
                        <a:rPr lang="en-US" sz="1600" kern="1200" baseline="0" dirty="0" smtClean="0">
                          <a:solidFill>
                            <a:schemeClr val="tx1"/>
                          </a:solidFill>
                          <a:latin typeface="Eras Demi ITC" panose="020B0805030504020804" pitchFamily="34" charset="0"/>
                          <a:ea typeface="+mn-ea"/>
                          <a:cs typeface="+mn-cs"/>
                        </a:rPr>
                        <a:t>Irregular expenditure to the total value of R4,760,659 was incurred.</a:t>
                      </a:r>
                      <a:endParaRPr lang="en-US" sz="1600" kern="1200" dirty="0" smtClean="0">
                        <a:solidFill>
                          <a:schemeClr val="tx1"/>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5"/>
                  </a:ext>
                </a:extLst>
              </a:tr>
              <a:tr h="774068">
                <a:tc>
                  <a:txBody>
                    <a:bodyPr/>
                    <a:lstStyle/>
                    <a:p>
                      <a:r>
                        <a:rPr lang="en-US" sz="1400" kern="1200" dirty="0" smtClean="0">
                          <a:solidFill>
                            <a:srgbClr val="A83224"/>
                          </a:solidFill>
                          <a:latin typeface="Eras Demi ITC" panose="020B0805030504020804" pitchFamily="34" charset="0"/>
                          <a:ea typeface="+mn-ea"/>
                          <a:cs typeface="+mn-cs"/>
                        </a:rPr>
                        <a:t>Reason for Variance</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4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Eras Demi ITC" panose="020B0805030504020804" pitchFamily="34" charset="0"/>
                          <a:ea typeface="+mn-ea"/>
                          <a:cs typeface="+mn-cs"/>
                        </a:rPr>
                        <a:t>The</a:t>
                      </a:r>
                      <a:r>
                        <a:rPr lang="en-US" sz="1600" kern="1200" baseline="0" dirty="0" smtClean="0">
                          <a:solidFill>
                            <a:schemeClr val="tx1"/>
                          </a:solidFill>
                          <a:latin typeface="Eras Demi ITC" panose="020B0805030504020804" pitchFamily="34" charset="0"/>
                          <a:ea typeface="+mn-ea"/>
                          <a:cs typeface="+mn-cs"/>
                        </a:rPr>
                        <a:t> irregular expenditure is mainly due to challenges in procuring office accommodation.</a:t>
                      </a:r>
                      <a:endParaRPr lang="en-US" sz="1600" kern="1200" dirty="0" smtClean="0">
                        <a:solidFill>
                          <a:schemeClr val="tx1"/>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12"/>
          </p:nvPr>
        </p:nvSpPr>
        <p:spPr/>
        <p:txBody>
          <a:bodyPr/>
          <a:lstStyle/>
          <a:p>
            <a:fld id="{D7CBE9B7-FB75-284D-83FF-0AB6B020F1CD}" type="slidenum">
              <a:rPr lang="en-US" smtClean="0"/>
              <a:pPr/>
              <a:t>47</a:t>
            </a:fld>
            <a:endParaRPr lang="en-US"/>
          </a:p>
        </p:txBody>
      </p:sp>
    </p:spTree>
    <p:extLst>
      <p:ext uri="{BB962C8B-B14F-4D97-AF65-F5344CB8AC3E}">
        <p14:creationId xmlns:p14="http://schemas.microsoft.com/office/powerpoint/2010/main" xmlns="" val="20508041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847725" y="1852285"/>
            <a:ext cx="7455877" cy="694744"/>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lvl="0" algn="ctr">
              <a:defRPr/>
            </a:pPr>
            <a:r>
              <a:rPr lang="en-US" sz="4200" b="0" dirty="0" smtClean="0">
                <a:solidFill>
                  <a:prstClr val="black"/>
                </a:solidFill>
                <a:latin typeface="Eras Demi ITC" panose="020B0805030504020804" pitchFamily="34" charset="0"/>
              </a:rPr>
              <a:t>3.4 </a:t>
            </a:r>
            <a:r>
              <a:rPr lang="en-US" sz="4200" b="0" dirty="0">
                <a:solidFill>
                  <a:prstClr val="black"/>
                </a:solidFill>
                <a:latin typeface="Eras Demi ITC" panose="020B0805030504020804" pitchFamily="34" charset="0"/>
              </a:rPr>
              <a:t>Employee &amp; Organisational Capacity &amp; Innovation &amp; </a:t>
            </a:r>
            <a:r>
              <a:rPr lang="en-US" sz="4200" b="0" dirty="0" smtClean="0">
                <a:solidFill>
                  <a:prstClr val="black"/>
                </a:solidFill>
                <a:latin typeface="Eras Demi ITC" panose="020B0805030504020804" pitchFamily="34" charset="0"/>
              </a:rPr>
              <a:t>Learning</a:t>
            </a:r>
          </a:p>
          <a:p>
            <a:pPr lvl="0" algn="ctr">
              <a:defRPr/>
            </a:pPr>
            <a:r>
              <a:rPr lang="en-US" sz="4200" b="0" dirty="0" smtClean="0">
                <a:solidFill>
                  <a:prstClr val="black"/>
                </a:solidFill>
                <a:latin typeface="Eras Demi ITC" panose="020B0805030504020804" pitchFamily="34" charset="0"/>
              </a:rPr>
              <a:t>FY 2018/19</a:t>
            </a:r>
            <a:endParaRPr lang="en-US" sz="4200" b="0" dirty="0">
              <a:solidFill>
                <a:prstClr val="black"/>
              </a:solidFill>
              <a:latin typeface="Eras Demi ITC" panose="020B0805030504020804" pitchFamily="34" charset="0"/>
            </a:endParaRPr>
          </a:p>
          <a:p>
            <a:pPr lvl="0" algn="ctr">
              <a:defRPr/>
            </a:pPr>
            <a:endParaRPr lang="en-US" sz="4200" b="0" dirty="0">
              <a:solidFill>
                <a:prstClr val="black"/>
              </a:solidFill>
              <a:latin typeface="Eras Demi ITC" panose="020B0805030504020804" pitchFamily="34" charset="0"/>
            </a:endParaRPr>
          </a:p>
        </p:txBody>
      </p:sp>
      <p:sp>
        <p:nvSpPr>
          <p:cNvPr id="6"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2" name="Slide Number Placeholder 1"/>
          <p:cNvSpPr>
            <a:spLocks noGrp="1"/>
          </p:cNvSpPr>
          <p:nvPr>
            <p:ph type="sldNum" sz="quarter" idx="12"/>
          </p:nvPr>
        </p:nvSpPr>
        <p:spPr/>
        <p:txBody>
          <a:bodyPr/>
          <a:lstStyle/>
          <a:p>
            <a:fld id="{D7CBE9B7-FB75-284D-83FF-0AB6B020F1CD}" type="slidenum">
              <a:rPr lang="en-US" smtClean="0"/>
              <a:pPr/>
              <a:t>48</a:t>
            </a:fld>
            <a:endParaRPr lang="en-US"/>
          </a:p>
        </p:txBody>
      </p:sp>
    </p:spTree>
    <p:extLst>
      <p:ext uri="{BB962C8B-B14F-4D97-AF65-F5344CB8AC3E}">
        <p14:creationId xmlns:p14="http://schemas.microsoft.com/office/powerpoint/2010/main" xmlns="" val="26223676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0999" y="569446"/>
            <a:ext cx="8524875"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3.4 Employee &amp; Organisational Capacity &amp; Innovation </a:t>
            </a:r>
            <a:r>
              <a:rPr lang="en-US" b="1" dirty="0" smtClean="0">
                <a:solidFill>
                  <a:srgbClr val="0293D2"/>
                </a:solidFill>
              </a:rPr>
              <a:t>&amp; </a:t>
            </a:r>
            <a:r>
              <a:rPr lang="en-US" b="1" dirty="0">
                <a:solidFill>
                  <a:srgbClr val="0293D2"/>
                </a:solidFill>
              </a:rPr>
              <a:t>Learning </a:t>
            </a:r>
          </a:p>
          <a:p>
            <a:r>
              <a:rPr lang="en-US" b="1" dirty="0">
                <a:solidFill>
                  <a:srgbClr val="0293D2"/>
                </a:solidFill>
              </a:rPr>
              <a:t>P14 – Staffing</a:t>
            </a: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10" name="Content Placeholder 1"/>
          <p:cNvGraphicFramePr>
            <a:graphicFrameLocks noGrp="1"/>
          </p:cNvGraphicFramePr>
          <p:nvPr>
            <p:ph idx="1"/>
            <p:extLst>
              <p:ext uri="{D42A27DB-BD31-4B8C-83A1-F6EECF244321}">
                <p14:modId xmlns:p14="http://schemas.microsoft.com/office/powerpoint/2010/main" xmlns="" val="3896026583"/>
              </p:ext>
            </p:extLst>
          </p:nvPr>
        </p:nvGraphicFramePr>
        <p:xfrm>
          <a:off x="616688" y="1326191"/>
          <a:ext cx="8289186" cy="5496149"/>
        </p:xfrm>
        <a:graphic>
          <a:graphicData uri="http://schemas.openxmlformats.org/drawingml/2006/table">
            <a:tbl>
              <a:tblPr firstRow="1" bandRow="1">
                <a:tableStyleId>{073A0DAA-6AF3-43AB-8588-CEC1D06C72B9}</a:tableStyleId>
              </a:tblPr>
              <a:tblGrid>
                <a:gridCol w="1499682">
                  <a:extLst>
                    <a:ext uri="{9D8B030D-6E8A-4147-A177-3AD203B41FA5}">
                      <a16:colId xmlns:a16="http://schemas.microsoft.com/office/drawing/2014/main" xmlns="" val="20000"/>
                    </a:ext>
                  </a:extLst>
                </a:gridCol>
                <a:gridCol w="838090">
                  <a:extLst>
                    <a:ext uri="{9D8B030D-6E8A-4147-A177-3AD203B41FA5}">
                      <a16:colId xmlns:a16="http://schemas.microsoft.com/office/drawing/2014/main" xmlns="" val="20001"/>
                    </a:ext>
                  </a:extLst>
                </a:gridCol>
                <a:gridCol w="5951414">
                  <a:extLst>
                    <a:ext uri="{9D8B030D-6E8A-4147-A177-3AD203B41FA5}">
                      <a16:colId xmlns:a16="http://schemas.microsoft.com/office/drawing/2014/main" xmlns="" val="20002"/>
                    </a:ext>
                  </a:extLst>
                </a:gridCol>
              </a:tblGrid>
              <a:tr h="1216403">
                <a:tc>
                  <a:txBody>
                    <a:bodyPr/>
                    <a:lstStyle/>
                    <a:p>
                      <a:pPr algn="l"/>
                      <a:r>
                        <a:rPr lang="en-US" sz="1600" dirty="0" smtClean="0">
                          <a:latin typeface="Eras Demi ITC" panose="020B0805030504020804" pitchFamily="34" charset="0"/>
                        </a:rPr>
                        <a:t>Strategy </a:t>
                      </a:r>
                      <a:endParaRPr lang="en-US" sz="16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US" sz="1600" dirty="0" smtClean="0">
                          <a:latin typeface="Eras Demi ITC" panose="020B0805030504020804" pitchFamily="34" charset="0"/>
                        </a:rPr>
                        <a:t>XI</a:t>
                      </a:r>
                      <a:endParaRPr lang="en-US" sz="16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ZA" sz="1600" smtClean="0">
                          <a:latin typeface="Eras Demi ITC" panose="020B0805030504020804" pitchFamily="34" charset="0"/>
                        </a:rPr>
                        <a:t>Consolidate</a:t>
                      </a:r>
                      <a:r>
                        <a:rPr lang="en-ZA" sz="1600" baseline="0" smtClean="0">
                          <a:latin typeface="Eras Demi ITC" panose="020B0805030504020804" pitchFamily="34" charset="0"/>
                        </a:rPr>
                        <a:t> &amp; review </a:t>
                      </a:r>
                      <a:r>
                        <a:rPr lang="en-ZA" sz="1600" smtClean="0">
                          <a:latin typeface="Eras Demi ITC" panose="020B0805030504020804" pitchFamily="34" charset="0"/>
                        </a:rPr>
                        <a:t>the national footprint to ensure access to legal aid services, especially in rural and remote areas (including the use of technology and other low cost service alternatives</a:t>
                      </a:r>
                      <a:r>
                        <a:rPr lang="en-ZA" sz="1600" dirty="0" smtClean="0">
                          <a:latin typeface="Eras Demi ITC" panose="020B0805030504020804" pitchFamily="34" charset="0"/>
                        </a:rPr>
                        <a:t>)</a:t>
                      </a:r>
                      <a:endParaRPr lang="en-US" sz="1600" dirty="0">
                        <a:latin typeface="Eras Demi ITC" panose="020B0805030504020804" pitchFamily="34" charset="0"/>
                        <a:cs typeface="Arial" pitchFamily="34" charset="0"/>
                      </a:endParaRPr>
                    </a:p>
                  </a:txBody>
                  <a:tcPr marT="42203" marB="42203">
                    <a:solidFill>
                      <a:schemeClr val="tx1">
                        <a:lumMod val="50000"/>
                        <a:lumOff val="50000"/>
                      </a:schemeClr>
                    </a:solidFill>
                  </a:tcPr>
                </a:tc>
                <a:extLst>
                  <a:ext uri="{0D108BD9-81ED-4DB2-BD59-A6C34878D82A}">
                    <a16:rowId xmlns:a16="http://schemas.microsoft.com/office/drawing/2014/main" xmlns="" val="10000"/>
                  </a:ext>
                </a:extLst>
              </a:tr>
              <a:tr h="425651">
                <a:tc>
                  <a:txBody>
                    <a:bodyPr/>
                    <a:lstStyle/>
                    <a:p>
                      <a:r>
                        <a:rPr lang="en-US" sz="1600" kern="1200" dirty="0" smtClean="0">
                          <a:solidFill>
                            <a:srgbClr val="A83224"/>
                          </a:solidFill>
                          <a:latin typeface="Eras Demi ITC" panose="020B0805030504020804" pitchFamily="34" charset="0"/>
                        </a:rPr>
                        <a:t>Programme</a:t>
                      </a:r>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r>
                        <a:rPr lang="en-US" sz="1600" dirty="0" smtClean="0">
                          <a:latin typeface="Eras Demi ITC" panose="020B0805030504020804" pitchFamily="34" charset="0"/>
                        </a:rPr>
                        <a:t>P14</a:t>
                      </a:r>
                      <a:endParaRPr lang="en-US" sz="16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algn="l"/>
                      <a:r>
                        <a:rPr lang="en-ZA" sz="1800" kern="1200" dirty="0" smtClean="0">
                          <a:latin typeface="Eras Demi ITC" panose="020B0805030504020804" pitchFamily="34" charset="0"/>
                        </a:rPr>
                        <a:t>Appropriately staff all service delivery points</a:t>
                      </a:r>
                      <a:endParaRPr lang="en-US" sz="1800" kern="1200" dirty="0">
                        <a:solidFill>
                          <a:schemeClr val="tx1">
                            <a:lumMod val="50000"/>
                          </a:schemeClr>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1"/>
                  </a:ext>
                </a:extLst>
              </a:tr>
              <a:tr h="559761">
                <a:tc>
                  <a:txBody>
                    <a:bodyPr/>
                    <a:lstStyle/>
                    <a:p>
                      <a:r>
                        <a:rPr lang="en-US" sz="1600" kern="1200" dirty="0" smtClean="0">
                          <a:solidFill>
                            <a:srgbClr val="A83224"/>
                          </a:solidFill>
                          <a:latin typeface="Eras Demi ITC" panose="020B0805030504020804" pitchFamily="34" charset="0"/>
                        </a:rPr>
                        <a:t>Project </a:t>
                      </a:r>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r>
                        <a:rPr lang="en-US" sz="1600" dirty="0" smtClean="0">
                          <a:latin typeface="Eras Demi ITC" panose="020B0805030504020804" pitchFamily="34" charset="0"/>
                        </a:rPr>
                        <a:t>P14-1</a:t>
                      </a:r>
                      <a:endParaRPr lang="en-US" sz="16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marL="88900" indent="0" algn="l" fontAlgn="t"/>
                      <a:r>
                        <a:rPr lang="en-ZA" sz="1800" kern="1200" dirty="0" smtClean="0">
                          <a:latin typeface="Eras Demi ITC" panose="020B0805030504020804" pitchFamily="34" charset="0"/>
                        </a:rPr>
                        <a:t>Review and develop staffing plans to meet operational requirements for Legal and Support positions</a:t>
                      </a:r>
                      <a:endParaRPr lang="en-ZA" sz="1800" kern="1200" dirty="0">
                        <a:solidFill>
                          <a:schemeClr val="tx1">
                            <a:lumMod val="50000"/>
                          </a:schemeClr>
                        </a:solidFill>
                        <a:latin typeface="Eras Demi ITC" panose="020B0805030504020804" pitchFamily="34" charset="0"/>
                        <a:ea typeface="+mn-ea"/>
                        <a:cs typeface="+mn-cs"/>
                      </a:endParaRPr>
                    </a:p>
                  </a:txBody>
                  <a:tcPr marL="0" marR="0" marT="0" marB="0"/>
                </a:tc>
                <a:extLst>
                  <a:ext uri="{0D108BD9-81ED-4DB2-BD59-A6C34878D82A}">
                    <a16:rowId xmlns:a16="http://schemas.microsoft.com/office/drawing/2014/main" xmlns="" val="10002"/>
                  </a:ext>
                </a:extLst>
              </a:tr>
              <a:tr h="559761">
                <a:tc>
                  <a:txBody>
                    <a:bodyPr/>
                    <a:lstStyle/>
                    <a:p>
                      <a:r>
                        <a:rPr lang="en-US" sz="1600" kern="1200" dirty="0" smtClean="0">
                          <a:solidFill>
                            <a:srgbClr val="A83224"/>
                          </a:solidFill>
                          <a:latin typeface="Eras Demi ITC" panose="020B0805030504020804" pitchFamily="34" charset="0"/>
                        </a:rPr>
                        <a:t>Outputs</a:t>
                      </a:r>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6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marL="88900" indent="0" algn="l" fontAlgn="t"/>
                      <a:r>
                        <a:rPr lang="en-ZA" sz="1800" kern="1200" dirty="0" smtClean="0">
                          <a:latin typeface="Eras Demi ITC" panose="020B0805030504020804" pitchFamily="34" charset="0"/>
                        </a:rPr>
                        <a:t>Staffing plans ensure effective management of recruitment statistics at ≥95% </a:t>
                      </a:r>
                      <a:endParaRPr lang="en-ZA" sz="1800" kern="1200" dirty="0">
                        <a:solidFill>
                          <a:schemeClr val="tx1">
                            <a:lumMod val="50000"/>
                          </a:schemeClr>
                        </a:solidFill>
                        <a:latin typeface="Eras Demi ITC" panose="020B0805030504020804" pitchFamily="34" charset="0"/>
                        <a:ea typeface="+mn-ea"/>
                        <a:cs typeface="+mn-cs"/>
                      </a:endParaRPr>
                    </a:p>
                  </a:txBody>
                  <a:tcPr marL="0" marR="0" marT="0" marB="0"/>
                </a:tc>
                <a:extLst>
                  <a:ext uri="{0D108BD9-81ED-4DB2-BD59-A6C34878D82A}">
                    <a16:rowId xmlns:a16="http://schemas.microsoft.com/office/drawing/2014/main" xmlns="" val="10003"/>
                  </a:ext>
                </a:extLst>
              </a:tr>
              <a:tr h="656642">
                <a:tc>
                  <a:txBody>
                    <a:bodyPr/>
                    <a:lstStyle/>
                    <a:p>
                      <a:r>
                        <a:rPr lang="en-US" sz="1600" kern="1200" dirty="0" smtClean="0">
                          <a:solidFill>
                            <a:srgbClr val="A83224"/>
                          </a:solidFill>
                          <a:latin typeface="Eras Demi ITC" panose="020B0805030504020804" pitchFamily="34" charset="0"/>
                        </a:rPr>
                        <a:t>Target  2018/19</a:t>
                      </a:r>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6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marL="0" marR="0" indent="0" algn="l" defTabSz="457212" rtl="0" eaLnBrk="1" fontAlgn="auto" latinLnBrk="0" hangingPunct="1">
                        <a:lnSpc>
                          <a:spcPct val="100000"/>
                        </a:lnSpc>
                        <a:spcBef>
                          <a:spcPts val="0"/>
                        </a:spcBef>
                        <a:spcAft>
                          <a:spcPts val="0"/>
                        </a:spcAft>
                        <a:buClrTx/>
                        <a:buSzTx/>
                        <a:buFontTx/>
                        <a:buNone/>
                        <a:tabLst/>
                        <a:defRPr/>
                      </a:pPr>
                      <a:r>
                        <a:rPr lang="en-ZA" sz="1800" kern="1200" dirty="0" smtClean="0">
                          <a:solidFill>
                            <a:schemeClr val="tx1"/>
                          </a:solidFill>
                          <a:latin typeface="Eras Demi ITC" panose="020B0805030504020804" pitchFamily="34" charset="0"/>
                          <a:ea typeface="+mn-ea"/>
                          <a:cs typeface="+mn-cs"/>
                        </a:rPr>
                        <a:t>Recruitment target </a:t>
                      </a:r>
                      <a:r>
                        <a:rPr lang="en-ZA" sz="1800" kern="1200" dirty="0" smtClean="0">
                          <a:solidFill>
                            <a:schemeClr val="tx1"/>
                          </a:solidFill>
                          <a:latin typeface="Eras Demi ITC" panose="020B0805030504020804" pitchFamily="34" charset="0"/>
                        </a:rPr>
                        <a:t>≥ 98%</a:t>
                      </a:r>
                      <a:endParaRPr lang="en-ZA" sz="1800" kern="1200" dirty="0" smtClean="0">
                        <a:solidFill>
                          <a:schemeClr val="tx1"/>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4"/>
                  </a:ext>
                </a:extLst>
              </a:tr>
              <a:tr h="881730">
                <a:tc>
                  <a:txBody>
                    <a:bodyPr/>
                    <a:lstStyle/>
                    <a:p>
                      <a:r>
                        <a:rPr lang="en-US" sz="1600" kern="1200" dirty="0" smtClean="0">
                          <a:solidFill>
                            <a:srgbClr val="A83224"/>
                          </a:solidFill>
                          <a:latin typeface="Eras Demi ITC" panose="020B0805030504020804" pitchFamily="34" charset="0"/>
                          <a:ea typeface="+mn-ea"/>
                          <a:cs typeface="+mn-cs"/>
                        </a:rPr>
                        <a:t>Delivery</a:t>
                      </a:r>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pPr algn="l"/>
                      <a:r>
                        <a:rPr lang="en-US" sz="1800" kern="1200" baseline="0" dirty="0" smtClean="0">
                          <a:solidFill>
                            <a:schemeClr val="tx1"/>
                          </a:solidFill>
                          <a:latin typeface="Eras Demi ITC" panose="020B0805030504020804" pitchFamily="34" charset="0"/>
                          <a:ea typeface="+mn-ea"/>
                          <a:cs typeface="+mn-cs"/>
                        </a:rPr>
                        <a:t>All service delivery points appropriately staffed with staff recruitment at 92.8%. </a:t>
                      </a:r>
                    </a:p>
                    <a:p>
                      <a:pPr algn="l"/>
                      <a:r>
                        <a:rPr lang="en-US" sz="1800" kern="1200" baseline="0" dirty="0" smtClean="0">
                          <a:solidFill>
                            <a:schemeClr val="tx1"/>
                          </a:solidFill>
                          <a:latin typeface="Eras Demi ITC" panose="020B0805030504020804" pitchFamily="34" charset="0"/>
                          <a:ea typeface="+mn-ea"/>
                          <a:cs typeface="+mn-cs"/>
                        </a:rPr>
                        <a:t>Staff turnover including CAs at 5.8%.</a:t>
                      </a:r>
                    </a:p>
                  </a:txBody>
                  <a:tcPr marT="42203" marB="42203"/>
                </a:tc>
                <a:extLst>
                  <a:ext uri="{0D108BD9-81ED-4DB2-BD59-A6C34878D82A}">
                    <a16:rowId xmlns:a16="http://schemas.microsoft.com/office/drawing/2014/main" xmlns="" val="10005"/>
                  </a:ext>
                </a:extLst>
              </a:tr>
              <a:tr h="88173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rgbClr val="A83224"/>
                          </a:solidFill>
                          <a:latin typeface="Eras Demi ITC" panose="020B0805030504020804" pitchFamily="34" charset="0"/>
                          <a:ea typeface="+mn-ea"/>
                          <a:cs typeface="+mn-cs"/>
                        </a:rPr>
                        <a:t>Reason for variance</a:t>
                      </a:r>
                    </a:p>
                    <a:p>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600" kern="1200" dirty="0">
                        <a:solidFill>
                          <a:srgbClr val="A83224"/>
                        </a:solidFill>
                        <a:latin typeface="Eras Demi ITC" panose="020B0805030504020804" pitchFamily="34" charset="0"/>
                        <a:ea typeface="+mn-ea"/>
                        <a:cs typeface="+mn-cs"/>
                      </a:endParaRPr>
                    </a:p>
                  </a:txBody>
                  <a:tcPr marT="42203" marB="42203"/>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tx1"/>
                          </a:solidFill>
                          <a:latin typeface="Eras Demi ITC" panose="020B0805030504020804" pitchFamily="34" charset="0"/>
                          <a:ea typeface="+mn-ea"/>
                          <a:cs typeface="+mn-cs"/>
                        </a:rPr>
                        <a:t>Recruitment level lower than target due to budgetary uncertainty.</a:t>
                      </a:r>
                    </a:p>
                    <a:p>
                      <a:pPr algn="l"/>
                      <a:endParaRPr lang="en-US" sz="1800" kern="1200" baseline="0" dirty="0" smtClean="0">
                        <a:solidFill>
                          <a:schemeClr val="tx1"/>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96493327"/>
                  </a:ext>
                </a:extLst>
              </a:tr>
            </a:tbl>
          </a:graphicData>
        </a:graphic>
      </p:graphicFrame>
      <p:sp>
        <p:nvSpPr>
          <p:cNvPr id="4" name="Slide Number Placeholder 3"/>
          <p:cNvSpPr>
            <a:spLocks noGrp="1"/>
          </p:cNvSpPr>
          <p:nvPr>
            <p:ph type="sldNum" sz="quarter" idx="12"/>
          </p:nvPr>
        </p:nvSpPr>
        <p:spPr/>
        <p:txBody>
          <a:bodyPr/>
          <a:lstStyle/>
          <a:p>
            <a:fld id="{D7CBE9B7-FB75-284D-83FF-0AB6B020F1CD}" type="slidenum">
              <a:rPr lang="en-US" smtClean="0"/>
              <a:pPr/>
              <a:t>49</a:t>
            </a:fld>
            <a:endParaRPr lang="en-US"/>
          </a:p>
        </p:txBody>
      </p:sp>
    </p:spTree>
    <p:extLst>
      <p:ext uri="{BB962C8B-B14F-4D97-AF65-F5344CB8AC3E}">
        <p14:creationId xmlns:p14="http://schemas.microsoft.com/office/powerpoint/2010/main" xmlns="" val="2401050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1. Introduction</a:t>
            </a:r>
            <a:endParaRPr kumimoji="0" lang="en-ZA" sz="3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rPr>
              <a:t>Legal Aid SA </a:t>
            </a:r>
            <a:r>
              <a:rPr kumimoji="0" lang="en-US" sz="1050" b="0" i="0" u="none" strike="noStrike" kern="1200" cap="none" spc="0" normalizeH="0" baseline="0" noProof="0" dirty="0" smtClean="0">
                <a:ln>
                  <a:noFill/>
                </a:ln>
                <a:solidFill>
                  <a:prstClr val="black">
                    <a:lumMod val="50000"/>
                    <a:lumOff val="50000"/>
                  </a:prstClr>
                </a:solidFill>
                <a:effectLst/>
                <a:uLnTx/>
                <a:uFillTx/>
                <a:latin typeface="Eras Demi ITC" panose="020B0805030504020804" pitchFamily="34" charset="0"/>
                <a:ea typeface="+mn-ea"/>
              </a:rPr>
              <a:t>Annual </a:t>
            </a:r>
            <a:r>
              <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rPr>
              <a:t>Performance Report </a:t>
            </a:r>
            <a:r>
              <a:rPr kumimoji="0" lang="en-US" sz="1050" b="0" i="0" u="none" strike="noStrike" kern="1200" cap="none" spc="0" normalizeH="0" baseline="0" noProof="0" dirty="0" smtClean="0">
                <a:ln>
                  <a:noFill/>
                </a:ln>
                <a:solidFill>
                  <a:prstClr val="black">
                    <a:lumMod val="50000"/>
                    <a:lumOff val="50000"/>
                  </a:prstClr>
                </a:solidFill>
                <a:effectLst/>
                <a:uLnTx/>
                <a:uFillTx/>
                <a:latin typeface="Eras Demi ITC" panose="020B0805030504020804" pitchFamily="34" charset="0"/>
                <a:ea typeface="+mn-ea"/>
              </a:rPr>
              <a:t>2018/19</a:t>
            </a:r>
            <a:endPar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7" name="Content Placeholder 2"/>
          <p:cNvSpPr>
            <a:spLocks noGrp="1"/>
          </p:cNvSpPr>
          <p:nvPr>
            <p:ph idx="1"/>
          </p:nvPr>
        </p:nvSpPr>
        <p:spPr>
          <a:xfrm>
            <a:off x="381000" y="1072525"/>
            <a:ext cx="8763000" cy="5418710"/>
          </a:xfrm>
        </p:spPr>
        <p:txBody>
          <a:bodyPr>
            <a:normAutofit fontScale="77500" lnSpcReduction="20000"/>
          </a:bodyPr>
          <a:lstStyle/>
          <a:p>
            <a:pPr marL="514350" lvl="0" indent="-514350">
              <a:lnSpc>
                <a:spcPct val="120000"/>
              </a:lnSpc>
              <a:buFont typeface="+mj-lt"/>
              <a:buAutoNum type="romanUcPeriod"/>
            </a:pPr>
            <a:r>
              <a:rPr lang="en-US" sz="2000" dirty="0">
                <a:solidFill>
                  <a:prstClr val="black"/>
                </a:solidFill>
                <a:latin typeface="Arial"/>
                <a:cs typeface="Arial"/>
              </a:rPr>
              <a:t>The Board of Legal Aid </a:t>
            </a:r>
            <a:r>
              <a:rPr lang="en-US" sz="2000" dirty="0" smtClean="0">
                <a:solidFill>
                  <a:prstClr val="black"/>
                </a:solidFill>
                <a:latin typeface="Arial"/>
                <a:cs typeface="Arial"/>
              </a:rPr>
              <a:t>SA operated </a:t>
            </a:r>
            <a:r>
              <a:rPr lang="en-US" sz="2000" dirty="0">
                <a:solidFill>
                  <a:prstClr val="black"/>
                </a:solidFill>
                <a:latin typeface="Arial"/>
                <a:cs typeface="Arial"/>
              </a:rPr>
              <a:t>within a strong governance framework guided by best practices on corporate governance including the King IV Code on Corporate Governance for South Africa.</a:t>
            </a:r>
          </a:p>
          <a:p>
            <a:pPr marL="514350" lvl="0" indent="-514350">
              <a:lnSpc>
                <a:spcPct val="120000"/>
              </a:lnSpc>
              <a:buFont typeface="+mj-lt"/>
              <a:buAutoNum type="romanUcPeriod"/>
            </a:pPr>
            <a:r>
              <a:rPr lang="en-US" sz="2000" dirty="0">
                <a:solidFill>
                  <a:prstClr val="black"/>
                </a:solidFill>
                <a:latin typeface="Arial"/>
                <a:cs typeface="Arial"/>
              </a:rPr>
              <a:t>The Board was fully functional and effectively executed its oversight responsibilities over the top risks of the organisation, quarterly performance and reviewing organisational strategies and policies.</a:t>
            </a:r>
          </a:p>
          <a:p>
            <a:pPr marL="514350" lvl="0" indent="-514350">
              <a:lnSpc>
                <a:spcPct val="120000"/>
              </a:lnSpc>
              <a:buFont typeface="+mj-lt"/>
              <a:buAutoNum type="romanUcPeriod"/>
            </a:pPr>
            <a:r>
              <a:rPr lang="en-US" sz="2000" dirty="0">
                <a:solidFill>
                  <a:prstClr val="black"/>
                </a:solidFill>
                <a:latin typeface="Arial"/>
                <a:cs typeface="Arial"/>
              </a:rPr>
              <a:t>The Board ensured compliance with </a:t>
            </a:r>
            <a:r>
              <a:rPr lang="en-US" sz="2000" dirty="0" smtClean="0">
                <a:solidFill>
                  <a:prstClr val="black"/>
                </a:solidFill>
                <a:latin typeface="Arial"/>
                <a:cs typeface="Arial"/>
              </a:rPr>
              <a:t>statutory, </a:t>
            </a:r>
            <a:r>
              <a:rPr lang="en-US" sz="2000" dirty="0">
                <a:solidFill>
                  <a:prstClr val="black"/>
                </a:solidFill>
                <a:latin typeface="Arial"/>
                <a:cs typeface="Arial"/>
              </a:rPr>
              <a:t>PFMA and King IV prescripts and requirements.</a:t>
            </a:r>
          </a:p>
          <a:p>
            <a:pPr marL="514350" lvl="0" indent="-514350">
              <a:lnSpc>
                <a:spcPct val="120000"/>
              </a:lnSpc>
              <a:buFont typeface="+mj-lt"/>
              <a:buAutoNum type="romanUcPeriod"/>
            </a:pPr>
            <a:r>
              <a:rPr lang="en-US" sz="2000" dirty="0">
                <a:solidFill>
                  <a:prstClr val="black"/>
                </a:solidFill>
                <a:latin typeface="Arial"/>
                <a:cs typeface="Arial"/>
              </a:rPr>
              <a:t>The Board fulfilled its responsibility of disclosing and reporting on </a:t>
            </a:r>
            <a:r>
              <a:rPr lang="en-US" sz="2000" dirty="0">
                <a:latin typeface="Arial"/>
                <a:cs typeface="Arial"/>
              </a:rPr>
              <a:t>performance to the Executive Authority</a:t>
            </a:r>
            <a:r>
              <a:rPr lang="en-US" sz="2000" dirty="0" smtClean="0">
                <a:latin typeface="Arial"/>
                <a:cs typeface="Arial"/>
              </a:rPr>
              <a:t>.</a:t>
            </a:r>
          </a:p>
          <a:p>
            <a:pPr marL="514350" lvl="0" indent="-514350">
              <a:lnSpc>
                <a:spcPct val="120000"/>
              </a:lnSpc>
              <a:buFont typeface="+mj-lt"/>
              <a:buAutoNum type="romanUcPeriod"/>
            </a:pPr>
            <a:r>
              <a:rPr lang="en-US" sz="2000" dirty="0">
                <a:latin typeface="Arial"/>
                <a:cs typeface="Arial"/>
              </a:rPr>
              <a:t>The Board convened </a:t>
            </a:r>
            <a:r>
              <a:rPr lang="en-US" sz="2000" dirty="0" smtClean="0">
                <a:latin typeface="Arial"/>
                <a:cs typeface="Arial"/>
              </a:rPr>
              <a:t>5 </a:t>
            </a:r>
            <a:r>
              <a:rPr lang="en-US" sz="2000" dirty="0">
                <a:latin typeface="Arial"/>
                <a:cs typeface="Arial"/>
              </a:rPr>
              <a:t>Board </a:t>
            </a:r>
            <a:r>
              <a:rPr lang="en-US" sz="2000" dirty="0" smtClean="0">
                <a:latin typeface="Arial"/>
                <a:cs typeface="Arial"/>
              </a:rPr>
              <a:t>meetings and 4 </a:t>
            </a:r>
            <a:r>
              <a:rPr lang="en-US" sz="2000" dirty="0">
                <a:latin typeface="Arial"/>
                <a:cs typeface="Arial"/>
              </a:rPr>
              <a:t>Board Committee </a:t>
            </a:r>
            <a:r>
              <a:rPr lang="en-US" sz="2000" dirty="0" smtClean="0">
                <a:latin typeface="Arial"/>
                <a:cs typeface="Arial"/>
              </a:rPr>
              <a:t>meetings for each of the 4 Board Committees </a:t>
            </a:r>
            <a:r>
              <a:rPr lang="en-US" sz="2000" dirty="0">
                <a:latin typeface="Arial"/>
                <a:cs typeface="Arial"/>
              </a:rPr>
              <a:t>as per the Board’s meeting </a:t>
            </a:r>
            <a:r>
              <a:rPr lang="en-US" sz="2000" dirty="0" smtClean="0">
                <a:latin typeface="Arial"/>
                <a:cs typeface="Arial"/>
              </a:rPr>
              <a:t>schedule. All Board and Board Committee meetings </a:t>
            </a:r>
            <a:r>
              <a:rPr lang="en-US" sz="2000" dirty="0">
                <a:latin typeface="Arial"/>
                <a:cs typeface="Arial"/>
              </a:rPr>
              <a:t>were quorate.</a:t>
            </a:r>
          </a:p>
          <a:p>
            <a:pPr marL="514350" lvl="0" indent="-514350">
              <a:lnSpc>
                <a:spcPct val="120000"/>
              </a:lnSpc>
              <a:buFont typeface="+mj-lt"/>
              <a:buAutoNum type="romanUcPeriod"/>
            </a:pPr>
            <a:r>
              <a:rPr lang="en-US" sz="2000" dirty="0">
                <a:latin typeface="Arial"/>
                <a:cs typeface="Arial"/>
              </a:rPr>
              <a:t>The </a:t>
            </a:r>
            <a:r>
              <a:rPr lang="en-US" sz="2000" dirty="0" smtClean="0">
                <a:latin typeface="Arial"/>
                <a:cs typeface="Arial"/>
              </a:rPr>
              <a:t>2018/19 </a:t>
            </a:r>
            <a:r>
              <a:rPr lang="en-US" sz="2000" dirty="0">
                <a:latin typeface="Arial"/>
                <a:cs typeface="Arial"/>
              </a:rPr>
              <a:t>financial year was the final year of term of the Board that was appointed and began its functions on 1 March 2016.</a:t>
            </a:r>
          </a:p>
          <a:p>
            <a:pPr marL="514350" lvl="0" indent="-514350">
              <a:lnSpc>
                <a:spcPct val="120000"/>
              </a:lnSpc>
              <a:buFont typeface="+mj-lt"/>
              <a:buAutoNum type="romanUcPeriod"/>
            </a:pPr>
            <a:r>
              <a:rPr lang="en-US" sz="2000" dirty="0">
                <a:latin typeface="Arial"/>
                <a:cs typeface="Arial"/>
              </a:rPr>
              <a:t>The Board evaluated its performance at the end of the </a:t>
            </a:r>
            <a:r>
              <a:rPr lang="en-US" sz="2000" dirty="0" smtClean="0">
                <a:latin typeface="Arial"/>
                <a:cs typeface="Arial"/>
              </a:rPr>
              <a:t>2018/19 </a:t>
            </a:r>
            <a:r>
              <a:rPr lang="en-US" sz="2000" dirty="0">
                <a:latin typeface="Arial"/>
                <a:cs typeface="Arial"/>
              </a:rPr>
              <a:t>financial year, which culminated in a handover report for the incoming Board that was appointed by the Minister of Justice and Correctional Services in January 2019 and assumed its duties on 1 March 2019. The Board rated its overall performance during its term at over 90</a:t>
            </a:r>
            <a:r>
              <a:rPr lang="en-US" sz="2000" dirty="0" smtClean="0">
                <a:latin typeface="Arial"/>
                <a:cs typeface="Arial"/>
              </a:rPr>
              <a:t>%, </a:t>
            </a:r>
            <a:r>
              <a:rPr lang="en-US" sz="2000" dirty="0">
                <a:latin typeface="Arial"/>
                <a:cs typeface="Arial"/>
              </a:rPr>
              <a:t>which translated into consistently good to excellent performance.</a:t>
            </a:r>
          </a:p>
          <a:p>
            <a:pPr marL="514350" lvl="0" indent="-514350">
              <a:buFont typeface="+mj-lt"/>
              <a:buAutoNum type="romanUcPeriod"/>
            </a:pPr>
            <a:endParaRPr lang="en-US" sz="2000" dirty="0">
              <a:solidFill>
                <a:prstClr val="black"/>
              </a:solidFill>
              <a:latin typeface="Arial"/>
              <a:cs typeface="Arial"/>
            </a:endParaRPr>
          </a:p>
        </p:txBody>
      </p:sp>
      <p:sp>
        <p:nvSpPr>
          <p:cNvPr id="8" name="Title 1"/>
          <p:cNvSpPr>
            <a:spLocks noGrp="1"/>
          </p:cNvSpPr>
          <p:nvPr/>
        </p:nvSpPr>
        <p:spPr>
          <a:xfrm>
            <a:off x="533400" y="711881"/>
            <a:ext cx="7074877" cy="258225"/>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sz="2400" dirty="0" smtClean="0">
                <a:solidFill>
                  <a:schemeClr val="accent1"/>
                </a:solidFill>
                <a:latin typeface="Arial" panose="020B0604020202020204" pitchFamily="34" charset="0"/>
                <a:cs typeface="Arial" panose="020B0604020202020204" pitchFamily="34" charset="0"/>
              </a:rPr>
              <a:t>Report on Governance and Board</a:t>
            </a:r>
            <a:endParaRPr lang="en-ZA" sz="24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444768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91868" y="574688"/>
            <a:ext cx="8524875"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3.4 Employee &amp; Organisational Capacity &amp; Innovation </a:t>
            </a:r>
            <a:endParaRPr lang="en-US" b="1" dirty="0" smtClean="0">
              <a:solidFill>
                <a:srgbClr val="0293D2"/>
              </a:solidFill>
            </a:endParaRPr>
          </a:p>
          <a:p>
            <a:r>
              <a:rPr lang="en-US" b="1" dirty="0" smtClean="0">
                <a:solidFill>
                  <a:srgbClr val="0293D2"/>
                </a:solidFill>
              </a:rPr>
              <a:t>&amp; </a:t>
            </a:r>
            <a:r>
              <a:rPr lang="en-US" b="1" dirty="0">
                <a:solidFill>
                  <a:srgbClr val="0293D2"/>
                </a:solidFill>
              </a:rPr>
              <a:t>Learning </a:t>
            </a:r>
            <a:r>
              <a:rPr lang="en-US" b="1" dirty="0" smtClean="0">
                <a:solidFill>
                  <a:srgbClr val="0293D2"/>
                </a:solidFill>
              </a:rPr>
              <a:t>P15 </a:t>
            </a:r>
            <a:r>
              <a:rPr lang="en-US" b="1" dirty="0">
                <a:solidFill>
                  <a:srgbClr val="0293D2"/>
                </a:solidFill>
              </a:rPr>
              <a:t>– National Footprint</a:t>
            </a: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8" name="Content Placeholder 1"/>
          <p:cNvGraphicFramePr>
            <a:graphicFrameLocks noGrp="1"/>
          </p:cNvGraphicFramePr>
          <p:nvPr>
            <p:ph idx="1"/>
            <p:extLst>
              <p:ext uri="{D42A27DB-BD31-4B8C-83A1-F6EECF244321}">
                <p14:modId xmlns:p14="http://schemas.microsoft.com/office/powerpoint/2010/main" xmlns="" val="3266372808"/>
              </p:ext>
            </p:extLst>
          </p:nvPr>
        </p:nvGraphicFramePr>
        <p:xfrm>
          <a:off x="381001" y="1331432"/>
          <a:ext cx="8657220" cy="5498122"/>
        </p:xfrm>
        <a:graphic>
          <a:graphicData uri="http://schemas.openxmlformats.org/drawingml/2006/table">
            <a:tbl>
              <a:tblPr firstRow="1" bandRow="1">
                <a:tableStyleId>{073A0DAA-6AF3-43AB-8588-CEC1D06C72B9}</a:tableStyleId>
              </a:tblPr>
              <a:tblGrid>
                <a:gridCol w="905539">
                  <a:extLst>
                    <a:ext uri="{9D8B030D-6E8A-4147-A177-3AD203B41FA5}">
                      <a16:colId xmlns:a16="http://schemas.microsoft.com/office/drawing/2014/main" xmlns="" val="20000"/>
                    </a:ext>
                  </a:extLst>
                </a:gridCol>
                <a:gridCol w="621605">
                  <a:extLst>
                    <a:ext uri="{9D8B030D-6E8A-4147-A177-3AD203B41FA5}">
                      <a16:colId xmlns:a16="http://schemas.microsoft.com/office/drawing/2014/main" xmlns="" val="20001"/>
                    </a:ext>
                  </a:extLst>
                </a:gridCol>
                <a:gridCol w="7130076">
                  <a:extLst>
                    <a:ext uri="{9D8B030D-6E8A-4147-A177-3AD203B41FA5}">
                      <a16:colId xmlns:a16="http://schemas.microsoft.com/office/drawing/2014/main" xmlns="" val="20002"/>
                    </a:ext>
                  </a:extLst>
                </a:gridCol>
              </a:tblGrid>
              <a:tr h="340690">
                <a:tc>
                  <a:txBody>
                    <a:bodyPr/>
                    <a:lstStyle/>
                    <a:p>
                      <a:pPr algn="l"/>
                      <a:r>
                        <a:rPr lang="en-US" sz="1400" dirty="0" smtClean="0">
                          <a:latin typeface="Eras Demi ITC" panose="020B0805030504020804" pitchFamily="34" charset="0"/>
                        </a:rPr>
                        <a:t>Strategy </a:t>
                      </a:r>
                      <a:endParaRPr lang="en-US" sz="14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US" sz="1400" dirty="0" smtClean="0">
                          <a:latin typeface="Eras Demi ITC" panose="020B0805030504020804" pitchFamily="34" charset="0"/>
                        </a:rPr>
                        <a:t>XII</a:t>
                      </a:r>
                      <a:endParaRPr lang="en-US" sz="14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ZA" sz="1400" dirty="0" smtClean="0">
                          <a:latin typeface="Eras Demi ITC" panose="020B0805030504020804" pitchFamily="34" charset="0"/>
                        </a:rPr>
                        <a:t>Developing and expanding the quality and expertise for each segment of the national footprint</a:t>
                      </a:r>
                      <a:endParaRPr lang="en-US" sz="1400" dirty="0">
                        <a:latin typeface="Eras Demi ITC" panose="020B0805030504020804" pitchFamily="34" charset="0"/>
                        <a:cs typeface="Arial" pitchFamily="34" charset="0"/>
                      </a:endParaRPr>
                    </a:p>
                  </a:txBody>
                  <a:tcPr marT="42203" marB="42203">
                    <a:solidFill>
                      <a:schemeClr val="tx1">
                        <a:lumMod val="50000"/>
                        <a:lumOff val="50000"/>
                      </a:schemeClr>
                    </a:solidFill>
                  </a:tcPr>
                </a:tc>
                <a:extLst>
                  <a:ext uri="{0D108BD9-81ED-4DB2-BD59-A6C34878D82A}">
                    <a16:rowId xmlns:a16="http://schemas.microsoft.com/office/drawing/2014/main" xmlns="" val="10000"/>
                  </a:ext>
                </a:extLst>
              </a:tr>
              <a:tr h="363757">
                <a:tc>
                  <a:txBody>
                    <a:bodyPr/>
                    <a:lstStyle/>
                    <a:p>
                      <a:r>
                        <a:rPr lang="en-US" sz="1400" kern="1200" dirty="0" smtClean="0">
                          <a:solidFill>
                            <a:srgbClr val="A83224"/>
                          </a:solidFill>
                          <a:latin typeface="Eras Demi ITC" panose="020B0805030504020804" pitchFamily="34" charset="0"/>
                        </a:rPr>
                        <a:t>Programme</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r>
                        <a:rPr lang="en-US" sz="1400" dirty="0" smtClean="0">
                          <a:latin typeface="Eras Demi ITC" panose="020B0805030504020804" pitchFamily="34" charset="0"/>
                        </a:rPr>
                        <a:t>P15</a:t>
                      </a:r>
                      <a:endParaRPr lang="en-US" sz="14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algn="l"/>
                      <a:r>
                        <a:rPr lang="en-ZA" sz="1400" dirty="0" smtClean="0">
                          <a:latin typeface="Eras Demi ITC" panose="020B0805030504020804" pitchFamily="34" charset="0"/>
                        </a:rPr>
                        <a:t>To strengthen and improve organisational competences and expertise required for delivery of quality outcomes </a:t>
                      </a:r>
                      <a:endParaRPr lang="en-US" sz="1400" dirty="0">
                        <a:solidFill>
                          <a:schemeClr val="tx1">
                            <a:lumMod val="50000"/>
                          </a:schemeClr>
                        </a:solidFill>
                        <a:latin typeface="Eras Demi ITC" panose="020B0805030504020804" pitchFamily="34" charset="0"/>
                        <a:cs typeface="Arial" pitchFamily="34" charset="0"/>
                      </a:endParaRPr>
                    </a:p>
                  </a:txBody>
                  <a:tcPr marT="42203" marB="42203"/>
                </a:tc>
                <a:extLst>
                  <a:ext uri="{0D108BD9-81ED-4DB2-BD59-A6C34878D82A}">
                    <a16:rowId xmlns:a16="http://schemas.microsoft.com/office/drawing/2014/main" xmlns="" val="10001"/>
                  </a:ext>
                </a:extLst>
              </a:tr>
              <a:tr h="363757">
                <a:tc>
                  <a:txBody>
                    <a:bodyPr/>
                    <a:lstStyle/>
                    <a:p>
                      <a:r>
                        <a:rPr lang="en-US" sz="1400" kern="1200" dirty="0" smtClean="0">
                          <a:solidFill>
                            <a:srgbClr val="A83224"/>
                          </a:solidFill>
                          <a:latin typeface="Eras Demi ITC" panose="020B0805030504020804" pitchFamily="34" charset="0"/>
                        </a:rPr>
                        <a:t>Project </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r>
                        <a:rPr lang="en-US" sz="1200" dirty="0" smtClean="0">
                          <a:latin typeface="Eras Demi ITC" panose="020B0805030504020804" pitchFamily="34" charset="0"/>
                        </a:rPr>
                        <a:t>P15-1</a:t>
                      </a:r>
                    </a:p>
                    <a:p>
                      <a:r>
                        <a:rPr lang="en-US" sz="1200" dirty="0" smtClean="0">
                          <a:solidFill>
                            <a:schemeClr val="tx1">
                              <a:lumMod val="50000"/>
                            </a:schemeClr>
                          </a:solidFill>
                          <a:latin typeface="Eras Demi ITC" panose="020B0805030504020804" pitchFamily="34" charset="0"/>
                          <a:cs typeface="Arial" pitchFamily="34" charset="0"/>
                        </a:rPr>
                        <a:t>P15-2</a:t>
                      </a:r>
                      <a:endParaRPr lang="en-US" sz="12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algn="l"/>
                      <a:r>
                        <a:rPr lang="en-US" sz="1400" dirty="0" smtClean="0">
                          <a:latin typeface="Eras Demi ITC" panose="020B0805030504020804" pitchFamily="34" charset="0"/>
                        </a:rPr>
                        <a:t>Skills Development </a:t>
                      </a:r>
                    </a:p>
                    <a:p>
                      <a:pPr algn="l"/>
                      <a:r>
                        <a:rPr lang="en-US" sz="1400" dirty="0" smtClean="0">
                          <a:solidFill>
                            <a:schemeClr val="tx1">
                              <a:lumMod val="50000"/>
                            </a:schemeClr>
                          </a:solidFill>
                          <a:latin typeface="Eras Demi ITC" panose="020B0805030504020804" pitchFamily="34" charset="0"/>
                          <a:cs typeface="Arial" pitchFamily="34" charset="0"/>
                        </a:rPr>
                        <a:t>Employment Equity</a:t>
                      </a:r>
                      <a:endParaRPr lang="en-US" sz="1400" dirty="0">
                        <a:solidFill>
                          <a:schemeClr val="tx1">
                            <a:lumMod val="50000"/>
                          </a:schemeClr>
                        </a:solidFill>
                        <a:latin typeface="Eras Demi ITC" panose="020B0805030504020804" pitchFamily="34" charset="0"/>
                        <a:cs typeface="Arial" pitchFamily="34" charset="0"/>
                      </a:endParaRPr>
                    </a:p>
                  </a:txBody>
                  <a:tcPr marT="42203" marB="42203"/>
                </a:tc>
                <a:extLst>
                  <a:ext uri="{0D108BD9-81ED-4DB2-BD59-A6C34878D82A}">
                    <a16:rowId xmlns:a16="http://schemas.microsoft.com/office/drawing/2014/main" xmlns="" val="10002"/>
                  </a:ext>
                </a:extLst>
              </a:tr>
              <a:tr h="813575">
                <a:tc>
                  <a:txBody>
                    <a:bodyPr/>
                    <a:lstStyle/>
                    <a:p>
                      <a:r>
                        <a:rPr lang="en-US" sz="1400" kern="1200" dirty="0" smtClean="0">
                          <a:solidFill>
                            <a:srgbClr val="A83224"/>
                          </a:solidFill>
                          <a:latin typeface="Eras Demi ITC" panose="020B0805030504020804" pitchFamily="34" charset="0"/>
                        </a:rPr>
                        <a:t>Outputs</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4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algn="l"/>
                      <a:r>
                        <a:rPr lang="en-ZA" sz="1400" dirty="0" smtClean="0">
                          <a:solidFill>
                            <a:schemeClr val="tx1"/>
                          </a:solidFill>
                          <a:latin typeface="Eras Demi ITC" panose="020B0805030504020804" pitchFamily="34" charset="0"/>
                        </a:rPr>
                        <a:t>Annual Training Plan (ATP) &amp; Annual Training Report </a:t>
                      </a:r>
                      <a:r>
                        <a:rPr lang="en-ZA" sz="1400" dirty="0" smtClean="0">
                          <a:latin typeface="Eras Demi ITC" panose="020B0805030504020804" pitchFamily="34" charset="0"/>
                        </a:rPr>
                        <a:t>(ATR) submitted to SASSETA in compliance with the Skills Development Act</a:t>
                      </a:r>
                    </a:p>
                    <a:p>
                      <a:pPr algn="l"/>
                      <a:r>
                        <a:rPr lang="en-ZA" sz="1400" dirty="0" smtClean="0">
                          <a:solidFill>
                            <a:schemeClr val="tx1">
                              <a:lumMod val="50000"/>
                            </a:schemeClr>
                          </a:solidFill>
                          <a:latin typeface="Eras Demi ITC" panose="020B0805030504020804" pitchFamily="34" charset="0"/>
                          <a:cs typeface="Arial" pitchFamily="34" charset="0"/>
                        </a:rPr>
                        <a:t>Diverse workforce in line with annual targets to achieve employment equity goals</a:t>
                      </a:r>
                    </a:p>
                    <a:p>
                      <a:pPr algn="l"/>
                      <a:r>
                        <a:rPr lang="en-ZA" sz="1400" dirty="0" smtClean="0">
                          <a:solidFill>
                            <a:schemeClr val="tx1">
                              <a:lumMod val="50000"/>
                            </a:schemeClr>
                          </a:solidFill>
                          <a:latin typeface="Eras Demi ITC" panose="020B0805030504020804" pitchFamily="34" charset="0"/>
                          <a:cs typeface="Arial" pitchFamily="34" charset="0"/>
                        </a:rPr>
                        <a:t>EE Plan &amp; Reports</a:t>
                      </a:r>
                      <a:endParaRPr lang="en-US" sz="1400" dirty="0">
                        <a:solidFill>
                          <a:schemeClr val="tx1">
                            <a:lumMod val="50000"/>
                          </a:schemeClr>
                        </a:solidFill>
                        <a:latin typeface="Eras Demi ITC" panose="020B0805030504020804" pitchFamily="34" charset="0"/>
                        <a:cs typeface="Arial" pitchFamily="34" charset="0"/>
                      </a:endParaRPr>
                    </a:p>
                  </a:txBody>
                  <a:tcPr marT="42203" marB="42203"/>
                </a:tc>
                <a:extLst>
                  <a:ext uri="{0D108BD9-81ED-4DB2-BD59-A6C34878D82A}">
                    <a16:rowId xmlns:a16="http://schemas.microsoft.com/office/drawing/2014/main" xmlns="" val="10003"/>
                  </a:ext>
                </a:extLst>
              </a:tr>
              <a:tr h="513697">
                <a:tc>
                  <a:txBody>
                    <a:bodyPr/>
                    <a:lstStyle/>
                    <a:p>
                      <a:r>
                        <a:rPr lang="en-US" sz="1400" kern="1200" dirty="0" smtClean="0">
                          <a:solidFill>
                            <a:srgbClr val="A83224"/>
                          </a:solidFill>
                          <a:latin typeface="Eras Demi ITC" panose="020B0805030504020804" pitchFamily="34" charset="0"/>
                        </a:rPr>
                        <a:t>Target  2018/19</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4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algn="l"/>
                      <a:r>
                        <a:rPr lang="en-US" sz="1400" dirty="0" smtClean="0">
                          <a:latin typeface="Eras Demi ITC" panose="020B0805030504020804" pitchFamily="34" charset="0"/>
                        </a:rPr>
                        <a:t>Submissions</a:t>
                      </a:r>
                      <a:r>
                        <a:rPr lang="en-US" sz="1400" baseline="0" dirty="0" smtClean="0">
                          <a:latin typeface="Eras Demi ITC" panose="020B0805030504020804" pitchFamily="34" charset="0"/>
                        </a:rPr>
                        <a:t> to comply </a:t>
                      </a:r>
                      <a:r>
                        <a:rPr lang="en-US" sz="1400" dirty="0" smtClean="0">
                          <a:latin typeface="Eras Demi ITC" panose="020B0805030504020804" pitchFamily="34" charset="0"/>
                        </a:rPr>
                        <a:t>with the Skills Development Act</a:t>
                      </a:r>
                    </a:p>
                    <a:p>
                      <a:pPr algn="l"/>
                      <a:r>
                        <a:rPr lang="en-US" sz="1400" dirty="0" smtClean="0">
                          <a:latin typeface="Eras Demi ITC" panose="020B0805030504020804" pitchFamily="34" charset="0"/>
                        </a:rPr>
                        <a:t>Targets</a:t>
                      </a:r>
                      <a:r>
                        <a:rPr lang="en-US" sz="1400" baseline="0" dirty="0" smtClean="0">
                          <a:latin typeface="Eras Demi ITC" panose="020B0805030504020804" pitchFamily="34" charset="0"/>
                        </a:rPr>
                        <a:t> defined nationally per performance, per Legal Aid SA Local Office &amp; per Department as per approved Employment Equity Plan</a:t>
                      </a:r>
                      <a:endParaRPr lang="en-ZA" sz="1400" kern="1200" dirty="0" smtClean="0">
                        <a:solidFill>
                          <a:schemeClr val="tx1">
                            <a:lumMod val="50000"/>
                          </a:schemeClr>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4"/>
                  </a:ext>
                </a:extLst>
              </a:tr>
              <a:tr h="1563270">
                <a:tc>
                  <a:txBody>
                    <a:bodyPr/>
                    <a:lstStyle/>
                    <a:p>
                      <a:r>
                        <a:rPr lang="en-US" sz="1400" kern="1200" dirty="0" smtClean="0">
                          <a:solidFill>
                            <a:srgbClr val="A83224"/>
                          </a:solidFill>
                          <a:latin typeface="Eras Demi ITC" panose="020B0805030504020804" pitchFamily="34" charset="0"/>
                          <a:ea typeface="+mn-ea"/>
                          <a:cs typeface="+mn-cs"/>
                        </a:rPr>
                        <a:t>Delivery</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4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algn="l"/>
                      <a:r>
                        <a:rPr lang="en-US" sz="1400" kern="1200" dirty="0" smtClean="0">
                          <a:solidFill>
                            <a:schemeClr val="tx1"/>
                          </a:solidFill>
                          <a:latin typeface="Eras Demi ITC" panose="020B0805030504020804" pitchFamily="34" charset="0"/>
                          <a:ea typeface="+mn-ea"/>
                          <a:cs typeface="+mn-cs"/>
                        </a:rPr>
                        <a:t>ATP and ATR submitted</a:t>
                      </a:r>
                      <a:r>
                        <a:rPr lang="en-US" sz="1400" kern="1200" baseline="0" dirty="0" smtClean="0">
                          <a:solidFill>
                            <a:schemeClr val="tx1"/>
                          </a:solidFill>
                          <a:latin typeface="Eras Demi ITC" panose="020B0805030504020804" pitchFamily="34" charset="0"/>
                          <a:ea typeface="+mn-ea"/>
                          <a:cs typeface="+mn-cs"/>
                        </a:rPr>
                        <a:t> timeously to SASSETA </a:t>
                      </a:r>
                    </a:p>
                    <a:p>
                      <a:pPr algn="l"/>
                      <a:r>
                        <a:rPr lang="en-US" sz="1400" kern="1200" baseline="0" dirty="0" smtClean="0">
                          <a:solidFill>
                            <a:schemeClr val="tx1"/>
                          </a:solidFill>
                          <a:latin typeface="Eras Demi ITC" panose="020B0805030504020804" pitchFamily="34" charset="0"/>
                          <a:ea typeface="+mn-ea"/>
                          <a:cs typeface="+mn-cs"/>
                        </a:rPr>
                        <a:t>For total workforce, delivery against targets for Blacks achieved at 89.8% against target of 91%; 0.6% improvement from previous year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Eras Demi ITC" panose="020B0805030504020804" pitchFamily="34" charset="0"/>
                          <a:ea typeface="+mn-ea"/>
                          <a:cs typeface="+mn-cs"/>
                        </a:rPr>
                        <a:t>For total workforce, delivery against targets for Africans achieved at 74% against a target of 78%; 1.6% improvement from previous year.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Eras Demi ITC" panose="020B0805030504020804" pitchFamily="34" charset="0"/>
                          <a:ea typeface="+mn-ea"/>
                          <a:cs typeface="+mn-cs"/>
                        </a:rPr>
                        <a:t>In respect of women, delivery at 53.9% has exceeded the target by 8.9%.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Eras Demi ITC" panose="020B0805030504020804" pitchFamily="34" charset="0"/>
                          <a:ea typeface="+mn-ea"/>
                          <a:cs typeface="+mn-cs"/>
                        </a:rPr>
                        <a:t>Disability recruitment at 1.8% with marginal variance of 0.2% to target. </a:t>
                      </a:r>
                    </a:p>
                  </a:txBody>
                  <a:tcPr marT="42203" marB="42203"/>
                </a:tc>
                <a:extLst>
                  <a:ext uri="{0D108BD9-81ED-4DB2-BD59-A6C34878D82A}">
                    <a16:rowId xmlns:a16="http://schemas.microsoft.com/office/drawing/2014/main" xmlns="" val="10005"/>
                  </a:ext>
                </a:extLst>
              </a:tr>
              <a:tr h="386825">
                <a:tc>
                  <a:txBody>
                    <a:bodyPr/>
                    <a:lstStyle/>
                    <a:p>
                      <a:r>
                        <a:rPr lang="en-US" sz="1400" kern="1200" dirty="0" smtClean="0">
                          <a:solidFill>
                            <a:srgbClr val="A83224"/>
                          </a:solidFill>
                          <a:latin typeface="Eras Demi ITC" panose="020B0805030504020804" pitchFamily="34" charset="0"/>
                          <a:ea typeface="+mn-ea"/>
                          <a:cs typeface="+mn-cs"/>
                        </a:rPr>
                        <a:t>Reason for variance</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4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Eras Demi ITC" panose="020B0805030504020804" pitchFamily="34" charset="0"/>
                          <a:ea typeface="+mn-ea"/>
                          <a:cs typeface="+mn-cs"/>
                        </a:rPr>
                        <a:t>The challenge in respect of African females at Senior and Top Management levels remains. This will continue to be prioritised in the new EE Plan for 2020/2025.</a:t>
                      </a:r>
                    </a:p>
                  </a:txBody>
                  <a:tcPr marT="42203" marB="42203"/>
                </a:tc>
                <a:extLst>
                  <a:ext uri="{0D108BD9-81ED-4DB2-BD59-A6C34878D82A}">
                    <a16:rowId xmlns:a16="http://schemas.microsoft.com/office/drawing/2014/main" xmlns="" val="2822550671"/>
                  </a:ext>
                </a:extLst>
              </a:tr>
            </a:tbl>
          </a:graphicData>
        </a:graphic>
      </p:graphicFrame>
      <p:sp>
        <p:nvSpPr>
          <p:cNvPr id="4" name="Slide Number Placeholder 3"/>
          <p:cNvSpPr>
            <a:spLocks noGrp="1"/>
          </p:cNvSpPr>
          <p:nvPr>
            <p:ph type="sldNum" sz="quarter" idx="12"/>
          </p:nvPr>
        </p:nvSpPr>
        <p:spPr/>
        <p:txBody>
          <a:bodyPr/>
          <a:lstStyle/>
          <a:p>
            <a:fld id="{D7CBE9B7-FB75-284D-83FF-0AB6B020F1CD}" type="slidenum">
              <a:rPr lang="en-US" smtClean="0"/>
              <a:pPr/>
              <a:t>50</a:t>
            </a:fld>
            <a:endParaRPr lang="en-US"/>
          </a:p>
        </p:txBody>
      </p:sp>
    </p:spTree>
    <p:extLst>
      <p:ext uri="{BB962C8B-B14F-4D97-AF65-F5344CB8AC3E}">
        <p14:creationId xmlns:p14="http://schemas.microsoft.com/office/powerpoint/2010/main" xmlns="" val="38097611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0999" y="843456"/>
            <a:ext cx="8524875" cy="756744"/>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3.4 Employee &amp; Organisational Capacity &amp; Innovation &amp; Learning </a:t>
            </a:r>
          </a:p>
          <a:p>
            <a:r>
              <a:rPr lang="en-US" b="1" dirty="0">
                <a:solidFill>
                  <a:srgbClr val="0293D2"/>
                </a:solidFill>
              </a:rPr>
              <a:t>P15 (I) – Employment Equity </a:t>
            </a:r>
            <a:r>
              <a:rPr lang="en-US" b="1" dirty="0" smtClean="0">
                <a:solidFill>
                  <a:srgbClr val="0293D2"/>
                </a:solidFill>
              </a:rPr>
              <a:t>2018/19</a:t>
            </a:r>
            <a:endParaRPr lang="en-US" b="1" dirty="0">
              <a:solidFill>
                <a:srgbClr val="0293D2"/>
              </a:solidFill>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10" name="Content Placeholder 1"/>
          <p:cNvGraphicFramePr>
            <a:graphicFrameLocks noGrp="1"/>
          </p:cNvGraphicFramePr>
          <p:nvPr>
            <p:ph idx="1"/>
            <p:extLst>
              <p:ext uri="{D42A27DB-BD31-4B8C-83A1-F6EECF244321}">
                <p14:modId xmlns:p14="http://schemas.microsoft.com/office/powerpoint/2010/main" xmlns="" val="1987154229"/>
              </p:ext>
            </p:extLst>
          </p:nvPr>
        </p:nvGraphicFramePr>
        <p:xfrm>
          <a:off x="712382" y="1602608"/>
          <a:ext cx="7868093" cy="3927034"/>
        </p:xfrm>
        <a:graphic>
          <a:graphicData uri="http://schemas.openxmlformats.org/drawingml/2006/table">
            <a:tbl>
              <a:tblPr firstRow="1" bandRow="1">
                <a:tableStyleId>{073A0DAA-6AF3-43AB-8588-CEC1D06C72B9}</a:tableStyleId>
              </a:tblPr>
              <a:tblGrid>
                <a:gridCol w="2745060">
                  <a:extLst>
                    <a:ext uri="{9D8B030D-6E8A-4147-A177-3AD203B41FA5}">
                      <a16:colId xmlns:a16="http://schemas.microsoft.com/office/drawing/2014/main" xmlns="" val="20000"/>
                    </a:ext>
                  </a:extLst>
                </a:gridCol>
                <a:gridCol w="1481073">
                  <a:extLst>
                    <a:ext uri="{9D8B030D-6E8A-4147-A177-3AD203B41FA5}">
                      <a16:colId xmlns:a16="http://schemas.microsoft.com/office/drawing/2014/main" xmlns="" val="2439212713"/>
                    </a:ext>
                  </a:extLst>
                </a:gridCol>
                <a:gridCol w="1989842">
                  <a:extLst>
                    <a:ext uri="{9D8B030D-6E8A-4147-A177-3AD203B41FA5}">
                      <a16:colId xmlns:a16="http://schemas.microsoft.com/office/drawing/2014/main" xmlns="" val="20002"/>
                    </a:ext>
                  </a:extLst>
                </a:gridCol>
                <a:gridCol w="1652118">
                  <a:extLst>
                    <a:ext uri="{9D8B030D-6E8A-4147-A177-3AD203B41FA5}">
                      <a16:colId xmlns:a16="http://schemas.microsoft.com/office/drawing/2014/main" xmlns="" val="20003"/>
                    </a:ext>
                  </a:extLst>
                </a:gridCol>
              </a:tblGrid>
              <a:tr h="757114">
                <a:tc>
                  <a:txBody>
                    <a:bodyPr/>
                    <a:lstStyle/>
                    <a:p>
                      <a:pPr algn="l"/>
                      <a:r>
                        <a:rPr lang="en-ZA" sz="2000" dirty="0" smtClean="0">
                          <a:solidFill>
                            <a:schemeClr val="bg1"/>
                          </a:solidFill>
                          <a:latin typeface="Eras Demi ITC" pitchFamily="34" charset="0"/>
                        </a:rPr>
                        <a:t>Overall</a:t>
                      </a:r>
                      <a:r>
                        <a:rPr lang="en-ZA" sz="2000" baseline="0" dirty="0" smtClean="0">
                          <a:solidFill>
                            <a:schemeClr val="bg1"/>
                          </a:solidFill>
                          <a:latin typeface="Eras Demi ITC" pitchFamily="34" charset="0"/>
                        </a:rPr>
                        <a:t> total staff          </a:t>
                      </a:r>
                    </a:p>
                  </a:txBody>
                  <a:tcPr marL="84406" marR="84406" marT="42203" marB="42203">
                    <a:solidFill>
                      <a:schemeClr val="tx1">
                        <a:lumMod val="50000"/>
                        <a:lumOff val="50000"/>
                      </a:schemeClr>
                    </a:solidFill>
                  </a:tcPr>
                </a:tc>
                <a:tc>
                  <a:txBody>
                    <a:bodyPr/>
                    <a:lstStyle/>
                    <a:p>
                      <a:pPr algn="l"/>
                      <a:r>
                        <a:rPr lang="en-ZA" sz="2000" dirty="0" smtClean="0">
                          <a:solidFill>
                            <a:schemeClr val="bg1"/>
                          </a:solidFill>
                          <a:latin typeface="Eras Demi ITC" pitchFamily="34" charset="0"/>
                        </a:rPr>
                        <a:t>Annual target</a:t>
                      </a:r>
                      <a:endParaRPr lang="en-ZA" sz="2000" dirty="0">
                        <a:solidFill>
                          <a:schemeClr val="bg1"/>
                        </a:solidFill>
                        <a:latin typeface="Eras Demi ITC" pitchFamily="34" charset="0"/>
                      </a:endParaRPr>
                    </a:p>
                  </a:txBody>
                  <a:tcPr marL="84406" marR="84406" marT="42203" marB="42203">
                    <a:solidFill>
                      <a:schemeClr val="tx1">
                        <a:lumMod val="50000"/>
                        <a:lumOff val="50000"/>
                      </a:schemeClr>
                    </a:solidFill>
                  </a:tcPr>
                </a:tc>
                <a:tc>
                  <a:txBody>
                    <a:bodyPr/>
                    <a:lstStyle/>
                    <a:p>
                      <a:pPr algn="l"/>
                      <a:r>
                        <a:rPr lang="en-ZA" sz="2000" dirty="0" smtClean="0">
                          <a:solidFill>
                            <a:schemeClr val="bg1"/>
                          </a:solidFill>
                          <a:latin typeface="Eras Demi ITC" pitchFamily="34" charset="0"/>
                        </a:rPr>
                        <a:t>Staff numbers</a:t>
                      </a:r>
                      <a:endParaRPr lang="en-ZA" sz="2000" dirty="0">
                        <a:solidFill>
                          <a:schemeClr val="bg1"/>
                        </a:solidFill>
                        <a:latin typeface="Eras Demi ITC" pitchFamily="34" charset="0"/>
                      </a:endParaRPr>
                    </a:p>
                  </a:txBody>
                  <a:tcPr marL="84406" marR="84406" marT="42203" marB="42203">
                    <a:solidFill>
                      <a:schemeClr val="tx1">
                        <a:lumMod val="50000"/>
                        <a:lumOff val="50000"/>
                      </a:schemeClr>
                    </a:solidFill>
                  </a:tcPr>
                </a:tc>
                <a:tc>
                  <a:txBody>
                    <a:bodyPr/>
                    <a:lstStyle/>
                    <a:p>
                      <a:pPr algn="l"/>
                      <a:r>
                        <a:rPr lang="en-ZA" sz="2000" dirty="0" smtClean="0">
                          <a:solidFill>
                            <a:schemeClr val="bg1"/>
                          </a:solidFill>
                          <a:latin typeface="Eras Demi ITC" pitchFamily="34" charset="0"/>
                        </a:rPr>
                        <a:t>At year end</a:t>
                      </a:r>
                      <a:endParaRPr lang="en-ZA" sz="2000" dirty="0">
                        <a:solidFill>
                          <a:schemeClr val="bg1"/>
                        </a:solidFill>
                        <a:latin typeface="Eras Demi ITC" pitchFamily="34" charset="0"/>
                      </a:endParaRPr>
                    </a:p>
                  </a:txBody>
                  <a:tcPr marL="84406" marR="84406" marT="42203" marB="42203">
                    <a:solidFill>
                      <a:schemeClr val="tx1">
                        <a:lumMod val="50000"/>
                        <a:lumOff val="50000"/>
                      </a:schemeClr>
                    </a:solidFill>
                  </a:tcPr>
                </a:tc>
                <a:extLst>
                  <a:ext uri="{0D108BD9-81ED-4DB2-BD59-A6C34878D82A}">
                    <a16:rowId xmlns:a16="http://schemas.microsoft.com/office/drawing/2014/main" xmlns="" val="10000"/>
                  </a:ext>
                </a:extLst>
              </a:tr>
              <a:tr h="387541">
                <a:tc>
                  <a:txBody>
                    <a:bodyPr/>
                    <a:lstStyle/>
                    <a:p>
                      <a:r>
                        <a:rPr lang="en-ZA" sz="2000" dirty="0" smtClean="0">
                          <a:latin typeface="Eras Demi ITC" pitchFamily="34" charset="0"/>
                        </a:rPr>
                        <a:t>Blacks</a:t>
                      </a:r>
                      <a:endParaRPr lang="en-ZA" sz="2000" dirty="0">
                        <a:latin typeface="Eras Demi ITC" pitchFamily="34" charset="0"/>
                      </a:endParaRPr>
                    </a:p>
                  </a:txBody>
                  <a:tcPr marL="84406" marR="84406" marT="42203" marB="42203"/>
                </a:tc>
                <a:tc>
                  <a:txBody>
                    <a:bodyPr/>
                    <a:lstStyle/>
                    <a:p>
                      <a:r>
                        <a:rPr lang="en-ZA" sz="2000" dirty="0" smtClean="0">
                          <a:solidFill>
                            <a:schemeClr val="tx1"/>
                          </a:solidFill>
                          <a:latin typeface="Eras Demi ITC" panose="020B0805030504020804" pitchFamily="34" charset="0"/>
                        </a:rPr>
                        <a:t>91%</a:t>
                      </a:r>
                      <a:endParaRPr lang="en-ZA" sz="2000" dirty="0">
                        <a:solidFill>
                          <a:schemeClr val="tx1"/>
                        </a:solidFill>
                        <a:latin typeface="Eras Demi ITC" panose="020B0805030504020804" pitchFamily="34" charset="0"/>
                      </a:endParaRPr>
                    </a:p>
                  </a:txBody>
                  <a:tcPr/>
                </a:tc>
                <a:tc>
                  <a:txBody>
                    <a:bodyPr/>
                    <a:lstStyle/>
                    <a:p>
                      <a:r>
                        <a:rPr lang="en-ZA" sz="2000" dirty="0" smtClean="0">
                          <a:solidFill>
                            <a:srgbClr val="A83224"/>
                          </a:solidFill>
                          <a:latin typeface="Eras Demi ITC" panose="020B0805030504020804" pitchFamily="34" charset="0"/>
                        </a:rPr>
                        <a:t>2,411</a:t>
                      </a:r>
                      <a:endParaRPr lang="en-ZA" sz="2000" dirty="0">
                        <a:solidFill>
                          <a:srgbClr val="A83224"/>
                        </a:solidFill>
                        <a:latin typeface="Eras Demi ITC" panose="020B0805030504020804" pitchFamily="34" charset="0"/>
                      </a:endParaRPr>
                    </a:p>
                  </a:txBody>
                  <a:tcPr/>
                </a:tc>
                <a:tc>
                  <a:txBody>
                    <a:bodyPr/>
                    <a:lstStyle/>
                    <a:p>
                      <a:r>
                        <a:rPr lang="en-ZA" sz="2000" dirty="0" smtClean="0">
                          <a:solidFill>
                            <a:srgbClr val="A83224"/>
                          </a:solidFill>
                          <a:latin typeface="Eras Demi ITC" panose="020B0805030504020804" pitchFamily="34" charset="0"/>
                        </a:rPr>
                        <a:t>89.8%</a:t>
                      </a:r>
                      <a:endParaRPr lang="en-ZA" sz="2000" dirty="0">
                        <a:solidFill>
                          <a:srgbClr val="A83224"/>
                        </a:solidFill>
                        <a:latin typeface="Eras Demi ITC" panose="020B0805030504020804" pitchFamily="34" charset="0"/>
                      </a:endParaRPr>
                    </a:p>
                  </a:txBody>
                  <a:tcPr/>
                </a:tc>
                <a:extLst>
                  <a:ext uri="{0D108BD9-81ED-4DB2-BD59-A6C34878D82A}">
                    <a16:rowId xmlns:a16="http://schemas.microsoft.com/office/drawing/2014/main" xmlns="" val="10001"/>
                  </a:ext>
                </a:extLst>
              </a:tr>
              <a:tr h="387541">
                <a:tc>
                  <a:txBody>
                    <a:bodyPr/>
                    <a:lstStyle/>
                    <a:p>
                      <a:r>
                        <a:rPr lang="en-ZA" sz="2000" dirty="0" smtClean="0">
                          <a:latin typeface="Eras Demi ITC" pitchFamily="34" charset="0"/>
                        </a:rPr>
                        <a:t>Africans</a:t>
                      </a:r>
                      <a:endParaRPr lang="en-ZA" sz="2000" dirty="0">
                        <a:latin typeface="Eras Demi ITC" pitchFamily="34" charset="0"/>
                      </a:endParaRPr>
                    </a:p>
                  </a:txBody>
                  <a:tcPr marL="84406" marR="84406" marT="42203" marB="42203"/>
                </a:tc>
                <a:tc>
                  <a:txBody>
                    <a:bodyPr/>
                    <a:lstStyle/>
                    <a:p>
                      <a:r>
                        <a:rPr lang="en-ZA" sz="2000" dirty="0" smtClean="0">
                          <a:solidFill>
                            <a:schemeClr val="tx1"/>
                          </a:solidFill>
                          <a:latin typeface="Eras Demi ITC" panose="020B0805030504020804" pitchFamily="34" charset="0"/>
                        </a:rPr>
                        <a:t>77%</a:t>
                      </a:r>
                      <a:endParaRPr lang="en-ZA" sz="2000" dirty="0">
                        <a:solidFill>
                          <a:schemeClr val="tx1"/>
                        </a:solidFill>
                        <a:latin typeface="Eras Demi ITC" panose="020B0805030504020804" pitchFamily="34" charset="0"/>
                      </a:endParaRPr>
                    </a:p>
                  </a:txBody>
                  <a:tcPr/>
                </a:tc>
                <a:tc>
                  <a:txBody>
                    <a:bodyPr/>
                    <a:lstStyle/>
                    <a:p>
                      <a:r>
                        <a:rPr lang="en-ZA" sz="2000" dirty="0" smtClean="0">
                          <a:solidFill>
                            <a:srgbClr val="A83224"/>
                          </a:solidFill>
                          <a:latin typeface="Eras Demi ITC" panose="020B0805030504020804" pitchFamily="34" charset="0"/>
                        </a:rPr>
                        <a:t>1,960</a:t>
                      </a:r>
                      <a:endParaRPr lang="en-ZA" sz="2000" dirty="0">
                        <a:solidFill>
                          <a:srgbClr val="A83224"/>
                        </a:solidFill>
                        <a:latin typeface="Eras Demi ITC" panose="020B08050305040208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smtClean="0">
                          <a:ln>
                            <a:noFill/>
                          </a:ln>
                          <a:solidFill>
                            <a:srgbClr val="A83224"/>
                          </a:solidFill>
                          <a:effectLst/>
                          <a:uLnTx/>
                          <a:uFillTx/>
                          <a:latin typeface="Eras Demi ITC" panose="020B0805030504020804" pitchFamily="34" charset="0"/>
                        </a:rPr>
                        <a:t>73%</a:t>
                      </a:r>
                      <a:endParaRPr kumimoji="0" lang="en-ZA" sz="2000" b="0" i="0" u="none" strike="noStrike" kern="1200" cap="none" spc="0" normalizeH="0" baseline="0" noProof="0" dirty="0">
                        <a:ln>
                          <a:noFill/>
                        </a:ln>
                        <a:solidFill>
                          <a:srgbClr val="A83224"/>
                        </a:solidFill>
                        <a:effectLst/>
                        <a:uLnTx/>
                        <a:uFillTx/>
                        <a:latin typeface="Eras Demi ITC" panose="020B0805030504020804" pitchFamily="34" charset="0"/>
                      </a:endParaRPr>
                    </a:p>
                  </a:txBody>
                  <a:tcPr/>
                </a:tc>
                <a:extLst>
                  <a:ext uri="{0D108BD9-81ED-4DB2-BD59-A6C34878D82A}">
                    <a16:rowId xmlns:a16="http://schemas.microsoft.com/office/drawing/2014/main" xmlns="" val="10002"/>
                  </a:ext>
                </a:extLst>
              </a:tr>
              <a:tr h="387541">
                <a:tc>
                  <a:txBody>
                    <a:bodyPr/>
                    <a:lstStyle/>
                    <a:p>
                      <a:r>
                        <a:rPr lang="en-ZA" sz="2000" dirty="0" smtClean="0">
                          <a:latin typeface="Eras Demi ITC" pitchFamily="34" charset="0"/>
                        </a:rPr>
                        <a:t>Women</a:t>
                      </a:r>
                      <a:endParaRPr lang="en-ZA" sz="2000" dirty="0">
                        <a:latin typeface="Eras Demi ITC" pitchFamily="34" charset="0"/>
                      </a:endParaRPr>
                    </a:p>
                  </a:txBody>
                  <a:tcPr marL="84406" marR="84406" marT="42203" marB="42203"/>
                </a:tc>
                <a:tc>
                  <a:txBody>
                    <a:bodyPr/>
                    <a:lstStyle/>
                    <a:p>
                      <a:r>
                        <a:rPr lang="en-ZA" sz="2000" dirty="0" smtClean="0">
                          <a:solidFill>
                            <a:schemeClr val="tx1"/>
                          </a:solidFill>
                          <a:latin typeface="Eras Demi ITC" panose="020B0805030504020804" pitchFamily="34" charset="0"/>
                        </a:rPr>
                        <a:t>45%</a:t>
                      </a:r>
                      <a:endParaRPr lang="en-ZA" sz="2000" dirty="0">
                        <a:solidFill>
                          <a:schemeClr val="tx1"/>
                        </a:solidFill>
                        <a:latin typeface="Eras Demi ITC" panose="020B0805030504020804" pitchFamily="34" charset="0"/>
                      </a:endParaRPr>
                    </a:p>
                  </a:txBody>
                  <a:tcPr/>
                </a:tc>
                <a:tc>
                  <a:txBody>
                    <a:bodyPr/>
                    <a:lstStyle/>
                    <a:p>
                      <a:r>
                        <a:rPr lang="en-ZA" sz="2000" dirty="0" smtClean="0">
                          <a:solidFill>
                            <a:srgbClr val="A83224"/>
                          </a:solidFill>
                          <a:latin typeface="Eras Demi ITC" panose="020B0805030504020804" pitchFamily="34" charset="0"/>
                        </a:rPr>
                        <a:t>1,446</a:t>
                      </a:r>
                      <a:endParaRPr lang="en-ZA" sz="2000" dirty="0">
                        <a:solidFill>
                          <a:srgbClr val="A83224"/>
                        </a:solidFill>
                        <a:latin typeface="Eras Demi ITC" panose="020B08050305040208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2000" dirty="0" smtClean="0">
                          <a:solidFill>
                            <a:srgbClr val="A83224"/>
                          </a:solidFill>
                          <a:latin typeface="Eras Demi ITC" panose="020B0805030504020804" pitchFamily="34" charset="0"/>
                        </a:rPr>
                        <a:t>53.9%</a:t>
                      </a:r>
                    </a:p>
                  </a:txBody>
                  <a:tcPr/>
                </a:tc>
                <a:extLst>
                  <a:ext uri="{0D108BD9-81ED-4DB2-BD59-A6C34878D82A}">
                    <a16:rowId xmlns:a16="http://schemas.microsoft.com/office/drawing/2014/main" xmlns="" val="10003"/>
                  </a:ext>
                </a:extLst>
              </a:tr>
              <a:tr h="387541">
                <a:tc>
                  <a:txBody>
                    <a:bodyPr/>
                    <a:lstStyle/>
                    <a:p>
                      <a:r>
                        <a:rPr lang="en-ZA" sz="2000" dirty="0" smtClean="0">
                          <a:latin typeface="Eras Demi ITC" pitchFamily="34" charset="0"/>
                        </a:rPr>
                        <a:t>People</a:t>
                      </a:r>
                      <a:r>
                        <a:rPr lang="en-ZA" sz="2000" baseline="0" dirty="0" smtClean="0">
                          <a:latin typeface="Eras Demi ITC" pitchFamily="34" charset="0"/>
                        </a:rPr>
                        <a:t> with disability</a:t>
                      </a:r>
                      <a:endParaRPr lang="en-ZA" sz="2000" dirty="0">
                        <a:latin typeface="Eras Demi ITC" pitchFamily="34" charset="0"/>
                      </a:endParaRPr>
                    </a:p>
                  </a:txBody>
                  <a:tcPr marL="84406" marR="84406" marT="42203" marB="42203"/>
                </a:tc>
                <a:tc>
                  <a:txBody>
                    <a:bodyPr/>
                    <a:lstStyle/>
                    <a:p>
                      <a:r>
                        <a:rPr lang="en-ZA" sz="2000" dirty="0" smtClean="0">
                          <a:solidFill>
                            <a:schemeClr val="tx1"/>
                          </a:solidFill>
                          <a:latin typeface="Eras Demi ITC" panose="020B0805030504020804" pitchFamily="34" charset="0"/>
                        </a:rPr>
                        <a:t>2%</a:t>
                      </a:r>
                      <a:endParaRPr lang="en-ZA" sz="2000" dirty="0">
                        <a:solidFill>
                          <a:schemeClr val="tx1"/>
                        </a:solidFill>
                        <a:latin typeface="Eras Demi ITC" panose="020B0805030504020804" pitchFamily="34" charset="0"/>
                      </a:endParaRPr>
                    </a:p>
                  </a:txBody>
                  <a:tcPr/>
                </a:tc>
                <a:tc>
                  <a:txBody>
                    <a:bodyPr/>
                    <a:lstStyle/>
                    <a:p>
                      <a:r>
                        <a:rPr lang="en-ZA" sz="2000" dirty="0" smtClean="0">
                          <a:solidFill>
                            <a:srgbClr val="A83224"/>
                          </a:solidFill>
                          <a:latin typeface="Eras Demi ITC" panose="020B0805030504020804" pitchFamily="34" charset="0"/>
                        </a:rPr>
                        <a:t>47</a:t>
                      </a:r>
                      <a:endParaRPr lang="en-ZA" sz="2000" dirty="0">
                        <a:solidFill>
                          <a:srgbClr val="A83224"/>
                        </a:solidFill>
                        <a:latin typeface="Eras Demi ITC" panose="020B08050305040208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smtClean="0">
                          <a:ln>
                            <a:noFill/>
                          </a:ln>
                          <a:solidFill>
                            <a:srgbClr val="A83224"/>
                          </a:solidFill>
                          <a:effectLst/>
                          <a:uLnTx/>
                          <a:uFillTx/>
                          <a:latin typeface="Eras Demi ITC" panose="020B0805030504020804" pitchFamily="34" charset="0"/>
                        </a:rPr>
                        <a:t>1.8%</a:t>
                      </a:r>
                    </a:p>
                  </a:txBody>
                  <a:tcPr/>
                </a:tc>
                <a:extLst>
                  <a:ext uri="{0D108BD9-81ED-4DB2-BD59-A6C34878D82A}">
                    <a16:rowId xmlns:a16="http://schemas.microsoft.com/office/drawing/2014/main" xmlns="" val="10004"/>
                  </a:ext>
                </a:extLst>
              </a:tr>
              <a:tr h="387541">
                <a:tc grid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2000" dirty="0" smtClean="0">
                          <a:solidFill>
                            <a:srgbClr val="A83224"/>
                          </a:solidFill>
                          <a:latin typeface="Eras Demi ITC" pitchFamily="34" charset="0"/>
                        </a:rPr>
                        <a:t>Senior Management</a:t>
                      </a:r>
                    </a:p>
                  </a:txBody>
                  <a:tcPr/>
                </a:tc>
                <a:tc hMerge="1">
                  <a:txBody>
                    <a:bodyPr/>
                    <a:lstStyle/>
                    <a:p>
                      <a:endParaRPr lang="en-US"/>
                    </a:p>
                  </a:txBody>
                  <a:tcPr/>
                </a:tc>
                <a:tc hMerge="1">
                  <a:txBody>
                    <a:bodyPr/>
                    <a:lstStyle/>
                    <a:p>
                      <a:endParaRPr lang="en-ZA" sz="1400" dirty="0">
                        <a:solidFill>
                          <a:schemeClr val="tx1"/>
                        </a:solidFill>
                        <a:latin typeface="Eras Demi ITC" panose="020B0805030504020804" pitchFamily="34" charset="0"/>
                      </a:endParaRPr>
                    </a:p>
                  </a:txBody>
                  <a:tcPr/>
                </a:tc>
                <a:tc hMerge="1">
                  <a:txBody>
                    <a:bodyPr/>
                    <a:lstStyle/>
                    <a:p>
                      <a:endParaRPr lang="en-ZA" sz="1400" dirty="0">
                        <a:solidFill>
                          <a:schemeClr val="tx1"/>
                        </a:solidFill>
                        <a:latin typeface="Eras Demi ITC" panose="020B0805030504020804" pitchFamily="34" charset="0"/>
                      </a:endParaRPr>
                    </a:p>
                  </a:txBody>
                  <a:tcPr/>
                </a:tc>
                <a:extLst>
                  <a:ext uri="{0D108BD9-81ED-4DB2-BD59-A6C34878D82A}">
                    <a16:rowId xmlns:a16="http://schemas.microsoft.com/office/drawing/2014/main" xmlns="" val="10005"/>
                  </a:ext>
                </a:extLst>
              </a:tr>
              <a:tr h="387541">
                <a:tc>
                  <a:txBody>
                    <a:bodyPr/>
                    <a:lstStyle/>
                    <a:p>
                      <a:r>
                        <a:rPr lang="en-ZA" sz="2000" baseline="0" dirty="0" smtClean="0">
                          <a:latin typeface="Eras Demi ITC" pitchFamily="34" charset="0"/>
                        </a:rPr>
                        <a:t>Blacks</a:t>
                      </a:r>
                      <a:endParaRPr lang="en-ZA" sz="2000" baseline="0" dirty="0">
                        <a:latin typeface="Eras Demi ITC" pitchFamily="34" charset="0"/>
                      </a:endParaRPr>
                    </a:p>
                  </a:txBody>
                  <a:tcPr marL="84406" marR="84406" marT="42203" marB="42203"/>
                </a:tc>
                <a:tc>
                  <a:txBody>
                    <a:bodyPr/>
                    <a:lstStyle/>
                    <a:p>
                      <a:r>
                        <a:rPr lang="en-ZA" sz="2000" dirty="0" smtClean="0">
                          <a:solidFill>
                            <a:schemeClr val="tx1"/>
                          </a:solidFill>
                          <a:latin typeface="Eras Demi ITC" panose="020B0805030504020804" pitchFamily="34" charset="0"/>
                        </a:rPr>
                        <a:t>91%</a:t>
                      </a:r>
                      <a:endParaRPr lang="en-ZA" sz="2000" dirty="0">
                        <a:solidFill>
                          <a:schemeClr val="tx1"/>
                        </a:solidFill>
                        <a:latin typeface="Eras Demi ITC" panose="020B0805030504020804" pitchFamily="34" charset="0"/>
                      </a:endParaRPr>
                    </a:p>
                  </a:txBody>
                  <a:tcPr/>
                </a:tc>
                <a:tc>
                  <a:txBody>
                    <a:bodyPr/>
                    <a:lstStyle/>
                    <a:p>
                      <a:r>
                        <a:rPr lang="en-ZA" sz="2000" dirty="0" smtClean="0">
                          <a:solidFill>
                            <a:srgbClr val="A83224"/>
                          </a:solidFill>
                          <a:latin typeface="Eras Demi ITC" panose="020B0805030504020804" pitchFamily="34" charset="0"/>
                        </a:rPr>
                        <a:t>93</a:t>
                      </a:r>
                      <a:endParaRPr lang="en-ZA" sz="2000" dirty="0">
                        <a:solidFill>
                          <a:srgbClr val="A83224"/>
                        </a:solidFill>
                        <a:latin typeface="Eras Demi ITC" panose="020B08050305040208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smtClean="0">
                          <a:ln>
                            <a:noFill/>
                          </a:ln>
                          <a:solidFill>
                            <a:srgbClr val="A83224"/>
                          </a:solidFill>
                          <a:effectLst/>
                          <a:uLnTx/>
                          <a:uFillTx/>
                          <a:latin typeface="Eras Demi ITC" panose="020B0805030504020804" pitchFamily="34" charset="0"/>
                        </a:rPr>
                        <a:t>80.8%</a:t>
                      </a:r>
                    </a:p>
                  </a:txBody>
                  <a:tcPr/>
                </a:tc>
                <a:extLst>
                  <a:ext uri="{0D108BD9-81ED-4DB2-BD59-A6C34878D82A}">
                    <a16:rowId xmlns:a16="http://schemas.microsoft.com/office/drawing/2014/main" xmlns="" val="10006"/>
                  </a:ext>
                </a:extLst>
              </a:tr>
              <a:tr h="387541">
                <a:tc>
                  <a:txBody>
                    <a:bodyPr/>
                    <a:lstStyle/>
                    <a:p>
                      <a:r>
                        <a:rPr lang="en-ZA" sz="2000" baseline="0" dirty="0" smtClean="0">
                          <a:latin typeface="Eras Demi ITC" pitchFamily="34" charset="0"/>
                        </a:rPr>
                        <a:t>Africans</a:t>
                      </a:r>
                      <a:endParaRPr lang="en-ZA" sz="2000" baseline="0" dirty="0">
                        <a:latin typeface="Eras Demi ITC" pitchFamily="34" charset="0"/>
                      </a:endParaRPr>
                    </a:p>
                  </a:txBody>
                  <a:tcPr marL="84406" marR="84406" marT="42203" marB="42203"/>
                </a:tc>
                <a:tc>
                  <a:txBody>
                    <a:bodyPr/>
                    <a:lstStyle/>
                    <a:p>
                      <a:r>
                        <a:rPr lang="en-ZA" sz="2000" dirty="0" smtClean="0">
                          <a:solidFill>
                            <a:schemeClr val="tx1"/>
                          </a:solidFill>
                          <a:latin typeface="Eras Demi ITC" panose="020B0805030504020804" pitchFamily="34" charset="0"/>
                        </a:rPr>
                        <a:t>77%</a:t>
                      </a:r>
                      <a:endParaRPr lang="en-ZA" sz="2000" dirty="0">
                        <a:solidFill>
                          <a:schemeClr val="tx1"/>
                        </a:solidFill>
                        <a:latin typeface="Eras Demi ITC" panose="020B0805030504020804" pitchFamily="34" charset="0"/>
                      </a:endParaRPr>
                    </a:p>
                  </a:txBody>
                  <a:tcPr/>
                </a:tc>
                <a:tc>
                  <a:txBody>
                    <a:bodyPr/>
                    <a:lstStyle/>
                    <a:p>
                      <a:r>
                        <a:rPr lang="en-ZA" sz="2000" dirty="0" smtClean="0">
                          <a:solidFill>
                            <a:srgbClr val="A83224"/>
                          </a:solidFill>
                          <a:latin typeface="Eras Demi ITC" panose="020B0805030504020804" pitchFamily="34" charset="0"/>
                        </a:rPr>
                        <a:t>71</a:t>
                      </a:r>
                      <a:endParaRPr lang="en-ZA" sz="2000" dirty="0">
                        <a:solidFill>
                          <a:srgbClr val="A83224"/>
                        </a:solidFill>
                        <a:latin typeface="Eras Demi ITC" panose="020B08050305040208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smtClean="0">
                          <a:ln>
                            <a:noFill/>
                          </a:ln>
                          <a:solidFill>
                            <a:srgbClr val="A83224"/>
                          </a:solidFill>
                          <a:effectLst/>
                          <a:uLnTx/>
                          <a:uFillTx/>
                          <a:latin typeface="Eras Demi ITC" panose="020B0805030504020804" pitchFamily="34" charset="0"/>
                        </a:rPr>
                        <a:t>61.7%</a:t>
                      </a:r>
                    </a:p>
                  </a:txBody>
                  <a:tcPr/>
                </a:tc>
                <a:extLst>
                  <a:ext uri="{0D108BD9-81ED-4DB2-BD59-A6C34878D82A}">
                    <a16:rowId xmlns:a16="http://schemas.microsoft.com/office/drawing/2014/main" xmlns="" val="10007"/>
                  </a:ext>
                </a:extLst>
              </a:tr>
              <a:tr h="387541">
                <a:tc>
                  <a:txBody>
                    <a:bodyPr/>
                    <a:lstStyle/>
                    <a:p>
                      <a:r>
                        <a:rPr lang="en-ZA" sz="2000" baseline="0" dirty="0" smtClean="0">
                          <a:latin typeface="Eras Demi ITC" pitchFamily="34" charset="0"/>
                        </a:rPr>
                        <a:t>Women</a:t>
                      </a:r>
                      <a:endParaRPr lang="en-ZA" sz="2000" baseline="0" dirty="0">
                        <a:latin typeface="Eras Demi ITC" pitchFamily="34" charset="0"/>
                      </a:endParaRPr>
                    </a:p>
                  </a:txBody>
                  <a:tcPr marL="84406" marR="84406" marT="42203" marB="42203"/>
                </a:tc>
                <a:tc>
                  <a:txBody>
                    <a:bodyPr/>
                    <a:lstStyle/>
                    <a:p>
                      <a:r>
                        <a:rPr lang="en-ZA" sz="2000" dirty="0" smtClean="0">
                          <a:solidFill>
                            <a:schemeClr val="tx1"/>
                          </a:solidFill>
                          <a:latin typeface="Eras Demi ITC" panose="020B0805030504020804" pitchFamily="34" charset="0"/>
                        </a:rPr>
                        <a:t>45%</a:t>
                      </a:r>
                      <a:endParaRPr lang="en-ZA" sz="2000" dirty="0">
                        <a:solidFill>
                          <a:schemeClr val="tx1"/>
                        </a:solidFill>
                        <a:latin typeface="Eras Demi ITC" panose="020B0805030504020804" pitchFamily="34" charset="0"/>
                      </a:endParaRPr>
                    </a:p>
                  </a:txBody>
                  <a:tcPr/>
                </a:tc>
                <a:tc>
                  <a:txBody>
                    <a:bodyPr/>
                    <a:lstStyle/>
                    <a:p>
                      <a:r>
                        <a:rPr lang="en-ZA" sz="2000" dirty="0" smtClean="0">
                          <a:solidFill>
                            <a:srgbClr val="A83224"/>
                          </a:solidFill>
                          <a:latin typeface="Eras Demi ITC" panose="020B0805030504020804" pitchFamily="34" charset="0"/>
                        </a:rPr>
                        <a:t>47</a:t>
                      </a:r>
                      <a:endParaRPr lang="en-ZA" sz="2000" dirty="0">
                        <a:solidFill>
                          <a:srgbClr val="A83224"/>
                        </a:solidFill>
                        <a:latin typeface="Eras Demi ITC" panose="020B08050305040208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smtClean="0">
                          <a:ln>
                            <a:noFill/>
                          </a:ln>
                          <a:solidFill>
                            <a:srgbClr val="A83224"/>
                          </a:solidFill>
                          <a:effectLst/>
                          <a:uLnTx/>
                          <a:uFillTx/>
                          <a:latin typeface="Eras Demi ITC" panose="020B0805030504020804" pitchFamily="34" charset="0"/>
                        </a:rPr>
                        <a:t>40.8%</a:t>
                      </a:r>
                    </a:p>
                  </a:txBody>
                  <a:tcPr/>
                </a:tc>
                <a:extLst>
                  <a:ext uri="{0D108BD9-81ED-4DB2-BD59-A6C34878D82A}">
                    <a16:rowId xmlns:a16="http://schemas.microsoft.com/office/drawing/2014/main" xmlns="" val="10008"/>
                  </a:ext>
                </a:extLst>
              </a:tr>
            </a:tbl>
          </a:graphicData>
        </a:graphic>
      </p:graphicFrame>
      <p:sp>
        <p:nvSpPr>
          <p:cNvPr id="11" name="TextBox 10"/>
          <p:cNvSpPr txBox="1"/>
          <p:nvPr/>
        </p:nvSpPr>
        <p:spPr>
          <a:xfrm>
            <a:off x="637953" y="5609668"/>
            <a:ext cx="7942522" cy="830997"/>
          </a:xfrm>
          <a:prstGeom prst="rect">
            <a:avLst/>
          </a:prstGeom>
          <a:noFill/>
        </p:spPr>
        <p:txBody>
          <a:bodyPr wrap="square" rtlCol="0">
            <a:spAutoFit/>
          </a:bodyPr>
          <a:lstStyle/>
          <a:p>
            <a:r>
              <a:rPr lang="en-ZA" sz="1600" u="sng" dirty="0" smtClean="0">
                <a:latin typeface="Arial" panose="020B0604020202020204" pitchFamily="34" charset="0"/>
                <a:cs typeface="Arial" panose="020B0604020202020204" pitchFamily="34" charset="0"/>
              </a:rPr>
              <a:t>Note</a:t>
            </a:r>
            <a:r>
              <a:rPr lang="en-ZA" sz="1600" dirty="0" smtClean="0">
                <a:latin typeface="Arial" panose="020B0604020202020204" pitchFamily="34" charset="0"/>
                <a:cs typeface="Arial" panose="020B0604020202020204" pitchFamily="34" charset="0"/>
              </a:rPr>
              <a:t>: Due to budgetary constraints and low levels of staff turnover during 2018/19 it is expected that in the next 2-3 years there will be insignificant change in the performance against set targets of Employment Equity.</a:t>
            </a:r>
            <a:endParaRPr lang="en-ZA"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7CBE9B7-FB75-284D-83FF-0AB6B020F1CD}" type="slidenum">
              <a:rPr lang="en-US" smtClean="0"/>
              <a:pPr/>
              <a:t>51</a:t>
            </a:fld>
            <a:endParaRPr lang="en-US"/>
          </a:p>
        </p:txBody>
      </p:sp>
    </p:spTree>
    <p:extLst>
      <p:ext uri="{BB962C8B-B14F-4D97-AF65-F5344CB8AC3E}">
        <p14:creationId xmlns:p14="http://schemas.microsoft.com/office/powerpoint/2010/main" xmlns="" val="37522239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97640"/>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a:solidFill>
                  <a:schemeClr val="tx1"/>
                </a:solidFill>
                <a:latin typeface="Arial" panose="020B0604020202020204" pitchFamily="34" charset="0"/>
                <a:cs typeface="Arial" panose="020B0604020202020204" pitchFamily="34" charset="0"/>
              </a:rPr>
              <a:t>3. Report on 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535321"/>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P15 (II) People Development/Human Resources </a:t>
            </a:r>
            <a:r>
              <a:rPr lang="en-US" b="1" dirty="0" smtClean="0">
                <a:solidFill>
                  <a:srgbClr val="0293D2"/>
                </a:solidFill>
                <a:latin typeface="Arial" panose="020B0604020202020204" pitchFamily="34" charset="0"/>
                <a:cs typeface="Arial" panose="020B0604020202020204" pitchFamily="34" charset="0"/>
              </a:rPr>
              <a:t>2018/19</a:t>
            </a:r>
            <a:endParaRPr lang="en-US" b="1" dirty="0">
              <a:solidFill>
                <a:srgbClr val="0293D2"/>
              </a:solidFill>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381000" y="807823"/>
            <a:ext cx="8763000" cy="5418710"/>
          </a:xfrm>
        </p:spPr>
        <p:txBody>
          <a:bodyPr>
            <a:noAutofit/>
          </a:bodyPr>
          <a:lstStyle/>
          <a:p>
            <a:pPr marL="514350" lvl="0" indent="-514350">
              <a:buFont typeface="+mj-lt"/>
              <a:buAutoNum type="romanUcPeriod"/>
            </a:pPr>
            <a:r>
              <a:rPr lang="en-US" sz="1600" b="1" dirty="0">
                <a:solidFill>
                  <a:prstClr val="black"/>
                </a:solidFill>
                <a:latin typeface="Arial"/>
                <a:cs typeface="Arial"/>
              </a:rPr>
              <a:t>Talent management</a:t>
            </a:r>
          </a:p>
          <a:p>
            <a:pPr marL="0" indent="0">
              <a:buNone/>
            </a:pPr>
            <a:r>
              <a:rPr lang="en-US" sz="1600" dirty="0">
                <a:latin typeface="Arial"/>
                <a:cs typeface="Arial"/>
              </a:rPr>
              <a:t>Staff training was completed and targets for support staff training and those of paralegals was exceeded while legal staff training was at 79% of the annual target. </a:t>
            </a:r>
          </a:p>
          <a:p>
            <a:pPr marL="514350" lvl="0" indent="-514350">
              <a:buFont typeface="+mj-lt"/>
              <a:buAutoNum type="romanUcPeriod" startAt="2"/>
            </a:pPr>
            <a:r>
              <a:rPr lang="en-US" sz="1600" b="1" dirty="0" smtClean="0">
                <a:latin typeface="Arial"/>
                <a:cs typeface="Arial"/>
              </a:rPr>
              <a:t>EVP</a:t>
            </a:r>
          </a:p>
          <a:p>
            <a:pPr marL="0" indent="0">
              <a:buNone/>
            </a:pPr>
            <a:r>
              <a:rPr lang="en-US" sz="1600" dirty="0" smtClean="0">
                <a:latin typeface="Arial"/>
                <a:cs typeface="Arial"/>
              </a:rPr>
              <a:t>Employment </a:t>
            </a:r>
            <a:r>
              <a:rPr lang="en-US" sz="1600" dirty="0">
                <a:latin typeface="Arial"/>
                <a:cs typeface="Arial"/>
              </a:rPr>
              <a:t>Value Proposition (EVP) </a:t>
            </a:r>
            <a:r>
              <a:rPr lang="en-US" sz="1600" dirty="0" smtClean="0">
                <a:latin typeface="Arial"/>
                <a:cs typeface="Arial"/>
              </a:rPr>
              <a:t>experienced </a:t>
            </a:r>
            <a:r>
              <a:rPr lang="en-US" sz="1600" dirty="0">
                <a:latin typeface="Arial"/>
                <a:cs typeface="Arial"/>
              </a:rPr>
              <a:t>pressure due to budgetary constraints and the directive to lower the total cost of employment. Whilst the EVP remained effective in respect of talent attraction and </a:t>
            </a:r>
            <a:r>
              <a:rPr lang="en-US" sz="1600" dirty="0" smtClean="0">
                <a:latin typeface="Arial"/>
                <a:cs typeface="Arial"/>
              </a:rPr>
              <a:t>retention, </a:t>
            </a:r>
            <a:r>
              <a:rPr lang="en-US" sz="1600" dirty="0">
                <a:latin typeface="Arial"/>
                <a:cs typeface="Arial"/>
              </a:rPr>
              <a:t>employee satisfaction levels </a:t>
            </a:r>
            <a:r>
              <a:rPr lang="en-US" sz="1600" dirty="0" smtClean="0">
                <a:latin typeface="Arial"/>
                <a:cs typeface="Arial"/>
              </a:rPr>
              <a:t>have </a:t>
            </a:r>
            <a:r>
              <a:rPr lang="en-US" sz="1600" dirty="0">
                <a:latin typeface="Arial"/>
                <a:cs typeface="Arial"/>
              </a:rPr>
              <a:t>declined due to reduction in the financial aspects of the EVP.</a:t>
            </a:r>
          </a:p>
          <a:p>
            <a:pPr marL="514350" lvl="0" indent="-514350">
              <a:buFont typeface="+mj-lt"/>
              <a:buAutoNum type="romanUcPeriod" startAt="3"/>
            </a:pPr>
            <a:r>
              <a:rPr lang="en-US" sz="1600" b="1" dirty="0" smtClean="0">
                <a:latin typeface="Arial"/>
                <a:cs typeface="Arial"/>
              </a:rPr>
              <a:t>Top </a:t>
            </a:r>
            <a:r>
              <a:rPr lang="en-US" sz="1600" b="1" dirty="0">
                <a:latin typeface="Arial"/>
                <a:cs typeface="Arial"/>
              </a:rPr>
              <a:t>E</a:t>
            </a:r>
            <a:r>
              <a:rPr lang="en-US" sz="1600" b="1" dirty="0" smtClean="0">
                <a:latin typeface="Arial"/>
                <a:cs typeface="Arial"/>
              </a:rPr>
              <a:t>mployer </a:t>
            </a:r>
            <a:endParaRPr lang="en-US" sz="1600" b="1" dirty="0">
              <a:latin typeface="Arial"/>
              <a:cs typeface="Arial"/>
            </a:endParaRPr>
          </a:p>
          <a:p>
            <a:pPr marL="0" lvl="0" indent="0">
              <a:buNone/>
            </a:pPr>
            <a:r>
              <a:rPr lang="en-US" sz="1600" dirty="0">
                <a:latin typeface="Arial"/>
                <a:cs typeface="Arial"/>
              </a:rPr>
              <a:t>HR practices benchmarked against Top Employer standards. Received Top Employer </a:t>
            </a:r>
            <a:r>
              <a:rPr lang="en-US" sz="1600" dirty="0" smtClean="0">
                <a:latin typeface="Arial"/>
                <a:cs typeface="Arial"/>
              </a:rPr>
              <a:t>South Africa accreditation </a:t>
            </a:r>
            <a:r>
              <a:rPr lang="en-US" sz="1600" dirty="0">
                <a:latin typeface="Arial"/>
                <a:cs typeface="Arial"/>
              </a:rPr>
              <a:t>for the 10</a:t>
            </a:r>
            <a:r>
              <a:rPr lang="en-US" sz="1600" baseline="30000" dirty="0">
                <a:latin typeface="Arial"/>
                <a:cs typeface="Arial"/>
              </a:rPr>
              <a:t>th</a:t>
            </a:r>
            <a:r>
              <a:rPr lang="en-US" sz="1600" dirty="0">
                <a:latin typeface="Arial"/>
                <a:cs typeface="Arial"/>
              </a:rPr>
              <a:t> consecutive year during 2018/19 and </a:t>
            </a:r>
            <a:r>
              <a:rPr lang="en-US" sz="1600" dirty="0" smtClean="0">
                <a:latin typeface="Arial"/>
                <a:cs typeface="Arial"/>
              </a:rPr>
              <a:t>industry winner </a:t>
            </a:r>
            <a:r>
              <a:rPr lang="en-US" sz="1600" dirty="0">
                <a:latin typeface="Arial"/>
                <a:cs typeface="Arial"/>
              </a:rPr>
              <a:t>for public sector segment for the 4</a:t>
            </a:r>
            <a:r>
              <a:rPr lang="en-US" sz="1600" baseline="30000" dirty="0">
                <a:latin typeface="Arial"/>
                <a:cs typeface="Arial"/>
              </a:rPr>
              <a:t>th</a:t>
            </a:r>
            <a:r>
              <a:rPr lang="en-US" sz="1600" dirty="0">
                <a:latin typeface="Arial"/>
                <a:cs typeface="Arial"/>
              </a:rPr>
              <a:t> year</a:t>
            </a:r>
            <a:r>
              <a:rPr lang="en-US" sz="1600" dirty="0" smtClean="0">
                <a:latin typeface="Arial"/>
                <a:cs typeface="Arial"/>
              </a:rPr>
              <a:t>.</a:t>
            </a:r>
          </a:p>
          <a:p>
            <a:pPr marL="514350" lvl="0" indent="-514350">
              <a:buFont typeface="+mj-lt"/>
              <a:buAutoNum type="romanUcPeriod" startAt="4"/>
            </a:pPr>
            <a:r>
              <a:rPr lang="en-US" sz="1600" b="1" dirty="0" smtClean="0">
                <a:latin typeface="Arial"/>
                <a:cs typeface="Arial"/>
              </a:rPr>
              <a:t>Employee Relations</a:t>
            </a:r>
            <a:endParaRPr lang="en-US" sz="1600" b="1" dirty="0">
              <a:latin typeface="Arial"/>
              <a:cs typeface="Arial"/>
            </a:endParaRPr>
          </a:p>
          <a:p>
            <a:pPr marL="0" lvl="0" indent="0">
              <a:buNone/>
            </a:pPr>
            <a:r>
              <a:rPr lang="en-US" sz="1600" dirty="0">
                <a:latin typeface="Arial"/>
                <a:cs typeface="Arial"/>
              </a:rPr>
              <a:t>Employee relations, including grievances and disciplinary matters, are addressed timeously and as at end of financial year they were within annual target</a:t>
            </a:r>
            <a:r>
              <a:rPr lang="en-US" sz="1600" dirty="0" smtClean="0">
                <a:latin typeface="Arial"/>
                <a:cs typeface="Arial"/>
              </a:rPr>
              <a:t>.</a:t>
            </a:r>
            <a:r>
              <a:rPr lang="en-US" sz="1600" dirty="0">
                <a:latin typeface="Arial"/>
                <a:cs typeface="Arial"/>
              </a:rPr>
              <a:t> Annual Achiever Awards ceremony and special day events, e.g. on Heritage Day, held by employees. </a:t>
            </a:r>
          </a:p>
          <a:p>
            <a:pPr marL="514350" lvl="0" indent="-514350">
              <a:buFont typeface="+mj-lt"/>
              <a:buAutoNum type="romanUcPeriod" startAt="5"/>
            </a:pPr>
            <a:r>
              <a:rPr lang="en-US" sz="1600" b="1" dirty="0" smtClean="0">
                <a:latin typeface="Arial"/>
                <a:cs typeface="Arial"/>
              </a:rPr>
              <a:t>Leadership </a:t>
            </a:r>
            <a:r>
              <a:rPr lang="en-US" sz="1600" b="1" dirty="0">
                <a:latin typeface="Arial"/>
                <a:cs typeface="Arial"/>
              </a:rPr>
              <a:t>development</a:t>
            </a:r>
          </a:p>
          <a:p>
            <a:pPr marL="0" lvl="0" indent="0">
              <a:buNone/>
            </a:pPr>
            <a:r>
              <a:rPr lang="en-US" sz="1600" dirty="0">
                <a:latin typeface="Arial"/>
                <a:cs typeface="Arial"/>
              </a:rPr>
              <a:t>Leadership Development Programme was supported by continued education and training in critical leadership competencies</a:t>
            </a:r>
            <a:r>
              <a:rPr lang="en-US" sz="1600" dirty="0" smtClean="0">
                <a:latin typeface="Arial"/>
                <a:cs typeface="Arial"/>
              </a:rPr>
              <a:t>. Block-based </a:t>
            </a:r>
            <a:r>
              <a:rPr lang="en-US" sz="1600" dirty="0">
                <a:latin typeface="Arial"/>
                <a:cs typeface="Arial"/>
              </a:rPr>
              <a:t>leadership development training was extended to the Supervisory level in the year under review. </a:t>
            </a:r>
            <a:r>
              <a:rPr lang="en-US" sz="1600" dirty="0" smtClean="0">
                <a:latin typeface="Arial"/>
                <a:cs typeface="Arial"/>
              </a:rPr>
              <a:t>A Coaching </a:t>
            </a:r>
            <a:r>
              <a:rPr lang="en-US" sz="1600" dirty="0">
                <a:latin typeface="Arial"/>
                <a:cs typeface="Arial"/>
              </a:rPr>
              <a:t>Programme has been integrated with the 9 Box Talent Management Tool to facilitate transitioning through the leadership pipeline thus supporting succession </a:t>
            </a:r>
            <a:r>
              <a:rPr lang="en-US" sz="1600" dirty="0" smtClean="0">
                <a:latin typeface="Arial"/>
                <a:cs typeface="Arial"/>
              </a:rPr>
              <a:t>planning.</a:t>
            </a:r>
            <a:endParaRPr lang="en-US" sz="1600" dirty="0">
              <a:latin typeface="Arial"/>
              <a:cs typeface="Arial"/>
            </a:endParaRPr>
          </a:p>
        </p:txBody>
      </p:sp>
      <p:sp>
        <p:nvSpPr>
          <p:cNvPr id="5" name="Text Placeholder 2"/>
          <p:cNvSpPr>
            <a:spLocks noGrp="1"/>
          </p:cNvSpPr>
          <p:nvPr/>
        </p:nvSpPr>
        <p:spPr>
          <a:xfrm>
            <a:off x="381000" y="6556441"/>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6" name="Slide Number Placeholder 5"/>
          <p:cNvSpPr>
            <a:spLocks noGrp="1"/>
          </p:cNvSpPr>
          <p:nvPr>
            <p:ph type="sldNum" sz="quarter" idx="12"/>
          </p:nvPr>
        </p:nvSpPr>
        <p:spPr/>
        <p:txBody>
          <a:bodyPr/>
          <a:lstStyle/>
          <a:p>
            <a:fld id="{D7CBE9B7-FB75-284D-83FF-0AB6B020F1CD}" type="slidenum">
              <a:rPr lang="en-US" smtClean="0"/>
              <a:pPr/>
              <a:t>52</a:t>
            </a:fld>
            <a:endParaRPr lang="en-US"/>
          </a:p>
        </p:txBody>
      </p:sp>
    </p:spTree>
    <p:extLst>
      <p:ext uri="{BB962C8B-B14F-4D97-AF65-F5344CB8AC3E}">
        <p14:creationId xmlns:p14="http://schemas.microsoft.com/office/powerpoint/2010/main" xmlns="" val="1773688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3. Report on </a:t>
            </a:r>
            <a:r>
              <a:rPr lang="en-ZA" dirty="0">
                <a:solidFill>
                  <a:schemeClr val="tx1"/>
                </a:solidFill>
                <a:latin typeface="Arial" panose="020B0604020202020204" pitchFamily="34" charset="0"/>
                <a:cs typeface="Arial" panose="020B0604020202020204" pitchFamily="34" charset="0"/>
              </a:rPr>
              <a:t>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555215"/>
            <a:ext cx="8524875" cy="365492"/>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rPr>
              <a:t>3.4 Employee &amp; Organisational </a:t>
            </a:r>
            <a:r>
              <a:rPr lang="en-US" b="1" dirty="0" smtClean="0">
                <a:solidFill>
                  <a:srgbClr val="0293D2"/>
                </a:solidFill>
              </a:rPr>
              <a:t>Capacity  P16 </a:t>
            </a:r>
            <a:r>
              <a:rPr lang="en-US" b="1" dirty="0">
                <a:solidFill>
                  <a:srgbClr val="0293D2"/>
                </a:solidFill>
              </a:rPr>
              <a:t>– IT</a:t>
            </a: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12" name="Content Placeholder 1"/>
          <p:cNvGraphicFramePr>
            <a:graphicFrameLocks noGrp="1"/>
          </p:cNvGraphicFramePr>
          <p:nvPr>
            <p:ph idx="1"/>
            <p:extLst>
              <p:ext uri="{D42A27DB-BD31-4B8C-83A1-F6EECF244321}">
                <p14:modId xmlns:p14="http://schemas.microsoft.com/office/powerpoint/2010/main" xmlns="" val="601162216"/>
              </p:ext>
            </p:extLst>
          </p:nvPr>
        </p:nvGraphicFramePr>
        <p:xfrm>
          <a:off x="381001" y="920706"/>
          <a:ext cx="8624776" cy="5933781"/>
        </p:xfrm>
        <a:graphic>
          <a:graphicData uri="http://schemas.openxmlformats.org/drawingml/2006/table">
            <a:tbl>
              <a:tblPr firstRow="1" bandRow="1">
                <a:tableStyleId>{073A0DAA-6AF3-43AB-8588-CEC1D06C72B9}</a:tableStyleId>
              </a:tblPr>
              <a:tblGrid>
                <a:gridCol w="1073065">
                  <a:extLst>
                    <a:ext uri="{9D8B030D-6E8A-4147-A177-3AD203B41FA5}">
                      <a16:colId xmlns:a16="http://schemas.microsoft.com/office/drawing/2014/main" xmlns="" val="20000"/>
                    </a:ext>
                  </a:extLst>
                </a:gridCol>
                <a:gridCol w="628358">
                  <a:extLst>
                    <a:ext uri="{9D8B030D-6E8A-4147-A177-3AD203B41FA5}">
                      <a16:colId xmlns:a16="http://schemas.microsoft.com/office/drawing/2014/main" xmlns="" val="20001"/>
                    </a:ext>
                  </a:extLst>
                </a:gridCol>
                <a:gridCol w="6923353">
                  <a:extLst>
                    <a:ext uri="{9D8B030D-6E8A-4147-A177-3AD203B41FA5}">
                      <a16:colId xmlns:a16="http://schemas.microsoft.com/office/drawing/2014/main" xmlns="" val="20002"/>
                    </a:ext>
                  </a:extLst>
                </a:gridCol>
              </a:tblGrid>
              <a:tr h="513031">
                <a:tc>
                  <a:txBody>
                    <a:bodyPr/>
                    <a:lstStyle/>
                    <a:p>
                      <a:pPr algn="l"/>
                      <a:r>
                        <a:rPr lang="en-US" sz="1400" dirty="0" smtClean="0">
                          <a:latin typeface="Eras Demi ITC" panose="020B0805030504020804" pitchFamily="34" charset="0"/>
                        </a:rPr>
                        <a:t>Strategy </a:t>
                      </a:r>
                      <a:endParaRPr lang="en-US" sz="14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US" sz="1400" dirty="0" smtClean="0">
                          <a:latin typeface="Eras Demi ITC" panose="020B0805030504020804" pitchFamily="34" charset="0"/>
                        </a:rPr>
                        <a:t>XIII</a:t>
                      </a:r>
                      <a:endParaRPr lang="en-US" sz="1400" dirty="0">
                        <a:latin typeface="Eras Demi ITC" panose="020B0805030504020804" pitchFamily="34" charset="0"/>
                        <a:cs typeface="Arial" pitchFamily="34" charset="0"/>
                      </a:endParaRPr>
                    </a:p>
                  </a:txBody>
                  <a:tcPr marT="42203" marB="42203">
                    <a:solidFill>
                      <a:schemeClr val="tx1">
                        <a:lumMod val="50000"/>
                        <a:lumOff val="50000"/>
                      </a:schemeClr>
                    </a:solidFill>
                  </a:tcPr>
                </a:tc>
                <a:tc>
                  <a:txBody>
                    <a:bodyPr/>
                    <a:lstStyle/>
                    <a:p>
                      <a:pPr algn="l"/>
                      <a:r>
                        <a:rPr lang="en-ZA" sz="1400" dirty="0" smtClean="0">
                          <a:latin typeface="Eras Demi ITC" panose="020B0805030504020804" pitchFamily="34" charset="0"/>
                        </a:rPr>
                        <a:t>Building and maintaining an integrated and service-oriented  cutting-edge Information Technology system </a:t>
                      </a:r>
                      <a:endParaRPr lang="en-US" sz="1400" dirty="0">
                        <a:latin typeface="Eras Demi ITC" panose="020B0805030504020804" pitchFamily="34" charset="0"/>
                        <a:cs typeface="Arial" pitchFamily="34" charset="0"/>
                      </a:endParaRPr>
                    </a:p>
                  </a:txBody>
                  <a:tcPr marT="42203" marB="42203">
                    <a:solidFill>
                      <a:schemeClr val="tx1">
                        <a:lumMod val="50000"/>
                        <a:lumOff val="50000"/>
                      </a:schemeClr>
                    </a:solidFill>
                  </a:tcPr>
                </a:tc>
                <a:extLst>
                  <a:ext uri="{0D108BD9-81ED-4DB2-BD59-A6C34878D82A}">
                    <a16:rowId xmlns:a16="http://schemas.microsoft.com/office/drawing/2014/main" xmlns="" val="10000"/>
                  </a:ext>
                </a:extLst>
              </a:tr>
              <a:tr h="513031">
                <a:tc>
                  <a:txBody>
                    <a:bodyPr/>
                    <a:lstStyle/>
                    <a:p>
                      <a:r>
                        <a:rPr lang="en-US" sz="1400" kern="1200" dirty="0" smtClean="0">
                          <a:solidFill>
                            <a:srgbClr val="A83224"/>
                          </a:solidFill>
                          <a:latin typeface="Eras Demi ITC" panose="020B0805030504020804" pitchFamily="34" charset="0"/>
                        </a:rPr>
                        <a:t>Programme</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r>
                        <a:rPr lang="en-US" sz="1200" dirty="0" smtClean="0">
                          <a:latin typeface="Eras Demi ITC" panose="020B0805030504020804" pitchFamily="34" charset="0"/>
                        </a:rPr>
                        <a:t>P16</a:t>
                      </a:r>
                      <a:endParaRPr lang="en-US" sz="12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algn="l"/>
                      <a:r>
                        <a:rPr lang="en-ZA" sz="1600" dirty="0" smtClean="0">
                          <a:latin typeface="Eras Demi ITC" panose="020B0805030504020804" pitchFamily="34" charset="0"/>
                        </a:rPr>
                        <a:t>Maintain a modern IT platform (incl. Hardware, software, middleware and IT network infrastructure)</a:t>
                      </a:r>
                      <a:endParaRPr lang="en-US" sz="1600" dirty="0">
                        <a:solidFill>
                          <a:schemeClr val="tx1">
                            <a:lumMod val="50000"/>
                          </a:schemeClr>
                        </a:solidFill>
                        <a:latin typeface="Eras Demi ITC" panose="020B0805030504020804" pitchFamily="34" charset="0"/>
                        <a:cs typeface="Arial" pitchFamily="34" charset="0"/>
                      </a:endParaRPr>
                    </a:p>
                  </a:txBody>
                  <a:tcPr marT="42203" marB="42203"/>
                </a:tc>
                <a:extLst>
                  <a:ext uri="{0D108BD9-81ED-4DB2-BD59-A6C34878D82A}">
                    <a16:rowId xmlns:a16="http://schemas.microsoft.com/office/drawing/2014/main" xmlns="" val="10001"/>
                  </a:ext>
                </a:extLst>
              </a:tr>
              <a:tr h="304612">
                <a:tc>
                  <a:txBody>
                    <a:bodyPr/>
                    <a:lstStyle/>
                    <a:p>
                      <a:r>
                        <a:rPr lang="en-US" sz="1400" kern="1200" dirty="0" smtClean="0">
                          <a:solidFill>
                            <a:srgbClr val="A83224"/>
                          </a:solidFill>
                          <a:latin typeface="Eras Demi ITC" panose="020B0805030504020804" pitchFamily="34" charset="0"/>
                        </a:rPr>
                        <a:t>Project </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pPr algn="l"/>
                      <a:r>
                        <a:rPr lang="en-US" sz="1200" dirty="0" smtClean="0">
                          <a:latin typeface="Eras Demi ITC" panose="020B0805030504020804" pitchFamily="34" charset="0"/>
                        </a:rPr>
                        <a:t>P16-1,2</a:t>
                      </a:r>
                      <a:r>
                        <a:rPr lang="en-US" sz="1200" baseline="0" dirty="0" smtClean="0">
                          <a:latin typeface="Eras Demi ITC" panose="020B0805030504020804" pitchFamily="34" charset="0"/>
                        </a:rPr>
                        <a:t>,</a:t>
                      </a:r>
                      <a:r>
                        <a:rPr lang="en-US" sz="1200" dirty="0" smtClean="0">
                          <a:latin typeface="Eras Demi ITC" panose="020B0805030504020804" pitchFamily="34" charset="0"/>
                        </a:rPr>
                        <a:t>3</a:t>
                      </a:r>
                      <a:endParaRPr lang="en-US" sz="12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algn="l"/>
                      <a:r>
                        <a:rPr lang="en-US" sz="1600" dirty="0" smtClean="0">
                          <a:latin typeface="Eras Demi ITC" panose="020B0805030504020804" pitchFamily="34" charset="0"/>
                        </a:rPr>
                        <a:t>IT Network, IT Hardware, IT Software &amp; Applications</a:t>
                      </a:r>
                      <a:endParaRPr lang="en-US" sz="1600" dirty="0">
                        <a:solidFill>
                          <a:schemeClr val="tx1">
                            <a:lumMod val="50000"/>
                          </a:schemeClr>
                        </a:solidFill>
                        <a:latin typeface="Eras Demi ITC" panose="020B0805030504020804" pitchFamily="34" charset="0"/>
                        <a:cs typeface="Arial" pitchFamily="34" charset="0"/>
                      </a:endParaRPr>
                    </a:p>
                  </a:txBody>
                  <a:tcPr marT="42203" marB="42203"/>
                </a:tc>
                <a:extLst>
                  <a:ext uri="{0D108BD9-81ED-4DB2-BD59-A6C34878D82A}">
                    <a16:rowId xmlns:a16="http://schemas.microsoft.com/office/drawing/2014/main" xmlns="" val="10002"/>
                  </a:ext>
                </a:extLst>
              </a:tr>
              <a:tr h="929869">
                <a:tc>
                  <a:txBody>
                    <a:bodyPr/>
                    <a:lstStyle/>
                    <a:p>
                      <a:r>
                        <a:rPr lang="en-US" sz="1400" kern="1200" dirty="0" smtClean="0">
                          <a:solidFill>
                            <a:srgbClr val="A83224"/>
                          </a:solidFill>
                          <a:latin typeface="Eras Demi ITC" panose="020B0805030504020804" pitchFamily="34" charset="0"/>
                        </a:rPr>
                        <a:t>Outputs</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200" dirty="0">
                        <a:solidFill>
                          <a:schemeClr val="tx1">
                            <a:lumMod val="50000"/>
                          </a:schemeClr>
                        </a:solidFill>
                        <a:latin typeface="Eras Demi ITC" panose="020B0805030504020804" pitchFamily="34" charset="0"/>
                        <a:cs typeface="Arial" pitchFamily="34" charset="0"/>
                      </a:endParaRPr>
                    </a:p>
                  </a:txBody>
                  <a:tcPr marT="42203" marB="42203"/>
                </a:tc>
                <a:tc>
                  <a:txBody>
                    <a:bodyPr/>
                    <a:lstStyle/>
                    <a:p>
                      <a:pPr algn="l"/>
                      <a:r>
                        <a:rPr lang="en-ZA" sz="1600" u="none" strike="noStrike" kern="1200" baseline="0" dirty="0" smtClean="0">
                          <a:latin typeface="Eras Demi ITC" panose="020B0805030504020804" pitchFamily="34" charset="0"/>
                        </a:rPr>
                        <a:t>Provide effective throughput of reliable data across accessible IT systems; </a:t>
                      </a:r>
                      <a:r>
                        <a:rPr lang="en-US" sz="1600" dirty="0" smtClean="0">
                          <a:latin typeface="Eras Demi ITC" panose="020B0805030504020804" pitchFamily="34" charset="0"/>
                        </a:rPr>
                        <a:t>Hardware</a:t>
                      </a:r>
                      <a:r>
                        <a:rPr lang="en-US" sz="1600" baseline="0" dirty="0" smtClean="0">
                          <a:latin typeface="Eras Demi ITC" panose="020B0805030504020804" pitchFamily="34" charset="0"/>
                        </a:rPr>
                        <a:t> </a:t>
                      </a:r>
                      <a:r>
                        <a:rPr lang="en-US" sz="1600" dirty="0" smtClean="0">
                          <a:latin typeface="Eras Demi ITC" panose="020B0805030504020804" pitchFamily="34" charset="0"/>
                        </a:rPr>
                        <a:t>available to support, maintain and sustain business needs; Updated, reliable</a:t>
                      </a:r>
                      <a:r>
                        <a:rPr lang="en-US" sz="1600" baseline="0" dirty="0" smtClean="0">
                          <a:latin typeface="Eras Demi ITC" panose="020B0805030504020804" pitchFamily="34" charset="0"/>
                        </a:rPr>
                        <a:t> and dependable IT software and applications responsive to business needs</a:t>
                      </a:r>
                      <a:endParaRPr lang="en-US" sz="1600" dirty="0" smtClean="0">
                        <a:latin typeface="Eras Demi ITC" panose="020B0805030504020804" pitchFamily="34" charset="0"/>
                      </a:endParaRPr>
                    </a:p>
                  </a:txBody>
                  <a:tcPr marT="42203" marB="42203"/>
                </a:tc>
                <a:extLst>
                  <a:ext uri="{0D108BD9-81ED-4DB2-BD59-A6C34878D82A}">
                    <a16:rowId xmlns:a16="http://schemas.microsoft.com/office/drawing/2014/main" xmlns="" val="10003"/>
                  </a:ext>
                </a:extLst>
              </a:tr>
              <a:tr h="721450">
                <a:tc>
                  <a:txBody>
                    <a:bodyPr/>
                    <a:lstStyle/>
                    <a:p>
                      <a:r>
                        <a:rPr lang="en-US" sz="1400" kern="1200" dirty="0" smtClean="0">
                          <a:solidFill>
                            <a:srgbClr val="A83224"/>
                          </a:solidFill>
                          <a:latin typeface="Eras Demi ITC" panose="020B0805030504020804" pitchFamily="34" charset="0"/>
                        </a:rPr>
                        <a:t>Target  2018/19</a:t>
                      </a:r>
                      <a:endParaRPr lang="en-US" sz="1400" kern="1200" dirty="0">
                        <a:solidFill>
                          <a:srgbClr val="A83224"/>
                        </a:solidFill>
                        <a:latin typeface="Eras Demi ITC" panose="020B0805030504020804" pitchFamily="34" charset="0"/>
                        <a:ea typeface="+mn-ea"/>
                        <a:cs typeface="+mn-cs"/>
                      </a:endParaRPr>
                    </a:p>
                  </a:txBody>
                  <a:tcPr marT="42203" marB="42203"/>
                </a:tc>
                <a:tc>
                  <a:txBody>
                    <a:bodyPr/>
                    <a:lstStyle/>
                    <a:p>
                      <a:endParaRPr lang="en-US" sz="1200" kern="1200" dirty="0">
                        <a:solidFill>
                          <a:schemeClr val="tx1">
                            <a:lumMod val="50000"/>
                          </a:schemeClr>
                        </a:solidFill>
                        <a:latin typeface="Eras Demi ITC" panose="020B0805030504020804" pitchFamily="34" charset="0"/>
                        <a:ea typeface="+mn-ea"/>
                        <a:cs typeface="+mn-cs"/>
                      </a:endParaRPr>
                    </a:p>
                  </a:txBody>
                  <a:tcPr marT="42203" marB="42203"/>
                </a:tc>
                <a:tc>
                  <a:txBody>
                    <a:bodyPr/>
                    <a:lstStyle/>
                    <a:p>
                      <a:pPr marL="0" marR="0" indent="0" algn="l" defTabSz="457212"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Eras Demi ITC" panose="020B0805030504020804" pitchFamily="34" charset="0"/>
                          <a:ea typeface="+mn-ea"/>
                          <a:cs typeface="+mn-cs"/>
                        </a:rPr>
                        <a:t>Stable and reliable</a:t>
                      </a:r>
                      <a:r>
                        <a:rPr lang="en-US" sz="1600" kern="1200" baseline="0" dirty="0" smtClean="0">
                          <a:solidFill>
                            <a:schemeClr val="tx1"/>
                          </a:solidFill>
                          <a:latin typeface="Eras Demi ITC" panose="020B0805030504020804" pitchFamily="34" charset="0"/>
                          <a:ea typeface="+mn-ea"/>
                          <a:cs typeface="+mn-cs"/>
                        </a:rPr>
                        <a:t> </a:t>
                      </a:r>
                      <a:r>
                        <a:rPr lang="en-US" sz="1600" kern="1200" dirty="0" smtClean="0">
                          <a:solidFill>
                            <a:schemeClr val="tx1"/>
                          </a:solidFill>
                          <a:latin typeface="Eras Demi ITC" panose="020B0805030504020804" pitchFamily="34" charset="0"/>
                          <a:ea typeface="+mn-ea"/>
                          <a:cs typeface="+mn-cs"/>
                        </a:rPr>
                        <a:t>WAN VPN availability at 95%</a:t>
                      </a:r>
                    </a:p>
                    <a:p>
                      <a:pPr marL="0" marR="0" indent="0" algn="l" defTabSz="457212"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Eras Demi ITC" panose="020B0805030504020804" pitchFamily="34" charset="0"/>
                          <a:ea typeface="+mn-ea"/>
                          <a:cs typeface="+mn-cs"/>
                        </a:rPr>
                        <a:t>Stable hardware platform able to meet performance and availability delivery; Maintain &amp; upgrade IT software &amp; applications</a:t>
                      </a:r>
                      <a:endParaRPr lang="en-ZA" sz="1600" kern="1200" dirty="0" smtClean="0">
                        <a:solidFill>
                          <a:schemeClr val="tx1"/>
                        </a:solidFill>
                        <a:latin typeface="Eras Demi ITC" panose="020B0805030504020804" pitchFamily="34" charset="0"/>
                        <a:ea typeface="+mn-ea"/>
                        <a:cs typeface="+mn-cs"/>
                      </a:endParaRPr>
                    </a:p>
                  </a:txBody>
                  <a:tcPr marT="42203" marB="42203"/>
                </a:tc>
                <a:extLst>
                  <a:ext uri="{0D108BD9-81ED-4DB2-BD59-A6C34878D82A}">
                    <a16:rowId xmlns:a16="http://schemas.microsoft.com/office/drawing/2014/main" xmlns="" val="10004"/>
                  </a:ext>
                </a:extLst>
              </a:tr>
              <a:tr h="1971963">
                <a:tc>
                  <a:txBody>
                    <a:bodyPr/>
                    <a:lstStyle/>
                    <a:p>
                      <a:r>
                        <a:rPr lang="en-US" sz="1400" kern="1200" dirty="0" smtClean="0">
                          <a:solidFill>
                            <a:srgbClr val="A83224"/>
                          </a:solidFill>
                          <a:latin typeface="Eras Demi ITC" panose="020B0805030504020804" pitchFamily="34" charset="0"/>
                          <a:ea typeface="+mn-ea"/>
                          <a:cs typeface="+mn-cs"/>
                        </a:rPr>
                        <a:t>Delivery</a:t>
                      </a:r>
                      <a:endParaRPr lang="en-US" sz="1400" kern="1200" dirty="0">
                        <a:solidFill>
                          <a:srgbClr val="A83224"/>
                        </a:solidFill>
                        <a:latin typeface="Eras Demi ITC" panose="020B0805030504020804" pitchFamily="34" charset="0"/>
                        <a:ea typeface="+mn-ea"/>
                        <a:cs typeface="+mn-cs"/>
                      </a:endParaRPr>
                    </a:p>
                  </a:txBody>
                  <a:tcPr marT="42203" marB="42203" anchor="ctr"/>
                </a:tc>
                <a:tc>
                  <a:txBody>
                    <a:bodyPr/>
                    <a:lstStyle/>
                    <a:p>
                      <a:endParaRPr lang="en-US" sz="1200" kern="1200" dirty="0">
                        <a:solidFill>
                          <a:schemeClr val="tx1">
                            <a:lumMod val="50000"/>
                          </a:schemeClr>
                        </a:solidFill>
                        <a:latin typeface="Eras Demi ITC" panose="020B0805030504020804" pitchFamily="34" charset="0"/>
                        <a:ea typeface="+mn-ea"/>
                        <a:cs typeface="+mn-cs"/>
                      </a:endParaRPr>
                    </a:p>
                  </a:txBody>
                  <a:tcPr marT="42203" marB="42203" anchor="ctr"/>
                </a:tc>
                <a:tc>
                  <a:txBody>
                    <a:bodyPr/>
                    <a:lstStyle/>
                    <a:p>
                      <a:pPr algn="l"/>
                      <a:r>
                        <a:rPr lang="en-US" sz="1600" b="0" kern="1200" baseline="0" dirty="0" smtClean="0">
                          <a:solidFill>
                            <a:schemeClr val="tx1"/>
                          </a:solidFill>
                          <a:latin typeface="Eras Demi ITC" panose="020B0805030504020804" pitchFamily="34" charset="0"/>
                          <a:ea typeface="+mn-ea"/>
                          <a:cs typeface="+mn-cs"/>
                        </a:rPr>
                        <a:t>Wide Area Network availability at an average of 94.64%, with user experience survey on IT systems rated from fair to good.</a:t>
                      </a:r>
                    </a:p>
                    <a:p>
                      <a:pPr algn="l"/>
                      <a:r>
                        <a:rPr lang="en-US" sz="1600" b="0" kern="1200" baseline="0" dirty="0" smtClean="0">
                          <a:solidFill>
                            <a:schemeClr val="tx1"/>
                          </a:solidFill>
                          <a:latin typeface="Eras Demi ITC" panose="020B0805030504020804" pitchFamily="34" charset="0"/>
                          <a:ea typeface="+mn-ea"/>
                          <a:cs typeface="+mn-cs"/>
                        </a:rPr>
                        <a:t>The newly developed business applications include:</a:t>
                      </a:r>
                    </a:p>
                    <a:p>
                      <a:pPr marL="400050" indent="-400050" algn="l">
                        <a:buFont typeface="+mj-lt"/>
                        <a:buAutoNum type="romanLcPeriod"/>
                      </a:pPr>
                      <a:r>
                        <a:rPr lang="en-US" sz="1600" b="0" kern="1200" baseline="0" dirty="0" smtClean="0">
                          <a:solidFill>
                            <a:schemeClr val="tx1"/>
                          </a:solidFill>
                          <a:latin typeface="Eras Demi ITC" panose="020B0805030504020804" pitchFamily="34" charset="0"/>
                          <a:ea typeface="+mn-ea"/>
                          <a:cs typeface="+mn-cs"/>
                        </a:rPr>
                        <a:t>Online sign off of the attendance register.</a:t>
                      </a:r>
                    </a:p>
                    <a:p>
                      <a:pPr marL="400050" indent="-400050" algn="l">
                        <a:buFont typeface="+mj-lt"/>
                        <a:buAutoNum type="romanLcPeriod"/>
                      </a:pPr>
                      <a:r>
                        <a:rPr lang="en-US" sz="1600" b="0" kern="1200" baseline="0" dirty="0" smtClean="0">
                          <a:solidFill>
                            <a:schemeClr val="tx1"/>
                          </a:solidFill>
                          <a:latin typeface="Eras Demi ITC" panose="020B0805030504020804" pitchFamily="34" charset="0"/>
                          <a:ea typeface="+mn-ea"/>
                          <a:cs typeface="+mn-cs"/>
                        </a:rPr>
                        <a:t>Document management system with data classifications capabilities and security management.</a:t>
                      </a:r>
                    </a:p>
                    <a:p>
                      <a:pPr marL="400050" indent="-400050" algn="l">
                        <a:buFont typeface="+mj-lt"/>
                        <a:buAutoNum type="romanLcPeriod"/>
                      </a:pPr>
                      <a:r>
                        <a:rPr lang="en-US" sz="1600" b="0" kern="1200" baseline="0" dirty="0" smtClean="0">
                          <a:solidFill>
                            <a:schemeClr val="tx1"/>
                          </a:solidFill>
                          <a:latin typeface="Eras Demi ITC" panose="020B0805030504020804" pitchFamily="34" charset="0"/>
                          <a:ea typeface="+mn-ea"/>
                          <a:cs typeface="+mn-cs"/>
                        </a:rPr>
                        <a:t>Business intelligence system for the new eLAA system.</a:t>
                      </a:r>
                    </a:p>
                    <a:p>
                      <a:pPr marL="400050" indent="-400050" algn="l">
                        <a:buFont typeface="+mj-lt"/>
                        <a:buAutoNum type="romanLcPeriod"/>
                      </a:pPr>
                      <a:r>
                        <a:rPr lang="en-US" sz="1600" b="0" kern="1200" baseline="0" dirty="0" smtClean="0">
                          <a:solidFill>
                            <a:schemeClr val="tx1"/>
                          </a:solidFill>
                          <a:latin typeface="Eras Demi ITC" panose="020B0805030504020804" pitchFamily="34" charset="0"/>
                          <a:ea typeface="+mn-ea"/>
                          <a:cs typeface="+mn-cs"/>
                        </a:rPr>
                        <a:t>Bandwidth doubled at all Local Offices from 1 megabit per second (mbps) to 2 mbps and Satellite Offices from 512 kbps (kilobits) to 1 mbps. </a:t>
                      </a:r>
                    </a:p>
                  </a:txBody>
                  <a:tcPr marT="42203" marB="42203" anchor="ctr"/>
                </a:tc>
                <a:extLst>
                  <a:ext uri="{0D108BD9-81ED-4DB2-BD59-A6C34878D82A}">
                    <a16:rowId xmlns:a16="http://schemas.microsoft.com/office/drawing/2014/main" xmlns="" val="10005"/>
                  </a:ext>
                </a:extLst>
              </a:tr>
            </a:tbl>
          </a:graphicData>
        </a:graphic>
      </p:graphicFrame>
      <p:sp>
        <p:nvSpPr>
          <p:cNvPr id="4" name="Slide Number Placeholder 3"/>
          <p:cNvSpPr>
            <a:spLocks noGrp="1"/>
          </p:cNvSpPr>
          <p:nvPr>
            <p:ph type="sldNum" sz="quarter" idx="12"/>
          </p:nvPr>
        </p:nvSpPr>
        <p:spPr/>
        <p:txBody>
          <a:bodyPr/>
          <a:lstStyle/>
          <a:p>
            <a:fld id="{D7CBE9B7-FB75-284D-83FF-0AB6B020F1CD}" type="slidenum">
              <a:rPr lang="en-US" smtClean="0"/>
              <a:pPr/>
              <a:t>53</a:t>
            </a:fld>
            <a:endParaRPr lang="en-US"/>
          </a:p>
        </p:txBody>
      </p:sp>
    </p:spTree>
    <p:extLst>
      <p:ext uri="{BB962C8B-B14F-4D97-AF65-F5344CB8AC3E}">
        <p14:creationId xmlns:p14="http://schemas.microsoft.com/office/powerpoint/2010/main" xmlns="" val="25531209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a:solidFill>
                  <a:schemeClr val="tx1"/>
                </a:solidFill>
                <a:latin typeface="Arial" panose="020B0604020202020204" pitchFamily="34" charset="0"/>
                <a:cs typeface="Arial" panose="020B0604020202020204" pitchFamily="34" charset="0"/>
              </a:rPr>
              <a:t>3. Report on Performance </a:t>
            </a:r>
            <a:r>
              <a:rPr lang="en-ZA" dirty="0" smtClean="0">
                <a:solidFill>
                  <a:schemeClr val="tx1"/>
                </a:solidFill>
                <a:latin typeface="Arial" panose="020B0604020202020204" pitchFamily="34" charset="0"/>
                <a:cs typeface="Arial" panose="020B0604020202020204" pitchFamily="34" charset="0"/>
              </a:rPr>
              <a:t>FY 2018/19</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967271"/>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Legal Aid SA Media, Marketing Activities &amp; Stakeholder Management</a:t>
            </a:r>
          </a:p>
        </p:txBody>
      </p:sp>
      <p:sp>
        <p:nvSpPr>
          <p:cNvPr id="4" name="Content Placeholder 2"/>
          <p:cNvSpPr>
            <a:spLocks noGrp="1"/>
          </p:cNvSpPr>
          <p:nvPr>
            <p:ph idx="1"/>
          </p:nvPr>
        </p:nvSpPr>
        <p:spPr>
          <a:xfrm>
            <a:off x="381000" y="1249761"/>
            <a:ext cx="8763000" cy="5418710"/>
          </a:xfrm>
        </p:spPr>
        <p:txBody>
          <a:bodyPr>
            <a:normAutofit fontScale="92500" lnSpcReduction="10000"/>
          </a:bodyPr>
          <a:lstStyle/>
          <a:p>
            <a:pPr marL="514350" lvl="0" indent="-514350">
              <a:lnSpc>
                <a:spcPct val="110000"/>
              </a:lnSpc>
              <a:buFont typeface="+mj-lt"/>
              <a:buAutoNum type="romanUcPeriod"/>
            </a:pPr>
            <a:r>
              <a:rPr lang="en-US" sz="1900" dirty="0">
                <a:solidFill>
                  <a:prstClr val="black"/>
                </a:solidFill>
                <a:latin typeface="Arial"/>
                <a:cs typeface="Arial"/>
              </a:rPr>
              <a:t>The last independent brand study showed a </a:t>
            </a:r>
            <a:r>
              <a:rPr lang="en-US" sz="1900" b="1" dirty="0">
                <a:solidFill>
                  <a:prstClr val="black"/>
                </a:solidFill>
                <a:latin typeface="Arial"/>
                <a:cs typeface="Arial"/>
              </a:rPr>
              <a:t>6%</a:t>
            </a:r>
            <a:r>
              <a:rPr lang="en-US" sz="1900" dirty="0">
                <a:solidFill>
                  <a:prstClr val="black"/>
                </a:solidFill>
                <a:latin typeface="Arial"/>
                <a:cs typeface="Arial"/>
              </a:rPr>
              <a:t> brand awareness increase from </a:t>
            </a:r>
            <a:r>
              <a:rPr lang="en-US" sz="1900" b="1" dirty="0">
                <a:solidFill>
                  <a:prstClr val="black"/>
                </a:solidFill>
                <a:latin typeface="Arial"/>
                <a:cs typeface="Arial"/>
              </a:rPr>
              <a:t>60%</a:t>
            </a:r>
            <a:r>
              <a:rPr lang="en-US" sz="1900" dirty="0">
                <a:solidFill>
                  <a:prstClr val="black"/>
                </a:solidFill>
                <a:latin typeface="Arial"/>
                <a:cs typeface="Arial"/>
              </a:rPr>
              <a:t> in 2016-2017 to </a:t>
            </a:r>
            <a:r>
              <a:rPr lang="en-US" sz="1900" b="1" dirty="0">
                <a:solidFill>
                  <a:prstClr val="black"/>
                </a:solidFill>
                <a:latin typeface="Arial"/>
                <a:cs typeface="Arial"/>
              </a:rPr>
              <a:t>66% </a:t>
            </a:r>
            <a:r>
              <a:rPr lang="en-US" sz="1900" dirty="0">
                <a:solidFill>
                  <a:prstClr val="black"/>
                </a:solidFill>
                <a:latin typeface="Arial"/>
                <a:cs typeface="Arial"/>
              </a:rPr>
              <a:t>in the 2017-2018 financial year. Due to budgetary constraints, the survey is now conducted biennially. </a:t>
            </a:r>
          </a:p>
          <a:p>
            <a:pPr marL="514350" lvl="0" indent="-514350">
              <a:lnSpc>
                <a:spcPct val="110000"/>
              </a:lnSpc>
              <a:buFont typeface="+mj-lt"/>
              <a:buAutoNum type="romanUcPeriod"/>
            </a:pPr>
            <a:r>
              <a:rPr lang="en-US" sz="1900" dirty="0">
                <a:solidFill>
                  <a:prstClr val="black"/>
                </a:solidFill>
                <a:latin typeface="Arial"/>
                <a:cs typeface="Arial"/>
              </a:rPr>
              <a:t>The following programmes drive the increase in brand awareness:</a:t>
            </a:r>
          </a:p>
          <a:p>
            <a:pPr marL="971550" lvl="1" indent="-457200">
              <a:lnSpc>
                <a:spcPct val="110000"/>
              </a:lnSpc>
              <a:buFont typeface="+mj-lt"/>
              <a:buAutoNum type="romanLcPeriod"/>
            </a:pPr>
            <a:r>
              <a:rPr lang="en-US" sz="1900" dirty="0">
                <a:latin typeface="Arial"/>
                <a:cs typeface="Arial"/>
              </a:rPr>
              <a:t>Legal Aid SA’s marketing initiatives – enhanced by provincial targeted advertising campaigns, as well as social media presence.</a:t>
            </a:r>
          </a:p>
          <a:p>
            <a:pPr marL="971550" lvl="1" indent="-457200">
              <a:lnSpc>
                <a:spcPct val="110000"/>
              </a:lnSpc>
              <a:buFont typeface="+mj-lt"/>
              <a:buAutoNum type="romanLcPeriod"/>
            </a:pPr>
            <a:r>
              <a:rPr lang="en-US" sz="1900" dirty="0">
                <a:latin typeface="Arial"/>
                <a:cs typeface="Arial"/>
              </a:rPr>
              <a:t>Community outreach and public education – with a focus on empowerment through information on constitutional rights and the Bill of Rights, as well as education on legal rights.</a:t>
            </a:r>
          </a:p>
          <a:p>
            <a:pPr marL="971550" lvl="1" indent="-457200">
              <a:lnSpc>
                <a:spcPct val="110000"/>
              </a:lnSpc>
              <a:buFont typeface="+mj-lt"/>
              <a:buAutoNum type="romanLcPeriod"/>
            </a:pPr>
            <a:r>
              <a:rPr lang="en-US" sz="1900" dirty="0">
                <a:latin typeface="Arial"/>
                <a:cs typeface="Arial"/>
              </a:rPr>
              <a:t>Legal Aid Advice Line services – providing legal advice on criminal and civil matters through </a:t>
            </a:r>
            <a:r>
              <a:rPr lang="en-US" sz="1900" dirty="0" smtClean="0">
                <a:latin typeface="Arial"/>
                <a:cs typeface="Arial"/>
              </a:rPr>
              <a:t>Call Centre agents </a:t>
            </a:r>
            <a:r>
              <a:rPr lang="en-US" sz="1900" dirty="0">
                <a:latin typeface="Arial"/>
                <a:cs typeface="Arial"/>
              </a:rPr>
              <a:t>in all official languages.</a:t>
            </a:r>
          </a:p>
          <a:p>
            <a:pPr marL="971550" lvl="1" indent="-457200">
              <a:lnSpc>
                <a:spcPct val="110000"/>
              </a:lnSpc>
              <a:buFont typeface="+mj-lt"/>
              <a:buAutoNum type="romanLcPeriod"/>
            </a:pPr>
            <a:r>
              <a:rPr lang="en-US" sz="1900" dirty="0">
                <a:latin typeface="Arial"/>
                <a:cs typeface="Arial"/>
              </a:rPr>
              <a:t>Corporate branding and advertisements – we continue to exceed annual targets in branded courts, prisons and police </a:t>
            </a:r>
            <a:r>
              <a:rPr lang="en-US" sz="1900" dirty="0">
                <a:solidFill>
                  <a:prstClr val="black"/>
                </a:solidFill>
                <a:latin typeface="Arial"/>
                <a:cs typeface="Arial"/>
              </a:rPr>
              <a:t>cells. </a:t>
            </a:r>
            <a:endParaRPr lang="en-US" sz="1900" strike="sngStrike" dirty="0">
              <a:solidFill>
                <a:prstClr val="black"/>
              </a:solidFill>
              <a:latin typeface="Arial"/>
              <a:cs typeface="Arial"/>
            </a:endParaRPr>
          </a:p>
          <a:p>
            <a:pPr marL="514350" lvl="0" indent="-514350">
              <a:lnSpc>
                <a:spcPct val="110000"/>
              </a:lnSpc>
              <a:buFont typeface="+mj-lt"/>
              <a:buAutoNum type="romanUcPeriod"/>
            </a:pPr>
            <a:r>
              <a:rPr lang="en-US" sz="1900" dirty="0">
                <a:solidFill>
                  <a:prstClr val="black"/>
                </a:solidFill>
                <a:latin typeface="Arial"/>
                <a:cs typeface="Arial"/>
              </a:rPr>
              <a:t>59 media engagements were held with journalists and editors resulting in good media relations; </a:t>
            </a:r>
            <a:r>
              <a:rPr lang="en-US" sz="1900" dirty="0" smtClean="0">
                <a:solidFill>
                  <a:prstClr val="black"/>
                </a:solidFill>
                <a:latin typeface="Arial"/>
                <a:cs typeface="Arial"/>
              </a:rPr>
              <a:t>2,431 </a:t>
            </a:r>
            <a:r>
              <a:rPr lang="en-US" sz="1900" dirty="0">
                <a:solidFill>
                  <a:prstClr val="black"/>
                </a:solidFill>
                <a:latin typeface="Arial"/>
                <a:cs typeface="Arial"/>
              </a:rPr>
              <a:t>media mentions in print and broadcast media; 579 roundtable discussions were held with partners to enhance access to justice with communities, and quarterly electronic stakeholder newsletters continue to spread information on Legal Aid SA’s service offerings to clients. </a:t>
            </a:r>
          </a:p>
          <a:p>
            <a:pPr marL="514350" lvl="0" indent="-514350">
              <a:buFont typeface="+mj-lt"/>
              <a:buAutoNum type="romanUcPeriod"/>
            </a:pPr>
            <a:endParaRPr lang="en-US" sz="2000" dirty="0">
              <a:latin typeface="Arial"/>
              <a:cs typeface="Arial"/>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6" name="Slide Number Placeholder 5"/>
          <p:cNvSpPr>
            <a:spLocks noGrp="1"/>
          </p:cNvSpPr>
          <p:nvPr>
            <p:ph type="sldNum" sz="quarter" idx="12"/>
          </p:nvPr>
        </p:nvSpPr>
        <p:spPr/>
        <p:txBody>
          <a:bodyPr/>
          <a:lstStyle/>
          <a:p>
            <a:fld id="{D7CBE9B7-FB75-284D-83FF-0AB6B020F1CD}" type="slidenum">
              <a:rPr lang="en-US" smtClean="0"/>
              <a:pPr/>
              <a:t>54</a:t>
            </a:fld>
            <a:endParaRPr lang="en-US"/>
          </a:p>
        </p:txBody>
      </p:sp>
    </p:spTree>
    <p:extLst>
      <p:ext uri="{BB962C8B-B14F-4D97-AF65-F5344CB8AC3E}">
        <p14:creationId xmlns:p14="http://schemas.microsoft.com/office/powerpoint/2010/main" xmlns="" val="15417343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847725" y="1927723"/>
            <a:ext cx="7455877" cy="694744"/>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lvl="0" algn="ctr">
              <a:defRPr/>
            </a:pPr>
            <a:r>
              <a:rPr lang="en-US" sz="4200" b="0" dirty="0">
                <a:solidFill>
                  <a:prstClr val="black"/>
                </a:solidFill>
                <a:latin typeface="Eras Demi ITC" panose="020B0805030504020804" pitchFamily="34" charset="0"/>
              </a:rPr>
              <a:t>4. Delivery against Strategic Plan 2015-2020</a:t>
            </a:r>
          </a:p>
          <a:p>
            <a:pPr lvl="0" algn="ctr">
              <a:defRPr/>
            </a:pPr>
            <a:endParaRPr lang="en-US" sz="4200" b="0" dirty="0">
              <a:solidFill>
                <a:prstClr val="black"/>
              </a:solidFill>
              <a:latin typeface="Eras Demi ITC" panose="020B0805030504020804" pitchFamily="34" charset="0"/>
            </a:endParaRPr>
          </a:p>
        </p:txBody>
      </p:sp>
      <p:sp>
        <p:nvSpPr>
          <p:cNvPr id="6"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2" name="Slide Number Placeholder 1"/>
          <p:cNvSpPr>
            <a:spLocks noGrp="1"/>
          </p:cNvSpPr>
          <p:nvPr>
            <p:ph type="sldNum" sz="quarter" idx="12"/>
          </p:nvPr>
        </p:nvSpPr>
        <p:spPr/>
        <p:txBody>
          <a:bodyPr/>
          <a:lstStyle/>
          <a:p>
            <a:fld id="{D7CBE9B7-FB75-284D-83FF-0AB6B020F1CD}" type="slidenum">
              <a:rPr lang="en-US" smtClean="0"/>
              <a:pPr/>
              <a:t>55</a:t>
            </a:fld>
            <a:endParaRPr lang="en-US"/>
          </a:p>
        </p:txBody>
      </p:sp>
    </p:spTree>
    <p:extLst>
      <p:ext uri="{BB962C8B-B14F-4D97-AF65-F5344CB8AC3E}">
        <p14:creationId xmlns:p14="http://schemas.microsoft.com/office/powerpoint/2010/main" xmlns="" val="31020122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4. Delivery Against Strategic Plan</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729156"/>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Strategic Plan 2015-2020</a:t>
            </a:r>
          </a:p>
        </p:txBody>
      </p:sp>
      <p:sp>
        <p:nvSpPr>
          <p:cNvPr id="4" name="Content Placeholder 2"/>
          <p:cNvSpPr>
            <a:spLocks noGrp="1"/>
          </p:cNvSpPr>
          <p:nvPr>
            <p:ph idx="1"/>
          </p:nvPr>
        </p:nvSpPr>
        <p:spPr>
          <a:xfrm>
            <a:off x="381000" y="1072525"/>
            <a:ext cx="8763000" cy="5418710"/>
          </a:xfrm>
        </p:spPr>
        <p:txBody>
          <a:bodyPr>
            <a:normAutofit/>
          </a:bodyPr>
          <a:lstStyle/>
          <a:p>
            <a:pPr marL="514350" lvl="0" indent="-514350">
              <a:buFont typeface="+mj-lt"/>
              <a:buAutoNum type="romanUcPeriod"/>
            </a:pPr>
            <a:r>
              <a:rPr lang="en-US" sz="2000" dirty="0">
                <a:solidFill>
                  <a:prstClr val="black"/>
                </a:solidFill>
                <a:latin typeface="Arial"/>
                <a:cs typeface="Arial"/>
              </a:rPr>
              <a:t>The </a:t>
            </a:r>
            <a:r>
              <a:rPr lang="en-US" sz="2000" dirty="0" smtClean="0">
                <a:solidFill>
                  <a:prstClr val="black"/>
                </a:solidFill>
                <a:latin typeface="Arial"/>
                <a:cs typeface="Arial"/>
              </a:rPr>
              <a:t>2018/19 </a:t>
            </a:r>
            <a:r>
              <a:rPr lang="en-US" sz="2000" dirty="0">
                <a:solidFill>
                  <a:prstClr val="black"/>
                </a:solidFill>
                <a:latin typeface="Arial"/>
                <a:cs typeface="Arial"/>
              </a:rPr>
              <a:t>FY was the </a:t>
            </a:r>
            <a:r>
              <a:rPr lang="en-US" sz="2000" dirty="0" smtClean="0">
                <a:solidFill>
                  <a:prstClr val="black"/>
                </a:solidFill>
                <a:latin typeface="Arial"/>
                <a:cs typeface="Arial"/>
              </a:rPr>
              <a:t>4</a:t>
            </a:r>
            <a:r>
              <a:rPr lang="en-US" sz="2000" baseline="30000" dirty="0" smtClean="0">
                <a:solidFill>
                  <a:prstClr val="black"/>
                </a:solidFill>
                <a:latin typeface="Arial"/>
                <a:cs typeface="Arial"/>
              </a:rPr>
              <a:t>th</a:t>
            </a:r>
            <a:r>
              <a:rPr lang="en-US" sz="2000" dirty="0" smtClean="0">
                <a:solidFill>
                  <a:prstClr val="black"/>
                </a:solidFill>
                <a:latin typeface="Arial"/>
                <a:cs typeface="Arial"/>
              </a:rPr>
              <a:t> year </a:t>
            </a:r>
            <a:r>
              <a:rPr lang="en-US" sz="2000" dirty="0">
                <a:solidFill>
                  <a:prstClr val="black"/>
                </a:solidFill>
                <a:latin typeface="Arial"/>
                <a:cs typeface="Arial"/>
              </a:rPr>
              <a:t>of implementation of the Legal Aid SA Strategic Plan 2015-2020, which seeks to fulfill the following broad </a:t>
            </a:r>
            <a:r>
              <a:rPr lang="en-US" sz="2000" dirty="0" smtClean="0">
                <a:solidFill>
                  <a:prstClr val="black"/>
                </a:solidFill>
                <a:latin typeface="Arial"/>
                <a:cs typeface="Arial"/>
              </a:rPr>
              <a:t>outcomes</a:t>
            </a:r>
            <a:r>
              <a:rPr lang="en-US" sz="2000" dirty="0">
                <a:solidFill>
                  <a:prstClr val="black"/>
                </a:solidFill>
                <a:latin typeface="Arial"/>
                <a:cs typeface="Arial"/>
              </a:rPr>
              <a:t>:</a:t>
            </a:r>
          </a:p>
          <a:p>
            <a:pPr marL="914400" lvl="1" indent="-400050">
              <a:buFont typeface="+mj-lt"/>
              <a:buAutoNum type="romanUcPeriod"/>
            </a:pPr>
            <a:r>
              <a:rPr lang="en-US" sz="1600" dirty="0">
                <a:solidFill>
                  <a:prstClr val="black"/>
                </a:solidFill>
                <a:latin typeface="Arial"/>
                <a:cs typeface="Arial"/>
              </a:rPr>
              <a:t>Quality justice for all, focusing on the poor and vulnerable, thus contributing to building safer communities;</a:t>
            </a:r>
          </a:p>
          <a:p>
            <a:pPr marL="914400" lvl="1" indent="-400050">
              <a:buFont typeface="+mj-lt"/>
              <a:buAutoNum type="romanUcPeriod"/>
            </a:pPr>
            <a:r>
              <a:rPr lang="en-US" sz="1600" dirty="0">
                <a:solidFill>
                  <a:prstClr val="black"/>
                </a:solidFill>
                <a:latin typeface="Arial"/>
                <a:cs typeface="Arial"/>
              </a:rPr>
              <a:t>Respected, accessible, high performing and sustainable public entity impacting positively on society, the economy and the environment.</a:t>
            </a:r>
          </a:p>
          <a:p>
            <a:pPr marL="514350" lvl="0" indent="-514350">
              <a:buFont typeface="+mj-lt"/>
              <a:buAutoNum type="romanUcPeriod"/>
            </a:pPr>
            <a:r>
              <a:rPr lang="en-US" sz="2000" dirty="0">
                <a:solidFill>
                  <a:prstClr val="black"/>
                </a:solidFill>
                <a:latin typeface="Arial"/>
                <a:cs typeface="Arial"/>
              </a:rPr>
              <a:t>The Strategic Plan 2015-2020 was successfully implemented through the Business Plan </a:t>
            </a:r>
            <a:r>
              <a:rPr lang="en-US" sz="2000" dirty="0" smtClean="0">
                <a:solidFill>
                  <a:prstClr val="black"/>
                </a:solidFill>
                <a:latin typeface="Arial"/>
                <a:cs typeface="Arial"/>
              </a:rPr>
              <a:t>2018/19 </a:t>
            </a:r>
            <a:r>
              <a:rPr lang="en-US" sz="2000" dirty="0">
                <a:solidFill>
                  <a:prstClr val="black"/>
                </a:solidFill>
                <a:latin typeface="Arial"/>
                <a:cs typeface="Arial"/>
              </a:rPr>
              <a:t>and as at year </a:t>
            </a:r>
            <a:r>
              <a:rPr lang="en-US" sz="2000" dirty="0" smtClean="0">
                <a:solidFill>
                  <a:prstClr val="black"/>
                </a:solidFill>
                <a:latin typeface="Arial"/>
                <a:cs typeface="Arial"/>
              </a:rPr>
              <a:t>end, </a:t>
            </a:r>
            <a:r>
              <a:rPr lang="en-US" sz="2000" dirty="0">
                <a:latin typeface="Arial"/>
                <a:cs typeface="Arial"/>
              </a:rPr>
              <a:t>&gt;</a:t>
            </a:r>
            <a:r>
              <a:rPr lang="en-US" sz="2000" dirty="0" smtClean="0">
                <a:latin typeface="Arial"/>
                <a:cs typeface="Arial"/>
              </a:rPr>
              <a:t>90% </a:t>
            </a:r>
            <a:r>
              <a:rPr lang="en-US" sz="2000" dirty="0">
                <a:solidFill>
                  <a:prstClr val="black"/>
                </a:solidFill>
                <a:latin typeface="Arial"/>
                <a:cs typeface="Arial"/>
              </a:rPr>
              <a:t>of the Business Plan targets were </a:t>
            </a:r>
            <a:r>
              <a:rPr lang="en-US" sz="2000" dirty="0" smtClean="0">
                <a:solidFill>
                  <a:prstClr val="black"/>
                </a:solidFill>
                <a:latin typeface="Arial"/>
                <a:cs typeface="Arial"/>
              </a:rPr>
              <a:t>delivered.</a:t>
            </a:r>
            <a:endParaRPr lang="en-US" sz="2000" dirty="0">
              <a:solidFill>
                <a:prstClr val="black"/>
              </a:solidFill>
              <a:latin typeface="Arial"/>
              <a:cs typeface="Arial"/>
            </a:endParaRPr>
          </a:p>
          <a:p>
            <a:pPr marL="514350" lvl="0" indent="-514350">
              <a:buFont typeface="+mj-lt"/>
              <a:buAutoNum type="romanUcPeriod"/>
            </a:pPr>
            <a:r>
              <a:rPr lang="en-US" sz="2000" dirty="0">
                <a:solidFill>
                  <a:prstClr val="black"/>
                </a:solidFill>
                <a:latin typeface="Arial"/>
                <a:cs typeface="Arial"/>
              </a:rPr>
              <a:t>In the climate of fiscal constraints, all programmes in the Strategic Plan 2015-2020 maintained at levels </a:t>
            </a:r>
            <a:r>
              <a:rPr lang="en-US" sz="2000" dirty="0" smtClean="0">
                <a:solidFill>
                  <a:prstClr val="black"/>
                </a:solidFill>
                <a:latin typeface="Arial"/>
                <a:cs typeface="Arial"/>
              </a:rPr>
              <a:t>possible.</a:t>
            </a:r>
            <a:endParaRPr lang="en-US" sz="2000" dirty="0">
              <a:solidFill>
                <a:prstClr val="black"/>
              </a:solidFill>
              <a:latin typeface="Arial"/>
              <a:cs typeface="Arial"/>
            </a:endParaRPr>
          </a:p>
          <a:p>
            <a:pPr marL="514350" lvl="0" indent="-514350">
              <a:buFont typeface="+mj-lt"/>
              <a:buAutoNum type="romanUcPeriod"/>
            </a:pPr>
            <a:r>
              <a:rPr lang="en-US" sz="2000" dirty="0">
                <a:solidFill>
                  <a:prstClr val="black"/>
                </a:solidFill>
                <a:latin typeface="Arial"/>
                <a:cs typeface="Arial"/>
              </a:rPr>
              <a:t>Strategic Plan 2015-2020 Review </a:t>
            </a:r>
            <a:r>
              <a:rPr lang="en-US" sz="2000" dirty="0" smtClean="0">
                <a:solidFill>
                  <a:prstClr val="black"/>
                </a:solidFill>
                <a:latin typeface="Arial"/>
                <a:cs typeface="Arial"/>
              </a:rPr>
              <a:t>2019-2020 </a:t>
            </a:r>
            <a:r>
              <a:rPr lang="en-US" sz="2000" dirty="0">
                <a:solidFill>
                  <a:prstClr val="black"/>
                </a:solidFill>
                <a:latin typeface="Arial"/>
                <a:cs typeface="Arial"/>
              </a:rPr>
              <a:t>was completed and approved by the </a:t>
            </a:r>
            <a:r>
              <a:rPr lang="en-US" sz="2000" dirty="0" smtClean="0">
                <a:solidFill>
                  <a:prstClr val="black"/>
                </a:solidFill>
                <a:latin typeface="Arial"/>
                <a:cs typeface="Arial"/>
              </a:rPr>
              <a:t>Board.</a:t>
            </a:r>
            <a:endParaRPr lang="en-US" sz="2000" dirty="0">
              <a:solidFill>
                <a:prstClr val="black"/>
              </a:solidFill>
              <a:latin typeface="Arial"/>
              <a:cs typeface="Arial"/>
            </a:endParaRPr>
          </a:p>
          <a:p>
            <a:pPr marL="514350" lvl="0" indent="-514350">
              <a:buFont typeface="+mj-lt"/>
              <a:buAutoNum type="romanUcPeriod"/>
            </a:pPr>
            <a:r>
              <a:rPr lang="en-US" sz="2000" dirty="0">
                <a:solidFill>
                  <a:prstClr val="black"/>
                </a:solidFill>
                <a:latin typeface="Arial"/>
                <a:cs typeface="Arial"/>
              </a:rPr>
              <a:t>Strategic Shifts set for the 2015-2020 period are tracked through the performance on outcomes and maturity </a:t>
            </a:r>
            <a:r>
              <a:rPr lang="en-US" sz="2000" dirty="0" smtClean="0">
                <a:solidFill>
                  <a:prstClr val="black"/>
                </a:solidFill>
                <a:latin typeface="Arial"/>
                <a:cs typeface="Arial"/>
              </a:rPr>
              <a:t>scales.</a:t>
            </a:r>
            <a:endParaRPr lang="en-US" sz="2000" dirty="0">
              <a:solidFill>
                <a:prstClr val="black"/>
              </a:solidFill>
              <a:latin typeface="Arial"/>
              <a:cs typeface="Arial"/>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6" name="Slide Number Placeholder 5"/>
          <p:cNvSpPr>
            <a:spLocks noGrp="1"/>
          </p:cNvSpPr>
          <p:nvPr>
            <p:ph type="sldNum" sz="quarter" idx="12"/>
          </p:nvPr>
        </p:nvSpPr>
        <p:spPr/>
        <p:txBody>
          <a:bodyPr/>
          <a:lstStyle/>
          <a:p>
            <a:fld id="{D7CBE9B7-FB75-284D-83FF-0AB6B020F1CD}" type="slidenum">
              <a:rPr lang="en-US" smtClean="0"/>
              <a:pPr/>
              <a:t>56</a:t>
            </a:fld>
            <a:endParaRPr lang="en-US"/>
          </a:p>
        </p:txBody>
      </p:sp>
    </p:spTree>
    <p:extLst>
      <p:ext uri="{BB962C8B-B14F-4D97-AF65-F5344CB8AC3E}">
        <p14:creationId xmlns:p14="http://schemas.microsoft.com/office/powerpoint/2010/main" xmlns="" val="149627955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847725" y="1680835"/>
            <a:ext cx="7455877" cy="694744"/>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lvl="0" algn="ctr">
              <a:defRPr/>
            </a:pPr>
            <a:r>
              <a:rPr lang="en-US" sz="4200" b="0" dirty="0" smtClean="0">
                <a:solidFill>
                  <a:prstClr val="black"/>
                </a:solidFill>
                <a:latin typeface="Eras Demi ITC" panose="020B0805030504020804" pitchFamily="34" charset="0"/>
              </a:rPr>
              <a:t>5. </a:t>
            </a:r>
            <a:r>
              <a:rPr lang="en-US" sz="4200" b="0" dirty="0">
                <a:solidFill>
                  <a:prstClr val="black"/>
                </a:solidFill>
                <a:latin typeface="Eras Demi ITC" panose="020B0805030504020804" pitchFamily="34" charset="0"/>
              </a:rPr>
              <a:t>Summary of Performance </a:t>
            </a:r>
            <a:r>
              <a:rPr lang="en-US" sz="4200" b="0" dirty="0" smtClean="0">
                <a:solidFill>
                  <a:prstClr val="black"/>
                </a:solidFill>
                <a:latin typeface="Eras Demi ITC" panose="020B0805030504020804" pitchFamily="34" charset="0"/>
              </a:rPr>
              <a:t>2018/19</a:t>
            </a:r>
            <a:endParaRPr lang="en-US" sz="4200" b="0" dirty="0">
              <a:solidFill>
                <a:prstClr val="black"/>
              </a:solidFill>
              <a:latin typeface="Eras Demi ITC" panose="020B0805030504020804" pitchFamily="34" charset="0"/>
            </a:endParaRPr>
          </a:p>
        </p:txBody>
      </p:sp>
      <p:sp>
        <p:nvSpPr>
          <p:cNvPr id="6"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2" name="Slide Number Placeholder 1"/>
          <p:cNvSpPr>
            <a:spLocks noGrp="1"/>
          </p:cNvSpPr>
          <p:nvPr>
            <p:ph type="sldNum" sz="quarter" idx="12"/>
          </p:nvPr>
        </p:nvSpPr>
        <p:spPr/>
        <p:txBody>
          <a:bodyPr/>
          <a:lstStyle/>
          <a:p>
            <a:fld id="{D7CBE9B7-FB75-284D-83FF-0AB6B020F1CD}" type="slidenum">
              <a:rPr lang="en-US" smtClean="0"/>
              <a:pPr/>
              <a:t>57</a:t>
            </a:fld>
            <a:endParaRPr lang="en-US"/>
          </a:p>
        </p:txBody>
      </p:sp>
    </p:spTree>
    <p:extLst>
      <p:ext uri="{BB962C8B-B14F-4D97-AF65-F5344CB8AC3E}">
        <p14:creationId xmlns:p14="http://schemas.microsoft.com/office/powerpoint/2010/main" xmlns="" val="223629987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pic>
        <p:nvPicPr>
          <p:cNvPr id="7" name="Picture 6"/>
          <p:cNvPicPr>
            <a:picLocks noChangeAspect="1"/>
          </p:cNvPicPr>
          <p:nvPr/>
        </p:nvPicPr>
        <p:blipFill>
          <a:blip r:embed="rId3"/>
          <a:stretch>
            <a:fillRect/>
          </a:stretch>
        </p:blipFill>
        <p:spPr>
          <a:xfrm>
            <a:off x="409575" y="1457324"/>
            <a:ext cx="8699139" cy="4029075"/>
          </a:xfrm>
          <a:prstGeom prst="rect">
            <a:avLst/>
          </a:prstGeom>
        </p:spPr>
      </p:pic>
      <p:sp>
        <p:nvSpPr>
          <p:cNvPr id="4" name="Slide Number Placeholder 3"/>
          <p:cNvSpPr>
            <a:spLocks noGrp="1"/>
          </p:cNvSpPr>
          <p:nvPr>
            <p:ph type="sldNum" sz="quarter" idx="12"/>
          </p:nvPr>
        </p:nvSpPr>
        <p:spPr/>
        <p:txBody>
          <a:bodyPr/>
          <a:lstStyle/>
          <a:p>
            <a:fld id="{D7CBE9B7-FB75-284D-83FF-0AB6B020F1CD}" type="slidenum">
              <a:rPr lang="en-US" smtClean="0"/>
              <a:pPr/>
              <a:t>58</a:t>
            </a:fld>
            <a:endParaRPr lang="en-US"/>
          </a:p>
        </p:txBody>
      </p:sp>
      <p:sp>
        <p:nvSpPr>
          <p:cNvPr id="8"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sz="2900" dirty="0" smtClean="0">
                <a:solidFill>
                  <a:schemeClr val="tx1"/>
                </a:solidFill>
                <a:latin typeface="Arial" panose="020B0604020202020204" pitchFamily="34" charset="0"/>
                <a:cs typeface="Arial" panose="020B0604020202020204" pitchFamily="34" charset="0"/>
              </a:rPr>
              <a:t>5. </a:t>
            </a:r>
            <a:r>
              <a:rPr lang="en-US" sz="2900" dirty="0" smtClean="0">
                <a:solidFill>
                  <a:schemeClr val="tx1"/>
                </a:solidFill>
                <a:latin typeface="Arial" panose="020B0604020202020204" pitchFamily="34" charset="0"/>
                <a:cs typeface="Arial" panose="020B0604020202020204" pitchFamily="34" charset="0"/>
              </a:rPr>
              <a:t>Summary </a:t>
            </a:r>
            <a:r>
              <a:rPr lang="en-US" sz="2900" dirty="0">
                <a:solidFill>
                  <a:schemeClr val="tx1"/>
                </a:solidFill>
                <a:latin typeface="Arial" panose="020B0604020202020204" pitchFamily="34" charset="0"/>
                <a:cs typeface="Arial" panose="020B0604020202020204" pitchFamily="34" charset="0"/>
              </a:rPr>
              <a:t>of Performance FY 2018/19</a:t>
            </a:r>
            <a:endParaRPr lang="en-ZA" sz="2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95994468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pic>
        <p:nvPicPr>
          <p:cNvPr id="3" name="Picture 2"/>
          <p:cNvPicPr>
            <a:picLocks noChangeAspect="1"/>
          </p:cNvPicPr>
          <p:nvPr/>
        </p:nvPicPr>
        <p:blipFill>
          <a:blip r:embed="rId3"/>
          <a:stretch>
            <a:fillRect/>
          </a:stretch>
        </p:blipFill>
        <p:spPr>
          <a:xfrm>
            <a:off x="428625" y="1701508"/>
            <a:ext cx="8653462" cy="3684879"/>
          </a:xfrm>
          <a:prstGeom prst="rect">
            <a:avLst/>
          </a:prstGeom>
        </p:spPr>
      </p:pic>
      <p:sp>
        <p:nvSpPr>
          <p:cNvPr id="4" name="Slide Number Placeholder 3"/>
          <p:cNvSpPr>
            <a:spLocks noGrp="1"/>
          </p:cNvSpPr>
          <p:nvPr>
            <p:ph type="sldNum" sz="quarter" idx="12"/>
          </p:nvPr>
        </p:nvSpPr>
        <p:spPr/>
        <p:txBody>
          <a:bodyPr/>
          <a:lstStyle/>
          <a:p>
            <a:fld id="{D7CBE9B7-FB75-284D-83FF-0AB6B020F1CD}" type="slidenum">
              <a:rPr lang="en-US" smtClean="0"/>
              <a:pPr/>
              <a:t>59</a:t>
            </a:fld>
            <a:endParaRPr lang="en-US"/>
          </a:p>
        </p:txBody>
      </p:sp>
      <p:sp>
        <p:nvSpPr>
          <p:cNvPr id="8"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sz="2900" dirty="0" smtClean="0">
                <a:solidFill>
                  <a:schemeClr val="tx1"/>
                </a:solidFill>
                <a:latin typeface="Arial" panose="020B0604020202020204" pitchFamily="34" charset="0"/>
                <a:cs typeface="Arial" panose="020B0604020202020204" pitchFamily="34" charset="0"/>
              </a:rPr>
              <a:t>5. </a:t>
            </a:r>
            <a:r>
              <a:rPr lang="en-US" sz="2900" dirty="0" smtClean="0">
                <a:solidFill>
                  <a:schemeClr val="tx1"/>
                </a:solidFill>
                <a:latin typeface="Arial" panose="020B0604020202020204" pitchFamily="34" charset="0"/>
                <a:cs typeface="Arial" panose="020B0604020202020204" pitchFamily="34" charset="0"/>
              </a:rPr>
              <a:t>Summary </a:t>
            </a:r>
            <a:r>
              <a:rPr lang="en-US" sz="2900" dirty="0">
                <a:solidFill>
                  <a:schemeClr val="tx1"/>
                </a:solidFill>
                <a:latin typeface="Arial" panose="020B0604020202020204" pitchFamily="34" charset="0"/>
                <a:cs typeface="Arial" panose="020B0604020202020204" pitchFamily="34" charset="0"/>
              </a:rPr>
              <a:t>of Performance FY 2018/19</a:t>
            </a:r>
            <a:endParaRPr lang="en-ZA" sz="2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148126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847725" y="1680835"/>
            <a:ext cx="7455877" cy="694744"/>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lvl="0" algn="ctr">
              <a:defRPr/>
            </a:pPr>
            <a:r>
              <a:rPr lang="en-ZA" sz="4200" b="0" dirty="0">
                <a:solidFill>
                  <a:prstClr val="black"/>
                </a:solidFill>
                <a:latin typeface="Eras Demi ITC" panose="020B0805030504020804" pitchFamily="34" charset="0"/>
              </a:rPr>
              <a:t>2</a:t>
            </a:r>
            <a:r>
              <a:rPr kumimoji="0" lang="en-ZA" sz="4200" b="0" i="0" u="none" strike="noStrike" kern="1200" cap="none" spc="0" normalizeH="0" baseline="0" noProof="0" dirty="0" smtClean="0">
                <a:ln>
                  <a:noFill/>
                </a:ln>
                <a:solidFill>
                  <a:prstClr val="black"/>
                </a:solidFill>
                <a:effectLst/>
                <a:uLnTx/>
                <a:uFillTx/>
                <a:latin typeface="Eras Demi ITC" panose="020B0805030504020804" pitchFamily="34" charset="0"/>
              </a:rPr>
              <a:t>. </a:t>
            </a:r>
            <a:r>
              <a:rPr lang="en-US" sz="4200" b="0" dirty="0">
                <a:solidFill>
                  <a:prstClr val="black"/>
                </a:solidFill>
                <a:latin typeface="Eras Demi ITC" panose="020B0805030504020804" pitchFamily="34" charset="0"/>
              </a:rPr>
              <a:t>Legal Aid SA Organisational Performance 2018/19</a:t>
            </a:r>
          </a:p>
        </p:txBody>
      </p:sp>
      <p:sp>
        <p:nvSpPr>
          <p:cNvPr id="6"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2" name="Slide Number Placeholder 1"/>
          <p:cNvSpPr>
            <a:spLocks noGrp="1"/>
          </p:cNvSpPr>
          <p:nvPr>
            <p:ph type="sldNum" sz="quarter" idx="12"/>
          </p:nvPr>
        </p:nvSpPr>
        <p:spPr/>
        <p:txBody>
          <a:bodyPr/>
          <a:lstStyle/>
          <a:p>
            <a:fld id="{D7CBE9B7-FB75-284D-83FF-0AB6B020F1CD}" type="slidenum">
              <a:rPr lang="en-US" smtClean="0"/>
              <a:pPr/>
              <a:t>6</a:t>
            </a:fld>
            <a:endParaRPr lang="en-US"/>
          </a:p>
        </p:txBody>
      </p:sp>
    </p:spTree>
    <p:extLst>
      <p:ext uri="{BB962C8B-B14F-4D97-AF65-F5344CB8AC3E}">
        <p14:creationId xmlns:p14="http://schemas.microsoft.com/office/powerpoint/2010/main" xmlns="" val="16522968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pic>
        <p:nvPicPr>
          <p:cNvPr id="3" name="Picture 2"/>
          <p:cNvPicPr>
            <a:picLocks noChangeAspect="1"/>
          </p:cNvPicPr>
          <p:nvPr/>
        </p:nvPicPr>
        <p:blipFill>
          <a:blip r:embed="rId3"/>
          <a:stretch>
            <a:fillRect/>
          </a:stretch>
        </p:blipFill>
        <p:spPr>
          <a:xfrm>
            <a:off x="409575" y="2073612"/>
            <a:ext cx="8667750" cy="2803187"/>
          </a:xfrm>
          <a:prstGeom prst="rect">
            <a:avLst/>
          </a:prstGeom>
        </p:spPr>
      </p:pic>
      <p:sp>
        <p:nvSpPr>
          <p:cNvPr id="4" name="Slide Number Placeholder 3"/>
          <p:cNvSpPr>
            <a:spLocks noGrp="1"/>
          </p:cNvSpPr>
          <p:nvPr>
            <p:ph type="sldNum" sz="quarter" idx="12"/>
          </p:nvPr>
        </p:nvSpPr>
        <p:spPr/>
        <p:txBody>
          <a:bodyPr/>
          <a:lstStyle/>
          <a:p>
            <a:fld id="{D7CBE9B7-FB75-284D-83FF-0AB6B020F1CD}" type="slidenum">
              <a:rPr lang="en-US" smtClean="0"/>
              <a:pPr/>
              <a:t>60</a:t>
            </a:fld>
            <a:endParaRPr lang="en-US"/>
          </a:p>
        </p:txBody>
      </p:sp>
      <p:sp>
        <p:nvSpPr>
          <p:cNvPr id="8"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sz="2900" dirty="0" smtClean="0">
                <a:solidFill>
                  <a:schemeClr val="tx1"/>
                </a:solidFill>
                <a:latin typeface="Arial" panose="020B0604020202020204" pitchFamily="34" charset="0"/>
                <a:cs typeface="Arial" panose="020B0604020202020204" pitchFamily="34" charset="0"/>
              </a:rPr>
              <a:t>5. </a:t>
            </a:r>
            <a:r>
              <a:rPr lang="en-US" sz="2900" dirty="0" smtClean="0">
                <a:solidFill>
                  <a:schemeClr val="tx1"/>
                </a:solidFill>
                <a:latin typeface="Arial" panose="020B0604020202020204" pitchFamily="34" charset="0"/>
                <a:cs typeface="Arial" panose="020B0604020202020204" pitchFamily="34" charset="0"/>
              </a:rPr>
              <a:t>Summary </a:t>
            </a:r>
            <a:r>
              <a:rPr lang="en-US" sz="2900" dirty="0">
                <a:solidFill>
                  <a:schemeClr val="tx1"/>
                </a:solidFill>
                <a:latin typeface="Arial" panose="020B0604020202020204" pitchFamily="34" charset="0"/>
                <a:cs typeface="Arial" panose="020B0604020202020204" pitchFamily="34" charset="0"/>
              </a:rPr>
              <a:t>of Performance FY 2018/19</a:t>
            </a:r>
            <a:endParaRPr lang="en-ZA" sz="2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67506432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6"/>
            <a:ext cx="7074877" cy="1072663"/>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a:solidFill>
                  <a:schemeClr val="tx1"/>
                </a:solidFill>
                <a:latin typeface="Arial" panose="020B0604020202020204" pitchFamily="34" charset="0"/>
                <a:cs typeface="Arial" panose="020B0604020202020204" pitchFamily="34" charset="0"/>
              </a:rPr>
              <a:t>5</a:t>
            </a:r>
            <a:r>
              <a:rPr lang="en-ZA" dirty="0" smtClean="0">
                <a:solidFill>
                  <a:schemeClr val="tx1"/>
                </a:solidFill>
                <a:latin typeface="Arial" panose="020B0604020202020204" pitchFamily="34" charset="0"/>
                <a:cs typeface="Arial" panose="020B0604020202020204" pitchFamily="34" charset="0"/>
              </a:rPr>
              <a:t>. Summary of Performance over 3 years 2016 – 2019</a:t>
            </a:r>
            <a:endParaRPr lang="en-ZA" dirty="0">
              <a:solidFill>
                <a:schemeClr val="tx1"/>
              </a:solidFill>
              <a:latin typeface="Arial" panose="020B0604020202020204" pitchFamily="34" charset="0"/>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10" name="Content Placeholder 2"/>
          <p:cNvGraphicFramePr>
            <a:graphicFrameLocks noGrp="1"/>
          </p:cNvGraphicFramePr>
          <p:nvPr>
            <p:ph idx="1"/>
            <p:extLst>
              <p:ext uri="{D42A27DB-BD31-4B8C-83A1-F6EECF244321}">
                <p14:modId xmlns:p14="http://schemas.microsoft.com/office/powerpoint/2010/main" xmlns="" val="2306295368"/>
              </p:ext>
            </p:extLst>
          </p:nvPr>
        </p:nvGraphicFramePr>
        <p:xfrm>
          <a:off x="471488" y="1435100"/>
          <a:ext cx="8540750" cy="3890320"/>
        </p:xfrm>
        <a:graphic>
          <a:graphicData uri="http://schemas.openxmlformats.org/drawingml/2006/table">
            <a:tbl>
              <a:tblPr firstRow="1" bandRow="1">
                <a:tableStyleId>{073A0DAA-6AF3-43AB-8588-CEC1D06C72B9}</a:tableStyleId>
              </a:tblPr>
              <a:tblGrid>
                <a:gridCol w="689097">
                  <a:extLst>
                    <a:ext uri="{9D8B030D-6E8A-4147-A177-3AD203B41FA5}">
                      <a16:colId xmlns:a16="http://schemas.microsoft.com/office/drawing/2014/main" xmlns="" val="1098740841"/>
                    </a:ext>
                  </a:extLst>
                </a:gridCol>
                <a:gridCol w="2727203">
                  <a:extLst>
                    <a:ext uri="{9D8B030D-6E8A-4147-A177-3AD203B41FA5}">
                      <a16:colId xmlns:a16="http://schemas.microsoft.com/office/drawing/2014/main" xmlns="" val="792290638"/>
                    </a:ext>
                  </a:extLst>
                </a:gridCol>
                <a:gridCol w="1708150">
                  <a:extLst>
                    <a:ext uri="{9D8B030D-6E8A-4147-A177-3AD203B41FA5}">
                      <a16:colId xmlns:a16="http://schemas.microsoft.com/office/drawing/2014/main" xmlns="" val="2326715784"/>
                    </a:ext>
                  </a:extLst>
                </a:gridCol>
                <a:gridCol w="1708150">
                  <a:extLst>
                    <a:ext uri="{9D8B030D-6E8A-4147-A177-3AD203B41FA5}">
                      <a16:colId xmlns:a16="http://schemas.microsoft.com/office/drawing/2014/main" xmlns="" val="3312625277"/>
                    </a:ext>
                  </a:extLst>
                </a:gridCol>
                <a:gridCol w="1708150">
                  <a:extLst>
                    <a:ext uri="{9D8B030D-6E8A-4147-A177-3AD203B41FA5}">
                      <a16:colId xmlns:a16="http://schemas.microsoft.com/office/drawing/2014/main" xmlns="" val="582011719"/>
                    </a:ext>
                  </a:extLst>
                </a:gridCol>
              </a:tblGrid>
              <a:tr h="370840">
                <a:tc>
                  <a:txBody>
                    <a:bodyPr/>
                    <a:lstStyle/>
                    <a:p>
                      <a:pPr marL="0" algn="l" defTabSz="457200" rtl="0" eaLnBrk="1" latinLnBrk="0" hangingPunct="1"/>
                      <a:endParaRPr lang="en-ZA" sz="1600" b="1" kern="1200" dirty="0">
                        <a:solidFill>
                          <a:schemeClr val="lt1"/>
                        </a:solidFill>
                        <a:latin typeface="Eras Demi ITC" panose="020B0805030504020804" pitchFamily="34" charset="0"/>
                        <a:ea typeface="+mn-ea"/>
                        <a:cs typeface="+mn-cs"/>
                      </a:endParaRPr>
                    </a:p>
                  </a:txBody>
                  <a:tcPr>
                    <a:solidFill>
                      <a:schemeClr val="bg1">
                        <a:lumMod val="5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b="1" kern="1200" dirty="0" smtClean="0">
                          <a:solidFill>
                            <a:schemeClr val="lt1"/>
                          </a:solidFill>
                          <a:latin typeface="Eras Demi ITC" panose="020B0805030504020804" pitchFamily="34" charset="0"/>
                          <a:ea typeface="+mn-ea"/>
                          <a:cs typeface="+mn-cs"/>
                        </a:rPr>
                        <a:t>Performance Indicator</a:t>
                      </a:r>
                    </a:p>
                  </a:txBody>
                  <a:tcPr>
                    <a:solidFill>
                      <a:schemeClr val="bg1">
                        <a:lumMod val="50000"/>
                      </a:schemeClr>
                    </a:solidFill>
                  </a:tcPr>
                </a:tc>
                <a:tc>
                  <a:txBody>
                    <a:bodyPr/>
                    <a:lstStyle/>
                    <a:p>
                      <a:pPr marL="0" algn="l" defTabSz="457200" rtl="0" eaLnBrk="1" latinLnBrk="0" hangingPunct="1"/>
                      <a:r>
                        <a:rPr lang="en-ZA" sz="1600" b="1" kern="1200" dirty="0" smtClean="0">
                          <a:solidFill>
                            <a:schemeClr val="lt1"/>
                          </a:solidFill>
                          <a:latin typeface="Eras Demi ITC" panose="020B0805030504020804" pitchFamily="34" charset="0"/>
                          <a:ea typeface="+mn-ea"/>
                          <a:cs typeface="+mn-cs"/>
                        </a:rPr>
                        <a:t>2016/17</a:t>
                      </a:r>
                      <a:endParaRPr lang="en-ZA" sz="1600" b="1" kern="1200" dirty="0">
                        <a:solidFill>
                          <a:schemeClr val="lt1"/>
                        </a:solidFill>
                        <a:latin typeface="Eras Demi ITC" panose="020B0805030504020804" pitchFamily="34" charset="0"/>
                        <a:ea typeface="+mn-ea"/>
                        <a:cs typeface="+mn-cs"/>
                      </a:endParaRPr>
                    </a:p>
                  </a:txBody>
                  <a:tcPr>
                    <a:solidFill>
                      <a:schemeClr val="bg1">
                        <a:lumMod val="5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Eras Demi ITC" panose="020B0805030504020804" pitchFamily="34" charset="0"/>
                          <a:ea typeface="+mn-ea"/>
                          <a:cs typeface="+mn-cs"/>
                        </a:rPr>
                        <a:t>2017/18</a:t>
                      </a:r>
                    </a:p>
                  </a:txBody>
                  <a:tcPr>
                    <a:solidFill>
                      <a:schemeClr val="bg1">
                        <a:lumMod val="50000"/>
                      </a:schemeClr>
                    </a:solidFill>
                  </a:tcPr>
                </a:tc>
                <a:tc>
                  <a:txBody>
                    <a:bodyPr/>
                    <a:lstStyle/>
                    <a:p>
                      <a:pPr marL="0" algn="l" defTabSz="457200" rtl="0" eaLnBrk="1" latinLnBrk="0" hangingPunct="1"/>
                      <a:r>
                        <a:rPr lang="en-US" sz="1600" b="1" kern="1200" dirty="0" smtClean="0">
                          <a:solidFill>
                            <a:srgbClr val="A83224"/>
                          </a:solidFill>
                          <a:latin typeface="Eras Demi ITC" panose="020B0805030504020804" pitchFamily="34" charset="0"/>
                          <a:ea typeface="+mn-ea"/>
                          <a:cs typeface="+mn-cs"/>
                        </a:rPr>
                        <a:t>2018/19</a:t>
                      </a:r>
                      <a:endParaRPr lang="en-US" sz="1600" b="1" kern="1200" dirty="0">
                        <a:solidFill>
                          <a:srgbClr val="A83224"/>
                        </a:solidFill>
                        <a:latin typeface="Eras Demi ITC" panose="020B0805030504020804" pitchFamily="34" charset="0"/>
                        <a:ea typeface="+mn-ea"/>
                        <a:cs typeface="+mn-cs"/>
                      </a:endParaRPr>
                    </a:p>
                  </a:txBody>
                  <a:tcPr>
                    <a:solidFill>
                      <a:schemeClr val="bg1">
                        <a:lumMod val="50000"/>
                      </a:schemeClr>
                    </a:solidFill>
                  </a:tcPr>
                </a:tc>
                <a:extLst>
                  <a:ext uri="{0D108BD9-81ED-4DB2-BD59-A6C34878D82A}">
                    <a16:rowId xmlns:a16="http://schemas.microsoft.com/office/drawing/2014/main" xmlns="" val="4285128887"/>
                  </a:ext>
                </a:extLst>
              </a:tr>
              <a:tr h="370840">
                <a:tc>
                  <a:txBody>
                    <a:bodyPr/>
                    <a:lstStyle/>
                    <a:p>
                      <a:pPr marL="0" indent="0">
                        <a:buFont typeface="+mj-lt"/>
                        <a:buNone/>
                      </a:pPr>
                      <a:r>
                        <a:rPr lang="en-ZA" sz="1600" dirty="0" smtClean="0">
                          <a:latin typeface="Eras Demi ITC" panose="020B0805030504020804" pitchFamily="34" charset="0"/>
                        </a:rPr>
                        <a:t>i.</a:t>
                      </a:r>
                      <a:endParaRPr lang="en-ZA" sz="1600" dirty="0">
                        <a:solidFill>
                          <a:schemeClr val="tx1"/>
                        </a:solidFill>
                        <a:latin typeface="Eras Demi ITC" pitchFamily="34" charset="0"/>
                      </a:endParaRPr>
                    </a:p>
                  </a:txBody>
                  <a:tcPr marL="126285" marR="126285" marT="55400" marB="55400"/>
                </a:tc>
                <a:tc>
                  <a:txBody>
                    <a:bodyPr/>
                    <a:lstStyle/>
                    <a:p>
                      <a:r>
                        <a:rPr lang="en-ZA" sz="1600" dirty="0" smtClean="0">
                          <a:latin typeface="Eras Demi ITC" panose="020B0805030504020804" pitchFamily="34" charset="0"/>
                        </a:rPr>
                        <a:t>New</a:t>
                      </a:r>
                      <a:r>
                        <a:rPr lang="en-ZA" sz="1600" baseline="0" dirty="0" smtClean="0">
                          <a:latin typeface="Eras Demi ITC" panose="020B0805030504020804" pitchFamily="34" charset="0"/>
                        </a:rPr>
                        <a:t> legal aid matters</a:t>
                      </a:r>
                      <a:endParaRPr lang="en-ZA" sz="1600" dirty="0">
                        <a:solidFill>
                          <a:srgbClr val="002060"/>
                        </a:solidFill>
                        <a:latin typeface="Eras Demi ITC" pitchFamily="34" charset="0"/>
                      </a:endParaRPr>
                    </a:p>
                  </a:txBody>
                  <a:tcPr marL="126285" marR="126285" marT="55400" marB="554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latin typeface="Eras Demi ITC" panose="020B0805030504020804" pitchFamily="34" charset="0"/>
                        </a:rPr>
                        <a:t>444,962</a:t>
                      </a:r>
                      <a:endParaRPr lang="en-ZA" sz="1600" kern="1200" dirty="0" smtClean="0">
                        <a:solidFill>
                          <a:schemeClr val="tx1"/>
                        </a:solidFill>
                        <a:latin typeface="Eras Demi ITC" panose="020B0805030504020804" pitchFamily="34" charset="0"/>
                        <a:ea typeface="+mn-ea"/>
                        <a:cs typeface="+mn-cs"/>
                      </a:endParaRPr>
                    </a:p>
                  </a:txBody>
                  <a:tcPr/>
                </a:tc>
                <a:tc>
                  <a:txBody>
                    <a:bodyPr/>
                    <a:lstStyle/>
                    <a:p>
                      <a:r>
                        <a:rPr lang="en-US" sz="1600" dirty="0" smtClean="0">
                          <a:latin typeface="Eras Demi ITC" panose="020B0805030504020804" pitchFamily="34" charset="0"/>
                        </a:rPr>
                        <a:t>426,617</a:t>
                      </a:r>
                      <a:endParaRPr lang="en-US" sz="1600" b="0" dirty="0">
                        <a:solidFill>
                          <a:schemeClr val="tx1"/>
                        </a:solidFill>
                        <a:latin typeface="Eras Demi ITC" panose="020B0805030504020804" pitchFamily="34" charset="0"/>
                      </a:endParaRPr>
                    </a:p>
                  </a:txBody>
                  <a:tcPr/>
                </a:tc>
                <a:tc>
                  <a:txBody>
                    <a:bodyPr/>
                    <a:lstStyle/>
                    <a:p>
                      <a:r>
                        <a:rPr lang="en-US" sz="1600" dirty="0" smtClean="0">
                          <a:solidFill>
                            <a:srgbClr val="A83224"/>
                          </a:solidFill>
                          <a:latin typeface="Eras Demi ITC" panose="020B0805030504020804" pitchFamily="34" charset="0"/>
                        </a:rPr>
                        <a:t>416,203</a:t>
                      </a:r>
                      <a:endParaRPr lang="en-US" sz="1600" b="1" dirty="0">
                        <a:solidFill>
                          <a:srgbClr val="A83224"/>
                        </a:solidFill>
                        <a:latin typeface="Eras Demi ITC" panose="020B0805030504020804" pitchFamily="34" charset="0"/>
                      </a:endParaRPr>
                    </a:p>
                  </a:txBody>
                  <a:tcPr/>
                </a:tc>
                <a:extLst>
                  <a:ext uri="{0D108BD9-81ED-4DB2-BD59-A6C34878D82A}">
                    <a16:rowId xmlns:a16="http://schemas.microsoft.com/office/drawing/2014/main" xmlns="" val="2062380790"/>
                  </a:ext>
                </a:extLst>
              </a:tr>
              <a:tr h="370840">
                <a:tc>
                  <a:txBody>
                    <a:bodyPr/>
                    <a:lstStyle/>
                    <a:p>
                      <a:pPr marL="0" indent="0">
                        <a:buFont typeface="+mj-lt"/>
                        <a:buNone/>
                      </a:pPr>
                      <a:r>
                        <a:rPr lang="en-ZA" sz="1600" dirty="0" smtClean="0">
                          <a:latin typeface="Eras Demi ITC" panose="020B0805030504020804" pitchFamily="34" charset="0"/>
                        </a:rPr>
                        <a:t>ii.</a:t>
                      </a:r>
                      <a:endParaRPr lang="en-ZA" sz="1600" dirty="0">
                        <a:solidFill>
                          <a:schemeClr val="tx1"/>
                        </a:solidFill>
                        <a:latin typeface="Eras Demi ITC" pitchFamily="34" charset="0"/>
                      </a:endParaRPr>
                    </a:p>
                  </a:txBody>
                  <a:tcPr marL="126285" marR="126285" marT="55400" marB="55400"/>
                </a:tc>
                <a:tc>
                  <a:txBody>
                    <a:bodyPr/>
                    <a:lstStyle/>
                    <a:p>
                      <a:r>
                        <a:rPr lang="en-ZA" sz="1600" dirty="0" smtClean="0">
                          <a:latin typeface="Eras Demi ITC" panose="020B0805030504020804" pitchFamily="34" charset="0"/>
                        </a:rPr>
                        <a:t>New legal aid advice matters</a:t>
                      </a:r>
                      <a:endParaRPr lang="en-ZA" sz="1600" dirty="0">
                        <a:solidFill>
                          <a:srgbClr val="002060"/>
                        </a:solidFill>
                        <a:latin typeface="Eras Demi ITC" pitchFamily="34" charset="0"/>
                      </a:endParaRPr>
                    </a:p>
                  </a:txBody>
                  <a:tcPr marL="126285" marR="126285" marT="55400" marB="554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latin typeface="Eras Demi ITC" panose="020B0805030504020804" pitchFamily="34" charset="0"/>
                        </a:rPr>
                        <a:t>322,694</a:t>
                      </a:r>
                      <a:endParaRPr lang="en-ZA" sz="1600" kern="1200" dirty="0" smtClean="0">
                        <a:solidFill>
                          <a:schemeClr val="tx1"/>
                        </a:solidFill>
                        <a:latin typeface="Eras Demi ITC" panose="020B0805030504020804" pitchFamily="34" charset="0"/>
                        <a:ea typeface="+mn-ea"/>
                        <a:cs typeface="+mn-cs"/>
                      </a:endParaRPr>
                    </a:p>
                  </a:txBody>
                  <a:tcPr/>
                </a:tc>
                <a:tc>
                  <a:txBody>
                    <a:bodyPr/>
                    <a:lstStyle/>
                    <a:p>
                      <a:r>
                        <a:rPr lang="en-US" sz="1600" dirty="0" smtClean="0">
                          <a:latin typeface="Eras Demi ITC" panose="020B0805030504020804" pitchFamily="34" charset="0"/>
                        </a:rPr>
                        <a:t>305,239</a:t>
                      </a:r>
                      <a:endParaRPr lang="en-US" sz="1600" b="0" dirty="0">
                        <a:solidFill>
                          <a:schemeClr val="tx1"/>
                        </a:solidFill>
                        <a:latin typeface="Eras Demi ITC" panose="020B0805030504020804" pitchFamily="34" charset="0"/>
                      </a:endParaRPr>
                    </a:p>
                  </a:txBody>
                  <a:tcPr/>
                </a:tc>
                <a:tc>
                  <a:txBody>
                    <a:bodyPr/>
                    <a:lstStyle/>
                    <a:p>
                      <a:r>
                        <a:rPr lang="en-US" sz="1600" dirty="0" smtClean="0">
                          <a:solidFill>
                            <a:srgbClr val="A83224"/>
                          </a:solidFill>
                          <a:latin typeface="Eras Demi ITC" panose="020B0805030504020804" pitchFamily="34" charset="0"/>
                        </a:rPr>
                        <a:t>308,050</a:t>
                      </a:r>
                      <a:endParaRPr lang="en-US" sz="1600" b="1" dirty="0">
                        <a:solidFill>
                          <a:srgbClr val="A83224"/>
                        </a:solidFill>
                        <a:latin typeface="Eras Demi ITC" panose="020B0805030504020804" pitchFamily="34" charset="0"/>
                      </a:endParaRPr>
                    </a:p>
                  </a:txBody>
                  <a:tcPr/>
                </a:tc>
                <a:extLst>
                  <a:ext uri="{0D108BD9-81ED-4DB2-BD59-A6C34878D82A}">
                    <a16:rowId xmlns:a16="http://schemas.microsoft.com/office/drawing/2014/main" xmlns="" val="1405856757"/>
                  </a:ext>
                </a:extLst>
              </a:tr>
              <a:tr h="370840">
                <a:tc>
                  <a:txBody>
                    <a:bodyPr/>
                    <a:lstStyle/>
                    <a:p>
                      <a:pPr marL="0" indent="0">
                        <a:buFont typeface="+mj-lt"/>
                        <a:buNone/>
                      </a:pPr>
                      <a:r>
                        <a:rPr lang="en-ZA" sz="1600" dirty="0" smtClean="0">
                          <a:latin typeface="Eras Demi ITC" panose="020B0805030504020804" pitchFamily="34" charset="0"/>
                        </a:rPr>
                        <a:t>iii.</a:t>
                      </a:r>
                      <a:endParaRPr lang="en-ZA" sz="1600" dirty="0">
                        <a:solidFill>
                          <a:schemeClr val="tx1"/>
                        </a:solidFill>
                        <a:latin typeface="Eras Demi ITC" pitchFamily="34" charset="0"/>
                      </a:endParaRPr>
                    </a:p>
                  </a:txBody>
                  <a:tcPr marL="126285" marR="126285" marT="55400" marB="55400"/>
                </a:tc>
                <a:tc>
                  <a:txBody>
                    <a:bodyPr/>
                    <a:lstStyle/>
                    <a:p>
                      <a:r>
                        <a:rPr lang="en-ZA" sz="1600" dirty="0" smtClean="0">
                          <a:latin typeface="Eras Demi ITC" panose="020B0805030504020804" pitchFamily="34" charset="0"/>
                        </a:rPr>
                        <a:t>New Impact matters</a:t>
                      </a:r>
                      <a:endParaRPr lang="en-ZA" sz="1600" dirty="0">
                        <a:solidFill>
                          <a:schemeClr val="tx1"/>
                        </a:solidFill>
                        <a:latin typeface="Eras Demi ITC" pitchFamily="34" charset="0"/>
                      </a:endParaRPr>
                    </a:p>
                  </a:txBody>
                  <a:tcPr marL="126285" marR="126285" marT="55400" marB="554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latin typeface="Eras Demi ITC" panose="020B0805030504020804" pitchFamily="34" charset="0"/>
                        </a:rPr>
                        <a:t>13</a:t>
                      </a:r>
                      <a:endParaRPr lang="en-ZA" sz="1600" kern="1200" dirty="0" smtClean="0">
                        <a:solidFill>
                          <a:schemeClr val="tx1"/>
                        </a:solidFill>
                        <a:latin typeface="Eras Demi ITC" panose="020B0805030504020804" pitchFamily="34" charset="0"/>
                        <a:ea typeface="+mn-ea"/>
                        <a:cs typeface="+mn-cs"/>
                      </a:endParaRPr>
                    </a:p>
                  </a:txBody>
                  <a:tcPr/>
                </a:tc>
                <a:tc>
                  <a:txBody>
                    <a:bodyPr/>
                    <a:lstStyle/>
                    <a:p>
                      <a:r>
                        <a:rPr lang="en-US" sz="1600" dirty="0" smtClean="0">
                          <a:latin typeface="Eras Demi ITC" panose="020B0805030504020804" pitchFamily="34" charset="0"/>
                        </a:rPr>
                        <a:t>25</a:t>
                      </a:r>
                      <a:endParaRPr lang="en-US" sz="1600" b="0" dirty="0">
                        <a:solidFill>
                          <a:schemeClr val="tx1"/>
                        </a:solidFill>
                        <a:latin typeface="Eras Demi ITC" panose="020B0805030504020804" pitchFamily="34" charset="0"/>
                      </a:endParaRPr>
                    </a:p>
                  </a:txBody>
                  <a:tcPr/>
                </a:tc>
                <a:tc>
                  <a:txBody>
                    <a:bodyPr/>
                    <a:lstStyle/>
                    <a:p>
                      <a:r>
                        <a:rPr lang="en-US" sz="1600" dirty="0" smtClean="0">
                          <a:solidFill>
                            <a:srgbClr val="A83224"/>
                          </a:solidFill>
                          <a:latin typeface="Eras Demi ITC" panose="020B0805030504020804" pitchFamily="34" charset="0"/>
                        </a:rPr>
                        <a:t>30</a:t>
                      </a:r>
                      <a:endParaRPr lang="en-US" sz="1600" b="1" dirty="0">
                        <a:solidFill>
                          <a:srgbClr val="A83224"/>
                        </a:solidFill>
                        <a:latin typeface="Eras Demi ITC" panose="020B0805030504020804" pitchFamily="34" charset="0"/>
                      </a:endParaRPr>
                    </a:p>
                  </a:txBody>
                  <a:tcPr/>
                </a:tc>
                <a:extLst>
                  <a:ext uri="{0D108BD9-81ED-4DB2-BD59-A6C34878D82A}">
                    <a16:rowId xmlns:a16="http://schemas.microsoft.com/office/drawing/2014/main" xmlns="" val="3500790673"/>
                  </a:ext>
                </a:extLst>
              </a:tr>
              <a:tr h="370840">
                <a:tc>
                  <a:txBody>
                    <a:bodyPr/>
                    <a:lstStyle/>
                    <a:p>
                      <a:pPr marL="0" indent="0">
                        <a:buFont typeface="+mj-lt"/>
                        <a:buNone/>
                      </a:pPr>
                      <a:r>
                        <a:rPr lang="en-ZA" sz="1600" dirty="0" smtClean="0">
                          <a:latin typeface="Eras Demi ITC" panose="020B0805030504020804" pitchFamily="34" charset="0"/>
                        </a:rPr>
                        <a:t>iv.</a:t>
                      </a:r>
                      <a:endParaRPr lang="en-ZA" sz="1600" dirty="0">
                        <a:solidFill>
                          <a:schemeClr val="tx1"/>
                        </a:solidFill>
                        <a:latin typeface="Eras Demi ITC" pitchFamily="34" charset="0"/>
                      </a:endParaRPr>
                    </a:p>
                  </a:txBody>
                  <a:tcPr marL="126285" marR="126285" marT="55400" marB="55400"/>
                </a:tc>
                <a:tc>
                  <a:txBody>
                    <a:bodyPr/>
                    <a:lstStyle/>
                    <a:p>
                      <a:r>
                        <a:rPr lang="en-ZA" sz="1600" dirty="0" smtClean="0">
                          <a:latin typeface="Eras Demi ITC" panose="020B0805030504020804" pitchFamily="34" charset="0"/>
                        </a:rPr>
                        <a:t>Total Legal Matters</a:t>
                      </a:r>
                      <a:endParaRPr lang="en-ZA" sz="1600" dirty="0">
                        <a:solidFill>
                          <a:schemeClr val="tx1"/>
                        </a:solidFill>
                        <a:latin typeface="Eras Demi ITC" pitchFamily="34" charset="0"/>
                      </a:endParaRPr>
                    </a:p>
                  </a:txBody>
                  <a:tcPr marL="126285" marR="126285" marT="55400" marB="554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latin typeface="Eras Demi ITC" panose="020B0805030504020804" pitchFamily="34" charset="0"/>
                        </a:rPr>
                        <a:t>767,656</a:t>
                      </a:r>
                      <a:endParaRPr lang="en-ZA" sz="1600" kern="1200" dirty="0" smtClean="0">
                        <a:solidFill>
                          <a:schemeClr val="tx1"/>
                        </a:solidFill>
                        <a:latin typeface="Eras Demi ITC" panose="020B0805030504020804" pitchFamily="34" charset="0"/>
                        <a:ea typeface="+mn-ea"/>
                        <a:cs typeface="+mn-cs"/>
                      </a:endParaRPr>
                    </a:p>
                  </a:txBody>
                  <a:tcPr/>
                </a:tc>
                <a:tc>
                  <a:txBody>
                    <a:bodyPr/>
                    <a:lstStyle/>
                    <a:p>
                      <a:r>
                        <a:rPr lang="en-US" sz="1600" dirty="0" smtClean="0">
                          <a:latin typeface="Eras Demi ITC" panose="020B0805030504020804" pitchFamily="34" charset="0"/>
                        </a:rPr>
                        <a:t>731,856</a:t>
                      </a:r>
                      <a:endParaRPr lang="en-US" sz="1600" b="0" dirty="0">
                        <a:solidFill>
                          <a:schemeClr val="tx1"/>
                        </a:solidFill>
                        <a:latin typeface="Eras Demi ITC" panose="020B0805030504020804" pitchFamily="34" charset="0"/>
                      </a:endParaRPr>
                    </a:p>
                  </a:txBody>
                  <a:tcPr/>
                </a:tc>
                <a:tc>
                  <a:txBody>
                    <a:bodyPr/>
                    <a:lstStyle/>
                    <a:p>
                      <a:r>
                        <a:rPr lang="en-US" sz="1600" dirty="0" smtClean="0">
                          <a:solidFill>
                            <a:srgbClr val="A83224"/>
                          </a:solidFill>
                          <a:latin typeface="Eras Demi ITC" panose="020B0805030504020804" pitchFamily="34" charset="0"/>
                        </a:rPr>
                        <a:t>724,253</a:t>
                      </a:r>
                      <a:endParaRPr lang="en-US" sz="1600" b="1" dirty="0">
                        <a:solidFill>
                          <a:srgbClr val="A83224"/>
                        </a:solidFill>
                        <a:latin typeface="Eras Demi ITC" panose="020B0805030504020804" pitchFamily="34" charset="0"/>
                      </a:endParaRPr>
                    </a:p>
                  </a:txBody>
                  <a:tcPr/>
                </a:tc>
                <a:extLst>
                  <a:ext uri="{0D108BD9-81ED-4DB2-BD59-A6C34878D82A}">
                    <a16:rowId xmlns:a16="http://schemas.microsoft.com/office/drawing/2014/main" xmlns="" val="4261811615"/>
                  </a:ext>
                </a:extLst>
              </a:tr>
              <a:tr h="370840">
                <a:tc>
                  <a:txBody>
                    <a:bodyPr/>
                    <a:lstStyle/>
                    <a:p>
                      <a:pPr marL="0" indent="0">
                        <a:buFont typeface="+mj-lt"/>
                        <a:buNone/>
                      </a:pPr>
                      <a:r>
                        <a:rPr lang="en-ZA" sz="1600" dirty="0" smtClean="0">
                          <a:latin typeface="Eras Demi ITC" panose="020B0805030504020804" pitchFamily="34" charset="0"/>
                        </a:rPr>
                        <a:t>v.</a:t>
                      </a:r>
                      <a:endParaRPr lang="en-ZA" sz="1600" dirty="0">
                        <a:solidFill>
                          <a:schemeClr val="tx1"/>
                        </a:solidFill>
                        <a:latin typeface="Eras Demi ITC" pitchFamily="34" charset="0"/>
                      </a:endParaRPr>
                    </a:p>
                  </a:txBody>
                  <a:tcPr marL="126285" marR="126285" marT="55400" marB="55400"/>
                </a:tc>
                <a:tc>
                  <a:txBody>
                    <a:bodyPr/>
                    <a:lstStyle/>
                    <a:p>
                      <a:r>
                        <a:rPr lang="en-ZA" sz="1600" dirty="0" smtClean="0">
                          <a:latin typeface="Eras Demi ITC" panose="020B0805030504020804" pitchFamily="34" charset="0"/>
                        </a:rPr>
                        <a:t>Children assisted</a:t>
                      </a:r>
                      <a:endParaRPr lang="en-ZA" sz="1600" dirty="0">
                        <a:solidFill>
                          <a:srgbClr val="002060"/>
                        </a:solidFill>
                        <a:latin typeface="Eras Demi ITC" pitchFamily="34" charset="0"/>
                      </a:endParaRPr>
                    </a:p>
                  </a:txBody>
                  <a:tcPr marL="126285" marR="126285" marT="55400" marB="554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latin typeface="Eras Demi ITC" panose="020B0805030504020804" pitchFamily="34" charset="0"/>
                        </a:rPr>
                        <a:t>18,025</a:t>
                      </a:r>
                      <a:endParaRPr lang="en-ZA" sz="1600" kern="1200" dirty="0" smtClean="0">
                        <a:solidFill>
                          <a:schemeClr val="tx1"/>
                        </a:solidFill>
                        <a:latin typeface="Eras Demi ITC" panose="020B0805030504020804" pitchFamily="34" charset="0"/>
                        <a:ea typeface="+mn-ea"/>
                        <a:cs typeface="+mn-cs"/>
                      </a:endParaRPr>
                    </a:p>
                  </a:txBody>
                  <a:tcPr/>
                </a:tc>
                <a:tc>
                  <a:txBody>
                    <a:bodyPr/>
                    <a:lstStyle/>
                    <a:p>
                      <a:r>
                        <a:rPr lang="en-US" sz="1600" dirty="0" smtClean="0">
                          <a:latin typeface="Eras Demi ITC" panose="020B0805030504020804" pitchFamily="34" charset="0"/>
                        </a:rPr>
                        <a:t>16,350</a:t>
                      </a:r>
                      <a:endParaRPr lang="en-US" sz="1600" b="0" dirty="0">
                        <a:solidFill>
                          <a:schemeClr val="tx1"/>
                        </a:solidFill>
                        <a:latin typeface="Eras Demi ITC" panose="020B0805030504020804" pitchFamily="34" charset="0"/>
                      </a:endParaRPr>
                    </a:p>
                  </a:txBody>
                  <a:tcPr/>
                </a:tc>
                <a:tc>
                  <a:txBody>
                    <a:bodyPr/>
                    <a:lstStyle/>
                    <a:p>
                      <a:r>
                        <a:rPr lang="en-US" sz="1600" dirty="0" smtClean="0">
                          <a:solidFill>
                            <a:srgbClr val="A83224"/>
                          </a:solidFill>
                          <a:latin typeface="Eras Demi ITC" panose="020B0805030504020804" pitchFamily="34" charset="0"/>
                        </a:rPr>
                        <a:t>16,173</a:t>
                      </a:r>
                      <a:endParaRPr lang="en-US" sz="1600" b="1" dirty="0">
                        <a:solidFill>
                          <a:srgbClr val="A83224"/>
                        </a:solidFill>
                        <a:latin typeface="Eras Demi ITC" panose="020B0805030504020804" pitchFamily="34" charset="0"/>
                      </a:endParaRPr>
                    </a:p>
                  </a:txBody>
                  <a:tcPr/>
                </a:tc>
                <a:extLst>
                  <a:ext uri="{0D108BD9-81ED-4DB2-BD59-A6C34878D82A}">
                    <a16:rowId xmlns:a16="http://schemas.microsoft.com/office/drawing/2014/main" xmlns="" val="2493583050"/>
                  </a:ext>
                </a:extLst>
              </a:tr>
              <a:tr h="370840">
                <a:tc>
                  <a:txBody>
                    <a:bodyPr/>
                    <a:lstStyle/>
                    <a:p>
                      <a:pPr marL="0" indent="0">
                        <a:buFont typeface="+mj-lt"/>
                        <a:buNone/>
                      </a:pPr>
                      <a:r>
                        <a:rPr lang="en-ZA" sz="1600" dirty="0" smtClean="0">
                          <a:latin typeface="Eras Demi ITC" panose="020B0805030504020804" pitchFamily="34" charset="0"/>
                        </a:rPr>
                        <a:t>vi.</a:t>
                      </a:r>
                      <a:endParaRPr lang="en-ZA" sz="1600" dirty="0">
                        <a:solidFill>
                          <a:schemeClr val="tx1"/>
                        </a:solidFill>
                        <a:latin typeface="Eras Demi ITC" pitchFamily="34" charset="0"/>
                      </a:endParaRPr>
                    </a:p>
                  </a:txBody>
                  <a:tcPr marL="126285" marR="126285" marT="55400" marB="55400"/>
                </a:tc>
                <a:tc>
                  <a:txBody>
                    <a:bodyPr/>
                    <a:lstStyle/>
                    <a:p>
                      <a:r>
                        <a:rPr lang="en-ZA" sz="1600" dirty="0" smtClean="0">
                          <a:latin typeface="Eras Demi ITC" panose="020B0805030504020804" pitchFamily="34" charset="0"/>
                        </a:rPr>
                        <a:t>% civil matters</a:t>
                      </a:r>
                      <a:endParaRPr lang="en-ZA" sz="1600" dirty="0">
                        <a:solidFill>
                          <a:srgbClr val="002060"/>
                        </a:solidFill>
                        <a:latin typeface="Eras Demi ITC" pitchFamily="34" charset="0"/>
                      </a:endParaRPr>
                    </a:p>
                  </a:txBody>
                  <a:tcPr marL="126285" marR="126285" marT="55400" marB="554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latin typeface="Eras Demi ITC" panose="020B0805030504020804" pitchFamily="34" charset="0"/>
                        </a:rPr>
                        <a:t>13%</a:t>
                      </a:r>
                      <a:endParaRPr lang="en-ZA" sz="1600" kern="1200" dirty="0" smtClean="0">
                        <a:solidFill>
                          <a:schemeClr val="tx1"/>
                        </a:solidFill>
                        <a:latin typeface="Eras Demi ITC" panose="020B0805030504020804" pitchFamily="34" charset="0"/>
                        <a:ea typeface="+mn-ea"/>
                        <a:cs typeface="+mn-cs"/>
                      </a:endParaRPr>
                    </a:p>
                  </a:txBody>
                  <a:tcPr/>
                </a:tc>
                <a:tc>
                  <a:txBody>
                    <a:bodyPr/>
                    <a:lstStyle/>
                    <a:p>
                      <a:r>
                        <a:rPr lang="en-US" sz="1600" dirty="0" smtClean="0">
                          <a:latin typeface="Eras Demi ITC" panose="020B0805030504020804" pitchFamily="34" charset="0"/>
                        </a:rPr>
                        <a:t>13%</a:t>
                      </a:r>
                      <a:endParaRPr lang="en-US" sz="1600" b="0" dirty="0">
                        <a:solidFill>
                          <a:schemeClr val="tx1"/>
                        </a:solidFill>
                        <a:latin typeface="Eras Demi ITC" panose="020B0805030504020804" pitchFamily="34" charset="0"/>
                      </a:endParaRPr>
                    </a:p>
                  </a:txBody>
                  <a:tcPr/>
                </a:tc>
                <a:tc>
                  <a:txBody>
                    <a:bodyPr/>
                    <a:lstStyle/>
                    <a:p>
                      <a:r>
                        <a:rPr lang="en-US" sz="1600" dirty="0" smtClean="0">
                          <a:solidFill>
                            <a:srgbClr val="A83224"/>
                          </a:solidFill>
                          <a:latin typeface="Eras Demi ITC" panose="020B0805030504020804" pitchFamily="34" charset="0"/>
                        </a:rPr>
                        <a:t>13%</a:t>
                      </a:r>
                      <a:endParaRPr lang="en-US" sz="1600" b="1" dirty="0">
                        <a:solidFill>
                          <a:srgbClr val="A83224"/>
                        </a:solidFill>
                        <a:latin typeface="Eras Demi ITC" panose="020B0805030504020804" pitchFamily="34" charset="0"/>
                      </a:endParaRPr>
                    </a:p>
                  </a:txBody>
                  <a:tcPr/>
                </a:tc>
                <a:extLst>
                  <a:ext uri="{0D108BD9-81ED-4DB2-BD59-A6C34878D82A}">
                    <a16:rowId xmlns:a16="http://schemas.microsoft.com/office/drawing/2014/main" xmlns="" val="2417224338"/>
                  </a:ext>
                </a:extLst>
              </a:tr>
              <a:tr h="370840">
                <a:tc>
                  <a:txBody>
                    <a:bodyPr/>
                    <a:lstStyle/>
                    <a:p>
                      <a:pPr marL="0" indent="0">
                        <a:buFont typeface="+mj-lt"/>
                        <a:buNone/>
                      </a:pPr>
                      <a:r>
                        <a:rPr lang="en-ZA" sz="1600" dirty="0" smtClean="0">
                          <a:latin typeface="Eras Demi ITC" panose="020B0805030504020804" pitchFamily="34" charset="0"/>
                        </a:rPr>
                        <a:t>vii.</a:t>
                      </a:r>
                      <a:endParaRPr lang="en-ZA" sz="1600" dirty="0">
                        <a:solidFill>
                          <a:schemeClr val="tx1"/>
                        </a:solidFill>
                        <a:latin typeface="Eras Demi ITC" pitchFamily="34" charset="0"/>
                      </a:endParaRPr>
                    </a:p>
                  </a:txBody>
                  <a:tcPr marL="126285" marR="126285" marT="55400" marB="55400"/>
                </a:tc>
                <a:tc>
                  <a:txBody>
                    <a:bodyPr/>
                    <a:lstStyle/>
                    <a:p>
                      <a:r>
                        <a:rPr lang="en-ZA" sz="1600" dirty="0" smtClean="0">
                          <a:latin typeface="Eras Demi ITC" panose="020B0805030504020804" pitchFamily="34" charset="0"/>
                        </a:rPr>
                        <a:t>National Delivery Footprint </a:t>
                      </a:r>
                      <a:endParaRPr lang="en-ZA" sz="1600" dirty="0">
                        <a:solidFill>
                          <a:srgbClr val="002060"/>
                        </a:solidFill>
                        <a:latin typeface="Eras Demi ITC" pitchFamily="34" charset="0"/>
                      </a:endParaRPr>
                    </a:p>
                  </a:txBody>
                  <a:tcPr marL="126285" marR="126285" marT="55400" marB="554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effectLst/>
                          <a:uLnTx/>
                          <a:uFillTx/>
                          <a:latin typeface="Eras Demi ITC" panose="020B0805030504020804" pitchFamily="34" charset="0"/>
                        </a:rPr>
                        <a:t>64 LOs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effectLst/>
                          <a:uLnTx/>
                          <a:uFillTx/>
                          <a:latin typeface="Eras Demi ITC" panose="020B0805030504020804" pitchFamily="34" charset="0"/>
                        </a:rPr>
                        <a:t>64 SOs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effectLst/>
                          <a:uLnTx/>
                          <a:uFillTx/>
                          <a:latin typeface="Eras Demi ITC" panose="020B0805030504020804" pitchFamily="34" charset="0"/>
                        </a:rPr>
                        <a:t>13 HCUs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effectLst/>
                          <a:uLnTx/>
                          <a:uFillTx/>
                          <a:latin typeface="Eras Demi ITC" panose="020B0805030504020804" pitchFamily="34" charset="0"/>
                        </a:rPr>
                        <a:t>13 Civil Units</a:t>
                      </a:r>
                      <a:endParaRPr kumimoji="0" lang="en-ZA" sz="1600" b="0" i="0" u="none" strike="noStrike" kern="1200" cap="none" spc="0" normalizeH="0" baseline="0" noProof="0" dirty="0" smtClean="0">
                        <a:ln>
                          <a:noFill/>
                        </a:ln>
                        <a:solidFill>
                          <a:schemeClr val="tx1"/>
                        </a:solidFill>
                        <a:effectLst/>
                        <a:uLnTx/>
                        <a:uFillTx/>
                        <a:latin typeface="Eras Demi ITC"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effectLst/>
                          <a:uLnTx/>
                          <a:uFillTx/>
                          <a:latin typeface="Eras Demi ITC" panose="020B0805030504020804" pitchFamily="34" charset="0"/>
                        </a:rPr>
                        <a:t>64 LOs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effectLst/>
                          <a:uLnTx/>
                          <a:uFillTx/>
                          <a:latin typeface="Eras Demi ITC" panose="020B0805030504020804" pitchFamily="34" charset="0"/>
                        </a:rPr>
                        <a:t>64 SOs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effectLst/>
                          <a:uLnTx/>
                          <a:uFillTx/>
                          <a:latin typeface="Eras Demi ITC" panose="020B0805030504020804" pitchFamily="34" charset="0"/>
                        </a:rPr>
                        <a:t>13 HCUs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effectLst/>
                          <a:uLnTx/>
                          <a:uFillTx/>
                          <a:latin typeface="Eras Demi ITC" panose="020B0805030504020804" pitchFamily="34" charset="0"/>
                        </a:rPr>
                        <a:t>13 Civil Units</a:t>
                      </a:r>
                      <a:endParaRPr kumimoji="0" lang="en-ZA" sz="1600" b="0" i="0" u="none" strike="noStrike" kern="1200" cap="none" spc="0" normalizeH="0" baseline="0" noProof="0" dirty="0" smtClean="0">
                        <a:ln>
                          <a:noFill/>
                        </a:ln>
                        <a:solidFill>
                          <a:schemeClr val="tx1"/>
                        </a:solidFill>
                        <a:effectLst/>
                        <a:uLnTx/>
                        <a:uFillTx/>
                        <a:latin typeface="Eras Demi ITC"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solidFill>
                            <a:srgbClr val="A83224"/>
                          </a:solidFill>
                          <a:effectLst/>
                          <a:uLnTx/>
                          <a:uFillTx/>
                          <a:latin typeface="Eras Demi ITC" panose="020B0805030504020804" pitchFamily="34" charset="0"/>
                        </a:rPr>
                        <a:t>64 LOs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solidFill>
                            <a:srgbClr val="A83224"/>
                          </a:solidFill>
                          <a:effectLst/>
                          <a:uLnTx/>
                          <a:uFillTx/>
                          <a:latin typeface="Eras Demi ITC" panose="020B0805030504020804" pitchFamily="34" charset="0"/>
                        </a:rPr>
                        <a:t>64 SOs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solidFill>
                            <a:srgbClr val="A83224"/>
                          </a:solidFill>
                          <a:effectLst/>
                          <a:uLnTx/>
                          <a:uFillTx/>
                          <a:latin typeface="Eras Demi ITC" panose="020B0805030504020804" pitchFamily="34" charset="0"/>
                        </a:rPr>
                        <a:t>15 HCUs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solidFill>
                            <a:srgbClr val="A83224"/>
                          </a:solidFill>
                          <a:effectLst/>
                          <a:uLnTx/>
                          <a:uFillTx/>
                          <a:latin typeface="Eras Demi ITC" panose="020B0805030504020804" pitchFamily="34" charset="0"/>
                        </a:rPr>
                        <a:t>13 Civil Units</a:t>
                      </a:r>
                      <a:endParaRPr kumimoji="0" lang="en-ZA" sz="1600" b="0" i="0" u="none" strike="noStrike" kern="1200" cap="none" spc="0" normalizeH="0" baseline="0" noProof="0" dirty="0" smtClean="0">
                        <a:ln>
                          <a:noFill/>
                        </a:ln>
                        <a:solidFill>
                          <a:srgbClr val="A83224"/>
                        </a:solidFill>
                        <a:effectLst/>
                        <a:uLnTx/>
                        <a:uFillTx/>
                        <a:latin typeface="Eras Demi ITC" pitchFamily="34" charset="0"/>
                      </a:endParaRPr>
                    </a:p>
                  </a:txBody>
                  <a:tcPr/>
                </a:tc>
                <a:extLst>
                  <a:ext uri="{0D108BD9-81ED-4DB2-BD59-A6C34878D82A}">
                    <a16:rowId xmlns:a16="http://schemas.microsoft.com/office/drawing/2014/main" xmlns="" val="1611448711"/>
                  </a:ext>
                </a:extLst>
              </a:tr>
            </a:tbl>
          </a:graphicData>
        </a:graphic>
      </p:graphicFrame>
      <p:sp>
        <p:nvSpPr>
          <p:cNvPr id="3" name="Slide Number Placeholder 2"/>
          <p:cNvSpPr>
            <a:spLocks noGrp="1"/>
          </p:cNvSpPr>
          <p:nvPr>
            <p:ph type="sldNum" sz="quarter" idx="12"/>
          </p:nvPr>
        </p:nvSpPr>
        <p:spPr/>
        <p:txBody>
          <a:bodyPr/>
          <a:lstStyle/>
          <a:p>
            <a:fld id="{D7CBE9B7-FB75-284D-83FF-0AB6B020F1CD}" type="slidenum">
              <a:rPr lang="en-US" smtClean="0"/>
              <a:pPr/>
              <a:t>61</a:t>
            </a:fld>
            <a:endParaRPr lang="en-US"/>
          </a:p>
        </p:txBody>
      </p:sp>
    </p:spTree>
    <p:extLst>
      <p:ext uri="{BB962C8B-B14F-4D97-AF65-F5344CB8AC3E}">
        <p14:creationId xmlns:p14="http://schemas.microsoft.com/office/powerpoint/2010/main" xmlns="" val="109390279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6"/>
            <a:ext cx="7074877" cy="1072663"/>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a:solidFill>
                  <a:schemeClr val="tx1"/>
                </a:solidFill>
                <a:latin typeface="Arial" panose="020B0604020202020204" pitchFamily="34" charset="0"/>
                <a:cs typeface="Arial" panose="020B0604020202020204" pitchFamily="34" charset="0"/>
              </a:rPr>
              <a:t>5</a:t>
            </a:r>
            <a:r>
              <a:rPr lang="en-ZA" dirty="0" smtClean="0">
                <a:solidFill>
                  <a:schemeClr val="tx1"/>
                </a:solidFill>
                <a:latin typeface="Arial" panose="020B0604020202020204" pitchFamily="34" charset="0"/>
                <a:cs typeface="Arial" panose="020B0604020202020204" pitchFamily="34" charset="0"/>
              </a:rPr>
              <a:t>. Summary of Performance over 3 years 2016 – 2019</a:t>
            </a:r>
            <a:endParaRPr lang="en-ZA" dirty="0">
              <a:solidFill>
                <a:schemeClr val="tx1"/>
              </a:solidFill>
              <a:latin typeface="Arial" panose="020B0604020202020204" pitchFamily="34" charset="0"/>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7" name="Content Placeholder 2"/>
          <p:cNvGraphicFramePr>
            <a:graphicFrameLocks noGrp="1"/>
          </p:cNvGraphicFramePr>
          <p:nvPr>
            <p:ph idx="1"/>
            <p:extLst>
              <p:ext uri="{D42A27DB-BD31-4B8C-83A1-F6EECF244321}">
                <p14:modId xmlns:p14="http://schemas.microsoft.com/office/powerpoint/2010/main" xmlns="" val="1401422550"/>
              </p:ext>
            </p:extLst>
          </p:nvPr>
        </p:nvGraphicFramePr>
        <p:xfrm>
          <a:off x="471488" y="1951893"/>
          <a:ext cx="8540750" cy="2811055"/>
        </p:xfrm>
        <a:graphic>
          <a:graphicData uri="http://schemas.openxmlformats.org/drawingml/2006/table">
            <a:tbl>
              <a:tblPr firstRow="1" bandRow="1">
                <a:tableStyleId>{073A0DAA-6AF3-43AB-8588-CEC1D06C72B9}</a:tableStyleId>
              </a:tblPr>
              <a:tblGrid>
                <a:gridCol w="689097">
                  <a:extLst>
                    <a:ext uri="{9D8B030D-6E8A-4147-A177-3AD203B41FA5}">
                      <a16:colId xmlns:a16="http://schemas.microsoft.com/office/drawing/2014/main" xmlns="" val="1098740841"/>
                    </a:ext>
                  </a:extLst>
                </a:gridCol>
                <a:gridCol w="2727203">
                  <a:extLst>
                    <a:ext uri="{9D8B030D-6E8A-4147-A177-3AD203B41FA5}">
                      <a16:colId xmlns:a16="http://schemas.microsoft.com/office/drawing/2014/main" xmlns="" val="792290638"/>
                    </a:ext>
                  </a:extLst>
                </a:gridCol>
                <a:gridCol w="1708150">
                  <a:extLst>
                    <a:ext uri="{9D8B030D-6E8A-4147-A177-3AD203B41FA5}">
                      <a16:colId xmlns:a16="http://schemas.microsoft.com/office/drawing/2014/main" xmlns="" val="2326715784"/>
                    </a:ext>
                  </a:extLst>
                </a:gridCol>
                <a:gridCol w="1708150">
                  <a:extLst>
                    <a:ext uri="{9D8B030D-6E8A-4147-A177-3AD203B41FA5}">
                      <a16:colId xmlns:a16="http://schemas.microsoft.com/office/drawing/2014/main" xmlns="" val="3312625277"/>
                    </a:ext>
                  </a:extLst>
                </a:gridCol>
                <a:gridCol w="1708150">
                  <a:extLst>
                    <a:ext uri="{9D8B030D-6E8A-4147-A177-3AD203B41FA5}">
                      <a16:colId xmlns:a16="http://schemas.microsoft.com/office/drawing/2014/main" xmlns="" val="582011719"/>
                    </a:ext>
                  </a:extLst>
                </a:gridCol>
              </a:tblGrid>
              <a:tr h="854219">
                <a:tc>
                  <a:txBody>
                    <a:bodyPr/>
                    <a:lstStyle/>
                    <a:p>
                      <a:endParaRPr lang="en-ZA" dirty="0">
                        <a:latin typeface="Eras Demi ITC" panose="020B0805030504020804" pitchFamily="34" charset="0"/>
                      </a:endParaRPr>
                    </a:p>
                  </a:txBody>
                  <a:tcPr>
                    <a:solidFill>
                      <a:schemeClr val="bg1">
                        <a:lumMod val="5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2200" dirty="0" smtClean="0">
                          <a:latin typeface="Eras Demi ITC" panose="020B0805030504020804" pitchFamily="34" charset="0"/>
                        </a:rPr>
                        <a:t>Performance</a:t>
                      </a:r>
                      <a:r>
                        <a:rPr lang="en-ZA" sz="2200" baseline="0" dirty="0" smtClean="0">
                          <a:latin typeface="Eras Demi ITC" panose="020B0805030504020804" pitchFamily="34" charset="0"/>
                        </a:rPr>
                        <a:t> Indicator</a:t>
                      </a:r>
                      <a:endParaRPr lang="en-ZA" sz="2200" dirty="0" smtClean="0">
                        <a:solidFill>
                          <a:schemeClr val="tx1"/>
                        </a:solidFill>
                        <a:latin typeface="Eras Demi ITC" panose="020B0805030504020804" pitchFamily="34" charset="0"/>
                      </a:endParaRPr>
                    </a:p>
                  </a:txBody>
                  <a:tcPr>
                    <a:solidFill>
                      <a:schemeClr val="bg1">
                        <a:lumMod val="50000"/>
                      </a:schemeClr>
                    </a:solidFill>
                  </a:tcPr>
                </a:tc>
                <a:tc>
                  <a:txBody>
                    <a:bodyPr/>
                    <a:lstStyle/>
                    <a:p>
                      <a:r>
                        <a:rPr lang="en-ZA" sz="2200" dirty="0" smtClean="0">
                          <a:latin typeface="Eras Demi ITC" panose="020B0805030504020804" pitchFamily="34" charset="0"/>
                        </a:rPr>
                        <a:t>2016/17</a:t>
                      </a:r>
                      <a:endParaRPr lang="en-ZA" sz="2200" dirty="0">
                        <a:solidFill>
                          <a:schemeClr val="tx1"/>
                        </a:solidFill>
                        <a:latin typeface="Eras Demi ITC" panose="020B0805030504020804" pitchFamily="34" charset="0"/>
                      </a:endParaRPr>
                    </a:p>
                  </a:txBody>
                  <a:tcPr>
                    <a:solidFill>
                      <a:schemeClr val="bg1">
                        <a:lumMod val="5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baseline="0" dirty="0" smtClean="0">
                          <a:latin typeface="Eras Demi ITC" panose="020B0805030504020804" pitchFamily="34" charset="0"/>
                        </a:rPr>
                        <a:t>2017/18</a:t>
                      </a:r>
                      <a:endParaRPr lang="en-US" sz="2200" b="1" baseline="0" dirty="0" smtClean="0">
                        <a:solidFill>
                          <a:schemeClr val="tx1"/>
                        </a:solidFill>
                        <a:latin typeface="Eras Demi ITC" panose="020B0805030504020804" pitchFamily="34" charset="0"/>
                      </a:endParaRPr>
                    </a:p>
                  </a:txBody>
                  <a:tcPr>
                    <a:solidFill>
                      <a:schemeClr val="bg1">
                        <a:lumMod val="50000"/>
                      </a:schemeClr>
                    </a:solidFill>
                  </a:tcPr>
                </a:tc>
                <a:tc>
                  <a:txBody>
                    <a:bodyPr/>
                    <a:lstStyle/>
                    <a:p>
                      <a:r>
                        <a:rPr lang="en-US" sz="2200" baseline="0" dirty="0" smtClean="0">
                          <a:solidFill>
                            <a:srgbClr val="A83224"/>
                          </a:solidFill>
                          <a:latin typeface="Eras Demi ITC" panose="020B0805030504020804" pitchFamily="34" charset="0"/>
                        </a:rPr>
                        <a:t>2018/19</a:t>
                      </a:r>
                      <a:endParaRPr lang="en-US" sz="2200" b="1" baseline="0" dirty="0">
                        <a:solidFill>
                          <a:srgbClr val="A83224"/>
                        </a:solidFill>
                        <a:latin typeface="Eras Demi ITC" panose="020B0805030504020804" pitchFamily="34" charset="0"/>
                      </a:endParaRPr>
                    </a:p>
                  </a:txBody>
                  <a:tcPr>
                    <a:solidFill>
                      <a:schemeClr val="bg1">
                        <a:lumMod val="50000"/>
                      </a:schemeClr>
                    </a:solidFill>
                  </a:tcPr>
                </a:tc>
                <a:extLst>
                  <a:ext uri="{0D108BD9-81ED-4DB2-BD59-A6C34878D82A}">
                    <a16:rowId xmlns:a16="http://schemas.microsoft.com/office/drawing/2014/main" xmlns="" val="4285128887"/>
                  </a:ext>
                </a:extLst>
              </a:tr>
              <a:tr h="465886">
                <a:tc>
                  <a:txBody>
                    <a:bodyPr/>
                    <a:lstStyle/>
                    <a:p>
                      <a:pPr marL="0" indent="0">
                        <a:buFont typeface="+mj-lt"/>
                        <a:buNone/>
                      </a:pPr>
                      <a:r>
                        <a:rPr lang="en-ZA" sz="1800" dirty="0" smtClean="0">
                          <a:latin typeface="Eras Demi ITC" panose="020B0805030504020804" pitchFamily="34" charset="0"/>
                        </a:rPr>
                        <a:t>viii.</a:t>
                      </a:r>
                      <a:endParaRPr lang="en-ZA" sz="1800" dirty="0">
                        <a:solidFill>
                          <a:schemeClr val="tx1"/>
                        </a:solidFill>
                        <a:latin typeface="Eras Demi ITC" pitchFamily="34" charset="0"/>
                      </a:endParaRPr>
                    </a:p>
                  </a:txBody>
                  <a:tcPr marL="126285" marR="126285" marT="55400" marB="55400"/>
                </a:tc>
                <a:tc>
                  <a:txBody>
                    <a:bodyPr/>
                    <a:lstStyle/>
                    <a:p>
                      <a:pPr>
                        <a:lnSpc>
                          <a:spcPts val="2400"/>
                        </a:lnSpc>
                      </a:pPr>
                      <a:r>
                        <a:rPr lang="en-ZA" sz="1800" dirty="0" smtClean="0">
                          <a:latin typeface="Eras Demi ITC" panose="020B0805030504020804" pitchFamily="34" charset="0"/>
                        </a:rPr>
                        <a:t>Budget</a:t>
                      </a:r>
                      <a:endParaRPr lang="en-ZA" sz="1800" dirty="0">
                        <a:solidFill>
                          <a:srgbClr val="002060"/>
                        </a:solidFill>
                        <a:latin typeface="Eras Demi ITC" pitchFamily="34" charset="0"/>
                      </a:endParaRPr>
                    </a:p>
                  </a:txBody>
                  <a:tcPr marL="126278" marR="126278" marT="55395" marB="55395"/>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dirty="0" smtClean="0">
                          <a:latin typeface="Eras Demi ITC" panose="020B0805030504020804" pitchFamily="34" charset="0"/>
                        </a:rPr>
                        <a:t>R1,8 billion</a:t>
                      </a:r>
                      <a:endParaRPr lang="en-ZA" sz="1800" dirty="0" smtClean="0">
                        <a:solidFill>
                          <a:schemeClr val="tx1"/>
                        </a:solidFill>
                        <a:latin typeface="Eras Demi ITC" panose="020B08050305040208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dirty="0" smtClean="0">
                          <a:latin typeface="Eras Demi ITC" panose="020B0805030504020804" pitchFamily="34" charset="0"/>
                        </a:rPr>
                        <a:t>R1,8 billion</a:t>
                      </a:r>
                      <a:endParaRPr lang="en-ZA" sz="1800" dirty="0" smtClean="0">
                        <a:solidFill>
                          <a:schemeClr val="tx1"/>
                        </a:solidFill>
                        <a:latin typeface="Eras Demi ITC" panose="020B08050305040208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dirty="0" smtClean="0">
                          <a:solidFill>
                            <a:srgbClr val="A83224"/>
                          </a:solidFill>
                          <a:latin typeface="Eras Demi ITC" panose="020B0805030504020804" pitchFamily="34" charset="0"/>
                        </a:rPr>
                        <a:t>R1,9 billion</a:t>
                      </a:r>
                    </a:p>
                  </a:txBody>
                  <a:tcPr/>
                </a:tc>
                <a:extLst>
                  <a:ext uri="{0D108BD9-81ED-4DB2-BD59-A6C34878D82A}">
                    <a16:rowId xmlns:a16="http://schemas.microsoft.com/office/drawing/2014/main" xmlns="" val="2062380790"/>
                  </a:ext>
                </a:extLst>
              </a:tr>
              <a:tr h="465886">
                <a:tc>
                  <a:txBody>
                    <a:bodyPr/>
                    <a:lstStyle/>
                    <a:p>
                      <a:pPr marL="0" indent="0">
                        <a:buFont typeface="+mj-lt"/>
                        <a:buNone/>
                      </a:pPr>
                      <a:r>
                        <a:rPr lang="en-ZA" sz="1800" dirty="0" smtClean="0">
                          <a:latin typeface="Eras Demi ITC" panose="020B0805030504020804" pitchFamily="34" charset="0"/>
                        </a:rPr>
                        <a:t>ix.</a:t>
                      </a:r>
                      <a:endParaRPr lang="en-ZA" sz="1800" dirty="0">
                        <a:solidFill>
                          <a:schemeClr val="tx1"/>
                        </a:solidFill>
                        <a:latin typeface="Eras Demi ITC" pitchFamily="34" charset="0"/>
                      </a:endParaRPr>
                    </a:p>
                  </a:txBody>
                  <a:tcPr marL="126285" marR="126285" marT="55400" marB="55400"/>
                </a:tc>
                <a:tc>
                  <a:txBody>
                    <a:bodyPr/>
                    <a:lstStyle/>
                    <a:p>
                      <a:pPr>
                        <a:lnSpc>
                          <a:spcPts val="2400"/>
                        </a:lnSpc>
                      </a:pPr>
                      <a:r>
                        <a:rPr lang="en-ZA" sz="1800" dirty="0" smtClean="0">
                          <a:latin typeface="Eras Demi ITC" panose="020B0805030504020804" pitchFamily="34" charset="0"/>
                        </a:rPr>
                        <a:t>% expenditure </a:t>
                      </a:r>
                      <a:endParaRPr lang="en-ZA" sz="1800" dirty="0">
                        <a:solidFill>
                          <a:srgbClr val="002060"/>
                        </a:solidFill>
                        <a:latin typeface="Eras Demi ITC" pitchFamily="34" charset="0"/>
                      </a:endParaRPr>
                    </a:p>
                  </a:txBody>
                  <a:tcPr marL="126278" marR="126278" marT="55395" marB="55395"/>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dirty="0" smtClean="0">
                          <a:latin typeface="Eras Demi ITC" panose="020B0805030504020804" pitchFamily="34" charset="0"/>
                        </a:rPr>
                        <a:t>99%</a:t>
                      </a:r>
                      <a:endParaRPr lang="en-ZA" sz="1800" dirty="0" smtClean="0">
                        <a:solidFill>
                          <a:schemeClr val="tx1"/>
                        </a:solidFill>
                        <a:latin typeface="Eras Demi ITC" panose="020B08050305040208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dirty="0" smtClean="0">
                          <a:latin typeface="Eras Demi ITC" panose="020B0805030504020804" pitchFamily="34" charset="0"/>
                        </a:rPr>
                        <a:t>99%</a:t>
                      </a:r>
                      <a:endParaRPr lang="en-ZA" sz="1800" dirty="0" smtClean="0">
                        <a:solidFill>
                          <a:schemeClr val="tx1"/>
                        </a:solidFill>
                        <a:latin typeface="Eras Demi ITC" panose="020B0805030504020804" pitchFamily="34" charset="0"/>
                      </a:endParaRPr>
                    </a:p>
                  </a:txBody>
                  <a:tcPr/>
                </a:tc>
                <a:tc>
                  <a:txBody>
                    <a:bodyPr/>
                    <a:lstStyle/>
                    <a:p>
                      <a:r>
                        <a:rPr lang="en-ZA" sz="1800" dirty="0" smtClean="0">
                          <a:solidFill>
                            <a:srgbClr val="A83224"/>
                          </a:solidFill>
                          <a:latin typeface="Eras Demi ITC" panose="020B0805030504020804" pitchFamily="34" charset="0"/>
                        </a:rPr>
                        <a:t>98%</a:t>
                      </a:r>
                      <a:endParaRPr lang="en-ZA" sz="1800" dirty="0">
                        <a:solidFill>
                          <a:srgbClr val="A83224"/>
                        </a:solidFill>
                        <a:latin typeface="Eras Demi ITC" panose="020B0805030504020804" pitchFamily="34" charset="0"/>
                      </a:endParaRPr>
                    </a:p>
                  </a:txBody>
                  <a:tcPr/>
                </a:tc>
                <a:extLst>
                  <a:ext uri="{0D108BD9-81ED-4DB2-BD59-A6C34878D82A}">
                    <a16:rowId xmlns:a16="http://schemas.microsoft.com/office/drawing/2014/main" xmlns="" val="1405856757"/>
                  </a:ext>
                </a:extLst>
              </a:tr>
              <a:tr h="1025064">
                <a:tc>
                  <a:txBody>
                    <a:bodyPr/>
                    <a:lstStyle/>
                    <a:p>
                      <a:pPr marL="0" indent="0">
                        <a:buFont typeface="+mj-lt"/>
                        <a:buNone/>
                      </a:pPr>
                      <a:r>
                        <a:rPr lang="en-ZA" sz="1800" dirty="0" smtClean="0">
                          <a:latin typeface="Eras Demi ITC" panose="020B0805030504020804" pitchFamily="34" charset="0"/>
                        </a:rPr>
                        <a:t>x.</a:t>
                      </a:r>
                      <a:endParaRPr lang="en-ZA" sz="1800" dirty="0">
                        <a:solidFill>
                          <a:schemeClr val="tx1"/>
                        </a:solidFill>
                        <a:latin typeface="Eras Demi ITC" pitchFamily="34" charset="0"/>
                      </a:endParaRPr>
                    </a:p>
                  </a:txBody>
                  <a:tcPr marL="126285" marR="126285" marT="55400" marB="55400"/>
                </a:tc>
                <a:tc>
                  <a:txBody>
                    <a:bodyPr/>
                    <a:lstStyle/>
                    <a:p>
                      <a:pPr>
                        <a:lnSpc>
                          <a:spcPts val="2400"/>
                        </a:lnSpc>
                      </a:pPr>
                      <a:r>
                        <a:rPr lang="en-ZA" sz="1800" dirty="0" smtClean="0">
                          <a:latin typeface="Eras Demi ITC" panose="020B0805030504020804" pitchFamily="34" charset="0"/>
                        </a:rPr>
                        <a:t>Auditor-General’s Report</a:t>
                      </a:r>
                      <a:endParaRPr lang="en-ZA" sz="1800" dirty="0">
                        <a:solidFill>
                          <a:srgbClr val="002060"/>
                        </a:solidFill>
                        <a:latin typeface="Eras Demi ITC" pitchFamily="34" charset="0"/>
                      </a:endParaRPr>
                    </a:p>
                  </a:txBody>
                  <a:tcPr marL="126278" marR="126278" marT="55395" marB="55395"/>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dirty="0" smtClean="0">
                          <a:latin typeface="Eras Demi ITC" panose="020B0805030504020804" pitchFamily="34" charset="0"/>
                        </a:rPr>
                        <a:t>Unqualified audit (16</a:t>
                      </a:r>
                      <a:r>
                        <a:rPr lang="en-ZA" sz="1800" baseline="30000" dirty="0" smtClean="0">
                          <a:latin typeface="Eras Demi ITC" panose="020B0805030504020804" pitchFamily="34" charset="0"/>
                        </a:rPr>
                        <a:t>th</a:t>
                      </a:r>
                      <a:r>
                        <a:rPr lang="en-ZA" sz="1800" dirty="0" smtClean="0">
                          <a:latin typeface="Eras Demi ITC" panose="020B0805030504020804" pitchFamily="34" charset="0"/>
                        </a:rPr>
                        <a:t> year) </a:t>
                      </a:r>
                      <a:endParaRPr lang="en-ZA" sz="1800" dirty="0" smtClean="0">
                        <a:solidFill>
                          <a:schemeClr val="tx1"/>
                        </a:solidFill>
                        <a:latin typeface="Eras Demi ITC" panose="020B08050305040208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dirty="0" smtClean="0">
                          <a:latin typeface="Eras Demi ITC" panose="020B0805030504020804" pitchFamily="34" charset="0"/>
                        </a:rPr>
                        <a:t>Unqualified audit (17</a:t>
                      </a:r>
                      <a:r>
                        <a:rPr lang="en-ZA" sz="1800" baseline="30000" dirty="0" smtClean="0">
                          <a:latin typeface="Eras Demi ITC" panose="020B0805030504020804" pitchFamily="34" charset="0"/>
                        </a:rPr>
                        <a:t>th</a:t>
                      </a:r>
                      <a:r>
                        <a:rPr lang="en-ZA" sz="1800" dirty="0" smtClean="0">
                          <a:latin typeface="Eras Demi ITC" panose="020B0805030504020804" pitchFamily="34" charset="0"/>
                        </a:rPr>
                        <a:t> year) </a:t>
                      </a:r>
                      <a:endParaRPr lang="en-ZA" sz="1800" dirty="0" smtClean="0">
                        <a:solidFill>
                          <a:schemeClr val="tx1"/>
                        </a:solidFill>
                        <a:latin typeface="Eras Demi ITC" panose="020B08050305040208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dirty="0" smtClean="0">
                          <a:solidFill>
                            <a:srgbClr val="A83224"/>
                          </a:solidFill>
                          <a:latin typeface="Eras Demi ITC" panose="020B0805030504020804" pitchFamily="34" charset="0"/>
                        </a:rPr>
                        <a:t>Unqualified audit (18</a:t>
                      </a:r>
                      <a:r>
                        <a:rPr lang="en-ZA" sz="1800" baseline="30000" dirty="0" smtClean="0">
                          <a:solidFill>
                            <a:srgbClr val="A83224"/>
                          </a:solidFill>
                          <a:latin typeface="Eras Demi ITC" panose="020B0805030504020804" pitchFamily="34" charset="0"/>
                        </a:rPr>
                        <a:t>th</a:t>
                      </a:r>
                      <a:r>
                        <a:rPr lang="en-ZA" sz="1800" dirty="0" smtClean="0">
                          <a:solidFill>
                            <a:srgbClr val="A83224"/>
                          </a:solidFill>
                          <a:latin typeface="Eras Demi ITC" panose="020B0805030504020804" pitchFamily="34" charset="0"/>
                        </a:rPr>
                        <a:t> year) </a:t>
                      </a:r>
                    </a:p>
                  </a:txBody>
                  <a:tcPr/>
                </a:tc>
                <a:extLst>
                  <a:ext uri="{0D108BD9-81ED-4DB2-BD59-A6C34878D82A}">
                    <a16:rowId xmlns:a16="http://schemas.microsoft.com/office/drawing/2014/main" xmlns="" val="3500790673"/>
                  </a:ext>
                </a:extLst>
              </a:tr>
            </a:tbl>
          </a:graphicData>
        </a:graphic>
      </p:graphicFrame>
      <p:sp>
        <p:nvSpPr>
          <p:cNvPr id="3" name="Slide Number Placeholder 2"/>
          <p:cNvSpPr>
            <a:spLocks noGrp="1"/>
          </p:cNvSpPr>
          <p:nvPr>
            <p:ph type="sldNum" sz="quarter" idx="12"/>
          </p:nvPr>
        </p:nvSpPr>
        <p:spPr/>
        <p:txBody>
          <a:bodyPr/>
          <a:lstStyle/>
          <a:p>
            <a:fld id="{D7CBE9B7-FB75-284D-83FF-0AB6B020F1CD}" type="slidenum">
              <a:rPr lang="en-US" smtClean="0"/>
              <a:pPr/>
              <a:t>62</a:t>
            </a:fld>
            <a:endParaRPr lang="en-US"/>
          </a:p>
        </p:txBody>
      </p:sp>
    </p:spTree>
    <p:extLst>
      <p:ext uri="{BB962C8B-B14F-4D97-AF65-F5344CB8AC3E}">
        <p14:creationId xmlns:p14="http://schemas.microsoft.com/office/powerpoint/2010/main" xmlns="" val="418509945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6"/>
            <a:ext cx="7074877" cy="1072663"/>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5. Summary of Performance over 3 years 2016 – 2019</a:t>
            </a:r>
            <a:endParaRPr lang="en-ZA" dirty="0">
              <a:solidFill>
                <a:schemeClr val="tx1"/>
              </a:solidFill>
              <a:latin typeface="Arial" panose="020B0604020202020204" pitchFamily="34" charset="0"/>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8" name="Content Placeholder 2"/>
          <p:cNvGraphicFramePr>
            <a:graphicFrameLocks noGrp="1"/>
          </p:cNvGraphicFramePr>
          <p:nvPr>
            <p:ph idx="1"/>
            <p:extLst>
              <p:ext uri="{D42A27DB-BD31-4B8C-83A1-F6EECF244321}">
                <p14:modId xmlns:p14="http://schemas.microsoft.com/office/powerpoint/2010/main" xmlns="" val="2358463093"/>
              </p:ext>
            </p:extLst>
          </p:nvPr>
        </p:nvGraphicFramePr>
        <p:xfrm>
          <a:off x="471488" y="1899139"/>
          <a:ext cx="8540750" cy="3149539"/>
        </p:xfrm>
        <a:graphic>
          <a:graphicData uri="http://schemas.openxmlformats.org/drawingml/2006/table">
            <a:tbl>
              <a:tblPr firstRow="1" bandRow="1">
                <a:tableStyleId>{073A0DAA-6AF3-43AB-8588-CEC1D06C72B9}</a:tableStyleId>
              </a:tblPr>
              <a:tblGrid>
                <a:gridCol w="689097">
                  <a:extLst>
                    <a:ext uri="{9D8B030D-6E8A-4147-A177-3AD203B41FA5}">
                      <a16:colId xmlns:a16="http://schemas.microsoft.com/office/drawing/2014/main" xmlns="" val="1098740841"/>
                    </a:ext>
                  </a:extLst>
                </a:gridCol>
                <a:gridCol w="2727203">
                  <a:extLst>
                    <a:ext uri="{9D8B030D-6E8A-4147-A177-3AD203B41FA5}">
                      <a16:colId xmlns:a16="http://schemas.microsoft.com/office/drawing/2014/main" xmlns="" val="792290638"/>
                    </a:ext>
                  </a:extLst>
                </a:gridCol>
                <a:gridCol w="1708150">
                  <a:extLst>
                    <a:ext uri="{9D8B030D-6E8A-4147-A177-3AD203B41FA5}">
                      <a16:colId xmlns:a16="http://schemas.microsoft.com/office/drawing/2014/main" xmlns="" val="2326715784"/>
                    </a:ext>
                  </a:extLst>
                </a:gridCol>
                <a:gridCol w="1708150">
                  <a:extLst>
                    <a:ext uri="{9D8B030D-6E8A-4147-A177-3AD203B41FA5}">
                      <a16:colId xmlns:a16="http://schemas.microsoft.com/office/drawing/2014/main" xmlns="" val="3312625277"/>
                    </a:ext>
                  </a:extLst>
                </a:gridCol>
                <a:gridCol w="1708150">
                  <a:extLst>
                    <a:ext uri="{9D8B030D-6E8A-4147-A177-3AD203B41FA5}">
                      <a16:colId xmlns:a16="http://schemas.microsoft.com/office/drawing/2014/main" xmlns="" val="582011719"/>
                    </a:ext>
                  </a:extLst>
                </a:gridCol>
              </a:tblGrid>
              <a:tr h="791029">
                <a:tc>
                  <a:txBody>
                    <a:bodyPr/>
                    <a:lstStyle/>
                    <a:p>
                      <a:endParaRPr lang="en-ZA" dirty="0">
                        <a:latin typeface="Eras Demi ITC" panose="020B0805030504020804" pitchFamily="34" charset="0"/>
                      </a:endParaRPr>
                    </a:p>
                  </a:txBody>
                  <a:tcPr>
                    <a:solidFill>
                      <a:schemeClr val="bg1">
                        <a:lumMod val="5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2200" dirty="0" smtClean="0">
                          <a:latin typeface="Eras Demi ITC" panose="020B0805030504020804" pitchFamily="34" charset="0"/>
                        </a:rPr>
                        <a:t>Performance</a:t>
                      </a:r>
                      <a:r>
                        <a:rPr lang="en-ZA" sz="2200" baseline="0" dirty="0" smtClean="0">
                          <a:latin typeface="Eras Demi ITC" panose="020B0805030504020804" pitchFamily="34" charset="0"/>
                        </a:rPr>
                        <a:t> Indicator</a:t>
                      </a:r>
                      <a:endParaRPr lang="en-ZA" sz="2200" dirty="0" smtClean="0">
                        <a:solidFill>
                          <a:schemeClr val="tx1"/>
                        </a:solidFill>
                        <a:latin typeface="Eras Demi ITC" panose="020B0805030504020804" pitchFamily="34" charset="0"/>
                      </a:endParaRPr>
                    </a:p>
                  </a:txBody>
                  <a:tcPr>
                    <a:solidFill>
                      <a:schemeClr val="bg1">
                        <a:lumMod val="50000"/>
                      </a:schemeClr>
                    </a:solidFill>
                  </a:tcPr>
                </a:tc>
                <a:tc>
                  <a:txBody>
                    <a:bodyPr/>
                    <a:lstStyle/>
                    <a:p>
                      <a:r>
                        <a:rPr lang="en-ZA" sz="2200" dirty="0" smtClean="0">
                          <a:latin typeface="Eras Demi ITC" panose="020B0805030504020804" pitchFamily="34" charset="0"/>
                        </a:rPr>
                        <a:t>2016/17</a:t>
                      </a:r>
                      <a:endParaRPr lang="en-ZA" sz="2200" dirty="0">
                        <a:solidFill>
                          <a:schemeClr val="tx1"/>
                        </a:solidFill>
                        <a:latin typeface="Eras Demi ITC" panose="020B0805030504020804" pitchFamily="34" charset="0"/>
                      </a:endParaRPr>
                    </a:p>
                  </a:txBody>
                  <a:tcPr>
                    <a:solidFill>
                      <a:schemeClr val="bg1">
                        <a:lumMod val="5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baseline="0" dirty="0" smtClean="0">
                          <a:latin typeface="Eras Demi ITC" panose="020B0805030504020804" pitchFamily="34" charset="0"/>
                        </a:rPr>
                        <a:t>2017/18</a:t>
                      </a:r>
                      <a:endParaRPr lang="en-US" sz="2200" b="1" baseline="0" dirty="0" smtClean="0">
                        <a:solidFill>
                          <a:schemeClr val="tx1"/>
                        </a:solidFill>
                        <a:latin typeface="Eras Demi ITC" panose="020B0805030504020804" pitchFamily="34" charset="0"/>
                      </a:endParaRPr>
                    </a:p>
                  </a:txBody>
                  <a:tcPr>
                    <a:solidFill>
                      <a:schemeClr val="bg1">
                        <a:lumMod val="50000"/>
                      </a:schemeClr>
                    </a:solidFill>
                  </a:tcPr>
                </a:tc>
                <a:tc>
                  <a:txBody>
                    <a:bodyPr/>
                    <a:lstStyle/>
                    <a:p>
                      <a:r>
                        <a:rPr lang="en-US" sz="2200" baseline="0" dirty="0" smtClean="0">
                          <a:solidFill>
                            <a:srgbClr val="A83224"/>
                          </a:solidFill>
                          <a:latin typeface="Eras Demi ITC" panose="020B0805030504020804" pitchFamily="34" charset="0"/>
                        </a:rPr>
                        <a:t>2018/19</a:t>
                      </a:r>
                      <a:endParaRPr lang="en-US" sz="2200" b="1" baseline="0" dirty="0">
                        <a:solidFill>
                          <a:srgbClr val="A83224"/>
                        </a:solidFill>
                        <a:latin typeface="Eras Demi ITC" panose="020B0805030504020804" pitchFamily="34" charset="0"/>
                      </a:endParaRPr>
                    </a:p>
                  </a:txBody>
                  <a:tcPr>
                    <a:solidFill>
                      <a:schemeClr val="bg1">
                        <a:lumMod val="50000"/>
                      </a:schemeClr>
                    </a:solidFill>
                  </a:tcPr>
                </a:tc>
                <a:extLst>
                  <a:ext uri="{0D108BD9-81ED-4DB2-BD59-A6C34878D82A}">
                    <a16:rowId xmlns:a16="http://schemas.microsoft.com/office/drawing/2014/main" xmlns="" val="4285128887"/>
                  </a:ext>
                </a:extLst>
              </a:tr>
              <a:tr h="431422">
                <a:tc>
                  <a:txBody>
                    <a:bodyPr/>
                    <a:lstStyle/>
                    <a:p>
                      <a:pPr marL="0" indent="0">
                        <a:buFont typeface="+mj-lt"/>
                        <a:buNone/>
                      </a:pPr>
                      <a:r>
                        <a:rPr lang="en-ZA" sz="1800" dirty="0" smtClean="0">
                          <a:latin typeface="Eras Demi ITC" panose="020B0805030504020804" pitchFamily="34" charset="0"/>
                        </a:rPr>
                        <a:t>xi.</a:t>
                      </a:r>
                      <a:endParaRPr lang="en-ZA" sz="1800" dirty="0">
                        <a:solidFill>
                          <a:schemeClr val="tx1"/>
                        </a:solidFill>
                        <a:latin typeface="Eras Demi ITC" pitchFamily="34" charset="0"/>
                      </a:endParaRPr>
                    </a:p>
                  </a:txBody>
                  <a:tcPr marL="126285" marR="126285" marT="55400" marB="55400"/>
                </a:tc>
                <a:tc>
                  <a:txBody>
                    <a:bodyPr/>
                    <a:lstStyle/>
                    <a:p>
                      <a:pPr>
                        <a:lnSpc>
                          <a:spcPts val="2400"/>
                        </a:lnSpc>
                      </a:pPr>
                      <a:r>
                        <a:rPr lang="en-ZA" sz="1800" dirty="0" smtClean="0">
                          <a:latin typeface="Eras Demi ITC" panose="020B0805030504020804" pitchFamily="34" charset="0"/>
                        </a:rPr>
                        <a:t>Number</a:t>
                      </a:r>
                      <a:r>
                        <a:rPr lang="en-ZA" sz="1800" baseline="0" dirty="0" smtClean="0">
                          <a:latin typeface="Eras Demi ITC" panose="020B0805030504020804" pitchFamily="34" charset="0"/>
                        </a:rPr>
                        <a:t> of staff </a:t>
                      </a:r>
                      <a:endParaRPr lang="en-ZA" sz="1800" dirty="0">
                        <a:solidFill>
                          <a:schemeClr val="tx1"/>
                        </a:solidFill>
                        <a:latin typeface="Eras Demi ITC" pitchFamily="34" charset="0"/>
                      </a:endParaRPr>
                    </a:p>
                  </a:txBody>
                  <a:tcPr marL="126278" marR="126278" marT="55395" marB="55395"/>
                </a:tc>
                <a:tc>
                  <a:txBody>
                    <a:bodyPr/>
                    <a:lstStyle/>
                    <a:p>
                      <a:r>
                        <a:rPr lang="en-ZA" dirty="0" smtClean="0">
                          <a:latin typeface="Eras Demi ITC" panose="020B0805030504020804" pitchFamily="34" charset="0"/>
                        </a:rPr>
                        <a:t>2,751</a:t>
                      </a:r>
                      <a:endParaRPr lang="en-ZA" dirty="0">
                        <a:solidFill>
                          <a:schemeClr val="tx1"/>
                        </a:solidFill>
                        <a:latin typeface="Eras Demi ITC" panose="020B0805030504020804" pitchFamily="34" charset="0"/>
                      </a:endParaRPr>
                    </a:p>
                  </a:txBody>
                  <a:tcPr/>
                </a:tc>
                <a:tc>
                  <a:txBody>
                    <a:bodyPr/>
                    <a:lstStyle/>
                    <a:p>
                      <a:r>
                        <a:rPr lang="en-US" sz="1800" dirty="0" smtClean="0">
                          <a:latin typeface="Eras Demi ITC" panose="020B0805030504020804" pitchFamily="34" charset="0"/>
                        </a:rPr>
                        <a:t>2,627</a:t>
                      </a:r>
                      <a:endParaRPr lang="en-US" sz="1800" dirty="0">
                        <a:solidFill>
                          <a:schemeClr val="tx1"/>
                        </a:solidFill>
                        <a:latin typeface="Eras Demi ITC" panose="020B0805030504020804" pitchFamily="34" charset="0"/>
                      </a:endParaRPr>
                    </a:p>
                  </a:txBody>
                  <a:tcPr/>
                </a:tc>
                <a:tc>
                  <a:txBody>
                    <a:bodyPr/>
                    <a:lstStyle/>
                    <a:p>
                      <a:r>
                        <a:rPr lang="en-US" sz="1800" dirty="0" smtClean="0">
                          <a:solidFill>
                            <a:srgbClr val="A83224"/>
                          </a:solidFill>
                          <a:latin typeface="Eras Demi ITC" panose="020B0805030504020804" pitchFamily="34" charset="0"/>
                        </a:rPr>
                        <a:t>2,557</a:t>
                      </a:r>
                      <a:endParaRPr lang="en-US" sz="1800" dirty="0">
                        <a:solidFill>
                          <a:srgbClr val="A83224"/>
                        </a:solidFill>
                        <a:latin typeface="Eras Demi ITC" panose="020B0805030504020804" pitchFamily="34" charset="0"/>
                      </a:endParaRPr>
                    </a:p>
                  </a:txBody>
                  <a:tcPr/>
                </a:tc>
                <a:extLst>
                  <a:ext uri="{0D108BD9-81ED-4DB2-BD59-A6C34878D82A}">
                    <a16:rowId xmlns:a16="http://schemas.microsoft.com/office/drawing/2014/main" xmlns="" val="2062380790"/>
                  </a:ext>
                </a:extLst>
              </a:tr>
              <a:tr h="747833">
                <a:tc>
                  <a:txBody>
                    <a:bodyPr/>
                    <a:lstStyle/>
                    <a:p>
                      <a:pPr marL="0" indent="0">
                        <a:buFont typeface="+mj-lt"/>
                        <a:buNone/>
                      </a:pPr>
                      <a:r>
                        <a:rPr lang="en-ZA" sz="1800" dirty="0" smtClean="0">
                          <a:latin typeface="Eras Demi ITC" panose="020B0805030504020804" pitchFamily="34" charset="0"/>
                        </a:rPr>
                        <a:t>xii.</a:t>
                      </a:r>
                      <a:endParaRPr lang="en-ZA" sz="1800" dirty="0">
                        <a:solidFill>
                          <a:schemeClr val="tx1"/>
                        </a:solidFill>
                        <a:latin typeface="Eras Demi ITC" pitchFamily="34" charset="0"/>
                      </a:endParaRPr>
                    </a:p>
                  </a:txBody>
                  <a:tcPr marL="126285" marR="126285" marT="55400" marB="55400"/>
                </a:tc>
                <a:tc>
                  <a:txBody>
                    <a:bodyPr/>
                    <a:lstStyle/>
                    <a:p>
                      <a:pPr>
                        <a:lnSpc>
                          <a:spcPts val="2400"/>
                        </a:lnSpc>
                      </a:pPr>
                      <a:r>
                        <a:rPr lang="en-ZA" sz="1800" dirty="0" smtClean="0">
                          <a:latin typeface="Eras Demi ITC" panose="020B0805030504020804" pitchFamily="34" charset="0"/>
                        </a:rPr>
                        <a:t>% legal staff </a:t>
                      </a:r>
                    </a:p>
                    <a:p>
                      <a:pPr>
                        <a:lnSpc>
                          <a:spcPts val="2400"/>
                        </a:lnSpc>
                      </a:pPr>
                      <a:r>
                        <a:rPr lang="en-ZA" sz="1800" dirty="0" smtClean="0">
                          <a:latin typeface="Eras Demi ITC" panose="020B0805030504020804" pitchFamily="34" charset="0"/>
                        </a:rPr>
                        <a:t>(including paralegals)</a:t>
                      </a:r>
                      <a:endParaRPr lang="en-ZA" sz="1800" dirty="0">
                        <a:solidFill>
                          <a:schemeClr val="tx1"/>
                        </a:solidFill>
                        <a:latin typeface="Eras Demi ITC" pitchFamily="34" charset="0"/>
                      </a:endParaRPr>
                    </a:p>
                  </a:txBody>
                  <a:tcPr marL="126278" marR="126278" marT="55395" marB="55395"/>
                </a:tc>
                <a:tc>
                  <a:txBody>
                    <a:bodyPr/>
                    <a:lstStyle/>
                    <a:p>
                      <a:r>
                        <a:rPr lang="en-ZA" dirty="0" smtClean="0">
                          <a:latin typeface="Eras Demi ITC" panose="020B0805030504020804" pitchFamily="34" charset="0"/>
                        </a:rPr>
                        <a:t>79.5%</a:t>
                      </a:r>
                      <a:endParaRPr lang="en-ZA" dirty="0">
                        <a:solidFill>
                          <a:schemeClr val="tx1"/>
                        </a:solidFill>
                        <a:latin typeface="Eras Demi ITC" panose="020B0805030504020804" pitchFamily="34" charset="0"/>
                      </a:endParaRPr>
                    </a:p>
                  </a:txBody>
                  <a:tcPr/>
                </a:tc>
                <a:tc>
                  <a:txBody>
                    <a:bodyPr/>
                    <a:lstStyle/>
                    <a:p>
                      <a:r>
                        <a:rPr lang="en-US" dirty="0" smtClean="0">
                          <a:latin typeface="Eras Demi ITC" panose="020B0805030504020804" pitchFamily="34" charset="0"/>
                        </a:rPr>
                        <a:t>79.3%</a:t>
                      </a:r>
                      <a:endParaRPr lang="en-US" dirty="0">
                        <a:solidFill>
                          <a:schemeClr val="tx1"/>
                        </a:solidFill>
                        <a:latin typeface="Eras Demi ITC" panose="020B0805030504020804" pitchFamily="34" charset="0"/>
                      </a:endParaRPr>
                    </a:p>
                  </a:txBody>
                  <a:tcPr/>
                </a:tc>
                <a:tc>
                  <a:txBody>
                    <a:bodyPr/>
                    <a:lstStyle/>
                    <a:p>
                      <a:r>
                        <a:rPr lang="en-US" dirty="0" smtClean="0">
                          <a:solidFill>
                            <a:srgbClr val="A83224"/>
                          </a:solidFill>
                          <a:latin typeface="Eras Demi ITC" panose="020B0805030504020804" pitchFamily="34" charset="0"/>
                        </a:rPr>
                        <a:t>79.1%</a:t>
                      </a:r>
                      <a:endParaRPr lang="en-US" dirty="0">
                        <a:solidFill>
                          <a:srgbClr val="A83224"/>
                        </a:solidFill>
                        <a:latin typeface="Eras Demi ITC" panose="020B0805030504020804" pitchFamily="34" charset="0"/>
                      </a:endParaRPr>
                    </a:p>
                  </a:txBody>
                  <a:tcPr/>
                </a:tc>
                <a:extLst>
                  <a:ext uri="{0D108BD9-81ED-4DB2-BD59-A6C34878D82A}">
                    <a16:rowId xmlns:a16="http://schemas.microsoft.com/office/drawing/2014/main" xmlns="" val="1405856757"/>
                  </a:ext>
                </a:extLst>
              </a:tr>
              <a:tr h="431422">
                <a:tc>
                  <a:txBody>
                    <a:bodyPr/>
                    <a:lstStyle/>
                    <a:p>
                      <a:pPr marL="0" indent="0">
                        <a:buFont typeface="+mj-lt"/>
                        <a:buNone/>
                      </a:pPr>
                      <a:r>
                        <a:rPr lang="en-ZA" sz="1800" dirty="0" smtClean="0">
                          <a:latin typeface="Eras Demi ITC" panose="020B0805030504020804" pitchFamily="34" charset="0"/>
                        </a:rPr>
                        <a:t>xiii.</a:t>
                      </a:r>
                      <a:endParaRPr lang="en-ZA" sz="1800" dirty="0">
                        <a:solidFill>
                          <a:schemeClr val="tx1"/>
                        </a:solidFill>
                        <a:latin typeface="Eras Demi ITC" pitchFamily="34" charset="0"/>
                      </a:endParaRPr>
                    </a:p>
                  </a:txBody>
                  <a:tcPr marL="126285" marR="126285" marT="55400" marB="55400"/>
                </a:tc>
                <a:tc>
                  <a:txBody>
                    <a:bodyPr/>
                    <a:lstStyle/>
                    <a:p>
                      <a:pPr>
                        <a:lnSpc>
                          <a:spcPts val="2400"/>
                        </a:lnSpc>
                      </a:pPr>
                      <a:r>
                        <a:rPr lang="en-ZA" sz="1800" dirty="0" smtClean="0">
                          <a:latin typeface="Eras Demi ITC" panose="020B0805030504020804" pitchFamily="34" charset="0"/>
                        </a:rPr>
                        <a:t>Recruitment levels</a:t>
                      </a:r>
                      <a:endParaRPr lang="en-ZA" sz="1800" dirty="0">
                        <a:solidFill>
                          <a:schemeClr val="tx1"/>
                        </a:solidFill>
                        <a:latin typeface="Eras Demi ITC" pitchFamily="34" charset="0"/>
                      </a:endParaRPr>
                    </a:p>
                  </a:txBody>
                  <a:tcPr marL="126278" marR="126278" marT="55395" marB="55395"/>
                </a:tc>
                <a:tc>
                  <a:txBody>
                    <a:bodyPr/>
                    <a:lstStyle/>
                    <a:p>
                      <a:r>
                        <a:rPr lang="en-ZA" dirty="0" smtClean="0">
                          <a:latin typeface="Eras Demi ITC" panose="020B0805030504020804" pitchFamily="34" charset="0"/>
                        </a:rPr>
                        <a:t>96.1%</a:t>
                      </a:r>
                      <a:endParaRPr lang="en-ZA" dirty="0">
                        <a:solidFill>
                          <a:schemeClr val="tx1"/>
                        </a:solidFill>
                        <a:latin typeface="Eras Demi ITC" panose="020B0805030504020804" pitchFamily="34" charset="0"/>
                      </a:endParaRPr>
                    </a:p>
                  </a:txBody>
                  <a:tcPr/>
                </a:tc>
                <a:tc>
                  <a:txBody>
                    <a:bodyPr/>
                    <a:lstStyle/>
                    <a:p>
                      <a:r>
                        <a:rPr lang="en-US" dirty="0" smtClean="0">
                          <a:latin typeface="Eras Demi ITC" panose="020B0805030504020804" pitchFamily="34" charset="0"/>
                        </a:rPr>
                        <a:t>95.1%</a:t>
                      </a:r>
                      <a:endParaRPr lang="en-US" dirty="0">
                        <a:solidFill>
                          <a:schemeClr val="tx1"/>
                        </a:solidFill>
                        <a:latin typeface="Eras Demi ITC" panose="020B0805030504020804" pitchFamily="34" charset="0"/>
                      </a:endParaRPr>
                    </a:p>
                  </a:txBody>
                  <a:tcPr/>
                </a:tc>
                <a:tc>
                  <a:txBody>
                    <a:bodyPr/>
                    <a:lstStyle/>
                    <a:p>
                      <a:r>
                        <a:rPr lang="en-US" dirty="0" smtClean="0">
                          <a:solidFill>
                            <a:srgbClr val="A83224"/>
                          </a:solidFill>
                          <a:latin typeface="Eras Demi ITC" panose="020B0805030504020804" pitchFamily="34" charset="0"/>
                        </a:rPr>
                        <a:t>92.8%</a:t>
                      </a:r>
                      <a:endParaRPr lang="en-US" dirty="0">
                        <a:solidFill>
                          <a:srgbClr val="A83224"/>
                        </a:solidFill>
                        <a:latin typeface="Eras Demi ITC" panose="020B0805030504020804" pitchFamily="34" charset="0"/>
                      </a:endParaRPr>
                    </a:p>
                  </a:txBody>
                  <a:tcPr/>
                </a:tc>
                <a:extLst>
                  <a:ext uri="{0D108BD9-81ED-4DB2-BD59-A6C34878D82A}">
                    <a16:rowId xmlns:a16="http://schemas.microsoft.com/office/drawing/2014/main" xmlns="" val="3500790673"/>
                  </a:ext>
                </a:extLst>
              </a:tr>
              <a:tr h="747833">
                <a:tc>
                  <a:txBody>
                    <a:bodyPr/>
                    <a:lstStyle/>
                    <a:p>
                      <a:pPr marL="0" indent="0">
                        <a:buFont typeface="+mj-lt"/>
                        <a:buNone/>
                      </a:pPr>
                      <a:r>
                        <a:rPr lang="en-ZA" sz="1800" dirty="0" smtClean="0">
                          <a:latin typeface="Eras Demi ITC" panose="020B0805030504020804" pitchFamily="34" charset="0"/>
                        </a:rPr>
                        <a:t>xiv.</a:t>
                      </a:r>
                      <a:endParaRPr lang="en-ZA" sz="1800" dirty="0">
                        <a:solidFill>
                          <a:schemeClr val="tx1"/>
                        </a:solidFill>
                        <a:latin typeface="Eras Demi ITC" pitchFamily="34" charset="0"/>
                      </a:endParaRPr>
                    </a:p>
                  </a:txBody>
                  <a:tcPr marL="126285" marR="126285" marT="55400" marB="55400"/>
                </a:tc>
                <a:tc>
                  <a:txBody>
                    <a:bodyPr/>
                    <a:lstStyle/>
                    <a:p>
                      <a:pPr>
                        <a:lnSpc>
                          <a:spcPts val="2400"/>
                        </a:lnSpc>
                      </a:pPr>
                      <a:r>
                        <a:rPr lang="en-ZA" sz="1800" dirty="0" smtClean="0">
                          <a:latin typeface="Eras Demi ITC" panose="020B0805030504020804" pitchFamily="34" charset="0"/>
                        </a:rPr>
                        <a:t>Top Employer</a:t>
                      </a:r>
                      <a:r>
                        <a:rPr lang="en-ZA" sz="1800" baseline="0" dirty="0" smtClean="0">
                          <a:latin typeface="Eras Demi ITC" panose="020B0805030504020804" pitchFamily="34" charset="0"/>
                        </a:rPr>
                        <a:t> accreditation</a:t>
                      </a:r>
                      <a:endParaRPr lang="en-ZA" sz="1800" dirty="0">
                        <a:solidFill>
                          <a:schemeClr val="tx1"/>
                        </a:solidFill>
                        <a:latin typeface="Eras Demi ITC" pitchFamily="34" charset="0"/>
                      </a:endParaRPr>
                    </a:p>
                  </a:txBody>
                  <a:tcPr marL="126278" marR="126278" marT="55395" marB="55395"/>
                </a:tc>
                <a:tc>
                  <a:txBody>
                    <a:bodyPr/>
                    <a:lstStyle/>
                    <a:p>
                      <a:r>
                        <a:rPr lang="en-ZA" dirty="0" smtClean="0">
                          <a:latin typeface="Eras Demi ITC" panose="020B0805030504020804" pitchFamily="34" charset="0"/>
                        </a:rPr>
                        <a:t>8</a:t>
                      </a:r>
                      <a:r>
                        <a:rPr lang="en-ZA" baseline="30000" dirty="0" smtClean="0">
                          <a:latin typeface="Eras Demi ITC" panose="020B0805030504020804" pitchFamily="34" charset="0"/>
                        </a:rPr>
                        <a:t>th</a:t>
                      </a:r>
                      <a:r>
                        <a:rPr lang="en-ZA" dirty="0" smtClean="0">
                          <a:latin typeface="Eras Demi ITC" panose="020B0805030504020804" pitchFamily="34" charset="0"/>
                        </a:rPr>
                        <a:t> Year</a:t>
                      </a:r>
                      <a:endParaRPr lang="en-ZA" dirty="0">
                        <a:solidFill>
                          <a:schemeClr val="tx1"/>
                        </a:solidFill>
                        <a:latin typeface="Eras Demi ITC" panose="020B0805030504020804" pitchFamily="34" charset="0"/>
                      </a:endParaRPr>
                    </a:p>
                  </a:txBody>
                  <a:tcPr/>
                </a:tc>
                <a:tc>
                  <a:txBody>
                    <a:bodyPr/>
                    <a:lstStyle/>
                    <a:p>
                      <a:r>
                        <a:rPr lang="en-US" dirty="0" smtClean="0">
                          <a:latin typeface="Eras Demi ITC" panose="020B0805030504020804" pitchFamily="34" charset="0"/>
                        </a:rPr>
                        <a:t>9</a:t>
                      </a:r>
                      <a:r>
                        <a:rPr lang="en-US" baseline="30000" dirty="0" smtClean="0">
                          <a:latin typeface="Eras Demi ITC" panose="020B0805030504020804" pitchFamily="34" charset="0"/>
                        </a:rPr>
                        <a:t>th</a:t>
                      </a:r>
                      <a:r>
                        <a:rPr lang="en-US" dirty="0" smtClean="0">
                          <a:latin typeface="Eras Demi ITC" panose="020B0805030504020804" pitchFamily="34" charset="0"/>
                        </a:rPr>
                        <a:t> Year</a:t>
                      </a:r>
                      <a:endParaRPr lang="en-US" dirty="0">
                        <a:solidFill>
                          <a:schemeClr val="tx1"/>
                        </a:solidFill>
                        <a:latin typeface="Eras Demi ITC" panose="020B0805030504020804" pitchFamily="34" charset="0"/>
                      </a:endParaRPr>
                    </a:p>
                  </a:txBody>
                  <a:tcPr/>
                </a:tc>
                <a:tc>
                  <a:txBody>
                    <a:bodyPr/>
                    <a:lstStyle/>
                    <a:p>
                      <a:r>
                        <a:rPr lang="en-US" baseline="0" dirty="0" smtClean="0">
                          <a:solidFill>
                            <a:srgbClr val="A83224"/>
                          </a:solidFill>
                          <a:latin typeface="Eras Demi ITC" panose="020B0805030504020804" pitchFamily="34" charset="0"/>
                        </a:rPr>
                        <a:t>10</a:t>
                      </a:r>
                      <a:r>
                        <a:rPr lang="en-US" baseline="30000" dirty="0" smtClean="0">
                          <a:solidFill>
                            <a:srgbClr val="A83224"/>
                          </a:solidFill>
                          <a:latin typeface="Eras Demi ITC" panose="020B0805030504020804" pitchFamily="34" charset="0"/>
                        </a:rPr>
                        <a:t>th</a:t>
                      </a:r>
                      <a:r>
                        <a:rPr lang="en-US" dirty="0" smtClean="0">
                          <a:solidFill>
                            <a:srgbClr val="A83224"/>
                          </a:solidFill>
                          <a:latin typeface="Eras Demi ITC" panose="020B0805030504020804" pitchFamily="34" charset="0"/>
                        </a:rPr>
                        <a:t> Year</a:t>
                      </a:r>
                      <a:endParaRPr lang="en-US" dirty="0">
                        <a:solidFill>
                          <a:srgbClr val="A83224"/>
                        </a:solidFill>
                        <a:latin typeface="Eras Demi ITC" panose="020B0805030504020804" pitchFamily="34" charset="0"/>
                      </a:endParaRPr>
                    </a:p>
                  </a:txBody>
                  <a:tcPr/>
                </a:tc>
                <a:extLst>
                  <a:ext uri="{0D108BD9-81ED-4DB2-BD59-A6C34878D82A}">
                    <a16:rowId xmlns:a16="http://schemas.microsoft.com/office/drawing/2014/main" xmlns="" val="4261811615"/>
                  </a:ext>
                </a:extLst>
              </a:tr>
            </a:tbl>
          </a:graphicData>
        </a:graphic>
      </p:graphicFrame>
      <p:sp>
        <p:nvSpPr>
          <p:cNvPr id="3" name="Slide Number Placeholder 2"/>
          <p:cNvSpPr>
            <a:spLocks noGrp="1"/>
          </p:cNvSpPr>
          <p:nvPr>
            <p:ph type="sldNum" sz="quarter" idx="12"/>
          </p:nvPr>
        </p:nvSpPr>
        <p:spPr/>
        <p:txBody>
          <a:bodyPr/>
          <a:lstStyle/>
          <a:p>
            <a:fld id="{D7CBE9B7-FB75-284D-83FF-0AB6B020F1CD}" type="slidenum">
              <a:rPr lang="en-US" smtClean="0"/>
              <a:pPr/>
              <a:t>63</a:t>
            </a:fld>
            <a:endParaRPr lang="en-US"/>
          </a:p>
        </p:txBody>
      </p:sp>
    </p:spTree>
    <p:extLst>
      <p:ext uri="{BB962C8B-B14F-4D97-AF65-F5344CB8AC3E}">
        <p14:creationId xmlns:p14="http://schemas.microsoft.com/office/powerpoint/2010/main" xmlns="" val="238348129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847725" y="1680835"/>
            <a:ext cx="7455877" cy="694744"/>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lvl="0" algn="ctr">
              <a:defRPr/>
            </a:pPr>
            <a:r>
              <a:rPr lang="en-US" sz="4200" b="0" dirty="0" smtClean="0">
                <a:solidFill>
                  <a:prstClr val="black"/>
                </a:solidFill>
                <a:latin typeface="Eras Demi ITC" panose="020B0805030504020804" pitchFamily="34" charset="0"/>
              </a:rPr>
              <a:t>6. </a:t>
            </a:r>
            <a:r>
              <a:rPr lang="en-US" sz="4200" b="0" dirty="0">
                <a:solidFill>
                  <a:prstClr val="black"/>
                </a:solidFill>
                <a:latin typeface="Eras Demi ITC" panose="020B0805030504020804" pitchFamily="34" charset="0"/>
              </a:rPr>
              <a:t>Summary of Performance </a:t>
            </a:r>
            <a:r>
              <a:rPr lang="en-US" sz="4200" b="0" dirty="0" smtClean="0">
                <a:solidFill>
                  <a:prstClr val="black"/>
                </a:solidFill>
                <a:latin typeface="Eras Demi ITC" panose="020B0805030504020804" pitchFamily="34" charset="0"/>
              </a:rPr>
              <a:t>2019/20 – Quarter 1</a:t>
            </a:r>
            <a:endParaRPr lang="en-US" sz="4200" b="0" dirty="0">
              <a:solidFill>
                <a:prstClr val="black"/>
              </a:solidFill>
              <a:latin typeface="Eras Demi ITC" panose="020B0805030504020804" pitchFamily="34" charset="0"/>
            </a:endParaRPr>
          </a:p>
        </p:txBody>
      </p:sp>
      <p:sp>
        <p:nvSpPr>
          <p:cNvPr id="6"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2" name="Slide Number Placeholder 1"/>
          <p:cNvSpPr>
            <a:spLocks noGrp="1"/>
          </p:cNvSpPr>
          <p:nvPr>
            <p:ph type="sldNum" sz="quarter" idx="12"/>
          </p:nvPr>
        </p:nvSpPr>
        <p:spPr/>
        <p:txBody>
          <a:bodyPr/>
          <a:lstStyle/>
          <a:p>
            <a:fld id="{D7CBE9B7-FB75-284D-83FF-0AB6B020F1CD}" type="slidenum">
              <a:rPr lang="en-US" smtClean="0"/>
              <a:pPr/>
              <a:t>64</a:t>
            </a:fld>
            <a:endParaRPr lang="en-US"/>
          </a:p>
        </p:txBody>
      </p:sp>
    </p:spTree>
    <p:extLst>
      <p:ext uri="{BB962C8B-B14F-4D97-AF65-F5344CB8AC3E}">
        <p14:creationId xmlns:p14="http://schemas.microsoft.com/office/powerpoint/2010/main" xmlns="" val="26093781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6"/>
            <a:ext cx="7074877" cy="1072663"/>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6. Summary of Performance </a:t>
            </a:r>
          </a:p>
          <a:p>
            <a:r>
              <a:rPr lang="en-ZA" dirty="0" smtClean="0">
                <a:solidFill>
                  <a:schemeClr val="tx1"/>
                </a:solidFill>
                <a:latin typeface="Arial" panose="020B0604020202020204" pitchFamily="34" charset="0"/>
                <a:cs typeface="Arial" panose="020B0604020202020204" pitchFamily="34" charset="0"/>
              </a:rPr>
              <a:t>Including FY 2019/20 Quarter 1</a:t>
            </a:r>
            <a:endParaRPr lang="en-ZA" dirty="0">
              <a:solidFill>
                <a:schemeClr val="tx1"/>
              </a:solidFill>
              <a:latin typeface="Arial" panose="020B0604020202020204" pitchFamily="34" charset="0"/>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graphicFrame>
        <p:nvGraphicFramePr>
          <p:cNvPr id="10" name="Content Placeholder 2"/>
          <p:cNvGraphicFramePr>
            <a:graphicFrameLocks noGrp="1"/>
          </p:cNvGraphicFramePr>
          <p:nvPr>
            <p:ph idx="1"/>
            <p:extLst>
              <p:ext uri="{D42A27DB-BD31-4B8C-83A1-F6EECF244321}">
                <p14:modId xmlns:p14="http://schemas.microsoft.com/office/powerpoint/2010/main" xmlns="" val="1361073855"/>
              </p:ext>
            </p:extLst>
          </p:nvPr>
        </p:nvGraphicFramePr>
        <p:xfrm>
          <a:off x="471488" y="1435100"/>
          <a:ext cx="8540749" cy="4570080"/>
        </p:xfrm>
        <a:graphic>
          <a:graphicData uri="http://schemas.openxmlformats.org/drawingml/2006/table">
            <a:tbl>
              <a:tblPr firstRow="1" bandRow="1">
                <a:tableStyleId>{073A0DAA-6AF3-43AB-8588-CEC1D06C72B9}</a:tableStyleId>
              </a:tblPr>
              <a:tblGrid>
                <a:gridCol w="574248">
                  <a:extLst>
                    <a:ext uri="{9D8B030D-6E8A-4147-A177-3AD203B41FA5}">
                      <a16:colId xmlns:a16="http://schemas.microsoft.com/office/drawing/2014/main" xmlns="" val="1098740841"/>
                    </a:ext>
                  </a:extLst>
                </a:gridCol>
                <a:gridCol w="2272669">
                  <a:extLst>
                    <a:ext uri="{9D8B030D-6E8A-4147-A177-3AD203B41FA5}">
                      <a16:colId xmlns:a16="http://schemas.microsoft.com/office/drawing/2014/main" xmlns="" val="792290638"/>
                    </a:ext>
                  </a:extLst>
                </a:gridCol>
                <a:gridCol w="1423458">
                  <a:extLst>
                    <a:ext uri="{9D8B030D-6E8A-4147-A177-3AD203B41FA5}">
                      <a16:colId xmlns:a16="http://schemas.microsoft.com/office/drawing/2014/main" xmlns="" val="2326715784"/>
                    </a:ext>
                  </a:extLst>
                </a:gridCol>
                <a:gridCol w="1423458">
                  <a:extLst>
                    <a:ext uri="{9D8B030D-6E8A-4147-A177-3AD203B41FA5}">
                      <a16:colId xmlns:a16="http://schemas.microsoft.com/office/drawing/2014/main" xmlns="" val="3312625277"/>
                    </a:ext>
                  </a:extLst>
                </a:gridCol>
                <a:gridCol w="1423458">
                  <a:extLst>
                    <a:ext uri="{9D8B030D-6E8A-4147-A177-3AD203B41FA5}">
                      <a16:colId xmlns:a16="http://schemas.microsoft.com/office/drawing/2014/main" xmlns="" val="582011719"/>
                    </a:ext>
                  </a:extLst>
                </a:gridCol>
                <a:gridCol w="1423458">
                  <a:extLst>
                    <a:ext uri="{9D8B030D-6E8A-4147-A177-3AD203B41FA5}">
                      <a16:colId xmlns:a16="http://schemas.microsoft.com/office/drawing/2014/main" xmlns="" val="1717183932"/>
                    </a:ext>
                  </a:extLst>
                </a:gridCol>
              </a:tblGrid>
              <a:tr h="370840">
                <a:tc>
                  <a:txBody>
                    <a:bodyPr/>
                    <a:lstStyle/>
                    <a:p>
                      <a:pPr marL="0" algn="l" defTabSz="457200" rtl="0" eaLnBrk="1" latinLnBrk="0" hangingPunct="1"/>
                      <a:endParaRPr lang="en-ZA" sz="1600" b="1" kern="1200" dirty="0">
                        <a:solidFill>
                          <a:schemeClr val="lt1"/>
                        </a:solidFill>
                        <a:latin typeface="Eras Demi ITC" panose="020B0805030504020804" pitchFamily="34" charset="0"/>
                        <a:ea typeface="+mn-ea"/>
                        <a:cs typeface="+mn-cs"/>
                      </a:endParaRPr>
                    </a:p>
                  </a:txBody>
                  <a:tcPr>
                    <a:solidFill>
                      <a:schemeClr val="bg1">
                        <a:lumMod val="5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b="1" kern="1200" dirty="0" smtClean="0">
                          <a:solidFill>
                            <a:schemeClr val="lt1"/>
                          </a:solidFill>
                          <a:latin typeface="Eras Demi ITC" panose="020B0805030504020804" pitchFamily="34" charset="0"/>
                          <a:ea typeface="+mn-ea"/>
                          <a:cs typeface="+mn-cs"/>
                        </a:rPr>
                        <a:t>Performance Indicator</a:t>
                      </a:r>
                    </a:p>
                  </a:txBody>
                  <a:tcPr>
                    <a:solidFill>
                      <a:schemeClr val="bg1">
                        <a:lumMod val="50000"/>
                      </a:schemeClr>
                    </a:solidFill>
                  </a:tcPr>
                </a:tc>
                <a:tc>
                  <a:txBody>
                    <a:bodyPr/>
                    <a:lstStyle/>
                    <a:p>
                      <a:pPr marL="0" algn="l" defTabSz="457200" rtl="0" eaLnBrk="1" latinLnBrk="0" hangingPunct="1"/>
                      <a:r>
                        <a:rPr lang="en-ZA" sz="1600" b="1" kern="1200" dirty="0" smtClean="0">
                          <a:solidFill>
                            <a:schemeClr val="lt1"/>
                          </a:solidFill>
                          <a:latin typeface="Eras Demi ITC" panose="020B0805030504020804" pitchFamily="34" charset="0"/>
                          <a:ea typeface="+mn-ea"/>
                          <a:cs typeface="+mn-cs"/>
                        </a:rPr>
                        <a:t>2016/17</a:t>
                      </a:r>
                      <a:endParaRPr lang="en-ZA" sz="1600" b="1" kern="1200" dirty="0">
                        <a:solidFill>
                          <a:schemeClr val="lt1"/>
                        </a:solidFill>
                        <a:latin typeface="Eras Demi ITC" panose="020B0805030504020804" pitchFamily="34" charset="0"/>
                        <a:ea typeface="+mn-ea"/>
                        <a:cs typeface="+mn-cs"/>
                      </a:endParaRPr>
                    </a:p>
                  </a:txBody>
                  <a:tcPr>
                    <a:solidFill>
                      <a:schemeClr val="bg1">
                        <a:lumMod val="5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Eras Demi ITC" panose="020B0805030504020804" pitchFamily="34" charset="0"/>
                          <a:ea typeface="+mn-ea"/>
                          <a:cs typeface="+mn-cs"/>
                        </a:rPr>
                        <a:t>2017/18</a:t>
                      </a:r>
                    </a:p>
                  </a:txBody>
                  <a:tcPr>
                    <a:solidFill>
                      <a:schemeClr val="bg1">
                        <a:lumMod val="50000"/>
                      </a:schemeClr>
                    </a:solidFill>
                  </a:tcPr>
                </a:tc>
                <a:tc>
                  <a:txBody>
                    <a:bodyPr/>
                    <a:lstStyle/>
                    <a:p>
                      <a:pPr marL="0" algn="l" defTabSz="457200" rtl="0" eaLnBrk="1" latinLnBrk="0" hangingPunct="1"/>
                      <a:r>
                        <a:rPr lang="en-US" sz="1600" b="1" kern="1200" dirty="0" smtClean="0">
                          <a:solidFill>
                            <a:srgbClr val="A83224"/>
                          </a:solidFill>
                          <a:latin typeface="Eras Demi ITC" panose="020B0805030504020804" pitchFamily="34" charset="0"/>
                          <a:ea typeface="+mn-ea"/>
                          <a:cs typeface="+mn-cs"/>
                        </a:rPr>
                        <a:t>2018/19</a:t>
                      </a:r>
                      <a:endParaRPr lang="en-US" sz="1600" b="1" kern="1200" dirty="0">
                        <a:solidFill>
                          <a:srgbClr val="A83224"/>
                        </a:solidFill>
                        <a:latin typeface="Eras Demi ITC" panose="020B0805030504020804" pitchFamily="34" charset="0"/>
                        <a:ea typeface="+mn-ea"/>
                        <a:cs typeface="+mn-cs"/>
                      </a:endParaRPr>
                    </a:p>
                  </a:txBody>
                  <a:tcPr>
                    <a:solidFill>
                      <a:schemeClr val="bg1">
                        <a:lumMod val="50000"/>
                      </a:schemeClr>
                    </a:solidFill>
                  </a:tcPr>
                </a:tc>
                <a:tc>
                  <a:txBody>
                    <a:bodyPr/>
                    <a:lstStyle/>
                    <a:p>
                      <a:pPr marL="0" algn="l" defTabSz="457200" rtl="0" eaLnBrk="1" latinLnBrk="0" hangingPunct="1"/>
                      <a:r>
                        <a:rPr lang="en-US" sz="1600" b="1" kern="1200" dirty="0" smtClean="0">
                          <a:solidFill>
                            <a:srgbClr val="00B050"/>
                          </a:solidFill>
                          <a:latin typeface="Eras Demi ITC" panose="020B0805030504020804" pitchFamily="34" charset="0"/>
                          <a:ea typeface="+mn-ea"/>
                          <a:cs typeface="+mn-cs"/>
                        </a:rPr>
                        <a:t>Quarter</a:t>
                      </a:r>
                      <a:r>
                        <a:rPr lang="en-US" sz="1600" b="1" kern="1200" baseline="0" dirty="0" smtClean="0">
                          <a:solidFill>
                            <a:srgbClr val="00B050"/>
                          </a:solidFill>
                          <a:latin typeface="Eras Demi ITC" panose="020B0805030504020804" pitchFamily="34" charset="0"/>
                          <a:ea typeface="+mn-ea"/>
                          <a:cs typeface="+mn-cs"/>
                        </a:rPr>
                        <a:t> 1</a:t>
                      </a:r>
                      <a:r>
                        <a:rPr lang="en-US" sz="1600" b="1" kern="1200" dirty="0" smtClean="0">
                          <a:solidFill>
                            <a:srgbClr val="00B050"/>
                          </a:solidFill>
                          <a:latin typeface="Eras Demi ITC" panose="020B0805030504020804" pitchFamily="34" charset="0"/>
                          <a:ea typeface="+mn-ea"/>
                          <a:cs typeface="+mn-cs"/>
                        </a:rPr>
                        <a:t> 2019/20</a:t>
                      </a:r>
                      <a:r>
                        <a:rPr lang="en-US" sz="1600" b="1" kern="1200" baseline="0" dirty="0" smtClean="0">
                          <a:solidFill>
                            <a:srgbClr val="00B050"/>
                          </a:solidFill>
                          <a:latin typeface="Eras Demi ITC" panose="020B0805030504020804" pitchFamily="34" charset="0"/>
                          <a:ea typeface="+mn-ea"/>
                          <a:cs typeface="+mn-cs"/>
                        </a:rPr>
                        <a:t> </a:t>
                      </a:r>
                      <a:endParaRPr lang="en-US" sz="1600" b="1" kern="1200" dirty="0">
                        <a:solidFill>
                          <a:srgbClr val="00B050"/>
                        </a:solidFill>
                        <a:latin typeface="Eras Demi ITC" panose="020B0805030504020804" pitchFamily="34" charset="0"/>
                        <a:ea typeface="+mn-ea"/>
                        <a:cs typeface="+mn-cs"/>
                      </a:endParaRPr>
                    </a:p>
                  </a:txBody>
                  <a:tcPr>
                    <a:solidFill>
                      <a:schemeClr val="bg1">
                        <a:lumMod val="50000"/>
                      </a:schemeClr>
                    </a:solidFill>
                  </a:tcPr>
                </a:tc>
                <a:extLst>
                  <a:ext uri="{0D108BD9-81ED-4DB2-BD59-A6C34878D82A}">
                    <a16:rowId xmlns:a16="http://schemas.microsoft.com/office/drawing/2014/main" xmlns="" val="4285128887"/>
                  </a:ext>
                </a:extLst>
              </a:tr>
              <a:tr h="370840">
                <a:tc>
                  <a:txBody>
                    <a:bodyPr/>
                    <a:lstStyle/>
                    <a:p>
                      <a:pPr marL="0" indent="0">
                        <a:buFont typeface="+mj-lt"/>
                        <a:buNone/>
                      </a:pPr>
                      <a:r>
                        <a:rPr lang="en-ZA" sz="1600" dirty="0" smtClean="0">
                          <a:latin typeface="Eras Demi ITC" panose="020B0805030504020804" pitchFamily="34" charset="0"/>
                        </a:rPr>
                        <a:t>i.</a:t>
                      </a:r>
                      <a:endParaRPr lang="en-ZA" sz="1600" dirty="0">
                        <a:solidFill>
                          <a:schemeClr val="tx1"/>
                        </a:solidFill>
                        <a:latin typeface="Eras Demi ITC" pitchFamily="34" charset="0"/>
                      </a:endParaRPr>
                    </a:p>
                  </a:txBody>
                  <a:tcPr marL="126285" marR="126285" marT="55400" marB="55400"/>
                </a:tc>
                <a:tc>
                  <a:txBody>
                    <a:bodyPr/>
                    <a:lstStyle/>
                    <a:p>
                      <a:r>
                        <a:rPr lang="en-ZA" sz="1600" dirty="0" smtClean="0">
                          <a:latin typeface="Eras Demi ITC" panose="020B0805030504020804" pitchFamily="34" charset="0"/>
                        </a:rPr>
                        <a:t>New</a:t>
                      </a:r>
                      <a:r>
                        <a:rPr lang="en-ZA" sz="1600" baseline="0" dirty="0" smtClean="0">
                          <a:latin typeface="Eras Demi ITC" panose="020B0805030504020804" pitchFamily="34" charset="0"/>
                        </a:rPr>
                        <a:t> legal aid matters</a:t>
                      </a:r>
                      <a:endParaRPr lang="en-ZA" sz="1600" dirty="0">
                        <a:solidFill>
                          <a:srgbClr val="002060"/>
                        </a:solidFill>
                        <a:latin typeface="Eras Demi ITC" pitchFamily="34" charset="0"/>
                      </a:endParaRPr>
                    </a:p>
                  </a:txBody>
                  <a:tcPr marL="126285" marR="126285" marT="55400" marB="554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latin typeface="Eras Demi ITC" panose="020B0805030504020804" pitchFamily="34" charset="0"/>
                        </a:rPr>
                        <a:t>444,962</a:t>
                      </a:r>
                      <a:endParaRPr lang="en-ZA" sz="1600" kern="1200" dirty="0" smtClean="0">
                        <a:solidFill>
                          <a:schemeClr val="tx1"/>
                        </a:solidFill>
                        <a:latin typeface="Eras Demi ITC" panose="020B0805030504020804" pitchFamily="34" charset="0"/>
                        <a:ea typeface="+mn-ea"/>
                        <a:cs typeface="+mn-cs"/>
                      </a:endParaRPr>
                    </a:p>
                  </a:txBody>
                  <a:tcPr/>
                </a:tc>
                <a:tc>
                  <a:txBody>
                    <a:bodyPr/>
                    <a:lstStyle/>
                    <a:p>
                      <a:r>
                        <a:rPr lang="en-US" sz="1600" dirty="0" smtClean="0">
                          <a:latin typeface="Eras Demi ITC" panose="020B0805030504020804" pitchFamily="34" charset="0"/>
                        </a:rPr>
                        <a:t>426,617</a:t>
                      </a:r>
                      <a:endParaRPr lang="en-US" sz="1600" b="0" dirty="0">
                        <a:solidFill>
                          <a:schemeClr val="tx1"/>
                        </a:solidFill>
                        <a:latin typeface="Eras Demi ITC" panose="020B0805030504020804" pitchFamily="34" charset="0"/>
                      </a:endParaRPr>
                    </a:p>
                  </a:txBody>
                  <a:tcPr/>
                </a:tc>
                <a:tc>
                  <a:txBody>
                    <a:bodyPr/>
                    <a:lstStyle/>
                    <a:p>
                      <a:r>
                        <a:rPr lang="en-US" sz="1600" dirty="0" smtClean="0">
                          <a:solidFill>
                            <a:srgbClr val="A83224"/>
                          </a:solidFill>
                          <a:latin typeface="Eras Demi ITC" panose="020B0805030504020804" pitchFamily="34" charset="0"/>
                        </a:rPr>
                        <a:t>416,203</a:t>
                      </a:r>
                      <a:endParaRPr lang="en-US" sz="1600" b="1" dirty="0">
                        <a:solidFill>
                          <a:srgbClr val="A83224"/>
                        </a:solidFill>
                        <a:latin typeface="Eras Demi ITC" panose="020B0805030504020804" pitchFamily="34" charset="0"/>
                      </a:endParaRPr>
                    </a:p>
                  </a:txBody>
                  <a:tcPr/>
                </a:tc>
                <a:tc>
                  <a:txBody>
                    <a:bodyPr/>
                    <a:lstStyle/>
                    <a:p>
                      <a:r>
                        <a:rPr lang="en-US" sz="1600" b="1" dirty="0" smtClean="0">
                          <a:solidFill>
                            <a:srgbClr val="00B050"/>
                          </a:solidFill>
                          <a:latin typeface="Eras Demi ITC" panose="020B0805030504020804" pitchFamily="34" charset="0"/>
                        </a:rPr>
                        <a:t>95,898</a:t>
                      </a:r>
                      <a:endParaRPr lang="en-US" sz="1600" b="1" dirty="0">
                        <a:solidFill>
                          <a:srgbClr val="00B050"/>
                        </a:solidFill>
                        <a:latin typeface="Eras Demi ITC" panose="020B0805030504020804" pitchFamily="34" charset="0"/>
                      </a:endParaRPr>
                    </a:p>
                  </a:txBody>
                  <a:tcPr/>
                </a:tc>
                <a:extLst>
                  <a:ext uri="{0D108BD9-81ED-4DB2-BD59-A6C34878D82A}">
                    <a16:rowId xmlns:a16="http://schemas.microsoft.com/office/drawing/2014/main" xmlns="" val="2062380790"/>
                  </a:ext>
                </a:extLst>
              </a:tr>
              <a:tr h="370840">
                <a:tc>
                  <a:txBody>
                    <a:bodyPr/>
                    <a:lstStyle/>
                    <a:p>
                      <a:pPr marL="0" indent="0">
                        <a:buFont typeface="+mj-lt"/>
                        <a:buNone/>
                      </a:pPr>
                      <a:r>
                        <a:rPr lang="en-ZA" sz="1600" dirty="0" smtClean="0">
                          <a:latin typeface="Eras Demi ITC" panose="020B0805030504020804" pitchFamily="34" charset="0"/>
                        </a:rPr>
                        <a:t>ii.</a:t>
                      </a:r>
                      <a:endParaRPr lang="en-ZA" sz="1600" dirty="0">
                        <a:solidFill>
                          <a:schemeClr val="tx1"/>
                        </a:solidFill>
                        <a:latin typeface="Eras Demi ITC" pitchFamily="34" charset="0"/>
                      </a:endParaRPr>
                    </a:p>
                  </a:txBody>
                  <a:tcPr marL="126285" marR="126285" marT="55400" marB="55400"/>
                </a:tc>
                <a:tc>
                  <a:txBody>
                    <a:bodyPr/>
                    <a:lstStyle/>
                    <a:p>
                      <a:r>
                        <a:rPr lang="en-ZA" sz="1600" dirty="0" smtClean="0">
                          <a:latin typeface="Eras Demi ITC" panose="020B0805030504020804" pitchFamily="34" charset="0"/>
                        </a:rPr>
                        <a:t>New legal aid advice matters</a:t>
                      </a:r>
                      <a:endParaRPr lang="en-ZA" sz="1600" dirty="0">
                        <a:solidFill>
                          <a:srgbClr val="002060"/>
                        </a:solidFill>
                        <a:latin typeface="Eras Demi ITC" pitchFamily="34" charset="0"/>
                      </a:endParaRPr>
                    </a:p>
                  </a:txBody>
                  <a:tcPr marL="126285" marR="126285" marT="55400" marB="554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latin typeface="Eras Demi ITC" panose="020B0805030504020804" pitchFamily="34" charset="0"/>
                        </a:rPr>
                        <a:t>322,694</a:t>
                      </a:r>
                      <a:endParaRPr lang="en-ZA" sz="1600" kern="1200" dirty="0" smtClean="0">
                        <a:solidFill>
                          <a:schemeClr val="tx1"/>
                        </a:solidFill>
                        <a:latin typeface="Eras Demi ITC" panose="020B0805030504020804" pitchFamily="34" charset="0"/>
                        <a:ea typeface="+mn-ea"/>
                        <a:cs typeface="+mn-cs"/>
                      </a:endParaRPr>
                    </a:p>
                  </a:txBody>
                  <a:tcPr/>
                </a:tc>
                <a:tc>
                  <a:txBody>
                    <a:bodyPr/>
                    <a:lstStyle/>
                    <a:p>
                      <a:r>
                        <a:rPr lang="en-US" sz="1600" dirty="0" smtClean="0">
                          <a:latin typeface="Eras Demi ITC" panose="020B0805030504020804" pitchFamily="34" charset="0"/>
                        </a:rPr>
                        <a:t>305,239</a:t>
                      </a:r>
                      <a:endParaRPr lang="en-US" sz="1600" b="0" dirty="0">
                        <a:solidFill>
                          <a:schemeClr val="tx1"/>
                        </a:solidFill>
                        <a:latin typeface="Eras Demi ITC" panose="020B0805030504020804" pitchFamily="34" charset="0"/>
                      </a:endParaRPr>
                    </a:p>
                  </a:txBody>
                  <a:tcPr/>
                </a:tc>
                <a:tc>
                  <a:txBody>
                    <a:bodyPr/>
                    <a:lstStyle/>
                    <a:p>
                      <a:r>
                        <a:rPr lang="en-US" sz="1600" dirty="0" smtClean="0">
                          <a:solidFill>
                            <a:srgbClr val="A83224"/>
                          </a:solidFill>
                          <a:latin typeface="Eras Demi ITC" panose="020B0805030504020804" pitchFamily="34" charset="0"/>
                        </a:rPr>
                        <a:t>308,050</a:t>
                      </a:r>
                      <a:endParaRPr lang="en-US" sz="1600" b="1" dirty="0">
                        <a:solidFill>
                          <a:srgbClr val="A83224"/>
                        </a:solidFill>
                        <a:latin typeface="Eras Demi ITC" panose="020B0805030504020804" pitchFamily="34" charset="0"/>
                      </a:endParaRPr>
                    </a:p>
                  </a:txBody>
                  <a:tcPr/>
                </a:tc>
                <a:tc>
                  <a:txBody>
                    <a:bodyPr/>
                    <a:lstStyle/>
                    <a:p>
                      <a:r>
                        <a:rPr lang="en-US" sz="1600" b="1" dirty="0" smtClean="0">
                          <a:solidFill>
                            <a:srgbClr val="00B050"/>
                          </a:solidFill>
                          <a:latin typeface="Eras Demi ITC" panose="020B0805030504020804" pitchFamily="34" charset="0"/>
                        </a:rPr>
                        <a:t>67,127</a:t>
                      </a:r>
                      <a:endParaRPr lang="en-US" sz="1600" b="1" dirty="0">
                        <a:solidFill>
                          <a:srgbClr val="00B050"/>
                        </a:solidFill>
                        <a:latin typeface="Eras Demi ITC" panose="020B0805030504020804" pitchFamily="34" charset="0"/>
                      </a:endParaRPr>
                    </a:p>
                  </a:txBody>
                  <a:tcPr/>
                </a:tc>
                <a:extLst>
                  <a:ext uri="{0D108BD9-81ED-4DB2-BD59-A6C34878D82A}">
                    <a16:rowId xmlns:a16="http://schemas.microsoft.com/office/drawing/2014/main" xmlns="" val="1405856757"/>
                  </a:ext>
                </a:extLst>
              </a:tr>
              <a:tr h="370840">
                <a:tc>
                  <a:txBody>
                    <a:bodyPr/>
                    <a:lstStyle/>
                    <a:p>
                      <a:pPr marL="0" indent="0">
                        <a:buFont typeface="+mj-lt"/>
                        <a:buNone/>
                      </a:pPr>
                      <a:r>
                        <a:rPr lang="en-ZA" sz="1600" dirty="0" smtClean="0">
                          <a:latin typeface="Eras Demi ITC" panose="020B0805030504020804" pitchFamily="34" charset="0"/>
                        </a:rPr>
                        <a:t>iii.</a:t>
                      </a:r>
                      <a:endParaRPr lang="en-ZA" sz="1600" dirty="0">
                        <a:solidFill>
                          <a:schemeClr val="tx1"/>
                        </a:solidFill>
                        <a:latin typeface="Eras Demi ITC" pitchFamily="34" charset="0"/>
                      </a:endParaRPr>
                    </a:p>
                  </a:txBody>
                  <a:tcPr marL="126285" marR="126285" marT="55400" marB="55400"/>
                </a:tc>
                <a:tc>
                  <a:txBody>
                    <a:bodyPr/>
                    <a:lstStyle/>
                    <a:p>
                      <a:r>
                        <a:rPr lang="en-ZA" sz="1600" dirty="0" smtClean="0">
                          <a:latin typeface="Eras Demi ITC" panose="020B0805030504020804" pitchFamily="34" charset="0"/>
                        </a:rPr>
                        <a:t>New Impact matters</a:t>
                      </a:r>
                      <a:endParaRPr lang="en-ZA" sz="1600" dirty="0">
                        <a:solidFill>
                          <a:schemeClr val="tx1"/>
                        </a:solidFill>
                        <a:latin typeface="Eras Demi ITC" pitchFamily="34" charset="0"/>
                      </a:endParaRPr>
                    </a:p>
                  </a:txBody>
                  <a:tcPr marL="126285" marR="126285" marT="55400" marB="554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latin typeface="Eras Demi ITC" panose="020B0805030504020804" pitchFamily="34" charset="0"/>
                        </a:rPr>
                        <a:t>13</a:t>
                      </a:r>
                      <a:endParaRPr lang="en-ZA" sz="1600" kern="1200" dirty="0" smtClean="0">
                        <a:solidFill>
                          <a:schemeClr val="tx1"/>
                        </a:solidFill>
                        <a:latin typeface="Eras Demi ITC" panose="020B0805030504020804" pitchFamily="34" charset="0"/>
                        <a:ea typeface="+mn-ea"/>
                        <a:cs typeface="+mn-cs"/>
                      </a:endParaRPr>
                    </a:p>
                  </a:txBody>
                  <a:tcPr/>
                </a:tc>
                <a:tc>
                  <a:txBody>
                    <a:bodyPr/>
                    <a:lstStyle/>
                    <a:p>
                      <a:r>
                        <a:rPr lang="en-US" sz="1600" dirty="0" smtClean="0">
                          <a:latin typeface="Eras Demi ITC" panose="020B0805030504020804" pitchFamily="34" charset="0"/>
                        </a:rPr>
                        <a:t>25</a:t>
                      </a:r>
                      <a:endParaRPr lang="en-US" sz="1600" b="0" dirty="0">
                        <a:solidFill>
                          <a:schemeClr val="tx1"/>
                        </a:solidFill>
                        <a:latin typeface="Eras Demi ITC" panose="020B0805030504020804" pitchFamily="34" charset="0"/>
                      </a:endParaRPr>
                    </a:p>
                  </a:txBody>
                  <a:tcPr/>
                </a:tc>
                <a:tc>
                  <a:txBody>
                    <a:bodyPr/>
                    <a:lstStyle/>
                    <a:p>
                      <a:r>
                        <a:rPr lang="en-US" sz="1600" dirty="0" smtClean="0">
                          <a:solidFill>
                            <a:srgbClr val="A83224"/>
                          </a:solidFill>
                          <a:latin typeface="Eras Demi ITC" panose="020B0805030504020804" pitchFamily="34" charset="0"/>
                        </a:rPr>
                        <a:t>30</a:t>
                      </a:r>
                      <a:endParaRPr lang="en-US" sz="1600" b="1" dirty="0">
                        <a:solidFill>
                          <a:srgbClr val="A83224"/>
                        </a:solidFill>
                        <a:latin typeface="Eras Demi ITC" panose="020B0805030504020804" pitchFamily="34" charset="0"/>
                      </a:endParaRPr>
                    </a:p>
                  </a:txBody>
                  <a:tcPr/>
                </a:tc>
                <a:tc>
                  <a:txBody>
                    <a:bodyPr/>
                    <a:lstStyle/>
                    <a:p>
                      <a:r>
                        <a:rPr lang="en-US" sz="1600" b="1" dirty="0" smtClean="0">
                          <a:solidFill>
                            <a:srgbClr val="00B050"/>
                          </a:solidFill>
                          <a:latin typeface="Eras Demi ITC" panose="020B0805030504020804" pitchFamily="34" charset="0"/>
                        </a:rPr>
                        <a:t>6</a:t>
                      </a:r>
                      <a:endParaRPr lang="en-US" sz="1600" b="1" dirty="0">
                        <a:solidFill>
                          <a:srgbClr val="00B050"/>
                        </a:solidFill>
                        <a:latin typeface="Eras Demi ITC" panose="020B0805030504020804" pitchFamily="34" charset="0"/>
                      </a:endParaRPr>
                    </a:p>
                  </a:txBody>
                  <a:tcPr/>
                </a:tc>
                <a:extLst>
                  <a:ext uri="{0D108BD9-81ED-4DB2-BD59-A6C34878D82A}">
                    <a16:rowId xmlns:a16="http://schemas.microsoft.com/office/drawing/2014/main" xmlns="" val="3500790673"/>
                  </a:ext>
                </a:extLst>
              </a:tr>
              <a:tr h="370840">
                <a:tc>
                  <a:txBody>
                    <a:bodyPr/>
                    <a:lstStyle/>
                    <a:p>
                      <a:pPr marL="0" indent="0">
                        <a:buFont typeface="+mj-lt"/>
                        <a:buNone/>
                      </a:pPr>
                      <a:r>
                        <a:rPr lang="en-ZA" sz="1600" dirty="0" smtClean="0">
                          <a:latin typeface="Eras Demi ITC" panose="020B0805030504020804" pitchFamily="34" charset="0"/>
                        </a:rPr>
                        <a:t>iv.</a:t>
                      </a:r>
                      <a:endParaRPr lang="en-ZA" sz="1600" dirty="0">
                        <a:solidFill>
                          <a:schemeClr val="tx1"/>
                        </a:solidFill>
                        <a:latin typeface="Eras Demi ITC" pitchFamily="34" charset="0"/>
                      </a:endParaRPr>
                    </a:p>
                  </a:txBody>
                  <a:tcPr marL="126285" marR="126285" marT="55400" marB="55400"/>
                </a:tc>
                <a:tc>
                  <a:txBody>
                    <a:bodyPr/>
                    <a:lstStyle/>
                    <a:p>
                      <a:r>
                        <a:rPr lang="en-ZA" sz="1600" dirty="0" smtClean="0">
                          <a:latin typeface="Eras Demi ITC" panose="020B0805030504020804" pitchFamily="34" charset="0"/>
                        </a:rPr>
                        <a:t>Total Legal Matters</a:t>
                      </a:r>
                      <a:endParaRPr lang="en-ZA" sz="1600" dirty="0">
                        <a:solidFill>
                          <a:schemeClr val="tx1"/>
                        </a:solidFill>
                        <a:latin typeface="Eras Demi ITC" pitchFamily="34" charset="0"/>
                      </a:endParaRPr>
                    </a:p>
                  </a:txBody>
                  <a:tcPr marL="126285" marR="126285" marT="55400" marB="554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latin typeface="Eras Demi ITC" panose="020B0805030504020804" pitchFamily="34" charset="0"/>
                        </a:rPr>
                        <a:t>767,656</a:t>
                      </a:r>
                      <a:endParaRPr lang="en-ZA" sz="1600" kern="1200" dirty="0" smtClean="0">
                        <a:solidFill>
                          <a:schemeClr val="tx1"/>
                        </a:solidFill>
                        <a:latin typeface="Eras Demi ITC" panose="020B0805030504020804" pitchFamily="34" charset="0"/>
                        <a:ea typeface="+mn-ea"/>
                        <a:cs typeface="+mn-cs"/>
                      </a:endParaRPr>
                    </a:p>
                  </a:txBody>
                  <a:tcPr/>
                </a:tc>
                <a:tc>
                  <a:txBody>
                    <a:bodyPr/>
                    <a:lstStyle/>
                    <a:p>
                      <a:r>
                        <a:rPr lang="en-US" sz="1600" dirty="0" smtClean="0">
                          <a:latin typeface="Eras Demi ITC" panose="020B0805030504020804" pitchFamily="34" charset="0"/>
                        </a:rPr>
                        <a:t>731,856</a:t>
                      </a:r>
                      <a:endParaRPr lang="en-US" sz="1600" b="0" dirty="0">
                        <a:solidFill>
                          <a:schemeClr val="tx1"/>
                        </a:solidFill>
                        <a:latin typeface="Eras Demi ITC" panose="020B0805030504020804" pitchFamily="34" charset="0"/>
                      </a:endParaRPr>
                    </a:p>
                  </a:txBody>
                  <a:tcPr/>
                </a:tc>
                <a:tc>
                  <a:txBody>
                    <a:bodyPr/>
                    <a:lstStyle/>
                    <a:p>
                      <a:r>
                        <a:rPr lang="en-US" sz="1600" dirty="0" smtClean="0">
                          <a:solidFill>
                            <a:srgbClr val="A83224"/>
                          </a:solidFill>
                          <a:latin typeface="Eras Demi ITC" panose="020B0805030504020804" pitchFamily="34" charset="0"/>
                        </a:rPr>
                        <a:t>724,253</a:t>
                      </a:r>
                      <a:endParaRPr lang="en-US" sz="1600" b="1" dirty="0">
                        <a:solidFill>
                          <a:srgbClr val="A83224"/>
                        </a:solidFill>
                        <a:latin typeface="Eras Demi ITC" panose="020B0805030504020804" pitchFamily="34" charset="0"/>
                      </a:endParaRPr>
                    </a:p>
                  </a:txBody>
                  <a:tcPr/>
                </a:tc>
                <a:tc>
                  <a:txBody>
                    <a:bodyPr/>
                    <a:lstStyle/>
                    <a:p>
                      <a:r>
                        <a:rPr lang="en-US" sz="1600" b="1" dirty="0" smtClean="0">
                          <a:solidFill>
                            <a:srgbClr val="00B050"/>
                          </a:solidFill>
                          <a:latin typeface="Eras Demi ITC" panose="020B0805030504020804" pitchFamily="34" charset="0"/>
                        </a:rPr>
                        <a:t>163,025</a:t>
                      </a:r>
                      <a:endParaRPr lang="en-US" sz="1600" b="1" dirty="0">
                        <a:solidFill>
                          <a:srgbClr val="00B050"/>
                        </a:solidFill>
                        <a:latin typeface="Eras Demi ITC" panose="020B0805030504020804" pitchFamily="34" charset="0"/>
                      </a:endParaRPr>
                    </a:p>
                  </a:txBody>
                  <a:tcPr/>
                </a:tc>
                <a:extLst>
                  <a:ext uri="{0D108BD9-81ED-4DB2-BD59-A6C34878D82A}">
                    <a16:rowId xmlns:a16="http://schemas.microsoft.com/office/drawing/2014/main" xmlns="" val="4261811615"/>
                  </a:ext>
                </a:extLst>
              </a:tr>
              <a:tr h="370840">
                <a:tc>
                  <a:txBody>
                    <a:bodyPr/>
                    <a:lstStyle/>
                    <a:p>
                      <a:pPr marL="0" indent="0">
                        <a:buFont typeface="+mj-lt"/>
                        <a:buNone/>
                      </a:pPr>
                      <a:r>
                        <a:rPr lang="en-ZA" sz="1600" dirty="0" smtClean="0">
                          <a:latin typeface="Eras Demi ITC" panose="020B0805030504020804" pitchFamily="34" charset="0"/>
                        </a:rPr>
                        <a:t>v.</a:t>
                      </a:r>
                      <a:endParaRPr lang="en-ZA" sz="1600" dirty="0">
                        <a:solidFill>
                          <a:schemeClr val="tx1"/>
                        </a:solidFill>
                        <a:latin typeface="Eras Demi ITC" pitchFamily="34" charset="0"/>
                      </a:endParaRPr>
                    </a:p>
                  </a:txBody>
                  <a:tcPr marL="126285" marR="126285" marT="55400" marB="55400"/>
                </a:tc>
                <a:tc>
                  <a:txBody>
                    <a:bodyPr/>
                    <a:lstStyle/>
                    <a:p>
                      <a:r>
                        <a:rPr lang="en-ZA" sz="1600" dirty="0" smtClean="0">
                          <a:latin typeface="Eras Demi ITC" panose="020B0805030504020804" pitchFamily="34" charset="0"/>
                        </a:rPr>
                        <a:t>Children assisted</a:t>
                      </a:r>
                      <a:endParaRPr lang="en-ZA" sz="1600" dirty="0">
                        <a:solidFill>
                          <a:srgbClr val="002060"/>
                        </a:solidFill>
                        <a:latin typeface="Eras Demi ITC" pitchFamily="34" charset="0"/>
                      </a:endParaRPr>
                    </a:p>
                  </a:txBody>
                  <a:tcPr marL="126285" marR="126285" marT="55400" marB="554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latin typeface="Eras Demi ITC" panose="020B0805030504020804" pitchFamily="34" charset="0"/>
                        </a:rPr>
                        <a:t>18,025</a:t>
                      </a:r>
                      <a:endParaRPr lang="en-ZA" sz="1600" kern="1200" dirty="0" smtClean="0">
                        <a:solidFill>
                          <a:schemeClr val="tx1"/>
                        </a:solidFill>
                        <a:latin typeface="Eras Demi ITC" panose="020B0805030504020804" pitchFamily="34" charset="0"/>
                        <a:ea typeface="+mn-ea"/>
                        <a:cs typeface="+mn-cs"/>
                      </a:endParaRPr>
                    </a:p>
                  </a:txBody>
                  <a:tcPr/>
                </a:tc>
                <a:tc>
                  <a:txBody>
                    <a:bodyPr/>
                    <a:lstStyle/>
                    <a:p>
                      <a:r>
                        <a:rPr lang="en-US" sz="1600" dirty="0" smtClean="0">
                          <a:latin typeface="Eras Demi ITC" panose="020B0805030504020804" pitchFamily="34" charset="0"/>
                        </a:rPr>
                        <a:t>16,350</a:t>
                      </a:r>
                      <a:endParaRPr lang="en-US" sz="1600" b="0" dirty="0">
                        <a:solidFill>
                          <a:schemeClr val="tx1"/>
                        </a:solidFill>
                        <a:latin typeface="Eras Demi ITC" panose="020B0805030504020804" pitchFamily="34" charset="0"/>
                      </a:endParaRPr>
                    </a:p>
                  </a:txBody>
                  <a:tcPr/>
                </a:tc>
                <a:tc>
                  <a:txBody>
                    <a:bodyPr/>
                    <a:lstStyle/>
                    <a:p>
                      <a:r>
                        <a:rPr lang="en-US" sz="1600" dirty="0" smtClean="0">
                          <a:solidFill>
                            <a:srgbClr val="A83224"/>
                          </a:solidFill>
                          <a:latin typeface="Eras Demi ITC" panose="020B0805030504020804" pitchFamily="34" charset="0"/>
                        </a:rPr>
                        <a:t>16,173</a:t>
                      </a:r>
                      <a:endParaRPr lang="en-US" sz="1600" b="1" dirty="0">
                        <a:solidFill>
                          <a:srgbClr val="A83224"/>
                        </a:solidFill>
                        <a:latin typeface="Eras Demi ITC" panose="020B0805030504020804" pitchFamily="34" charset="0"/>
                      </a:endParaRPr>
                    </a:p>
                  </a:txBody>
                  <a:tcPr/>
                </a:tc>
                <a:tc>
                  <a:txBody>
                    <a:bodyPr/>
                    <a:lstStyle/>
                    <a:p>
                      <a:r>
                        <a:rPr lang="en-US" sz="1600" b="1" dirty="0" smtClean="0">
                          <a:solidFill>
                            <a:srgbClr val="00B050"/>
                          </a:solidFill>
                          <a:latin typeface="Eras Demi ITC" panose="020B0805030504020804" pitchFamily="34" charset="0"/>
                        </a:rPr>
                        <a:t>3,314</a:t>
                      </a:r>
                      <a:endParaRPr lang="en-US" sz="1600" b="1" dirty="0">
                        <a:solidFill>
                          <a:srgbClr val="00B050"/>
                        </a:solidFill>
                        <a:latin typeface="Eras Demi ITC" panose="020B0805030504020804" pitchFamily="34" charset="0"/>
                      </a:endParaRPr>
                    </a:p>
                  </a:txBody>
                  <a:tcPr/>
                </a:tc>
                <a:extLst>
                  <a:ext uri="{0D108BD9-81ED-4DB2-BD59-A6C34878D82A}">
                    <a16:rowId xmlns:a16="http://schemas.microsoft.com/office/drawing/2014/main" xmlns="" val="2493583050"/>
                  </a:ext>
                </a:extLst>
              </a:tr>
              <a:tr h="370840">
                <a:tc>
                  <a:txBody>
                    <a:bodyPr/>
                    <a:lstStyle/>
                    <a:p>
                      <a:pPr marL="0" indent="0">
                        <a:buFont typeface="+mj-lt"/>
                        <a:buNone/>
                      </a:pPr>
                      <a:r>
                        <a:rPr lang="en-ZA" sz="1600" dirty="0" smtClean="0">
                          <a:latin typeface="Eras Demi ITC" panose="020B0805030504020804" pitchFamily="34" charset="0"/>
                        </a:rPr>
                        <a:t>vi.</a:t>
                      </a:r>
                      <a:endParaRPr lang="en-ZA" sz="1600" dirty="0">
                        <a:solidFill>
                          <a:schemeClr val="tx1"/>
                        </a:solidFill>
                        <a:latin typeface="Eras Demi ITC" pitchFamily="34" charset="0"/>
                      </a:endParaRPr>
                    </a:p>
                  </a:txBody>
                  <a:tcPr marL="126285" marR="126285" marT="55400" marB="55400"/>
                </a:tc>
                <a:tc>
                  <a:txBody>
                    <a:bodyPr/>
                    <a:lstStyle/>
                    <a:p>
                      <a:r>
                        <a:rPr lang="en-ZA" sz="1600" dirty="0" smtClean="0">
                          <a:latin typeface="Eras Demi ITC" panose="020B0805030504020804" pitchFamily="34" charset="0"/>
                        </a:rPr>
                        <a:t>% civil matters</a:t>
                      </a:r>
                      <a:endParaRPr lang="en-ZA" sz="1600" dirty="0">
                        <a:solidFill>
                          <a:srgbClr val="002060"/>
                        </a:solidFill>
                        <a:latin typeface="Eras Demi ITC" pitchFamily="34" charset="0"/>
                      </a:endParaRPr>
                    </a:p>
                  </a:txBody>
                  <a:tcPr marL="126285" marR="126285" marT="55400" marB="554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latin typeface="Eras Demi ITC" panose="020B0805030504020804" pitchFamily="34" charset="0"/>
                        </a:rPr>
                        <a:t>13%</a:t>
                      </a:r>
                      <a:endParaRPr lang="en-ZA" sz="1600" kern="1200" dirty="0" smtClean="0">
                        <a:solidFill>
                          <a:schemeClr val="tx1"/>
                        </a:solidFill>
                        <a:latin typeface="Eras Demi ITC" panose="020B0805030504020804" pitchFamily="34" charset="0"/>
                        <a:ea typeface="+mn-ea"/>
                        <a:cs typeface="+mn-cs"/>
                      </a:endParaRPr>
                    </a:p>
                  </a:txBody>
                  <a:tcPr/>
                </a:tc>
                <a:tc>
                  <a:txBody>
                    <a:bodyPr/>
                    <a:lstStyle/>
                    <a:p>
                      <a:r>
                        <a:rPr lang="en-US" sz="1600" dirty="0" smtClean="0">
                          <a:latin typeface="Eras Demi ITC" panose="020B0805030504020804" pitchFamily="34" charset="0"/>
                        </a:rPr>
                        <a:t>13%</a:t>
                      </a:r>
                      <a:endParaRPr lang="en-US" sz="1600" b="0" dirty="0">
                        <a:solidFill>
                          <a:schemeClr val="tx1"/>
                        </a:solidFill>
                        <a:latin typeface="Eras Demi ITC" panose="020B0805030504020804" pitchFamily="34" charset="0"/>
                      </a:endParaRPr>
                    </a:p>
                  </a:txBody>
                  <a:tcPr/>
                </a:tc>
                <a:tc>
                  <a:txBody>
                    <a:bodyPr/>
                    <a:lstStyle/>
                    <a:p>
                      <a:r>
                        <a:rPr lang="en-US" sz="1600" dirty="0" smtClean="0">
                          <a:solidFill>
                            <a:srgbClr val="A83224"/>
                          </a:solidFill>
                          <a:latin typeface="Eras Demi ITC" panose="020B0805030504020804" pitchFamily="34" charset="0"/>
                        </a:rPr>
                        <a:t>13%</a:t>
                      </a:r>
                      <a:endParaRPr lang="en-US" sz="1600" b="1" dirty="0">
                        <a:solidFill>
                          <a:srgbClr val="A83224"/>
                        </a:solidFill>
                        <a:latin typeface="Eras Demi ITC" panose="020B0805030504020804" pitchFamily="34" charset="0"/>
                      </a:endParaRPr>
                    </a:p>
                  </a:txBody>
                  <a:tcPr/>
                </a:tc>
                <a:tc>
                  <a:txBody>
                    <a:bodyPr/>
                    <a:lstStyle/>
                    <a:p>
                      <a:r>
                        <a:rPr lang="en-US" sz="1600" b="1" dirty="0" smtClean="0">
                          <a:solidFill>
                            <a:srgbClr val="00B050"/>
                          </a:solidFill>
                          <a:latin typeface="Eras Demi ITC" panose="020B0805030504020804" pitchFamily="34" charset="0"/>
                        </a:rPr>
                        <a:t>14%</a:t>
                      </a:r>
                      <a:endParaRPr lang="en-US" sz="1600" b="1" dirty="0">
                        <a:solidFill>
                          <a:srgbClr val="00B050"/>
                        </a:solidFill>
                        <a:latin typeface="Eras Demi ITC" panose="020B0805030504020804" pitchFamily="34" charset="0"/>
                      </a:endParaRPr>
                    </a:p>
                  </a:txBody>
                  <a:tcPr/>
                </a:tc>
                <a:extLst>
                  <a:ext uri="{0D108BD9-81ED-4DB2-BD59-A6C34878D82A}">
                    <a16:rowId xmlns:a16="http://schemas.microsoft.com/office/drawing/2014/main" xmlns="" val="2417224338"/>
                  </a:ext>
                </a:extLst>
              </a:tr>
              <a:tr h="370840">
                <a:tc>
                  <a:txBody>
                    <a:bodyPr/>
                    <a:lstStyle/>
                    <a:p>
                      <a:pPr marL="0" indent="0">
                        <a:buFont typeface="+mj-lt"/>
                        <a:buNone/>
                      </a:pPr>
                      <a:r>
                        <a:rPr lang="en-ZA" sz="1600" dirty="0" smtClean="0">
                          <a:latin typeface="Eras Demi ITC" panose="020B0805030504020804" pitchFamily="34" charset="0"/>
                        </a:rPr>
                        <a:t>vii.</a:t>
                      </a:r>
                      <a:endParaRPr lang="en-ZA" sz="1600" dirty="0">
                        <a:solidFill>
                          <a:schemeClr val="tx1"/>
                        </a:solidFill>
                        <a:latin typeface="Eras Demi ITC" pitchFamily="34" charset="0"/>
                      </a:endParaRPr>
                    </a:p>
                  </a:txBody>
                  <a:tcPr marL="126285" marR="126285" marT="55400" marB="55400"/>
                </a:tc>
                <a:tc>
                  <a:txBody>
                    <a:bodyPr/>
                    <a:lstStyle/>
                    <a:p>
                      <a:r>
                        <a:rPr lang="en-ZA" sz="1600" dirty="0" smtClean="0">
                          <a:latin typeface="Eras Demi ITC" panose="020B0805030504020804" pitchFamily="34" charset="0"/>
                        </a:rPr>
                        <a:t>National Delivery Footprint </a:t>
                      </a:r>
                      <a:endParaRPr lang="en-ZA" sz="1600" dirty="0">
                        <a:solidFill>
                          <a:srgbClr val="002060"/>
                        </a:solidFill>
                        <a:latin typeface="Eras Demi ITC" pitchFamily="34" charset="0"/>
                      </a:endParaRPr>
                    </a:p>
                  </a:txBody>
                  <a:tcPr marL="126285" marR="126285" marT="55400" marB="554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effectLst/>
                          <a:uLnTx/>
                          <a:uFillTx/>
                          <a:latin typeface="Eras Demi ITC" panose="020B0805030504020804" pitchFamily="34" charset="0"/>
                        </a:rPr>
                        <a:t>64 LOs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effectLst/>
                          <a:uLnTx/>
                          <a:uFillTx/>
                          <a:latin typeface="Eras Demi ITC" panose="020B0805030504020804" pitchFamily="34" charset="0"/>
                        </a:rPr>
                        <a:t>64 SOs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effectLst/>
                          <a:uLnTx/>
                          <a:uFillTx/>
                          <a:latin typeface="Eras Demi ITC" panose="020B0805030504020804" pitchFamily="34" charset="0"/>
                        </a:rPr>
                        <a:t>13 HCUs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effectLst/>
                          <a:uLnTx/>
                          <a:uFillTx/>
                          <a:latin typeface="Eras Demi ITC" panose="020B0805030504020804" pitchFamily="34" charset="0"/>
                        </a:rPr>
                        <a:t>13 Civil Units</a:t>
                      </a:r>
                      <a:endParaRPr kumimoji="0" lang="en-ZA" sz="1600" b="0" i="0" u="none" strike="noStrike" kern="1200" cap="none" spc="0" normalizeH="0" baseline="0" noProof="0" dirty="0" smtClean="0">
                        <a:ln>
                          <a:noFill/>
                        </a:ln>
                        <a:solidFill>
                          <a:schemeClr val="tx1"/>
                        </a:solidFill>
                        <a:effectLst/>
                        <a:uLnTx/>
                        <a:uFillTx/>
                        <a:latin typeface="Eras Demi ITC"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effectLst/>
                          <a:uLnTx/>
                          <a:uFillTx/>
                          <a:latin typeface="Eras Demi ITC" panose="020B0805030504020804" pitchFamily="34" charset="0"/>
                        </a:rPr>
                        <a:t>64 LOs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effectLst/>
                          <a:uLnTx/>
                          <a:uFillTx/>
                          <a:latin typeface="Eras Demi ITC" panose="020B0805030504020804" pitchFamily="34" charset="0"/>
                        </a:rPr>
                        <a:t>64 SOs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effectLst/>
                          <a:uLnTx/>
                          <a:uFillTx/>
                          <a:latin typeface="Eras Demi ITC" panose="020B0805030504020804" pitchFamily="34" charset="0"/>
                        </a:rPr>
                        <a:t>13 HCUs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effectLst/>
                          <a:uLnTx/>
                          <a:uFillTx/>
                          <a:latin typeface="Eras Demi ITC" panose="020B0805030504020804" pitchFamily="34" charset="0"/>
                        </a:rPr>
                        <a:t>13 Civil Units</a:t>
                      </a:r>
                      <a:endParaRPr kumimoji="0" lang="en-ZA" sz="1600" b="0" i="0" u="none" strike="noStrike" kern="1200" cap="none" spc="0" normalizeH="0" baseline="0" noProof="0" dirty="0" smtClean="0">
                        <a:ln>
                          <a:noFill/>
                        </a:ln>
                        <a:solidFill>
                          <a:schemeClr val="tx1"/>
                        </a:solidFill>
                        <a:effectLst/>
                        <a:uLnTx/>
                        <a:uFillTx/>
                        <a:latin typeface="Eras Demi ITC"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solidFill>
                            <a:srgbClr val="A83224"/>
                          </a:solidFill>
                          <a:effectLst/>
                          <a:uLnTx/>
                          <a:uFillTx/>
                          <a:latin typeface="Eras Demi ITC" panose="020B0805030504020804" pitchFamily="34" charset="0"/>
                        </a:rPr>
                        <a:t>64 LOs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solidFill>
                            <a:srgbClr val="A83224"/>
                          </a:solidFill>
                          <a:effectLst/>
                          <a:uLnTx/>
                          <a:uFillTx/>
                          <a:latin typeface="Eras Demi ITC" panose="020B0805030504020804" pitchFamily="34" charset="0"/>
                        </a:rPr>
                        <a:t>64 SOs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solidFill>
                            <a:srgbClr val="A83224"/>
                          </a:solidFill>
                          <a:effectLst/>
                          <a:uLnTx/>
                          <a:uFillTx/>
                          <a:latin typeface="Eras Demi ITC" panose="020B0805030504020804" pitchFamily="34" charset="0"/>
                        </a:rPr>
                        <a:t>15 HCUs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solidFill>
                            <a:srgbClr val="A83224"/>
                          </a:solidFill>
                          <a:effectLst/>
                          <a:uLnTx/>
                          <a:uFillTx/>
                          <a:latin typeface="Eras Demi ITC" panose="020B0805030504020804" pitchFamily="34" charset="0"/>
                        </a:rPr>
                        <a:t>13 Civil Units</a:t>
                      </a:r>
                      <a:endParaRPr kumimoji="0" lang="en-ZA" sz="1600" b="0" i="0" u="none" strike="noStrike" kern="1200" cap="none" spc="0" normalizeH="0" baseline="0" noProof="0" dirty="0" smtClean="0">
                        <a:ln>
                          <a:noFill/>
                        </a:ln>
                        <a:solidFill>
                          <a:srgbClr val="A83224"/>
                        </a:solidFill>
                        <a:effectLst/>
                        <a:uLnTx/>
                        <a:uFillTx/>
                        <a:latin typeface="Eras Demi ITC"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solidFill>
                            <a:srgbClr val="00B050"/>
                          </a:solidFill>
                          <a:effectLst/>
                          <a:uLnTx/>
                          <a:uFillTx/>
                          <a:latin typeface="Eras Demi ITC" panose="020B0805030504020804" pitchFamily="34" charset="0"/>
                        </a:rPr>
                        <a:t>64 LOs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solidFill>
                            <a:srgbClr val="00B050"/>
                          </a:solidFill>
                          <a:effectLst/>
                          <a:uLnTx/>
                          <a:uFillTx/>
                          <a:latin typeface="Eras Demi ITC" panose="020B0805030504020804" pitchFamily="34" charset="0"/>
                        </a:rPr>
                        <a:t>64 SOs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solidFill>
                            <a:srgbClr val="00B050"/>
                          </a:solidFill>
                          <a:effectLst/>
                          <a:uLnTx/>
                          <a:uFillTx/>
                          <a:latin typeface="Eras Demi ITC" panose="020B0805030504020804" pitchFamily="34" charset="0"/>
                        </a:rPr>
                        <a:t>15 HCUs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u="none" strike="noStrike" kern="1200" cap="none" spc="0" normalizeH="0" baseline="0" noProof="0" dirty="0" smtClean="0">
                          <a:ln>
                            <a:noFill/>
                          </a:ln>
                          <a:solidFill>
                            <a:srgbClr val="00B050"/>
                          </a:solidFill>
                          <a:effectLst/>
                          <a:uLnTx/>
                          <a:uFillTx/>
                          <a:latin typeface="Eras Demi ITC" panose="020B0805030504020804" pitchFamily="34" charset="0"/>
                        </a:rPr>
                        <a:t>13 Civil Units</a:t>
                      </a:r>
                      <a:endParaRPr kumimoji="0" lang="en-ZA" sz="1600" b="0" i="0" u="none" strike="noStrike" kern="1200" cap="none" spc="0" normalizeH="0" baseline="0" noProof="0" dirty="0" smtClean="0">
                        <a:ln>
                          <a:noFill/>
                        </a:ln>
                        <a:solidFill>
                          <a:srgbClr val="00B050"/>
                        </a:solidFill>
                        <a:effectLst/>
                        <a:uLnTx/>
                        <a:uFillTx/>
                        <a:latin typeface="Eras Demi ITC" pitchFamily="34" charset="0"/>
                      </a:endParaRPr>
                    </a:p>
                  </a:txBody>
                  <a:tcPr/>
                </a:tc>
                <a:extLst>
                  <a:ext uri="{0D108BD9-81ED-4DB2-BD59-A6C34878D82A}">
                    <a16:rowId xmlns:a16="http://schemas.microsoft.com/office/drawing/2014/main" xmlns="" val="1611448711"/>
                  </a:ext>
                </a:extLst>
              </a:tr>
            </a:tbl>
          </a:graphicData>
        </a:graphic>
      </p:graphicFrame>
      <p:sp>
        <p:nvSpPr>
          <p:cNvPr id="3" name="Slide Number Placeholder 2"/>
          <p:cNvSpPr>
            <a:spLocks noGrp="1"/>
          </p:cNvSpPr>
          <p:nvPr>
            <p:ph type="sldNum" sz="quarter" idx="12"/>
          </p:nvPr>
        </p:nvSpPr>
        <p:spPr/>
        <p:txBody>
          <a:bodyPr/>
          <a:lstStyle/>
          <a:p>
            <a:fld id="{D7CBE9B7-FB75-284D-83FF-0AB6B020F1CD}" type="slidenum">
              <a:rPr lang="en-US" smtClean="0"/>
              <a:pPr/>
              <a:t>65</a:t>
            </a:fld>
            <a:endParaRPr lang="en-US"/>
          </a:p>
        </p:txBody>
      </p:sp>
    </p:spTree>
    <p:extLst>
      <p:ext uri="{BB962C8B-B14F-4D97-AF65-F5344CB8AC3E}">
        <p14:creationId xmlns:p14="http://schemas.microsoft.com/office/powerpoint/2010/main" xmlns="" val="231574287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rPr>
              <a:t>Legal Aid SA </a:t>
            </a:r>
            <a:r>
              <a:rPr kumimoji="0" lang="en-US" sz="1050" b="0" i="0" u="none" strike="noStrike" kern="1200" cap="none" spc="0" normalizeH="0" baseline="0" noProof="0" dirty="0" smtClean="0">
                <a:ln>
                  <a:noFill/>
                </a:ln>
                <a:solidFill>
                  <a:prstClr val="black">
                    <a:lumMod val="50000"/>
                    <a:lumOff val="50000"/>
                  </a:prstClr>
                </a:solidFill>
                <a:effectLst/>
                <a:uLnTx/>
                <a:uFillTx/>
                <a:latin typeface="Eras Demi ITC" panose="020B0805030504020804" pitchFamily="34" charset="0"/>
                <a:ea typeface="+mn-ea"/>
              </a:rPr>
              <a:t>Annual </a:t>
            </a:r>
            <a:r>
              <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rPr>
              <a:t>Performance Report </a:t>
            </a:r>
            <a:r>
              <a:rPr kumimoji="0" lang="en-US" sz="1050" b="0" i="0" u="none" strike="noStrike" kern="1200" cap="none" spc="0" normalizeH="0" baseline="0" noProof="0" dirty="0" smtClean="0">
                <a:ln>
                  <a:noFill/>
                </a:ln>
                <a:solidFill>
                  <a:prstClr val="black">
                    <a:lumMod val="50000"/>
                    <a:lumOff val="50000"/>
                  </a:prstClr>
                </a:solidFill>
                <a:effectLst/>
                <a:uLnTx/>
                <a:uFillTx/>
                <a:latin typeface="Eras Demi ITC" panose="020B0805030504020804" pitchFamily="34" charset="0"/>
                <a:ea typeface="+mn-ea"/>
              </a:rPr>
              <a:t>2018/19</a:t>
            </a:r>
            <a:endPar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endParaRPr>
          </a:p>
        </p:txBody>
      </p:sp>
      <p:graphicFrame>
        <p:nvGraphicFramePr>
          <p:cNvPr id="8" name="Content Placeholder 2"/>
          <p:cNvGraphicFramePr>
            <a:graphicFrameLocks noGrp="1"/>
          </p:cNvGraphicFramePr>
          <p:nvPr>
            <p:ph idx="1"/>
            <p:extLst>
              <p:ext uri="{D42A27DB-BD31-4B8C-83A1-F6EECF244321}">
                <p14:modId xmlns:p14="http://schemas.microsoft.com/office/powerpoint/2010/main" xmlns="" val="3304103689"/>
              </p:ext>
            </p:extLst>
          </p:nvPr>
        </p:nvGraphicFramePr>
        <p:xfrm>
          <a:off x="471488" y="1110708"/>
          <a:ext cx="8540749" cy="5112967"/>
        </p:xfrm>
        <a:graphic>
          <a:graphicData uri="http://schemas.openxmlformats.org/drawingml/2006/table">
            <a:tbl>
              <a:tblPr firstRow="1" bandRow="1">
                <a:tableStyleId>{073A0DAA-6AF3-43AB-8588-CEC1D06C72B9}</a:tableStyleId>
              </a:tblPr>
              <a:tblGrid>
                <a:gridCol w="664293">
                  <a:extLst>
                    <a:ext uri="{9D8B030D-6E8A-4147-A177-3AD203B41FA5}">
                      <a16:colId xmlns:a16="http://schemas.microsoft.com/office/drawing/2014/main" xmlns="" val="1098740841"/>
                    </a:ext>
                  </a:extLst>
                </a:gridCol>
                <a:gridCol w="2182624">
                  <a:extLst>
                    <a:ext uri="{9D8B030D-6E8A-4147-A177-3AD203B41FA5}">
                      <a16:colId xmlns:a16="http://schemas.microsoft.com/office/drawing/2014/main" xmlns="" val="792290638"/>
                    </a:ext>
                  </a:extLst>
                </a:gridCol>
                <a:gridCol w="1423458">
                  <a:extLst>
                    <a:ext uri="{9D8B030D-6E8A-4147-A177-3AD203B41FA5}">
                      <a16:colId xmlns:a16="http://schemas.microsoft.com/office/drawing/2014/main" xmlns="" val="2326715784"/>
                    </a:ext>
                  </a:extLst>
                </a:gridCol>
                <a:gridCol w="1423458">
                  <a:extLst>
                    <a:ext uri="{9D8B030D-6E8A-4147-A177-3AD203B41FA5}">
                      <a16:colId xmlns:a16="http://schemas.microsoft.com/office/drawing/2014/main" xmlns="" val="3312625277"/>
                    </a:ext>
                  </a:extLst>
                </a:gridCol>
                <a:gridCol w="1423458">
                  <a:extLst>
                    <a:ext uri="{9D8B030D-6E8A-4147-A177-3AD203B41FA5}">
                      <a16:colId xmlns:a16="http://schemas.microsoft.com/office/drawing/2014/main" xmlns="" val="582011719"/>
                    </a:ext>
                  </a:extLst>
                </a:gridCol>
                <a:gridCol w="1423458">
                  <a:extLst>
                    <a:ext uri="{9D8B030D-6E8A-4147-A177-3AD203B41FA5}">
                      <a16:colId xmlns:a16="http://schemas.microsoft.com/office/drawing/2014/main" xmlns="" val="1386107819"/>
                    </a:ext>
                  </a:extLst>
                </a:gridCol>
              </a:tblGrid>
              <a:tr h="791029">
                <a:tc>
                  <a:txBody>
                    <a:bodyPr/>
                    <a:lstStyle/>
                    <a:p>
                      <a:endParaRPr lang="en-ZA" dirty="0">
                        <a:latin typeface="Eras Demi ITC" panose="020B0805030504020804" pitchFamily="34" charset="0"/>
                      </a:endParaRPr>
                    </a:p>
                  </a:txBody>
                  <a:tcPr>
                    <a:solidFill>
                      <a:schemeClr val="bg1">
                        <a:lumMod val="5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2200" dirty="0" smtClean="0">
                          <a:latin typeface="Eras Demi ITC" panose="020B0805030504020804" pitchFamily="34" charset="0"/>
                        </a:rPr>
                        <a:t>Performance</a:t>
                      </a:r>
                      <a:r>
                        <a:rPr lang="en-ZA" sz="2200" baseline="0" dirty="0" smtClean="0">
                          <a:latin typeface="Eras Demi ITC" panose="020B0805030504020804" pitchFamily="34" charset="0"/>
                        </a:rPr>
                        <a:t> Indicator</a:t>
                      </a:r>
                      <a:endParaRPr lang="en-ZA" sz="2200" dirty="0" smtClean="0">
                        <a:solidFill>
                          <a:schemeClr val="tx1"/>
                        </a:solidFill>
                        <a:latin typeface="Eras Demi ITC" panose="020B0805030504020804" pitchFamily="34" charset="0"/>
                      </a:endParaRPr>
                    </a:p>
                  </a:txBody>
                  <a:tcPr>
                    <a:solidFill>
                      <a:schemeClr val="bg1">
                        <a:lumMod val="50000"/>
                      </a:schemeClr>
                    </a:solidFill>
                  </a:tcPr>
                </a:tc>
                <a:tc>
                  <a:txBody>
                    <a:bodyPr/>
                    <a:lstStyle/>
                    <a:p>
                      <a:r>
                        <a:rPr lang="en-ZA" sz="2200" dirty="0" smtClean="0">
                          <a:latin typeface="Eras Demi ITC" panose="020B0805030504020804" pitchFamily="34" charset="0"/>
                        </a:rPr>
                        <a:t>2016/17</a:t>
                      </a:r>
                      <a:endParaRPr lang="en-ZA" sz="2200" dirty="0">
                        <a:solidFill>
                          <a:schemeClr val="tx1"/>
                        </a:solidFill>
                        <a:latin typeface="Eras Demi ITC" panose="020B0805030504020804" pitchFamily="34" charset="0"/>
                      </a:endParaRPr>
                    </a:p>
                  </a:txBody>
                  <a:tcPr>
                    <a:solidFill>
                      <a:schemeClr val="bg1">
                        <a:lumMod val="5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baseline="0" dirty="0" smtClean="0">
                          <a:latin typeface="Eras Demi ITC" panose="020B0805030504020804" pitchFamily="34" charset="0"/>
                        </a:rPr>
                        <a:t>2017/18</a:t>
                      </a:r>
                      <a:endParaRPr lang="en-US" sz="2200" b="1" baseline="0" dirty="0" smtClean="0">
                        <a:solidFill>
                          <a:schemeClr val="tx1"/>
                        </a:solidFill>
                        <a:latin typeface="Eras Demi ITC" panose="020B0805030504020804" pitchFamily="34" charset="0"/>
                      </a:endParaRPr>
                    </a:p>
                  </a:txBody>
                  <a:tcPr>
                    <a:solidFill>
                      <a:schemeClr val="bg1">
                        <a:lumMod val="50000"/>
                      </a:schemeClr>
                    </a:solidFill>
                  </a:tcPr>
                </a:tc>
                <a:tc>
                  <a:txBody>
                    <a:bodyPr/>
                    <a:lstStyle/>
                    <a:p>
                      <a:r>
                        <a:rPr lang="en-US" sz="2200" baseline="0" dirty="0" smtClean="0">
                          <a:solidFill>
                            <a:srgbClr val="A83224"/>
                          </a:solidFill>
                          <a:latin typeface="Eras Demi ITC" panose="020B0805030504020804" pitchFamily="34" charset="0"/>
                        </a:rPr>
                        <a:t>2018/19</a:t>
                      </a:r>
                      <a:endParaRPr lang="en-US" sz="2200" b="1" baseline="0" dirty="0">
                        <a:solidFill>
                          <a:srgbClr val="A83224"/>
                        </a:solidFill>
                        <a:latin typeface="Eras Demi ITC" panose="020B0805030504020804" pitchFamily="34" charset="0"/>
                      </a:endParaRPr>
                    </a:p>
                  </a:txBody>
                  <a:tcPr>
                    <a:solidFill>
                      <a:schemeClr val="bg1">
                        <a:lumMod val="5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B050"/>
                          </a:solidFill>
                          <a:latin typeface="Eras Demi ITC" panose="020B0805030504020804" pitchFamily="34" charset="0"/>
                          <a:ea typeface="+mn-ea"/>
                          <a:cs typeface="+mn-cs"/>
                        </a:rPr>
                        <a:t>Quarter</a:t>
                      </a:r>
                      <a:r>
                        <a:rPr lang="en-US" sz="2000" b="1" kern="1200" baseline="0" dirty="0" smtClean="0">
                          <a:solidFill>
                            <a:srgbClr val="00B050"/>
                          </a:solidFill>
                          <a:latin typeface="Eras Demi ITC" panose="020B0805030504020804" pitchFamily="34" charset="0"/>
                          <a:ea typeface="+mn-ea"/>
                          <a:cs typeface="+mn-cs"/>
                        </a:rPr>
                        <a:t> 1</a:t>
                      </a:r>
                      <a:r>
                        <a:rPr lang="en-US" sz="2000" b="1" kern="1200" dirty="0" smtClean="0">
                          <a:solidFill>
                            <a:srgbClr val="00B050"/>
                          </a:solidFill>
                          <a:latin typeface="Eras Demi ITC" panose="020B0805030504020804" pitchFamily="34" charset="0"/>
                          <a:ea typeface="+mn-ea"/>
                          <a:cs typeface="+mn-cs"/>
                        </a:rPr>
                        <a:t> 2019/20</a:t>
                      </a:r>
                      <a:r>
                        <a:rPr lang="en-US" sz="2000" b="1" kern="1200" baseline="0" dirty="0" smtClean="0">
                          <a:solidFill>
                            <a:srgbClr val="00B050"/>
                          </a:solidFill>
                          <a:latin typeface="Eras Demi ITC" panose="020B0805030504020804" pitchFamily="34" charset="0"/>
                          <a:ea typeface="+mn-ea"/>
                          <a:cs typeface="+mn-cs"/>
                        </a:rPr>
                        <a:t> </a:t>
                      </a:r>
                      <a:endParaRPr lang="en-US" sz="2000" b="1" kern="1200" dirty="0" smtClean="0">
                        <a:solidFill>
                          <a:srgbClr val="00B050"/>
                        </a:solidFill>
                        <a:latin typeface="Eras Demi ITC" panose="020B0805030504020804" pitchFamily="34" charset="0"/>
                        <a:ea typeface="+mn-ea"/>
                        <a:cs typeface="+mn-cs"/>
                      </a:endParaRPr>
                    </a:p>
                    <a:p>
                      <a:endParaRPr lang="en-US" sz="2200" b="1" baseline="0" dirty="0">
                        <a:solidFill>
                          <a:srgbClr val="00B050"/>
                        </a:solidFill>
                        <a:latin typeface="Eras Demi ITC" panose="020B0805030504020804" pitchFamily="34" charset="0"/>
                      </a:endParaRPr>
                    </a:p>
                  </a:txBody>
                  <a:tcPr>
                    <a:solidFill>
                      <a:schemeClr val="bg1">
                        <a:lumMod val="50000"/>
                      </a:schemeClr>
                    </a:solidFill>
                  </a:tcPr>
                </a:tc>
                <a:extLst>
                  <a:ext uri="{0D108BD9-81ED-4DB2-BD59-A6C34878D82A}">
                    <a16:rowId xmlns:a16="http://schemas.microsoft.com/office/drawing/2014/main" xmlns="" val="4285128887"/>
                  </a:ext>
                </a:extLst>
              </a:tr>
              <a:tr h="431422">
                <a:tc>
                  <a:txBody>
                    <a:bodyPr/>
                    <a:lstStyle/>
                    <a:p>
                      <a:pPr marL="0" indent="0">
                        <a:buFont typeface="+mj-lt"/>
                        <a:buNone/>
                      </a:pPr>
                      <a:r>
                        <a:rPr lang="en-ZA" sz="1800" dirty="0" smtClean="0">
                          <a:latin typeface="Eras Demi ITC" panose="020B0805030504020804" pitchFamily="34" charset="0"/>
                        </a:rPr>
                        <a:t>viii.</a:t>
                      </a:r>
                      <a:endParaRPr lang="en-ZA" sz="1800" dirty="0">
                        <a:solidFill>
                          <a:schemeClr val="tx1"/>
                        </a:solidFill>
                        <a:latin typeface="Eras Demi ITC" pitchFamily="34" charset="0"/>
                      </a:endParaRPr>
                    </a:p>
                  </a:txBody>
                  <a:tcPr marL="126285" marR="126285" marT="55400" marB="55400"/>
                </a:tc>
                <a:tc>
                  <a:txBody>
                    <a:bodyPr/>
                    <a:lstStyle/>
                    <a:p>
                      <a:pPr>
                        <a:lnSpc>
                          <a:spcPts val="2400"/>
                        </a:lnSpc>
                      </a:pPr>
                      <a:r>
                        <a:rPr lang="en-ZA" sz="1800" dirty="0" smtClean="0">
                          <a:latin typeface="Eras Demi ITC" panose="020B0805030504020804" pitchFamily="34" charset="0"/>
                        </a:rPr>
                        <a:t>Budget</a:t>
                      </a:r>
                      <a:endParaRPr lang="en-ZA" sz="1800" dirty="0">
                        <a:solidFill>
                          <a:srgbClr val="002060"/>
                        </a:solidFill>
                        <a:latin typeface="Eras Demi ITC" pitchFamily="34" charset="0"/>
                      </a:endParaRPr>
                    </a:p>
                  </a:txBody>
                  <a:tcPr marL="126278" marR="126278" marT="55395" marB="55395"/>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dirty="0" smtClean="0">
                          <a:latin typeface="Eras Demi ITC" panose="020B0805030504020804" pitchFamily="34" charset="0"/>
                        </a:rPr>
                        <a:t>R1,8 billion</a:t>
                      </a:r>
                      <a:endParaRPr lang="en-ZA" sz="1800" dirty="0" smtClean="0">
                        <a:solidFill>
                          <a:schemeClr val="tx1"/>
                        </a:solidFill>
                        <a:latin typeface="Eras Demi ITC" panose="020B08050305040208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dirty="0" smtClean="0">
                          <a:latin typeface="Eras Demi ITC" panose="020B0805030504020804" pitchFamily="34" charset="0"/>
                        </a:rPr>
                        <a:t>R1,8 billion</a:t>
                      </a:r>
                      <a:endParaRPr lang="en-ZA" sz="1800" dirty="0" smtClean="0">
                        <a:solidFill>
                          <a:schemeClr val="tx1"/>
                        </a:solidFill>
                        <a:latin typeface="Eras Demi ITC" panose="020B08050305040208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dirty="0" smtClean="0">
                          <a:solidFill>
                            <a:srgbClr val="A83224"/>
                          </a:solidFill>
                          <a:latin typeface="Eras Demi ITC" panose="020B0805030504020804" pitchFamily="34" charset="0"/>
                        </a:rPr>
                        <a:t>R1,9 billion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dirty="0" smtClean="0">
                          <a:solidFill>
                            <a:srgbClr val="00B050"/>
                          </a:solidFill>
                          <a:latin typeface="Eras Demi ITC" panose="020B0805030504020804" pitchFamily="34" charset="0"/>
                        </a:rPr>
                        <a:t>R2 billion</a:t>
                      </a:r>
                    </a:p>
                  </a:txBody>
                  <a:tcPr/>
                </a:tc>
                <a:extLst>
                  <a:ext uri="{0D108BD9-81ED-4DB2-BD59-A6C34878D82A}">
                    <a16:rowId xmlns:a16="http://schemas.microsoft.com/office/drawing/2014/main" xmlns="" val="3996560473"/>
                  </a:ext>
                </a:extLst>
              </a:tr>
              <a:tr h="431422">
                <a:tc>
                  <a:txBody>
                    <a:bodyPr/>
                    <a:lstStyle/>
                    <a:p>
                      <a:pPr marL="0" indent="0">
                        <a:buFont typeface="+mj-lt"/>
                        <a:buNone/>
                      </a:pPr>
                      <a:r>
                        <a:rPr lang="en-ZA" sz="1800" dirty="0" smtClean="0">
                          <a:latin typeface="Eras Demi ITC" panose="020B0805030504020804" pitchFamily="34" charset="0"/>
                        </a:rPr>
                        <a:t>ix.</a:t>
                      </a:r>
                      <a:endParaRPr lang="en-ZA" sz="1800" dirty="0">
                        <a:solidFill>
                          <a:schemeClr val="tx1"/>
                        </a:solidFill>
                        <a:latin typeface="Eras Demi ITC" pitchFamily="34" charset="0"/>
                      </a:endParaRPr>
                    </a:p>
                  </a:txBody>
                  <a:tcPr marL="126285" marR="126285" marT="55400" marB="55400"/>
                </a:tc>
                <a:tc>
                  <a:txBody>
                    <a:bodyPr/>
                    <a:lstStyle/>
                    <a:p>
                      <a:pPr>
                        <a:lnSpc>
                          <a:spcPts val="2400"/>
                        </a:lnSpc>
                      </a:pPr>
                      <a:r>
                        <a:rPr lang="en-ZA" sz="1800" dirty="0" smtClean="0">
                          <a:latin typeface="Eras Demi ITC" panose="020B0805030504020804" pitchFamily="34" charset="0"/>
                        </a:rPr>
                        <a:t>% expenditure </a:t>
                      </a:r>
                      <a:endParaRPr lang="en-ZA" sz="1800" dirty="0">
                        <a:solidFill>
                          <a:srgbClr val="002060"/>
                        </a:solidFill>
                        <a:latin typeface="Eras Demi ITC" pitchFamily="34" charset="0"/>
                      </a:endParaRPr>
                    </a:p>
                  </a:txBody>
                  <a:tcPr marL="126278" marR="126278" marT="55395" marB="55395"/>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dirty="0" smtClean="0">
                          <a:latin typeface="Eras Demi ITC" panose="020B0805030504020804" pitchFamily="34" charset="0"/>
                        </a:rPr>
                        <a:t>99%</a:t>
                      </a:r>
                      <a:endParaRPr lang="en-ZA" sz="1800" dirty="0" smtClean="0">
                        <a:solidFill>
                          <a:schemeClr val="tx1"/>
                        </a:solidFill>
                        <a:latin typeface="Eras Demi ITC" panose="020B08050305040208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dirty="0" smtClean="0">
                          <a:latin typeface="Eras Demi ITC" panose="020B0805030504020804" pitchFamily="34" charset="0"/>
                        </a:rPr>
                        <a:t>99%</a:t>
                      </a:r>
                      <a:endParaRPr lang="en-ZA" sz="1800" dirty="0" smtClean="0">
                        <a:solidFill>
                          <a:schemeClr val="tx1"/>
                        </a:solidFill>
                        <a:latin typeface="Eras Demi ITC" panose="020B0805030504020804" pitchFamily="34" charset="0"/>
                      </a:endParaRPr>
                    </a:p>
                  </a:txBody>
                  <a:tcPr/>
                </a:tc>
                <a:tc>
                  <a:txBody>
                    <a:bodyPr/>
                    <a:lstStyle/>
                    <a:p>
                      <a:r>
                        <a:rPr lang="en-ZA" sz="1800" dirty="0" smtClean="0">
                          <a:solidFill>
                            <a:srgbClr val="A83224"/>
                          </a:solidFill>
                          <a:latin typeface="Eras Demi ITC" panose="020B0805030504020804" pitchFamily="34" charset="0"/>
                        </a:rPr>
                        <a:t>98%</a:t>
                      </a:r>
                      <a:endParaRPr lang="en-ZA" sz="1800" dirty="0">
                        <a:solidFill>
                          <a:srgbClr val="A83224"/>
                        </a:solidFill>
                        <a:latin typeface="Eras Demi ITC" panose="020B0805030504020804" pitchFamily="34" charset="0"/>
                      </a:endParaRPr>
                    </a:p>
                  </a:txBody>
                  <a:tcPr/>
                </a:tc>
                <a:tc>
                  <a:txBody>
                    <a:bodyPr/>
                    <a:lstStyle/>
                    <a:p>
                      <a:r>
                        <a:rPr lang="en-ZA" sz="1800" dirty="0" smtClean="0">
                          <a:solidFill>
                            <a:srgbClr val="00B050"/>
                          </a:solidFill>
                          <a:latin typeface="Eras Demi ITC" panose="020B0805030504020804" pitchFamily="34" charset="0"/>
                        </a:rPr>
                        <a:t>24.2%</a:t>
                      </a:r>
                      <a:endParaRPr lang="en-ZA" sz="1800" dirty="0">
                        <a:solidFill>
                          <a:srgbClr val="00B050"/>
                        </a:solidFill>
                        <a:latin typeface="Eras Demi ITC" panose="020B0805030504020804" pitchFamily="34" charset="0"/>
                      </a:endParaRPr>
                    </a:p>
                  </a:txBody>
                  <a:tcPr/>
                </a:tc>
                <a:extLst>
                  <a:ext uri="{0D108BD9-81ED-4DB2-BD59-A6C34878D82A}">
                    <a16:rowId xmlns:a16="http://schemas.microsoft.com/office/drawing/2014/main" xmlns="" val="1216699864"/>
                  </a:ext>
                </a:extLst>
              </a:tr>
              <a:tr h="431422">
                <a:tc>
                  <a:txBody>
                    <a:bodyPr/>
                    <a:lstStyle/>
                    <a:p>
                      <a:pPr marL="0" indent="0">
                        <a:buFont typeface="+mj-lt"/>
                        <a:buNone/>
                      </a:pPr>
                      <a:r>
                        <a:rPr lang="en-ZA" sz="1800" dirty="0" smtClean="0">
                          <a:latin typeface="Eras Demi ITC" panose="020B0805030504020804" pitchFamily="34" charset="0"/>
                        </a:rPr>
                        <a:t>xi.</a:t>
                      </a:r>
                      <a:endParaRPr lang="en-ZA" sz="1800" dirty="0">
                        <a:solidFill>
                          <a:schemeClr val="tx1"/>
                        </a:solidFill>
                        <a:latin typeface="Eras Demi ITC" pitchFamily="34" charset="0"/>
                      </a:endParaRPr>
                    </a:p>
                  </a:txBody>
                  <a:tcPr marL="126285" marR="126285" marT="55400" marB="55400"/>
                </a:tc>
                <a:tc>
                  <a:txBody>
                    <a:bodyPr/>
                    <a:lstStyle/>
                    <a:p>
                      <a:pPr>
                        <a:lnSpc>
                          <a:spcPts val="2400"/>
                        </a:lnSpc>
                      </a:pPr>
                      <a:r>
                        <a:rPr lang="en-ZA" sz="1800" dirty="0" smtClean="0">
                          <a:latin typeface="Eras Demi ITC" panose="020B0805030504020804" pitchFamily="34" charset="0"/>
                        </a:rPr>
                        <a:t>Number</a:t>
                      </a:r>
                      <a:r>
                        <a:rPr lang="en-ZA" sz="1800" baseline="0" dirty="0" smtClean="0">
                          <a:latin typeface="Eras Demi ITC" panose="020B0805030504020804" pitchFamily="34" charset="0"/>
                        </a:rPr>
                        <a:t> of staff (recruited)</a:t>
                      </a:r>
                      <a:endParaRPr lang="en-ZA" sz="1800" dirty="0">
                        <a:solidFill>
                          <a:schemeClr val="tx1"/>
                        </a:solidFill>
                        <a:latin typeface="Eras Demi ITC" pitchFamily="34" charset="0"/>
                      </a:endParaRPr>
                    </a:p>
                  </a:txBody>
                  <a:tcPr marL="126278" marR="126278" marT="55395" marB="55395"/>
                </a:tc>
                <a:tc>
                  <a:txBody>
                    <a:bodyPr/>
                    <a:lstStyle/>
                    <a:p>
                      <a:r>
                        <a:rPr lang="en-ZA" dirty="0" smtClean="0">
                          <a:latin typeface="Eras Demi ITC" panose="020B0805030504020804" pitchFamily="34" charset="0"/>
                        </a:rPr>
                        <a:t>2,751</a:t>
                      </a:r>
                      <a:endParaRPr lang="en-ZA" dirty="0">
                        <a:solidFill>
                          <a:schemeClr val="tx1"/>
                        </a:solidFill>
                        <a:latin typeface="Eras Demi ITC" panose="020B0805030504020804" pitchFamily="34" charset="0"/>
                      </a:endParaRPr>
                    </a:p>
                  </a:txBody>
                  <a:tcPr/>
                </a:tc>
                <a:tc>
                  <a:txBody>
                    <a:bodyPr/>
                    <a:lstStyle/>
                    <a:p>
                      <a:r>
                        <a:rPr lang="en-US" sz="1800" dirty="0" smtClean="0">
                          <a:latin typeface="Eras Demi ITC" panose="020B0805030504020804" pitchFamily="34" charset="0"/>
                        </a:rPr>
                        <a:t>2,627</a:t>
                      </a:r>
                      <a:endParaRPr lang="en-US" sz="1800" dirty="0">
                        <a:solidFill>
                          <a:schemeClr val="tx1"/>
                        </a:solidFill>
                        <a:latin typeface="Eras Demi ITC" panose="020B0805030504020804" pitchFamily="34" charset="0"/>
                      </a:endParaRPr>
                    </a:p>
                  </a:txBody>
                  <a:tcPr/>
                </a:tc>
                <a:tc>
                  <a:txBody>
                    <a:bodyPr/>
                    <a:lstStyle/>
                    <a:p>
                      <a:r>
                        <a:rPr lang="en-US" sz="1800" dirty="0" smtClean="0">
                          <a:solidFill>
                            <a:srgbClr val="A83224"/>
                          </a:solidFill>
                          <a:latin typeface="Eras Demi ITC" panose="020B0805030504020804" pitchFamily="34" charset="0"/>
                        </a:rPr>
                        <a:t>2,557</a:t>
                      </a:r>
                      <a:endParaRPr lang="en-US" sz="1800" dirty="0">
                        <a:solidFill>
                          <a:srgbClr val="A83224"/>
                        </a:solidFill>
                        <a:latin typeface="Eras Demi ITC" panose="020B0805030504020804" pitchFamily="34" charset="0"/>
                      </a:endParaRPr>
                    </a:p>
                  </a:txBody>
                  <a:tcPr/>
                </a:tc>
                <a:tc>
                  <a:txBody>
                    <a:bodyPr/>
                    <a:lstStyle/>
                    <a:p>
                      <a:r>
                        <a:rPr lang="en-US" sz="1800" dirty="0" smtClean="0">
                          <a:solidFill>
                            <a:srgbClr val="00B050"/>
                          </a:solidFill>
                          <a:latin typeface="Eras Demi ITC" panose="020B0805030504020804" pitchFamily="34" charset="0"/>
                        </a:rPr>
                        <a:t>2,756</a:t>
                      </a:r>
                      <a:endParaRPr lang="en-US" sz="1800" dirty="0">
                        <a:solidFill>
                          <a:srgbClr val="00B050"/>
                        </a:solidFill>
                        <a:latin typeface="Eras Demi ITC" panose="020B0805030504020804" pitchFamily="34" charset="0"/>
                      </a:endParaRPr>
                    </a:p>
                  </a:txBody>
                  <a:tcPr/>
                </a:tc>
                <a:extLst>
                  <a:ext uri="{0D108BD9-81ED-4DB2-BD59-A6C34878D82A}">
                    <a16:rowId xmlns:a16="http://schemas.microsoft.com/office/drawing/2014/main" xmlns="" val="2062380790"/>
                  </a:ext>
                </a:extLst>
              </a:tr>
              <a:tr h="747833">
                <a:tc>
                  <a:txBody>
                    <a:bodyPr/>
                    <a:lstStyle/>
                    <a:p>
                      <a:pPr marL="0" indent="0">
                        <a:buFont typeface="+mj-lt"/>
                        <a:buNone/>
                      </a:pPr>
                      <a:r>
                        <a:rPr lang="en-ZA" sz="1800" dirty="0" smtClean="0">
                          <a:latin typeface="Eras Demi ITC" panose="020B0805030504020804" pitchFamily="34" charset="0"/>
                        </a:rPr>
                        <a:t>xii.</a:t>
                      </a:r>
                      <a:endParaRPr lang="en-ZA" sz="1800" dirty="0">
                        <a:solidFill>
                          <a:schemeClr val="tx1"/>
                        </a:solidFill>
                        <a:latin typeface="Eras Demi ITC" pitchFamily="34" charset="0"/>
                      </a:endParaRPr>
                    </a:p>
                  </a:txBody>
                  <a:tcPr marL="126285" marR="126285" marT="55400" marB="55400"/>
                </a:tc>
                <a:tc>
                  <a:txBody>
                    <a:bodyPr/>
                    <a:lstStyle/>
                    <a:p>
                      <a:pPr>
                        <a:lnSpc>
                          <a:spcPts val="2400"/>
                        </a:lnSpc>
                      </a:pPr>
                      <a:r>
                        <a:rPr lang="en-ZA" sz="1800" dirty="0" smtClean="0">
                          <a:latin typeface="Eras Demi ITC" panose="020B0805030504020804" pitchFamily="34" charset="0"/>
                        </a:rPr>
                        <a:t>% legal staff </a:t>
                      </a:r>
                    </a:p>
                    <a:p>
                      <a:pPr>
                        <a:lnSpc>
                          <a:spcPts val="2400"/>
                        </a:lnSpc>
                      </a:pPr>
                      <a:r>
                        <a:rPr lang="en-ZA" sz="1800" dirty="0" smtClean="0">
                          <a:latin typeface="Eras Demi ITC" panose="020B0805030504020804" pitchFamily="34" charset="0"/>
                        </a:rPr>
                        <a:t>(including paralegals)</a:t>
                      </a:r>
                      <a:endParaRPr lang="en-ZA" sz="1800" dirty="0">
                        <a:solidFill>
                          <a:schemeClr val="tx1"/>
                        </a:solidFill>
                        <a:latin typeface="Eras Demi ITC" pitchFamily="34" charset="0"/>
                      </a:endParaRPr>
                    </a:p>
                  </a:txBody>
                  <a:tcPr marL="126278" marR="126278" marT="55395" marB="55395"/>
                </a:tc>
                <a:tc>
                  <a:txBody>
                    <a:bodyPr/>
                    <a:lstStyle/>
                    <a:p>
                      <a:r>
                        <a:rPr lang="en-ZA" dirty="0" smtClean="0">
                          <a:latin typeface="Eras Demi ITC" panose="020B0805030504020804" pitchFamily="34" charset="0"/>
                        </a:rPr>
                        <a:t>79.5%</a:t>
                      </a:r>
                      <a:endParaRPr lang="en-ZA" dirty="0">
                        <a:solidFill>
                          <a:schemeClr val="tx1"/>
                        </a:solidFill>
                        <a:latin typeface="Eras Demi ITC" panose="020B0805030504020804" pitchFamily="34" charset="0"/>
                      </a:endParaRPr>
                    </a:p>
                  </a:txBody>
                  <a:tcPr/>
                </a:tc>
                <a:tc>
                  <a:txBody>
                    <a:bodyPr/>
                    <a:lstStyle/>
                    <a:p>
                      <a:r>
                        <a:rPr lang="en-US" dirty="0" smtClean="0">
                          <a:latin typeface="Eras Demi ITC" panose="020B0805030504020804" pitchFamily="34" charset="0"/>
                        </a:rPr>
                        <a:t>79.3%</a:t>
                      </a:r>
                      <a:endParaRPr lang="en-US" dirty="0">
                        <a:solidFill>
                          <a:schemeClr val="tx1"/>
                        </a:solidFill>
                        <a:latin typeface="Eras Demi ITC" panose="020B0805030504020804" pitchFamily="34" charset="0"/>
                      </a:endParaRPr>
                    </a:p>
                  </a:txBody>
                  <a:tcPr/>
                </a:tc>
                <a:tc>
                  <a:txBody>
                    <a:bodyPr/>
                    <a:lstStyle/>
                    <a:p>
                      <a:r>
                        <a:rPr lang="en-US" dirty="0" smtClean="0">
                          <a:solidFill>
                            <a:srgbClr val="A83224"/>
                          </a:solidFill>
                          <a:latin typeface="Eras Demi ITC" panose="020B0805030504020804" pitchFamily="34" charset="0"/>
                        </a:rPr>
                        <a:t>79.1%</a:t>
                      </a:r>
                      <a:endParaRPr lang="en-US" dirty="0">
                        <a:solidFill>
                          <a:srgbClr val="A83224"/>
                        </a:solidFill>
                        <a:latin typeface="Eras Demi ITC" panose="020B0805030504020804" pitchFamily="34" charset="0"/>
                      </a:endParaRPr>
                    </a:p>
                  </a:txBody>
                  <a:tcPr/>
                </a:tc>
                <a:tc>
                  <a:txBody>
                    <a:bodyPr/>
                    <a:lstStyle/>
                    <a:p>
                      <a:r>
                        <a:rPr lang="en-US" dirty="0" smtClean="0">
                          <a:solidFill>
                            <a:srgbClr val="00B050"/>
                          </a:solidFill>
                          <a:latin typeface="Eras Demi ITC" panose="020B0805030504020804" pitchFamily="34" charset="0"/>
                        </a:rPr>
                        <a:t>79.3%</a:t>
                      </a:r>
                      <a:endParaRPr lang="en-US" dirty="0">
                        <a:solidFill>
                          <a:srgbClr val="00B050"/>
                        </a:solidFill>
                        <a:latin typeface="Eras Demi ITC" panose="020B0805030504020804" pitchFamily="34" charset="0"/>
                      </a:endParaRPr>
                    </a:p>
                  </a:txBody>
                  <a:tcPr/>
                </a:tc>
                <a:extLst>
                  <a:ext uri="{0D108BD9-81ED-4DB2-BD59-A6C34878D82A}">
                    <a16:rowId xmlns:a16="http://schemas.microsoft.com/office/drawing/2014/main" xmlns="" val="1405856757"/>
                  </a:ext>
                </a:extLst>
              </a:tr>
              <a:tr h="431422">
                <a:tc>
                  <a:txBody>
                    <a:bodyPr/>
                    <a:lstStyle/>
                    <a:p>
                      <a:pPr marL="0" indent="0">
                        <a:buFont typeface="+mj-lt"/>
                        <a:buNone/>
                      </a:pPr>
                      <a:r>
                        <a:rPr lang="en-ZA" sz="1800" dirty="0" smtClean="0">
                          <a:latin typeface="Eras Demi ITC" panose="020B0805030504020804" pitchFamily="34" charset="0"/>
                        </a:rPr>
                        <a:t>xiii.</a:t>
                      </a:r>
                      <a:endParaRPr lang="en-ZA" sz="1800" dirty="0">
                        <a:solidFill>
                          <a:schemeClr val="tx1"/>
                        </a:solidFill>
                        <a:latin typeface="Eras Demi ITC" pitchFamily="34" charset="0"/>
                      </a:endParaRPr>
                    </a:p>
                  </a:txBody>
                  <a:tcPr marL="126285" marR="126285" marT="55400" marB="55400"/>
                </a:tc>
                <a:tc>
                  <a:txBody>
                    <a:bodyPr/>
                    <a:lstStyle/>
                    <a:p>
                      <a:pPr>
                        <a:lnSpc>
                          <a:spcPts val="2400"/>
                        </a:lnSpc>
                      </a:pPr>
                      <a:r>
                        <a:rPr lang="en-ZA" sz="1800" dirty="0" smtClean="0">
                          <a:latin typeface="Eras Demi ITC" panose="020B0805030504020804" pitchFamily="34" charset="0"/>
                        </a:rPr>
                        <a:t>Recruitment levels</a:t>
                      </a:r>
                      <a:endParaRPr lang="en-ZA" sz="1800" dirty="0">
                        <a:solidFill>
                          <a:schemeClr val="tx1"/>
                        </a:solidFill>
                        <a:latin typeface="Eras Demi ITC" pitchFamily="34" charset="0"/>
                      </a:endParaRPr>
                    </a:p>
                  </a:txBody>
                  <a:tcPr marL="126278" marR="126278" marT="55395" marB="55395"/>
                </a:tc>
                <a:tc>
                  <a:txBody>
                    <a:bodyPr/>
                    <a:lstStyle/>
                    <a:p>
                      <a:r>
                        <a:rPr lang="en-ZA" dirty="0" smtClean="0">
                          <a:latin typeface="Eras Demi ITC" panose="020B0805030504020804" pitchFamily="34" charset="0"/>
                        </a:rPr>
                        <a:t>96.1%</a:t>
                      </a:r>
                      <a:endParaRPr lang="en-ZA" dirty="0">
                        <a:solidFill>
                          <a:schemeClr val="tx1"/>
                        </a:solidFill>
                        <a:latin typeface="Eras Demi ITC" panose="020B0805030504020804" pitchFamily="34" charset="0"/>
                      </a:endParaRPr>
                    </a:p>
                  </a:txBody>
                  <a:tcPr/>
                </a:tc>
                <a:tc>
                  <a:txBody>
                    <a:bodyPr/>
                    <a:lstStyle/>
                    <a:p>
                      <a:r>
                        <a:rPr lang="en-US" dirty="0" smtClean="0">
                          <a:latin typeface="Eras Demi ITC" panose="020B0805030504020804" pitchFamily="34" charset="0"/>
                        </a:rPr>
                        <a:t>95.1%</a:t>
                      </a:r>
                      <a:endParaRPr lang="en-US" dirty="0">
                        <a:solidFill>
                          <a:schemeClr val="tx1"/>
                        </a:solidFill>
                        <a:latin typeface="Eras Demi ITC" panose="020B0805030504020804" pitchFamily="34" charset="0"/>
                      </a:endParaRPr>
                    </a:p>
                  </a:txBody>
                  <a:tcPr/>
                </a:tc>
                <a:tc>
                  <a:txBody>
                    <a:bodyPr/>
                    <a:lstStyle/>
                    <a:p>
                      <a:r>
                        <a:rPr lang="en-US" dirty="0" smtClean="0">
                          <a:solidFill>
                            <a:srgbClr val="A83224"/>
                          </a:solidFill>
                          <a:latin typeface="Eras Demi ITC" panose="020B0805030504020804" pitchFamily="34" charset="0"/>
                        </a:rPr>
                        <a:t>92.8%</a:t>
                      </a:r>
                      <a:endParaRPr lang="en-US" dirty="0">
                        <a:solidFill>
                          <a:srgbClr val="A83224"/>
                        </a:solidFill>
                        <a:latin typeface="Eras Demi ITC" panose="020B0805030504020804" pitchFamily="34" charset="0"/>
                      </a:endParaRPr>
                    </a:p>
                  </a:txBody>
                  <a:tcPr/>
                </a:tc>
                <a:tc>
                  <a:txBody>
                    <a:bodyPr/>
                    <a:lstStyle/>
                    <a:p>
                      <a:r>
                        <a:rPr lang="en-US" dirty="0" smtClean="0">
                          <a:solidFill>
                            <a:srgbClr val="00B050"/>
                          </a:solidFill>
                          <a:latin typeface="Eras Demi ITC" panose="020B0805030504020804" pitchFamily="34" charset="0"/>
                        </a:rPr>
                        <a:t>93.3%</a:t>
                      </a:r>
                      <a:endParaRPr lang="en-US" dirty="0">
                        <a:solidFill>
                          <a:srgbClr val="00B050"/>
                        </a:solidFill>
                        <a:latin typeface="Eras Demi ITC" panose="020B0805030504020804" pitchFamily="34" charset="0"/>
                      </a:endParaRPr>
                    </a:p>
                  </a:txBody>
                  <a:tcPr/>
                </a:tc>
                <a:extLst>
                  <a:ext uri="{0D108BD9-81ED-4DB2-BD59-A6C34878D82A}">
                    <a16:rowId xmlns:a16="http://schemas.microsoft.com/office/drawing/2014/main" xmlns="" val="3500790673"/>
                  </a:ext>
                </a:extLst>
              </a:tr>
              <a:tr h="747833">
                <a:tc>
                  <a:txBody>
                    <a:bodyPr/>
                    <a:lstStyle/>
                    <a:p>
                      <a:pPr marL="0" indent="0">
                        <a:buFont typeface="+mj-lt"/>
                        <a:buNone/>
                      </a:pPr>
                      <a:r>
                        <a:rPr lang="en-ZA" sz="1800" dirty="0" smtClean="0">
                          <a:latin typeface="Eras Demi ITC" panose="020B0805030504020804" pitchFamily="34" charset="0"/>
                        </a:rPr>
                        <a:t>xiv.</a:t>
                      </a:r>
                      <a:endParaRPr lang="en-ZA" sz="1800" dirty="0">
                        <a:solidFill>
                          <a:schemeClr val="tx1"/>
                        </a:solidFill>
                        <a:latin typeface="Eras Demi ITC" pitchFamily="34" charset="0"/>
                      </a:endParaRPr>
                    </a:p>
                  </a:txBody>
                  <a:tcPr marL="126285" marR="126285" marT="55400" marB="55400"/>
                </a:tc>
                <a:tc>
                  <a:txBody>
                    <a:bodyPr/>
                    <a:lstStyle/>
                    <a:p>
                      <a:pPr>
                        <a:lnSpc>
                          <a:spcPts val="2400"/>
                        </a:lnSpc>
                      </a:pPr>
                      <a:r>
                        <a:rPr lang="en-ZA" sz="1800" dirty="0" smtClean="0">
                          <a:latin typeface="Eras Demi ITC" panose="020B0805030504020804" pitchFamily="34" charset="0"/>
                        </a:rPr>
                        <a:t>Top Employer</a:t>
                      </a:r>
                      <a:r>
                        <a:rPr lang="en-ZA" sz="1800" baseline="0" dirty="0" smtClean="0">
                          <a:latin typeface="Eras Demi ITC" panose="020B0805030504020804" pitchFamily="34" charset="0"/>
                        </a:rPr>
                        <a:t> accreditation</a:t>
                      </a:r>
                      <a:endParaRPr lang="en-ZA" sz="1800" dirty="0">
                        <a:solidFill>
                          <a:schemeClr val="tx1"/>
                        </a:solidFill>
                        <a:latin typeface="Eras Demi ITC" pitchFamily="34" charset="0"/>
                      </a:endParaRPr>
                    </a:p>
                  </a:txBody>
                  <a:tcPr marL="126278" marR="126278" marT="55395" marB="55395"/>
                </a:tc>
                <a:tc>
                  <a:txBody>
                    <a:bodyPr/>
                    <a:lstStyle/>
                    <a:p>
                      <a:r>
                        <a:rPr lang="en-ZA" dirty="0" smtClean="0">
                          <a:latin typeface="Eras Demi ITC" panose="020B0805030504020804" pitchFamily="34" charset="0"/>
                        </a:rPr>
                        <a:t>8</a:t>
                      </a:r>
                      <a:r>
                        <a:rPr lang="en-ZA" baseline="30000" dirty="0" smtClean="0">
                          <a:latin typeface="Eras Demi ITC" panose="020B0805030504020804" pitchFamily="34" charset="0"/>
                        </a:rPr>
                        <a:t>th</a:t>
                      </a:r>
                      <a:r>
                        <a:rPr lang="en-ZA" dirty="0" smtClean="0">
                          <a:latin typeface="Eras Demi ITC" panose="020B0805030504020804" pitchFamily="34" charset="0"/>
                        </a:rPr>
                        <a:t> Year</a:t>
                      </a:r>
                      <a:endParaRPr lang="en-ZA" dirty="0">
                        <a:solidFill>
                          <a:schemeClr val="tx1"/>
                        </a:solidFill>
                        <a:latin typeface="Eras Demi ITC" panose="020B0805030504020804" pitchFamily="34" charset="0"/>
                      </a:endParaRPr>
                    </a:p>
                  </a:txBody>
                  <a:tcPr/>
                </a:tc>
                <a:tc>
                  <a:txBody>
                    <a:bodyPr/>
                    <a:lstStyle/>
                    <a:p>
                      <a:r>
                        <a:rPr lang="en-US" dirty="0" smtClean="0">
                          <a:latin typeface="Eras Demi ITC" panose="020B0805030504020804" pitchFamily="34" charset="0"/>
                        </a:rPr>
                        <a:t>9</a:t>
                      </a:r>
                      <a:r>
                        <a:rPr lang="en-US" baseline="30000" dirty="0" smtClean="0">
                          <a:latin typeface="Eras Demi ITC" panose="020B0805030504020804" pitchFamily="34" charset="0"/>
                        </a:rPr>
                        <a:t>th</a:t>
                      </a:r>
                      <a:r>
                        <a:rPr lang="en-US" dirty="0" smtClean="0">
                          <a:latin typeface="Eras Demi ITC" panose="020B0805030504020804" pitchFamily="34" charset="0"/>
                        </a:rPr>
                        <a:t> Year</a:t>
                      </a:r>
                      <a:endParaRPr lang="en-US" dirty="0">
                        <a:solidFill>
                          <a:schemeClr val="tx1"/>
                        </a:solidFill>
                        <a:latin typeface="Eras Demi ITC" panose="020B0805030504020804" pitchFamily="34" charset="0"/>
                      </a:endParaRPr>
                    </a:p>
                  </a:txBody>
                  <a:tcPr/>
                </a:tc>
                <a:tc>
                  <a:txBody>
                    <a:bodyPr/>
                    <a:lstStyle/>
                    <a:p>
                      <a:r>
                        <a:rPr lang="en-US" baseline="0" dirty="0" smtClean="0">
                          <a:solidFill>
                            <a:srgbClr val="A83224"/>
                          </a:solidFill>
                          <a:latin typeface="Eras Demi ITC" panose="020B0805030504020804" pitchFamily="34" charset="0"/>
                        </a:rPr>
                        <a:t>10</a:t>
                      </a:r>
                      <a:r>
                        <a:rPr lang="en-US" baseline="30000" dirty="0" smtClean="0">
                          <a:solidFill>
                            <a:srgbClr val="A83224"/>
                          </a:solidFill>
                          <a:latin typeface="Eras Demi ITC" panose="020B0805030504020804" pitchFamily="34" charset="0"/>
                        </a:rPr>
                        <a:t>th</a:t>
                      </a:r>
                      <a:r>
                        <a:rPr lang="en-US" dirty="0" smtClean="0">
                          <a:solidFill>
                            <a:srgbClr val="A83224"/>
                          </a:solidFill>
                          <a:latin typeface="Eras Demi ITC" panose="020B0805030504020804" pitchFamily="34" charset="0"/>
                        </a:rPr>
                        <a:t> Year</a:t>
                      </a:r>
                      <a:endParaRPr lang="en-US" dirty="0">
                        <a:solidFill>
                          <a:srgbClr val="A83224"/>
                        </a:solidFill>
                        <a:latin typeface="Eras Demi ITC" panose="020B0805030504020804" pitchFamily="34" charset="0"/>
                      </a:endParaRPr>
                    </a:p>
                  </a:txBody>
                  <a:tcPr/>
                </a:tc>
                <a:tc>
                  <a:txBody>
                    <a:bodyPr/>
                    <a:lstStyle/>
                    <a:p>
                      <a:r>
                        <a:rPr lang="en-US" dirty="0" smtClean="0">
                          <a:solidFill>
                            <a:srgbClr val="00B050"/>
                          </a:solidFill>
                          <a:latin typeface="Eras Demi ITC" panose="020B0805030504020804" pitchFamily="34" charset="0"/>
                        </a:rPr>
                        <a:t>11</a:t>
                      </a:r>
                      <a:r>
                        <a:rPr lang="en-US" baseline="30000" dirty="0" smtClean="0">
                          <a:solidFill>
                            <a:srgbClr val="00B050"/>
                          </a:solidFill>
                          <a:latin typeface="Eras Demi ITC" panose="020B0805030504020804" pitchFamily="34" charset="0"/>
                        </a:rPr>
                        <a:t>th</a:t>
                      </a:r>
                      <a:r>
                        <a:rPr lang="en-US" dirty="0" smtClean="0">
                          <a:solidFill>
                            <a:srgbClr val="00B050"/>
                          </a:solidFill>
                          <a:latin typeface="Eras Demi ITC" panose="020B0805030504020804" pitchFamily="34" charset="0"/>
                        </a:rPr>
                        <a:t> Year</a:t>
                      </a:r>
                      <a:endParaRPr lang="en-US" dirty="0">
                        <a:solidFill>
                          <a:srgbClr val="00B050"/>
                        </a:solidFill>
                        <a:latin typeface="Eras Demi ITC" panose="020B0805030504020804" pitchFamily="34" charset="0"/>
                      </a:endParaRPr>
                    </a:p>
                  </a:txBody>
                  <a:tcPr/>
                </a:tc>
                <a:extLst>
                  <a:ext uri="{0D108BD9-81ED-4DB2-BD59-A6C34878D82A}">
                    <a16:rowId xmlns:a16="http://schemas.microsoft.com/office/drawing/2014/main" xmlns="" val="4261811615"/>
                  </a:ext>
                </a:extLst>
              </a:tr>
            </a:tbl>
          </a:graphicData>
        </a:graphic>
      </p:graphicFrame>
      <p:sp>
        <p:nvSpPr>
          <p:cNvPr id="11" name="Title 1"/>
          <p:cNvSpPr>
            <a:spLocks noGrp="1"/>
          </p:cNvSpPr>
          <p:nvPr/>
        </p:nvSpPr>
        <p:spPr>
          <a:xfrm>
            <a:off x="381000" y="17136"/>
            <a:ext cx="7074877" cy="1072663"/>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6. Summary of Performance </a:t>
            </a:r>
          </a:p>
          <a:p>
            <a:r>
              <a:rPr lang="en-ZA" dirty="0" smtClean="0">
                <a:solidFill>
                  <a:schemeClr val="tx1"/>
                </a:solidFill>
                <a:latin typeface="Arial" panose="020B0604020202020204" pitchFamily="34" charset="0"/>
                <a:cs typeface="Arial" panose="020B0604020202020204" pitchFamily="34" charset="0"/>
              </a:rPr>
              <a:t>Including FY 2019/20 Quarter 1</a:t>
            </a:r>
            <a:endParaRPr lang="en-ZA" dirty="0">
              <a:solidFill>
                <a:schemeClr val="tx1"/>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7CBE9B7-FB75-284D-83FF-0AB6B020F1CD}" type="slidenum">
              <a:rPr lang="en-US" smtClean="0"/>
              <a:pPr/>
              <a:t>66</a:t>
            </a:fld>
            <a:endParaRPr lang="en-US"/>
          </a:p>
        </p:txBody>
      </p:sp>
    </p:spTree>
    <p:extLst>
      <p:ext uri="{BB962C8B-B14F-4D97-AF65-F5344CB8AC3E}">
        <p14:creationId xmlns:p14="http://schemas.microsoft.com/office/powerpoint/2010/main" xmlns="" val="325184102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267185"/>
            <a:ext cx="7074877" cy="694744"/>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6. Legal </a:t>
            </a: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Aid SA Organisational Performance </a:t>
            </a:r>
            <a:r>
              <a:rPr kumimoji="0" lang="en-US"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Quarter 1 2019/20</a:t>
            </a: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3" name="Text Placeholder 2"/>
          <p:cNvSpPr>
            <a:spLocks noGrp="1"/>
          </p:cNvSpPr>
          <p:nvPr/>
        </p:nvSpPr>
        <p:spPr>
          <a:xfrm>
            <a:off x="381000" y="1191560"/>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b="1" i="0" u="none" strike="noStrike" kern="1200" cap="none" spc="0" normalizeH="0" baseline="0" noProof="0" dirty="0" smtClean="0">
                <a:ln>
                  <a:noFill/>
                </a:ln>
                <a:solidFill>
                  <a:srgbClr val="0293D2"/>
                </a:solidFill>
                <a:effectLst/>
                <a:uLnTx/>
                <a:uFillTx/>
                <a:latin typeface="Arial" panose="020B0604020202020204" pitchFamily="34" charset="0"/>
                <a:ea typeface="+mn-ea"/>
                <a:cs typeface="Arial" panose="020B0604020202020204" pitchFamily="34" charset="0"/>
              </a:rPr>
              <a:t>Performance – Legal Services  </a:t>
            </a:r>
            <a:endParaRPr kumimoji="0" lang="en-US" sz="2000" b="1" i="0" u="none" strike="noStrike" kern="1200" cap="none" spc="0" normalizeH="0" baseline="0" noProof="0" dirty="0">
              <a:ln>
                <a:noFill/>
              </a:ln>
              <a:solidFill>
                <a:srgbClr val="0293D2"/>
              </a:solidFill>
              <a:effectLst/>
              <a:uLnTx/>
              <a:uFillTx/>
              <a:latin typeface="Arial" panose="020B0604020202020204" pitchFamily="34" charset="0"/>
              <a:ea typeface="+mn-ea"/>
              <a:cs typeface="Arial" panose="020B0604020202020204" pitchFamily="34" charset="0"/>
            </a:endParaRPr>
          </a:p>
        </p:txBody>
      </p:sp>
      <p:sp>
        <p:nvSpPr>
          <p:cNvPr id="4" name="Content Placeholder 2"/>
          <p:cNvSpPr>
            <a:spLocks noGrp="1"/>
          </p:cNvSpPr>
          <p:nvPr>
            <p:ph idx="1"/>
          </p:nvPr>
        </p:nvSpPr>
        <p:spPr>
          <a:xfrm>
            <a:off x="381000" y="1531658"/>
            <a:ext cx="8763000" cy="5418710"/>
          </a:xfrm>
        </p:spPr>
        <p:txBody>
          <a:bodyPr>
            <a:normAutofit/>
          </a:bodyPr>
          <a:lstStyle/>
          <a:p>
            <a:pPr marL="571500" indent="-571500">
              <a:buFont typeface="+mj-lt"/>
              <a:buAutoNum type="romanUcPeriod"/>
            </a:pPr>
            <a:r>
              <a:rPr lang="en-ZA" sz="1900" dirty="0">
                <a:latin typeface="Arial" panose="020B0604020202020204" pitchFamily="34" charset="0"/>
                <a:cs typeface="Arial" panose="020B0604020202020204" pitchFamily="34" charset="0"/>
              </a:rPr>
              <a:t>Legal Aid SA assisted clients in 95,898 new matters during this </a:t>
            </a:r>
            <a:r>
              <a:rPr lang="en-ZA" sz="1900" dirty="0" smtClean="0">
                <a:latin typeface="Arial" panose="020B0604020202020204" pitchFamily="34" charset="0"/>
                <a:cs typeface="Arial" panose="020B0604020202020204" pitchFamily="34" charset="0"/>
              </a:rPr>
              <a:t>quarter, </a:t>
            </a:r>
            <a:r>
              <a:rPr lang="en-ZA" sz="1900" dirty="0">
                <a:latin typeface="Arial" panose="020B0604020202020204" pitchFamily="34" charset="0"/>
                <a:cs typeface="Arial" panose="020B0604020202020204" pitchFamily="34" charset="0"/>
              </a:rPr>
              <a:t>of which 86% were criminal matters and 14% were civil matters. </a:t>
            </a:r>
            <a:r>
              <a:rPr lang="en-ZA" sz="1900" dirty="0" smtClean="0">
                <a:latin typeface="Arial" panose="020B0604020202020204" pitchFamily="34" charset="0"/>
                <a:cs typeface="Arial" panose="020B0604020202020204" pitchFamily="34" charset="0"/>
              </a:rPr>
              <a:t>91,629 </a:t>
            </a:r>
            <a:r>
              <a:rPr lang="en-ZA" sz="1900" dirty="0">
                <a:latin typeface="Arial" panose="020B0604020202020204" pitchFamily="34" charset="0"/>
                <a:cs typeface="Arial" panose="020B0604020202020204" pitchFamily="34" charset="0"/>
              </a:rPr>
              <a:t>matters were also finalised during this quarter. </a:t>
            </a:r>
          </a:p>
          <a:p>
            <a:pPr marL="571500" indent="-571500">
              <a:buFont typeface="+mj-lt"/>
              <a:buAutoNum type="romanUcPeriod"/>
            </a:pPr>
            <a:r>
              <a:rPr lang="en-ZA" sz="1900" dirty="0" smtClean="0">
                <a:latin typeface="Arial" panose="020B0604020202020204" pitchFamily="34" charset="0"/>
                <a:cs typeface="Arial" panose="020B0604020202020204" pitchFamily="34" charset="0"/>
              </a:rPr>
              <a:t>The general </a:t>
            </a:r>
            <a:r>
              <a:rPr lang="en-ZA" sz="1900" dirty="0">
                <a:latin typeface="Arial" panose="020B0604020202020204" pitchFamily="34" charset="0"/>
                <a:cs typeface="Arial" panose="020B0604020202020204" pitchFamily="34" charset="0"/>
              </a:rPr>
              <a:t>advice service was rendered to 67,127 clients during this </a:t>
            </a:r>
            <a:r>
              <a:rPr lang="en-ZA" sz="1900" dirty="0" smtClean="0">
                <a:latin typeface="Arial" panose="020B0604020202020204" pitchFamily="34" charset="0"/>
                <a:cs typeface="Arial" panose="020B0604020202020204" pitchFamily="34" charset="0"/>
              </a:rPr>
              <a:t>quarter, </a:t>
            </a:r>
            <a:r>
              <a:rPr lang="en-ZA" sz="1900" dirty="0">
                <a:latin typeface="Arial" panose="020B0604020202020204" pitchFamily="34" charset="0"/>
                <a:cs typeface="Arial" panose="020B0604020202020204" pitchFamily="34" charset="0"/>
              </a:rPr>
              <a:t>of which 9,559 </a:t>
            </a:r>
            <a:r>
              <a:rPr lang="en-ZA" sz="1900" dirty="0" smtClean="0">
                <a:latin typeface="Arial" panose="020B0604020202020204" pitchFamily="34" charset="0"/>
                <a:cs typeface="Arial" panose="020B0604020202020204" pitchFamily="34" charset="0"/>
              </a:rPr>
              <a:t>(</a:t>
            </a:r>
            <a:r>
              <a:rPr lang="en-ZA" sz="1900" dirty="0">
                <a:latin typeface="Arial" panose="020B0604020202020204" pitchFamily="34" charset="0"/>
                <a:cs typeface="Arial" panose="020B0604020202020204" pitchFamily="34" charset="0"/>
              </a:rPr>
              <a:t>14%) </a:t>
            </a:r>
            <a:r>
              <a:rPr lang="en-ZA" sz="1900" dirty="0" smtClean="0">
                <a:latin typeface="Arial" panose="020B0604020202020204" pitchFamily="34" charset="0"/>
                <a:cs typeface="Arial" panose="020B0604020202020204" pitchFamily="34" charset="0"/>
              </a:rPr>
              <a:t>was </a:t>
            </a:r>
            <a:r>
              <a:rPr lang="en-ZA" sz="1900" dirty="0">
                <a:latin typeface="Arial" panose="020B0604020202020204" pitchFamily="34" charset="0"/>
                <a:cs typeface="Arial" panose="020B0604020202020204" pitchFamily="34" charset="0"/>
              </a:rPr>
              <a:t>by </a:t>
            </a:r>
            <a:r>
              <a:rPr lang="en-ZA" sz="1900" dirty="0" smtClean="0">
                <a:latin typeface="Arial" panose="020B0604020202020204" pitchFamily="34" charset="0"/>
                <a:cs typeface="Arial" panose="020B0604020202020204" pitchFamily="34" charset="0"/>
              </a:rPr>
              <a:t>the Legal </a:t>
            </a:r>
            <a:r>
              <a:rPr lang="en-ZA" sz="1900" dirty="0">
                <a:latin typeface="Arial" panose="020B0604020202020204" pitchFamily="34" charset="0"/>
                <a:cs typeface="Arial" panose="020B0604020202020204" pitchFamily="34" charset="0"/>
              </a:rPr>
              <a:t>Aid Advice </a:t>
            </a:r>
            <a:r>
              <a:rPr lang="en-ZA" sz="1900" dirty="0" smtClean="0">
                <a:latin typeface="Arial" panose="020B0604020202020204" pitchFamily="34" charset="0"/>
                <a:cs typeface="Arial" panose="020B0604020202020204" pitchFamily="34" charset="0"/>
              </a:rPr>
              <a:t>Line. </a:t>
            </a:r>
            <a:endParaRPr lang="en-ZA" sz="1900" dirty="0">
              <a:latin typeface="Arial" panose="020B0604020202020204" pitchFamily="34" charset="0"/>
              <a:cs typeface="Arial" panose="020B0604020202020204" pitchFamily="34" charset="0"/>
            </a:endParaRPr>
          </a:p>
          <a:p>
            <a:pPr marL="571500" indent="-571500">
              <a:buFont typeface="+mj-lt"/>
              <a:buAutoNum type="romanUcPeriod"/>
            </a:pPr>
            <a:r>
              <a:rPr lang="en-ZA" sz="1900" dirty="0">
                <a:latin typeface="Arial" panose="020B0604020202020204" pitchFamily="34" charset="0"/>
                <a:cs typeface="Arial" panose="020B0604020202020204" pitchFamily="34" charset="0"/>
              </a:rPr>
              <a:t>New civil matters for this quarter was 13,189 whilst finalised civil matters was </a:t>
            </a:r>
            <a:r>
              <a:rPr lang="en-ZA" sz="1900" dirty="0" smtClean="0">
                <a:latin typeface="Arial" panose="020B0604020202020204" pitchFamily="34" charset="0"/>
                <a:cs typeface="Arial" panose="020B0604020202020204" pitchFamily="34" charset="0"/>
              </a:rPr>
              <a:t>11,440.</a:t>
            </a:r>
            <a:endParaRPr lang="en-ZA" sz="1900" dirty="0">
              <a:latin typeface="Arial" panose="020B0604020202020204" pitchFamily="34" charset="0"/>
              <a:cs typeface="Arial" panose="020B0604020202020204" pitchFamily="34" charset="0"/>
            </a:endParaRPr>
          </a:p>
          <a:p>
            <a:pPr marL="571500" indent="-571500">
              <a:buFont typeface="+mj-lt"/>
              <a:buAutoNum type="romanUcPeriod"/>
            </a:pPr>
            <a:r>
              <a:rPr lang="en-ZA" sz="1900" dirty="0" smtClean="0">
                <a:latin typeface="Arial" panose="020B0604020202020204" pitchFamily="34" charset="0"/>
                <a:cs typeface="Arial" panose="020B0604020202020204" pitchFamily="34" charset="0"/>
              </a:rPr>
              <a:t>The Impact Litigation </a:t>
            </a:r>
            <a:r>
              <a:rPr lang="en-ZA" sz="1900" dirty="0">
                <a:latin typeface="Arial" panose="020B0604020202020204" pitchFamily="34" charset="0"/>
                <a:cs typeface="Arial" panose="020B0604020202020204" pitchFamily="34" charset="0"/>
              </a:rPr>
              <a:t>Unit approved 6 new </a:t>
            </a:r>
            <a:r>
              <a:rPr lang="en-ZA" sz="1900" dirty="0" smtClean="0">
                <a:latin typeface="Arial" panose="020B0604020202020204" pitchFamily="34" charset="0"/>
                <a:cs typeface="Arial" panose="020B0604020202020204" pitchFamily="34" charset="0"/>
              </a:rPr>
              <a:t>Impact </a:t>
            </a:r>
            <a:r>
              <a:rPr lang="en-ZA" sz="1900" dirty="0">
                <a:latin typeface="Arial" panose="020B0604020202020204" pitchFamily="34" charset="0"/>
                <a:cs typeface="Arial" panose="020B0604020202020204" pitchFamily="34" charset="0"/>
              </a:rPr>
              <a:t>matters during this quarter. </a:t>
            </a:r>
            <a:r>
              <a:rPr lang="en-ZA" sz="1900" dirty="0" smtClean="0">
                <a:latin typeface="Arial" panose="020B0604020202020204" pitchFamily="34" charset="0"/>
                <a:cs typeface="Arial" panose="020B0604020202020204" pitchFamily="34" charset="0"/>
              </a:rPr>
              <a:t>Four </a:t>
            </a:r>
            <a:r>
              <a:rPr lang="en-ZA" sz="1900" dirty="0">
                <a:latin typeface="Arial" panose="020B0604020202020204" pitchFamily="34" charset="0"/>
                <a:cs typeface="Arial" panose="020B0604020202020204" pitchFamily="34" charset="0"/>
              </a:rPr>
              <a:t>m</a:t>
            </a:r>
            <a:r>
              <a:rPr lang="en-ZA" sz="1900" dirty="0" smtClean="0">
                <a:latin typeface="Arial" panose="020B0604020202020204" pitchFamily="34" charset="0"/>
                <a:cs typeface="Arial" panose="020B0604020202020204" pitchFamily="34" charset="0"/>
              </a:rPr>
              <a:t>atters </a:t>
            </a:r>
            <a:r>
              <a:rPr lang="en-ZA" sz="1900" dirty="0">
                <a:latin typeface="Arial" panose="020B0604020202020204" pitchFamily="34" charset="0"/>
                <a:cs typeface="Arial" panose="020B0604020202020204" pitchFamily="34" charset="0"/>
              </a:rPr>
              <a:t>were finalised during this quarter. There was a 100% success rate for matters that were finalised during Q1.</a:t>
            </a:r>
          </a:p>
          <a:p>
            <a:pPr marL="571500" indent="-571500">
              <a:buFont typeface="+mj-lt"/>
              <a:buAutoNum type="romanUcPeriod"/>
            </a:pPr>
            <a:r>
              <a:rPr lang="en-ZA" sz="1900" dirty="0">
                <a:latin typeface="Arial" panose="020B0604020202020204" pitchFamily="34" charset="0"/>
                <a:cs typeface="Arial" panose="020B0604020202020204" pitchFamily="34" charset="0"/>
              </a:rPr>
              <a:t>The number of children in custody awaiting trial continued to receive focused attention. </a:t>
            </a:r>
            <a:r>
              <a:rPr lang="en-ZA" sz="1900" dirty="0" smtClean="0">
                <a:latin typeface="Arial" panose="020B0604020202020204" pitchFamily="34" charset="0"/>
                <a:cs typeface="Arial" panose="020B0604020202020204" pitchFamily="34" charset="0"/>
              </a:rPr>
              <a:t>There </a:t>
            </a:r>
            <a:r>
              <a:rPr lang="en-ZA" sz="1900" dirty="0">
                <a:latin typeface="Arial" panose="020B0604020202020204" pitchFamily="34" charset="0"/>
                <a:cs typeface="Arial" panose="020B0604020202020204" pitchFamily="34" charset="0"/>
              </a:rPr>
              <a:t>were 19 children in custody for periods greater than 1 month as at the end of the quarter that we were able to identify. </a:t>
            </a:r>
            <a:endParaRPr lang="en-ZA" sz="1900" dirty="0" smtClean="0">
              <a:latin typeface="Arial" panose="020B0604020202020204" pitchFamily="34" charset="0"/>
              <a:cs typeface="Arial" panose="020B0604020202020204" pitchFamily="34" charset="0"/>
            </a:endParaRPr>
          </a:p>
          <a:p>
            <a:pPr marL="571500" indent="-571500">
              <a:buFont typeface="+mj-lt"/>
              <a:buAutoNum type="romanUcPeriod"/>
            </a:pPr>
            <a:r>
              <a:rPr lang="en-ZA" sz="1900" dirty="0">
                <a:latin typeface="Arial" panose="020B0604020202020204" pitchFamily="34" charset="0"/>
                <a:cs typeface="Arial" panose="020B0604020202020204" pitchFamily="34" charset="0"/>
              </a:rPr>
              <a:t>All categories of legal practitioners achieved their quality targets</a:t>
            </a:r>
            <a:r>
              <a:rPr lang="en-ZA" sz="1900" dirty="0" smtClean="0">
                <a:latin typeface="Arial" panose="020B0604020202020204" pitchFamily="34" charset="0"/>
                <a:cs typeface="Arial" panose="020B0604020202020204" pitchFamily="34" charset="0"/>
              </a:rPr>
              <a:t>.</a:t>
            </a:r>
            <a:endParaRPr lang="en-ZA" sz="1900" dirty="0">
              <a:latin typeface="Arial" panose="020B0604020202020204" pitchFamily="34" charset="0"/>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rPr>
              <a:t>Legal Aid SA </a:t>
            </a:r>
            <a:r>
              <a:rPr kumimoji="0" lang="en-US" sz="1050" b="0" i="0" u="none" strike="noStrike" kern="1200" cap="none" spc="0" normalizeH="0" baseline="0" noProof="0" dirty="0" smtClean="0">
                <a:ln>
                  <a:noFill/>
                </a:ln>
                <a:solidFill>
                  <a:prstClr val="black">
                    <a:lumMod val="50000"/>
                    <a:lumOff val="50000"/>
                  </a:prstClr>
                </a:solidFill>
                <a:effectLst/>
                <a:uLnTx/>
                <a:uFillTx/>
                <a:latin typeface="Eras Demi ITC" panose="020B0805030504020804" pitchFamily="34" charset="0"/>
                <a:ea typeface="+mn-ea"/>
              </a:rPr>
              <a:t>Annual </a:t>
            </a:r>
            <a:r>
              <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rPr>
              <a:t>Performance Report </a:t>
            </a:r>
            <a:r>
              <a:rPr kumimoji="0" lang="en-US" sz="1050" b="0" i="0" u="none" strike="noStrike" kern="1200" cap="none" spc="0" normalizeH="0" baseline="0" noProof="0" dirty="0" smtClean="0">
                <a:ln>
                  <a:noFill/>
                </a:ln>
                <a:solidFill>
                  <a:prstClr val="black">
                    <a:lumMod val="50000"/>
                    <a:lumOff val="50000"/>
                  </a:prstClr>
                </a:solidFill>
                <a:effectLst/>
                <a:uLnTx/>
                <a:uFillTx/>
                <a:latin typeface="Eras Demi ITC" panose="020B0805030504020804" pitchFamily="34" charset="0"/>
                <a:ea typeface="+mn-ea"/>
              </a:rPr>
              <a:t>2018/19</a:t>
            </a:r>
            <a:endPar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endParaRPr>
          </a:p>
        </p:txBody>
      </p:sp>
      <p:sp>
        <p:nvSpPr>
          <p:cNvPr id="6" name="Slide Number Placeholder 5"/>
          <p:cNvSpPr>
            <a:spLocks noGrp="1"/>
          </p:cNvSpPr>
          <p:nvPr>
            <p:ph type="sldNum" sz="quarter" idx="12"/>
          </p:nvPr>
        </p:nvSpPr>
        <p:spPr/>
        <p:txBody>
          <a:bodyPr/>
          <a:lstStyle/>
          <a:p>
            <a:fld id="{D7CBE9B7-FB75-284D-83FF-0AB6B020F1CD}" type="slidenum">
              <a:rPr lang="en-US" smtClean="0"/>
              <a:pPr/>
              <a:t>67</a:t>
            </a:fld>
            <a:endParaRPr lang="en-US"/>
          </a:p>
        </p:txBody>
      </p:sp>
    </p:spTree>
    <p:extLst>
      <p:ext uri="{BB962C8B-B14F-4D97-AF65-F5344CB8AC3E}">
        <p14:creationId xmlns:p14="http://schemas.microsoft.com/office/powerpoint/2010/main" xmlns="" val="20574333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267185"/>
            <a:ext cx="7074877" cy="694744"/>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6. Legal </a:t>
            </a: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Aid SA Organisational Performance </a:t>
            </a:r>
            <a:r>
              <a:rPr kumimoji="0" lang="en-US"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Quarter 1 2019/20</a:t>
            </a: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3" name="Text Placeholder 2"/>
          <p:cNvSpPr>
            <a:spLocks noGrp="1"/>
          </p:cNvSpPr>
          <p:nvPr/>
        </p:nvSpPr>
        <p:spPr>
          <a:xfrm>
            <a:off x="381000" y="1191560"/>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b="1" i="0" u="none" strike="noStrike" kern="1200" cap="none" spc="0" normalizeH="0" baseline="0" noProof="0" dirty="0" smtClean="0">
                <a:ln>
                  <a:noFill/>
                </a:ln>
                <a:solidFill>
                  <a:srgbClr val="0293D2"/>
                </a:solidFill>
                <a:effectLst/>
                <a:uLnTx/>
                <a:uFillTx/>
                <a:latin typeface="Arial" panose="020B0604020202020204" pitchFamily="34" charset="0"/>
                <a:ea typeface="+mn-ea"/>
                <a:cs typeface="Arial" panose="020B0604020202020204" pitchFamily="34" charset="0"/>
              </a:rPr>
              <a:t>Challenges</a:t>
            </a:r>
            <a:r>
              <a:rPr kumimoji="0" lang="en-US" sz="2000" b="1" i="0" u="none" strike="noStrike" kern="1200" cap="none" spc="0" normalizeH="0" noProof="0" dirty="0" smtClean="0">
                <a:ln>
                  <a:noFill/>
                </a:ln>
                <a:solidFill>
                  <a:srgbClr val="0293D2"/>
                </a:solidFill>
                <a:effectLst/>
                <a:uLnTx/>
                <a:uFillTx/>
                <a:latin typeface="Arial" panose="020B0604020202020204" pitchFamily="34" charset="0"/>
                <a:ea typeface="+mn-ea"/>
                <a:cs typeface="Arial" panose="020B0604020202020204" pitchFamily="34" charset="0"/>
              </a:rPr>
              <a:t> – Legal Services</a:t>
            </a:r>
            <a:r>
              <a:rPr kumimoji="0" lang="en-US" sz="2000" b="1" i="0" u="none" strike="noStrike" kern="1200" cap="none" spc="0" normalizeH="0" baseline="0" noProof="0" dirty="0" smtClean="0">
                <a:ln>
                  <a:noFill/>
                </a:ln>
                <a:solidFill>
                  <a:srgbClr val="0293D2"/>
                </a:solidFill>
                <a:effectLst/>
                <a:uLnTx/>
                <a:uFillTx/>
                <a:latin typeface="Arial" panose="020B0604020202020204" pitchFamily="34" charset="0"/>
                <a:ea typeface="+mn-ea"/>
                <a:cs typeface="Arial" panose="020B0604020202020204" pitchFamily="34" charset="0"/>
              </a:rPr>
              <a:t>  </a:t>
            </a:r>
            <a:endParaRPr kumimoji="0" lang="en-US" sz="2000" b="1" i="0" u="none" strike="noStrike" kern="1200" cap="none" spc="0" normalizeH="0" baseline="0" noProof="0" dirty="0">
              <a:ln>
                <a:noFill/>
              </a:ln>
              <a:solidFill>
                <a:srgbClr val="0293D2"/>
              </a:solidFill>
              <a:effectLst/>
              <a:uLnTx/>
              <a:uFillTx/>
              <a:latin typeface="Arial" panose="020B0604020202020204" pitchFamily="34" charset="0"/>
              <a:ea typeface="+mn-ea"/>
              <a:cs typeface="Arial" panose="020B0604020202020204" pitchFamily="34" charset="0"/>
            </a:endParaRPr>
          </a:p>
        </p:txBody>
      </p:sp>
      <p:sp>
        <p:nvSpPr>
          <p:cNvPr id="4" name="Content Placeholder 2"/>
          <p:cNvSpPr>
            <a:spLocks noGrp="1"/>
          </p:cNvSpPr>
          <p:nvPr>
            <p:ph idx="1"/>
          </p:nvPr>
        </p:nvSpPr>
        <p:spPr>
          <a:xfrm>
            <a:off x="381000" y="1531658"/>
            <a:ext cx="8763000" cy="5418710"/>
          </a:xfrm>
        </p:spPr>
        <p:txBody>
          <a:bodyPr>
            <a:normAutofit/>
          </a:bodyPr>
          <a:lstStyle/>
          <a:p>
            <a:pPr marL="514350" indent="-514350">
              <a:buFont typeface="+mj-lt"/>
              <a:buAutoNum type="romanUcPeriod"/>
            </a:pPr>
            <a:r>
              <a:rPr lang="en-ZA" sz="1900" dirty="0">
                <a:latin typeface="Arial" panose="020B0604020202020204" pitchFamily="34" charset="0"/>
                <a:cs typeface="Arial" panose="020B0604020202020204" pitchFamily="34" charset="0"/>
              </a:rPr>
              <a:t>Pending matters exceeding target turnaround times exceeded the target for RC by 10.1% and in the HC by 0.1</a:t>
            </a:r>
            <a:r>
              <a:rPr lang="en-ZA" sz="1900" dirty="0" smtClean="0">
                <a:latin typeface="Arial" panose="020B0604020202020204" pitchFamily="34" charset="0"/>
                <a:cs typeface="Arial" panose="020B0604020202020204" pitchFamily="34" charset="0"/>
              </a:rPr>
              <a:t>%.</a:t>
            </a:r>
            <a:endParaRPr lang="en-ZA" sz="1900" dirty="0">
              <a:latin typeface="Arial" panose="020B0604020202020204" pitchFamily="34" charset="0"/>
              <a:cs typeface="Arial" panose="020B0604020202020204" pitchFamily="34" charset="0"/>
            </a:endParaRPr>
          </a:p>
          <a:p>
            <a:pPr marL="514350" indent="-514350">
              <a:buFont typeface="+mj-lt"/>
              <a:buAutoNum type="romanUcPeriod"/>
            </a:pPr>
            <a:r>
              <a:rPr lang="en-ZA" sz="1900" dirty="0">
                <a:latin typeface="Arial" panose="020B0604020202020204" pitchFamily="34" charset="0"/>
                <a:cs typeface="Arial" panose="020B0604020202020204" pitchFamily="34" charset="0"/>
              </a:rPr>
              <a:t>Processing of appeal matters still poses challenges, especially with </a:t>
            </a:r>
            <a:r>
              <a:rPr lang="en-ZA" sz="1900" dirty="0" smtClean="0">
                <a:latin typeface="Arial" panose="020B0604020202020204" pitchFamily="34" charset="0"/>
                <a:cs typeface="Arial" panose="020B0604020202020204" pitchFamily="34" charset="0"/>
              </a:rPr>
              <a:t>regard to obtaining </a:t>
            </a:r>
            <a:r>
              <a:rPr lang="en-ZA" sz="1900" dirty="0">
                <a:latin typeface="Arial" panose="020B0604020202020204" pitchFamily="34" charset="0"/>
                <a:cs typeface="Arial" panose="020B0604020202020204" pitchFamily="34" charset="0"/>
              </a:rPr>
              <a:t>transcripts of matters timeously. </a:t>
            </a:r>
            <a:endParaRPr lang="en-ZA" sz="1900" dirty="0" smtClean="0">
              <a:latin typeface="Arial" panose="020B0604020202020204" pitchFamily="34" charset="0"/>
              <a:cs typeface="Arial" panose="020B0604020202020204" pitchFamily="34" charset="0"/>
            </a:endParaRPr>
          </a:p>
          <a:p>
            <a:pPr marL="514350" indent="-514350">
              <a:buFont typeface="+mj-lt"/>
              <a:buAutoNum type="romanUcPeriod"/>
            </a:pPr>
            <a:r>
              <a:rPr lang="en-ZA" sz="1900" dirty="0">
                <a:latin typeface="Arial" panose="020B0604020202020204" pitchFamily="34" charset="0"/>
                <a:cs typeface="Arial" panose="020B0604020202020204" pitchFamily="34" charset="0"/>
              </a:rPr>
              <a:t>Staff recruitment at Q1 is at 93.3% due </a:t>
            </a:r>
            <a:r>
              <a:rPr lang="en-ZA" sz="1900" dirty="0" smtClean="0">
                <a:latin typeface="Arial" panose="020B0604020202020204" pitchFamily="34" charset="0"/>
                <a:cs typeface="Arial" panose="020B0604020202020204" pitchFamily="34" charset="0"/>
              </a:rPr>
              <a:t>to the </a:t>
            </a:r>
            <a:r>
              <a:rPr lang="en-ZA" sz="1900" dirty="0">
                <a:latin typeface="Arial" panose="020B0604020202020204" pitchFamily="34" charset="0"/>
                <a:cs typeface="Arial" panose="020B0604020202020204" pitchFamily="34" charset="0"/>
              </a:rPr>
              <a:t>moratorium placed on staff recruitment after budget cuts of R95 million.</a:t>
            </a:r>
          </a:p>
          <a:p>
            <a:pPr marL="514350" indent="-514350">
              <a:buFont typeface="+mj-lt"/>
              <a:buAutoNum type="romanUcPeriod"/>
            </a:pPr>
            <a:r>
              <a:rPr lang="en-ZA" sz="1900" dirty="0" smtClean="0">
                <a:latin typeface="Arial" panose="020B0604020202020204" pitchFamily="34" charset="0"/>
                <a:cs typeface="Arial" panose="020B0604020202020204" pitchFamily="34" charset="0"/>
              </a:rPr>
              <a:t>3% of </a:t>
            </a:r>
            <a:r>
              <a:rPr lang="en-ZA" sz="1900" dirty="0">
                <a:latin typeface="Arial" panose="020B0604020202020204" pitchFamily="34" charset="0"/>
                <a:cs typeface="Arial" panose="020B0604020202020204" pitchFamily="34" charset="0"/>
              </a:rPr>
              <a:t>assessed </a:t>
            </a:r>
            <a:r>
              <a:rPr lang="en-ZA" sz="1900" dirty="0" smtClean="0">
                <a:latin typeface="Arial" panose="020B0604020202020204" pitchFamily="34" charset="0"/>
                <a:cs typeface="Arial" panose="020B0604020202020204" pitchFamily="34" charset="0"/>
              </a:rPr>
              <a:t>legal practitioners </a:t>
            </a:r>
            <a:r>
              <a:rPr lang="en-ZA" sz="1900" dirty="0">
                <a:latin typeface="Arial" panose="020B0604020202020204" pitchFamily="34" charset="0"/>
                <a:cs typeface="Arial" panose="020B0604020202020204" pitchFamily="34" charset="0"/>
              </a:rPr>
              <a:t>failed to achieve their quality targets as assessed by the LQAU as at the end of </a:t>
            </a:r>
            <a:r>
              <a:rPr lang="en-ZA" sz="1900" dirty="0" smtClean="0">
                <a:latin typeface="Arial" panose="020B0604020202020204" pitchFamily="34" charset="0"/>
                <a:cs typeface="Arial" panose="020B0604020202020204" pitchFamily="34" charset="0"/>
              </a:rPr>
              <a:t>Q1.  </a:t>
            </a:r>
            <a:endParaRPr lang="en-ZA" sz="1900" dirty="0">
              <a:latin typeface="Arial" panose="020B0604020202020204" pitchFamily="34" charset="0"/>
              <a:cs typeface="Arial" panose="020B0604020202020204" pitchFamily="34" charset="0"/>
            </a:endParaRPr>
          </a:p>
          <a:p>
            <a:endParaRPr lang="en-ZA" sz="2000" dirty="0"/>
          </a:p>
          <a:p>
            <a:pPr marL="0" indent="0">
              <a:buNone/>
            </a:pPr>
            <a:r>
              <a:rPr lang="en-ZA" sz="2000" dirty="0" smtClean="0">
                <a:latin typeface="Itc franklin gothic std"/>
              </a:rPr>
              <a:t> </a:t>
            </a:r>
            <a:endParaRPr lang="en-ZA" sz="2000" dirty="0">
              <a:latin typeface="Itc franklin gothic std"/>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rPr>
              <a:t>Legal Aid SA </a:t>
            </a:r>
            <a:r>
              <a:rPr kumimoji="0" lang="en-US" sz="1050" b="0" i="0" u="none" strike="noStrike" kern="1200" cap="none" spc="0" normalizeH="0" baseline="0" noProof="0" dirty="0" smtClean="0">
                <a:ln>
                  <a:noFill/>
                </a:ln>
                <a:solidFill>
                  <a:prstClr val="black">
                    <a:lumMod val="50000"/>
                    <a:lumOff val="50000"/>
                  </a:prstClr>
                </a:solidFill>
                <a:effectLst/>
                <a:uLnTx/>
                <a:uFillTx/>
                <a:latin typeface="Eras Demi ITC" panose="020B0805030504020804" pitchFamily="34" charset="0"/>
                <a:ea typeface="+mn-ea"/>
              </a:rPr>
              <a:t>Annual </a:t>
            </a:r>
            <a:r>
              <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rPr>
              <a:t>Performance Report </a:t>
            </a:r>
            <a:r>
              <a:rPr kumimoji="0" lang="en-US" sz="1050" b="0" i="0" u="none" strike="noStrike" kern="1200" cap="none" spc="0" normalizeH="0" baseline="0" noProof="0" dirty="0" smtClean="0">
                <a:ln>
                  <a:noFill/>
                </a:ln>
                <a:solidFill>
                  <a:prstClr val="black">
                    <a:lumMod val="50000"/>
                    <a:lumOff val="50000"/>
                  </a:prstClr>
                </a:solidFill>
                <a:effectLst/>
                <a:uLnTx/>
                <a:uFillTx/>
                <a:latin typeface="Eras Demi ITC" panose="020B0805030504020804" pitchFamily="34" charset="0"/>
                <a:ea typeface="+mn-ea"/>
              </a:rPr>
              <a:t>2018/19</a:t>
            </a:r>
            <a:endPar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endParaRPr>
          </a:p>
        </p:txBody>
      </p:sp>
      <p:sp>
        <p:nvSpPr>
          <p:cNvPr id="6" name="Slide Number Placeholder 5"/>
          <p:cNvSpPr>
            <a:spLocks noGrp="1"/>
          </p:cNvSpPr>
          <p:nvPr>
            <p:ph type="sldNum" sz="quarter" idx="12"/>
          </p:nvPr>
        </p:nvSpPr>
        <p:spPr/>
        <p:txBody>
          <a:bodyPr/>
          <a:lstStyle/>
          <a:p>
            <a:fld id="{D7CBE9B7-FB75-284D-83FF-0AB6B020F1CD}" type="slidenum">
              <a:rPr lang="en-US" smtClean="0"/>
              <a:pPr/>
              <a:t>68</a:t>
            </a:fld>
            <a:endParaRPr lang="en-US"/>
          </a:p>
        </p:txBody>
      </p:sp>
    </p:spTree>
    <p:extLst>
      <p:ext uri="{BB962C8B-B14F-4D97-AF65-F5344CB8AC3E}">
        <p14:creationId xmlns:p14="http://schemas.microsoft.com/office/powerpoint/2010/main" xmlns="" val="107647339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92023"/>
            <a:ext cx="7074877" cy="694744"/>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6. Legal </a:t>
            </a: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Aid SA Organisational Performance </a:t>
            </a:r>
            <a:r>
              <a:rPr kumimoji="0" lang="en-US"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Quarter 1 2019/20</a:t>
            </a: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3" name="Text Placeholder 2"/>
          <p:cNvSpPr>
            <a:spLocks noGrp="1"/>
          </p:cNvSpPr>
          <p:nvPr/>
        </p:nvSpPr>
        <p:spPr>
          <a:xfrm>
            <a:off x="381000" y="1006789"/>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b="1" i="0" u="none" strike="noStrike" kern="1200" cap="none" spc="0" normalizeH="0" baseline="0" noProof="0" dirty="0">
                <a:ln>
                  <a:noFill/>
                </a:ln>
                <a:solidFill>
                  <a:srgbClr val="0293D2"/>
                </a:solidFill>
                <a:effectLst/>
                <a:uLnTx/>
                <a:uFillTx/>
                <a:latin typeface="Arial" panose="020B0604020202020204" pitchFamily="34" charset="0"/>
                <a:ea typeface="+mn-ea"/>
                <a:cs typeface="Arial" panose="020B0604020202020204" pitchFamily="34" charset="0"/>
              </a:rPr>
              <a:t>Performance </a:t>
            </a:r>
            <a:r>
              <a:rPr kumimoji="0" lang="en-US" sz="2000" b="1" i="0" u="none" strike="noStrike" kern="1200" cap="none" spc="0" normalizeH="0" baseline="0" noProof="0" dirty="0" smtClean="0">
                <a:ln>
                  <a:noFill/>
                </a:ln>
                <a:solidFill>
                  <a:srgbClr val="0293D2"/>
                </a:solidFill>
                <a:effectLst/>
                <a:uLnTx/>
                <a:uFillTx/>
                <a:latin typeface="Arial" panose="020B0604020202020204" pitchFamily="34" charset="0"/>
                <a:ea typeface="+mn-ea"/>
                <a:cs typeface="Arial" panose="020B0604020202020204" pitchFamily="34" charset="0"/>
              </a:rPr>
              <a:t>Support Services </a:t>
            </a:r>
            <a:endParaRPr kumimoji="0" lang="en-US" sz="2000" b="1" i="0" u="none" strike="noStrike" kern="1200" cap="none" spc="0" normalizeH="0" baseline="0" noProof="0" dirty="0">
              <a:ln>
                <a:noFill/>
              </a:ln>
              <a:solidFill>
                <a:srgbClr val="0293D2"/>
              </a:solidFill>
              <a:effectLst/>
              <a:uLnTx/>
              <a:uFillTx/>
              <a:latin typeface="Arial" panose="020B0604020202020204" pitchFamily="34" charset="0"/>
              <a:ea typeface="+mn-ea"/>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rPr>
              <a:t>Legal Aid SA </a:t>
            </a:r>
            <a:r>
              <a:rPr kumimoji="0" lang="en-US" sz="1050" b="0" i="0" u="none" strike="noStrike" kern="1200" cap="none" spc="0" normalizeH="0" baseline="0" noProof="0" dirty="0" smtClean="0">
                <a:ln>
                  <a:noFill/>
                </a:ln>
                <a:solidFill>
                  <a:prstClr val="black">
                    <a:lumMod val="50000"/>
                    <a:lumOff val="50000"/>
                  </a:prstClr>
                </a:solidFill>
                <a:effectLst/>
                <a:uLnTx/>
                <a:uFillTx/>
                <a:latin typeface="Eras Demi ITC" panose="020B0805030504020804" pitchFamily="34" charset="0"/>
                <a:ea typeface="+mn-ea"/>
              </a:rPr>
              <a:t>Annual </a:t>
            </a:r>
            <a:r>
              <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rPr>
              <a:t>Performance Report </a:t>
            </a:r>
            <a:r>
              <a:rPr kumimoji="0" lang="en-US" sz="1050" b="0" i="0" u="none" strike="noStrike" kern="1200" cap="none" spc="0" normalizeH="0" baseline="0" noProof="0" dirty="0" smtClean="0">
                <a:ln>
                  <a:noFill/>
                </a:ln>
                <a:solidFill>
                  <a:prstClr val="black">
                    <a:lumMod val="50000"/>
                    <a:lumOff val="50000"/>
                  </a:prstClr>
                </a:solidFill>
                <a:effectLst/>
                <a:uLnTx/>
                <a:uFillTx/>
                <a:latin typeface="Eras Demi ITC" panose="020B0805030504020804" pitchFamily="34" charset="0"/>
                <a:ea typeface="+mn-ea"/>
              </a:rPr>
              <a:t>2018/19</a:t>
            </a:r>
            <a:endPar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endParaRPr>
          </a:p>
        </p:txBody>
      </p:sp>
      <p:sp>
        <p:nvSpPr>
          <p:cNvPr id="10" name="Content Placeholder 2"/>
          <p:cNvSpPr txBox="1">
            <a:spLocks/>
          </p:cNvSpPr>
          <p:nvPr/>
        </p:nvSpPr>
        <p:spPr>
          <a:xfrm>
            <a:off x="381000" y="1270296"/>
            <a:ext cx="8342243" cy="541871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b="1" dirty="0">
                <a:latin typeface="Arial"/>
                <a:cs typeface="Arial"/>
              </a:rPr>
              <a:t>Finance</a:t>
            </a:r>
          </a:p>
          <a:p>
            <a:pPr marL="400050" indent="-400050">
              <a:buFont typeface="+mj-lt"/>
              <a:buAutoNum type="romanUcPeriod"/>
            </a:pPr>
            <a:r>
              <a:rPr lang="en-US" sz="1600" dirty="0" smtClean="0">
                <a:latin typeface="Arial"/>
                <a:cs typeface="Arial"/>
              </a:rPr>
              <a:t>The </a:t>
            </a:r>
            <a:r>
              <a:rPr lang="en-US" sz="1600" dirty="0">
                <a:latin typeface="Arial"/>
                <a:cs typeface="Arial"/>
              </a:rPr>
              <a:t>MTEF </a:t>
            </a:r>
            <a:r>
              <a:rPr lang="en-US" sz="1600" dirty="0" smtClean="0">
                <a:latin typeface="Arial"/>
                <a:cs typeface="Arial"/>
              </a:rPr>
              <a:t>2019/20 – 2022/23 </a:t>
            </a:r>
            <a:r>
              <a:rPr lang="en-US" sz="1600" dirty="0">
                <a:latin typeface="Arial"/>
                <a:cs typeface="Arial"/>
              </a:rPr>
              <a:t>was prepared and submitted for Board approval in July </a:t>
            </a:r>
            <a:r>
              <a:rPr lang="en-US" sz="1600" dirty="0" smtClean="0">
                <a:latin typeface="Arial"/>
                <a:cs typeface="Arial"/>
              </a:rPr>
              <a:t>2019:</a:t>
            </a:r>
            <a:endParaRPr lang="en-US" sz="1600" dirty="0">
              <a:latin typeface="Arial"/>
              <a:cs typeface="Arial"/>
            </a:endParaRPr>
          </a:p>
          <a:p>
            <a:pPr marL="571500" indent="-571500">
              <a:buFont typeface="+mj-lt"/>
              <a:buAutoNum type="romanUcPeriod"/>
            </a:pPr>
            <a:r>
              <a:rPr lang="en-GB" sz="1600" dirty="0" smtClean="0">
                <a:latin typeface="Arial" panose="020B0604020202020204" pitchFamily="34" charset="0"/>
                <a:cs typeface="Arial" panose="020B0604020202020204" pitchFamily="34" charset="0"/>
              </a:rPr>
              <a:t>The </a:t>
            </a:r>
            <a:r>
              <a:rPr lang="en-GB" sz="1600" dirty="0">
                <a:latin typeface="Arial" panose="020B0604020202020204" pitchFamily="34" charset="0"/>
                <a:cs typeface="Arial" panose="020B0604020202020204" pitchFamily="34" charset="0"/>
              </a:rPr>
              <a:t>budget cut will result in </a:t>
            </a:r>
            <a:r>
              <a:rPr lang="en-GB" sz="1600" dirty="0" smtClean="0">
                <a:latin typeface="Arial" panose="020B0604020202020204" pitchFamily="34" charset="0"/>
                <a:cs typeface="Arial" panose="020B0604020202020204" pitchFamily="34" charset="0"/>
              </a:rPr>
              <a:t>a shortfall </a:t>
            </a:r>
            <a:r>
              <a:rPr lang="en-GB" sz="1600" dirty="0">
                <a:latin typeface="Arial" panose="020B0604020202020204" pitchFamily="34" charset="0"/>
                <a:cs typeface="Arial" panose="020B0604020202020204" pitchFamily="34" charset="0"/>
              </a:rPr>
              <a:t>of </a:t>
            </a:r>
            <a:r>
              <a:rPr lang="en-GB" sz="1600" dirty="0" smtClean="0">
                <a:latin typeface="Arial" panose="020B0604020202020204" pitchFamily="34" charset="0"/>
                <a:cs typeface="Arial" panose="020B0604020202020204" pitchFamily="34" charset="0"/>
              </a:rPr>
              <a:t>R85,5 </a:t>
            </a:r>
            <a:r>
              <a:rPr lang="en-GB" sz="1600" dirty="0">
                <a:latin typeface="Arial" panose="020B0604020202020204" pitchFamily="34" charset="0"/>
                <a:cs typeface="Arial" panose="020B0604020202020204" pitchFamily="34" charset="0"/>
              </a:rPr>
              <a:t>million (</a:t>
            </a:r>
            <a:r>
              <a:rPr lang="en-GB" sz="1600" dirty="0" smtClean="0">
                <a:latin typeface="Arial" panose="020B0604020202020204" pitchFamily="34" charset="0"/>
                <a:cs typeface="Arial" panose="020B0604020202020204" pitchFamily="34" charset="0"/>
              </a:rPr>
              <a:t>4.3</a:t>
            </a:r>
            <a:r>
              <a:rPr lang="en-GB" sz="1600" dirty="0">
                <a:latin typeface="Arial" panose="020B0604020202020204" pitchFamily="34" charset="0"/>
                <a:cs typeface="Arial" panose="020B0604020202020204" pitchFamily="34" charset="0"/>
              </a:rPr>
              <a:t>%) in </a:t>
            </a:r>
            <a:r>
              <a:rPr lang="en-GB" sz="1600" dirty="0" smtClean="0">
                <a:latin typeface="Arial" panose="020B0604020202020204" pitchFamily="34" charset="0"/>
                <a:cs typeface="Arial" panose="020B0604020202020204" pitchFamily="34" charset="0"/>
              </a:rPr>
              <a:t>FY 2019/20 </a:t>
            </a:r>
            <a:r>
              <a:rPr lang="en-GB" sz="1600" dirty="0">
                <a:latin typeface="Arial" panose="020B0604020202020204" pitchFamily="34" charset="0"/>
                <a:cs typeface="Arial" panose="020B0604020202020204" pitchFamily="34" charset="0"/>
              </a:rPr>
              <a:t>and up to </a:t>
            </a:r>
            <a:r>
              <a:rPr lang="en-GB" sz="1600" dirty="0" smtClean="0">
                <a:latin typeface="Arial" panose="020B0604020202020204" pitchFamily="34" charset="0"/>
                <a:cs typeface="Arial" panose="020B0604020202020204" pitchFamily="34" charset="0"/>
              </a:rPr>
              <a:t>R121,1 </a:t>
            </a:r>
            <a:r>
              <a:rPr lang="en-GB" sz="1600" dirty="0">
                <a:latin typeface="Arial" panose="020B0604020202020204" pitchFamily="34" charset="0"/>
                <a:cs typeface="Arial" panose="020B0604020202020204" pitchFamily="34" charset="0"/>
              </a:rPr>
              <a:t>million (5.7%) in the future years. This might </a:t>
            </a:r>
            <a:r>
              <a:rPr lang="en-GB" sz="1600" dirty="0" smtClean="0">
                <a:latin typeface="Arial" panose="020B0604020202020204" pitchFamily="34" charset="0"/>
                <a:cs typeface="Arial" panose="020B0604020202020204" pitchFamily="34" charset="0"/>
              </a:rPr>
              <a:t>result </a:t>
            </a:r>
            <a:r>
              <a:rPr lang="en-GB" sz="1600" dirty="0">
                <a:latin typeface="Arial" panose="020B0604020202020204" pitchFamily="34" charset="0"/>
                <a:cs typeface="Arial" panose="020B0604020202020204" pitchFamily="34" charset="0"/>
              </a:rPr>
              <a:t>in reducing staff head </a:t>
            </a:r>
            <a:r>
              <a:rPr lang="en-GB" sz="1600" dirty="0" smtClean="0">
                <a:latin typeface="Arial" panose="020B0604020202020204" pitchFamily="34" charset="0"/>
                <a:cs typeface="Arial" panose="020B0604020202020204" pitchFamily="34" charset="0"/>
              </a:rPr>
              <a:t>count, </a:t>
            </a:r>
            <a:r>
              <a:rPr lang="en-GB" sz="1600" dirty="0">
                <a:latin typeface="Arial" panose="020B0604020202020204" pitchFamily="34" charset="0"/>
                <a:cs typeface="Arial" panose="020B0604020202020204" pitchFamily="34" charset="0"/>
              </a:rPr>
              <a:t>impacting negatively on court coverage and service delivery.</a:t>
            </a:r>
          </a:p>
          <a:p>
            <a:pPr marL="571500" indent="-571500">
              <a:buFont typeface="+mj-lt"/>
              <a:buAutoNum type="romanUcPeriod"/>
            </a:pPr>
            <a:r>
              <a:rPr lang="en-ZA" sz="1600" dirty="0">
                <a:latin typeface="Itc franklin gothic std"/>
              </a:rPr>
              <a:t>Legal Aid SA has </a:t>
            </a:r>
            <a:r>
              <a:rPr lang="en-ZA" sz="1600" dirty="0" smtClean="0">
                <a:latin typeface="Itc franklin gothic std"/>
              </a:rPr>
              <a:t>experienced </a:t>
            </a:r>
            <a:r>
              <a:rPr lang="en-ZA" sz="1600" dirty="0">
                <a:latin typeface="Itc franklin gothic std"/>
              </a:rPr>
              <a:t>exorbitant </a:t>
            </a:r>
            <a:r>
              <a:rPr lang="en-ZA" sz="1600" dirty="0" smtClean="0">
                <a:latin typeface="Itc franklin gothic std"/>
              </a:rPr>
              <a:t>increases </a:t>
            </a:r>
            <a:r>
              <a:rPr lang="en-ZA" sz="1600" dirty="0">
                <a:latin typeface="Itc franklin gothic std"/>
              </a:rPr>
              <a:t>in rentals on new lease agreements in areas where office accommodation is a challenge. Legal Aid SA is currently renting more than 110 offices across the </a:t>
            </a:r>
            <a:r>
              <a:rPr lang="en-ZA" sz="1600" dirty="0" smtClean="0">
                <a:latin typeface="Itc franklin gothic std"/>
              </a:rPr>
              <a:t>country.</a:t>
            </a:r>
            <a:endParaRPr lang="en-US" sz="1600" dirty="0" smtClean="0">
              <a:latin typeface="Arial"/>
              <a:cs typeface="Arial"/>
            </a:endParaRPr>
          </a:p>
          <a:p>
            <a:pPr marL="0" indent="0">
              <a:buNone/>
            </a:pPr>
            <a:r>
              <a:rPr lang="en-US" sz="1600" b="1" dirty="0" smtClean="0">
                <a:latin typeface="Arial"/>
                <a:cs typeface="Arial"/>
              </a:rPr>
              <a:t>Internal </a:t>
            </a:r>
            <a:r>
              <a:rPr lang="en-US" sz="1600" b="1" dirty="0">
                <a:latin typeface="Arial"/>
                <a:cs typeface="Arial"/>
              </a:rPr>
              <a:t>A</a:t>
            </a:r>
            <a:r>
              <a:rPr lang="en-US" sz="1600" b="1" dirty="0" smtClean="0">
                <a:latin typeface="Arial"/>
                <a:cs typeface="Arial"/>
              </a:rPr>
              <a:t>udit</a:t>
            </a:r>
            <a:endParaRPr lang="en-US" sz="1600" b="1" dirty="0">
              <a:latin typeface="Arial"/>
              <a:cs typeface="Arial"/>
            </a:endParaRPr>
          </a:p>
          <a:p>
            <a:pPr marL="400050" indent="-400050">
              <a:buFont typeface="+mj-lt"/>
              <a:buAutoNum type="romanUcPeriod"/>
            </a:pPr>
            <a:r>
              <a:rPr lang="en-US" sz="1600" dirty="0" smtClean="0">
                <a:latin typeface="Arial" panose="020B0604020202020204" pitchFamily="34" charset="0"/>
                <a:cs typeface="Arial" panose="020B0604020202020204" pitchFamily="34" charset="0"/>
              </a:rPr>
              <a:t>Internal </a:t>
            </a:r>
            <a:r>
              <a:rPr lang="en-US" sz="1600" dirty="0">
                <a:latin typeface="Arial" panose="020B0604020202020204" pitchFamily="34" charset="0"/>
                <a:cs typeface="Arial" panose="020B0604020202020204" pitchFamily="34" charset="0"/>
              </a:rPr>
              <a:t>Audit Department completed 24% of projects planned for the 2019/20 financial year. </a:t>
            </a:r>
          </a:p>
          <a:p>
            <a:pPr marL="400050" indent="-400050">
              <a:buFont typeface="+mj-lt"/>
              <a:buAutoNum type="romanUcPeriod"/>
            </a:pPr>
            <a:r>
              <a:rPr lang="en-US" sz="1600" dirty="0">
                <a:latin typeface="Arial" panose="020B0604020202020204" pitchFamily="34" charset="0"/>
                <a:cs typeface="Arial" panose="020B0604020202020204" pitchFamily="34" charset="0"/>
              </a:rPr>
              <a:t>Fraud awareness workshops were conducted at two </a:t>
            </a:r>
            <a:r>
              <a:rPr lang="en-US" sz="1600" dirty="0" smtClean="0">
                <a:latin typeface="Arial" panose="020B0604020202020204" pitchFamily="34" charset="0"/>
                <a:cs typeface="Arial" panose="020B0604020202020204" pitchFamily="34" charset="0"/>
              </a:rPr>
              <a:t>Local Offices in </a:t>
            </a:r>
            <a:r>
              <a:rPr lang="en-US" sz="1600" dirty="0">
                <a:latin typeface="Arial" panose="020B0604020202020204" pitchFamily="34" charset="0"/>
                <a:cs typeface="Arial" panose="020B0604020202020204" pitchFamily="34" charset="0"/>
              </a:rPr>
              <a:t>the quarter. As </a:t>
            </a:r>
            <a:r>
              <a:rPr lang="en-US" sz="1600" dirty="0" smtClean="0">
                <a:latin typeface="Arial" panose="020B0604020202020204" pitchFamily="34" charset="0"/>
                <a:cs typeface="Arial" panose="020B0604020202020204" pitchFamily="34" charset="0"/>
              </a:rPr>
              <a:t>at </a:t>
            </a:r>
            <a:r>
              <a:rPr lang="en-US" sz="1600" dirty="0">
                <a:latin typeface="Arial" panose="020B0604020202020204" pitchFamily="34" charset="0"/>
                <a:cs typeface="Arial" panose="020B0604020202020204" pitchFamily="34" charset="0"/>
              </a:rPr>
              <a:t>the end of Q1 </a:t>
            </a:r>
            <a:r>
              <a:rPr lang="en-US" sz="1600" dirty="0" smtClean="0">
                <a:latin typeface="Arial" panose="020B0604020202020204" pitchFamily="34" charset="0"/>
                <a:cs typeface="Arial" panose="020B0604020202020204" pitchFamily="34" charset="0"/>
              </a:rPr>
              <a:t>2019/20, 52 </a:t>
            </a:r>
            <a:r>
              <a:rPr lang="en-US" sz="1600" dirty="0">
                <a:latin typeface="Arial" panose="020B0604020202020204" pitchFamily="34" charset="0"/>
                <a:cs typeface="Arial" panose="020B0604020202020204" pitchFamily="34" charset="0"/>
              </a:rPr>
              <a:t>(74%) </a:t>
            </a:r>
            <a:r>
              <a:rPr lang="en-US" sz="1600" dirty="0" smtClean="0">
                <a:latin typeface="Arial" panose="020B0604020202020204" pitchFamily="34" charset="0"/>
                <a:cs typeface="Arial" panose="020B0604020202020204" pitchFamily="34" charset="0"/>
              </a:rPr>
              <a:t>Local Offices </a:t>
            </a:r>
            <a:r>
              <a:rPr lang="en-US" sz="1600" dirty="0">
                <a:latin typeface="Arial" panose="020B0604020202020204" pitchFamily="34" charset="0"/>
                <a:cs typeface="Arial" panose="020B0604020202020204" pitchFamily="34" charset="0"/>
              </a:rPr>
              <a:t>in nine provinces have been covered in three years since the campaign </a:t>
            </a:r>
            <a:r>
              <a:rPr lang="en-US" sz="1600" dirty="0" smtClean="0">
                <a:latin typeface="Arial" panose="020B0604020202020204" pitchFamily="34" charset="0"/>
                <a:cs typeface="Arial" panose="020B0604020202020204" pitchFamily="34" charset="0"/>
              </a:rPr>
              <a:t>started. </a:t>
            </a:r>
            <a:endParaRPr lang="en-US" sz="1600" dirty="0">
              <a:latin typeface="Arial" panose="020B0604020202020204" pitchFamily="34" charset="0"/>
              <a:cs typeface="Arial" panose="020B0604020202020204" pitchFamily="34" charset="0"/>
            </a:endParaRPr>
          </a:p>
          <a:p>
            <a:pPr marL="0" indent="0">
              <a:buNone/>
            </a:pPr>
            <a:r>
              <a:rPr lang="en-US" sz="1600" b="1" dirty="0" smtClean="0">
                <a:latin typeface="Arial"/>
                <a:cs typeface="Arial"/>
              </a:rPr>
              <a:t>Information Systems</a:t>
            </a:r>
            <a:endParaRPr lang="en-US" sz="1600" b="1" dirty="0">
              <a:latin typeface="Arial"/>
              <a:cs typeface="Arial"/>
            </a:endParaRPr>
          </a:p>
          <a:p>
            <a:pPr marL="400050" indent="-400050">
              <a:buFont typeface="+mj-lt"/>
              <a:buAutoNum type="romanUcPeriod"/>
            </a:pPr>
            <a:r>
              <a:rPr lang="en-US" sz="1600" dirty="0">
                <a:latin typeface="Arial"/>
                <a:cs typeface="Arial"/>
              </a:rPr>
              <a:t>The average systems availability was 98.6</a:t>
            </a:r>
            <a:r>
              <a:rPr lang="en-US" sz="1600" dirty="0" smtClean="0">
                <a:latin typeface="Arial"/>
                <a:cs typeface="Arial"/>
              </a:rPr>
              <a:t>%, </a:t>
            </a:r>
            <a:r>
              <a:rPr lang="en-US" sz="1600" dirty="0">
                <a:latin typeface="Arial"/>
                <a:cs typeface="Arial"/>
              </a:rPr>
              <a:t>which </a:t>
            </a:r>
            <a:r>
              <a:rPr lang="en-US" sz="1600" dirty="0" smtClean="0">
                <a:latin typeface="Arial"/>
                <a:cs typeface="Arial"/>
              </a:rPr>
              <a:t>includes Wide </a:t>
            </a:r>
            <a:r>
              <a:rPr lang="en-US" sz="1600" dirty="0">
                <a:latin typeface="Arial"/>
                <a:cs typeface="Arial"/>
              </a:rPr>
              <a:t>Area Network availability at 95.98%, </a:t>
            </a:r>
            <a:r>
              <a:rPr lang="en-US" sz="1600" dirty="0" smtClean="0">
                <a:latin typeface="Arial"/>
                <a:cs typeface="Arial"/>
              </a:rPr>
              <a:t>server </a:t>
            </a:r>
            <a:r>
              <a:rPr lang="en-US" sz="1600" dirty="0">
                <a:latin typeface="Arial"/>
                <a:cs typeface="Arial"/>
              </a:rPr>
              <a:t>availability at 99.89% and Business Intelligence availability at </a:t>
            </a:r>
            <a:r>
              <a:rPr lang="en-US" sz="1600" dirty="0" smtClean="0">
                <a:latin typeface="Arial"/>
                <a:cs typeface="Arial"/>
              </a:rPr>
              <a:t>99.99%, as </a:t>
            </a:r>
            <a:r>
              <a:rPr lang="en-US" sz="1600" dirty="0">
                <a:latin typeface="Arial"/>
                <a:cs typeface="Arial"/>
              </a:rPr>
              <a:t>at Q1 of FY </a:t>
            </a:r>
            <a:r>
              <a:rPr lang="en-US" sz="1600" dirty="0" smtClean="0">
                <a:latin typeface="Arial"/>
                <a:cs typeface="Arial"/>
              </a:rPr>
              <a:t>2019/20.</a:t>
            </a:r>
            <a:endParaRPr lang="en-US" sz="1600" dirty="0">
              <a:latin typeface="Arial"/>
              <a:cs typeface="Arial"/>
            </a:endParaRPr>
          </a:p>
          <a:p>
            <a:pPr marL="400050" indent="-400050">
              <a:buFont typeface="+mj-lt"/>
              <a:buAutoNum type="romanUcPeriod"/>
            </a:pPr>
            <a:r>
              <a:rPr lang="en-US" sz="1600" dirty="0" smtClean="0">
                <a:latin typeface="Arial"/>
                <a:cs typeface="Arial"/>
              </a:rPr>
              <a:t>The eLAA </a:t>
            </a:r>
            <a:r>
              <a:rPr lang="en-US" sz="1600" dirty="0">
                <a:latin typeface="Arial"/>
                <a:cs typeface="Arial"/>
              </a:rPr>
              <a:t>system was piloted and is running parallel with the legacy system while the performance is assessed and the deficiencies addressed before the new system go-live.</a:t>
            </a:r>
          </a:p>
          <a:p>
            <a:pPr marL="400050" indent="-400050">
              <a:buFont typeface="+mj-lt"/>
              <a:buAutoNum type="romanUcPeriod"/>
            </a:pPr>
            <a:r>
              <a:rPr lang="en-US" sz="1600" dirty="0" smtClean="0">
                <a:latin typeface="Arial"/>
                <a:cs typeface="Arial"/>
              </a:rPr>
              <a:t>Challenge: Insufficient IT network bandwidth </a:t>
            </a:r>
            <a:r>
              <a:rPr lang="en-US" sz="1600" dirty="0">
                <a:latin typeface="Arial"/>
                <a:cs typeface="Arial"/>
              </a:rPr>
              <a:t>at </a:t>
            </a:r>
            <a:r>
              <a:rPr lang="en-US" sz="1600" dirty="0" smtClean="0">
                <a:latin typeface="Arial"/>
                <a:cs typeface="Arial"/>
              </a:rPr>
              <a:t>some of the offices to </a:t>
            </a:r>
            <a:r>
              <a:rPr lang="en-US" sz="1600" dirty="0">
                <a:latin typeface="Arial"/>
                <a:cs typeface="Arial"/>
              </a:rPr>
              <a:t>support business </a:t>
            </a:r>
            <a:r>
              <a:rPr lang="en-US" sz="1600" dirty="0" smtClean="0">
                <a:latin typeface="Arial"/>
                <a:cs typeface="Arial"/>
              </a:rPr>
              <a:t>needs.</a:t>
            </a:r>
            <a:endParaRPr lang="en-US" sz="1600" dirty="0">
              <a:latin typeface="Arial"/>
              <a:cs typeface="Arial"/>
            </a:endParaRPr>
          </a:p>
        </p:txBody>
      </p:sp>
      <p:sp>
        <p:nvSpPr>
          <p:cNvPr id="4" name="Slide Number Placeholder 3"/>
          <p:cNvSpPr>
            <a:spLocks noGrp="1"/>
          </p:cNvSpPr>
          <p:nvPr>
            <p:ph type="sldNum" sz="quarter" idx="12"/>
          </p:nvPr>
        </p:nvSpPr>
        <p:spPr/>
        <p:txBody>
          <a:bodyPr/>
          <a:lstStyle/>
          <a:p>
            <a:fld id="{D7CBE9B7-FB75-284D-83FF-0AB6B020F1CD}" type="slidenum">
              <a:rPr lang="en-US" smtClean="0"/>
              <a:pPr/>
              <a:t>69</a:t>
            </a:fld>
            <a:endParaRPr lang="en-US"/>
          </a:p>
        </p:txBody>
      </p:sp>
    </p:spTree>
    <p:extLst>
      <p:ext uri="{BB962C8B-B14F-4D97-AF65-F5344CB8AC3E}">
        <p14:creationId xmlns:p14="http://schemas.microsoft.com/office/powerpoint/2010/main" xmlns="" val="2268802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82121"/>
            <a:ext cx="7074877" cy="694744"/>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US" dirty="0" smtClean="0">
                <a:solidFill>
                  <a:schemeClr val="tx1"/>
                </a:solidFill>
                <a:latin typeface="Arial" panose="020B0604020202020204" pitchFamily="34" charset="0"/>
                <a:cs typeface="Arial" panose="020B0604020202020204" pitchFamily="34" charset="0"/>
              </a:rPr>
              <a:t>2. Legal </a:t>
            </a:r>
            <a:r>
              <a:rPr lang="en-US" dirty="0">
                <a:solidFill>
                  <a:schemeClr val="tx1"/>
                </a:solidFill>
                <a:latin typeface="Arial" panose="020B0604020202020204" pitchFamily="34" charset="0"/>
                <a:cs typeface="Arial" panose="020B0604020202020204" pitchFamily="34" charset="0"/>
              </a:rPr>
              <a:t>Aid SA Organisational Performance 2018/19</a:t>
            </a:r>
          </a:p>
        </p:txBody>
      </p:sp>
      <p:sp>
        <p:nvSpPr>
          <p:cNvPr id="3" name="Text Placeholder 2"/>
          <p:cNvSpPr>
            <a:spLocks noGrp="1"/>
          </p:cNvSpPr>
          <p:nvPr/>
        </p:nvSpPr>
        <p:spPr>
          <a:xfrm>
            <a:off x="381000" y="1063964"/>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Performance Highlights </a:t>
            </a:r>
          </a:p>
        </p:txBody>
      </p:sp>
      <p:sp>
        <p:nvSpPr>
          <p:cNvPr id="4" name="Content Placeholder 2"/>
          <p:cNvSpPr>
            <a:spLocks noGrp="1"/>
          </p:cNvSpPr>
          <p:nvPr>
            <p:ph idx="1"/>
          </p:nvPr>
        </p:nvSpPr>
        <p:spPr>
          <a:xfrm>
            <a:off x="381000" y="1384954"/>
            <a:ext cx="8763000" cy="5237443"/>
          </a:xfrm>
        </p:spPr>
        <p:txBody>
          <a:bodyPr>
            <a:normAutofit/>
          </a:bodyPr>
          <a:lstStyle/>
          <a:p>
            <a:pPr marL="400050" indent="-400050">
              <a:buFont typeface="+mj-lt"/>
              <a:buAutoNum type="romanUcPeriod"/>
            </a:pPr>
            <a:r>
              <a:rPr lang="en-US" sz="1800" dirty="0" smtClean="0">
                <a:latin typeface="Arial"/>
                <a:cs typeface="Arial"/>
              </a:rPr>
              <a:t>Legal </a:t>
            </a:r>
            <a:r>
              <a:rPr lang="en-US" sz="1800" dirty="0">
                <a:latin typeface="Arial"/>
                <a:cs typeface="Arial"/>
              </a:rPr>
              <a:t>advice and assistance provided in 724,253 matters, which included:</a:t>
            </a:r>
          </a:p>
          <a:p>
            <a:pPr marL="1030288" lvl="1" indent="-514350">
              <a:buFont typeface="+mj-lt"/>
              <a:buAutoNum type="romanLcPeriod"/>
            </a:pPr>
            <a:r>
              <a:rPr lang="en-US" sz="1800" dirty="0">
                <a:latin typeface="Arial"/>
                <a:cs typeface="Arial"/>
              </a:rPr>
              <a:t>416,203 new legal matters </a:t>
            </a:r>
          </a:p>
          <a:p>
            <a:pPr marL="1376363" lvl="2" indent="-346075">
              <a:buFont typeface="Arial" panose="020B0604020202020204" pitchFamily="34" charset="0"/>
              <a:buChar char="•"/>
            </a:pPr>
            <a:r>
              <a:rPr lang="en-US" sz="1800" dirty="0">
                <a:latin typeface="Arial"/>
                <a:cs typeface="Arial"/>
              </a:rPr>
              <a:t>362,213 (87%) Criminal legal matters</a:t>
            </a:r>
          </a:p>
          <a:p>
            <a:pPr marL="1376363" lvl="2" indent="-346075">
              <a:buFont typeface="Arial" panose="020B0604020202020204" pitchFamily="34" charset="0"/>
              <a:buChar char="•"/>
            </a:pPr>
            <a:r>
              <a:rPr lang="en-US" sz="1800" dirty="0">
                <a:latin typeface="Arial"/>
                <a:cs typeface="Arial"/>
              </a:rPr>
              <a:t>53,990 (13%) Civil legal matters </a:t>
            </a:r>
          </a:p>
          <a:p>
            <a:pPr marL="1030288" lvl="1" indent="-514350">
              <a:buFont typeface="+mj-lt"/>
              <a:buAutoNum type="romanLcPeriod"/>
            </a:pPr>
            <a:r>
              <a:rPr lang="en-US" sz="1800" dirty="0">
                <a:latin typeface="Arial"/>
                <a:cs typeface="Arial"/>
              </a:rPr>
              <a:t>308,050 advice matters</a:t>
            </a:r>
          </a:p>
          <a:p>
            <a:pPr marL="1030288" lvl="1" indent="-514350">
              <a:buFont typeface="+mj-lt"/>
              <a:buAutoNum type="romanLcPeriod"/>
            </a:pPr>
            <a:r>
              <a:rPr lang="en-US" sz="1800" dirty="0">
                <a:latin typeface="Arial"/>
                <a:cs typeface="Arial"/>
              </a:rPr>
              <a:t>30 new Impact Litigation </a:t>
            </a:r>
            <a:r>
              <a:rPr lang="en-US" sz="1800" dirty="0" smtClean="0">
                <a:latin typeface="Arial"/>
                <a:cs typeface="Arial"/>
              </a:rPr>
              <a:t>matters</a:t>
            </a:r>
            <a:endParaRPr lang="en-US" sz="1800" dirty="0">
              <a:latin typeface="Arial"/>
              <a:cs typeface="Arial"/>
            </a:endParaRPr>
          </a:p>
          <a:p>
            <a:pPr marL="400050" indent="-400050">
              <a:buFont typeface="+mj-lt"/>
              <a:buAutoNum type="romanUcPeriod"/>
            </a:pPr>
            <a:r>
              <a:rPr lang="en-US" sz="1800" dirty="0">
                <a:latin typeface="Arial"/>
                <a:cs typeface="Arial"/>
              </a:rPr>
              <a:t>Assisted children in 16,173 matters (Criminal 59% &amp; Civil 41%).</a:t>
            </a:r>
          </a:p>
          <a:p>
            <a:pPr marL="400050" indent="-400050">
              <a:buFont typeface="+mj-lt"/>
              <a:buAutoNum type="romanUcPeriod"/>
            </a:pPr>
            <a:r>
              <a:rPr lang="en-US" sz="1800" dirty="0">
                <a:latin typeface="Arial"/>
                <a:cs typeface="Arial"/>
              </a:rPr>
              <a:t>Continued to implement mixed model delivery system of Local Offices (96%), Judicare (3%), Co-operation Partners and Agency Agreements (1</a:t>
            </a:r>
            <a:r>
              <a:rPr lang="en-US" sz="1800" dirty="0" smtClean="0">
                <a:latin typeface="Arial"/>
                <a:cs typeface="Arial"/>
              </a:rPr>
              <a:t>%).</a:t>
            </a:r>
          </a:p>
          <a:p>
            <a:pPr marL="461963" indent="-461963">
              <a:buFont typeface="+mj-lt"/>
              <a:buAutoNum type="romanUcPeriod" startAt="4"/>
            </a:pPr>
            <a:r>
              <a:rPr lang="en-US" sz="1800" dirty="0">
                <a:latin typeface="Arial"/>
                <a:cs typeface="Arial"/>
              </a:rPr>
              <a:t>Case backlog numbers within target for DC and civil but higher in the RC and HC.</a:t>
            </a:r>
          </a:p>
          <a:p>
            <a:pPr marL="461963" indent="-461963">
              <a:buFont typeface="+mj-lt"/>
              <a:buAutoNum type="romanUcPeriod" startAt="4"/>
            </a:pPr>
            <a:r>
              <a:rPr lang="en-US" sz="1800" dirty="0">
                <a:latin typeface="Arial"/>
                <a:cs typeface="Arial"/>
              </a:rPr>
              <a:t>Consistent service delivery across our national footprint maintained, despite budget cuts. Efficient provision of staff capacity at all courts that is aligned to the demand per court room.</a:t>
            </a:r>
          </a:p>
          <a:p>
            <a:pPr marL="461963" indent="-461963">
              <a:buFont typeface="+mj-lt"/>
              <a:buAutoNum type="romanUcPeriod" startAt="4"/>
            </a:pPr>
            <a:r>
              <a:rPr lang="en-US" sz="1800" dirty="0">
                <a:latin typeface="Arial"/>
                <a:cs typeface="Arial"/>
              </a:rPr>
              <a:t>Court coverage at RC was 94% and DC was 84%. This reflects a 1% decrease in coverage for both the RC and DC from our previous FY</a:t>
            </a:r>
            <a:r>
              <a:rPr lang="en-US" sz="1800" dirty="0" smtClean="0">
                <a:latin typeface="Arial"/>
                <a:cs typeface="Arial"/>
              </a:rPr>
              <a:t>.</a:t>
            </a:r>
            <a:endParaRPr lang="en-US" sz="1800" dirty="0">
              <a:latin typeface="Arial"/>
              <a:cs typeface="Arial"/>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8" name="Slide Number Placeholder 7"/>
          <p:cNvSpPr>
            <a:spLocks noGrp="1"/>
          </p:cNvSpPr>
          <p:nvPr>
            <p:ph type="sldNum" sz="quarter" idx="12"/>
          </p:nvPr>
        </p:nvSpPr>
        <p:spPr/>
        <p:txBody>
          <a:bodyPr/>
          <a:lstStyle/>
          <a:p>
            <a:fld id="{D7CBE9B7-FB75-284D-83FF-0AB6B020F1CD}" type="slidenum">
              <a:rPr lang="en-US" smtClean="0"/>
              <a:pPr/>
              <a:t>7</a:t>
            </a:fld>
            <a:endParaRPr lang="en-US"/>
          </a:p>
        </p:txBody>
      </p:sp>
    </p:spTree>
    <p:extLst>
      <p:ext uri="{BB962C8B-B14F-4D97-AF65-F5344CB8AC3E}">
        <p14:creationId xmlns:p14="http://schemas.microsoft.com/office/powerpoint/2010/main" xmlns="" val="143387423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847725" y="1891147"/>
            <a:ext cx="7455877" cy="694744"/>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lvl="0" algn="ctr">
              <a:defRPr/>
            </a:pPr>
            <a:r>
              <a:rPr lang="en-US" sz="4200" b="0" dirty="0" smtClean="0">
                <a:solidFill>
                  <a:prstClr val="black"/>
                </a:solidFill>
                <a:latin typeface="Eras Demi ITC" panose="020B0805030504020804" pitchFamily="34" charset="0"/>
              </a:rPr>
              <a:t>7. </a:t>
            </a:r>
            <a:r>
              <a:rPr lang="en-US" sz="4200" b="0" dirty="0">
                <a:solidFill>
                  <a:prstClr val="black"/>
                </a:solidFill>
                <a:latin typeface="Eras Demi ITC" panose="020B0805030504020804" pitchFamily="34" charset="0"/>
              </a:rPr>
              <a:t>Legal Aid SA: </a:t>
            </a:r>
            <a:r>
              <a:rPr lang="en-US" sz="4200" b="0" dirty="0" smtClean="0">
                <a:solidFill>
                  <a:prstClr val="black"/>
                </a:solidFill>
                <a:latin typeface="Eras Demi ITC" panose="020B0805030504020804" pitchFamily="34" charset="0"/>
              </a:rPr>
              <a:t>FY 2019/20 </a:t>
            </a:r>
            <a:r>
              <a:rPr lang="en-US" sz="4200" b="0" dirty="0">
                <a:solidFill>
                  <a:prstClr val="black"/>
                </a:solidFill>
                <a:latin typeface="Eras Demi ITC" panose="020B0805030504020804" pitchFamily="34" charset="0"/>
              </a:rPr>
              <a:t>and </a:t>
            </a:r>
            <a:r>
              <a:rPr lang="en-US" sz="4200" b="0" dirty="0" smtClean="0">
                <a:solidFill>
                  <a:prstClr val="black"/>
                </a:solidFill>
                <a:latin typeface="Eras Demi ITC" panose="020B0805030504020804" pitchFamily="34" charset="0"/>
              </a:rPr>
              <a:t>2020/2022</a:t>
            </a:r>
            <a:endParaRPr lang="en-US" sz="4200" b="0" dirty="0">
              <a:solidFill>
                <a:prstClr val="black"/>
              </a:solidFill>
              <a:latin typeface="Eras Demi ITC" panose="020B0805030504020804" pitchFamily="34" charset="0"/>
            </a:endParaRPr>
          </a:p>
          <a:p>
            <a:pPr lvl="0" algn="ctr">
              <a:defRPr/>
            </a:pPr>
            <a:endParaRPr lang="en-US" sz="4200" b="0" dirty="0">
              <a:solidFill>
                <a:prstClr val="black"/>
              </a:solidFill>
              <a:latin typeface="Eras Demi ITC" panose="020B0805030504020804" pitchFamily="34" charset="0"/>
            </a:endParaRPr>
          </a:p>
        </p:txBody>
      </p:sp>
      <p:sp>
        <p:nvSpPr>
          <p:cNvPr id="6"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2" name="Slide Number Placeholder 1"/>
          <p:cNvSpPr>
            <a:spLocks noGrp="1"/>
          </p:cNvSpPr>
          <p:nvPr>
            <p:ph type="sldNum" sz="quarter" idx="12"/>
          </p:nvPr>
        </p:nvSpPr>
        <p:spPr/>
        <p:txBody>
          <a:bodyPr/>
          <a:lstStyle/>
          <a:p>
            <a:fld id="{D7CBE9B7-FB75-284D-83FF-0AB6B020F1CD}" type="slidenum">
              <a:rPr lang="en-US" smtClean="0"/>
              <a:pPr/>
              <a:t>70</a:t>
            </a:fld>
            <a:endParaRPr lang="en-US"/>
          </a:p>
        </p:txBody>
      </p:sp>
    </p:spTree>
    <p:extLst>
      <p:ext uri="{BB962C8B-B14F-4D97-AF65-F5344CB8AC3E}">
        <p14:creationId xmlns:p14="http://schemas.microsoft.com/office/powerpoint/2010/main" xmlns="" val="74751071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6"/>
            <a:ext cx="7074877" cy="1072663"/>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a:solidFill>
                  <a:schemeClr val="tx1"/>
                </a:solidFill>
                <a:latin typeface="Arial" panose="020B0604020202020204" pitchFamily="34" charset="0"/>
                <a:cs typeface="Arial" panose="020B0604020202020204" pitchFamily="34" charset="0"/>
              </a:rPr>
              <a:t>7</a:t>
            </a:r>
            <a:r>
              <a:rPr lang="en-ZA" dirty="0" smtClean="0">
                <a:solidFill>
                  <a:schemeClr val="tx1"/>
                </a:solidFill>
                <a:latin typeface="Arial" panose="020B0604020202020204" pitchFamily="34" charset="0"/>
                <a:cs typeface="Arial" panose="020B0604020202020204" pitchFamily="34" charset="0"/>
              </a:rPr>
              <a:t>. </a:t>
            </a:r>
            <a:r>
              <a:rPr lang="en-US" dirty="0">
                <a:solidFill>
                  <a:schemeClr val="tx1"/>
                </a:solidFill>
                <a:latin typeface="Arial" panose="020B0604020202020204" pitchFamily="34" charset="0"/>
                <a:cs typeface="Arial" panose="020B0604020202020204" pitchFamily="34" charset="0"/>
              </a:rPr>
              <a:t>Legal Aid SA: FY 2019/20 and 2020/2022</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1060925"/>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Legal Services Delivery</a:t>
            </a:r>
          </a:p>
        </p:txBody>
      </p:sp>
      <p:sp>
        <p:nvSpPr>
          <p:cNvPr id="4" name="Content Placeholder 2"/>
          <p:cNvSpPr>
            <a:spLocks noGrp="1"/>
          </p:cNvSpPr>
          <p:nvPr>
            <p:ph idx="1"/>
          </p:nvPr>
        </p:nvSpPr>
        <p:spPr>
          <a:xfrm>
            <a:off x="381000" y="1368703"/>
            <a:ext cx="8763000" cy="5511076"/>
          </a:xfrm>
        </p:spPr>
        <p:txBody>
          <a:bodyPr>
            <a:noAutofit/>
          </a:bodyPr>
          <a:lstStyle/>
          <a:p>
            <a:pPr marL="571500" lvl="0" indent="-571500">
              <a:buFont typeface="+mj-lt"/>
              <a:buAutoNum type="romanUcPeriod"/>
            </a:pPr>
            <a:r>
              <a:rPr lang="en-US" sz="1500" b="1" u="sng" dirty="0" smtClean="0">
                <a:latin typeface="Arial"/>
                <a:cs typeface="Arial"/>
              </a:rPr>
              <a:t>Capacity</a:t>
            </a:r>
            <a:endParaRPr lang="en-US" sz="1500" b="1" u="sng" dirty="0">
              <a:latin typeface="Arial"/>
              <a:cs typeface="Arial"/>
            </a:endParaRPr>
          </a:p>
          <a:p>
            <a:pPr marL="971550" lvl="1" indent="-403225">
              <a:buFont typeface="+mj-lt"/>
              <a:buAutoNum type="romanLcPeriod"/>
            </a:pPr>
            <a:r>
              <a:rPr lang="en-US" sz="1350" dirty="0">
                <a:latin typeface="Arial"/>
                <a:cs typeface="Arial"/>
              </a:rPr>
              <a:t>Due to budget shortfalls over the last few years, 111 posts were removed from our establishment. This included all posts linked to our limited relief programme that was available at 33 of our Local Offices.</a:t>
            </a:r>
          </a:p>
          <a:p>
            <a:pPr marL="971550" lvl="1" indent="-403225">
              <a:buFont typeface="+mj-lt"/>
              <a:buAutoNum type="romanLcPeriod"/>
            </a:pPr>
            <a:r>
              <a:rPr lang="en-US" sz="1350" dirty="0">
                <a:latin typeface="Arial"/>
                <a:cs typeface="Arial"/>
              </a:rPr>
              <a:t>Our court coverage has also dropped by 3% over the last 2 financial years for both </a:t>
            </a:r>
            <a:r>
              <a:rPr lang="en-US" sz="1350" dirty="0" smtClean="0">
                <a:latin typeface="Arial"/>
                <a:cs typeface="Arial"/>
              </a:rPr>
              <a:t>District </a:t>
            </a:r>
            <a:r>
              <a:rPr lang="en-US" sz="1350" dirty="0">
                <a:latin typeface="Arial"/>
                <a:cs typeface="Arial"/>
              </a:rPr>
              <a:t>and Regional </a:t>
            </a:r>
            <a:r>
              <a:rPr lang="en-US" sz="1350" dirty="0" smtClean="0">
                <a:latin typeface="Arial"/>
                <a:cs typeface="Arial"/>
              </a:rPr>
              <a:t>Courts</a:t>
            </a:r>
            <a:r>
              <a:rPr lang="en-US" sz="1350" dirty="0">
                <a:latin typeface="Arial"/>
                <a:cs typeface="Arial"/>
              </a:rPr>
              <a:t>. Our current court coverage for District Courts is 84% and Regional Courts is 94%.</a:t>
            </a:r>
          </a:p>
          <a:p>
            <a:pPr marL="571500" lvl="0" indent="-571500">
              <a:buFont typeface="+mj-lt"/>
              <a:buAutoNum type="romanUcPeriod" startAt="2"/>
            </a:pPr>
            <a:r>
              <a:rPr lang="en-US" sz="1500" b="1" u="sng" dirty="0" smtClean="0">
                <a:latin typeface="Arial"/>
                <a:cs typeface="Arial"/>
              </a:rPr>
              <a:t>Backlog </a:t>
            </a:r>
            <a:r>
              <a:rPr lang="en-US" sz="1500" b="1" u="sng" dirty="0">
                <a:latin typeface="Arial"/>
                <a:cs typeface="Arial"/>
              </a:rPr>
              <a:t>Matters</a:t>
            </a:r>
          </a:p>
          <a:p>
            <a:pPr marL="971550" lvl="1" indent="-403225">
              <a:buFont typeface="+mj-lt"/>
              <a:buAutoNum type="romanLcPeriod"/>
            </a:pPr>
            <a:r>
              <a:rPr lang="en-US" sz="1350" dirty="0">
                <a:latin typeface="Arial"/>
                <a:cs typeface="Arial"/>
              </a:rPr>
              <a:t>Despite efforts to improve the efficiencies of our courts, court productivity and case </a:t>
            </a:r>
            <a:r>
              <a:rPr lang="en-US" sz="1350" dirty="0" smtClean="0">
                <a:latin typeface="Arial"/>
                <a:cs typeface="Arial"/>
              </a:rPr>
              <a:t>finalisation </a:t>
            </a:r>
            <a:r>
              <a:rPr lang="en-US" sz="1350" dirty="0">
                <a:latin typeface="Arial"/>
                <a:cs typeface="Arial"/>
              </a:rPr>
              <a:t>remains low. </a:t>
            </a:r>
          </a:p>
          <a:p>
            <a:pPr marL="971550" lvl="1" indent="-403225">
              <a:buFont typeface="+mj-lt"/>
              <a:buAutoNum type="romanLcPeriod"/>
            </a:pPr>
            <a:r>
              <a:rPr lang="en-US" sz="1350" dirty="0">
                <a:latin typeface="Arial"/>
                <a:cs typeface="Arial"/>
              </a:rPr>
              <a:t>This has resulted in our backlog statistics for Regional and High </a:t>
            </a:r>
            <a:r>
              <a:rPr lang="en-US" sz="1350" dirty="0" smtClean="0">
                <a:latin typeface="Arial"/>
                <a:cs typeface="Arial"/>
              </a:rPr>
              <a:t>Courts </a:t>
            </a:r>
            <a:r>
              <a:rPr lang="en-US" sz="1350" dirty="0">
                <a:latin typeface="Arial"/>
                <a:cs typeface="Arial"/>
              </a:rPr>
              <a:t>exceeding our targets</a:t>
            </a:r>
            <a:r>
              <a:rPr lang="en-US" sz="1350" dirty="0" smtClean="0">
                <a:latin typeface="Arial"/>
                <a:cs typeface="Arial"/>
              </a:rPr>
              <a:t>.</a:t>
            </a:r>
          </a:p>
          <a:p>
            <a:pPr marL="571500" lvl="0" indent="-571500">
              <a:buFont typeface="+mj-lt"/>
              <a:buAutoNum type="romanUcPeriod" startAt="3"/>
            </a:pPr>
            <a:r>
              <a:rPr lang="en-US" sz="1500" b="1" u="sng" dirty="0" smtClean="0">
                <a:latin typeface="Arial"/>
                <a:cs typeface="Arial"/>
              </a:rPr>
              <a:t>Remand </a:t>
            </a:r>
            <a:r>
              <a:rPr lang="en-US" sz="1500" b="1" u="sng" dirty="0">
                <a:latin typeface="Arial"/>
                <a:cs typeface="Arial"/>
              </a:rPr>
              <a:t>Detainees</a:t>
            </a:r>
          </a:p>
          <a:p>
            <a:pPr marL="971550" lvl="1" indent="-403225">
              <a:buFont typeface="+mj-lt"/>
              <a:buAutoNum type="romanLcPeriod"/>
            </a:pPr>
            <a:r>
              <a:rPr lang="en-US" sz="1350" dirty="0">
                <a:latin typeface="Arial"/>
                <a:cs typeface="Arial"/>
              </a:rPr>
              <a:t>The large number of clients who cannot afford bail indicates that some courts may not be sensitive to the affordability requirement in the consideration of bail.  </a:t>
            </a:r>
          </a:p>
          <a:p>
            <a:pPr marL="971550" lvl="1" indent="-403225">
              <a:buFont typeface="+mj-lt"/>
              <a:buAutoNum type="romanLcPeriod"/>
            </a:pPr>
            <a:r>
              <a:rPr lang="en-US" sz="1350" dirty="0">
                <a:latin typeface="Arial"/>
                <a:cs typeface="Arial"/>
              </a:rPr>
              <a:t>The practice by court stakeholders to almost automatically postpone matters for 7 days at first appearance contributes to the high numbers of remand detainees.</a:t>
            </a:r>
          </a:p>
          <a:p>
            <a:pPr marL="971550" lvl="1" indent="-403225">
              <a:buFont typeface="+mj-lt"/>
              <a:buAutoNum type="romanLcPeriod"/>
            </a:pPr>
            <a:r>
              <a:rPr lang="en-US" sz="1350" dirty="0">
                <a:latin typeface="Arial"/>
                <a:cs typeface="Arial"/>
              </a:rPr>
              <a:t>No significant decrease in the number of RDs awaiting trial for extended periods despite intensive tracking efforts.  </a:t>
            </a:r>
          </a:p>
          <a:p>
            <a:pPr marL="571500" lvl="0" indent="-571500">
              <a:buFont typeface="+mj-lt"/>
              <a:buAutoNum type="romanUcPeriod" startAt="4"/>
            </a:pPr>
            <a:r>
              <a:rPr lang="en-US" sz="1500" b="1" u="sng" dirty="0" smtClean="0">
                <a:latin typeface="Arial"/>
                <a:cs typeface="Arial"/>
              </a:rPr>
              <a:t>Appeals </a:t>
            </a:r>
            <a:endParaRPr lang="en-US" sz="1500" b="1" u="sng" dirty="0">
              <a:latin typeface="Arial"/>
              <a:cs typeface="Arial"/>
            </a:endParaRPr>
          </a:p>
          <a:p>
            <a:pPr marL="971550" lvl="1" indent="-403225">
              <a:buFont typeface="+mj-lt"/>
              <a:buAutoNum type="romanLcPeriod"/>
            </a:pPr>
            <a:r>
              <a:rPr lang="en-US" sz="1350" dirty="0">
                <a:latin typeface="Arial"/>
                <a:cs typeface="Arial"/>
              </a:rPr>
              <a:t>Delays still experienced in finalising appeal matters due to challenges with obtaining court records. </a:t>
            </a:r>
          </a:p>
          <a:p>
            <a:pPr marL="571500" lvl="0" indent="-571500">
              <a:buFont typeface="+mj-lt"/>
              <a:buAutoNum type="romanUcPeriod" startAt="5"/>
            </a:pPr>
            <a:r>
              <a:rPr lang="en-US" sz="1500" b="1" u="sng" dirty="0" smtClean="0">
                <a:solidFill>
                  <a:prstClr val="black"/>
                </a:solidFill>
                <a:latin typeface="Arial"/>
                <a:cs typeface="Arial"/>
              </a:rPr>
              <a:t>Civil </a:t>
            </a:r>
            <a:r>
              <a:rPr lang="en-US" sz="1500" b="1" u="sng" dirty="0">
                <a:solidFill>
                  <a:prstClr val="black"/>
                </a:solidFill>
                <a:latin typeface="Arial"/>
                <a:cs typeface="Arial"/>
              </a:rPr>
              <a:t>legal aid </a:t>
            </a:r>
          </a:p>
          <a:p>
            <a:pPr marL="971550" lvl="1" indent="-403225">
              <a:buFont typeface="+mj-lt"/>
              <a:buAutoNum type="romanLcPeriod"/>
            </a:pPr>
            <a:r>
              <a:rPr lang="en-US" sz="1350" dirty="0">
                <a:latin typeface="Arial" panose="020B0604020202020204" pitchFamily="34" charset="0"/>
                <a:cs typeface="Arial" panose="020B0604020202020204" pitchFamily="34" charset="0"/>
              </a:rPr>
              <a:t>In the 2018/19 FY the intake of new civil matters (53,990) exceeded the target by 9% (4,510). </a:t>
            </a:r>
            <a:endParaRPr lang="en-US" sz="1350" dirty="0">
              <a:latin typeface="Arial"/>
              <a:cs typeface="Arial"/>
            </a:endParaRPr>
          </a:p>
          <a:p>
            <a:pPr marL="285750" indent="-285750"/>
            <a:endParaRPr lang="en-US" sz="1200" dirty="0">
              <a:latin typeface="Arial"/>
              <a:cs typeface="Arial"/>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6" name="Slide Number Placeholder 5"/>
          <p:cNvSpPr>
            <a:spLocks noGrp="1"/>
          </p:cNvSpPr>
          <p:nvPr>
            <p:ph type="sldNum" sz="quarter" idx="12"/>
          </p:nvPr>
        </p:nvSpPr>
        <p:spPr/>
        <p:txBody>
          <a:bodyPr/>
          <a:lstStyle/>
          <a:p>
            <a:fld id="{D7CBE9B7-FB75-284D-83FF-0AB6B020F1CD}" type="slidenum">
              <a:rPr lang="en-US" smtClean="0"/>
              <a:pPr/>
              <a:t>71</a:t>
            </a:fld>
            <a:endParaRPr lang="en-US"/>
          </a:p>
        </p:txBody>
      </p:sp>
    </p:spTree>
    <p:extLst>
      <p:ext uri="{BB962C8B-B14F-4D97-AF65-F5344CB8AC3E}">
        <p14:creationId xmlns:p14="http://schemas.microsoft.com/office/powerpoint/2010/main" xmlns="" val="33782353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6"/>
            <a:ext cx="7074877" cy="1072663"/>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a:solidFill>
                  <a:schemeClr val="tx1"/>
                </a:solidFill>
                <a:latin typeface="Arial" panose="020B0604020202020204" pitchFamily="34" charset="0"/>
                <a:cs typeface="Arial" panose="020B0604020202020204" pitchFamily="34" charset="0"/>
              </a:rPr>
              <a:t>7</a:t>
            </a:r>
            <a:r>
              <a:rPr lang="en-ZA" dirty="0" smtClean="0">
                <a:solidFill>
                  <a:schemeClr val="tx1"/>
                </a:solidFill>
                <a:latin typeface="Arial" panose="020B0604020202020204" pitchFamily="34" charset="0"/>
                <a:cs typeface="Arial" panose="020B0604020202020204" pitchFamily="34" charset="0"/>
              </a:rPr>
              <a:t>. </a:t>
            </a:r>
            <a:r>
              <a:rPr lang="en-US" dirty="0">
                <a:solidFill>
                  <a:schemeClr val="tx1"/>
                </a:solidFill>
                <a:latin typeface="Arial" panose="020B0604020202020204" pitchFamily="34" charset="0"/>
                <a:cs typeface="Arial" panose="020B0604020202020204" pitchFamily="34" charset="0"/>
              </a:rPr>
              <a:t>Legal Aid SA: FY 2019/20 and 2020/2022</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1089800"/>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Legal Aid SA Budget Cuts</a:t>
            </a:r>
          </a:p>
        </p:txBody>
      </p:sp>
      <p:sp>
        <p:nvSpPr>
          <p:cNvPr id="4" name="Content Placeholder 2"/>
          <p:cNvSpPr>
            <a:spLocks noGrp="1"/>
          </p:cNvSpPr>
          <p:nvPr>
            <p:ph idx="1"/>
          </p:nvPr>
        </p:nvSpPr>
        <p:spPr>
          <a:xfrm>
            <a:off x="381000" y="1433169"/>
            <a:ext cx="8763000" cy="5418710"/>
          </a:xfrm>
        </p:spPr>
        <p:txBody>
          <a:bodyPr>
            <a:normAutofit fontScale="92500" lnSpcReduction="20000"/>
          </a:bodyPr>
          <a:lstStyle/>
          <a:p>
            <a:pPr marL="514350" indent="-514350">
              <a:lnSpc>
                <a:spcPct val="120000"/>
              </a:lnSpc>
              <a:spcBef>
                <a:spcPts val="0"/>
              </a:spcBef>
              <a:spcAft>
                <a:spcPts val="900"/>
              </a:spcAft>
              <a:buFont typeface="Arial"/>
              <a:buAutoNum type="romanUcPeriod"/>
            </a:pPr>
            <a:r>
              <a:rPr lang="en-ZA" sz="2000" dirty="0">
                <a:latin typeface="Arial" panose="020B0604020202020204" pitchFamily="34" charset="0"/>
                <a:cs typeface="Arial" panose="020B0604020202020204" pitchFamily="34" charset="0"/>
              </a:rPr>
              <a:t>In the</a:t>
            </a:r>
            <a:r>
              <a:rPr lang="en-ZA" sz="2000" b="1" dirty="0">
                <a:latin typeface="Arial" panose="020B0604020202020204" pitchFamily="34" charset="0"/>
                <a:cs typeface="Arial" panose="020B0604020202020204" pitchFamily="34" charset="0"/>
              </a:rPr>
              <a:t> FY 2018/19, </a:t>
            </a:r>
            <a:r>
              <a:rPr lang="en-ZA" sz="2000" dirty="0">
                <a:latin typeface="Arial" panose="020B0604020202020204" pitchFamily="34" charset="0"/>
                <a:cs typeface="Arial" panose="020B0604020202020204" pitchFamily="34" charset="0"/>
              </a:rPr>
              <a:t>in the context of</a:t>
            </a:r>
            <a:r>
              <a:rPr lang="en-ZA" sz="2000" b="1" dirty="0">
                <a:latin typeface="Arial" panose="020B0604020202020204" pitchFamily="34" charset="0"/>
                <a:cs typeface="Arial" panose="020B0604020202020204" pitchFamily="34" charset="0"/>
              </a:rPr>
              <a:t> </a:t>
            </a:r>
            <a:r>
              <a:rPr lang="en-ZA" sz="2000" dirty="0">
                <a:latin typeface="Arial" panose="020B0604020202020204" pitchFamily="34" charset="0"/>
                <a:cs typeface="Arial" panose="020B0604020202020204" pitchFamily="34" charset="0"/>
              </a:rPr>
              <a:t>financial constraints facing government, Legal Aid SA faced a budget shortfall resulting from the difference in COLI and macro increases to the budget by NT as well as a cut to its budget baseline of 5%. The combined impact of this is a </a:t>
            </a:r>
            <a:r>
              <a:rPr lang="en-ZA" sz="2000" b="1" dirty="0">
                <a:latin typeface="Arial" panose="020B0604020202020204" pitchFamily="34" charset="0"/>
                <a:cs typeface="Arial" panose="020B0604020202020204" pitchFamily="34" charset="0"/>
              </a:rPr>
              <a:t>R164 million budget shortfall/cut, which is a 4.3% reduction</a:t>
            </a:r>
            <a:r>
              <a:rPr lang="en-ZA" sz="2000" dirty="0">
                <a:latin typeface="Arial" panose="020B0604020202020204" pitchFamily="34" charset="0"/>
                <a:cs typeface="Arial" panose="020B0604020202020204" pitchFamily="34" charset="0"/>
              </a:rPr>
              <a:t> to the NT grant allocated. This subsequently changed to </a:t>
            </a:r>
            <a:r>
              <a:rPr lang="en-ZA" sz="2000" b="1" dirty="0">
                <a:latin typeface="Arial" panose="020B0604020202020204" pitchFamily="34" charset="0"/>
                <a:cs typeface="Arial" panose="020B0604020202020204" pitchFamily="34" charset="0"/>
              </a:rPr>
              <a:t>R134 million or 7.5% </a:t>
            </a:r>
            <a:r>
              <a:rPr lang="en-ZA" sz="2000" dirty="0">
                <a:latin typeface="Arial" panose="020B0604020202020204" pitchFamily="34" charset="0"/>
                <a:cs typeface="Arial" panose="020B0604020202020204" pitchFamily="34" charset="0"/>
              </a:rPr>
              <a:t>due to the </a:t>
            </a:r>
            <a:r>
              <a:rPr lang="en-ZA" sz="2000" dirty="0" err="1">
                <a:latin typeface="Arial" panose="020B0604020202020204" pitchFamily="34" charset="0"/>
                <a:cs typeface="Arial" panose="020B0604020202020204" pitchFamily="34" charset="0"/>
              </a:rPr>
              <a:t>DoJ’s</a:t>
            </a:r>
            <a:r>
              <a:rPr lang="en-ZA" sz="2000" dirty="0">
                <a:latin typeface="Arial" panose="020B0604020202020204" pitchFamily="34" charset="0"/>
                <a:cs typeface="Arial" panose="020B0604020202020204" pitchFamily="34" charset="0"/>
              </a:rPr>
              <a:t> allocation of </a:t>
            </a:r>
            <a:r>
              <a:rPr lang="en-ZA" sz="2000" b="1" dirty="0">
                <a:latin typeface="Arial" panose="020B0604020202020204" pitchFamily="34" charset="0"/>
                <a:cs typeface="Arial" panose="020B0604020202020204" pitchFamily="34" charset="0"/>
              </a:rPr>
              <a:t>R30 million</a:t>
            </a:r>
            <a:r>
              <a:rPr lang="en-ZA" sz="2000" dirty="0">
                <a:latin typeface="Arial" panose="020B0604020202020204" pitchFamily="34" charset="0"/>
                <a:cs typeface="Arial" panose="020B0604020202020204" pitchFamily="34" charset="0"/>
              </a:rPr>
              <a:t>.</a:t>
            </a:r>
          </a:p>
          <a:p>
            <a:pPr marL="514350" indent="-514350">
              <a:lnSpc>
                <a:spcPct val="120000"/>
              </a:lnSpc>
              <a:spcBef>
                <a:spcPts val="0"/>
              </a:spcBef>
              <a:spcAft>
                <a:spcPts val="900"/>
              </a:spcAft>
              <a:buFont typeface="Arial"/>
              <a:buAutoNum type="romanUcPeriod"/>
            </a:pPr>
            <a:r>
              <a:rPr lang="en-ZA" sz="2000" dirty="0">
                <a:latin typeface="Arial" panose="020B0604020202020204" pitchFamily="34" charset="0"/>
                <a:cs typeface="Arial" panose="020B0604020202020204" pitchFamily="34" charset="0"/>
              </a:rPr>
              <a:t>To manage these budget cuts we have had to reduce every segment of our budget: salaries (legal and support), direct expenditure, operating budget and capital budget.</a:t>
            </a:r>
          </a:p>
          <a:p>
            <a:pPr marL="514350" indent="-514350">
              <a:lnSpc>
                <a:spcPct val="120000"/>
              </a:lnSpc>
              <a:spcBef>
                <a:spcPts val="0"/>
              </a:spcBef>
              <a:spcAft>
                <a:spcPts val="900"/>
              </a:spcAft>
              <a:buFont typeface="Arial"/>
              <a:buAutoNum type="romanUcPeriod"/>
            </a:pPr>
            <a:r>
              <a:rPr lang="en-ZA" sz="2000" dirty="0">
                <a:latin typeface="Arial" panose="020B0604020202020204" pitchFamily="34" charset="0"/>
                <a:cs typeface="Arial" panose="020B0604020202020204" pitchFamily="34" charset="0"/>
              </a:rPr>
              <a:t>The main impacts that had to be managed are cuts to staff posts as well as cuts to delivery targets and coverage of courts.  </a:t>
            </a:r>
          </a:p>
          <a:p>
            <a:pPr marL="514350" indent="-514350">
              <a:lnSpc>
                <a:spcPct val="120000"/>
              </a:lnSpc>
              <a:spcBef>
                <a:spcPts val="0"/>
              </a:spcBef>
              <a:spcAft>
                <a:spcPts val="900"/>
              </a:spcAft>
              <a:buFont typeface="Arial"/>
              <a:buAutoNum type="romanUcPeriod"/>
            </a:pPr>
            <a:r>
              <a:rPr lang="en-US" sz="2000" dirty="0">
                <a:latin typeface="Arial"/>
                <a:cs typeface="Arial"/>
              </a:rPr>
              <a:t>Following representations to the National Treasury, the cut to our baseline for 2019/20 was reversed. </a:t>
            </a:r>
            <a:r>
              <a:rPr lang="en-US" sz="2000" b="1" dirty="0">
                <a:latin typeface="Arial"/>
                <a:cs typeface="Arial"/>
              </a:rPr>
              <a:t>This means that for 2019/20 onwards, the budget shortfall portion of </a:t>
            </a:r>
            <a:r>
              <a:rPr lang="en-US" sz="2000" b="1" dirty="0" smtClean="0">
                <a:latin typeface="Arial"/>
                <a:cs typeface="Arial"/>
              </a:rPr>
              <a:t>R98,4 </a:t>
            </a:r>
            <a:r>
              <a:rPr lang="en-US" sz="2000" b="1" dirty="0">
                <a:latin typeface="Arial"/>
                <a:cs typeface="Arial"/>
              </a:rPr>
              <a:t>million for 2019/20 and R135 million for 2020/21 remains</a:t>
            </a:r>
            <a:r>
              <a:rPr lang="en-US" sz="2000" dirty="0">
                <a:latin typeface="Arial"/>
                <a:cs typeface="Arial"/>
              </a:rPr>
              <a:t>.</a:t>
            </a: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6" name="Slide Number Placeholder 5"/>
          <p:cNvSpPr>
            <a:spLocks noGrp="1"/>
          </p:cNvSpPr>
          <p:nvPr>
            <p:ph type="sldNum" sz="quarter" idx="12"/>
          </p:nvPr>
        </p:nvSpPr>
        <p:spPr/>
        <p:txBody>
          <a:bodyPr/>
          <a:lstStyle/>
          <a:p>
            <a:fld id="{D7CBE9B7-FB75-284D-83FF-0AB6B020F1CD}" type="slidenum">
              <a:rPr lang="en-US" smtClean="0"/>
              <a:pPr/>
              <a:t>72</a:t>
            </a:fld>
            <a:endParaRPr lang="en-US"/>
          </a:p>
        </p:txBody>
      </p:sp>
    </p:spTree>
    <p:extLst>
      <p:ext uri="{BB962C8B-B14F-4D97-AF65-F5344CB8AC3E}">
        <p14:creationId xmlns:p14="http://schemas.microsoft.com/office/powerpoint/2010/main" xmlns="" val="82024324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6"/>
            <a:ext cx="7074877" cy="1072663"/>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a:solidFill>
                  <a:schemeClr val="tx1"/>
                </a:solidFill>
                <a:latin typeface="Arial" panose="020B0604020202020204" pitchFamily="34" charset="0"/>
                <a:cs typeface="Arial" panose="020B0604020202020204" pitchFamily="34" charset="0"/>
              </a:rPr>
              <a:t>7</a:t>
            </a:r>
            <a:r>
              <a:rPr lang="en-ZA" dirty="0" smtClean="0">
                <a:solidFill>
                  <a:schemeClr val="tx1"/>
                </a:solidFill>
                <a:latin typeface="Arial" panose="020B0604020202020204" pitchFamily="34" charset="0"/>
                <a:cs typeface="Arial" panose="020B0604020202020204" pitchFamily="34" charset="0"/>
              </a:rPr>
              <a:t>. </a:t>
            </a:r>
            <a:r>
              <a:rPr lang="en-US" dirty="0">
                <a:solidFill>
                  <a:schemeClr val="tx1"/>
                </a:solidFill>
                <a:latin typeface="Arial" panose="020B0604020202020204" pitchFamily="34" charset="0"/>
                <a:cs typeface="Arial" panose="020B0604020202020204" pitchFamily="34" charset="0"/>
              </a:rPr>
              <a:t>Legal Aid SA: FY 2019/20 and 2020/2022</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1089800"/>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Other Challenges in 2019</a:t>
            </a:r>
          </a:p>
        </p:txBody>
      </p:sp>
      <p:sp>
        <p:nvSpPr>
          <p:cNvPr id="4" name="Content Placeholder 2"/>
          <p:cNvSpPr>
            <a:spLocks noGrp="1"/>
          </p:cNvSpPr>
          <p:nvPr>
            <p:ph idx="1"/>
          </p:nvPr>
        </p:nvSpPr>
        <p:spPr>
          <a:xfrm>
            <a:off x="381000" y="1433169"/>
            <a:ext cx="8763000" cy="5135771"/>
          </a:xfrm>
        </p:spPr>
        <p:txBody>
          <a:bodyPr>
            <a:normAutofit fontScale="92500"/>
          </a:bodyPr>
          <a:lstStyle/>
          <a:p>
            <a:pPr marL="517525" lvl="2" indent="-457200">
              <a:lnSpc>
                <a:spcPct val="110000"/>
              </a:lnSpc>
              <a:buFont typeface="+mj-lt"/>
              <a:buAutoNum type="romanUcPeriod"/>
            </a:pPr>
            <a:r>
              <a:rPr lang="en-ZA" sz="1600" b="1" u="sng" dirty="0" smtClean="0">
                <a:latin typeface="Arial" panose="020B0604020202020204" pitchFamily="34" charset="0"/>
                <a:cs typeface="Arial" panose="020B0604020202020204" pitchFamily="34" charset="0"/>
              </a:rPr>
              <a:t>Impact </a:t>
            </a:r>
            <a:r>
              <a:rPr lang="en-ZA" sz="1600" b="1" u="sng" dirty="0">
                <a:latin typeface="Arial" panose="020B0604020202020204" pitchFamily="34" charset="0"/>
                <a:cs typeface="Arial" panose="020B0604020202020204" pitchFamily="34" charset="0"/>
              </a:rPr>
              <a:t>on Non-salary Budget </a:t>
            </a:r>
            <a:r>
              <a:rPr lang="en-ZA" sz="1600" b="1" u="sng" dirty="0" smtClean="0">
                <a:latin typeface="Arial" panose="020B0604020202020204" pitchFamily="34" charset="0"/>
                <a:cs typeface="Arial" panose="020B0604020202020204" pitchFamily="34" charset="0"/>
              </a:rPr>
              <a:t>Items</a:t>
            </a:r>
            <a:endParaRPr lang="en-ZA" sz="1600" b="1" u="sng" dirty="0">
              <a:latin typeface="Arial" panose="020B0604020202020204" pitchFamily="34" charset="0"/>
              <a:cs typeface="Arial" panose="020B0604020202020204" pitchFamily="34" charset="0"/>
            </a:endParaRPr>
          </a:p>
          <a:p>
            <a:pPr marL="917575" lvl="3" indent="-400050">
              <a:lnSpc>
                <a:spcPct val="110000"/>
              </a:lnSpc>
              <a:buFont typeface="+mj-lt"/>
              <a:buAutoNum type="romanLcPeriod"/>
            </a:pPr>
            <a:r>
              <a:rPr lang="en-ZA" sz="1600" dirty="0">
                <a:latin typeface="Arial" panose="020B0604020202020204" pitchFamily="34" charset="0"/>
                <a:cs typeface="Arial" panose="020B0604020202020204" pitchFamily="34" charset="0"/>
              </a:rPr>
              <a:t>Reduction to non-salary budget (operating, other direct, capital) </a:t>
            </a:r>
          </a:p>
          <a:p>
            <a:pPr marL="1200150" lvl="4" indent="-285750">
              <a:lnSpc>
                <a:spcPct val="110000"/>
              </a:lnSpc>
              <a:buFont typeface="Arial" panose="020B0604020202020204" pitchFamily="34" charset="0"/>
              <a:buChar char="•"/>
            </a:pPr>
            <a:r>
              <a:rPr lang="en-ZA" sz="1600" dirty="0">
                <a:latin typeface="Arial" panose="020B0604020202020204" pitchFamily="34" charset="0"/>
                <a:cs typeface="Arial" panose="020B0604020202020204" pitchFamily="34" charset="0"/>
              </a:rPr>
              <a:t>over past 3 years = -15% and </a:t>
            </a:r>
            <a:r>
              <a:rPr lang="en-ZA" sz="1600" dirty="0" smtClean="0">
                <a:latin typeface="Arial" panose="020B0604020202020204" pitchFamily="34" charset="0"/>
                <a:cs typeface="Arial" panose="020B0604020202020204" pitchFamily="34" charset="0"/>
              </a:rPr>
              <a:t>over </a:t>
            </a:r>
            <a:r>
              <a:rPr lang="en-ZA" sz="1600" dirty="0">
                <a:latin typeface="Arial" panose="020B0604020202020204" pitchFamily="34" charset="0"/>
                <a:cs typeface="Arial" panose="020B0604020202020204" pitchFamily="34" charset="0"/>
              </a:rPr>
              <a:t>past decade = -23%</a:t>
            </a:r>
          </a:p>
          <a:p>
            <a:pPr marL="917575" lvl="3" indent="-400050">
              <a:lnSpc>
                <a:spcPct val="110000"/>
              </a:lnSpc>
              <a:buFont typeface="+mj-lt"/>
              <a:buAutoNum type="romanLcPeriod"/>
            </a:pPr>
            <a:r>
              <a:rPr lang="en-ZA" sz="1600" dirty="0" smtClean="0">
                <a:latin typeface="Arial" panose="020B0604020202020204" pitchFamily="34" charset="0"/>
                <a:cs typeface="Arial" panose="020B0604020202020204" pitchFamily="34" charset="0"/>
              </a:rPr>
              <a:t>Impact: </a:t>
            </a:r>
            <a:r>
              <a:rPr lang="en-ZA" sz="1600" dirty="0">
                <a:latin typeface="Arial" panose="020B0604020202020204" pitchFamily="34" charset="0"/>
                <a:cs typeface="Arial" panose="020B0604020202020204" pitchFamily="34" charset="0"/>
              </a:rPr>
              <a:t>eroding the non-salary budget which comprises only 20% of the total budget to the point that it cannot be reduced further if it is to support the staff </a:t>
            </a:r>
            <a:r>
              <a:rPr lang="en-ZA" sz="1600" dirty="0" smtClean="0">
                <a:latin typeface="Arial" panose="020B0604020202020204" pitchFamily="34" charset="0"/>
                <a:cs typeface="Arial" panose="020B0604020202020204" pitchFamily="34" charset="0"/>
              </a:rPr>
              <a:t>employed, who use </a:t>
            </a:r>
            <a:r>
              <a:rPr lang="en-ZA" sz="1600" dirty="0">
                <a:latin typeface="Arial" panose="020B0604020202020204" pitchFamily="34" charset="0"/>
                <a:cs typeface="Arial" panose="020B0604020202020204" pitchFamily="34" charset="0"/>
              </a:rPr>
              <a:t>80% of our </a:t>
            </a:r>
            <a:r>
              <a:rPr lang="en-ZA" sz="1600" dirty="0" smtClean="0">
                <a:latin typeface="Arial" panose="020B0604020202020204" pitchFamily="34" charset="0"/>
                <a:cs typeface="Arial" panose="020B0604020202020204" pitchFamily="34" charset="0"/>
              </a:rPr>
              <a:t>budget.</a:t>
            </a:r>
            <a:endParaRPr lang="en-US" sz="1600" dirty="0">
              <a:latin typeface="Arial" panose="020B0604020202020204" pitchFamily="34" charset="0"/>
              <a:cs typeface="Arial" panose="020B0604020202020204" pitchFamily="34" charset="0"/>
            </a:endParaRPr>
          </a:p>
          <a:p>
            <a:pPr marL="517525" lvl="2" indent="-457200">
              <a:lnSpc>
                <a:spcPct val="110000"/>
              </a:lnSpc>
              <a:buFont typeface="+mj-lt"/>
              <a:buAutoNum type="romanUcPeriod"/>
            </a:pPr>
            <a:r>
              <a:rPr lang="en-ZA" sz="1600" b="1" u="sng" dirty="0">
                <a:latin typeface="Arial" panose="020B0604020202020204" pitchFamily="34" charset="0"/>
                <a:cs typeface="Arial" panose="020B0604020202020204" pitchFamily="34" charset="0"/>
              </a:rPr>
              <a:t>Compromising Constitutional Obligations</a:t>
            </a:r>
          </a:p>
          <a:p>
            <a:pPr marL="917575" lvl="3" indent="-400050">
              <a:lnSpc>
                <a:spcPct val="110000"/>
              </a:lnSpc>
              <a:buFont typeface="+mj-lt"/>
              <a:buAutoNum type="romanLcPeriod"/>
            </a:pPr>
            <a:r>
              <a:rPr lang="en-ZA" sz="1600" dirty="0">
                <a:latin typeface="Arial" panose="020B0604020202020204" pitchFamily="34" charset="0"/>
                <a:cs typeface="Arial" panose="020B0604020202020204" pitchFamily="34" charset="0"/>
              </a:rPr>
              <a:t>Constitutional obligations arising from </a:t>
            </a:r>
            <a:r>
              <a:rPr lang="en-ZA" sz="1600" dirty="0" smtClean="0">
                <a:latin typeface="Arial" panose="020B0604020202020204" pitchFamily="34" charset="0"/>
                <a:cs typeface="Arial" panose="020B0604020202020204" pitchFamily="34" charset="0"/>
              </a:rPr>
              <a:t>sections </a:t>
            </a:r>
            <a:r>
              <a:rPr lang="en-ZA" sz="1600" dirty="0">
                <a:latin typeface="Arial" panose="020B0604020202020204" pitchFamily="34" charset="0"/>
                <a:cs typeface="Arial" panose="020B0604020202020204" pitchFamily="34" charset="0"/>
              </a:rPr>
              <a:t>34, 35 and 28 of the Constitution </a:t>
            </a:r>
            <a:r>
              <a:rPr lang="en-ZA" sz="1600" dirty="0" smtClean="0">
                <a:latin typeface="Arial" panose="020B0604020202020204" pitchFamily="34" charset="0"/>
                <a:cs typeface="Arial" panose="020B0604020202020204" pitchFamily="34" charset="0"/>
              </a:rPr>
              <a:t>are compromised, </a:t>
            </a:r>
            <a:r>
              <a:rPr lang="en-ZA" sz="1600" dirty="0">
                <a:latin typeface="Arial" panose="020B0604020202020204" pitchFamily="34" charset="0"/>
                <a:cs typeface="Arial" panose="020B0604020202020204" pitchFamily="34" charset="0"/>
              </a:rPr>
              <a:t>with reduction of </a:t>
            </a:r>
            <a:r>
              <a:rPr lang="en-ZA" sz="1600" dirty="0" smtClean="0">
                <a:latin typeface="Arial" panose="020B0604020202020204" pitchFamily="34" charset="0"/>
                <a:cs typeface="Arial" panose="020B0604020202020204" pitchFamily="34" charset="0"/>
              </a:rPr>
              <a:t>services </a:t>
            </a:r>
            <a:r>
              <a:rPr lang="en-ZA" sz="1600" dirty="0">
                <a:latin typeface="Arial" panose="020B0604020202020204" pitchFamily="34" charset="0"/>
                <a:cs typeface="Arial" panose="020B0604020202020204" pitchFamily="34" charset="0"/>
              </a:rPr>
              <a:t>resulting in non-delivery on those constitutional obligations. </a:t>
            </a:r>
          </a:p>
          <a:p>
            <a:pPr marL="517525" lvl="2" indent="-457200">
              <a:lnSpc>
                <a:spcPct val="110000"/>
              </a:lnSpc>
              <a:buFont typeface="+mj-lt"/>
              <a:buAutoNum type="romanUcPeriod"/>
            </a:pPr>
            <a:r>
              <a:rPr lang="en-ZA" sz="1600" b="1" u="sng" dirty="0">
                <a:latin typeface="Arial" panose="020B0604020202020204" pitchFamily="34" charset="0"/>
                <a:cs typeface="Arial" panose="020B0604020202020204" pitchFamily="34" charset="0"/>
              </a:rPr>
              <a:t>Impact on Justice System</a:t>
            </a:r>
          </a:p>
          <a:p>
            <a:pPr marL="857250" lvl="3" indent="-400050">
              <a:lnSpc>
                <a:spcPct val="110000"/>
              </a:lnSpc>
              <a:buFont typeface="+mj-lt"/>
              <a:buAutoNum type="romanLcPeriod"/>
            </a:pPr>
            <a:r>
              <a:rPr lang="en-ZA" sz="1600" dirty="0">
                <a:latin typeface="Arial" panose="020B0604020202020204" pitchFamily="34" charset="0"/>
                <a:cs typeface="Arial" panose="020B0604020202020204" pitchFamily="34" charset="0"/>
              </a:rPr>
              <a:t>Legal Aid SA is a significant </a:t>
            </a:r>
            <a:r>
              <a:rPr lang="en-ZA" sz="1600" dirty="0" smtClean="0">
                <a:latin typeface="Arial" panose="020B0604020202020204" pitchFamily="34" charset="0"/>
                <a:cs typeface="Arial" panose="020B0604020202020204" pitchFamily="34" charset="0"/>
              </a:rPr>
              <a:t>role player </a:t>
            </a:r>
            <a:r>
              <a:rPr lang="en-ZA" sz="1600" dirty="0">
                <a:latin typeface="Arial" panose="020B0604020202020204" pitchFamily="34" charset="0"/>
                <a:cs typeface="Arial" panose="020B0604020202020204" pitchFamily="34" charset="0"/>
              </a:rPr>
              <a:t>in our court system. </a:t>
            </a:r>
            <a:r>
              <a:rPr lang="en-ZA" sz="1600" dirty="0" smtClean="0">
                <a:latin typeface="Arial" panose="020B0604020202020204" pitchFamily="34" charset="0"/>
                <a:cs typeface="Arial" panose="020B0604020202020204" pitchFamily="34" charset="0"/>
              </a:rPr>
              <a:t>More </a:t>
            </a:r>
            <a:r>
              <a:rPr lang="en-ZA" sz="1600" dirty="0">
                <a:latin typeface="Arial" panose="020B0604020202020204" pitchFamily="34" charset="0"/>
                <a:cs typeface="Arial" panose="020B0604020202020204" pitchFamily="34" charset="0"/>
              </a:rPr>
              <a:t>than 70% of accused </a:t>
            </a:r>
            <a:r>
              <a:rPr lang="en-ZA" sz="1600" dirty="0" smtClean="0">
                <a:latin typeface="Arial" panose="020B0604020202020204" pitchFamily="34" charset="0"/>
                <a:cs typeface="Arial" panose="020B0604020202020204" pitchFamily="34" charset="0"/>
              </a:rPr>
              <a:t>in </a:t>
            </a:r>
            <a:r>
              <a:rPr lang="en-ZA" sz="1600" dirty="0">
                <a:latin typeface="Arial" panose="020B0604020202020204" pitchFamily="34" charset="0"/>
                <a:cs typeface="Arial" panose="020B0604020202020204" pitchFamily="34" charset="0"/>
              </a:rPr>
              <a:t>the lower courts and more than 80% in the high courts are represented by Legal </a:t>
            </a:r>
            <a:r>
              <a:rPr lang="en-ZA" sz="1600" dirty="0" smtClean="0">
                <a:latin typeface="Arial" panose="020B0604020202020204" pitchFamily="34" charset="0"/>
                <a:cs typeface="Arial" panose="020B0604020202020204" pitchFamily="34" charset="0"/>
              </a:rPr>
              <a:t>Aid SA. </a:t>
            </a:r>
            <a:r>
              <a:rPr lang="en-ZA" sz="1600" dirty="0">
                <a:latin typeface="Arial" panose="020B0604020202020204" pitchFamily="34" charset="0"/>
                <a:cs typeface="Arial" panose="020B0604020202020204" pitchFamily="34" charset="0"/>
              </a:rPr>
              <a:t>Therefore, the coverage of courts and the functioning of the criminal justice system is impacted negatively by inadequate and unequal resourcing of Legal Aid SA. </a:t>
            </a:r>
          </a:p>
          <a:p>
            <a:pPr marL="517525" lvl="2" indent="-457200">
              <a:lnSpc>
                <a:spcPct val="110000"/>
              </a:lnSpc>
              <a:buFont typeface="+mj-lt"/>
              <a:buAutoNum type="romanUcPeriod"/>
            </a:pPr>
            <a:r>
              <a:rPr lang="en-ZA" sz="1600" b="1" u="sng" dirty="0">
                <a:latin typeface="Arial" panose="020B0604020202020204" pitchFamily="34" charset="0"/>
                <a:cs typeface="Arial" panose="020B0604020202020204" pitchFamily="34" charset="0"/>
              </a:rPr>
              <a:t>Impact on Clients &amp; Society</a:t>
            </a:r>
          </a:p>
          <a:p>
            <a:pPr marL="857250" lvl="3" indent="-400050">
              <a:lnSpc>
                <a:spcPct val="110000"/>
              </a:lnSpc>
              <a:buFont typeface="+mj-lt"/>
              <a:buAutoNum type="romanLcPeriod"/>
            </a:pPr>
            <a:r>
              <a:rPr lang="en-ZA" sz="1600" dirty="0">
                <a:latin typeface="Arial" panose="020B0604020202020204" pitchFamily="34" charset="0"/>
                <a:cs typeface="Arial" panose="020B0604020202020204" pitchFamily="34" charset="0"/>
              </a:rPr>
              <a:t>Delays in finalisation of cases prejudices our </a:t>
            </a:r>
            <a:r>
              <a:rPr lang="en-ZA" sz="1600" dirty="0" smtClean="0">
                <a:latin typeface="Arial" panose="020B0604020202020204" pitchFamily="34" charset="0"/>
                <a:cs typeface="Arial" panose="020B0604020202020204" pitchFamily="34" charset="0"/>
              </a:rPr>
              <a:t>clients’ </a:t>
            </a:r>
            <a:r>
              <a:rPr lang="en-ZA" sz="1600" dirty="0">
                <a:latin typeface="Arial" panose="020B0604020202020204" pitchFamily="34" charset="0"/>
                <a:cs typeface="Arial" panose="020B0604020202020204" pitchFamily="34" charset="0"/>
              </a:rPr>
              <a:t>rights to a speedy trial.</a:t>
            </a:r>
          </a:p>
          <a:p>
            <a:pPr marL="857250" lvl="3" indent="-400050">
              <a:lnSpc>
                <a:spcPct val="110000"/>
              </a:lnSpc>
              <a:buFont typeface="+mj-lt"/>
              <a:buAutoNum type="romanLcPeriod"/>
            </a:pPr>
            <a:r>
              <a:rPr lang="en-ZA" sz="1600" dirty="0">
                <a:latin typeface="Arial" panose="020B0604020202020204" pitchFamily="34" charset="0"/>
                <a:cs typeface="Arial" panose="020B0604020202020204" pitchFamily="34" charset="0"/>
              </a:rPr>
              <a:t>It also contributes to an erosion of public trust and confidence in the criminal justice system.</a:t>
            </a:r>
            <a:endParaRPr lang="en-US" sz="1600" dirty="0">
              <a:latin typeface="Arial" panose="020B0604020202020204" pitchFamily="34" charset="0"/>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6" name="Slide Number Placeholder 5"/>
          <p:cNvSpPr>
            <a:spLocks noGrp="1"/>
          </p:cNvSpPr>
          <p:nvPr>
            <p:ph type="sldNum" sz="quarter" idx="12"/>
          </p:nvPr>
        </p:nvSpPr>
        <p:spPr/>
        <p:txBody>
          <a:bodyPr/>
          <a:lstStyle/>
          <a:p>
            <a:fld id="{D7CBE9B7-FB75-284D-83FF-0AB6B020F1CD}" type="slidenum">
              <a:rPr lang="en-US" smtClean="0"/>
              <a:pPr/>
              <a:t>73</a:t>
            </a:fld>
            <a:endParaRPr lang="en-US"/>
          </a:p>
        </p:txBody>
      </p:sp>
    </p:spTree>
    <p:extLst>
      <p:ext uri="{BB962C8B-B14F-4D97-AF65-F5344CB8AC3E}">
        <p14:creationId xmlns:p14="http://schemas.microsoft.com/office/powerpoint/2010/main" xmlns="" val="375742299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6"/>
            <a:ext cx="7074877" cy="1072663"/>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a:solidFill>
                  <a:schemeClr val="tx1"/>
                </a:solidFill>
                <a:latin typeface="Arial" panose="020B0604020202020204" pitchFamily="34" charset="0"/>
                <a:cs typeface="Arial" panose="020B0604020202020204" pitchFamily="34" charset="0"/>
              </a:rPr>
              <a:t>7</a:t>
            </a:r>
            <a:r>
              <a:rPr lang="en-ZA" dirty="0" smtClean="0">
                <a:solidFill>
                  <a:schemeClr val="tx1"/>
                </a:solidFill>
                <a:latin typeface="Arial" panose="020B0604020202020204" pitchFamily="34" charset="0"/>
                <a:cs typeface="Arial" panose="020B0604020202020204" pitchFamily="34" charset="0"/>
              </a:rPr>
              <a:t>. </a:t>
            </a:r>
            <a:r>
              <a:rPr lang="en-US" dirty="0">
                <a:solidFill>
                  <a:schemeClr val="tx1"/>
                </a:solidFill>
                <a:latin typeface="Arial" panose="020B0604020202020204" pitchFamily="34" charset="0"/>
                <a:cs typeface="Arial" panose="020B0604020202020204" pitchFamily="34" charset="0"/>
              </a:rPr>
              <a:t>Legal Aid SA: FY 2019/20 and 2020/2022</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1089800"/>
            <a:ext cx="8696325" cy="320990"/>
          </a:xfrm>
          <a:prstGeom prst="rect">
            <a:avLst/>
          </a:prstGeom>
        </p:spPr>
        <p:txBody>
          <a:bodyPr vert="horz" lIns="91440" tIns="45720" rIns="91440" bIns="45720" rtlCol="0" anchor="t">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Impact of Budget Cuts on Staff (job losses and morale and higher </a:t>
            </a:r>
            <a:r>
              <a:rPr lang="en-US" b="1" dirty="0" smtClean="0">
                <a:solidFill>
                  <a:srgbClr val="0293D2"/>
                </a:solidFill>
                <a:latin typeface="Arial" panose="020B0604020202020204" pitchFamily="34" charset="0"/>
                <a:cs typeface="Arial" panose="020B0604020202020204" pitchFamily="34" charset="0"/>
              </a:rPr>
              <a:t>workloads, et cetera)</a:t>
            </a:r>
            <a:endParaRPr lang="en-US" b="1" dirty="0">
              <a:solidFill>
                <a:srgbClr val="0293D2"/>
              </a:solidFill>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381000" y="1823694"/>
            <a:ext cx="8763000" cy="4745246"/>
          </a:xfrm>
        </p:spPr>
        <p:txBody>
          <a:bodyPr>
            <a:noAutofit/>
          </a:bodyPr>
          <a:lstStyle/>
          <a:p>
            <a:pPr marL="0" indent="0">
              <a:spcBef>
                <a:spcPts val="0"/>
              </a:spcBef>
              <a:spcAft>
                <a:spcPts val="900"/>
              </a:spcAft>
              <a:buNone/>
            </a:pPr>
            <a:r>
              <a:rPr lang="en-ZA" sz="1600" dirty="0">
                <a:latin typeface="Arial" panose="020B0604020202020204" pitchFamily="34" charset="0"/>
                <a:cs typeface="Arial" panose="020B0604020202020204" pitchFamily="34" charset="0"/>
              </a:rPr>
              <a:t>The </a:t>
            </a:r>
            <a:r>
              <a:rPr lang="en-ZA" sz="1600" u="sng" dirty="0">
                <a:latin typeface="Arial" panose="020B0604020202020204" pitchFamily="34" charset="0"/>
                <a:cs typeface="Arial" panose="020B0604020202020204" pitchFamily="34" charset="0"/>
              </a:rPr>
              <a:t>rightsizing of staff</a:t>
            </a:r>
            <a:r>
              <a:rPr lang="en-ZA" sz="1600" dirty="0">
                <a:latin typeface="Arial" panose="020B0604020202020204" pitchFamily="34" charset="0"/>
                <a:cs typeface="Arial" panose="020B0604020202020204" pitchFamily="34" charset="0"/>
              </a:rPr>
              <a:t> is </a:t>
            </a:r>
            <a:r>
              <a:rPr lang="en-ZA" sz="1600" u="sng" dirty="0">
                <a:latin typeface="Arial" panose="020B0604020202020204" pitchFamily="34" charset="0"/>
                <a:cs typeface="Arial" panose="020B0604020202020204" pitchFamily="34" charset="0"/>
              </a:rPr>
              <a:t>a last resort</a:t>
            </a:r>
            <a:r>
              <a:rPr lang="en-ZA" sz="1600" dirty="0">
                <a:latin typeface="Arial" panose="020B0604020202020204" pitchFamily="34" charset="0"/>
                <a:cs typeface="Arial" panose="020B0604020202020204" pitchFamily="34" charset="0"/>
              </a:rPr>
              <a:t> measure </a:t>
            </a:r>
            <a:r>
              <a:rPr lang="en-ZA" sz="1600" dirty="0" smtClean="0">
                <a:latin typeface="Arial" panose="020B0604020202020204" pitchFamily="34" charset="0"/>
                <a:cs typeface="Arial" panose="020B0604020202020204" pitchFamily="34" charset="0"/>
              </a:rPr>
              <a:t>after reducing </a:t>
            </a:r>
            <a:r>
              <a:rPr lang="en-ZA" sz="1600" dirty="0">
                <a:latin typeface="Arial" panose="020B0604020202020204" pitchFamily="34" charset="0"/>
                <a:cs typeface="Arial" panose="020B0604020202020204" pitchFamily="34" charset="0"/>
              </a:rPr>
              <a:t>operational budget, capital budget and other direct expenditure, e.g. </a:t>
            </a:r>
            <a:r>
              <a:rPr lang="en-ZA" sz="1600" dirty="0" err="1">
                <a:latin typeface="Arial" panose="020B0604020202020204" pitchFamily="34" charset="0"/>
                <a:cs typeface="Arial" panose="020B0604020202020204" pitchFamily="34" charset="0"/>
              </a:rPr>
              <a:t>Judicare</a:t>
            </a:r>
            <a:r>
              <a:rPr lang="en-ZA" sz="1600" dirty="0">
                <a:latin typeface="Arial" panose="020B0604020202020204" pitchFamily="34" charset="0"/>
                <a:cs typeface="Arial" panose="020B0604020202020204" pitchFamily="34" charset="0"/>
              </a:rPr>
              <a:t>. </a:t>
            </a:r>
          </a:p>
          <a:p>
            <a:pPr marL="0" indent="0">
              <a:spcBef>
                <a:spcPts val="0"/>
              </a:spcBef>
              <a:spcAft>
                <a:spcPts val="900"/>
              </a:spcAft>
              <a:buNone/>
            </a:pPr>
            <a:r>
              <a:rPr lang="en-ZA" sz="1600" dirty="0">
                <a:latin typeface="Arial" panose="020B0604020202020204" pitchFamily="34" charset="0"/>
                <a:cs typeface="Arial" panose="020B0604020202020204" pitchFamily="34" charset="0"/>
              </a:rPr>
              <a:t>A further </a:t>
            </a:r>
            <a:r>
              <a:rPr lang="en-ZA" sz="1600" b="1" dirty="0">
                <a:latin typeface="Arial" panose="020B0604020202020204" pitchFamily="34" charset="0"/>
                <a:cs typeface="Arial" panose="020B0604020202020204" pitchFamily="34" charset="0"/>
              </a:rPr>
              <a:t>ongoing</a:t>
            </a:r>
            <a:r>
              <a:rPr lang="en-ZA" sz="1600" dirty="0">
                <a:latin typeface="Arial" panose="020B0604020202020204" pitchFamily="34" charset="0"/>
                <a:cs typeface="Arial" panose="020B0604020202020204" pitchFamily="34" charset="0"/>
              </a:rPr>
              <a:t> factor impacting on staff is the </a:t>
            </a:r>
            <a:r>
              <a:rPr lang="en-ZA" sz="1600" u="sng" dirty="0">
                <a:latin typeface="Arial" panose="020B0604020202020204" pitchFamily="34" charset="0"/>
                <a:cs typeface="Arial" panose="020B0604020202020204" pitchFamily="34" charset="0"/>
              </a:rPr>
              <a:t>reduction of employee benefits.</a:t>
            </a:r>
            <a:r>
              <a:rPr lang="en-ZA" sz="1600" dirty="0">
                <a:latin typeface="Arial" panose="020B0604020202020204" pitchFamily="34" charset="0"/>
                <a:cs typeface="Arial" panose="020B0604020202020204" pitchFamily="34" charset="0"/>
              </a:rPr>
              <a:t> This includes reductions to performance bonuses, group life and professional body subscription fees.</a:t>
            </a: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Reduction of staff numbers and staff benefits has its effects:</a:t>
            </a:r>
          </a:p>
          <a:p>
            <a:pPr marL="400050" indent="-400050">
              <a:buFont typeface="+mj-lt"/>
              <a:buAutoNum type="romanLcPeriod"/>
            </a:pPr>
            <a:r>
              <a:rPr lang="en-ZA" sz="1600" dirty="0">
                <a:latin typeface="Arial" panose="020B0604020202020204" pitchFamily="34" charset="0"/>
                <a:cs typeface="Arial" panose="020B0604020202020204" pitchFamily="34" charset="0"/>
              </a:rPr>
              <a:t>Employee motivation and morale weakened;</a:t>
            </a:r>
          </a:p>
          <a:p>
            <a:pPr marL="400050" indent="-400050">
              <a:buFont typeface="+mj-lt"/>
              <a:buAutoNum type="romanLcPeriod"/>
            </a:pPr>
            <a:r>
              <a:rPr lang="en-ZA" sz="1600" dirty="0">
                <a:latin typeface="Arial" panose="020B0604020202020204" pitchFamily="34" charset="0"/>
                <a:cs typeface="Arial" panose="020B0604020202020204" pitchFamily="34" charset="0"/>
              </a:rPr>
              <a:t>Lack</a:t>
            </a:r>
            <a:r>
              <a:rPr lang="en-US" sz="1600" dirty="0">
                <a:latin typeface="Arial" panose="020B0604020202020204" pitchFamily="34" charset="0"/>
                <a:cs typeface="Arial" panose="020B0604020202020204" pitchFamily="34" charset="0"/>
              </a:rPr>
              <a:t> of trust in management and reduced employee </a:t>
            </a:r>
            <a:r>
              <a:rPr lang="en-US" sz="1600" dirty="0" smtClean="0">
                <a:latin typeface="Arial" panose="020B0604020202020204" pitchFamily="34" charset="0"/>
                <a:cs typeface="Arial" panose="020B0604020202020204" pitchFamily="34" charset="0"/>
              </a:rPr>
              <a:t>loyalty, and </a:t>
            </a:r>
            <a:r>
              <a:rPr lang="en-US" sz="1600" dirty="0">
                <a:latin typeface="Arial" panose="020B0604020202020204" pitchFamily="34" charset="0"/>
                <a:cs typeface="Arial" panose="020B0604020202020204" pitchFamily="34" charset="0"/>
              </a:rPr>
              <a:t>a challenge to build </a:t>
            </a:r>
            <a:r>
              <a:rPr lang="en-US" sz="1600" dirty="0" smtClean="0">
                <a:latin typeface="Arial" panose="020B0604020202020204" pitchFamily="34" charset="0"/>
                <a:cs typeface="Arial" panose="020B0604020202020204" pitchFamily="34" charset="0"/>
              </a:rPr>
              <a:t>consensus;</a:t>
            </a:r>
            <a:endParaRPr lang="en-US" sz="1600" dirty="0">
              <a:latin typeface="Arial" panose="020B0604020202020204" pitchFamily="34" charset="0"/>
              <a:cs typeface="Arial" panose="020B0604020202020204" pitchFamily="34" charset="0"/>
            </a:endParaRPr>
          </a:p>
          <a:p>
            <a:pPr marL="400050" indent="-400050">
              <a:buFont typeface="+mj-lt"/>
              <a:buAutoNum type="romanLcPeriod"/>
            </a:pPr>
            <a:r>
              <a:rPr lang="en-US" sz="1600" dirty="0">
                <a:latin typeface="Arial" panose="020B0604020202020204" pitchFamily="34" charset="0"/>
                <a:cs typeface="Arial" panose="020B0604020202020204" pitchFamily="34" charset="0"/>
              </a:rPr>
              <a:t>Loss of expertise and organisational memory – decreased organisational capacity;</a:t>
            </a:r>
          </a:p>
          <a:p>
            <a:pPr marL="400050" indent="-400050">
              <a:buFont typeface="+mj-lt"/>
              <a:buAutoNum type="romanLcPeriod"/>
            </a:pPr>
            <a:r>
              <a:rPr lang="en-US" sz="1600" dirty="0">
                <a:latin typeface="Arial" panose="020B0604020202020204" pitchFamily="34" charset="0"/>
                <a:cs typeface="Arial" panose="020B0604020202020204" pitchFamily="34" charset="0"/>
              </a:rPr>
              <a:t>Increased fear, uncertainty and higher levels of stress and unfavourable psychological implications;</a:t>
            </a:r>
          </a:p>
          <a:p>
            <a:pPr marL="400050" indent="-400050">
              <a:buFont typeface="+mj-lt"/>
              <a:buAutoNum type="romanLcPeriod"/>
            </a:pPr>
            <a:r>
              <a:rPr lang="en-US" sz="1600" dirty="0">
                <a:latin typeface="Arial" panose="020B0604020202020204" pitchFamily="34" charset="0"/>
                <a:cs typeface="Arial" panose="020B0604020202020204" pitchFamily="34" charset="0"/>
              </a:rPr>
              <a:t>The greatest fears stem from uncertainty about job security or job loss and/or increased workload pressure for those in </a:t>
            </a:r>
            <a:r>
              <a:rPr lang="en-US" sz="1600" dirty="0" smtClean="0">
                <a:latin typeface="Arial" panose="020B0604020202020204" pitchFamily="34" charset="0"/>
                <a:cs typeface="Arial" panose="020B0604020202020204" pitchFamily="34" charset="0"/>
              </a:rPr>
              <a:t>jobs, and</a:t>
            </a:r>
            <a:endParaRPr lang="en-US" sz="1600" dirty="0">
              <a:latin typeface="Arial" panose="020B0604020202020204" pitchFamily="34" charset="0"/>
              <a:cs typeface="Arial" panose="020B0604020202020204" pitchFamily="34" charset="0"/>
            </a:endParaRPr>
          </a:p>
          <a:p>
            <a:pPr marL="400050" indent="-400050">
              <a:buFont typeface="+mj-lt"/>
              <a:buAutoNum type="romanLcPeriod"/>
            </a:pPr>
            <a:r>
              <a:rPr lang="en-US" sz="1600" dirty="0">
                <a:latin typeface="Arial" panose="020B0604020202020204" pitchFamily="34" charset="0"/>
                <a:cs typeface="Arial" panose="020B0604020202020204" pitchFamily="34" charset="0"/>
              </a:rPr>
              <a:t>Marked increases in internal grievances, externally referred disputes, increased </a:t>
            </a:r>
            <a:r>
              <a:rPr lang="en-US" sz="1600" dirty="0" smtClean="0">
                <a:latin typeface="Arial" panose="020B0604020202020204" pitchFamily="34" charset="0"/>
                <a:cs typeface="Arial" panose="020B0604020202020204" pitchFamily="34" charset="0"/>
              </a:rPr>
              <a:t>unionisation </a:t>
            </a:r>
            <a:r>
              <a:rPr lang="en-US" sz="1600" dirty="0">
                <a:latin typeface="Arial" panose="020B0604020202020204" pitchFamily="34" charset="0"/>
                <a:cs typeface="Arial" panose="020B0604020202020204" pitchFamily="34" charset="0"/>
              </a:rPr>
              <a:t>and anticipated ongoing industrial </a:t>
            </a:r>
            <a:r>
              <a:rPr lang="en-US" sz="1600" dirty="0" smtClean="0">
                <a:latin typeface="Arial" panose="020B0604020202020204" pitchFamily="34" charset="0"/>
                <a:cs typeface="Arial" panose="020B0604020202020204" pitchFamily="34" charset="0"/>
              </a:rPr>
              <a:t>action.</a:t>
            </a:r>
            <a:endParaRPr lang="en-US" sz="1600" dirty="0">
              <a:latin typeface="Arial" panose="020B0604020202020204" pitchFamily="34" charset="0"/>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6" name="Slide Number Placeholder 5"/>
          <p:cNvSpPr>
            <a:spLocks noGrp="1"/>
          </p:cNvSpPr>
          <p:nvPr>
            <p:ph type="sldNum" sz="quarter" idx="12"/>
          </p:nvPr>
        </p:nvSpPr>
        <p:spPr/>
        <p:txBody>
          <a:bodyPr/>
          <a:lstStyle/>
          <a:p>
            <a:fld id="{D7CBE9B7-FB75-284D-83FF-0AB6B020F1CD}" type="slidenum">
              <a:rPr lang="en-US" smtClean="0"/>
              <a:pPr/>
              <a:t>74</a:t>
            </a:fld>
            <a:endParaRPr lang="en-US"/>
          </a:p>
        </p:txBody>
      </p:sp>
    </p:spTree>
    <p:extLst>
      <p:ext uri="{BB962C8B-B14F-4D97-AF65-F5344CB8AC3E}">
        <p14:creationId xmlns:p14="http://schemas.microsoft.com/office/powerpoint/2010/main" xmlns="" val="215273230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6"/>
            <a:ext cx="7074877" cy="1072663"/>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a:solidFill>
                  <a:schemeClr val="tx1"/>
                </a:solidFill>
                <a:latin typeface="Arial" panose="020B0604020202020204" pitchFamily="34" charset="0"/>
                <a:cs typeface="Arial" panose="020B0604020202020204" pitchFamily="34" charset="0"/>
              </a:rPr>
              <a:t>7</a:t>
            </a:r>
            <a:r>
              <a:rPr lang="en-ZA" dirty="0" smtClean="0">
                <a:solidFill>
                  <a:schemeClr val="tx1"/>
                </a:solidFill>
                <a:latin typeface="Arial" panose="020B0604020202020204" pitchFamily="34" charset="0"/>
                <a:cs typeface="Arial" panose="020B0604020202020204" pitchFamily="34" charset="0"/>
              </a:rPr>
              <a:t>. </a:t>
            </a:r>
            <a:r>
              <a:rPr lang="en-US" dirty="0">
                <a:solidFill>
                  <a:schemeClr val="tx1"/>
                </a:solidFill>
                <a:latin typeface="Arial" panose="020B0604020202020204" pitchFamily="34" charset="0"/>
                <a:cs typeface="Arial" panose="020B0604020202020204" pitchFamily="34" charset="0"/>
              </a:rPr>
              <a:t>Legal Aid SA: FY 2019/20 and 2020/2022</a:t>
            </a:r>
            <a:endParaRPr lang="en-ZA" dirty="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nvSpPr>
        <p:spPr>
          <a:xfrm>
            <a:off x="381000" y="1089800"/>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Strategic Priority Focus Areas in 2019 </a:t>
            </a:r>
          </a:p>
        </p:txBody>
      </p:sp>
      <p:sp>
        <p:nvSpPr>
          <p:cNvPr id="4" name="Content Placeholder 2"/>
          <p:cNvSpPr>
            <a:spLocks noGrp="1"/>
          </p:cNvSpPr>
          <p:nvPr>
            <p:ph idx="1"/>
          </p:nvPr>
        </p:nvSpPr>
        <p:spPr>
          <a:xfrm>
            <a:off x="381000" y="1433169"/>
            <a:ext cx="8763000" cy="5418710"/>
          </a:xfrm>
        </p:spPr>
        <p:txBody>
          <a:bodyPr>
            <a:normAutofit fontScale="85000" lnSpcReduction="10000"/>
          </a:bodyPr>
          <a:lstStyle/>
          <a:p>
            <a:pPr marL="0" indent="0">
              <a:lnSpc>
                <a:spcPct val="120000"/>
              </a:lnSpc>
              <a:spcBef>
                <a:spcPts val="0"/>
              </a:spcBef>
              <a:buNone/>
            </a:pPr>
            <a:r>
              <a:rPr lang="en-ZA" sz="1800" b="1" u="sng" dirty="0" smtClean="0">
                <a:solidFill>
                  <a:srgbClr val="A83224"/>
                </a:solidFill>
                <a:latin typeface="Arial" panose="020B0604020202020204" pitchFamily="34" charset="0"/>
                <a:cs typeface="Arial" panose="020B0604020202020204" pitchFamily="34" charset="0"/>
              </a:rPr>
              <a:t>I</a:t>
            </a:r>
            <a:r>
              <a:rPr lang="en-ZA" sz="1800" b="1" u="sng" dirty="0">
                <a:solidFill>
                  <a:srgbClr val="A83224"/>
                </a:solidFill>
                <a:latin typeface="Arial" panose="020B0604020202020204" pitchFamily="34" charset="0"/>
                <a:cs typeface="Arial" panose="020B0604020202020204" pitchFamily="34" charset="0"/>
              </a:rPr>
              <a:t>.  Strategic Plan 2020-2025</a:t>
            </a:r>
          </a:p>
          <a:p>
            <a:pPr marL="400050" indent="-400050">
              <a:lnSpc>
                <a:spcPct val="120000"/>
              </a:lnSpc>
              <a:spcBef>
                <a:spcPts val="0"/>
              </a:spcBef>
              <a:buFont typeface="+mj-lt"/>
              <a:buAutoNum type="romanLcPeriod"/>
            </a:pPr>
            <a:r>
              <a:rPr lang="en-ZA" sz="1800" dirty="0">
                <a:latin typeface="Arial" panose="020B0604020202020204" pitchFamily="34" charset="0"/>
                <a:cs typeface="Arial" panose="020B0604020202020204" pitchFamily="34" charset="0"/>
              </a:rPr>
              <a:t>Currently in the 5</a:t>
            </a:r>
            <a:r>
              <a:rPr lang="en-ZA" sz="1800" baseline="30000" dirty="0">
                <a:latin typeface="Arial" panose="020B0604020202020204" pitchFamily="34" charset="0"/>
                <a:cs typeface="Arial" panose="020B0604020202020204" pitchFamily="34" charset="0"/>
              </a:rPr>
              <a:t>th</a:t>
            </a:r>
            <a:r>
              <a:rPr lang="en-ZA" sz="1800" dirty="0">
                <a:latin typeface="Arial" panose="020B0604020202020204" pitchFamily="34" charset="0"/>
                <a:cs typeface="Arial" panose="020B0604020202020204" pitchFamily="34" charset="0"/>
              </a:rPr>
              <a:t> and final year of the Legal Aid SA Strategic Plan 2015-2020.</a:t>
            </a:r>
          </a:p>
          <a:p>
            <a:pPr marL="400050" indent="-400050">
              <a:lnSpc>
                <a:spcPct val="120000"/>
              </a:lnSpc>
              <a:spcBef>
                <a:spcPts val="0"/>
              </a:spcBef>
              <a:buFont typeface="+mj-lt"/>
              <a:buAutoNum type="romanLcPeriod"/>
            </a:pPr>
            <a:r>
              <a:rPr lang="en-ZA" sz="1800" dirty="0">
                <a:latin typeface="Arial" panose="020B0604020202020204" pitchFamily="34" charset="0"/>
                <a:cs typeface="Arial" panose="020B0604020202020204" pitchFamily="34" charset="0"/>
              </a:rPr>
              <a:t>Develop Strategic Plan 2020-2025 for the next 5-year planning period.</a:t>
            </a:r>
          </a:p>
          <a:p>
            <a:pPr marL="0" indent="0">
              <a:lnSpc>
                <a:spcPct val="120000"/>
              </a:lnSpc>
              <a:spcBef>
                <a:spcPts val="0"/>
              </a:spcBef>
              <a:buNone/>
            </a:pPr>
            <a:endParaRPr lang="en-ZA" sz="1800" dirty="0">
              <a:latin typeface="Arial" panose="020B0604020202020204" pitchFamily="34" charset="0"/>
              <a:cs typeface="Arial" panose="020B0604020202020204" pitchFamily="34" charset="0"/>
            </a:endParaRPr>
          </a:p>
          <a:p>
            <a:pPr marL="0" indent="0">
              <a:lnSpc>
                <a:spcPct val="120000"/>
              </a:lnSpc>
              <a:spcBef>
                <a:spcPts val="0"/>
              </a:spcBef>
              <a:buNone/>
            </a:pPr>
            <a:r>
              <a:rPr lang="en-ZA" sz="1800" b="1" u="sng" dirty="0">
                <a:solidFill>
                  <a:srgbClr val="A83224"/>
                </a:solidFill>
                <a:latin typeface="Arial" panose="020B0604020202020204" pitchFamily="34" charset="0"/>
                <a:cs typeface="Arial" panose="020B0604020202020204" pitchFamily="34" charset="0"/>
              </a:rPr>
              <a:t>II. Financial Sustainability </a:t>
            </a:r>
          </a:p>
          <a:p>
            <a:pPr marL="400050" indent="-400050">
              <a:lnSpc>
                <a:spcPct val="120000"/>
              </a:lnSpc>
              <a:spcBef>
                <a:spcPts val="0"/>
              </a:spcBef>
              <a:buFont typeface="+mj-lt"/>
              <a:buAutoNum type="romanLcPeriod"/>
            </a:pPr>
            <a:r>
              <a:rPr lang="en-ZA" sz="1800" dirty="0">
                <a:latin typeface="Arial" panose="020B0604020202020204" pitchFamily="34" charset="0"/>
                <a:cs typeface="Arial" panose="020B0604020202020204" pitchFamily="34" charset="0"/>
              </a:rPr>
              <a:t>Managing delivery on our mandate of increasing access to justice to poor and vulnerable clients with reduced budgets and continuously refocusing our delivery to legal services impacting positively on constitutional rights.</a:t>
            </a:r>
          </a:p>
          <a:p>
            <a:pPr marL="400050" indent="-400050">
              <a:lnSpc>
                <a:spcPct val="120000"/>
              </a:lnSpc>
              <a:spcBef>
                <a:spcPts val="0"/>
              </a:spcBef>
              <a:buFont typeface="+mj-lt"/>
              <a:buAutoNum type="romanLcPeriod"/>
            </a:pPr>
            <a:r>
              <a:rPr lang="en-ZA" sz="1800" dirty="0">
                <a:latin typeface="Arial" panose="020B0604020202020204" pitchFamily="34" charset="0"/>
                <a:cs typeface="Arial" panose="020B0604020202020204" pitchFamily="34" charset="0"/>
              </a:rPr>
              <a:t>Managing our operations with </a:t>
            </a:r>
            <a:r>
              <a:rPr lang="en-ZA" sz="1800" dirty="0" smtClean="0">
                <a:latin typeface="Arial" panose="020B0604020202020204" pitchFamily="34" charset="0"/>
                <a:cs typeface="Arial" panose="020B0604020202020204" pitchFamily="34" charset="0"/>
              </a:rPr>
              <a:t>reduced </a:t>
            </a:r>
            <a:r>
              <a:rPr lang="en-ZA" sz="1800" dirty="0">
                <a:latin typeface="Arial" panose="020B0604020202020204" pitchFamily="34" charset="0"/>
                <a:cs typeface="Arial" panose="020B0604020202020204" pitchFamily="34" charset="0"/>
              </a:rPr>
              <a:t>operating budgets and reductions to various programmes. Continuing to identify efficiencies and cost effectiveness in our operations.</a:t>
            </a:r>
          </a:p>
          <a:p>
            <a:pPr>
              <a:lnSpc>
                <a:spcPct val="120000"/>
              </a:lnSpc>
              <a:spcBef>
                <a:spcPts val="0"/>
              </a:spcBef>
              <a:buFontTx/>
              <a:buChar char="-"/>
            </a:pPr>
            <a:endParaRPr lang="en-ZA" sz="1800" dirty="0">
              <a:latin typeface="Arial" panose="020B0604020202020204" pitchFamily="34" charset="0"/>
              <a:cs typeface="Arial" panose="020B0604020202020204" pitchFamily="34" charset="0"/>
            </a:endParaRPr>
          </a:p>
          <a:p>
            <a:pPr marL="0" indent="0">
              <a:lnSpc>
                <a:spcPct val="120000"/>
              </a:lnSpc>
              <a:spcBef>
                <a:spcPts val="0"/>
              </a:spcBef>
              <a:buNone/>
            </a:pPr>
            <a:r>
              <a:rPr lang="en-ZA" sz="1800" b="1" u="sng" dirty="0">
                <a:solidFill>
                  <a:srgbClr val="A83224"/>
                </a:solidFill>
                <a:latin typeface="Arial" panose="020B0604020202020204" pitchFamily="34" charset="0"/>
                <a:cs typeface="Arial" panose="020B0604020202020204" pitchFamily="34" charset="0"/>
              </a:rPr>
              <a:t>III. Managing the impact of budget constraints on employees </a:t>
            </a:r>
          </a:p>
          <a:p>
            <a:pPr marL="400050" indent="-400050">
              <a:lnSpc>
                <a:spcPct val="120000"/>
              </a:lnSpc>
              <a:spcBef>
                <a:spcPts val="0"/>
              </a:spcBef>
              <a:buFont typeface="+mj-lt"/>
              <a:buAutoNum type="romanLcPeriod"/>
            </a:pPr>
            <a:r>
              <a:rPr lang="en-ZA" sz="1800" dirty="0" smtClean="0">
                <a:latin typeface="Arial" panose="020B0604020202020204" pitchFamily="34" charset="0"/>
                <a:cs typeface="Arial" panose="020B0604020202020204" pitchFamily="34" charset="0"/>
              </a:rPr>
              <a:t>People </a:t>
            </a:r>
            <a:r>
              <a:rPr lang="en-ZA" sz="1800" dirty="0">
                <a:latin typeface="Arial" panose="020B0604020202020204" pitchFamily="34" charset="0"/>
                <a:cs typeface="Arial" panose="020B0604020202020204" pitchFamily="34" charset="0"/>
              </a:rPr>
              <a:t>management impact of budget cuts while </a:t>
            </a:r>
            <a:r>
              <a:rPr lang="en-ZA" sz="1800" dirty="0" smtClean="0">
                <a:latin typeface="Arial" panose="020B0604020202020204" pitchFamily="34" charset="0"/>
                <a:cs typeface="Arial" panose="020B0604020202020204" pitchFamily="34" charset="0"/>
              </a:rPr>
              <a:t>re-energising </a:t>
            </a:r>
            <a:r>
              <a:rPr lang="en-ZA" sz="1800" dirty="0">
                <a:latin typeface="Arial" panose="020B0604020202020204" pitchFamily="34" charset="0"/>
                <a:cs typeface="Arial" panose="020B0604020202020204" pitchFamily="34" charset="0"/>
              </a:rPr>
              <a:t>organisational culture.</a:t>
            </a:r>
          </a:p>
          <a:p>
            <a:pPr marL="400050" indent="-400050">
              <a:lnSpc>
                <a:spcPct val="120000"/>
              </a:lnSpc>
              <a:buFont typeface="+mj-lt"/>
              <a:buAutoNum type="romanLcPeriod"/>
            </a:pPr>
            <a:r>
              <a:rPr lang="en-ZA" sz="1800" dirty="0" smtClean="0">
                <a:latin typeface="Arial" panose="020B0604020202020204" pitchFamily="34" charset="0"/>
                <a:cs typeface="Arial" panose="020B0604020202020204" pitchFamily="34" charset="0"/>
              </a:rPr>
              <a:t>Consistent </a:t>
            </a:r>
            <a:r>
              <a:rPr lang="en-ZA" sz="1800" dirty="0">
                <a:latin typeface="Arial" panose="020B0604020202020204" pitchFamily="34" charset="0"/>
                <a:cs typeface="Arial" panose="020B0604020202020204" pitchFamily="34" charset="0"/>
              </a:rPr>
              <a:t>consensus seeking </a:t>
            </a:r>
            <a:r>
              <a:rPr lang="en-ZA" sz="1800" dirty="0" smtClean="0">
                <a:latin typeface="Arial" panose="020B0604020202020204" pitchFamily="34" charset="0"/>
                <a:cs typeface="Arial" panose="020B0604020202020204" pitchFamily="34" charset="0"/>
              </a:rPr>
              <a:t>communication to establish a common understanding of the business direction between leadership and staff.</a:t>
            </a:r>
            <a:endParaRPr lang="en-ZA" sz="1800" dirty="0">
              <a:latin typeface="Arial" panose="020B0604020202020204" pitchFamily="34" charset="0"/>
              <a:cs typeface="Arial" panose="020B0604020202020204" pitchFamily="34" charset="0"/>
            </a:endParaRPr>
          </a:p>
          <a:p>
            <a:pPr marL="400050" indent="-400050">
              <a:lnSpc>
                <a:spcPct val="120000"/>
              </a:lnSpc>
              <a:buFont typeface="+mj-lt"/>
              <a:buAutoNum type="romanLcPeriod"/>
            </a:pPr>
            <a:r>
              <a:rPr lang="en-ZA" sz="1800" dirty="0" smtClean="0">
                <a:latin typeface="Arial" panose="020B0604020202020204" pitchFamily="34" charset="0"/>
                <a:cs typeface="Arial" panose="020B0604020202020204" pitchFamily="34" charset="0"/>
              </a:rPr>
              <a:t>Continuous </a:t>
            </a:r>
            <a:r>
              <a:rPr lang="en-ZA" sz="1800" dirty="0">
                <a:latin typeface="Arial" panose="020B0604020202020204" pitchFamily="34" charset="0"/>
                <a:cs typeface="Arial" panose="020B0604020202020204" pitchFamily="34" charset="0"/>
              </a:rPr>
              <a:t>engagement to bridge the conceptual gap in understanding the impact of budget cuts on both employees and the </a:t>
            </a:r>
            <a:r>
              <a:rPr lang="en-ZA" sz="1800" dirty="0" smtClean="0">
                <a:latin typeface="Arial" panose="020B0604020202020204" pitchFamily="34" charset="0"/>
                <a:cs typeface="Arial" panose="020B0604020202020204" pitchFamily="34" charset="0"/>
              </a:rPr>
              <a:t>organisation.</a:t>
            </a:r>
            <a:endParaRPr lang="en-ZA" sz="1800" dirty="0">
              <a:latin typeface="Arial" panose="020B0604020202020204" pitchFamily="34" charset="0"/>
              <a:cs typeface="Arial" panose="020B0604020202020204" pitchFamily="34" charset="0"/>
            </a:endParaRPr>
          </a:p>
          <a:p>
            <a:pPr marL="400050" indent="-400050">
              <a:lnSpc>
                <a:spcPct val="120000"/>
              </a:lnSpc>
              <a:buFont typeface="+mj-lt"/>
              <a:buAutoNum type="romanLcPeriod"/>
            </a:pPr>
            <a:r>
              <a:rPr lang="en-ZA" sz="1800" dirty="0" smtClean="0">
                <a:latin typeface="Arial" panose="020B0604020202020204" pitchFamily="34" charset="0"/>
                <a:cs typeface="Arial" panose="020B0604020202020204" pitchFamily="34" charset="0"/>
              </a:rPr>
              <a:t>Focused </a:t>
            </a:r>
            <a:r>
              <a:rPr lang="en-ZA" sz="1800" dirty="0">
                <a:latin typeface="Arial" panose="020B0604020202020204" pitchFamily="34" charset="0"/>
                <a:cs typeface="Arial" panose="020B0604020202020204" pitchFamily="34" charset="0"/>
              </a:rPr>
              <a:t>change management driven by leadership at all levels to ensure ongoing effective business operations.</a:t>
            </a:r>
            <a:endParaRPr lang="en-US" sz="1800" dirty="0"/>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6" name="Slide Number Placeholder 5"/>
          <p:cNvSpPr>
            <a:spLocks noGrp="1"/>
          </p:cNvSpPr>
          <p:nvPr>
            <p:ph type="sldNum" sz="quarter" idx="12"/>
          </p:nvPr>
        </p:nvSpPr>
        <p:spPr/>
        <p:txBody>
          <a:bodyPr/>
          <a:lstStyle/>
          <a:p>
            <a:fld id="{D7CBE9B7-FB75-284D-83FF-0AB6B020F1CD}" type="slidenum">
              <a:rPr lang="en-US" smtClean="0"/>
              <a:pPr/>
              <a:t>75</a:t>
            </a:fld>
            <a:endParaRPr lang="en-US"/>
          </a:p>
        </p:txBody>
      </p:sp>
    </p:spTree>
    <p:extLst>
      <p:ext uri="{BB962C8B-B14F-4D97-AF65-F5344CB8AC3E}">
        <p14:creationId xmlns:p14="http://schemas.microsoft.com/office/powerpoint/2010/main" xmlns="" val="275246763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p:cNvPicPr/>
          <p:nvPr/>
        </p:nvPicPr>
        <p:blipFill>
          <a:blip r:embed="rId3">
            <a:extLst>
              <a:ext uri="{28A0092B-C50C-407E-A947-70E740481C1C}">
                <a14:useLocalDpi xmlns:a14="http://schemas.microsoft.com/office/drawing/2010/main" xmlns="" val="0"/>
              </a:ext>
            </a:extLst>
          </a:blip>
          <a:stretch>
            <a:fillRect/>
          </a:stretch>
        </p:blipFill>
        <p:spPr>
          <a:xfrm>
            <a:off x="3219450" y="0"/>
            <a:ext cx="5915405" cy="2862072"/>
          </a:xfrm>
          <a:prstGeom prst="rect">
            <a:avLst/>
          </a:prstGeom>
        </p:spPr>
      </p:pic>
    </p:spTree>
    <p:extLst>
      <p:ext uri="{BB962C8B-B14F-4D97-AF65-F5344CB8AC3E}">
        <p14:creationId xmlns:p14="http://schemas.microsoft.com/office/powerpoint/2010/main" xmlns="" val="2662732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267185"/>
            <a:ext cx="7074877" cy="694744"/>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US" dirty="0" smtClean="0">
                <a:solidFill>
                  <a:schemeClr val="tx1"/>
                </a:solidFill>
                <a:latin typeface="Arial" panose="020B0604020202020204" pitchFamily="34" charset="0"/>
                <a:cs typeface="Arial" panose="020B0604020202020204" pitchFamily="34" charset="0"/>
              </a:rPr>
              <a:t>2. Legal </a:t>
            </a:r>
            <a:r>
              <a:rPr lang="en-US" dirty="0">
                <a:solidFill>
                  <a:schemeClr val="tx1"/>
                </a:solidFill>
                <a:latin typeface="Arial" panose="020B0604020202020204" pitchFamily="34" charset="0"/>
                <a:cs typeface="Arial" panose="020B0604020202020204" pitchFamily="34" charset="0"/>
              </a:rPr>
              <a:t>Aid SA Organisational Performance 2018/19</a:t>
            </a:r>
          </a:p>
        </p:txBody>
      </p:sp>
      <p:sp>
        <p:nvSpPr>
          <p:cNvPr id="3" name="Text Placeholder 2"/>
          <p:cNvSpPr>
            <a:spLocks noGrp="1"/>
          </p:cNvSpPr>
          <p:nvPr/>
        </p:nvSpPr>
        <p:spPr>
          <a:xfrm>
            <a:off x="381000" y="1191560"/>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Performance Highlights </a:t>
            </a: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10" name="Content Placeholder 2"/>
          <p:cNvSpPr>
            <a:spLocks noGrp="1"/>
          </p:cNvSpPr>
          <p:nvPr>
            <p:ph idx="1"/>
          </p:nvPr>
        </p:nvSpPr>
        <p:spPr>
          <a:xfrm>
            <a:off x="380200" y="1542450"/>
            <a:ext cx="8638672" cy="4525963"/>
          </a:xfrm>
        </p:spPr>
        <p:txBody>
          <a:bodyPr>
            <a:noAutofit/>
          </a:bodyPr>
          <a:lstStyle/>
          <a:p>
            <a:pPr marL="568325" indent="-568325">
              <a:buFont typeface="+mj-lt"/>
              <a:buAutoNum type="romanUcPeriod" startAt="7"/>
            </a:pPr>
            <a:r>
              <a:rPr lang="en-US" sz="1800" dirty="0">
                <a:latin typeface="Arial"/>
                <a:cs typeface="Arial"/>
              </a:rPr>
              <a:t>Legal Aid Regulations and Manual approved and </a:t>
            </a:r>
            <a:r>
              <a:rPr lang="en-US" sz="1800" dirty="0" err="1">
                <a:latin typeface="Arial"/>
                <a:cs typeface="Arial"/>
              </a:rPr>
              <a:t>gazetted</a:t>
            </a:r>
            <a:r>
              <a:rPr lang="en-US" sz="1800" dirty="0">
                <a:latin typeface="Arial"/>
                <a:cs typeface="Arial"/>
              </a:rPr>
              <a:t>.</a:t>
            </a:r>
          </a:p>
          <a:p>
            <a:pPr marL="568325" indent="-568325">
              <a:buFont typeface="+mj-lt"/>
              <a:buAutoNum type="romanUcPeriod" startAt="7"/>
            </a:pPr>
            <a:r>
              <a:rPr lang="en-US" sz="1800" dirty="0" smtClean="0">
                <a:latin typeface="Arial" panose="020B0604020202020204" pitchFamily="34" charset="0"/>
                <a:cs typeface="Arial" panose="020B0604020202020204" pitchFamily="34" charset="0"/>
              </a:rPr>
              <a:t>An </a:t>
            </a:r>
            <a:r>
              <a:rPr lang="en-US" sz="1800" dirty="0">
                <a:latin typeface="Arial" panose="020B0604020202020204" pitchFamily="34" charset="0"/>
                <a:cs typeface="Arial" panose="020B0604020202020204" pitchFamily="34" charset="0"/>
              </a:rPr>
              <a:t>independent assessment of quality conducted by the Legal Quality Assurance Unit found that quality of legal services is sustained with 99% of internal legal practitioners meeting legal quality targets for both matter files and court appearances.</a:t>
            </a:r>
          </a:p>
          <a:p>
            <a:pPr marL="568325" lvl="0" indent="-568325">
              <a:buFont typeface="+mj-lt"/>
              <a:buAutoNum type="romanUcPeriod" startAt="7"/>
            </a:pPr>
            <a:r>
              <a:rPr lang="en-US" sz="1800" dirty="0" smtClean="0">
                <a:latin typeface="Arial" panose="020B0604020202020204" pitchFamily="34" charset="0"/>
                <a:cs typeface="Arial" panose="020B0604020202020204" pitchFamily="34" charset="0"/>
              </a:rPr>
              <a:t>Quality </a:t>
            </a:r>
            <a:r>
              <a:rPr lang="en-US" sz="1800" dirty="0">
                <a:latin typeface="Arial" panose="020B0604020202020204" pitchFamily="34" charset="0"/>
                <a:cs typeface="Arial" panose="020B0604020202020204" pitchFamily="34" charset="0"/>
              </a:rPr>
              <a:t>assurance programme extended to </a:t>
            </a:r>
            <a:r>
              <a:rPr lang="en-US" sz="1800" dirty="0" smtClean="0">
                <a:latin typeface="Arial" panose="020B0604020202020204" pitchFamily="34" charset="0"/>
                <a:cs typeface="Arial" panose="020B0604020202020204" pitchFamily="34" charset="0"/>
              </a:rPr>
              <a:t>review work </a:t>
            </a:r>
            <a:r>
              <a:rPr lang="en-US" sz="1800" dirty="0">
                <a:latin typeface="Arial" panose="020B0604020202020204" pitchFamily="34" charset="0"/>
                <a:cs typeface="Arial" panose="020B0604020202020204" pitchFamily="34" charset="0"/>
              </a:rPr>
              <a:t>of </a:t>
            </a:r>
            <a:r>
              <a:rPr lang="en-US" sz="1800" dirty="0" smtClean="0">
                <a:latin typeface="Arial" panose="020B0604020202020204" pitchFamily="34" charset="0"/>
                <a:cs typeface="Arial" panose="020B0604020202020204" pitchFamily="34" charset="0"/>
              </a:rPr>
              <a:t>Judicare </a:t>
            </a:r>
            <a:r>
              <a:rPr lang="en-US" sz="1800" dirty="0">
                <a:latin typeface="Arial" panose="020B0604020202020204" pitchFamily="34" charset="0"/>
                <a:cs typeface="Arial" panose="020B0604020202020204" pitchFamily="34" charset="0"/>
              </a:rPr>
              <a:t>practitioners handling cases on behalf of Legal Aid SA found that 97% </a:t>
            </a:r>
            <a:r>
              <a:rPr lang="en-US" sz="1800" dirty="0" smtClean="0">
                <a:latin typeface="Arial" panose="020B0604020202020204" pitchFamily="34" charset="0"/>
                <a:cs typeface="Arial" panose="020B0604020202020204" pitchFamily="34" charset="0"/>
              </a:rPr>
              <a:t>of </a:t>
            </a:r>
            <a:r>
              <a:rPr lang="en-US" sz="1800" dirty="0">
                <a:latin typeface="Arial" panose="020B0604020202020204" pitchFamily="34" charset="0"/>
                <a:cs typeface="Arial" panose="020B0604020202020204" pitchFamily="34" charset="0"/>
              </a:rPr>
              <a:t>the practitioners met their quality targets for court </a:t>
            </a:r>
            <a:r>
              <a:rPr lang="en-US" sz="1800" dirty="0" smtClean="0">
                <a:latin typeface="Arial" panose="020B0604020202020204" pitchFamily="34" charset="0"/>
                <a:cs typeface="Arial" panose="020B0604020202020204" pitchFamily="34" charset="0"/>
              </a:rPr>
              <a:t>observations. </a:t>
            </a:r>
          </a:p>
          <a:p>
            <a:pPr marL="568325" lvl="0" indent="-568325">
              <a:buFont typeface="+mj-lt"/>
              <a:buAutoNum type="romanUcPeriod" startAt="7"/>
            </a:pPr>
            <a:r>
              <a:rPr lang="en-US" sz="1800" dirty="0" smtClean="0">
                <a:solidFill>
                  <a:prstClr val="black"/>
                </a:solidFill>
                <a:latin typeface="Arial"/>
                <a:cs typeface="Arial"/>
              </a:rPr>
              <a:t>Court stakeholder relationship management programme confirmed that presiding officers are satisfied with the quality of legal services.</a:t>
            </a:r>
          </a:p>
          <a:p>
            <a:pPr marL="568325" lvl="0" indent="-568325">
              <a:buFont typeface="+mj-lt"/>
              <a:buAutoNum type="romanUcPeriod" startAt="7"/>
            </a:pPr>
            <a:r>
              <a:rPr lang="en-US" sz="1800" dirty="0" smtClean="0">
                <a:solidFill>
                  <a:prstClr val="black"/>
                </a:solidFill>
                <a:latin typeface="Arial"/>
                <a:cs typeface="Arial"/>
              </a:rPr>
              <a:t>89.4% </a:t>
            </a:r>
            <a:r>
              <a:rPr lang="en-US" sz="1800" dirty="0">
                <a:solidFill>
                  <a:prstClr val="black"/>
                </a:solidFill>
                <a:latin typeface="Arial"/>
                <a:cs typeface="Arial"/>
              </a:rPr>
              <a:t>success rate achieved for the </a:t>
            </a:r>
            <a:r>
              <a:rPr lang="en-US" sz="1800" dirty="0" smtClean="0">
                <a:solidFill>
                  <a:prstClr val="black"/>
                </a:solidFill>
                <a:latin typeface="Arial"/>
                <a:cs typeface="Arial"/>
              </a:rPr>
              <a:t>19 </a:t>
            </a:r>
            <a:r>
              <a:rPr lang="en-US" sz="1800" dirty="0">
                <a:solidFill>
                  <a:prstClr val="black"/>
                </a:solidFill>
                <a:latin typeface="Arial"/>
                <a:cs typeface="Arial"/>
              </a:rPr>
              <a:t>finalised Impact matters</a:t>
            </a:r>
            <a:r>
              <a:rPr lang="en-US" sz="1800" dirty="0" smtClean="0">
                <a:solidFill>
                  <a:prstClr val="black"/>
                </a:solidFill>
                <a:latin typeface="Arial"/>
                <a:cs typeface="Arial"/>
              </a:rPr>
              <a:t>; 17 had a positive outcome, 2 had a negative outcome and 7 matters were finalised without an outcome.</a:t>
            </a:r>
          </a:p>
          <a:p>
            <a:pPr marL="568325" lvl="0" indent="-568325">
              <a:buFont typeface="+mj-lt"/>
              <a:buAutoNum type="romanUcPeriod" startAt="7"/>
            </a:pPr>
            <a:r>
              <a:rPr lang="en-US" sz="1800" dirty="0" smtClean="0">
                <a:solidFill>
                  <a:prstClr val="black"/>
                </a:solidFill>
                <a:latin typeface="Arial"/>
                <a:cs typeface="Arial"/>
              </a:rPr>
              <a:t>Actively </a:t>
            </a:r>
            <a:r>
              <a:rPr lang="en-US" sz="1800" dirty="0">
                <a:solidFill>
                  <a:prstClr val="black"/>
                </a:solidFill>
                <a:latin typeface="Arial"/>
                <a:cs typeface="Arial"/>
              </a:rPr>
              <a:t>participated in all Criminal Justice System structures to contribute to an efficient and effective operation of the justice </a:t>
            </a:r>
            <a:r>
              <a:rPr lang="en-US" sz="1800" dirty="0" smtClean="0">
                <a:solidFill>
                  <a:prstClr val="black"/>
                </a:solidFill>
                <a:latin typeface="Arial"/>
                <a:cs typeface="Arial"/>
              </a:rPr>
              <a:t>system.</a:t>
            </a:r>
          </a:p>
        </p:txBody>
      </p:sp>
      <p:sp>
        <p:nvSpPr>
          <p:cNvPr id="4" name="Slide Number Placeholder 3"/>
          <p:cNvSpPr>
            <a:spLocks noGrp="1"/>
          </p:cNvSpPr>
          <p:nvPr>
            <p:ph type="sldNum" sz="quarter" idx="12"/>
          </p:nvPr>
        </p:nvSpPr>
        <p:spPr/>
        <p:txBody>
          <a:bodyPr/>
          <a:lstStyle/>
          <a:p>
            <a:fld id="{D7CBE9B7-FB75-284D-83FF-0AB6B020F1CD}" type="slidenum">
              <a:rPr lang="en-US" smtClean="0"/>
              <a:pPr/>
              <a:t>8</a:t>
            </a:fld>
            <a:endParaRPr lang="en-US"/>
          </a:p>
        </p:txBody>
      </p:sp>
    </p:spTree>
    <p:extLst>
      <p:ext uri="{BB962C8B-B14F-4D97-AF65-F5344CB8AC3E}">
        <p14:creationId xmlns:p14="http://schemas.microsoft.com/office/powerpoint/2010/main" xmlns="" val="754611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0999" y="171390"/>
            <a:ext cx="7074877" cy="694744"/>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US" dirty="0" smtClean="0">
                <a:solidFill>
                  <a:schemeClr val="tx1"/>
                </a:solidFill>
                <a:latin typeface="Arial" panose="020B0604020202020204" pitchFamily="34" charset="0"/>
                <a:cs typeface="Arial" panose="020B0604020202020204" pitchFamily="34" charset="0"/>
              </a:rPr>
              <a:t>2. Legal </a:t>
            </a:r>
            <a:r>
              <a:rPr lang="en-US" dirty="0">
                <a:solidFill>
                  <a:schemeClr val="tx1"/>
                </a:solidFill>
                <a:latin typeface="Arial" panose="020B0604020202020204" pitchFamily="34" charset="0"/>
                <a:cs typeface="Arial" panose="020B0604020202020204" pitchFamily="34" charset="0"/>
              </a:rPr>
              <a:t>Aid SA Organisational Performance 2018/19</a:t>
            </a:r>
          </a:p>
        </p:txBody>
      </p:sp>
      <p:sp>
        <p:nvSpPr>
          <p:cNvPr id="3" name="Text Placeholder 2"/>
          <p:cNvSpPr>
            <a:spLocks noGrp="1"/>
          </p:cNvSpPr>
          <p:nvPr/>
        </p:nvSpPr>
        <p:spPr>
          <a:xfrm>
            <a:off x="381000" y="1042280"/>
            <a:ext cx="7074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b="1" dirty="0">
                <a:solidFill>
                  <a:srgbClr val="0293D2"/>
                </a:solidFill>
                <a:latin typeface="Arial" panose="020B0604020202020204" pitchFamily="34" charset="0"/>
                <a:cs typeface="Arial" panose="020B0604020202020204" pitchFamily="34" charset="0"/>
              </a:rPr>
              <a:t>Performance Highlights </a:t>
            </a: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tx1">
                    <a:lumMod val="50000"/>
                    <a:lumOff val="50000"/>
                  </a:schemeClr>
                </a:solidFill>
                <a:latin typeface="Eras Demi ITC" panose="020B0805030504020804" pitchFamily="34" charset="0"/>
              </a:rPr>
              <a:t>Legal Aid SA </a:t>
            </a:r>
            <a:r>
              <a:rPr lang="en-US" sz="1050" dirty="0" smtClean="0">
                <a:solidFill>
                  <a:schemeClr val="tx1">
                    <a:lumMod val="50000"/>
                    <a:lumOff val="50000"/>
                  </a:schemeClr>
                </a:solidFill>
                <a:latin typeface="Eras Demi ITC" panose="020B0805030504020804" pitchFamily="34" charset="0"/>
              </a:rPr>
              <a:t>Annual </a:t>
            </a:r>
            <a:r>
              <a:rPr lang="en-US" sz="1050" dirty="0">
                <a:solidFill>
                  <a:schemeClr val="tx1">
                    <a:lumMod val="50000"/>
                    <a:lumOff val="50000"/>
                  </a:schemeClr>
                </a:solidFill>
                <a:latin typeface="Eras Demi ITC" panose="020B0805030504020804" pitchFamily="34" charset="0"/>
              </a:rPr>
              <a:t>Performance Report </a:t>
            </a:r>
            <a:r>
              <a:rPr lang="en-US" sz="1050" dirty="0" smtClean="0">
                <a:solidFill>
                  <a:schemeClr val="tx1">
                    <a:lumMod val="50000"/>
                    <a:lumOff val="50000"/>
                  </a:schemeClr>
                </a:solidFill>
                <a:latin typeface="Eras Demi ITC" panose="020B0805030504020804" pitchFamily="34" charset="0"/>
              </a:rPr>
              <a:t>2018/19</a:t>
            </a:r>
            <a:endParaRPr lang="en-US" sz="1050" dirty="0">
              <a:solidFill>
                <a:schemeClr val="tx1">
                  <a:lumMod val="50000"/>
                  <a:lumOff val="50000"/>
                </a:schemeClr>
              </a:solidFill>
              <a:latin typeface="Eras Demi ITC" panose="020B0805030504020804" pitchFamily="34" charset="0"/>
            </a:endParaRPr>
          </a:p>
        </p:txBody>
      </p:sp>
      <p:sp>
        <p:nvSpPr>
          <p:cNvPr id="10" name="Content Placeholder 2"/>
          <p:cNvSpPr>
            <a:spLocks noGrp="1"/>
          </p:cNvSpPr>
          <p:nvPr>
            <p:ph idx="1"/>
          </p:nvPr>
        </p:nvSpPr>
        <p:spPr>
          <a:xfrm>
            <a:off x="399449" y="1360970"/>
            <a:ext cx="8629047" cy="5537501"/>
          </a:xfrm>
        </p:spPr>
        <p:txBody>
          <a:bodyPr>
            <a:normAutofit fontScale="85000" lnSpcReduction="20000"/>
          </a:bodyPr>
          <a:lstStyle/>
          <a:p>
            <a:pPr marL="568325" lvl="0" indent="-568325">
              <a:lnSpc>
                <a:spcPct val="110000"/>
              </a:lnSpc>
              <a:buFont typeface="+mj-lt"/>
              <a:buAutoNum type="romanUcPeriod" startAt="13"/>
            </a:pPr>
            <a:r>
              <a:rPr lang="en-US" sz="2000" dirty="0" smtClean="0">
                <a:latin typeface="Arial" panose="020B0604020202020204" pitchFamily="34" charset="0"/>
                <a:cs typeface="Arial" panose="020B0604020202020204" pitchFamily="34" charset="0"/>
              </a:rPr>
              <a:t>At end of the 2018/19 FY, 98% of the annual budget of R1.861 billion was spent.</a:t>
            </a:r>
          </a:p>
          <a:p>
            <a:pPr marL="568325" lvl="0" indent="-568325">
              <a:lnSpc>
                <a:spcPct val="110000"/>
              </a:lnSpc>
              <a:buFont typeface="+mj-lt"/>
              <a:buAutoNum type="romanUcPeriod" startAt="13"/>
            </a:pPr>
            <a:r>
              <a:rPr lang="en-US" sz="2000" dirty="0" smtClean="0">
                <a:latin typeface="Arial" panose="020B0604020202020204" pitchFamily="34" charset="0"/>
                <a:cs typeface="Arial" panose="020B0604020202020204" pitchFamily="34" charset="0"/>
              </a:rPr>
              <a:t>Judicare payments within 30 days were at 97.7% and creditors payments within 30 days at 99.3%.</a:t>
            </a:r>
          </a:p>
          <a:p>
            <a:pPr marL="568325" lvl="0" indent="-568325">
              <a:lnSpc>
                <a:spcPct val="110000"/>
              </a:lnSpc>
              <a:buFont typeface="+mj-lt"/>
              <a:buAutoNum type="romanUcPeriod" startAt="13"/>
            </a:pPr>
            <a:r>
              <a:rPr lang="en-US" sz="2000" dirty="0" smtClean="0">
                <a:latin typeface="Arial" panose="020B0604020202020204" pitchFamily="34" charset="0"/>
                <a:cs typeface="Arial" panose="020B0604020202020204" pitchFamily="34" charset="0"/>
              </a:rPr>
              <a:t>Unauthorised, irregular, fruitless and wasteful expenditure reduced by 38.7% as compared to the previous financial year. To be noted that the appointment of Sheriffs as well as office lease procurement contributed to the high level of irregular expenditure.</a:t>
            </a:r>
          </a:p>
          <a:p>
            <a:pPr marL="568325" lvl="0" indent="-568325">
              <a:lnSpc>
                <a:spcPct val="110000"/>
              </a:lnSpc>
              <a:buFont typeface="+mj-lt"/>
              <a:buAutoNum type="romanUcPeriod" startAt="13"/>
            </a:pPr>
            <a:r>
              <a:rPr lang="en-US" sz="2000" dirty="0" smtClean="0">
                <a:latin typeface="Arial" panose="020B0604020202020204" pitchFamily="34" charset="0"/>
                <a:cs typeface="Arial" panose="020B0604020202020204" pitchFamily="34" charset="0"/>
              </a:rPr>
              <a:t>Internal </a:t>
            </a:r>
            <a:r>
              <a:rPr lang="en-US" sz="2000" dirty="0">
                <a:latin typeface="Arial" panose="020B0604020202020204" pitchFamily="34" charset="0"/>
                <a:cs typeface="Arial" panose="020B0604020202020204" pitchFamily="34" charset="0"/>
              </a:rPr>
              <a:t>Audit completed 99% of approved Audit Coverage Plan as well as 6 additional projects. The Audit Coverage </a:t>
            </a:r>
            <a:r>
              <a:rPr lang="en-US" sz="2000" dirty="0" smtClean="0">
                <a:latin typeface="Arial" panose="020B0604020202020204" pitchFamily="34" charset="0"/>
                <a:cs typeface="Arial" panose="020B0604020202020204" pitchFamily="34" charset="0"/>
              </a:rPr>
              <a:t>Plan </a:t>
            </a:r>
            <a:r>
              <a:rPr lang="en-US" sz="2000" dirty="0">
                <a:latin typeface="Arial" panose="020B0604020202020204" pitchFamily="34" charset="0"/>
                <a:cs typeface="Arial" panose="020B0604020202020204" pitchFamily="34" charset="0"/>
              </a:rPr>
              <a:t>included conducting fraud and corruption awareness campaigns as well as ethics and lifestyle </a:t>
            </a:r>
            <a:r>
              <a:rPr lang="en-US" sz="2000" dirty="0" smtClean="0">
                <a:latin typeface="Arial" panose="020B0604020202020204" pitchFamily="34" charset="0"/>
                <a:cs typeface="Arial" panose="020B0604020202020204" pitchFamily="34" charset="0"/>
              </a:rPr>
              <a:t>audits.</a:t>
            </a:r>
          </a:p>
          <a:p>
            <a:pPr marL="568325" lvl="0" indent="-568325">
              <a:lnSpc>
                <a:spcPct val="110000"/>
              </a:lnSpc>
              <a:buFont typeface="+mj-lt"/>
              <a:buAutoNum type="romanUcPeriod" startAt="13"/>
            </a:pPr>
            <a:r>
              <a:rPr lang="en-US" sz="2000" dirty="0" smtClean="0">
                <a:latin typeface="Arial" panose="020B0604020202020204" pitchFamily="34" charset="0"/>
                <a:cs typeface="Arial" panose="020B0604020202020204" pitchFamily="34" charset="0"/>
              </a:rPr>
              <a:t>Sound </a:t>
            </a:r>
            <a:r>
              <a:rPr lang="en-US" sz="2000" dirty="0">
                <a:latin typeface="Arial" panose="020B0604020202020204" pitchFamily="34" charset="0"/>
                <a:cs typeface="Arial" panose="020B0604020202020204" pitchFamily="34" charset="0"/>
              </a:rPr>
              <a:t>financial management in 2018/19 resulted in the 18</a:t>
            </a:r>
            <a:r>
              <a:rPr lang="en-US" sz="2000" baseline="30000" dirty="0">
                <a:latin typeface="Arial" panose="020B0604020202020204" pitchFamily="34" charset="0"/>
                <a:cs typeface="Arial" panose="020B0604020202020204" pitchFamily="34" charset="0"/>
              </a:rPr>
              <a:t>th</a:t>
            </a:r>
            <a:r>
              <a:rPr lang="en-US" sz="2000" dirty="0">
                <a:latin typeface="Arial" panose="020B0604020202020204" pitchFamily="34" charset="0"/>
                <a:cs typeface="Arial" panose="020B0604020202020204" pitchFamily="34" charset="0"/>
              </a:rPr>
              <a:t> consecutive unqualified audit from the </a:t>
            </a:r>
            <a:r>
              <a:rPr lang="en-US" sz="2000" dirty="0" smtClean="0">
                <a:latin typeface="Arial" panose="020B0604020202020204" pitchFamily="34" charset="0"/>
                <a:cs typeface="Arial" panose="020B0604020202020204" pitchFamily="34" charset="0"/>
              </a:rPr>
              <a:t>AG-SA </a:t>
            </a:r>
            <a:r>
              <a:rPr lang="en-US" sz="2000" dirty="0">
                <a:latin typeface="Arial" panose="020B0604020202020204" pitchFamily="34" charset="0"/>
                <a:cs typeface="Arial" panose="020B0604020202020204" pitchFamily="34" charset="0"/>
              </a:rPr>
              <a:t>– which was also a clean </a:t>
            </a:r>
            <a:r>
              <a:rPr lang="en-US" sz="2000" dirty="0" smtClean="0">
                <a:latin typeface="Arial" panose="020B0604020202020204" pitchFamily="34" charset="0"/>
                <a:cs typeface="Arial" panose="020B0604020202020204" pitchFamily="34" charset="0"/>
              </a:rPr>
              <a:t>audit.</a:t>
            </a:r>
          </a:p>
          <a:p>
            <a:pPr marL="568325" lvl="0" indent="-568325">
              <a:lnSpc>
                <a:spcPct val="110000"/>
              </a:lnSpc>
              <a:buFont typeface="+mj-lt"/>
              <a:buAutoNum type="romanUcPeriod" startAt="13"/>
            </a:pPr>
            <a:r>
              <a:rPr lang="en-US" sz="2000" dirty="0" smtClean="0">
                <a:latin typeface="Arial"/>
                <a:cs typeface="Arial"/>
              </a:rPr>
              <a:t>People </a:t>
            </a:r>
            <a:r>
              <a:rPr lang="en-US" sz="2000" dirty="0">
                <a:latin typeface="Arial"/>
                <a:cs typeface="Arial"/>
              </a:rPr>
              <a:t>development programmes are also on track and being </a:t>
            </a:r>
            <a:r>
              <a:rPr lang="en-US" sz="2000" dirty="0" smtClean="0">
                <a:latin typeface="Arial"/>
                <a:cs typeface="Arial"/>
              </a:rPr>
              <a:t>improved. HR </a:t>
            </a:r>
            <a:r>
              <a:rPr lang="en-US" sz="2000" dirty="0">
                <a:latin typeface="Arial"/>
                <a:cs typeface="Arial"/>
              </a:rPr>
              <a:t>practices benchmarked against Top Employer standards resulted in Top Employer accreditation for the 10</a:t>
            </a:r>
            <a:r>
              <a:rPr lang="en-US" sz="2000" baseline="30000" dirty="0">
                <a:latin typeface="Arial"/>
                <a:cs typeface="Arial"/>
              </a:rPr>
              <a:t>th</a:t>
            </a:r>
            <a:r>
              <a:rPr lang="en-US" sz="2000" dirty="0">
                <a:latin typeface="Arial"/>
                <a:cs typeface="Arial"/>
              </a:rPr>
              <a:t> consecutive year during 2018/19. Leader of public sector category for 4</a:t>
            </a:r>
            <a:r>
              <a:rPr lang="en-US" sz="2000" baseline="30000" dirty="0">
                <a:latin typeface="Arial"/>
                <a:cs typeface="Arial"/>
              </a:rPr>
              <a:t>th</a:t>
            </a:r>
            <a:r>
              <a:rPr lang="en-US" sz="2000" dirty="0">
                <a:latin typeface="Arial"/>
                <a:cs typeface="Arial"/>
              </a:rPr>
              <a:t> year. </a:t>
            </a:r>
          </a:p>
          <a:p>
            <a:pPr marL="568325" lvl="0" indent="-568325">
              <a:lnSpc>
                <a:spcPct val="110000"/>
              </a:lnSpc>
              <a:buFont typeface="+mj-lt"/>
              <a:buAutoNum type="romanUcPeriod" startAt="13"/>
            </a:pPr>
            <a:r>
              <a:rPr lang="en-US" sz="2000" dirty="0" smtClean="0">
                <a:latin typeface="Arial"/>
                <a:cs typeface="Arial"/>
              </a:rPr>
              <a:t>Maintained </a:t>
            </a:r>
            <a:r>
              <a:rPr lang="en-US" sz="2000" dirty="0">
                <a:latin typeface="Arial"/>
                <a:cs typeface="Arial"/>
              </a:rPr>
              <a:t>high recruitment </a:t>
            </a:r>
            <a:r>
              <a:rPr lang="en-US" sz="2000" dirty="0" smtClean="0">
                <a:latin typeface="Arial"/>
                <a:cs typeface="Arial"/>
              </a:rPr>
              <a:t>level of 2,557 personnel </a:t>
            </a:r>
            <a:r>
              <a:rPr lang="en-US" sz="2000" dirty="0">
                <a:latin typeface="Arial"/>
                <a:cs typeface="Arial"/>
              </a:rPr>
              <a:t>at 92.8</a:t>
            </a:r>
            <a:r>
              <a:rPr lang="en-US" sz="2000" dirty="0" smtClean="0">
                <a:latin typeface="Arial"/>
                <a:cs typeface="Arial"/>
              </a:rPr>
              <a:t>% of the organisational structure and </a:t>
            </a:r>
            <a:r>
              <a:rPr lang="en-US" sz="2000" dirty="0">
                <a:latin typeface="Arial"/>
                <a:cs typeface="Arial"/>
              </a:rPr>
              <a:t>low turnover of 5.8% excluding CAs </a:t>
            </a:r>
            <a:r>
              <a:rPr lang="en-US" sz="2000" dirty="0" smtClean="0">
                <a:latin typeface="Arial"/>
                <a:cs typeface="Arial"/>
              </a:rPr>
              <a:t>and </a:t>
            </a:r>
            <a:r>
              <a:rPr lang="en-US" sz="2000" dirty="0">
                <a:latin typeface="Arial"/>
                <a:cs typeface="Arial"/>
              </a:rPr>
              <a:t>temporary/contract staff</a:t>
            </a:r>
            <a:r>
              <a:rPr lang="en-US" sz="2000" dirty="0" smtClean="0">
                <a:latin typeface="Arial"/>
                <a:cs typeface="Arial"/>
              </a:rPr>
              <a:t>.</a:t>
            </a:r>
          </a:p>
          <a:p>
            <a:pPr marL="568325" indent="-568325">
              <a:lnSpc>
                <a:spcPct val="110000"/>
              </a:lnSpc>
              <a:buFont typeface="+mj-lt"/>
              <a:buAutoNum type="romanUcPeriod" startAt="13"/>
            </a:pPr>
            <a:r>
              <a:rPr lang="en-US" sz="2000" dirty="0">
                <a:latin typeface="Arial"/>
                <a:cs typeface="Arial"/>
              </a:rPr>
              <a:t>Leadership Development progressed well in the FY under review</a:t>
            </a:r>
            <a:r>
              <a:rPr lang="en-US" sz="2000" dirty="0" smtClean="0">
                <a:latin typeface="Arial"/>
                <a:cs typeface="Arial"/>
              </a:rPr>
              <a:t>.</a:t>
            </a:r>
            <a:endParaRPr lang="en-US" sz="2000" dirty="0">
              <a:latin typeface="Arial"/>
              <a:cs typeface="Arial"/>
            </a:endParaRPr>
          </a:p>
          <a:p>
            <a:pPr marL="514350" lvl="0" indent="-514350">
              <a:buFont typeface="+mj-lt"/>
              <a:buAutoNum type="romanUcPeriod" startAt="21"/>
            </a:pPr>
            <a:endParaRPr lang="en-US" sz="1400" dirty="0">
              <a:latin typeface="Arial"/>
              <a:cs typeface="Arial"/>
            </a:endParaRPr>
          </a:p>
          <a:p>
            <a:pPr marL="0" lvl="0" indent="0">
              <a:buNone/>
            </a:pPr>
            <a:endParaRPr lang="en-US" sz="1400" dirty="0">
              <a:solidFill>
                <a:prstClr val="black"/>
              </a:solidFill>
              <a:latin typeface="Arial"/>
              <a:cs typeface="Arial"/>
            </a:endParaRPr>
          </a:p>
          <a:p>
            <a:pPr marL="0" indent="0">
              <a:buNone/>
            </a:pPr>
            <a:endParaRPr lang="en-US" sz="1800" dirty="0">
              <a:latin typeface="Arial"/>
              <a:cs typeface="Arial"/>
            </a:endParaRPr>
          </a:p>
        </p:txBody>
      </p:sp>
      <p:sp>
        <p:nvSpPr>
          <p:cNvPr id="4" name="Slide Number Placeholder 3"/>
          <p:cNvSpPr>
            <a:spLocks noGrp="1"/>
          </p:cNvSpPr>
          <p:nvPr>
            <p:ph type="sldNum" sz="quarter" idx="12"/>
          </p:nvPr>
        </p:nvSpPr>
        <p:spPr/>
        <p:txBody>
          <a:bodyPr/>
          <a:lstStyle/>
          <a:p>
            <a:fld id="{D7CBE9B7-FB75-284D-83FF-0AB6B020F1CD}" type="slidenum">
              <a:rPr lang="en-US" smtClean="0"/>
              <a:pPr/>
              <a:t>9</a:t>
            </a:fld>
            <a:endParaRPr lang="en-US"/>
          </a:p>
        </p:txBody>
      </p:sp>
    </p:spTree>
    <p:extLst>
      <p:ext uri="{BB962C8B-B14F-4D97-AF65-F5344CB8AC3E}">
        <p14:creationId xmlns:p14="http://schemas.microsoft.com/office/powerpoint/2010/main" xmlns="" val="575087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Theme.thmx</Template>
  <TotalTime>9128</TotalTime>
  <Words>9621</Words>
  <Application>Microsoft Office PowerPoint</Application>
  <PresentationFormat>On-screen Show (4:3)</PresentationFormat>
  <Paragraphs>1447</Paragraphs>
  <Slides>76</Slides>
  <Notes>3</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Default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Mulalo Mukhudwana</dc:creator>
  <cp:lastModifiedBy>PUMZA</cp:lastModifiedBy>
  <cp:revision>296</cp:revision>
  <dcterms:created xsi:type="dcterms:W3CDTF">2019-04-02T13:10:53Z</dcterms:created>
  <dcterms:modified xsi:type="dcterms:W3CDTF">2019-10-11T11:04:39Z</dcterms:modified>
</cp:coreProperties>
</file>