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7.xml" ContentType="application/vnd.openxmlformats-officedocument.drawingml.chart+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 id="2147483699" r:id="rId3"/>
    <p:sldMasterId id="2147483711" r:id="rId4"/>
  </p:sldMasterIdLst>
  <p:notesMasterIdLst>
    <p:notesMasterId r:id="rId46"/>
  </p:notesMasterIdLst>
  <p:handoutMasterIdLst>
    <p:handoutMasterId r:id="rId47"/>
  </p:handoutMasterIdLst>
  <p:sldIdLst>
    <p:sldId id="257" r:id="rId5"/>
    <p:sldId id="463" r:id="rId6"/>
    <p:sldId id="371" r:id="rId7"/>
    <p:sldId id="325" r:id="rId8"/>
    <p:sldId id="439" r:id="rId9"/>
    <p:sldId id="467" r:id="rId10"/>
    <p:sldId id="373" r:id="rId11"/>
    <p:sldId id="374" r:id="rId12"/>
    <p:sldId id="453" r:id="rId13"/>
    <p:sldId id="441" r:id="rId14"/>
    <p:sldId id="462" r:id="rId15"/>
    <p:sldId id="449" r:id="rId16"/>
    <p:sldId id="423" r:id="rId17"/>
    <p:sldId id="438" r:id="rId18"/>
    <p:sldId id="440" r:id="rId19"/>
    <p:sldId id="387" r:id="rId20"/>
    <p:sldId id="434" r:id="rId21"/>
    <p:sldId id="435" r:id="rId22"/>
    <p:sldId id="437" r:id="rId23"/>
    <p:sldId id="451" r:id="rId24"/>
    <p:sldId id="464" r:id="rId25"/>
    <p:sldId id="465" r:id="rId26"/>
    <p:sldId id="391" r:id="rId27"/>
    <p:sldId id="425" r:id="rId28"/>
    <p:sldId id="461" r:id="rId29"/>
    <p:sldId id="452" r:id="rId30"/>
    <p:sldId id="381" r:id="rId31"/>
    <p:sldId id="430" r:id="rId32"/>
    <p:sldId id="458" r:id="rId33"/>
    <p:sldId id="459" r:id="rId34"/>
    <p:sldId id="466" r:id="rId35"/>
    <p:sldId id="414" r:id="rId36"/>
    <p:sldId id="416" r:id="rId37"/>
    <p:sldId id="426" r:id="rId38"/>
    <p:sldId id="322" r:id="rId39"/>
    <p:sldId id="324" r:id="rId40"/>
    <p:sldId id="419" r:id="rId41"/>
    <p:sldId id="444" r:id="rId42"/>
    <p:sldId id="456" r:id="rId43"/>
    <p:sldId id="457" r:id="rId44"/>
    <p:sldId id="27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5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8" autoAdjust="0"/>
    <p:restoredTop sz="94434" autoAdjust="0"/>
  </p:normalViewPr>
  <p:slideViewPr>
    <p:cSldViewPr>
      <p:cViewPr varScale="1">
        <p:scale>
          <a:sx n="69" d="100"/>
          <a:sy n="69"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3.xml"/><Relationship Id="rId4"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3">
                  <a:shade val="76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A24-4888-8E39-DAA229568F2B}"/>
              </c:ext>
            </c:extLst>
          </c:dPt>
          <c:dPt>
            <c:idx val="1"/>
            <c:bubble3D val="0"/>
            <c:spPr>
              <a:solidFill>
                <a:schemeClr val="accent3">
                  <a:tint val="77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A24-4888-8E39-DAA229568F2B}"/>
              </c:ext>
            </c:extLst>
          </c:dPt>
          <c:dLbls>
            <c:dLbl>
              <c:idx val="0"/>
              <c:layout>
                <c:manualLayout>
                  <c:x val="-8.7188671407237347E-3"/>
                  <c:y val="1.4264201774866371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r>
                      <a:rPr lang="en-US" sz="1200" baseline="0" dirty="0" smtClean="0"/>
                      <a:t>1 825</a:t>
                    </a:r>
                    <a:endParaRPr lang="en-US" sz="1200" baseline="0"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42855151845530454"/>
                      <c:h val="0.27784870662390893"/>
                    </c:manualLayout>
                  </c15:layout>
                </c:ext>
                <c:ext xmlns:c16="http://schemas.microsoft.com/office/drawing/2014/chart" uri="{C3380CC4-5D6E-409C-BE32-E72D297353CC}">
                  <c16:uniqueId val="{00000001-7A24-4888-8E39-DAA229568F2B}"/>
                </c:ext>
              </c:extLst>
            </c:dLbl>
            <c:dLbl>
              <c:idx val="1"/>
              <c:delete val="1"/>
              <c:extLst>
                <c:ext xmlns:c15="http://schemas.microsoft.com/office/drawing/2012/chart" uri="{CE6537A1-D6FC-4f65-9D91-7224C49458BB}"/>
                <c:ext xmlns:c16="http://schemas.microsoft.com/office/drawing/2014/chart" uri="{C3380CC4-5D6E-409C-BE32-E72D297353CC}">
                  <c16:uniqueId val="{00000003-7A24-4888-8E39-DAA229568F2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1786</c:v>
                </c:pt>
                <c:pt idx="1">
                  <c:v>2922</c:v>
                </c:pt>
              </c:numCache>
            </c:numRef>
          </c:val>
          <c:extLst>
            <c:ext xmlns:c16="http://schemas.microsoft.com/office/drawing/2014/chart" uri="{C3380CC4-5D6E-409C-BE32-E72D297353CC}">
              <c16:uniqueId val="{00000004-7A24-4888-8E39-DAA229568F2B}"/>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Sheet1!$C$2:$C$9</c:f>
            </c:numRef>
          </c:val>
          <c:extLst>
            <c:ext xmlns:c16="http://schemas.microsoft.com/office/drawing/2014/chart" uri="{C3380CC4-5D6E-409C-BE32-E72D297353CC}">
              <c16:uniqueId val="{00000004-DEB6-4AFE-9FA4-1EA63EE4AEC5}"/>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Sheet1!$D$2:$D$9</c:f>
            </c:numRef>
          </c:val>
          <c:extLst>
            <c:ext xmlns:c16="http://schemas.microsoft.com/office/drawing/2014/chart" uri="{C3380CC4-5D6E-409C-BE32-E72D297353CC}">
              <c16:uniqueId val="{00000005-DEB6-4AFE-9FA4-1EA63EE4AEC5}"/>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EB6-4AFE-9FA4-1EA63EE4AEC5}"/>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EB6-4AFE-9FA4-1EA63EE4AEC5}"/>
              </c:ext>
            </c:extLst>
          </c:dPt>
          <c:dLbls>
            <c:dLbl>
              <c:idx val="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DEB6-4AFE-9FA4-1EA63EE4AEC5}"/>
                </c:ext>
              </c:extLst>
            </c:dLbl>
            <c:dLbl>
              <c:idx val="1"/>
              <c:delete val="1"/>
              <c:extLst>
                <c:ext xmlns:c15="http://schemas.microsoft.com/office/drawing/2012/chart" uri="{CE6537A1-D6FC-4f65-9D91-7224C49458BB}"/>
                <c:ext xmlns:c16="http://schemas.microsoft.com/office/drawing/2014/chart" uri="{C3380CC4-5D6E-409C-BE32-E72D297353CC}">
                  <c16:uniqueId val="{00000009-DEB6-4AFE-9FA4-1EA63EE4AEC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Sheet1!$E$2:$E$9</c:f>
              <c:numCache>
                <c:formatCode>0%</c:formatCode>
                <c:ptCount val="2"/>
                <c:pt idx="0">
                  <c:v>0.91100000000000003</c:v>
                </c:pt>
                <c:pt idx="1">
                  <c:v>0.1</c:v>
                </c:pt>
              </c:numCache>
            </c:numRef>
          </c:val>
          <c:extLst>
            <c:ext xmlns:c16="http://schemas.microsoft.com/office/drawing/2014/chart" uri="{C3380CC4-5D6E-409C-BE32-E72D297353CC}">
              <c16:uniqueId val="{0000000A-DEB6-4AFE-9FA4-1EA63EE4AEC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3058668084498559"/>
          <c:y val="8.9801529988731407E-2"/>
          <c:w val="0.35368345824822883"/>
          <c:h val="0.252930229974447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Sheet1!$C$2:$C$9</c:f>
            </c:numRef>
          </c:val>
          <c:extLst>
            <c:ext xmlns:c16="http://schemas.microsoft.com/office/drawing/2014/chart" uri="{C3380CC4-5D6E-409C-BE32-E72D297353CC}">
              <c16:uniqueId val="{00000004-C69B-40A3-8E5B-B57D87CC345E}"/>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Sheet1!$D$2:$D$9</c:f>
            </c:numRef>
          </c:val>
          <c:extLst>
            <c:ext xmlns:c16="http://schemas.microsoft.com/office/drawing/2014/chart" uri="{C3380CC4-5D6E-409C-BE32-E72D297353CC}">
              <c16:uniqueId val="{00000005-C69B-40A3-8E5B-B57D87CC345E}"/>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69B-40A3-8E5B-B57D87CC345E}"/>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69B-40A3-8E5B-B57D87CC345E}"/>
              </c:ext>
            </c:extLst>
          </c:dPt>
          <c:dLbls>
            <c:dLbl>
              <c:idx val="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69B-40A3-8E5B-B57D87CC345E}"/>
                </c:ext>
              </c:extLst>
            </c:dLbl>
            <c:dLbl>
              <c:idx val="1"/>
              <c:delete val="1"/>
              <c:extLst>
                <c:ext xmlns:c15="http://schemas.microsoft.com/office/drawing/2012/chart" uri="{CE6537A1-D6FC-4f65-9D91-7224C49458BB}"/>
                <c:ext xmlns:c16="http://schemas.microsoft.com/office/drawing/2014/chart" uri="{C3380CC4-5D6E-409C-BE32-E72D297353CC}">
                  <c16:uniqueId val="{00000009-C69B-40A3-8E5B-B57D87CC345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Sheet1!$E$2:$E$9</c:f>
              <c:numCache>
                <c:formatCode>0%</c:formatCode>
                <c:ptCount val="2"/>
                <c:pt idx="0">
                  <c:v>0.50800000000000001</c:v>
                </c:pt>
                <c:pt idx="1">
                  <c:v>0.49</c:v>
                </c:pt>
              </c:numCache>
            </c:numRef>
          </c:val>
          <c:extLst>
            <c:ext xmlns:c16="http://schemas.microsoft.com/office/drawing/2014/chart" uri="{C3380CC4-5D6E-409C-BE32-E72D297353CC}">
              <c16:uniqueId val="{0000000A-C69B-40A3-8E5B-B57D87CC345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2428780989297816"/>
          <c:y val="5.8161272679104013E-3"/>
          <c:w val="0.35368345824822883"/>
          <c:h val="0.252930229974447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Sheet1!$C$2:$C$9</c:f>
            </c:numRef>
          </c:val>
          <c:extLst>
            <c:ext xmlns:c16="http://schemas.microsoft.com/office/drawing/2014/chart" uri="{C3380CC4-5D6E-409C-BE32-E72D297353CC}">
              <c16:uniqueId val="{00000004-E271-4A98-94A4-EDC1AA2464E3}"/>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Sheet1!$D$2:$D$9</c:f>
            </c:numRef>
          </c:val>
          <c:extLst>
            <c:ext xmlns:c16="http://schemas.microsoft.com/office/drawing/2014/chart" uri="{C3380CC4-5D6E-409C-BE32-E72D297353CC}">
              <c16:uniqueId val="{00000005-E271-4A98-94A4-EDC1AA2464E3}"/>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271-4A98-94A4-EDC1AA2464E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271-4A98-94A4-EDC1AA2464E3}"/>
              </c:ext>
            </c:extLst>
          </c:dPt>
          <c:dLbls>
            <c:dLbl>
              <c:idx val="1"/>
              <c:delete val="1"/>
              <c:extLst>
                <c:ext xmlns:c15="http://schemas.microsoft.com/office/drawing/2012/chart" uri="{CE6537A1-D6FC-4f65-9D91-7224C49458BB}"/>
                <c:ext xmlns:c16="http://schemas.microsoft.com/office/drawing/2014/chart" uri="{C3380CC4-5D6E-409C-BE32-E72D297353CC}">
                  <c16:uniqueId val="{00000009-E271-4A98-94A4-EDC1AA2464E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Sheet1!$E$2:$E$9</c:f>
              <c:numCache>
                <c:formatCode>0%</c:formatCode>
                <c:ptCount val="2"/>
                <c:pt idx="0">
                  <c:v>0.52600000000000002</c:v>
                </c:pt>
                <c:pt idx="1">
                  <c:v>0.47</c:v>
                </c:pt>
              </c:numCache>
            </c:numRef>
          </c:val>
          <c:extLst>
            <c:ext xmlns:c16="http://schemas.microsoft.com/office/drawing/2014/chart" uri="{C3380CC4-5D6E-409C-BE32-E72D297353CC}">
              <c16:uniqueId val="{0000000A-E271-4A98-94A4-EDC1AA2464E3}"/>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1"/>
        <c:delete val="1"/>
      </c:legendEntry>
      <c:layout>
        <c:manualLayout>
          <c:xMode val="edge"/>
          <c:yMode val="edge"/>
          <c:x val="0.62428780989297816"/>
          <c:y val="5.8161272679104013E-3"/>
          <c:w val="0.35368345824822883"/>
          <c:h val="0.252930229974447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Sheet1!$C$2:$C$9</c:f>
            </c:numRef>
          </c:val>
          <c:extLst>
            <c:ext xmlns:c16="http://schemas.microsoft.com/office/drawing/2014/chart" uri="{C3380CC4-5D6E-409C-BE32-E72D297353CC}">
              <c16:uniqueId val="{00000004-4658-43D8-B462-EC621D49EA6B}"/>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Sheet1!$D$2:$D$9</c:f>
            </c:numRef>
          </c:val>
          <c:extLst>
            <c:ext xmlns:c16="http://schemas.microsoft.com/office/drawing/2014/chart" uri="{C3380CC4-5D6E-409C-BE32-E72D297353CC}">
              <c16:uniqueId val="{00000005-4658-43D8-B462-EC621D49EA6B}"/>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658-43D8-B462-EC621D49EA6B}"/>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658-43D8-B462-EC621D49EA6B}"/>
              </c:ext>
            </c:extLst>
          </c:dPt>
          <c:dLbls>
            <c:dLbl>
              <c:idx val="0"/>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F44F16EB-CD3C-489C-8A9C-78115CA73759}" type="PERCENTAGE">
                      <a:rPr lang="en-US" sz="1200"/>
                      <a:pPr>
                        <a:defRPr sz="1330" b="1" i="0" u="none" strike="noStrike" kern="1200" baseline="0">
                          <a:solidFill>
                            <a:schemeClr val="lt1"/>
                          </a:solidFill>
                          <a:latin typeface="+mn-lt"/>
                          <a:ea typeface="+mn-ea"/>
                          <a:cs typeface="+mn-cs"/>
                        </a:defRPr>
                      </a:pPr>
                      <a:t>[PERCENTAGE]</a:t>
                    </a:fld>
                    <a:endParaRPr lang="en-ZA"/>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4658-43D8-B462-EC621D49EA6B}"/>
                </c:ext>
              </c:extLst>
            </c:dLbl>
            <c:dLbl>
              <c:idx val="1"/>
              <c:delete val="1"/>
              <c:extLst>
                <c:ext xmlns:c15="http://schemas.microsoft.com/office/drawing/2012/chart" uri="{CE6537A1-D6FC-4f65-9D91-7224C49458BB}"/>
                <c:ext xmlns:c16="http://schemas.microsoft.com/office/drawing/2014/chart" uri="{C3380CC4-5D6E-409C-BE32-E72D297353CC}">
                  <c16:uniqueId val="{00000009-4658-43D8-B462-EC621D49EA6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Sheet1!$E$2:$E$9</c:f>
              <c:numCache>
                <c:formatCode>0%</c:formatCode>
                <c:ptCount val="2"/>
                <c:pt idx="0">
                  <c:v>0.58299999999999996</c:v>
                </c:pt>
                <c:pt idx="1">
                  <c:v>0.42</c:v>
                </c:pt>
              </c:numCache>
            </c:numRef>
          </c:val>
          <c:extLst>
            <c:ext xmlns:c16="http://schemas.microsoft.com/office/drawing/2014/chart" uri="{C3380CC4-5D6E-409C-BE32-E72D297353CC}">
              <c16:uniqueId val="{0000000A-4658-43D8-B462-EC621D49EA6B}"/>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1"/>
        <c:delete val="1"/>
      </c:legendEntry>
      <c:layout>
        <c:manualLayout>
          <c:xMode val="edge"/>
          <c:yMode val="edge"/>
          <c:x val="0.64082246069881121"/>
          <c:y val="3.1945010225201319E-2"/>
          <c:w val="0.35368345824822883"/>
          <c:h val="0.1810760738518765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Sheet1!$C$2:$C$9</c:f>
            </c:numRef>
          </c:val>
          <c:extLst>
            <c:ext xmlns:c16="http://schemas.microsoft.com/office/drawing/2014/chart" uri="{C3380CC4-5D6E-409C-BE32-E72D297353CC}">
              <c16:uniqueId val="{00000004-96E7-40B2-B22A-233EC7AAD83C}"/>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Sheet1!$D$2:$D$9</c:f>
            </c:numRef>
          </c:val>
          <c:extLst>
            <c:ext xmlns:c16="http://schemas.microsoft.com/office/drawing/2014/chart" uri="{C3380CC4-5D6E-409C-BE32-E72D297353CC}">
              <c16:uniqueId val="{00000005-96E7-40B2-B22A-233EC7AAD83C}"/>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6E7-40B2-B22A-233EC7AAD83C}"/>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6E7-40B2-B22A-233EC7AAD83C}"/>
              </c:ext>
            </c:extLst>
          </c:dPt>
          <c:dLbls>
            <c:dLbl>
              <c:idx val="1"/>
              <c:delete val="1"/>
              <c:extLst>
                <c:ext xmlns:c15="http://schemas.microsoft.com/office/drawing/2012/chart" uri="{CE6537A1-D6FC-4f65-9D91-7224C49458BB}"/>
                <c:ext xmlns:c16="http://schemas.microsoft.com/office/drawing/2014/chart" uri="{C3380CC4-5D6E-409C-BE32-E72D297353CC}">
                  <c16:uniqueId val="{00000009-96E7-40B2-B22A-233EC7AAD83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Honours/BTech</c:v>
                </c:pt>
              </c:strCache>
            </c:strRef>
          </c:cat>
          <c:val>
            <c:numRef>
              <c:f>Sheet1!$E$2:$E$9</c:f>
              <c:numCache>
                <c:formatCode>0%</c:formatCode>
                <c:ptCount val="2"/>
                <c:pt idx="0">
                  <c:v>0.59499999999999997</c:v>
                </c:pt>
                <c:pt idx="1">
                  <c:v>0.4</c:v>
                </c:pt>
              </c:numCache>
            </c:numRef>
          </c:val>
          <c:extLst>
            <c:ext xmlns:c16="http://schemas.microsoft.com/office/drawing/2014/chart" uri="{C3380CC4-5D6E-409C-BE32-E72D297353CC}">
              <c16:uniqueId val="{0000000A-96E7-40B2-B22A-233EC7AAD83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3058668084498559"/>
          <c:y val="8.9801529988731407E-2"/>
          <c:w val="0.35368345824822883"/>
          <c:h val="0.252930229974447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05965769981866"/>
          <c:y val="0"/>
          <c:w val="0.7100754624226554"/>
          <c:h val="0.7716383334071043"/>
        </c:manualLayout>
      </c:layout>
      <c:lineChart>
        <c:grouping val="stacked"/>
        <c:varyColors val="0"/>
        <c:ser>
          <c:idx val="0"/>
          <c:order val="0"/>
          <c:tx>
            <c:strRef>
              <c:f>Sheet1!$A$2</c:f>
              <c:strCache>
                <c:ptCount val="1"/>
                <c:pt idx="0">
                  <c:v>Researchers</c:v>
                </c:pt>
              </c:strCache>
            </c:strRef>
          </c:tx>
          <c:spPr>
            <a:ln w="28575" cap="rnd">
              <a:solidFill>
                <a:schemeClr val="accent1"/>
              </a:solidFill>
              <a:round/>
            </a:ln>
            <a:effectLst>
              <a:outerShdw blurRad="50800" dist="38100" dir="2700000" algn="tl" rotWithShape="0">
                <a:prstClr val="black">
                  <a:alpha val="40000"/>
                </a:prstClr>
              </a:outerShdw>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t"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2011/12</c:v>
                </c:pt>
                <c:pt idx="1">
                  <c:v>2015/16</c:v>
                </c:pt>
                <c:pt idx="2">
                  <c:v>2016/17</c:v>
                </c:pt>
                <c:pt idx="3">
                  <c:v>2017/18</c:v>
                </c:pt>
                <c:pt idx="4">
                  <c:v>2018/19</c:v>
                </c:pt>
              </c:strCache>
            </c:strRef>
          </c:cat>
          <c:val>
            <c:numRef>
              <c:f>Sheet1!$B$2:$F$2</c:f>
              <c:numCache>
                <c:formatCode>0%</c:formatCode>
                <c:ptCount val="5"/>
                <c:pt idx="0">
                  <c:v>0.33</c:v>
                </c:pt>
                <c:pt idx="1">
                  <c:v>0.37</c:v>
                </c:pt>
                <c:pt idx="2">
                  <c:v>0.38</c:v>
                </c:pt>
                <c:pt idx="3">
                  <c:v>0.38</c:v>
                </c:pt>
                <c:pt idx="4">
                  <c:v>0.39</c:v>
                </c:pt>
              </c:numCache>
            </c:numRef>
          </c:val>
          <c:smooth val="0"/>
          <c:extLst>
            <c:ext xmlns:c16="http://schemas.microsoft.com/office/drawing/2014/chart" uri="{C3380CC4-5D6E-409C-BE32-E72D297353CC}">
              <c16:uniqueId val="{00000000-2EDF-4E78-999F-B50B56DE3437}"/>
            </c:ext>
          </c:extLst>
        </c:ser>
        <c:dLbls>
          <c:showLegendKey val="0"/>
          <c:showVal val="0"/>
          <c:showCatName val="0"/>
          <c:showSerName val="0"/>
          <c:showPercent val="0"/>
          <c:showBubbleSize val="0"/>
        </c:dLbls>
        <c:marker val="1"/>
        <c:smooth val="0"/>
        <c:axId val="-248917024"/>
        <c:axId val="-248918112"/>
      </c:lineChart>
      <c:valAx>
        <c:axId val="-248918112"/>
        <c:scaling>
          <c:orientation val="minMax"/>
          <c:max val="0.5"/>
          <c:min val="0.25"/>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48917024"/>
        <c:crosses val="autoZero"/>
        <c:crossBetween val="between"/>
      </c:valAx>
      <c:catAx>
        <c:axId val="-2489170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489181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rgbClr val="DBEEF4"/>
    </a:solid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05965769981866"/>
          <c:y val="0"/>
          <c:w val="0.7100754624226554"/>
          <c:h val="0.7716383334071043"/>
        </c:manualLayout>
      </c:layout>
      <c:lineChart>
        <c:grouping val="stacked"/>
        <c:varyColors val="0"/>
        <c:ser>
          <c:idx val="0"/>
          <c:order val="0"/>
          <c:tx>
            <c:strRef>
              <c:f>Sheet1!$A$2</c:f>
              <c:strCache>
                <c:ptCount val="1"/>
                <c:pt idx="0">
                  <c:v>Researchers</c:v>
                </c:pt>
              </c:strCache>
            </c:strRef>
          </c:tx>
          <c:spPr>
            <a:ln w="28575" cap="rnd">
              <a:solidFill>
                <a:schemeClr val="accent1"/>
              </a:solidFill>
              <a:round/>
            </a:ln>
            <a:effectLst>
              <a:outerShdw blurRad="50800" dist="38100" dir="2700000" algn="tl" rotWithShape="0">
                <a:prstClr val="black">
                  <a:alpha val="40000"/>
                </a:prstClr>
              </a:outerShdw>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t" anchorCtr="1">
                <a:spAutoFit/>
              </a:bodyPr>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2011/12</c:v>
                </c:pt>
                <c:pt idx="1">
                  <c:v>2015/16</c:v>
                </c:pt>
                <c:pt idx="2">
                  <c:v>2016/17</c:v>
                </c:pt>
                <c:pt idx="3">
                  <c:v>2017/18</c:v>
                </c:pt>
                <c:pt idx="4">
                  <c:v>2018/19</c:v>
                </c:pt>
              </c:strCache>
            </c:strRef>
          </c:cat>
          <c:val>
            <c:numRef>
              <c:f>Sheet1!$B$2:$F$2</c:f>
              <c:numCache>
                <c:formatCode>0%</c:formatCode>
                <c:ptCount val="5"/>
                <c:pt idx="0">
                  <c:v>0.26</c:v>
                </c:pt>
                <c:pt idx="1">
                  <c:v>0.31</c:v>
                </c:pt>
                <c:pt idx="2">
                  <c:v>0.35</c:v>
                </c:pt>
                <c:pt idx="3">
                  <c:v>0.36</c:v>
                </c:pt>
                <c:pt idx="4">
                  <c:v>0.4</c:v>
                </c:pt>
              </c:numCache>
            </c:numRef>
          </c:val>
          <c:smooth val="0"/>
          <c:extLst>
            <c:ext xmlns:c16="http://schemas.microsoft.com/office/drawing/2014/chart" uri="{C3380CC4-5D6E-409C-BE32-E72D297353CC}">
              <c16:uniqueId val="{00000000-2EDF-4E78-999F-B50B56DE3437}"/>
            </c:ext>
          </c:extLst>
        </c:ser>
        <c:dLbls>
          <c:showLegendKey val="0"/>
          <c:showVal val="0"/>
          <c:showCatName val="0"/>
          <c:showSerName val="0"/>
          <c:showPercent val="0"/>
          <c:showBubbleSize val="0"/>
        </c:dLbls>
        <c:marker val="1"/>
        <c:smooth val="0"/>
        <c:axId val="-248923552"/>
        <c:axId val="-248921920"/>
      </c:lineChart>
      <c:valAx>
        <c:axId val="-248921920"/>
        <c:scaling>
          <c:orientation val="minMax"/>
          <c:max val="0.5"/>
          <c:min val="0.25"/>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48923552"/>
        <c:crosses val="autoZero"/>
        <c:crossBetween val="between"/>
      </c:valAx>
      <c:catAx>
        <c:axId val="-248923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48921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solidFill>
      <a:srgbClr val="DBEEF4"/>
    </a:solidFill>
    <a:ln>
      <a:noFill/>
    </a:ln>
    <a:effectLst/>
  </c:spPr>
  <c:txPr>
    <a:bodyPr/>
    <a:lstStyle/>
    <a:p>
      <a:pPr>
        <a:defRPr>
          <a:latin typeface="Arial Narrow" panose="020B0606020202030204" pitchFamily="34" charset="0"/>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Total</c:v>
                </c:pt>
              </c:strCache>
            </c:strRef>
          </c:tx>
          <c:spPr>
            <a:ln>
              <a:solidFill>
                <a:srgbClr val="FF0000"/>
              </a:solidFill>
            </a:ln>
            <a:effectLst>
              <a:outerShdw blurRad="50800" dist="38100" dir="2700000" algn="tl" rotWithShape="0">
                <a:prstClr val="black">
                  <a:alpha val="40000"/>
                </a:prstClr>
              </a:outerShdw>
            </a:effectLst>
          </c:spPr>
          <c:dPt>
            <c:idx val="0"/>
            <c:bubble3D val="0"/>
            <c:spPr>
              <a:solidFill>
                <a:schemeClr val="accent1"/>
              </a:solidFill>
              <a:ln w="19050">
                <a:solidFill>
                  <a:srgbClr val="FF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371-49EF-B53D-9DF660DAE4A3}"/>
              </c:ext>
            </c:extLst>
          </c:dPt>
          <c:dPt>
            <c:idx val="1"/>
            <c:bubble3D val="0"/>
            <c:spPr>
              <a:solidFill>
                <a:schemeClr val="accent3"/>
              </a:solidFill>
              <a:ln w="19050">
                <a:solidFill>
                  <a:srgbClr val="FF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371-49EF-B53D-9DF660DAE4A3}"/>
              </c:ext>
            </c:extLst>
          </c:dPt>
          <c:dLbls>
            <c:dLbl>
              <c:idx val="0"/>
              <c:layout>
                <c:manualLayout>
                  <c:x val="7.86015417673387E-3"/>
                  <c:y val="-1.4930659711453595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Narrow" panose="020B0606020202030204" pitchFamily="34" charset="0"/>
                        <a:ea typeface="+mn-ea"/>
                        <a:cs typeface="+mn-cs"/>
                      </a:defRPr>
                    </a:pPr>
                    <a:r>
                      <a:rPr lang="en-US" sz="1800" b="1" baseline="0" dirty="0" smtClean="0">
                        <a:solidFill>
                          <a:schemeClr val="bg1"/>
                        </a:solidFill>
                        <a:latin typeface="Arial Narrow" panose="020B0606020202030204" pitchFamily="34" charset="0"/>
                      </a:rPr>
                      <a:t>31%</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42855151845530454"/>
                      <c:h val="0.27784870662390893"/>
                    </c:manualLayout>
                  </c15:layout>
                </c:ext>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B371-49EF-B53D-9DF660DAE4A3}"/>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D9A-4070-9D89-12209CFDFA6C}"/>
              </c:ext>
            </c:extLst>
          </c:dPt>
          <c:dPt>
            <c:idx val="1"/>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D9A-4070-9D89-12209CFDFA6C}"/>
              </c:ext>
            </c:extLst>
          </c:dPt>
          <c:dLbls>
            <c:dLbl>
              <c:idx val="0"/>
              <c:layout>
                <c:manualLayout>
                  <c:x val="8.8135491925201218E-3"/>
                  <c:y val="-1.9357613117933083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Narrow" panose="020B0606020202030204" pitchFamily="34" charset="0"/>
                        <a:ea typeface="+mn-ea"/>
                        <a:cs typeface="+mn-cs"/>
                      </a:defRPr>
                    </a:pPr>
                    <a:r>
                      <a:rPr lang="en-US" sz="1800" baseline="0" dirty="0" smtClean="0">
                        <a:latin typeface="Arial Narrow" panose="020B0606020202030204" pitchFamily="34" charset="0"/>
                      </a:rPr>
                      <a:t>49%</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42855151845530454"/>
                      <c:h val="0.27784870662390893"/>
                    </c:manualLayout>
                  </c15:layout>
                </c:ext>
                <c:ext xmlns:c16="http://schemas.microsoft.com/office/drawing/2014/chart" uri="{C3380CC4-5D6E-409C-BE32-E72D297353CC}">
                  <c16:uniqueId val="{00000001-4D9A-4070-9D89-12209CFDFA6C}"/>
                </c:ext>
              </c:extLst>
            </c:dLbl>
            <c:dLbl>
              <c:idx val="1"/>
              <c:delete val="1"/>
              <c:extLst>
                <c:ext xmlns:c15="http://schemas.microsoft.com/office/drawing/2012/chart" uri="{CE6537A1-D6FC-4f65-9D91-7224C49458BB}"/>
                <c:ext xmlns:c16="http://schemas.microsoft.com/office/drawing/2014/chart" uri="{C3380CC4-5D6E-409C-BE32-E72D297353CC}">
                  <c16:uniqueId val="{00000003-4D9A-4070-9D89-12209CFDFA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Black</c:v>
                </c:pt>
                <c:pt idx="1">
                  <c:v>White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4-4D9A-4070-9D89-12209CFDFA6C}"/>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90783352724665"/>
          <c:y val="5.6209448916972868E-2"/>
          <c:w val="0.55171262670871601"/>
          <c:h val="0.86900226415220527"/>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53B-450A-AA82-71548471C37A}"/>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E53B-450A-AA82-71548471C37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53B-450A-AA82-71548471C37A}"/>
              </c:ext>
            </c:extLst>
          </c:dPt>
          <c:dPt>
            <c:idx val="3"/>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7-E53B-450A-AA82-71548471C37A}"/>
              </c:ext>
            </c:extLst>
          </c:dPt>
          <c:dLbls>
            <c:dLbl>
              <c:idx val="0"/>
              <c:layout>
                <c:manualLayout>
                  <c:x val="-1.7097551575202208E-2"/>
                  <c:y val="1.0682067841264678E-2"/>
                </c:manualLayout>
              </c:layout>
              <c:tx>
                <c:rich>
                  <a:bodyPr/>
                  <a:lstStyle/>
                  <a:p>
                    <a:r>
                      <a:rPr lang="en-US" sz="1200" dirty="0" smtClean="0"/>
                      <a:t>Parliamentary </a:t>
                    </a:r>
                  </a:p>
                  <a:p>
                    <a:r>
                      <a:rPr lang="en-US" sz="1200" dirty="0" smtClean="0"/>
                      <a:t>grant</a:t>
                    </a:r>
                    <a:r>
                      <a:rPr lang="en-US" sz="1200" baseline="0" dirty="0"/>
                      <a:t>
</a:t>
                    </a:r>
                    <a:fld id="{6196C2EA-45D3-446F-8433-599442F55B77}" type="PERCENTAGE">
                      <a:rPr lang="en-US" sz="1200" baseline="0"/>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53B-450A-AA82-71548471C37A}"/>
                </c:ext>
              </c:extLst>
            </c:dLbl>
            <c:dLbl>
              <c:idx val="1"/>
              <c:layout>
                <c:manualLayout>
                  <c:x val="0.16086184182553104"/>
                  <c:y val="-4.3706876332197914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677365066432945"/>
                      <c:h val="0.12205784534738047"/>
                    </c:manualLayout>
                  </c15:layout>
                </c:ext>
                <c:ext xmlns:c16="http://schemas.microsoft.com/office/drawing/2014/chart" uri="{C3380CC4-5D6E-409C-BE32-E72D297353CC}">
                  <c16:uniqueId val="{00000003-E53B-450A-AA82-71548471C37A}"/>
                </c:ext>
              </c:extLst>
            </c:dLbl>
            <c:dLbl>
              <c:idx val="2"/>
              <c:layout>
                <c:manualLayout>
                  <c:x val="-2.1448625716813528E-2"/>
                  <c:y val="2.22313512602703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53B-450A-AA82-71548471C37A}"/>
                </c:ext>
              </c:extLst>
            </c:dLbl>
            <c:dLbl>
              <c:idx val="3"/>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dirty="0" smtClean="0"/>
                      <a:t>Other </a:t>
                    </a:r>
                  </a:p>
                  <a:p>
                    <a:pPr>
                      <a:defRPr sz="1400" b="1">
                        <a:solidFill>
                          <a:schemeClr val="bg1"/>
                        </a:solidFill>
                      </a:defRPr>
                    </a:pPr>
                    <a:r>
                      <a:rPr lang="en-US" sz="1400" dirty="0" smtClean="0"/>
                      <a:t>income</a:t>
                    </a:r>
                    <a:r>
                      <a:rPr lang="en-US" sz="1400" baseline="0" dirty="0"/>
                      <a:t>
</a:t>
                    </a:r>
                    <a:fld id="{BC5809ED-39B4-4D62-8CC1-19700770D471}" type="PERCENTAGE">
                      <a:rPr lang="en-US" sz="1400" baseline="0"/>
                      <a:pPr>
                        <a:defRPr sz="1400" b="1">
                          <a:solidFill>
                            <a:schemeClr val="bg1"/>
                          </a:solidFill>
                        </a:defRPr>
                      </a:pPr>
                      <a:t>[PERCENTAGE]</a:t>
                    </a:fld>
                    <a:endParaRPr lang="en-US" sz="1400" baseline="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53B-450A-AA82-71548471C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Parliamentary grant</c:v>
                </c:pt>
                <c:pt idx="1">
                  <c:v>Contract income-DST</c:v>
                </c:pt>
                <c:pt idx="2">
                  <c:v>Contract income</c:v>
                </c:pt>
                <c:pt idx="3">
                  <c:v>Other income</c:v>
                </c:pt>
              </c:strCache>
            </c:strRef>
          </c:cat>
          <c:val>
            <c:numRef>
              <c:f>Sheet1!$B$2:$B$5</c:f>
              <c:numCache>
                <c:formatCode>General</c:formatCode>
                <c:ptCount val="4"/>
                <c:pt idx="0">
                  <c:v>904754</c:v>
                </c:pt>
                <c:pt idx="1">
                  <c:v>2600009</c:v>
                </c:pt>
                <c:pt idx="2">
                  <c:v>470606</c:v>
                </c:pt>
                <c:pt idx="3">
                  <c:v>141548</c:v>
                </c:pt>
              </c:numCache>
            </c:numRef>
          </c:val>
          <c:extLst>
            <c:ext xmlns:c16="http://schemas.microsoft.com/office/drawing/2014/chart" uri="{C3380CC4-5D6E-409C-BE32-E72D297353CC}">
              <c16:uniqueId val="{00000008-E53B-450A-AA82-71548471C37A}"/>
            </c:ext>
          </c:extLst>
        </c:ser>
        <c:dLbls>
          <c:showLegendKey val="0"/>
          <c:showVal val="0"/>
          <c:showCatName val="1"/>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3">
                  <a:shade val="76000"/>
                </a:schemeClr>
              </a:solidFill>
              <a:ln w="19050">
                <a:solidFill>
                  <a:srgbClr val="FF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351-41B9-80C4-934D4B5890D2}"/>
              </c:ext>
            </c:extLst>
          </c:dPt>
          <c:dPt>
            <c:idx val="1"/>
            <c:bubble3D val="0"/>
            <c:spPr>
              <a:solidFill>
                <a:schemeClr val="accent3">
                  <a:tint val="77000"/>
                </a:schemeClr>
              </a:solidFill>
              <a:ln w="19050">
                <a:solidFill>
                  <a:srgbClr val="FF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351-41B9-80C4-934D4B5890D2}"/>
              </c:ext>
            </c:extLst>
          </c:dPt>
          <c:dLbls>
            <c:dLbl>
              <c:idx val="0"/>
              <c:layout>
                <c:manualLayout>
                  <c:x val="-8.7188671407237347E-3"/>
                  <c:y val="2.3073332195776335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r>
                      <a:rPr lang="en-US" sz="1200" baseline="0" dirty="0" smtClean="0"/>
                      <a:t>1 853</a:t>
                    </a:r>
                    <a:endParaRPr lang="en-US" sz="1200" baseline="0"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42855151845530454"/>
                      <c:h val="0.27784870662390893"/>
                    </c:manualLayout>
                  </c15:layout>
                </c:ext>
                <c:ext xmlns:c16="http://schemas.microsoft.com/office/drawing/2014/chart" uri="{C3380CC4-5D6E-409C-BE32-E72D297353CC}">
                  <c16:uniqueId val="{00000001-3351-41B9-80C4-934D4B5890D2}"/>
                </c:ext>
              </c:extLst>
            </c:dLbl>
            <c:dLbl>
              <c:idx val="1"/>
              <c:delete val="1"/>
              <c:extLst>
                <c:ext xmlns:c15="http://schemas.microsoft.com/office/drawing/2012/chart" uri="{CE6537A1-D6FC-4f65-9D91-7224C49458BB}"/>
                <c:ext xmlns:c16="http://schemas.microsoft.com/office/drawing/2014/chart" uri="{C3380CC4-5D6E-409C-BE32-E72D297353CC}">
                  <c16:uniqueId val="{00000003-3351-41B9-80C4-934D4B5890D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Black</c:v>
                </c:pt>
                <c:pt idx="1">
                  <c:v>White</c:v>
                </c:pt>
              </c:strCache>
            </c:strRef>
          </c:cat>
          <c:val>
            <c:numRef>
              <c:f>Sheet1!$B$2:$B$3</c:f>
              <c:numCache>
                <c:formatCode>General</c:formatCode>
                <c:ptCount val="2"/>
                <c:pt idx="0">
                  <c:v>1698</c:v>
                </c:pt>
                <c:pt idx="1">
                  <c:v>2992</c:v>
                </c:pt>
              </c:numCache>
            </c:numRef>
          </c:val>
          <c:extLst>
            <c:ext xmlns:c16="http://schemas.microsoft.com/office/drawing/2014/chart" uri="{C3380CC4-5D6E-409C-BE32-E72D297353CC}">
              <c16:uniqueId val="{00000004-3351-41B9-80C4-934D4B5890D2}"/>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06451634288475"/>
          <c:y val="5.3553642392061451E-2"/>
          <c:w val="0.74981652487423944"/>
          <c:h val="0.78464545801560714"/>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rgbClr val="00256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0A-4925-823F-0CF80E4B1CF9}"/>
              </c:ext>
            </c:extLst>
          </c:dPt>
          <c:dPt>
            <c:idx val="1"/>
            <c:bubble3D val="0"/>
            <c:spPr>
              <a:solidFill>
                <a:srgbClr val="C00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0A-4925-823F-0CF80E4B1CF9}"/>
              </c:ext>
            </c:extLst>
          </c:dPt>
          <c:dPt>
            <c:idx val="2"/>
            <c:bubble3D val="0"/>
            <c:spPr>
              <a:solidFill>
                <a:srgbClr val="1B819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10A-4925-823F-0CF80E4B1CF9}"/>
              </c:ext>
            </c:extLst>
          </c:dPt>
          <c:dPt>
            <c:idx val="3"/>
            <c:bubble3D val="0"/>
            <c:spPr>
              <a:solidFill>
                <a:srgbClr val="72913C"/>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10A-4925-823F-0CF80E4B1CF9}"/>
              </c:ext>
            </c:extLst>
          </c:dPt>
          <c:dPt>
            <c:idx val="4"/>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10A-4925-823F-0CF80E4B1CF9}"/>
              </c:ext>
            </c:extLst>
          </c:dPt>
          <c:dPt>
            <c:idx val="5"/>
            <c:bubble3D val="0"/>
            <c:spPr>
              <a:solidFill>
                <a:srgbClr val="1B819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510A-4925-823F-0CF80E4B1CF9}"/>
              </c:ext>
            </c:extLst>
          </c:dPt>
          <c:dPt>
            <c:idx val="6"/>
            <c:bubble3D val="0"/>
            <c:spPr>
              <a:solidFill>
                <a:srgbClr val="00B0F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510A-4925-823F-0CF80E4B1CF9}"/>
              </c:ext>
            </c:extLst>
          </c:dPt>
          <c:dPt>
            <c:idx val="7"/>
            <c:bubble3D val="0"/>
            <c:spPr>
              <a:solidFill>
                <a:schemeClr val="accent2">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510A-4925-823F-0CF80E4B1CF9}"/>
              </c:ext>
            </c:extLst>
          </c:dPt>
          <c:dPt>
            <c:idx val="8"/>
            <c:bubble3D val="0"/>
            <c:spPr>
              <a:solidFill>
                <a:schemeClr val="accent3">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510A-4925-823F-0CF80E4B1CF9}"/>
              </c:ext>
            </c:extLst>
          </c:dPt>
          <c:dPt>
            <c:idx val="9"/>
            <c:bubble3D val="0"/>
            <c:spPr>
              <a:solidFill>
                <a:srgbClr val="C00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3-510A-4925-823F-0CF80E4B1CF9}"/>
              </c:ext>
            </c:extLst>
          </c:dPt>
          <c:dLbls>
            <c:dLbl>
              <c:idx val="0"/>
              <c:layout>
                <c:manualLayout>
                  <c:x val="9.4674748280836087E-3"/>
                  <c:y val="-0.1425593084940579"/>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10A-4925-823F-0CF80E4B1CF9}"/>
                </c:ext>
              </c:extLst>
            </c:dLbl>
            <c:dLbl>
              <c:idx val="1"/>
              <c:layout>
                <c:manualLayout>
                  <c:x val="3.0707515623784033E-2"/>
                  <c:y val="7.8911531293083939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Narrow" panose="020B0606020202030204" pitchFamily="34" charset="0"/>
                        <a:ea typeface="+mn-ea"/>
                        <a:cs typeface="+mn-cs"/>
                      </a:defRPr>
                    </a:pPr>
                    <a:r>
                      <a:rPr lang="en-US" dirty="0" smtClean="0"/>
                      <a:t>827 </a:t>
                    </a:r>
                    <a:fld id="{F4644611-2C8E-4FA9-8A9E-3F5A05BAF656}" type="PERCENTAGE">
                      <a:rPr lang="en-US" smtClean="0"/>
                      <a:pPr>
                        <a:defRPr sz="1800" b="1">
                          <a:solidFill>
                            <a:schemeClr val="bg1"/>
                          </a:solidFill>
                          <a:latin typeface="Arial Narrow" panose="020B0606020202030204" pitchFamily="34" charset="0"/>
                        </a:defRPr>
                      </a:pPr>
                      <a:t>[PERCENTAGE]</a:t>
                    </a:fld>
                    <a:endParaRPr lang="en-US" dirty="0" smtClean="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eparator>
</c:separator>
              <c:extLst>
                <c:ext xmlns:c15="http://schemas.microsoft.com/office/drawing/2012/chart" uri="{CE6537A1-D6FC-4f65-9D91-7224C49458BB}">
                  <c15:layout>
                    <c:manualLayout>
                      <c:w val="0.15454325579480555"/>
                      <c:h val="0.13293975564740967"/>
                    </c:manualLayout>
                  </c15:layout>
                  <c15:dlblFieldTable/>
                  <c15:showDataLabelsRange val="0"/>
                </c:ext>
                <c:ext xmlns:c16="http://schemas.microsoft.com/office/drawing/2014/chart" uri="{C3380CC4-5D6E-409C-BE32-E72D297353CC}">
                  <c16:uniqueId val="{00000003-510A-4925-823F-0CF80E4B1CF9}"/>
                </c:ext>
              </c:extLst>
            </c:dLbl>
            <c:dLbl>
              <c:idx val="2"/>
              <c:layout>
                <c:manualLayout>
                  <c:x val="1.3155269679920895E-2"/>
                  <c:y val="7.891160802181026E-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10A-4925-823F-0CF80E4B1CF9}"/>
                </c:ext>
              </c:extLst>
            </c:dLbl>
            <c:dLbl>
              <c:idx val="3"/>
              <c:layout>
                <c:manualLayout>
                  <c:x val="3.8282270018406159E-2"/>
                  <c:y val="-0.12888895976895676"/>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3"/>
                      </a:solidFill>
                      <a:latin typeface="Arial Narrow" panose="020B0606020202030204" pitchFamily="34" charset="0"/>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9.9904583386791132E-2"/>
                      <c:h val="0.11655244504821374"/>
                    </c:manualLayout>
                  </c15:layout>
                </c:ext>
                <c:ext xmlns:c16="http://schemas.microsoft.com/office/drawing/2014/chart" uri="{C3380CC4-5D6E-409C-BE32-E72D297353CC}">
                  <c16:uniqueId val="{00000007-510A-4925-823F-0CF80E4B1CF9}"/>
                </c:ext>
              </c:extLst>
            </c:dLbl>
            <c:dLbl>
              <c:idx val="4"/>
              <c:layout>
                <c:manualLayout>
                  <c:x val="-0.15260112828708239"/>
                  <c:y val="4.2086190944965469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510A-4925-823F-0CF80E4B1CF9}"/>
                </c:ext>
              </c:extLst>
            </c:dLbl>
            <c:dLbl>
              <c:idx val="5"/>
              <c:layout>
                <c:manualLayout>
                  <c:x val="-0.16312534403101908"/>
                  <c:y val="3.1564643208724104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510A-4925-823F-0CF80E4B1CF9}"/>
                </c:ext>
              </c:extLst>
            </c:dLbl>
            <c:dLbl>
              <c:idx val="6"/>
              <c:layout>
                <c:manualLayout>
                  <c:x val="-0.16312534403101908"/>
                  <c:y val="5.2607738681206837E-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510A-4925-823F-0CF80E4B1CF9}"/>
                </c:ext>
              </c:extLst>
            </c:dLbl>
            <c:dLbl>
              <c:idx val="7"/>
              <c:layout>
                <c:manualLayout>
                  <c:x val="-0.16838745190298746"/>
                  <c:y val="-1.57823216043621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510A-4925-823F-0CF80E4B1CF9}"/>
                </c:ext>
              </c:extLst>
            </c:dLbl>
            <c:dLbl>
              <c:idx val="8"/>
              <c:layout>
                <c:manualLayout>
                  <c:x val="-0.16312534403101908"/>
                  <c:y val="-5.2607738681206884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510A-4925-823F-0CF80E4B1CF9}"/>
                </c:ext>
              </c:extLst>
            </c:dLbl>
            <c:dLbl>
              <c:idx val="9"/>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510A-4925-823F-0CF80E4B1CF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separator>
</c:separator>
            <c:showLeaderLines val="0"/>
            <c:extLst>
              <c:ext xmlns:c15="http://schemas.microsoft.com/office/drawing/2012/chart" uri="{CE6537A1-D6FC-4f65-9D91-7224C49458BB}"/>
            </c:extLst>
          </c:dLbls>
          <c:cat>
            <c:strRef>
              <c:f>Sheet1!$A$2:$A$5</c:f>
              <c:strCache>
                <c:ptCount val="4"/>
                <c:pt idx="0">
                  <c:v>Grants</c:v>
                </c:pt>
                <c:pt idx="1">
                  <c:v>Operating Expenses (incl. Facilities)</c:v>
                </c:pt>
                <c:pt idx="2">
                  <c:v>Salaries</c:v>
                </c:pt>
                <c:pt idx="3">
                  <c:v>Capital Expenses</c:v>
                </c:pt>
              </c:strCache>
            </c:strRef>
          </c:cat>
          <c:val>
            <c:numRef>
              <c:f>Sheet1!$B$2:$B$5</c:f>
              <c:numCache>
                <c:formatCode>_(* #,##0_);_(* \(#,##0\);_(* "-"??_);_(@_)</c:formatCode>
                <c:ptCount val="4"/>
                <c:pt idx="0">
                  <c:v>2569</c:v>
                </c:pt>
                <c:pt idx="1">
                  <c:v>828</c:v>
                </c:pt>
                <c:pt idx="2">
                  <c:v>716</c:v>
                </c:pt>
                <c:pt idx="3">
                  <c:v>14</c:v>
                </c:pt>
              </c:numCache>
            </c:numRef>
          </c:val>
          <c:extLst>
            <c:ext xmlns:c16="http://schemas.microsoft.com/office/drawing/2014/chart" uri="{C3380CC4-5D6E-409C-BE32-E72D297353CC}">
              <c16:uniqueId val="{00000014-510A-4925-823F-0CF80E4B1CF9}"/>
            </c:ext>
          </c:extLst>
        </c:ser>
        <c:dLbls>
          <c:showLegendKey val="0"/>
          <c:showVal val="0"/>
          <c:showCatName val="0"/>
          <c:showSerName val="0"/>
          <c:showPercent val="0"/>
          <c:showBubbleSize val="0"/>
          <c:showLeaderLines val="0"/>
        </c:dLbls>
        <c:firstSliceAng val="0"/>
        <c:holeSize val="34"/>
      </c:doughnutChart>
      <c:spPr>
        <a:noFill/>
        <a:ln>
          <a:noFill/>
        </a:ln>
        <a:effectLst/>
      </c:spPr>
    </c:plotArea>
    <c:legend>
      <c:legendPos val="b"/>
      <c:layout>
        <c:manualLayout>
          <c:xMode val="edge"/>
          <c:yMode val="edge"/>
          <c:x val="0"/>
          <c:y val="0.80845605193005166"/>
          <c:w val="0.55760129331160935"/>
          <c:h val="0.183652787267767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E1E8F6"/>
    </a:solid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3">
                  <a:shade val="76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6EC-4068-A620-B590C1BEBDD7}"/>
              </c:ext>
            </c:extLst>
          </c:dPt>
          <c:dPt>
            <c:idx val="1"/>
            <c:bubble3D val="0"/>
            <c:spPr>
              <a:solidFill>
                <a:schemeClr val="accent3">
                  <a:tint val="77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6EC-4068-A620-B590C1BEBDD7}"/>
              </c:ext>
            </c:extLst>
          </c:dPt>
          <c:dLbls>
            <c:dLbl>
              <c:idx val="0"/>
              <c:layout>
                <c:manualLayout>
                  <c:x val="-8.7188671407237347E-3"/>
                  <c:y val="1.4264201774866371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r>
                      <a:rPr lang="en-US" sz="1200" dirty="0" smtClean="0"/>
                      <a:t>1 207</a:t>
                    </a:r>
                    <a:endParaRPr lang="en-US" sz="1200" baseline="0"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42855151845530454"/>
                      <c:h val="0.27784870662390893"/>
                    </c:manualLayout>
                  </c15:layout>
                </c:ext>
                <c:ext xmlns:c16="http://schemas.microsoft.com/office/drawing/2014/chart" uri="{C3380CC4-5D6E-409C-BE32-E72D297353CC}">
                  <c16:uniqueId val="{00000001-F6EC-4068-A620-B590C1BEBDD7}"/>
                </c:ext>
              </c:extLst>
            </c:dLbl>
            <c:dLbl>
              <c:idx val="1"/>
              <c:delete val="1"/>
              <c:extLst>
                <c:ext xmlns:c15="http://schemas.microsoft.com/office/drawing/2012/chart" uri="{CE6537A1-D6FC-4f65-9D91-7224C49458BB}"/>
                <c:ext xmlns:c16="http://schemas.microsoft.com/office/drawing/2014/chart" uri="{C3380CC4-5D6E-409C-BE32-E72D297353CC}">
                  <c16:uniqueId val="{00000003-F6EC-4068-A620-B590C1BEBD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1285</c:v>
                </c:pt>
                <c:pt idx="1">
                  <c:v>2922</c:v>
                </c:pt>
              </c:numCache>
            </c:numRef>
          </c:val>
          <c:extLst>
            <c:ext xmlns:c16="http://schemas.microsoft.com/office/drawing/2014/chart" uri="{C3380CC4-5D6E-409C-BE32-E72D297353CC}">
              <c16:uniqueId val="{00000004-F6EC-4068-A620-B590C1BEBDD7}"/>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3">
                  <a:shade val="76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42E-46FC-9B25-B916C404B78E}"/>
              </c:ext>
            </c:extLst>
          </c:dPt>
          <c:dPt>
            <c:idx val="1"/>
            <c:bubble3D val="0"/>
            <c:spPr>
              <a:solidFill>
                <a:schemeClr val="accent3">
                  <a:tint val="77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42E-46FC-9B25-B916C404B78E}"/>
              </c:ext>
            </c:extLst>
          </c:dPt>
          <c:dLbls>
            <c:dLbl>
              <c:idx val="0"/>
              <c:layout>
                <c:manualLayout>
                  <c:x val="-8.7188671407237347E-3"/>
                  <c:y val="2.3073332195776335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r>
                      <a:rPr lang="en-US" sz="1200" baseline="0" dirty="0" smtClean="0"/>
                      <a:t>1 358</a:t>
                    </a:r>
                    <a:endParaRPr lang="en-US" sz="1200" baseline="0"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42855151845530454"/>
                      <c:h val="0.27784870662390893"/>
                    </c:manualLayout>
                  </c15:layout>
                </c:ext>
                <c:ext xmlns:c16="http://schemas.microsoft.com/office/drawing/2014/chart" uri="{C3380CC4-5D6E-409C-BE32-E72D297353CC}">
                  <c16:uniqueId val="{00000001-442E-46FC-9B25-B916C404B78E}"/>
                </c:ext>
              </c:extLst>
            </c:dLbl>
            <c:dLbl>
              <c:idx val="1"/>
              <c:delete val="1"/>
              <c:extLst>
                <c:ext xmlns:c15="http://schemas.microsoft.com/office/drawing/2012/chart" uri="{CE6537A1-D6FC-4f65-9D91-7224C49458BB}"/>
                <c:ext xmlns:c16="http://schemas.microsoft.com/office/drawing/2014/chart" uri="{C3380CC4-5D6E-409C-BE32-E72D297353CC}">
                  <c16:uniqueId val="{00000003-442E-46FC-9B25-B916C404B78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Narrow" panose="020B060602020203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Black</c:v>
                </c:pt>
                <c:pt idx="1">
                  <c:v>White</c:v>
                </c:pt>
              </c:strCache>
            </c:strRef>
          </c:cat>
          <c:val>
            <c:numRef>
              <c:f>Sheet1!$B$2:$B$3</c:f>
              <c:numCache>
                <c:formatCode>General</c:formatCode>
                <c:ptCount val="2"/>
                <c:pt idx="0">
                  <c:v>1069</c:v>
                </c:pt>
                <c:pt idx="1">
                  <c:v>2992</c:v>
                </c:pt>
              </c:numCache>
            </c:numRef>
          </c:val>
          <c:extLst>
            <c:ext xmlns:c16="http://schemas.microsoft.com/office/drawing/2014/chart" uri="{C3380CC4-5D6E-409C-BE32-E72D297353CC}">
              <c16:uniqueId val="{00000004-442E-46FC-9B25-B916C404B78E}"/>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39282376990814"/>
          <c:y val="2.0660746739651278E-3"/>
          <c:w val="0.70337843680822065"/>
          <c:h val="0.94980228537386624"/>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E66-4639-8389-8C261D9DEC23}"/>
              </c:ext>
            </c:extLst>
          </c:dPt>
          <c:dPt>
            <c:idx val="1"/>
            <c:bubble3D val="0"/>
            <c:spPr>
              <a:solidFill>
                <a:srgbClr val="8BA158"/>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E66-4639-8389-8C261D9DEC23}"/>
              </c:ext>
            </c:extLst>
          </c:dPt>
          <c:dPt>
            <c:idx val="2"/>
            <c:bubble3D val="0"/>
            <c:spPr>
              <a:solidFill>
                <a:srgbClr val="1B819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E66-4639-8389-8C261D9DEC23}"/>
              </c:ext>
            </c:extLst>
          </c:dPt>
          <c:dPt>
            <c:idx val="3"/>
            <c:bubble3D val="0"/>
            <c:spPr>
              <a:solidFill>
                <a:srgbClr val="2D4178"/>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E66-4639-8389-8C261D9DEC23}"/>
              </c:ext>
            </c:extLst>
          </c:dPt>
          <c:dPt>
            <c:idx val="4"/>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6E66-4639-8389-8C261D9DEC23}"/>
              </c:ext>
            </c:extLst>
          </c:dPt>
          <c:dPt>
            <c:idx val="5"/>
            <c:bubble3D val="0"/>
            <c:spPr>
              <a:solidFill>
                <a:schemeClr val="accent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6E66-4639-8389-8C261D9DEC23}"/>
              </c:ext>
            </c:extLst>
          </c:dPt>
          <c:dPt>
            <c:idx val="6"/>
            <c:bubble3D val="0"/>
            <c:spPr>
              <a:solidFill>
                <a:schemeClr val="accent1">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6E66-4639-8389-8C261D9DEC23}"/>
              </c:ext>
            </c:extLst>
          </c:dPt>
          <c:dPt>
            <c:idx val="7"/>
            <c:bubble3D val="0"/>
            <c:spPr>
              <a:solidFill>
                <a:schemeClr val="accent2">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6E66-4639-8389-8C261D9DEC23}"/>
              </c:ext>
            </c:extLst>
          </c:dPt>
          <c:dPt>
            <c:idx val="8"/>
            <c:bubble3D val="0"/>
            <c:spPr>
              <a:solidFill>
                <a:schemeClr val="accent3">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6E66-4639-8389-8C261D9DEC23}"/>
              </c:ext>
            </c:extLst>
          </c:dPt>
          <c:dPt>
            <c:idx val="9"/>
            <c:bubble3D val="0"/>
            <c:spPr>
              <a:solidFill>
                <a:schemeClr val="accent4">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3-6E66-4639-8389-8C261D9DEC23}"/>
              </c:ext>
            </c:extLst>
          </c:dPt>
          <c:dPt>
            <c:idx val="10"/>
            <c:bubble3D val="0"/>
            <c:spPr>
              <a:solidFill>
                <a:schemeClr val="accent5">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5-6E66-4639-8389-8C261D9DEC23}"/>
              </c:ext>
            </c:extLst>
          </c:dPt>
          <c:dLbls>
            <c:dLbl>
              <c:idx val="0"/>
              <c:layout>
                <c:manualLayout>
                  <c:x val="0.15346620573247791"/>
                  <c:y val="-0.14418452663508768"/>
                </c:manualLayout>
              </c:layou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E66-4639-8389-8C261D9DEC23}"/>
                </c:ext>
              </c:extLst>
            </c:dLbl>
            <c:dLbl>
              <c:idx val="1"/>
              <c:layout>
                <c:manualLayout>
                  <c:x val="0.19188539563145415"/>
                  <c:y val="-8.1685473499577485E-2"/>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18257100836165388"/>
                      <c:h val="0.12837226469585189"/>
                    </c:manualLayout>
                  </c15:layout>
                </c:ext>
                <c:ext xmlns:c16="http://schemas.microsoft.com/office/drawing/2014/chart" uri="{C3380CC4-5D6E-409C-BE32-E72D297353CC}">
                  <c16:uniqueId val="{00000003-6E66-4639-8389-8C261D9DEC23}"/>
                </c:ext>
              </c:extLst>
            </c:dLbl>
            <c:dLbl>
              <c:idx val="2"/>
              <c:layout>
                <c:manualLayout>
                  <c:x val="0.19120097142798959"/>
                  <c:y val="8.4495767305316244E-2"/>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13112349641820692"/>
                      <c:h val="8.8542048893359274E-2"/>
                    </c:manualLayout>
                  </c15:layout>
                </c:ext>
                <c:ext xmlns:c16="http://schemas.microsoft.com/office/drawing/2014/chart" uri="{C3380CC4-5D6E-409C-BE32-E72D297353CC}">
                  <c16:uniqueId val="{00000005-6E66-4639-8389-8C261D9DEC23}"/>
                </c:ext>
              </c:extLst>
            </c:dLbl>
            <c:dLbl>
              <c:idx val="3"/>
              <c:layout>
                <c:manualLayout>
                  <c:x val="-6.0142087835707639E-3"/>
                  <c:y val="0.18229256152680587"/>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37979271783563534"/>
                      <c:h val="4.5065984018787197E-2"/>
                    </c:manualLayout>
                  </c15:layout>
                </c:ext>
                <c:ext xmlns:c16="http://schemas.microsoft.com/office/drawing/2014/chart" uri="{C3380CC4-5D6E-409C-BE32-E72D297353CC}">
                  <c16:uniqueId val="{00000007-6E66-4639-8389-8C261D9DEC23}"/>
                </c:ext>
              </c:extLst>
            </c:dLbl>
            <c:dLbl>
              <c:idx val="4"/>
              <c:layout>
                <c:manualLayout>
                  <c:x val="-0.21476605802199047"/>
                  <c:y val="0.17249125097211421"/>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32548577576669452"/>
                      <c:h val="8.8542048893359274E-2"/>
                    </c:manualLayout>
                  </c15:layout>
                </c:ext>
                <c:ext xmlns:c16="http://schemas.microsoft.com/office/drawing/2014/chart" uri="{C3380CC4-5D6E-409C-BE32-E72D297353CC}">
                  <c16:uniqueId val="{00000009-6E66-4639-8389-8C261D9DEC23}"/>
                </c:ext>
              </c:extLst>
            </c:dLbl>
            <c:dLbl>
              <c:idx val="5"/>
              <c:layout>
                <c:manualLayout>
                  <c:x val="-0.13146593409813054"/>
                  <c:y val="0.13137260843071308"/>
                </c:manualLayout>
              </c:layou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6E66-4639-8389-8C261D9DEC23}"/>
                </c:ext>
              </c:extLst>
            </c:dLbl>
            <c:dLbl>
              <c:idx val="6"/>
              <c:layout>
                <c:manualLayout>
                  <c:x val="-0.16384467381904236"/>
                  <c:y val="4.9342371049681248E-2"/>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12902883428688891"/>
                      <c:h val="8.8322749701053763E-2"/>
                    </c:manualLayout>
                  </c15:layout>
                </c:ext>
                <c:ext xmlns:c16="http://schemas.microsoft.com/office/drawing/2014/chart" uri="{C3380CC4-5D6E-409C-BE32-E72D297353CC}">
                  <c16:uniqueId val="{0000000D-6E66-4639-8389-8C261D9DEC23}"/>
                </c:ext>
              </c:extLst>
            </c:dLbl>
            <c:dLbl>
              <c:idx val="7"/>
              <c:layout>
                <c:manualLayout>
                  <c:x val="-0.12831265411338574"/>
                  <c:y val="1.6378441115970279E-2"/>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5.1400410386155247E-2"/>
                      <c:h val="8.8322749701053763E-2"/>
                    </c:manualLayout>
                  </c15:layout>
                </c:ext>
                <c:ext xmlns:c16="http://schemas.microsoft.com/office/drawing/2014/chart" uri="{C3380CC4-5D6E-409C-BE32-E72D297353CC}">
                  <c16:uniqueId val="{0000000F-6E66-4639-8389-8C261D9DEC23}"/>
                </c:ext>
              </c:extLst>
            </c:dLbl>
            <c:dLbl>
              <c:idx val="8"/>
              <c:layout>
                <c:manualLayout>
                  <c:x val="-0.18343150327575811"/>
                  <c:y val="-1.9188679326734213E-2"/>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18652941092787009"/>
                      <c:h val="0.16842177969065"/>
                    </c:manualLayout>
                  </c15:layout>
                </c:ext>
                <c:ext xmlns:c16="http://schemas.microsoft.com/office/drawing/2014/chart" uri="{C3380CC4-5D6E-409C-BE32-E72D297353CC}">
                  <c16:uniqueId val="{00000011-6E66-4639-8389-8C261D9DEC23}"/>
                </c:ext>
              </c:extLst>
            </c:dLbl>
            <c:dLbl>
              <c:idx val="9"/>
              <c:layout>
                <c:manualLayout>
                  <c:x val="-0.18042442848116558"/>
                  <c:y val="-0.1041671163451286"/>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22803086205849421"/>
                      <c:h val="0.12837226469585189"/>
                    </c:manualLayout>
                  </c15:layout>
                </c:ext>
                <c:ext xmlns:c16="http://schemas.microsoft.com/office/drawing/2014/chart" uri="{C3380CC4-5D6E-409C-BE32-E72D297353CC}">
                  <c16:uniqueId val="{00000013-6E66-4639-8389-8C261D9DEC23}"/>
                </c:ext>
              </c:extLst>
            </c:dLbl>
            <c:dLbl>
              <c:idx val="10"/>
              <c:layout>
                <c:manualLayout>
                  <c:x val="-0.18493515906182581"/>
                  <c:y val="-0.11513207596040527"/>
                </c:manualLayout>
              </c:layout>
              <c:showLegendKey val="0"/>
              <c:showVal val="0"/>
              <c:showCatName val="1"/>
              <c:showSerName val="0"/>
              <c:showPercent val="0"/>
              <c:showBubbleSize val="0"/>
              <c:separator>
</c:separator>
              <c:extLst>
                <c:ext xmlns:c15="http://schemas.microsoft.com/office/drawing/2012/chart" uri="{CE6537A1-D6FC-4f65-9D91-7224C49458BB}">
                  <c15:layout>
                    <c:manualLayout>
                      <c:w val="0.22689835507089295"/>
                      <c:h val="0.12837226469585189"/>
                    </c:manualLayout>
                  </c15:layout>
                </c:ext>
                <c:ext xmlns:c16="http://schemas.microsoft.com/office/drawing/2014/chart" uri="{C3380CC4-5D6E-409C-BE32-E72D297353CC}">
                  <c16:uniqueId val="{00000015-6E66-4639-8389-8C261D9DEC23}"/>
                </c:ext>
              </c:extLst>
            </c:dLbl>
            <c:spPr>
              <a:noFill/>
              <a:ln>
                <a:noFill/>
              </a:ln>
              <a:effectLst/>
            </c:spPr>
            <c:txPr>
              <a:bodyPr rot="0" spcFirstLastPara="1" vertOverflow="overflow" horzOverflow="overflow" vert="horz" wrap="square" lIns="38100" tIns="19050" rIns="38100" bIns="19050" anchor="ctr" anchorCtr="1">
                <a:noAutofit/>
              </a:bodyPr>
              <a:lstStyle/>
              <a:p>
                <a:pPr>
                  <a:defRPr sz="1200" b="1" i="0" u="none" strike="noStrike" kern="1200" baseline="0">
                    <a:solidFill>
                      <a:schemeClr val="tx2"/>
                    </a:solidFill>
                    <a:latin typeface="+mn-lt"/>
                    <a:ea typeface="+mn-ea"/>
                    <a:cs typeface="+mn-cs"/>
                  </a:defRPr>
                </a:pPr>
                <a:endParaRPr lang="en-US"/>
              </a:p>
            </c:txPr>
            <c:showLegendKey val="0"/>
            <c:showVal val="0"/>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Sheet1!$A$2:$A$12</c:f>
              <c:strCache>
                <c:ptCount val="11"/>
                <c:pt idx="0">
                  <c:v>Agriculture</c:v>
                </c:pt>
                <c:pt idx="1">
                  <c:v>Arts, Humanities, Social Sciences</c:v>
                </c:pt>
                <c:pt idx="2">
                  <c:v>Biological &amp; Chemical Science</c:v>
                </c:pt>
                <c:pt idx="3">
                  <c:v>Computer and Information Science</c:v>
                </c:pt>
                <c:pt idx="4">
                  <c:v>Earth, Marine &amp; Environmental Sciences</c:v>
                </c:pt>
                <c:pt idx="5">
                  <c:v>Economics</c:v>
                </c:pt>
                <c:pt idx="6">
                  <c:v>Engineering</c:v>
                </c:pt>
                <c:pt idx="7">
                  <c:v>Law</c:v>
                </c:pt>
                <c:pt idx="8">
                  <c:v>Material, Physical and Technology Sciences</c:v>
                </c:pt>
                <c:pt idx="9">
                  <c:v>Mathematical Science</c:v>
                </c:pt>
                <c:pt idx="10">
                  <c:v>Medical and Health Sciences</c:v>
                </c:pt>
              </c:strCache>
            </c:strRef>
          </c:cat>
          <c:val>
            <c:numRef>
              <c:f>Sheet1!$B$2:$B$12</c:f>
              <c:numCache>
                <c:formatCode>_-* #,##0_-;\-* #,##0_-;_-* "-"??_-;_-@_-</c:formatCode>
                <c:ptCount val="11"/>
                <c:pt idx="0">
                  <c:v>175.11296016999995</c:v>
                </c:pt>
                <c:pt idx="1">
                  <c:v>380.31791582000005</c:v>
                </c:pt>
                <c:pt idx="2">
                  <c:v>694.52466419999996</c:v>
                </c:pt>
                <c:pt idx="3">
                  <c:v>39.392418579999998</c:v>
                </c:pt>
                <c:pt idx="4">
                  <c:v>171.80635527999999</c:v>
                </c:pt>
                <c:pt idx="5">
                  <c:v>143.53441681999999</c:v>
                </c:pt>
                <c:pt idx="6">
                  <c:v>203.94409408999996</c:v>
                </c:pt>
                <c:pt idx="7">
                  <c:v>39.560690379999997</c:v>
                </c:pt>
                <c:pt idx="8">
                  <c:v>252.53972640999993</c:v>
                </c:pt>
                <c:pt idx="9">
                  <c:v>70.797849720000002</c:v>
                </c:pt>
                <c:pt idx="10">
                  <c:v>299.23364788000004</c:v>
                </c:pt>
              </c:numCache>
            </c:numRef>
          </c:val>
          <c:extLst>
            <c:ext xmlns:c16="http://schemas.microsoft.com/office/drawing/2014/chart" uri="{C3380CC4-5D6E-409C-BE32-E72D297353CC}">
              <c16:uniqueId val="{00000016-6E66-4639-8389-8C261D9DEC23}"/>
            </c:ext>
          </c:extLst>
        </c:ser>
        <c:dLbls>
          <c:showLegendKey val="0"/>
          <c:showVal val="1"/>
          <c:showCatName val="0"/>
          <c:showSerName val="0"/>
          <c:showPercent val="0"/>
          <c:showBubbleSize val="0"/>
          <c:showLeaderLines val="1"/>
        </c:dLbls>
        <c:firstSliceAng val="0"/>
        <c:holeSize val="34"/>
      </c:doughnutChart>
      <c:spPr>
        <a:noFill/>
        <a:ln>
          <a:noFill/>
        </a:ln>
        <a:effectLst/>
      </c:spPr>
    </c:plotArea>
    <c:plotVisOnly val="1"/>
    <c:dispBlanksAs val="gap"/>
    <c:showDLblsOverMax val="0"/>
  </c:chart>
  <c:spPr>
    <a:solidFill>
      <a:srgbClr val="E1E8F6"/>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73392794912624"/>
          <c:y val="5.2603338819166567E-2"/>
          <c:w val="0.52167768595041319"/>
          <c:h val="0.94739666118083343"/>
        </c:manualLayout>
      </c:layout>
      <c:doughnutChart>
        <c:varyColors val="1"/>
        <c:ser>
          <c:idx val="0"/>
          <c:order val="0"/>
          <c:tx>
            <c:strRef>
              <c:f>Sheet1!$B$1</c:f>
              <c:strCache>
                <c:ptCount val="1"/>
                <c:pt idx="0">
                  <c:v>Total</c:v>
                </c:pt>
              </c:strCache>
            </c:strRef>
          </c:tx>
          <c:spPr>
            <a:effectLst>
              <a:outerShdw blurRad="50800" dist="38100" dir="2700000" algn="tl" rotWithShape="0">
                <a:prstClr val="black">
                  <a:alpha val="40000"/>
                </a:prstClr>
              </a:outerShdw>
            </a:effectLst>
          </c:spPr>
          <c:dPt>
            <c:idx val="0"/>
            <c:bubble3D val="0"/>
            <c:spPr>
              <a:solidFill>
                <a:schemeClr val="accent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E66-4639-8389-8C261D9DEC23}"/>
              </c:ext>
            </c:extLst>
          </c:dPt>
          <c:dPt>
            <c:idx val="1"/>
            <c:bubble3D val="0"/>
            <c:spPr>
              <a:solidFill>
                <a:srgbClr val="8BA158"/>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E66-4639-8389-8C261D9DEC23}"/>
              </c:ext>
            </c:extLst>
          </c:dPt>
          <c:dPt>
            <c:idx val="2"/>
            <c:bubble3D val="0"/>
            <c:spPr>
              <a:solidFill>
                <a:srgbClr val="1B819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E66-4639-8389-8C261D9DEC23}"/>
              </c:ext>
            </c:extLst>
          </c:dPt>
          <c:dPt>
            <c:idx val="3"/>
            <c:bubble3D val="0"/>
            <c:spPr>
              <a:solidFill>
                <a:srgbClr val="2D4178"/>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E66-4639-8389-8C261D9DEC23}"/>
              </c:ext>
            </c:extLst>
          </c:dPt>
          <c:dPt>
            <c:idx val="4"/>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6E66-4639-8389-8C261D9DEC23}"/>
              </c:ext>
            </c:extLst>
          </c:dPt>
          <c:dPt>
            <c:idx val="5"/>
            <c:bubble3D val="0"/>
            <c:spPr>
              <a:solidFill>
                <a:schemeClr val="accent6"/>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6E66-4639-8389-8C261D9DEC23}"/>
              </c:ext>
            </c:extLst>
          </c:dPt>
          <c:dPt>
            <c:idx val="6"/>
            <c:bubble3D val="0"/>
            <c:spPr>
              <a:solidFill>
                <a:schemeClr val="accent1">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6E66-4639-8389-8C261D9DEC23}"/>
              </c:ext>
            </c:extLst>
          </c:dPt>
          <c:dPt>
            <c:idx val="7"/>
            <c:bubble3D val="0"/>
            <c:spPr>
              <a:solidFill>
                <a:schemeClr val="accent2">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6E66-4639-8389-8C261D9DEC23}"/>
              </c:ext>
            </c:extLst>
          </c:dPt>
          <c:dPt>
            <c:idx val="8"/>
            <c:bubble3D val="0"/>
            <c:spPr>
              <a:solidFill>
                <a:schemeClr val="accent3">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6E66-4639-8389-8C261D9DEC23}"/>
              </c:ext>
            </c:extLst>
          </c:dPt>
          <c:dPt>
            <c:idx val="9"/>
            <c:bubble3D val="0"/>
            <c:spPr>
              <a:solidFill>
                <a:schemeClr val="accent4">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3-6E66-4639-8389-8C261D9DEC23}"/>
              </c:ext>
            </c:extLst>
          </c:dPt>
          <c:dPt>
            <c:idx val="10"/>
            <c:bubble3D val="0"/>
            <c:spPr>
              <a:solidFill>
                <a:schemeClr val="accent5">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5-6E66-4639-8389-8C261D9DEC23}"/>
              </c:ext>
            </c:extLst>
          </c:dPt>
          <c:dLbls>
            <c:dLbl>
              <c:idx val="1"/>
              <c:layout>
                <c:manualLayout>
                  <c:x val="-2.0300320057722496E-3"/>
                  <c:y val="0"/>
                </c:manualLayout>
              </c:layout>
              <c:showLegendKey val="0"/>
              <c:showVal val="1"/>
              <c:showCatName val="0"/>
              <c:showSerName val="0"/>
              <c:showPercent val="1"/>
              <c:showBubbleSize val="0"/>
              <c:separator>
</c:separator>
              <c:extLst>
                <c:ext xmlns:c15="http://schemas.microsoft.com/office/drawing/2012/chart" uri="{CE6537A1-D6FC-4f65-9D91-7224C49458BB}">
                  <c15:layout>
                    <c:manualLayout>
                      <c:w val="0.18257100836165388"/>
                      <c:h val="0.12837226469585189"/>
                    </c:manualLayout>
                  </c15:layout>
                </c:ext>
                <c:ext xmlns:c16="http://schemas.microsoft.com/office/drawing/2014/chart" uri="{C3380CC4-5D6E-409C-BE32-E72D297353CC}">
                  <c16:uniqueId val="{00000003-6E66-4639-8389-8C261D9DEC23}"/>
                </c:ext>
              </c:extLst>
            </c:dLbl>
            <c:dLbl>
              <c:idx val="3"/>
              <c:layout>
                <c:manualLayout>
                  <c:x val="-6.0141495891850435E-3"/>
                  <c:y val="0.10416711634512849"/>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542621321186389"/>
                      <c:h val="0.16842177969065"/>
                    </c:manualLayout>
                  </c15:layout>
                </c:ext>
                <c:ext xmlns:c16="http://schemas.microsoft.com/office/drawing/2014/chart" uri="{C3380CC4-5D6E-409C-BE32-E72D297353CC}">
                  <c16:uniqueId val="{00000007-6E66-4639-8389-8C261D9DEC23}"/>
                </c:ext>
              </c:extLst>
            </c:dLbl>
            <c:dLbl>
              <c:idx val="6"/>
              <c:layout>
                <c:manualLayout>
                  <c:x val="-3.4581300943428282E-2"/>
                  <c:y val="2.4671159134372459E-2"/>
                </c:manualLayout>
              </c:layout>
              <c:showLegendKey val="0"/>
              <c:showVal val="1"/>
              <c:showCatName val="0"/>
              <c:showSerName val="0"/>
              <c:showPercent val="1"/>
              <c:showBubbleSize val="0"/>
              <c:separator>
</c:separator>
              <c:extLst>
                <c:ext xmlns:c15="http://schemas.microsoft.com/office/drawing/2012/chart" uri="{CE6537A1-D6FC-4f65-9D91-7224C49458BB}">
                  <c15:layout>
                    <c:manualLayout>
                      <c:w val="0.12902883428688891"/>
                      <c:h val="8.8322749701053763E-2"/>
                    </c:manualLayout>
                  </c15:layout>
                </c:ext>
                <c:ext xmlns:c16="http://schemas.microsoft.com/office/drawing/2014/chart" uri="{C3380CC4-5D6E-409C-BE32-E72D297353CC}">
                  <c16:uniqueId val="{0000000D-6E66-4639-8389-8C261D9DEC23}"/>
                </c:ext>
              </c:extLst>
            </c:dLbl>
            <c:dLbl>
              <c:idx val="7"/>
              <c:layout>
                <c:manualLayout>
                  <c:x val="-5.1872055729147937E-2"/>
                  <c:y val="5.4824798076383461E-3"/>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8.8988814273707958E-2"/>
                      <c:h val="8.8322749701053763E-2"/>
                    </c:manualLayout>
                  </c15:layout>
                </c:ext>
                <c:ext xmlns:c16="http://schemas.microsoft.com/office/drawing/2014/chart" uri="{C3380CC4-5D6E-409C-BE32-E72D297353CC}">
                  <c16:uniqueId val="{0000000F-6E66-4639-8389-8C261D9DEC23}"/>
                </c:ext>
              </c:extLst>
            </c:dLbl>
            <c:dLbl>
              <c:idx val="8"/>
              <c:layout>
                <c:manualLayout>
                  <c:x val="-4.5106062724502106E-2"/>
                  <c:y val="-2.1929919230553385E-2"/>
                </c:manualLayout>
              </c:layout>
              <c:showLegendKey val="0"/>
              <c:showVal val="1"/>
              <c:showCatName val="0"/>
              <c:showSerName val="0"/>
              <c:showPercent val="1"/>
              <c:showBubbleSize val="0"/>
              <c:separator>
</c:separator>
              <c:extLst>
                <c:ext xmlns:c15="http://schemas.microsoft.com/office/drawing/2012/chart" uri="{CE6537A1-D6FC-4f65-9D91-7224C49458BB}">
                  <c15:layout>
                    <c:manualLayout>
                      <c:w val="0.18652941092787009"/>
                      <c:h val="0.16842177969065"/>
                    </c:manualLayout>
                  </c15:layout>
                </c:ext>
                <c:ext xmlns:c16="http://schemas.microsoft.com/office/drawing/2014/chart" uri="{C3380CC4-5D6E-409C-BE32-E72D297353CC}">
                  <c16:uniqueId val="{00000011-6E66-4639-8389-8C261D9DEC23}"/>
                </c:ext>
              </c:extLst>
            </c:dLbl>
            <c:dLbl>
              <c:idx val="9"/>
              <c:layout>
                <c:manualLayout>
                  <c:x val="-5.2588201122662451E-2"/>
                  <c:y val="-7.1304773288218812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10466974950052631"/>
                      <c:h val="0.12837218151275417"/>
                    </c:manualLayout>
                  </c15:layout>
                </c:ext>
                <c:ext xmlns:c16="http://schemas.microsoft.com/office/drawing/2014/chart" uri="{C3380CC4-5D6E-409C-BE32-E72D297353CC}">
                  <c16:uniqueId val="{00000013-6E66-4639-8389-8C261D9DEC23}"/>
                </c:ext>
              </c:extLst>
            </c:dLbl>
            <c:dLbl>
              <c:idx val="10"/>
              <c:layout>
                <c:manualLayout>
                  <c:x val="0"/>
                  <c:y val="-4.1118598557287611E-2"/>
                </c:manualLayout>
              </c:layout>
              <c:showLegendKey val="0"/>
              <c:showVal val="1"/>
              <c:showCatName val="0"/>
              <c:showSerName val="0"/>
              <c:showPercent val="1"/>
              <c:showBubbleSize val="0"/>
              <c:separator>
</c:separator>
              <c:extLst>
                <c:ext xmlns:c15="http://schemas.microsoft.com/office/drawing/2012/chart" uri="{CE6537A1-D6FC-4f65-9D91-7224C49458BB}">
                  <c15:layout>
                    <c:manualLayout>
                      <c:w val="0.16675689919164766"/>
                      <c:h val="0.12837226469585189"/>
                    </c:manualLayout>
                  </c15:layout>
                </c:ext>
                <c:ext xmlns:c16="http://schemas.microsoft.com/office/drawing/2014/chart" uri="{C3380CC4-5D6E-409C-BE32-E72D297353CC}">
                  <c16:uniqueId val="{00000015-6E66-4639-8389-8C261D9DEC23}"/>
                </c:ext>
              </c:extLst>
            </c:dLbl>
            <c:spPr>
              <a:noFill/>
              <a:ln>
                <a:noFill/>
              </a:ln>
              <a:effectLst/>
            </c:spPr>
            <c:txPr>
              <a:bodyPr rot="0" spcFirstLastPara="1" vertOverflow="overflow" horzOverflow="overflow"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Sheet1!$A$2:$A$12</c:f>
              <c:strCache>
                <c:ptCount val="11"/>
                <c:pt idx="0">
                  <c:v>Agriculture</c:v>
                </c:pt>
                <c:pt idx="1">
                  <c:v>Arts, Humanities, Social Sciences</c:v>
                </c:pt>
                <c:pt idx="2">
                  <c:v>Biological &amp; Chemical Science</c:v>
                </c:pt>
                <c:pt idx="3">
                  <c:v>Computer and Information Science</c:v>
                </c:pt>
                <c:pt idx="4">
                  <c:v>Earth, Marine &amp; Environmental Sciences</c:v>
                </c:pt>
                <c:pt idx="5">
                  <c:v>Economics</c:v>
                </c:pt>
                <c:pt idx="6">
                  <c:v>Engineering</c:v>
                </c:pt>
                <c:pt idx="7">
                  <c:v>Law</c:v>
                </c:pt>
                <c:pt idx="8">
                  <c:v>Material, Physical and Technology Sciences</c:v>
                </c:pt>
                <c:pt idx="9">
                  <c:v>Mathematical Science</c:v>
                </c:pt>
                <c:pt idx="10">
                  <c:v>Medical and Health Sciences</c:v>
                </c:pt>
              </c:strCache>
            </c:strRef>
          </c:cat>
          <c:val>
            <c:numRef>
              <c:f>Sheet1!$B$2:$B$12</c:f>
              <c:numCache>
                <c:formatCode>_-* #\ ##0_-;\-* #\ ##0_-;_-* "-"??_-;_-@_-</c:formatCode>
                <c:ptCount val="11"/>
                <c:pt idx="0">
                  <c:v>156</c:v>
                </c:pt>
                <c:pt idx="1">
                  <c:v>374</c:v>
                </c:pt>
                <c:pt idx="2">
                  <c:v>669</c:v>
                </c:pt>
                <c:pt idx="3">
                  <c:v>40</c:v>
                </c:pt>
                <c:pt idx="4">
                  <c:v>151</c:v>
                </c:pt>
                <c:pt idx="5">
                  <c:v>144</c:v>
                </c:pt>
                <c:pt idx="6">
                  <c:v>178</c:v>
                </c:pt>
                <c:pt idx="7">
                  <c:v>39</c:v>
                </c:pt>
                <c:pt idx="8">
                  <c:v>217</c:v>
                </c:pt>
                <c:pt idx="9">
                  <c:v>63</c:v>
                </c:pt>
                <c:pt idx="10">
                  <c:v>291</c:v>
                </c:pt>
              </c:numCache>
            </c:numRef>
          </c:val>
          <c:extLst>
            <c:ext xmlns:c16="http://schemas.microsoft.com/office/drawing/2014/chart" uri="{C3380CC4-5D6E-409C-BE32-E72D297353CC}">
              <c16:uniqueId val="{00000016-6E66-4639-8389-8C261D9DEC23}"/>
            </c:ext>
          </c:extLst>
        </c:ser>
        <c:dLbls>
          <c:showLegendKey val="0"/>
          <c:showVal val="1"/>
          <c:showCatName val="0"/>
          <c:showSerName val="0"/>
          <c:showPercent val="0"/>
          <c:showBubbleSize val="0"/>
          <c:showLeaderLines val="1"/>
        </c:dLbls>
        <c:firstSliceAng val="0"/>
        <c:holeSize val="34"/>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Sheet1!$C$2:$C$9</c:f>
            </c:numRef>
          </c:val>
          <c:extLst>
            <c:ext xmlns:c16="http://schemas.microsoft.com/office/drawing/2014/chart" uri="{C3380CC4-5D6E-409C-BE32-E72D297353CC}">
              <c16:uniqueId val="{00000004-953F-4CBA-BAF5-021AACAAD19B}"/>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Sheet1!$D$2:$D$9</c:f>
            </c:numRef>
          </c:val>
          <c:extLst>
            <c:ext xmlns:c16="http://schemas.microsoft.com/office/drawing/2014/chart" uri="{C3380CC4-5D6E-409C-BE32-E72D297353CC}">
              <c16:uniqueId val="{00000005-953F-4CBA-BAF5-021AACAAD19B}"/>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53F-4CBA-BAF5-021AACAAD19B}"/>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53F-4CBA-BAF5-021AACAAD19B}"/>
              </c:ext>
            </c:extLst>
          </c:dPt>
          <c:dLbls>
            <c:dLbl>
              <c:idx val="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53F-4CBA-BAF5-021AACAAD19B}"/>
                </c:ext>
              </c:extLst>
            </c:dLbl>
            <c:dLbl>
              <c:idx val="1"/>
              <c:delete val="1"/>
              <c:extLst>
                <c:ext xmlns:c15="http://schemas.microsoft.com/office/drawing/2012/chart" uri="{CE6537A1-D6FC-4f65-9D91-7224C49458BB}"/>
                <c:ext xmlns:c16="http://schemas.microsoft.com/office/drawing/2014/chart" uri="{C3380CC4-5D6E-409C-BE32-E72D297353CC}">
                  <c16:uniqueId val="{00000009-953F-4CBA-BAF5-021AACAAD19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Post-Doctoral</c:v>
                </c:pt>
              </c:strCache>
            </c:strRef>
          </c:cat>
          <c:val>
            <c:numRef>
              <c:f>Sheet1!$E$2:$E$9</c:f>
              <c:numCache>
                <c:formatCode>0%</c:formatCode>
                <c:ptCount val="2"/>
                <c:pt idx="0">
                  <c:v>0.61099999999999999</c:v>
                </c:pt>
                <c:pt idx="1">
                  <c:v>0.39</c:v>
                </c:pt>
              </c:numCache>
            </c:numRef>
          </c:val>
          <c:extLst>
            <c:ext xmlns:c16="http://schemas.microsoft.com/office/drawing/2014/chart" uri="{C3380CC4-5D6E-409C-BE32-E72D297353CC}">
              <c16:uniqueId val="{0000000A-953F-4CBA-BAF5-021AACAAD19B}"/>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2428780989297816"/>
          <c:y val="5.8161272679104013E-3"/>
          <c:w val="0.35368345824822883"/>
          <c:h val="0.252930229974447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Sheet1!$C$2:$C$9</c:f>
            </c:numRef>
          </c:val>
          <c:extLst>
            <c:ext xmlns:c16="http://schemas.microsoft.com/office/drawing/2014/chart" uri="{C3380CC4-5D6E-409C-BE32-E72D297353CC}">
              <c16:uniqueId val="{00000004-A538-4A79-BDF2-A40A731BF882}"/>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Sheet1!$D$2:$D$9</c:f>
            </c:numRef>
          </c:val>
          <c:extLst>
            <c:ext xmlns:c16="http://schemas.microsoft.com/office/drawing/2014/chart" uri="{C3380CC4-5D6E-409C-BE32-E72D297353CC}">
              <c16:uniqueId val="{00000005-A538-4A79-BDF2-A40A731BF882}"/>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538-4A79-BDF2-A40A731BF882}"/>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538-4A79-BDF2-A40A731BF882}"/>
              </c:ext>
            </c:extLst>
          </c:dPt>
          <c:dLbls>
            <c:dLbl>
              <c:idx val="1"/>
              <c:delete val="1"/>
              <c:extLst>
                <c:ext xmlns:c15="http://schemas.microsoft.com/office/drawing/2012/chart" uri="{CE6537A1-D6FC-4f65-9D91-7224C49458BB}"/>
                <c:ext xmlns:c16="http://schemas.microsoft.com/office/drawing/2014/chart" uri="{C3380CC4-5D6E-409C-BE32-E72D297353CC}">
                  <c16:uniqueId val="{00000009-A538-4A79-BDF2-A40A731BF8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Doctoral</c:v>
                </c:pt>
              </c:strCache>
            </c:strRef>
          </c:cat>
          <c:val>
            <c:numRef>
              <c:f>Sheet1!$E$2:$E$9</c:f>
              <c:numCache>
                <c:formatCode>0%</c:formatCode>
                <c:ptCount val="2"/>
                <c:pt idx="0">
                  <c:v>0.747</c:v>
                </c:pt>
                <c:pt idx="1">
                  <c:v>0.25</c:v>
                </c:pt>
              </c:numCache>
            </c:numRef>
          </c:val>
          <c:extLst>
            <c:ext xmlns:c16="http://schemas.microsoft.com/office/drawing/2014/chart" uri="{C3380CC4-5D6E-409C-BE32-E72D297353CC}">
              <c16:uniqueId val="{0000000A-A538-4A79-BDF2-A40A731BF88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1"/>
        <c:delete val="1"/>
      </c:legendEntry>
      <c:layout>
        <c:manualLayout>
          <c:xMode val="edge"/>
          <c:yMode val="edge"/>
          <c:x val="0.62428780989297816"/>
          <c:y val="5.8161272679104013E-3"/>
          <c:w val="0.35368345824822883"/>
          <c:h val="0.2529302299744473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5061398678792136E-2"/>
          <c:y val="0.13702939470344289"/>
          <c:w val="0.95347349139677018"/>
          <c:h val="0.76072372878849215"/>
        </c:manualLayout>
      </c:layout>
      <c:doughnutChart>
        <c:varyColors val="1"/>
        <c:ser>
          <c:idx val="0"/>
          <c:order val="0"/>
          <c:tx>
            <c:strRef>
              <c:f>Sheet1!$B$1</c:f>
              <c:strCache>
                <c:ptCount val="1"/>
                <c:pt idx="0">
                  <c:v>2015/16</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371-49EF-B53D-9DF660DAE4A3}"/>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371-49EF-B53D-9DF660DAE4A3}"/>
              </c:ext>
            </c:extLst>
          </c:dPt>
          <c:dLbls>
            <c:dLbl>
              <c:idx val="0"/>
              <c:tx>
                <c:rich>
                  <a:bodyPr/>
                  <a:lstStyle/>
                  <a:p>
                    <a:r>
                      <a:rPr lang="en-US" dirty="0"/>
                      <a:t>31%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71-49EF-B53D-9DF660DAE4A3}"/>
                </c:ext>
              </c:extLst>
            </c:dLbl>
            <c:dLbl>
              <c:idx val="1"/>
              <c:delete val="1"/>
              <c:extLst>
                <c:ext xmlns:c15="http://schemas.microsoft.com/office/drawing/2012/chart" uri="{CE6537A1-D6FC-4f65-9D91-7224C49458BB}"/>
                <c:ext xmlns:c16="http://schemas.microsoft.com/office/drawing/2014/chart" uri="{C3380CC4-5D6E-409C-BE32-E72D297353CC}">
                  <c16:uniqueId val="{00000003-B371-49EF-B53D-9DF660DAE4A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Sheet1!$B$2:$B$9</c:f>
            </c:numRef>
          </c:val>
          <c:extLst>
            <c:ext xmlns:c16="http://schemas.microsoft.com/office/drawing/2014/chart" uri="{C3380CC4-5D6E-409C-BE32-E72D297353CC}">
              <c16:uniqueId val="{00000004-B371-49EF-B53D-9DF660DAE4A3}"/>
            </c:ext>
          </c:extLst>
        </c:ser>
        <c:ser>
          <c:idx val="1"/>
          <c:order val="1"/>
          <c:tx>
            <c:strRef>
              <c:f>Sheet1!$C$1</c:f>
              <c:strCache>
                <c:ptCount val="1"/>
                <c:pt idx="0">
                  <c:v>2016/17</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Sheet1!$C$2:$C$9</c:f>
            </c:numRef>
          </c:val>
          <c:extLst>
            <c:ext xmlns:c16="http://schemas.microsoft.com/office/drawing/2014/chart" uri="{C3380CC4-5D6E-409C-BE32-E72D297353CC}">
              <c16:uniqueId val="{00000004-B5F7-4D45-9FFE-1765F35C328A}"/>
            </c:ext>
          </c:extLst>
        </c:ser>
        <c:ser>
          <c:idx val="2"/>
          <c:order val="2"/>
          <c:tx>
            <c:strRef>
              <c:f>Sheet1!$D$1</c:f>
              <c:strCache>
                <c:ptCount val="1"/>
                <c:pt idx="0">
                  <c:v>2017/18</c:v>
                </c:pt>
              </c:strCache>
            </c:strRef>
          </c:tx>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Sheet1!$D$2:$D$9</c:f>
            </c:numRef>
          </c:val>
          <c:extLst>
            <c:ext xmlns:c16="http://schemas.microsoft.com/office/drawing/2014/chart" uri="{C3380CC4-5D6E-409C-BE32-E72D297353CC}">
              <c16:uniqueId val="{00000005-B5F7-4D45-9FFE-1765F35C328A}"/>
            </c:ext>
          </c:extLst>
        </c:ser>
        <c:ser>
          <c:idx val="3"/>
          <c:order val="3"/>
          <c:tx>
            <c:strRef>
              <c:f>Sheet1!$E$1</c:f>
              <c:strCache>
                <c:ptCount val="1"/>
                <c:pt idx="0">
                  <c:v>2018/19</c:v>
                </c:pt>
              </c:strCache>
            </c:strRef>
          </c:tx>
          <c:dPt>
            <c:idx val="0"/>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5F7-4D45-9FFE-1765F35C328A}"/>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5F7-4D45-9FFE-1765F35C328A}"/>
              </c:ext>
            </c:extLst>
          </c:dPt>
          <c:dLbls>
            <c:dLbl>
              <c:idx val="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5F7-4D45-9FFE-1765F35C328A}"/>
                </c:ext>
              </c:extLst>
            </c:dLbl>
            <c:dLbl>
              <c:idx val="1"/>
              <c:delete val="1"/>
              <c:extLst>
                <c:ext xmlns:c15="http://schemas.microsoft.com/office/drawing/2012/chart" uri="{CE6537A1-D6FC-4f65-9D91-7224C49458BB}"/>
                <c:ext xmlns:c16="http://schemas.microsoft.com/office/drawing/2014/chart" uri="{C3380CC4-5D6E-409C-BE32-E72D297353CC}">
                  <c16:uniqueId val="{00000009-B5F7-4D45-9FFE-1765F35C328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1"/>
                <c:pt idx="0">
                  <c:v>Masters</c:v>
                </c:pt>
              </c:strCache>
            </c:strRef>
          </c:cat>
          <c:val>
            <c:numRef>
              <c:f>Sheet1!$E$2:$E$9</c:f>
              <c:numCache>
                <c:formatCode>0%</c:formatCode>
                <c:ptCount val="2"/>
                <c:pt idx="0">
                  <c:v>0.79700000000000004</c:v>
                </c:pt>
                <c:pt idx="1">
                  <c:v>0.2</c:v>
                </c:pt>
              </c:numCache>
            </c:numRef>
          </c:val>
          <c:extLst>
            <c:ext xmlns:c16="http://schemas.microsoft.com/office/drawing/2014/chart" uri="{C3380CC4-5D6E-409C-BE32-E72D297353CC}">
              <c16:uniqueId val="{0000000A-B5F7-4D45-9FFE-1765F35C328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1"/>
        <c:delete val="1"/>
      </c:legendEntry>
      <c:layout>
        <c:manualLayout>
          <c:xMode val="edge"/>
          <c:yMode val="edge"/>
          <c:x val="0.64082246069881121"/>
          <c:y val="3.1945010225201319E-2"/>
          <c:w val="0.35368345824822883"/>
          <c:h val="0.1810760738518765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image" Target="../media/image52.jpg"/><Relationship Id="rId4" Type="http://schemas.openxmlformats.org/officeDocument/2006/relationships/image" Target="../media/image55.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image" Target="../media/image52.jpg"/><Relationship Id="rId4" Type="http://schemas.openxmlformats.org/officeDocument/2006/relationships/image" Target="../media/image5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99CB1A-8218-4A78-8F4C-6B0905F2EDE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87383D79-1E2E-40FF-9454-3C98F1291CFA}">
      <dgm:prSet phldrT="[Text]" custT="1"/>
      <dgm:spPr>
        <a:solidFill>
          <a:schemeClr val="accent6">
            <a:lumMod val="75000"/>
          </a:schemeClr>
        </a:solidFill>
      </dgm:spPr>
      <dgm:t>
        <a:bodyPr/>
        <a:lstStyle/>
        <a:p>
          <a:r>
            <a:rPr lang="en-ZA" sz="1100" dirty="0" smtClean="0"/>
            <a:t>Advancing Knowledge</a:t>
          </a:r>
          <a:endParaRPr lang="en-US" sz="1100" dirty="0"/>
        </a:p>
      </dgm:t>
    </dgm:pt>
    <dgm:pt modelId="{2F50EC06-4441-43DF-A33C-8A666F82C9C7}" type="parTrans" cxnId="{39217DE2-2B0F-42CC-B943-09A03366F7B3}">
      <dgm:prSet/>
      <dgm:spPr/>
      <dgm:t>
        <a:bodyPr/>
        <a:lstStyle/>
        <a:p>
          <a:endParaRPr lang="en-US"/>
        </a:p>
      </dgm:t>
    </dgm:pt>
    <dgm:pt modelId="{D64F5B9F-6869-480A-91E3-39CCBF7F510D}" type="sibTrans" cxnId="{39217DE2-2B0F-42CC-B943-09A03366F7B3}">
      <dgm:prSet/>
      <dgm:spPr/>
      <dgm:t>
        <a:bodyPr/>
        <a:lstStyle/>
        <a:p>
          <a:endParaRPr lang="en-US"/>
        </a:p>
      </dgm:t>
    </dgm:pt>
    <dgm:pt modelId="{02CFC4C5-4571-450A-A3E6-A99A2A76D3DC}">
      <dgm:prSet phldrT="[Text]" custT="1"/>
      <dgm:spPr/>
      <dgm:t>
        <a:bodyPr/>
        <a:lstStyle/>
        <a:p>
          <a:r>
            <a:rPr lang="en-ZA" sz="1200" dirty="0" smtClean="0"/>
            <a:t>Support for Research</a:t>
          </a:r>
          <a:endParaRPr lang="en-US" sz="1200" dirty="0"/>
        </a:p>
      </dgm:t>
    </dgm:pt>
    <dgm:pt modelId="{CB2E7C58-8267-47A4-92A9-B32D3AC79CF7}" type="parTrans" cxnId="{8A9E14A1-A501-43D9-8EFF-4FAB388EE509}">
      <dgm:prSet/>
      <dgm:spPr/>
      <dgm:t>
        <a:bodyPr/>
        <a:lstStyle/>
        <a:p>
          <a:endParaRPr lang="en-US"/>
        </a:p>
      </dgm:t>
    </dgm:pt>
    <dgm:pt modelId="{24FB87C6-E48D-4FCB-B5BB-1E15FB751292}" type="sibTrans" cxnId="{8A9E14A1-A501-43D9-8EFF-4FAB388EE509}">
      <dgm:prSet/>
      <dgm:spPr/>
      <dgm:t>
        <a:bodyPr/>
        <a:lstStyle/>
        <a:p>
          <a:endParaRPr lang="en-US"/>
        </a:p>
      </dgm:t>
    </dgm:pt>
    <dgm:pt modelId="{62D85335-3C2A-42A6-BD09-414B45C31C67}">
      <dgm:prSet phldrT="[Text]" custT="1"/>
      <dgm:spPr/>
      <dgm:t>
        <a:bodyPr/>
        <a:lstStyle/>
        <a:p>
          <a:r>
            <a:rPr lang="en-ZA" sz="1200" dirty="0" smtClean="0"/>
            <a:t>Provision of Research Infrastructure Platforms</a:t>
          </a:r>
          <a:endParaRPr lang="en-US" sz="1200" dirty="0"/>
        </a:p>
      </dgm:t>
    </dgm:pt>
    <dgm:pt modelId="{176A4ED2-9089-460E-AE7B-3FE3B4997BE2}" type="parTrans" cxnId="{A9AC94F5-DE25-42CE-A68C-7EB4B8E2796D}">
      <dgm:prSet/>
      <dgm:spPr/>
      <dgm:t>
        <a:bodyPr/>
        <a:lstStyle/>
        <a:p>
          <a:endParaRPr lang="en-US"/>
        </a:p>
      </dgm:t>
    </dgm:pt>
    <dgm:pt modelId="{6B851985-30DA-49A4-A923-88E37391D05F}" type="sibTrans" cxnId="{A9AC94F5-DE25-42CE-A68C-7EB4B8E2796D}">
      <dgm:prSet/>
      <dgm:spPr/>
      <dgm:t>
        <a:bodyPr/>
        <a:lstStyle/>
        <a:p>
          <a:endParaRPr lang="en-US"/>
        </a:p>
      </dgm:t>
    </dgm:pt>
    <dgm:pt modelId="{6C7992B6-FCCF-45A5-BD66-9C92CBD974C9}">
      <dgm:prSet phldrT="[Text]" custT="1"/>
      <dgm:spPr>
        <a:solidFill>
          <a:schemeClr val="accent5">
            <a:lumMod val="75000"/>
          </a:schemeClr>
        </a:solidFill>
      </dgm:spPr>
      <dgm:t>
        <a:bodyPr/>
        <a:lstStyle/>
        <a:p>
          <a:r>
            <a:rPr lang="en-ZA" sz="1050" dirty="0" smtClean="0"/>
            <a:t>Transforming Lives</a:t>
          </a:r>
          <a:endParaRPr lang="en-US" sz="1050" dirty="0"/>
        </a:p>
      </dgm:t>
    </dgm:pt>
    <dgm:pt modelId="{B28C92E6-5EF7-4577-AF0F-6699926410C4}" type="parTrans" cxnId="{91691F0D-0204-4339-A8D5-1B5F6839EE5F}">
      <dgm:prSet/>
      <dgm:spPr/>
      <dgm:t>
        <a:bodyPr/>
        <a:lstStyle/>
        <a:p>
          <a:endParaRPr lang="en-US"/>
        </a:p>
      </dgm:t>
    </dgm:pt>
    <dgm:pt modelId="{1FB41CBC-BC35-49B0-BDEF-991E375DA0A2}" type="sibTrans" cxnId="{91691F0D-0204-4339-A8D5-1B5F6839EE5F}">
      <dgm:prSet/>
      <dgm:spPr/>
      <dgm:t>
        <a:bodyPr/>
        <a:lstStyle/>
        <a:p>
          <a:endParaRPr lang="en-US"/>
        </a:p>
      </dgm:t>
    </dgm:pt>
    <dgm:pt modelId="{353B6B53-B7FC-45CE-93F0-3C1CCD442F11}">
      <dgm:prSet phldrT="[Text]" custT="1"/>
      <dgm:spPr/>
      <dgm:t>
        <a:bodyPr/>
        <a:lstStyle/>
        <a:p>
          <a:r>
            <a:rPr lang="en-ZA" sz="1400" dirty="0" smtClean="0"/>
            <a:t>Post-graduate support</a:t>
          </a:r>
          <a:endParaRPr lang="en-US" sz="1400" dirty="0"/>
        </a:p>
      </dgm:t>
    </dgm:pt>
    <dgm:pt modelId="{E2324C86-5F66-4629-A96B-85969C30A051}" type="parTrans" cxnId="{5E529692-22A2-40FC-AFF5-EF192649F8C7}">
      <dgm:prSet/>
      <dgm:spPr/>
      <dgm:t>
        <a:bodyPr/>
        <a:lstStyle/>
        <a:p>
          <a:endParaRPr lang="en-US"/>
        </a:p>
      </dgm:t>
    </dgm:pt>
    <dgm:pt modelId="{ECFA9FCF-0ADE-4881-ABB9-C30532667523}" type="sibTrans" cxnId="{5E529692-22A2-40FC-AFF5-EF192649F8C7}">
      <dgm:prSet/>
      <dgm:spPr/>
      <dgm:t>
        <a:bodyPr/>
        <a:lstStyle/>
        <a:p>
          <a:endParaRPr lang="en-US"/>
        </a:p>
      </dgm:t>
    </dgm:pt>
    <dgm:pt modelId="{9D9E92F2-C269-4325-9483-8A061D7FC4F1}">
      <dgm:prSet phldrT="[Text]" custT="1"/>
      <dgm:spPr>
        <a:solidFill>
          <a:schemeClr val="accent3">
            <a:lumMod val="75000"/>
          </a:schemeClr>
        </a:solidFill>
      </dgm:spPr>
      <dgm:t>
        <a:bodyPr/>
        <a:lstStyle/>
        <a:p>
          <a:r>
            <a:rPr lang="en-ZA" sz="1100" dirty="0" smtClean="0"/>
            <a:t>Inspiring a Nation</a:t>
          </a:r>
          <a:endParaRPr lang="en-US" sz="1100" dirty="0"/>
        </a:p>
      </dgm:t>
    </dgm:pt>
    <dgm:pt modelId="{FBCFDC3A-13C3-4B73-8DA1-D10323CFB1DB}" type="parTrans" cxnId="{CE172E9A-0E23-4921-9166-6328E1B9B705}">
      <dgm:prSet/>
      <dgm:spPr/>
      <dgm:t>
        <a:bodyPr/>
        <a:lstStyle/>
        <a:p>
          <a:endParaRPr lang="en-US"/>
        </a:p>
      </dgm:t>
    </dgm:pt>
    <dgm:pt modelId="{6725E2C3-72FC-4C3A-B3BB-967AEE4E3F22}" type="sibTrans" cxnId="{CE172E9A-0E23-4921-9166-6328E1B9B705}">
      <dgm:prSet/>
      <dgm:spPr/>
      <dgm:t>
        <a:bodyPr/>
        <a:lstStyle/>
        <a:p>
          <a:endParaRPr lang="en-US"/>
        </a:p>
      </dgm:t>
    </dgm:pt>
    <dgm:pt modelId="{A19DAABA-3807-426D-8C18-65C3ED511CFB}">
      <dgm:prSet phldrT="[Text]" custT="1"/>
      <dgm:spPr/>
      <dgm:t>
        <a:bodyPr/>
        <a:lstStyle/>
        <a:p>
          <a:r>
            <a:rPr lang="en-ZA" sz="1400" dirty="0" smtClean="0"/>
            <a:t>Science engagement through:</a:t>
          </a:r>
          <a:endParaRPr lang="en-US" sz="1400" dirty="0"/>
        </a:p>
      </dgm:t>
    </dgm:pt>
    <dgm:pt modelId="{DD75B6C3-BF78-4315-92C9-D1C3331420EE}" type="parTrans" cxnId="{4E6FFD16-B3A5-42C0-9B0B-267DB94656AE}">
      <dgm:prSet/>
      <dgm:spPr/>
      <dgm:t>
        <a:bodyPr/>
        <a:lstStyle/>
        <a:p>
          <a:endParaRPr lang="en-US"/>
        </a:p>
      </dgm:t>
    </dgm:pt>
    <dgm:pt modelId="{EF9AF231-9F57-4251-A80E-8774314A1CD9}" type="sibTrans" cxnId="{4E6FFD16-B3A5-42C0-9B0B-267DB94656AE}">
      <dgm:prSet/>
      <dgm:spPr/>
      <dgm:t>
        <a:bodyPr/>
        <a:lstStyle/>
        <a:p>
          <a:endParaRPr lang="en-US"/>
        </a:p>
      </dgm:t>
    </dgm:pt>
    <dgm:pt modelId="{F3100665-C274-4670-9CDD-706025EC0F95}">
      <dgm:prSet phldrT="[Text]" custT="1"/>
      <dgm:spPr/>
      <dgm:t>
        <a:bodyPr/>
        <a:lstStyle/>
        <a:p>
          <a:endParaRPr lang="en-US" sz="1400" dirty="0"/>
        </a:p>
      </dgm:t>
    </dgm:pt>
    <dgm:pt modelId="{929D974D-1507-4E30-8131-0675828C6B51}" type="parTrans" cxnId="{04F3A6BA-8FDC-45AA-AC4E-865C2BA7BD2F}">
      <dgm:prSet/>
      <dgm:spPr/>
      <dgm:t>
        <a:bodyPr/>
        <a:lstStyle/>
        <a:p>
          <a:endParaRPr lang="en-US"/>
        </a:p>
      </dgm:t>
    </dgm:pt>
    <dgm:pt modelId="{74328469-7814-4244-A20C-F0B3533FF5C8}" type="sibTrans" cxnId="{04F3A6BA-8FDC-45AA-AC4E-865C2BA7BD2F}">
      <dgm:prSet/>
      <dgm:spPr/>
      <dgm:t>
        <a:bodyPr/>
        <a:lstStyle/>
        <a:p>
          <a:endParaRPr lang="en-US"/>
        </a:p>
      </dgm:t>
    </dgm:pt>
    <dgm:pt modelId="{864FFEDE-61A5-4E40-99AB-D9078803915A}">
      <dgm:prSet custT="1"/>
      <dgm:spPr/>
      <dgm:t>
        <a:bodyPr/>
        <a:lstStyle/>
        <a:p>
          <a:r>
            <a:rPr lang="en-ZA" sz="1100" dirty="0" smtClean="0"/>
            <a:t>Strengthening the NSI</a:t>
          </a:r>
          <a:endParaRPr lang="en-US" sz="1100" dirty="0"/>
        </a:p>
      </dgm:t>
    </dgm:pt>
    <dgm:pt modelId="{C2C48E52-BE27-4924-A8CB-C5482EE5A4FE}" type="parTrans" cxnId="{DD2E38C8-2F87-4907-8E1E-189A3CF3A163}">
      <dgm:prSet/>
      <dgm:spPr/>
      <dgm:t>
        <a:bodyPr/>
        <a:lstStyle/>
        <a:p>
          <a:endParaRPr lang="en-US"/>
        </a:p>
      </dgm:t>
    </dgm:pt>
    <dgm:pt modelId="{EFF28903-EA66-4AF3-AA2A-D9F1118A7641}" type="sibTrans" cxnId="{DD2E38C8-2F87-4907-8E1E-189A3CF3A163}">
      <dgm:prSet/>
      <dgm:spPr/>
      <dgm:t>
        <a:bodyPr/>
        <a:lstStyle/>
        <a:p>
          <a:endParaRPr lang="en-US"/>
        </a:p>
      </dgm:t>
    </dgm:pt>
    <dgm:pt modelId="{C7303D19-B9C5-43E3-BC57-7E798B8F264B}">
      <dgm:prSet phldrT="[Text]" custT="1"/>
      <dgm:spPr/>
      <dgm:t>
        <a:bodyPr/>
        <a:lstStyle/>
        <a:p>
          <a:r>
            <a:rPr lang="en-ZA" sz="1400" dirty="0" smtClean="0"/>
            <a:t>Emerging Researcher support</a:t>
          </a:r>
          <a:endParaRPr lang="en-US" sz="1400" dirty="0"/>
        </a:p>
      </dgm:t>
    </dgm:pt>
    <dgm:pt modelId="{B89B0744-8040-4950-A9FA-18197BBE3D7C}" type="parTrans" cxnId="{A353DE74-E09D-4397-A010-958F5C4966DA}">
      <dgm:prSet/>
      <dgm:spPr/>
      <dgm:t>
        <a:bodyPr/>
        <a:lstStyle/>
        <a:p>
          <a:endParaRPr lang="en-US"/>
        </a:p>
      </dgm:t>
    </dgm:pt>
    <dgm:pt modelId="{B848FB94-0DF7-4E52-BF92-92BA7A704654}" type="sibTrans" cxnId="{A353DE74-E09D-4397-A010-958F5C4966DA}">
      <dgm:prSet/>
      <dgm:spPr/>
      <dgm:t>
        <a:bodyPr/>
        <a:lstStyle/>
        <a:p>
          <a:endParaRPr lang="en-US"/>
        </a:p>
      </dgm:t>
    </dgm:pt>
    <dgm:pt modelId="{E645F6BA-E78D-4C4E-A8A0-13976FAE2F35}">
      <dgm:prSet phldrT="[Text]" custT="1"/>
      <dgm:spPr/>
      <dgm:t>
        <a:bodyPr/>
        <a:lstStyle/>
        <a:p>
          <a:r>
            <a:rPr lang="en-ZA" sz="1400" dirty="0" smtClean="0"/>
            <a:t>Education</a:t>
          </a:r>
          <a:endParaRPr lang="en-US" sz="1400" dirty="0"/>
        </a:p>
      </dgm:t>
    </dgm:pt>
    <dgm:pt modelId="{A715BD5A-2D58-45EE-8229-A64734CFC081}" type="parTrans" cxnId="{B2B7741B-ECAC-4799-929F-CCC0CEFEE6DF}">
      <dgm:prSet/>
      <dgm:spPr/>
      <dgm:t>
        <a:bodyPr/>
        <a:lstStyle/>
        <a:p>
          <a:endParaRPr lang="en-US"/>
        </a:p>
      </dgm:t>
    </dgm:pt>
    <dgm:pt modelId="{BBE56A8C-DF06-445E-9975-29EE3EDDE0CC}" type="sibTrans" cxnId="{B2B7741B-ECAC-4799-929F-CCC0CEFEE6DF}">
      <dgm:prSet/>
      <dgm:spPr/>
      <dgm:t>
        <a:bodyPr/>
        <a:lstStyle/>
        <a:p>
          <a:endParaRPr lang="en-US"/>
        </a:p>
      </dgm:t>
    </dgm:pt>
    <dgm:pt modelId="{3F492ADE-5E94-4ED4-9824-C68DEEEAF387}">
      <dgm:prSet phldrT="[Text]" custT="1"/>
      <dgm:spPr/>
      <dgm:t>
        <a:bodyPr/>
        <a:lstStyle/>
        <a:p>
          <a:r>
            <a:rPr lang="en-ZA" sz="1400" dirty="0" smtClean="0"/>
            <a:t>Awareness</a:t>
          </a:r>
          <a:endParaRPr lang="en-US" sz="1400" dirty="0"/>
        </a:p>
      </dgm:t>
    </dgm:pt>
    <dgm:pt modelId="{F238B113-73B5-401D-8D38-23FAF97FA5D6}" type="parTrans" cxnId="{17BB7A29-CF6C-4BE1-9673-DAC2382D28ED}">
      <dgm:prSet/>
      <dgm:spPr/>
      <dgm:t>
        <a:bodyPr/>
        <a:lstStyle/>
        <a:p>
          <a:endParaRPr lang="en-US"/>
        </a:p>
      </dgm:t>
    </dgm:pt>
    <dgm:pt modelId="{83E9DFD6-D535-4A22-8813-1D659CED94B7}" type="sibTrans" cxnId="{17BB7A29-CF6C-4BE1-9673-DAC2382D28ED}">
      <dgm:prSet/>
      <dgm:spPr/>
      <dgm:t>
        <a:bodyPr/>
        <a:lstStyle/>
        <a:p>
          <a:endParaRPr lang="en-US"/>
        </a:p>
      </dgm:t>
    </dgm:pt>
    <dgm:pt modelId="{11C4451C-B012-4648-BEFE-BC77A7765FDD}">
      <dgm:prSet phldrT="[Text]" custT="1"/>
      <dgm:spPr/>
      <dgm:t>
        <a:bodyPr/>
        <a:lstStyle/>
        <a:p>
          <a:r>
            <a:rPr lang="en-ZA" sz="1400" dirty="0" smtClean="0"/>
            <a:t>Communication</a:t>
          </a:r>
          <a:endParaRPr lang="en-US" sz="1400" dirty="0"/>
        </a:p>
      </dgm:t>
    </dgm:pt>
    <dgm:pt modelId="{55C3B752-655C-48EA-A7A2-42F4EB7F41AA}" type="parTrans" cxnId="{655FE443-E06A-431A-B05E-775ED566B2ED}">
      <dgm:prSet/>
      <dgm:spPr/>
      <dgm:t>
        <a:bodyPr/>
        <a:lstStyle/>
        <a:p>
          <a:endParaRPr lang="en-US"/>
        </a:p>
      </dgm:t>
    </dgm:pt>
    <dgm:pt modelId="{4B84A964-08DE-4FE6-821E-752AF6BFD949}" type="sibTrans" cxnId="{655FE443-E06A-431A-B05E-775ED566B2ED}">
      <dgm:prSet/>
      <dgm:spPr/>
      <dgm:t>
        <a:bodyPr/>
        <a:lstStyle/>
        <a:p>
          <a:endParaRPr lang="en-US"/>
        </a:p>
      </dgm:t>
    </dgm:pt>
    <dgm:pt modelId="{A843234C-BA6A-4A9D-8F1E-9EDBDB1DD575}">
      <dgm:prSet phldrT="[Text]" custT="1"/>
      <dgm:spPr/>
      <dgm:t>
        <a:bodyPr/>
        <a:lstStyle/>
        <a:p>
          <a:r>
            <a:rPr lang="en-ZA" sz="1200" dirty="0" smtClean="0"/>
            <a:t>Provision of Research Equipment </a:t>
          </a:r>
          <a:endParaRPr lang="en-US" sz="1200" dirty="0"/>
        </a:p>
      </dgm:t>
    </dgm:pt>
    <dgm:pt modelId="{8BC0C600-FCF8-4FEA-86A8-674DDD5CD7EE}" type="parTrans" cxnId="{E763BD61-6DAA-49C2-81B3-E0139DAAC3C7}">
      <dgm:prSet/>
      <dgm:spPr/>
      <dgm:t>
        <a:bodyPr/>
        <a:lstStyle/>
        <a:p>
          <a:endParaRPr lang="en-US"/>
        </a:p>
      </dgm:t>
    </dgm:pt>
    <dgm:pt modelId="{E60AFC85-724C-4A33-B1C3-4DD89315A2F4}" type="sibTrans" cxnId="{E763BD61-6DAA-49C2-81B3-E0139DAAC3C7}">
      <dgm:prSet/>
      <dgm:spPr/>
      <dgm:t>
        <a:bodyPr/>
        <a:lstStyle/>
        <a:p>
          <a:endParaRPr lang="en-US"/>
        </a:p>
      </dgm:t>
    </dgm:pt>
    <dgm:pt modelId="{89448B35-0638-4D3F-B3D8-F12570C47E4E}" type="pres">
      <dgm:prSet presAssocID="{3D99CB1A-8218-4A78-8F4C-6B0905F2EDE7}" presName="composite" presStyleCnt="0">
        <dgm:presLayoutVars>
          <dgm:chMax val="5"/>
          <dgm:dir/>
          <dgm:animLvl val="ctr"/>
          <dgm:resizeHandles val="exact"/>
        </dgm:presLayoutVars>
      </dgm:prSet>
      <dgm:spPr/>
      <dgm:t>
        <a:bodyPr/>
        <a:lstStyle/>
        <a:p>
          <a:endParaRPr lang="en-US"/>
        </a:p>
      </dgm:t>
    </dgm:pt>
    <dgm:pt modelId="{F2E79078-B80D-4DF4-B714-C0AB150E3153}" type="pres">
      <dgm:prSet presAssocID="{3D99CB1A-8218-4A78-8F4C-6B0905F2EDE7}" presName="cycle" presStyleCnt="0"/>
      <dgm:spPr/>
    </dgm:pt>
    <dgm:pt modelId="{590D2B67-2D83-49DE-BACF-2E422CF2824D}" type="pres">
      <dgm:prSet presAssocID="{3D99CB1A-8218-4A78-8F4C-6B0905F2EDE7}" presName="centerShape" presStyleCnt="0"/>
      <dgm:spPr/>
    </dgm:pt>
    <dgm:pt modelId="{63064DAE-7A84-4FED-A67A-ED7524689AC9}" type="pres">
      <dgm:prSet presAssocID="{3D99CB1A-8218-4A78-8F4C-6B0905F2EDE7}" presName="connSite" presStyleLbl="node1" presStyleIdx="0" presStyleCnt="5"/>
      <dgm:spPr/>
    </dgm:pt>
    <dgm:pt modelId="{22947156-2726-4D10-9E03-A0438C813DB7}" type="pres">
      <dgm:prSet presAssocID="{3D99CB1A-8218-4A78-8F4C-6B0905F2EDE7}" presName="visible" presStyleLbl="node1" presStyleIdx="0" presStyleCnt="5" custScaleX="118858" custScaleY="118431"/>
      <dgm:spPr/>
    </dgm:pt>
    <dgm:pt modelId="{8EE466EC-5567-4A33-A122-C21606FD2488}" type="pres">
      <dgm:prSet presAssocID="{2F50EC06-4441-43DF-A33C-8A666F82C9C7}" presName="Name25" presStyleLbl="parChTrans1D1" presStyleIdx="0" presStyleCnt="4"/>
      <dgm:spPr/>
      <dgm:t>
        <a:bodyPr/>
        <a:lstStyle/>
        <a:p>
          <a:endParaRPr lang="en-US"/>
        </a:p>
      </dgm:t>
    </dgm:pt>
    <dgm:pt modelId="{96354176-84CC-4CE0-886D-285296DDA3FB}" type="pres">
      <dgm:prSet presAssocID="{87383D79-1E2E-40FF-9454-3C98F1291CFA}" presName="node" presStyleCnt="0"/>
      <dgm:spPr/>
    </dgm:pt>
    <dgm:pt modelId="{2B5C5138-3DEC-4388-A91E-5494E530010E}" type="pres">
      <dgm:prSet presAssocID="{87383D79-1E2E-40FF-9454-3C98F1291CFA}" presName="parentNode" presStyleLbl="node1" presStyleIdx="1" presStyleCnt="5">
        <dgm:presLayoutVars>
          <dgm:chMax val="1"/>
          <dgm:bulletEnabled val="1"/>
        </dgm:presLayoutVars>
      </dgm:prSet>
      <dgm:spPr/>
      <dgm:t>
        <a:bodyPr/>
        <a:lstStyle/>
        <a:p>
          <a:endParaRPr lang="en-US"/>
        </a:p>
      </dgm:t>
    </dgm:pt>
    <dgm:pt modelId="{FE22C92D-22C5-4A82-8113-5C0971EF2021}" type="pres">
      <dgm:prSet presAssocID="{87383D79-1E2E-40FF-9454-3C98F1291CFA}" presName="childNode" presStyleLbl="revTx" presStyleIdx="0" presStyleCnt="3">
        <dgm:presLayoutVars>
          <dgm:bulletEnabled val="1"/>
        </dgm:presLayoutVars>
      </dgm:prSet>
      <dgm:spPr/>
      <dgm:t>
        <a:bodyPr/>
        <a:lstStyle/>
        <a:p>
          <a:endParaRPr lang="en-US"/>
        </a:p>
      </dgm:t>
    </dgm:pt>
    <dgm:pt modelId="{EBED22FA-B669-448A-BC60-22AEF75083A9}" type="pres">
      <dgm:prSet presAssocID="{B28C92E6-5EF7-4577-AF0F-6699926410C4}" presName="Name25" presStyleLbl="parChTrans1D1" presStyleIdx="1" presStyleCnt="4"/>
      <dgm:spPr/>
      <dgm:t>
        <a:bodyPr/>
        <a:lstStyle/>
        <a:p>
          <a:endParaRPr lang="en-US"/>
        </a:p>
      </dgm:t>
    </dgm:pt>
    <dgm:pt modelId="{CE5C10E4-C561-46DB-AFE8-D732EAA1CEF6}" type="pres">
      <dgm:prSet presAssocID="{6C7992B6-FCCF-45A5-BD66-9C92CBD974C9}" presName="node" presStyleCnt="0"/>
      <dgm:spPr/>
    </dgm:pt>
    <dgm:pt modelId="{FAA73140-FF5A-4D0E-B2CD-84EE32951580}" type="pres">
      <dgm:prSet presAssocID="{6C7992B6-FCCF-45A5-BD66-9C92CBD974C9}" presName="parentNode" presStyleLbl="node1" presStyleIdx="2" presStyleCnt="5">
        <dgm:presLayoutVars>
          <dgm:chMax val="1"/>
          <dgm:bulletEnabled val="1"/>
        </dgm:presLayoutVars>
      </dgm:prSet>
      <dgm:spPr/>
      <dgm:t>
        <a:bodyPr/>
        <a:lstStyle/>
        <a:p>
          <a:endParaRPr lang="en-US"/>
        </a:p>
      </dgm:t>
    </dgm:pt>
    <dgm:pt modelId="{DEA519A3-A2DD-46E7-B911-CDEB21F85A91}" type="pres">
      <dgm:prSet presAssocID="{6C7992B6-FCCF-45A5-BD66-9C92CBD974C9}" presName="childNode" presStyleLbl="revTx" presStyleIdx="1" presStyleCnt="3">
        <dgm:presLayoutVars>
          <dgm:bulletEnabled val="1"/>
        </dgm:presLayoutVars>
      </dgm:prSet>
      <dgm:spPr/>
      <dgm:t>
        <a:bodyPr/>
        <a:lstStyle/>
        <a:p>
          <a:endParaRPr lang="en-US"/>
        </a:p>
      </dgm:t>
    </dgm:pt>
    <dgm:pt modelId="{670998F2-C17A-43A4-B678-0FD47D4122DB}" type="pres">
      <dgm:prSet presAssocID="{FBCFDC3A-13C3-4B73-8DA1-D10323CFB1DB}" presName="Name25" presStyleLbl="parChTrans1D1" presStyleIdx="2" presStyleCnt="4"/>
      <dgm:spPr/>
      <dgm:t>
        <a:bodyPr/>
        <a:lstStyle/>
        <a:p>
          <a:endParaRPr lang="en-US"/>
        </a:p>
      </dgm:t>
    </dgm:pt>
    <dgm:pt modelId="{D9EBEB83-5760-4D44-9F64-7D3CD790F113}" type="pres">
      <dgm:prSet presAssocID="{9D9E92F2-C269-4325-9483-8A061D7FC4F1}" presName="node" presStyleCnt="0"/>
      <dgm:spPr/>
    </dgm:pt>
    <dgm:pt modelId="{106924C9-56F8-46A6-B4BF-481D30DB467E}" type="pres">
      <dgm:prSet presAssocID="{9D9E92F2-C269-4325-9483-8A061D7FC4F1}" presName="parentNode" presStyleLbl="node1" presStyleIdx="3" presStyleCnt="5" custLinFactNeighborX="-892" custLinFactNeighborY="-6093">
        <dgm:presLayoutVars>
          <dgm:chMax val="1"/>
          <dgm:bulletEnabled val="1"/>
        </dgm:presLayoutVars>
      </dgm:prSet>
      <dgm:spPr/>
      <dgm:t>
        <a:bodyPr/>
        <a:lstStyle/>
        <a:p>
          <a:endParaRPr lang="en-US"/>
        </a:p>
      </dgm:t>
    </dgm:pt>
    <dgm:pt modelId="{588FCC3B-5A71-46A1-9164-BB87AE895002}" type="pres">
      <dgm:prSet presAssocID="{9D9E92F2-C269-4325-9483-8A061D7FC4F1}" presName="childNode" presStyleLbl="revTx" presStyleIdx="2" presStyleCnt="3">
        <dgm:presLayoutVars>
          <dgm:bulletEnabled val="1"/>
        </dgm:presLayoutVars>
      </dgm:prSet>
      <dgm:spPr/>
      <dgm:t>
        <a:bodyPr/>
        <a:lstStyle/>
        <a:p>
          <a:endParaRPr lang="en-US"/>
        </a:p>
      </dgm:t>
    </dgm:pt>
    <dgm:pt modelId="{DF8CF0F8-97B7-4FB0-978B-41A6C3884CF8}" type="pres">
      <dgm:prSet presAssocID="{C2C48E52-BE27-4924-A8CB-C5482EE5A4FE}" presName="Name25" presStyleLbl="parChTrans1D1" presStyleIdx="3" presStyleCnt="4"/>
      <dgm:spPr/>
      <dgm:t>
        <a:bodyPr/>
        <a:lstStyle/>
        <a:p>
          <a:endParaRPr lang="en-US"/>
        </a:p>
      </dgm:t>
    </dgm:pt>
    <dgm:pt modelId="{8CA6E674-3DC8-4910-B6A9-23A31E89C345}" type="pres">
      <dgm:prSet presAssocID="{864FFEDE-61A5-4E40-99AB-D9078803915A}" presName="node" presStyleCnt="0"/>
      <dgm:spPr/>
    </dgm:pt>
    <dgm:pt modelId="{CC03A2A7-3F6E-490B-BA3A-0BB00C8607DE}" type="pres">
      <dgm:prSet presAssocID="{864FFEDE-61A5-4E40-99AB-D9078803915A}" presName="parentNode" presStyleLbl="node1" presStyleIdx="4" presStyleCnt="5" custScaleX="109602" custScaleY="104263">
        <dgm:presLayoutVars>
          <dgm:chMax val="1"/>
          <dgm:bulletEnabled val="1"/>
        </dgm:presLayoutVars>
      </dgm:prSet>
      <dgm:spPr/>
      <dgm:t>
        <a:bodyPr/>
        <a:lstStyle/>
        <a:p>
          <a:endParaRPr lang="en-US"/>
        </a:p>
      </dgm:t>
    </dgm:pt>
    <dgm:pt modelId="{13642B7D-4BE4-4F10-B82C-17254517360E}" type="pres">
      <dgm:prSet presAssocID="{864FFEDE-61A5-4E40-99AB-D9078803915A}" presName="childNode" presStyleLbl="revTx" presStyleIdx="2" presStyleCnt="3">
        <dgm:presLayoutVars>
          <dgm:bulletEnabled val="1"/>
        </dgm:presLayoutVars>
      </dgm:prSet>
      <dgm:spPr/>
    </dgm:pt>
  </dgm:ptLst>
  <dgm:cxnLst>
    <dgm:cxn modelId="{98E5DB28-99BA-47F5-AFCB-D2B5A77D67BB}" type="presOf" srcId="{11C4451C-B012-4648-BEFE-BC77A7765FDD}" destId="{588FCC3B-5A71-46A1-9164-BB87AE895002}" srcOrd="0" destOrd="3" presId="urn:microsoft.com/office/officeart/2005/8/layout/radial2"/>
    <dgm:cxn modelId="{4A885DB4-FE0C-461D-877A-2DAEF8F3E5E4}" type="presOf" srcId="{3F492ADE-5E94-4ED4-9824-C68DEEEAF387}" destId="{588FCC3B-5A71-46A1-9164-BB87AE895002}" srcOrd="0" destOrd="2" presId="urn:microsoft.com/office/officeart/2005/8/layout/radial2"/>
    <dgm:cxn modelId="{113327AB-251B-4B4E-9E7E-2D89B1B5D710}" type="presOf" srcId="{FBCFDC3A-13C3-4B73-8DA1-D10323CFB1DB}" destId="{670998F2-C17A-43A4-B678-0FD47D4122DB}" srcOrd="0" destOrd="0" presId="urn:microsoft.com/office/officeart/2005/8/layout/radial2"/>
    <dgm:cxn modelId="{17BB7A29-CF6C-4BE1-9673-DAC2382D28ED}" srcId="{9D9E92F2-C269-4325-9483-8A061D7FC4F1}" destId="{3F492ADE-5E94-4ED4-9824-C68DEEEAF387}" srcOrd="2" destOrd="0" parTransId="{F238B113-73B5-401D-8D38-23FAF97FA5D6}" sibTransId="{83E9DFD6-D535-4A22-8813-1D659CED94B7}"/>
    <dgm:cxn modelId="{5E529692-22A2-40FC-AFF5-EF192649F8C7}" srcId="{6C7992B6-FCCF-45A5-BD66-9C92CBD974C9}" destId="{353B6B53-B7FC-45CE-93F0-3C1CCD442F11}" srcOrd="0" destOrd="0" parTransId="{E2324C86-5F66-4629-A96B-85969C30A051}" sibTransId="{ECFA9FCF-0ADE-4881-ABB9-C30532667523}"/>
    <dgm:cxn modelId="{6C9414B8-DC29-425C-B8DD-450D6DFD84C6}" type="presOf" srcId="{864FFEDE-61A5-4E40-99AB-D9078803915A}" destId="{CC03A2A7-3F6E-490B-BA3A-0BB00C8607DE}" srcOrd="0" destOrd="0" presId="urn:microsoft.com/office/officeart/2005/8/layout/radial2"/>
    <dgm:cxn modelId="{DD2E38C8-2F87-4907-8E1E-189A3CF3A163}" srcId="{3D99CB1A-8218-4A78-8F4C-6B0905F2EDE7}" destId="{864FFEDE-61A5-4E40-99AB-D9078803915A}" srcOrd="3" destOrd="0" parTransId="{C2C48E52-BE27-4924-A8CB-C5482EE5A4FE}" sibTransId="{EFF28903-EA66-4AF3-AA2A-D9F1118A7641}"/>
    <dgm:cxn modelId="{CE172E9A-0E23-4921-9166-6328E1B9B705}" srcId="{3D99CB1A-8218-4A78-8F4C-6B0905F2EDE7}" destId="{9D9E92F2-C269-4325-9483-8A061D7FC4F1}" srcOrd="2" destOrd="0" parTransId="{FBCFDC3A-13C3-4B73-8DA1-D10323CFB1DB}" sibTransId="{6725E2C3-72FC-4C3A-B3BB-967AEE4E3F22}"/>
    <dgm:cxn modelId="{3A0BD491-5DF1-456A-A64F-BCF8EEE5C761}" type="presOf" srcId="{A19DAABA-3807-426D-8C18-65C3ED511CFB}" destId="{588FCC3B-5A71-46A1-9164-BB87AE895002}" srcOrd="0" destOrd="0" presId="urn:microsoft.com/office/officeart/2005/8/layout/radial2"/>
    <dgm:cxn modelId="{0941BE10-7B3A-4899-974E-83629CB2FA7B}" type="presOf" srcId="{6C7992B6-FCCF-45A5-BD66-9C92CBD974C9}" destId="{FAA73140-FF5A-4D0E-B2CD-84EE32951580}" srcOrd="0" destOrd="0" presId="urn:microsoft.com/office/officeart/2005/8/layout/radial2"/>
    <dgm:cxn modelId="{A9AC94F5-DE25-42CE-A68C-7EB4B8E2796D}" srcId="{87383D79-1E2E-40FF-9454-3C98F1291CFA}" destId="{62D85335-3C2A-42A6-BD09-414B45C31C67}" srcOrd="1" destOrd="0" parTransId="{176A4ED2-9089-460E-AE7B-3FE3B4997BE2}" sibTransId="{6B851985-30DA-49A4-A923-88E37391D05F}"/>
    <dgm:cxn modelId="{134692FB-064B-49B2-AFE2-4228FC3260C1}" type="presOf" srcId="{B28C92E6-5EF7-4577-AF0F-6699926410C4}" destId="{EBED22FA-B669-448A-BC60-22AEF75083A9}" srcOrd="0" destOrd="0" presId="urn:microsoft.com/office/officeart/2005/8/layout/radial2"/>
    <dgm:cxn modelId="{655FE443-E06A-431A-B05E-775ED566B2ED}" srcId="{9D9E92F2-C269-4325-9483-8A061D7FC4F1}" destId="{11C4451C-B012-4648-BEFE-BC77A7765FDD}" srcOrd="3" destOrd="0" parTransId="{55C3B752-655C-48EA-A7A2-42F4EB7F41AA}" sibTransId="{4B84A964-08DE-4FE6-821E-752AF6BFD949}"/>
    <dgm:cxn modelId="{54043A2E-8A98-42BE-B612-1FD2C809ABAE}" type="presOf" srcId="{353B6B53-B7FC-45CE-93F0-3C1CCD442F11}" destId="{DEA519A3-A2DD-46E7-B911-CDEB21F85A91}" srcOrd="0" destOrd="0" presId="urn:microsoft.com/office/officeart/2005/8/layout/radial2"/>
    <dgm:cxn modelId="{5953E8CD-EE89-4A33-B569-A6F9283A4777}" type="presOf" srcId="{62D85335-3C2A-42A6-BD09-414B45C31C67}" destId="{FE22C92D-22C5-4A82-8113-5C0971EF2021}" srcOrd="0" destOrd="1" presId="urn:microsoft.com/office/officeart/2005/8/layout/radial2"/>
    <dgm:cxn modelId="{318DAE9F-20AE-4BAC-B3DB-F16EFD58782A}" type="presOf" srcId="{E645F6BA-E78D-4C4E-A8A0-13976FAE2F35}" destId="{588FCC3B-5A71-46A1-9164-BB87AE895002}" srcOrd="0" destOrd="1" presId="urn:microsoft.com/office/officeart/2005/8/layout/radial2"/>
    <dgm:cxn modelId="{03E1F018-29B3-45E8-A1B1-188328B09109}" type="presOf" srcId="{A843234C-BA6A-4A9D-8F1E-9EDBDB1DD575}" destId="{FE22C92D-22C5-4A82-8113-5C0971EF2021}" srcOrd="0" destOrd="2" presId="urn:microsoft.com/office/officeart/2005/8/layout/radial2"/>
    <dgm:cxn modelId="{10017E11-408B-4941-AA59-FA865AD2D64D}" type="presOf" srcId="{2F50EC06-4441-43DF-A33C-8A666F82C9C7}" destId="{8EE466EC-5567-4A33-A122-C21606FD2488}" srcOrd="0" destOrd="0" presId="urn:microsoft.com/office/officeart/2005/8/layout/radial2"/>
    <dgm:cxn modelId="{514DA8FA-9567-4A9A-87D9-E93258AC8F7D}" type="presOf" srcId="{3D99CB1A-8218-4A78-8F4C-6B0905F2EDE7}" destId="{89448B35-0638-4D3F-B3D8-F12570C47E4E}" srcOrd="0" destOrd="0" presId="urn:microsoft.com/office/officeart/2005/8/layout/radial2"/>
    <dgm:cxn modelId="{84FCD8AA-1BE3-42E4-BA85-DBF94953C81D}" type="presOf" srcId="{87383D79-1E2E-40FF-9454-3C98F1291CFA}" destId="{2B5C5138-3DEC-4388-A91E-5494E530010E}" srcOrd="0" destOrd="0" presId="urn:microsoft.com/office/officeart/2005/8/layout/radial2"/>
    <dgm:cxn modelId="{04F3A6BA-8FDC-45AA-AC4E-865C2BA7BD2F}" srcId="{6C7992B6-FCCF-45A5-BD66-9C92CBD974C9}" destId="{F3100665-C274-4670-9CDD-706025EC0F95}" srcOrd="2" destOrd="0" parTransId="{929D974D-1507-4E30-8131-0675828C6B51}" sibTransId="{74328469-7814-4244-A20C-F0B3533FF5C8}"/>
    <dgm:cxn modelId="{E763BD61-6DAA-49C2-81B3-E0139DAAC3C7}" srcId="{87383D79-1E2E-40FF-9454-3C98F1291CFA}" destId="{A843234C-BA6A-4A9D-8F1E-9EDBDB1DD575}" srcOrd="2" destOrd="0" parTransId="{8BC0C600-FCF8-4FEA-86A8-674DDD5CD7EE}" sibTransId="{E60AFC85-724C-4A33-B1C3-4DD89315A2F4}"/>
    <dgm:cxn modelId="{9AFF3E71-547E-4390-8454-62A996E3E3D5}" type="presOf" srcId="{C2C48E52-BE27-4924-A8CB-C5482EE5A4FE}" destId="{DF8CF0F8-97B7-4FB0-978B-41A6C3884CF8}" srcOrd="0" destOrd="0" presId="urn:microsoft.com/office/officeart/2005/8/layout/radial2"/>
    <dgm:cxn modelId="{67EA581D-F123-43E2-9E7A-A4AC14B47A15}" type="presOf" srcId="{C7303D19-B9C5-43E3-BC57-7E798B8F264B}" destId="{DEA519A3-A2DD-46E7-B911-CDEB21F85A91}" srcOrd="0" destOrd="1" presId="urn:microsoft.com/office/officeart/2005/8/layout/radial2"/>
    <dgm:cxn modelId="{A353DE74-E09D-4397-A010-958F5C4966DA}" srcId="{6C7992B6-FCCF-45A5-BD66-9C92CBD974C9}" destId="{C7303D19-B9C5-43E3-BC57-7E798B8F264B}" srcOrd="1" destOrd="0" parTransId="{B89B0744-8040-4950-A9FA-18197BBE3D7C}" sibTransId="{B848FB94-0DF7-4E52-BF92-92BA7A704654}"/>
    <dgm:cxn modelId="{B2B7741B-ECAC-4799-929F-CCC0CEFEE6DF}" srcId="{9D9E92F2-C269-4325-9483-8A061D7FC4F1}" destId="{E645F6BA-E78D-4C4E-A8A0-13976FAE2F35}" srcOrd="1" destOrd="0" parTransId="{A715BD5A-2D58-45EE-8229-A64734CFC081}" sibTransId="{BBE56A8C-DF06-445E-9975-29EE3EDDE0CC}"/>
    <dgm:cxn modelId="{8A9E14A1-A501-43D9-8EFF-4FAB388EE509}" srcId="{87383D79-1E2E-40FF-9454-3C98F1291CFA}" destId="{02CFC4C5-4571-450A-A3E6-A99A2A76D3DC}" srcOrd="0" destOrd="0" parTransId="{CB2E7C58-8267-47A4-92A9-B32D3AC79CF7}" sibTransId="{24FB87C6-E48D-4FCB-B5BB-1E15FB751292}"/>
    <dgm:cxn modelId="{A11250DC-EDA7-4DAB-8A39-1A186A086886}" type="presOf" srcId="{02CFC4C5-4571-450A-A3E6-A99A2A76D3DC}" destId="{FE22C92D-22C5-4A82-8113-5C0971EF2021}" srcOrd="0" destOrd="0" presId="urn:microsoft.com/office/officeart/2005/8/layout/radial2"/>
    <dgm:cxn modelId="{D8BEA402-4CA7-4DD9-857D-3417CE8416A5}" type="presOf" srcId="{F3100665-C274-4670-9CDD-706025EC0F95}" destId="{DEA519A3-A2DD-46E7-B911-CDEB21F85A91}" srcOrd="0" destOrd="2" presId="urn:microsoft.com/office/officeart/2005/8/layout/radial2"/>
    <dgm:cxn modelId="{91691F0D-0204-4339-A8D5-1B5F6839EE5F}" srcId="{3D99CB1A-8218-4A78-8F4C-6B0905F2EDE7}" destId="{6C7992B6-FCCF-45A5-BD66-9C92CBD974C9}" srcOrd="1" destOrd="0" parTransId="{B28C92E6-5EF7-4577-AF0F-6699926410C4}" sibTransId="{1FB41CBC-BC35-49B0-BDEF-991E375DA0A2}"/>
    <dgm:cxn modelId="{39217DE2-2B0F-42CC-B943-09A03366F7B3}" srcId="{3D99CB1A-8218-4A78-8F4C-6B0905F2EDE7}" destId="{87383D79-1E2E-40FF-9454-3C98F1291CFA}" srcOrd="0" destOrd="0" parTransId="{2F50EC06-4441-43DF-A33C-8A666F82C9C7}" sibTransId="{D64F5B9F-6869-480A-91E3-39CCBF7F510D}"/>
    <dgm:cxn modelId="{1420D8F3-5895-49D5-B70D-DB25B5C4AD3B}" type="presOf" srcId="{9D9E92F2-C269-4325-9483-8A061D7FC4F1}" destId="{106924C9-56F8-46A6-B4BF-481D30DB467E}" srcOrd="0" destOrd="0" presId="urn:microsoft.com/office/officeart/2005/8/layout/radial2"/>
    <dgm:cxn modelId="{4E6FFD16-B3A5-42C0-9B0B-267DB94656AE}" srcId="{9D9E92F2-C269-4325-9483-8A061D7FC4F1}" destId="{A19DAABA-3807-426D-8C18-65C3ED511CFB}" srcOrd="0" destOrd="0" parTransId="{DD75B6C3-BF78-4315-92C9-D1C3331420EE}" sibTransId="{EF9AF231-9F57-4251-A80E-8774314A1CD9}"/>
    <dgm:cxn modelId="{BE57739D-7598-44E1-AF66-982701461037}" type="presParOf" srcId="{89448B35-0638-4D3F-B3D8-F12570C47E4E}" destId="{F2E79078-B80D-4DF4-B714-C0AB150E3153}" srcOrd="0" destOrd="0" presId="urn:microsoft.com/office/officeart/2005/8/layout/radial2"/>
    <dgm:cxn modelId="{5E7BB4AF-CDF4-4FBD-8E2E-F82D7F8FD8B7}" type="presParOf" srcId="{F2E79078-B80D-4DF4-B714-C0AB150E3153}" destId="{590D2B67-2D83-49DE-BACF-2E422CF2824D}" srcOrd="0" destOrd="0" presId="urn:microsoft.com/office/officeart/2005/8/layout/radial2"/>
    <dgm:cxn modelId="{CE4F9925-EB5F-4E87-AD41-DD1C651D1F6C}" type="presParOf" srcId="{590D2B67-2D83-49DE-BACF-2E422CF2824D}" destId="{63064DAE-7A84-4FED-A67A-ED7524689AC9}" srcOrd="0" destOrd="0" presId="urn:microsoft.com/office/officeart/2005/8/layout/radial2"/>
    <dgm:cxn modelId="{08BD9433-C41C-4F37-9438-4FF86A696716}" type="presParOf" srcId="{590D2B67-2D83-49DE-BACF-2E422CF2824D}" destId="{22947156-2726-4D10-9E03-A0438C813DB7}" srcOrd="1" destOrd="0" presId="urn:microsoft.com/office/officeart/2005/8/layout/radial2"/>
    <dgm:cxn modelId="{26434420-A93B-45F4-9508-E2801ADE1A13}" type="presParOf" srcId="{F2E79078-B80D-4DF4-B714-C0AB150E3153}" destId="{8EE466EC-5567-4A33-A122-C21606FD2488}" srcOrd="1" destOrd="0" presId="urn:microsoft.com/office/officeart/2005/8/layout/radial2"/>
    <dgm:cxn modelId="{CBBA5119-22E1-473B-8B7B-75F78A070800}" type="presParOf" srcId="{F2E79078-B80D-4DF4-B714-C0AB150E3153}" destId="{96354176-84CC-4CE0-886D-285296DDA3FB}" srcOrd="2" destOrd="0" presId="urn:microsoft.com/office/officeart/2005/8/layout/radial2"/>
    <dgm:cxn modelId="{FF9AD3B0-8ECE-47A6-AB5D-4E808D83FC38}" type="presParOf" srcId="{96354176-84CC-4CE0-886D-285296DDA3FB}" destId="{2B5C5138-3DEC-4388-A91E-5494E530010E}" srcOrd="0" destOrd="0" presId="urn:microsoft.com/office/officeart/2005/8/layout/radial2"/>
    <dgm:cxn modelId="{DECC8787-994F-4222-AAF2-228E47972DBB}" type="presParOf" srcId="{96354176-84CC-4CE0-886D-285296DDA3FB}" destId="{FE22C92D-22C5-4A82-8113-5C0971EF2021}" srcOrd="1" destOrd="0" presId="urn:microsoft.com/office/officeart/2005/8/layout/radial2"/>
    <dgm:cxn modelId="{8A369DB4-A33A-4673-815C-B50F0EF07268}" type="presParOf" srcId="{F2E79078-B80D-4DF4-B714-C0AB150E3153}" destId="{EBED22FA-B669-448A-BC60-22AEF75083A9}" srcOrd="3" destOrd="0" presId="urn:microsoft.com/office/officeart/2005/8/layout/radial2"/>
    <dgm:cxn modelId="{7C9CA8EE-24D1-4476-A626-6D8205CB78D6}" type="presParOf" srcId="{F2E79078-B80D-4DF4-B714-C0AB150E3153}" destId="{CE5C10E4-C561-46DB-AFE8-D732EAA1CEF6}" srcOrd="4" destOrd="0" presId="urn:microsoft.com/office/officeart/2005/8/layout/radial2"/>
    <dgm:cxn modelId="{2B8C2F40-6948-4B14-84BA-1ABFB50FF11E}" type="presParOf" srcId="{CE5C10E4-C561-46DB-AFE8-D732EAA1CEF6}" destId="{FAA73140-FF5A-4D0E-B2CD-84EE32951580}" srcOrd="0" destOrd="0" presId="urn:microsoft.com/office/officeart/2005/8/layout/radial2"/>
    <dgm:cxn modelId="{5B3C2462-A683-47E3-9388-BD5B0315C202}" type="presParOf" srcId="{CE5C10E4-C561-46DB-AFE8-D732EAA1CEF6}" destId="{DEA519A3-A2DD-46E7-B911-CDEB21F85A91}" srcOrd="1" destOrd="0" presId="urn:microsoft.com/office/officeart/2005/8/layout/radial2"/>
    <dgm:cxn modelId="{A0973A8E-F336-485A-8345-FF5013E06D28}" type="presParOf" srcId="{F2E79078-B80D-4DF4-B714-C0AB150E3153}" destId="{670998F2-C17A-43A4-B678-0FD47D4122DB}" srcOrd="5" destOrd="0" presId="urn:microsoft.com/office/officeart/2005/8/layout/radial2"/>
    <dgm:cxn modelId="{DD68C2C9-451F-437B-9A5B-645D9C9CACA6}" type="presParOf" srcId="{F2E79078-B80D-4DF4-B714-C0AB150E3153}" destId="{D9EBEB83-5760-4D44-9F64-7D3CD790F113}" srcOrd="6" destOrd="0" presId="urn:microsoft.com/office/officeart/2005/8/layout/radial2"/>
    <dgm:cxn modelId="{66831404-1DB7-478A-8A89-2E87527207FC}" type="presParOf" srcId="{D9EBEB83-5760-4D44-9F64-7D3CD790F113}" destId="{106924C9-56F8-46A6-B4BF-481D30DB467E}" srcOrd="0" destOrd="0" presId="urn:microsoft.com/office/officeart/2005/8/layout/radial2"/>
    <dgm:cxn modelId="{0776EAED-D8DE-4CC7-8BC9-6E2511A78118}" type="presParOf" srcId="{D9EBEB83-5760-4D44-9F64-7D3CD790F113}" destId="{588FCC3B-5A71-46A1-9164-BB87AE895002}" srcOrd="1" destOrd="0" presId="urn:microsoft.com/office/officeart/2005/8/layout/radial2"/>
    <dgm:cxn modelId="{58B9C9C3-3376-4F81-8DC9-8AB572EBF5BB}" type="presParOf" srcId="{F2E79078-B80D-4DF4-B714-C0AB150E3153}" destId="{DF8CF0F8-97B7-4FB0-978B-41A6C3884CF8}" srcOrd="7" destOrd="0" presId="urn:microsoft.com/office/officeart/2005/8/layout/radial2"/>
    <dgm:cxn modelId="{7778C364-8CA6-491A-87FC-1D2F13002780}" type="presParOf" srcId="{F2E79078-B80D-4DF4-B714-C0AB150E3153}" destId="{8CA6E674-3DC8-4910-B6A9-23A31E89C345}" srcOrd="8" destOrd="0" presId="urn:microsoft.com/office/officeart/2005/8/layout/radial2"/>
    <dgm:cxn modelId="{923BDA34-1A79-46CB-B831-13ED4157BD38}" type="presParOf" srcId="{8CA6E674-3DC8-4910-B6A9-23A31E89C345}" destId="{CC03A2A7-3F6E-490B-BA3A-0BB00C8607DE}" srcOrd="0" destOrd="0" presId="urn:microsoft.com/office/officeart/2005/8/layout/radial2"/>
    <dgm:cxn modelId="{007744EB-8F08-4447-919B-33B444CABA56}" type="presParOf" srcId="{8CA6E674-3DC8-4910-B6A9-23A31E89C345}" destId="{13642B7D-4BE4-4F10-B82C-17254517360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FB8C41-A0BE-4A94-B83A-3F87DF4D85F7}" type="doc">
      <dgm:prSet loTypeId="urn:microsoft.com/office/officeart/2005/8/layout/hProcess9" loCatId="process" qsTypeId="urn:microsoft.com/office/officeart/2005/8/quickstyle/simple1" qsCatId="simple" csTypeId="urn:microsoft.com/office/officeart/2005/8/colors/accent1_2" csCatId="accent1" phldr="1"/>
      <dgm:spPr/>
    </dgm:pt>
    <dgm:pt modelId="{410A76D6-1179-4307-A142-08B640B5847E}">
      <dgm:prSet phldrT="[Text]" custT="1"/>
      <dgm:spPr>
        <a:solidFill>
          <a:schemeClr val="bg1">
            <a:lumMod val="95000"/>
          </a:schemeClr>
        </a:solidFill>
      </dgm:spPr>
      <dgm:t>
        <a:bodyPr/>
        <a:lstStyle/>
        <a:p>
          <a:r>
            <a:rPr lang="en-ZA" sz="1600" b="1" dirty="0">
              <a:solidFill>
                <a:schemeClr val="tx1"/>
              </a:solidFill>
              <a:latin typeface="Arial" panose="020B0604020202020204" pitchFamily="34" charset="0"/>
              <a:cs typeface="Arial" panose="020B0604020202020204" pitchFamily="34" charset="0"/>
            </a:rPr>
            <a:t>1998</a:t>
          </a:r>
        </a:p>
      </dgm:t>
    </dgm:pt>
    <dgm:pt modelId="{FFC0A78D-9D65-43E7-9C79-6DB5813648B4}" type="parTrans" cxnId="{48100B53-7BD9-472A-93E3-3C7E974B3961}">
      <dgm:prSet/>
      <dgm:spPr/>
      <dgm:t>
        <a:bodyPr/>
        <a:lstStyle/>
        <a:p>
          <a:endParaRPr lang="en-ZA"/>
        </a:p>
      </dgm:t>
    </dgm:pt>
    <dgm:pt modelId="{926EEE93-0422-4E24-B35B-FD3685BB8220}" type="sibTrans" cxnId="{48100B53-7BD9-472A-93E3-3C7E974B3961}">
      <dgm:prSet/>
      <dgm:spPr/>
      <dgm:t>
        <a:bodyPr/>
        <a:lstStyle/>
        <a:p>
          <a:endParaRPr lang="en-ZA"/>
        </a:p>
      </dgm:t>
    </dgm:pt>
    <dgm:pt modelId="{E16964E0-539C-4564-B1BE-5D71EE96CD34}">
      <dgm:prSet phldrT="[Text]" custT="1"/>
      <dgm:spPr>
        <a:solidFill>
          <a:schemeClr val="bg1">
            <a:lumMod val="95000"/>
          </a:schemeClr>
        </a:solidFill>
      </dgm:spPr>
      <dgm:t>
        <a:bodyPr/>
        <a:lstStyle/>
        <a:p>
          <a:r>
            <a:rPr lang="en-ZA" sz="1600" b="1" dirty="0" smtClean="0">
              <a:solidFill>
                <a:schemeClr val="tx1"/>
              </a:solidFill>
              <a:latin typeface="Arial" panose="020B0604020202020204" pitchFamily="34" charset="0"/>
              <a:cs typeface="Arial" panose="020B0604020202020204" pitchFamily="34" charset="0"/>
            </a:rPr>
            <a:t>2017</a:t>
          </a:r>
          <a:endParaRPr lang="en-ZA" sz="1600" b="1" dirty="0">
            <a:solidFill>
              <a:schemeClr val="tx1"/>
            </a:solidFill>
            <a:latin typeface="Arial" panose="020B0604020202020204" pitchFamily="34" charset="0"/>
            <a:cs typeface="Arial" panose="020B0604020202020204" pitchFamily="34" charset="0"/>
          </a:endParaRPr>
        </a:p>
      </dgm:t>
    </dgm:pt>
    <dgm:pt modelId="{B48DA035-C0DB-4517-9AE3-A601A5047A61}" type="parTrans" cxnId="{BACDBD80-1052-4E3D-92F8-C9DDCC856DC0}">
      <dgm:prSet/>
      <dgm:spPr/>
      <dgm:t>
        <a:bodyPr/>
        <a:lstStyle/>
        <a:p>
          <a:endParaRPr lang="en-ZA"/>
        </a:p>
      </dgm:t>
    </dgm:pt>
    <dgm:pt modelId="{F20E967F-9A0E-4A01-A9F4-8CE538DBF06F}" type="sibTrans" cxnId="{BACDBD80-1052-4E3D-92F8-C9DDCC856DC0}">
      <dgm:prSet/>
      <dgm:spPr/>
      <dgm:t>
        <a:bodyPr/>
        <a:lstStyle/>
        <a:p>
          <a:endParaRPr lang="en-ZA"/>
        </a:p>
      </dgm:t>
    </dgm:pt>
    <dgm:pt modelId="{78A7CBA7-C1B9-455E-9F9E-E543617C68AA}" type="pres">
      <dgm:prSet presAssocID="{7EFB8C41-A0BE-4A94-B83A-3F87DF4D85F7}" presName="CompostProcess" presStyleCnt="0">
        <dgm:presLayoutVars>
          <dgm:dir/>
          <dgm:resizeHandles val="exact"/>
        </dgm:presLayoutVars>
      </dgm:prSet>
      <dgm:spPr/>
    </dgm:pt>
    <dgm:pt modelId="{955FF1B0-DD46-4DA4-8E6F-69C4C6DE6986}" type="pres">
      <dgm:prSet presAssocID="{7EFB8C41-A0BE-4A94-B83A-3F87DF4D85F7}" presName="arrow" presStyleLbl="bgShp" presStyleIdx="0" presStyleCnt="1" custLinFactNeighborX="-108" custLinFactNeighborY="8902"/>
      <dgm:spPr>
        <a:solidFill>
          <a:schemeClr val="bg1">
            <a:lumMod val="85000"/>
          </a:schemeClr>
        </a:solidFill>
      </dgm:spPr>
    </dgm:pt>
    <dgm:pt modelId="{BBB512BB-9E70-4E45-A074-782D75DE366B}" type="pres">
      <dgm:prSet presAssocID="{7EFB8C41-A0BE-4A94-B83A-3F87DF4D85F7}" presName="linearProcess" presStyleCnt="0"/>
      <dgm:spPr/>
    </dgm:pt>
    <dgm:pt modelId="{FFCFB518-456D-4328-A68C-001E705D7ACC}" type="pres">
      <dgm:prSet presAssocID="{410A76D6-1179-4307-A142-08B640B5847E}" presName="textNode" presStyleLbl="node1" presStyleIdx="0" presStyleCnt="2" custLinFactNeighborX="-41868">
        <dgm:presLayoutVars>
          <dgm:bulletEnabled val="1"/>
        </dgm:presLayoutVars>
      </dgm:prSet>
      <dgm:spPr/>
      <dgm:t>
        <a:bodyPr/>
        <a:lstStyle/>
        <a:p>
          <a:endParaRPr lang="en-ZA"/>
        </a:p>
      </dgm:t>
    </dgm:pt>
    <dgm:pt modelId="{C63B3992-A9FB-4929-BCC8-7BFF6C8ADB4E}" type="pres">
      <dgm:prSet presAssocID="{926EEE93-0422-4E24-B35B-FD3685BB8220}" presName="sibTrans" presStyleCnt="0"/>
      <dgm:spPr/>
    </dgm:pt>
    <dgm:pt modelId="{5800AF00-ED00-47B6-8F9A-09F50C17F4E8}" type="pres">
      <dgm:prSet presAssocID="{E16964E0-539C-4564-B1BE-5D71EE96CD34}" presName="textNode" presStyleLbl="node1" presStyleIdx="1" presStyleCnt="2" custLinFactNeighborX="17445">
        <dgm:presLayoutVars>
          <dgm:bulletEnabled val="1"/>
        </dgm:presLayoutVars>
      </dgm:prSet>
      <dgm:spPr/>
      <dgm:t>
        <a:bodyPr/>
        <a:lstStyle/>
        <a:p>
          <a:endParaRPr lang="en-ZA"/>
        </a:p>
      </dgm:t>
    </dgm:pt>
  </dgm:ptLst>
  <dgm:cxnLst>
    <dgm:cxn modelId="{48100B53-7BD9-472A-93E3-3C7E974B3961}" srcId="{7EFB8C41-A0BE-4A94-B83A-3F87DF4D85F7}" destId="{410A76D6-1179-4307-A142-08B640B5847E}" srcOrd="0" destOrd="0" parTransId="{FFC0A78D-9D65-43E7-9C79-6DB5813648B4}" sibTransId="{926EEE93-0422-4E24-B35B-FD3685BB8220}"/>
    <dgm:cxn modelId="{9E0BBE59-4038-4E08-B678-E21A0C3C16BE}" type="presOf" srcId="{7EFB8C41-A0BE-4A94-B83A-3F87DF4D85F7}" destId="{78A7CBA7-C1B9-455E-9F9E-E543617C68AA}" srcOrd="0" destOrd="0" presId="urn:microsoft.com/office/officeart/2005/8/layout/hProcess9"/>
    <dgm:cxn modelId="{BACDBD80-1052-4E3D-92F8-C9DDCC856DC0}" srcId="{7EFB8C41-A0BE-4A94-B83A-3F87DF4D85F7}" destId="{E16964E0-539C-4564-B1BE-5D71EE96CD34}" srcOrd="1" destOrd="0" parTransId="{B48DA035-C0DB-4517-9AE3-A601A5047A61}" sibTransId="{F20E967F-9A0E-4A01-A9F4-8CE538DBF06F}"/>
    <dgm:cxn modelId="{8A81F506-3613-42A3-B7C2-C7303B5ECB73}" type="presOf" srcId="{410A76D6-1179-4307-A142-08B640B5847E}" destId="{FFCFB518-456D-4328-A68C-001E705D7ACC}" srcOrd="0" destOrd="0" presId="urn:microsoft.com/office/officeart/2005/8/layout/hProcess9"/>
    <dgm:cxn modelId="{29DB84C2-570A-45A2-B3C6-D524367ECEE7}" type="presOf" srcId="{E16964E0-539C-4564-B1BE-5D71EE96CD34}" destId="{5800AF00-ED00-47B6-8F9A-09F50C17F4E8}" srcOrd="0" destOrd="0" presId="urn:microsoft.com/office/officeart/2005/8/layout/hProcess9"/>
    <dgm:cxn modelId="{C20D2A6C-E3C7-4C17-B1BB-16DA0BA786D6}" type="presParOf" srcId="{78A7CBA7-C1B9-455E-9F9E-E543617C68AA}" destId="{955FF1B0-DD46-4DA4-8E6F-69C4C6DE6986}" srcOrd="0" destOrd="0" presId="urn:microsoft.com/office/officeart/2005/8/layout/hProcess9"/>
    <dgm:cxn modelId="{160B712C-A06D-4FF9-8E11-5D6B936A14DF}" type="presParOf" srcId="{78A7CBA7-C1B9-455E-9F9E-E543617C68AA}" destId="{BBB512BB-9E70-4E45-A074-782D75DE366B}" srcOrd="1" destOrd="0" presId="urn:microsoft.com/office/officeart/2005/8/layout/hProcess9"/>
    <dgm:cxn modelId="{287312A9-B78F-4AC5-B837-618F3396DC5B}" type="presParOf" srcId="{BBB512BB-9E70-4E45-A074-782D75DE366B}" destId="{FFCFB518-456D-4328-A68C-001E705D7ACC}" srcOrd="0" destOrd="0" presId="urn:microsoft.com/office/officeart/2005/8/layout/hProcess9"/>
    <dgm:cxn modelId="{971DC162-310D-410D-9C40-74B1A8242C80}" type="presParOf" srcId="{BBB512BB-9E70-4E45-A074-782D75DE366B}" destId="{C63B3992-A9FB-4929-BCC8-7BFF6C8ADB4E}" srcOrd="1" destOrd="0" presId="urn:microsoft.com/office/officeart/2005/8/layout/hProcess9"/>
    <dgm:cxn modelId="{9E7A815D-E6F7-4EC6-B823-A061EBBB474F}" type="presParOf" srcId="{BBB512BB-9E70-4E45-A074-782D75DE366B}" destId="{5800AF00-ED00-47B6-8F9A-09F50C17F4E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8D49F1-B353-4FCA-92AB-A0A8A5D23CEC}" type="doc">
      <dgm:prSet loTypeId="urn:microsoft.com/office/officeart/2005/8/layout/venn2" loCatId="relationship" qsTypeId="urn:microsoft.com/office/officeart/2005/8/quickstyle/simple1" qsCatId="simple" csTypeId="urn:microsoft.com/office/officeart/2005/8/colors/accent1_2" csCatId="accent1" phldr="1"/>
      <dgm:spPr/>
    </dgm:pt>
    <dgm:pt modelId="{2C4C5BF8-C5E0-4B50-86DB-7A8518B0C148}">
      <dgm:prSet phldrT="[Text]" custT="1"/>
      <dgm:spPr/>
      <dgm:t>
        <a:bodyPr/>
        <a:lstStyle/>
        <a:p>
          <a:r>
            <a:rPr lang="en-ZA" sz="1200" b="1" dirty="0" smtClean="0">
              <a:latin typeface="Arial" panose="020B0604020202020204" pitchFamily="34" charset="0"/>
              <a:cs typeface="Arial" panose="020B0604020202020204" pitchFamily="34" charset="0"/>
            </a:rPr>
            <a:t>26 442</a:t>
          </a:r>
          <a:endParaRPr lang="en-ZA" sz="1200" b="1" dirty="0">
            <a:latin typeface="Arial" panose="020B0604020202020204" pitchFamily="34" charset="0"/>
            <a:cs typeface="Arial" panose="020B0604020202020204" pitchFamily="34" charset="0"/>
          </a:endParaRPr>
        </a:p>
      </dgm:t>
    </dgm:pt>
    <dgm:pt modelId="{5689D62B-A5D6-4FA1-9C62-EA5BEB528234}" type="parTrans" cxnId="{96BFBECE-A519-4593-846B-7CF3C9EAB605}">
      <dgm:prSet/>
      <dgm:spPr/>
      <dgm:t>
        <a:bodyPr/>
        <a:lstStyle/>
        <a:p>
          <a:endParaRPr lang="en-ZA" sz="1200"/>
        </a:p>
      </dgm:t>
    </dgm:pt>
    <dgm:pt modelId="{F44F616F-4B51-4DC4-8A90-8ADF59FAC28A}" type="sibTrans" cxnId="{96BFBECE-A519-4593-846B-7CF3C9EAB605}">
      <dgm:prSet/>
      <dgm:spPr/>
      <dgm:t>
        <a:bodyPr/>
        <a:lstStyle/>
        <a:p>
          <a:endParaRPr lang="en-ZA" sz="1200"/>
        </a:p>
      </dgm:t>
    </dgm:pt>
    <dgm:pt modelId="{71CBD2B2-62BE-4FCA-B918-927985B13B35}">
      <dgm:prSet phldrT="[Text]" custT="1"/>
      <dgm:spPr>
        <a:solidFill>
          <a:schemeClr val="bg1">
            <a:lumMod val="75000"/>
          </a:schemeClr>
        </a:solidFill>
      </dgm:spPr>
      <dgm:t>
        <a:bodyPr/>
        <a:lstStyle/>
        <a:p>
          <a:r>
            <a:rPr lang="en-ZA" sz="1400" b="1" dirty="0" smtClean="0">
              <a:solidFill>
                <a:schemeClr val="tx1"/>
              </a:solidFill>
            </a:rPr>
            <a:t>1 929</a:t>
          </a:r>
          <a:endParaRPr lang="en-ZA" sz="1400" b="1" dirty="0">
            <a:solidFill>
              <a:schemeClr val="tx1"/>
            </a:solidFill>
          </a:endParaRPr>
        </a:p>
      </dgm:t>
    </dgm:pt>
    <dgm:pt modelId="{0934785C-A2E9-4C2B-9305-D2A8D34C834A}" type="parTrans" cxnId="{D6CE5AA4-1444-48AA-9025-C21F09BD7510}">
      <dgm:prSet/>
      <dgm:spPr/>
      <dgm:t>
        <a:bodyPr/>
        <a:lstStyle/>
        <a:p>
          <a:endParaRPr lang="en-ZA" sz="1200"/>
        </a:p>
      </dgm:t>
    </dgm:pt>
    <dgm:pt modelId="{ECCB895A-A3D0-4E20-8A29-BB7D6966A501}" type="sibTrans" cxnId="{D6CE5AA4-1444-48AA-9025-C21F09BD7510}">
      <dgm:prSet/>
      <dgm:spPr/>
      <dgm:t>
        <a:bodyPr/>
        <a:lstStyle/>
        <a:p>
          <a:endParaRPr lang="en-ZA" sz="1200"/>
        </a:p>
      </dgm:t>
    </dgm:pt>
    <dgm:pt modelId="{FC41E08F-60E2-4819-B3C6-E2C77A0A6637}" type="pres">
      <dgm:prSet presAssocID="{858D49F1-B353-4FCA-92AB-A0A8A5D23CEC}" presName="Name0" presStyleCnt="0">
        <dgm:presLayoutVars>
          <dgm:chMax val="7"/>
          <dgm:resizeHandles val="exact"/>
        </dgm:presLayoutVars>
      </dgm:prSet>
      <dgm:spPr/>
    </dgm:pt>
    <dgm:pt modelId="{0FCAEBB2-2CE0-40A8-9258-73BCCA222707}" type="pres">
      <dgm:prSet presAssocID="{858D49F1-B353-4FCA-92AB-A0A8A5D23CEC}" presName="comp1" presStyleCnt="0"/>
      <dgm:spPr/>
    </dgm:pt>
    <dgm:pt modelId="{7BDB6AE1-D61F-47D1-9159-BF520D496EBE}" type="pres">
      <dgm:prSet presAssocID="{858D49F1-B353-4FCA-92AB-A0A8A5D23CEC}" presName="circle1" presStyleLbl="node1" presStyleIdx="0" presStyleCnt="2" custScaleX="116465" custLinFactNeighborX="-22736" custLinFactNeighborY="1794"/>
      <dgm:spPr/>
      <dgm:t>
        <a:bodyPr/>
        <a:lstStyle/>
        <a:p>
          <a:endParaRPr lang="en-ZA"/>
        </a:p>
      </dgm:t>
    </dgm:pt>
    <dgm:pt modelId="{7A1DBF28-AA06-4902-A6DB-527F7B734E79}" type="pres">
      <dgm:prSet presAssocID="{858D49F1-B353-4FCA-92AB-A0A8A5D23CEC}" presName="c1text" presStyleLbl="node1" presStyleIdx="0" presStyleCnt="2">
        <dgm:presLayoutVars>
          <dgm:bulletEnabled val="1"/>
        </dgm:presLayoutVars>
      </dgm:prSet>
      <dgm:spPr/>
      <dgm:t>
        <a:bodyPr/>
        <a:lstStyle/>
        <a:p>
          <a:endParaRPr lang="en-ZA"/>
        </a:p>
      </dgm:t>
    </dgm:pt>
    <dgm:pt modelId="{4546B7AD-5E69-4D12-BF23-0FDD55830732}" type="pres">
      <dgm:prSet presAssocID="{858D49F1-B353-4FCA-92AB-A0A8A5D23CEC}" presName="comp2" presStyleCnt="0"/>
      <dgm:spPr/>
    </dgm:pt>
    <dgm:pt modelId="{1B0BABDA-2847-4BC2-A5FA-11A366DA23E9}" type="pres">
      <dgm:prSet presAssocID="{858D49F1-B353-4FCA-92AB-A0A8A5D23CEC}" presName="circle2" presStyleLbl="node1" presStyleIdx="1" presStyleCnt="2" custScaleX="116012" custScaleY="100823" custLinFactNeighborX="-13489" custLinFactNeighborY="-1541"/>
      <dgm:spPr/>
      <dgm:t>
        <a:bodyPr/>
        <a:lstStyle/>
        <a:p>
          <a:endParaRPr lang="en-ZA"/>
        </a:p>
      </dgm:t>
    </dgm:pt>
    <dgm:pt modelId="{88C38256-FEBD-4B98-82C5-9E5B8CF1DF0A}" type="pres">
      <dgm:prSet presAssocID="{858D49F1-B353-4FCA-92AB-A0A8A5D23CEC}" presName="c2text" presStyleLbl="node1" presStyleIdx="1" presStyleCnt="2">
        <dgm:presLayoutVars>
          <dgm:bulletEnabled val="1"/>
        </dgm:presLayoutVars>
      </dgm:prSet>
      <dgm:spPr/>
      <dgm:t>
        <a:bodyPr/>
        <a:lstStyle/>
        <a:p>
          <a:endParaRPr lang="en-ZA"/>
        </a:p>
      </dgm:t>
    </dgm:pt>
  </dgm:ptLst>
  <dgm:cxnLst>
    <dgm:cxn modelId="{D6CE5AA4-1444-48AA-9025-C21F09BD7510}" srcId="{858D49F1-B353-4FCA-92AB-A0A8A5D23CEC}" destId="{71CBD2B2-62BE-4FCA-B918-927985B13B35}" srcOrd="1" destOrd="0" parTransId="{0934785C-A2E9-4C2B-9305-D2A8D34C834A}" sibTransId="{ECCB895A-A3D0-4E20-8A29-BB7D6966A501}"/>
    <dgm:cxn modelId="{CB8756E3-A154-4A03-9CD2-7C7A2401AEE3}" type="presOf" srcId="{71CBD2B2-62BE-4FCA-B918-927985B13B35}" destId="{1B0BABDA-2847-4BC2-A5FA-11A366DA23E9}" srcOrd="0" destOrd="0" presId="urn:microsoft.com/office/officeart/2005/8/layout/venn2"/>
    <dgm:cxn modelId="{96BFBECE-A519-4593-846B-7CF3C9EAB605}" srcId="{858D49F1-B353-4FCA-92AB-A0A8A5D23CEC}" destId="{2C4C5BF8-C5E0-4B50-86DB-7A8518B0C148}" srcOrd="0" destOrd="0" parTransId="{5689D62B-A5D6-4FA1-9C62-EA5BEB528234}" sibTransId="{F44F616F-4B51-4DC4-8A90-8ADF59FAC28A}"/>
    <dgm:cxn modelId="{048AB9A7-894D-49B0-BADF-EECDB8FB8BD3}" type="presOf" srcId="{71CBD2B2-62BE-4FCA-B918-927985B13B35}" destId="{88C38256-FEBD-4B98-82C5-9E5B8CF1DF0A}" srcOrd="1" destOrd="0" presId="urn:microsoft.com/office/officeart/2005/8/layout/venn2"/>
    <dgm:cxn modelId="{891D5C3A-E7F2-49CC-8878-AB2D4D3799ED}" type="presOf" srcId="{2C4C5BF8-C5E0-4B50-86DB-7A8518B0C148}" destId="{7A1DBF28-AA06-4902-A6DB-527F7B734E79}" srcOrd="1" destOrd="0" presId="urn:microsoft.com/office/officeart/2005/8/layout/venn2"/>
    <dgm:cxn modelId="{DFDA013E-C7CC-4E49-AD08-44558E6A5D30}" type="presOf" srcId="{2C4C5BF8-C5E0-4B50-86DB-7A8518B0C148}" destId="{7BDB6AE1-D61F-47D1-9159-BF520D496EBE}" srcOrd="0" destOrd="0" presId="urn:microsoft.com/office/officeart/2005/8/layout/venn2"/>
    <dgm:cxn modelId="{22B725CF-7538-4B54-B7DA-F338C4DAADFD}" type="presOf" srcId="{858D49F1-B353-4FCA-92AB-A0A8A5D23CEC}" destId="{FC41E08F-60E2-4819-B3C6-E2C77A0A6637}" srcOrd="0" destOrd="0" presId="urn:microsoft.com/office/officeart/2005/8/layout/venn2"/>
    <dgm:cxn modelId="{1561AF04-07E7-458C-A1CE-819A9010AD44}" type="presParOf" srcId="{FC41E08F-60E2-4819-B3C6-E2C77A0A6637}" destId="{0FCAEBB2-2CE0-40A8-9258-73BCCA222707}" srcOrd="0" destOrd="0" presId="urn:microsoft.com/office/officeart/2005/8/layout/venn2"/>
    <dgm:cxn modelId="{78C34A8B-18E5-4255-A0F3-F2BE0E057844}" type="presParOf" srcId="{0FCAEBB2-2CE0-40A8-9258-73BCCA222707}" destId="{7BDB6AE1-D61F-47D1-9159-BF520D496EBE}" srcOrd="0" destOrd="0" presId="urn:microsoft.com/office/officeart/2005/8/layout/venn2"/>
    <dgm:cxn modelId="{C3D190AF-669B-4767-887E-53697B9E91B5}" type="presParOf" srcId="{0FCAEBB2-2CE0-40A8-9258-73BCCA222707}" destId="{7A1DBF28-AA06-4902-A6DB-527F7B734E79}" srcOrd="1" destOrd="0" presId="urn:microsoft.com/office/officeart/2005/8/layout/venn2"/>
    <dgm:cxn modelId="{45AB975A-ACD5-4083-832A-B77285A149BF}" type="presParOf" srcId="{FC41E08F-60E2-4819-B3C6-E2C77A0A6637}" destId="{4546B7AD-5E69-4D12-BF23-0FDD55830732}" srcOrd="1" destOrd="0" presId="urn:microsoft.com/office/officeart/2005/8/layout/venn2"/>
    <dgm:cxn modelId="{77DC3B50-2C63-4D94-8374-76ADDFE8B1F0}" type="presParOf" srcId="{4546B7AD-5E69-4D12-BF23-0FDD55830732}" destId="{1B0BABDA-2847-4BC2-A5FA-11A366DA23E9}" srcOrd="0" destOrd="0" presId="urn:microsoft.com/office/officeart/2005/8/layout/venn2"/>
    <dgm:cxn modelId="{A18DCDC3-FD5B-41BA-A8B7-09704EB1B1BA}" type="presParOf" srcId="{4546B7AD-5E69-4D12-BF23-0FDD55830732}" destId="{88C38256-FEBD-4B98-82C5-9E5B8CF1DF0A}" srcOrd="1" destOrd="0" presId="urn:microsoft.com/office/officeart/2005/8/layout/venn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8D49F1-B353-4FCA-92AB-A0A8A5D23CEC}" type="doc">
      <dgm:prSet loTypeId="urn:microsoft.com/office/officeart/2005/8/layout/venn2" loCatId="relationship" qsTypeId="urn:microsoft.com/office/officeart/2005/8/quickstyle/simple1" qsCatId="simple" csTypeId="urn:microsoft.com/office/officeart/2005/8/colors/accent1_2" csCatId="accent1" phldr="1"/>
      <dgm:spPr/>
    </dgm:pt>
    <dgm:pt modelId="{2C4C5BF8-C5E0-4B50-86DB-7A8518B0C148}">
      <dgm:prSet phldrT="[Text]" custT="1"/>
      <dgm:spPr/>
      <dgm:t>
        <a:bodyPr/>
        <a:lstStyle/>
        <a:p>
          <a:r>
            <a:rPr lang="en-ZA" sz="1200" b="1" dirty="0" smtClean="0">
              <a:latin typeface="Arial" panose="020B0604020202020204" pitchFamily="34" charset="0"/>
              <a:cs typeface="Arial" panose="020B0604020202020204" pitchFamily="34" charset="0"/>
            </a:rPr>
            <a:t>5 492</a:t>
          </a:r>
          <a:endParaRPr lang="en-ZA" sz="1200" b="1" dirty="0">
            <a:latin typeface="Arial" panose="020B0604020202020204" pitchFamily="34" charset="0"/>
            <a:cs typeface="Arial" panose="020B0604020202020204" pitchFamily="34" charset="0"/>
          </a:endParaRPr>
        </a:p>
      </dgm:t>
    </dgm:pt>
    <dgm:pt modelId="{5689D62B-A5D6-4FA1-9C62-EA5BEB528234}" type="parTrans" cxnId="{96BFBECE-A519-4593-846B-7CF3C9EAB605}">
      <dgm:prSet/>
      <dgm:spPr/>
      <dgm:t>
        <a:bodyPr/>
        <a:lstStyle/>
        <a:p>
          <a:endParaRPr lang="en-ZA" sz="1200"/>
        </a:p>
      </dgm:t>
    </dgm:pt>
    <dgm:pt modelId="{F44F616F-4B51-4DC4-8A90-8ADF59FAC28A}" type="sibTrans" cxnId="{96BFBECE-A519-4593-846B-7CF3C9EAB605}">
      <dgm:prSet/>
      <dgm:spPr/>
      <dgm:t>
        <a:bodyPr/>
        <a:lstStyle/>
        <a:p>
          <a:endParaRPr lang="en-ZA" sz="1200"/>
        </a:p>
      </dgm:t>
    </dgm:pt>
    <dgm:pt modelId="{71CBD2B2-62BE-4FCA-B918-927985B13B35}">
      <dgm:prSet phldrT="[Text]" custT="1"/>
      <dgm:spPr>
        <a:solidFill>
          <a:schemeClr val="bg1">
            <a:lumMod val="75000"/>
          </a:schemeClr>
        </a:solidFill>
      </dgm:spPr>
      <dgm:t>
        <a:bodyPr/>
        <a:lstStyle/>
        <a:p>
          <a:r>
            <a:rPr lang="en-ZA" sz="1200" b="1" dirty="0">
              <a:solidFill>
                <a:schemeClr val="tx1"/>
              </a:solidFill>
              <a:latin typeface="Arial" panose="020B0604020202020204" pitchFamily="34" charset="0"/>
              <a:cs typeface="Arial" panose="020B0604020202020204" pitchFamily="34" charset="0"/>
            </a:rPr>
            <a:t>755</a:t>
          </a:r>
        </a:p>
      </dgm:t>
    </dgm:pt>
    <dgm:pt modelId="{0934785C-A2E9-4C2B-9305-D2A8D34C834A}" type="parTrans" cxnId="{D6CE5AA4-1444-48AA-9025-C21F09BD7510}">
      <dgm:prSet/>
      <dgm:spPr/>
      <dgm:t>
        <a:bodyPr/>
        <a:lstStyle/>
        <a:p>
          <a:endParaRPr lang="en-ZA" sz="1200"/>
        </a:p>
      </dgm:t>
    </dgm:pt>
    <dgm:pt modelId="{ECCB895A-A3D0-4E20-8A29-BB7D6966A501}" type="sibTrans" cxnId="{D6CE5AA4-1444-48AA-9025-C21F09BD7510}">
      <dgm:prSet/>
      <dgm:spPr/>
      <dgm:t>
        <a:bodyPr/>
        <a:lstStyle/>
        <a:p>
          <a:endParaRPr lang="en-ZA" sz="1200"/>
        </a:p>
      </dgm:t>
    </dgm:pt>
    <dgm:pt modelId="{FC41E08F-60E2-4819-B3C6-E2C77A0A6637}" type="pres">
      <dgm:prSet presAssocID="{858D49F1-B353-4FCA-92AB-A0A8A5D23CEC}" presName="Name0" presStyleCnt="0">
        <dgm:presLayoutVars>
          <dgm:chMax val="7"/>
          <dgm:resizeHandles val="exact"/>
        </dgm:presLayoutVars>
      </dgm:prSet>
      <dgm:spPr/>
    </dgm:pt>
    <dgm:pt modelId="{0FCAEBB2-2CE0-40A8-9258-73BCCA222707}" type="pres">
      <dgm:prSet presAssocID="{858D49F1-B353-4FCA-92AB-A0A8A5D23CEC}" presName="comp1" presStyleCnt="0"/>
      <dgm:spPr/>
    </dgm:pt>
    <dgm:pt modelId="{7BDB6AE1-D61F-47D1-9159-BF520D496EBE}" type="pres">
      <dgm:prSet presAssocID="{858D49F1-B353-4FCA-92AB-A0A8A5D23CEC}" presName="circle1" presStyleLbl="node1" presStyleIdx="0" presStyleCnt="2" custScaleX="127348" custLinFactNeighborX="-43163" custLinFactNeighborY="16118"/>
      <dgm:spPr/>
      <dgm:t>
        <a:bodyPr/>
        <a:lstStyle/>
        <a:p>
          <a:endParaRPr lang="en-ZA"/>
        </a:p>
      </dgm:t>
    </dgm:pt>
    <dgm:pt modelId="{7A1DBF28-AA06-4902-A6DB-527F7B734E79}" type="pres">
      <dgm:prSet presAssocID="{858D49F1-B353-4FCA-92AB-A0A8A5D23CEC}" presName="c1text" presStyleLbl="node1" presStyleIdx="0" presStyleCnt="2">
        <dgm:presLayoutVars>
          <dgm:bulletEnabled val="1"/>
        </dgm:presLayoutVars>
      </dgm:prSet>
      <dgm:spPr/>
      <dgm:t>
        <a:bodyPr/>
        <a:lstStyle/>
        <a:p>
          <a:endParaRPr lang="en-ZA"/>
        </a:p>
      </dgm:t>
    </dgm:pt>
    <dgm:pt modelId="{4546B7AD-5E69-4D12-BF23-0FDD55830732}" type="pres">
      <dgm:prSet presAssocID="{858D49F1-B353-4FCA-92AB-A0A8A5D23CEC}" presName="comp2" presStyleCnt="0"/>
      <dgm:spPr/>
    </dgm:pt>
    <dgm:pt modelId="{1B0BABDA-2847-4BC2-A5FA-11A366DA23E9}" type="pres">
      <dgm:prSet presAssocID="{858D49F1-B353-4FCA-92AB-A0A8A5D23CEC}" presName="circle2" presStyleLbl="node1" presStyleIdx="1" presStyleCnt="2" custScaleX="105114" custScaleY="100108" custLinFactNeighborX="-1119" custLinFactNeighborY="3335"/>
      <dgm:spPr/>
      <dgm:t>
        <a:bodyPr/>
        <a:lstStyle/>
        <a:p>
          <a:endParaRPr lang="en-ZA"/>
        </a:p>
      </dgm:t>
    </dgm:pt>
    <dgm:pt modelId="{88C38256-FEBD-4B98-82C5-9E5B8CF1DF0A}" type="pres">
      <dgm:prSet presAssocID="{858D49F1-B353-4FCA-92AB-A0A8A5D23CEC}" presName="c2text" presStyleLbl="node1" presStyleIdx="1" presStyleCnt="2">
        <dgm:presLayoutVars>
          <dgm:bulletEnabled val="1"/>
        </dgm:presLayoutVars>
      </dgm:prSet>
      <dgm:spPr/>
      <dgm:t>
        <a:bodyPr/>
        <a:lstStyle/>
        <a:p>
          <a:endParaRPr lang="en-ZA"/>
        </a:p>
      </dgm:t>
    </dgm:pt>
  </dgm:ptLst>
  <dgm:cxnLst>
    <dgm:cxn modelId="{DBB50A34-801E-41C8-BB93-DDF5038CE499}" type="presOf" srcId="{2C4C5BF8-C5E0-4B50-86DB-7A8518B0C148}" destId="{7BDB6AE1-D61F-47D1-9159-BF520D496EBE}" srcOrd="0" destOrd="0" presId="urn:microsoft.com/office/officeart/2005/8/layout/venn2"/>
    <dgm:cxn modelId="{0B76A956-1ECE-47B3-BAFF-BDB7F39C36EA}" type="presOf" srcId="{71CBD2B2-62BE-4FCA-B918-927985B13B35}" destId="{1B0BABDA-2847-4BC2-A5FA-11A366DA23E9}" srcOrd="0" destOrd="0" presId="urn:microsoft.com/office/officeart/2005/8/layout/venn2"/>
    <dgm:cxn modelId="{D6CE5AA4-1444-48AA-9025-C21F09BD7510}" srcId="{858D49F1-B353-4FCA-92AB-A0A8A5D23CEC}" destId="{71CBD2B2-62BE-4FCA-B918-927985B13B35}" srcOrd="1" destOrd="0" parTransId="{0934785C-A2E9-4C2B-9305-D2A8D34C834A}" sibTransId="{ECCB895A-A3D0-4E20-8A29-BB7D6966A501}"/>
    <dgm:cxn modelId="{11A45BCB-3789-477D-B625-82FD8F55722B}" type="presOf" srcId="{858D49F1-B353-4FCA-92AB-A0A8A5D23CEC}" destId="{FC41E08F-60E2-4819-B3C6-E2C77A0A6637}" srcOrd="0" destOrd="0" presId="urn:microsoft.com/office/officeart/2005/8/layout/venn2"/>
    <dgm:cxn modelId="{96BFBECE-A519-4593-846B-7CF3C9EAB605}" srcId="{858D49F1-B353-4FCA-92AB-A0A8A5D23CEC}" destId="{2C4C5BF8-C5E0-4B50-86DB-7A8518B0C148}" srcOrd="0" destOrd="0" parTransId="{5689D62B-A5D6-4FA1-9C62-EA5BEB528234}" sibTransId="{F44F616F-4B51-4DC4-8A90-8ADF59FAC28A}"/>
    <dgm:cxn modelId="{A031B786-73B8-423B-851E-0F84EEABC4FC}" type="presOf" srcId="{2C4C5BF8-C5E0-4B50-86DB-7A8518B0C148}" destId="{7A1DBF28-AA06-4902-A6DB-527F7B734E79}" srcOrd="1" destOrd="0" presId="urn:microsoft.com/office/officeart/2005/8/layout/venn2"/>
    <dgm:cxn modelId="{B8A2C559-02D6-41EC-BD01-EF933AC0F2CE}" type="presOf" srcId="{71CBD2B2-62BE-4FCA-B918-927985B13B35}" destId="{88C38256-FEBD-4B98-82C5-9E5B8CF1DF0A}" srcOrd="1" destOrd="0" presId="urn:microsoft.com/office/officeart/2005/8/layout/venn2"/>
    <dgm:cxn modelId="{F9167475-CDAD-4D07-B69C-7E318A08890F}" type="presParOf" srcId="{FC41E08F-60E2-4819-B3C6-E2C77A0A6637}" destId="{0FCAEBB2-2CE0-40A8-9258-73BCCA222707}" srcOrd="0" destOrd="0" presId="urn:microsoft.com/office/officeart/2005/8/layout/venn2"/>
    <dgm:cxn modelId="{229BB6A0-498D-425A-8F9D-DFF4C0952EAD}" type="presParOf" srcId="{0FCAEBB2-2CE0-40A8-9258-73BCCA222707}" destId="{7BDB6AE1-D61F-47D1-9159-BF520D496EBE}" srcOrd="0" destOrd="0" presId="urn:microsoft.com/office/officeart/2005/8/layout/venn2"/>
    <dgm:cxn modelId="{68D1AEFA-3720-49EF-9590-CCDC1044511F}" type="presParOf" srcId="{0FCAEBB2-2CE0-40A8-9258-73BCCA222707}" destId="{7A1DBF28-AA06-4902-A6DB-527F7B734E79}" srcOrd="1" destOrd="0" presId="urn:microsoft.com/office/officeart/2005/8/layout/venn2"/>
    <dgm:cxn modelId="{11D7B729-474A-4970-80A2-F346A86F7308}" type="presParOf" srcId="{FC41E08F-60E2-4819-B3C6-E2C77A0A6637}" destId="{4546B7AD-5E69-4D12-BF23-0FDD55830732}" srcOrd="1" destOrd="0" presId="urn:microsoft.com/office/officeart/2005/8/layout/venn2"/>
    <dgm:cxn modelId="{FDFB2AA5-382C-40F2-9EF2-5B5AA6D1E901}" type="presParOf" srcId="{4546B7AD-5E69-4D12-BF23-0FDD55830732}" destId="{1B0BABDA-2847-4BC2-A5FA-11A366DA23E9}" srcOrd="0" destOrd="0" presId="urn:microsoft.com/office/officeart/2005/8/layout/venn2"/>
    <dgm:cxn modelId="{9AD81A58-B7E3-4256-9755-554D96F506A9}" type="presParOf" srcId="{4546B7AD-5E69-4D12-BF23-0FDD55830732}" destId="{88C38256-FEBD-4B98-82C5-9E5B8CF1DF0A}"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8D49F1-B353-4FCA-92AB-A0A8A5D23CEC}" type="doc">
      <dgm:prSet loTypeId="urn:microsoft.com/office/officeart/2005/8/layout/venn2" loCatId="relationship" qsTypeId="urn:microsoft.com/office/officeart/2005/8/quickstyle/simple1" qsCatId="simple" csTypeId="urn:microsoft.com/office/officeart/2005/8/colors/accent1_2" csCatId="accent1" phldr="1"/>
      <dgm:spPr/>
    </dgm:pt>
    <dgm:pt modelId="{2C4C5BF8-C5E0-4B50-86DB-7A8518B0C148}">
      <dgm:prSet phldrT="[Text]" custT="1"/>
      <dgm:spPr/>
      <dgm:t>
        <a:bodyPr/>
        <a:lstStyle/>
        <a:p>
          <a:r>
            <a:rPr lang="en-ZA" sz="1200" b="1" dirty="0" smtClean="0">
              <a:latin typeface="Arial" panose="020B0604020202020204" pitchFamily="34" charset="0"/>
              <a:cs typeface="Arial" panose="020B0604020202020204" pitchFamily="34" charset="0"/>
            </a:rPr>
            <a:t>67 224</a:t>
          </a:r>
          <a:endParaRPr lang="en-ZA" sz="1200" b="1" dirty="0">
            <a:latin typeface="Arial" panose="020B0604020202020204" pitchFamily="34" charset="0"/>
            <a:cs typeface="Arial" panose="020B0604020202020204" pitchFamily="34" charset="0"/>
          </a:endParaRPr>
        </a:p>
      </dgm:t>
    </dgm:pt>
    <dgm:pt modelId="{5689D62B-A5D6-4FA1-9C62-EA5BEB528234}" type="parTrans" cxnId="{96BFBECE-A519-4593-846B-7CF3C9EAB605}">
      <dgm:prSet/>
      <dgm:spPr/>
      <dgm:t>
        <a:bodyPr/>
        <a:lstStyle/>
        <a:p>
          <a:endParaRPr lang="en-ZA" sz="1200"/>
        </a:p>
      </dgm:t>
    </dgm:pt>
    <dgm:pt modelId="{F44F616F-4B51-4DC4-8A90-8ADF59FAC28A}" type="sibTrans" cxnId="{96BFBECE-A519-4593-846B-7CF3C9EAB605}">
      <dgm:prSet/>
      <dgm:spPr/>
      <dgm:t>
        <a:bodyPr/>
        <a:lstStyle/>
        <a:p>
          <a:endParaRPr lang="en-ZA" sz="1200"/>
        </a:p>
      </dgm:t>
    </dgm:pt>
    <dgm:pt modelId="{71CBD2B2-62BE-4FCA-B918-927985B13B35}">
      <dgm:prSet phldrT="[Text]" custT="1"/>
      <dgm:spPr>
        <a:solidFill>
          <a:schemeClr val="bg1">
            <a:lumMod val="75000"/>
          </a:schemeClr>
        </a:solidFill>
      </dgm:spPr>
      <dgm:t>
        <a:bodyPr/>
        <a:lstStyle/>
        <a:p>
          <a:r>
            <a:rPr lang="en-ZA" sz="1200" b="1" dirty="0" smtClean="0">
              <a:solidFill>
                <a:schemeClr val="tx1"/>
              </a:solidFill>
              <a:latin typeface="Arial" panose="020B0604020202020204" pitchFamily="34" charset="0"/>
              <a:cs typeface="Arial" panose="020B0604020202020204" pitchFamily="34" charset="0"/>
            </a:rPr>
            <a:t>4 730</a:t>
          </a:r>
          <a:endParaRPr lang="en-ZA" sz="1200" b="1" dirty="0">
            <a:solidFill>
              <a:schemeClr val="tx1"/>
            </a:solidFill>
            <a:latin typeface="Arial" panose="020B0604020202020204" pitchFamily="34" charset="0"/>
            <a:cs typeface="Arial" panose="020B0604020202020204" pitchFamily="34" charset="0"/>
          </a:endParaRPr>
        </a:p>
      </dgm:t>
    </dgm:pt>
    <dgm:pt modelId="{0934785C-A2E9-4C2B-9305-D2A8D34C834A}" type="parTrans" cxnId="{D6CE5AA4-1444-48AA-9025-C21F09BD7510}">
      <dgm:prSet/>
      <dgm:spPr/>
      <dgm:t>
        <a:bodyPr/>
        <a:lstStyle/>
        <a:p>
          <a:endParaRPr lang="en-ZA" sz="1200"/>
        </a:p>
      </dgm:t>
    </dgm:pt>
    <dgm:pt modelId="{ECCB895A-A3D0-4E20-8A29-BB7D6966A501}" type="sibTrans" cxnId="{D6CE5AA4-1444-48AA-9025-C21F09BD7510}">
      <dgm:prSet/>
      <dgm:spPr/>
      <dgm:t>
        <a:bodyPr/>
        <a:lstStyle/>
        <a:p>
          <a:endParaRPr lang="en-ZA" sz="1200"/>
        </a:p>
      </dgm:t>
    </dgm:pt>
    <dgm:pt modelId="{FC41E08F-60E2-4819-B3C6-E2C77A0A6637}" type="pres">
      <dgm:prSet presAssocID="{858D49F1-B353-4FCA-92AB-A0A8A5D23CEC}" presName="Name0" presStyleCnt="0">
        <dgm:presLayoutVars>
          <dgm:chMax val="7"/>
          <dgm:resizeHandles val="exact"/>
        </dgm:presLayoutVars>
      </dgm:prSet>
      <dgm:spPr/>
    </dgm:pt>
    <dgm:pt modelId="{0FCAEBB2-2CE0-40A8-9258-73BCCA222707}" type="pres">
      <dgm:prSet presAssocID="{858D49F1-B353-4FCA-92AB-A0A8A5D23CEC}" presName="comp1" presStyleCnt="0"/>
      <dgm:spPr/>
    </dgm:pt>
    <dgm:pt modelId="{7BDB6AE1-D61F-47D1-9159-BF520D496EBE}" type="pres">
      <dgm:prSet presAssocID="{858D49F1-B353-4FCA-92AB-A0A8A5D23CEC}" presName="circle1" presStyleLbl="node1" presStyleIdx="0" presStyleCnt="2" custScaleX="117349" custLinFactNeighborX="-1428" custLinFactNeighborY="-2233"/>
      <dgm:spPr/>
      <dgm:t>
        <a:bodyPr/>
        <a:lstStyle/>
        <a:p>
          <a:endParaRPr lang="en-ZA"/>
        </a:p>
      </dgm:t>
    </dgm:pt>
    <dgm:pt modelId="{7A1DBF28-AA06-4902-A6DB-527F7B734E79}" type="pres">
      <dgm:prSet presAssocID="{858D49F1-B353-4FCA-92AB-A0A8A5D23CEC}" presName="c1text" presStyleLbl="node1" presStyleIdx="0" presStyleCnt="2">
        <dgm:presLayoutVars>
          <dgm:bulletEnabled val="1"/>
        </dgm:presLayoutVars>
      </dgm:prSet>
      <dgm:spPr/>
      <dgm:t>
        <a:bodyPr/>
        <a:lstStyle/>
        <a:p>
          <a:endParaRPr lang="en-ZA"/>
        </a:p>
      </dgm:t>
    </dgm:pt>
    <dgm:pt modelId="{4546B7AD-5E69-4D12-BF23-0FDD55830732}" type="pres">
      <dgm:prSet presAssocID="{858D49F1-B353-4FCA-92AB-A0A8A5D23CEC}" presName="comp2" presStyleCnt="0"/>
      <dgm:spPr/>
    </dgm:pt>
    <dgm:pt modelId="{1B0BABDA-2847-4BC2-A5FA-11A366DA23E9}" type="pres">
      <dgm:prSet presAssocID="{858D49F1-B353-4FCA-92AB-A0A8A5D23CEC}" presName="circle2" presStyleLbl="node1" presStyleIdx="1" presStyleCnt="2" custScaleX="88023" custScaleY="85898"/>
      <dgm:spPr/>
      <dgm:t>
        <a:bodyPr/>
        <a:lstStyle/>
        <a:p>
          <a:endParaRPr lang="en-ZA"/>
        </a:p>
      </dgm:t>
    </dgm:pt>
    <dgm:pt modelId="{88C38256-FEBD-4B98-82C5-9E5B8CF1DF0A}" type="pres">
      <dgm:prSet presAssocID="{858D49F1-B353-4FCA-92AB-A0A8A5D23CEC}" presName="c2text" presStyleLbl="node1" presStyleIdx="1" presStyleCnt="2">
        <dgm:presLayoutVars>
          <dgm:bulletEnabled val="1"/>
        </dgm:presLayoutVars>
      </dgm:prSet>
      <dgm:spPr/>
      <dgm:t>
        <a:bodyPr/>
        <a:lstStyle/>
        <a:p>
          <a:endParaRPr lang="en-ZA"/>
        </a:p>
      </dgm:t>
    </dgm:pt>
  </dgm:ptLst>
  <dgm:cxnLst>
    <dgm:cxn modelId="{441550E3-B934-45AC-8B83-28ED8A83D128}" type="presOf" srcId="{71CBD2B2-62BE-4FCA-B918-927985B13B35}" destId="{1B0BABDA-2847-4BC2-A5FA-11A366DA23E9}" srcOrd="0" destOrd="0" presId="urn:microsoft.com/office/officeart/2005/8/layout/venn2"/>
    <dgm:cxn modelId="{DEBF71AE-2306-4924-A823-FCB4E1D5670D}" type="presOf" srcId="{71CBD2B2-62BE-4FCA-B918-927985B13B35}" destId="{88C38256-FEBD-4B98-82C5-9E5B8CF1DF0A}" srcOrd="1" destOrd="0" presId="urn:microsoft.com/office/officeart/2005/8/layout/venn2"/>
    <dgm:cxn modelId="{D6CE5AA4-1444-48AA-9025-C21F09BD7510}" srcId="{858D49F1-B353-4FCA-92AB-A0A8A5D23CEC}" destId="{71CBD2B2-62BE-4FCA-B918-927985B13B35}" srcOrd="1" destOrd="0" parTransId="{0934785C-A2E9-4C2B-9305-D2A8D34C834A}" sibTransId="{ECCB895A-A3D0-4E20-8A29-BB7D6966A501}"/>
    <dgm:cxn modelId="{96BFBECE-A519-4593-846B-7CF3C9EAB605}" srcId="{858D49F1-B353-4FCA-92AB-A0A8A5D23CEC}" destId="{2C4C5BF8-C5E0-4B50-86DB-7A8518B0C148}" srcOrd="0" destOrd="0" parTransId="{5689D62B-A5D6-4FA1-9C62-EA5BEB528234}" sibTransId="{F44F616F-4B51-4DC4-8A90-8ADF59FAC28A}"/>
    <dgm:cxn modelId="{ECADACB7-29F2-42F9-B543-8EBD908906D7}" type="presOf" srcId="{2C4C5BF8-C5E0-4B50-86DB-7A8518B0C148}" destId="{7A1DBF28-AA06-4902-A6DB-527F7B734E79}" srcOrd="1" destOrd="0" presId="urn:microsoft.com/office/officeart/2005/8/layout/venn2"/>
    <dgm:cxn modelId="{4D32957E-5D83-4FBF-9C81-213AE0090E23}" type="presOf" srcId="{858D49F1-B353-4FCA-92AB-A0A8A5D23CEC}" destId="{FC41E08F-60E2-4819-B3C6-E2C77A0A6637}" srcOrd="0" destOrd="0" presId="urn:microsoft.com/office/officeart/2005/8/layout/venn2"/>
    <dgm:cxn modelId="{66B1D5FE-75D4-4963-A18C-0D298CA67905}" type="presOf" srcId="{2C4C5BF8-C5E0-4B50-86DB-7A8518B0C148}" destId="{7BDB6AE1-D61F-47D1-9159-BF520D496EBE}" srcOrd="0" destOrd="0" presId="urn:microsoft.com/office/officeart/2005/8/layout/venn2"/>
    <dgm:cxn modelId="{FA819E8E-5B6F-44F0-BF8F-C5072C33D9F5}" type="presParOf" srcId="{FC41E08F-60E2-4819-B3C6-E2C77A0A6637}" destId="{0FCAEBB2-2CE0-40A8-9258-73BCCA222707}" srcOrd="0" destOrd="0" presId="urn:microsoft.com/office/officeart/2005/8/layout/venn2"/>
    <dgm:cxn modelId="{D6E4DF57-8430-479E-9462-2CCCB8FB13D8}" type="presParOf" srcId="{0FCAEBB2-2CE0-40A8-9258-73BCCA222707}" destId="{7BDB6AE1-D61F-47D1-9159-BF520D496EBE}" srcOrd="0" destOrd="0" presId="urn:microsoft.com/office/officeart/2005/8/layout/venn2"/>
    <dgm:cxn modelId="{38F40A5E-D56A-40AD-8D73-E7CD12FDAA6A}" type="presParOf" srcId="{0FCAEBB2-2CE0-40A8-9258-73BCCA222707}" destId="{7A1DBF28-AA06-4902-A6DB-527F7B734E79}" srcOrd="1" destOrd="0" presId="urn:microsoft.com/office/officeart/2005/8/layout/venn2"/>
    <dgm:cxn modelId="{DF507C16-2B5B-453B-8CA6-D7F4E0E70017}" type="presParOf" srcId="{FC41E08F-60E2-4819-B3C6-E2C77A0A6637}" destId="{4546B7AD-5E69-4D12-BF23-0FDD55830732}" srcOrd="1" destOrd="0" presId="urn:microsoft.com/office/officeart/2005/8/layout/venn2"/>
    <dgm:cxn modelId="{FDEE1CD2-609C-4797-821C-011FBA5A70FF}" type="presParOf" srcId="{4546B7AD-5E69-4D12-BF23-0FDD55830732}" destId="{1B0BABDA-2847-4BC2-A5FA-11A366DA23E9}" srcOrd="0" destOrd="0" presId="urn:microsoft.com/office/officeart/2005/8/layout/venn2"/>
    <dgm:cxn modelId="{E41B2BFF-8C64-4D03-A47B-1A7B20C78318}" type="presParOf" srcId="{4546B7AD-5E69-4D12-BF23-0FDD55830732}" destId="{88C38256-FEBD-4B98-82C5-9E5B8CF1DF0A}" srcOrd="1" destOrd="0" presId="urn:microsoft.com/office/officeart/2005/8/layout/ven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8D49F1-B353-4FCA-92AB-A0A8A5D23CEC}" type="doc">
      <dgm:prSet loTypeId="urn:microsoft.com/office/officeart/2005/8/layout/venn2" loCatId="relationship" qsTypeId="urn:microsoft.com/office/officeart/2005/8/quickstyle/simple1" qsCatId="simple" csTypeId="urn:microsoft.com/office/officeart/2005/8/colors/accent1_2" csCatId="accent1" phldr="1"/>
      <dgm:spPr/>
    </dgm:pt>
    <dgm:pt modelId="{2C4C5BF8-C5E0-4B50-86DB-7A8518B0C148}">
      <dgm:prSet phldrT="[Text]" custT="1"/>
      <dgm:spPr/>
      <dgm:t>
        <a:bodyPr/>
        <a:lstStyle/>
        <a:p>
          <a:r>
            <a:rPr lang="en-ZA" sz="1200" b="1" dirty="0" smtClean="0">
              <a:latin typeface="Arial" panose="020B0604020202020204" pitchFamily="34" charset="0"/>
              <a:cs typeface="Arial" panose="020B0604020202020204" pitchFamily="34" charset="0"/>
            </a:rPr>
            <a:t>59 153</a:t>
          </a:r>
          <a:endParaRPr lang="en-ZA" sz="1200" b="1" dirty="0">
            <a:latin typeface="Arial" panose="020B0604020202020204" pitchFamily="34" charset="0"/>
            <a:cs typeface="Arial" panose="020B0604020202020204" pitchFamily="34" charset="0"/>
          </a:endParaRPr>
        </a:p>
      </dgm:t>
    </dgm:pt>
    <dgm:pt modelId="{5689D62B-A5D6-4FA1-9C62-EA5BEB528234}" type="parTrans" cxnId="{96BFBECE-A519-4593-846B-7CF3C9EAB605}">
      <dgm:prSet/>
      <dgm:spPr/>
      <dgm:t>
        <a:bodyPr/>
        <a:lstStyle/>
        <a:p>
          <a:endParaRPr lang="en-ZA" sz="1200"/>
        </a:p>
      </dgm:t>
    </dgm:pt>
    <dgm:pt modelId="{F44F616F-4B51-4DC4-8A90-8ADF59FAC28A}" type="sibTrans" cxnId="{96BFBECE-A519-4593-846B-7CF3C9EAB605}">
      <dgm:prSet/>
      <dgm:spPr/>
      <dgm:t>
        <a:bodyPr/>
        <a:lstStyle/>
        <a:p>
          <a:endParaRPr lang="en-ZA" sz="1200"/>
        </a:p>
      </dgm:t>
    </dgm:pt>
    <dgm:pt modelId="{71CBD2B2-62BE-4FCA-B918-927985B13B35}">
      <dgm:prSet phldrT="[Text]" custT="1"/>
      <dgm:spPr>
        <a:solidFill>
          <a:schemeClr val="bg1">
            <a:lumMod val="75000"/>
          </a:schemeClr>
        </a:solidFill>
      </dgm:spPr>
      <dgm:t>
        <a:bodyPr/>
        <a:lstStyle/>
        <a:p>
          <a:r>
            <a:rPr lang="en-ZA" sz="1200" b="1" dirty="0" smtClean="0">
              <a:solidFill>
                <a:schemeClr val="tx1"/>
              </a:solidFill>
              <a:latin typeface="Arial" panose="020B0604020202020204" pitchFamily="34" charset="0"/>
              <a:cs typeface="Arial" panose="020B0604020202020204" pitchFamily="34" charset="0"/>
            </a:rPr>
            <a:t>5 435</a:t>
          </a:r>
          <a:endParaRPr lang="en-ZA" sz="1200" b="1" dirty="0">
            <a:solidFill>
              <a:schemeClr val="tx1"/>
            </a:solidFill>
            <a:latin typeface="Arial" panose="020B0604020202020204" pitchFamily="34" charset="0"/>
            <a:cs typeface="Arial" panose="020B0604020202020204" pitchFamily="34" charset="0"/>
          </a:endParaRPr>
        </a:p>
      </dgm:t>
    </dgm:pt>
    <dgm:pt modelId="{0934785C-A2E9-4C2B-9305-D2A8D34C834A}" type="parTrans" cxnId="{D6CE5AA4-1444-48AA-9025-C21F09BD7510}">
      <dgm:prSet/>
      <dgm:spPr/>
      <dgm:t>
        <a:bodyPr/>
        <a:lstStyle/>
        <a:p>
          <a:endParaRPr lang="en-ZA" sz="1200"/>
        </a:p>
      </dgm:t>
    </dgm:pt>
    <dgm:pt modelId="{ECCB895A-A3D0-4E20-8A29-BB7D6966A501}" type="sibTrans" cxnId="{D6CE5AA4-1444-48AA-9025-C21F09BD7510}">
      <dgm:prSet/>
      <dgm:spPr/>
      <dgm:t>
        <a:bodyPr/>
        <a:lstStyle/>
        <a:p>
          <a:endParaRPr lang="en-ZA" sz="1200"/>
        </a:p>
      </dgm:t>
    </dgm:pt>
    <dgm:pt modelId="{FC41E08F-60E2-4819-B3C6-E2C77A0A6637}" type="pres">
      <dgm:prSet presAssocID="{858D49F1-B353-4FCA-92AB-A0A8A5D23CEC}" presName="Name0" presStyleCnt="0">
        <dgm:presLayoutVars>
          <dgm:chMax val="7"/>
          <dgm:resizeHandles val="exact"/>
        </dgm:presLayoutVars>
      </dgm:prSet>
      <dgm:spPr/>
    </dgm:pt>
    <dgm:pt modelId="{0FCAEBB2-2CE0-40A8-9258-73BCCA222707}" type="pres">
      <dgm:prSet presAssocID="{858D49F1-B353-4FCA-92AB-A0A8A5D23CEC}" presName="comp1" presStyleCnt="0"/>
      <dgm:spPr/>
    </dgm:pt>
    <dgm:pt modelId="{7BDB6AE1-D61F-47D1-9159-BF520D496EBE}" type="pres">
      <dgm:prSet presAssocID="{858D49F1-B353-4FCA-92AB-A0A8A5D23CEC}" presName="circle1" presStyleLbl="node1" presStyleIdx="0" presStyleCnt="2" custScaleX="120597" custLinFactNeighborX="41817" custLinFactNeighborY="2109"/>
      <dgm:spPr/>
      <dgm:t>
        <a:bodyPr/>
        <a:lstStyle/>
        <a:p>
          <a:endParaRPr lang="en-ZA"/>
        </a:p>
      </dgm:t>
    </dgm:pt>
    <dgm:pt modelId="{7A1DBF28-AA06-4902-A6DB-527F7B734E79}" type="pres">
      <dgm:prSet presAssocID="{858D49F1-B353-4FCA-92AB-A0A8A5D23CEC}" presName="c1text" presStyleLbl="node1" presStyleIdx="0" presStyleCnt="2">
        <dgm:presLayoutVars>
          <dgm:bulletEnabled val="1"/>
        </dgm:presLayoutVars>
      </dgm:prSet>
      <dgm:spPr/>
      <dgm:t>
        <a:bodyPr/>
        <a:lstStyle/>
        <a:p>
          <a:endParaRPr lang="en-ZA"/>
        </a:p>
      </dgm:t>
    </dgm:pt>
    <dgm:pt modelId="{4546B7AD-5E69-4D12-BF23-0FDD55830732}" type="pres">
      <dgm:prSet presAssocID="{858D49F1-B353-4FCA-92AB-A0A8A5D23CEC}" presName="comp2" presStyleCnt="0"/>
      <dgm:spPr/>
    </dgm:pt>
    <dgm:pt modelId="{1B0BABDA-2847-4BC2-A5FA-11A366DA23E9}" type="pres">
      <dgm:prSet presAssocID="{858D49F1-B353-4FCA-92AB-A0A8A5D23CEC}" presName="circle2" presStyleLbl="node1" presStyleIdx="1" presStyleCnt="2" custLinFactNeighborX="20540" custLinFactNeighborY="-3947"/>
      <dgm:spPr/>
      <dgm:t>
        <a:bodyPr/>
        <a:lstStyle/>
        <a:p>
          <a:endParaRPr lang="en-ZA"/>
        </a:p>
      </dgm:t>
    </dgm:pt>
    <dgm:pt modelId="{88C38256-FEBD-4B98-82C5-9E5B8CF1DF0A}" type="pres">
      <dgm:prSet presAssocID="{858D49F1-B353-4FCA-92AB-A0A8A5D23CEC}" presName="c2text" presStyleLbl="node1" presStyleIdx="1" presStyleCnt="2">
        <dgm:presLayoutVars>
          <dgm:bulletEnabled val="1"/>
        </dgm:presLayoutVars>
      </dgm:prSet>
      <dgm:spPr/>
      <dgm:t>
        <a:bodyPr/>
        <a:lstStyle/>
        <a:p>
          <a:endParaRPr lang="en-ZA"/>
        </a:p>
      </dgm:t>
    </dgm:pt>
  </dgm:ptLst>
  <dgm:cxnLst>
    <dgm:cxn modelId="{323E91CF-681B-4B42-8E07-648E3B6F7BDF}" type="presOf" srcId="{2C4C5BF8-C5E0-4B50-86DB-7A8518B0C148}" destId="{7BDB6AE1-D61F-47D1-9159-BF520D496EBE}" srcOrd="0" destOrd="0" presId="urn:microsoft.com/office/officeart/2005/8/layout/venn2"/>
    <dgm:cxn modelId="{9F5F4E92-3EEC-4197-93E9-47CC905A9A39}" type="presOf" srcId="{71CBD2B2-62BE-4FCA-B918-927985B13B35}" destId="{1B0BABDA-2847-4BC2-A5FA-11A366DA23E9}" srcOrd="0" destOrd="0" presId="urn:microsoft.com/office/officeart/2005/8/layout/venn2"/>
    <dgm:cxn modelId="{723E0125-FBC8-41AE-B0CB-5C55D9E4C4F7}" type="presOf" srcId="{858D49F1-B353-4FCA-92AB-A0A8A5D23CEC}" destId="{FC41E08F-60E2-4819-B3C6-E2C77A0A6637}" srcOrd="0" destOrd="0" presId="urn:microsoft.com/office/officeart/2005/8/layout/venn2"/>
    <dgm:cxn modelId="{D6CE5AA4-1444-48AA-9025-C21F09BD7510}" srcId="{858D49F1-B353-4FCA-92AB-A0A8A5D23CEC}" destId="{71CBD2B2-62BE-4FCA-B918-927985B13B35}" srcOrd="1" destOrd="0" parTransId="{0934785C-A2E9-4C2B-9305-D2A8D34C834A}" sibTransId="{ECCB895A-A3D0-4E20-8A29-BB7D6966A501}"/>
    <dgm:cxn modelId="{96BFBECE-A519-4593-846B-7CF3C9EAB605}" srcId="{858D49F1-B353-4FCA-92AB-A0A8A5D23CEC}" destId="{2C4C5BF8-C5E0-4B50-86DB-7A8518B0C148}" srcOrd="0" destOrd="0" parTransId="{5689D62B-A5D6-4FA1-9C62-EA5BEB528234}" sibTransId="{F44F616F-4B51-4DC4-8A90-8ADF59FAC28A}"/>
    <dgm:cxn modelId="{E06F49B4-589D-466F-B0B4-70BED677F764}" type="presOf" srcId="{2C4C5BF8-C5E0-4B50-86DB-7A8518B0C148}" destId="{7A1DBF28-AA06-4902-A6DB-527F7B734E79}" srcOrd="1" destOrd="0" presId="urn:microsoft.com/office/officeart/2005/8/layout/venn2"/>
    <dgm:cxn modelId="{F061C97E-E2AC-4875-8E7F-165CD01CF5E6}" type="presOf" srcId="{71CBD2B2-62BE-4FCA-B918-927985B13B35}" destId="{88C38256-FEBD-4B98-82C5-9E5B8CF1DF0A}" srcOrd="1" destOrd="0" presId="urn:microsoft.com/office/officeart/2005/8/layout/venn2"/>
    <dgm:cxn modelId="{9A03CC68-5B7D-471C-96F3-3D41746EC9B0}" type="presParOf" srcId="{FC41E08F-60E2-4819-B3C6-E2C77A0A6637}" destId="{0FCAEBB2-2CE0-40A8-9258-73BCCA222707}" srcOrd="0" destOrd="0" presId="urn:microsoft.com/office/officeart/2005/8/layout/venn2"/>
    <dgm:cxn modelId="{9D3474A9-01C6-425E-9484-623BF39BB612}" type="presParOf" srcId="{0FCAEBB2-2CE0-40A8-9258-73BCCA222707}" destId="{7BDB6AE1-D61F-47D1-9159-BF520D496EBE}" srcOrd="0" destOrd="0" presId="urn:microsoft.com/office/officeart/2005/8/layout/venn2"/>
    <dgm:cxn modelId="{A3F6E814-9961-4F8B-9FD4-AE4AD75819EC}" type="presParOf" srcId="{0FCAEBB2-2CE0-40A8-9258-73BCCA222707}" destId="{7A1DBF28-AA06-4902-A6DB-527F7B734E79}" srcOrd="1" destOrd="0" presId="urn:microsoft.com/office/officeart/2005/8/layout/venn2"/>
    <dgm:cxn modelId="{A023939E-DDA6-4645-A138-DBD61B61A3EB}" type="presParOf" srcId="{FC41E08F-60E2-4819-B3C6-E2C77A0A6637}" destId="{4546B7AD-5E69-4D12-BF23-0FDD55830732}" srcOrd="1" destOrd="0" presId="urn:microsoft.com/office/officeart/2005/8/layout/venn2"/>
    <dgm:cxn modelId="{51358445-B908-4081-B731-054C4CDBE518}" type="presParOf" srcId="{4546B7AD-5E69-4D12-BF23-0FDD55830732}" destId="{1B0BABDA-2847-4BC2-A5FA-11A366DA23E9}" srcOrd="0" destOrd="0" presId="urn:microsoft.com/office/officeart/2005/8/layout/venn2"/>
    <dgm:cxn modelId="{8817B78B-AF81-4B06-A722-869D7300DB65}" type="presParOf" srcId="{4546B7AD-5E69-4D12-BF23-0FDD55830732}" destId="{88C38256-FEBD-4B98-82C5-9E5B8CF1DF0A}" srcOrd="1" destOrd="0" presId="urn:microsoft.com/office/officeart/2005/8/layout/venn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8D49F1-B353-4FCA-92AB-A0A8A5D23CEC}" type="doc">
      <dgm:prSet loTypeId="urn:microsoft.com/office/officeart/2005/8/layout/venn2" loCatId="relationship" qsTypeId="urn:microsoft.com/office/officeart/2005/8/quickstyle/simple1" qsCatId="simple" csTypeId="urn:microsoft.com/office/officeart/2005/8/colors/accent1_2" csCatId="accent1" phldr="1"/>
      <dgm:spPr/>
    </dgm:pt>
    <dgm:pt modelId="{2C4C5BF8-C5E0-4B50-86DB-7A8518B0C148}">
      <dgm:prSet phldrT="[Text]" custT="1"/>
      <dgm:spPr/>
      <dgm:t>
        <a:bodyPr/>
        <a:lstStyle/>
        <a:p>
          <a:r>
            <a:rPr lang="en-ZA" sz="1200" b="1" dirty="0" smtClean="0">
              <a:latin typeface="Arial" panose="020B0604020202020204" pitchFamily="34" charset="0"/>
              <a:cs typeface="Arial" panose="020B0604020202020204" pitchFamily="34" charset="0"/>
            </a:rPr>
            <a:t>22 572</a:t>
          </a:r>
          <a:endParaRPr lang="en-ZA" sz="1200" b="1" dirty="0">
            <a:latin typeface="Arial" panose="020B0604020202020204" pitchFamily="34" charset="0"/>
            <a:cs typeface="Arial" panose="020B0604020202020204" pitchFamily="34" charset="0"/>
          </a:endParaRPr>
        </a:p>
      </dgm:t>
    </dgm:pt>
    <dgm:pt modelId="{5689D62B-A5D6-4FA1-9C62-EA5BEB528234}" type="parTrans" cxnId="{96BFBECE-A519-4593-846B-7CF3C9EAB605}">
      <dgm:prSet/>
      <dgm:spPr/>
      <dgm:t>
        <a:bodyPr/>
        <a:lstStyle/>
        <a:p>
          <a:endParaRPr lang="en-ZA" sz="1200"/>
        </a:p>
      </dgm:t>
    </dgm:pt>
    <dgm:pt modelId="{F44F616F-4B51-4DC4-8A90-8ADF59FAC28A}" type="sibTrans" cxnId="{96BFBECE-A519-4593-846B-7CF3C9EAB605}">
      <dgm:prSet/>
      <dgm:spPr/>
      <dgm:t>
        <a:bodyPr/>
        <a:lstStyle/>
        <a:p>
          <a:endParaRPr lang="en-ZA" sz="1200"/>
        </a:p>
      </dgm:t>
    </dgm:pt>
    <dgm:pt modelId="{71CBD2B2-62BE-4FCA-B918-927985B13B35}">
      <dgm:prSet phldrT="[Text]" custT="1"/>
      <dgm:spPr>
        <a:solidFill>
          <a:schemeClr val="bg1">
            <a:lumMod val="75000"/>
          </a:schemeClr>
        </a:solidFill>
      </dgm:spPr>
      <dgm:t>
        <a:bodyPr/>
        <a:lstStyle/>
        <a:p>
          <a:r>
            <a:rPr lang="en-ZA" sz="1200" b="1" dirty="0" smtClean="0">
              <a:solidFill>
                <a:schemeClr val="tx1"/>
              </a:solidFill>
              <a:latin typeface="Arial" panose="020B0604020202020204" pitchFamily="34" charset="0"/>
              <a:cs typeface="Arial" panose="020B0604020202020204" pitchFamily="34" charset="0"/>
            </a:rPr>
            <a:t>3 519</a:t>
          </a:r>
          <a:endParaRPr lang="en-ZA" sz="1200" b="1" dirty="0">
            <a:solidFill>
              <a:schemeClr val="tx1"/>
            </a:solidFill>
            <a:latin typeface="Arial" panose="020B0604020202020204" pitchFamily="34" charset="0"/>
            <a:cs typeface="Arial" panose="020B0604020202020204" pitchFamily="34" charset="0"/>
          </a:endParaRPr>
        </a:p>
      </dgm:t>
    </dgm:pt>
    <dgm:pt modelId="{0934785C-A2E9-4C2B-9305-D2A8D34C834A}" type="parTrans" cxnId="{D6CE5AA4-1444-48AA-9025-C21F09BD7510}">
      <dgm:prSet/>
      <dgm:spPr/>
      <dgm:t>
        <a:bodyPr/>
        <a:lstStyle/>
        <a:p>
          <a:endParaRPr lang="en-ZA" sz="1200"/>
        </a:p>
      </dgm:t>
    </dgm:pt>
    <dgm:pt modelId="{ECCB895A-A3D0-4E20-8A29-BB7D6966A501}" type="sibTrans" cxnId="{D6CE5AA4-1444-48AA-9025-C21F09BD7510}">
      <dgm:prSet/>
      <dgm:spPr/>
      <dgm:t>
        <a:bodyPr/>
        <a:lstStyle/>
        <a:p>
          <a:endParaRPr lang="en-ZA" sz="1200"/>
        </a:p>
      </dgm:t>
    </dgm:pt>
    <dgm:pt modelId="{FC41E08F-60E2-4819-B3C6-E2C77A0A6637}" type="pres">
      <dgm:prSet presAssocID="{858D49F1-B353-4FCA-92AB-A0A8A5D23CEC}" presName="Name0" presStyleCnt="0">
        <dgm:presLayoutVars>
          <dgm:chMax val="7"/>
          <dgm:resizeHandles val="exact"/>
        </dgm:presLayoutVars>
      </dgm:prSet>
      <dgm:spPr/>
    </dgm:pt>
    <dgm:pt modelId="{0FCAEBB2-2CE0-40A8-9258-73BCCA222707}" type="pres">
      <dgm:prSet presAssocID="{858D49F1-B353-4FCA-92AB-A0A8A5D23CEC}" presName="comp1" presStyleCnt="0"/>
      <dgm:spPr/>
    </dgm:pt>
    <dgm:pt modelId="{7BDB6AE1-D61F-47D1-9159-BF520D496EBE}" type="pres">
      <dgm:prSet presAssocID="{858D49F1-B353-4FCA-92AB-A0A8A5D23CEC}" presName="circle1" presStyleLbl="node1" presStyleIdx="0" presStyleCnt="2" custScaleX="114993" custLinFactNeighborX="17812" custLinFactNeighborY="6492"/>
      <dgm:spPr/>
      <dgm:t>
        <a:bodyPr/>
        <a:lstStyle/>
        <a:p>
          <a:endParaRPr lang="en-ZA"/>
        </a:p>
      </dgm:t>
    </dgm:pt>
    <dgm:pt modelId="{7A1DBF28-AA06-4902-A6DB-527F7B734E79}" type="pres">
      <dgm:prSet presAssocID="{858D49F1-B353-4FCA-92AB-A0A8A5D23CEC}" presName="c1text" presStyleLbl="node1" presStyleIdx="0" presStyleCnt="2">
        <dgm:presLayoutVars>
          <dgm:bulletEnabled val="1"/>
        </dgm:presLayoutVars>
      </dgm:prSet>
      <dgm:spPr/>
      <dgm:t>
        <a:bodyPr/>
        <a:lstStyle/>
        <a:p>
          <a:endParaRPr lang="en-ZA"/>
        </a:p>
      </dgm:t>
    </dgm:pt>
    <dgm:pt modelId="{4546B7AD-5E69-4D12-BF23-0FDD55830732}" type="pres">
      <dgm:prSet presAssocID="{858D49F1-B353-4FCA-92AB-A0A8A5D23CEC}" presName="comp2" presStyleCnt="0"/>
      <dgm:spPr/>
    </dgm:pt>
    <dgm:pt modelId="{1B0BABDA-2847-4BC2-A5FA-11A366DA23E9}" type="pres">
      <dgm:prSet presAssocID="{858D49F1-B353-4FCA-92AB-A0A8A5D23CEC}" presName="circle2" presStyleLbl="node1" presStyleIdx="1" presStyleCnt="2" custScaleX="105098" custScaleY="84534" custLinFactNeighborX="24016" custLinFactNeighborY="-1323"/>
      <dgm:spPr/>
      <dgm:t>
        <a:bodyPr/>
        <a:lstStyle/>
        <a:p>
          <a:endParaRPr lang="en-ZA"/>
        </a:p>
      </dgm:t>
    </dgm:pt>
    <dgm:pt modelId="{88C38256-FEBD-4B98-82C5-9E5B8CF1DF0A}" type="pres">
      <dgm:prSet presAssocID="{858D49F1-B353-4FCA-92AB-A0A8A5D23CEC}" presName="c2text" presStyleLbl="node1" presStyleIdx="1" presStyleCnt="2">
        <dgm:presLayoutVars>
          <dgm:bulletEnabled val="1"/>
        </dgm:presLayoutVars>
      </dgm:prSet>
      <dgm:spPr/>
      <dgm:t>
        <a:bodyPr/>
        <a:lstStyle/>
        <a:p>
          <a:endParaRPr lang="en-ZA"/>
        </a:p>
      </dgm:t>
    </dgm:pt>
  </dgm:ptLst>
  <dgm:cxnLst>
    <dgm:cxn modelId="{D6CE5AA4-1444-48AA-9025-C21F09BD7510}" srcId="{858D49F1-B353-4FCA-92AB-A0A8A5D23CEC}" destId="{71CBD2B2-62BE-4FCA-B918-927985B13B35}" srcOrd="1" destOrd="0" parTransId="{0934785C-A2E9-4C2B-9305-D2A8D34C834A}" sibTransId="{ECCB895A-A3D0-4E20-8A29-BB7D6966A501}"/>
    <dgm:cxn modelId="{7FAFDCAB-7C1A-49F8-B762-4BFB00E1F550}" type="presOf" srcId="{71CBD2B2-62BE-4FCA-B918-927985B13B35}" destId="{1B0BABDA-2847-4BC2-A5FA-11A366DA23E9}" srcOrd="0" destOrd="0" presId="urn:microsoft.com/office/officeart/2005/8/layout/venn2"/>
    <dgm:cxn modelId="{96BFBECE-A519-4593-846B-7CF3C9EAB605}" srcId="{858D49F1-B353-4FCA-92AB-A0A8A5D23CEC}" destId="{2C4C5BF8-C5E0-4B50-86DB-7A8518B0C148}" srcOrd="0" destOrd="0" parTransId="{5689D62B-A5D6-4FA1-9C62-EA5BEB528234}" sibTransId="{F44F616F-4B51-4DC4-8A90-8ADF59FAC28A}"/>
    <dgm:cxn modelId="{A0B37AC9-C9F6-45FF-8E31-45DF36789AB0}" type="presOf" srcId="{2C4C5BF8-C5E0-4B50-86DB-7A8518B0C148}" destId="{7A1DBF28-AA06-4902-A6DB-527F7B734E79}" srcOrd="1" destOrd="0" presId="urn:microsoft.com/office/officeart/2005/8/layout/venn2"/>
    <dgm:cxn modelId="{F0346037-6DDA-4F9B-B9FB-7DFA3E4A8F1B}" type="presOf" srcId="{2C4C5BF8-C5E0-4B50-86DB-7A8518B0C148}" destId="{7BDB6AE1-D61F-47D1-9159-BF520D496EBE}" srcOrd="0" destOrd="0" presId="urn:microsoft.com/office/officeart/2005/8/layout/venn2"/>
    <dgm:cxn modelId="{C3133FE6-43D1-464F-8CF6-AEABEA617E24}" type="presOf" srcId="{858D49F1-B353-4FCA-92AB-A0A8A5D23CEC}" destId="{FC41E08F-60E2-4819-B3C6-E2C77A0A6637}" srcOrd="0" destOrd="0" presId="urn:microsoft.com/office/officeart/2005/8/layout/venn2"/>
    <dgm:cxn modelId="{455DB28E-0231-4718-847E-77A3571C53DF}" type="presOf" srcId="{71CBD2B2-62BE-4FCA-B918-927985B13B35}" destId="{88C38256-FEBD-4B98-82C5-9E5B8CF1DF0A}" srcOrd="1" destOrd="0" presId="urn:microsoft.com/office/officeart/2005/8/layout/venn2"/>
    <dgm:cxn modelId="{0A62AB21-6B95-4F55-962A-D36853B7C5B0}" type="presParOf" srcId="{FC41E08F-60E2-4819-B3C6-E2C77A0A6637}" destId="{0FCAEBB2-2CE0-40A8-9258-73BCCA222707}" srcOrd="0" destOrd="0" presId="urn:microsoft.com/office/officeart/2005/8/layout/venn2"/>
    <dgm:cxn modelId="{0D055B1B-1695-4C10-8372-239345751E06}" type="presParOf" srcId="{0FCAEBB2-2CE0-40A8-9258-73BCCA222707}" destId="{7BDB6AE1-D61F-47D1-9159-BF520D496EBE}" srcOrd="0" destOrd="0" presId="urn:microsoft.com/office/officeart/2005/8/layout/venn2"/>
    <dgm:cxn modelId="{7F79A87D-40E6-42BE-A7BC-2C326DA5DAF7}" type="presParOf" srcId="{0FCAEBB2-2CE0-40A8-9258-73BCCA222707}" destId="{7A1DBF28-AA06-4902-A6DB-527F7B734E79}" srcOrd="1" destOrd="0" presId="urn:microsoft.com/office/officeart/2005/8/layout/venn2"/>
    <dgm:cxn modelId="{8630855E-61AB-481B-B096-8DDB8D06AAAA}" type="presParOf" srcId="{FC41E08F-60E2-4819-B3C6-E2C77A0A6637}" destId="{4546B7AD-5E69-4D12-BF23-0FDD55830732}" srcOrd="1" destOrd="0" presId="urn:microsoft.com/office/officeart/2005/8/layout/venn2"/>
    <dgm:cxn modelId="{3CA4F7F3-5DBA-4A86-AC24-C207472C9D23}" type="presParOf" srcId="{4546B7AD-5E69-4D12-BF23-0FDD55830732}" destId="{1B0BABDA-2847-4BC2-A5FA-11A366DA23E9}" srcOrd="0" destOrd="0" presId="urn:microsoft.com/office/officeart/2005/8/layout/venn2"/>
    <dgm:cxn modelId="{234F5B9F-ED4C-4164-AFAB-25F788EC063B}" type="presParOf" srcId="{4546B7AD-5E69-4D12-BF23-0FDD55830732}" destId="{88C38256-FEBD-4B98-82C5-9E5B8CF1DF0A}" srcOrd="1" destOrd="0" presId="urn:microsoft.com/office/officeart/2005/8/layout/venn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8D49F1-B353-4FCA-92AB-A0A8A5D23CEC}" type="doc">
      <dgm:prSet loTypeId="urn:microsoft.com/office/officeart/2005/8/layout/venn2" loCatId="relationship" qsTypeId="urn:microsoft.com/office/officeart/2005/8/quickstyle/simple1" qsCatId="simple" csTypeId="urn:microsoft.com/office/officeart/2005/8/colors/accent1_3" csCatId="accent1" phldr="1"/>
      <dgm:spPr/>
    </dgm:pt>
    <dgm:pt modelId="{2C4C5BF8-C5E0-4B50-86DB-7A8518B0C148}">
      <dgm:prSet phldrT="[Text]" custT="1"/>
      <dgm:spPr/>
      <dgm:t>
        <a:bodyPr/>
        <a:lstStyle/>
        <a:p>
          <a:r>
            <a:rPr lang="en-ZA" sz="1200" b="1" dirty="0" smtClean="0">
              <a:latin typeface="Arial" panose="020B0604020202020204" pitchFamily="34" charset="0"/>
              <a:cs typeface="Arial" panose="020B0604020202020204" pitchFamily="34" charset="0"/>
            </a:rPr>
            <a:t>32 495</a:t>
          </a:r>
          <a:endParaRPr lang="en-ZA" sz="1200" b="1" dirty="0">
            <a:latin typeface="Arial" panose="020B0604020202020204" pitchFamily="34" charset="0"/>
            <a:cs typeface="Arial" panose="020B0604020202020204" pitchFamily="34" charset="0"/>
          </a:endParaRPr>
        </a:p>
      </dgm:t>
    </dgm:pt>
    <dgm:pt modelId="{5689D62B-A5D6-4FA1-9C62-EA5BEB528234}" type="parTrans" cxnId="{96BFBECE-A519-4593-846B-7CF3C9EAB605}">
      <dgm:prSet/>
      <dgm:spPr/>
      <dgm:t>
        <a:bodyPr/>
        <a:lstStyle/>
        <a:p>
          <a:endParaRPr lang="en-ZA" sz="1200"/>
        </a:p>
      </dgm:t>
    </dgm:pt>
    <dgm:pt modelId="{F44F616F-4B51-4DC4-8A90-8ADF59FAC28A}" type="sibTrans" cxnId="{96BFBECE-A519-4593-846B-7CF3C9EAB605}">
      <dgm:prSet/>
      <dgm:spPr/>
      <dgm:t>
        <a:bodyPr/>
        <a:lstStyle/>
        <a:p>
          <a:endParaRPr lang="en-ZA" sz="1200"/>
        </a:p>
      </dgm:t>
    </dgm:pt>
    <dgm:pt modelId="{71CBD2B2-62BE-4FCA-B918-927985B13B35}">
      <dgm:prSet phldrT="[Text]" custT="1"/>
      <dgm:spPr>
        <a:solidFill>
          <a:schemeClr val="bg1">
            <a:lumMod val="75000"/>
          </a:schemeClr>
        </a:solidFill>
      </dgm:spPr>
      <dgm:t>
        <a:bodyPr/>
        <a:lstStyle/>
        <a:p>
          <a:r>
            <a:rPr lang="en-ZA" sz="1400" b="1" dirty="0" smtClean="0">
              <a:solidFill>
                <a:schemeClr val="tx1"/>
              </a:solidFill>
            </a:rPr>
            <a:t>1 127</a:t>
          </a:r>
          <a:endParaRPr lang="en-ZA" sz="1400" b="1" dirty="0">
            <a:solidFill>
              <a:schemeClr val="tx1"/>
            </a:solidFill>
          </a:endParaRPr>
        </a:p>
      </dgm:t>
    </dgm:pt>
    <dgm:pt modelId="{0934785C-A2E9-4C2B-9305-D2A8D34C834A}" type="parTrans" cxnId="{D6CE5AA4-1444-48AA-9025-C21F09BD7510}">
      <dgm:prSet/>
      <dgm:spPr/>
      <dgm:t>
        <a:bodyPr/>
        <a:lstStyle/>
        <a:p>
          <a:endParaRPr lang="en-ZA" sz="1200"/>
        </a:p>
      </dgm:t>
    </dgm:pt>
    <dgm:pt modelId="{ECCB895A-A3D0-4E20-8A29-BB7D6966A501}" type="sibTrans" cxnId="{D6CE5AA4-1444-48AA-9025-C21F09BD7510}">
      <dgm:prSet/>
      <dgm:spPr/>
      <dgm:t>
        <a:bodyPr/>
        <a:lstStyle/>
        <a:p>
          <a:endParaRPr lang="en-ZA" sz="1200"/>
        </a:p>
      </dgm:t>
    </dgm:pt>
    <dgm:pt modelId="{FC41E08F-60E2-4819-B3C6-E2C77A0A6637}" type="pres">
      <dgm:prSet presAssocID="{858D49F1-B353-4FCA-92AB-A0A8A5D23CEC}" presName="Name0" presStyleCnt="0">
        <dgm:presLayoutVars>
          <dgm:chMax val="7"/>
          <dgm:resizeHandles val="exact"/>
        </dgm:presLayoutVars>
      </dgm:prSet>
      <dgm:spPr/>
    </dgm:pt>
    <dgm:pt modelId="{0FCAEBB2-2CE0-40A8-9258-73BCCA222707}" type="pres">
      <dgm:prSet presAssocID="{858D49F1-B353-4FCA-92AB-A0A8A5D23CEC}" presName="comp1" presStyleCnt="0"/>
      <dgm:spPr/>
    </dgm:pt>
    <dgm:pt modelId="{7BDB6AE1-D61F-47D1-9159-BF520D496EBE}" type="pres">
      <dgm:prSet presAssocID="{858D49F1-B353-4FCA-92AB-A0A8A5D23CEC}" presName="circle1" presStyleLbl="node1" presStyleIdx="0" presStyleCnt="2" custScaleX="108564" custLinFactNeighborX="-18353" custLinFactNeighborY="1419"/>
      <dgm:spPr/>
      <dgm:t>
        <a:bodyPr/>
        <a:lstStyle/>
        <a:p>
          <a:endParaRPr lang="en-ZA"/>
        </a:p>
      </dgm:t>
    </dgm:pt>
    <dgm:pt modelId="{7A1DBF28-AA06-4902-A6DB-527F7B734E79}" type="pres">
      <dgm:prSet presAssocID="{858D49F1-B353-4FCA-92AB-A0A8A5D23CEC}" presName="c1text" presStyleLbl="node1" presStyleIdx="0" presStyleCnt="2">
        <dgm:presLayoutVars>
          <dgm:bulletEnabled val="1"/>
        </dgm:presLayoutVars>
      </dgm:prSet>
      <dgm:spPr/>
      <dgm:t>
        <a:bodyPr/>
        <a:lstStyle/>
        <a:p>
          <a:endParaRPr lang="en-ZA"/>
        </a:p>
      </dgm:t>
    </dgm:pt>
    <dgm:pt modelId="{4546B7AD-5E69-4D12-BF23-0FDD55830732}" type="pres">
      <dgm:prSet presAssocID="{858D49F1-B353-4FCA-92AB-A0A8A5D23CEC}" presName="comp2" presStyleCnt="0"/>
      <dgm:spPr/>
    </dgm:pt>
    <dgm:pt modelId="{1B0BABDA-2847-4BC2-A5FA-11A366DA23E9}" type="pres">
      <dgm:prSet presAssocID="{858D49F1-B353-4FCA-92AB-A0A8A5D23CEC}" presName="circle2" presStyleLbl="node1" presStyleIdx="1" presStyleCnt="2" custScaleX="98908" custScaleY="81366" custLinFactNeighborX="-24812" custLinFactNeighborY="-983"/>
      <dgm:spPr/>
      <dgm:t>
        <a:bodyPr/>
        <a:lstStyle/>
        <a:p>
          <a:endParaRPr lang="en-ZA"/>
        </a:p>
      </dgm:t>
    </dgm:pt>
    <dgm:pt modelId="{88C38256-FEBD-4B98-82C5-9E5B8CF1DF0A}" type="pres">
      <dgm:prSet presAssocID="{858D49F1-B353-4FCA-92AB-A0A8A5D23CEC}" presName="c2text" presStyleLbl="node1" presStyleIdx="1" presStyleCnt="2">
        <dgm:presLayoutVars>
          <dgm:bulletEnabled val="1"/>
        </dgm:presLayoutVars>
      </dgm:prSet>
      <dgm:spPr/>
      <dgm:t>
        <a:bodyPr/>
        <a:lstStyle/>
        <a:p>
          <a:endParaRPr lang="en-ZA"/>
        </a:p>
      </dgm:t>
    </dgm:pt>
  </dgm:ptLst>
  <dgm:cxnLst>
    <dgm:cxn modelId="{AD06C7FF-4C6F-4549-957B-99BEBFA19DCD}" type="presOf" srcId="{858D49F1-B353-4FCA-92AB-A0A8A5D23CEC}" destId="{FC41E08F-60E2-4819-B3C6-E2C77A0A6637}" srcOrd="0" destOrd="0" presId="urn:microsoft.com/office/officeart/2005/8/layout/venn2"/>
    <dgm:cxn modelId="{300A8492-5683-441F-8995-CC0C068A424D}" type="presOf" srcId="{2C4C5BF8-C5E0-4B50-86DB-7A8518B0C148}" destId="{7BDB6AE1-D61F-47D1-9159-BF520D496EBE}" srcOrd="0" destOrd="0" presId="urn:microsoft.com/office/officeart/2005/8/layout/venn2"/>
    <dgm:cxn modelId="{E49971A4-68AC-4DA3-881B-904226282BB1}" type="presOf" srcId="{71CBD2B2-62BE-4FCA-B918-927985B13B35}" destId="{1B0BABDA-2847-4BC2-A5FA-11A366DA23E9}" srcOrd="0" destOrd="0" presId="urn:microsoft.com/office/officeart/2005/8/layout/venn2"/>
    <dgm:cxn modelId="{2CE89404-2CE5-401B-8796-F95165FE8393}" type="presOf" srcId="{71CBD2B2-62BE-4FCA-B918-927985B13B35}" destId="{88C38256-FEBD-4B98-82C5-9E5B8CF1DF0A}" srcOrd="1" destOrd="0" presId="urn:microsoft.com/office/officeart/2005/8/layout/venn2"/>
    <dgm:cxn modelId="{96BFBECE-A519-4593-846B-7CF3C9EAB605}" srcId="{858D49F1-B353-4FCA-92AB-A0A8A5D23CEC}" destId="{2C4C5BF8-C5E0-4B50-86DB-7A8518B0C148}" srcOrd="0" destOrd="0" parTransId="{5689D62B-A5D6-4FA1-9C62-EA5BEB528234}" sibTransId="{F44F616F-4B51-4DC4-8A90-8ADF59FAC28A}"/>
    <dgm:cxn modelId="{DB4EAD6B-E116-48C5-8591-1616DAF6DD3F}" type="presOf" srcId="{2C4C5BF8-C5E0-4B50-86DB-7A8518B0C148}" destId="{7A1DBF28-AA06-4902-A6DB-527F7B734E79}" srcOrd="1" destOrd="0" presId="urn:microsoft.com/office/officeart/2005/8/layout/venn2"/>
    <dgm:cxn modelId="{D6CE5AA4-1444-48AA-9025-C21F09BD7510}" srcId="{858D49F1-B353-4FCA-92AB-A0A8A5D23CEC}" destId="{71CBD2B2-62BE-4FCA-B918-927985B13B35}" srcOrd="1" destOrd="0" parTransId="{0934785C-A2E9-4C2B-9305-D2A8D34C834A}" sibTransId="{ECCB895A-A3D0-4E20-8A29-BB7D6966A501}"/>
    <dgm:cxn modelId="{70F32995-080F-4146-9A27-AC6C5FECE7B0}" type="presParOf" srcId="{FC41E08F-60E2-4819-B3C6-E2C77A0A6637}" destId="{0FCAEBB2-2CE0-40A8-9258-73BCCA222707}" srcOrd="0" destOrd="0" presId="urn:microsoft.com/office/officeart/2005/8/layout/venn2"/>
    <dgm:cxn modelId="{3B21D8E8-2FDD-4644-85A6-715B3B383B23}" type="presParOf" srcId="{0FCAEBB2-2CE0-40A8-9258-73BCCA222707}" destId="{7BDB6AE1-D61F-47D1-9159-BF520D496EBE}" srcOrd="0" destOrd="0" presId="urn:microsoft.com/office/officeart/2005/8/layout/venn2"/>
    <dgm:cxn modelId="{C6FB3A6D-8F9C-45A3-87D7-38F254694965}" type="presParOf" srcId="{0FCAEBB2-2CE0-40A8-9258-73BCCA222707}" destId="{7A1DBF28-AA06-4902-A6DB-527F7B734E79}" srcOrd="1" destOrd="0" presId="urn:microsoft.com/office/officeart/2005/8/layout/venn2"/>
    <dgm:cxn modelId="{5AB54D98-A9B0-4641-8617-AEBB4816BDF5}" type="presParOf" srcId="{FC41E08F-60E2-4819-B3C6-E2C77A0A6637}" destId="{4546B7AD-5E69-4D12-BF23-0FDD55830732}" srcOrd="1" destOrd="0" presId="urn:microsoft.com/office/officeart/2005/8/layout/venn2"/>
    <dgm:cxn modelId="{F289082C-8F2B-4D06-B876-A2AF0C926361}" type="presParOf" srcId="{4546B7AD-5E69-4D12-BF23-0FDD55830732}" destId="{1B0BABDA-2847-4BC2-A5FA-11A366DA23E9}" srcOrd="0" destOrd="0" presId="urn:microsoft.com/office/officeart/2005/8/layout/venn2"/>
    <dgm:cxn modelId="{EF268E54-ABF6-4DFD-97B2-15EA8785B788}" type="presParOf" srcId="{4546B7AD-5E69-4D12-BF23-0FDD55830732}" destId="{88C38256-FEBD-4B98-82C5-9E5B8CF1DF0A}" srcOrd="1" destOrd="0" presId="urn:microsoft.com/office/officeart/2005/8/layout/venn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B009B7-A6BC-4571-A95B-8D8069B0EB7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US"/>
        </a:p>
      </dgm:t>
    </dgm:pt>
    <dgm:pt modelId="{468F46E6-19A9-4A12-A0A3-8CE5936DCF01}">
      <dgm:prSet custT="1"/>
      <dgm:spPr/>
      <dgm:t>
        <a:bodyPr/>
        <a:lstStyle/>
        <a:p>
          <a:r>
            <a:rPr lang="en-ZA" sz="1800" dirty="0" smtClean="0"/>
            <a:t>1985</a:t>
          </a:r>
          <a:endParaRPr lang="en-US" sz="900" dirty="0"/>
        </a:p>
      </dgm:t>
    </dgm:pt>
    <dgm:pt modelId="{6C66FD0A-7D9D-415E-BAB6-17B84F670E8D}" type="parTrans" cxnId="{567EFB05-2E87-48AC-8084-E537E6D33D19}">
      <dgm:prSet/>
      <dgm:spPr/>
      <dgm:t>
        <a:bodyPr/>
        <a:lstStyle/>
        <a:p>
          <a:endParaRPr lang="en-US"/>
        </a:p>
      </dgm:t>
    </dgm:pt>
    <dgm:pt modelId="{7B9B3D09-A478-438D-82B7-B9B1240974B9}" type="sibTrans" cxnId="{567EFB05-2E87-48AC-8084-E537E6D33D19}">
      <dgm:prSet/>
      <dgm:spPr/>
      <dgm:t>
        <a:bodyPr/>
        <a:lstStyle/>
        <a:p>
          <a:endParaRPr lang="en-US"/>
        </a:p>
      </dgm:t>
    </dgm:pt>
    <dgm:pt modelId="{9DFADBEC-7236-4AF6-9A7F-237CC3C0B07C}">
      <dgm:prSet custT="1"/>
      <dgm:spPr/>
      <dgm:t>
        <a:bodyPr/>
        <a:lstStyle/>
        <a:p>
          <a:r>
            <a:rPr lang="en-ZA" sz="1800" dirty="0" smtClean="0"/>
            <a:t>1980</a:t>
          </a:r>
          <a:endParaRPr lang="en-US" sz="900" dirty="0"/>
        </a:p>
      </dgm:t>
    </dgm:pt>
    <dgm:pt modelId="{58BA0CE4-629E-467B-8186-299F6D47277F}" type="parTrans" cxnId="{D5757085-8D5A-4BBA-B8AB-034BCE4FC5DA}">
      <dgm:prSet/>
      <dgm:spPr/>
      <dgm:t>
        <a:bodyPr/>
        <a:lstStyle/>
        <a:p>
          <a:endParaRPr lang="en-US"/>
        </a:p>
      </dgm:t>
    </dgm:pt>
    <dgm:pt modelId="{31BE7966-AE5F-4131-8254-898D78B986EF}" type="sibTrans" cxnId="{D5757085-8D5A-4BBA-B8AB-034BCE4FC5DA}">
      <dgm:prSet/>
      <dgm:spPr/>
      <dgm:t>
        <a:bodyPr/>
        <a:lstStyle/>
        <a:p>
          <a:endParaRPr lang="en-US"/>
        </a:p>
      </dgm:t>
    </dgm:pt>
    <dgm:pt modelId="{45CD5A7A-C787-48B1-8FE1-7AF3DD9E3BF6}">
      <dgm:prSet custT="1"/>
      <dgm:spPr/>
      <dgm:t>
        <a:bodyPr/>
        <a:lstStyle/>
        <a:p>
          <a:r>
            <a:rPr lang="en-ZA" sz="1800" dirty="0" smtClean="0"/>
            <a:t>1999</a:t>
          </a:r>
          <a:endParaRPr lang="en-US" sz="900" dirty="0"/>
        </a:p>
      </dgm:t>
    </dgm:pt>
    <dgm:pt modelId="{2EEA2BBC-E97F-422D-8E11-7683272079D1}" type="sibTrans" cxnId="{29F43112-834C-40E5-99D2-9E6486F9D39B}">
      <dgm:prSet/>
      <dgm:spPr/>
      <dgm:t>
        <a:bodyPr/>
        <a:lstStyle/>
        <a:p>
          <a:endParaRPr lang="en-US"/>
        </a:p>
      </dgm:t>
    </dgm:pt>
    <dgm:pt modelId="{B98A1B08-7C49-4AEB-ADED-7457228E18FF}" type="parTrans" cxnId="{29F43112-834C-40E5-99D2-9E6486F9D39B}">
      <dgm:prSet/>
      <dgm:spPr/>
      <dgm:t>
        <a:bodyPr/>
        <a:lstStyle/>
        <a:p>
          <a:endParaRPr lang="en-US"/>
        </a:p>
      </dgm:t>
    </dgm:pt>
    <dgm:pt modelId="{AB1B89A5-C402-4231-A465-11A39D13DE75}">
      <dgm:prSet phldrT="[Text]" custT="1"/>
      <dgm:spPr/>
      <dgm:t>
        <a:bodyPr/>
        <a:lstStyle/>
        <a:p>
          <a:endParaRPr lang="en-ZA" sz="1800" dirty="0" smtClean="0"/>
        </a:p>
        <a:p>
          <a:r>
            <a:rPr lang="en-ZA" sz="1800" dirty="0" smtClean="0"/>
            <a:t>1980</a:t>
          </a:r>
        </a:p>
        <a:p>
          <a:endParaRPr lang="en-US" sz="1800" dirty="0"/>
        </a:p>
      </dgm:t>
    </dgm:pt>
    <dgm:pt modelId="{A1831FA3-E3A9-4A63-9169-57DDF3F88A1D}" type="sibTrans" cxnId="{5662ABF1-04AC-4B29-B60C-A26EFE051261}">
      <dgm:prSet/>
      <dgm:spPr/>
      <dgm:t>
        <a:bodyPr/>
        <a:lstStyle/>
        <a:p>
          <a:endParaRPr lang="en-US"/>
        </a:p>
      </dgm:t>
    </dgm:pt>
    <dgm:pt modelId="{2983DF3B-84BA-4911-A01D-84732440939A}" type="parTrans" cxnId="{5662ABF1-04AC-4B29-B60C-A26EFE051261}">
      <dgm:prSet/>
      <dgm:spPr/>
      <dgm:t>
        <a:bodyPr/>
        <a:lstStyle/>
        <a:p>
          <a:endParaRPr lang="en-US"/>
        </a:p>
      </dgm:t>
    </dgm:pt>
    <dgm:pt modelId="{9DA3814D-35CF-425E-8D79-4867B7FB5604}" type="pres">
      <dgm:prSet presAssocID="{E2B009B7-A6BC-4571-A95B-8D8069B0EB75}" presName="rootNode" presStyleCnt="0">
        <dgm:presLayoutVars>
          <dgm:chMax/>
          <dgm:chPref/>
          <dgm:dir/>
          <dgm:animLvl val="lvl"/>
        </dgm:presLayoutVars>
      </dgm:prSet>
      <dgm:spPr/>
      <dgm:t>
        <a:bodyPr/>
        <a:lstStyle/>
        <a:p>
          <a:endParaRPr lang="en-US"/>
        </a:p>
      </dgm:t>
    </dgm:pt>
    <dgm:pt modelId="{53A2FE80-4448-4436-941A-73B5C34543B5}" type="pres">
      <dgm:prSet presAssocID="{AB1B89A5-C402-4231-A465-11A39D13DE75}" presName="composite" presStyleCnt="0"/>
      <dgm:spPr/>
    </dgm:pt>
    <dgm:pt modelId="{03D2ED70-3179-4650-A94E-712885044185}" type="pres">
      <dgm:prSet presAssocID="{AB1B89A5-C402-4231-A465-11A39D13DE75}" presName="ParentText" presStyleLbl="node1" presStyleIdx="0" presStyleCnt="4" custLinFactNeighborX="-895" custLinFactNeighborY="-2236">
        <dgm:presLayoutVars>
          <dgm:chMax val="1"/>
          <dgm:chPref val="1"/>
          <dgm:bulletEnabled val="1"/>
        </dgm:presLayoutVars>
      </dgm:prSet>
      <dgm:spPr/>
      <dgm:t>
        <a:bodyPr/>
        <a:lstStyle/>
        <a:p>
          <a:endParaRPr lang="en-US"/>
        </a:p>
      </dgm:t>
    </dgm:pt>
    <dgm:pt modelId="{151D8987-C796-4165-9F2F-DCAA59BB36B9}" type="pres">
      <dgm:prSet presAssocID="{AB1B89A5-C402-4231-A465-11A39D13DE75}" presName="Image"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7C435AB0-320C-491A-AA65-7643752E06E5}" type="pres">
      <dgm:prSet presAssocID="{AB1B89A5-C402-4231-A465-11A39D13DE75}" presName="ChildText" presStyleLbl="fgAcc1" presStyleIdx="0" presStyleCnt="0">
        <dgm:presLayoutVars>
          <dgm:chMax val="0"/>
          <dgm:chPref val="0"/>
          <dgm:bulletEnabled val="1"/>
        </dgm:presLayoutVars>
      </dgm:prSet>
      <dgm:spPr/>
    </dgm:pt>
    <dgm:pt modelId="{B4C78C4D-09A9-46DC-A467-86C960034F67}" type="pres">
      <dgm:prSet presAssocID="{A1831FA3-E3A9-4A63-9169-57DDF3F88A1D}" presName="sibTrans" presStyleCnt="0"/>
      <dgm:spPr/>
    </dgm:pt>
    <dgm:pt modelId="{D77DA358-EC8E-4444-A3A5-A4CF6A035161}" type="pres">
      <dgm:prSet presAssocID="{9DFADBEC-7236-4AF6-9A7F-237CC3C0B07C}" presName="composite" presStyleCnt="0"/>
      <dgm:spPr/>
    </dgm:pt>
    <dgm:pt modelId="{BF9D772E-6ED0-4551-BB1D-658DCA28E46A}" type="pres">
      <dgm:prSet presAssocID="{9DFADBEC-7236-4AF6-9A7F-237CC3C0B07C}" presName="ParentText" presStyleLbl="node1" presStyleIdx="1" presStyleCnt="4" custScaleX="90421" custLinFactNeighborX="18362" custLinFactNeighborY="-14372">
        <dgm:presLayoutVars>
          <dgm:chMax val="1"/>
          <dgm:chPref val="1"/>
          <dgm:bulletEnabled val="1"/>
        </dgm:presLayoutVars>
      </dgm:prSet>
      <dgm:spPr/>
      <dgm:t>
        <a:bodyPr/>
        <a:lstStyle/>
        <a:p>
          <a:endParaRPr lang="en-US"/>
        </a:p>
      </dgm:t>
    </dgm:pt>
    <dgm:pt modelId="{A3130D5D-09BC-4085-B8C8-A7BA30D4A052}" type="pres">
      <dgm:prSet presAssocID="{9DFADBEC-7236-4AF6-9A7F-237CC3C0B07C}" presName="Image" presStyleLbl="bgImgPlace1" presStyleIdx="1" presStyleCnt="4" custScaleX="93652" custLinFactNeighborX="18362" custLinFactNeighborY="-281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4C3C944E-ACA6-42EC-9B11-DAC05E1CC0FE}" type="pres">
      <dgm:prSet presAssocID="{9DFADBEC-7236-4AF6-9A7F-237CC3C0B07C}" presName="ChildText" presStyleLbl="fgAcc1" presStyleIdx="0" presStyleCnt="0">
        <dgm:presLayoutVars>
          <dgm:chMax val="0"/>
          <dgm:chPref val="0"/>
          <dgm:bulletEnabled val="1"/>
        </dgm:presLayoutVars>
      </dgm:prSet>
      <dgm:spPr/>
    </dgm:pt>
    <dgm:pt modelId="{08B66C82-B610-425E-82B1-A664888CFDFE}" type="pres">
      <dgm:prSet presAssocID="{31BE7966-AE5F-4131-8254-898D78B986EF}" presName="sibTrans" presStyleCnt="0"/>
      <dgm:spPr/>
    </dgm:pt>
    <dgm:pt modelId="{C646A0E4-A27F-49EA-AAB1-F115C48406F6}" type="pres">
      <dgm:prSet presAssocID="{468F46E6-19A9-4A12-A0A3-8CE5936DCF01}" presName="composite" presStyleCnt="0"/>
      <dgm:spPr/>
    </dgm:pt>
    <dgm:pt modelId="{A66A6D4D-B9E3-488F-A5F6-E0F3D39AB676}" type="pres">
      <dgm:prSet presAssocID="{468F46E6-19A9-4A12-A0A3-8CE5936DCF01}" presName="ParentText" presStyleLbl="node1" presStyleIdx="2" presStyleCnt="4">
        <dgm:presLayoutVars>
          <dgm:chMax val="1"/>
          <dgm:chPref val="1"/>
          <dgm:bulletEnabled val="1"/>
        </dgm:presLayoutVars>
      </dgm:prSet>
      <dgm:spPr/>
      <dgm:t>
        <a:bodyPr/>
        <a:lstStyle/>
        <a:p>
          <a:endParaRPr lang="en-US"/>
        </a:p>
      </dgm:t>
    </dgm:pt>
    <dgm:pt modelId="{09B98C70-5205-484B-B2CB-9C5F61FD65E8}" type="pres">
      <dgm:prSet presAssocID="{468F46E6-19A9-4A12-A0A3-8CE5936DCF01}" presName="Image"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4036E864-0055-4175-959A-3F38F417596E}" type="pres">
      <dgm:prSet presAssocID="{468F46E6-19A9-4A12-A0A3-8CE5936DCF01}" presName="ChildText" presStyleLbl="fgAcc1" presStyleIdx="0" presStyleCnt="0">
        <dgm:presLayoutVars>
          <dgm:chMax val="0"/>
          <dgm:chPref val="0"/>
          <dgm:bulletEnabled val="1"/>
        </dgm:presLayoutVars>
      </dgm:prSet>
      <dgm:spPr/>
    </dgm:pt>
    <dgm:pt modelId="{99578FAB-C8BE-4B69-8E9B-B566E901D02F}" type="pres">
      <dgm:prSet presAssocID="{7B9B3D09-A478-438D-82B7-B9B1240974B9}" presName="sibTrans" presStyleCnt="0"/>
      <dgm:spPr/>
    </dgm:pt>
    <dgm:pt modelId="{28D81E8D-9487-4332-A782-C5B4E14A0485}" type="pres">
      <dgm:prSet presAssocID="{45CD5A7A-C787-48B1-8FE1-7AF3DD9E3BF6}" presName="composite" presStyleCnt="0"/>
      <dgm:spPr/>
    </dgm:pt>
    <dgm:pt modelId="{2F945A3D-F0C7-41D5-BB0E-B37C441E9982}" type="pres">
      <dgm:prSet presAssocID="{45CD5A7A-C787-48B1-8FE1-7AF3DD9E3BF6}" presName="ParentText" presStyleLbl="node1" presStyleIdx="3" presStyleCnt="4" custScaleX="90420" custLinFactNeighborX="24710" custLinFactNeighborY="2850">
        <dgm:presLayoutVars>
          <dgm:chMax val="1"/>
          <dgm:chPref val="1"/>
          <dgm:bulletEnabled val="1"/>
        </dgm:presLayoutVars>
      </dgm:prSet>
      <dgm:spPr/>
      <dgm:t>
        <a:bodyPr/>
        <a:lstStyle/>
        <a:p>
          <a:endParaRPr lang="en-US"/>
        </a:p>
      </dgm:t>
    </dgm:pt>
    <dgm:pt modelId="{0D2A6DC0-D189-4C44-AF53-F4F121936254}" type="pres">
      <dgm:prSet presAssocID="{45CD5A7A-C787-48B1-8FE1-7AF3DD9E3BF6}" presName="Image" presStyleLbl="bgImgPlace1" presStyleIdx="3" presStyleCnt="4" custScaleX="90420" custLinFactNeighborX="24710" custLinFactNeighborY="-286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DA8E2E37-BEBA-4631-BA0A-BD11D0432DB8}" type="pres">
      <dgm:prSet presAssocID="{45CD5A7A-C787-48B1-8FE1-7AF3DD9E3BF6}" presName="ChildText" presStyleLbl="fgAcc1" presStyleIdx="0" presStyleCnt="0">
        <dgm:presLayoutVars>
          <dgm:chMax val="0"/>
          <dgm:chPref val="0"/>
          <dgm:bulletEnabled val="1"/>
        </dgm:presLayoutVars>
      </dgm:prSet>
      <dgm:spPr/>
    </dgm:pt>
  </dgm:ptLst>
  <dgm:cxnLst>
    <dgm:cxn modelId="{D5757085-8D5A-4BBA-B8AB-034BCE4FC5DA}" srcId="{E2B009B7-A6BC-4571-A95B-8D8069B0EB75}" destId="{9DFADBEC-7236-4AF6-9A7F-237CC3C0B07C}" srcOrd="1" destOrd="0" parTransId="{58BA0CE4-629E-467B-8186-299F6D47277F}" sibTransId="{31BE7966-AE5F-4131-8254-898D78B986EF}"/>
    <dgm:cxn modelId="{EBFF34C4-DD4E-4BF9-8943-ED8B7F143F5A}" type="presOf" srcId="{468F46E6-19A9-4A12-A0A3-8CE5936DCF01}" destId="{A66A6D4D-B9E3-488F-A5F6-E0F3D39AB676}" srcOrd="0" destOrd="0" presId="urn:microsoft.com/office/officeart/2008/layout/TitledPictureBlocks"/>
    <dgm:cxn modelId="{567EFB05-2E87-48AC-8084-E537E6D33D19}" srcId="{E2B009B7-A6BC-4571-A95B-8D8069B0EB75}" destId="{468F46E6-19A9-4A12-A0A3-8CE5936DCF01}" srcOrd="2" destOrd="0" parTransId="{6C66FD0A-7D9D-415E-BAB6-17B84F670E8D}" sibTransId="{7B9B3D09-A478-438D-82B7-B9B1240974B9}"/>
    <dgm:cxn modelId="{29F43112-834C-40E5-99D2-9E6486F9D39B}" srcId="{E2B009B7-A6BC-4571-A95B-8D8069B0EB75}" destId="{45CD5A7A-C787-48B1-8FE1-7AF3DD9E3BF6}" srcOrd="3" destOrd="0" parTransId="{B98A1B08-7C49-4AEB-ADED-7457228E18FF}" sibTransId="{2EEA2BBC-E97F-422D-8E11-7683272079D1}"/>
    <dgm:cxn modelId="{854CA678-A460-48CE-A5CC-1269A2BD3A77}" type="presOf" srcId="{9DFADBEC-7236-4AF6-9A7F-237CC3C0B07C}" destId="{BF9D772E-6ED0-4551-BB1D-658DCA28E46A}" srcOrd="0" destOrd="0" presId="urn:microsoft.com/office/officeart/2008/layout/TitledPictureBlocks"/>
    <dgm:cxn modelId="{E4AC0F22-9149-45FE-85E7-BFB82567A382}" type="presOf" srcId="{E2B009B7-A6BC-4571-A95B-8D8069B0EB75}" destId="{9DA3814D-35CF-425E-8D79-4867B7FB5604}" srcOrd="0" destOrd="0" presId="urn:microsoft.com/office/officeart/2008/layout/TitledPictureBlocks"/>
    <dgm:cxn modelId="{32157FAB-444F-4380-B7E0-141688963DA5}" type="presOf" srcId="{45CD5A7A-C787-48B1-8FE1-7AF3DD9E3BF6}" destId="{2F945A3D-F0C7-41D5-BB0E-B37C441E9982}" srcOrd="0" destOrd="0" presId="urn:microsoft.com/office/officeart/2008/layout/TitledPictureBlocks"/>
    <dgm:cxn modelId="{5662ABF1-04AC-4B29-B60C-A26EFE051261}" srcId="{E2B009B7-A6BC-4571-A95B-8D8069B0EB75}" destId="{AB1B89A5-C402-4231-A465-11A39D13DE75}" srcOrd="0" destOrd="0" parTransId="{2983DF3B-84BA-4911-A01D-84732440939A}" sibTransId="{A1831FA3-E3A9-4A63-9169-57DDF3F88A1D}"/>
    <dgm:cxn modelId="{EF1D228D-89C1-4340-8167-2FED7195A98A}" type="presOf" srcId="{AB1B89A5-C402-4231-A465-11A39D13DE75}" destId="{03D2ED70-3179-4650-A94E-712885044185}" srcOrd="0" destOrd="0" presId="urn:microsoft.com/office/officeart/2008/layout/TitledPictureBlocks"/>
    <dgm:cxn modelId="{FC351914-95DA-4EE6-883F-B2F6855FC0F5}" type="presParOf" srcId="{9DA3814D-35CF-425E-8D79-4867B7FB5604}" destId="{53A2FE80-4448-4436-941A-73B5C34543B5}" srcOrd="0" destOrd="0" presId="urn:microsoft.com/office/officeart/2008/layout/TitledPictureBlocks"/>
    <dgm:cxn modelId="{7A02058A-039D-46F6-8310-AC7E3F1CDC1D}" type="presParOf" srcId="{53A2FE80-4448-4436-941A-73B5C34543B5}" destId="{03D2ED70-3179-4650-A94E-712885044185}" srcOrd="0" destOrd="0" presId="urn:microsoft.com/office/officeart/2008/layout/TitledPictureBlocks"/>
    <dgm:cxn modelId="{094DE397-AB50-4966-BA4A-DA341E24DDA0}" type="presParOf" srcId="{53A2FE80-4448-4436-941A-73B5C34543B5}" destId="{151D8987-C796-4165-9F2F-DCAA59BB36B9}" srcOrd="1" destOrd="0" presId="urn:microsoft.com/office/officeart/2008/layout/TitledPictureBlocks"/>
    <dgm:cxn modelId="{B1AFF3D2-B6ED-4C3F-A5BC-0FF874BB0ACB}" type="presParOf" srcId="{53A2FE80-4448-4436-941A-73B5C34543B5}" destId="{7C435AB0-320C-491A-AA65-7643752E06E5}" srcOrd="2" destOrd="0" presId="urn:microsoft.com/office/officeart/2008/layout/TitledPictureBlocks"/>
    <dgm:cxn modelId="{92BA800C-3979-44DE-AA57-03F8C7017538}" type="presParOf" srcId="{9DA3814D-35CF-425E-8D79-4867B7FB5604}" destId="{B4C78C4D-09A9-46DC-A467-86C960034F67}" srcOrd="1" destOrd="0" presId="urn:microsoft.com/office/officeart/2008/layout/TitledPictureBlocks"/>
    <dgm:cxn modelId="{43196157-6BCC-4C2F-B10F-345558803FAE}" type="presParOf" srcId="{9DA3814D-35CF-425E-8D79-4867B7FB5604}" destId="{D77DA358-EC8E-4444-A3A5-A4CF6A035161}" srcOrd="2" destOrd="0" presId="urn:microsoft.com/office/officeart/2008/layout/TitledPictureBlocks"/>
    <dgm:cxn modelId="{329731D4-8D2C-4EDA-87F4-87010094AD54}" type="presParOf" srcId="{D77DA358-EC8E-4444-A3A5-A4CF6A035161}" destId="{BF9D772E-6ED0-4551-BB1D-658DCA28E46A}" srcOrd="0" destOrd="0" presId="urn:microsoft.com/office/officeart/2008/layout/TitledPictureBlocks"/>
    <dgm:cxn modelId="{6EA70043-18D7-415D-BF17-AA3936FCAC9B}" type="presParOf" srcId="{D77DA358-EC8E-4444-A3A5-A4CF6A035161}" destId="{A3130D5D-09BC-4085-B8C8-A7BA30D4A052}" srcOrd="1" destOrd="0" presId="urn:microsoft.com/office/officeart/2008/layout/TitledPictureBlocks"/>
    <dgm:cxn modelId="{778E2AC2-2C50-4A0F-947C-CB4716962370}" type="presParOf" srcId="{D77DA358-EC8E-4444-A3A5-A4CF6A035161}" destId="{4C3C944E-ACA6-42EC-9B11-DAC05E1CC0FE}" srcOrd="2" destOrd="0" presId="urn:microsoft.com/office/officeart/2008/layout/TitledPictureBlocks"/>
    <dgm:cxn modelId="{BBA81D56-D5B2-4820-A2F5-66C9DBEFEB3E}" type="presParOf" srcId="{9DA3814D-35CF-425E-8D79-4867B7FB5604}" destId="{08B66C82-B610-425E-82B1-A664888CFDFE}" srcOrd="3" destOrd="0" presId="urn:microsoft.com/office/officeart/2008/layout/TitledPictureBlocks"/>
    <dgm:cxn modelId="{3CCCED84-0101-44D7-9C11-892B2BA3DAFB}" type="presParOf" srcId="{9DA3814D-35CF-425E-8D79-4867B7FB5604}" destId="{C646A0E4-A27F-49EA-AAB1-F115C48406F6}" srcOrd="4" destOrd="0" presId="urn:microsoft.com/office/officeart/2008/layout/TitledPictureBlocks"/>
    <dgm:cxn modelId="{FC45588B-0E73-4D78-90E9-69F959DDB140}" type="presParOf" srcId="{C646A0E4-A27F-49EA-AAB1-F115C48406F6}" destId="{A66A6D4D-B9E3-488F-A5F6-E0F3D39AB676}" srcOrd="0" destOrd="0" presId="urn:microsoft.com/office/officeart/2008/layout/TitledPictureBlocks"/>
    <dgm:cxn modelId="{BB6ED69A-B339-4C88-8CB3-1D71C4E2DCBC}" type="presParOf" srcId="{C646A0E4-A27F-49EA-AAB1-F115C48406F6}" destId="{09B98C70-5205-484B-B2CB-9C5F61FD65E8}" srcOrd="1" destOrd="0" presId="urn:microsoft.com/office/officeart/2008/layout/TitledPictureBlocks"/>
    <dgm:cxn modelId="{E3370E8C-E3A9-4C90-8695-17566C795832}" type="presParOf" srcId="{C646A0E4-A27F-49EA-AAB1-F115C48406F6}" destId="{4036E864-0055-4175-959A-3F38F417596E}" srcOrd="2" destOrd="0" presId="urn:microsoft.com/office/officeart/2008/layout/TitledPictureBlocks"/>
    <dgm:cxn modelId="{6059A6EB-BCC1-4CD9-8A76-494D473C77E8}" type="presParOf" srcId="{9DA3814D-35CF-425E-8D79-4867B7FB5604}" destId="{99578FAB-C8BE-4B69-8E9B-B566E901D02F}" srcOrd="5" destOrd="0" presId="urn:microsoft.com/office/officeart/2008/layout/TitledPictureBlocks"/>
    <dgm:cxn modelId="{AE27EBC2-92C1-450B-8803-A1F91E6662E5}" type="presParOf" srcId="{9DA3814D-35CF-425E-8D79-4867B7FB5604}" destId="{28D81E8D-9487-4332-A782-C5B4E14A0485}" srcOrd="6" destOrd="0" presId="urn:microsoft.com/office/officeart/2008/layout/TitledPictureBlocks"/>
    <dgm:cxn modelId="{E259F815-22FF-4620-AABA-AF0A63A2FE64}" type="presParOf" srcId="{28D81E8D-9487-4332-A782-C5B4E14A0485}" destId="{2F945A3D-F0C7-41D5-BB0E-B37C441E9982}" srcOrd="0" destOrd="0" presId="urn:microsoft.com/office/officeart/2008/layout/TitledPictureBlocks"/>
    <dgm:cxn modelId="{1D28D5D4-E298-4D88-B9F4-9C5EDC3B9543}" type="presParOf" srcId="{28D81E8D-9487-4332-A782-C5B4E14A0485}" destId="{0D2A6DC0-D189-4C44-AF53-F4F121936254}" srcOrd="1" destOrd="0" presId="urn:microsoft.com/office/officeart/2008/layout/TitledPictureBlocks"/>
    <dgm:cxn modelId="{4ED76126-5AE3-45F0-8E5F-161FEAFA0933}" type="presParOf" srcId="{28D81E8D-9487-4332-A782-C5B4E14A0485}" destId="{DA8E2E37-BEBA-4631-BA0A-BD11D0432DB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CF0F8-97B7-4FB0-978B-41A6C3884CF8}">
      <dsp:nvSpPr>
        <dsp:cNvPr id="0" name=""/>
        <dsp:cNvSpPr/>
      </dsp:nvSpPr>
      <dsp:spPr>
        <a:xfrm rot="3700590">
          <a:off x="2966869" y="3739304"/>
          <a:ext cx="955283" cy="39726"/>
        </a:xfrm>
        <a:custGeom>
          <a:avLst/>
          <a:gdLst/>
          <a:ahLst/>
          <a:cxnLst/>
          <a:rect l="0" t="0" r="0" b="0"/>
          <a:pathLst>
            <a:path>
              <a:moveTo>
                <a:pt x="0" y="19863"/>
              </a:moveTo>
              <a:lnTo>
                <a:pt x="955283" y="19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0998F2-C17A-43A4-B678-0FD47D4122DB}">
      <dsp:nvSpPr>
        <dsp:cNvPr id="0" name=""/>
        <dsp:cNvSpPr/>
      </dsp:nvSpPr>
      <dsp:spPr>
        <a:xfrm rot="1204691">
          <a:off x="3513871" y="3000083"/>
          <a:ext cx="682228" cy="39726"/>
        </a:xfrm>
        <a:custGeom>
          <a:avLst/>
          <a:gdLst/>
          <a:ahLst/>
          <a:cxnLst/>
          <a:rect l="0" t="0" r="0" b="0"/>
          <a:pathLst>
            <a:path>
              <a:moveTo>
                <a:pt x="0" y="19863"/>
              </a:moveTo>
              <a:lnTo>
                <a:pt x="682228" y="19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ED22FA-B669-448A-BC60-22AEF75083A9}">
      <dsp:nvSpPr>
        <dsp:cNvPr id="0" name=""/>
        <dsp:cNvSpPr/>
      </dsp:nvSpPr>
      <dsp:spPr>
        <a:xfrm rot="20287692">
          <a:off x="3509089" y="2224074"/>
          <a:ext cx="708894" cy="39726"/>
        </a:xfrm>
        <a:custGeom>
          <a:avLst/>
          <a:gdLst/>
          <a:ahLst/>
          <a:cxnLst/>
          <a:rect l="0" t="0" r="0" b="0"/>
          <a:pathLst>
            <a:path>
              <a:moveTo>
                <a:pt x="0" y="19863"/>
              </a:moveTo>
              <a:lnTo>
                <a:pt x="708894" y="19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466EC-5567-4A33-A122-C21606FD2488}">
      <dsp:nvSpPr>
        <dsp:cNvPr id="0" name=""/>
        <dsp:cNvSpPr/>
      </dsp:nvSpPr>
      <dsp:spPr>
        <a:xfrm rot="17917512">
          <a:off x="2964310" y="1509733"/>
          <a:ext cx="991567" cy="39726"/>
        </a:xfrm>
        <a:custGeom>
          <a:avLst/>
          <a:gdLst/>
          <a:ahLst/>
          <a:cxnLst/>
          <a:rect l="0" t="0" r="0" b="0"/>
          <a:pathLst>
            <a:path>
              <a:moveTo>
                <a:pt x="0" y="19863"/>
              </a:moveTo>
              <a:lnTo>
                <a:pt x="991567" y="19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947156-2726-4D10-9E03-A0438C813DB7}">
      <dsp:nvSpPr>
        <dsp:cNvPr id="0" name=""/>
        <dsp:cNvSpPr/>
      </dsp:nvSpPr>
      <dsp:spPr>
        <a:xfrm>
          <a:off x="1681195" y="1489492"/>
          <a:ext cx="2332887" cy="23245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C5138-3DEC-4388-A91E-5494E530010E}">
      <dsp:nvSpPr>
        <dsp:cNvPr id="0" name=""/>
        <dsp:cNvSpPr/>
      </dsp:nvSpPr>
      <dsp:spPr>
        <a:xfrm>
          <a:off x="3390881" y="-11268"/>
          <a:ext cx="1177650" cy="1177650"/>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kern="1200" dirty="0" smtClean="0"/>
            <a:t>Advancing Knowledge</a:t>
          </a:r>
          <a:endParaRPr lang="en-US" sz="1100" kern="1200" dirty="0"/>
        </a:p>
      </dsp:txBody>
      <dsp:txXfrm>
        <a:off x="3563344" y="161195"/>
        <a:ext cx="832724" cy="832724"/>
      </dsp:txXfrm>
    </dsp:sp>
    <dsp:sp modelId="{FE22C92D-22C5-4A82-8113-5C0971EF2021}">
      <dsp:nvSpPr>
        <dsp:cNvPr id="0" name=""/>
        <dsp:cNvSpPr/>
      </dsp:nvSpPr>
      <dsp:spPr>
        <a:xfrm>
          <a:off x="4686297" y="-11268"/>
          <a:ext cx="1766476" cy="117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en-ZA" sz="1200" kern="1200" dirty="0" smtClean="0"/>
            <a:t>Support for Research</a:t>
          </a:r>
          <a:endParaRPr lang="en-US" sz="1200" kern="1200" dirty="0"/>
        </a:p>
        <a:p>
          <a:pPr marL="114300" lvl="1" indent="-114300" algn="l" defTabSz="533400">
            <a:lnSpc>
              <a:spcPct val="90000"/>
            </a:lnSpc>
            <a:spcBef>
              <a:spcPct val="0"/>
            </a:spcBef>
            <a:spcAft>
              <a:spcPct val="15000"/>
            </a:spcAft>
            <a:buChar char="••"/>
          </a:pPr>
          <a:r>
            <a:rPr lang="en-ZA" sz="1200" kern="1200" dirty="0" smtClean="0"/>
            <a:t>Provision of Research Infrastructure Platforms</a:t>
          </a:r>
          <a:endParaRPr lang="en-US" sz="1200" kern="1200" dirty="0"/>
        </a:p>
        <a:p>
          <a:pPr marL="114300" lvl="1" indent="-114300" algn="l" defTabSz="533400">
            <a:lnSpc>
              <a:spcPct val="90000"/>
            </a:lnSpc>
            <a:spcBef>
              <a:spcPct val="0"/>
            </a:spcBef>
            <a:spcAft>
              <a:spcPct val="15000"/>
            </a:spcAft>
            <a:buChar char="••"/>
          </a:pPr>
          <a:r>
            <a:rPr lang="en-ZA" sz="1200" kern="1200" dirty="0" smtClean="0"/>
            <a:t>Provision of Research Equipment </a:t>
          </a:r>
          <a:endParaRPr lang="en-US" sz="1200" kern="1200" dirty="0"/>
        </a:p>
      </dsp:txBody>
      <dsp:txXfrm>
        <a:off x="4686297" y="-11268"/>
        <a:ext cx="1766476" cy="1177650"/>
      </dsp:txXfrm>
    </dsp:sp>
    <dsp:sp modelId="{FAA73140-FF5A-4D0E-B2CD-84EE32951580}">
      <dsp:nvSpPr>
        <dsp:cNvPr id="0" name=""/>
        <dsp:cNvSpPr/>
      </dsp:nvSpPr>
      <dsp:spPr>
        <a:xfrm>
          <a:off x="4150086" y="1303714"/>
          <a:ext cx="1177650" cy="1177650"/>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smtClean="0"/>
            <a:t>Transforming Lives</a:t>
          </a:r>
          <a:endParaRPr lang="en-US" sz="1050" kern="1200" dirty="0"/>
        </a:p>
      </dsp:txBody>
      <dsp:txXfrm>
        <a:off x="4322549" y="1476177"/>
        <a:ext cx="832724" cy="832724"/>
      </dsp:txXfrm>
    </dsp:sp>
    <dsp:sp modelId="{DEA519A3-A2DD-46E7-B911-CDEB21F85A91}">
      <dsp:nvSpPr>
        <dsp:cNvPr id="0" name=""/>
        <dsp:cNvSpPr/>
      </dsp:nvSpPr>
      <dsp:spPr>
        <a:xfrm>
          <a:off x="5445502" y="1303714"/>
          <a:ext cx="1766476" cy="117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Post-graduate support</a:t>
          </a:r>
          <a:endParaRPr lang="en-US" sz="1400" kern="1200" dirty="0"/>
        </a:p>
        <a:p>
          <a:pPr marL="114300" lvl="1" indent="-114300" algn="l" defTabSz="622300">
            <a:lnSpc>
              <a:spcPct val="90000"/>
            </a:lnSpc>
            <a:spcBef>
              <a:spcPct val="0"/>
            </a:spcBef>
            <a:spcAft>
              <a:spcPct val="15000"/>
            </a:spcAft>
            <a:buChar char="••"/>
          </a:pPr>
          <a:r>
            <a:rPr lang="en-ZA" sz="1400" kern="1200" dirty="0" smtClean="0"/>
            <a:t>Emerging Researcher support</a:t>
          </a: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5445502" y="1303714"/>
        <a:ext cx="1766476" cy="1177650"/>
      </dsp:txXfrm>
    </dsp:sp>
    <dsp:sp modelId="{106924C9-56F8-46A6-B4BF-481D30DB467E}">
      <dsp:nvSpPr>
        <dsp:cNvPr id="0" name=""/>
        <dsp:cNvSpPr/>
      </dsp:nvSpPr>
      <dsp:spPr>
        <a:xfrm>
          <a:off x="4139582" y="2750371"/>
          <a:ext cx="1177650" cy="1177650"/>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kern="1200" dirty="0" smtClean="0"/>
            <a:t>Inspiring a Nation</a:t>
          </a:r>
          <a:endParaRPr lang="en-US" sz="1100" kern="1200" dirty="0"/>
        </a:p>
      </dsp:txBody>
      <dsp:txXfrm>
        <a:off x="4312045" y="2922834"/>
        <a:ext cx="832724" cy="832724"/>
      </dsp:txXfrm>
    </dsp:sp>
    <dsp:sp modelId="{588FCC3B-5A71-46A1-9164-BB87AE895002}">
      <dsp:nvSpPr>
        <dsp:cNvPr id="0" name=""/>
        <dsp:cNvSpPr/>
      </dsp:nvSpPr>
      <dsp:spPr>
        <a:xfrm>
          <a:off x="5434998" y="2750371"/>
          <a:ext cx="1766476" cy="117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ZA" sz="1400" kern="1200" dirty="0" smtClean="0"/>
            <a:t>Science engagement through:</a:t>
          </a:r>
          <a:endParaRPr lang="en-US" sz="1400" kern="1200" dirty="0"/>
        </a:p>
        <a:p>
          <a:pPr marL="114300" lvl="1" indent="-114300" algn="l" defTabSz="622300">
            <a:lnSpc>
              <a:spcPct val="90000"/>
            </a:lnSpc>
            <a:spcBef>
              <a:spcPct val="0"/>
            </a:spcBef>
            <a:spcAft>
              <a:spcPct val="15000"/>
            </a:spcAft>
            <a:buChar char="••"/>
          </a:pPr>
          <a:r>
            <a:rPr lang="en-ZA" sz="1400" kern="1200" dirty="0" smtClean="0"/>
            <a:t>Education</a:t>
          </a:r>
          <a:endParaRPr lang="en-US" sz="1400" kern="1200" dirty="0"/>
        </a:p>
        <a:p>
          <a:pPr marL="114300" lvl="1" indent="-114300" algn="l" defTabSz="622300">
            <a:lnSpc>
              <a:spcPct val="90000"/>
            </a:lnSpc>
            <a:spcBef>
              <a:spcPct val="0"/>
            </a:spcBef>
            <a:spcAft>
              <a:spcPct val="15000"/>
            </a:spcAft>
            <a:buChar char="••"/>
          </a:pPr>
          <a:r>
            <a:rPr lang="en-ZA" sz="1400" kern="1200" dirty="0" smtClean="0"/>
            <a:t>Awareness</a:t>
          </a:r>
          <a:endParaRPr lang="en-US" sz="1400" kern="1200" dirty="0"/>
        </a:p>
        <a:p>
          <a:pPr marL="114300" lvl="1" indent="-114300" algn="l" defTabSz="622300">
            <a:lnSpc>
              <a:spcPct val="90000"/>
            </a:lnSpc>
            <a:spcBef>
              <a:spcPct val="0"/>
            </a:spcBef>
            <a:spcAft>
              <a:spcPct val="15000"/>
            </a:spcAft>
            <a:buChar char="••"/>
          </a:pPr>
          <a:r>
            <a:rPr lang="en-ZA" sz="1400" kern="1200" dirty="0" smtClean="0"/>
            <a:t>Communication</a:t>
          </a:r>
          <a:endParaRPr lang="en-US" sz="1400" kern="1200" dirty="0"/>
        </a:p>
      </dsp:txBody>
      <dsp:txXfrm>
        <a:off x="5434998" y="2750371"/>
        <a:ext cx="1766476" cy="1177650"/>
      </dsp:txXfrm>
    </dsp:sp>
    <dsp:sp modelId="{CC03A2A7-3F6E-490B-BA3A-0BB00C8607DE}">
      <dsp:nvSpPr>
        <dsp:cNvPr id="0" name=""/>
        <dsp:cNvSpPr/>
      </dsp:nvSpPr>
      <dsp:spPr>
        <a:xfrm>
          <a:off x="3320207" y="4112006"/>
          <a:ext cx="1290728" cy="1227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kern="1200" dirty="0" smtClean="0"/>
            <a:t>Strengthening the NSI</a:t>
          </a:r>
          <a:endParaRPr lang="en-US" sz="1100" kern="1200" dirty="0"/>
        </a:p>
      </dsp:txBody>
      <dsp:txXfrm>
        <a:off x="3509230" y="4291821"/>
        <a:ext cx="912682" cy="868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FF1B0-DD46-4DA4-8E6F-69C4C6DE6986}">
      <dsp:nvSpPr>
        <dsp:cNvPr id="0" name=""/>
        <dsp:cNvSpPr/>
      </dsp:nvSpPr>
      <dsp:spPr>
        <a:xfrm>
          <a:off x="441324" y="0"/>
          <a:ext cx="5063659" cy="645711"/>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FFCFB518-456D-4328-A68C-001E705D7ACC}">
      <dsp:nvSpPr>
        <dsp:cNvPr id="0" name=""/>
        <dsp:cNvSpPr/>
      </dsp:nvSpPr>
      <dsp:spPr>
        <a:xfrm>
          <a:off x="917809" y="193713"/>
          <a:ext cx="1787174" cy="258284"/>
        </a:xfrm>
        <a:prstGeom prst="round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b="1" kern="1200" dirty="0">
              <a:solidFill>
                <a:schemeClr val="tx1"/>
              </a:solidFill>
              <a:latin typeface="Arial" panose="020B0604020202020204" pitchFamily="34" charset="0"/>
              <a:cs typeface="Arial" panose="020B0604020202020204" pitchFamily="34" charset="0"/>
            </a:rPr>
            <a:t>1998</a:t>
          </a:r>
        </a:p>
      </dsp:txBody>
      <dsp:txXfrm>
        <a:off x="930417" y="206321"/>
        <a:ext cx="1761958" cy="233068"/>
      </dsp:txXfrm>
    </dsp:sp>
    <dsp:sp modelId="{5800AF00-ED00-47B6-8F9A-09F50C17F4E8}">
      <dsp:nvSpPr>
        <dsp:cNvPr id="0" name=""/>
        <dsp:cNvSpPr/>
      </dsp:nvSpPr>
      <dsp:spPr>
        <a:xfrm>
          <a:off x="3179516" y="193713"/>
          <a:ext cx="1787174" cy="258284"/>
        </a:xfrm>
        <a:prstGeom prst="round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b="1" kern="1200" dirty="0" smtClean="0">
              <a:solidFill>
                <a:schemeClr val="tx1"/>
              </a:solidFill>
              <a:latin typeface="Arial" panose="020B0604020202020204" pitchFamily="34" charset="0"/>
              <a:cs typeface="Arial" panose="020B0604020202020204" pitchFamily="34" charset="0"/>
            </a:rPr>
            <a:t>2017</a:t>
          </a:r>
          <a:endParaRPr lang="en-ZA" sz="1600" b="1" kern="1200" dirty="0">
            <a:solidFill>
              <a:schemeClr val="tx1"/>
            </a:solidFill>
            <a:latin typeface="Arial" panose="020B0604020202020204" pitchFamily="34" charset="0"/>
            <a:cs typeface="Arial" panose="020B0604020202020204" pitchFamily="34" charset="0"/>
          </a:endParaRPr>
        </a:p>
      </dsp:txBody>
      <dsp:txXfrm>
        <a:off x="3192124" y="206321"/>
        <a:ext cx="1761958" cy="233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6AE1-D61F-47D1-9159-BF520D496EBE}">
      <dsp:nvSpPr>
        <dsp:cNvPr id="0" name=""/>
        <dsp:cNvSpPr/>
      </dsp:nvSpPr>
      <dsp:spPr>
        <a:xfrm>
          <a:off x="0" y="0"/>
          <a:ext cx="1347807" cy="115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latin typeface="Arial" panose="020B0604020202020204" pitchFamily="34" charset="0"/>
              <a:cs typeface="Arial" panose="020B0604020202020204" pitchFamily="34" charset="0"/>
            </a:rPr>
            <a:t>26 442</a:t>
          </a:r>
          <a:endParaRPr lang="en-ZA" sz="1200" b="1" kern="1200" dirty="0">
            <a:latin typeface="Arial" panose="020B0604020202020204" pitchFamily="34" charset="0"/>
            <a:cs typeface="Arial" panose="020B0604020202020204" pitchFamily="34" charset="0"/>
          </a:endParaRPr>
        </a:p>
      </dsp:txBody>
      <dsp:txXfrm>
        <a:off x="320104" y="86794"/>
        <a:ext cx="707598" cy="196734"/>
      </dsp:txXfrm>
    </dsp:sp>
    <dsp:sp modelId="{1B0BABDA-2847-4BC2-A5FA-11A366DA23E9}">
      <dsp:nvSpPr>
        <dsp:cNvPr id="0" name=""/>
        <dsp:cNvSpPr/>
      </dsp:nvSpPr>
      <dsp:spPr>
        <a:xfrm>
          <a:off x="179331" y="270583"/>
          <a:ext cx="1006923" cy="875091"/>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ZA" sz="1400" b="1" kern="1200" dirty="0" smtClean="0">
              <a:solidFill>
                <a:schemeClr val="tx1"/>
              </a:solidFill>
            </a:rPr>
            <a:t>1 929</a:t>
          </a:r>
          <a:endParaRPr lang="en-ZA" sz="1400" b="1" kern="1200" dirty="0">
            <a:solidFill>
              <a:schemeClr val="tx1"/>
            </a:solidFill>
          </a:endParaRPr>
        </a:p>
      </dsp:txBody>
      <dsp:txXfrm>
        <a:off x="326791" y="489356"/>
        <a:ext cx="712002" cy="437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6AE1-D61F-47D1-9159-BF520D496EBE}">
      <dsp:nvSpPr>
        <dsp:cNvPr id="0" name=""/>
        <dsp:cNvSpPr/>
      </dsp:nvSpPr>
      <dsp:spPr>
        <a:xfrm>
          <a:off x="0" y="0"/>
          <a:ext cx="1341232" cy="10532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latin typeface="Arial" panose="020B0604020202020204" pitchFamily="34" charset="0"/>
              <a:cs typeface="Arial" panose="020B0604020202020204" pitchFamily="34" charset="0"/>
            </a:rPr>
            <a:t>5 492</a:t>
          </a:r>
          <a:endParaRPr lang="en-ZA" sz="1200" b="1" kern="1200" dirty="0">
            <a:latin typeface="Arial" panose="020B0604020202020204" pitchFamily="34" charset="0"/>
            <a:cs typeface="Arial" panose="020B0604020202020204" pitchFamily="34" charset="0"/>
          </a:endParaRPr>
        </a:p>
      </dsp:txBody>
      <dsp:txXfrm>
        <a:off x="318542" y="78990"/>
        <a:ext cx="704147" cy="179044"/>
      </dsp:txXfrm>
    </dsp:sp>
    <dsp:sp modelId="{1B0BABDA-2847-4BC2-A5FA-11A366DA23E9}">
      <dsp:nvSpPr>
        <dsp:cNvPr id="0" name=""/>
        <dsp:cNvSpPr/>
      </dsp:nvSpPr>
      <dsp:spPr>
        <a:xfrm>
          <a:off x="288029" y="262660"/>
          <a:ext cx="830297" cy="79075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a:solidFill>
                <a:schemeClr val="tx1"/>
              </a:solidFill>
              <a:latin typeface="Arial" panose="020B0604020202020204" pitchFamily="34" charset="0"/>
              <a:cs typeface="Arial" panose="020B0604020202020204" pitchFamily="34" charset="0"/>
            </a:rPr>
            <a:t>755</a:t>
          </a:r>
        </a:p>
      </dsp:txBody>
      <dsp:txXfrm>
        <a:off x="409623" y="460349"/>
        <a:ext cx="587109" cy="3953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6AE1-D61F-47D1-9159-BF520D496EBE}">
      <dsp:nvSpPr>
        <dsp:cNvPr id="0" name=""/>
        <dsp:cNvSpPr/>
      </dsp:nvSpPr>
      <dsp:spPr>
        <a:xfrm>
          <a:off x="358642" y="0"/>
          <a:ext cx="1427324" cy="12163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latin typeface="Arial" panose="020B0604020202020204" pitchFamily="34" charset="0"/>
              <a:cs typeface="Arial" panose="020B0604020202020204" pitchFamily="34" charset="0"/>
            </a:rPr>
            <a:t>67 224</a:t>
          </a:r>
          <a:endParaRPr lang="en-ZA" sz="1200" b="1" kern="1200" dirty="0">
            <a:latin typeface="Arial" panose="020B0604020202020204" pitchFamily="34" charset="0"/>
            <a:cs typeface="Arial" panose="020B0604020202020204" pitchFamily="34" charset="0"/>
          </a:endParaRPr>
        </a:p>
      </dsp:txBody>
      <dsp:txXfrm>
        <a:off x="697631" y="91223"/>
        <a:ext cx="749345" cy="206772"/>
      </dsp:txXfrm>
    </dsp:sp>
    <dsp:sp modelId="{1B0BABDA-2847-4BC2-A5FA-11A366DA23E9}">
      <dsp:nvSpPr>
        <dsp:cNvPr id="0" name=""/>
        <dsp:cNvSpPr/>
      </dsp:nvSpPr>
      <dsp:spPr>
        <a:xfrm>
          <a:off x="688186" y="368398"/>
          <a:ext cx="802972" cy="78358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solidFill>
                <a:schemeClr val="tx1"/>
              </a:solidFill>
              <a:latin typeface="Arial" panose="020B0604020202020204" pitchFamily="34" charset="0"/>
              <a:cs typeface="Arial" panose="020B0604020202020204" pitchFamily="34" charset="0"/>
            </a:rPr>
            <a:t>4 730</a:t>
          </a:r>
          <a:endParaRPr lang="en-ZA" sz="1200" b="1" kern="1200" dirty="0">
            <a:solidFill>
              <a:schemeClr val="tx1"/>
            </a:solidFill>
            <a:latin typeface="Arial" panose="020B0604020202020204" pitchFamily="34" charset="0"/>
            <a:cs typeface="Arial" panose="020B0604020202020204" pitchFamily="34" charset="0"/>
          </a:endParaRPr>
        </a:p>
      </dsp:txBody>
      <dsp:txXfrm>
        <a:off x="805779" y="564294"/>
        <a:ext cx="567787" cy="3917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6AE1-D61F-47D1-9159-BF520D496EBE}">
      <dsp:nvSpPr>
        <dsp:cNvPr id="0" name=""/>
        <dsp:cNvSpPr/>
      </dsp:nvSpPr>
      <dsp:spPr>
        <a:xfrm>
          <a:off x="281128" y="0"/>
          <a:ext cx="1314970" cy="1090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latin typeface="Arial" panose="020B0604020202020204" pitchFamily="34" charset="0"/>
              <a:cs typeface="Arial" panose="020B0604020202020204" pitchFamily="34" charset="0"/>
            </a:rPr>
            <a:t>59 153</a:t>
          </a:r>
          <a:endParaRPr lang="en-ZA" sz="1200" b="1" kern="1200" dirty="0">
            <a:latin typeface="Arial" panose="020B0604020202020204" pitchFamily="34" charset="0"/>
            <a:cs typeface="Arial" panose="020B0604020202020204" pitchFamily="34" charset="0"/>
          </a:endParaRPr>
        </a:p>
      </dsp:txBody>
      <dsp:txXfrm>
        <a:off x="593434" y="81778"/>
        <a:ext cx="690359" cy="185365"/>
      </dsp:txXfrm>
    </dsp:sp>
    <dsp:sp modelId="{1B0BABDA-2847-4BC2-A5FA-11A366DA23E9}">
      <dsp:nvSpPr>
        <dsp:cNvPr id="0" name=""/>
        <dsp:cNvSpPr/>
      </dsp:nvSpPr>
      <dsp:spPr>
        <a:xfrm>
          <a:off x="557129" y="240317"/>
          <a:ext cx="817788" cy="817788"/>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solidFill>
                <a:schemeClr val="tx1"/>
              </a:solidFill>
              <a:latin typeface="Arial" panose="020B0604020202020204" pitchFamily="34" charset="0"/>
              <a:cs typeface="Arial" panose="020B0604020202020204" pitchFamily="34" charset="0"/>
            </a:rPr>
            <a:t>5 435</a:t>
          </a:r>
          <a:endParaRPr lang="en-ZA" sz="1200" b="1" kern="1200" dirty="0">
            <a:solidFill>
              <a:schemeClr val="tx1"/>
            </a:solidFill>
            <a:latin typeface="Arial" panose="020B0604020202020204" pitchFamily="34" charset="0"/>
            <a:cs typeface="Arial" panose="020B0604020202020204" pitchFamily="34" charset="0"/>
          </a:endParaRPr>
        </a:p>
      </dsp:txBody>
      <dsp:txXfrm>
        <a:off x="676891" y="444764"/>
        <a:ext cx="578263" cy="4088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6AE1-D61F-47D1-9159-BF520D496EBE}">
      <dsp:nvSpPr>
        <dsp:cNvPr id="0" name=""/>
        <dsp:cNvSpPr/>
      </dsp:nvSpPr>
      <dsp:spPr>
        <a:xfrm>
          <a:off x="430292" y="0"/>
          <a:ext cx="1388979" cy="12078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latin typeface="Arial" panose="020B0604020202020204" pitchFamily="34" charset="0"/>
              <a:cs typeface="Arial" panose="020B0604020202020204" pitchFamily="34" charset="0"/>
            </a:rPr>
            <a:t>22 572</a:t>
          </a:r>
          <a:endParaRPr lang="en-ZA" sz="1200" b="1" kern="1200" dirty="0">
            <a:latin typeface="Arial" panose="020B0604020202020204" pitchFamily="34" charset="0"/>
            <a:cs typeface="Arial" panose="020B0604020202020204" pitchFamily="34" charset="0"/>
          </a:endParaRPr>
        </a:p>
      </dsp:txBody>
      <dsp:txXfrm>
        <a:off x="760174" y="90591"/>
        <a:ext cx="729214" cy="205339"/>
      </dsp:txXfrm>
    </dsp:sp>
    <dsp:sp modelId="{1B0BABDA-2847-4BC2-A5FA-11A366DA23E9}">
      <dsp:nvSpPr>
        <dsp:cNvPr id="0" name=""/>
        <dsp:cNvSpPr/>
      </dsp:nvSpPr>
      <dsp:spPr>
        <a:xfrm>
          <a:off x="651152" y="360039"/>
          <a:ext cx="952094" cy="765803"/>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solidFill>
                <a:schemeClr val="tx1"/>
              </a:solidFill>
              <a:latin typeface="Arial" panose="020B0604020202020204" pitchFamily="34" charset="0"/>
              <a:cs typeface="Arial" panose="020B0604020202020204" pitchFamily="34" charset="0"/>
            </a:rPr>
            <a:t>3 519</a:t>
          </a:r>
          <a:endParaRPr lang="en-ZA" sz="1200" b="1" kern="1200" dirty="0">
            <a:solidFill>
              <a:schemeClr val="tx1"/>
            </a:solidFill>
            <a:latin typeface="Arial" panose="020B0604020202020204" pitchFamily="34" charset="0"/>
            <a:cs typeface="Arial" panose="020B0604020202020204" pitchFamily="34" charset="0"/>
          </a:endParaRPr>
        </a:p>
      </dsp:txBody>
      <dsp:txXfrm>
        <a:off x="790583" y="551490"/>
        <a:ext cx="673232" cy="3829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B6AE1-D61F-47D1-9159-BF520D496EBE}">
      <dsp:nvSpPr>
        <dsp:cNvPr id="0" name=""/>
        <dsp:cNvSpPr/>
      </dsp:nvSpPr>
      <dsp:spPr>
        <a:xfrm>
          <a:off x="0" y="0"/>
          <a:ext cx="1384836" cy="1275595"/>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ZA" sz="1200" b="1" kern="1200" dirty="0" smtClean="0">
              <a:latin typeface="Arial" panose="020B0604020202020204" pitchFamily="34" charset="0"/>
              <a:cs typeface="Arial" panose="020B0604020202020204" pitchFamily="34" charset="0"/>
            </a:rPr>
            <a:t>32 495</a:t>
          </a:r>
          <a:endParaRPr lang="en-ZA" sz="1200" b="1" kern="1200" dirty="0">
            <a:latin typeface="Arial" panose="020B0604020202020204" pitchFamily="34" charset="0"/>
            <a:cs typeface="Arial" panose="020B0604020202020204" pitchFamily="34" charset="0"/>
          </a:endParaRPr>
        </a:p>
      </dsp:txBody>
      <dsp:txXfrm>
        <a:off x="328898" y="95669"/>
        <a:ext cx="727039" cy="216851"/>
      </dsp:txXfrm>
    </dsp:sp>
    <dsp:sp modelId="{1B0BABDA-2847-4BC2-A5FA-11A366DA23E9}">
      <dsp:nvSpPr>
        <dsp:cNvPr id="0" name=""/>
        <dsp:cNvSpPr/>
      </dsp:nvSpPr>
      <dsp:spPr>
        <a:xfrm>
          <a:off x="205791" y="398629"/>
          <a:ext cx="946249" cy="77842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ZA" sz="1400" b="1" kern="1200" dirty="0" smtClean="0">
              <a:solidFill>
                <a:schemeClr val="tx1"/>
              </a:solidFill>
            </a:rPr>
            <a:t>1 127</a:t>
          </a:r>
          <a:endParaRPr lang="en-ZA" sz="1400" b="1" kern="1200" dirty="0">
            <a:solidFill>
              <a:schemeClr val="tx1"/>
            </a:solidFill>
          </a:endParaRPr>
        </a:p>
      </dsp:txBody>
      <dsp:txXfrm>
        <a:off x="344366" y="593236"/>
        <a:ext cx="669099" cy="3892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D8987-C796-4165-9F2F-DCAA59BB36B9}">
      <dsp:nvSpPr>
        <dsp:cNvPr id="0" name=""/>
        <dsp:cNvSpPr/>
      </dsp:nvSpPr>
      <dsp:spPr>
        <a:xfrm>
          <a:off x="866351" y="405264"/>
          <a:ext cx="2268915" cy="192243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D2ED70-3179-4650-A94E-712885044185}">
      <dsp:nvSpPr>
        <dsp:cNvPr id="0" name=""/>
        <dsp:cNvSpPr/>
      </dsp:nvSpPr>
      <dsp:spPr>
        <a:xfrm>
          <a:off x="846044" y="31295"/>
          <a:ext cx="2268915" cy="331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ZA" sz="1800" kern="1200" dirty="0" smtClean="0"/>
        </a:p>
        <a:p>
          <a:pPr lvl="0" algn="ctr" defTabSz="800100">
            <a:lnSpc>
              <a:spcPct val="90000"/>
            </a:lnSpc>
            <a:spcBef>
              <a:spcPct val="0"/>
            </a:spcBef>
            <a:spcAft>
              <a:spcPct val="35000"/>
            </a:spcAft>
          </a:pPr>
          <a:r>
            <a:rPr lang="en-ZA" sz="1800" kern="1200" dirty="0" smtClean="0"/>
            <a:t>1980</a:t>
          </a:r>
        </a:p>
        <a:p>
          <a:pPr lvl="0" algn="ctr" defTabSz="800100">
            <a:lnSpc>
              <a:spcPct val="90000"/>
            </a:lnSpc>
            <a:spcBef>
              <a:spcPct val="0"/>
            </a:spcBef>
            <a:spcAft>
              <a:spcPct val="35000"/>
            </a:spcAft>
          </a:pPr>
          <a:endParaRPr lang="en-US" sz="1800" kern="1200" dirty="0"/>
        </a:p>
      </dsp:txBody>
      <dsp:txXfrm>
        <a:off x="846044" y="31295"/>
        <a:ext cx="2268915" cy="331036"/>
      </dsp:txXfrm>
    </dsp:sp>
    <dsp:sp modelId="{A3130D5D-09BC-4085-B8C8-A7BA30D4A052}">
      <dsp:nvSpPr>
        <dsp:cNvPr id="0" name=""/>
        <dsp:cNvSpPr/>
      </dsp:nvSpPr>
      <dsp:spPr>
        <a:xfrm>
          <a:off x="4703257" y="351167"/>
          <a:ext cx="2124884" cy="192243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9D772E-6ED0-4551-BB1D-658DCA28E46A}">
      <dsp:nvSpPr>
        <dsp:cNvPr id="0" name=""/>
        <dsp:cNvSpPr/>
      </dsp:nvSpPr>
      <dsp:spPr>
        <a:xfrm>
          <a:off x="4739911" y="0"/>
          <a:ext cx="2051575" cy="331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800" kern="1200" dirty="0" smtClean="0"/>
            <a:t>1980</a:t>
          </a:r>
          <a:endParaRPr lang="en-US" sz="900" kern="1200" dirty="0"/>
        </a:p>
      </dsp:txBody>
      <dsp:txXfrm>
        <a:off x="4739911" y="0"/>
        <a:ext cx="2051575" cy="331036"/>
      </dsp:txXfrm>
    </dsp:sp>
    <dsp:sp modelId="{09B98C70-5205-484B-B2CB-9C5F61FD65E8}">
      <dsp:nvSpPr>
        <dsp:cNvPr id="0" name=""/>
        <dsp:cNvSpPr/>
      </dsp:nvSpPr>
      <dsp:spPr>
        <a:xfrm>
          <a:off x="884684" y="2998536"/>
          <a:ext cx="2268915" cy="192243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6A6D4D-B9E3-488F-A5F6-E0F3D39AB676}">
      <dsp:nvSpPr>
        <dsp:cNvPr id="0" name=""/>
        <dsp:cNvSpPr/>
      </dsp:nvSpPr>
      <dsp:spPr>
        <a:xfrm>
          <a:off x="884684" y="2631969"/>
          <a:ext cx="2268915" cy="331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800" kern="1200" dirty="0" smtClean="0"/>
            <a:t>1985</a:t>
          </a:r>
          <a:endParaRPr lang="en-US" sz="900" kern="1200" dirty="0"/>
        </a:p>
      </dsp:txBody>
      <dsp:txXfrm>
        <a:off x="884684" y="2631969"/>
        <a:ext cx="2268915" cy="331036"/>
      </dsp:txXfrm>
    </dsp:sp>
    <dsp:sp modelId="{0D2A6DC0-D189-4C44-AF53-F4F121936254}">
      <dsp:nvSpPr>
        <dsp:cNvPr id="0" name=""/>
        <dsp:cNvSpPr/>
      </dsp:nvSpPr>
      <dsp:spPr>
        <a:xfrm>
          <a:off x="4865620" y="2943439"/>
          <a:ext cx="2051553" cy="192243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945A3D-F0C7-41D5-BB0E-B37C441E9982}">
      <dsp:nvSpPr>
        <dsp:cNvPr id="0" name=""/>
        <dsp:cNvSpPr/>
      </dsp:nvSpPr>
      <dsp:spPr>
        <a:xfrm>
          <a:off x="4865620" y="2641403"/>
          <a:ext cx="2051553" cy="3310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800" kern="1200" dirty="0" smtClean="0"/>
            <a:t>1999</a:t>
          </a:r>
          <a:endParaRPr lang="en-US" sz="900" kern="1200" dirty="0"/>
        </a:p>
      </dsp:txBody>
      <dsp:txXfrm>
        <a:off x="4865620" y="2641403"/>
        <a:ext cx="2051553" cy="33103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0.83552</cdr:x>
      <cdr:y>0.0921</cdr:y>
    </cdr:from>
    <cdr:to>
      <cdr:x>0.98496</cdr:x>
      <cdr:y>0.30958</cdr:y>
    </cdr:to>
    <cdr:sp macro="" textlink="">
      <cdr:nvSpPr>
        <cdr:cNvPr id="2" name="Up Arrow 1"/>
        <cdr:cNvSpPr/>
      </cdr:nvSpPr>
      <cdr:spPr>
        <a:xfrm xmlns:a="http://schemas.openxmlformats.org/drawingml/2006/main">
          <a:off x="3453564" y="295466"/>
          <a:ext cx="617730" cy="69770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ZA" sz="1000" b="1" dirty="0" smtClean="0">
              <a:solidFill>
                <a:schemeClr val="bg1"/>
              </a:solidFill>
            </a:rPr>
            <a:t>54%</a:t>
          </a:r>
          <a:endParaRPr lang="en-ZA" sz="1000" b="1" dirty="0">
            <a:solidFill>
              <a:schemeClr val="bg1"/>
            </a:solidFill>
          </a:endParaRPr>
        </a:p>
        <a:p xmlns:a="http://schemas.openxmlformats.org/drawingml/2006/main">
          <a:pPr algn="ctr"/>
          <a:r>
            <a:rPr lang="en-ZA" sz="1000" b="1" dirty="0" smtClean="0">
              <a:solidFill>
                <a:schemeClr val="bg1"/>
              </a:solidFill>
            </a:rPr>
            <a:t>12%</a:t>
          </a:r>
          <a:endParaRPr lang="en-ZA" sz="10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0.43678</cdr:x>
      <cdr:y>0.02799</cdr:y>
    </cdr:from>
    <cdr:to>
      <cdr:x>0.5679</cdr:x>
      <cdr:y>0.14226</cdr:y>
    </cdr:to>
    <cdr:sp macro="" textlink="">
      <cdr:nvSpPr>
        <cdr:cNvPr id="2" name="Down Arrow 1"/>
        <cdr:cNvSpPr/>
      </cdr:nvSpPr>
      <cdr:spPr>
        <a:xfrm xmlns:a="http://schemas.openxmlformats.org/drawingml/2006/main">
          <a:off x="2547593" y="144015"/>
          <a:ext cx="764775" cy="588083"/>
        </a:xfrm>
        <a:prstGeom xmlns:a="http://schemas.openxmlformats.org/drawingml/2006/main" prst="downArrow">
          <a:avLst/>
        </a:prstGeom>
        <a:solidFill xmlns:a="http://schemas.openxmlformats.org/drawingml/2006/main">
          <a:schemeClr val="accent3">
            <a:lumMod val="7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ZA" sz="1400" b="1" dirty="0" smtClean="0"/>
            <a:t>17%</a:t>
          </a:r>
          <a:endParaRPr lang="en-US" sz="1400" b="1" dirty="0"/>
        </a:p>
      </cdr:txBody>
    </cdr:sp>
  </cdr:relSizeAnchor>
  <cdr:relSizeAnchor xmlns:cdr="http://schemas.openxmlformats.org/drawingml/2006/chartDrawing">
    <cdr:from>
      <cdr:x>0.54025</cdr:x>
      <cdr:y>0</cdr:y>
    </cdr:from>
    <cdr:to>
      <cdr:x>0.72093</cdr:x>
      <cdr:y>0.04903</cdr:y>
    </cdr:to>
    <cdr:sp macro="" textlink="">
      <cdr:nvSpPr>
        <cdr:cNvPr id="3" name="TextBox 19"/>
        <cdr:cNvSpPr txBox="1"/>
      </cdr:nvSpPr>
      <cdr:spPr>
        <a:xfrm xmlns:a="http://schemas.openxmlformats.org/drawingml/2006/main">
          <a:off x="4184070" y="0"/>
          <a:ext cx="1399311"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xmlns:a="http://schemas.openxmlformats.org/drawingml/2006/main">
          <a:r>
            <a:rPr lang="en-ZA" sz="1200" b="1" dirty="0" smtClean="0"/>
            <a:t>R141 548m</a:t>
          </a:r>
          <a:endParaRPr lang="en-US" sz="1200" b="1" dirty="0"/>
        </a:p>
      </cdr:txBody>
    </cdr:sp>
  </cdr:relSizeAnchor>
  <cdr:relSizeAnchor xmlns:cdr="http://schemas.openxmlformats.org/drawingml/2006/chartDrawing">
    <cdr:from>
      <cdr:x>0.77281</cdr:x>
      <cdr:y>0.75825</cdr:y>
    </cdr:from>
    <cdr:to>
      <cdr:x>0.95349</cdr:x>
      <cdr:y>0.80728</cdr:y>
    </cdr:to>
    <cdr:sp macro="" textlink="">
      <cdr:nvSpPr>
        <cdr:cNvPr id="4" name="TextBox 19"/>
        <cdr:cNvSpPr txBox="1"/>
      </cdr:nvSpPr>
      <cdr:spPr>
        <a:xfrm xmlns:a="http://schemas.openxmlformats.org/drawingml/2006/main">
          <a:off x="5985175" y="4284006"/>
          <a:ext cx="1399311"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xmlns:a="http://schemas.openxmlformats.org/drawingml/2006/main">
          <a:r>
            <a:rPr lang="en-ZA" sz="1200" b="1" dirty="0" smtClean="0"/>
            <a:t>R2 600 006m</a:t>
          </a:r>
          <a:endParaRPr lang="en-US" sz="1200" b="1" dirty="0"/>
        </a:p>
      </cdr:txBody>
    </cdr:sp>
  </cdr:relSizeAnchor>
  <cdr:relSizeAnchor xmlns:cdr="http://schemas.openxmlformats.org/drawingml/2006/chartDrawing">
    <cdr:from>
      <cdr:x>0.13417</cdr:x>
      <cdr:y>0.02413</cdr:y>
    </cdr:from>
    <cdr:to>
      <cdr:x>0.31485</cdr:x>
      <cdr:y>0.07316</cdr:y>
    </cdr:to>
    <cdr:sp macro="" textlink="">
      <cdr:nvSpPr>
        <cdr:cNvPr id="5" name="TextBox 19"/>
        <cdr:cNvSpPr txBox="1"/>
      </cdr:nvSpPr>
      <cdr:spPr>
        <a:xfrm xmlns:a="http://schemas.openxmlformats.org/drawingml/2006/main">
          <a:off x="1039105" y="136331"/>
          <a:ext cx="1399311"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xmlns:a="http://schemas.openxmlformats.org/drawingml/2006/main">
          <a:r>
            <a:rPr lang="en-ZA" sz="1200" b="1" dirty="0" smtClean="0"/>
            <a:t>R470 606m</a:t>
          </a:r>
          <a:endParaRPr lang="en-US" sz="1200" b="1" dirty="0"/>
        </a:p>
      </cdr:txBody>
    </cdr:sp>
  </cdr:relSizeAnchor>
  <cdr:relSizeAnchor xmlns:cdr="http://schemas.openxmlformats.org/drawingml/2006/chartDrawing">
    <cdr:from>
      <cdr:x>0.76543</cdr:x>
      <cdr:y>0.02686</cdr:y>
    </cdr:from>
    <cdr:to>
      <cdr:x>0.94611</cdr:x>
      <cdr:y>0.07589</cdr:y>
    </cdr:to>
    <cdr:sp macro="" textlink="">
      <cdr:nvSpPr>
        <cdr:cNvPr id="6" name="TextBox 19"/>
        <cdr:cNvSpPr txBox="1"/>
      </cdr:nvSpPr>
      <cdr:spPr>
        <a:xfrm xmlns:a="http://schemas.openxmlformats.org/drawingml/2006/main">
          <a:off x="4464496" y="138211"/>
          <a:ext cx="1053843" cy="25231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xmlns:a="http://schemas.openxmlformats.org/drawingml/2006/main">
          <a:r>
            <a:rPr lang="en-ZA" sz="1200" b="1" dirty="0" smtClean="0"/>
            <a:t>R904 752m</a:t>
          </a:r>
          <a:endParaRPr lang="en-US" sz="1200" b="1" dirty="0"/>
        </a:p>
      </cdr:txBody>
    </cdr:sp>
  </cdr:relSizeAnchor>
  <cdr:relSizeAnchor xmlns:cdr="http://schemas.openxmlformats.org/drawingml/2006/chartDrawing">
    <cdr:from>
      <cdr:x>0.80247</cdr:x>
      <cdr:y>0.55045</cdr:y>
    </cdr:from>
    <cdr:to>
      <cdr:x>0.94261</cdr:x>
      <cdr:y>0.75775</cdr:y>
    </cdr:to>
    <cdr:sp macro="" textlink="">
      <cdr:nvSpPr>
        <cdr:cNvPr id="8" name="Up Arrow 7"/>
        <cdr:cNvSpPr/>
      </cdr:nvSpPr>
      <cdr:spPr>
        <a:xfrm xmlns:a="http://schemas.openxmlformats.org/drawingml/2006/main">
          <a:off x="4680520" y="2832670"/>
          <a:ext cx="817418" cy="1066800"/>
        </a:xfrm>
        <a:prstGeom xmlns:a="http://schemas.openxmlformats.org/drawingml/2006/main" prst="upArrow">
          <a:avLst/>
        </a:prstGeom>
        <a:solidFill xmlns:a="http://schemas.openxmlformats.org/drawingml/2006/main">
          <a:schemeClr val="tx2"/>
        </a:solidFill>
        <a:ln xmlns:a="http://schemas.openxmlformats.org/drawingml/2006/main" w="12700" cap="flat" cmpd="sng" algn="ctr">
          <a:solidFill>
            <a:srgbClr val="4F81BD">
              <a:shade val="50000"/>
            </a:srgbClr>
          </a:solidFill>
          <a:prstDash val="solid"/>
          <a:miter lim="800000"/>
        </a:ln>
        <a:effectLst xmlns:a="http://schemas.openxmlformats.org/drawingml/2006/main"/>
      </cdr:spPr>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smtClean="0">
              <a:ln>
                <a:noFill/>
              </a:ln>
              <a:solidFill>
                <a:prstClr val="white"/>
              </a:solidFill>
              <a:effectLst/>
              <a:uLnTx/>
              <a:uFillTx/>
              <a:latin typeface="Calibri" panose="020F0502020204030204"/>
              <a:ea typeface="+mn-ea"/>
              <a:cs typeface="+mn-cs"/>
            </a:rPr>
            <a:t>9%</a:t>
          </a:r>
          <a:endPar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cdr:txBody>
    </cdr:sp>
  </cdr:relSizeAnchor>
  <cdr:relSizeAnchor xmlns:cdr="http://schemas.openxmlformats.org/drawingml/2006/chartDrawing">
    <cdr:from>
      <cdr:x>0.19753</cdr:x>
      <cdr:y>0.06996</cdr:y>
    </cdr:from>
    <cdr:to>
      <cdr:x>0.37331</cdr:x>
      <cdr:y>0.2665</cdr:y>
    </cdr:to>
    <cdr:sp macro="" textlink="">
      <cdr:nvSpPr>
        <cdr:cNvPr id="9" name="Down Arrow 8"/>
        <cdr:cNvSpPr/>
      </cdr:nvSpPr>
      <cdr:spPr>
        <a:xfrm xmlns:a="http://schemas.openxmlformats.org/drawingml/2006/main">
          <a:off x="1152128" y="360040"/>
          <a:ext cx="1025236" cy="1011383"/>
        </a:xfrm>
        <a:prstGeom xmlns:a="http://schemas.openxmlformats.org/drawingml/2006/main" prst="downArrow">
          <a:avLst/>
        </a:prstGeom>
        <a:solidFill xmlns:a="http://schemas.openxmlformats.org/drawingml/2006/main">
          <a:srgbClr val="C00000"/>
        </a:solidFill>
        <a:ln xmlns:a="http://schemas.openxmlformats.org/drawingml/2006/main" w="12700" cap="flat" cmpd="sng" algn="ctr">
          <a:solidFill>
            <a:srgbClr val="4F81BD">
              <a:shade val="50000"/>
            </a:srgbClr>
          </a:solidFill>
          <a:prstDash val="solid"/>
          <a:miter lim="800000"/>
        </a:ln>
        <a:effectLst xmlns:a="http://schemas.openxmlformats.org/drawingml/2006/main"/>
      </cdr:spPr>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smtClean="0">
              <a:ln>
                <a:noFill/>
              </a:ln>
              <a:solidFill>
                <a:prstClr val="white"/>
              </a:solidFill>
              <a:effectLst/>
              <a:uLnTx/>
              <a:uFillTx/>
              <a:latin typeface="Calibri" panose="020F0502020204030204"/>
              <a:ea typeface="+mn-ea"/>
              <a:cs typeface="+mn-cs"/>
            </a:rPr>
            <a:t>62%</a:t>
          </a:r>
          <a:endPar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cdr:txBody>
    </cdr:sp>
  </cdr:relSizeAnchor>
  <cdr:relSizeAnchor xmlns:cdr="http://schemas.openxmlformats.org/drawingml/2006/chartDrawing">
    <cdr:from>
      <cdr:x>0.65432</cdr:x>
      <cdr:y>0.08451</cdr:y>
    </cdr:from>
    <cdr:to>
      <cdr:x>0.8301</cdr:x>
      <cdr:y>0.28105</cdr:y>
    </cdr:to>
    <cdr:sp macro="" textlink="">
      <cdr:nvSpPr>
        <cdr:cNvPr id="10" name="Down Arrow 9"/>
        <cdr:cNvSpPr/>
      </cdr:nvSpPr>
      <cdr:spPr>
        <a:xfrm xmlns:a="http://schemas.openxmlformats.org/drawingml/2006/main">
          <a:off x="3816424" y="434916"/>
          <a:ext cx="1025236" cy="1011383"/>
        </a:xfrm>
        <a:prstGeom xmlns:a="http://schemas.openxmlformats.org/drawingml/2006/main" prst="downArrow">
          <a:avLst/>
        </a:prstGeom>
        <a:solidFill xmlns:a="http://schemas.openxmlformats.org/drawingml/2006/main">
          <a:schemeClr val="accent1"/>
        </a:solidFill>
        <a:ln xmlns:a="http://schemas.openxmlformats.org/drawingml/2006/main" w="12700" cap="flat" cmpd="sng" algn="ctr">
          <a:solidFill>
            <a:srgbClr val="4F81BD">
              <a:shade val="50000"/>
            </a:srgbClr>
          </a:solidFill>
          <a:prstDash val="solid"/>
          <a:miter lim="800000"/>
        </a:ln>
        <a:effectLst xmlns:a="http://schemas.openxmlformats.org/drawingml/2006/main"/>
      </cdr:spPr>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eaLnBrk="0" fontAlgn="base" latinLnBrk="0" hangingPunct="0">
            <a:lnSpc>
              <a:spcPct val="100000"/>
            </a:lnSpc>
            <a:spcBef>
              <a:spcPct val="0"/>
            </a:spcBef>
            <a:spcAft>
              <a:spcPct val="0"/>
            </a:spcAft>
            <a:buClrTx/>
            <a:buSzTx/>
            <a:buFontTx/>
            <a:buNone/>
            <a:tabLst/>
            <a:defRPr/>
          </a:pPr>
          <a:r>
            <a:rPr lang="en-ZA" sz="1400" b="1" kern="0" dirty="0" smtClean="0">
              <a:solidFill>
                <a:prstClr val="white"/>
              </a:solidFill>
              <a:latin typeface="Calibri" panose="020F0502020204030204"/>
            </a:rPr>
            <a:t>2.3</a:t>
          </a:r>
          <a:r>
            <a:rPr kumimoji="0" lang="en-ZA" sz="1400" b="1" i="0" u="none" strike="noStrike" kern="0" cap="none" spc="0" normalizeH="0" baseline="0" noProof="0" dirty="0" smtClean="0">
              <a:ln>
                <a:noFill/>
              </a:ln>
              <a:solidFill>
                <a:prstClr val="white"/>
              </a:solidFill>
              <a:effectLst/>
              <a:uLnTx/>
              <a:uFillTx/>
              <a:latin typeface="Calibri" panose="020F0502020204030204"/>
              <a:ea typeface="+mn-ea"/>
              <a:cs typeface="+mn-cs"/>
            </a:rPr>
            <a:t>%</a:t>
          </a:r>
          <a:endParaRPr kumimoji="0" lang="en-US" sz="1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0.40649</cdr:x>
      <cdr:y>0.3961</cdr:y>
    </cdr:from>
    <cdr:to>
      <cdr:x>0.62425</cdr:x>
      <cdr:y>0.50115</cdr:y>
    </cdr:to>
    <cdr:sp macro="" textlink="">
      <cdr:nvSpPr>
        <cdr:cNvPr id="2" name="TextBox 1"/>
        <cdr:cNvSpPr txBox="1"/>
      </cdr:nvSpPr>
      <cdr:spPr>
        <a:xfrm xmlns:a="http://schemas.openxmlformats.org/drawingml/2006/main">
          <a:off x="2016224" y="1944216"/>
          <a:ext cx="1080120" cy="5156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800" b="1" dirty="0" smtClean="0">
              <a:solidFill>
                <a:schemeClr val="tx2">
                  <a:lumMod val="50000"/>
                </a:schemeClr>
              </a:solidFill>
            </a:rPr>
            <a:t>R4.114bn</a:t>
          </a:r>
          <a:endParaRPr lang="en-US" sz="1800" b="1" dirty="0">
            <a:solidFill>
              <a:schemeClr val="tx2">
                <a:lumMod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75B9D-413E-4978-BBE7-1981D20DABFE}" type="datetimeFigureOut">
              <a:rPr lang="en-ZA" smtClean="0"/>
              <a:t>2019/10/09</a:t>
            </a:fld>
            <a:endParaRPr lang="en-Z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C9B273-676A-4DF3-8168-DF630782F377}" type="slidenum">
              <a:rPr lang="en-ZA" smtClean="0"/>
              <a:t>‹#›</a:t>
            </a:fld>
            <a:endParaRPr lang="en-ZA" dirty="0"/>
          </a:p>
        </p:txBody>
      </p:sp>
    </p:spTree>
    <p:extLst>
      <p:ext uri="{BB962C8B-B14F-4D97-AF65-F5344CB8AC3E}">
        <p14:creationId xmlns:p14="http://schemas.microsoft.com/office/powerpoint/2010/main" val="2102122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7F72C8-21D2-441C-BDD7-C9D62FF4105C}" type="datetimeFigureOut">
              <a:rPr lang="en-US" smtClean="0"/>
              <a:t>10/9/2019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B66DA9-4CD5-4265-9128-F9AC50450112}" type="slidenum">
              <a:rPr lang="en-US" smtClean="0"/>
              <a:t>‹#›</a:t>
            </a:fld>
            <a:endParaRPr lang="en-US" dirty="0"/>
          </a:p>
        </p:txBody>
      </p:sp>
    </p:spTree>
    <p:extLst>
      <p:ext uri="{BB962C8B-B14F-4D97-AF65-F5344CB8AC3E}">
        <p14:creationId xmlns:p14="http://schemas.microsoft.com/office/powerpoint/2010/main" val="3702776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66DA9-4CD5-4265-9128-F9AC50450112}" type="slidenum">
              <a:rPr lang="en-US" smtClean="0"/>
              <a:t>2</a:t>
            </a:fld>
            <a:endParaRPr lang="en-US" dirty="0"/>
          </a:p>
        </p:txBody>
      </p:sp>
    </p:spTree>
    <p:extLst>
      <p:ext uri="{BB962C8B-B14F-4D97-AF65-F5344CB8AC3E}">
        <p14:creationId xmlns:p14="http://schemas.microsoft.com/office/powerpoint/2010/main" val="219865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B66DA9-4CD5-4265-9128-F9AC50450112}" type="slidenum">
              <a:rPr lang="en-US" smtClean="0"/>
              <a:t>26</a:t>
            </a:fld>
            <a:endParaRPr lang="en-US" dirty="0"/>
          </a:p>
        </p:txBody>
      </p:sp>
    </p:spTree>
    <p:extLst>
      <p:ext uri="{BB962C8B-B14F-4D97-AF65-F5344CB8AC3E}">
        <p14:creationId xmlns:p14="http://schemas.microsoft.com/office/powerpoint/2010/main" val="102541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B66DA9-4CD5-4265-9128-F9AC50450112}" type="slidenum">
              <a:rPr lang="en-US" smtClean="0"/>
              <a:t>29</a:t>
            </a:fld>
            <a:endParaRPr lang="en-US" dirty="0"/>
          </a:p>
        </p:txBody>
      </p:sp>
    </p:spTree>
    <p:extLst>
      <p:ext uri="{BB962C8B-B14F-4D97-AF65-F5344CB8AC3E}">
        <p14:creationId xmlns:p14="http://schemas.microsoft.com/office/powerpoint/2010/main" val="93430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66DA9-4CD5-4265-9128-F9AC50450112}" type="slidenum">
              <a:rPr lang="en-US" smtClean="0"/>
              <a:t>33</a:t>
            </a:fld>
            <a:endParaRPr lang="en-US" dirty="0"/>
          </a:p>
        </p:txBody>
      </p:sp>
    </p:spTree>
    <p:extLst>
      <p:ext uri="{BB962C8B-B14F-4D97-AF65-F5344CB8AC3E}">
        <p14:creationId xmlns:p14="http://schemas.microsoft.com/office/powerpoint/2010/main" val="2471292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66DA9-4CD5-4265-9128-F9AC50450112}" type="slidenum">
              <a:rPr lang="en-US" smtClean="0"/>
              <a:t>34</a:t>
            </a:fld>
            <a:endParaRPr lang="en-US" dirty="0"/>
          </a:p>
        </p:txBody>
      </p:sp>
    </p:spTree>
    <p:extLst>
      <p:ext uri="{BB962C8B-B14F-4D97-AF65-F5344CB8AC3E}">
        <p14:creationId xmlns:p14="http://schemas.microsoft.com/office/powerpoint/2010/main" val="3687244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B66DA9-4CD5-4265-9128-F9AC50450112}" type="slidenum">
              <a:rPr lang="en-US" smtClean="0"/>
              <a:t>38</a:t>
            </a:fld>
            <a:endParaRPr lang="en-US" dirty="0"/>
          </a:p>
        </p:txBody>
      </p:sp>
    </p:spTree>
    <p:extLst>
      <p:ext uri="{BB962C8B-B14F-4D97-AF65-F5344CB8AC3E}">
        <p14:creationId xmlns:p14="http://schemas.microsoft.com/office/powerpoint/2010/main" val="64255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4AC2B46-9427-4949-A263-3865A6BD4E47}" type="slidenum">
              <a:rPr lang="en-ZA" altLang="en-US" smtClean="0"/>
              <a:pPr/>
              <a:t>39</a:t>
            </a:fld>
            <a:endParaRPr lang="en-ZA" altLang="en-US" dirty="0"/>
          </a:p>
        </p:txBody>
      </p:sp>
    </p:spTree>
    <p:extLst>
      <p:ext uri="{BB962C8B-B14F-4D97-AF65-F5344CB8AC3E}">
        <p14:creationId xmlns:p14="http://schemas.microsoft.com/office/powerpoint/2010/main" val="7594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pursue these goals you need  a strategic framework, best served by development and adoption of a research agenda.</a:t>
            </a:r>
          </a:p>
        </p:txBody>
      </p:sp>
      <p:sp>
        <p:nvSpPr>
          <p:cNvPr id="4" name="Slide Number Placeholder 3"/>
          <p:cNvSpPr>
            <a:spLocks noGrp="1"/>
          </p:cNvSpPr>
          <p:nvPr>
            <p:ph type="sldNum" sz="quarter" idx="5"/>
          </p:nvPr>
        </p:nvSpPr>
        <p:spPr/>
        <p:txBody>
          <a:bodyPr/>
          <a:lstStyle/>
          <a:p>
            <a:fld id="{E4AC2B46-9427-4949-A263-3865A6BD4E47}" type="slidenum">
              <a:rPr lang="en-ZA" altLang="en-US" smtClean="0"/>
              <a:pPr/>
              <a:t>40</a:t>
            </a:fld>
            <a:endParaRPr lang="en-ZA" altLang="en-US" dirty="0"/>
          </a:p>
        </p:txBody>
      </p:sp>
    </p:spTree>
    <p:extLst>
      <p:ext uri="{BB962C8B-B14F-4D97-AF65-F5344CB8AC3E}">
        <p14:creationId xmlns:p14="http://schemas.microsoft.com/office/powerpoint/2010/main" val="275770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B66DA9-4CD5-4265-9128-F9AC50450112}" type="slidenum">
              <a:rPr lang="en-US" smtClean="0"/>
              <a:t>3</a:t>
            </a:fld>
            <a:endParaRPr lang="en-US" dirty="0"/>
          </a:p>
        </p:txBody>
      </p:sp>
    </p:spTree>
    <p:extLst>
      <p:ext uri="{BB962C8B-B14F-4D97-AF65-F5344CB8AC3E}">
        <p14:creationId xmlns:p14="http://schemas.microsoft.com/office/powerpoint/2010/main" val="9918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5AB6E01D-8093-4110-BD9C-CC4D78934159}" type="slidenum">
              <a:rPr lang="en-ZA" altLang="en-US" smtClean="0"/>
              <a:pPr>
                <a:defRPr/>
              </a:pPr>
              <a:t>8</a:t>
            </a:fld>
            <a:endParaRPr lang="en-ZA" altLang="en-US" dirty="0"/>
          </a:p>
        </p:txBody>
      </p:sp>
    </p:spTree>
    <p:extLst>
      <p:ext uri="{BB962C8B-B14F-4D97-AF65-F5344CB8AC3E}">
        <p14:creationId xmlns:p14="http://schemas.microsoft.com/office/powerpoint/2010/main" val="177454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B66DA9-4CD5-4265-9128-F9AC50450112}" type="slidenum">
              <a:rPr lang="en-US" smtClean="0"/>
              <a:t>9</a:t>
            </a:fld>
            <a:endParaRPr lang="en-US" dirty="0"/>
          </a:p>
        </p:txBody>
      </p:sp>
    </p:spTree>
    <p:extLst>
      <p:ext uri="{BB962C8B-B14F-4D97-AF65-F5344CB8AC3E}">
        <p14:creationId xmlns:p14="http://schemas.microsoft.com/office/powerpoint/2010/main" val="350892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5AB6E01D-8093-4110-BD9C-CC4D78934159}" type="slidenum">
              <a:rPr lang="en-ZA" altLang="en-US">
                <a:solidFill>
                  <a:prstClr val="black"/>
                </a:solidFill>
              </a:rPr>
              <a:pPr>
                <a:defRPr/>
              </a:pPr>
              <a:t>11</a:t>
            </a:fld>
            <a:endParaRPr lang="en-ZA" altLang="en-US" dirty="0">
              <a:solidFill>
                <a:prstClr val="black"/>
              </a:solidFill>
            </a:endParaRPr>
          </a:p>
        </p:txBody>
      </p:sp>
    </p:spTree>
    <p:extLst>
      <p:ext uri="{BB962C8B-B14F-4D97-AF65-F5344CB8AC3E}">
        <p14:creationId xmlns:p14="http://schemas.microsoft.com/office/powerpoint/2010/main" val="3169918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ISU</a:t>
            </a:r>
            <a:r>
              <a:rPr lang="en-US" altLang="en-US" i="1" dirty="0" smtClean="0"/>
              <a:t>LabaNtu </a:t>
            </a:r>
            <a:r>
              <a:rPr lang="en-US" altLang="en-US" dirty="0" smtClean="0"/>
              <a:t>seeks to </a:t>
            </a:r>
            <a:r>
              <a:rPr lang="en-US" altLang="en-US" b="1" dirty="0" smtClean="0"/>
              <a:t>support communities by strengthening their capacity to guide urban development themselves. </a:t>
            </a:r>
          </a:p>
          <a:p>
            <a:r>
              <a:rPr lang="en-US" altLang="en-US" dirty="0" smtClean="0"/>
              <a:t>With a focus on Durban Metropolitan Area, South Africa, ISU</a:t>
            </a:r>
            <a:r>
              <a:rPr lang="en-US" altLang="en-US" i="1" dirty="0" smtClean="0"/>
              <a:t>LabaNtu </a:t>
            </a:r>
            <a:r>
              <a:rPr lang="en-US" altLang="en-US" dirty="0" smtClean="0"/>
              <a:t>is undertaking </a:t>
            </a:r>
            <a:r>
              <a:rPr lang="en-US" altLang="en-US" b="1" dirty="0" smtClean="0"/>
              <a:t>research, capacity building and community mapping</a:t>
            </a:r>
            <a:r>
              <a:rPr lang="en-US" altLang="en-US" dirty="0" smtClean="0"/>
              <a:t>, in collaboration with residents, to feed into the creation of an integrated environmental and construction management toolkit. </a:t>
            </a:r>
          </a:p>
          <a:p>
            <a:endParaRPr lang="en-US" dirty="0"/>
          </a:p>
        </p:txBody>
      </p:sp>
      <p:sp>
        <p:nvSpPr>
          <p:cNvPr id="4" name="Slide Number Placeholder 3"/>
          <p:cNvSpPr>
            <a:spLocks noGrp="1"/>
          </p:cNvSpPr>
          <p:nvPr>
            <p:ph type="sldNum" sz="quarter" idx="10"/>
          </p:nvPr>
        </p:nvSpPr>
        <p:spPr/>
        <p:txBody>
          <a:bodyPr/>
          <a:lstStyle/>
          <a:p>
            <a:fld id="{4B370432-B93E-4904-8899-156B80248C59}" type="slidenum">
              <a:rPr lang="en-US" smtClean="0"/>
              <a:t>12</a:t>
            </a:fld>
            <a:endParaRPr lang="en-US" dirty="0"/>
          </a:p>
        </p:txBody>
      </p:sp>
    </p:spTree>
    <p:extLst>
      <p:ext uri="{BB962C8B-B14F-4D97-AF65-F5344CB8AC3E}">
        <p14:creationId xmlns:p14="http://schemas.microsoft.com/office/powerpoint/2010/main" val="150249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6DA9-4CD5-4265-9128-F9AC50450112}" type="slidenum">
              <a:rPr lang="en-US" smtClean="0"/>
              <a:t>15</a:t>
            </a:fld>
            <a:endParaRPr lang="en-US" dirty="0"/>
          </a:p>
        </p:txBody>
      </p:sp>
    </p:spTree>
    <p:extLst>
      <p:ext uri="{BB962C8B-B14F-4D97-AF65-F5344CB8AC3E}">
        <p14:creationId xmlns:p14="http://schemas.microsoft.com/office/powerpoint/2010/main" val="21989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text:</a:t>
            </a:r>
          </a:p>
          <a:p>
            <a:r>
              <a:rPr lang="en-US" dirty="0" smtClean="0"/>
              <a:t>- SAEON is using satellite remote sensing to scale up findings from in situ observations to landscape, province and national scales</a:t>
            </a:r>
          </a:p>
          <a:p>
            <a:endParaRPr lang="en-US" dirty="0" smtClean="0"/>
          </a:p>
          <a:p>
            <a:r>
              <a:rPr lang="en-US" dirty="0" smtClean="0"/>
              <a:t>- These efforts are being packaged into tools for use by government and conservation agencies (National, Provincial and Local) to aid natural resource management, water management and biodiversity conservation</a:t>
            </a:r>
          </a:p>
          <a:p>
            <a:endParaRPr lang="en-US" dirty="0" smtClean="0"/>
          </a:p>
          <a:p>
            <a:r>
              <a:rPr lang="en-US" dirty="0" smtClean="0"/>
              <a:t>- Existing initiatives include </a:t>
            </a:r>
          </a:p>
          <a:p>
            <a:r>
              <a:rPr lang="en-US" dirty="0" smtClean="0"/>
              <a:t>   - mapping invasive species in Strategic Water Source Areas and estimating their impact on water delivery</a:t>
            </a:r>
          </a:p>
          <a:p>
            <a:r>
              <a:rPr lang="en-US" dirty="0" smtClean="0"/>
              <a:t>   - mapping the remaining extent of threatened ecosystems and species</a:t>
            </a:r>
          </a:p>
          <a:p>
            <a:r>
              <a:rPr lang="en-US" dirty="0" smtClean="0"/>
              <a:t>   - using algorithms to assess daily or weekly satellite imagery for change, alerting enforcement agencies of potentially illegal vegetation clearing, or conservation and other agencies of impacts like invasion by alien plant species or the impacts of drought</a:t>
            </a:r>
          </a:p>
          <a:p>
            <a:endParaRPr lang="en-US" dirty="0" smtClean="0"/>
          </a:p>
          <a:p>
            <a:pPr marL="171450" indent="-171450">
              <a:buFontTx/>
              <a:buChar char="-"/>
            </a:pPr>
            <a:r>
              <a:rPr lang="en-US" dirty="0" smtClean="0"/>
              <a:t>several MSc and PhD students are being trained as part of these initiatives, in addition to several broader outreach events</a:t>
            </a:r>
          </a:p>
          <a:p>
            <a:pPr marL="171450" indent="-171450">
              <a:buFontTx/>
              <a:buChar char="-"/>
            </a:pPr>
            <a:endParaRPr lang="en-US" dirty="0" smtClean="0"/>
          </a:p>
          <a:p>
            <a:pPr marL="0" indent="0">
              <a:buFontTx/>
              <a:buNone/>
            </a:pPr>
            <a:r>
              <a:rPr lang="en-US" dirty="0" smtClean="0"/>
              <a:t>In this slide:</a:t>
            </a:r>
          </a:p>
          <a:p>
            <a:pPr marL="171450" indent="-171450">
              <a:buFontTx/>
              <a:buChar char="-"/>
            </a:pPr>
            <a:r>
              <a:rPr lang="en-US" baseline="0" dirty="0" smtClean="0"/>
              <a:t>The top-right image shows the prize awarded to the project by the United Nations Global Pulse “Data for Climate Action Competition” (www.dataforclimateaction.org) at the COP23 in Bonn, Germany.</a:t>
            </a:r>
          </a:p>
          <a:p>
            <a:pPr marL="171450" indent="-171450">
              <a:buFontTx/>
              <a:buChar char="-"/>
            </a:pPr>
            <a:r>
              <a:rPr lang="en-US" baseline="0" dirty="0" smtClean="0"/>
              <a:t>Top-left image shows the reduction of water run-off due to invasive species and thus indicating where clearing efforts should be concentrated.</a:t>
            </a:r>
          </a:p>
          <a:p>
            <a:pPr marL="171450" indent="-171450">
              <a:buFontTx/>
              <a:buChar char="-"/>
            </a:pPr>
            <a:r>
              <a:rPr lang="en-US" baseline="0" dirty="0" smtClean="0"/>
              <a:t>The two images below-left show a small ploughing event detected in the Thicket Biome. Rates of ecosystem loss to illegal ploughing are exceedingly high in this biome.</a:t>
            </a:r>
          </a:p>
          <a:p>
            <a:pPr marL="171450" indent="-171450">
              <a:buFontTx/>
              <a:buChar char="-"/>
            </a:pPr>
            <a:r>
              <a:rPr lang="en-US" dirty="0" smtClean="0"/>
              <a:t>The blue patches on the image on the bottom right show the extent of Overberg Ruens Renosterveld lost to ploughing</a:t>
            </a:r>
            <a:r>
              <a:rPr lang="en-US" baseline="0" dirty="0" smtClean="0"/>
              <a:t> over the period 2016-2019. There is likely to be less than 5% of this ecosystem left and rates of loss are still high. DEA&amp;DP are hoping to use our change detection tool to catch offenders and avoid this being one of the first global cases of an entire ecosystem going extinct.</a:t>
            </a:r>
            <a:endParaRPr lang="en-ZA" dirty="0"/>
          </a:p>
        </p:txBody>
      </p:sp>
      <p:sp>
        <p:nvSpPr>
          <p:cNvPr id="4" name="Slide Number Placeholder 3"/>
          <p:cNvSpPr>
            <a:spLocks noGrp="1"/>
          </p:cNvSpPr>
          <p:nvPr>
            <p:ph type="sldNum" sz="quarter" idx="10"/>
          </p:nvPr>
        </p:nvSpPr>
        <p:spPr/>
        <p:txBody>
          <a:bodyPr/>
          <a:lstStyle/>
          <a:p>
            <a:fld id="{68B66DA9-4CD5-4265-9128-F9AC5045011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24612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a:t>Indicate that it is all masters</a:t>
            </a:r>
            <a:r>
              <a:rPr lang="en-GB" altLang="en-US" baseline="0" dirty="0"/>
              <a:t> Proportion of </a:t>
            </a:r>
            <a:endParaRPr lang="en-GB"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7875" indent="-298450">
              <a:defRPr>
                <a:solidFill>
                  <a:schemeClr val="tx1"/>
                </a:solidFill>
                <a:latin typeface="Calibri" panose="020F0502020204030204" pitchFamily="34" charset="0"/>
              </a:defRPr>
            </a:lvl2pPr>
            <a:lvl3pPr marL="1198563" indent="-239713">
              <a:defRPr>
                <a:solidFill>
                  <a:schemeClr val="tx1"/>
                </a:solidFill>
                <a:latin typeface="Calibri" panose="020F0502020204030204" pitchFamily="34" charset="0"/>
              </a:defRPr>
            </a:lvl3pPr>
            <a:lvl4pPr marL="1677988" indent="-239713">
              <a:defRPr>
                <a:solidFill>
                  <a:schemeClr val="tx1"/>
                </a:solidFill>
                <a:latin typeface="Calibri" panose="020F0502020204030204" pitchFamily="34" charset="0"/>
              </a:defRPr>
            </a:lvl4pPr>
            <a:lvl5pPr marL="2157413" indent="-239713">
              <a:defRPr>
                <a:solidFill>
                  <a:schemeClr val="tx1"/>
                </a:solidFill>
                <a:latin typeface="Calibri" panose="020F0502020204030204" pitchFamily="34" charset="0"/>
              </a:defRPr>
            </a:lvl5pPr>
            <a:lvl6pPr marL="2614613" indent="-239713" fontAlgn="base">
              <a:spcBef>
                <a:spcPct val="0"/>
              </a:spcBef>
              <a:spcAft>
                <a:spcPct val="0"/>
              </a:spcAft>
              <a:defRPr>
                <a:solidFill>
                  <a:schemeClr val="tx1"/>
                </a:solidFill>
                <a:latin typeface="Calibri" panose="020F0502020204030204" pitchFamily="34" charset="0"/>
              </a:defRPr>
            </a:lvl6pPr>
            <a:lvl7pPr marL="3071813" indent="-239713" fontAlgn="base">
              <a:spcBef>
                <a:spcPct val="0"/>
              </a:spcBef>
              <a:spcAft>
                <a:spcPct val="0"/>
              </a:spcAft>
              <a:defRPr>
                <a:solidFill>
                  <a:schemeClr val="tx1"/>
                </a:solidFill>
                <a:latin typeface="Calibri" panose="020F0502020204030204" pitchFamily="34" charset="0"/>
              </a:defRPr>
            </a:lvl7pPr>
            <a:lvl8pPr marL="3529013" indent="-239713" fontAlgn="base">
              <a:spcBef>
                <a:spcPct val="0"/>
              </a:spcBef>
              <a:spcAft>
                <a:spcPct val="0"/>
              </a:spcAft>
              <a:defRPr>
                <a:solidFill>
                  <a:schemeClr val="tx1"/>
                </a:solidFill>
                <a:latin typeface="Calibri" panose="020F0502020204030204" pitchFamily="34" charset="0"/>
              </a:defRPr>
            </a:lvl8pPr>
            <a:lvl9pPr marL="3986213" indent="-239713" fontAlgn="base">
              <a:spcBef>
                <a:spcPct val="0"/>
              </a:spcBef>
              <a:spcAft>
                <a:spcPct val="0"/>
              </a:spcAft>
              <a:defRPr>
                <a:solidFill>
                  <a:schemeClr val="tx1"/>
                </a:solidFill>
                <a:latin typeface="Calibri" panose="020F0502020204030204" pitchFamily="34" charset="0"/>
              </a:defRPr>
            </a:lvl9pPr>
          </a:lstStyle>
          <a:p>
            <a:fld id="{849CE170-3968-43D4-AFA2-F0A487E090BF}" type="slidenum">
              <a:rPr lang="en-US" altLang="en-US">
                <a:solidFill>
                  <a:prstClr val="black"/>
                </a:solidFill>
              </a:rPr>
              <a:pPr/>
              <a:t>23</a:t>
            </a:fld>
            <a:endParaRPr lang="en-US" altLang="en-US" dirty="0">
              <a:solidFill>
                <a:prstClr val="black"/>
              </a:solidFill>
            </a:endParaRPr>
          </a:p>
        </p:txBody>
      </p:sp>
    </p:spTree>
    <p:extLst>
      <p:ext uri="{BB962C8B-B14F-4D97-AF65-F5344CB8AC3E}">
        <p14:creationId xmlns:p14="http://schemas.microsoft.com/office/powerpoint/2010/main" val="18137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Text Bullets">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60649"/>
            <a:ext cx="8712968" cy="432047"/>
          </a:xfrm>
        </p:spPr>
        <p:txBody>
          <a:bodyPr/>
          <a:lstStyle/>
          <a:p>
            <a:r>
              <a:rPr lang="en-US" smtClean="0"/>
              <a:t>Click to edit Master title style</a:t>
            </a:r>
            <a:endParaRPr lang="en-US"/>
          </a:p>
        </p:txBody>
      </p:sp>
      <p:sp>
        <p:nvSpPr>
          <p:cNvPr id="3" name="Subtitle 2"/>
          <p:cNvSpPr>
            <a:spLocks noGrp="1"/>
          </p:cNvSpPr>
          <p:nvPr>
            <p:ph type="subTitle" idx="1"/>
          </p:nvPr>
        </p:nvSpPr>
        <p:spPr>
          <a:xfrm>
            <a:off x="251520" y="908720"/>
            <a:ext cx="8712968" cy="504056"/>
          </a:xfrm>
        </p:spPr>
        <p:txBody>
          <a:bodyPr>
            <a:normAutofit/>
          </a:bodyPr>
          <a:lstStyle>
            <a:lvl1pPr marL="0" indent="0" algn="l">
              <a:buNone/>
              <a:defRPr sz="16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E4FBED-FE6F-40CA-8D0E-4426470CE88A}" type="datetime1">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a:t>
            </a:fld>
            <a:endParaRPr lang="en-US" dirty="0"/>
          </a:p>
        </p:txBody>
      </p:sp>
      <p:sp>
        <p:nvSpPr>
          <p:cNvPr id="8" name="Content Placeholder 7"/>
          <p:cNvSpPr>
            <a:spLocks noGrp="1"/>
          </p:cNvSpPr>
          <p:nvPr>
            <p:ph sz="quarter" idx="13"/>
          </p:nvPr>
        </p:nvSpPr>
        <p:spPr>
          <a:xfrm>
            <a:off x="251520" y="1556792"/>
            <a:ext cx="8712968" cy="3816424"/>
          </a:xfrm>
        </p:spPr>
        <p:txBody>
          <a:bodyPr/>
          <a:lstStyle>
            <a:lvl1pPr marL="285750" indent="-285750">
              <a:buFont typeface="Wingdings" panose="05000000000000000000" pitchFamily="2" charset="2"/>
              <a:buChar char="v"/>
              <a:defRPr/>
            </a:lvl1pPr>
            <a:lvl3pPr marL="1257300" indent="-342900">
              <a:buFont typeface="+mj-lt"/>
              <a:buAutoNum type="arabicPeriod"/>
              <a:defRPr/>
            </a:lvl3pPr>
            <a:lvl4pPr marL="1714500" indent="-342900">
              <a:buFont typeface="+mj-lt"/>
              <a:buAutoNum type="alphaLcParenR"/>
              <a:defRPr/>
            </a:lvl4pPr>
            <a:lvl5pPr marL="2114550" indent="-285750">
              <a:buFont typeface="Wingdings" panose="05000000000000000000" pitchFamily="2" charset="2"/>
              <a:buChar char="ü"/>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15570776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55850" cy="432048"/>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1519" y="908720"/>
            <a:ext cx="8655851" cy="446449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4E372-63FA-4445-A5F9-4385E3488876}" type="datetime1">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349955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12360" y="274638"/>
            <a:ext cx="1095010" cy="50985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629" y="274638"/>
            <a:ext cx="7287699" cy="50985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0EDC37-2DA7-4A51-A76F-91C32E2440F3}" type="datetime1">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28388735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8E6F641-BA1A-4DB7-AC6A-E5639B5B9B47}" type="datetime1">
              <a:rPr lang="en-US" smtClean="0"/>
              <a:t>10/9/2019</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fld id="{5C66FFA1-6D1B-4302-8F97-E9F42E152393}" type="slidenum">
              <a:rPr lang="en-ZA" altLang="en-US"/>
              <a:pPr/>
              <a:t>‹#›</a:t>
            </a:fld>
            <a:endParaRPr lang="en-ZA" altLang="en-US" dirty="0"/>
          </a:p>
        </p:txBody>
      </p:sp>
    </p:spTree>
    <p:extLst>
      <p:ext uri="{BB962C8B-B14F-4D97-AF65-F5344CB8AC3E}">
        <p14:creationId xmlns:p14="http://schemas.microsoft.com/office/powerpoint/2010/main" val="14712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Text Bullets">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60649"/>
            <a:ext cx="8712968" cy="432047"/>
          </a:xfrm>
        </p:spPr>
        <p:txBody>
          <a:bodyPr/>
          <a:lstStyle/>
          <a:p>
            <a:r>
              <a:rPr lang="en-US" smtClean="0"/>
              <a:t>Click to edit Master title style</a:t>
            </a:r>
            <a:endParaRPr lang="en-US"/>
          </a:p>
        </p:txBody>
      </p:sp>
      <p:sp>
        <p:nvSpPr>
          <p:cNvPr id="3" name="Subtitle 2"/>
          <p:cNvSpPr>
            <a:spLocks noGrp="1"/>
          </p:cNvSpPr>
          <p:nvPr>
            <p:ph type="subTitle" idx="1"/>
          </p:nvPr>
        </p:nvSpPr>
        <p:spPr>
          <a:xfrm>
            <a:off x="251520" y="908720"/>
            <a:ext cx="8712968" cy="504056"/>
          </a:xfrm>
        </p:spPr>
        <p:txBody>
          <a:bodyPr>
            <a:normAutofit/>
          </a:bodyPr>
          <a:lstStyle>
            <a:lvl1pPr marL="0" indent="0" algn="l">
              <a:buNone/>
              <a:defRPr sz="16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79ADE1-EA8B-4F25-8A83-1AE1C8A1B81B}"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8" name="Content Placeholder 7"/>
          <p:cNvSpPr>
            <a:spLocks noGrp="1"/>
          </p:cNvSpPr>
          <p:nvPr>
            <p:ph sz="quarter" idx="13"/>
          </p:nvPr>
        </p:nvSpPr>
        <p:spPr>
          <a:xfrm>
            <a:off x="251520" y="1556792"/>
            <a:ext cx="8712968" cy="3816424"/>
          </a:xfrm>
        </p:spPr>
        <p:txBody>
          <a:bodyPr/>
          <a:lstStyle>
            <a:lvl1pPr marL="285750" indent="-285750">
              <a:buFont typeface="Wingdings" panose="05000000000000000000" pitchFamily="2" charset="2"/>
              <a:buChar char="v"/>
              <a:defRPr/>
            </a:lvl1pPr>
            <a:lvl3pPr marL="1257300" indent="-342900">
              <a:buFont typeface="+mj-lt"/>
              <a:buAutoNum type="arabicPeriod"/>
              <a:defRPr/>
            </a:lvl3pPr>
            <a:lvl4pPr marL="1714500" indent="-342900">
              <a:buFont typeface="+mj-lt"/>
              <a:buAutoNum type="alphaLcParenR"/>
              <a:defRPr/>
            </a:lvl4pPr>
            <a:lvl5pPr marL="2114550" indent="-285750">
              <a:buFont typeface="Wingdings" panose="05000000000000000000" pitchFamily="2" charset="2"/>
              <a:buChar char="ü"/>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26571110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Text Picture Caption">
    <p:spTree>
      <p:nvGrpSpPr>
        <p:cNvPr id="1" name=""/>
        <p:cNvGrpSpPr/>
        <p:nvPr/>
      </p:nvGrpSpPr>
      <p:grpSpPr>
        <a:xfrm>
          <a:off x="0" y="0"/>
          <a:ext cx="0" cy="0"/>
          <a:chOff x="0" y="0"/>
          <a:chExt cx="0" cy="0"/>
        </a:xfrm>
      </p:grpSpPr>
      <p:sp>
        <p:nvSpPr>
          <p:cNvPr id="2" name="Title 1"/>
          <p:cNvSpPr>
            <a:spLocks noGrp="1"/>
          </p:cNvSpPr>
          <p:nvPr>
            <p:ph type="title"/>
          </p:nvPr>
        </p:nvSpPr>
        <p:spPr>
          <a:xfrm>
            <a:off x="236629" y="332657"/>
            <a:ext cx="8670742" cy="504056"/>
          </a:xfrm>
        </p:spPr>
        <p:txBody>
          <a:bodyPr anchor="t">
            <a:normAutofit/>
          </a:bodyPr>
          <a:lstStyle>
            <a:lvl1pPr algn="l">
              <a:defRPr sz="2000" b="1"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236629" y="1052736"/>
            <a:ext cx="8670742" cy="360040"/>
          </a:xfrm>
        </p:spPr>
        <p:txBody>
          <a:bodyPr anchor="t">
            <a:normAutofit/>
          </a:bodyPr>
          <a:lstStyle>
            <a:lvl1pPr marL="0" indent="0">
              <a:buNone/>
              <a:defRPr sz="1600" b="1">
                <a:solidFill>
                  <a:srgbClr val="FF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subtitle styles</a:t>
            </a:r>
          </a:p>
        </p:txBody>
      </p:sp>
      <p:sp>
        <p:nvSpPr>
          <p:cNvPr id="4" name="Date Placeholder 3"/>
          <p:cNvSpPr>
            <a:spLocks noGrp="1"/>
          </p:cNvSpPr>
          <p:nvPr>
            <p:ph type="dt" sz="half" idx="10"/>
          </p:nvPr>
        </p:nvSpPr>
        <p:spPr/>
        <p:txBody>
          <a:bodyPr/>
          <a:lstStyle/>
          <a:p>
            <a:fld id="{218F1509-80DD-44F8-90FC-3CA40D105582}"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8" name="Text Placeholder 7"/>
          <p:cNvSpPr>
            <a:spLocks noGrp="1"/>
          </p:cNvSpPr>
          <p:nvPr>
            <p:ph type="body" sz="quarter" idx="13"/>
          </p:nvPr>
        </p:nvSpPr>
        <p:spPr>
          <a:xfrm>
            <a:off x="236629" y="1628799"/>
            <a:ext cx="5271475" cy="3744417"/>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p:txBody>
      </p:sp>
      <p:sp>
        <p:nvSpPr>
          <p:cNvPr id="10" name="Picture Placeholder 9"/>
          <p:cNvSpPr>
            <a:spLocks noGrp="1"/>
          </p:cNvSpPr>
          <p:nvPr>
            <p:ph type="pic" sz="quarter" idx="14"/>
          </p:nvPr>
        </p:nvSpPr>
        <p:spPr>
          <a:xfrm>
            <a:off x="5724525" y="1628775"/>
            <a:ext cx="3182938" cy="2952352"/>
          </a:xfrm>
        </p:spPr>
        <p:txBody>
          <a:bodyPr/>
          <a:lstStyle/>
          <a:p>
            <a:r>
              <a:rPr lang="en-US" dirty="0" smtClean="0"/>
              <a:t>Click icon to add picture</a:t>
            </a:r>
            <a:endParaRPr lang="en-GB" dirty="0"/>
          </a:p>
        </p:txBody>
      </p:sp>
      <p:sp>
        <p:nvSpPr>
          <p:cNvPr id="12" name="Text Placeholder 11"/>
          <p:cNvSpPr>
            <a:spLocks noGrp="1"/>
          </p:cNvSpPr>
          <p:nvPr>
            <p:ph type="body" sz="quarter" idx="15" hasCustomPrompt="1"/>
          </p:nvPr>
        </p:nvSpPr>
        <p:spPr>
          <a:xfrm>
            <a:off x="5724526" y="4797152"/>
            <a:ext cx="3182846" cy="576064"/>
          </a:xfrm>
          <a:solidFill>
            <a:schemeClr val="accent1"/>
          </a:solidFill>
        </p:spPr>
        <p:txBody>
          <a:bodyPr>
            <a:normAutofit/>
          </a:bodyPr>
          <a:lstStyle>
            <a:lvl1pPr marL="0" indent="0">
              <a:buNone/>
              <a:defRPr sz="1000">
                <a:solidFill>
                  <a:schemeClr val="bg1"/>
                </a:solidFill>
              </a:defRPr>
            </a:lvl1pPr>
          </a:lstStyle>
          <a:p>
            <a:pPr lvl="0"/>
            <a:r>
              <a:rPr lang="en-US" dirty="0" smtClean="0"/>
              <a:t>Caption to go here</a:t>
            </a:r>
          </a:p>
        </p:txBody>
      </p:sp>
    </p:spTree>
    <p:extLst>
      <p:ext uri="{BB962C8B-B14F-4D97-AF65-F5344CB8AC3E}">
        <p14:creationId xmlns:p14="http://schemas.microsoft.com/office/powerpoint/2010/main" val="24963908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fld id="{91AF253E-93A0-4231-84A8-DDB064EC8BBC}"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80557986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628" y="889654"/>
            <a:ext cx="440737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0031" y="889654"/>
            <a:ext cx="404733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CA9CB9-E852-4FE3-AF9B-E2497FE166ED}"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16266852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520" y="908720"/>
            <a:ext cx="4176464"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1520" y="1548482"/>
            <a:ext cx="4176464"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008" y="908720"/>
            <a:ext cx="4257799"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008" y="1548482"/>
            <a:ext cx="4257799"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CC1D83-1C4C-4AFB-B38B-F2E27FB46C42}" type="datetime1">
              <a:rPr lang="en-US" smtClean="0">
                <a:solidFill>
                  <a:srgbClr val="4F81BD"/>
                </a:solidFill>
              </a:rPr>
              <a:t>10/9/2019</a:t>
            </a:fld>
            <a:endParaRPr lang="en-US" dirty="0">
              <a:solidFill>
                <a:srgbClr val="4F81BD"/>
              </a:solidFill>
            </a:endParaRPr>
          </a:p>
        </p:txBody>
      </p:sp>
      <p:sp>
        <p:nvSpPr>
          <p:cNvPr id="8" name="Footer Placeholder 7"/>
          <p:cNvSpPr>
            <a:spLocks noGrp="1"/>
          </p:cNvSpPr>
          <p:nvPr>
            <p:ph type="ftr" sz="quarter" idx="11"/>
          </p:nvPr>
        </p:nvSpPr>
        <p:spPr/>
        <p:txBody>
          <a:bodyPr/>
          <a:lstStyle/>
          <a:p>
            <a:endParaRPr lang="en-US" dirty="0">
              <a:solidFill>
                <a:srgbClr val="4F81BD"/>
              </a:solidFill>
            </a:endParaRPr>
          </a:p>
        </p:txBody>
      </p:sp>
      <p:sp>
        <p:nvSpPr>
          <p:cNvPr id="9" name="Slide Number Placeholder 8"/>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96563210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A08C45-0C0C-4467-AA3D-AB34F3259C5C}" type="datetime1">
              <a:rPr lang="en-US" smtClean="0">
                <a:solidFill>
                  <a:srgbClr val="4F81BD"/>
                </a:solidFill>
              </a:rPr>
              <a:t>10/9/2019</a:t>
            </a:fld>
            <a:endParaRPr lang="en-US" dirty="0">
              <a:solidFill>
                <a:srgbClr val="4F81BD"/>
              </a:solidFill>
            </a:endParaRPr>
          </a:p>
        </p:txBody>
      </p:sp>
      <p:sp>
        <p:nvSpPr>
          <p:cNvPr id="4" name="Footer Placeholder 3"/>
          <p:cNvSpPr>
            <a:spLocks noGrp="1"/>
          </p:cNvSpPr>
          <p:nvPr>
            <p:ph type="ftr" sz="quarter" idx="11"/>
          </p:nvPr>
        </p:nvSpPr>
        <p:spPr/>
        <p:txBody>
          <a:bodyPr/>
          <a:lstStyle/>
          <a:p>
            <a:endParaRPr lang="en-US" dirty="0">
              <a:solidFill>
                <a:srgbClr val="4F81BD"/>
              </a:solidFill>
            </a:endParaRPr>
          </a:p>
        </p:txBody>
      </p:sp>
      <p:sp>
        <p:nvSpPr>
          <p:cNvPr id="5" name="Slide Number Placeholder 4"/>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95268628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5F2A1-8DB8-4133-A6AB-82E9EC3C9B26}" type="datetime1">
              <a:rPr lang="en-US" smtClean="0">
                <a:solidFill>
                  <a:srgbClr val="4F81BD"/>
                </a:solidFill>
              </a:rPr>
              <a:t>10/9/2019</a:t>
            </a:fld>
            <a:endParaRPr lang="en-US" dirty="0">
              <a:solidFill>
                <a:srgbClr val="4F81BD"/>
              </a:solidFill>
            </a:endParaRPr>
          </a:p>
        </p:txBody>
      </p:sp>
      <p:sp>
        <p:nvSpPr>
          <p:cNvPr id="3" name="Footer Placeholder 2"/>
          <p:cNvSpPr>
            <a:spLocks noGrp="1"/>
          </p:cNvSpPr>
          <p:nvPr>
            <p:ph type="ftr" sz="quarter" idx="11"/>
          </p:nvPr>
        </p:nvSpPr>
        <p:spPr/>
        <p:txBody>
          <a:bodyPr/>
          <a:lstStyle/>
          <a:p>
            <a:endParaRPr lang="en-US" dirty="0">
              <a:solidFill>
                <a:srgbClr val="4F81BD"/>
              </a:solidFill>
            </a:endParaRPr>
          </a:p>
        </p:txBody>
      </p:sp>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100641851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Text Picture Caption">
    <p:spTree>
      <p:nvGrpSpPr>
        <p:cNvPr id="1" name=""/>
        <p:cNvGrpSpPr/>
        <p:nvPr/>
      </p:nvGrpSpPr>
      <p:grpSpPr>
        <a:xfrm>
          <a:off x="0" y="0"/>
          <a:ext cx="0" cy="0"/>
          <a:chOff x="0" y="0"/>
          <a:chExt cx="0" cy="0"/>
        </a:xfrm>
      </p:grpSpPr>
      <p:sp>
        <p:nvSpPr>
          <p:cNvPr id="2" name="Title 1"/>
          <p:cNvSpPr>
            <a:spLocks noGrp="1"/>
          </p:cNvSpPr>
          <p:nvPr>
            <p:ph type="title"/>
          </p:nvPr>
        </p:nvSpPr>
        <p:spPr>
          <a:xfrm>
            <a:off x="236629" y="332657"/>
            <a:ext cx="8670742" cy="504056"/>
          </a:xfrm>
        </p:spPr>
        <p:txBody>
          <a:bodyPr anchor="t">
            <a:normAutofit/>
          </a:bodyPr>
          <a:lstStyle>
            <a:lvl1pPr algn="l">
              <a:defRPr sz="2000" b="1"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236629" y="1052736"/>
            <a:ext cx="8670742" cy="360040"/>
          </a:xfrm>
        </p:spPr>
        <p:txBody>
          <a:bodyPr anchor="t">
            <a:normAutofit/>
          </a:bodyPr>
          <a:lstStyle>
            <a:lvl1pPr marL="0" indent="0">
              <a:buNone/>
              <a:defRPr sz="1600" b="1">
                <a:solidFill>
                  <a:srgbClr val="FF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subtitle styles</a:t>
            </a:r>
          </a:p>
        </p:txBody>
      </p:sp>
      <p:sp>
        <p:nvSpPr>
          <p:cNvPr id="4" name="Date Placeholder 3"/>
          <p:cNvSpPr>
            <a:spLocks noGrp="1"/>
          </p:cNvSpPr>
          <p:nvPr>
            <p:ph type="dt" sz="half" idx="10"/>
          </p:nvPr>
        </p:nvSpPr>
        <p:spPr/>
        <p:txBody>
          <a:bodyPr/>
          <a:lstStyle/>
          <a:p>
            <a:fld id="{3D283200-042B-45C7-98F7-1E0CD13FBD46}" type="datetime1">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a:t>
            </a:fld>
            <a:endParaRPr lang="en-US" dirty="0"/>
          </a:p>
        </p:txBody>
      </p:sp>
      <p:sp>
        <p:nvSpPr>
          <p:cNvPr id="8" name="Text Placeholder 7"/>
          <p:cNvSpPr>
            <a:spLocks noGrp="1"/>
          </p:cNvSpPr>
          <p:nvPr>
            <p:ph type="body" sz="quarter" idx="13"/>
          </p:nvPr>
        </p:nvSpPr>
        <p:spPr>
          <a:xfrm>
            <a:off x="236629" y="1628799"/>
            <a:ext cx="5271475" cy="3744417"/>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p:txBody>
      </p:sp>
      <p:sp>
        <p:nvSpPr>
          <p:cNvPr id="10" name="Picture Placeholder 9"/>
          <p:cNvSpPr>
            <a:spLocks noGrp="1"/>
          </p:cNvSpPr>
          <p:nvPr>
            <p:ph type="pic" sz="quarter" idx="14"/>
          </p:nvPr>
        </p:nvSpPr>
        <p:spPr>
          <a:xfrm>
            <a:off x="5724525" y="1628775"/>
            <a:ext cx="3182938" cy="2952352"/>
          </a:xfrm>
        </p:spPr>
        <p:txBody>
          <a:bodyPr/>
          <a:lstStyle/>
          <a:p>
            <a:r>
              <a:rPr lang="en-US" dirty="0" smtClean="0"/>
              <a:t>Click icon to add picture</a:t>
            </a:r>
            <a:endParaRPr lang="en-GB" dirty="0"/>
          </a:p>
        </p:txBody>
      </p:sp>
      <p:sp>
        <p:nvSpPr>
          <p:cNvPr id="12" name="Text Placeholder 11"/>
          <p:cNvSpPr>
            <a:spLocks noGrp="1"/>
          </p:cNvSpPr>
          <p:nvPr>
            <p:ph type="body" sz="quarter" idx="15" hasCustomPrompt="1"/>
          </p:nvPr>
        </p:nvSpPr>
        <p:spPr>
          <a:xfrm>
            <a:off x="5724526" y="4797152"/>
            <a:ext cx="3182846" cy="576064"/>
          </a:xfrm>
          <a:solidFill>
            <a:schemeClr val="accent1"/>
          </a:solidFill>
        </p:spPr>
        <p:txBody>
          <a:bodyPr>
            <a:normAutofit/>
          </a:bodyPr>
          <a:lstStyle>
            <a:lvl1pPr marL="0" indent="0">
              <a:buNone/>
              <a:defRPr sz="1000">
                <a:solidFill>
                  <a:schemeClr val="bg1"/>
                </a:solidFill>
              </a:defRPr>
            </a:lvl1pPr>
          </a:lstStyle>
          <a:p>
            <a:pPr lvl="0"/>
            <a:r>
              <a:rPr lang="en-US" dirty="0" smtClean="0"/>
              <a:t>Caption to go here</a:t>
            </a:r>
          </a:p>
        </p:txBody>
      </p:sp>
    </p:spTree>
    <p:extLst>
      <p:ext uri="{BB962C8B-B14F-4D97-AF65-F5344CB8AC3E}">
        <p14:creationId xmlns:p14="http://schemas.microsoft.com/office/powerpoint/2010/main" val="267229100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630" y="273050"/>
            <a:ext cx="3111234" cy="1162050"/>
          </a:xfrm>
        </p:spPr>
        <p:txBody>
          <a:bodyPr anchor="t"/>
          <a:lstStyle>
            <a:lvl1pPr algn="l">
              <a:defRPr sz="20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236630" y="1435101"/>
            <a:ext cx="3111234" cy="39381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BE5F2-AE0F-4ACA-84DD-3682630723F9}"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9" name="Picture Placeholder 8"/>
          <p:cNvSpPr>
            <a:spLocks noGrp="1"/>
          </p:cNvSpPr>
          <p:nvPr>
            <p:ph type="pic" sz="quarter" idx="13"/>
          </p:nvPr>
        </p:nvSpPr>
        <p:spPr>
          <a:xfrm>
            <a:off x="3563888" y="273050"/>
            <a:ext cx="5343483" cy="5100167"/>
          </a:xfrm>
        </p:spPr>
        <p:txBody>
          <a:bodyPr/>
          <a:lstStyle/>
          <a:p>
            <a:r>
              <a:rPr lang="en-US" dirty="0" smtClean="0"/>
              <a:t>Click icon to add picture</a:t>
            </a:r>
            <a:endParaRPr lang="en-GB" dirty="0"/>
          </a:p>
        </p:txBody>
      </p:sp>
    </p:spTree>
    <p:extLst>
      <p:ext uri="{BB962C8B-B14F-4D97-AF65-F5344CB8AC3E}">
        <p14:creationId xmlns:p14="http://schemas.microsoft.com/office/powerpoint/2010/main" val="20466380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7228" y="260648"/>
            <a:ext cx="3620144" cy="648072"/>
          </a:xfrm>
        </p:spPr>
        <p:txBody>
          <a:bodyPr anchor="t"/>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36629" y="260648"/>
            <a:ext cx="4767419" cy="41764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287227" y="1052736"/>
            <a:ext cx="3620144" cy="43204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E13F30-D1A2-4944-A8FE-75D6154A3B13}"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9" name="Text Placeholder 8"/>
          <p:cNvSpPr>
            <a:spLocks noGrp="1"/>
          </p:cNvSpPr>
          <p:nvPr>
            <p:ph type="body" sz="quarter" idx="13"/>
          </p:nvPr>
        </p:nvSpPr>
        <p:spPr>
          <a:xfrm>
            <a:off x="236630" y="4652962"/>
            <a:ext cx="4839426" cy="720253"/>
          </a:xfrm>
          <a:solidFill>
            <a:schemeClr val="accent1"/>
          </a:solidFill>
          <a:ln>
            <a:noFill/>
          </a:ln>
        </p:spPr>
        <p:txBody>
          <a:bodyPr>
            <a:normAutofit/>
          </a:bodyPr>
          <a:lstStyle>
            <a:lvl1pPr marL="0" indent="0">
              <a:buNone/>
              <a:defRPr sz="1000">
                <a:solidFill>
                  <a:schemeClr val="bg1">
                    <a:lumMod val="9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97413645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55850" cy="432048"/>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1519" y="908720"/>
            <a:ext cx="8655851" cy="446449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DA0F09-8F1A-424F-8683-D85F23BD4B2F}"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188896664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12360" y="274638"/>
            <a:ext cx="1095010" cy="50985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629" y="274638"/>
            <a:ext cx="7287699" cy="50985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68FB87-3B95-4FBF-B211-787BC27B0BF7}"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63626538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Text Bullets">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60649"/>
            <a:ext cx="8712968" cy="432047"/>
          </a:xfrm>
        </p:spPr>
        <p:txBody>
          <a:bodyPr/>
          <a:lstStyle/>
          <a:p>
            <a:r>
              <a:rPr lang="en-US" smtClean="0"/>
              <a:t>Click to edit Master title style</a:t>
            </a:r>
            <a:endParaRPr lang="en-US"/>
          </a:p>
        </p:txBody>
      </p:sp>
      <p:sp>
        <p:nvSpPr>
          <p:cNvPr id="3" name="Subtitle 2"/>
          <p:cNvSpPr>
            <a:spLocks noGrp="1"/>
          </p:cNvSpPr>
          <p:nvPr>
            <p:ph type="subTitle" idx="1"/>
          </p:nvPr>
        </p:nvSpPr>
        <p:spPr>
          <a:xfrm>
            <a:off x="251520" y="908720"/>
            <a:ext cx="8712968" cy="504056"/>
          </a:xfrm>
        </p:spPr>
        <p:txBody>
          <a:bodyPr>
            <a:normAutofit/>
          </a:bodyPr>
          <a:lstStyle>
            <a:lvl1pPr marL="0" indent="0" algn="l">
              <a:buNone/>
              <a:defRPr sz="16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90AF8F-CC3D-40AA-A881-D3B997D99326}"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8" name="Content Placeholder 7"/>
          <p:cNvSpPr>
            <a:spLocks noGrp="1"/>
          </p:cNvSpPr>
          <p:nvPr>
            <p:ph sz="quarter" idx="13"/>
          </p:nvPr>
        </p:nvSpPr>
        <p:spPr>
          <a:xfrm>
            <a:off x="251520" y="1556792"/>
            <a:ext cx="8712968" cy="3816424"/>
          </a:xfrm>
        </p:spPr>
        <p:txBody>
          <a:bodyPr/>
          <a:lstStyle>
            <a:lvl1pPr marL="285750" indent="-285750">
              <a:buFont typeface="Wingdings" panose="05000000000000000000" pitchFamily="2" charset="2"/>
              <a:buChar char="v"/>
              <a:defRPr/>
            </a:lvl1pPr>
            <a:lvl3pPr marL="1257300" indent="-342900">
              <a:buFont typeface="+mj-lt"/>
              <a:buAutoNum type="arabicPeriod"/>
              <a:defRPr/>
            </a:lvl3pPr>
            <a:lvl4pPr marL="1714500" indent="-342900">
              <a:buFont typeface="+mj-lt"/>
              <a:buAutoNum type="alphaLcParenR"/>
              <a:defRPr/>
            </a:lvl4pPr>
            <a:lvl5pPr marL="2114550" indent="-285750">
              <a:buFont typeface="Wingdings" panose="05000000000000000000" pitchFamily="2" charset="2"/>
              <a:buChar char="ü"/>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784132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Text Picture Caption">
    <p:spTree>
      <p:nvGrpSpPr>
        <p:cNvPr id="1" name=""/>
        <p:cNvGrpSpPr/>
        <p:nvPr/>
      </p:nvGrpSpPr>
      <p:grpSpPr>
        <a:xfrm>
          <a:off x="0" y="0"/>
          <a:ext cx="0" cy="0"/>
          <a:chOff x="0" y="0"/>
          <a:chExt cx="0" cy="0"/>
        </a:xfrm>
      </p:grpSpPr>
      <p:sp>
        <p:nvSpPr>
          <p:cNvPr id="2" name="Title 1"/>
          <p:cNvSpPr>
            <a:spLocks noGrp="1"/>
          </p:cNvSpPr>
          <p:nvPr>
            <p:ph type="title"/>
          </p:nvPr>
        </p:nvSpPr>
        <p:spPr>
          <a:xfrm>
            <a:off x="236629" y="332657"/>
            <a:ext cx="8670742" cy="504056"/>
          </a:xfrm>
        </p:spPr>
        <p:txBody>
          <a:bodyPr anchor="t">
            <a:normAutofit/>
          </a:bodyPr>
          <a:lstStyle>
            <a:lvl1pPr algn="l">
              <a:defRPr sz="2000" b="1"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236629" y="1052736"/>
            <a:ext cx="8670742" cy="360040"/>
          </a:xfrm>
        </p:spPr>
        <p:txBody>
          <a:bodyPr anchor="t">
            <a:normAutofit/>
          </a:bodyPr>
          <a:lstStyle>
            <a:lvl1pPr marL="0" indent="0">
              <a:buNone/>
              <a:defRPr sz="1600" b="1">
                <a:solidFill>
                  <a:srgbClr val="FF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subtitle styles</a:t>
            </a:r>
          </a:p>
        </p:txBody>
      </p:sp>
      <p:sp>
        <p:nvSpPr>
          <p:cNvPr id="4" name="Date Placeholder 3"/>
          <p:cNvSpPr>
            <a:spLocks noGrp="1"/>
          </p:cNvSpPr>
          <p:nvPr>
            <p:ph type="dt" sz="half" idx="10"/>
          </p:nvPr>
        </p:nvSpPr>
        <p:spPr/>
        <p:txBody>
          <a:bodyPr/>
          <a:lstStyle/>
          <a:p>
            <a:fld id="{6DB97D09-764C-4B6A-8512-A0BFB79AB4BA}"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8" name="Text Placeholder 7"/>
          <p:cNvSpPr>
            <a:spLocks noGrp="1"/>
          </p:cNvSpPr>
          <p:nvPr>
            <p:ph type="body" sz="quarter" idx="13"/>
          </p:nvPr>
        </p:nvSpPr>
        <p:spPr>
          <a:xfrm>
            <a:off x="236629" y="1628799"/>
            <a:ext cx="5271475" cy="3744417"/>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Edit Master text styles</a:t>
            </a:r>
          </a:p>
          <a:p>
            <a:pPr lvl="1"/>
            <a:r>
              <a:rPr lang="en-US" smtClean="0"/>
              <a:t>Second level</a:t>
            </a:r>
          </a:p>
        </p:txBody>
      </p:sp>
      <p:sp>
        <p:nvSpPr>
          <p:cNvPr id="10" name="Picture Placeholder 9"/>
          <p:cNvSpPr>
            <a:spLocks noGrp="1"/>
          </p:cNvSpPr>
          <p:nvPr>
            <p:ph type="pic" sz="quarter" idx="14"/>
          </p:nvPr>
        </p:nvSpPr>
        <p:spPr>
          <a:xfrm>
            <a:off x="5724525" y="1628775"/>
            <a:ext cx="3182938" cy="2952352"/>
          </a:xfrm>
        </p:spPr>
        <p:txBody>
          <a:bodyPr/>
          <a:lstStyle/>
          <a:p>
            <a:r>
              <a:rPr lang="en-US" dirty="0" smtClean="0"/>
              <a:t>Click icon to add picture</a:t>
            </a:r>
            <a:endParaRPr lang="en-GB" dirty="0"/>
          </a:p>
        </p:txBody>
      </p:sp>
      <p:sp>
        <p:nvSpPr>
          <p:cNvPr id="12" name="Text Placeholder 11"/>
          <p:cNvSpPr>
            <a:spLocks noGrp="1"/>
          </p:cNvSpPr>
          <p:nvPr>
            <p:ph type="body" sz="quarter" idx="15" hasCustomPrompt="1"/>
          </p:nvPr>
        </p:nvSpPr>
        <p:spPr>
          <a:xfrm>
            <a:off x="5724526" y="4797152"/>
            <a:ext cx="3182846" cy="576064"/>
          </a:xfrm>
          <a:solidFill>
            <a:schemeClr val="accent1"/>
          </a:solidFill>
        </p:spPr>
        <p:txBody>
          <a:bodyPr>
            <a:normAutofit/>
          </a:bodyPr>
          <a:lstStyle>
            <a:lvl1pPr marL="0" indent="0">
              <a:buNone/>
              <a:defRPr sz="1000">
                <a:solidFill>
                  <a:schemeClr val="bg1"/>
                </a:solidFill>
              </a:defRPr>
            </a:lvl1pPr>
          </a:lstStyle>
          <a:p>
            <a:pPr lvl="0"/>
            <a:r>
              <a:rPr lang="en-US" dirty="0" smtClean="0"/>
              <a:t>Caption to go here</a:t>
            </a:r>
          </a:p>
        </p:txBody>
      </p:sp>
    </p:spTree>
    <p:extLst>
      <p:ext uri="{BB962C8B-B14F-4D97-AF65-F5344CB8AC3E}">
        <p14:creationId xmlns:p14="http://schemas.microsoft.com/office/powerpoint/2010/main" val="2393422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Edit Master text styles</a:t>
            </a:r>
          </a:p>
          <a:p>
            <a:pPr lvl="1"/>
            <a:r>
              <a:rPr lang="en-US" smtClean="0"/>
              <a:t>Second level</a:t>
            </a:r>
          </a:p>
        </p:txBody>
      </p:sp>
      <p:sp>
        <p:nvSpPr>
          <p:cNvPr id="4" name="Date Placeholder 3"/>
          <p:cNvSpPr>
            <a:spLocks noGrp="1"/>
          </p:cNvSpPr>
          <p:nvPr>
            <p:ph type="dt" sz="half" idx="10"/>
          </p:nvPr>
        </p:nvSpPr>
        <p:spPr/>
        <p:txBody>
          <a:bodyPr/>
          <a:lstStyle/>
          <a:p>
            <a:fld id="{A86D9E8A-A7F3-45A6-9037-6FA39BA79494}"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508946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628" y="889654"/>
            <a:ext cx="440737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0031" y="889654"/>
            <a:ext cx="404733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4862C3-68F8-45AC-BF3C-A6AC69627DB1}"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80781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520" y="908720"/>
            <a:ext cx="4176464"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1520" y="1548482"/>
            <a:ext cx="4176464"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008" y="908720"/>
            <a:ext cx="4257799"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4008" y="1548482"/>
            <a:ext cx="4257799"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71E5A4-3010-4A23-8434-C33DF79B1E99}" type="datetime1">
              <a:rPr lang="en-US" smtClean="0">
                <a:solidFill>
                  <a:srgbClr val="4F81BD"/>
                </a:solidFill>
              </a:rPr>
              <a:t>10/9/2019</a:t>
            </a:fld>
            <a:endParaRPr lang="en-US" dirty="0">
              <a:solidFill>
                <a:srgbClr val="4F81BD"/>
              </a:solidFill>
            </a:endParaRPr>
          </a:p>
        </p:txBody>
      </p:sp>
      <p:sp>
        <p:nvSpPr>
          <p:cNvPr id="8" name="Footer Placeholder 7"/>
          <p:cNvSpPr>
            <a:spLocks noGrp="1"/>
          </p:cNvSpPr>
          <p:nvPr>
            <p:ph type="ftr" sz="quarter" idx="11"/>
          </p:nvPr>
        </p:nvSpPr>
        <p:spPr/>
        <p:txBody>
          <a:bodyPr/>
          <a:lstStyle/>
          <a:p>
            <a:endParaRPr lang="en-US" dirty="0">
              <a:solidFill>
                <a:srgbClr val="4F81BD"/>
              </a:solidFill>
            </a:endParaRPr>
          </a:p>
        </p:txBody>
      </p:sp>
      <p:sp>
        <p:nvSpPr>
          <p:cNvPr id="9" name="Slide Number Placeholder 8"/>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65393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2C8414-6A1C-48E9-A046-21AC5AB335F7}" type="datetime1">
              <a:rPr lang="en-US" smtClean="0">
                <a:solidFill>
                  <a:srgbClr val="4F81BD"/>
                </a:solidFill>
              </a:rPr>
              <a:t>10/9/2019</a:t>
            </a:fld>
            <a:endParaRPr lang="en-US" dirty="0">
              <a:solidFill>
                <a:srgbClr val="4F81BD"/>
              </a:solidFill>
            </a:endParaRPr>
          </a:p>
        </p:txBody>
      </p:sp>
      <p:sp>
        <p:nvSpPr>
          <p:cNvPr id="4" name="Footer Placeholder 3"/>
          <p:cNvSpPr>
            <a:spLocks noGrp="1"/>
          </p:cNvSpPr>
          <p:nvPr>
            <p:ph type="ftr" sz="quarter" idx="11"/>
          </p:nvPr>
        </p:nvSpPr>
        <p:spPr/>
        <p:txBody>
          <a:bodyPr/>
          <a:lstStyle/>
          <a:p>
            <a:endParaRPr lang="en-US" dirty="0">
              <a:solidFill>
                <a:srgbClr val="4F81BD"/>
              </a:solidFill>
            </a:endParaRPr>
          </a:p>
        </p:txBody>
      </p:sp>
      <p:sp>
        <p:nvSpPr>
          <p:cNvPr id="5" name="Slide Number Placeholder 4"/>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185237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fld id="{EBFAD985-C469-4EC1-96B0-BF1DA9EA1750}" type="datetime1">
              <a:rPr lang="en-US" smtClean="0"/>
              <a:t>10/9/2019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20662610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ADFB9-3F61-4EE9-9D74-639B17F645A1}" type="datetime1">
              <a:rPr lang="en-US" smtClean="0">
                <a:solidFill>
                  <a:srgbClr val="4F81BD"/>
                </a:solidFill>
              </a:rPr>
              <a:t>10/9/2019</a:t>
            </a:fld>
            <a:endParaRPr lang="en-US" dirty="0">
              <a:solidFill>
                <a:srgbClr val="4F81BD"/>
              </a:solidFill>
            </a:endParaRPr>
          </a:p>
        </p:txBody>
      </p:sp>
      <p:sp>
        <p:nvSpPr>
          <p:cNvPr id="3" name="Footer Placeholder 2"/>
          <p:cNvSpPr>
            <a:spLocks noGrp="1"/>
          </p:cNvSpPr>
          <p:nvPr>
            <p:ph type="ftr" sz="quarter" idx="11"/>
          </p:nvPr>
        </p:nvSpPr>
        <p:spPr/>
        <p:txBody>
          <a:bodyPr/>
          <a:lstStyle/>
          <a:p>
            <a:endParaRPr lang="en-US" dirty="0">
              <a:solidFill>
                <a:srgbClr val="4F81BD"/>
              </a:solidFill>
            </a:endParaRPr>
          </a:p>
        </p:txBody>
      </p:sp>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072105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630" y="273050"/>
            <a:ext cx="3111234" cy="1162050"/>
          </a:xfrm>
        </p:spPr>
        <p:txBody>
          <a:bodyPr anchor="t"/>
          <a:lstStyle>
            <a:lvl1pPr algn="l">
              <a:defRPr sz="20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236630" y="1435101"/>
            <a:ext cx="3111234" cy="39381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7D80DA5-9136-4E76-9161-60178FDA3AFB}"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9" name="Picture Placeholder 8"/>
          <p:cNvSpPr>
            <a:spLocks noGrp="1"/>
          </p:cNvSpPr>
          <p:nvPr>
            <p:ph type="pic" sz="quarter" idx="13"/>
          </p:nvPr>
        </p:nvSpPr>
        <p:spPr>
          <a:xfrm>
            <a:off x="3563888" y="273050"/>
            <a:ext cx="5343483" cy="5100167"/>
          </a:xfrm>
        </p:spPr>
        <p:txBody>
          <a:bodyPr/>
          <a:lstStyle/>
          <a:p>
            <a:r>
              <a:rPr lang="en-US" dirty="0" smtClean="0"/>
              <a:t>Click icon to add picture</a:t>
            </a:r>
            <a:endParaRPr lang="en-GB" dirty="0"/>
          </a:p>
        </p:txBody>
      </p:sp>
    </p:spTree>
    <p:extLst>
      <p:ext uri="{BB962C8B-B14F-4D97-AF65-F5344CB8AC3E}">
        <p14:creationId xmlns:p14="http://schemas.microsoft.com/office/powerpoint/2010/main" val="1808217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7228" y="260648"/>
            <a:ext cx="3620144" cy="648072"/>
          </a:xfrm>
        </p:spPr>
        <p:txBody>
          <a:bodyPr anchor="t"/>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36629" y="260648"/>
            <a:ext cx="4767419" cy="41764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287227" y="1052736"/>
            <a:ext cx="3620144" cy="43204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ECE7468-FEB4-452D-91ED-9D020DEE3FF2}"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9" name="Text Placeholder 8"/>
          <p:cNvSpPr>
            <a:spLocks noGrp="1"/>
          </p:cNvSpPr>
          <p:nvPr>
            <p:ph type="body" sz="quarter" idx="13"/>
          </p:nvPr>
        </p:nvSpPr>
        <p:spPr>
          <a:xfrm>
            <a:off x="236630" y="4652962"/>
            <a:ext cx="4839426" cy="720253"/>
          </a:xfrm>
          <a:solidFill>
            <a:schemeClr val="accent1"/>
          </a:solidFill>
          <a:ln>
            <a:noFill/>
          </a:ln>
        </p:spPr>
        <p:txBody>
          <a:bodyPr>
            <a:normAutofit/>
          </a:bodyPr>
          <a:lstStyle>
            <a:lvl1pPr marL="0" indent="0">
              <a:buNone/>
              <a:defRPr sz="1000">
                <a:solidFill>
                  <a:schemeClr val="bg1">
                    <a:lumMod val="95000"/>
                  </a:schemeClr>
                </a:solidFill>
              </a:defRPr>
            </a:lvl1pPr>
          </a:lstStyle>
          <a:p>
            <a:pPr lvl="0"/>
            <a:r>
              <a:rPr lang="en-US" smtClean="0"/>
              <a:t>Edit Master text styles</a:t>
            </a:r>
          </a:p>
        </p:txBody>
      </p:sp>
    </p:spTree>
    <p:extLst>
      <p:ext uri="{BB962C8B-B14F-4D97-AF65-F5344CB8AC3E}">
        <p14:creationId xmlns:p14="http://schemas.microsoft.com/office/powerpoint/2010/main" val="1190701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55850" cy="432048"/>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1519" y="908720"/>
            <a:ext cx="8655851" cy="446449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27903-2537-485B-B44B-B270C85E63A1}"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1824981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12360" y="274638"/>
            <a:ext cx="1095010" cy="50985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629" y="274638"/>
            <a:ext cx="7287699" cy="50985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F2C784-2C84-449D-AB72-E7AD15753055}"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983205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Text Bullets">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60649"/>
            <a:ext cx="8712968" cy="432047"/>
          </a:xfrm>
        </p:spPr>
        <p:txBody>
          <a:bodyPr/>
          <a:lstStyle/>
          <a:p>
            <a:r>
              <a:rPr lang="en-US"/>
              <a:t>Click to edit Master title style</a:t>
            </a:r>
          </a:p>
        </p:txBody>
      </p:sp>
      <p:sp>
        <p:nvSpPr>
          <p:cNvPr id="3" name="Subtitle 2"/>
          <p:cNvSpPr>
            <a:spLocks noGrp="1"/>
          </p:cNvSpPr>
          <p:nvPr>
            <p:ph type="subTitle" idx="1"/>
          </p:nvPr>
        </p:nvSpPr>
        <p:spPr>
          <a:xfrm>
            <a:off x="251520" y="908720"/>
            <a:ext cx="8712968" cy="504056"/>
          </a:xfrm>
        </p:spPr>
        <p:txBody>
          <a:bodyPr>
            <a:normAutofit/>
          </a:bodyPr>
          <a:lstStyle>
            <a:lvl1pPr marL="0" indent="0" algn="l">
              <a:buNone/>
              <a:defRPr sz="16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415F28-F069-4A7F-93BC-390CB0489738}"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8" name="Content Placeholder 7"/>
          <p:cNvSpPr>
            <a:spLocks noGrp="1"/>
          </p:cNvSpPr>
          <p:nvPr>
            <p:ph sz="quarter" idx="13"/>
          </p:nvPr>
        </p:nvSpPr>
        <p:spPr>
          <a:xfrm>
            <a:off x="251520" y="1556792"/>
            <a:ext cx="8712968" cy="3816424"/>
          </a:xfrm>
        </p:spPr>
        <p:txBody>
          <a:bodyPr/>
          <a:lstStyle>
            <a:lvl1pPr marL="285750" indent="-285750">
              <a:buFont typeface="Wingdings" panose="05000000000000000000" pitchFamily="2" charset="2"/>
              <a:buChar char="v"/>
              <a:defRPr/>
            </a:lvl1pPr>
            <a:lvl3pPr marL="1257300" indent="-342900">
              <a:buFont typeface="+mj-lt"/>
              <a:buAutoNum type="arabicPeriod"/>
              <a:defRPr/>
            </a:lvl3pPr>
            <a:lvl4pPr marL="1714500" indent="-342900">
              <a:buFont typeface="+mj-lt"/>
              <a:buAutoNum type="alphaLcParenR"/>
              <a:defRPr/>
            </a:lvl4pPr>
            <a:lvl5pPr marL="2114550" indent="-285750">
              <a:buFont typeface="Wingdings" panose="05000000000000000000" pitchFamily="2" charset="2"/>
              <a:buChar char="ü"/>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6463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Text Picture Caption">
    <p:spTree>
      <p:nvGrpSpPr>
        <p:cNvPr id="1" name=""/>
        <p:cNvGrpSpPr/>
        <p:nvPr/>
      </p:nvGrpSpPr>
      <p:grpSpPr>
        <a:xfrm>
          <a:off x="0" y="0"/>
          <a:ext cx="0" cy="0"/>
          <a:chOff x="0" y="0"/>
          <a:chExt cx="0" cy="0"/>
        </a:xfrm>
      </p:grpSpPr>
      <p:sp>
        <p:nvSpPr>
          <p:cNvPr id="2" name="Title 1"/>
          <p:cNvSpPr>
            <a:spLocks noGrp="1"/>
          </p:cNvSpPr>
          <p:nvPr>
            <p:ph type="title"/>
          </p:nvPr>
        </p:nvSpPr>
        <p:spPr>
          <a:xfrm>
            <a:off x="236629" y="332657"/>
            <a:ext cx="8670742" cy="504056"/>
          </a:xfrm>
        </p:spPr>
        <p:txBody>
          <a:bodyPr anchor="t">
            <a:normAutofit/>
          </a:bodyPr>
          <a:lstStyle>
            <a:lvl1pPr algn="l">
              <a:defRPr sz="2000" b="1" cap="all"/>
            </a:lvl1pPr>
          </a:lstStyle>
          <a:p>
            <a:r>
              <a:rPr lang="en-US"/>
              <a:t>Click to edit Master title style</a:t>
            </a:r>
            <a:endParaRPr lang="en-US" dirty="0"/>
          </a:p>
        </p:txBody>
      </p:sp>
      <p:sp>
        <p:nvSpPr>
          <p:cNvPr id="3" name="Text Placeholder 2"/>
          <p:cNvSpPr>
            <a:spLocks noGrp="1"/>
          </p:cNvSpPr>
          <p:nvPr>
            <p:ph type="body" idx="1" hasCustomPrompt="1"/>
          </p:nvPr>
        </p:nvSpPr>
        <p:spPr>
          <a:xfrm>
            <a:off x="236629" y="1052736"/>
            <a:ext cx="8670742" cy="360040"/>
          </a:xfrm>
        </p:spPr>
        <p:txBody>
          <a:bodyPr anchor="t">
            <a:normAutofit/>
          </a:bodyPr>
          <a:lstStyle>
            <a:lvl1pPr marL="0" indent="0">
              <a:buNone/>
              <a:defRPr sz="1600" b="1">
                <a:solidFill>
                  <a:srgbClr val="FF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styles</a:t>
            </a:r>
          </a:p>
        </p:txBody>
      </p:sp>
      <p:sp>
        <p:nvSpPr>
          <p:cNvPr id="4" name="Date Placeholder 3"/>
          <p:cNvSpPr>
            <a:spLocks noGrp="1"/>
          </p:cNvSpPr>
          <p:nvPr>
            <p:ph type="dt" sz="half" idx="10"/>
          </p:nvPr>
        </p:nvSpPr>
        <p:spPr/>
        <p:txBody>
          <a:bodyPr/>
          <a:lstStyle/>
          <a:p>
            <a:fld id="{FCE873AE-820A-4825-A1C7-3BB288D08FCD}"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8" name="Text Placeholder 7"/>
          <p:cNvSpPr>
            <a:spLocks noGrp="1"/>
          </p:cNvSpPr>
          <p:nvPr>
            <p:ph type="body" sz="quarter" idx="13"/>
          </p:nvPr>
        </p:nvSpPr>
        <p:spPr>
          <a:xfrm>
            <a:off x="236629" y="1628799"/>
            <a:ext cx="5271475" cy="3744417"/>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10" name="Picture Placeholder 9"/>
          <p:cNvSpPr>
            <a:spLocks noGrp="1"/>
          </p:cNvSpPr>
          <p:nvPr>
            <p:ph type="pic" sz="quarter" idx="14"/>
          </p:nvPr>
        </p:nvSpPr>
        <p:spPr>
          <a:xfrm>
            <a:off x="5724525" y="1628775"/>
            <a:ext cx="3182938" cy="2952352"/>
          </a:xfrm>
        </p:spPr>
        <p:txBody>
          <a:bodyPr/>
          <a:lstStyle/>
          <a:p>
            <a:r>
              <a:rPr lang="en-US" dirty="0"/>
              <a:t>Click icon to add picture</a:t>
            </a:r>
            <a:endParaRPr lang="en-GB" dirty="0"/>
          </a:p>
        </p:txBody>
      </p:sp>
      <p:sp>
        <p:nvSpPr>
          <p:cNvPr id="12" name="Text Placeholder 11"/>
          <p:cNvSpPr>
            <a:spLocks noGrp="1"/>
          </p:cNvSpPr>
          <p:nvPr>
            <p:ph type="body" sz="quarter" idx="15" hasCustomPrompt="1"/>
          </p:nvPr>
        </p:nvSpPr>
        <p:spPr>
          <a:xfrm>
            <a:off x="5724526" y="4797152"/>
            <a:ext cx="3182846" cy="576064"/>
          </a:xfrm>
          <a:solidFill>
            <a:schemeClr val="accent1"/>
          </a:solidFill>
        </p:spPr>
        <p:txBody>
          <a:bodyPr>
            <a:normAutofit/>
          </a:bodyPr>
          <a:lstStyle>
            <a:lvl1pPr marL="0" indent="0">
              <a:buNone/>
              <a:defRPr sz="1000">
                <a:solidFill>
                  <a:schemeClr val="bg1"/>
                </a:solidFill>
              </a:defRPr>
            </a:lvl1pPr>
          </a:lstStyle>
          <a:p>
            <a:pPr lvl="0"/>
            <a:r>
              <a:rPr lang="en-US" dirty="0"/>
              <a:t>Caption to go here</a:t>
            </a:r>
          </a:p>
        </p:txBody>
      </p:sp>
    </p:spTree>
    <p:extLst>
      <p:ext uri="{BB962C8B-B14F-4D97-AF65-F5344CB8AC3E}">
        <p14:creationId xmlns:p14="http://schemas.microsoft.com/office/powerpoint/2010/main" val="3379305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p>
            <a:fld id="{6DF2516E-30E0-4713-81B2-75C4C14EC0D2}"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4182820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628" y="889654"/>
            <a:ext cx="440737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0031" y="889654"/>
            <a:ext cx="404733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9D4BED-6140-4346-A7E9-67C6FAD287DF}"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078635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520" y="908720"/>
            <a:ext cx="4176464"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1520" y="1548482"/>
            <a:ext cx="4176464"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008" y="908720"/>
            <a:ext cx="4257799"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4008" y="1548482"/>
            <a:ext cx="4257799"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31E1CD-7AC1-4381-AFB5-C351D9C4DF9F}" type="datetime1">
              <a:rPr lang="en-US" smtClean="0">
                <a:solidFill>
                  <a:srgbClr val="4F81BD"/>
                </a:solidFill>
              </a:rPr>
              <a:t>10/9/2019</a:t>
            </a:fld>
            <a:endParaRPr lang="en-US" dirty="0">
              <a:solidFill>
                <a:srgbClr val="4F81BD"/>
              </a:solidFill>
            </a:endParaRPr>
          </a:p>
        </p:txBody>
      </p:sp>
      <p:sp>
        <p:nvSpPr>
          <p:cNvPr id="8" name="Footer Placeholder 7"/>
          <p:cNvSpPr>
            <a:spLocks noGrp="1"/>
          </p:cNvSpPr>
          <p:nvPr>
            <p:ph type="ftr" sz="quarter" idx="11"/>
          </p:nvPr>
        </p:nvSpPr>
        <p:spPr/>
        <p:txBody>
          <a:bodyPr/>
          <a:lstStyle/>
          <a:p>
            <a:endParaRPr lang="en-US" dirty="0">
              <a:solidFill>
                <a:srgbClr val="4F81BD"/>
              </a:solidFill>
            </a:endParaRPr>
          </a:p>
        </p:txBody>
      </p:sp>
      <p:sp>
        <p:nvSpPr>
          <p:cNvPr id="9" name="Slide Number Placeholder 8"/>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10685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628" y="889654"/>
            <a:ext cx="440737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0031" y="889654"/>
            <a:ext cx="4047339" cy="4525963"/>
          </a:xfrm>
        </p:spPr>
        <p:txBody>
          <a:bodyPr>
            <a:normAutofit/>
          </a:bodyPr>
          <a:lstStyle>
            <a:lvl1pPr>
              <a:defRPr sz="140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7FC8F8-1E86-4C19-B992-82855651DBB9}" type="datetime1">
              <a:rPr lang="en-US" smtClean="0"/>
              <a:t>10/9/2019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1396590614"/>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906074-B8A3-4A13-B9D7-09A933752A85}" type="datetime1">
              <a:rPr lang="en-US" smtClean="0">
                <a:solidFill>
                  <a:srgbClr val="4F81BD"/>
                </a:solidFill>
              </a:rPr>
              <a:t>10/9/2019</a:t>
            </a:fld>
            <a:endParaRPr lang="en-US" dirty="0">
              <a:solidFill>
                <a:srgbClr val="4F81BD"/>
              </a:solidFill>
            </a:endParaRPr>
          </a:p>
        </p:txBody>
      </p:sp>
      <p:sp>
        <p:nvSpPr>
          <p:cNvPr id="4" name="Footer Placeholder 3"/>
          <p:cNvSpPr>
            <a:spLocks noGrp="1"/>
          </p:cNvSpPr>
          <p:nvPr>
            <p:ph type="ftr" sz="quarter" idx="11"/>
          </p:nvPr>
        </p:nvSpPr>
        <p:spPr/>
        <p:txBody>
          <a:bodyPr/>
          <a:lstStyle/>
          <a:p>
            <a:endParaRPr lang="en-US" dirty="0">
              <a:solidFill>
                <a:srgbClr val="4F81BD"/>
              </a:solidFill>
            </a:endParaRPr>
          </a:p>
        </p:txBody>
      </p:sp>
      <p:sp>
        <p:nvSpPr>
          <p:cNvPr id="5" name="Slide Number Placeholder 4"/>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159373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FF714-AD98-44E9-9B5D-B33247136C66}" type="datetime1">
              <a:rPr lang="en-US" smtClean="0">
                <a:solidFill>
                  <a:srgbClr val="4F81BD"/>
                </a:solidFill>
              </a:rPr>
              <a:t>10/9/2019</a:t>
            </a:fld>
            <a:endParaRPr lang="en-US" dirty="0">
              <a:solidFill>
                <a:srgbClr val="4F81BD"/>
              </a:solidFill>
            </a:endParaRPr>
          </a:p>
        </p:txBody>
      </p:sp>
      <p:sp>
        <p:nvSpPr>
          <p:cNvPr id="3" name="Footer Placeholder 2"/>
          <p:cNvSpPr>
            <a:spLocks noGrp="1"/>
          </p:cNvSpPr>
          <p:nvPr>
            <p:ph type="ftr" sz="quarter" idx="11"/>
          </p:nvPr>
        </p:nvSpPr>
        <p:spPr/>
        <p:txBody>
          <a:bodyPr/>
          <a:lstStyle/>
          <a:p>
            <a:endParaRPr lang="en-US" dirty="0">
              <a:solidFill>
                <a:srgbClr val="4F81BD"/>
              </a:solidFill>
            </a:endParaRPr>
          </a:p>
        </p:txBody>
      </p:sp>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17324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630" y="273050"/>
            <a:ext cx="3111234" cy="1162050"/>
          </a:xfrm>
        </p:spPr>
        <p:txBody>
          <a:bodyPr anchor="t"/>
          <a:lstStyle>
            <a:lvl1pPr algn="l">
              <a:defRPr sz="2000" b="1"/>
            </a:lvl1pPr>
          </a:lstStyle>
          <a:p>
            <a:r>
              <a:rPr lang="en-US"/>
              <a:t>Click to edit Master title style</a:t>
            </a:r>
            <a:endParaRPr lang="en-US" dirty="0"/>
          </a:p>
        </p:txBody>
      </p:sp>
      <p:sp>
        <p:nvSpPr>
          <p:cNvPr id="4" name="Text Placeholder 3"/>
          <p:cNvSpPr>
            <a:spLocks noGrp="1"/>
          </p:cNvSpPr>
          <p:nvPr>
            <p:ph type="body" sz="half" idx="2"/>
          </p:nvPr>
        </p:nvSpPr>
        <p:spPr>
          <a:xfrm>
            <a:off x="236630" y="1435101"/>
            <a:ext cx="3111234" cy="39381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504D44-C2C8-4F29-8348-A1F8C52F9C30}"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9" name="Picture Placeholder 8"/>
          <p:cNvSpPr>
            <a:spLocks noGrp="1"/>
          </p:cNvSpPr>
          <p:nvPr>
            <p:ph type="pic" sz="quarter" idx="13"/>
          </p:nvPr>
        </p:nvSpPr>
        <p:spPr>
          <a:xfrm>
            <a:off x="3563888" y="273050"/>
            <a:ext cx="5343483" cy="5100167"/>
          </a:xfrm>
        </p:spPr>
        <p:txBody>
          <a:bodyPr/>
          <a:lstStyle/>
          <a:p>
            <a:r>
              <a:rPr lang="en-US" dirty="0"/>
              <a:t>Click icon to add picture</a:t>
            </a:r>
            <a:endParaRPr lang="en-GB" dirty="0"/>
          </a:p>
        </p:txBody>
      </p:sp>
    </p:spTree>
    <p:extLst>
      <p:ext uri="{BB962C8B-B14F-4D97-AF65-F5344CB8AC3E}">
        <p14:creationId xmlns:p14="http://schemas.microsoft.com/office/powerpoint/2010/main" val="2146774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7228" y="260648"/>
            <a:ext cx="3620144" cy="648072"/>
          </a:xfrm>
        </p:spPr>
        <p:txBody>
          <a:bodyPr anchor="t"/>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6629" y="260648"/>
            <a:ext cx="4767419" cy="41764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287227" y="1052736"/>
            <a:ext cx="3620144" cy="43204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C043B5-DEB6-4F73-8846-7B017C0076FD}" type="datetime1">
              <a:rPr lang="en-US" smtClean="0">
                <a:solidFill>
                  <a:srgbClr val="4F81BD"/>
                </a:solidFill>
              </a:rPr>
              <a:t>10/9/2019</a:t>
            </a:fld>
            <a:endParaRPr lang="en-US" dirty="0">
              <a:solidFill>
                <a:srgbClr val="4F81BD"/>
              </a:solidFill>
            </a:endParaRPr>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
        <p:nvSpPr>
          <p:cNvPr id="9" name="Text Placeholder 8"/>
          <p:cNvSpPr>
            <a:spLocks noGrp="1"/>
          </p:cNvSpPr>
          <p:nvPr>
            <p:ph type="body" sz="quarter" idx="13"/>
          </p:nvPr>
        </p:nvSpPr>
        <p:spPr>
          <a:xfrm>
            <a:off x="236630" y="4652962"/>
            <a:ext cx="4839426" cy="720253"/>
          </a:xfrm>
          <a:solidFill>
            <a:schemeClr val="accent1"/>
          </a:solidFill>
          <a:ln>
            <a:noFill/>
          </a:ln>
        </p:spPr>
        <p:txBody>
          <a:bodyPr>
            <a:normAutofit/>
          </a:bodyPr>
          <a:lstStyle>
            <a:lvl1pPr marL="0" indent="0">
              <a:buNone/>
              <a:defRPr sz="1000">
                <a:solidFill>
                  <a:schemeClr val="bg1">
                    <a:lumMod val="95000"/>
                  </a:schemeClr>
                </a:solidFill>
              </a:defRPr>
            </a:lvl1pPr>
          </a:lstStyle>
          <a:p>
            <a:pPr lvl="0"/>
            <a:r>
              <a:rPr lang="en-US"/>
              <a:t>Edit Master text styles</a:t>
            </a:r>
          </a:p>
        </p:txBody>
      </p:sp>
    </p:spTree>
    <p:extLst>
      <p:ext uri="{BB962C8B-B14F-4D97-AF65-F5344CB8AC3E}">
        <p14:creationId xmlns:p14="http://schemas.microsoft.com/office/powerpoint/2010/main" val="117443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55850" cy="432048"/>
          </a:xfrm>
        </p:spPr>
        <p:txBody>
          <a:bodyPr/>
          <a:lstStyle/>
          <a:p>
            <a:r>
              <a:rPr lang="en-US"/>
              <a:t>Click to edit Master title style</a:t>
            </a:r>
          </a:p>
        </p:txBody>
      </p:sp>
      <p:sp>
        <p:nvSpPr>
          <p:cNvPr id="3" name="Vertical Text Placeholder 2"/>
          <p:cNvSpPr>
            <a:spLocks noGrp="1"/>
          </p:cNvSpPr>
          <p:nvPr>
            <p:ph type="body" orient="vert" idx="1"/>
          </p:nvPr>
        </p:nvSpPr>
        <p:spPr>
          <a:xfrm>
            <a:off x="251519" y="908720"/>
            <a:ext cx="8655851" cy="446449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62CDAF-8689-4283-A95B-65F47FBE6563}"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41424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12360" y="274638"/>
            <a:ext cx="1095010" cy="50985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629" y="274638"/>
            <a:ext cx="7287699" cy="50985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716184-FBB2-471C-B81F-ED1AD7976DA1}"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2435278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73364D8-C534-47F0-8061-3867C68CDA55}" type="datetime1">
              <a:rPr lang="en-US" smtClean="0"/>
              <a:t>10/9/2019</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pPr>
              <a:defRPr/>
            </a:pPr>
            <a:fld id="{A65D24F8-7C7E-4861-9A73-4111E4E1A167}" type="slidenum">
              <a:rPr lang="en-ZA" altLang="en-US"/>
              <a:pPr>
                <a:defRPr/>
              </a:pPr>
              <a:t>‹#›</a:t>
            </a:fld>
            <a:endParaRPr lang="en-ZA" altLang="en-US" dirty="0"/>
          </a:p>
        </p:txBody>
      </p:sp>
    </p:spTree>
    <p:extLst>
      <p:ext uri="{BB962C8B-B14F-4D97-AF65-F5344CB8AC3E}">
        <p14:creationId xmlns:p14="http://schemas.microsoft.com/office/powerpoint/2010/main" val="220867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520" y="908720"/>
            <a:ext cx="4176464"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1520" y="1548482"/>
            <a:ext cx="4176464"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008" y="908720"/>
            <a:ext cx="4257799" cy="639762"/>
          </a:xfrm>
        </p:spPr>
        <p:txBody>
          <a:bodyPr anchor="t"/>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008" y="1548482"/>
            <a:ext cx="4257799" cy="3951288"/>
          </a:xfrm>
        </p:spPr>
        <p:txBody>
          <a:bodyPr anchor="t">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A15973-04D8-4D76-AA80-DCC84238783A}" type="datetime1">
              <a:rPr lang="en-US" smtClean="0"/>
              <a:t>10/9/2019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405747989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BD1ED8-68F1-4690-93C7-CBDC1827A4FB}" type="datetime1">
              <a:rPr lang="en-US" smtClean="0"/>
              <a:t>10/9/2019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35017213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FC8D8-1728-44A7-95DA-FF309E45C3DE}" type="datetime1">
              <a:rPr lang="en-US" smtClean="0"/>
              <a:t>10/9/2019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8380127-2E4F-4720-A546-49D7111EBC0C}" type="slidenum">
              <a:rPr lang="en-US" smtClean="0"/>
              <a:t>‹#›</a:t>
            </a:fld>
            <a:endParaRPr lang="en-US" dirty="0"/>
          </a:p>
        </p:txBody>
      </p:sp>
    </p:spTree>
    <p:extLst>
      <p:ext uri="{BB962C8B-B14F-4D97-AF65-F5344CB8AC3E}">
        <p14:creationId xmlns:p14="http://schemas.microsoft.com/office/powerpoint/2010/main" val="171085675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630" y="273050"/>
            <a:ext cx="3111234" cy="1162050"/>
          </a:xfrm>
        </p:spPr>
        <p:txBody>
          <a:bodyPr anchor="t"/>
          <a:lstStyle>
            <a:lvl1pPr algn="l">
              <a:defRPr sz="20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236630" y="1435101"/>
            <a:ext cx="3111234" cy="39381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52997-23AE-499B-A1CF-F434DAA663A8}" type="datetime1">
              <a:rPr lang="en-US" smtClean="0"/>
              <a:t>10/9/2019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380127-2E4F-4720-A546-49D7111EBC0C}" type="slidenum">
              <a:rPr lang="en-US" smtClean="0"/>
              <a:t>‹#›</a:t>
            </a:fld>
            <a:endParaRPr lang="en-US" dirty="0"/>
          </a:p>
        </p:txBody>
      </p:sp>
      <p:sp>
        <p:nvSpPr>
          <p:cNvPr id="9" name="Picture Placeholder 8"/>
          <p:cNvSpPr>
            <a:spLocks noGrp="1"/>
          </p:cNvSpPr>
          <p:nvPr>
            <p:ph type="pic" sz="quarter" idx="13"/>
          </p:nvPr>
        </p:nvSpPr>
        <p:spPr>
          <a:xfrm>
            <a:off x="3563888" y="273050"/>
            <a:ext cx="5343483" cy="5100167"/>
          </a:xfrm>
        </p:spPr>
        <p:txBody>
          <a:bodyPr/>
          <a:lstStyle/>
          <a:p>
            <a:r>
              <a:rPr lang="en-US" dirty="0" smtClean="0"/>
              <a:t>Click icon to add picture</a:t>
            </a:r>
            <a:endParaRPr lang="en-GB" dirty="0"/>
          </a:p>
        </p:txBody>
      </p:sp>
    </p:spTree>
    <p:extLst>
      <p:ext uri="{BB962C8B-B14F-4D97-AF65-F5344CB8AC3E}">
        <p14:creationId xmlns:p14="http://schemas.microsoft.com/office/powerpoint/2010/main" val="204158167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7228" y="260648"/>
            <a:ext cx="3620144" cy="648072"/>
          </a:xfrm>
        </p:spPr>
        <p:txBody>
          <a:bodyPr anchor="t"/>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36629" y="260648"/>
            <a:ext cx="4767419" cy="41764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287227" y="1052736"/>
            <a:ext cx="3620144" cy="43204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858D-10BE-41F7-9FE4-02D4E2FDEFA1}" type="datetime1">
              <a:rPr lang="en-US" smtClean="0"/>
              <a:t>10/9/2019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380127-2E4F-4720-A546-49D7111EBC0C}" type="slidenum">
              <a:rPr lang="en-US" smtClean="0"/>
              <a:t>‹#›</a:t>
            </a:fld>
            <a:endParaRPr lang="en-US" dirty="0"/>
          </a:p>
        </p:txBody>
      </p:sp>
      <p:sp>
        <p:nvSpPr>
          <p:cNvPr id="9" name="Text Placeholder 8"/>
          <p:cNvSpPr>
            <a:spLocks noGrp="1"/>
          </p:cNvSpPr>
          <p:nvPr>
            <p:ph type="body" sz="quarter" idx="13"/>
          </p:nvPr>
        </p:nvSpPr>
        <p:spPr>
          <a:xfrm>
            <a:off x="236630" y="4652962"/>
            <a:ext cx="4839426" cy="720253"/>
          </a:xfrm>
          <a:solidFill>
            <a:schemeClr val="accent1"/>
          </a:solidFill>
          <a:ln>
            <a:noFill/>
          </a:ln>
        </p:spPr>
        <p:txBody>
          <a:bodyPr>
            <a:normAutofit/>
          </a:bodyPr>
          <a:lstStyle>
            <a:lvl1pPr marL="0" indent="0">
              <a:buNone/>
              <a:defRPr sz="1000">
                <a:solidFill>
                  <a:schemeClr val="bg1">
                    <a:lumMod val="95000"/>
                  </a:schemeClr>
                </a:solidFill>
              </a:defRPr>
            </a:lvl1pPr>
          </a:lstStyle>
          <a:p>
            <a:pPr lvl="0"/>
            <a:r>
              <a:rPr lang="en-US" smtClean="0"/>
              <a:t>Click to edit Master text styles</a:t>
            </a:r>
          </a:p>
        </p:txBody>
      </p:sp>
    </p:spTree>
    <p:extLst>
      <p:ext uri="{BB962C8B-B14F-4D97-AF65-F5344CB8AC3E}">
        <p14:creationId xmlns:p14="http://schemas.microsoft.com/office/powerpoint/2010/main" val="215948530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60648"/>
            <a:ext cx="8640960" cy="43204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1520" y="908720"/>
            <a:ext cx="8640960" cy="446449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6629" y="5661248"/>
            <a:ext cx="2133600" cy="216023"/>
          </a:xfrm>
          <a:prstGeom prst="rect">
            <a:avLst/>
          </a:prstGeom>
        </p:spPr>
        <p:txBody>
          <a:bodyPr vert="horz" lIns="91440" tIns="45720" rIns="91440" bIns="45720" rtlCol="0" anchor="ctr"/>
          <a:lstStyle>
            <a:lvl1pPr algn="l">
              <a:defRPr sz="1000">
                <a:solidFill>
                  <a:schemeClr val="accent1"/>
                </a:solidFill>
              </a:defRPr>
            </a:lvl1pPr>
          </a:lstStyle>
          <a:p>
            <a:fld id="{295A1BBF-FB3F-4B88-861E-6ABF47B5F7DA}" type="datetime1">
              <a:rPr lang="en-US" smtClean="0"/>
              <a:t>10/9/2019</a:t>
            </a:fld>
            <a:endParaRPr lang="en-US" dirty="0"/>
          </a:p>
        </p:txBody>
      </p:sp>
      <p:sp>
        <p:nvSpPr>
          <p:cNvPr id="5" name="Footer Placeholder 4"/>
          <p:cNvSpPr>
            <a:spLocks noGrp="1"/>
          </p:cNvSpPr>
          <p:nvPr>
            <p:ph type="ftr" sz="quarter" idx="3"/>
          </p:nvPr>
        </p:nvSpPr>
        <p:spPr>
          <a:xfrm>
            <a:off x="3124200" y="5661248"/>
            <a:ext cx="2895600" cy="216023"/>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6773771" y="5661248"/>
            <a:ext cx="2133600" cy="216023"/>
          </a:xfrm>
          <a:prstGeom prst="rect">
            <a:avLst/>
          </a:prstGeom>
        </p:spPr>
        <p:txBody>
          <a:bodyPr vert="horz" lIns="91440" tIns="45720" rIns="91440" bIns="45720" rtlCol="0" anchor="ctr"/>
          <a:lstStyle>
            <a:lvl1pPr algn="r">
              <a:defRPr sz="1000">
                <a:solidFill>
                  <a:schemeClr val="accent1"/>
                </a:solidFill>
              </a:defRPr>
            </a:lvl1pPr>
          </a:lstStyle>
          <a:p>
            <a:fld id="{A8380127-2E4F-4720-A546-49D7111EBC0C}" type="slidenum">
              <a:rPr lang="en-US" smtClean="0"/>
              <a:pPr/>
              <a:t>‹#›</a:t>
            </a:fld>
            <a:endParaRPr lang="en-US" dirty="0"/>
          </a:p>
        </p:txBody>
      </p:sp>
    </p:spTree>
    <p:extLst>
      <p:ext uri="{BB962C8B-B14F-4D97-AF65-F5344CB8AC3E}">
        <p14:creationId xmlns:p14="http://schemas.microsoft.com/office/powerpoint/2010/main" val="393219748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ransition spd="slow">
    <p:push dir="u"/>
  </p:transition>
  <p:hf hdr="0" ftr="0" dt="0"/>
  <p:txStyles>
    <p:titleStyle>
      <a:lvl1pPr algn="l" defTabSz="914400" rtl="0" eaLnBrk="1" latinLnBrk="0" hangingPunct="1">
        <a:spcBef>
          <a:spcPct val="0"/>
        </a:spcBef>
        <a:buNone/>
        <a:defRPr sz="20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60648"/>
            <a:ext cx="8640960" cy="43204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1520" y="908720"/>
            <a:ext cx="8640960" cy="446449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6629" y="5661248"/>
            <a:ext cx="2133600" cy="216023"/>
          </a:xfrm>
          <a:prstGeom prst="rect">
            <a:avLst/>
          </a:prstGeom>
        </p:spPr>
        <p:txBody>
          <a:bodyPr vert="horz" lIns="91440" tIns="45720" rIns="91440" bIns="45720" rtlCol="0" anchor="ctr"/>
          <a:lstStyle>
            <a:lvl1pPr algn="l">
              <a:defRPr sz="1000">
                <a:solidFill>
                  <a:schemeClr val="accent1"/>
                </a:solidFill>
              </a:defRPr>
            </a:lvl1pPr>
          </a:lstStyle>
          <a:p>
            <a:fld id="{E597CA26-3FC0-46CD-9DB8-7013AE678659}" type="datetime1">
              <a:rPr lang="en-US" smtClean="0">
                <a:solidFill>
                  <a:srgbClr val="4F81BD"/>
                </a:solidFill>
                <a:cs typeface="Arial" panose="020B0604020202020204" pitchFamily="34" charset="0"/>
              </a:rPr>
              <a:t>10/9/2019</a:t>
            </a:fld>
            <a:endParaRPr lang="en-US" dirty="0">
              <a:solidFill>
                <a:srgbClr val="4F81BD"/>
              </a:solidFill>
              <a:cs typeface="Arial" panose="020B0604020202020204" pitchFamily="34" charset="0"/>
            </a:endParaRPr>
          </a:p>
        </p:txBody>
      </p:sp>
      <p:sp>
        <p:nvSpPr>
          <p:cNvPr id="5" name="Footer Placeholder 4"/>
          <p:cNvSpPr>
            <a:spLocks noGrp="1"/>
          </p:cNvSpPr>
          <p:nvPr>
            <p:ph type="ftr" sz="quarter" idx="3"/>
          </p:nvPr>
        </p:nvSpPr>
        <p:spPr>
          <a:xfrm>
            <a:off x="3124200" y="5661248"/>
            <a:ext cx="2895600" cy="216023"/>
          </a:xfrm>
          <a:prstGeom prst="rect">
            <a:avLst/>
          </a:prstGeom>
        </p:spPr>
        <p:txBody>
          <a:bodyPr vert="horz" lIns="91440" tIns="45720" rIns="91440" bIns="45720" rtlCol="0" anchor="ctr"/>
          <a:lstStyle>
            <a:lvl1pPr algn="ctr">
              <a:defRPr sz="1000">
                <a:solidFill>
                  <a:schemeClr val="accent1"/>
                </a:solidFill>
              </a:defRPr>
            </a:lvl1pPr>
          </a:lstStyle>
          <a:p>
            <a:endParaRPr lang="en-US" dirty="0">
              <a:solidFill>
                <a:srgbClr val="4F81BD"/>
              </a:solidFill>
              <a:cs typeface="Arial" panose="020B0604020202020204" pitchFamily="34" charset="0"/>
            </a:endParaRPr>
          </a:p>
        </p:txBody>
      </p:sp>
      <p:sp>
        <p:nvSpPr>
          <p:cNvPr id="6" name="Slide Number Placeholder 5"/>
          <p:cNvSpPr>
            <a:spLocks noGrp="1"/>
          </p:cNvSpPr>
          <p:nvPr>
            <p:ph type="sldNum" sz="quarter" idx="4"/>
          </p:nvPr>
        </p:nvSpPr>
        <p:spPr>
          <a:xfrm>
            <a:off x="6773771" y="5661248"/>
            <a:ext cx="2133600" cy="216023"/>
          </a:xfrm>
          <a:prstGeom prst="rect">
            <a:avLst/>
          </a:prstGeom>
        </p:spPr>
        <p:txBody>
          <a:bodyPr vert="horz" lIns="91440" tIns="45720" rIns="91440" bIns="45720" rtlCol="0" anchor="ctr"/>
          <a:lstStyle>
            <a:lvl1pPr algn="r">
              <a:defRPr sz="1000">
                <a:solidFill>
                  <a:schemeClr val="accent1"/>
                </a:solidFill>
              </a:defRPr>
            </a:lvl1pPr>
          </a:lstStyle>
          <a:p>
            <a:fld id="{A8380127-2E4F-4720-A546-49D7111EBC0C}" type="slidenum">
              <a:rPr lang="en-US" smtClean="0">
                <a:solidFill>
                  <a:srgbClr val="4F81BD"/>
                </a:solidFill>
                <a:cs typeface="Arial" panose="020B0604020202020204" pitchFamily="34" charset="0"/>
              </a:rPr>
              <a:pPr/>
              <a:t>‹#›</a:t>
            </a:fld>
            <a:endParaRPr lang="en-US" dirty="0">
              <a:solidFill>
                <a:srgbClr val="4F81BD"/>
              </a:solidFill>
              <a:cs typeface="Arial" panose="020B0604020202020204" pitchFamily="34" charset="0"/>
            </a:endParaRPr>
          </a:p>
        </p:txBody>
      </p:sp>
    </p:spTree>
    <p:extLst>
      <p:ext uri="{BB962C8B-B14F-4D97-AF65-F5344CB8AC3E}">
        <p14:creationId xmlns:p14="http://schemas.microsoft.com/office/powerpoint/2010/main" val="2792148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ftr="0" dt="0"/>
  <p:txStyles>
    <p:titleStyle>
      <a:lvl1pPr algn="l" defTabSz="914400" rtl="0" eaLnBrk="1" latinLnBrk="0" hangingPunct="1">
        <a:spcBef>
          <a:spcPct val="0"/>
        </a:spcBef>
        <a:buNone/>
        <a:defRPr sz="20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60648"/>
            <a:ext cx="8640960" cy="43204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1520" y="908720"/>
            <a:ext cx="8640960" cy="446449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6629" y="5661248"/>
            <a:ext cx="2133600" cy="216023"/>
          </a:xfrm>
          <a:prstGeom prst="rect">
            <a:avLst/>
          </a:prstGeom>
        </p:spPr>
        <p:txBody>
          <a:bodyPr vert="horz" lIns="91440" tIns="45720" rIns="91440" bIns="45720" rtlCol="0" anchor="ctr"/>
          <a:lstStyle>
            <a:lvl1pPr algn="l">
              <a:defRPr sz="1000">
                <a:solidFill>
                  <a:schemeClr val="accent1"/>
                </a:solidFill>
              </a:defRPr>
            </a:lvl1pPr>
          </a:lstStyle>
          <a:p>
            <a:fld id="{83033A92-9558-4E01-9AF9-93D3F18114FD}"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3"/>
          </p:nvPr>
        </p:nvSpPr>
        <p:spPr>
          <a:xfrm>
            <a:off x="3124200" y="5661248"/>
            <a:ext cx="2895600" cy="216023"/>
          </a:xfrm>
          <a:prstGeom prst="rect">
            <a:avLst/>
          </a:prstGeom>
        </p:spPr>
        <p:txBody>
          <a:bodyPr vert="horz" lIns="91440" tIns="45720" rIns="91440" bIns="45720" rtlCol="0" anchor="ctr"/>
          <a:lstStyle>
            <a:lvl1pPr algn="ctr">
              <a:defRPr sz="1000">
                <a:solidFill>
                  <a:schemeClr val="accent1"/>
                </a:solidFill>
              </a:defRPr>
            </a:lvl1pPr>
          </a:lstStyle>
          <a:p>
            <a:endParaRPr lang="en-US" dirty="0">
              <a:solidFill>
                <a:srgbClr val="4F81BD"/>
              </a:solidFill>
            </a:endParaRPr>
          </a:p>
        </p:txBody>
      </p:sp>
      <p:sp>
        <p:nvSpPr>
          <p:cNvPr id="6" name="Slide Number Placeholder 5"/>
          <p:cNvSpPr>
            <a:spLocks noGrp="1"/>
          </p:cNvSpPr>
          <p:nvPr>
            <p:ph type="sldNum" sz="quarter" idx="4"/>
          </p:nvPr>
        </p:nvSpPr>
        <p:spPr>
          <a:xfrm>
            <a:off x="6773771" y="5661248"/>
            <a:ext cx="2133600" cy="216023"/>
          </a:xfrm>
          <a:prstGeom prst="rect">
            <a:avLst/>
          </a:prstGeom>
        </p:spPr>
        <p:txBody>
          <a:bodyPr vert="horz" lIns="91440" tIns="45720" rIns="91440" bIns="45720" rtlCol="0" anchor="ctr"/>
          <a:lstStyle>
            <a:lvl1pPr algn="r">
              <a:defRPr sz="1000">
                <a:solidFill>
                  <a:schemeClr val="accent1"/>
                </a:solidFill>
              </a:defRPr>
            </a:lvl1p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9270798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spcBef>
          <a:spcPct val="0"/>
        </a:spcBef>
        <a:buNone/>
        <a:defRPr sz="20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60648"/>
            <a:ext cx="8640960" cy="43204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1520" y="908720"/>
            <a:ext cx="8640960" cy="44644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6629" y="5661248"/>
            <a:ext cx="2133600" cy="216023"/>
          </a:xfrm>
          <a:prstGeom prst="rect">
            <a:avLst/>
          </a:prstGeom>
        </p:spPr>
        <p:txBody>
          <a:bodyPr vert="horz" lIns="91440" tIns="45720" rIns="91440" bIns="45720" rtlCol="0" anchor="ctr"/>
          <a:lstStyle>
            <a:lvl1pPr algn="l">
              <a:defRPr sz="1000">
                <a:solidFill>
                  <a:schemeClr val="accent1"/>
                </a:solidFill>
              </a:defRPr>
            </a:lvl1pPr>
          </a:lstStyle>
          <a:p>
            <a:fld id="{D829B6FB-B1B0-42F2-A4EA-493FD463CDAC}" type="datetime1">
              <a:rPr lang="en-US" smtClean="0">
                <a:solidFill>
                  <a:srgbClr val="4F81BD"/>
                </a:solidFill>
              </a:rPr>
              <a:t>10/9/2019</a:t>
            </a:fld>
            <a:endParaRPr lang="en-US" dirty="0">
              <a:solidFill>
                <a:srgbClr val="4F81BD"/>
              </a:solidFill>
            </a:endParaRPr>
          </a:p>
        </p:txBody>
      </p:sp>
      <p:sp>
        <p:nvSpPr>
          <p:cNvPr id="5" name="Footer Placeholder 4"/>
          <p:cNvSpPr>
            <a:spLocks noGrp="1"/>
          </p:cNvSpPr>
          <p:nvPr>
            <p:ph type="ftr" sz="quarter" idx="3"/>
          </p:nvPr>
        </p:nvSpPr>
        <p:spPr>
          <a:xfrm>
            <a:off x="3124200" y="5661248"/>
            <a:ext cx="2895600" cy="216023"/>
          </a:xfrm>
          <a:prstGeom prst="rect">
            <a:avLst/>
          </a:prstGeom>
        </p:spPr>
        <p:txBody>
          <a:bodyPr vert="horz" lIns="91440" tIns="45720" rIns="91440" bIns="45720" rtlCol="0" anchor="ctr"/>
          <a:lstStyle>
            <a:lvl1pPr algn="ctr">
              <a:defRPr sz="1000">
                <a:solidFill>
                  <a:schemeClr val="accent1"/>
                </a:solidFill>
              </a:defRPr>
            </a:lvl1pPr>
          </a:lstStyle>
          <a:p>
            <a:endParaRPr lang="en-US" dirty="0">
              <a:solidFill>
                <a:srgbClr val="4F81BD"/>
              </a:solidFill>
            </a:endParaRPr>
          </a:p>
        </p:txBody>
      </p:sp>
      <p:sp>
        <p:nvSpPr>
          <p:cNvPr id="6" name="Slide Number Placeholder 5"/>
          <p:cNvSpPr>
            <a:spLocks noGrp="1"/>
          </p:cNvSpPr>
          <p:nvPr>
            <p:ph type="sldNum" sz="quarter" idx="4"/>
          </p:nvPr>
        </p:nvSpPr>
        <p:spPr>
          <a:xfrm>
            <a:off x="6773771" y="5661248"/>
            <a:ext cx="2133600" cy="216023"/>
          </a:xfrm>
          <a:prstGeom prst="rect">
            <a:avLst/>
          </a:prstGeom>
        </p:spPr>
        <p:txBody>
          <a:bodyPr vert="horz" lIns="91440" tIns="45720" rIns="91440" bIns="45720" rtlCol="0" anchor="ctr"/>
          <a:lstStyle>
            <a:lvl1pPr algn="r">
              <a:defRPr sz="1000">
                <a:solidFill>
                  <a:schemeClr val="accent1"/>
                </a:solidFill>
              </a:defRPr>
            </a:lvl1pPr>
          </a:lstStyle>
          <a:p>
            <a:fld id="{A8380127-2E4F-4720-A546-49D7111EBC0C}"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359805388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l" defTabSz="914400" rtl="0" eaLnBrk="1" latinLnBrk="0" hangingPunct="1">
        <a:spcBef>
          <a:spcPct val="0"/>
        </a:spcBef>
        <a:buNone/>
        <a:defRPr sz="20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8.jpeg"/><Relationship Id="rId11" Type="http://schemas.openxmlformats.org/officeDocument/2006/relationships/image" Target="../media/image23.tiff"/><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21" Type="http://schemas.openxmlformats.org/officeDocument/2006/relationships/diagramColors" Target="../diagrams/colors5.xml"/><Relationship Id="rId34" Type="http://schemas.openxmlformats.org/officeDocument/2006/relationships/diagramLayout" Target="../diagrams/layout8.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diagramData" Target="../diagrams/data8.xml"/><Relationship Id="rId2" Type="http://schemas.openxmlformats.org/officeDocument/2006/relationships/notesSlide" Target="../notesSlides/notesSlide9.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37" Type="http://schemas.microsoft.com/office/2007/relationships/diagramDrawing" Target="../diagrams/drawing8.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36" Type="http://schemas.openxmlformats.org/officeDocument/2006/relationships/diagramColors" Target="../diagrams/colors8.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35" Type="http://schemas.openxmlformats.org/officeDocument/2006/relationships/diagramQuickStyle" Target="../diagrams/quickStyle8.xml"/><Relationship Id="rId8" Type="http://schemas.openxmlformats.org/officeDocument/2006/relationships/diagramData" Target="../diagrams/data3.xml"/><Relationship Id="rId3"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chart" Target="../charts/chart7.xml"/><Relationship Id="rId1" Type="http://schemas.openxmlformats.org/officeDocument/2006/relationships/slideLayout" Target="../slideLayouts/slideLayout18.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 Id="rId9"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notesSlide" Target="../notesSlides/notesSlide12.xml"/><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slideLayout" Target="../slideLayouts/slideLayout46.xml"/><Relationship Id="rId16" Type="http://schemas.openxmlformats.org/officeDocument/2006/relationships/image" Target="../media/image74.png"/><Relationship Id="rId1" Type="http://schemas.openxmlformats.org/officeDocument/2006/relationships/themeOverride" Target="../theme/themeOverride3.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tiff"/><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image" Target="../media/image3.jpeg"/><Relationship Id="rId9" Type="http://schemas.openxmlformats.org/officeDocument/2006/relationships/image" Target="../media/image67.jpeg"/><Relationship Id="rId1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hemeOverride" Target="../theme/themeOverride4.xml"/><Relationship Id="rId5" Type="http://schemas.openxmlformats.org/officeDocument/2006/relationships/image" Target="../media/image75.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6.png"/><Relationship Id="rId7" Type="http://schemas.openxmlformats.org/officeDocument/2006/relationships/image" Target="../media/image78.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dirty="0"/>
              <a:t>PLANNING AND REPORTING </a:t>
            </a:r>
            <a:r>
              <a:rPr lang="en-US" dirty="0" smtClean="0"/>
              <a:t>- 2019/20 TIDS &amp; 2024/25 CYCLE W/SHOP </a:t>
            </a:r>
            <a:endParaRPr lang="en-GB"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7778"/>
          <a:stretch/>
        </p:blipFill>
        <p:spPr>
          <a:xfrm>
            <a:off x="-5608" y="0"/>
            <a:ext cx="9144000" cy="6026728"/>
          </a:xfrm>
          <a:prstGeom prst="rect">
            <a:avLst/>
          </a:prstGeom>
        </p:spPr>
      </p:pic>
    </p:spTree>
    <p:extLst>
      <p:ext uri="{BB962C8B-B14F-4D97-AF65-F5344CB8AC3E}">
        <p14:creationId xmlns:p14="http://schemas.microsoft.com/office/powerpoint/2010/main" val="1996199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E5EDF-0DAA-2347-8FB6-68513A44E2E6}"/>
              </a:ext>
            </a:extLst>
          </p:cNvPr>
          <p:cNvSpPr txBox="1">
            <a:spLocks/>
          </p:cNvSpPr>
          <p:nvPr/>
        </p:nvSpPr>
        <p:spPr>
          <a:xfrm>
            <a:off x="70361" y="97876"/>
            <a:ext cx="9143999" cy="588925"/>
          </a:xfrm>
          <a:prstGeom prst="rect">
            <a:avLst/>
          </a:prstGeom>
        </p:spPr>
        <p:txBody>
          <a:bodyPr vert="horz" lIns="91440" tIns="45720" rIns="91440" bIns="45720" rtlCol="0" anchor="t">
            <a:noAutofit/>
          </a:bodyPr>
          <a:lstStyle>
            <a:defPPr>
              <a:defRPr lang="en-US"/>
            </a:defPPr>
            <a:lvl1pPr>
              <a:spcBef>
                <a:spcPct val="0"/>
              </a:spcBef>
              <a:buNone/>
              <a:defRPr sz="2400" b="1">
                <a:solidFill>
                  <a:schemeClr val="accent1"/>
                </a:solidFill>
                <a:latin typeface="+mj-lt"/>
                <a:ea typeface="+mj-ea"/>
                <a:cs typeface="+mj-cs"/>
              </a:defRPr>
            </a:lvl1pPr>
          </a:lstStyle>
          <a:p>
            <a:r>
              <a:rPr lang="en-ZA" dirty="0"/>
              <a:t> </a:t>
            </a:r>
            <a:r>
              <a:rPr lang="en-ZA" dirty="0" smtClean="0"/>
              <a:t>Advancing Knowledge </a:t>
            </a:r>
            <a:r>
              <a:rPr lang="en-ZA" dirty="0"/>
              <a:t>-</a:t>
            </a:r>
            <a:r>
              <a:rPr lang="en-ZA" dirty="0" smtClean="0"/>
              <a:t> Research in Health</a:t>
            </a:r>
            <a:endParaRPr lang="en-ZA" dirty="0"/>
          </a:p>
        </p:txBody>
      </p:sp>
      <p:grpSp>
        <p:nvGrpSpPr>
          <p:cNvPr id="5" name="Group 4"/>
          <p:cNvGrpSpPr/>
          <p:nvPr/>
        </p:nvGrpSpPr>
        <p:grpSpPr>
          <a:xfrm>
            <a:off x="369188" y="699145"/>
            <a:ext cx="2219231" cy="1919909"/>
            <a:chOff x="1916670" y="16780"/>
            <a:chExt cx="2219231" cy="1919909"/>
          </a:xfrm>
          <a:scene3d>
            <a:camera prst="orthographicFront">
              <a:rot lat="0" lon="0" rev="0"/>
            </a:camera>
            <a:lightRig rig="soft" dir="t">
              <a:rot lat="0" lon="0" rev="0"/>
            </a:lightRig>
          </a:scene3d>
        </p:grpSpPr>
        <p:sp>
          <p:nvSpPr>
            <p:cNvPr id="12" name="Hexagon 11"/>
            <p:cNvSpPr/>
            <p:nvPr/>
          </p:nvSpPr>
          <p:spPr>
            <a:xfrm>
              <a:off x="1916670" y="16780"/>
              <a:ext cx="2219231" cy="1919909"/>
            </a:xfrm>
            <a:prstGeom prst="hexagon">
              <a:avLst>
                <a:gd name="adj" fmla="val 28570"/>
                <a:gd name="vf" fmla="val 115470"/>
              </a:avLst>
            </a:prstGeom>
            <a:blipFill rotWithShape="0">
              <a:blip r:embed="rId2"/>
              <a:stretch>
                <a:fillRect/>
              </a:stretch>
            </a:blipFill>
            <a:ln w="12700" cap="flat" cmpd="sng" algn="ctr">
              <a:noFill/>
              <a:prstDash val="solid"/>
              <a:miter lim="800000"/>
            </a:ln>
            <a:effectLst>
              <a:outerShdw blurRad="107950" dist="12700" dir="5400000" algn="ctr" rotWithShape="0">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3" name="Hexagon 4"/>
            <p:cNvSpPr/>
            <p:nvPr/>
          </p:nvSpPr>
          <p:spPr>
            <a:xfrm>
              <a:off x="2284445" y="334951"/>
              <a:ext cx="1483681" cy="12835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solidFill>
                  <a:sysClr val="windowText" lastClr="000000"/>
                </a:solidFill>
                <a:latin typeface="Century Gothic" panose="020B0502020202020204" pitchFamily="34" charset="0"/>
                <a:ea typeface="+mn-ea"/>
                <a:cs typeface="+mn-cs"/>
              </a:endParaRPr>
            </a:p>
          </p:txBody>
        </p:sp>
      </p:grpSp>
      <p:grpSp>
        <p:nvGrpSpPr>
          <p:cNvPr id="6" name="Group 5"/>
          <p:cNvGrpSpPr/>
          <p:nvPr/>
        </p:nvGrpSpPr>
        <p:grpSpPr>
          <a:xfrm>
            <a:off x="6804248" y="2415110"/>
            <a:ext cx="2219231" cy="1919909"/>
            <a:chOff x="3926963" y="1180873"/>
            <a:chExt cx="2219231" cy="1919909"/>
          </a:xfrm>
          <a:scene3d>
            <a:camera prst="orthographicFront">
              <a:rot lat="0" lon="0" rev="0"/>
            </a:camera>
            <a:lightRig rig="soft" dir="t">
              <a:rot lat="0" lon="0" rev="0"/>
            </a:lightRig>
          </a:scene3d>
        </p:grpSpPr>
        <p:sp>
          <p:nvSpPr>
            <p:cNvPr id="10" name="Hexagon 9"/>
            <p:cNvSpPr/>
            <p:nvPr/>
          </p:nvSpPr>
          <p:spPr>
            <a:xfrm>
              <a:off x="3926963" y="1180873"/>
              <a:ext cx="2219231" cy="1919909"/>
            </a:xfrm>
            <a:prstGeom prst="hexagon">
              <a:avLst>
                <a:gd name="adj" fmla="val 28570"/>
                <a:gd name="vf" fmla="val 115470"/>
              </a:avLst>
            </a:prstGeom>
            <a:blipFill rotWithShape="0">
              <a:blip r:embed="rId3"/>
              <a:stretch>
                <a:fillRect/>
              </a:stretch>
            </a:blipFill>
            <a:ln w="12700" cap="flat" cmpd="sng" algn="ctr">
              <a:noFill/>
              <a:prstDash val="solid"/>
              <a:miter lim="800000"/>
            </a:ln>
            <a:effectLst>
              <a:outerShdw blurRad="107950" dist="12700" dir="5400000" algn="ctr" rotWithShape="0">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1" name="Hexagon 6"/>
            <p:cNvSpPr/>
            <p:nvPr/>
          </p:nvSpPr>
          <p:spPr>
            <a:xfrm>
              <a:off x="4294738" y="1499044"/>
              <a:ext cx="1483681" cy="12835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smtClean="0">
                <a:solidFill>
                  <a:sysClr val="window" lastClr="FFFFFF"/>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lvl="0" algn="ctr" defTabSz="533400">
                <a:lnSpc>
                  <a:spcPct val="90000"/>
                </a:lnSpc>
                <a:spcBef>
                  <a:spcPct val="0"/>
                </a:spcBef>
                <a:spcAft>
                  <a:spcPct val="35000"/>
                </a:spcAft>
              </a:pPr>
              <a:endParaRPr lang="en-US" sz="1200" b="1" kern="1200" dirty="0" smtClean="0">
                <a:solidFill>
                  <a:srgbClr val="00B050"/>
                </a:solidFill>
                <a:latin typeface="Century Gothic" panose="020B0502020202020204" pitchFamily="34" charset="0"/>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kern="1200" dirty="0">
                <a:solidFill>
                  <a:sysClr val="window" lastClr="FFFFFF"/>
                </a:solidFill>
                <a:latin typeface="Century Gothic" panose="020B0502020202020204" pitchFamily="34" charset="0"/>
                <a:ea typeface="+mn-ea"/>
                <a:cs typeface="+mn-cs"/>
              </a:endParaRPr>
            </a:p>
          </p:txBody>
        </p:sp>
      </p:grpSp>
      <p:grpSp>
        <p:nvGrpSpPr>
          <p:cNvPr id="7" name="Group 6"/>
          <p:cNvGrpSpPr/>
          <p:nvPr/>
        </p:nvGrpSpPr>
        <p:grpSpPr>
          <a:xfrm>
            <a:off x="395536" y="3407505"/>
            <a:ext cx="2219231" cy="1919909"/>
            <a:chOff x="3926963" y="3502332"/>
            <a:chExt cx="2219231" cy="1919909"/>
          </a:xfrm>
          <a:scene3d>
            <a:camera prst="orthographicFront">
              <a:rot lat="0" lon="0" rev="0"/>
            </a:camera>
            <a:lightRig rig="soft" dir="t">
              <a:rot lat="0" lon="0" rev="0"/>
            </a:lightRig>
          </a:scene3d>
        </p:grpSpPr>
        <p:sp>
          <p:nvSpPr>
            <p:cNvPr id="8" name="Hexagon 7"/>
            <p:cNvSpPr/>
            <p:nvPr/>
          </p:nvSpPr>
          <p:spPr>
            <a:xfrm>
              <a:off x="3926963" y="3502332"/>
              <a:ext cx="2219231" cy="1919909"/>
            </a:xfrm>
            <a:prstGeom prst="hexagon">
              <a:avLst>
                <a:gd name="adj" fmla="val 28570"/>
                <a:gd name="vf" fmla="val 115470"/>
              </a:avLst>
            </a:prstGeom>
            <a:blipFill rotWithShape="0">
              <a:blip r:embed="rId4"/>
              <a:stretch>
                <a:fillRect/>
              </a:stretch>
            </a:blipFill>
            <a:ln w="12700" cap="flat" cmpd="sng" algn="ctr">
              <a:noFill/>
              <a:prstDash val="solid"/>
              <a:miter lim="800000"/>
            </a:ln>
            <a:effectLst>
              <a:outerShdw blurRad="107950" dist="12700" dir="5400000" algn="ctr" rotWithShape="0">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9" name="Hexagon 8"/>
            <p:cNvSpPr/>
            <p:nvPr/>
          </p:nvSpPr>
          <p:spPr>
            <a:xfrm>
              <a:off x="4294738" y="3820503"/>
              <a:ext cx="1483681" cy="128356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solidFill>
                  <a:sysClr val="windowText" lastClr="000000"/>
                </a:solidFill>
                <a:latin typeface="Century Gothic" panose="020B0502020202020204" pitchFamily="34" charset="0"/>
                <a:ea typeface="+mn-ea"/>
                <a:cs typeface="+mn-cs"/>
              </a:endParaRPr>
            </a:p>
          </p:txBody>
        </p:sp>
      </p:grpSp>
      <p:sp>
        <p:nvSpPr>
          <p:cNvPr id="4" name="Rectangle 3"/>
          <p:cNvSpPr/>
          <p:nvPr/>
        </p:nvSpPr>
        <p:spPr>
          <a:xfrm>
            <a:off x="2730426" y="1060186"/>
            <a:ext cx="4176464" cy="94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smtClean="0"/>
              <a:t>Strong </a:t>
            </a:r>
            <a:r>
              <a:rPr lang="en-ZA" sz="1200" dirty="0"/>
              <a:t>Materials has </a:t>
            </a:r>
            <a:r>
              <a:rPr lang="en-ZA" sz="1050" dirty="0"/>
              <a:t>developed</a:t>
            </a:r>
            <a:r>
              <a:rPr lang="en-ZA" sz="1200" dirty="0"/>
              <a:t> a diamond sensor for radiography measurements for mammography, thereby increasing the efficiency and effectiveness of such testing for women.</a:t>
            </a:r>
          </a:p>
        </p:txBody>
      </p:sp>
      <p:sp>
        <p:nvSpPr>
          <p:cNvPr id="16" name="Rectangle 15"/>
          <p:cNvSpPr/>
          <p:nvPr/>
        </p:nvSpPr>
        <p:spPr>
          <a:xfrm>
            <a:off x="2939942" y="2415110"/>
            <a:ext cx="3757433" cy="953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TB Screening Kit developed </a:t>
            </a:r>
            <a:r>
              <a:rPr lang="en-ZA" sz="1200" dirty="0" smtClean="0"/>
              <a:t>for Tuberculosis </a:t>
            </a:r>
            <a:r>
              <a:rPr lang="en-ZA" sz="1200" dirty="0"/>
              <a:t>Research enables faster and cheaper </a:t>
            </a:r>
            <a:r>
              <a:rPr lang="en-ZA" sz="1200" dirty="0" smtClean="0"/>
              <a:t>diagnosis. </a:t>
            </a:r>
            <a:endParaRPr lang="en-ZA" sz="1200" dirty="0"/>
          </a:p>
        </p:txBody>
      </p:sp>
      <p:sp>
        <p:nvSpPr>
          <p:cNvPr id="17" name="Rectangle 16"/>
          <p:cNvSpPr/>
          <p:nvPr/>
        </p:nvSpPr>
        <p:spPr>
          <a:xfrm>
            <a:off x="2618741" y="4005064"/>
            <a:ext cx="366320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smtClean="0"/>
              <a:t>The development of </a:t>
            </a:r>
            <a:r>
              <a:rPr lang="en-ZA" sz="1200" dirty="0"/>
              <a:t>an Antibody (CAP256-VRC26.25.LS ) which neutralizes HIV-1, and represents a significant forward stride in combating the AIDS </a:t>
            </a:r>
            <a:r>
              <a:rPr lang="en-ZA" sz="1200" dirty="0" smtClean="0"/>
              <a:t>Pandemic.</a:t>
            </a:r>
            <a:endParaRPr lang="en-ZA" sz="1200" dirty="0"/>
          </a:p>
        </p:txBody>
      </p:sp>
      <p:sp>
        <p:nvSpPr>
          <p:cNvPr id="2" name="Slide Number Placeholder 1"/>
          <p:cNvSpPr>
            <a:spLocks noGrp="1"/>
          </p:cNvSpPr>
          <p:nvPr>
            <p:ph type="sldNum" sz="quarter" idx="12"/>
          </p:nvPr>
        </p:nvSpPr>
        <p:spPr/>
        <p:txBody>
          <a:bodyPr/>
          <a:lstStyle/>
          <a:p>
            <a:fld id="{A8380127-2E4F-4720-A546-49D7111EBC0C}" type="slidenum">
              <a:rPr lang="en-US" smtClean="0"/>
              <a:t>10</a:t>
            </a:fld>
            <a:endParaRPr lang="en-US" dirty="0"/>
          </a:p>
        </p:txBody>
      </p:sp>
    </p:spTree>
    <p:extLst>
      <p:ext uri="{BB962C8B-B14F-4D97-AF65-F5344CB8AC3E}">
        <p14:creationId xmlns:p14="http://schemas.microsoft.com/office/powerpoint/2010/main" val="337668164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5F5397-21B3-0E4D-AF55-5225E6A36C9D}"/>
              </a:ext>
            </a:extLst>
          </p:cNvPr>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36" y="564236"/>
            <a:ext cx="9141864" cy="5457052"/>
          </a:xfrm>
          <a:prstGeom prst="rect">
            <a:avLst/>
          </a:prstGeom>
        </p:spPr>
      </p:pic>
      <p:sp>
        <p:nvSpPr>
          <p:cNvPr id="6" name="Title 5"/>
          <p:cNvSpPr txBox="1">
            <a:spLocks/>
          </p:cNvSpPr>
          <p:nvPr/>
        </p:nvSpPr>
        <p:spPr>
          <a:xfrm>
            <a:off x="0" y="-65314"/>
            <a:ext cx="9144000" cy="982483"/>
          </a:xfrm>
          <a:prstGeom prst="rect">
            <a:avLst/>
          </a:prstGeom>
        </p:spPr>
        <p:txBody>
          <a:bodyPr vert="horz" lIns="91440" tIns="45720" rIns="91440" bIns="45720" rtlCol="0"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endParaRPr lang="en-ZA" sz="3200" dirty="0">
              <a:solidFill>
                <a:srgbClr val="002060"/>
              </a:solidFill>
              <a:latin typeface="Arial" pitchFamily="34" charset="0"/>
              <a:cs typeface="Arial" pitchFamily="34" charset="0"/>
            </a:endParaRPr>
          </a:p>
        </p:txBody>
      </p:sp>
      <p:sp>
        <p:nvSpPr>
          <p:cNvPr id="8" name="Title 1">
            <a:extLst>
              <a:ext uri="{FF2B5EF4-FFF2-40B4-BE49-F238E27FC236}">
                <a16:creationId xmlns:a16="http://schemas.microsoft.com/office/drawing/2014/main" id="{7F4E5EDF-0DAA-2347-8FB6-68513A44E2E6}"/>
              </a:ext>
            </a:extLst>
          </p:cNvPr>
          <p:cNvSpPr txBox="1">
            <a:spLocks/>
          </p:cNvSpPr>
          <p:nvPr/>
        </p:nvSpPr>
        <p:spPr>
          <a:xfrm>
            <a:off x="70361" y="97876"/>
            <a:ext cx="9143999" cy="588925"/>
          </a:xfrm>
          <a:prstGeom prst="rect">
            <a:avLst/>
          </a:prstGeom>
        </p:spPr>
        <p:txBody>
          <a:bodyPr vert="horz" lIns="91440" tIns="45720" rIns="91440" bIns="45720" rtlCol="0" anchor="t">
            <a:noAutofit/>
          </a:bodyPr>
          <a:lstStyle>
            <a:defPPr>
              <a:defRPr lang="en-US"/>
            </a:defPPr>
            <a:lvl1pPr>
              <a:spcBef>
                <a:spcPct val="0"/>
              </a:spcBef>
              <a:buNone/>
              <a:defRPr sz="2400" b="1">
                <a:solidFill>
                  <a:schemeClr val="accent1"/>
                </a:solidFill>
                <a:latin typeface="+mj-lt"/>
                <a:ea typeface="+mj-ea"/>
                <a:cs typeface="+mj-cs"/>
              </a:defRPr>
            </a:lvl1pPr>
          </a:lstStyle>
          <a:p>
            <a:r>
              <a:rPr lang="en-ZA" dirty="0"/>
              <a:t> </a:t>
            </a:r>
            <a:r>
              <a:rPr lang="en-ZA" dirty="0" smtClean="0"/>
              <a:t>Advancing Knowledge </a:t>
            </a:r>
            <a:r>
              <a:rPr lang="en-ZA" dirty="0"/>
              <a:t>-</a:t>
            </a:r>
            <a:r>
              <a:rPr lang="en-ZA" dirty="0" smtClean="0"/>
              <a:t> Research in Poverty and Inequality</a:t>
            </a:r>
            <a:endParaRPr lang="en-ZA" dirty="0"/>
          </a:p>
        </p:txBody>
      </p:sp>
    </p:spTree>
    <p:extLst>
      <p:ext uri="{BB962C8B-B14F-4D97-AF65-F5344CB8AC3E}">
        <p14:creationId xmlns:p14="http://schemas.microsoft.com/office/powerpoint/2010/main" val="74421772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805C59-FAFD-F343-8BC7-D0363B526BD3}"/>
              </a:ext>
            </a:extLst>
          </p:cNvPr>
          <p:cNvSpPr/>
          <p:nvPr/>
        </p:nvSpPr>
        <p:spPr>
          <a:xfrm>
            <a:off x="67039" y="-38718"/>
            <a:ext cx="8825441" cy="523681"/>
          </a:xfrm>
          <a:prstGeom prst="rect">
            <a:avLst/>
          </a:prstGeom>
        </p:spPr>
        <p:txBody>
          <a:bodyPr vert="horz" lIns="91440" tIns="45720" rIns="91440" bIns="45720" rtlCol="0" anchor="t">
            <a:noAutofit/>
          </a:bodyPr>
          <a:lstStyle/>
          <a:p>
            <a:pPr>
              <a:spcBef>
                <a:spcPct val="0"/>
              </a:spcBef>
            </a:pPr>
            <a:r>
              <a:rPr lang="en-US" sz="2400" b="1" dirty="0" smtClean="0">
                <a:solidFill>
                  <a:schemeClr val="accent1"/>
                </a:solidFill>
                <a:latin typeface="+mj-lt"/>
                <a:ea typeface="+mj-ea"/>
                <a:cs typeface="+mj-cs"/>
              </a:rPr>
              <a:t>Advancing Knowledge – Research in Education</a:t>
            </a:r>
            <a:endParaRPr lang="en-US" sz="2400" b="1" dirty="0">
              <a:solidFill>
                <a:schemeClr val="accent1"/>
              </a:solidFill>
              <a:latin typeface="+mj-lt"/>
              <a:ea typeface="+mj-ea"/>
              <a:cs typeface="+mj-cs"/>
            </a:endParaRPr>
          </a:p>
        </p:txBody>
      </p:sp>
      <p:sp>
        <p:nvSpPr>
          <p:cNvPr id="5" name="Rectangle 4"/>
          <p:cNvSpPr/>
          <p:nvPr/>
        </p:nvSpPr>
        <p:spPr>
          <a:xfrm>
            <a:off x="179512" y="1023056"/>
            <a:ext cx="6120680" cy="4893647"/>
          </a:xfrm>
          <a:prstGeom prst="rect">
            <a:avLst/>
          </a:prstGeom>
        </p:spPr>
        <p:txBody>
          <a:bodyPr wrap="square">
            <a:spAutoFit/>
          </a:bodyPr>
          <a:lstStyle/>
          <a:p>
            <a:r>
              <a:rPr lang="en-US" sz="2400" dirty="0" smtClean="0"/>
              <a:t>MECI </a:t>
            </a:r>
            <a:r>
              <a:rPr lang="en-US" sz="2400" dirty="0"/>
              <a:t>objectives:</a:t>
            </a:r>
          </a:p>
          <a:p>
            <a:pPr marL="800100" lvl="1" indent="-342900">
              <a:buFont typeface="Arial" panose="020B0604020202020204" pitchFamily="34" charset="0"/>
              <a:buChar char="•"/>
            </a:pPr>
            <a:r>
              <a:rPr lang="en-US" sz="2400" dirty="0"/>
              <a:t>Training and development of teachers</a:t>
            </a:r>
          </a:p>
          <a:p>
            <a:pPr marL="800100" lvl="1" indent="-342900">
              <a:buFont typeface="Arial" panose="020B0604020202020204" pitchFamily="34" charset="0"/>
              <a:buChar char="•"/>
            </a:pPr>
            <a:r>
              <a:rPr lang="en-US" sz="2400" dirty="0"/>
              <a:t>Improve mathematics results</a:t>
            </a:r>
          </a:p>
          <a:p>
            <a:pPr marL="800100" lvl="1" indent="-342900">
              <a:buFont typeface="Arial" panose="020B0604020202020204" pitchFamily="34" charset="0"/>
              <a:buChar char="•"/>
            </a:pPr>
            <a:r>
              <a:rPr lang="en-US" sz="2400" dirty="0"/>
              <a:t>Research sustainable &amp; practical solutions</a:t>
            </a:r>
          </a:p>
          <a:p>
            <a:pPr marL="800100" lvl="1" indent="-342900">
              <a:buFont typeface="Arial" panose="020B0604020202020204" pitchFamily="34" charset="0"/>
              <a:buChar char="•"/>
            </a:pPr>
            <a:r>
              <a:rPr lang="en-US" sz="2400" dirty="0"/>
              <a:t>Provide leadership on mathematics </a:t>
            </a:r>
            <a:r>
              <a:rPr lang="en-US" sz="2400" dirty="0" smtClean="0"/>
              <a:t>education</a:t>
            </a:r>
          </a:p>
          <a:p>
            <a:pPr lvl="1"/>
            <a:endParaRPr lang="en-US" sz="2400" dirty="0"/>
          </a:p>
          <a:p>
            <a:r>
              <a:rPr lang="en-US" sz="2400" dirty="0" smtClean="0"/>
              <a:t>Universities: Pretoria</a:t>
            </a:r>
            <a:r>
              <a:rPr lang="en-US" sz="2400" dirty="0"/>
              <a:t>; Nelson Mandela; Rhodes, Western Cape and </a:t>
            </a:r>
            <a:r>
              <a:rPr lang="en-US" sz="2400" dirty="0" smtClean="0"/>
              <a:t>Witwatersrand</a:t>
            </a:r>
          </a:p>
          <a:p>
            <a:endParaRPr lang="en-US" sz="2400" dirty="0"/>
          </a:p>
          <a:p>
            <a:r>
              <a:rPr lang="en-US" sz="2400" dirty="0"/>
              <a:t>Partnership with First Rand Foundation and Department of Basic Education</a:t>
            </a:r>
          </a:p>
        </p:txBody>
      </p:sp>
      <p:pic>
        <p:nvPicPr>
          <p:cNvPr id="6" name="Picture 5"/>
          <p:cNvPicPr>
            <a:picLocks noChangeAspect="1"/>
          </p:cNvPicPr>
          <p:nvPr/>
        </p:nvPicPr>
        <p:blipFill>
          <a:blip r:embed="rId3"/>
          <a:stretch>
            <a:fillRect/>
          </a:stretch>
        </p:blipFill>
        <p:spPr>
          <a:xfrm>
            <a:off x="6186627" y="1284784"/>
            <a:ext cx="2779415" cy="3967345"/>
          </a:xfrm>
          <a:prstGeom prst="rect">
            <a:avLst/>
          </a:prstGeom>
        </p:spPr>
      </p:pic>
      <p:sp>
        <p:nvSpPr>
          <p:cNvPr id="7" name="TextBox 6"/>
          <p:cNvSpPr txBox="1"/>
          <p:nvPr/>
        </p:nvSpPr>
        <p:spPr>
          <a:xfrm>
            <a:off x="395536" y="622946"/>
            <a:ext cx="6624736" cy="400110"/>
          </a:xfrm>
          <a:prstGeom prst="rect">
            <a:avLst/>
          </a:prstGeom>
          <a:noFill/>
        </p:spPr>
        <p:txBody>
          <a:bodyPr wrap="square" rtlCol="0">
            <a:spAutoFit/>
          </a:bodyPr>
          <a:lstStyle/>
          <a:p>
            <a:r>
              <a:rPr lang="en-US" sz="2000" b="1" dirty="0">
                <a:solidFill>
                  <a:srgbClr val="C00000"/>
                </a:solidFill>
              </a:rPr>
              <a:t>Community of Practice in Mathematics Education</a:t>
            </a:r>
            <a:endParaRPr lang="en-ZA" sz="2000" b="1" dirty="0">
              <a:solidFill>
                <a:srgbClr val="C00000"/>
              </a:solidFill>
            </a:endParaRPr>
          </a:p>
        </p:txBody>
      </p:sp>
      <p:sp>
        <p:nvSpPr>
          <p:cNvPr id="8" name="Slide Number Placeholder 7"/>
          <p:cNvSpPr>
            <a:spLocks noGrp="1"/>
          </p:cNvSpPr>
          <p:nvPr>
            <p:ph type="sldNum" sz="quarter" idx="12"/>
          </p:nvPr>
        </p:nvSpPr>
        <p:spPr/>
        <p:txBody>
          <a:bodyPr/>
          <a:lstStyle/>
          <a:p>
            <a:fld id="{5C66FFA1-6D1B-4302-8F97-E9F42E152393}" type="slidenum">
              <a:rPr lang="en-ZA" altLang="en-US" smtClean="0"/>
              <a:pPr/>
              <a:t>12</a:t>
            </a:fld>
            <a:endParaRPr lang="en-ZA" altLang="en-US" dirty="0"/>
          </a:p>
        </p:txBody>
      </p:sp>
    </p:spTree>
    <p:extLst>
      <p:ext uri="{BB962C8B-B14F-4D97-AF65-F5344CB8AC3E}">
        <p14:creationId xmlns:p14="http://schemas.microsoft.com/office/powerpoint/2010/main" val="3420149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Autofit/>
          </a:bodyPr>
          <a:lstStyle/>
          <a:p>
            <a:r>
              <a:rPr lang="en-US" sz="2400" dirty="0" smtClean="0"/>
              <a:t>Advancing Knowledge - National </a:t>
            </a:r>
            <a:r>
              <a:rPr lang="en-US" sz="2400" dirty="0"/>
              <a:t>Research </a:t>
            </a:r>
            <a:r>
              <a:rPr lang="en-US" sz="2400" dirty="0" smtClean="0"/>
              <a:t>Facilities</a:t>
            </a:r>
            <a:endParaRPr lang="en-ZA" sz="2400" dirty="0"/>
          </a:p>
        </p:txBody>
      </p:sp>
      <p:pic>
        <p:nvPicPr>
          <p:cNvPr id="16" name="Picture 15"/>
          <p:cNvPicPr>
            <a:picLocks noChangeAspect="1"/>
          </p:cNvPicPr>
          <p:nvPr/>
        </p:nvPicPr>
        <p:blipFill>
          <a:blip r:embed="rId2"/>
          <a:stretch>
            <a:fillRect/>
          </a:stretch>
        </p:blipFill>
        <p:spPr>
          <a:xfrm>
            <a:off x="606104" y="4606297"/>
            <a:ext cx="1731716" cy="879601"/>
          </a:xfrm>
          <a:prstGeom prst="rect">
            <a:avLst/>
          </a:prstGeom>
        </p:spPr>
      </p:pic>
      <p:pic>
        <p:nvPicPr>
          <p:cNvPr id="17" name="Picture 16"/>
          <p:cNvPicPr>
            <a:picLocks noChangeAspect="1"/>
          </p:cNvPicPr>
          <p:nvPr/>
        </p:nvPicPr>
        <p:blipFill>
          <a:blip r:embed="rId3"/>
          <a:stretch>
            <a:fillRect/>
          </a:stretch>
        </p:blipFill>
        <p:spPr>
          <a:xfrm>
            <a:off x="4572000" y="4457210"/>
            <a:ext cx="1963452" cy="1044371"/>
          </a:xfrm>
          <a:prstGeom prst="rect">
            <a:avLst/>
          </a:prstGeom>
        </p:spPr>
      </p:pic>
      <p:pic>
        <p:nvPicPr>
          <p:cNvPr id="18" name="Picture 17"/>
          <p:cNvPicPr>
            <a:picLocks noChangeAspect="1"/>
          </p:cNvPicPr>
          <p:nvPr/>
        </p:nvPicPr>
        <p:blipFill>
          <a:blip r:embed="rId4"/>
          <a:stretch>
            <a:fillRect/>
          </a:stretch>
        </p:blipFill>
        <p:spPr>
          <a:xfrm>
            <a:off x="4800609" y="1174782"/>
            <a:ext cx="1799607" cy="1009608"/>
          </a:xfrm>
          <a:prstGeom prst="rect">
            <a:avLst/>
          </a:prstGeom>
        </p:spPr>
      </p:pic>
      <p:pic>
        <p:nvPicPr>
          <p:cNvPr id="25" name="Picture 2" descr="Image result for saia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908" y="2872662"/>
            <a:ext cx="1828029" cy="9889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sarao s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1992" y="3131640"/>
            <a:ext cx="1782308" cy="85526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65;p41" descr="DJI_0235.JPG">
            <a:extLst>
              <a:ext uri="{FF2B5EF4-FFF2-40B4-BE49-F238E27FC236}">
                <a16:creationId xmlns:a16="http://schemas.microsoft.com/office/drawing/2014/main" id="{81575CCA-9B50-664F-B420-78C0DB119E38}"/>
              </a:ext>
            </a:extLst>
          </p:cNvPr>
          <p:cNvPicPr preferRelativeResize="0"/>
          <p:nvPr/>
        </p:nvPicPr>
        <p:blipFill rotWithShape="1">
          <a:blip r:embed="rId7">
            <a:alphaModFix/>
          </a:blip>
          <a:srcRect l="-1" t="6311" r="51216" b="34880"/>
          <a:stretch/>
        </p:blipFill>
        <p:spPr>
          <a:xfrm>
            <a:off x="6817918" y="2708919"/>
            <a:ext cx="2086530" cy="1475733"/>
          </a:xfrm>
          <a:prstGeom prst="rect">
            <a:avLst/>
          </a:prstGeom>
          <a:noFill/>
          <a:ln>
            <a:noFill/>
          </a:ln>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5886" y="2708920"/>
            <a:ext cx="2222489" cy="1475733"/>
          </a:xfrm>
          <a:prstGeom prst="rect">
            <a:avLst/>
          </a:prstGeom>
        </p:spPr>
      </p:pic>
      <p:pic>
        <p:nvPicPr>
          <p:cNvPr id="15" name="Picture 14" descr="SALTVivid.jpg"/>
          <p:cNvPicPr>
            <a:picLocks noChangeAspect="1"/>
          </p:cNvPicPr>
          <p:nvPr/>
        </p:nvPicPr>
        <p:blipFill rotWithShape="1">
          <a:blip r:embed="rId9"/>
          <a:srcRect l="10410" t="46464" r="13660" b="12323"/>
          <a:stretch/>
        </p:blipFill>
        <p:spPr>
          <a:xfrm>
            <a:off x="6860137" y="689988"/>
            <a:ext cx="2023942" cy="160655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0930" y="4184652"/>
            <a:ext cx="2151504" cy="1725189"/>
          </a:xfrm>
          <a:prstGeom prst="rect">
            <a:avLst/>
          </a:prstGeom>
        </p:spPr>
      </p:pic>
      <p:pic>
        <p:nvPicPr>
          <p:cNvPr id="20" name="Content Placeholder 4">
            <a:extLst>
              <a:ext uri="{FF2B5EF4-FFF2-40B4-BE49-F238E27FC236}">
                <a16:creationId xmlns:a16="http://schemas.microsoft.com/office/drawing/2014/main" id="{820F1E9C-F281-214F-ACBC-D48C121E98C8}"/>
              </a:ext>
            </a:extLst>
          </p:cNvPr>
          <p:cNvPicPr>
            <a:picLocks noGrp="1" noChangeAspect="1"/>
          </p:cNvPicPr>
          <p:nvPr>
            <p:ph idx="1"/>
          </p:nvPr>
        </p:nvPicPr>
        <p:blipFill>
          <a:blip r:embed="rId11"/>
          <a:stretch>
            <a:fillRect/>
          </a:stretch>
        </p:blipFill>
        <p:spPr>
          <a:xfrm>
            <a:off x="2559445" y="4300867"/>
            <a:ext cx="2208930" cy="1579385"/>
          </a:xfrm>
          <a:prstGeom prst="rect">
            <a:avLst/>
          </a:prstGeom>
        </p:spPr>
      </p:pic>
      <p:sp>
        <p:nvSpPr>
          <p:cNvPr id="21" name="Rectangle 20"/>
          <p:cNvSpPr/>
          <p:nvPr/>
        </p:nvSpPr>
        <p:spPr>
          <a:xfrm>
            <a:off x="250350" y="1028321"/>
            <a:ext cx="4174939" cy="1315745"/>
          </a:xfrm>
          <a:prstGeom prst="rect">
            <a:avLst/>
          </a:prstGeom>
          <a:solidFill>
            <a:srgbClr val="1F497D"/>
          </a:solidFill>
          <a:ln>
            <a:noFill/>
          </a:ln>
          <a:effectLst>
            <a:outerShdw blurRad="57150" dist="19050" dir="5400000" algn="ctr" rotWithShape="0">
              <a:srgbClr val="000000">
                <a:alpha val="63000"/>
              </a:srgbClr>
            </a:outerShdw>
          </a:effectLst>
        </p:spPr>
        <p:txBody>
          <a:bodyPr wrap="square">
            <a:spAutoFit/>
          </a:bodyPr>
          <a:lstStyle/>
          <a:p>
            <a:pPr marL="171450" indent="-171450" eaLnBrk="0" fontAlgn="base" hangingPunct="0">
              <a:spcBef>
                <a:spcPts val="300"/>
              </a:spcBef>
              <a:spcAft>
                <a:spcPct val="0"/>
              </a:spcAft>
              <a:buFont typeface="Arial" panose="020B0604020202020204" pitchFamily="34" charset="0"/>
              <a:buChar char="•"/>
              <a:defRPr/>
            </a:pPr>
            <a:r>
              <a:rPr lang="en-ZA" kern="0" dirty="0" smtClean="0">
                <a:solidFill>
                  <a:prstClr val="white"/>
                </a:solidFill>
                <a:latin typeface="Arial Narrow" panose="020B0606020202030204" pitchFamily="34" charset="0"/>
              </a:rPr>
              <a:t>Research </a:t>
            </a:r>
            <a:r>
              <a:rPr lang="en-ZA" kern="0" dirty="0">
                <a:solidFill>
                  <a:prstClr val="white"/>
                </a:solidFill>
                <a:latin typeface="Arial Narrow" panose="020B0606020202030204" pitchFamily="34" charset="0"/>
              </a:rPr>
              <a:t>Infrastructure provision</a:t>
            </a:r>
          </a:p>
          <a:p>
            <a:pPr marL="171450" indent="-171450" eaLnBrk="0" fontAlgn="base" hangingPunct="0">
              <a:spcBef>
                <a:spcPts val="300"/>
              </a:spcBef>
              <a:spcAft>
                <a:spcPct val="0"/>
              </a:spcAft>
              <a:buFont typeface="Arial" panose="020B0604020202020204" pitchFamily="34" charset="0"/>
              <a:buChar char="•"/>
              <a:defRPr/>
            </a:pPr>
            <a:r>
              <a:rPr lang="en-ZA" kern="0" dirty="0">
                <a:solidFill>
                  <a:prstClr val="white"/>
                </a:solidFill>
                <a:latin typeface="Arial Narrow" panose="020B0606020202030204" pitchFamily="34" charset="0"/>
              </a:rPr>
              <a:t>Undertake research</a:t>
            </a:r>
          </a:p>
          <a:p>
            <a:pPr marL="171450" indent="-171450" eaLnBrk="0" fontAlgn="base" hangingPunct="0">
              <a:spcBef>
                <a:spcPts val="300"/>
              </a:spcBef>
              <a:spcAft>
                <a:spcPct val="0"/>
              </a:spcAft>
              <a:buFont typeface="Arial" panose="020B0604020202020204" pitchFamily="34" charset="0"/>
              <a:buChar char="•"/>
              <a:defRPr/>
            </a:pPr>
            <a:r>
              <a:rPr lang="en-ZA" kern="0" dirty="0">
                <a:solidFill>
                  <a:prstClr val="white"/>
                </a:solidFill>
                <a:latin typeface="Arial Narrow" panose="020B0606020202030204" pitchFamily="34" charset="0"/>
              </a:rPr>
              <a:t>Human capacity development </a:t>
            </a:r>
            <a:endParaRPr lang="en-ZA" kern="0" dirty="0" smtClean="0">
              <a:solidFill>
                <a:prstClr val="white"/>
              </a:solidFill>
              <a:latin typeface="Arial Narrow" panose="020B0606020202030204" pitchFamily="34" charset="0"/>
            </a:endParaRPr>
          </a:p>
          <a:p>
            <a:pPr marL="171450" indent="-171450" eaLnBrk="0" fontAlgn="base" hangingPunct="0">
              <a:spcBef>
                <a:spcPts val="300"/>
              </a:spcBef>
              <a:spcAft>
                <a:spcPct val="0"/>
              </a:spcAft>
              <a:buFont typeface="Arial" panose="020B0604020202020204" pitchFamily="34" charset="0"/>
              <a:buChar char="•"/>
              <a:defRPr/>
            </a:pPr>
            <a:r>
              <a:rPr lang="en-ZA" kern="0" dirty="0" smtClean="0">
                <a:solidFill>
                  <a:prstClr val="white"/>
                </a:solidFill>
                <a:latin typeface="Arial Narrow" panose="020B0606020202030204" pitchFamily="34" charset="0"/>
              </a:rPr>
              <a:t>Science </a:t>
            </a:r>
            <a:r>
              <a:rPr lang="en-ZA" kern="0" dirty="0">
                <a:solidFill>
                  <a:prstClr val="white"/>
                </a:solidFill>
                <a:latin typeface="Arial Narrow" panose="020B0606020202030204" pitchFamily="34" charset="0"/>
              </a:rPr>
              <a:t>Engagement</a:t>
            </a:r>
          </a:p>
        </p:txBody>
      </p:sp>
      <p:sp>
        <p:nvSpPr>
          <p:cNvPr id="5" name="Slide Number Placeholder 4"/>
          <p:cNvSpPr>
            <a:spLocks noGrp="1"/>
          </p:cNvSpPr>
          <p:nvPr>
            <p:ph type="sldNum" sz="quarter" idx="12"/>
          </p:nvPr>
        </p:nvSpPr>
        <p:spPr/>
        <p:txBody>
          <a:bodyPr/>
          <a:lstStyle/>
          <a:p>
            <a:fld id="{A8380127-2E4F-4720-A546-49D7111EBC0C}" type="slidenum">
              <a:rPr lang="en-US" smtClean="0">
                <a:solidFill>
                  <a:srgbClr val="4F81BD"/>
                </a:solidFill>
              </a:rPr>
              <a:pPr/>
              <a:t>13</a:t>
            </a:fld>
            <a:endParaRPr lang="en-US" dirty="0">
              <a:solidFill>
                <a:srgbClr val="4F81BD"/>
              </a:solidFill>
            </a:endParaRPr>
          </a:p>
        </p:txBody>
      </p:sp>
    </p:spTree>
    <p:extLst>
      <p:ext uri="{BB962C8B-B14F-4D97-AF65-F5344CB8AC3E}">
        <p14:creationId xmlns:p14="http://schemas.microsoft.com/office/powerpoint/2010/main" val="232721071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Autofit/>
          </a:bodyPr>
          <a:lstStyle/>
          <a:p>
            <a:r>
              <a:rPr lang="en-US" sz="2400" dirty="0" smtClean="0"/>
              <a:t>Advancing Knowledge - National </a:t>
            </a:r>
            <a:r>
              <a:rPr lang="en-US" sz="2400" dirty="0"/>
              <a:t>Research </a:t>
            </a:r>
            <a:r>
              <a:rPr lang="en-US" sz="2400" dirty="0" smtClean="0"/>
              <a:t>Facilities Performance Overview 2018/19</a:t>
            </a:r>
            <a:endParaRPr lang="en-ZA" sz="2400" dirty="0"/>
          </a:p>
        </p:txBody>
      </p:sp>
      <p:grpSp>
        <p:nvGrpSpPr>
          <p:cNvPr id="4" name="Group 3"/>
          <p:cNvGrpSpPr/>
          <p:nvPr/>
        </p:nvGrpSpPr>
        <p:grpSpPr>
          <a:xfrm>
            <a:off x="755576" y="1122621"/>
            <a:ext cx="6912767" cy="3960440"/>
            <a:chOff x="1346481" y="1639924"/>
            <a:chExt cx="5459396" cy="2435112"/>
          </a:xfrm>
        </p:grpSpPr>
        <p:sp>
          <p:nvSpPr>
            <p:cNvPr id="12" name="TextBox 11"/>
            <p:cNvSpPr txBox="1"/>
            <p:nvPr/>
          </p:nvSpPr>
          <p:spPr>
            <a:xfrm>
              <a:off x="1346481" y="1639924"/>
              <a:ext cx="5427290" cy="338554"/>
            </a:xfrm>
            <a:prstGeom prst="rect">
              <a:avLst/>
            </a:prstGeom>
            <a:solidFill>
              <a:srgbClr val="72913C"/>
            </a:solidFill>
          </p:spPr>
          <p:txBody>
            <a:bodyPr wrap="square" rtlCol="0">
              <a:spAutoFit/>
            </a:bodyPr>
            <a:lstStyle/>
            <a:p>
              <a:pPr algn="ctr"/>
              <a:r>
                <a:rPr lang="en-GB" sz="1600" b="1" dirty="0">
                  <a:solidFill>
                    <a:prstClr val="white"/>
                  </a:solidFill>
                  <a:latin typeface="Arial Narrow" panose="020B0606020202030204" pitchFamily="34" charset="0"/>
                </a:rPr>
                <a:t>NATIONAL RESEARCH FACILITIES</a:t>
              </a:r>
            </a:p>
          </p:txBody>
        </p:sp>
        <p:sp>
          <p:nvSpPr>
            <p:cNvPr id="13" name="Rectangle 12"/>
            <p:cNvSpPr/>
            <p:nvPr/>
          </p:nvSpPr>
          <p:spPr>
            <a:xfrm>
              <a:off x="1346482" y="2408601"/>
              <a:ext cx="1582388" cy="750878"/>
            </a:xfrm>
            <a:prstGeom prst="rect">
              <a:avLst/>
            </a:prstGeom>
            <a:solidFill>
              <a:srgbClr val="72913C"/>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298</a:t>
              </a:r>
              <a:endParaRPr lang="en-ZA" sz="2000" b="1" dirty="0">
                <a:solidFill>
                  <a:prstClr val="white"/>
                </a:solidFill>
                <a:latin typeface="Arial Narrow" panose="020B0606020202030204" pitchFamily="34" charset="0"/>
              </a:endParaRPr>
            </a:p>
            <a:p>
              <a:pPr algn="ctr"/>
              <a:r>
                <a:rPr lang="en-ZA" sz="1400" b="1" dirty="0">
                  <a:solidFill>
                    <a:prstClr val="white"/>
                  </a:solidFill>
                  <a:latin typeface="Arial Narrow" panose="020B0606020202030204" pitchFamily="34" charset="0"/>
                </a:rPr>
                <a:t>Postgraduate students</a:t>
              </a:r>
            </a:p>
          </p:txBody>
        </p:sp>
        <p:sp>
          <p:nvSpPr>
            <p:cNvPr id="19" name="Rectangle 18"/>
            <p:cNvSpPr/>
            <p:nvPr/>
          </p:nvSpPr>
          <p:spPr>
            <a:xfrm>
              <a:off x="3361083" y="2408601"/>
              <a:ext cx="1582388" cy="750878"/>
            </a:xfrm>
            <a:prstGeom prst="rect">
              <a:avLst/>
            </a:prstGeom>
            <a:solidFill>
              <a:srgbClr val="72913C"/>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1 327</a:t>
              </a:r>
              <a:endParaRPr lang="en-ZA" sz="2000" b="1" dirty="0">
                <a:solidFill>
                  <a:prstClr val="white"/>
                </a:solidFill>
                <a:latin typeface="Arial Narrow" panose="020B0606020202030204" pitchFamily="34" charset="0"/>
              </a:endParaRPr>
            </a:p>
            <a:p>
              <a:pPr algn="ctr"/>
              <a:r>
                <a:rPr lang="en-ZA" sz="1400" b="1" dirty="0">
                  <a:solidFill>
                    <a:prstClr val="white"/>
                  </a:solidFill>
                  <a:latin typeface="Arial Narrow" panose="020B0606020202030204" pitchFamily="34" charset="0"/>
                </a:rPr>
                <a:t>Users</a:t>
              </a:r>
            </a:p>
          </p:txBody>
        </p:sp>
        <p:sp>
          <p:nvSpPr>
            <p:cNvPr id="20" name="Rectangle 19"/>
            <p:cNvSpPr/>
            <p:nvPr/>
          </p:nvSpPr>
          <p:spPr>
            <a:xfrm>
              <a:off x="1346481" y="3328180"/>
              <a:ext cx="3336093" cy="431789"/>
            </a:xfrm>
            <a:prstGeom prst="rect">
              <a:avLst/>
            </a:prstGeom>
            <a:solidFill>
              <a:srgbClr val="72913C"/>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69 </a:t>
              </a:r>
              <a:r>
                <a:rPr lang="en-ZA" sz="1400" b="1" dirty="0">
                  <a:solidFill>
                    <a:prstClr val="white"/>
                  </a:solidFill>
                  <a:latin typeface="Arial Narrow" panose="020B0606020202030204" pitchFamily="34" charset="0"/>
                </a:rPr>
                <a:t>Joint international Agreements</a:t>
              </a:r>
            </a:p>
          </p:txBody>
        </p:sp>
        <p:sp>
          <p:nvSpPr>
            <p:cNvPr id="21" name="Rectangle 20"/>
            <p:cNvSpPr/>
            <p:nvPr/>
          </p:nvSpPr>
          <p:spPr>
            <a:xfrm>
              <a:off x="5223489" y="2401170"/>
              <a:ext cx="1582388" cy="750878"/>
            </a:xfrm>
            <a:prstGeom prst="rect">
              <a:avLst/>
            </a:prstGeom>
            <a:solidFill>
              <a:srgbClr val="72913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567</a:t>
              </a:r>
              <a:endParaRPr lang="en-ZA" sz="2000" b="1" dirty="0">
                <a:solidFill>
                  <a:prstClr val="white"/>
                </a:solidFill>
                <a:latin typeface="Arial Narrow" panose="020B0606020202030204" pitchFamily="34" charset="0"/>
              </a:endParaRPr>
            </a:p>
            <a:p>
              <a:pPr algn="ctr"/>
              <a:r>
                <a:rPr lang="en-ZA" sz="1400" b="1" dirty="0">
                  <a:solidFill>
                    <a:prstClr val="white"/>
                  </a:solidFill>
                  <a:latin typeface="Arial Narrow" panose="020B0606020202030204" pitchFamily="34" charset="0"/>
                </a:rPr>
                <a:t>Publications</a:t>
              </a:r>
            </a:p>
          </p:txBody>
        </p:sp>
        <p:sp>
          <p:nvSpPr>
            <p:cNvPr id="22" name="Rectangle 21"/>
            <p:cNvSpPr/>
            <p:nvPr/>
          </p:nvSpPr>
          <p:spPr>
            <a:xfrm>
              <a:off x="5214738" y="3323576"/>
              <a:ext cx="1582388" cy="387003"/>
            </a:xfrm>
            <a:prstGeom prst="rect">
              <a:avLst/>
            </a:prstGeom>
            <a:solidFill>
              <a:srgbClr val="72913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prstClr val="white"/>
                  </a:solidFill>
                  <a:latin typeface="Arial Narrow" panose="020B0606020202030204" pitchFamily="34" charset="0"/>
                </a:rPr>
                <a:t>Citation </a:t>
              </a:r>
              <a:r>
                <a:rPr lang="en-ZA" sz="1200" b="1" dirty="0" smtClean="0">
                  <a:solidFill>
                    <a:prstClr val="white"/>
                  </a:solidFill>
                  <a:latin typeface="Arial Narrow" panose="020B0606020202030204" pitchFamily="34" charset="0"/>
                </a:rPr>
                <a:t>Impact* 1.48</a:t>
              </a:r>
              <a:endParaRPr lang="en-ZA" sz="1200" b="1" dirty="0">
                <a:solidFill>
                  <a:prstClr val="white"/>
                </a:solidFill>
                <a:latin typeface="Arial Narrow" panose="020B0606020202030204" pitchFamily="34" charset="0"/>
              </a:endParaRPr>
            </a:p>
          </p:txBody>
        </p:sp>
        <p:sp>
          <p:nvSpPr>
            <p:cNvPr id="23" name="Down Arrow 22"/>
            <p:cNvSpPr/>
            <p:nvPr/>
          </p:nvSpPr>
          <p:spPr>
            <a:xfrm>
              <a:off x="2082424" y="1991038"/>
              <a:ext cx="326652" cy="34218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8" name="Down Arrow 27"/>
            <p:cNvSpPr/>
            <p:nvPr/>
          </p:nvSpPr>
          <p:spPr>
            <a:xfrm>
              <a:off x="3955804" y="1993405"/>
              <a:ext cx="326652" cy="34218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9" name="Down Arrow 28"/>
            <p:cNvSpPr/>
            <p:nvPr/>
          </p:nvSpPr>
          <p:spPr>
            <a:xfrm>
              <a:off x="5941434" y="1997128"/>
              <a:ext cx="326652" cy="34218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30" name="TextBox 29"/>
            <p:cNvSpPr txBox="1"/>
            <p:nvPr/>
          </p:nvSpPr>
          <p:spPr>
            <a:xfrm>
              <a:off x="1547664" y="3813426"/>
              <a:ext cx="5028256" cy="261610"/>
            </a:xfrm>
            <a:prstGeom prst="rect">
              <a:avLst/>
            </a:prstGeom>
            <a:noFill/>
          </p:spPr>
          <p:txBody>
            <a:bodyPr wrap="square" rtlCol="0">
              <a:spAutoFit/>
            </a:bodyPr>
            <a:lstStyle/>
            <a:p>
              <a:r>
                <a:rPr lang="en-ZA" sz="1100" i="1" dirty="0" smtClean="0"/>
                <a:t>*Normalised Citation Impact. A ratio of 1 is considered the global standard </a:t>
              </a:r>
              <a:endParaRPr lang="en-ZA" sz="1100" i="1" dirty="0"/>
            </a:p>
          </p:txBody>
        </p:sp>
      </p:grpSp>
      <p:sp>
        <p:nvSpPr>
          <p:cNvPr id="16" name="TextBox 15"/>
          <p:cNvSpPr txBox="1"/>
          <p:nvPr/>
        </p:nvSpPr>
        <p:spPr>
          <a:xfrm>
            <a:off x="1259632" y="5029439"/>
            <a:ext cx="3240360" cy="338554"/>
          </a:xfrm>
          <a:prstGeom prst="rect">
            <a:avLst/>
          </a:prstGeom>
          <a:noFill/>
        </p:spPr>
        <p:txBody>
          <a:bodyPr wrap="square" rtlCol="0">
            <a:spAutoFit/>
          </a:bodyPr>
          <a:lstStyle/>
          <a:p>
            <a:pPr eaLnBrk="0" fontAlgn="base" hangingPunct="0">
              <a:spcBef>
                <a:spcPct val="0"/>
              </a:spcBef>
              <a:spcAft>
                <a:spcPct val="0"/>
              </a:spcAft>
            </a:pPr>
            <a:r>
              <a:rPr lang="en-US" sz="1600" b="1" dirty="0" smtClean="0">
                <a:solidFill>
                  <a:prstClr val="black">
                    <a:lumMod val="50000"/>
                    <a:lumOff val="50000"/>
                  </a:prstClr>
                </a:solidFill>
                <a:latin typeface="Calibri" panose="020F0502020204030204" pitchFamily="34" charset="0"/>
                <a:cs typeface="Arial" panose="020B0604020202020204" pitchFamily="34" charset="0"/>
              </a:rPr>
              <a:t>Red border denotes targets not met</a:t>
            </a:r>
          </a:p>
        </p:txBody>
      </p:sp>
      <p:sp>
        <p:nvSpPr>
          <p:cNvPr id="3" name="Slide Number Placeholder 2"/>
          <p:cNvSpPr>
            <a:spLocks noGrp="1"/>
          </p:cNvSpPr>
          <p:nvPr>
            <p:ph type="sldNum" sz="quarter" idx="12"/>
          </p:nvPr>
        </p:nvSpPr>
        <p:spPr/>
        <p:txBody>
          <a:bodyPr/>
          <a:lstStyle/>
          <a:p>
            <a:fld id="{A8380127-2E4F-4720-A546-49D7111EBC0C}" type="slidenum">
              <a:rPr lang="en-US" smtClean="0">
                <a:solidFill>
                  <a:srgbClr val="4F81BD"/>
                </a:solidFill>
              </a:rPr>
              <a:pPr/>
              <a:t>14</a:t>
            </a:fld>
            <a:endParaRPr lang="en-US" dirty="0">
              <a:solidFill>
                <a:srgbClr val="4F81BD"/>
              </a:solidFill>
            </a:endParaRPr>
          </a:p>
        </p:txBody>
      </p:sp>
    </p:spTree>
    <p:extLst>
      <p:ext uri="{BB962C8B-B14F-4D97-AF65-F5344CB8AC3E}">
        <p14:creationId xmlns:p14="http://schemas.microsoft.com/office/powerpoint/2010/main" val="125941301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68C697-4A1B-6649-837D-12F0ABF56DD6}"/>
              </a:ext>
            </a:extLst>
          </p:cNvPr>
          <p:cNvSpPr>
            <a:spLocks noGrp="1"/>
          </p:cNvSpPr>
          <p:nvPr>
            <p:ph type="title"/>
          </p:nvPr>
        </p:nvSpPr>
        <p:spPr>
          <a:xfrm>
            <a:off x="251520" y="116632"/>
            <a:ext cx="8640960" cy="468016"/>
          </a:xfrm>
        </p:spPr>
        <p:txBody>
          <a:bodyPr>
            <a:noAutofit/>
          </a:bodyPr>
          <a:lstStyle/>
          <a:p>
            <a:r>
              <a:rPr lang="en-US" sz="2400" dirty="0" smtClean="0"/>
              <a:t>Advancing Knowledge- Environmental Sciences</a:t>
            </a:r>
            <a:r>
              <a:rPr lang="en-US" sz="2400" dirty="0"/>
              <a:t/>
            </a:r>
            <a:br>
              <a:rPr lang="en-US" sz="2400" dirty="0"/>
            </a:br>
            <a:endParaRPr lang="en-US" sz="2400" dirty="0"/>
          </a:p>
        </p:txBody>
      </p:sp>
      <p:sp>
        <p:nvSpPr>
          <p:cNvPr id="13" name="TextBox 12">
            <a:extLst>
              <a:ext uri="{FF2B5EF4-FFF2-40B4-BE49-F238E27FC236}">
                <a16:creationId xmlns:a16="http://schemas.microsoft.com/office/drawing/2014/main" id="{FAD34093-3DCA-534B-A584-F28BCCA8E9DD}"/>
              </a:ext>
            </a:extLst>
          </p:cNvPr>
          <p:cNvSpPr txBox="1"/>
          <p:nvPr/>
        </p:nvSpPr>
        <p:spPr>
          <a:xfrm>
            <a:off x="154380" y="1412776"/>
            <a:ext cx="2651303" cy="646331"/>
          </a:xfrm>
          <a:prstGeom prst="rect">
            <a:avLst/>
          </a:prstGeom>
          <a:noFill/>
        </p:spPr>
        <p:txBody>
          <a:bodyPr wrap="none" rtlCol="0">
            <a:spAutoFit/>
          </a:bodyPr>
          <a:lstStyle/>
          <a:p>
            <a:r>
              <a:rPr lang="en-US" dirty="0">
                <a:solidFill>
                  <a:schemeClr val="bg1"/>
                </a:solidFill>
              </a:rPr>
              <a:t>Southern African </a:t>
            </a:r>
          </a:p>
          <a:p>
            <a:r>
              <a:rPr lang="en-US" dirty="0">
                <a:solidFill>
                  <a:schemeClr val="bg1"/>
                </a:solidFill>
              </a:rPr>
              <a:t>Large Telescope (SALT)</a:t>
            </a:r>
          </a:p>
        </p:txBody>
      </p:sp>
      <p:sp>
        <p:nvSpPr>
          <p:cNvPr id="8" name="Text Placeholder 2">
            <a:extLst>
              <a:ext uri="{FF2B5EF4-FFF2-40B4-BE49-F238E27FC236}">
                <a16:creationId xmlns:a16="http://schemas.microsoft.com/office/drawing/2014/main" id="{5E655A7D-BF7A-624C-B5CF-33A3255189B1}"/>
              </a:ext>
            </a:extLst>
          </p:cNvPr>
          <p:cNvSpPr txBox="1">
            <a:spLocks/>
          </p:cNvSpPr>
          <p:nvPr/>
        </p:nvSpPr>
        <p:spPr>
          <a:xfrm>
            <a:off x="221738" y="711811"/>
            <a:ext cx="8670742" cy="360040"/>
          </a:xfrm>
          <a:prstGeom prst="rect">
            <a:avLst/>
          </a:prstGeom>
        </p:spPr>
        <p:txBody>
          <a:bodyPr/>
          <a:lst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accent2"/>
                </a:solidFill>
              </a:rPr>
              <a:t>Marine Research Supporting Sustainable Development</a:t>
            </a:r>
          </a:p>
        </p:txBody>
      </p:sp>
      <p:sp>
        <p:nvSpPr>
          <p:cNvPr id="12" name="Text Placeholder 5">
            <a:extLst>
              <a:ext uri="{FF2B5EF4-FFF2-40B4-BE49-F238E27FC236}">
                <a16:creationId xmlns:a16="http://schemas.microsoft.com/office/drawing/2014/main" id="{584E8C1A-5756-3F4A-953D-B2E3E9F776AD}"/>
              </a:ext>
            </a:extLst>
          </p:cNvPr>
          <p:cNvSpPr txBox="1">
            <a:spLocks/>
          </p:cNvSpPr>
          <p:nvPr/>
        </p:nvSpPr>
        <p:spPr>
          <a:xfrm>
            <a:off x="5853691" y="1300361"/>
            <a:ext cx="3067018" cy="2160239"/>
          </a:xfrm>
          <a:prstGeom prst="rect">
            <a:avLst/>
          </a:prstGeom>
          <a:solidFill>
            <a:schemeClr val="accent1"/>
          </a:solidFill>
        </p:spPr>
        <p:txBody>
          <a:bodyPr>
            <a:noAutofit/>
          </a:bodyPr>
          <a:lst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ZA" sz="1600" dirty="0">
                <a:solidFill>
                  <a:schemeClr val="bg1"/>
                </a:solidFill>
              </a:rPr>
              <a:t>Map showing new Phakisa Marine Protected areas. Those circled in red are the ones in which ACEP supported research has taken place, contributing to the science behind their placement and size.</a:t>
            </a:r>
          </a:p>
          <a:p>
            <a:pPr algn="just"/>
            <a:endParaRPr lang="en-GB" sz="1600" dirty="0">
              <a:solidFill>
                <a:schemeClr val="bg1"/>
              </a:solidFill>
            </a:endParaRPr>
          </a:p>
        </p:txBody>
      </p:sp>
      <p:grpSp>
        <p:nvGrpSpPr>
          <p:cNvPr id="15" name="Group 14">
            <a:extLst>
              <a:ext uri="{FF2B5EF4-FFF2-40B4-BE49-F238E27FC236}">
                <a16:creationId xmlns:a16="http://schemas.microsoft.com/office/drawing/2014/main" id="{7B8144A1-B570-B345-A108-1E3E5C033C9A}"/>
              </a:ext>
            </a:extLst>
          </p:cNvPr>
          <p:cNvGrpSpPr>
            <a:grpSpLocks noChangeAspect="1"/>
          </p:cNvGrpSpPr>
          <p:nvPr/>
        </p:nvGrpSpPr>
        <p:grpSpPr>
          <a:xfrm>
            <a:off x="197423" y="1194888"/>
            <a:ext cx="5588897" cy="4480560"/>
            <a:chOff x="238689" y="304800"/>
            <a:chExt cx="9161410" cy="5844209"/>
          </a:xfrm>
        </p:grpSpPr>
        <p:pic>
          <p:nvPicPr>
            <p:cNvPr id="16" name="Picture 15">
              <a:extLst>
                <a:ext uri="{FF2B5EF4-FFF2-40B4-BE49-F238E27FC236}">
                  <a16:creationId xmlns:a16="http://schemas.microsoft.com/office/drawing/2014/main" id="{E212C6C7-328D-8F48-8DE5-EEBBBA8EAA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29" b="2660"/>
            <a:stretch/>
          </p:blipFill>
          <p:spPr>
            <a:xfrm>
              <a:off x="238689" y="304800"/>
              <a:ext cx="9161410" cy="5844209"/>
            </a:xfrm>
            <a:prstGeom prst="rect">
              <a:avLst/>
            </a:prstGeom>
          </p:spPr>
        </p:pic>
        <p:sp>
          <p:nvSpPr>
            <p:cNvPr id="17" name="Oval 16">
              <a:extLst>
                <a:ext uri="{FF2B5EF4-FFF2-40B4-BE49-F238E27FC236}">
                  <a16:creationId xmlns:a16="http://schemas.microsoft.com/office/drawing/2014/main" id="{3538632A-261F-B74B-B4B3-6AF31558BD7F}"/>
                </a:ext>
              </a:extLst>
            </p:cNvPr>
            <p:cNvSpPr/>
            <p:nvPr/>
          </p:nvSpPr>
          <p:spPr>
            <a:xfrm rot="20705894">
              <a:off x="4627872" y="3964738"/>
              <a:ext cx="312961" cy="223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Oval 18">
              <a:extLst>
                <a:ext uri="{FF2B5EF4-FFF2-40B4-BE49-F238E27FC236}">
                  <a16:creationId xmlns:a16="http://schemas.microsoft.com/office/drawing/2014/main" id="{F7144EEB-FB1F-EE43-A71C-7E770C0E567A}"/>
                </a:ext>
              </a:extLst>
            </p:cNvPr>
            <p:cNvSpPr/>
            <p:nvPr/>
          </p:nvSpPr>
          <p:spPr>
            <a:xfrm rot="2824762">
              <a:off x="2563335" y="4327360"/>
              <a:ext cx="639232" cy="2947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464A739B-0F9E-3548-BEBA-CEC1DE6F7E7A}"/>
                </a:ext>
              </a:extLst>
            </p:cNvPr>
            <p:cNvSpPr/>
            <p:nvPr/>
          </p:nvSpPr>
          <p:spPr>
            <a:xfrm>
              <a:off x="2263408" y="3630788"/>
              <a:ext cx="240342" cy="157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Oval 20">
              <a:extLst>
                <a:ext uri="{FF2B5EF4-FFF2-40B4-BE49-F238E27FC236}">
                  <a16:creationId xmlns:a16="http://schemas.microsoft.com/office/drawing/2014/main" id="{DB3A55AA-2867-F344-B80B-336CA60522A6}"/>
                </a:ext>
              </a:extLst>
            </p:cNvPr>
            <p:cNvSpPr/>
            <p:nvPr/>
          </p:nvSpPr>
          <p:spPr>
            <a:xfrm>
              <a:off x="4895933" y="3597871"/>
              <a:ext cx="378402" cy="223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Oval 21">
              <a:extLst>
                <a:ext uri="{FF2B5EF4-FFF2-40B4-BE49-F238E27FC236}">
                  <a16:creationId xmlns:a16="http://schemas.microsoft.com/office/drawing/2014/main" id="{42309233-B8A6-0C4B-92A0-C15725607394}"/>
                </a:ext>
              </a:extLst>
            </p:cNvPr>
            <p:cNvSpPr/>
            <p:nvPr/>
          </p:nvSpPr>
          <p:spPr>
            <a:xfrm rot="19652950">
              <a:off x="5359617" y="3373425"/>
              <a:ext cx="667923" cy="2923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Oval 22">
              <a:extLst>
                <a:ext uri="{FF2B5EF4-FFF2-40B4-BE49-F238E27FC236}">
                  <a16:creationId xmlns:a16="http://schemas.microsoft.com/office/drawing/2014/main" id="{ADA89511-7109-8642-B2C8-943ECA272549}"/>
                </a:ext>
              </a:extLst>
            </p:cNvPr>
            <p:cNvSpPr/>
            <p:nvPr/>
          </p:nvSpPr>
          <p:spPr>
            <a:xfrm>
              <a:off x="6629400" y="234366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Oval 23">
              <a:extLst>
                <a:ext uri="{FF2B5EF4-FFF2-40B4-BE49-F238E27FC236}">
                  <a16:creationId xmlns:a16="http://schemas.microsoft.com/office/drawing/2014/main" id="{D7EBFE48-6E0E-704F-8F88-C9CA13B0B66B}"/>
                </a:ext>
              </a:extLst>
            </p:cNvPr>
            <p:cNvSpPr/>
            <p:nvPr/>
          </p:nvSpPr>
          <p:spPr>
            <a:xfrm>
              <a:off x="6477000" y="2590800"/>
              <a:ext cx="457200" cy="2311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Oval 24">
              <a:extLst>
                <a:ext uri="{FF2B5EF4-FFF2-40B4-BE49-F238E27FC236}">
                  <a16:creationId xmlns:a16="http://schemas.microsoft.com/office/drawing/2014/main" id="{C435E45E-3230-7F4A-AE4F-E181E617994D}"/>
                </a:ext>
              </a:extLst>
            </p:cNvPr>
            <p:cNvSpPr/>
            <p:nvPr/>
          </p:nvSpPr>
          <p:spPr>
            <a:xfrm rot="16889005">
              <a:off x="7025866" y="1401354"/>
              <a:ext cx="732432" cy="441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Oval 25">
              <a:extLst>
                <a:ext uri="{FF2B5EF4-FFF2-40B4-BE49-F238E27FC236}">
                  <a16:creationId xmlns:a16="http://schemas.microsoft.com/office/drawing/2014/main" id="{34F63721-ABAB-B640-9EF4-9C412B0008A9}"/>
                </a:ext>
              </a:extLst>
            </p:cNvPr>
            <p:cNvSpPr/>
            <p:nvPr/>
          </p:nvSpPr>
          <p:spPr>
            <a:xfrm>
              <a:off x="6781800" y="1980094"/>
              <a:ext cx="436434" cy="3450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Oval 26">
              <a:extLst>
                <a:ext uri="{FF2B5EF4-FFF2-40B4-BE49-F238E27FC236}">
                  <a16:creationId xmlns:a16="http://schemas.microsoft.com/office/drawing/2014/main" id="{F563ED9E-8284-764A-8495-4B882DDFD968}"/>
                </a:ext>
              </a:extLst>
            </p:cNvPr>
            <p:cNvSpPr/>
            <p:nvPr/>
          </p:nvSpPr>
          <p:spPr>
            <a:xfrm rot="19685082">
              <a:off x="3059815" y="3957423"/>
              <a:ext cx="306945" cy="189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Oval 27">
              <a:extLst>
                <a:ext uri="{FF2B5EF4-FFF2-40B4-BE49-F238E27FC236}">
                  <a16:creationId xmlns:a16="http://schemas.microsoft.com/office/drawing/2014/main" id="{7553D480-D5C7-3F45-948C-E9E29C889A8C}"/>
                </a:ext>
              </a:extLst>
            </p:cNvPr>
            <p:cNvSpPr/>
            <p:nvPr/>
          </p:nvSpPr>
          <p:spPr>
            <a:xfrm rot="2824762">
              <a:off x="3128788" y="4574640"/>
              <a:ext cx="271356" cy="2412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31" name="Picture 30">
            <a:extLst>
              <a:ext uri="{FF2B5EF4-FFF2-40B4-BE49-F238E27FC236}">
                <a16:creationId xmlns:a16="http://schemas.microsoft.com/office/drawing/2014/main" id="{3C825324-C0E0-CA43-B1D8-36D6440943CA}"/>
              </a:ext>
            </a:extLst>
          </p:cNvPr>
          <p:cNvPicPr>
            <a:picLocks noChangeAspect="1"/>
          </p:cNvPicPr>
          <p:nvPr/>
        </p:nvPicPr>
        <p:blipFill>
          <a:blip r:embed="rId4"/>
          <a:stretch>
            <a:fillRect/>
          </a:stretch>
        </p:blipFill>
        <p:spPr>
          <a:xfrm>
            <a:off x="5850420" y="3443651"/>
            <a:ext cx="1540737" cy="1026131"/>
          </a:xfrm>
          <a:prstGeom prst="rect">
            <a:avLst/>
          </a:prstGeom>
        </p:spPr>
      </p:pic>
      <p:pic>
        <p:nvPicPr>
          <p:cNvPr id="32" name="Picture 31">
            <a:extLst>
              <a:ext uri="{FF2B5EF4-FFF2-40B4-BE49-F238E27FC236}">
                <a16:creationId xmlns:a16="http://schemas.microsoft.com/office/drawing/2014/main" id="{31FBAADB-FA35-AB46-8111-61CA6B232B87}"/>
              </a:ext>
            </a:extLst>
          </p:cNvPr>
          <p:cNvPicPr>
            <a:picLocks noChangeAspect="1"/>
          </p:cNvPicPr>
          <p:nvPr/>
        </p:nvPicPr>
        <p:blipFill>
          <a:blip r:embed="rId5"/>
          <a:stretch>
            <a:fillRect/>
          </a:stretch>
        </p:blipFill>
        <p:spPr>
          <a:xfrm>
            <a:off x="7388666" y="3445986"/>
            <a:ext cx="1533722" cy="1021459"/>
          </a:xfrm>
          <a:prstGeom prst="rect">
            <a:avLst/>
          </a:prstGeom>
        </p:spPr>
      </p:pic>
      <p:pic>
        <p:nvPicPr>
          <p:cNvPr id="33" name="Picture 32">
            <a:extLst>
              <a:ext uri="{FF2B5EF4-FFF2-40B4-BE49-F238E27FC236}">
                <a16:creationId xmlns:a16="http://schemas.microsoft.com/office/drawing/2014/main" id="{DC104542-1108-6B42-B9F6-C6538E557185}"/>
              </a:ext>
            </a:extLst>
          </p:cNvPr>
          <p:cNvPicPr>
            <a:picLocks noChangeAspect="1"/>
          </p:cNvPicPr>
          <p:nvPr/>
        </p:nvPicPr>
        <p:blipFill>
          <a:blip r:embed="rId6"/>
          <a:stretch>
            <a:fillRect/>
          </a:stretch>
        </p:blipFill>
        <p:spPr>
          <a:xfrm>
            <a:off x="5873431" y="4461406"/>
            <a:ext cx="1515235" cy="1012177"/>
          </a:xfrm>
          <a:prstGeom prst="rect">
            <a:avLst/>
          </a:prstGeom>
        </p:spPr>
      </p:pic>
      <p:pic>
        <p:nvPicPr>
          <p:cNvPr id="34" name="Picture 33">
            <a:extLst>
              <a:ext uri="{FF2B5EF4-FFF2-40B4-BE49-F238E27FC236}">
                <a16:creationId xmlns:a16="http://schemas.microsoft.com/office/drawing/2014/main" id="{6160E52F-124E-7046-BA8A-BD2233D92103}"/>
              </a:ext>
            </a:extLst>
          </p:cNvPr>
          <p:cNvPicPr>
            <a:picLocks noChangeAspect="1"/>
          </p:cNvPicPr>
          <p:nvPr/>
        </p:nvPicPr>
        <p:blipFill>
          <a:blip r:embed="rId7"/>
          <a:stretch>
            <a:fillRect/>
          </a:stretch>
        </p:blipFill>
        <p:spPr>
          <a:xfrm>
            <a:off x="7388718" y="4450477"/>
            <a:ext cx="1533722" cy="1021459"/>
          </a:xfrm>
          <a:prstGeom prst="rect">
            <a:avLst/>
          </a:prstGeom>
        </p:spPr>
      </p:pic>
      <p:sp>
        <p:nvSpPr>
          <p:cNvPr id="2" name="Slide Number Placeholder 1"/>
          <p:cNvSpPr>
            <a:spLocks noGrp="1"/>
          </p:cNvSpPr>
          <p:nvPr>
            <p:ph type="sldNum" sz="quarter" idx="12"/>
          </p:nvPr>
        </p:nvSpPr>
        <p:spPr/>
        <p:txBody>
          <a:bodyPr/>
          <a:lstStyle/>
          <a:p>
            <a:fld id="{A8380127-2E4F-4720-A546-49D7111EBC0C}" type="slidenum">
              <a:rPr lang="en-US" smtClean="0">
                <a:solidFill>
                  <a:srgbClr val="4F81BD"/>
                </a:solidFill>
              </a:rPr>
              <a:pPr/>
              <a:t>15</a:t>
            </a:fld>
            <a:endParaRPr lang="en-US" dirty="0">
              <a:solidFill>
                <a:srgbClr val="4F81BD"/>
              </a:solidFill>
            </a:endParaRPr>
          </a:p>
        </p:txBody>
      </p:sp>
    </p:spTree>
    <p:extLst>
      <p:ext uri="{BB962C8B-B14F-4D97-AF65-F5344CB8AC3E}">
        <p14:creationId xmlns:p14="http://schemas.microsoft.com/office/powerpoint/2010/main" val="382897828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2728" t="25887" r="37837"/>
          <a:stretch/>
        </p:blipFill>
        <p:spPr>
          <a:xfrm>
            <a:off x="4384112" y="3918891"/>
            <a:ext cx="1086036" cy="172368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993" t="24386" r="36955" b="1"/>
          <a:stretch/>
        </p:blipFill>
        <p:spPr>
          <a:xfrm>
            <a:off x="5483084" y="3920188"/>
            <a:ext cx="1123472" cy="1808952"/>
          </a:xfrm>
          <a:prstGeom prst="rect">
            <a:avLst/>
          </a:prstGeom>
        </p:spPr>
      </p:pic>
      <p:sp>
        <p:nvSpPr>
          <p:cNvPr id="2" name="Title 1"/>
          <p:cNvSpPr>
            <a:spLocks noGrp="1"/>
          </p:cNvSpPr>
          <p:nvPr>
            <p:ph type="title"/>
          </p:nvPr>
        </p:nvSpPr>
        <p:spPr>
          <a:xfrm>
            <a:off x="15512" y="7831"/>
            <a:ext cx="8552581" cy="457724"/>
          </a:xfrm>
        </p:spPr>
        <p:txBody>
          <a:bodyPr vert="horz" lIns="91440" tIns="45720" rIns="91440" bIns="45720" rtlCol="0" anchor="t">
            <a:noAutofit/>
          </a:bodyPr>
          <a:lstStyle/>
          <a:p>
            <a:r>
              <a:rPr lang="en-GB" sz="2400" cap="none" dirty="0" smtClean="0">
                <a:solidFill>
                  <a:schemeClr val="tx2">
                    <a:lumMod val="60000"/>
                    <a:lumOff val="40000"/>
                  </a:schemeClr>
                </a:solidFill>
              </a:rPr>
              <a:t>Knowledge Advancement - </a:t>
            </a:r>
            <a:r>
              <a:rPr lang="en-GB" sz="2400" cap="none" dirty="0">
                <a:solidFill>
                  <a:schemeClr val="tx2">
                    <a:lumMod val="60000"/>
                    <a:lumOff val="40000"/>
                  </a:schemeClr>
                </a:solidFill>
              </a:rPr>
              <a:t> Environmental Science</a:t>
            </a:r>
          </a:p>
        </p:txBody>
      </p:sp>
      <p:pic>
        <p:nvPicPr>
          <p:cNvPr id="11" name="Picture Placeholder 10"/>
          <p:cNvPicPr>
            <a:picLocks noGrp="1" noChangeAspect="1"/>
          </p:cNvPicPr>
          <p:nvPr>
            <p:ph type="pic" sz="quarter" idx="14"/>
          </p:nvPr>
        </p:nvPicPr>
        <p:blipFill>
          <a:blip r:embed="rId5" cstate="hqprint">
            <a:extLst>
              <a:ext uri="{28A0092B-C50C-407E-A947-70E740481C1C}">
                <a14:useLocalDpi xmlns:a14="http://schemas.microsoft.com/office/drawing/2010/main"/>
              </a:ext>
            </a:extLst>
          </a:blip>
          <a:srcRect/>
          <a:stretch>
            <a:fillRect/>
          </a:stretch>
        </p:blipFill>
        <p:spPr>
          <a:xfrm>
            <a:off x="731962" y="1269625"/>
            <a:ext cx="1707931" cy="1584201"/>
          </a:xfrm>
        </p:spPr>
      </p:pic>
      <p:cxnSp>
        <p:nvCxnSpPr>
          <p:cNvPr id="16" name="Straight Arrow Connector 15"/>
          <p:cNvCxnSpPr/>
          <p:nvPr/>
        </p:nvCxnSpPr>
        <p:spPr>
          <a:xfrm>
            <a:off x="4644008" y="5301208"/>
            <a:ext cx="877420"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46821" y="5615300"/>
            <a:ext cx="4956742" cy="307777"/>
          </a:xfrm>
          <a:prstGeom prst="rect">
            <a:avLst/>
          </a:prstGeom>
          <a:noFill/>
        </p:spPr>
        <p:txBody>
          <a:bodyPr wrap="none" rtlCol="0">
            <a:spAutoFit/>
          </a:bodyPr>
          <a:lstStyle/>
          <a:p>
            <a:r>
              <a:rPr lang="en-US" sz="1400" dirty="0" smtClean="0">
                <a:solidFill>
                  <a:prstClr val="black"/>
                </a:solidFill>
              </a:rPr>
              <a:t>Illegal ploughing, Eastern Cape (left) &amp; Western Cape (right)</a:t>
            </a:r>
            <a:endParaRPr lang="en-ZA" sz="1400" dirty="0">
              <a:solidFill>
                <a:prstClr val="black"/>
              </a:solidFill>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9214" t="513" r="41258" b="59875"/>
          <a:stretch/>
        </p:blipFill>
        <p:spPr>
          <a:xfrm>
            <a:off x="6640776" y="3918890"/>
            <a:ext cx="2215254" cy="1724400"/>
          </a:xfrm>
          <a:prstGeom prst="rect">
            <a:avLst/>
          </a:prstGeom>
        </p:spPr>
      </p:pic>
      <p:cxnSp>
        <p:nvCxnSpPr>
          <p:cNvPr id="17" name="Straight Arrow Connector 16"/>
          <p:cNvCxnSpPr/>
          <p:nvPr/>
        </p:nvCxnSpPr>
        <p:spPr>
          <a:xfrm>
            <a:off x="5292080" y="4581128"/>
            <a:ext cx="877420"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3086080" y="1288118"/>
            <a:ext cx="2596064" cy="2316681"/>
          </a:xfrm>
          <a:prstGeom prst="rect">
            <a:avLst/>
          </a:prstGeom>
          <a:ln w="12700">
            <a:solidFill>
              <a:schemeClr val="tx1"/>
            </a:solidFill>
          </a:ln>
        </p:spPr>
      </p:pic>
      <p:pic>
        <p:nvPicPr>
          <p:cNvPr id="13" name="Picture 12"/>
          <p:cNvPicPr>
            <a:picLocks noChangeAspect="1"/>
          </p:cNvPicPr>
          <p:nvPr/>
        </p:nvPicPr>
        <p:blipFill>
          <a:blip r:embed="rId8"/>
          <a:stretch>
            <a:fillRect/>
          </a:stretch>
        </p:blipFill>
        <p:spPr>
          <a:xfrm>
            <a:off x="3086080" y="2752779"/>
            <a:ext cx="1036410" cy="841321"/>
          </a:xfrm>
          <a:prstGeom prst="rect">
            <a:avLst/>
          </a:prstGeom>
        </p:spPr>
      </p:pic>
      <p:sp>
        <p:nvSpPr>
          <p:cNvPr id="14" name="Cloud 13"/>
          <p:cNvSpPr/>
          <p:nvPr/>
        </p:nvSpPr>
        <p:spPr>
          <a:xfrm>
            <a:off x="5742259" y="1365809"/>
            <a:ext cx="3270383" cy="154411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solidFill>
                  <a:schemeClr val="bg1"/>
                </a:solidFill>
              </a:rPr>
              <a:t>Significant finding: water losses to invasive plants are enough to supply Cape Town for between 15 and 40 </a:t>
            </a:r>
            <a:r>
              <a:rPr lang="en-ZA" sz="1400" dirty="0" smtClean="0">
                <a:solidFill>
                  <a:schemeClr val="bg1"/>
                </a:solidFill>
              </a:rPr>
              <a:t>days.</a:t>
            </a:r>
            <a:endParaRPr lang="en-ZA" sz="1400" dirty="0">
              <a:solidFill>
                <a:schemeClr val="bg1"/>
              </a:solidFill>
            </a:endParaRPr>
          </a:p>
        </p:txBody>
      </p:sp>
      <p:sp>
        <p:nvSpPr>
          <p:cNvPr id="3" name="TextBox 2"/>
          <p:cNvSpPr txBox="1"/>
          <p:nvPr/>
        </p:nvSpPr>
        <p:spPr>
          <a:xfrm>
            <a:off x="323528" y="561739"/>
            <a:ext cx="8280920" cy="707886"/>
          </a:xfrm>
          <a:prstGeom prst="rect">
            <a:avLst/>
          </a:prstGeom>
        </p:spPr>
        <p:txBody>
          <a:bodyPr/>
          <a:lstStyle>
            <a:defPPr>
              <a:defRPr lang="en-US"/>
            </a:defPPr>
            <a:lvl1pPr indent="0">
              <a:spcBef>
                <a:spcPct val="20000"/>
              </a:spcBef>
              <a:buClr>
                <a:schemeClr val="accent1"/>
              </a:buClr>
              <a:buFont typeface="Arial" pitchFamily="34" charset="0"/>
              <a:buNone/>
              <a:defRPr sz="2000" b="1">
                <a:solidFill>
                  <a:schemeClr val="accent2"/>
                </a:solidFill>
              </a:defRPr>
            </a:lvl1pPr>
            <a:lvl2pPr marL="742950" indent="-285750">
              <a:spcBef>
                <a:spcPct val="20000"/>
              </a:spcBef>
              <a:buClr>
                <a:schemeClr val="accent1"/>
              </a:buClr>
              <a:buFont typeface="Arial" pitchFamily="34" charset="0"/>
              <a:buChar char="–"/>
              <a:defRPr sz="1400">
                <a:solidFill>
                  <a:schemeClr val="tx1">
                    <a:lumMod val="65000"/>
                    <a:lumOff val="35000"/>
                  </a:schemeClr>
                </a:solidFill>
              </a:defRPr>
            </a:lvl2pPr>
            <a:lvl3pPr marL="1143000" indent="-228600">
              <a:spcBef>
                <a:spcPct val="20000"/>
              </a:spcBef>
              <a:buClr>
                <a:schemeClr val="accent1"/>
              </a:buClr>
              <a:buFont typeface="Arial" pitchFamily="34" charset="0"/>
              <a:buChar char="•"/>
              <a:defRPr sz="1400">
                <a:solidFill>
                  <a:schemeClr val="tx1">
                    <a:lumMod val="65000"/>
                    <a:lumOff val="35000"/>
                  </a:schemeClr>
                </a:solidFill>
              </a:defRPr>
            </a:lvl3pPr>
            <a:lvl4pPr marL="1600200" indent="-228600">
              <a:spcBef>
                <a:spcPct val="20000"/>
              </a:spcBef>
              <a:buClr>
                <a:schemeClr val="accent1"/>
              </a:buClr>
              <a:buFont typeface="Arial" pitchFamily="34" charset="0"/>
              <a:buChar char="–"/>
              <a:defRPr sz="1400">
                <a:solidFill>
                  <a:schemeClr val="tx1">
                    <a:lumMod val="65000"/>
                    <a:lumOff val="35000"/>
                  </a:schemeClr>
                </a:solidFill>
              </a:defRPr>
            </a:lvl4pPr>
            <a:lvl5pPr marL="2057400" indent="-228600">
              <a:spcBef>
                <a:spcPct val="20000"/>
              </a:spcBef>
              <a:buClr>
                <a:schemeClr val="accent1"/>
              </a:buClr>
              <a:buFont typeface="Arial" pitchFamily="34" charset="0"/>
              <a:buChar char="»"/>
              <a:defRPr sz="1400">
                <a:solidFill>
                  <a:schemeClr val="tx1">
                    <a:lumMod val="65000"/>
                    <a:lumOff val="3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ZA" dirty="0" smtClean="0"/>
              <a:t>Application of Remote Sensing Technology for decision support</a:t>
            </a:r>
            <a:endParaRPr lang="en-US" dirty="0"/>
          </a:p>
        </p:txBody>
      </p:sp>
      <p:sp>
        <p:nvSpPr>
          <p:cNvPr id="18" name="Cloud 17"/>
          <p:cNvSpPr/>
          <p:nvPr/>
        </p:nvSpPr>
        <p:spPr>
          <a:xfrm>
            <a:off x="384677" y="4008677"/>
            <a:ext cx="3507012" cy="154411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Automated change detection for rapid law enforcement.</a:t>
            </a:r>
          </a:p>
        </p:txBody>
      </p:sp>
      <p:sp>
        <p:nvSpPr>
          <p:cNvPr id="9" name="Slide Number Placeholder 8"/>
          <p:cNvSpPr>
            <a:spLocks noGrp="1"/>
          </p:cNvSpPr>
          <p:nvPr>
            <p:ph type="sldNum" sz="quarter" idx="12"/>
          </p:nvPr>
        </p:nvSpPr>
        <p:spPr/>
        <p:txBody>
          <a:bodyPr/>
          <a:lstStyle/>
          <a:p>
            <a:fld id="{A8380127-2E4F-4720-A546-49D7111EBC0C}" type="slidenum">
              <a:rPr lang="en-US" smtClean="0">
                <a:solidFill>
                  <a:srgbClr val="4F81BD"/>
                </a:solidFill>
              </a:rPr>
              <a:pPr/>
              <a:t>16</a:t>
            </a:fld>
            <a:endParaRPr lang="en-US" dirty="0">
              <a:solidFill>
                <a:srgbClr val="4F81BD"/>
              </a:solidFill>
            </a:endParaRPr>
          </a:p>
        </p:txBody>
      </p:sp>
    </p:spTree>
    <p:extLst>
      <p:ext uri="{BB962C8B-B14F-4D97-AF65-F5344CB8AC3E}">
        <p14:creationId xmlns:p14="http://schemas.microsoft.com/office/powerpoint/2010/main" val="4251992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68C697-4A1B-6649-837D-12F0ABF56DD6}"/>
              </a:ext>
            </a:extLst>
          </p:cNvPr>
          <p:cNvSpPr>
            <a:spLocks noGrp="1"/>
          </p:cNvSpPr>
          <p:nvPr>
            <p:ph type="title"/>
          </p:nvPr>
        </p:nvSpPr>
        <p:spPr>
          <a:xfrm>
            <a:off x="251520" y="116632"/>
            <a:ext cx="8640960" cy="468016"/>
          </a:xfrm>
        </p:spPr>
        <p:txBody>
          <a:bodyPr>
            <a:noAutofit/>
          </a:bodyPr>
          <a:lstStyle/>
          <a:p>
            <a:r>
              <a:rPr lang="en-US" sz="2400" dirty="0" smtClean="0"/>
              <a:t>Advancing Knowledge – Optical Astronomy</a:t>
            </a:r>
            <a:endParaRPr lang="en-US" sz="2400" dirty="0"/>
          </a:p>
        </p:txBody>
      </p:sp>
      <p:sp>
        <p:nvSpPr>
          <p:cNvPr id="9" name="TextBox 8">
            <a:extLst>
              <a:ext uri="{FF2B5EF4-FFF2-40B4-BE49-F238E27FC236}">
                <a16:creationId xmlns:a16="http://schemas.microsoft.com/office/drawing/2014/main" id="{E49CEA4E-4BB1-CB4C-A57E-DA26B2FD807D}"/>
              </a:ext>
            </a:extLst>
          </p:cNvPr>
          <p:cNvSpPr txBox="1"/>
          <p:nvPr/>
        </p:nvSpPr>
        <p:spPr>
          <a:xfrm>
            <a:off x="251520" y="5080685"/>
            <a:ext cx="8640960" cy="1015663"/>
          </a:xfrm>
          <a:prstGeom prst="rect">
            <a:avLst/>
          </a:prstGeom>
          <a:noFill/>
        </p:spPr>
        <p:txBody>
          <a:bodyPr wrap="square" rtlCol="0">
            <a:spAutoFit/>
          </a:bodyPr>
          <a:lstStyle/>
          <a:p>
            <a:pPr algn="just"/>
            <a:r>
              <a:rPr lang="en-US" sz="2000" dirty="0"/>
              <a:t>SALT observation of </a:t>
            </a:r>
            <a:r>
              <a:rPr lang="en-ZA" sz="2000" dirty="0"/>
              <a:t>a small white dwarf star (left) cannibalising a Sun-like </a:t>
            </a:r>
          </a:p>
          <a:p>
            <a:pPr algn="just"/>
            <a:r>
              <a:rPr lang="en-ZA" sz="2000" dirty="0"/>
              <a:t>companion star (right) very rapidly improves our understanding of the </a:t>
            </a:r>
          </a:p>
          <a:p>
            <a:pPr algn="just"/>
            <a:r>
              <a:rPr lang="en-ZA" sz="2000" dirty="0"/>
              <a:t>different ways stars </a:t>
            </a:r>
            <a:r>
              <a:rPr lang="en-ZA" sz="2000" dirty="0" smtClean="0"/>
              <a:t>die.</a:t>
            </a:r>
            <a:endParaRPr lang="en-US" sz="2000" dirty="0"/>
          </a:p>
        </p:txBody>
      </p:sp>
      <p:pic>
        <p:nvPicPr>
          <p:cNvPr id="8" name="Picture 7">
            <a:extLst>
              <a:ext uri="{FF2B5EF4-FFF2-40B4-BE49-F238E27FC236}">
                <a16:creationId xmlns:a16="http://schemas.microsoft.com/office/drawing/2014/main" id="{1E7D3A04-1B2C-154D-870C-E169E31003E9}"/>
              </a:ext>
            </a:extLst>
          </p:cNvPr>
          <p:cNvPicPr>
            <a:picLocks noChangeAspect="1"/>
          </p:cNvPicPr>
          <p:nvPr/>
        </p:nvPicPr>
        <p:blipFill>
          <a:blip r:embed="rId2"/>
          <a:stretch>
            <a:fillRect/>
          </a:stretch>
        </p:blipFill>
        <p:spPr>
          <a:xfrm>
            <a:off x="2708542" y="952111"/>
            <a:ext cx="6403858" cy="4212000"/>
          </a:xfrm>
          <a:prstGeom prst="rect">
            <a:avLst/>
          </a:prstGeom>
        </p:spPr>
      </p:pic>
      <p:sp>
        <p:nvSpPr>
          <p:cNvPr id="13" name="TextBox 12">
            <a:extLst>
              <a:ext uri="{FF2B5EF4-FFF2-40B4-BE49-F238E27FC236}">
                <a16:creationId xmlns:a16="http://schemas.microsoft.com/office/drawing/2014/main" id="{FAD34093-3DCA-534B-A584-F28BCCA8E9DD}"/>
              </a:ext>
            </a:extLst>
          </p:cNvPr>
          <p:cNvSpPr txBox="1"/>
          <p:nvPr/>
        </p:nvSpPr>
        <p:spPr>
          <a:xfrm>
            <a:off x="82372" y="2370067"/>
            <a:ext cx="2651303" cy="646331"/>
          </a:xfrm>
          <a:prstGeom prst="rect">
            <a:avLst/>
          </a:prstGeom>
          <a:noFill/>
        </p:spPr>
        <p:txBody>
          <a:bodyPr wrap="none" rtlCol="0">
            <a:spAutoFit/>
          </a:bodyPr>
          <a:lstStyle/>
          <a:p>
            <a:r>
              <a:rPr lang="en-US" dirty="0">
                <a:solidFill>
                  <a:schemeClr val="bg1"/>
                </a:solidFill>
              </a:rPr>
              <a:t>Southern African </a:t>
            </a:r>
          </a:p>
          <a:p>
            <a:r>
              <a:rPr lang="en-US" dirty="0">
                <a:solidFill>
                  <a:schemeClr val="bg1"/>
                </a:solidFill>
              </a:rPr>
              <a:t>Large Telescope (SALT)</a:t>
            </a:r>
          </a:p>
        </p:txBody>
      </p:sp>
      <p:pic>
        <p:nvPicPr>
          <p:cNvPr id="3" name="Picture 2"/>
          <p:cNvPicPr>
            <a:picLocks noChangeAspect="1"/>
          </p:cNvPicPr>
          <p:nvPr/>
        </p:nvPicPr>
        <p:blipFill>
          <a:blip r:embed="rId3"/>
          <a:stretch>
            <a:fillRect/>
          </a:stretch>
        </p:blipFill>
        <p:spPr>
          <a:xfrm>
            <a:off x="2659507" y="952112"/>
            <a:ext cx="1840486" cy="1840396"/>
          </a:xfrm>
          <a:prstGeom prst="rect">
            <a:avLst/>
          </a:prstGeom>
        </p:spPr>
      </p:pic>
      <p:pic>
        <p:nvPicPr>
          <p:cNvPr id="12" name="Picture 11" descr="SALTVivid.jpg">
            <a:extLst>
              <a:ext uri="{FF2B5EF4-FFF2-40B4-BE49-F238E27FC236}">
                <a16:creationId xmlns:a16="http://schemas.microsoft.com/office/drawing/2014/main" id="{A8D38ABF-AF73-024A-9E8B-4808B5486878}"/>
              </a:ext>
            </a:extLst>
          </p:cNvPr>
          <p:cNvPicPr>
            <a:picLocks noChangeAspect="1"/>
          </p:cNvPicPr>
          <p:nvPr/>
        </p:nvPicPr>
        <p:blipFill rotWithShape="1">
          <a:blip r:embed="rId4"/>
          <a:srcRect t="23500"/>
          <a:stretch/>
        </p:blipFill>
        <p:spPr>
          <a:xfrm>
            <a:off x="-468560" y="952111"/>
            <a:ext cx="3153663" cy="4209565"/>
          </a:xfrm>
          <a:prstGeom prst="rect">
            <a:avLst/>
          </a:prstGeom>
        </p:spPr>
      </p:pic>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17</a:t>
            </a:fld>
            <a:endParaRPr lang="en-US" dirty="0">
              <a:solidFill>
                <a:srgbClr val="4F81BD"/>
              </a:solidFill>
            </a:endParaRPr>
          </a:p>
        </p:txBody>
      </p:sp>
    </p:spTree>
    <p:extLst>
      <p:ext uri="{BB962C8B-B14F-4D97-AF65-F5344CB8AC3E}">
        <p14:creationId xmlns:p14="http://schemas.microsoft.com/office/powerpoint/2010/main" val="243415555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68C697-4A1B-6649-837D-12F0ABF56DD6}"/>
              </a:ext>
            </a:extLst>
          </p:cNvPr>
          <p:cNvSpPr>
            <a:spLocks noGrp="1"/>
          </p:cNvSpPr>
          <p:nvPr>
            <p:ph type="title"/>
          </p:nvPr>
        </p:nvSpPr>
        <p:spPr>
          <a:xfrm>
            <a:off x="251520" y="116632"/>
            <a:ext cx="8640960" cy="468016"/>
          </a:xfrm>
        </p:spPr>
        <p:txBody>
          <a:bodyPr>
            <a:noAutofit/>
          </a:bodyPr>
          <a:lstStyle/>
          <a:p>
            <a:r>
              <a:rPr lang="en-US" sz="2400" dirty="0" smtClean="0"/>
              <a:t>Advancing Knowledge – Radio Astronomy</a:t>
            </a:r>
            <a:endParaRPr lang="en-US" sz="2400" dirty="0"/>
          </a:p>
        </p:txBody>
      </p:sp>
      <p:sp>
        <p:nvSpPr>
          <p:cNvPr id="13" name="TextBox 12">
            <a:extLst>
              <a:ext uri="{FF2B5EF4-FFF2-40B4-BE49-F238E27FC236}">
                <a16:creationId xmlns:a16="http://schemas.microsoft.com/office/drawing/2014/main" id="{FAD34093-3DCA-534B-A584-F28BCCA8E9DD}"/>
              </a:ext>
            </a:extLst>
          </p:cNvPr>
          <p:cNvSpPr txBox="1"/>
          <p:nvPr/>
        </p:nvSpPr>
        <p:spPr>
          <a:xfrm>
            <a:off x="154380" y="1412776"/>
            <a:ext cx="2651303" cy="646331"/>
          </a:xfrm>
          <a:prstGeom prst="rect">
            <a:avLst/>
          </a:prstGeom>
          <a:noFill/>
        </p:spPr>
        <p:txBody>
          <a:bodyPr wrap="none" rtlCol="0">
            <a:spAutoFit/>
          </a:bodyPr>
          <a:lstStyle/>
          <a:p>
            <a:r>
              <a:rPr lang="en-US" dirty="0">
                <a:solidFill>
                  <a:schemeClr val="bg1"/>
                </a:solidFill>
              </a:rPr>
              <a:t>Southern African </a:t>
            </a:r>
          </a:p>
          <a:p>
            <a:r>
              <a:rPr lang="en-US" dirty="0">
                <a:solidFill>
                  <a:schemeClr val="bg1"/>
                </a:solidFill>
              </a:rPr>
              <a:t>Large Telescope (SALT)</a:t>
            </a:r>
          </a:p>
        </p:txBody>
      </p:sp>
      <p:pic>
        <p:nvPicPr>
          <p:cNvPr id="10" name="Picture 9" descr="Macintosh HD:Users:fernando:Desktop:2017_meerkat_01.jpg">
            <a:extLst>
              <a:ext uri="{FF2B5EF4-FFF2-40B4-BE49-F238E27FC236}">
                <a16:creationId xmlns:a16="http://schemas.microsoft.com/office/drawing/2014/main" id="{08A1EED0-2030-FD49-878E-BAB24D902D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5603023" cy="2952328"/>
          </a:xfrm>
          <a:prstGeom prst="rect">
            <a:avLst/>
          </a:prstGeom>
          <a:noFill/>
          <a:ln>
            <a:noFill/>
          </a:ln>
        </p:spPr>
      </p:pic>
      <p:sp>
        <p:nvSpPr>
          <p:cNvPr id="11" name="TextBox 10">
            <a:extLst>
              <a:ext uri="{FF2B5EF4-FFF2-40B4-BE49-F238E27FC236}">
                <a16:creationId xmlns:a16="http://schemas.microsoft.com/office/drawing/2014/main" id="{E61E6894-1AD4-CA47-9A3D-2D64B56CDAEA}"/>
              </a:ext>
            </a:extLst>
          </p:cNvPr>
          <p:cNvSpPr txBox="1"/>
          <p:nvPr/>
        </p:nvSpPr>
        <p:spPr>
          <a:xfrm>
            <a:off x="74051" y="3844998"/>
            <a:ext cx="4642395" cy="1865126"/>
          </a:xfrm>
          <a:prstGeom prst="rect">
            <a:avLst/>
          </a:prstGeom>
          <a:noFill/>
        </p:spPr>
        <p:txBody>
          <a:bodyPr wrap="square" rtlCol="0">
            <a:spAutoFit/>
          </a:bodyPr>
          <a:lstStyle/>
          <a:p>
            <a:pPr>
              <a:spcBef>
                <a:spcPct val="20000"/>
              </a:spcBef>
              <a:buClr>
                <a:schemeClr val="accent1"/>
              </a:buClr>
            </a:pPr>
            <a:r>
              <a:rPr lang="en-ZA" dirty="0">
                <a:solidFill>
                  <a:schemeClr val="tx1">
                    <a:lumMod val="65000"/>
                    <a:lumOff val="35000"/>
                  </a:schemeClr>
                </a:solidFill>
              </a:rPr>
              <a:t>A pair of towering balloon-like </a:t>
            </a:r>
            <a:r>
              <a:rPr lang="en-ZA" dirty="0" smtClean="0">
                <a:solidFill>
                  <a:schemeClr val="tx1">
                    <a:lumMod val="65000"/>
                    <a:lumOff val="35000"/>
                  </a:schemeClr>
                </a:solidFill>
              </a:rPr>
              <a:t>structures</a:t>
            </a:r>
          </a:p>
          <a:p>
            <a:pPr>
              <a:spcBef>
                <a:spcPct val="20000"/>
              </a:spcBef>
              <a:buClr>
                <a:schemeClr val="accent1"/>
              </a:buClr>
            </a:pPr>
            <a:r>
              <a:rPr lang="en-ZA" dirty="0" smtClean="0">
                <a:solidFill>
                  <a:schemeClr val="tx1">
                    <a:lumMod val="65000"/>
                    <a:lumOff val="35000"/>
                  </a:schemeClr>
                </a:solidFill>
              </a:rPr>
              <a:t>have </a:t>
            </a:r>
            <a:r>
              <a:rPr lang="en-ZA" dirty="0">
                <a:solidFill>
                  <a:schemeClr val="tx1">
                    <a:lumMod val="65000"/>
                    <a:lumOff val="35000"/>
                  </a:schemeClr>
                </a:solidFill>
              </a:rPr>
              <a:t>been discovered at the heart of our home galaxy the Milky Way using the MeerKAT </a:t>
            </a:r>
            <a:r>
              <a:rPr lang="en-ZA" dirty="0" smtClean="0">
                <a:solidFill>
                  <a:schemeClr val="tx1">
                    <a:lumMod val="65000"/>
                    <a:lumOff val="35000"/>
                  </a:schemeClr>
                </a:solidFill>
              </a:rPr>
              <a:t>telescope. </a:t>
            </a:r>
          </a:p>
          <a:p>
            <a:pPr>
              <a:spcBef>
                <a:spcPct val="20000"/>
              </a:spcBef>
              <a:buClr>
                <a:schemeClr val="accent1"/>
              </a:buClr>
            </a:pPr>
            <a:r>
              <a:rPr lang="en-ZA" dirty="0" smtClean="0">
                <a:solidFill>
                  <a:schemeClr val="tx1">
                    <a:lumMod val="65000"/>
                    <a:lumOff val="35000"/>
                  </a:schemeClr>
                </a:solidFill>
              </a:rPr>
              <a:t>The discovery improves our understanding of the evolution of galaxies.</a:t>
            </a:r>
            <a:endParaRPr lang="en-US"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5073453" y="836712"/>
            <a:ext cx="4066384" cy="4645555"/>
          </a:xfrm>
          <a:prstGeom prst="rect">
            <a:avLst/>
          </a:prstGeom>
        </p:spPr>
      </p:pic>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18</a:t>
            </a:fld>
            <a:endParaRPr lang="en-US" dirty="0">
              <a:solidFill>
                <a:srgbClr val="4F81BD"/>
              </a:solidFill>
            </a:endParaRPr>
          </a:p>
        </p:txBody>
      </p:sp>
    </p:spTree>
    <p:extLst>
      <p:ext uri="{BB962C8B-B14F-4D97-AF65-F5344CB8AC3E}">
        <p14:creationId xmlns:p14="http://schemas.microsoft.com/office/powerpoint/2010/main" val="270743315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68C697-4A1B-6649-837D-12F0ABF56DD6}"/>
              </a:ext>
            </a:extLst>
          </p:cNvPr>
          <p:cNvSpPr>
            <a:spLocks noGrp="1"/>
          </p:cNvSpPr>
          <p:nvPr>
            <p:ph type="title"/>
          </p:nvPr>
        </p:nvSpPr>
        <p:spPr>
          <a:xfrm>
            <a:off x="251520" y="116632"/>
            <a:ext cx="8640960" cy="468016"/>
          </a:xfrm>
        </p:spPr>
        <p:txBody>
          <a:bodyPr>
            <a:noAutofit/>
          </a:bodyPr>
          <a:lstStyle/>
          <a:p>
            <a:r>
              <a:rPr lang="en-US" sz="2400" dirty="0" smtClean="0"/>
              <a:t>Advancing Knowledge  - Radiation Biophysics</a:t>
            </a:r>
            <a:endParaRPr lang="en-US" sz="2400" dirty="0"/>
          </a:p>
        </p:txBody>
      </p:sp>
      <p:sp>
        <p:nvSpPr>
          <p:cNvPr id="13" name="TextBox 12">
            <a:extLst>
              <a:ext uri="{FF2B5EF4-FFF2-40B4-BE49-F238E27FC236}">
                <a16:creationId xmlns:a16="http://schemas.microsoft.com/office/drawing/2014/main" id="{FAD34093-3DCA-534B-A584-F28BCCA8E9DD}"/>
              </a:ext>
            </a:extLst>
          </p:cNvPr>
          <p:cNvSpPr txBox="1"/>
          <p:nvPr/>
        </p:nvSpPr>
        <p:spPr>
          <a:xfrm>
            <a:off x="154380" y="1412776"/>
            <a:ext cx="2651303" cy="646331"/>
          </a:xfrm>
          <a:prstGeom prst="rect">
            <a:avLst/>
          </a:prstGeom>
          <a:noFill/>
        </p:spPr>
        <p:txBody>
          <a:bodyPr wrap="none" rtlCol="0">
            <a:spAutoFit/>
          </a:bodyPr>
          <a:lstStyle/>
          <a:p>
            <a:r>
              <a:rPr lang="en-US" dirty="0">
                <a:solidFill>
                  <a:schemeClr val="bg1"/>
                </a:solidFill>
              </a:rPr>
              <a:t>Southern African </a:t>
            </a:r>
          </a:p>
          <a:p>
            <a:r>
              <a:rPr lang="en-US" dirty="0">
                <a:solidFill>
                  <a:schemeClr val="bg1"/>
                </a:solidFill>
              </a:rPr>
              <a:t>Large Telescope (SALT)</a:t>
            </a:r>
          </a:p>
        </p:txBody>
      </p:sp>
      <p:pic>
        <p:nvPicPr>
          <p:cNvPr id="10" name="Picture 9">
            <a:extLst>
              <a:ext uri="{FF2B5EF4-FFF2-40B4-BE49-F238E27FC236}">
                <a16:creationId xmlns:a16="http://schemas.microsoft.com/office/drawing/2014/main" id="{E95E8887-6177-F544-95B7-2518C3061096}"/>
              </a:ext>
            </a:extLst>
          </p:cNvPr>
          <p:cNvPicPr>
            <a:picLocks noChangeAspect="1"/>
          </p:cNvPicPr>
          <p:nvPr/>
        </p:nvPicPr>
        <p:blipFill>
          <a:blip r:embed="rId2"/>
          <a:stretch>
            <a:fillRect/>
          </a:stretch>
        </p:blipFill>
        <p:spPr>
          <a:xfrm>
            <a:off x="417890" y="1897480"/>
            <a:ext cx="4105067" cy="2772518"/>
          </a:xfrm>
          <a:prstGeom prst="rect">
            <a:avLst/>
          </a:prstGeom>
        </p:spPr>
      </p:pic>
      <p:sp>
        <p:nvSpPr>
          <p:cNvPr id="11" name="TextBox 10">
            <a:extLst>
              <a:ext uri="{FF2B5EF4-FFF2-40B4-BE49-F238E27FC236}">
                <a16:creationId xmlns:a16="http://schemas.microsoft.com/office/drawing/2014/main" id="{A2F7E657-5D28-7A47-A06D-CE054FC9CAB6}"/>
              </a:ext>
            </a:extLst>
          </p:cNvPr>
          <p:cNvSpPr txBox="1"/>
          <p:nvPr/>
        </p:nvSpPr>
        <p:spPr>
          <a:xfrm>
            <a:off x="153434" y="764704"/>
            <a:ext cx="8739046" cy="784830"/>
          </a:xfrm>
          <a:prstGeom prst="rect">
            <a:avLst/>
          </a:prstGeom>
        </p:spPr>
        <p:txBody>
          <a:bodyPr/>
          <a:lstStyle>
            <a:defPPr>
              <a:defRPr lang="en-US"/>
            </a:defPPr>
            <a:lvl1pPr indent="0">
              <a:spcBef>
                <a:spcPct val="20000"/>
              </a:spcBef>
              <a:buClr>
                <a:schemeClr val="accent1"/>
              </a:buClr>
              <a:buFont typeface="Arial" pitchFamily="34" charset="0"/>
              <a:buNone/>
              <a:defRPr sz="2000" b="1">
                <a:solidFill>
                  <a:schemeClr val="accent2"/>
                </a:solidFill>
              </a:defRPr>
            </a:lvl1pPr>
            <a:lvl2pPr marL="742950" indent="-285750">
              <a:spcBef>
                <a:spcPct val="20000"/>
              </a:spcBef>
              <a:buClr>
                <a:schemeClr val="accent1"/>
              </a:buClr>
              <a:buFont typeface="Arial" pitchFamily="34" charset="0"/>
              <a:buChar char="–"/>
              <a:defRPr sz="1400">
                <a:solidFill>
                  <a:schemeClr val="tx1">
                    <a:lumMod val="65000"/>
                    <a:lumOff val="35000"/>
                  </a:schemeClr>
                </a:solidFill>
              </a:defRPr>
            </a:lvl2pPr>
            <a:lvl3pPr marL="1143000" indent="-228600">
              <a:spcBef>
                <a:spcPct val="20000"/>
              </a:spcBef>
              <a:buClr>
                <a:schemeClr val="accent1"/>
              </a:buClr>
              <a:buFont typeface="Arial" pitchFamily="34" charset="0"/>
              <a:buChar char="•"/>
              <a:defRPr sz="1400">
                <a:solidFill>
                  <a:schemeClr val="tx1">
                    <a:lumMod val="65000"/>
                    <a:lumOff val="35000"/>
                  </a:schemeClr>
                </a:solidFill>
              </a:defRPr>
            </a:lvl3pPr>
            <a:lvl4pPr marL="1600200" indent="-228600">
              <a:spcBef>
                <a:spcPct val="20000"/>
              </a:spcBef>
              <a:buClr>
                <a:schemeClr val="accent1"/>
              </a:buClr>
              <a:buFont typeface="Arial" pitchFamily="34" charset="0"/>
              <a:buChar char="–"/>
              <a:defRPr sz="1400">
                <a:solidFill>
                  <a:schemeClr val="tx1">
                    <a:lumMod val="65000"/>
                    <a:lumOff val="35000"/>
                  </a:schemeClr>
                </a:solidFill>
              </a:defRPr>
            </a:lvl4pPr>
            <a:lvl5pPr marL="2057400" indent="-228600">
              <a:spcBef>
                <a:spcPct val="20000"/>
              </a:spcBef>
              <a:buClr>
                <a:schemeClr val="accent1"/>
              </a:buClr>
              <a:buFont typeface="Arial" pitchFamily="34" charset="0"/>
              <a:buChar char="»"/>
              <a:defRPr sz="1400">
                <a:solidFill>
                  <a:schemeClr val="tx1">
                    <a:lumMod val="65000"/>
                    <a:lumOff val="3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GB" dirty="0"/>
              <a:t>Why do elephants develop less cancer than humans? </a:t>
            </a:r>
          </a:p>
          <a:p>
            <a:r>
              <a:rPr lang="en-GB" b="0" dirty="0">
                <a:solidFill>
                  <a:schemeClr val="tx1"/>
                </a:solidFill>
              </a:rPr>
              <a:t>Evolution has fine-tuned elephants to make them cancer resistant</a:t>
            </a:r>
            <a:endParaRPr lang="en-ZA" b="0" dirty="0">
              <a:solidFill>
                <a:schemeClr val="tx1"/>
              </a:solidFill>
            </a:endParaRPr>
          </a:p>
        </p:txBody>
      </p:sp>
      <p:sp>
        <p:nvSpPr>
          <p:cNvPr id="14" name="TextBox 13">
            <a:extLst>
              <a:ext uri="{FF2B5EF4-FFF2-40B4-BE49-F238E27FC236}">
                <a16:creationId xmlns:a16="http://schemas.microsoft.com/office/drawing/2014/main" id="{2CEF3EFE-C898-EC43-B07C-315F9A925704}"/>
              </a:ext>
            </a:extLst>
          </p:cNvPr>
          <p:cNvSpPr txBox="1"/>
          <p:nvPr/>
        </p:nvSpPr>
        <p:spPr>
          <a:xfrm>
            <a:off x="153434" y="5096326"/>
            <a:ext cx="8451014" cy="707886"/>
          </a:xfrm>
          <a:prstGeom prst="rect">
            <a:avLst/>
          </a:prstGeom>
          <a:noFill/>
        </p:spPr>
        <p:txBody>
          <a:bodyPr wrap="square" rtlCol="0">
            <a:spAutoFit/>
          </a:bodyPr>
          <a:lstStyle/>
          <a:p>
            <a:pPr>
              <a:spcAft>
                <a:spcPts val="600"/>
              </a:spcAft>
            </a:pPr>
            <a:r>
              <a:rPr lang="en-GB" sz="2000" b="1" dirty="0"/>
              <a:t>Ultimate </a:t>
            </a:r>
            <a:r>
              <a:rPr lang="en-GB" sz="2000" b="1" dirty="0" smtClean="0"/>
              <a:t>goal: </a:t>
            </a:r>
            <a:r>
              <a:rPr lang="en-GB" sz="2000" dirty="0" smtClean="0"/>
              <a:t>Design </a:t>
            </a:r>
            <a:r>
              <a:rPr lang="en-GB" sz="2000" dirty="0"/>
              <a:t>a drug that duplicates the effect of the anti-cancer gene to prevent and treat human cancer </a:t>
            </a:r>
          </a:p>
        </p:txBody>
      </p:sp>
      <p:sp>
        <p:nvSpPr>
          <p:cNvPr id="18" name="TextBox 17">
            <a:extLst>
              <a:ext uri="{FF2B5EF4-FFF2-40B4-BE49-F238E27FC236}">
                <a16:creationId xmlns:a16="http://schemas.microsoft.com/office/drawing/2014/main" id="{E0367AD2-9C32-814A-B655-DAE37328402A}"/>
              </a:ext>
            </a:extLst>
          </p:cNvPr>
          <p:cNvSpPr txBox="1"/>
          <p:nvPr/>
        </p:nvSpPr>
        <p:spPr>
          <a:xfrm>
            <a:off x="5182571" y="1754475"/>
            <a:ext cx="3709909" cy="3093154"/>
          </a:xfrm>
          <a:prstGeom prst="rect">
            <a:avLst/>
          </a:prstGeom>
          <a:noFill/>
        </p:spPr>
        <p:txBody>
          <a:bodyPr wrap="square" rtlCol="0">
            <a:spAutoFit/>
          </a:bodyPr>
          <a:lstStyle/>
          <a:p>
            <a:pPr>
              <a:spcAft>
                <a:spcPts val="600"/>
              </a:spcAft>
            </a:pPr>
            <a:r>
              <a:rPr lang="en-GB" sz="2000" b="1" dirty="0"/>
              <a:t>Elephants: </a:t>
            </a:r>
            <a:r>
              <a:rPr lang="en-GB" sz="2000" dirty="0"/>
              <a:t>More than 20 anti-cancer genes</a:t>
            </a:r>
            <a:endParaRPr lang="en-GB" sz="2000" b="1" dirty="0">
              <a:solidFill>
                <a:srgbClr val="00B050"/>
              </a:solidFill>
            </a:endParaRPr>
          </a:p>
          <a:p>
            <a:pPr>
              <a:spcAft>
                <a:spcPts val="1200"/>
              </a:spcAft>
            </a:pPr>
            <a:r>
              <a:rPr lang="en-GB" sz="2000" b="1" dirty="0"/>
              <a:t>Humans: </a:t>
            </a:r>
            <a:r>
              <a:rPr lang="en-GB" sz="2000" dirty="0"/>
              <a:t>Only </a:t>
            </a:r>
            <a:r>
              <a:rPr lang="en-GB" sz="2000" i="1" dirty="0"/>
              <a:t>1</a:t>
            </a:r>
            <a:r>
              <a:rPr lang="en-GB" sz="2000" dirty="0"/>
              <a:t> anti-cancer gene </a:t>
            </a:r>
          </a:p>
          <a:p>
            <a:pPr>
              <a:spcAft>
                <a:spcPts val="600"/>
              </a:spcAft>
            </a:pPr>
            <a:r>
              <a:rPr lang="en-GB" sz="2000" dirty="0"/>
              <a:t>Blood samples of African elephants are exposed to radiation at iThemba LABS and the effects are compared to human samples</a:t>
            </a:r>
          </a:p>
        </p:txBody>
      </p:sp>
      <p:sp>
        <p:nvSpPr>
          <p:cNvPr id="2" name="Slide Number Placeholder 1"/>
          <p:cNvSpPr>
            <a:spLocks noGrp="1"/>
          </p:cNvSpPr>
          <p:nvPr>
            <p:ph type="sldNum" sz="quarter" idx="12"/>
          </p:nvPr>
        </p:nvSpPr>
        <p:spPr/>
        <p:txBody>
          <a:bodyPr/>
          <a:lstStyle/>
          <a:p>
            <a:fld id="{A8380127-2E4F-4720-A546-49D7111EBC0C}" type="slidenum">
              <a:rPr lang="en-US" smtClean="0">
                <a:solidFill>
                  <a:srgbClr val="4F81BD"/>
                </a:solidFill>
              </a:rPr>
              <a:pPr/>
              <a:t>19</a:t>
            </a:fld>
            <a:endParaRPr lang="en-US" dirty="0">
              <a:solidFill>
                <a:srgbClr val="4F81BD"/>
              </a:solidFill>
            </a:endParaRPr>
          </a:p>
        </p:txBody>
      </p:sp>
    </p:spTree>
    <p:extLst>
      <p:ext uri="{BB962C8B-B14F-4D97-AF65-F5344CB8AC3E}">
        <p14:creationId xmlns:p14="http://schemas.microsoft.com/office/powerpoint/2010/main" val="241935891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0277"/>
            <a:ext cx="9144000" cy="521381"/>
          </a:xfrm>
          <a:prstGeom prst="rect">
            <a:avLst/>
          </a:prstGeom>
        </p:spPr>
        <p:txBody>
          <a:bodyPr vert="horz" lIns="91440" tIns="45720" rIns="91440" bIns="45720" rtlCol="0" anchor="t">
            <a:noAutofit/>
          </a:bodyPr>
          <a:lstStyle>
            <a:lvl1pPr lvl="0" eaLnBrk="0" fontAlgn="base" hangingPunct="0">
              <a:spcBef>
                <a:spcPct val="0"/>
              </a:spcBef>
              <a:spcAft>
                <a:spcPct val="0"/>
              </a:spcAft>
              <a:buNone/>
              <a:defRPr sz="2400" b="1" cap="none">
                <a:solidFill>
                  <a:schemeClr val="tx2">
                    <a:lumMod val="60000"/>
                    <a:lumOff val="40000"/>
                  </a:schemeClr>
                </a:solidFill>
                <a:latin typeface="+mj-lt"/>
                <a:cs typeface="Arial" panose="020B0604020202020204" pitchFamily="34" charset="0"/>
              </a:defRPr>
            </a:lvl1pPr>
          </a:lstStyle>
          <a:p>
            <a:r>
              <a:rPr lang="en-ZA" dirty="0"/>
              <a:t>NRF in the Public R&amp;D System</a:t>
            </a:r>
          </a:p>
        </p:txBody>
      </p:sp>
      <p:sp>
        <p:nvSpPr>
          <p:cNvPr id="6" name="Rectangle 5"/>
          <p:cNvSpPr/>
          <p:nvPr/>
        </p:nvSpPr>
        <p:spPr>
          <a:xfrm>
            <a:off x="755576" y="2852936"/>
            <a:ext cx="288032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p:nvSpPr>
        <p:spPr>
          <a:xfrm>
            <a:off x="2915816" y="2564904"/>
            <a:ext cx="135976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p:nvSpPr>
        <p:spPr>
          <a:xfrm>
            <a:off x="4644008" y="2564904"/>
            <a:ext cx="288032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p:cNvSpPr/>
          <p:nvPr/>
        </p:nvSpPr>
        <p:spPr>
          <a:xfrm>
            <a:off x="899592" y="4077072"/>
            <a:ext cx="288032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15"/>
          <p:cNvSpPr/>
          <p:nvPr/>
        </p:nvSpPr>
        <p:spPr>
          <a:xfrm>
            <a:off x="2843808" y="4941168"/>
            <a:ext cx="7200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19"/>
          <p:cNvSpPr/>
          <p:nvPr/>
        </p:nvSpPr>
        <p:spPr>
          <a:xfrm>
            <a:off x="2411760" y="5013176"/>
            <a:ext cx="244827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7" name="Group 6"/>
          <p:cNvGrpSpPr/>
          <p:nvPr/>
        </p:nvGrpSpPr>
        <p:grpSpPr>
          <a:xfrm>
            <a:off x="179512" y="531658"/>
            <a:ext cx="8444389" cy="5263376"/>
            <a:chOff x="323527" y="1371600"/>
            <a:chExt cx="8444389" cy="5263376"/>
          </a:xfrm>
        </p:grpSpPr>
        <p:pic>
          <p:nvPicPr>
            <p:cNvPr id="22" name="Picture 21"/>
            <p:cNvPicPr>
              <a:picLocks noChangeAspect="1"/>
            </p:cNvPicPr>
            <p:nvPr/>
          </p:nvPicPr>
          <p:blipFill rotWithShape="1">
            <a:blip r:embed="rId3"/>
            <a:srcRect t="2608" b="3959"/>
            <a:stretch/>
          </p:blipFill>
          <p:spPr>
            <a:xfrm>
              <a:off x="323527" y="1371600"/>
              <a:ext cx="8444389" cy="5263376"/>
            </a:xfrm>
            <a:prstGeom prst="rect">
              <a:avLst/>
            </a:prstGeom>
          </p:spPr>
        </p:pic>
        <p:sp>
          <p:nvSpPr>
            <p:cNvPr id="4" name="Rectangle 3"/>
            <p:cNvSpPr/>
            <p:nvPr/>
          </p:nvSpPr>
          <p:spPr>
            <a:xfrm>
              <a:off x="1165610" y="5205046"/>
              <a:ext cx="773723" cy="3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8" name="Slide Number Placeholder 7"/>
          <p:cNvSpPr>
            <a:spLocks noGrp="1"/>
          </p:cNvSpPr>
          <p:nvPr>
            <p:ph type="sldNum" sz="quarter" idx="12"/>
          </p:nvPr>
        </p:nvSpPr>
        <p:spPr/>
        <p:txBody>
          <a:bodyPr/>
          <a:lstStyle/>
          <a:p>
            <a:fld id="{A8380127-2E4F-4720-A546-49D7111EBC0C}" type="slidenum">
              <a:rPr lang="en-US" smtClean="0"/>
              <a:t>2</a:t>
            </a:fld>
            <a:endParaRPr lang="en-US" dirty="0"/>
          </a:p>
        </p:txBody>
      </p:sp>
    </p:spTree>
    <p:extLst>
      <p:ext uri="{BB962C8B-B14F-4D97-AF65-F5344CB8AC3E}">
        <p14:creationId xmlns:p14="http://schemas.microsoft.com/office/powerpoint/2010/main" val="1040144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Advancing Knowledge –  Research Equipment </a:t>
            </a:r>
            <a:endParaRPr lang="en-US" dirty="0"/>
          </a:p>
        </p:txBody>
      </p:sp>
      <p:sp>
        <p:nvSpPr>
          <p:cNvPr id="3" name="Rectangle 2"/>
          <p:cNvSpPr/>
          <p:nvPr/>
        </p:nvSpPr>
        <p:spPr>
          <a:xfrm>
            <a:off x="1691680" y="1052737"/>
            <a:ext cx="4941701" cy="4248472"/>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endParaRPr>
          </a:p>
        </p:txBody>
      </p:sp>
      <p:sp>
        <p:nvSpPr>
          <p:cNvPr id="4" name="TextBox 3"/>
          <p:cNvSpPr txBox="1"/>
          <p:nvPr/>
        </p:nvSpPr>
        <p:spPr>
          <a:xfrm>
            <a:off x="1661950" y="1052736"/>
            <a:ext cx="5001159" cy="584775"/>
          </a:xfrm>
          <a:prstGeom prst="rect">
            <a:avLst/>
          </a:prstGeom>
          <a:solidFill>
            <a:schemeClr val="accent3"/>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smtClean="0">
                <a:ln>
                  <a:noFill/>
                </a:ln>
                <a:solidFill>
                  <a:prstClr val="white"/>
                </a:solidFill>
                <a:effectLst/>
                <a:uLnTx/>
                <a:uFillTx/>
                <a:latin typeface="Arial Narrow" panose="020B0606020202030204" pitchFamily="34" charset="0"/>
                <a:cs typeface="Arial" panose="020B0604020202020204" pitchFamily="34" charset="0"/>
              </a:rPr>
              <a:t>EQUIPMENT GRANTS</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600" b="1" i="0" u="none" strike="noStrike" kern="0" cap="none" spc="0" normalizeH="0" baseline="0" noProof="0" dirty="0" smtClean="0">
              <a:ln>
                <a:noFill/>
              </a:ln>
              <a:solidFill>
                <a:prstClr val="white"/>
              </a:solidFill>
              <a:effectLst/>
              <a:uLnTx/>
              <a:uFillTx/>
              <a:latin typeface="Arial Narrow" panose="020B0606020202030204" pitchFamily="34" charset="0"/>
              <a:cs typeface="Arial" panose="020B0604020202020204" pitchFamily="34" charset="0"/>
            </a:endParaRPr>
          </a:p>
        </p:txBody>
      </p:sp>
      <p:sp>
        <p:nvSpPr>
          <p:cNvPr id="5" name="Rectangle 4"/>
          <p:cNvSpPr/>
          <p:nvPr/>
        </p:nvSpPr>
        <p:spPr>
          <a:xfrm>
            <a:off x="2437883" y="2177926"/>
            <a:ext cx="3924079" cy="931307"/>
          </a:xfrm>
          <a:prstGeom prst="rect">
            <a:avLst/>
          </a:prstGeom>
          <a:solidFill>
            <a:schemeClr val="accent3"/>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20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2 996</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Users of equipment</a:t>
            </a:r>
          </a:p>
        </p:txBody>
      </p:sp>
      <p:sp>
        <p:nvSpPr>
          <p:cNvPr id="6" name="Rectangle 5"/>
          <p:cNvSpPr/>
          <p:nvPr/>
        </p:nvSpPr>
        <p:spPr>
          <a:xfrm>
            <a:off x="2437884" y="3529214"/>
            <a:ext cx="3924079" cy="1240950"/>
          </a:xfrm>
          <a:prstGeom prst="rect">
            <a:avLst/>
          </a:prstGeom>
          <a:solidFill>
            <a:schemeClr val="accent3"/>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20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682</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Publications emanating from use of equipment</a:t>
            </a:r>
          </a:p>
        </p:txBody>
      </p:sp>
      <p:sp>
        <p:nvSpPr>
          <p:cNvPr id="7" name="TextBox 6"/>
          <p:cNvSpPr txBox="1"/>
          <p:nvPr/>
        </p:nvSpPr>
        <p:spPr>
          <a:xfrm>
            <a:off x="1691680" y="5469432"/>
            <a:ext cx="3240360" cy="338554"/>
          </a:xfrm>
          <a:prstGeom prst="rect">
            <a:avLst/>
          </a:prstGeom>
          <a:noFill/>
        </p:spPr>
        <p:txBody>
          <a:bodyPr wrap="square" rtlCol="0">
            <a:spAutoFit/>
          </a:bodyPr>
          <a:lstStyle/>
          <a:p>
            <a:pPr eaLnBrk="0" fontAlgn="base" hangingPunct="0">
              <a:spcBef>
                <a:spcPct val="0"/>
              </a:spcBef>
              <a:spcAft>
                <a:spcPct val="0"/>
              </a:spcAft>
            </a:pPr>
            <a:r>
              <a:rPr lang="en-US" sz="1600" b="1" dirty="0" smtClean="0">
                <a:solidFill>
                  <a:prstClr val="black">
                    <a:lumMod val="50000"/>
                    <a:lumOff val="50000"/>
                  </a:prstClr>
                </a:solidFill>
                <a:latin typeface="Calibri" panose="020F0502020204030204" pitchFamily="34" charset="0"/>
                <a:cs typeface="Arial" panose="020B0604020202020204" pitchFamily="34" charset="0"/>
              </a:rPr>
              <a:t>Red border denotes targets not met</a:t>
            </a:r>
          </a:p>
        </p:txBody>
      </p:sp>
      <p:sp>
        <p:nvSpPr>
          <p:cNvPr id="8" name="Slide Number Placeholder 7"/>
          <p:cNvSpPr>
            <a:spLocks noGrp="1"/>
          </p:cNvSpPr>
          <p:nvPr>
            <p:ph type="sldNum" sz="quarter" idx="12"/>
          </p:nvPr>
        </p:nvSpPr>
        <p:spPr/>
        <p:txBody>
          <a:bodyPr/>
          <a:lstStyle/>
          <a:p>
            <a:fld id="{A8380127-2E4F-4720-A546-49D7111EBC0C}" type="slidenum">
              <a:rPr lang="en-US" smtClean="0">
                <a:solidFill>
                  <a:srgbClr val="4F81BD"/>
                </a:solidFill>
              </a:rPr>
              <a:pPr/>
              <a:t>20</a:t>
            </a:fld>
            <a:endParaRPr lang="en-US" dirty="0">
              <a:solidFill>
                <a:srgbClr val="4F81BD"/>
              </a:solidFill>
            </a:endParaRPr>
          </a:p>
        </p:txBody>
      </p:sp>
    </p:spTree>
    <p:extLst>
      <p:ext uri="{BB962C8B-B14F-4D97-AF65-F5344CB8AC3E}">
        <p14:creationId xmlns:p14="http://schemas.microsoft.com/office/powerpoint/2010/main" val="31144291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8380127-2E4F-4720-A546-49D7111EBC0C}" type="slidenum">
              <a:rPr lang="en-US" smtClean="0">
                <a:solidFill>
                  <a:srgbClr val="4F81BD"/>
                </a:solidFill>
              </a:rPr>
              <a:pPr/>
              <a:t>21</a:t>
            </a:fld>
            <a:endParaRPr lang="en-US" dirty="0">
              <a:solidFill>
                <a:srgbClr val="4F81BD"/>
              </a:solidFill>
            </a:endParaRPr>
          </a:p>
        </p:txBody>
      </p:sp>
      <p:sp>
        <p:nvSpPr>
          <p:cNvPr id="4" name="Title 1"/>
          <p:cNvSpPr txBox="1">
            <a:spLocks noGrp="1"/>
          </p:cNvSpPr>
          <p:nvPr>
            <p:ph type="title"/>
          </p:nvPr>
        </p:nvSpPr>
        <p:spPr>
          <a:prstGeom prst="rect">
            <a:avLst/>
          </a:prstGeom>
        </p:spPr>
        <p:txBody>
          <a:bodyPr vert="horz" lIns="91440" tIns="45720" rIns="91440" bIns="45720" rtlCol="0" anchor="t">
            <a:noAutofit/>
          </a:bodyPr>
          <a:lstStyle>
            <a:lvl1pPr algn="l" defTabSz="914400" rtl="0" eaLnBrk="1" latinLnBrk="0" hangingPunct="1">
              <a:spcBef>
                <a:spcPct val="0"/>
              </a:spcBef>
              <a:buNone/>
              <a:defRPr sz="2000" b="1" kern="1200">
                <a:solidFill>
                  <a:schemeClr val="accent1"/>
                </a:solidFill>
                <a:latin typeface="+mj-lt"/>
                <a:ea typeface="+mj-ea"/>
                <a:cs typeface="+mj-cs"/>
              </a:defRPr>
            </a:lvl1pPr>
          </a:lstStyle>
          <a:p>
            <a:r>
              <a:rPr lang="en-US" sz="2400" dirty="0" smtClean="0"/>
              <a:t>Advancing Knowledge - Research </a:t>
            </a:r>
            <a:r>
              <a:rPr lang="en-US" sz="2400" dirty="0"/>
              <a:t>Infrastructure</a:t>
            </a:r>
            <a:endParaRPr lang="en-ZA" sz="2400" dirty="0"/>
          </a:p>
        </p:txBody>
      </p:sp>
      <p:pic>
        <p:nvPicPr>
          <p:cNvPr id="5" name="Content Placeholder 4"/>
          <p:cNvPicPr>
            <a:picLocks noChangeAspect="1"/>
          </p:cNvPicPr>
          <p:nvPr/>
        </p:nvPicPr>
        <p:blipFill>
          <a:blip r:embed="rId2"/>
          <a:stretch>
            <a:fillRect/>
          </a:stretch>
        </p:blipFill>
        <p:spPr>
          <a:xfrm>
            <a:off x="323528" y="908720"/>
            <a:ext cx="3420036" cy="3312368"/>
          </a:xfrm>
          <a:prstGeom prst="rect">
            <a:avLst/>
          </a:prstGeom>
        </p:spPr>
      </p:pic>
      <p:sp>
        <p:nvSpPr>
          <p:cNvPr id="6" name="TextBox 5"/>
          <p:cNvSpPr txBox="1"/>
          <p:nvPr/>
        </p:nvSpPr>
        <p:spPr>
          <a:xfrm>
            <a:off x="3851920" y="908720"/>
            <a:ext cx="4536504" cy="2523768"/>
          </a:xfrm>
          <a:prstGeom prst="rect">
            <a:avLst/>
          </a:prstGeom>
          <a:noFill/>
        </p:spPr>
        <p:txBody>
          <a:bodyPr wrap="square" rtlCol="0">
            <a:spAutoFit/>
          </a:bodyPr>
          <a:lstStyle/>
          <a:p>
            <a:r>
              <a:rPr lang="en-ZA" sz="1400" b="1" i="1" dirty="0" smtClean="0"/>
              <a:t> </a:t>
            </a:r>
            <a:endParaRPr lang="en-ZA" sz="1400" dirty="0"/>
          </a:p>
          <a:p>
            <a:pPr marL="285750" indent="-285750">
              <a:buFont typeface="Arial" panose="020B0604020202020204" pitchFamily="34" charset="0"/>
              <a:buChar char="•"/>
            </a:pPr>
            <a:r>
              <a:rPr lang="en-ZA" dirty="0" smtClean="0"/>
              <a:t>CHRTEM assisted </a:t>
            </a:r>
            <a:r>
              <a:rPr lang="en-ZA" dirty="0"/>
              <a:t>Sasol in improving their understanding of the crystal structure and catalytic activity of chemicals by applying advanced electron microscopy and these investigations can only be performed at the CHRTEM at NMU as it houses the only such instrument in Africa</a:t>
            </a:r>
            <a:r>
              <a:rPr lang="en-ZA" dirty="0" smtClean="0"/>
              <a:t>.</a:t>
            </a:r>
            <a:endParaRPr lang="en-ZA" dirty="0"/>
          </a:p>
        </p:txBody>
      </p:sp>
      <p:sp>
        <p:nvSpPr>
          <p:cNvPr id="7" name="TextBox 6"/>
          <p:cNvSpPr txBox="1"/>
          <p:nvPr/>
        </p:nvSpPr>
        <p:spPr>
          <a:xfrm>
            <a:off x="251520" y="4395293"/>
            <a:ext cx="7684319" cy="1200329"/>
          </a:xfrm>
          <a:prstGeom prst="rect">
            <a:avLst/>
          </a:prstGeom>
          <a:noFill/>
        </p:spPr>
        <p:txBody>
          <a:bodyPr wrap="square" rtlCol="0">
            <a:spAutoFit/>
          </a:bodyPr>
          <a:lstStyle/>
          <a:p>
            <a:pPr marL="285750" indent="-285750">
              <a:buFont typeface="Arial" panose="020B0604020202020204" pitchFamily="34" charset="0"/>
              <a:buChar char="•"/>
            </a:pPr>
            <a:r>
              <a:rPr lang="en-ZA" dirty="0" smtClean="0"/>
              <a:t>CHRTEM assists Eskom </a:t>
            </a:r>
            <a:r>
              <a:rPr lang="en-ZA" dirty="0"/>
              <a:t>in areas </a:t>
            </a:r>
            <a:r>
              <a:rPr lang="en-ZA" dirty="0" smtClean="0"/>
              <a:t>that support </a:t>
            </a:r>
            <a:r>
              <a:rPr lang="en-ZA" dirty="0"/>
              <a:t>the power generation </a:t>
            </a:r>
            <a:r>
              <a:rPr lang="en-ZA" dirty="0" smtClean="0"/>
              <a:t>industry and </a:t>
            </a:r>
            <a:r>
              <a:rPr lang="en-ZA" dirty="0"/>
              <a:t>the focus is on the high temperature behaviour of engineering materials with emphasis on materials that are exposed to high temperature and high stress conditions in coal fired power plants</a:t>
            </a:r>
            <a:r>
              <a:rPr lang="en-ZA" dirty="0" smtClean="0"/>
              <a:t>. </a:t>
            </a:r>
            <a:r>
              <a:rPr lang="en-ZA" dirty="0"/>
              <a:t> </a:t>
            </a:r>
          </a:p>
        </p:txBody>
      </p:sp>
    </p:spTree>
    <p:extLst>
      <p:ext uri="{BB962C8B-B14F-4D97-AF65-F5344CB8AC3E}">
        <p14:creationId xmlns:p14="http://schemas.microsoft.com/office/powerpoint/2010/main" val="339755923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8380127-2E4F-4720-A546-49D7111EBC0C}" type="slidenum">
              <a:rPr lang="en-US" smtClean="0">
                <a:solidFill>
                  <a:srgbClr val="4F81BD"/>
                </a:solidFill>
              </a:rPr>
              <a:pPr/>
              <a:t>22</a:t>
            </a:fld>
            <a:endParaRPr lang="en-US" dirty="0">
              <a:solidFill>
                <a:srgbClr val="4F81BD"/>
              </a:solidFill>
            </a:endParaRPr>
          </a:p>
        </p:txBody>
      </p:sp>
      <p:sp>
        <p:nvSpPr>
          <p:cNvPr id="4" name="Title 4"/>
          <p:cNvSpPr txBox="1">
            <a:spLocks noGrp="1"/>
          </p:cNvSpPr>
          <p:nvPr>
            <p:ph type="title"/>
          </p:nvPr>
        </p:nvSpPr>
        <p:spPr bwMode="auto">
          <a:prstGeom prst="rect">
            <a:avLst/>
          </a:prstGeom>
          <a:extLst/>
        </p:spPr>
        <p:txBody>
          <a:bodyPr vert="horz" lIns="91440" tIns="45720" rIns="91440" bIns="45720" rtlCol="0" anchor="t">
            <a:noAutofit/>
          </a:bodyPr>
          <a:lstStyle>
            <a:defPPr>
              <a:defRPr lang="en-US"/>
            </a:defPPr>
            <a:lvl1pPr>
              <a:spcBef>
                <a:spcPct val="0"/>
              </a:spcBef>
              <a:buNone/>
              <a:defRPr sz="2400" b="1">
                <a:solidFill>
                  <a:schemeClr val="accent1"/>
                </a:solidFill>
                <a:latin typeface="+mj-lt"/>
                <a:ea typeface="+mj-ea"/>
                <a:cs typeface="+mj-cs"/>
              </a:defRPr>
            </a:lvl1pPr>
          </a:lstStyle>
          <a:p>
            <a:r>
              <a:rPr lang="en-US" dirty="0"/>
              <a:t>Advancing Knowledge - Research </a:t>
            </a:r>
            <a:r>
              <a:rPr lang="en-US" dirty="0" smtClean="0"/>
              <a:t>Infrastructure</a:t>
            </a:r>
            <a:endParaRPr lang="en-ZA" dirty="0"/>
          </a:p>
        </p:txBody>
      </p:sp>
      <p:pic>
        <p:nvPicPr>
          <p:cNvPr id="5" name="Picture 4"/>
          <p:cNvPicPr>
            <a:picLocks noChangeAspect="1"/>
          </p:cNvPicPr>
          <p:nvPr/>
        </p:nvPicPr>
        <p:blipFill>
          <a:blip r:embed="rId2"/>
          <a:stretch>
            <a:fillRect/>
          </a:stretch>
        </p:blipFill>
        <p:spPr>
          <a:xfrm>
            <a:off x="373986" y="873714"/>
            <a:ext cx="4824536" cy="3456384"/>
          </a:xfrm>
          <a:prstGeom prst="rect">
            <a:avLst/>
          </a:prstGeom>
        </p:spPr>
      </p:pic>
      <p:sp>
        <p:nvSpPr>
          <p:cNvPr id="6" name="TextBox 5"/>
          <p:cNvSpPr txBox="1"/>
          <p:nvPr/>
        </p:nvSpPr>
        <p:spPr>
          <a:xfrm>
            <a:off x="373986" y="4509120"/>
            <a:ext cx="4774078" cy="584775"/>
          </a:xfrm>
          <a:prstGeom prst="rect">
            <a:avLst/>
          </a:prstGeom>
          <a:noFill/>
        </p:spPr>
        <p:txBody>
          <a:bodyPr wrap="square" rtlCol="0">
            <a:spAutoFit/>
          </a:bodyPr>
          <a:lstStyle/>
          <a:p>
            <a:r>
              <a:rPr lang="en-ZA" sz="1600" dirty="0" smtClean="0"/>
              <a:t>First satellite data on surveillance of ships along the shoreline </a:t>
            </a:r>
            <a:endParaRPr lang="en-ZA" sz="1600" dirty="0"/>
          </a:p>
        </p:txBody>
      </p:sp>
      <p:pic>
        <p:nvPicPr>
          <p:cNvPr id="7" name="Picture 6"/>
          <p:cNvPicPr>
            <a:picLocks noChangeAspect="1"/>
          </p:cNvPicPr>
          <p:nvPr/>
        </p:nvPicPr>
        <p:blipFill>
          <a:blip r:embed="rId3"/>
          <a:stretch>
            <a:fillRect/>
          </a:stretch>
        </p:blipFill>
        <p:spPr>
          <a:xfrm>
            <a:off x="5619531" y="908720"/>
            <a:ext cx="2819048" cy="780952"/>
          </a:xfrm>
          <a:prstGeom prst="rect">
            <a:avLst/>
          </a:prstGeom>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5542" y="1772816"/>
            <a:ext cx="3407026" cy="3407026"/>
          </a:xfrm>
          <a:prstGeom prst="rect">
            <a:avLst/>
          </a:prstGeom>
        </p:spPr>
      </p:pic>
      <p:sp>
        <p:nvSpPr>
          <p:cNvPr id="9" name="TextBox 8"/>
          <p:cNvSpPr txBox="1"/>
          <p:nvPr/>
        </p:nvSpPr>
        <p:spPr>
          <a:xfrm>
            <a:off x="5327876" y="5227341"/>
            <a:ext cx="3404692" cy="523220"/>
          </a:xfrm>
          <a:prstGeom prst="rect">
            <a:avLst/>
          </a:prstGeom>
          <a:noFill/>
        </p:spPr>
        <p:txBody>
          <a:bodyPr wrap="square" rtlCol="0">
            <a:spAutoFit/>
          </a:bodyPr>
          <a:lstStyle/>
          <a:p>
            <a:r>
              <a:rPr lang="en-ZA" sz="1400" dirty="0"/>
              <a:t>Cube </a:t>
            </a:r>
            <a:r>
              <a:rPr lang="en-ZA" sz="1400" dirty="0" smtClean="0"/>
              <a:t>Satellite </a:t>
            </a:r>
            <a:r>
              <a:rPr lang="en-ZA" sz="1400" dirty="0"/>
              <a:t>developed at the Cape </a:t>
            </a:r>
            <a:r>
              <a:rPr lang="en-ZA" sz="1400" dirty="0" smtClean="0"/>
              <a:t>Peninsula </a:t>
            </a:r>
            <a:r>
              <a:rPr lang="en-ZA" sz="1400" dirty="0"/>
              <a:t>University of Technology</a:t>
            </a:r>
          </a:p>
        </p:txBody>
      </p:sp>
    </p:spTree>
    <p:extLst>
      <p:ext uri="{BB962C8B-B14F-4D97-AF65-F5344CB8AC3E}">
        <p14:creationId xmlns:p14="http://schemas.microsoft.com/office/powerpoint/2010/main" val="1136862139"/>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1637" y="4941796"/>
            <a:ext cx="4733828" cy="525518"/>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5124" name="Title 5"/>
          <p:cNvSpPr txBox="1">
            <a:spLocks/>
          </p:cNvSpPr>
          <p:nvPr/>
        </p:nvSpPr>
        <p:spPr bwMode="auto">
          <a:xfrm>
            <a:off x="0" y="0"/>
            <a:ext cx="8904468" cy="836712"/>
          </a:xfrm>
          <a:prstGeom prst="rect">
            <a:avLst/>
          </a:prstGeom>
          <a:extLst/>
        </p:spPr>
        <p:txBody>
          <a:bodyPr vert="horz" lIns="91440" tIns="45720" rIns="91440" bIns="45720" rtlCol="0" anchor="t">
            <a:noAutofit/>
          </a:bodyPr>
          <a:lstStyle>
            <a:lvl1pPr>
              <a:spcBef>
                <a:spcPct val="0"/>
              </a:spcBef>
              <a:buNone/>
              <a:defRPr sz="2400" b="1">
                <a:solidFill>
                  <a:schemeClr val="accent1"/>
                </a:solidFill>
                <a:latin typeface="+mj-lt"/>
                <a:ea typeface="+mj-ea"/>
                <a:cs typeface="+mj-cs"/>
              </a:defRPr>
            </a:lvl1pPr>
          </a:lstStyle>
          <a:p>
            <a:r>
              <a:rPr lang="en-ZA" altLang="en-US" dirty="0" smtClean="0"/>
              <a:t>Transforming lives - PG </a:t>
            </a:r>
            <a:r>
              <a:rPr lang="en-ZA" altLang="en-US" dirty="0"/>
              <a:t>Students Landscape </a:t>
            </a:r>
          </a:p>
          <a:p>
            <a:r>
              <a:rPr lang="en-ZA" altLang="en-US" sz="1800" dirty="0">
                <a:solidFill>
                  <a:schemeClr val="accent2"/>
                </a:solidFill>
              </a:rPr>
              <a:t>Proportion of NRF funded students to national registrations</a:t>
            </a:r>
          </a:p>
        </p:txBody>
      </p:sp>
      <p:graphicFrame>
        <p:nvGraphicFramePr>
          <p:cNvPr id="16" name="Diagram 15"/>
          <p:cNvGraphicFramePr/>
          <p:nvPr>
            <p:extLst/>
          </p:nvPr>
        </p:nvGraphicFramePr>
        <p:xfrm>
          <a:off x="1310804" y="4436118"/>
          <a:ext cx="5957247" cy="645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671638" y="4902843"/>
            <a:ext cx="2612330" cy="577081"/>
          </a:xfrm>
          <a:prstGeom prst="rect">
            <a:avLst/>
          </a:prstGeom>
          <a:noFill/>
        </p:spPr>
        <p:txBody>
          <a:bodyPr wrap="square" rtlCol="0">
            <a:spAutoFit/>
          </a:bodyPr>
          <a:lstStyle/>
          <a:p>
            <a:r>
              <a:rPr lang="en-ZA" sz="1050" b="1" dirty="0">
                <a:latin typeface="Arial" panose="020B0604020202020204" pitchFamily="34" charset="0"/>
              </a:rPr>
              <a:t>LEGEND </a:t>
            </a:r>
          </a:p>
          <a:p>
            <a:pPr marL="214313" indent="-214313">
              <a:buFont typeface="Arial" panose="020B0604020202020204" pitchFamily="34" charset="0"/>
              <a:buChar char="•"/>
            </a:pPr>
            <a:r>
              <a:rPr lang="en-ZA" sz="1050" b="1" dirty="0">
                <a:solidFill>
                  <a:schemeClr val="tx2"/>
                </a:solidFill>
                <a:latin typeface="Arial" panose="020B0604020202020204" pitchFamily="34" charset="0"/>
              </a:rPr>
              <a:t>National registrations</a:t>
            </a:r>
          </a:p>
          <a:p>
            <a:pPr marL="214313" indent="-214313">
              <a:buFont typeface="Arial" panose="020B0604020202020204" pitchFamily="34" charset="0"/>
              <a:buChar char="•"/>
            </a:pPr>
            <a:r>
              <a:rPr lang="en-ZA" sz="1050" b="1" dirty="0">
                <a:solidFill>
                  <a:schemeClr val="bg1">
                    <a:lumMod val="50000"/>
                  </a:schemeClr>
                </a:solidFill>
                <a:latin typeface="Arial" panose="020B0604020202020204" pitchFamily="34" charset="0"/>
              </a:rPr>
              <a:t>NRF supported</a:t>
            </a:r>
          </a:p>
        </p:txBody>
      </p:sp>
      <p:graphicFrame>
        <p:nvGraphicFramePr>
          <p:cNvPr id="14" name="Diagram 13"/>
          <p:cNvGraphicFramePr/>
          <p:nvPr>
            <p:extLst>
              <p:ext uri="{D42A27DB-BD31-4B8C-83A1-F6EECF244321}">
                <p14:modId xmlns:p14="http://schemas.microsoft.com/office/powerpoint/2010/main" val="3607207970"/>
              </p:ext>
            </p:extLst>
          </p:nvPr>
        </p:nvGraphicFramePr>
        <p:xfrm>
          <a:off x="2161611" y="2273628"/>
          <a:ext cx="1599741" cy="1157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p:cNvGraphicFramePr/>
          <p:nvPr>
            <p:extLst>
              <p:ext uri="{D42A27DB-BD31-4B8C-83A1-F6EECF244321}">
                <p14:modId xmlns:p14="http://schemas.microsoft.com/office/powerpoint/2010/main" val="3945930945"/>
              </p:ext>
            </p:extLst>
          </p:nvPr>
        </p:nvGraphicFramePr>
        <p:xfrm>
          <a:off x="2123728" y="3503899"/>
          <a:ext cx="1424035" cy="105320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Diagram 19"/>
          <p:cNvGraphicFramePr/>
          <p:nvPr>
            <p:extLst>
              <p:ext uri="{D42A27DB-BD31-4B8C-83A1-F6EECF244321}">
                <p14:modId xmlns:p14="http://schemas.microsoft.com/office/powerpoint/2010/main" val="471870601"/>
              </p:ext>
            </p:extLst>
          </p:nvPr>
        </p:nvGraphicFramePr>
        <p:xfrm>
          <a:off x="4479092" y="987823"/>
          <a:ext cx="2179346" cy="12163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1" name="Diagram 20"/>
          <p:cNvGraphicFramePr/>
          <p:nvPr>
            <p:extLst>
              <p:ext uri="{D42A27DB-BD31-4B8C-83A1-F6EECF244321}">
                <p14:modId xmlns:p14="http://schemas.microsoft.com/office/powerpoint/2010/main" val="1811659117"/>
              </p:ext>
            </p:extLst>
          </p:nvPr>
        </p:nvGraphicFramePr>
        <p:xfrm>
          <a:off x="4644008" y="2324585"/>
          <a:ext cx="1596099" cy="109038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2" name="Diagram 21"/>
          <p:cNvGraphicFramePr/>
          <p:nvPr>
            <p:extLst>
              <p:ext uri="{D42A27DB-BD31-4B8C-83A1-F6EECF244321}">
                <p14:modId xmlns:p14="http://schemas.microsoft.com/office/powerpoint/2010/main" val="3990339612"/>
              </p:ext>
            </p:extLst>
          </p:nvPr>
        </p:nvGraphicFramePr>
        <p:xfrm>
          <a:off x="4480920" y="3429001"/>
          <a:ext cx="1819272" cy="120788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4" name="Diagram 23"/>
          <p:cNvGraphicFramePr/>
          <p:nvPr>
            <p:extLst>
              <p:ext uri="{D42A27DB-BD31-4B8C-83A1-F6EECF244321}">
                <p14:modId xmlns:p14="http://schemas.microsoft.com/office/powerpoint/2010/main" val="2377515174"/>
              </p:ext>
            </p:extLst>
          </p:nvPr>
        </p:nvGraphicFramePr>
        <p:xfrm>
          <a:off x="2205968" y="962628"/>
          <a:ext cx="1832583" cy="1275595"/>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3" name="TextBox 2"/>
          <p:cNvSpPr txBox="1"/>
          <p:nvPr/>
        </p:nvSpPr>
        <p:spPr>
          <a:xfrm>
            <a:off x="1015935" y="1450385"/>
            <a:ext cx="962273" cy="300082"/>
          </a:xfrm>
          <a:prstGeom prst="rect">
            <a:avLst/>
          </a:prstGeom>
          <a:noFill/>
        </p:spPr>
        <p:txBody>
          <a:bodyPr wrap="square" rtlCol="0">
            <a:spAutoFit/>
          </a:bodyPr>
          <a:lstStyle/>
          <a:p>
            <a:r>
              <a:rPr lang="en-ZA" sz="1350" b="1" dirty="0">
                <a:latin typeface="Arial" panose="020B0604020202020204" pitchFamily="34" charset="0"/>
              </a:rPr>
              <a:t>Honours</a:t>
            </a:r>
          </a:p>
        </p:txBody>
      </p:sp>
      <p:sp>
        <p:nvSpPr>
          <p:cNvPr id="28" name="TextBox 27"/>
          <p:cNvSpPr txBox="1"/>
          <p:nvPr/>
        </p:nvSpPr>
        <p:spPr>
          <a:xfrm>
            <a:off x="1015935" y="2895259"/>
            <a:ext cx="931461" cy="300082"/>
          </a:xfrm>
          <a:prstGeom prst="rect">
            <a:avLst/>
          </a:prstGeom>
          <a:noFill/>
        </p:spPr>
        <p:txBody>
          <a:bodyPr wrap="square" rtlCol="0">
            <a:spAutoFit/>
          </a:bodyPr>
          <a:lstStyle/>
          <a:p>
            <a:r>
              <a:rPr lang="en-ZA" sz="1350" b="1" dirty="0">
                <a:latin typeface="Arial" panose="020B0604020202020204" pitchFamily="34" charset="0"/>
              </a:rPr>
              <a:t>Masters</a:t>
            </a:r>
          </a:p>
        </p:txBody>
      </p:sp>
      <p:sp>
        <p:nvSpPr>
          <p:cNvPr id="29" name="TextBox 28"/>
          <p:cNvSpPr txBox="1"/>
          <p:nvPr/>
        </p:nvSpPr>
        <p:spPr>
          <a:xfrm>
            <a:off x="1015934" y="3911280"/>
            <a:ext cx="931461" cy="300082"/>
          </a:xfrm>
          <a:prstGeom prst="rect">
            <a:avLst/>
          </a:prstGeom>
          <a:noFill/>
        </p:spPr>
        <p:txBody>
          <a:bodyPr wrap="square" rtlCol="0">
            <a:spAutoFit/>
          </a:bodyPr>
          <a:lstStyle/>
          <a:p>
            <a:r>
              <a:rPr lang="en-ZA" sz="1350" b="1" dirty="0">
                <a:latin typeface="Arial" panose="020B0604020202020204" pitchFamily="34" charset="0"/>
              </a:rPr>
              <a:t>Doctoral</a:t>
            </a:r>
          </a:p>
        </p:txBody>
      </p:sp>
      <p:sp>
        <p:nvSpPr>
          <p:cNvPr id="30" name="TextBox 29"/>
          <p:cNvSpPr txBox="1"/>
          <p:nvPr/>
        </p:nvSpPr>
        <p:spPr>
          <a:xfrm>
            <a:off x="6534618" y="2882108"/>
            <a:ext cx="1548167" cy="276999"/>
          </a:xfrm>
          <a:prstGeom prst="rect">
            <a:avLst/>
          </a:prstGeom>
          <a:noFill/>
        </p:spPr>
        <p:txBody>
          <a:bodyPr wrap="square" rtlCol="0">
            <a:spAutoFit/>
          </a:bodyPr>
          <a:lstStyle/>
          <a:p>
            <a:r>
              <a:rPr lang="en-ZA" sz="1200" b="1" dirty="0">
                <a:latin typeface="Arial" panose="020B0604020202020204" pitchFamily="34" charset="0"/>
              </a:rPr>
              <a:t>7.2% to 9.2%</a:t>
            </a:r>
          </a:p>
        </p:txBody>
      </p:sp>
      <p:sp>
        <p:nvSpPr>
          <p:cNvPr id="32" name="TextBox 31"/>
          <p:cNvSpPr txBox="1"/>
          <p:nvPr/>
        </p:nvSpPr>
        <p:spPr>
          <a:xfrm>
            <a:off x="6516216" y="1450385"/>
            <a:ext cx="1548167" cy="276999"/>
          </a:xfrm>
          <a:prstGeom prst="rect">
            <a:avLst/>
          </a:prstGeom>
          <a:noFill/>
        </p:spPr>
        <p:txBody>
          <a:bodyPr wrap="square" rtlCol="0">
            <a:spAutoFit/>
          </a:bodyPr>
          <a:lstStyle/>
          <a:p>
            <a:r>
              <a:rPr lang="en-ZA" sz="1200" b="1" dirty="0">
                <a:latin typeface="Arial" panose="020B0604020202020204" pitchFamily="34" charset="0"/>
              </a:rPr>
              <a:t>3.5% to 7.0%</a:t>
            </a:r>
          </a:p>
        </p:txBody>
      </p:sp>
      <p:sp>
        <p:nvSpPr>
          <p:cNvPr id="33" name="TextBox 32"/>
          <p:cNvSpPr txBox="1"/>
          <p:nvPr/>
        </p:nvSpPr>
        <p:spPr>
          <a:xfrm>
            <a:off x="6534618" y="3911280"/>
            <a:ext cx="1548167" cy="276999"/>
          </a:xfrm>
          <a:prstGeom prst="rect">
            <a:avLst/>
          </a:prstGeom>
          <a:noFill/>
        </p:spPr>
        <p:txBody>
          <a:bodyPr wrap="square" rtlCol="0">
            <a:spAutoFit/>
          </a:bodyPr>
          <a:lstStyle/>
          <a:p>
            <a:r>
              <a:rPr lang="en-ZA" sz="1200" b="1" dirty="0">
                <a:latin typeface="Arial" panose="020B0604020202020204" pitchFamily="34" charset="0"/>
              </a:rPr>
              <a:t>13.7% to 15.6%</a:t>
            </a:r>
          </a:p>
        </p:txBody>
      </p:sp>
      <p:sp>
        <p:nvSpPr>
          <p:cNvPr id="6" name="Slide Number Placeholder 5"/>
          <p:cNvSpPr>
            <a:spLocks noGrp="1"/>
          </p:cNvSpPr>
          <p:nvPr>
            <p:ph type="sldNum" sz="quarter" idx="12"/>
          </p:nvPr>
        </p:nvSpPr>
        <p:spPr/>
        <p:txBody>
          <a:bodyPr/>
          <a:lstStyle/>
          <a:p>
            <a:fld id="{A8380127-2E4F-4720-A546-49D7111EBC0C}" type="slidenum">
              <a:rPr lang="en-US" smtClean="0"/>
              <a:t>23</a:t>
            </a:fld>
            <a:endParaRPr lang="en-US" dirty="0"/>
          </a:p>
        </p:txBody>
      </p:sp>
    </p:spTree>
    <p:extLst>
      <p:ext uri="{BB962C8B-B14F-4D97-AF65-F5344CB8AC3E}">
        <p14:creationId xmlns:p14="http://schemas.microsoft.com/office/powerpoint/2010/main" val="365344199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0277"/>
            <a:ext cx="9036496" cy="996707"/>
          </a:xfrm>
          <a:prstGeom prst="rect">
            <a:avLst/>
          </a:prstGeom>
        </p:spPr>
        <p:txBody>
          <a:bodyPr vert="horz" lIns="91440" tIns="45720" rIns="91440" bIns="45720" rtlCol="0" anchor="t">
            <a:noAutofit/>
          </a:bodyPr>
          <a:lstStyle>
            <a:defPPr>
              <a:defRPr lang="en-US"/>
            </a:defPPr>
            <a:lvl1pPr>
              <a:spcBef>
                <a:spcPct val="0"/>
              </a:spcBef>
              <a:buNone/>
              <a:defRPr sz="2400" b="1">
                <a:solidFill>
                  <a:schemeClr val="accent1"/>
                </a:solidFill>
                <a:latin typeface="+mj-lt"/>
                <a:ea typeface="+mj-ea"/>
                <a:cs typeface="+mj-cs"/>
              </a:defRPr>
            </a:lvl1pPr>
          </a:lstStyle>
          <a:p>
            <a:r>
              <a:rPr lang="en-ZA" dirty="0" smtClean="0"/>
              <a:t>Transforming Lives – Profile of Post-graduate </a:t>
            </a:r>
            <a:r>
              <a:rPr lang="en-ZA" dirty="0"/>
              <a:t>student </a:t>
            </a:r>
            <a:r>
              <a:rPr lang="en-ZA" dirty="0" smtClean="0"/>
              <a:t>cohort</a:t>
            </a:r>
            <a:endParaRPr lang="en-ZA" dirty="0"/>
          </a:p>
        </p:txBody>
      </p:sp>
      <p:sp>
        <p:nvSpPr>
          <p:cNvPr id="24" name="Text Placeholder 23"/>
          <p:cNvSpPr>
            <a:spLocks noGrp="1"/>
          </p:cNvSpPr>
          <p:nvPr>
            <p:ph type="body" idx="4294967295"/>
          </p:nvPr>
        </p:nvSpPr>
        <p:spPr>
          <a:xfrm>
            <a:off x="107504" y="908720"/>
            <a:ext cx="4319588" cy="433388"/>
          </a:xfrm>
          <a:prstGeom prst="rect">
            <a:avLst/>
          </a:prstGeom>
          <a:solidFill>
            <a:srgbClr val="1B81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GB" sz="2000" b="1" dirty="0">
                <a:solidFill>
                  <a:prstClr val="white"/>
                </a:solidFill>
                <a:latin typeface="Arial Narrow" panose="020B0606020202030204" pitchFamily="34" charset="0"/>
              </a:rPr>
              <a:t>BLACK REPRESENTATION</a:t>
            </a:r>
          </a:p>
        </p:txBody>
      </p:sp>
      <p:graphicFrame>
        <p:nvGraphicFramePr>
          <p:cNvPr id="19" name="Chart 18"/>
          <p:cNvGraphicFramePr/>
          <p:nvPr>
            <p:extLst>
              <p:ext uri="{D42A27DB-BD31-4B8C-83A1-F6EECF244321}">
                <p14:modId xmlns:p14="http://schemas.microsoft.com/office/powerpoint/2010/main" val="143152575"/>
              </p:ext>
            </p:extLst>
          </p:nvPr>
        </p:nvGraphicFramePr>
        <p:xfrm>
          <a:off x="2483768" y="3429000"/>
          <a:ext cx="1944216" cy="1800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2093224622"/>
              </p:ext>
            </p:extLst>
          </p:nvPr>
        </p:nvGraphicFramePr>
        <p:xfrm>
          <a:off x="107504" y="3429000"/>
          <a:ext cx="2088232" cy="1800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extLst>
              <p:ext uri="{D42A27DB-BD31-4B8C-83A1-F6EECF244321}">
                <p14:modId xmlns:p14="http://schemas.microsoft.com/office/powerpoint/2010/main" val="2216054078"/>
              </p:ext>
            </p:extLst>
          </p:nvPr>
        </p:nvGraphicFramePr>
        <p:xfrm>
          <a:off x="2408668" y="1341438"/>
          <a:ext cx="2018423" cy="19442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extLst>
              <p:ext uri="{D42A27DB-BD31-4B8C-83A1-F6EECF244321}">
                <p14:modId xmlns:p14="http://schemas.microsoft.com/office/powerpoint/2010/main" val="3881227683"/>
              </p:ext>
            </p:extLst>
          </p:nvPr>
        </p:nvGraphicFramePr>
        <p:xfrm>
          <a:off x="117960" y="1340768"/>
          <a:ext cx="2077776" cy="1944216"/>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 Placeholder 23"/>
          <p:cNvSpPr txBox="1">
            <a:spLocks/>
          </p:cNvSpPr>
          <p:nvPr/>
        </p:nvSpPr>
        <p:spPr>
          <a:xfrm>
            <a:off x="4716908" y="908720"/>
            <a:ext cx="4319588" cy="433388"/>
          </a:xfrm>
          <a:prstGeom prst="rect">
            <a:avLst/>
          </a:prstGeom>
          <a:solidFill>
            <a:srgbClr val="1B8196"/>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Clr>
                <a:schemeClr val="accent1"/>
              </a:buClr>
              <a:buFont typeface="Arial" pitchFamily="34" charset="0"/>
              <a:buChar char="•"/>
              <a:defRPr sz="1400" kern="1200">
                <a:solidFill>
                  <a:schemeClr val="lt1"/>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lt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lt1"/>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lt1"/>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GB" sz="2000" b="1" dirty="0" smtClean="0">
                <a:solidFill>
                  <a:prstClr val="white"/>
                </a:solidFill>
                <a:latin typeface="Arial Narrow" panose="020B0606020202030204" pitchFamily="34" charset="0"/>
              </a:rPr>
              <a:t>FEMALE REPRESENTATION</a:t>
            </a:r>
            <a:endParaRPr lang="en-GB" sz="2000" b="1" dirty="0">
              <a:solidFill>
                <a:prstClr val="white"/>
              </a:solidFill>
              <a:latin typeface="Arial Narrow" panose="020B0606020202030204" pitchFamily="34" charset="0"/>
            </a:endParaRPr>
          </a:p>
        </p:txBody>
      </p:sp>
      <p:graphicFrame>
        <p:nvGraphicFramePr>
          <p:cNvPr id="32" name="Chart 31"/>
          <p:cNvGraphicFramePr/>
          <p:nvPr>
            <p:extLst>
              <p:ext uri="{D42A27DB-BD31-4B8C-83A1-F6EECF244321}">
                <p14:modId xmlns:p14="http://schemas.microsoft.com/office/powerpoint/2010/main" val="974300526"/>
              </p:ext>
            </p:extLst>
          </p:nvPr>
        </p:nvGraphicFramePr>
        <p:xfrm>
          <a:off x="7093172" y="3429000"/>
          <a:ext cx="1944216" cy="1800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2"/>
          <p:cNvGraphicFramePr/>
          <p:nvPr>
            <p:extLst>
              <p:ext uri="{D42A27DB-BD31-4B8C-83A1-F6EECF244321}">
                <p14:modId xmlns:p14="http://schemas.microsoft.com/office/powerpoint/2010/main" val="2404204946"/>
              </p:ext>
            </p:extLst>
          </p:nvPr>
        </p:nvGraphicFramePr>
        <p:xfrm>
          <a:off x="4716908" y="3429000"/>
          <a:ext cx="2088232" cy="1800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Chart 33"/>
          <p:cNvGraphicFramePr/>
          <p:nvPr>
            <p:extLst>
              <p:ext uri="{D42A27DB-BD31-4B8C-83A1-F6EECF244321}">
                <p14:modId xmlns:p14="http://schemas.microsoft.com/office/powerpoint/2010/main" val="2098268300"/>
              </p:ext>
            </p:extLst>
          </p:nvPr>
        </p:nvGraphicFramePr>
        <p:xfrm>
          <a:off x="7018072" y="1341438"/>
          <a:ext cx="2018423" cy="194421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Chart 34"/>
          <p:cNvGraphicFramePr/>
          <p:nvPr>
            <p:extLst>
              <p:ext uri="{D42A27DB-BD31-4B8C-83A1-F6EECF244321}">
                <p14:modId xmlns:p14="http://schemas.microsoft.com/office/powerpoint/2010/main" val="2303186630"/>
              </p:ext>
            </p:extLst>
          </p:nvPr>
        </p:nvGraphicFramePr>
        <p:xfrm>
          <a:off x="4727364" y="1340768"/>
          <a:ext cx="2077776" cy="1944216"/>
        </p:xfrm>
        <a:graphic>
          <a:graphicData uri="http://schemas.openxmlformats.org/drawingml/2006/chart">
            <c:chart xmlns:c="http://schemas.openxmlformats.org/drawingml/2006/chart" xmlns:r="http://schemas.openxmlformats.org/officeDocument/2006/relationships" r:id="rId9"/>
          </a:graphicData>
        </a:graphic>
      </p:graphicFrame>
      <p:sp>
        <p:nvSpPr>
          <p:cNvPr id="2" name="Slide Number Placeholder 1"/>
          <p:cNvSpPr>
            <a:spLocks noGrp="1"/>
          </p:cNvSpPr>
          <p:nvPr>
            <p:ph type="sldNum" sz="quarter" idx="12"/>
          </p:nvPr>
        </p:nvSpPr>
        <p:spPr/>
        <p:txBody>
          <a:bodyPr/>
          <a:lstStyle/>
          <a:p>
            <a:fld id="{A8380127-2E4F-4720-A546-49D7111EBC0C}" type="slidenum">
              <a:rPr lang="en-US" smtClean="0">
                <a:solidFill>
                  <a:srgbClr val="4F81BD"/>
                </a:solidFill>
              </a:rPr>
              <a:pPr/>
              <a:t>24</a:t>
            </a:fld>
            <a:endParaRPr lang="en-US" dirty="0">
              <a:solidFill>
                <a:srgbClr val="4F81BD"/>
              </a:solidFill>
            </a:endParaRPr>
          </a:p>
        </p:txBody>
      </p:sp>
    </p:spTree>
    <p:extLst>
      <p:ext uri="{BB962C8B-B14F-4D97-AF65-F5344CB8AC3E}">
        <p14:creationId xmlns:p14="http://schemas.microsoft.com/office/powerpoint/2010/main" val="368320058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84" y="308525"/>
            <a:ext cx="8640960" cy="432048"/>
          </a:xfrm>
        </p:spPr>
        <p:txBody>
          <a:bodyPr>
            <a:noAutofit/>
          </a:bodyPr>
          <a:lstStyle/>
          <a:p>
            <a:r>
              <a:rPr lang="en-ZA" sz="2400" dirty="0"/>
              <a:t>Transforming Lives – </a:t>
            </a:r>
            <a:r>
              <a:rPr lang="en-ZA" sz="2400" dirty="0" smtClean="0"/>
              <a:t>Trend Profile </a:t>
            </a:r>
            <a:r>
              <a:rPr lang="en-ZA" sz="2400" dirty="0"/>
              <a:t>of </a:t>
            </a:r>
            <a:r>
              <a:rPr lang="en-ZA" sz="2400" dirty="0" smtClean="0"/>
              <a:t>Researcher Cohort</a:t>
            </a:r>
            <a:endParaRPr lang="en-ZA" sz="2400" dirty="0"/>
          </a:p>
        </p:txBody>
      </p:sp>
      <p:sp>
        <p:nvSpPr>
          <p:cNvPr id="5" name="Rectangle 4"/>
          <p:cNvSpPr/>
          <p:nvPr/>
        </p:nvSpPr>
        <p:spPr>
          <a:xfrm>
            <a:off x="4935282" y="1319604"/>
            <a:ext cx="4133448" cy="384344"/>
          </a:xfrm>
          <a:prstGeom prst="rect">
            <a:avLst/>
          </a:prstGeom>
          <a:solidFill>
            <a:schemeClr val="tx2">
              <a:lumMod val="50000"/>
            </a:schemeClr>
          </a:solidFill>
          <a:ln w="12700" cap="flat" cmpd="sng" algn="ctr">
            <a:noFill/>
            <a:prstDash val="solid"/>
            <a:miter lim="800000"/>
          </a:ln>
          <a:effectLst/>
        </p:spPr>
        <p:txBody>
          <a:bodyPr rtlCol="0" anchor="ctr"/>
          <a:lstStyle/>
          <a:p>
            <a:pPr algn="ctr" eaLnBrk="0" fontAlgn="base" hangingPunct="0">
              <a:spcBef>
                <a:spcPct val="0"/>
              </a:spcBef>
              <a:spcAft>
                <a:spcPct val="0"/>
              </a:spcAft>
              <a:defRPr/>
            </a:pPr>
            <a:r>
              <a:rPr lang="en-GB" sz="2000" b="1" kern="0" dirty="0" smtClean="0">
                <a:solidFill>
                  <a:prstClr val="white"/>
                </a:solidFill>
                <a:latin typeface="Arial Narrow" panose="020B0606020202030204" pitchFamily="34" charset="0"/>
              </a:rPr>
              <a:t>FEMALE REPRESENTATION</a:t>
            </a:r>
          </a:p>
        </p:txBody>
      </p:sp>
      <p:sp>
        <p:nvSpPr>
          <p:cNvPr id="6" name="Rectangle 5"/>
          <p:cNvSpPr/>
          <p:nvPr/>
        </p:nvSpPr>
        <p:spPr>
          <a:xfrm>
            <a:off x="294749" y="1319603"/>
            <a:ext cx="4133448" cy="399785"/>
          </a:xfrm>
          <a:prstGeom prst="rect">
            <a:avLst/>
          </a:prstGeom>
          <a:solidFill>
            <a:schemeClr val="tx2">
              <a:lumMod val="50000"/>
            </a:schemeClr>
          </a:solidFill>
          <a:ln w="12700" cap="flat" cmpd="sng" algn="ctr">
            <a:noFill/>
            <a:prstDash val="solid"/>
            <a:miter lim="800000"/>
          </a:ln>
          <a:effectLst/>
        </p:spPr>
        <p:txBody>
          <a:bodyPr rtlCol="0" anchor="ctr"/>
          <a:lstStyle/>
          <a:p>
            <a:pPr algn="ctr" eaLnBrk="0" fontAlgn="base" hangingPunct="0">
              <a:spcBef>
                <a:spcPct val="0"/>
              </a:spcBef>
              <a:spcAft>
                <a:spcPct val="0"/>
              </a:spcAft>
              <a:defRPr/>
            </a:pPr>
            <a:r>
              <a:rPr lang="en-GB" sz="2000" b="1" kern="0" dirty="0" smtClean="0">
                <a:solidFill>
                  <a:prstClr val="white"/>
                </a:solidFill>
                <a:latin typeface="Arial Narrow" panose="020B0606020202030204" pitchFamily="34" charset="0"/>
              </a:rPr>
              <a:t>BLACK REPRESENTATION</a:t>
            </a:r>
          </a:p>
        </p:txBody>
      </p:sp>
      <p:graphicFrame>
        <p:nvGraphicFramePr>
          <p:cNvPr id="7" name="Chart 6"/>
          <p:cNvGraphicFramePr/>
          <p:nvPr>
            <p:extLst/>
          </p:nvPr>
        </p:nvGraphicFramePr>
        <p:xfrm>
          <a:off x="4935282" y="1719388"/>
          <a:ext cx="4133448" cy="320812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156176" y="5016540"/>
            <a:ext cx="2371803" cy="276999"/>
          </a:xfrm>
          <a:prstGeom prst="rect">
            <a:avLst/>
          </a:prstGeom>
          <a:noFill/>
        </p:spPr>
        <p:txBody>
          <a:bodyPr wrap="none" rtlCol="0">
            <a:spAutoFit/>
          </a:bodyPr>
          <a:lstStyle/>
          <a:p>
            <a:pPr eaLnBrk="0" fontAlgn="base" hangingPunct="0">
              <a:spcBef>
                <a:spcPct val="0"/>
              </a:spcBef>
              <a:spcAft>
                <a:spcPct val="0"/>
              </a:spcAft>
            </a:pPr>
            <a:r>
              <a:rPr lang="en-ZA" sz="1200" i="1" dirty="0" smtClean="0">
                <a:solidFill>
                  <a:prstClr val="black">
                    <a:lumMod val="50000"/>
                    <a:lumOff val="50000"/>
                  </a:prstClr>
                </a:solidFill>
                <a:latin typeface="Calibri" panose="020F0502020204030204" pitchFamily="34" charset="0"/>
                <a:cs typeface="Arial" panose="020B0604020202020204" pitchFamily="34" charset="0"/>
              </a:rPr>
              <a:t>2018/19 </a:t>
            </a:r>
            <a:r>
              <a:rPr lang="en-ZA" sz="1200" i="1" dirty="0">
                <a:solidFill>
                  <a:prstClr val="black">
                    <a:lumMod val="50000"/>
                    <a:lumOff val="50000"/>
                  </a:prstClr>
                </a:solidFill>
                <a:latin typeface="Calibri" panose="020F0502020204030204" pitchFamily="34" charset="0"/>
                <a:cs typeface="Arial" panose="020B0604020202020204" pitchFamily="34" charset="0"/>
              </a:rPr>
              <a:t>is the </a:t>
            </a:r>
            <a:r>
              <a:rPr lang="en-ZA" sz="1200" i="1" dirty="0" smtClean="0">
                <a:solidFill>
                  <a:prstClr val="black">
                    <a:lumMod val="50000"/>
                    <a:lumOff val="50000"/>
                  </a:prstClr>
                </a:solidFill>
                <a:latin typeface="Calibri" panose="020F0502020204030204" pitchFamily="34" charset="0"/>
                <a:cs typeface="Arial" panose="020B0604020202020204" pitchFamily="34" charset="0"/>
              </a:rPr>
              <a:t>2018 </a:t>
            </a:r>
            <a:r>
              <a:rPr lang="en-ZA" sz="1200" i="1" dirty="0">
                <a:solidFill>
                  <a:prstClr val="black">
                    <a:lumMod val="50000"/>
                    <a:lumOff val="50000"/>
                  </a:prstClr>
                </a:solidFill>
                <a:latin typeface="Calibri" panose="020F0502020204030204" pitchFamily="34" charset="0"/>
                <a:cs typeface="Arial" panose="020B0604020202020204" pitchFamily="34" charset="0"/>
              </a:rPr>
              <a:t>academic year</a:t>
            </a:r>
          </a:p>
        </p:txBody>
      </p:sp>
      <p:sp>
        <p:nvSpPr>
          <p:cNvPr id="9" name="Up Arrow 8"/>
          <p:cNvSpPr/>
          <p:nvPr/>
        </p:nvSpPr>
        <p:spPr>
          <a:xfrm>
            <a:off x="8363414" y="1905267"/>
            <a:ext cx="617730" cy="697700"/>
          </a:xfrm>
          <a:prstGeom prst="upArrow">
            <a:avLst/>
          </a:prstGeom>
          <a:solidFill>
            <a:srgbClr val="4F81BD"/>
          </a:solidFill>
          <a:ln w="12700" cap="flat" cmpd="sng" algn="ctr">
            <a:solidFill>
              <a:srgbClr val="4F81BD">
                <a:shade val="50000"/>
              </a:srgbClr>
            </a:solidFill>
            <a:prstDash val="solid"/>
            <a:miter lim="800000"/>
          </a:ln>
          <a:effectLst/>
        </p:spPr>
        <p:txBody>
          <a:bodyPr lIns="0" tIns="0" rIns="0" bIns="0" rtlCol="0" anchor="ctr"/>
          <a:lstStyle/>
          <a:p>
            <a:pPr algn="ctr" eaLnBrk="0" fontAlgn="base" hangingPunct="0">
              <a:spcBef>
                <a:spcPct val="0"/>
              </a:spcBef>
              <a:spcAft>
                <a:spcPct val="0"/>
              </a:spcAft>
              <a:defRPr/>
            </a:pPr>
            <a:r>
              <a:rPr lang="en-ZA" sz="1000" b="1" kern="0" dirty="0" smtClean="0">
                <a:solidFill>
                  <a:prstClr val="white"/>
                </a:solidFill>
                <a:latin typeface="Calibri" panose="020F0502020204030204"/>
              </a:rPr>
              <a:t>19%</a:t>
            </a:r>
          </a:p>
          <a:p>
            <a:pPr algn="ctr" eaLnBrk="0" fontAlgn="base" hangingPunct="0">
              <a:spcBef>
                <a:spcPct val="0"/>
              </a:spcBef>
              <a:spcAft>
                <a:spcPct val="0"/>
              </a:spcAft>
              <a:defRPr/>
            </a:pPr>
            <a:r>
              <a:rPr lang="en-ZA" sz="900" b="1" kern="0" dirty="0" smtClean="0">
                <a:solidFill>
                  <a:prstClr val="white"/>
                </a:solidFill>
                <a:latin typeface="Calibri" panose="020F0502020204030204"/>
              </a:rPr>
              <a:t>0.03%</a:t>
            </a:r>
          </a:p>
        </p:txBody>
      </p:sp>
      <p:sp>
        <p:nvSpPr>
          <p:cNvPr id="10" name="TextBox 9"/>
          <p:cNvSpPr txBox="1"/>
          <p:nvPr/>
        </p:nvSpPr>
        <p:spPr>
          <a:xfrm>
            <a:off x="251520" y="5016540"/>
            <a:ext cx="3380413" cy="677108"/>
          </a:xfrm>
          <a:prstGeom prst="rect">
            <a:avLst/>
          </a:prstGeom>
          <a:noFill/>
        </p:spPr>
        <p:txBody>
          <a:bodyPr wrap="none" rtlCol="0">
            <a:spAutoFit/>
          </a:bodyPr>
          <a:lstStyle/>
          <a:p>
            <a:pPr eaLnBrk="0" fontAlgn="base" hangingPunct="0">
              <a:spcBef>
                <a:spcPct val="0"/>
              </a:spcBef>
              <a:spcAft>
                <a:spcPct val="0"/>
              </a:spcAft>
            </a:pPr>
            <a:r>
              <a:rPr lang="en-ZA" sz="1200" b="1" dirty="0" smtClean="0">
                <a:solidFill>
                  <a:prstClr val="black">
                    <a:lumMod val="50000"/>
                    <a:lumOff val="50000"/>
                  </a:prstClr>
                </a:solidFill>
                <a:latin typeface="Calibri" panose="020F0502020204030204" pitchFamily="34" charset="0"/>
                <a:cs typeface="Arial" panose="020B0604020202020204" pitchFamily="34" charset="0"/>
              </a:rPr>
              <a:t>Legend: </a:t>
            </a:r>
            <a:r>
              <a:rPr lang="en-ZA" sz="1200" dirty="0" smtClean="0">
                <a:solidFill>
                  <a:prstClr val="black">
                    <a:lumMod val="50000"/>
                    <a:lumOff val="50000"/>
                  </a:prstClr>
                </a:solidFill>
                <a:latin typeface="Calibri" panose="020F0502020204030204" pitchFamily="34" charset="0"/>
                <a:cs typeface="Arial" panose="020B0604020202020204" pitchFamily="34" charset="0"/>
              </a:rPr>
              <a:t>The Percentages in the arrows represents: </a:t>
            </a:r>
          </a:p>
          <a:p>
            <a:pPr eaLnBrk="0" fontAlgn="base" hangingPunct="0">
              <a:spcBef>
                <a:spcPct val="0"/>
              </a:spcBef>
              <a:spcAft>
                <a:spcPct val="0"/>
              </a:spcAft>
            </a:pPr>
            <a:r>
              <a:rPr lang="en-ZA" sz="1200" dirty="0" smtClean="0">
                <a:solidFill>
                  <a:prstClr val="black">
                    <a:lumMod val="50000"/>
                    <a:lumOff val="50000"/>
                  </a:prstClr>
                </a:solidFill>
                <a:latin typeface="Calibri" panose="020F0502020204030204" pitchFamily="34" charset="0"/>
                <a:cs typeface="Arial" panose="020B0604020202020204" pitchFamily="34" charset="0"/>
              </a:rPr>
              <a:t>% </a:t>
            </a:r>
            <a:r>
              <a:rPr lang="en-ZA" sz="1400" dirty="0">
                <a:solidFill>
                  <a:prstClr val="black">
                    <a:lumMod val="50000"/>
                    <a:lumOff val="50000"/>
                  </a:prstClr>
                </a:solidFill>
                <a:latin typeface="Calibri" panose="020F0502020204030204" pitchFamily="34" charset="0"/>
                <a:cs typeface="Arial" panose="020B0604020202020204" pitchFamily="34" charset="0"/>
              </a:rPr>
              <a:t>growth</a:t>
            </a:r>
            <a:r>
              <a:rPr lang="en-ZA" sz="1200" dirty="0">
                <a:solidFill>
                  <a:prstClr val="black">
                    <a:lumMod val="50000"/>
                    <a:lumOff val="50000"/>
                  </a:prstClr>
                </a:solidFill>
                <a:latin typeface="Calibri" panose="020F0502020204030204" pitchFamily="34" charset="0"/>
                <a:cs typeface="Arial" panose="020B0604020202020204" pitchFamily="34" charset="0"/>
              </a:rPr>
              <a:t> on 2011 baseline</a:t>
            </a:r>
          </a:p>
          <a:p>
            <a:pPr eaLnBrk="0" fontAlgn="base" hangingPunct="0">
              <a:spcBef>
                <a:spcPct val="0"/>
              </a:spcBef>
              <a:spcAft>
                <a:spcPct val="0"/>
              </a:spcAft>
            </a:pPr>
            <a:r>
              <a:rPr lang="en-ZA" sz="1200" dirty="0">
                <a:solidFill>
                  <a:prstClr val="black">
                    <a:lumMod val="50000"/>
                    <a:lumOff val="50000"/>
                  </a:prstClr>
                </a:solidFill>
                <a:latin typeface="Calibri" panose="020F0502020204030204" pitchFamily="34" charset="0"/>
                <a:cs typeface="Arial" panose="020B0604020202020204" pitchFamily="34" charset="0"/>
              </a:rPr>
              <a:t>Average % growth for last two years</a:t>
            </a:r>
          </a:p>
        </p:txBody>
      </p:sp>
      <p:graphicFrame>
        <p:nvGraphicFramePr>
          <p:cNvPr id="11" name="Chart 10"/>
          <p:cNvGraphicFramePr/>
          <p:nvPr>
            <p:extLst/>
          </p:nvPr>
        </p:nvGraphicFramePr>
        <p:xfrm>
          <a:off x="294749" y="1719388"/>
          <a:ext cx="4133448" cy="320812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A8380127-2E4F-4720-A546-49D7111EBC0C}" type="slidenum">
              <a:rPr lang="en-US" smtClean="0"/>
              <a:t>25</a:t>
            </a:fld>
            <a:endParaRPr lang="en-US" dirty="0"/>
          </a:p>
        </p:txBody>
      </p:sp>
    </p:spTree>
    <p:extLst>
      <p:ext uri="{BB962C8B-B14F-4D97-AF65-F5344CB8AC3E}">
        <p14:creationId xmlns:p14="http://schemas.microsoft.com/office/powerpoint/2010/main" val="219973156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5" y="44349"/>
            <a:ext cx="8968349" cy="609646"/>
          </a:xfrm>
        </p:spPr>
        <p:txBody>
          <a:bodyPr vert="horz" lIns="91440" tIns="45720" rIns="91440" bIns="45720" rtlCol="0" anchor="t">
            <a:noAutofit/>
          </a:bodyPr>
          <a:lstStyle/>
          <a:p>
            <a:pPr algn="ctr"/>
            <a:r>
              <a:rPr lang="en-ZA" sz="2400" cap="none" dirty="0" smtClean="0"/>
              <a:t>Transforming Lives : Impact of human capacity development</a:t>
            </a:r>
            <a:endParaRPr lang="en-ZA" sz="2400" cap="non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342" y="821616"/>
            <a:ext cx="2112730" cy="2569670"/>
          </a:xfrm>
          <a:prstGeom prst="rect">
            <a:avLst/>
          </a:prstGeom>
        </p:spPr>
      </p:pic>
      <p:sp>
        <p:nvSpPr>
          <p:cNvPr id="4" name="TextBox 3"/>
          <p:cNvSpPr txBox="1"/>
          <p:nvPr/>
        </p:nvSpPr>
        <p:spPr>
          <a:xfrm>
            <a:off x="3149092" y="3495767"/>
            <a:ext cx="2070979" cy="584775"/>
          </a:xfrm>
          <a:prstGeom prst="rect">
            <a:avLst/>
          </a:prstGeom>
          <a:noFill/>
        </p:spPr>
        <p:txBody>
          <a:bodyPr wrap="square" rtlCol="0">
            <a:spAutoFit/>
          </a:bodyPr>
          <a:lstStyle/>
          <a:p>
            <a:r>
              <a:rPr lang="en-ZA" b="1" dirty="0" smtClean="0"/>
              <a:t>Prof M. Phakeng</a:t>
            </a:r>
          </a:p>
          <a:p>
            <a:r>
              <a:rPr lang="en-ZA" sz="1400" b="1" dirty="0" smtClean="0"/>
              <a:t>Vice Chancellor: UCT</a:t>
            </a:r>
            <a:endParaRPr lang="en-ZA" sz="1400" b="1" dirty="0"/>
          </a:p>
        </p:txBody>
      </p:sp>
      <p:sp>
        <p:nvSpPr>
          <p:cNvPr id="9" name="TextBox 8"/>
          <p:cNvSpPr txBox="1"/>
          <p:nvPr/>
        </p:nvSpPr>
        <p:spPr>
          <a:xfrm>
            <a:off x="267490" y="3562313"/>
            <a:ext cx="2144269" cy="584775"/>
          </a:xfrm>
          <a:prstGeom prst="rect">
            <a:avLst/>
          </a:prstGeom>
          <a:noFill/>
        </p:spPr>
        <p:txBody>
          <a:bodyPr wrap="square" rtlCol="0">
            <a:spAutoFit/>
          </a:bodyPr>
          <a:lstStyle/>
          <a:p>
            <a:r>
              <a:rPr lang="en-ZA" b="1" dirty="0" smtClean="0"/>
              <a:t>Prof T. Msibi</a:t>
            </a:r>
          </a:p>
          <a:p>
            <a:r>
              <a:rPr lang="en-ZA" sz="1400" b="1" dirty="0" smtClean="0"/>
              <a:t>Dean: Education UKZN</a:t>
            </a:r>
            <a:endParaRPr lang="en-ZA" sz="1400" b="1"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3064" t="-677" r="38005" b="43244"/>
          <a:stretch/>
        </p:blipFill>
        <p:spPr>
          <a:xfrm>
            <a:off x="329538" y="823319"/>
            <a:ext cx="1874642" cy="256967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928" y="821616"/>
            <a:ext cx="1998488" cy="2569670"/>
          </a:xfrm>
          <a:prstGeom prst="rect">
            <a:avLst/>
          </a:prstGeom>
        </p:spPr>
      </p:pic>
      <p:sp>
        <p:nvSpPr>
          <p:cNvPr id="12" name="TextBox 11"/>
          <p:cNvSpPr txBox="1"/>
          <p:nvPr/>
        </p:nvSpPr>
        <p:spPr>
          <a:xfrm>
            <a:off x="6354842" y="3391286"/>
            <a:ext cx="2088232" cy="584775"/>
          </a:xfrm>
          <a:prstGeom prst="rect">
            <a:avLst/>
          </a:prstGeom>
          <a:noFill/>
        </p:spPr>
        <p:txBody>
          <a:bodyPr wrap="square" rtlCol="0">
            <a:spAutoFit/>
          </a:bodyPr>
          <a:lstStyle/>
          <a:p>
            <a:r>
              <a:rPr lang="en-ZA" b="1" dirty="0" smtClean="0"/>
              <a:t>Prof T. Marwala</a:t>
            </a:r>
            <a:endParaRPr lang="en-ZA" sz="1400" b="1" dirty="0" smtClean="0"/>
          </a:p>
          <a:p>
            <a:r>
              <a:rPr lang="en-ZA" sz="1400" b="1" dirty="0" smtClean="0"/>
              <a:t>Vice Chancellor: UJ</a:t>
            </a:r>
            <a:endParaRPr lang="en-ZA" sz="1400" b="1" dirty="0"/>
          </a:p>
        </p:txBody>
      </p:sp>
      <p:sp>
        <p:nvSpPr>
          <p:cNvPr id="14" name="TextBox 13"/>
          <p:cNvSpPr txBox="1"/>
          <p:nvPr/>
        </p:nvSpPr>
        <p:spPr>
          <a:xfrm>
            <a:off x="6284555" y="4312901"/>
            <a:ext cx="2843028" cy="1384995"/>
          </a:xfrm>
          <a:prstGeom prst="rect">
            <a:avLst/>
          </a:prstGeom>
          <a:noFill/>
        </p:spPr>
        <p:txBody>
          <a:bodyPr wrap="square" rtlCol="0">
            <a:spAutoFit/>
          </a:bodyPr>
          <a:lstStyle/>
          <a:p>
            <a:pPr marL="285750" indent="-285750">
              <a:buFont typeface="Arial" panose="020B0604020202020204" pitchFamily="34" charset="0"/>
              <a:buChar char="•"/>
            </a:pPr>
            <a:r>
              <a:rPr lang="en-ZA" sz="1400" dirty="0" smtClean="0"/>
              <a:t>Winner Science Olympiad 1989</a:t>
            </a:r>
          </a:p>
          <a:p>
            <a:pPr marL="285750" indent="-285750">
              <a:buFont typeface="Arial" panose="020B0604020202020204" pitchFamily="34" charset="0"/>
              <a:buChar char="•"/>
            </a:pPr>
            <a:r>
              <a:rPr lang="en-ZA" sz="1400" dirty="0" smtClean="0"/>
              <a:t>Masters Scholarship 1996</a:t>
            </a:r>
          </a:p>
          <a:p>
            <a:pPr marL="285750" indent="-285750">
              <a:buFont typeface="Arial" panose="020B0604020202020204" pitchFamily="34" charset="0"/>
              <a:buChar char="•"/>
            </a:pPr>
            <a:r>
              <a:rPr lang="en-ZA" sz="1400" dirty="0" smtClean="0"/>
              <a:t>P-Rating 2003</a:t>
            </a:r>
          </a:p>
          <a:p>
            <a:pPr marL="285750" indent="-285750">
              <a:buFont typeface="Arial" panose="020B0604020202020204" pitchFamily="34" charset="0"/>
              <a:buChar char="•"/>
            </a:pPr>
            <a:r>
              <a:rPr lang="en-ZA" sz="1400" dirty="0" smtClean="0"/>
              <a:t>THRIP Grant  2005</a:t>
            </a:r>
          </a:p>
          <a:p>
            <a:pPr marL="285750" indent="-285750">
              <a:buFont typeface="Arial" panose="020B0604020202020204" pitchFamily="34" charset="0"/>
              <a:buChar char="•"/>
            </a:pPr>
            <a:r>
              <a:rPr lang="en-ZA" sz="1400" dirty="0" smtClean="0"/>
              <a:t>SARChI – Chair 2006</a:t>
            </a:r>
          </a:p>
        </p:txBody>
      </p:sp>
      <p:sp>
        <p:nvSpPr>
          <p:cNvPr id="17" name="TextBox 16"/>
          <p:cNvSpPr txBox="1"/>
          <p:nvPr/>
        </p:nvSpPr>
        <p:spPr>
          <a:xfrm>
            <a:off x="160865" y="4316412"/>
            <a:ext cx="2843028" cy="523220"/>
          </a:xfrm>
          <a:prstGeom prst="rect">
            <a:avLst/>
          </a:prstGeom>
          <a:noFill/>
        </p:spPr>
        <p:txBody>
          <a:bodyPr wrap="square" rtlCol="0">
            <a:spAutoFit/>
          </a:bodyPr>
          <a:lstStyle/>
          <a:p>
            <a:pPr marL="285750" indent="-285750">
              <a:buFont typeface="Arial" panose="020B0604020202020204" pitchFamily="34" charset="0"/>
              <a:buChar char="•"/>
            </a:pPr>
            <a:r>
              <a:rPr lang="en-ZA" sz="1400" dirty="0" smtClean="0"/>
              <a:t>NRF Funding – PhD 2009</a:t>
            </a:r>
          </a:p>
          <a:p>
            <a:pPr marL="285750" indent="-285750">
              <a:buFont typeface="Arial" panose="020B0604020202020204" pitchFamily="34" charset="0"/>
              <a:buChar char="•"/>
            </a:pPr>
            <a:r>
              <a:rPr lang="en-ZA" sz="1400" dirty="0" smtClean="0"/>
              <a:t>P- Rating 2019</a:t>
            </a:r>
          </a:p>
        </p:txBody>
      </p:sp>
      <p:sp>
        <p:nvSpPr>
          <p:cNvPr id="18" name="TextBox 17"/>
          <p:cNvSpPr txBox="1"/>
          <p:nvPr/>
        </p:nvSpPr>
        <p:spPr>
          <a:xfrm>
            <a:off x="3003893" y="4316412"/>
            <a:ext cx="2843028" cy="738664"/>
          </a:xfrm>
          <a:prstGeom prst="rect">
            <a:avLst/>
          </a:prstGeom>
          <a:noFill/>
        </p:spPr>
        <p:txBody>
          <a:bodyPr wrap="square" rtlCol="0">
            <a:spAutoFit/>
          </a:bodyPr>
          <a:lstStyle/>
          <a:p>
            <a:pPr marL="285750" indent="-285750">
              <a:buFont typeface="Arial" panose="020B0604020202020204" pitchFamily="34" charset="0"/>
              <a:buChar char="•"/>
            </a:pPr>
            <a:r>
              <a:rPr lang="en-ZA" sz="1400" dirty="0" smtClean="0"/>
              <a:t>NRF Funding - PhD 1998</a:t>
            </a:r>
          </a:p>
          <a:p>
            <a:pPr marL="285750" indent="-285750">
              <a:buFont typeface="Arial" panose="020B0604020202020204" pitchFamily="34" charset="0"/>
              <a:buChar char="•"/>
            </a:pPr>
            <a:r>
              <a:rPr lang="en-ZA" sz="1400" dirty="0" smtClean="0"/>
              <a:t>Thuthuka Grant 2003 </a:t>
            </a:r>
          </a:p>
          <a:p>
            <a:pPr marL="285750" indent="-285750">
              <a:buFont typeface="Arial" panose="020B0604020202020204" pitchFamily="34" charset="0"/>
              <a:buChar char="•"/>
            </a:pPr>
            <a:r>
              <a:rPr lang="en-ZA" sz="1400" dirty="0" smtClean="0"/>
              <a:t>B1 Rating 2018</a:t>
            </a:r>
          </a:p>
        </p:txBody>
      </p:sp>
      <p:sp>
        <p:nvSpPr>
          <p:cNvPr id="5" name="Slide Number Placeholder 4"/>
          <p:cNvSpPr>
            <a:spLocks noGrp="1"/>
          </p:cNvSpPr>
          <p:nvPr>
            <p:ph type="sldNum" sz="quarter" idx="12"/>
          </p:nvPr>
        </p:nvSpPr>
        <p:spPr/>
        <p:txBody>
          <a:bodyPr/>
          <a:lstStyle/>
          <a:p>
            <a:fld id="{A8380127-2E4F-4720-A546-49D7111EBC0C}" type="slidenum">
              <a:rPr lang="en-US" smtClean="0"/>
              <a:t>26</a:t>
            </a:fld>
            <a:endParaRPr lang="en-US" dirty="0"/>
          </a:p>
        </p:txBody>
      </p:sp>
    </p:spTree>
    <p:extLst>
      <p:ext uri="{BB962C8B-B14F-4D97-AF65-F5344CB8AC3E}">
        <p14:creationId xmlns:p14="http://schemas.microsoft.com/office/powerpoint/2010/main" val="35857944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smtClean="0"/>
              <a:t>Inspiring a Nation - Science Engagement</a:t>
            </a:r>
            <a:endParaRPr lang="en-ZA" sz="2400" dirty="0"/>
          </a:p>
        </p:txBody>
      </p:sp>
      <p:sp>
        <p:nvSpPr>
          <p:cNvPr id="5" name="Rectangle 4"/>
          <p:cNvSpPr/>
          <p:nvPr/>
        </p:nvSpPr>
        <p:spPr>
          <a:xfrm>
            <a:off x="6061618" y="991682"/>
            <a:ext cx="2830862" cy="2308324"/>
          </a:xfrm>
          <a:prstGeom prst="rect">
            <a:avLst/>
          </a:prstGeom>
        </p:spPr>
        <p:txBody>
          <a:bodyPr wrap="square">
            <a:spAutoFit/>
          </a:bodyPr>
          <a:lstStyle/>
          <a:p>
            <a:pPr algn="ctr" eaLnBrk="0" fontAlgn="base" hangingPunct="0">
              <a:spcBef>
                <a:spcPct val="0"/>
              </a:spcBef>
              <a:spcAft>
                <a:spcPct val="0"/>
              </a:spcAft>
            </a:pPr>
            <a:r>
              <a:rPr lang="en-US" b="1" dirty="0" smtClean="0">
                <a:solidFill>
                  <a:prstClr val="black"/>
                </a:solidFill>
                <a:latin typeface="Calibri" panose="020F0502020204030204" pitchFamily="34" charset="0"/>
                <a:cs typeface="Arial" panose="020B0604020202020204" pitchFamily="34" charset="0"/>
              </a:rPr>
              <a:t>Advancing </a:t>
            </a:r>
            <a:r>
              <a:rPr lang="en-US" b="1" dirty="0">
                <a:solidFill>
                  <a:srgbClr val="FF0000"/>
                </a:solidFill>
                <a:latin typeface="Calibri" panose="020F0502020204030204" pitchFamily="34" charset="0"/>
                <a:cs typeface="Arial" panose="020B0604020202020204" pitchFamily="34" charset="0"/>
              </a:rPr>
              <a:t>public awareness, appreciation of </a:t>
            </a:r>
            <a:r>
              <a:rPr lang="en-US" b="1" dirty="0">
                <a:solidFill>
                  <a:prstClr val="black"/>
                </a:solidFill>
                <a:latin typeface="Calibri" panose="020F0502020204030204" pitchFamily="34" charset="0"/>
                <a:cs typeface="Arial" panose="020B0604020202020204" pitchFamily="34" charset="0"/>
              </a:rPr>
              <a:t>and </a:t>
            </a:r>
            <a:r>
              <a:rPr lang="en-US" b="1" dirty="0">
                <a:solidFill>
                  <a:srgbClr val="FF0000"/>
                </a:solidFill>
                <a:latin typeface="Calibri" panose="020F0502020204030204" pitchFamily="34" charset="0"/>
                <a:cs typeface="Arial" panose="020B0604020202020204" pitchFamily="34" charset="0"/>
              </a:rPr>
              <a:t>engagement with </a:t>
            </a:r>
            <a:r>
              <a:rPr lang="en-US" b="1" dirty="0">
                <a:solidFill>
                  <a:prstClr val="black"/>
                </a:solidFill>
                <a:latin typeface="Calibri" panose="020F0502020204030204" pitchFamily="34" charset="0"/>
                <a:cs typeface="Arial" panose="020B0604020202020204" pitchFamily="34" charset="0"/>
              </a:rPr>
              <a:t>science, technology, engineering, mathematics and innovation in South Africa</a:t>
            </a:r>
            <a:r>
              <a:rPr lang="en-US" b="1" dirty="0" smtClean="0">
                <a:solidFill>
                  <a:prstClr val="black"/>
                </a:solidFill>
                <a:latin typeface="Calibri" panose="020F0502020204030204" pitchFamily="34" charset="0"/>
                <a:cs typeface="Arial" panose="020B0604020202020204" pitchFamily="34" charset="0"/>
              </a:rPr>
              <a:t>.</a:t>
            </a:r>
          </a:p>
          <a:p>
            <a:pPr algn="ctr" eaLnBrk="0" fontAlgn="base" hangingPunct="0">
              <a:spcBef>
                <a:spcPct val="0"/>
              </a:spcBef>
              <a:spcAft>
                <a:spcPct val="0"/>
              </a:spcAft>
            </a:pPr>
            <a:endParaRPr lang="en-US" b="1" dirty="0">
              <a:solidFill>
                <a:prstClr val="black"/>
              </a:solidFill>
              <a:latin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26448" y="992208"/>
            <a:ext cx="5707356" cy="2580808"/>
          </a:xfrm>
          <a:prstGeom prst="rect">
            <a:avLst/>
          </a:prstGeom>
        </p:spPr>
      </p:pic>
      <p:pic>
        <p:nvPicPr>
          <p:cNvPr id="7" name="Picture 6"/>
          <p:cNvPicPr>
            <a:picLocks noChangeAspect="1"/>
          </p:cNvPicPr>
          <p:nvPr/>
        </p:nvPicPr>
        <p:blipFill>
          <a:blip r:embed="rId3"/>
          <a:stretch>
            <a:fillRect/>
          </a:stretch>
        </p:blipFill>
        <p:spPr>
          <a:xfrm>
            <a:off x="5261500" y="3420274"/>
            <a:ext cx="3645871" cy="2244685"/>
          </a:xfrm>
          <a:prstGeom prst="rect">
            <a:avLst/>
          </a:prstGeom>
        </p:spPr>
      </p:pic>
      <p:sp>
        <p:nvSpPr>
          <p:cNvPr id="8" name="TextBox 7"/>
          <p:cNvSpPr txBox="1"/>
          <p:nvPr/>
        </p:nvSpPr>
        <p:spPr>
          <a:xfrm>
            <a:off x="703862" y="4911949"/>
            <a:ext cx="4752528" cy="923330"/>
          </a:xfrm>
          <a:prstGeom prst="rect">
            <a:avLst/>
          </a:prstGeom>
          <a:noFill/>
        </p:spPr>
        <p:txBody>
          <a:bodyPr wrap="square" rtlCol="0">
            <a:spAutoFit/>
          </a:bodyPr>
          <a:lstStyle/>
          <a:p>
            <a:r>
              <a:rPr lang="en-ZA" b="1" dirty="0" smtClean="0"/>
              <a:t>Malebo Debele, </a:t>
            </a:r>
            <a:r>
              <a:rPr lang="en-ZA" dirty="0" smtClean="0"/>
              <a:t>Nelson Ngobeni Primary School, Mpumalanga</a:t>
            </a:r>
            <a:r>
              <a:rPr lang="en-ZA" b="1" dirty="0" smtClean="0"/>
              <a:t>, Top Grade Learner</a:t>
            </a:r>
            <a:r>
              <a:rPr lang="en-ZA" dirty="0" smtClean="0"/>
              <a:t> Junior Natural Science Olympiad</a:t>
            </a:r>
          </a:p>
        </p:txBody>
      </p:sp>
      <p:sp>
        <p:nvSpPr>
          <p:cNvPr id="9" name="Rectangle 8"/>
          <p:cNvSpPr/>
          <p:nvPr/>
        </p:nvSpPr>
        <p:spPr>
          <a:xfrm>
            <a:off x="116962" y="3573016"/>
            <a:ext cx="4572000" cy="369332"/>
          </a:xfrm>
          <a:prstGeom prst="rect">
            <a:avLst/>
          </a:prstGeom>
        </p:spPr>
        <p:txBody>
          <a:bodyPr>
            <a:spAutoFit/>
          </a:bodyPr>
          <a:lstStyle/>
          <a:p>
            <a:r>
              <a:rPr lang="en-US" i="1" dirty="0" smtClean="0"/>
              <a:t>SciFest 2019 – Makhanda </a:t>
            </a:r>
            <a:endParaRPr lang="en-US" i="1" dirty="0"/>
          </a:p>
        </p:txBody>
      </p:sp>
      <p:sp>
        <p:nvSpPr>
          <p:cNvPr id="10" name="Slide Number Placeholder 9"/>
          <p:cNvSpPr>
            <a:spLocks noGrp="1"/>
          </p:cNvSpPr>
          <p:nvPr>
            <p:ph type="sldNum" sz="quarter" idx="12"/>
          </p:nvPr>
        </p:nvSpPr>
        <p:spPr/>
        <p:txBody>
          <a:bodyPr/>
          <a:lstStyle/>
          <a:p>
            <a:fld id="{A8380127-2E4F-4720-A546-49D7111EBC0C}" type="slidenum">
              <a:rPr lang="en-US" smtClean="0"/>
              <a:t>27</a:t>
            </a:fld>
            <a:endParaRPr lang="en-US" dirty="0"/>
          </a:p>
        </p:txBody>
      </p:sp>
    </p:spTree>
    <p:extLst>
      <p:ext uri="{BB962C8B-B14F-4D97-AF65-F5344CB8AC3E}">
        <p14:creationId xmlns:p14="http://schemas.microsoft.com/office/powerpoint/2010/main" val="335413561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ZA" sz="2400" dirty="0" smtClean="0"/>
              <a:t>Inspiring a Nation -Science Engagement</a:t>
            </a:r>
            <a:br>
              <a:rPr lang="en-ZA" sz="2400" dirty="0" smtClean="0"/>
            </a:br>
            <a:r>
              <a:rPr lang="en-ZA" sz="2400" dirty="0" smtClean="0"/>
              <a:t> Performance Overview 2018/19</a:t>
            </a:r>
            <a:endParaRPr lang="en-ZA" sz="2400" dirty="0"/>
          </a:p>
        </p:txBody>
      </p:sp>
      <p:sp>
        <p:nvSpPr>
          <p:cNvPr id="11" name="Rectangle 10"/>
          <p:cNvSpPr/>
          <p:nvPr/>
        </p:nvSpPr>
        <p:spPr>
          <a:xfrm>
            <a:off x="1259632" y="1864753"/>
            <a:ext cx="6840760" cy="30764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b="1" dirty="0">
              <a:solidFill>
                <a:prstClr val="white"/>
              </a:solidFill>
              <a:latin typeface="Arial Narrow" panose="020B0606020202030204" pitchFamily="34" charset="0"/>
            </a:endParaRPr>
          </a:p>
        </p:txBody>
      </p:sp>
      <p:sp>
        <p:nvSpPr>
          <p:cNvPr id="12" name="TextBox 11"/>
          <p:cNvSpPr txBox="1"/>
          <p:nvPr/>
        </p:nvSpPr>
        <p:spPr>
          <a:xfrm>
            <a:off x="1259632" y="1412776"/>
            <a:ext cx="6840760" cy="375692"/>
          </a:xfrm>
          <a:prstGeom prst="rect">
            <a:avLst/>
          </a:prstGeom>
          <a:solidFill>
            <a:schemeClr val="accent3"/>
          </a:solidFill>
        </p:spPr>
        <p:txBody>
          <a:bodyPr wrap="square" rtlCol="0">
            <a:spAutoFit/>
          </a:bodyPr>
          <a:lstStyle/>
          <a:p>
            <a:pPr algn="ctr"/>
            <a:r>
              <a:rPr lang="en-GB" b="1" dirty="0">
                <a:solidFill>
                  <a:prstClr val="white"/>
                </a:solidFill>
                <a:latin typeface="Arial Narrow" panose="020B0606020202030204" pitchFamily="34" charset="0"/>
              </a:rPr>
              <a:t>NRF REACH IN SCIENCE ENGAGEMENT</a:t>
            </a:r>
          </a:p>
        </p:txBody>
      </p:sp>
      <p:sp>
        <p:nvSpPr>
          <p:cNvPr id="15" name="Rectangle 14"/>
          <p:cNvSpPr/>
          <p:nvPr/>
        </p:nvSpPr>
        <p:spPr>
          <a:xfrm>
            <a:off x="5870912" y="1864753"/>
            <a:ext cx="2040440" cy="2849435"/>
          </a:xfrm>
          <a:prstGeom prst="rect">
            <a:avLst/>
          </a:prstGeom>
          <a:solidFill>
            <a:schemeClr val="accent3"/>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1 243 876</a:t>
            </a:r>
            <a:endParaRPr lang="en-ZA" sz="2000" b="1" dirty="0">
              <a:solidFill>
                <a:prstClr val="white"/>
              </a:solidFill>
              <a:latin typeface="Arial Narrow" panose="020B0606020202030204" pitchFamily="34" charset="0"/>
            </a:endParaRPr>
          </a:p>
          <a:p>
            <a:pPr algn="ctr"/>
            <a:r>
              <a:rPr lang="en-ZA" sz="1200" b="1" dirty="0">
                <a:solidFill>
                  <a:prstClr val="white"/>
                </a:solidFill>
                <a:latin typeface="Arial Narrow" panose="020B0606020202030204" pitchFamily="34" charset="0"/>
              </a:rPr>
              <a:t>Public</a:t>
            </a:r>
          </a:p>
        </p:txBody>
      </p:sp>
      <p:sp>
        <p:nvSpPr>
          <p:cNvPr id="16" name="Rectangle 15"/>
          <p:cNvSpPr/>
          <p:nvPr/>
        </p:nvSpPr>
        <p:spPr>
          <a:xfrm>
            <a:off x="1523784" y="3978874"/>
            <a:ext cx="2040440" cy="672422"/>
          </a:xfrm>
          <a:prstGeom prst="rect">
            <a:avLst/>
          </a:prstGeom>
          <a:solidFill>
            <a:schemeClr val="accent3"/>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3 372</a:t>
            </a:r>
            <a:endParaRPr lang="en-ZA" sz="2000" b="1" dirty="0">
              <a:solidFill>
                <a:prstClr val="white"/>
              </a:solidFill>
              <a:latin typeface="Arial Narrow" panose="020B0606020202030204" pitchFamily="34" charset="0"/>
            </a:endParaRPr>
          </a:p>
          <a:p>
            <a:pPr algn="ctr"/>
            <a:r>
              <a:rPr lang="en-ZA" sz="1200" b="1" dirty="0">
                <a:solidFill>
                  <a:prstClr val="white"/>
                </a:solidFill>
                <a:latin typeface="Arial Narrow" panose="020B0606020202030204" pitchFamily="34" charset="0"/>
              </a:rPr>
              <a:t>Educators</a:t>
            </a:r>
          </a:p>
        </p:txBody>
      </p:sp>
      <p:sp>
        <p:nvSpPr>
          <p:cNvPr id="17" name="Rectangle 16"/>
          <p:cNvSpPr/>
          <p:nvPr/>
        </p:nvSpPr>
        <p:spPr>
          <a:xfrm>
            <a:off x="3659792" y="3323883"/>
            <a:ext cx="2040440" cy="1353154"/>
          </a:xfrm>
          <a:prstGeom prst="rect">
            <a:avLst/>
          </a:prstGeom>
          <a:solidFill>
            <a:schemeClr val="accent3"/>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168 901</a:t>
            </a:r>
            <a:endParaRPr lang="en-ZA" sz="2000" b="1" dirty="0">
              <a:solidFill>
                <a:prstClr val="white"/>
              </a:solidFill>
              <a:latin typeface="Arial Narrow" panose="020B0606020202030204" pitchFamily="34" charset="0"/>
            </a:endParaRPr>
          </a:p>
          <a:p>
            <a:pPr algn="ctr"/>
            <a:r>
              <a:rPr lang="en-ZA" sz="1200" b="1" dirty="0">
                <a:solidFill>
                  <a:prstClr val="white"/>
                </a:solidFill>
                <a:latin typeface="Arial Narrow" panose="020B0606020202030204" pitchFamily="34" charset="0"/>
              </a:rPr>
              <a:t>Learners</a:t>
            </a:r>
          </a:p>
        </p:txBody>
      </p:sp>
      <p:sp>
        <p:nvSpPr>
          <p:cNvPr id="13" name="TextBox 12"/>
          <p:cNvSpPr txBox="1"/>
          <p:nvPr/>
        </p:nvSpPr>
        <p:spPr>
          <a:xfrm>
            <a:off x="1259632" y="5029439"/>
            <a:ext cx="3240360" cy="338554"/>
          </a:xfrm>
          <a:prstGeom prst="rect">
            <a:avLst/>
          </a:prstGeom>
          <a:noFill/>
        </p:spPr>
        <p:txBody>
          <a:bodyPr wrap="square" rtlCol="0">
            <a:spAutoFit/>
          </a:bodyPr>
          <a:lstStyle/>
          <a:p>
            <a:pPr eaLnBrk="0" fontAlgn="base" hangingPunct="0">
              <a:spcBef>
                <a:spcPct val="0"/>
              </a:spcBef>
              <a:spcAft>
                <a:spcPct val="0"/>
              </a:spcAft>
            </a:pPr>
            <a:r>
              <a:rPr lang="en-US" sz="1600" b="1" dirty="0" smtClean="0">
                <a:solidFill>
                  <a:prstClr val="black">
                    <a:lumMod val="50000"/>
                    <a:lumOff val="50000"/>
                  </a:prstClr>
                </a:solidFill>
                <a:latin typeface="Calibri" panose="020F0502020204030204" pitchFamily="34" charset="0"/>
                <a:cs typeface="Arial" panose="020B0604020202020204" pitchFamily="34" charset="0"/>
              </a:rPr>
              <a:t>Red border denotes targets not met</a:t>
            </a:r>
          </a:p>
        </p:txBody>
      </p:sp>
      <p:sp>
        <p:nvSpPr>
          <p:cNvPr id="5" name="Slide Number Placeholder 4"/>
          <p:cNvSpPr>
            <a:spLocks noGrp="1"/>
          </p:cNvSpPr>
          <p:nvPr>
            <p:ph type="sldNum" sz="quarter" idx="12"/>
          </p:nvPr>
        </p:nvSpPr>
        <p:spPr/>
        <p:txBody>
          <a:bodyPr/>
          <a:lstStyle/>
          <a:p>
            <a:fld id="{A8380127-2E4F-4720-A546-49D7111EBC0C}" type="slidenum">
              <a:rPr lang="en-US" smtClean="0"/>
              <a:t>28</a:t>
            </a:fld>
            <a:endParaRPr lang="en-US" dirty="0"/>
          </a:p>
        </p:txBody>
      </p:sp>
    </p:spTree>
    <p:extLst>
      <p:ext uri="{BB962C8B-B14F-4D97-AF65-F5344CB8AC3E}">
        <p14:creationId xmlns:p14="http://schemas.microsoft.com/office/powerpoint/2010/main" val="370745243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043608" y="1036291"/>
            <a:ext cx="6487201" cy="2143200"/>
          </a:xfrm>
          <a:prstGeom prst="rect">
            <a:avLst/>
          </a:prstGeom>
        </p:spPr>
      </p:pic>
      <p:pic>
        <p:nvPicPr>
          <p:cNvPr id="16" name="Picture 15"/>
          <p:cNvPicPr>
            <a:picLocks noChangeAspect="1"/>
          </p:cNvPicPr>
          <p:nvPr/>
        </p:nvPicPr>
        <p:blipFill>
          <a:blip r:embed="rId4"/>
          <a:stretch>
            <a:fillRect/>
          </a:stretch>
        </p:blipFill>
        <p:spPr>
          <a:xfrm>
            <a:off x="5364088" y="2492896"/>
            <a:ext cx="3168352" cy="3453665"/>
          </a:xfrm>
          <a:prstGeom prst="rect">
            <a:avLst/>
          </a:prstGeom>
        </p:spPr>
      </p:pic>
      <p:pic>
        <p:nvPicPr>
          <p:cNvPr id="6" name="Picture 5"/>
          <p:cNvPicPr>
            <a:picLocks noChangeAspect="1"/>
          </p:cNvPicPr>
          <p:nvPr/>
        </p:nvPicPr>
        <p:blipFill>
          <a:blip r:embed="rId5"/>
          <a:stretch>
            <a:fillRect/>
          </a:stretch>
        </p:blipFill>
        <p:spPr>
          <a:xfrm>
            <a:off x="1016111" y="2924944"/>
            <a:ext cx="3165131" cy="2793651"/>
          </a:xfrm>
          <a:prstGeom prst="rect">
            <a:avLst/>
          </a:prstGeom>
        </p:spPr>
      </p:pic>
      <p:sp>
        <p:nvSpPr>
          <p:cNvPr id="19" name="Title 1"/>
          <p:cNvSpPr>
            <a:spLocks noGrp="1"/>
          </p:cNvSpPr>
          <p:nvPr>
            <p:ph type="title"/>
          </p:nvPr>
        </p:nvSpPr>
        <p:spPr>
          <a:xfrm>
            <a:off x="236629" y="332657"/>
            <a:ext cx="8670742" cy="504056"/>
          </a:xfrm>
        </p:spPr>
        <p:txBody>
          <a:bodyPr vert="horz" lIns="91440" tIns="45720" rIns="91440" bIns="45720" rtlCol="0" anchor="t">
            <a:noAutofit/>
          </a:bodyPr>
          <a:lstStyle/>
          <a:p>
            <a:r>
              <a:rPr lang="en-ZA" sz="2400" cap="none" dirty="0" smtClean="0"/>
              <a:t>Inspiring A Nation- Science In The Media</a:t>
            </a:r>
            <a:endParaRPr lang="en-ZA" sz="2400" cap="none" dirty="0"/>
          </a:p>
        </p:txBody>
      </p:sp>
      <p:sp>
        <p:nvSpPr>
          <p:cNvPr id="2" name="Slide Number Placeholder 1"/>
          <p:cNvSpPr>
            <a:spLocks noGrp="1"/>
          </p:cNvSpPr>
          <p:nvPr>
            <p:ph type="sldNum" sz="quarter" idx="12"/>
          </p:nvPr>
        </p:nvSpPr>
        <p:spPr/>
        <p:txBody>
          <a:bodyPr/>
          <a:lstStyle/>
          <a:p>
            <a:fld id="{A8380127-2E4F-4720-A546-49D7111EBC0C}" type="slidenum">
              <a:rPr lang="en-US" smtClean="0"/>
              <a:t>29</a:t>
            </a:fld>
            <a:endParaRPr lang="en-US" dirty="0"/>
          </a:p>
        </p:txBody>
      </p:sp>
    </p:spTree>
    <p:extLst>
      <p:ext uri="{BB962C8B-B14F-4D97-AF65-F5344CB8AC3E}">
        <p14:creationId xmlns:p14="http://schemas.microsoft.com/office/powerpoint/2010/main" val="137500904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eaLnBrk="0" fontAlgn="base" hangingPunct="0">
              <a:spcAft>
                <a:spcPct val="0"/>
              </a:spcAft>
            </a:pPr>
            <a:r>
              <a:rPr lang="en-ZA" sz="2400" cap="none" dirty="0">
                <a:solidFill>
                  <a:schemeClr val="tx2">
                    <a:lumMod val="60000"/>
                    <a:lumOff val="40000"/>
                  </a:schemeClr>
                </a:solidFill>
                <a:ea typeface="+mn-ea"/>
                <a:cs typeface="Arial" panose="020B0604020202020204" pitchFamily="34" charset="0"/>
              </a:rPr>
              <a:t>NRF Mandate</a:t>
            </a:r>
          </a:p>
        </p:txBody>
      </p:sp>
      <p:sp>
        <p:nvSpPr>
          <p:cNvPr id="6" name="Content Placeholder 6"/>
          <p:cNvSpPr txBox="1">
            <a:spLocks/>
          </p:cNvSpPr>
          <p:nvPr/>
        </p:nvSpPr>
        <p:spPr>
          <a:xfrm>
            <a:off x="221942" y="1134456"/>
            <a:ext cx="8700116" cy="4606389"/>
          </a:xfrm>
          <a:prstGeom prst="rect">
            <a:avLst/>
          </a:prstGeom>
        </p:spPr>
        <p:txBody>
          <a:bodyPr wrap="square">
            <a:spAutoFit/>
          </a:bodyPr>
          <a:lstStyle>
            <a:defPPr>
              <a:defRPr lang="en-US"/>
            </a:defPPr>
            <a:lvl1pPr>
              <a:lnSpc>
                <a:spcPts val="2200"/>
              </a:lnSpc>
              <a:spcBef>
                <a:spcPts val="0"/>
              </a:spcBef>
              <a:spcAft>
                <a:spcPts val="0"/>
              </a:spcAft>
              <a:defRPr sz="1600" b="1" spc="5">
                <a:solidFill>
                  <a:srgbClr val="17365D"/>
                </a:solidFill>
                <a:latin typeface="Arial" panose="020B0604020202020204" pitchFamily="34" charset="0"/>
              </a:defRPr>
            </a:lvl1pPr>
          </a:lstStyle>
          <a:p>
            <a:pPr eaLnBrk="0" fontAlgn="base" hangingPunct="0"/>
            <a:r>
              <a:rPr lang="en-GB" sz="1800" dirty="0">
                <a:cs typeface="Arial" panose="020B0604020202020204" pitchFamily="34" charset="0"/>
              </a:rPr>
              <a:t>C</a:t>
            </a:r>
            <a:r>
              <a:rPr lang="en-GB" sz="1800" dirty="0" smtClean="0">
                <a:cs typeface="Arial" panose="020B0604020202020204" pitchFamily="34" charset="0"/>
              </a:rPr>
              <a:t>ontribute </a:t>
            </a:r>
            <a:r>
              <a:rPr lang="en-GB" sz="1800" dirty="0">
                <a:cs typeface="Arial" panose="020B0604020202020204" pitchFamily="34" charset="0"/>
              </a:rPr>
              <a:t>to National Development by</a:t>
            </a:r>
            <a:r>
              <a:rPr lang="en-GB" sz="1800" dirty="0" smtClean="0">
                <a:cs typeface="Arial" panose="020B0604020202020204" pitchFamily="34" charset="0"/>
              </a:rPr>
              <a:t>:</a:t>
            </a:r>
          </a:p>
          <a:p>
            <a:pPr eaLnBrk="0" fontAlgn="base" hangingPunct="0"/>
            <a:endParaRPr lang="en-GB" dirty="0" smtClean="0">
              <a:cs typeface="Arial" panose="020B0604020202020204" pitchFamily="34" charset="0"/>
            </a:endParaRPr>
          </a:p>
          <a:p>
            <a:pPr eaLnBrk="0" fontAlgn="base" hangingPunct="0"/>
            <a:r>
              <a:rPr lang="en-US" sz="1800" b="0" dirty="0">
                <a:solidFill>
                  <a:prstClr val="black"/>
                </a:solidFill>
                <a:ea typeface="Calibri" panose="020F0502020204030204" pitchFamily="34" charset="0"/>
                <a:cs typeface="Arial" panose="020B0604020202020204" pitchFamily="34" charset="0"/>
              </a:rPr>
              <a:t>(a) </a:t>
            </a:r>
            <a:r>
              <a:rPr lang="en-US" sz="1800" dirty="0" smtClean="0">
                <a:solidFill>
                  <a:srgbClr val="FF0000"/>
                </a:solidFill>
                <a:cs typeface="Arial" panose="020B0604020202020204" pitchFamily="34" charset="0"/>
              </a:rPr>
              <a:t>Supporting</a:t>
            </a:r>
            <a:r>
              <a:rPr lang="en-US" sz="1800" dirty="0">
                <a:solidFill>
                  <a:srgbClr val="FF0000"/>
                </a:solidFill>
                <a:cs typeface="Arial" panose="020B0604020202020204" pitchFamily="34" charset="0"/>
              </a:rPr>
              <a:t>, promoting and advancing research and human capacity development</a:t>
            </a:r>
            <a:r>
              <a:rPr lang="en-US" sz="1800" dirty="0">
                <a:cs typeface="Arial" panose="020B0604020202020204" pitchFamily="34" charset="0"/>
              </a:rPr>
              <a:t>, </a:t>
            </a:r>
            <a:r>
              <a:rPr lang="en-US" sz="1800" b="0" dirty="0">
                <a:solidFill>
                  <a:prstClr val="black"/>
                </a:solidFill>
                <a:ea typeface="Calibri" panose="020F0502020204030204" pitchFamily="34" charset="0"/>
                <a:cs typeface="Arial" panose="020B0604020202020204" pitchFamily="34" charset="0"/>
              </a:rPr>
              <a:t>through funding and the provision of the necessary research infrastructure, in order to facilitate the creation of knowledge, innovation and development in all fields of science and technology, including humanities, social sciences and indigenous knowledge;</a:t>
            </a:r>
          </a:p>
          <a:p>
            <a:pPr eaLnBrk="0" fontAlgn="base" hangingPunct="0"/>
            <a:endParaRPr lang="en-US" sz="1800" dirty="0">
              <a:cs typeface="Arial" panose="020B0604020202020204" pitchFamily="34" charset="0"/>
            </a:endParaRPr>
          </a:p>
          <a:p>
            <a:pPr eaLnBrk="0" fontAlgn="base" hangingPunct="0"/>
            <a:r>
              <a:rPr lang="en-US" sz="1800" b="0" dirty="0">
                <a:solidFill>
                  <a:prstClr val="black"/>
                </a:solidFill>
                <a:ea typeface="Calibri" panose="020F0502020204030204" pitchFamily="34" charset="0"/>
                <a:cs typeface="Arial" panose="020B0604020202020204" pitchFamily="34" charset="0"/>
              </a:rPr>
              <a:t>(b) Developing, supporting and maintaining </a:t>
            </a:r>
            <a:r>
              <a:rPr lang="en-US" sz="1800" dirty="0">
                <a:solidFill>
                  <a:srgbClr val="FF0000"/>
                </a:solidFill>
                <a:cs typeface="Arial" panose="020B0604020202020204" pitchFamily="34" charset="0"/>
              </a:rPr>
              <a:t>national research </a:t>
            </a:r>
            <a:r>
              <a:rPr lang="en-US" sz="1800" dirty="0" smtClean="0">
                <a:solidFill>
                  <a:srgbClr val="FF0000"/>
                </a:solidFill>
                <a:cs typeface="Arial" panose="020B0604020202020204" pitchFamily="34" charset="0"/>
              </a:rPr>
              <a:t>facilities</a:t>
            </a:r>
            <a:r>
              <a:rPr lang="en-US" sz="1800" b="0" dirty="0">
                <a:solidFill>
                  <a:prstClr val="black"/>
                </a:solidFill>
                <a:ea typeface="Calibri" panose="020F0502020204030204" pitchFamily="34" charset="0"/>
                <a:cs typeface="Arial" panose="020B0604020202020204" pitchFamily="34" charset="0"/>
              </a:rPr>
              <a:t>;</a:t>
            </a:r>
          </a:p>
          <a:p>
            <a:pPr eaLnBrk="0" fontAlgn="base" hangingPunct="0"/>
            <a:endParaRPr lang="en-US" sz="1800" dirty="0" smtClean="0">
              <a:cs typeface="Arial" panose="020B0604020202020204" pitchFamily="34" charset="0"/>
            </a:endParaRPr>
          </a:p>
          <a:p>
            <a:pPr eaLnBrk="0" fontAlgn="base" hangingPunct="0"/>
            <a:r>
              <a:rPr lang="en-US" sz="1800" b="0" dirty="0" smtClean="0">
                <a:solidFill>
                  <a:prstClr val="black"/>
                </a:solidFill>
                <a:ea typeface="Calibri" panose="020F0502020204030204" pitchFamily="34" charset="0"/>
                <a:cs typeface="Arial" panose="020B0604020202020204" pitchFamily="34" charset="0"/>
              </a:rPr>
              <a:t>(c ) Supporting </a:t>
            </a:r>
            <a:r>
              <a:rPr lang="en-US" sz="1800" b="0" dirty="0">
                <a:solidFill>
                  <a:prstClr val="black"/>
                </a:solidFill>
                <a:ea typeface="Calibri" panose="020F0502020204030204" pitchFamily="34" charset="0"/>
                <a:cs typeface="Arial" panose="020B0604020202020204" pitchFamily="34" charset="0"/>
              </a:rPr>
              <a:t>and promoting </a:t>
            </a:r>
            <a:r>
              <a:rPr lang="en-US" sz="1800" dirty="0">
                <a:solidFill>
                  <a:srgbClr val="FF0000"/>
                </a:solidFill>
                <a:cs typeface="Arial" panose="020B0604020202020204" pitchFamily="34" charset="0"/>
              </a:rPr>
              <a:t>public awareness of, and engagement </a:t>
            </a:r>
            <a:r>
              <a:rPr lang="en-US" sz="1800" dirty="0" smtClean="0">
                <a:solidFill>
                  <a:srgbClr val="FF0000"/>
                </a:solidFill>
                <a:cs typeface="Arial" panose="020B0604020202020204" pitchFamily="34" charset="0"/>
              </a:rPr>
              <a:t>with, </a:t>
            </a:r>
            <a:r>
              <a:rPr lang="en-US" sz="1800" dirty="0">
                <a:solidFill>
                  <a:srgbClr val="FF0000"/>
                </a:solidFill>
                <a:cs typeface="Arial" panose="020B0604020202020204" pitchFamily="34" charset="0"/>
              </a:rPr>
              <a:t>science</a:t>
            </a:r>
            <a:r>
              <a:rPr lang="en-US" sz="1800" b="0" dirty="0">
                <a:solidFill>
                  <a:prstClr val="black"/>
                </a:solidFill>
                <a:ea typeface="Calibri" panose="020F0502020204030204" pitchFamily="34" charset="0"/>
                <a:cs typeface="Arial" panose="020B0604020202020204" pitchFamily="34" charset="0"/>
              </a:rPr>
              <a:t>; and</a:t>
            </a:r>
          </a:p>
          <a:p>
            <a:pPr eaLnBrk="0" fontAlgn="base" hangingPunct="0"/>
            <a:endParaRPr lang="en-US" sz="1800" b="0" dirty="0">
              <a:solidFill>
                <a:prstClr val="black"/>
              </a:solidFill>
              <a:ea typeface="Calibri" panose="020F0502020204030204" pitchFamily="34" charset="0"/>
              <a:cs typeface="Arial" panose="020B0604020202020204" pitchFamily="34" charset="0"/>
            </a:endParaRPr>
          </a:p>
          <a:p>
            <a:pPr eaLnBrk="0" fontAlgn="base" hangingPunct="0"/>
            <a:r>
              <a:rPr lang="en-US" sz="1800" b="0" dirty="0" smtClean="0">
                <a:solidFill>
                  <a:prstClr val="black"/>
                </a:solidFill>
                <a:ea typeface="Calibri" panose="020F0502020204030204" pitchFamily="34" charset="0"/>
                <a:cs typeface="Arial" panose="020B0604020202020204" pitchFamily="34" charset="0"/>
              </a:rPr>
              <a:t>(d) Promoting </a:t>
            </a:r>
            <a:r>
              <a:rPr lang="en-US" sz="1800" b="0" dirty="0">
                <a:solidFill>
                  <a:prstClr val="black"/>
                </a:solidFill>
                <a:ea typeface="Calibri" panose="020F0502020204030204" pitchFamily="34" charset="0"/>
                <a:cs typeface="Arial" panose="020B0604020202020204" pitchFamily="34" charset="0"/>
              </a:rPr>
              <a:t>the </a:t>
            </a:r>
            <a:r>
              <a:rPr lang="en-US" sz="1800" dirty="0">
                <a:solidFill>
                  <a:srgbClr val="FF0000"/>
                </a:solidFill>
                <a:cs typeface="Arial" panose="020B0604020202020204" pitchFamily="34" charset="0"/>
              </a:rPr>
              <a:t>development and maintenance of the national science system </a:t>
            </a:r>
            <a:r>
              <a:rPr lang="en-US" sz="1800" b="0" dirty="0">
                <a:solidFill>
                  <a:prstClr val="black"/>
                </a:solidFill>
                <a:ea typeface="Calibri" panose="020F0502020204030204" pitchFamily="34" charset="0"/>
                <a:cs typeface="Arial" panose="020B0604020202020204" pitchFamily="34" charset="0"/>
              </a:rPr>
              <a:t>and support of Government priorities.</a:t>
            </a:r>
            <a:endParaRPr lang="en-ZA" sz="1800" b="0" dirty="0">
              <a:solidFill>
                <a:prstClr val="black"/>
              </a:solidFill>
              <a:ea typeface="Calibri" panose="020F0502020204030204" pitchFamily="34" charset="0"/>
              <a:cs typeface="Arial" panose="020B0604020202020204" pitchFamily="34" charset="0"/>
            </a:endParaRPr>
          </a:p>
          <a:p>
            <a:pPr eaLnBrk="0" fontAlgn="base" hangingPunct="0"/>
            <a:endParaRPr lang="en-ZA" altLang="en-US" dirty="0">
              <a:cs typeface="Arial" panose="020B0604020202020204" pitchFamily="34" charset="0"/>
            </a:endParaRPr>
          </a:p>
        </p:txBody>
      </p:sp>
      <p:sp>
        <p:nvSpPr>
          <p:cNvPr id="3" name="Slide Number Placeholder 2"/>
          <p:cNvSpPr>
            <a:spLocks noGrp="1"/>
          </p:cNvSpPr>
          <p:nvPr>
            <p:ph type="sldNum" sz="quarter" idx="12"/>
          </p:nvPr>
        </p:nvSpPr>
        <p:spPr/>
        <p:txBody>
          <a:bodyPr/>
          <a:lstStyle/>
          <a:p>
            <a:fld id="{A8380127-2E4F-4720-A546-49D7111EBC0C}" type="slidenum">
              <a:rPr lang="en-US" smtClean="0"/>
              <a:t>3</a:t>
            </a:fld>
            <a:endParaRPr lang="en-US" dirty="0"/>
          </a:p>
        </p:txBody>
      </p:sp>
    </p:spTree>
    <p:extLst>
      <p:ext uri="{BB962C8B-B14F-4D97-AF65-F5344CB8AC3E}">
        <p14:creationId xmlns:p14="http://schemas.microsoft.com/office/powerpoint/2010/main" val="247142468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smtClean="0"/>
              <a:t>Inspiring a Nation - Previous Science Olympiad Winners</a:t>
            </a:r>
            <a:endParaRPr lang="en-ZA" sz="2400" dirty="0"/>
          </a:p>
        </p:txBody>
      </p:sp>
      <p:graphicFrame>
        <p:nvGraphicFramePr>
          <p:cNvPr id="3" name="Diagram 2"/>
          <p:cNvGraphicFramePr/>
          <p:nvPr>
            <p:extLst>
              <p:ext uri="{D42A27DB-BD31-4B8C-83A1-F6EECF244321}">
                <p14:modId xmlns:p14="http://schemas.microsoft.com/office/powerpoint/2010/main" val="3365486739"/>
              </p:ext>
            </p:extLst>
          </p:nvPr>
        </p:nvGraphicFramePr>
        <p:xfrm>
          <a:off x="251520" y="949435"/>
          <a:ext cx="8123640" cy="4959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7093204" y="3358950"/>
            <a:ext cx="1224136" cy="230832"/>
          </a:xfrm>
          <a:prstGeom prst="rect">
            <a:avLst/>
          </a:prstGeom>
          <a:noFill/>
        </p:spPr>
        <p:txBody>
          <a:bodyPr wrap="square" rtlCol="0">
            <a:spAutoFit/>
          </a:bodyPr>
          <a:lstStyle/>
          <a:p>
            <a:endParaRPr lang="en-US" sz="900" dirty="0"/>
          </a:p>
        </p:txBody>
      </p:sp>
      <p:sp>
        <p:nvSpPr>
          <p:cNvPr id="11" name="TextBox 10"/>
          <p:cNvSpPr txBox="1"/>
          <p:nvPr/>
        </p:nvSpPr>
        <p:spPr>
          <a:xfrm>
            <a:off x="2232025" y="2897285"/>
            <a:ext cx="1976208" cy="600164"/>
          </a:xfrm>
          <a:prstGeom prst="rect">
            <a:avLst/>
          </a:prstGeom>
          <a:solidFill>
            <a:schemeClr val="accent1">
              <a:lumMod val="75000"/>
            </a:schemeClr>
          </a:solidFill>
        </p:spPr>
        <p:txBody>
          <a:bodyPr wrap="square" rtlCol="0">
            <a:spAutoFit/>
          </a:bodyPr>
          <a:lstStyle/>
          <a:p>
            <a:r>
              <a:rPr lang="en-US" sz="1100" dirty="0" smtClean="0">
                <a:solidFill>
                  <a:schemeClr val="bg1"/>
                </a:solidFill>
              </a:rPr>
              <a:t>Dr Nokuthula Balfour</a:t>
            </a:r>
          </a:p>
          <a:p>
            <a:r>
              <a:rPr lang="en-ZA" sz="1100" dirty="0" smtClean="0">
                <a:solidFill>
                  <a:schemeClr val="bg1"/>
                </a:solidFill>
              </a:rPr>
              <a:t>Head of Health – Minerals Council South Africa</a:t>
            </a:r>
            <a:endParaRPr lang="en-US" sz="1100" dirty="0">
              <a:solidFill>
                <a:schemeClr val="bg1"/>
              </a:solidFill>
            </a:endParaRPr>
          </a:p>
        </p:txBody>
      </p:sp>
      <p:sp>
        <p:nvSpPr>
          <p:cNvPr id="14" name="TextBox 13"/>
          <p:cNvSpPr txBox="1"/>
          <p:nvPr/>
        </p:nvSpPr>
        <p:spPr>
          <a:xfrm>
            <a:off x="6466070" y="2958840"/>
            <a:ext cx="1634322" cy="600164"/>
          </a:xfrm>
          <a:prstGeom prst="rect">
            <a:avLst/>
          </a:prstGeom>
          <a:solidFill>
            <a:schemeClr val="accent1">
              <a:lumMod val="75000"/>
            </a:schemeClr>
          </a:solidFill>
        </p:spPr>
        <p:txBody>
          <a:bodyPr wrap="square" rtlCol="0">
            <a:spAutoFit/>
          </a:bodyPr>
          <a:lstStyle/>
          <a:p>
            <a:r>
              <a:rPr lang="en-US" sz="1100" dirty="0" smtClean="0">
                <a:solidFill>
                  <a:schemeClr val="bg1"/>
                </a:solidFill>
              </a:rPr>
              <a:t>Mr Mteto Nyati</a:t>
            </a:r>
          </a:p>
          <a:p>
            <a:r>
              <a:rPr lang="en-ZA" sz="1100" dirty="0" smtClean="0">
                <a:solidFill>
                  <a:schemeClr val="bg1"/>
                </a:solidFill>
              </a:rPr>
              <a:t>Chief Executive - Altron</a:t>
            </a:r>
            <a:endParaRPr lang="en-US" sz="1100" dirty="0">
              <a:solidFill>
                <a:schemeClr val="bg1"/>
              </a:solidFill>
            </a:endParaRPr>
          </a:p>
        </p:txBody>
      </p:sp>
      <p:sp>
        <p:nvSpPr>
          <p:cNvPr id="15" name="TextBox 14"/>
          <p:cNvSpPr txBox="1"/>
          <p:nvPr/>
        </p:nvSpPr>
        <p:spPr>
          <a:xfrm>
            <a:off x="6368745" y="5341919"/>
            <a:ext cx="1971853" cy="600164"/>
          </a:xfrm>
          <a:prstGeom prst="rect">
            <a:avLst/>
          </a:prstGeom>
          <a:solidFill>
            <a:schemeClr val="accent1">
              <a:lumMod val="75000"/>
            </a:schemeClr>
          </a:solidFill>
        </p:spPr>
        <p:txBody>
          <a:bodyPr wrap="square" rtlCol="0">
            <a:spAutoFit/>
          </a:bodyPr>
          <a:lstStyle/>
          <a:p>
            <a:r>
              <a:rPr lang="en-US" sz="1100" dirty="0" smtClean="0">
                <a:solidFill>
                  <a:schemeClr val="bg1"/>
                </a:solidFill>
              </a:rPr>
              <a:t>Dr Christina Busisiwe Vilakazi</a:t>
            </a:r>
          </a:p>
          <a:p>
            <a:r>
              <a:rPr lang="en-ZA" sz="1100" dirty="0" smtClean="0">
                <a:solidFill>
                  <a:schemeClr val="bg1"/>
                </a:solidFill>
              </a:rPr>
              <a:t>Senior Researcher – (CSIR)</a:t>
            </a:r>
            <a:endParaRPr lang="en-US" sz="1100" dirty="0">
              <a:solidFill>
                <a:schemeClr val="bg1"/>
              </a:solidFill>
            </a:endParaRPr>
          </a:p>
        </p:txBody>
      </p:sp>
      <p:sp>
        <p:nvSpPr>
          <p:cNvPr id="16" name="TextBox 15"/>
          <p:cNvSpPr txBox="1"/>
          <p:nvPr/>
        </p:nvSpPr>
        <p:spPr>
          <a:xfrm>
            <a:off x="2543208" y="5341919"/>
            <a:ext cx="1662167" cy="600164"/>
          </a:xfrm>
          <a:prstGeom prst="rect">
            <a:avLst/>
          </a:prstGeom>
          <a:solidFill>
            <a:schemeClr val="accent1">
              <a:lumMod val="75000"/>
            </a:schemeClr>
          </a:solidFill>
        </p:spPr>
        <p:txBody>
          <a:bodyPr wrap="square" rtlCol="0">
            <a:spAutoFit/>
          </a:bodyPr>
          <a:lstStyle/>
          <a:p>
            <a:r>
              <a:rPr lang="en-ZA" sz="1100" dirty="0" smtClean="0">
                <a:solidFill>
                  <a:schemeClr val="bg1"/>
                </a:solidFill>
              </a:rPr>
              <a:t>Mr Andile </a:t>
            </a:r>
            <a:r>
              <a:rPr lang="en-ZA" sz="1100" dirty="0" err="1" smtClean="0">
                <a:solidFill>
                  <a:schemeClr val="bg1"/>
                </a:solidFill>
              </a:rPr>
              <a:t>Ncontsa</a:t>
            </a:r>
            <a:endParaRPr lang="en-ZA" sz="1100" dirty="0" smtClean="0">
              <a:solidFill>
                <a:schemeClr val="bg1"/>
              </a:solidFill>
            </a:endParaRPr>
          </a:p>
          <a:p>
            <a:r>
              <a:rPr lang="en-ZA" sz="1100" dirty="0" smtClean="0">
                <a:solidFill>
                  <a:schemeClr val="bg1"/>
                </a:solidFill>
              </a:rPr>
              <a:t>CEO – Litha Communications</a:t>
            </a:r>
            <a:endParaRPr lang="en-US" sz="1100" dirty="0">
              <a:solidFill>
                <a:schemeClr val="bg1"/>
              </a:solidFill>
            </a:endParaRPr>
          </a:p>
        </p:txBody>
      </p:sp>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30</a:t>
            </a:fld>
            <a:endParaRPr lang="en-US" dirty="0">
              <a:solidFill>
                <a:srgbClr val="4F81BD"/>
              </a:solidFill>
            </a:endParaRPr>
          </a:p>
        </p:txBody>
      </p:sp>
    </p:spTree>
    <p:extLst>
      <p:ext uri="{BB962C8B-B14F-4D97-AF65-F5344CB8AC3E}">
        <p14:creationId xmlns:p14="http://schemas.microsoft.com/office/powerpoint/2010/main" val="40169130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lIns="91440" tIns="45720" rIns="91440" bIns="45720" rtlCol="0" anchor="t">
            <a:noAutofit/>
          </a:bodyPr>
          <a:lstStyle/>
          <a:p>
            <a:r>
              <a:rPr lang="en-ZA" sz="2400" dirty="0"/>
              <a:t>Corporate – Performance Overview 2018/19</a:t>
            </a:r>
          </a:p>
        </p:txBody>
      </p:sp>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31</a:t>
            </a:fld>
            <a:endParaRPr lang="en-US" dirty="0">
              <a:solidFill>
                <a:srgbClr val="4F81BD"/>
              </a:solidFill>
            </a:endParaRPr>
          </a:p>
        </p:txBody>
      </p:sp>
      <p:grpSp>
        <p:nvGrpSpPr>
          <p:cNvPr id="8" name="Group 7"/>
          <p:cNvGrpSpPr/>
          <p:nvPr/>
        </p:nvGrpSpPr>
        <p:grpSpPr>
          <a:xfrm>
            <a:off x="152565" y="1169088"/>
            <a:ext cx="8839980" cy="4665326"/>
            <a:chOff x="152565" y="1169088"/>
            <a:chExt cx="8839980" cy="4665326"/>
          </a:xfrm>
        </p:grpSpPr>
        <p:sp>
          <p:nvSpPr>
            <p:cNvPr id="9" name="Rectangle 8"/>
            <p:cNvSpPr/>
            <p:nvPr/>
          </p:nvSpPr>
          <p:spPr>
            <a:xfrm>
              <a:off x="152655" y="1524774"/>
              <a:ext cx="4361287" cy="13847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b="1" dirty="0">
                <a:solidFill>
                  <a:prstClr val="white"/>
                </a:solidFill>
                <a:latin typeface="Arial Narrow" panose="020B0606020202030204" pitchFamily="34" charset="0"/>
              </a:endParaRPr>
            </a:p>
          </p:txBody>
        </p:sp>
        <p:sp>
          <p:nvSpPr>
            <p:cNvPr id="10" name="Rectangle 9"/>
            <p:cNvSpPr/>
            <p:nvPr/>
          </p:nvSpPr>
          <p:spPr>
            <a:xfrm>
              <a:off x="197508" y="3472493"/>
              <a:ext cx="4463863" cy="195673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b="1" dirty="0">
                <a:solidFill>
                  <a:prstClr val="white"/>
                </a:solidFill>
                <a:latin typeface="Arial Narrow" panose="020B0606020202030204" pitchFamily="34" charset="0"/>
              </a:endParaRPr>
            </a:p>
          </p:txBody>
        </p:sp>
        <p:sp>
          <p:nvSpPr>
            <p:cNvPr id="11" name="Rectangle 10"/>
            <p:cNvSpPr/>
            <p:nvPr/>
          </p:nvSpPr>
          <p:spPr>
            <a:xfrm>
              <a:off x="4874252" y="1543246"/>
              <a:ext cx="4098484" cy="14129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b="1" dirty="0">
                <a:solidFill>
                  <a:prstClr val="white"/>
                </a:solidFill>
                <a:latin typeface="Arial Narrow" panose="020B0606020202030204" pitchFamily="34" charset="0"/>
              </a:endParaRPr>
            </a:p>
          </p:txBody>
        </p:sp>
        <p:sp>
          <p:nvSpPr>
            <p:cNvPr id="12" name="Rectangle 11"/>
            <p:cNvSpPr/>
            <p:nvPr/>
          </p:nvSpPr>
          <p:spPr>
            <a:xfrm>
              <a:off x="4874252" y="3507629"/>
              <a:ext cx="4118293" cy="19216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4874253" y="3130432"/>
              <a:ext cx="4098484" cy="338232"/>
            </a:xfrm>
            <a:prstGeom prst="rect">
              <a:avLst/>
            </a:prstGeom>
            <a:solidFill>
              <a:schemeClr val="accent3"/>
            </a:solidFill>
          </p:spPr>
          <p:txBody>
            <a:bodyPr wrap="square" rtlCol="0">
              <a:spAutoFit/>
            </a:bodyPr>
            <a:lstStyle/>
            <a:p>
              <a:pPr algn="ctr"/>
              <a:r>
                <a:rPr lang="en-GB" sz="1600" b="1" dirty="0" smtClean="0">
                  <a:solidFill>
                    <a:prstClr val="white"/>
                  </a:solidFill>
                  <a:latin typeface="Arial Narrow" panose="020B0606020202030204" pitchFamily="34" charset="0"/>
                </a:rPr>
                <a:t>Operational Efficiency</a:t>
              </a:r>
              <a:endParaRPr lang="en-GB" sz="1600" b="1" dirty="0">
                <a:solidFill>
                  <a:prstClr val="white"/>
                </a:solidFill>
                <a:latin typeface="Arial Narrow" panose="020B0606020202030204" pitchFamily="34" charset="0"/>
              </a:endParaRPr>
            </a:p>
          </p:txBody>
        </p:sp>
        <p:sp>
          <p:nvSpPr>
            <p:cNvPr id="14" name="TextBox 13"/>
            <p:cNvSpPr txBox="1"/>
            <p:nvPr/>
          </p:nvSpPr>
          <p:spPr>
            <a:xfrm>
              <a:off x="4874253" y="1178187"/>
              <a:ext cx="4098484" cy="338554"/>
            </a:xfrm>
            <a:prstGeom prst="rect">
              <a:avLst/>
            </a:prstGeom>
            <a:solidFill>
              <a:schemeClr val="accent3"/>
            </a:solidFill>
          </p:spPr>
          <p:txBody>
            <a:bodyPr wrap="square" rtlCol="0">
              <a:spAutoFit/>
            </a:bodyPr>
            <a:lstStyle/>
            <a:p>
              <a:pPr algn="ctr"/>
              <a:r>
                <a:rPr lang="en-US" sz="1600" b="1" dirty="0" smtClean="0">
                  <a:solidFill>
                    <a:prstClr val="white"/>
                  </a:solidFill>
                  <a:latin typeface="Arial Narrow" panose="020B0606020202030204" pitchFamily="34" charset="0"/>
                </a:rPr>
                <a:t>NRF </a:t>
              </a:r>
              <a:r>
                <a:rPr lang="en-US" sz="1600" b="1" dirty="0">
                  <a:solidFill>
                    <a:prstClr val="white"/>
                  </a:solidFill>
                  <a:latin typeface="Arial Narrow" panose="020B0606020202030204" pitchFamily="34" charset="0"/>
                </a:rPr>
                <a:t>Business Intelligence </a:t>
              </a:r>
              <a:r>
                <a:rPr lang="en-US" sz="1600" b="1" dirty="0" smtClean="0">
                  <a:solidFill>
                    <a:prstClr val="white"/>
                  </a:solidFill>
                  <a:latin typeface="Arial Narrow" panose="020B0606020202030204" pitchFamily="34" charset="0"/>
                </a:rPr>
                <a:t>Systems</a:t>
              </a:r>
              <a:endParaRPr lang="en-GB" sz="1600" b="1" dirty="0">
                <a:solidFill>
                  <a:prstClr val="white"/>
                </a:solidFill>
                <a:latin typeface="Arial Narrow" panose="020B0606020202030204" pitchFamily="34" charset="0"/>
              </a:endParaRPr>
            </a:p>
          </p:txBody>
        </p:sp>
        <p:sp>
          <p:nvSpPr>
            <p:cNvPr id="15" name="Rectangle 14"/>
            <p:cNvSpPr/>
            <p:nvPr/>
          </p:nvSpPr>
          <p:spPr>
            <a:xfrm>
              <a:off x="426745" y="1787294"/>
              <a:ext cx="3712324" cy="839200"/>
            </a:xfrm>
            <a:prstGeom prst="rect">
              <a:avLst/>
            </a:prstGeom>
            <a:solidFill>
              <a:schemeClr val="accent3"/>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130</a:t>
              </a:r>
            </a:p>
            <a:p>
              <a:pPr algn="ctr"/>
              <a:r>
                <a:rPr lang="en-ZA" b="1" dirty="0" smtClean="0">
                  <a:solidFill>
                    <a:prstClr val="white"/>
                  </a:solidFill>
                  <a:latin typeface="Arial Narrow" panose="020B0606020202030204" pitchFamily="34" charset="0"/>
                </a:rPr>
                <a:t>Number of media items</a:t>
              </a:r>
              <a:endParaRPr lang="en-ZA" b="1" dirty="0">
                <a:solidFill>
                  <a:prstClr val="white"/>
                </a:solidFill>
                <a:latin typeface="Arial Narrow" panose="020B0606020202030204" pitchFamily="34" charset="0"/>
              </a:endParaRPr>
            </a:p>
          </p:txBody>
        </p:sp>
        <p:sp>
          <p:nvSpPr>
            <p:cNvPr id="16" name="Rectangle 15"/>
            <p:cNvSpPr/>
            <p:nvPr/>
          </p:nvSpPr>
          <p:spPr>
            <a:xfrm>
              <a:off x="5317941" y="4653792"/>
              <a:ext cx="1479937" cy="566810"/>
            </a:xfrm>
            <a:prstGeom prst="rect">
              <a:avLst/>
            </a:prstGeom>
            <a:solidFill>
              <a:schemeClr val="accent3"/>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2.5% </a:t>
              </a:r>
              <a:r>
                <a:rPr lang="en-ZA" sz="1400" b="1" dirty="0">
                  <a:solidFill>
                    <a:prstClr val="white"/>
                  </a:solidFill>
                  <a:latin typeface="Arial Narrow" panose="020B0606020202030204" pitchFamily="34" charset="0"/>
                </a:rPr>
                <a:t>(&lt;3%)</a:t>
              </a:r>
            </a:p>
            <a:p>
              <a:pPr algn="ctr"/>
              <a:r>
                <a:rPr lang="en-ZA" sz="1200" b="1" dirty="0">
                  <a:solidFill>
                    <a:prstClr val="white"/>
                  </a:solidFill>
                  <a:latin typeface="Arial Narrow" panose="020B0606020202030204" pitchFamily="34" charset="0"/>
                </a:rPr>
                <a:t>Corporate Overheads</a:t>
              </a:r>
            </a:p>
          </p:txBody>
        </p:sp>
        <p:sp>
          <p:nvSpPr>
            <p:cNvPr id="17" name="Rectangle 16"/>
            <p:cNvSpPr/>
            <p:nvPr/>
          </p:nvSpPr>
          <p:spPr>
            <a:xfrm>
              <a:off x="7122966" y="3939417"/>
              <a:ext cx="1479937" cy="1282590"/>
            </a:xfrm>
            <a:prstGeom prst="rect">
              <a:avLst/>
            </a:prstGeom>
            <a:solidFill>
              <a:schemeClr val="accent3"/>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prstClr val="white"/>
                  </a:solidFill>
                  <a:latin typeface="Arial Narrow" panose="020B0606020202030204" pitchFamily="34" charset="0"/>
                </a:rPr>
                <a:t>7.5% </a:t>
              </a:r>
              <a:r>
                <a:rPr lang="en-ZA" sz="1400" b="1" dirty="0">
                  <a:solidFill>
                    <a:prstClr val="white"/>
                  </a:solidFill>
                  <a:latin typeface="Arial Narrow" panose="020B0606020202030204" pitchFamily="34" charset="0"/>
                </a:rPr>
                <a:t>(&lt;10%)</a:t>
              </a:r>
            </a:p>
            <a:p>
              <a:pPr algn="ctr"/>
              <a:r>
                <a:rPr lang="en-ZA" sz="1200" b="1" dirty="0">
                  <a:solidFill>
                    <a:prstClr val="white"/>
                  </a:solidFill>
                  <a:latin typeface="Arial Narrow" panose="020B0606020202030204" pitchFamily="34" charset="0"/>
                </a:rPr>
                <a:t>Organisational  Overheads</a:t>
              </a:r>
            </a:p>
          </p:txBody>
        </p:sp>
        <p:sp>
          <p:nvSpPr>
            <p:cNvPr id="18" name="TextBox 17"/>
            <p:cNvSpPr txBox="1"/>
            <p:nvPr/>
          </p:nvSpPr>
          <p:spPr>
            <a:xfrm>
              <a:off x="169045" y="3116839"/>
              <a:ext cx="4492326" cy="338554"/>
            </a:xfrm>
            <a:prstGeom prst="rect">
              <a:avLst/>
            </a:prstGeom>
            <a:solidFill>
              <a:schemeClr val="accent3"/>
            </a:solidFill>
          </p:spPr>
          <p:txBody>
            <a:bodyPr wrap="square" rtlCol="0">
              <a:spAutoFit/>
            </a:bodyPr>
            <a:lstStyle/>
            <a:p>
              <a:pPr algn="ctr"/>
              <a:r>
                <a:rPr lang="en-GB" sz="1600" b="1" dirty="0" smtClean="0">
                  <a:solidFill>
                    <a:prstClr val="white"/>
                  </a:solidFill>
                  <a:latin typeface="Arial Narrow" panose="020B0606020202030204" pitchFamily="34" charset="0"/>
                </a:rPr>
                <a:t>Senior, Technical and Managerial Positions</a:t>
              </a:r>
              <a:endParaRPr lang="en-GB" sz="1600" b="1" dirty="0">
                <a:solidFill>
                  <a:prstClr val="white"/>
                </a:solidFill>
                <a:latin typeface="Arial Narrow" panose="020B0606020202030204" pitchFamily="34" charset="0"/>
              </a:endParaRPr>
            </a:p>
          </p:txBody>
        </p:sp>
        <p:graphicFrame>
          <p:nvGraphicFramePr>
            <p:cNvPr id="19" name="Chart 18"/>
            <p:cNvGraphicFramePr/>
            <p:nvPr>
              <p:extLst>
                <p:ext uri="{D42A27DB-BD31-4B8C-83A1-F6EECF244321}">
                  <p14:modId xmlns:p14="http://schemas.microsoft.com/office/powerpoint/2010/main" val="2367726901"/>
                </p:ext>
              </p:extLst>
            </p:nvPr>
          </p:nvGraphicFramePr>
          <p:xfrm>
            <a:off x="451829" y="3629420"/>
            <a:ext cx="1615808" cy="16236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3974823620"/>
                </p:ext>
              </p:extLst>
            </p:nvPr>
          </p:nvGraphicFramePr>
          <p:xfrm>
            <a:off x="2384090" y="3589661"/>
            <a:ext cx="1807104" cy="1616696"/>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p:cNvSpPr/>
            <p:nvPr/>
          </p:nvSpPr>
          <p:spPr>
            <a:xfrm>
              <a:off x="5027242" y="1859993"/>
              <a:ext cx="3712324" cy="839200"/>
            </a:xfrm>
            <a:prstGeom prst="rect">
              <a:avLst/>
            </a:prstGeom>
            <a:solidFill>
              <a:schemeClr val="accent3"/>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solidFill>
                    <a:prstClr val="white"/>
                  </a:solidFill>
                  <a:latin typeface="Arial Narrow" panose="020B0606020202030204" pitchFamily="34" charset="0"/>
                </a:rPr>
                <a:t>150</a:t>
              </a:r>
            </a:p>
            <a:p>
              <a:pPr algn="ctr"/>
              <a:r>
                <a:rPr lang="en-US" b="1" dirty="0" smtClean="0">
                  <a:solidFill>
                    <a:prstClr val="white"/>
                  </a:solidFill>
                  <a:latin typeface="Arial Narrow" panose="020B0606020202030204" pitchFamily="34" charset="0"/>
                </a:rPr>
                <a:t>Number </a:t>
              </a:r>
              <a:r>
                <a:rPr lang="en-US" b="1" dirty="0">
                  <a:solidFill>
                    <a:prstClr val="white"/>
                  </a:solidFill>
                  <a:latin typeface="Arial Narrow" panose="020B0606020202030204" pitchFamily="34" charset="0"/>
                </a:rPr>
                <a:t>of internal and external users </a:t>
              </a:r>
              <a:r>
                <a:rPr lang="en-ZA" b="1" dirty="0" smtClean="0">
                  <a:solidFill>
                    <a:prstClr val="white"/>
                  </a:solidFill>
                  <a:latin typeface="Arial Narrow" panose="020B0606020202030204" pitchFamily="34" charset="0"/>
                </a:rPr>
                <a:t> </a:t>
              </a:r>
              <a:endParaRPr lang="en-ZA" sz="1100" b="1" dirty="0">
                <a:solidFill>
                  <a:prstClr val="white"/>
                </a:solidFill>
                <a:latin typeface="Arial Narrow" panose="020B0606020202030204" pitchFamily="34" charset="0"/>
              </a:endParaRPr>
            </a:p>
          </p:txBody>
        </p:sp>
        <p:sp>
          <p:nvSpPr>
            <p:cNvPr id="22" name="TextBox 21"/>
            <p:cNvSpPr txBox="1"/>
            <p:nvPr/>
          </p:nvSpPr>
          <p:spPr>
            <a:xfrm>
              <a:off x="152565" y="1169088"/>
              <a:ext cx="4361378" cy="338554"/>
            </a:xfrm>
            <a:prstGeom prst="rect">
              <a:avLst/>
            </a:prstGeom>
            <a:solidFill>
              <a:schemeClr val="accent3"/>
            </a:solidFill>
          </p:spPr>
          <p:txBody>
            <a:bodyPr wrap="square" rtlCol="0">
              <a:spAutoFit/>
            </a:bodyPr>
            <a:lstStyle/>
            <a:p>
              <a:pPr algn="ctr"/>
              <a:r>
                <a:rPr lang="en-US" sz="1600" b="1" dirty="0">
                  <a:solidFill>
                    <a:prstClr val="white"/>
                  </a:solidFill>
                  <a:latin typeface="Arial Narrow" panose="020B0606020202030204" pitchFamily="34" charset="0"/>
                </a:rPr>
                <a:t>Multimedia </a:t>
              </a:r>
              <a:r>
                <a:rPr lang="en-US" sz="1600" b="1" dirty="0" smtClean="0">
                  <a:solidFill>
                    <a:prstClr val="white"/>
                  </a:solidFill>
                  <a:latin typeface="Arial Narrow" panose="020B0606020202030204" pitchFamily="34" charset="0"/>
                </a:rPr>
                <a:t>Coverage</a:t>
              </a:r>
              <a:endParaRPr lang="en-GB" sz="1600" b="1" dirty="0">
                <a:solidFill>
                  <a:prstClr val="white"/>
                </a:solidFill>
                <a:latin typeface="Arial Narrow" panose="020B0606020202030204" pitchFamily="34" charset="0"/>
              </a:endParaRPr>
            </a:p>
          </p:txBody>
        </p:sp>
        <p:sp>
          <p:nvSpPr>
            <p:cNvPr id="23" name="TextBox 22"/>
            <p:cNvSpPr txBox="1"/>
            <p:nvPr/>
          </p:nvSpPr>
          <p:spPr>
            <a:xfrm>
              <a:off x="442608" y="5495860"/>
              <a:ext cx="3240360" cy="338554"/>
            </a:xfrm>
            <a:prstGeom prst="rect">
              <a:avLst/>
            </a:prstGeom>
            <a:noFill/>
          </p:spPr>
          <p:txBody>
            <a:bodyPr wrap="square" rtlCol="0">
              <a:spAutoFit/>
            </a:bodyPr>
            <a:lstStyle/>
            <a:p>
              <a:pPr eaLnBrk="0" fontAlgn="base" hangingPunct="0">
                <a:spcBef>
                  <a:spcPct val="0"/>
                </a:spcBef>
                <a:spcAft>
                  <a:spcPct val="0"/>
                </a:spcAft>
              </a:pPr>
              <a:r>
                <a:rPr lang="en-US" sz="1600" b="1" dirty="0" smtClean="0">
                  <a:solidFill>
                    <a:prstClr val="black">
                      <a:lumMod val="50000"/>
                      <a:lumOff val="50000"/>
                    </a:prstClr>
                  </a:solidFill>
                  <a:latin typeface="Calibri" panose="020F0502020204030204" pitchFamily="34" charset="0"/>
                  <a:cs typeface="Arial" panose="020B0604020202020204" pitchFamily="34" charset="0"/>
                </a:rPr>
                <a:t>Red border denotes targets not met</a:t>
              </a:r>
            </a:p>
          </p:txBody>
        </p:sp>
      </p:grpSp>
      <p:sp>
        <p:nvSpPr>
          <p:cNvPr id="40" name="TextBox 39"/>
          <p:cNvSpPr txBox="1"/>
          <p:nvPr/>
        </p:nvSpPr>
        <p:spPr>
          <a:xfrm>
            <a:off x="960358" y="5103560"/>
            <a:ext cx="582211" cy="261610"/>
          </a:xfrm>
          <a:prstGeom prst="rect">
            <a:avLst/>
          </a:prstGeom>
          <a:noFill/>
        </p:spPr>
        <p:txBody>
          <a:bodyPr wrap="none" rtlCol="0">
            <a:spAutoFit/>
          </a:bodyPr>
          <a:lstStyle/>
          <a:p>
            <a:r>
              <a:rPr lang="en-ZA" sz="1100" b="1" dirty="0">
                <a:solidFill>
                  <a:prstClr val="black">
                    <a:lumMod val="50000"/>
                    <a:lumOff val="50000"/>
                  </a:prstClr>
                </a:solidFill>
                <a:latin typeface="Arial Narrow" panose="020B0606020202030204" pitchFamily="34" charset="0"/>
              </a:rPr>
              <a:t>Female</a:t>
            </a:r>
          </a:p>
        </p:txBody>
      </p:sp>
      <p:sp>
        <p:nvSpPr>
          <p:cNvPr id="41" name="TextBox 40"/>
          <p:cNvSpPr txBox="1"/>
          <p:nvPr/>
        </p:nvSpPr>
        <p:spPr>
          <a:xfrm>
            <a:off x="3070448" y="5075356"/>
            <a:ext cx="492443" cy="261610"/>
          </a:xfrm>
          <a:prstGeom prst="rect">
            <a:avLst/>
          </a:prstGeom>
          <a:noFill/>
        </p:spPr>
        <p:txBody>
          <a:bodyPr wrap="none" rtlCol="0">
            <a:spAutoFit/>
          </a:bodyPr>
          <a:lstStyle/>
          <a:p>
            <a:r>
              <a:rPr lang="en-ZA" sz="1100" b="1" dirty="0">
                <a:solidFill>
                  <a:prstClr val="black">
                    <a:lumMod val="50000"/>
                    <a:lumOff val="50000"/>
                  </a:prstClr>
                </a:solidFill>
                <a:latin typeface="Arial Narrow" panose="020B0606020202030204" pitchFamily="34" charset="0"/>
              </a:rPr>
              <a:t>Black</a:t>
            </a:r>
          </a:p>
        </p:txBody>
      </p:sp>
    </p:spTree>
    <p:extLst>
      <p:ext uri="{BB962C8B-B14F-4D97-AF65-F5344CB8AC3E}">
        <p14:creationId xmlns:p14="http://schemas.microsoft.com/office/powerpoint/2010/main" val="2622801529"/>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p:nvPr/>
        </p:nvSpPr>
        <p:spPr>
          <a:xfrm>
            <a:off x="363668" y="2803339"/>
            <a:ext cx="3404318" cy="1205021"/>
          </a:xfrm>
          <a:prstGeom prst="rect">
            <a:avLst/>
          </a:prstGeom>
          <a:solidFill>
            <a:srgbClr val="5B9BD5"/>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07000"/>
              </a:lnSpc>
              <a:spcAft>
                <a:spcPts val="600"/>
              </a:spcAft>
            </a:pPr>
            <a:r>
              <a:rPr lang="en-ZA" sz="14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The Science Granting Councils Initiative is a multi-funder initiative that aims to strengthen the capacities of 15 science granting councils in Sub-Saharan </a:t>
            </a:r>
            <a:r>
              <a:rPr lang="en-ZA" sz="1400" dirty="0" smtClean="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Africa</a:t>
            </a:r>
            <a:endParaRPr lang="en-ZA" sz="14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Image result for science granting councils initiative"/>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263" y="1167385"/>
            <a:ext cx="3862311" cy="1508869"/>
          </a:xfrm>
          <a:prstGeom prst="rect">
            <a:avLst/>
          </a:prstGeom>
          <a:noFill/>
          <a:ln>
            <a:noFill/>
          </a:ln>
        </p:spPr>
      </p:pic>
      <p:pic>
        <p:nvPicPr>
          <p:cNvPr id="5" name="Picture 4" descr="Image result for jin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4223512" y="2883292"/>
            <a:ext cx="1590311" cy="1230828"/>
          </a:xfrm>
          <a:prstGeom prst="rect">
            <a:avLst/>
          </a:prstGeom>
          <a:noFill/>
          <a:ln>
            <a:noFill/>
          </a:ln>
        </p:spPr>
      </p:pic>
      <p:pic>
        <p:nvPicPr>
          <p:cNvPr id="6" name="Picture 5" descr="Image result for cern"/>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5696" y="4602780"/>
            <a:ext cx="1409870" cy="1130388"/>
          </a:xfrm>
          <a:prstGeom prst="rect">
            <a:avLst/>
          </a:prstGeom>
          <a:noFill/>
          <a:ln>
            <a:noFill/>
          </a:ln>
        </p:spPr>
      </p:pic>
      <p:pic>
        <p:nvPicPr>
          <p:cNvPr id="7" name="Picture 6" descr="Image result for max planck institut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114" y="4286911"/>
            <a:ext cx="1220385" cy="1130389"/>
          </a:xfrm>
          <a:prstGeom prst="rect">
            <a:avLst/>
          </a:prstGeom>
          <a:noFill/>
          <a:ln>
            <a:noFill/>
          </a:ln>
        </p:spPr>
      </p:pic>
      <p:sp>
        <p:nvSpPr>
          <p:cNvPr id="9" name="Rectangle 8"/>
          <p:cNvSpPr/>
          <p:nvPr/>
        </p:nvSpPr>
        <p:spPr>
          <a:xfrm>
            <a:off x="31263" y="52166"/>
            <a:ext cx="9112737" cy="638334"/>
          </a:xfrm>
          <a:prstGeom prst="rect">
            <a:avLst/>
          </a:prstGeom>
        </p:spPr>
        <p:txBody>
          <a:bodyPr vert="horz" lIns="91440" tIns="45720" rIns="91440" bIns="45720" rtlCol="0" anchor="t">
            <a:noAutofit/>
          </a:bodyPr>
          <a:lstStyle/>
          <a:p>
            <a:pPr>
              <a:spcBef>
                <a:spcPct val="0"/>
              </a:spcBef>
            </a:pPr>
            <a:r>
              <a:rPr lang="en-GB" sz="2400" b="1" dirty="0" smtClean="0">
                <a:solidFill>
                  <a:schemeClr val="accent1"/>
                </a:solidFill>
                <a:latin typeface="+mj-lt"/>
                <a:ea typeface="+mj-ea"/>
                <a:cs typeface="+mj-cs"/>
              </a:rPr>
              <a:t>Strengthening the NSI - Strategic </a:t>
            </a:r>
            <a:r>
              <a:rPr lang="en-GB" sz="2400" b="1" dirty="0">
                <a:solidFill>
                  <a:schemeClr val="accent1"/>
                </a:solidFill>
                <a:latin typeface="+mj-lt"/>
                <a:ea typeface="+mj-ea"/>
                <a:cs typeface="+mj-cs"/>
              </a:rPr>
              <a:t>Partnerships (international)  </a:t>
            </a:r>
            <a:endParaRPr lang="en-ZA" sz="2400" b="1" dirty="0">
              <a:solidFill>
                <a:schemeClr val="accent1"/>
              </a:solidFill>
              <a:latin typeface="+mj-lt"/>
              <a:ea typeface="+mj-ea"/>
              <a:cs typeface="+mj-cs"/>
            </a:endParaRPr>
          </a:p>
        </p:txBody>
      </p:sp>
      <p:pic>
        <p:nvPicPr>
          <p:cNvPr id="11" name="Picture 10"/>
          <p:cNvPicPr/>
          <p:nvPr/>
        </p:nvPicPr>
        <p:blipFill>
          <a:blip r:embed="rId6"/>
          <a:stretch>
            <a:fillRect/>
          </a:stretch>
        </p:blipFill>
        <p:spPr>
          <a:xfrm>
            <a:off x="4838846" y="1297799"/>
            <a:ext cx="3265846" cy="1212673"/>
          </a:xfrm>
          <a:prstGeom prst="rect">
            <a:avLst/>
          </a:prstGeom>
          <a:ln>
            <a:solidFill>
              <a:schemeClr val="tx1"/>
            </a:solidFill>
          </a:ln>
        </p:spPr>
      </p:pic>
      <p:pic>
        <p:nvPicPr>
          <p:cNvPr id="12" name="Picture 11"/>
          <p:cNvPicPr>
            <a:picLocks noChangeAspect="1"/>
          </p:cNvPicPr>
          <p:nvPr/>
        </p:nvPicPr>
        <p:blipFill>
          <a:blip r:embed="rId7"/>
          <a:stretch>
            <a:fillRect/>
          </a:stretch>
        </p:blipFill>
        <p:spPr>
          <a:xfrm>
            <a:off x="6471769" y="2871239"/>
            <a:ext cx="2371725" cy="1762125"/>
          </a:xfrm>
          <a:prstGeom prst="rect">
            <a:avLst/>
          </a:prstGeom>
          <a:ln>
            <a:solidFill>
              <a:schemeClr val="tx1"/>
            </a:solidFill>
          </a:ln>
        </p:spPr>
      </p:pic>
      <p:pic>
        <p:nvPicPr>
          <p:cNvPr id="13" name="Picture 12"/>
          <p:cNvPicPr>
            <a:picLocks noChangeAspect="1"/>
          </p:cNvPicPr>
          <p:nvPr/>
        </p:nvPicPr>
        <p:blipFill>
          <a:blip r:embed="rId8"/>
          <a:stretch>
            <a:fillRect/>
          </a:stretch>
        </p:blipFill>
        <p:spPr>
          <a:xfrm>
            <a:off x="4838847" y="4852105"/>
            <a:ext cx="2918806" cy="958199"/>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A8380127-2E4F-4720-A546-49D7111EBC0C}" type="slidenum">
              <a:rPr lang="en-US" smtClean="0">
                <a:solidFill>
                  <a:srgbClr val="4F81BD"/>
                </a:solidFill>
              </a:rPr>
              <a:pPr/>
              <a:t>32</a:t>
            </a:fld>
            <a:endParaRPr lang="en-US" dirty="0">
              <a:solidFill>
                <a:srgbClr val="4F81BD"/>
              </a:solidFill>
            </a:endParaRPr>
          </a:p>
        </p:txBody>
      </p:sp>
    </p:spTree>
    <p:extLst>
      <p:ext uri="{BB962C8B-B14F-4D97-AF65-F5344CB8AC3E}">
        <p14:creationId xmlns:p14="http://schemas.microsoft.com/office/powerpoint/2010/main" val="1008079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5AA5C-155F-CB4F-A2A1-01AEE9157F27}"/>
              </a:ext>
            </a:extLst>
          </p:cNvPr>
          <p:cNvSpPr txBox="1">
            <a:spLocks/>
          </p:cNvSpPr>
          <p:nvPr/>
        </p:nvSpPr>
        <p:spPr>
          <a:xfrm>
            <a:off x="107504" y="116632"/>
            <a:ext cx="88569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tx2">
                  <a:lumMod val="60000"/>
                  <a:lumOff val="40000"/>
                </a:schemeClr>
              </a:solidFill>
              <a:latin typeface="Arial" pitchFamily="34" charset="0"/>
              <a:cs typeface="Arial" pitchFamily="34" charset="0"/>
            </a:endParaRPr>
          </a:p>
        </p:txBody>
      </p:sp>
      <p:sp>
        <p:nvSpPr>
          <p:cNvPr id="8" name="Title 5">
            <a:extLst>
              <a:ext uri="{FF2B5EF4-FFF2-40B4-BE49-F238E27FC236}">
                <a16:creationId xmlns:a16="http://schemas.microsoft.com/office/drawing/2014/main" id="{62D1951F-AB6C-A944-9378-CABFA676D7FD}"/>
              </a:ext>
            </a:extLst>
          </p:cNvPr>
          <p:cNvSpPr txBox="1">
            <a:spLocks/>
          </p:cNvSpPr>
          <p:nvPr/>
        </p:nvSpPr>
        <p:spPr>
          <a:xfrm>
            <a:off x="0" y="0"/>
            <a:ext cx="9144000" cy="982483"/>
          </a:xfrm>
          <a:prstGeom prst="rect">
            <a:avLst/>
          </a:prstGeom>
        </p:spPr>
        <p:txBody>
          <a:bodyPr vert="horz" lIns="91440" tIns="45720" rIns="91440" bIns="45720" rtlCol="0"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endParaRPr lang="en-ZA" sz="3200" dirty="0">
              <a:solidFill>
                <a:srgbClr val="00206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EC4E598E-86A3-2349-B09F-AF25A87DE0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7312" y="938336"/>
            <a:ext cx="2068566" cy="968982"/>
          </a:xfrm>
          <a:prstGeom prst="rect">
            <a:avLst/>
          </a:prstGeom>
        </p:spPr>
      </p:pic>
      <p:pic>
        <p:nvPicPr>
          <p:cNvPr id="4" name="Picture 3">
            <a:extLst>
              <a:ext uri="{FF2B5EF4-FFF2-40B4-BE49-F238E27FC236}">
                <a16:creationId xmlns:a16="http://schemas.microsoft.com/office/drawing/2014/main" id="{568CD6E9-4C47-6B43-BBBA-8A7E3C93A74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0690" y="2771876"/>
            <a:ext cx="2433093" cy="1824820"/>
          </a:xfrm>
          <a:prstGeom prst="rect">
            <a:avLst/>
          </a:prstGeom>
        </p:spPr>
      </p:pic>
      <p:pic>
        <p:nvPicPr>
          <p:cNvPr id="7" name="Picture 6">
            <a:extLst>
              <a:ext uri="{FF2B5EF4-FFF2-40B4-BE49-F238E27FC236}">
                <a16:creationId xmlns:a16="http://schemas.microsoft.com/office/drawing/2014/main" id="{ABD3F226-DBB9-2E4A-A695-3BF909C6E38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95406" y="2505797"/>
            <a:ext cx="2301250" cy="979829"/>
          </a:xfrm>
          <a:prstGeom prst="rect">
            <a:avLst/>
          </a:prstGeom>
        </p:spPr>
      </p:pic>
      <p:pic>
        <p:nvPicPr>
          <p:cNvPr id="10" name="Picture 9">
            <a:extLst>
              <a:ext uri="{FF2B5EF4-FFF2-40B4-BE49-F238E27FC236}">
                <a16:creationId xmlns:a16="http://schemas.microsoft.com/office/drawing/2014/main" id="{25C27ED3-59C4-274C-95A2-C33CA359D6D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21927" y="1094494"/>
            <a:ext cx="1589918" cy="1589918"/>
          </a:xfrm>
          <a:prstGeom prst="rect">
            <a:avLst/>
          </a:prstGeom>
        </p:spPr>
      </p:pic>
      <p:pic>
        <p:nvPicPr>
          <p:cNvPr id="17" name="Picture 16">
            <a:extLst>
              <a:ext uri="{FF2B5EF4-FFF2-40B4-BE49-F238E27FC236}">
                <a16:creationId xmlns:a16="http://schemas.microsoft.com/office/drawing/2014/main" id="{5E972C84-9D4C-E649-AF55-0171F448427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41398" y="1322263"/>
            <a:ext cx="3055258" cy="1000447"/>
          </a:xfrm>
          <a:prstGeom prst="rect">
            <a:avLst/>
          </a:prstGeom>
        </p:spPr>
      </p:pic>
      <p:pic>
        <p:nvPicPr>
          <p:cNvPr id="19" name="Picture 18">
            <a:extLst>
              <a:ext uri="{FF2B5EF4-FFF2-40B4-BE49-F238E27FC236}">
                <a16:creationId xmlns:a16="http://schemas.microsoft.com/office/drawing/2014/main" id="{586B50B0-C9A4-4649-B3CC-B1282FF738E8}"/>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342197" y="4567919"/>
            <a:ext cx="2638219" cy="1298636"/>
          </a:xfrm>
          <a:prstGeom prst="rect">
            <a:avLst/>
          </a:prstGeom>
        </p:spPr>
      </p:pic>
      <p:pic>
        <p:nvPicPr>
          <p:cNvPr id="21" name="Picture 20">
            <a:extLst>
              <a:ext uri="{FF2B5EF4-FFF2-40B4-BE49-F238E27FC236}">
                <a16:creationId xmlns:a16="http://schemas.microsoft.com/office/drawing/2014/main" id="{D653541C-C939-6343-8BC0-E2A0D0F9CFA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251874" y="3596236"/>
            <a:ext cx="2529444" cy="1083683"/>
          </a:xfrm>
          <a:prstGeom prst="rect">
            <a:avLst/>
          </a:prstGeom>
        </p:spPr>
      </p:pic>
      <p:pic>
        <p:nvPicPr>
          <p:cNvPr id="23" name="Picture 22">
            <a:extLst>
              <a:ext uri="{FF2B5EF4-FFF2-40B4-BE49-F238E27FC236}">
                <a16:creationId xmlns:a16="http://schemas.microsoft.com/office/drawing/2014/main" id="{51A60400-B852-1E4E-A72B-A506F6B20F15}"/>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57312" y="4365130"/>
            <a:ext cx="1266794" cy="1220190"/>
          </a:xfrm>
          <a:prstGeom prst="rect">
            <a:avLst/>
          </a:prstGeom>
        </p:spPr>
      </p:pic>
      <p:sp>
        <p:nvSpPr>
          <p:cNvPr id="16" name="Rectangle 15"/>
          <p:cNvSpPr/>
          <p:nvPr/>
        </p:nvSpPr>
        <p:spPr>
          <a:xfrm>
            <a:off x="1" y="167722"/>
            <a:ext cx="9014596" cy="525119"/>
          </a:xfrm>
          <a:prstGeom prst="rect">
            <a:avLst/>
          </a:prstGeom>
        </p:spPr>
        <p:txBody>
          <a:bodyPr vert="horz" lIns="91440" tIns="45720" rIns="91440" bIns="45720" rtlCol="0" anchor="t">
            <a:noAutofit/>
          </a:bodyPr>
          <a:lstStyle/>
          <a:p>
            <a:pPr>
              <a:spcBef>
                <a:spcPct val="0"/>
              </a:spcBef>
            </a:pPr>
            <a:r>
              <a:rPr lang="en-GB" sz="2400" b="1" dirty="0">
                <a:solidFill>
                  <a:schemeClr val="accent1"/>
                </a:solidFill>
                <a:latin typeface="+mj-lt"/>
                <a:ea typeface="+mj-ea"/>
                <a:cs typeface="+mj-cs"/>
              </a:rPr>
              <a:t>Strengthening the NSI - Strategic Partnerships (Local</a:t>
            </a:r>
            <a:r>
              <a:rPr lang="en-GB" sz="2400" b="1" dirty="0" smtClean="0">
                <a:solidFill>
                  <a:schemeClr val="accent1"/>
                </a:solidFill>
                <a:latin typeface="+mj-lt"/>
                <a:ea typeface="+mj-ea"/>
                <a:cs typeface="+mj-cs"/>
              </a:rPr>
              <a:t>)</a:t>
            </a:r>
            <a:endParaRPr lang="en-ZA" sz="2400" b="1" dirty="0">
              <a:solidFill>
                <a:srgbClr val="FF0000"/>
              </a:solidFill>
              <a:latin typeface="+mj-lt"/>
              <a:ea typeface="+mj-ea"/>
              <a:cs typeface="+mj-cs"/>
            </a:endParaRP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29389" y="2930973"/>
            <a:ext cx="2085578" cy="139038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56794" y="4375596"/>
            <a:ext cx="3368486" cy="1013017"/>
          </a:xfrm>
          <a:prstGeom prst="rect">
            <a:avLst/>
          </a:prstGeom>
        </p:spPr>
      </p:pic>
      <p:pic>
        <p:nvPicPr>
          <p:cNvPr id="9" name="Picture 8"/>
          <p:cNvPicPr>
            <a:picLocks noChangeAspect="1"/>
          </p:cNvPicPr>
          <p:nvPr/>
        </p:nvPicPr>
        <p:blipFill>
          <a:blip r:embed="rId15"/>
          <a:stretch>
            <a:fillRect/>
          </a:stretch>
        </p:blipFill>
        <p:spPr>
          <a:xfrm>
            <a:off x="4228202" y="2236758"/>
            <a:ext cx="1788790" cy="781105"/>
          </a:xfrm>
          <a:prstGeom prst="rect">
            <a:avLst/>
          </a:prstGeom>
        </p:spPr>
      </p:pic>
      <p:pic>
        <p:nvPicPr>
          <p:cNvPr id="11" name="Picture 10"/>
          <p:cNvPicPr>
            <a:picLocks noChangeAspect="1"/>
          </p:cNvPicPr>
          <p:nvPr/>
        </p:nvPicPr>
        <p:blipFill>
          <a:blip r:embed="rId16"/>
          <a:stretch>
            <a:fillRect/>
          </a:stretch>
        </p:blipFill>
        <p:spPr>
          <a:xfrm>
            <a:off x="281180" y="2264932"/>
            <a:ext cx="2341810" cy="735831"/>
          </a:xfrm>
          <a:prstGeom prst="rect">
            <a:avLst/>
          </a:prstGeom>
        </p:spPr>
      </p:pic>
    </p:spTree>
    <p:extLst>
      <p:ext uri="{BB962C8B-B14F-4D97-AF65-F5344CB8AC3E}">
        <p14:creationId xmlns:p14="http://schemas.microsoft.com/office/powerpoint/2010/main" val="937503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5AA5C-155F-CB4F-A2A1-01AEE9157F27}"/>
              </a:ext>
            </a:extLst>
          </p:cNvPr>
          <p:cNvSpPr txBox="1">
            <a:spLocks/>
          </p:cNvSpPr>
          <p:nvPr/>
        </p:nvSpPr>
        <p:spPr>
          <a:xfrm>
            <a:off x="107504" y="116632"/>
            <a:ext cx="88569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tx2">
                  <a:lumMod val="60000"/>
                  <a:lumOff val="40000"/>
                </a:schemeClr>
              </a:solidFill>
              <a:latin typeface="Arial" pitchFamily="34" charset="0"/>
              <a:cs typeface="Arial" pitchFamily="34" charset="0"/>
            </a:endParaRPr>
          </a:p>
        </p:txBody>
      </p:sp>
      <p:sp>
        <p:nvSpPr>
          <p:cNvPr id="8" name="Title 5">
            <a:extLst>
              <a:ext uri="{FF2B5EF4-FFF2-40B4-BE49-F238E27FC236}">
                <a16:creationId xmlns:a16="http://schemas.microsoft.com/office/drawing/2014/main" id="{62D1951F-AB6C-A944-9378-CABFA676D7FD}"/>
              </a:ext>
            </a:extLst>
          </p:cNvPr>
          <p:cNvSpPr txBox="1">
            <a:spLocks/>
          </p:cNvSpPr>
          <p:nvPr/>
        </p:nvSpPr>
        <p:spPr>
          <a:xfrm>
            <a:off x="0" y="0"/>
            <a:ext cx="9144000" cy="982483"/>
          </a:xfrm>
          <a:prstGeom prst="rect">
            <a:avLst/>
          </a:prstGeom>
        </p:spPr>
        <p:txBody>
          <a:bodyPr vert="horz" lIns="91440" tIns="45720" rIns="91440" bIns="45720" rtlCol="0"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endParaRPr lang="en-ZA" sz="3200" dirty="0">
              <a:solidFill>
                <a:srgbClr val="002060"/>
              </a:solidFill>
              <a:latin typeface="Arial" pitchFamily="34" charset="0"/>
              <a:cs typeface="Arial" pitchFamily="34" charset="0"/>
            </a:endParaRPr>
          </a:p>
        </p:txBody>
      </p:sp>
      <p:sp>
        <p:nvSpPr>
          <p:cNvPr id="16" name="Rectangle 15"/>
          <p:cNvSpPr/>
          <p:nvPr/>
        </p:nvSpPr>
        <p:spPr>
          <a:xfrm>
            <a:off x="1" y="167723"/>
            <a:ext cx="9014596" cy="524974"/>
          </a:xfrm>
          <a:prstGeom prst="rect">
            <a:avLst/>
          </a:prstGeom>
        </p:spPr>
        <p:txBody>
          <a:bodyPr vert="horz" lIns="91440" tIns="45720" rIns="91440" bIns="45720" rtlCol="0" anchor="t">
            <a:noAutofit/>
          </a:bodyPr>
          <a:lstStyle/>
          <a:p>
            <a:pPr>
              <a:spcBef>
                <a:spcPct val="0"/>
              </a:spcBef>
            </a:pPr>
            <a:r>
              <a:rPr lang="en-GB" sz="2400" b="1" dirty="0">
                <a:solidFill>
                  <a:schemeClr val="accent1"/>
                </a:solidFill>
                <a:latin typeface="+mj-lt"/>
                <a:ea typeface="+mj-ea"/>
                <a:cs typeface="+mj-cs"/>
              </a:rPr>
              <a:t>Strengthening the NSI </a:t>
            </a:r>
            <a:r>
              <a:rPr lang="en-GB" sz="2400" b="1" dirty="0" smtClean="0">
                <a:solidFill>
                  <a:schemeClr val="accent1"/>
                </a:solidFill>
                <a:latin typeface="+mj-lt"/>
                <a:ea typeface="+mj-ea"/>
                <a:cs typeface="+mj-cs"/>
              </a:rPr>
              <a:t>– System wide business intelligence</a:t>
            </a:r>
            <a:endParaRPr lang="en-ZA" sz="2400" b="1" dirty="0">
              <a:solidFill>
                <a:srgbClr val="FF0000"/>
              </a:solidFill>
              <a:latin typeface="+mj-lt"/>
              <a:ea typeface="+mj-ea"/>
              <a:cs typeface="+mj-cs"/>
            </a:endParaRPr>
          </a:p>
        </p:txBody>
      </p:sp>
      <p:sp>
        <p:nvSpPr>
          <p:cNvPr id="9" name="Rectangle 8"/>
          <p:cNvSpPr/>
          <p:nvPr/>
        </p:nvSpPr>
        <p:spPr>
          <a:xfrm>
            <a:off x="205076" y="779658"/>
            <a:ext cx="8849168" cy="507831"/>
          </a:xfrm>
          <a:prstGeom prst="rect">
            <a:avLst/>
          </a:prstGeom>
        </p:spPr>
        <p:txBody>
          <a:bodyPr wrap="square">
            <a:spAutoFit/>
          </a:bodyPr>
          <a:lstStyle/>
          <a:p>
            <a:pPr>
              <a:lnSpc>
                <a:spcPct val="150000"/>
              </a:lnSpc>
            </a:pPr>
            <a:r>
              <a:rPr lang="en-US" b="1" dirty="0" smtClean="0">
                <a:solidFill>
                  <a:srgbClr val="C00000"/>
                </a:solidFill>
              </a:rPr>
              <a:t>Developed Research </a:t>
            </a:r>
            <a:r>
              <a:rPr lang="en-US" b="1" dirty="0">
                <a:solidFill>
                  <a:srgbClr val="C00000"/>
                </a:solidFill>
              </a:rPr>
              <a:t>Output Submission System (ROSS) on behalf of the </a:t>
            </a:r>
            <a:r>
              <a:rPr lang="en-US" b="1" dirty="0" smtClean="0">
                <a:solidFill>
                  <a:srgbClr val="C00000"/>
                </a:solidFill>
              </a:rPr>
              <a:t>DHET.</a:t>
            </a:r>
          </a:p>
        </p:txBody>
      </p:sp>
      <p:sp>
        <p:nvSpPr>
          <p:cNvPr id="2" name="Rectangle 1"/>
          <p:cNvSpPr/>
          <p:nvPr/>
        </p:nvSpPr>
        <p:spPr>
          <a:xfrm>
            <a:off x="222823" y="1423920"/>
            <a:ext cx="8741665" cy="923330"/>
          </a:xfrm>
          <a:prstGeom prst="rect">
            <a:avLst/>
          </a:prstGeom>
        </p:spPr>
        <p:txBody>
          <a:bodyPr wrap="square">
            <a:spAutoFit/>
          </a:bodyPr>
          <a:lstStyle/>
          <a:p>
            <a:r>
              <a:rPr lang="en-US" dirty="0" smtClean="0"/>
              <a:t>ROSS enabled identification  and </a:t>
            </a:r>
            <a:r>
              <a:rPr lang="en-US" dirty="0"/>
              <a:t>elimination of inaccurate claims to the value of 77 units (R8.5mil) in 2017 and 168 units in 2018 (R18.4mil</a:t>
            </a:r>
            <a:r>
              <a:rPr lang="en-US" dirty="0" smtClean="0"/>
              <a:t>) due as research output subsidies to universities</a:t>
            </a:r>
            <a:endParaRPr lang="en-US" dirty="0"/>
          </a:p>
        </p:txBody>
      </p:sp>
      <p:pic>
        <p:nvPicPr>
          <p:cNvPr id="10" name="Picture 9"/>
          <p:cNvPicPr>
            <a:picLocks noChangeAspect="1"/>
          </p:cNvPicPr>
          <p:nvPr/>
        </p:nvPicPr>
        <p:blipFill>
          <a:blip r:embed="rId5"/>
          <a:stretch>
            <a:fillRect/>
          </a:stretch>
        </p:blipFill>
        <p:spPr>
          <a:xfrm>
            <a:off x="1237469" y="2483681"/>
            <a:ext cx="6784382" cy="3347116"/>
          </a:xfrm>
          <a:prstGeom prst="rect">
            <a:avLst/>
          </a:prstGeom>
        </p:spPr>
      </p:pic>
    </p:spTree>
    <p:extLst>
      <p:ext uri="{BB962C8B-B14F-4D97-AF65-F5344CB8AC3E}">
        <p14:creationId xmlns:p14="http://schemas.microsoft.com/office/powerpoint/2010/main" val="3334600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dirty="0"/>
              <a:t>Financial Overview - </a:t>
            </a:r>
            <a:r>
              <a:rPr lang="en-ZA" sz="2400" dirty="0" smtClean="0"/>
              <a:t>Income</a:t>
            </a:r>
            <a:r>
              <a:rPr lang="en-ZA" sz="2400" dirty="0"/>
              <a:t/>
            </a:r>
            <a:br>
              <a:rPr lang="en-ZA" sz="2400" dirty="0"/>
            </a:br>
            <a:endParaRPr lang="en-ZA" sz="2400" dirty="0"/>
          </a:p>
        </p:txBody>
      </p:sp>
      <p:sp>
        <p:nvSpPr>
          <p:cNvPr id="3" name="TextBox 2"/>
          <p:cNvSpPr txBox="1"/>
          <p:nvPr/>
        </p:nvSpPr>
        <p:spPr>
          <a:xfrm>
            <a:off x="5502424" y="1515269"/>
            <a:ext cx="3168352" cy="3970318"/>
          </a:xfrm>
          <a:prstGeom prst="rect">
            <a:avLst/>
          </a:prstGeom>
          <a:noFill/>
        </p:spPr>
        <p:txBody>
          <a:bodyPr wrap="square" rtlCol="0">
            <a:spAutoFit/>
          </a:bodyPr>
          <a:lstStyle/>
          <a:p>
            <a:r>
              <a:rPr lang="en-ZA" sz="1400" b="1" dirty="0" smtClean="0"/>
              <a:t>Total income </a:t>
            </a:r>
            <a:r>
              <a:rPr lang="en-ZA" sz="1400" dirty="0" smtClean="0"/>
              <a:t>decreased in nominal terms by 13% equating to a decline of 8.6% in real terms. </a:t>
            </a:r>
          </a:p>
          <a:p>
            <a:endParaRPr lang="en-ZA" sz="1400" dirty="0" smtClean="0"/>
          </a:p>
          <a:p>
            <a:r>
              <a:rPr lang="en-ZA" sz="1400" b="1" dirty="0" smtClean="0"/>
              <a:t>PG</a:t>
            </a:r>
            <a:r>
              <a:rPr lang="en-ZA" sz="1400" dirty="0" smtClean="0"/>
              <a:t> decreased marginally in nominal terms by 2.3% as a result of NZG transferred to SANBI (effective 01 April 2018)</a:t>
            </a:r>
            <a:r>
              <a:rPr lang="en-US" sz="1400" dirty="0" smtClean="0"/>
              <a:t>.</a:t>
            </a:r>
          </a:p>
          <a:p>
            <a:endParaRPr lang="en-US" sz="1400" b="1" dirty="0" smtClean="0"/>
          </a:p>
          <a:p>
            <a:r>
              <a:rPr lang="en-ZA" sz="1400" b="1" dirty="0" smtClean="0"/>
              <a:t>DST Contract funding </a:t>
            </a:r>
            <a:r>
              <a:rPr lang="en-ZA" sz="1400" dirty="0" smtClean="0"/>
              <a:t>increased by 9% from the additional funding for NEP.</a:t>
            </a:r>
          </a:p>
          <a:p>
            <a:endParaRPr lang="en-ZA" sz="1400" dirty="0" smtClean="0"/>
          </a:p>
          <a:p>
            <a:r>
              <a:rPr lang="en-ZA" sz="1400" b="1" dirty="0" smtClean="0"/>
              <a:t>Other contract income </a:t>
            </a:r>
            <a:r>
              <a:rPr lang="en-ZA" sz="1400" dirty="0" smtClean="0"/>
              <a:t>decreased significantly by 62% in nominal terms.</a:t>
            </a:r>
          </a:p>
          <a:p>
            <a:endParaRPr lang="en-ZA" sz="1400" dirty="0" smtClean="0"/>
          </a:p>
          <a:p>
            <a:r>
              <a:rPr lang="en-ZA" sz="1400" b="1" dirty="0" smtClean="0"/>
              <a:t>Other income </a:t>
            </a:r>
            <a:r>
              <a:rPr lang="en-ZA" sz="1400" dirty="0" smtClean="0"/>
              <a:t>decreased as a result of the exclusion of the NZG by 17%. </a:t>
            </a:r>
          </a:p>
        </p:txBody>
      </p:sp>
      <p:graphicFrame>
        <p:nvGraphicFramePr>
          <p:cNvPr id="6" name="Content Placeholder 15"/>
          <p:cNvGraphicFramePr>
            <a:graphicFrameLocks/>
          </p:cNvGraphicFramePr>
          <p:nvPr>
            <p:extLst>
              <p:ext uri="{D42A27DB-BD31-4B8C-83A1-F6EECF244321}">
                <p14:modId xmlns:p14="http://schemas.microsoft.com/office/powerpoint/2010/main" val="3751642104"/>
              </p:ext>
            </p:extLst>
          </p:nvPr>
        </p:nvGraphicFramePr>
        <p:xfrm>
          <a:off x="-108520" y="1124744"/>
          <a:ext cx="5832648" cy="514610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339752" y="3392706"/>
            <a:ext cx="1224136" cy="369332"/>
          </a:xfrm>
          <a:prstGeom prst="rect">
            <a:avLst/>
          </a:prstGeom>
          <a:noFill/>
        </p:spPr>
        <p:txBody>
          <a:bodyPr wrap="square" rtlCol="0">
            <a:spAutoFit/>
          </a:bodyPr>
          <a:lstStyle/>
          <a:p>
            <a:r>
              <a:rPr lang="en-ZA" b="1" dirty="0" smtClean="0"/>
              <a:t>R4.116bn</a:t>
            </a:r>
            <a:endParaRPr lang="en-US" b="1" dirty="0"/>
          </a:p>
        </p:txBody>
      </p:sp>
      <p:sp>
        <p:nvSpPr>
          <p:cNvPr id="8" name="Slide Number Placeholder 7"/>
          <p:cNvSpPr>
            <a:spLocks noGrp="1"/>
          </p:cNvSpPr>
          <p:nvPr>
            <p:ph type="sldNum" sz="quarter" idx="12"/>
          </p:nvPr>
        </p:nvSpPr>
        <p:spPr/>
        <p:txBody>
          <a:bodyPr/>
          <a:lstStyle/>
          <a:p>
            <a:fld id="{A8380127-2E4F-4720-A546-49D7111EBC0C}" type="slidenum">
              <a:rPr lang="en-US" smtClean="0">
                <a:solidFill>
                  <a:srgbClr val="4F81BD"/>
                </a:solidFill>
              </a:rPr>
              <a:pPr/>
              <a:t>35</a:t>
            </a:fld>
            <a:endParaRPr lang="en-US" dirty="0">
              <a:solidFill>
                <a:srgbClr val="4F81BD"/>
              </a:solidFill>
            </a:endParaRPr>
          </a:p>
        </p:txBody>
      </p:sp>
    </p:spTree>
    <p:extLst>
      <p:ext uri="{BB962C8B-B14F-4D97-AF65-F5344CB8AC3E}">
        <p14:creationId xmlns:p14="http://schemas.microsoft.com/office/powerpoint/2010/main" val="173406949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1" y="214558"/>
            <a:ext cx="8640960" cy="432048"/>
          </a:xfrm>
        </p:spPr>
        <p:txBody>
          <a:bodyPr>
            <a:noAutofit/>
          </a:bodyPr>
          <a:lstStyle/>
          <a:p>
            <a:r>
              <a:rPr lang="en-ZA" sz="2400" dirty="0"/>
              <a:t>Financial Overview - Expenditure</a:t>
            </a:r>
          </a:p>
        </p:txBody>
      </p:sp>
      <p:graphicFrame>
        <p:nvGraphicFramePr>
          <p:cNvPr id="4" name="Chart 3"/>
          <p:cNvGraphicFramePr/>
          <p:nvPr>
            <p:extLst>
              <p:ext uri="{D42A27DB-BD31-4B8C-83A1-F6EECF244321}">
                <p14:modId xmlns:p14="http://schemas.microsoft.com/office/powerpoint/2010/main" val="3160027579"/>
              </p:ext>
            </p:extLst>
          </p:nvPr>
        </p:nvGraphicFramePr>
        <p:xfrm>
          <a:off x="107504" y="836712"/>
          <a:ext cx="4960064" cy="490845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319564" y="904470"/>
            <a:ext cx="3572916" cy="5324535"/>
          </a:xfrm>
          <a:prstGeom prst="rect">
            <a:avLst/>
          </a:prstGeom>
          <a:noFill/>
        </p:spPr>
        <p:txBody>
          <a:bodyPr wrap="square" rtlCol="0">
            <a:spAutoFit/>
          </a:bodyPr>
          <a:lstStyle/>
          <a:p>
            <a:pPr algn="ctr"/>
            <a:r>
              <a:rPr lang="en-US" sz="2000" b="1" dirty="0"/>
              <a:t>Operating expenditure </a:t>
            </a:r>
            <a:r>
              <a:rPr lang="en-US" sz="2000" dirty="0"/>
              <a:t>as a % of total expenditure (excl. grants)</a:t>
            </a:r>
          </a:p>
          <a:p>
            <a:pPr algn="ctr"/>
            <a:r>
              <a:rPr lang="en-US" sz="2000" b="1" dirty="0"/>
              <a:t>53% </a:t>
            </a:r>
          </a:p>
          <a:p>
            <a:pPr algn="ctr"/>
            <a:r>
              <a:rPr lang="en-US" sz="2000" dirty="0"/>
              <a:t>(&lt;45</a:t>
            </a:r>
            <a:r>
              <a:rPr lang="en-US" sz="2000" dirty="0" smtClean="0"/>
              <a:t>%)</a:t>
            </a:r>
          </a:p>
          <a:p>
            <a:pPr algn="ctr"/>
            <a:endParaRPr lang="en-US" sz="2000" dirty="0" smtClean="0"/>
          </a:p>
          <a:p>
            <a:pPr algn="ctr"/>
            <a:r>
              <a:rPr lang="en-US" sz="2000" b="1" dirty="0"/>
              <a:t>Salaries</a:t>
            </a:r>
            <a:r>
              <a:rPr lang="en-US" sz="2000" dirty="0"/>
              <a:t> as a % of total expenditure</a:t>
            </a:r>
          </a:p>
          <a:p>
            <a:pPr algn="ctr"/>
            <a:r>
              <a:rPr lang="en-US" sz="2000" b="1" dirty="0"/>
              <a:t>17% </a:t>
            </a:r>
          </a:p>
          <a:p>
            <a:pPr algn="ctr"/>
            <a:r>
              <a:rPr lang="en-US" sz="2000" dirty="0"/>
              <a:t>(&lt;22</a:t>
            </a:r>
            <a:r>
              <a:rPr lang="en-US" sz="2000" dirty="0" smtClean="0"/>
              <a:t>%)</a:t>
            </a:r>
          </a:p>
          <a:p>
            <a:pPr algn="ctr"/>
            <a:endParaRPr lang="en-US" sz="2000" dirty="0" smtClean="0"/>
          </a:p>
          <a:p>
            <a:pPr algn="ctr"/>
            <a:r>
              <a:rPr lang="en-US" sz="2000" b="1" dirty="0"/>
              <a:t>Salaries</a:t>
            </a:r>
            <a:r>
              <a:rPr lang="en-US" sz="2000" dirty="0"/>
              <a:t> as a % of total expenditure (excl. grants)</a:t>
            </a:r>
          </a:p>
          <a:p>
            <a:pPr algn="ctr"/>
            <a:r>
              <a:rPr lang="en-US" sz="2000" b="1" dirty="0"/>
              <a:t>46% </a:t>
            </a:r>
            <a:endParaRPr lang="en-US" sz="2000" b="1" dirty="0" smtClean="0"/>
          </a:p>
          <a:p>
            <a:pPr algn="ctr"/>
            <a:r>
              <a:rPr lang="en-US" sz="2000" dirty="0" smtClean="0"/>
              <a:t>(&lt;</a:t>
            </a:r>
            <a:r>
              <a:rPr lang="en-US" sz="2000" dirty="0"/>
              <a:t>55%)</a:t>
            </a:r>
          </a:p>
          <a:p>
            <a:pPr algn="ctr"/>
            <a:endParaRPr lang="en-US" sz="2000" dirty="0"/>
          </a:p>
          <a:p>
            <a:pPr algn="ctr"/>
            <a:endParaRPr lang="en-US" sz="2000" dirty="0"/>
          </a:p>
        </p:txBody>
      </p:sp>
      <p:sp>
        <p:nvSpPr>
          <p:cNvPr id="5" name="Slide Number Placeholder 4"/>
          <p:cNvSpPr>
            <a:spLocks noGrp="1"/>
          </p:cNvSpPr>
          <p:nvPr>
            <p:ph type="sldNum" sz="quarter" idx="12"/>
          </p:nvPr>
        </p:nvSpPr>
        <p:spPr/>
        <p:txBody>
          <a:bodyPr/>
          <a:lstStyle/>
          <a:p>
            <a:fld id="{A8380127-2E4F-4720-A546-49D7111EBC0C}" type="slidenum">
              <a:rPr lang="en-US" smtClean="0">
                <a:solidFill>
                  <a:srgbClr val="4F81BD"/>
                </a:solidFill>
              </a:rPr>
              <a:pPr/>
              <a:t>36</a:t>
            </a:fld>
            <a:endParaRPr lang="en-US" dirty="0">
              <a:solidFill>
                <a:srgbClr val="4F81BD"/>
              </a:solidFill>
            </a:endParaRPr>
          </a:p>
        </p:txBody>
      </p:sp>
    </p:spTree>
    <p:extLst>
      <p:ext uri="{BB962C8B-B14F-4D97-AF65-F5344CB8AC3E}">
        <p14:creationId xmlns:p14="http://schemas.microsoft.com/office/powerpoint/2010/main" val="334324850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88" y="764704"/>
            <a:ext cx="9036424" cy="5111440"/>
          </a:xfrm>
        </p:spPr>
        <p:txBody>
          <a:bodyPr>
            <a:normAutofit lnSpcReduction="10000"/>
          </a:bodyPr>
          <a:lstStyle/>
          <a:p>
            <a:pPr marL="342900" indent="-342900">
              <a:buFont typeface="Arial" panose="020B0604020202020204" pitchFamily="34" charset="0"/>
              <a:buChar char="•"/>
            </a:pPr>
            <a:r>
              <a:rPr lang="en-GB" sz="2000" b="1" dirty="0">
                <a:solidFill>
                  <a:schemeClr val="tx1"/>
                </a:solidFill>
                <a:cs typeface="Arial" panose="020B0604020202020204" pitchFamily="34" charset="0"/>
              </a:rPr>
              <a:t>A</a:t>
            </a:r>
            <a:r>
              <a:rPr lang="en-GB" sz="2000" b="1" dirty="0" smtClean="0">
                <a:solidFill>
                  <a:schemeClr val="tx1"/>
                </a:solidFill>
                <a:cs typeface="Arial" panose="020B0604020202020204" pitchFamily="34" charset="0"/>
              </a:rPr>
              <a:t>ccelerate transformation</a:t>
            </a:r>
          </a:p>
          <a:p>
            <a:pPr marL="342900" indent="-342900">
              <a:buFont typeface="Arial" panose="020B0604020202020204" pitchFamily="34" charset="0"/>
              <a:buChar char="•"/>
            </a:pPr>
            <a:r>
              <a:rPr lang="en-GB" sz="2000" b="1" dirty="0">
                <a:solidFill>
                  <a:schemeClr val="tx1"/>
                </a:solidFill>
                <a:cs typeface="Arial" panose="020B0604020202020204" pitchFamily="34" charset="0"/>
              </a:rPr>
              <a:t>I</a:t>
            </a:r>
            <a:r>
              <a:rPr lang="en-GB" sz="2000" b="1" dirty="0" smtClean="0">
                <a:solidFill>
                  <a:schemeClr val="tx1"/>
                </a:solidFill>
                <a:cs typeface="Arial" panose="020B0604020202020204" pitchFamily="34" charset="0"/>
              </a:rPr>
              <a:t>ncrease influence and impact</a:t>
            </a:r>
          </a:p>
          <a:p>
            <a:pPr marL="342900" indent="-342900">
              <a:buFont typeface="Arial" panose="020B0604020202020204" pitchFamily="34" charset="0"/>
              <a:buChar char="•"/>
            </a:pPr>
            <a:r>
              <a:rPr lang="en-GB" sz="2000" b="1" dirty="0">
                <a:solidFill>
                  <a:schemeClr val="tx1"/>
                </a:solidFill>
                <a:cs typeface="Arial" panose="020B0604020202020204" pitchFamily="34" charset="0"/>
              </a:rPr>
              <a:t>E</a:t>
            </a:r>
            <a:r>
              <a:rPr lang="en-GB" sz="2000" b="1" dirty="0" smtClean="0">
                <a:solidFill>
                  <a:schemeClr val="tx1"/>
                </a:solidFill>
                <a:cs typeface="Arial" panose="020B0604020202020204" pitchFamily="34" charset="0"/>
              </a:rPr>
              <a:t>nhance excellence</a:t>
            </a:r>
          </a:p>
          <a:p>
            <a:pPr marL="342900" indent="-342900">
              <a:buFont typeface="Arial" panose="020B0604020202020204" pitchFamily="34" charset="0"/>
              <a:buChar char="•"/>
            </a:pPr>
            <a:r>
              <a:rPr lang="en-GB" sz="2000" b="1" dirty="0">
                <a:solidFill>
                  <a:schemeClr val="tx1"/>
                </a:solidFill>
                <a:cs typeface="Arial" panose="020B0604020202020204" pitchFamily="34" charset="0"/>
              </a:rPr>
              <a:t>A</a:t>
            </a:r>
            <a:r>
              <a:rPr lang="en-GB" sz="2000" b="1" dirty="0" smtClean="0">
                <a:solidFill>
                  <a:schemeClr val="tx1"/>
                </a:solidFill>
                <a:cs typeface="Arial" panose="020B0604020202020204" pitchFamily="34" charset="0"/>
              </a:rPr>
              <a:t>ssure sustainability</a:t>
            </a:r>
          </a:p>
          <a:p>
            <a:endParaRPr lang="en-ZA" dirty="0" smtClean="0">
              <a:solidFill>
                <a:schemeClr val="tx1"/>
              </a:solidFill>
            </a:endParaRPr>
          </a:p>
          <a:p>
            <a:r>
              <a:rPr lang="en-ZA" sz="2400" dirty="0">
                <a:solidFill>
                  <a:schemeClr val="tx1"/>
                </a:solidFill>
                <a:cs typeface="Arial" panose="020B0604020202020204" pitchFamily="34" charset="0"/>
              </a:rPr>
              <a:t>Revised Vision and Mission and new Organising Framework </a:t>
            </a:r>
          </a:p>
          <a:p>
            <a:pPr marL="742950" lvl="2" indent="-285750">
              <a:lnSpc>
                <a:spcPct val="150000"/>
              </a:lnSpc>
              <a:buFont typeface="Arial" panose="020B0604020202020204" pitchFamily="34" charset="0"/>
              <a:buChar char="•"/>
            </a:pPr>
            <a:r>
              <a:rPr lang="en-US" sz="2000" spc="5" dirty="0">
                <a:solidFill>
                  <a:schemeClr val="tx1"/>
                </a:solidFill>
                <a:cs typeface="Arial" panose="020B0604020202020204" pitchFamily="34" charset="0"/>
              </a:rPr>
              <a:t>People;</a:t>
            </a:r>
          </a:p>
          <a:p>
            <a:pPr marL="742950" lvl="2" indent="-285750">
              <a:lnSpc>
                <a:spcPct val="150000"/>
              </a:lnSpc>
              <a:buFont typeface="Arial" panose="020B0604020202020204" pitchFamily="34" charset="0"/>
              <a:buChar char="•"/>
            </a:pPr>
            <a:r>
              <a:rPr lang="en-US" sz="2000" spc="5" dirty="0">
                <a:solidFill>
                  <a:schemeClr val="tx1"/>
                </a:solidFill>
                <a:cs typeface="Arial" panose="020B0604020202020204" pitchFamily="34" charset="0"/>
              </a:rPr>
              <a:t>The knowledge enterprise;</a:t>
            </a:r>
          </a:p>
          <a:p>
            <a:pPr marL="742950" lvl="2" indent="-285750">
              <a:lnSpc>
                <a:spcPct val="150000"/>
              </a:lnSpc>
              <a:buFont typeface="Arial" panose="020B0604020202020204" pitchFamily="34" charset="0"/>
              <a:buChar char="•"/>
            </a:pPr>
            <a:r>
              <a:rPr lang="en-US" sz="2000" spc="5" dirty="0">
                <a:solidFill>
                  <a:schemeClr val="tx1"/>
                </a:solidFill>
                <a:cs typeface="Arial" panose="020B0604020202020204" pitchFamily="34" charset="0"/>
              </a:rPr>
              <a:t>Research infrastructure and technology development;</a:t>
            </a:r>
          </a:p>
          <a:p>
            <a:pPr marL="742950" lvl="2" indent="-285750">
              <a:lnSpc>
                <a:spcPct val="150000"/>
              </a:lnSpc>
              <a:buFont typeface="Arial" panose="020B0604020202020204" pitchFamily="34" charset="0"/>
              <a:buChar char="•"/>
            </a:pPr>
            <a:r>
              <a:rPr lang="en-US" sz="2000" spc="5" dirty="0">
                <a:solidFill>
                  <a:schemeClr val="tx1"/>
                </a:solidFill>
                <a:cs typeface="Arial" panose="020B0604020202020204" pitchFamily="34" charset="0"/>
              </a:rPr>
              <a:t>The relationship between science &amp; society;</a:t>
            </a:r>
          </a:p>
          <a:p>
            <a:pPr marL="742950" lvl="2" indent="-285750">
              <a:lnSpc>
                <a:spcPct val="150000"/>
              </a:lnSpc>
              <a:buFont typeface="Arial" panose="020B0604020202020204" pitchFamily="34" charset="0"/>
              <a:buChar char="•"/>
            </a:pPr>
            <a:r>
              <a:rPr lang="en-US" sz="2000" spc="5" dirty="0">
                <a:solidFill>
                  <a:schemeClr val="tx1"/>
                </a:solidFill>
                <a:cs typeface="Arial" panose="020B0604020202020204" pitchFamily="34" charset="0"/>
              </a:rPr>
              <a:t>The organisation we want to be; and</a:t>
            </a:r>
          </a:p>
          <a:p>
            <a:pPr marL="742950" lvl="2" indent="-285750">
              <a:lnSpc>
                <a:spcPct val="150000"/>
              </a:lnSpc>
              <a:buFont typeface="Arial" panose="020B0604020202020204" pitchFamily="34" charset="0"/>
              <a:buChar char="•"/>
            </a:pPr>
            <a:r>
              <a:rPr lang="en-US" sz="2000" spc="5" dirty="0">
                <a:solidFill>
                  <a:schemeClr val="tx1"/>
                </a:solidFill>
                <a:cs typeface="Arial" panose="020B0604020202020204" pitchFamily="34" charset="0"/>
              </a:rPr>
              <a:t>Resourcing</a:t>
            </a:r>
            <a:r>
              <a:rPr lang="en-US" sz="1800" spc="5" dirty="0">
                <a:solidFill>
                  <a:schemeClr val="tx1"/>
                </a:solidFill>
                <a:cs typeface="Arial" panose="020B0604020202020204" pitchFamily="34" charset="0"/>
              </a:rPr>
              <a:t>.</a:t>
            </a:r>
          </a:p>
          <a:p>
            <a:pPr marL="0" indent="0">
              <a:buNone/>
            </a:pPr>
            <a:endParaRPr lang="en-ZA" dirty="0">
              <a:solidFill>
                <a:schemeClr val="tx1"/>
              </a:solidFill>
            </a:endParaRPr>
          </a:p>
        </p:txBody>
      </p:sp>
      <p:sp>
        <p:nvSpPr>
          <p:cNvPr id="5" name="Title 5">
            <a:extLst>
              <a:ext uri="{FF2B5EF4-FFF2-40B4-BE49-F238E27FC236}">
                <a16:creationId xmlns:a16="http://schemas.microsoft.com/office/drawing/2014/main" id="{62D1951F-AB6C-A944-9378-CABFA676D7FD}"/>
              </a:ext>
            </a:extLst>
          </p:cNvPr>
          <p:cNvSpPr txBox="1">
            <a:spLocks/>
          </p:cNvSpPr>
          <p:nvPr/>
        </p:nvSpPr>
        <p:spPr>
          <a:xfrm>
            <a:off x="0" y="8467"/>
            <a:ext cx="9144000" cy="612221"/>
          </a:xfrm>
          <a:prstGeom prst="rect">
            <a:avLst/>
          </a:prstGeom>
        </p:spPr>
        <p:txBody>
          <a:bodyPr vert="horz" lIns="91440" tIns="45720" rIns="91440" bIns="45720" rtlCol="0" anchor="t">
            <a:noAutofit/>
          </a:bodyPr>
          <a:lstStyle>
            <a:lvl1pPr>
              <a:spcBef>
                <a:spcPct val="0"/>
              </a:spcBef>
              <a:buNone/>
              <a:defRPr sz="2400" b="1">
                <a:solidFill>
                  <a:schemeClr val="accent1"/>
                </a:solidFill>
                <a:latin typeface="+mj-lt"/>
                <a:ea typeface="+mj-ea"/>
                <a:cs typeface="+mj-cs"/>
              </a:defRPr>
            </a:lvl1pPr>
          </a:lstStyle>
          <a:p>
            <a:r>
              <a:rPr lang="en-GB" dirty="0" smtClean="0"/>
              <a:t>Future Plans - NRF </a:t>
            </a:r>
            <a:r>
              <a:rPr lang="en-GB" dirty="0"/>
              <a:t>Strategy 2030</a:t>
            </a:r>
            <a:endParaRPr lang="en-ZA" dirty="0"/>
          </a:p>
        </p:txBody>
      </p:sp>
      <p:sp>
        <p:nvSpPr>
          <p:cNvPr id="2" name="Slide Number Placeholder 1"/>
          <p:cNvSpPr>
            <a:spLocks noGrp="1"/>
          </p:cNvSpPr>
          <p:nvPr>
            <p:ph type="sldNum" sz="quarter" idx="12"/>
          </p:nvPr>
        </p:nvSpPr>
        <p:spPr/>
        <p:txBody>
          <a:bodyPr/>
          <a:lstStyle/>
          <a:p>
            <a:fld id="{A8380127-2E4F-4720-A546-49D7111EBC0C}" type="slidenum">
              <a:rPr lang="en-US" smtClean="0">
                <a:solidFill>
                  <a:srgbClr val="4F81BD"/>
                </a:solidFill>
              </a:rPr>
              <a:pPr/>
              <a:t>37</a:t>
            </a:fld>
            <a:endParaRPr lang="en-US" dirty="0">
              <a:solidFill>
                <a:srgbClr val="4F81BD"/>
              </a:solidFill>
            </a:endParaRPr>
          </a:p>
        </p:txBody>
      </p:sp>
    </p:spTree>
    <p:extLst>
      <p:ext uri="{BB962C8B-B14F-4D97-AF65-F5344CB8AC3E}">
        <p14:creationId xmlns:p14="http://schemas.microsoft.com/office/powerpoint/2010/main" val="89298066"/>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2" y="126033"/>
            <a:ext cx="8670742" cy="504056"/>
          </a:xfrm>
        </p:spPr>
        <p:txBody>
          <a:bodyPr vert="horz" lIns="91440" tIns="45720" rIns="91440" bIns="45720" rtlCol="0" anchor="t">
            <a:noAutofit/>
          </a:bodyPr>
          <a:lstStyle/>
          <a:p>
            <a:r>
              <a:rPr lang="en-ZA" sz="2400" cap="none" dirty="0" smtClean="0"/>
              <a:t>Future Plans - New </a:t>
            </a:r>
            <a:r>
              <a:rPr lang="en-ZA" sz="2400" cap="none" dirty="0"/>
              <a:t>Post Graduate Funding Policy </a:t>
            </a:r>
          </a:p>
        </p:txBody>
      </p:sp>
      <p:sp>
        <p:nvSpPr>
          <p:cNvPr id="6" name="Content Placeholder 6"/>
          <p:cNvSpPr txBox="1">
            <a:spLocks/>
          </p:cNvSpPr>
          <p:nvPr/>
        </p:nvSpPr>
        <p:spPr>
          <a:xfrm>
            <a:off x="299061" y="1556792"/>
            <a:ext cx="8700116" cy="4819781"/>
          </a:xfrm>
          <a:prstGeom prst="rect">
            <a:avLst/>
          </a:prstGeom>
        </p:spPr>
        <p:txBody>
          <a:bodyPr wrap="square">
            <a:spAutoFit/>
          </a:bodyPr>
          <a:lstStyle>
            <a:defPPr>
              <a:defRPr lang="en-US"/>
            </a:defPPr>
            <a:lvl1pPr>
              <a:lnSpc>
                <a:spcPts val="2200"/>
              </a:lnSpc>
              <a:spcBef>
                <a:spcPts val="0"/>
              </a:spcBef>
              <a:spcAft>
                <a:spcPts val="0"/>
              </a:spcAft>
              <a:defRPr sz="1600" b="1" spc="5">
                <a:solidFill>
                  <a:srgbClr val="17365D"/>
                </a:solidFill>
                <a:latin typeface="Arial" panose="020B0604020202020204" pitchFamily="34" charset="0"/>
              </a:defRPr>
            </a:lvl1pPr>
          </a:lstStyle>
          <a:p>
            <a:pPr marL="285750" indent="-285750">
              <a:lnSpc>
                <a:spcPct val="100000"/>
              </a:lnSpc>
              <a:spcBef>
                <a:spcPct val="20000"/>
              </a:spcBef>
              <a:buClr>
                <a:schemeClr val="accent1"/>
              </a:buClr>
              <a:buFont typeface="Arial" panose="020B0604020202020204" pitchFamily="34" charset="0"/>
              <a:buChar char="•"/>
            </a:pPr>
            <a:r>
              <a:rPr lang="en-US" altLang="en-US" sz="2400" b="0" dirty="0">
                <a:solidFill>
                  <a:schemeClr val="tx1"/>
                </a:solidFill>
                <a:latin typeface="+mn-lt"/>
                <a:cs typeface="Arial" panose="020B0604020202020204" pitchFamily="34" charset="0"/>
              </a:rPr>
              <a:t>Funding to cover full cost of </a:t>
            </a:r>
            <a:r>
              <a:rPr lang="en-US" altLang="en-US" sz="2400" b="0" dirty="0" smtClean="0">
                <a:solidFill>
                  <a:schemeClr val="tx1"/>
                </a:solidFill>
                <a:latin typeface="+mn-lt"/>
                <a:cs typeface="Arial" panose="020B0604020202020204" pitchFamily="34" charset="0"/>
              </a:rPr>
              <a:t>study (FCS);</a:t>
            </a:r>
            <a:endParaRPr lang="en-US" altLang="en-US" sz="2400" b="0" dirty="0">
              <a:solidFill>
                <a:schemeClr val="tx1"/>
              </a:solidFill>
              <a:latin typeface="+mn-lt"/>
              <a:cs typeface="Arial" panose="020B0604020202020204" pitchFamily="34" charset="0"/>
            </a:endParaRPr>
          </a:p>
          <a:p>
            <a:pPr marL="285750" indent="-285750">
              <a:lnSpc>
                <a:spcPct val="100000"/>
              </a:lnSpc>
              <a:spcBef>
                <a:spcPct val="20000"/>
              </a:spcBef>
              <a:buClr>
                <a:schemeClr val="accent1"/>
              </a:buClr>
              <a:buFont typeface="Arial" panose="020B0604020202020204" pitchFamily="34" charset="0"/>
              <a:buChar char="•"/>
            </a:pPr>
            <a:r>
              <a:rPr lang="en-US" altLang="en-US" sz="2400" b="0" dirty="0" smtClean="0">
                <a:solidFill>
                  <a:schemeClr val="tx1"/>
                </a:solidFill>
                <a:latin typeface="+mn-lt"/>
                <a:cs typeface="Arial" panose="020B0604020202020204" pitchFamily="34" charset="0"/>
              </a:rPr>
              <a:t>Facilitate </a:t>
            </a:r>
            <a:r>
              <a:rPr lang="en-US" altLang="en-US" sz="2400" b="0" dirty="0">
                <a:solidFill>
                  <a:schemeClr val="tx1"/>
                </a:solidFill>
                <a:latin typeface="+mn-lt"/>
                <a:cs typeface="Arial" panose="020B0604020202020204" pitchFamily="34" charset="0"/>
              </a:rPr>
              <a:t>retention of exceptional achievers;</a:t>
            </a:r>
            <a:endParaRPr lang="en-ZA" altLang="en-US" sz="2400" b="0" dirty="0">
              <a:solidFill>
                <a:schemeClr val="tx1"/>
              </a:solidFill>
              <a:latin typeface="+mn-lt"/>
              <a:cs typeface="Arial" panose="020B0604020202020204" pitchFamily="34" charset="0"/>
            </a:endParaRPr>
          </a:p>
          <a:p>
            <a:pPr marL="285750" indent="-285750">
              <a:lnSpc>
                <a:spcPct val="100000"/>
              </a:lnSpc>
              <a:spcBef>
                <a:spcPct val="20000"/>
              </a:spcBef>
              <a:buClr>
                <a:schemeClr val="accent1"/>
              </a:buClr>
              <a:buFont typeface="Arial" panose="020B0604020202020204" pitchFamily="34" charset="0"/>
              <a:buChar char="•"/>
            </a:pPr>
            <a:r>
              <a:rPr lang="en-ZA" altLang="en-US" sz="2400" b="0" dirty="0">
                <a:solidFill>
                  <a:schemeClr val="tx1"/>
                </a:solidFill>
                <a:latin typeface="+mn-lt"/>
                <a:cs typeface="Arial" panose="020B0604020202020204" pitchFamily="34" charset="0"/>
              </a:rPr>
              <a:t>Allow for funding without interruption for postgraduate </a:t>
            </a:r>
            <a:r>
              <a:rPr lang="en-ZA" altLang="en-US" sz="2400" b="0" dirty="0" smtClean="0">
                <a:solidFill>
                  <a:schemeClr val="tx1"/>
                </a:solidFill>
                <a:latin typeface="+mn-lt"/>
                <a:cs typeface="Arial" panose="020B0604020202020204" pitchFamily="34" charset="0"/>
              </a:rPr>
              <a:t>degrees </a:t>
            </a:r>
            <a:r>
              <a:rPr lang="en-ZA" altLang="en-US" sz="2400" b="0" dirty="0">
                <a:solidFill>
                  <a:schemeClr val="tx1"/>
                </a:solidFill>
                <a:latin typeface="+mn-lt"/>
                <a:cs typeface="Arial" panose="020B0604020202020204" pitchFamily="34" charset="0"/>
              </a:rPr>
              <a:t>completed within regulation time;</a:t>
            </a:r>
          </a:p>
          <a:p>
            <a:pPr marL="285750" indent="-285750">
              <a:lnSpc>
                <a:spcPct val="100000"/>
              </a:lnSpc>
              <a:spcBef>
                <a:spcPct val="20000"/>
              </a:spcBef>
              <a:buClr>
                <a:schemeClr val="accent1"/>
              </a:buClr>
              <a:buFont typeface="Arial" panose="020B0604020202020204" pitchFamily="34" charset="0"/>
              <a:buChar char="•"/>
            </a:pPr>
            <a:r>
              <a:rPr lang="en-GB" altLang="en-US" sz="2400" b="0" dirty="0">
                <a:solidFill>
                  <a:schemeClr val="tx1"/>
                </a:solidFill>
                <a:latin typeface="+mn-lt"/>
                <a:cs typeface="Arial" panose="020B0604020202020204" pitchFamily="34" charset="0"/>
              </a:rPr>
              <a:t>Encourage higher participation in postgraduate studies, by ensuring that  NRF bursary values for partial cost of study (PCS) cover at least tuition and accommodation costs. </a:t>
            </a:r>
          </a:p>
          <a:p>
            <a:pPr marL="285750" indent="-285750">
              <a:lnSpc>
                <a:spcPct val="100000"/>
              </a:lnSpc>
              <a:spcBef>
                <a:spcPct val="20000"/>
              </a:spcBef>
              <a:buClr>
                <a:schemeClr val="accent1"/>
              </a:buClr>
              <a:buFont typeface="Arial" panose="020B0604020202020204" pitchFamily="34" charset="0"/>
              <a:buChar char="•"/>
            </a:pPr>
            <a:r>
              <a:rPr lang="en-GB" altLang="en-US" sz="2400" b="0" dirty="0">
                <a:solidFill>
                  <a:schemeClr val="tx1"/>
                </a:solidFill>
                <a:latin typeface="+mn-lt"/>
                <a:cs typeface="Arial" panose="020B0604020202020204" pitchFamily="34" charset="0"/>
              </a:rPr>
              <a:t>Contribute to a reduction in the time to completion, whilst being sensitive to discipline and societal specific norms. </a:t>
            </a:r>
          </a:p>
          <a:p>
            <a:pPr marL="342900" indent="-342900">
              <a:lnSpc>
                <a:spcPct val="100000"/>
              </a:lnSpc>
              <a:buFont typeface="Arial" panose="020B0604020202020204" pitchFamily="34" charset="0"/>
              <a:buChar char="•"/>
            </a:pPr>
            <a:endParaRPr lang="en-US" altLang="en-US" sz="2000" i="1" dirty="0">
              <a:solidFill>
                <a:schemeClr val="tx1"/>
              </a:solidFill>
              <a:latin typeface="+mn-lt"/>
              <a:cs typeface="Arial" panose="020B0604020202020204" pitchFamily="34" charset="0"/>
            </a:endParaRPr>
          </a:p>
          <a:p>
            <a:pPr>
              <a:lnSpc>
                <a:spcPct val="100000"/>
              </a:lnSpc>
            </a:pPr>
            <a:endParaRPr lang="en-US" altLang="en-US" sz="2000" i="1" dirty="0">
              <a:solidFill>
                <a:schemeClr val="tx1"/>
              </a:solidFill>
              <a:latin typeface="+mn-lt"/>
              <a:cs typeface="Arial" panose="020B0604020202020204" pitchFamily="34" charset="0"/>
            </a:endParaRPr>
          </a:p>
          <a:p>
            <a:pPr eaLnBrk="0" fontAlgn="base" hangingPunct="0">
              <a:lnSpc>
                <a:spcPct val="100000"/>
              </a:lnSpc>
            </a:pPr>
            <a:endParaRPr lang="en-ZA" altLang="en-US" sz="2000" dirty="0">
              <a:solidFill>
                <a:schemeClr val="tx1"/>
              </a:solidFill>
              <a:latin typeface="+mn-lt"/>
              <a:cs typeface="Arial" panose="020B0604020202020204" pitchFamily="34" charset="0"/>
            </a:endParaRPr>
          </a:p>
        </p:txBody>
      </p:sp>
      <p:sp>
        <p:nvSpPr>
          <p:cNvPr id="8" name="Slide Number Placeholder 2"/>
          <p:cNvSpPr txBox="1">
            <a:spLocks/>
          </p:cNvSpPr>
          <p:nvPr/>
        </p:nvSpPr>
        <p:spPr>
          <a:xfrm>
            <a:off x="7086600" y="6486869"/>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ZA" altLang="en-US" sz="1200" b="0" i="0" u="none" strike="noStrike" kern="1200" cap="none" spc="0" normalizeH="0" baseline="0" noProof="0" dirty="0" smtClean="0">
                <a:ln>
                  <a:noFill/>
                </a:ln>
                <a:solidFill>
                  <a:srgbClr val="898989"/>
                </a:solidFill>
                <a:effectLst/>
                <a:uLnTx/>
                <a:uFillTx/>
                <a:latin typeface="Calibri" panose="020F0502020204030204" pitchFamily="34" charset="0"/>
                <a:ea typeface="+mn-ea"/>
                <a:cs typeface="Arial" panose="020B0604020202020204" pitchFamily="34" charset="0"/>
              </a:rPr>
              <a:t>2</a:t>
            </a:r>
            <a:endParaRPr kumimoji="0" lang="en-ZA" alt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3" name="TextBox 2"/>
          <p:cNvSpPr txBox="1"/>
          <p:nvPr/>
        </p:nvSpPr>
        <p:spPr>
          <a:xfrm>
            <a:off x="299061" y="630089"/>
            <a:ext cx="7816239" cy="707886"/>
          </a:xfrm>
          <a:prstGeom prst="rect">
            <a:avLst/>
          </a:prstGeom>
          <a:noFill/>
        </p:spPr>
        <p:txBody>
          <a:bodyPr wrap="square" rtlCol="0">
            <a:spAutoFit/>
          </a:bodyPr>
          <a:lstStyle/>
          <a:p>
            <a:r>
              <a:rPr lang="en-US" sz="2000" b="1" dirty="0">
                <a:solidFill>
                  <a:srgbClr val="C00000"/>
                </a:solidFill>
              </a:rPr>
              <a:t>The objective </a:t>
            </a:r>
            <a:r>
              <a:rPr lang="en-US" sz="2000" b="1" dirty="0" smtClean="0">
                <a:solidFill>
                  <a:srgbClr val="C00000"/>
                </a:solidFill>
              </a:rPr>
              <a:t>of this policy is to enhance equity of access, success and throughput, through funding. </a:t>
            </a:r>
            <a:endParaRPr lang="en-US" sz="2000" b="1" dirty="0">
              <a:solidFill>
                <a:srgbClr val="C00000"/>
              </a:solidFill>
            </a:endParaRPr>
          </a:p>
        </p:txBody>
      </p:sp>
      <p:sp>
        <p:nvSpPr>
          <p:cNvPr id="4" name="Slide Number Placeholder 3"/>
          <p:cNvSpPr>
            <a:spLocks noGrp="1"/>
          </p:cNvSpPr>
          <p:nvPr>
            <p:ph type="sldNum" sz="quarter" idx="12"/>
          </p:nvPr>
        </p:nvSpPr>
        <p:spPr/>
        <p:txBody>
          <a:bodyPr/>
          <a:lstStyle/>
          <a:p>
            <a:fld id="{A8380127-2E4F-4720-A546-49D7111EBC0C}" type="slidenum">
              <a:rPr lang="en-US" smtClean="0">
                <a:solidFill>
                  <a:srgbClr val="4F81BD"/>
                </a:solidFill>
              </a:rPr>
              <a:pPr/>
              <a:t>38</a:t>
            </a:fld>
            <a:endParaRPr lang="en-US" dirty="0">
              <a:solidFill>
                <a:srgbClr val="4F81BD"/>
              </a:solidFill>
            </a:endParaRPr>
          </a:p>
        </p:txBody>
      </p:sp>
    </p:spTree>
    <p:extLst>
      <p:ext uri="{BB962C8B-B14F-4D97-AF65-F5344CB8AC3E}">
        <p14:creationId xmlns:p14="http://schemas.microsoft.com/office/powerpoint/2010/main" val="320488089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8720"/>
            <a:ext cx="9144000" cy="4968551"/>
          </a:xfrm>
        </p:spPr>
        <p:txBody>
          <a:bodyPr>
            <a:noAutofit/>
          </a:bodyPr>
          <a:lstStyle/>
          <a:p>
            <a:pPr>
              <a:spcBef>
                <a:spcPts val="0"/>
              </a:spcBef>
              <a:spcAft>
                <a:spcPts val="800"/>
              </a:spcAft>
            </a:pPr>
            <a:r>
              <a:rPr lang="en-ZA" sz="2000" b="1" dirty="0">
                <a:solidFill>
                  <a:srgbClr val="C00000"/>
                </a:solidFill>
              </a:rPr>
              <a:t>The objective of the ECRS programme is to transform the equity profile of South Africa’s LIRS.</a:t>
            </a:r>
          </a:p>
          <a:p>
            <a:pPr marL="342900" indent="-342900">
              <a:spcBef>
                <a:spcPts val="0"/>
              </a:spcBef>
              <a:spcAft>
                <a:spcPts val="800"/>
              </a:spcAft>
              <a:buFont typeface="Arial" panose="020B0604020202020204" pitchFamily="34" charset="0"/>
              <a:buChar char="•"/>
            </a:pPr>
            <a:r>
              <a:rPr lang="en-ZA" sz="2400" spc="-50" dirty="0" smtClean="0">
                <a:ln w="0"/>
                <a:solidFill>
                  <a:schemeClr val="tx1"/>
                </a:solidFill>
                <a:cs typeface="Arial" panose="020B0604020202020204" pitchFamily="34" charset="0"/>
              </a:rPr>
              <a:t>A </a:t>
            </a:r>
            <a:r>
              <a:rPr lang="en-US" sz="2400" spc="-50" dirty="0">
                <a:ln w="0"/>
                <a:solidFill>
                  <a:schemeClr val="tx1"/>
                </a:solidFill>
                <a:cs typeface="Arial" panose="020B0604020202020204" pitchFamily="34" charset="0"/>
              </a:rPr>
              <a:t>new interconnected, scalable ECRS programme is </a:t>
            </a:r>
            <a:r>
              <a:rPr lang="en-US" sz="2400" spc="-50" dirty="0" smtClean="0">
                <a:ln w="0"/>
                <a:solidFill>
                  <a:schemeClr val="tx1"/>
                </a:solidFill>
                <a:cs typeface="Arial" panose="020B0604020202020204" pitchFamily="34" charset="0"/>
              </a:rPr>
              <a:t>proposed </a:t>
            </a:r>
            <a:r>
              <a:rPr lang="en-US" sz="2400" spc="-50" dirty="0">
                <a:ln w="0"/>
                <a:solidFill>
                  <a:schemeClr val="tx1"/>
                </a:solidFill>
                <a:cs typeface="Arial" panose="020B0604020202020204" pitchFamily="34" charset="0"/>
              </a:rPr>
              <a:t>and anchored on a sustainable partnership model </a:t>
            </a:r>
            <a:r>
              <a:rPr lang="en-US" sz="2400" spc="-50" dirty="0" smtClean="0">
                <a:ln w="0"/>
                <a:solidFill>
                  <a:schemeClr val="tx1"/>
                </a:solidFill>
                <a:cs typeface="Arial" panose="020B0604020202020204" pitchFamily="34" charset="0"/>
              </a:rPr>
              <a:t>comprising:</a:t>
            </a:r>
          </a:p>
          <a:p>
            <a:pPr marL="800100" lvl="1" indent="-342900">
              <a:spcBef>
                <a:spcPts val="0"/>
              </a:spcBef>
              <a:spcAft>
                <a:spcPts val="800"/>
              </a:spcAft>
              <a:buFont typeface="Arial" panose="020B0604020202020204" pitchFamily="34" charset="0"/>
              <a:buChar char="•"/>
            </a:pPr>
            <a:r>
              <a:rPr lang="en-US" sz="2400" spc="-50" dirty="0" smtClean="0">
                <a:ln w="0"/>
                <a:solidFill>
                  <a:schemeClr val="tx1"/>
                </a:solidFill>
                <a:cs typeface="Arial" panose="020B0604020202020204" pitchFamily="34" charset="0"/>
              </a:rPr>
              <a:t>An</a:t>
            </a:r>
            <a:r>
              <a:rPr lang="en-ZA" sz="2400" spc="-50" dirty="0" smtClean="0">
                <a:ln w="0"/>
                <a:solidFill>
                  <a:schemeClr val="tx1"/>
                </a:solidFill>
                <a:cs typeface="Arial" panose="020B0604020202020204" pitchFamily="34" charset="0"/>
              </a:rPr>
              <a:t> </a:t>
            </a:r>
            <a:r>
              <a:rPr lang="en-ZA" sz="2400" spc="-50" dirty="0">
                <a:ln w="0"/>
                <a:solidFill>
                  <a:schemeClr val="tx1"/>
                </a:solidFill>
                <a:cs typeface="Arial" panose="020B0604020202020204" pitchFamily="34" charset="0"/>
              </a:rPr>
              <a:t>individual recipient; </a:t>
            </a:r>
          </a:p>
          <a:p>
            <a:pPr marL="800100" lvl="1" indent="-342900">
              <a:spcBef>
                <a:spcPts val="0"/>
              </a:spcBef>
              <a:spcAft>
                <a:spcPts val="800"/>
              </a:spcAft>
              <a:buFont typeface="Arial" panose="020B0604020202020204" pitchFamily="34" charset="0"/>
              <a:buChar char="•"/>
            </a:pPr>
            <a:r>
              <a:rPr lang="en-ZA" sz="2400" spc="-50" dirty="0" smtClean="0">
                <a:ln w="0"/>
                <a:solidFill>
                  <a:schemeClr val="tx1"/>
                </a:solidFill>
                <a:cs typeface="Arial" panose="020B0604020202020204" pitchFamily="34" charset="0"/>
              </a:rPr>
              <a:t>Host </a:t>
            </a:r>
            <a:r>
              <a:rPr lang="en-ZA" sz="2400" spc="-50" dirty="0">
                <a:ln w="0"/>
                <a:solidFill>
                  <a:schemeClr val="tx1"/>
                </a:solidFill>
                <a:cs typeface="Arial" panose="020B0604020202020204" pitchFamily="34" charset="0"/>
              </a:rPr>
              <a:t>universities and/or research institutions; and </a:t>
            </a:r>
          </a:p>
          <a:p>
            <a:pPr marL="800100" lvl="1" indent="-342900">
              <a:spcBef>
                <a:spcPts val="0"/>
              </a:spcBef>
              <a:spcAft>
                <a:spcPts val="800"/>
              </a:spcAft>
              <a:buFont typeface="Arial" panose="020B0604020202020204" pitchFamily="34" charset="0"/>
              <a:buChar char="•"/>
            </a:pPr>
            <a:r>
              <a:rPr lang="en-ZA" sz="2400" spc="-50" dirty="0" smtClean="0">
                <a:ln w="0"/>
                <a:solidFill>
                  <a:schemeClr val="tx1"/>
                </a:solidFill>
                <a:cs typeface="Arial" panose="020B0604020202020204" pitchFamily="34" charset="0"/>
              </a:rPr>
              <a:t>The </a:t>
            </a:r>
            <a:r>
              <a:rPr lang="en-ZA" sz="2400" spc="-50" dirty="0">
                <a:ln w="0"/>
                <a:solidFill>
                  <a:schemeClr val="tx1"/>
                </a:solidFill>
                <a:cs typeface="Arial" panose="020B0604020202020204" pitchFamily="34" charset="0"/>
              </a:rPr>
              <a:t>NRF as a funder and owner of the programme and possibly other resourcing partners</a:t>
            </a:r>
            <a:r>
              <a:rPr lang="en-ZA" sz="2400" spc="-50" dirty="0" smtClean="0">
                <a:ln w="0"/>
                <a:solidFill>
                  <a:schemeClr val="tx1"/>
                </a:solidFill>
                <a:cs typeface="Arial" panose="020B0604020202020204" pitchFamily="34" charset="0"/>
              </a:rPr>
              <a:t>.</a:t>
            </a:r>
          </a:p>
          <a:p>
            <a:r>
              <a:rPr lang="en-US" sz="2400" spc="-50" dirty="0" smtClean="0">
                <a:ln w="0"/>
                <a:solidFill>
                  <a:schemeClr val="tx1"/>
                </a:solidFill>
                <a:cs typeface="Arial" panose="020B0604020202020204" pitchFamily="34" charset="0"/>
              </a:rPr>
              <a:t>The ECRS </a:t>
            </a:r>
            <a:r>
              <a:rPr lang="en-US" sz="2400" spc="-50" dirty="0">
                <a:ln w="0"/>
                <a:solidFill>
                  <a:schemeClr val="tx1"/>
                </a:solidFill>
                <a:cs typeface="Arial" panose="020B0604020202020204" pitchFamily="34" charset="0"/>
              </a:rPr>
              <a:t>programme </a:t>
            </a:r>
            <a:r>
              <a:rPr lang="en-US" sz="2400" spc="-50" dirty="0" smtClean="0">
                <a:ln w="0"/>
                <a:solidFill>
                  <a:schemeClr val="tx1"/>
                </a:solidFill>
                <a:cs typeface="Arial" panose="020B0604020202020204" pitchFamily="34" charset="0"/>
              </a:rPr>
              <a:t>intends taking in cohorts of fellows for up to 20 years with fellowship support of up to 15 years, making it a long term intervention.</a:t>
            </a:r>
            <a:endParaRPr lang="en-US" sz="2400" spc="-50" dirty="0">
              <a:ln w="0"/>
              <a:solidFill>
                <a:schemeClr val="tx1"/>
              </a:solidFill>
              <a:cs typeface="Arial" panose="020B0604020202020204" pitchFamily="34" charset="0"/>
            </a:endParaRPr>
          </a:p>
          <a:p>
            <a:pPr marL="1104750" indent="-1143000">
              <a:buFont typeface="Arial" panose="020B0604020202020204" pitchFamily="34" charset="0"/>
              <a:buChar char="•"/>
            </a:pPr>
            <a:endParaRPr lang="en-ZA" sz="2400" b="1" kern="0" dirty="0">
              <a:solidFill>
                <a:sysClr val="windowText" lastClr="000000"/>
              </a:solidFill>
              <a:ea typeface="Calibri"/>
              <a:cs typeface="Times New Roman"/>
            </a:endParaRPr>
          </a:p>
          <a:p>
            <a:pPr marL="3200400" lvl="7" indent="0">
              <a:buNone/>
            </a:pPr>
            <a:endParaRPr lang="en-ZA" dirty="0"/>
          </a:p>
          <a:p>
            <a:pPr marL="3200400" lvl="7" indent="0">
              <a:buNone/>
            </a:pPr>
            <a:endParaRPr lang="en-ZA" dirty="0" smtClean="0"/>
          </a:p>
          <a:p>
            <a:pPr marL="3200400" lvl="7" indent="0">
              <a:buNone/>
            </a:pPr>
            <a:r>
              <a:rPr lang="en-ZA" dirty="0" smtClean="0"/>
              <a:t> </a:t>
            </a:r>
            <a:endParaRPr lang="en-ZA" dirty="0"/>
          </a:p>
        </p:txBody>
      </p:sp>
      <p:sp>
        <p:nvSpPr>
          <p:cNvPr id="4" name="Title 5"/>
          <p:cNvSpPr>
            <a:spLocks noGrp="1"/>
          </p:cNvSpPr>
          <p:nvPr>
            <p:ph type="title"/>
          </p:nvPr>
        </p:nvSpPr>
        <p:spPr>
          <a:xfrm>
            <a:off x="0" y="216024"/>
            <a:ext cx="9144000" cy="692696"/>
          </a:xfrm>
        </p:spPr>
        <p:txBody>
          <a:bodyPr vert="horz" lIns="91440" tIns="45720" rIns="91440" bIns="45720" rtlCol="0" anchor="t">
            <a:noAutofit/>
          </a:bodyPr>
          <a:lstStyle/>
          <a:p>
            <a:r>
              <a:rPr lang="en-US" sz="2400" dirty="0" smtClean="0"/>
              <a:t>Future Plans - New Programme For Exceptional ECRS</a:t>
            </a:r>
            <a:endParaRPr lang="en-ZA" altLang="en-US" sz="2400" dirty="0"/>
          </a:p>
        </p:txBody>
      </p:sp>
      <p:sp>
        <p:nvSpPr>
          <p:cNvPr id="2" name="Slide Number Placeholder 1"/>
          <p:cNvSpPr>
            <a:spLocks noGrp="1"/>
          </p:cNvSpPr>
          <p:nvPr>
            <p:ph type="sldNum" sz="quarter" idx="4294967295"/>
          </p:nvPr>
        </p:nvSpPr>
        <p:spPr>
          <a:xfrm>
            <a:off x="6773771" y="5661248"/>
            <a:ext cx="2133600" cy="216023"/>
          </a:xfrm>
          <a:prstGeom prst="rect">
            <a:avLst/>
          </a:prstGeom>
        </p:spPr>
        <p:txBody>
          <a:bodyPr/>
          <a:lstStyle/>
          <a:p>
            <a:fld id="{A8380127-2E4F-4720-A546-49D7111EBC0C}" type="slidenum">
              <a:rPr lang="en-US" smtClean="0"/>
              <a:t>39</a:t>
            </a:fld>
            <a:endParaRPr lang="en-US" dirty="0"/>
          </a:p>
        </p:txBody>
      </p:sp>
    </p:spTree>
    <p:extLst>
      <p:ext uri="{BB962C8B-B14F-4D97-AF65-F5344CB8AC3E}">
        <p14:creationId xmlns:p14="http://schemas.microsoft.com/office/powerpoint/2010/main" val="192798306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40960" cy="576064"/>
          </a:xfrm>
        </p:spPr>
        <p:txBody>
          <a:bodyPr>
            <a:noAutofit/>
          </a:bodyPr>
          <a:lstStyle/>
          <a:p>
            <a:r>
              <a:rPr lang="en-ZA" sz="2400" dirty="0" smtClean="0">
                <a:cs typeface="Calibri" panose="020F0502020204030204" pitchFamily="34" charset="0"/>
              </a:rPr>
              <a:t>Expressing the NRF Mandate</a:t>
            </a:r>
            <a:endParaRPr lang="en-US" sz="2400" dirty="0">
              <a:cs typeface="Calibri" panose="020F050202020403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96934839"/>
              </p:ext>
            </p:extLst>
          </p:nvPr>
        </p:nvGraphicFramePr>
        <p:xfrm>
          <a:off x="250825" y="692696"/>
          <a:ext cx="8893175"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5148064" y="4869160"/>
            <a:ext cx="2664296" cy="1169551"/>
          </a:xfrm>
          <a:prstGeom prst="rect">
            <a:avLst/>
          </a:prstGeom>
          <a:noFill/>
        </p:spPr>
        <p:txBody>
          <a:bodyPr wrap="square" rtlCol="0">
            <a:spAutoFit/>
          </a:bodyPr>
          <a:lstStyle/>
          <a:p>
            <a:pPr marL="171450" lvl="0" indent="-171450">
              <a:buFont typeface="Arial" panose="020B0604020202020204" pitchFamily="34" charset="0"/>
              <a:buChar char="•"/>
            </a:pPr>
            <a:r>
              <a:rPr lang="en-US" sz="1400" dirty="0" smtClean="0"/>
              <a:t>Building partnerships and synergies</a:t>
            </a:r>
          </a:p>
          <a:p>
            <a:pPr marL="171450" lvl="0" indent="-171450">
              <a:buFont typeface="Arial" panose="020B0604020202020204" pitchFamily="34" charset="0"/>
              <a:buChar char="•"/>
            </a:pPr>
            <a:r>
              <a:rPr lang="en-US" sz="1400" dirty="0" smtClean="0"/>
              <a:t>Providing system wide information and intelligence </a:t>
            </a:r>
          </a:p>
          <a:p>
            <a:pPr marL="171450" lvl="0" indent="-171450">
              <a:buFont typeface="Arial" panose="020B0604020202020204" pitchFamily="34" charset="0"/>
              <a:buChar char="•"/>
            </a:pPr>
            <a:endParaRPr lang="en-US" sz="1400" dirty="0"/>
          </a:p>
        </p:txBody>
      </p:sp>
      <p:sp>
        <p:nvSpPr>
          <p:cNvPr id="3" name="TextBox 2"/>
          <p:cNvSpPr txBox="1"/>
          <p:nvPr/>
        </p:nvSpPr>
        <p:spPr>
          <a:xfrm>
            <a:off x="2267744" y="2636912"/>
            <a:ext cx="1656184" cy="1477328"/>
          </a:xfrm>
          <a:prstGeom prst="rect">
            <a:avLst/>
          </a:prstGeom>
          <a:noFill/>
        </p:spPr>
        <p:txBody>
          <a:bodyPr wrap="square" rtlCol="0">
            <a:spAutoFit/>
          </a:bodyPr>
          <a:lstStyle/>
          <a:p>
            <a:pPr algn="ctr"/>
            <a:r>
              <a:rPr lang="en-ZA" b="1" dirty="0" smtClean="0">
                <a:solidFill>
                  <a:schemeClr val="bg1"/>
                </a:solidFill>
              </a:rPr>
              <a:t>NRF Mandate is embedded in the following areas</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A8380127-2E4F-4720-A546-49D7111EBC0C}" type="slidenum">
              <a:rPr lang="en-US" smtClean="0"/>
              <a:t>4</a:t>
            </a:fld>
            <a:endParaRPr lang="en-US" dirty="0"/>
          </a:p>
        </p:txBody>
      </p:sp>
    </p:spTree>
    <p:extLst>
      <p:ext uri="{BB962C8B-B14F-4D97-AF65-F5344CB8AC3E}">
        <p14:creationId xmlns:p14="http://schemas.microsoft.com/office/powerpoint/2010/main" val="351650769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cap="all" dirty="0">
                <a:solidFill>
                  <a:srgbClr val="C00000"/>
                </a:solidFill>
              </a:rPr>
              <a:t/>
            </a:r>
            <a:br>
              <a:rPr lang="en-US" sz="3200" b="1" cap="all" dirty="0">
                <a:solidFill>
                  <a:srgbClr val="C00000"/>
                </a:solidFill>
              </a:rPr>
            </a:br>
            <a:endParaRPr lang="en-US" sz="4000" b="1" cap="all" dirty="0">
              <a:solidFill>
                <a:srgbClr val="FF0000"/>
              </a:solidFill>
            </a:endParaRPr>
          </a:p>
        </p:txBody>
      </p:sp>
      <p:sp>
        <p:nvSpPr>
          <p:cNvPr id="4" name="Rectangle 3"/>
          <p:cNvSpPr/>
          <p:nvPr/>
        </p:nvSpPr>
        <p:spPr>
          <a:xfrm>
            <a:off x="222589" y="0"/>
            <a:ext cx="8640960" cy="830997"/>
          </a:xfrm>
          <a:prstGeom prst="rect">
            <a:avLst/>
          </a:prstGeom>
        </p:spPr>
        <p:txBody>
          <a:bodyPr vert="horz" lIns="91440" tIns="45720" rIns="91440" bIns="45720" rtlCol="0" anchor="t">
            <a:noAutofit/>
          </a:bodyPr>
          <a:lstStyle/>
          <a:p>
            <a:pPr>
              <a:spcBef>
                <a:spcPct val="0"/>
              </a:spcBef>
            </a:pPr>
            <a:r>
              <a:rPr lang="en-US" sz="2400" b="1" dirty="0" smtClean="0">
                <a:solidFill>
                  <a:schemeClr val="accent1"/>
                </a:solidFill>
                <a:latin typeface="+mj-lt"/>
                <a:ea typeface="+mj-ea"/>
                <a:cs typeface="+mj-cs"/>
              </a:rPr>
              <a:t>Future Plans - Development </a:t>
            </a:r>
            <a:r>
              <a:rPr lang="en-US" sz="2400" b="1" dirty="0">
                <a:solidFill>
                  <a:schemeClr val="accent1"/>
                </a:solidFill>
                <a:latin typeface="+mj-lt"/>
                <a:ea typeface="+mj-ea"/>
                <a:cs typeface="+mj-cs"/>
              </a:rPr>
              <a:t>of a Research </a:t>
            </a:r>
            <a:r>
              <a:rPr lang="en-US" sz="2400" b="1" dirty="0" smtClean="0">
                <a:solidFill>
                  <a:schemeClr val="accent1"/>
                </a:solidFill>
                <a:latin typeface="+mj-lt"/>
                <a:ea typeface="+mj-ea"/>
                <a:cs typeface="+mj-cs"/>
              </a:rPr>
              <a:t>Agenda</a:t>
            </a:r>
            <a:endParaRPr lang="en-ZA" sz="2400" b="1" dirty="0">
              <a:solidFill>
                <a:schemeClr val="accent1"/>
              </a:solidFill>
              <a:latin typeface="+mj-lt"/>
              <a:ea typeface="+mj-ea"/>
              <a:cs typeface="+mj-cs"/>
            </a:endParaRPr>
          </a:p>
        </p:txBody>
      </p:sp>
      <p:sp>
        <p:nvSpPr>
          <p:cNvPr id="6" name="Content Placeholder 2">
            <a:extLst>
              <a:ext uri="{FF2B5EF4-FFF2-40B4-BE49-F238E27FC236}">
                <a16:creationId xmlns:a16="http://schemas.microsoft.com/office/drawing/2014/main" id="{8D26A8F9-AEB3-0743-BA77-75BBEEB6E5A2}"/>
              </a:ext>
            </a:extLst>
          </p:cNvPr>
          <p:cNvSpPr txBox="1">
            <a:spLocks/>
          </p:cNvSpPr>
          <p:nvPr/>
        </p:nvSpPr>
        <p:spPr>
          <a:xfrm>
            <a:off x="149762" y="656711"/>
            <a:ext cx="8713787" cy="3816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400" b="1" dirty="0" smtClean="0">
                <a:solidFill>
                  <a:srgbClr val="C00000"/>
                </a:solidFill>
              </a:rPr>
              <a:t>NRF research agenda will </a:t>
            </a:r>
          </a:p>
          <a:p>
            <a:pPr algn="just"/>
            <a:r>
              <a:rPr lang="en-US" sz="2600" dirty="0" smtClean="0">
                <a:solidFill>
                  <a:schemeClr val="tx1"/>
                </a:solidFill>
              </a:rPr>
              <a:t>provide the common thread to tie together and integrate all of the organization’s mandated activities;</a:t>
            </a:r>
          </a:p>
          <a:p>
            <a:pPr algn="just"/>
            <a:r>
              <a:rPr lang="en-US" sz="2600" dirty="0" smtClean="0">
                <a:solidFill>
                  <a:schemeClr val="tx1"/>
                </a:solidFill>
              </a:rPr>
              <a:t>enable the organization to think, plan, and act for impact by design; </a:t>
            </a:r>
          </a:p>
          <a:p>
            <a:pPr algn="just"/>
            <a:r>
              <a:rPr lang="en-US" sz="2600" dirty="0" smtClean="0">
                <a:solidFill>
                  <a:schemeClr val="tx1"/>
                </a:solidFill>
              </a:rPr>
              <a:t>provide a mechanism to give expression to the </a:t>
            </a:r>
            <a:r>
              <a:rPr lang="en-US" sz="2600" i="1" dirty="0" smtClean="0">
                <a:solidFill>
                  <a:schemeClr val="tx1"/>
                </a:solidFill>
              </a:rPr>
              <a:t>Strategy 2030</a:t>
            </a:r>
            <a:r>
              <a:rPr lang="en-US" sz="2600" dirty="0" smtClean="0">
                <a:solidFill>
                  <a:schemeClr val="tx1"/>
                </a:solidFill>
              </a:rPr>
              <a:t> anchors of </a:t>
            </a:r>
            <a:r>
              <a:rPr lang="en-US" sz="2600" u="sng" dirty="0" smtClean="0">
                <a:solidFill>
                  <a:schemeClr val="tx1"/>
                </a:solidFill>
              </a:rPr>
              <a:t>Transformation</a:t>
            </a:r>
            <a:r>
              <a:rPr lang="en-US" sz="2600" dirty="0" smtClean="0">
                <a:solidFill>
                  <a:schemeClr val="tx1"/>
                </a:solidFill>
              </a:rPr>
              <a:t>, </a:t>
            </a:r>
            <a:r>
              <a:rPr lang="en-US" sz="2600" u="sng" dirty="0" smtClean="0">
                <a:solidFill>
                  <a:schemeClr val="tx1"/>
                </a:solidFill>
              </a:rPr>
              <a:t>Impact</a:t>
            </a:r>
            <a:r>
              <a:rPr lang="en-US" sz="2600" dirty="0" smtClean="0">
                <a:solidFill>
                  <a:schemeClr val="tx1"/>
                </a:solidFill>
              </a:rPr>
              <a:t>, </a:t>
            </a:r>
            <a:r>
              <a:rPr lang="en-US" sz="2600" u="sng" dirty="0" smtClean="0">
                <a:solidFill>
                  <a:schemeClr val="tx1"/>
                </a:solidFill>
              </a:rPr>
              <a:t>Excellence</a:t>
            </a:r>
            <a:r>
              <a:rPr lang="en-US" sz="2600" dirty="0" smtClean="0">
                <a:solidFill>
                  <a:schemeClr val="tx1"/>
                </a:solidFill>
              </a:rPr>
              <a:t> &amp; </a:t>
            </a:r>
            <a:r>
              <a:rPr lang="en-US" sz="2600" u="sng" dirty="0" smtClean="0">
                <a:solidFill>
                  <a:schemeClr val="tx1"/>
                </a:solidFill>
              </a:rPr>
              <a:t>Sustainability</a:t>
            </a:r>
            <a:r>
              <a:rPr lang="en-US" sz="2600" dirty="0" smtClean="0">
                <a:solidFill>
                  <a:schemeClr val="tx1"/>
                </a:solidFill>
              </a:rPr>
              <a:t>;</a:t>
            </a:r>
          </a:p>
          <a:p>
            <a:pPr algn="just"/>
            <a:r>
              <a:rPr lang="en-ZA" sz="2600" dirty="0" smtClean="0">
                <a:solidFill>
                  <a:schemeClr val="tx1"/>
                </a:solidFill>
              </a:rPr>
              <a:t>position the organization to convey coherent evidenced-based impact stories; and</a:t>
            </a:r>
          </a:p>
          <a:p>
            <a:pPr algn="just"/>
            <a:r>
              <a:rPr lang="en-ZA" sz="2600" dirty="0" smtClean="0">
                <a:solidFill>
                  <a:schemeClr val="tx1"/>
                </a:solidFill>
              </a:rPr>
              <a:t>serve as catalyst for transformation of the knowledge enterprise.</a:t>
            </a:r>
          </a:p>
          <a:p>
            <a:endParaRPr lang="en-US" sz="2400" dirty="0">
              <a:solidFill>
                <a:schemeClr val="tx1"/>
              </a:solidFill>
            </a:endParaRPr>
          </a:p>
        </p:txBody>
      </p:sp>
      <p:sp>
        <p:nvSpPr>
          <p:cNvPr id="7" name="Slide Number Placeholder 6"/>
          <p:cNvSpPr>
            <a:spLocks noGrp="1"/>
          </p:cNvSpPr>
          <p:nvPr>
            <p:ph type="sldNum" sz="quarter" idx="12"/>
          </p:nvPr>
        </p:nvSpPr>
        <p:spPr/>
        <p:txBody>
          <a:bodyPr/>
          <a:lstStyle/>
          <a:p>
            <a:fld id="{A8380127-2E4F-4720-A546-49D7111EBC0C}" type="slidenum">
              <a:rPr lang="en-US" smtClean="0"/>
              <a:t>40</a:t>
            </a:fld>
            <a:endParaRPr lang="en-US" dirty="0"/>
          </a:p>
        </p:txBody>
      </p:sp>
    </p:spTree>
    <p:extLst>
      <p:ext uri="{BB962C8B-B14F-4D97-AF65-F5344CB8AC3E}">
        <p14:creationId xmlns:p14="http://schemas.microsoft.com/office/powerpoint/2010/main" val="306240286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7"/>
            <a:ext cx="8640960" cy="783795"/>
          </a:xfrm>
        </p:spPr>
        <p:txBody>
          <a:bodyPr>
            <a:normAutofit fontScale="90000"/>
          </a:bodyPr>
          <a:lstStyle/>
          <a:p>
            <a:pPr lvl="0" algn="ctr" fontAlgn="base">
              <a:lnSpc>
                <a:spcPct val="80000"/>
              </a:lnSpc>
              <a:spcAft>
                <a:spcPct val="0"/>
              </a:spcAft>
              <a:defRPr/>
            </a:pPr>
            <a:r>
              <a:rPr lang="en-US" sz="3200" b="0" dirty="0">
                <a:solidFill>
                  <a:srgbClr val="FF0000"/>
                </a:solidFill>
                <a:latin typeface="Arial" pitchFamily="34" charset="0"/>
                <a:ea typeface="+mn-ea"/>
                <a:cs typeface="Arial" panose="020B0604020202020204" pitchFamily="34" charset="0"/>
              </a:rPr>
              <a:t>Enkosi,  Thank you, </a:t>
            </a:r>
            <a:br>
              <a:rPr lang="en-US" sz="3200" b="0" dirty="0">
                <a:solidFill>
                  <a:srgbClr val="FF0000"/>
                </a:solidFill>
                <a:latin typeface="Arial" pitchFamily="34" charset="0"/>
                <a:ea typeface="+mn-ea"/>
                <a:cs typeface="Arial" panose="020B0604020202020204" pitchFamily="34" charset="0"/>
              </a:rPr>
            </a:br>
            <a:r>
              <a:rPr lang="en-US" sz="3200" b="0" dirty="0">
                <a:solidFill>
                  <a:srgbClr val="FF0000"/>
                </a:solidFill>
                <a:latin typeface="Arial" pitchFamily="34" charset="0"/>
                <a:ea typeface="+mn-ea"/>
                <a:cs typeface="Arial" panose="020B0604020202020204" pitchFamily="34" charset="0"/>
              </a:rPr>
              <a:t>Re a leboga, Siyabonga, Dankie</a:t>
            </a:r>
            <a:br>
              <a:rPr lang="en-US" sz="3200" b="0" dirty="0">
                <a:solidFill>
                  <a:srgbClr val="FF0000"/>
                </a:solidFill>
                <a:latin typeface="Arial" pitchFamily="34" charset="0"/>
                <a:ea typeface="+mn-ea"/>
                <a:cs typeface="Arial" panose="020B0604020202020204" pitchFamily="34" charset="0"/>
              </a:rPr>
            </a:br>
            <a:endParaRPr lang="en-ZA" dirty="0"/>
          </a:p>
        </p:txBody>
      </p:sp>
      <p:pic>
        <p:nvPicPr>
          <p:cNvPr id="3" name="Picture 2"/>
          <p:cNvPicPr>
            <a:picLocks noChangeAspect="1"/>
          </p:cNvPicPr>
          <p:nvPr/>
        </p:nvPicPr>
        <p:blipFill>
          <a:blip r:embed="rId2"/>
          <a:stretch>
            <a:fillRect/>
          </a:stretch>
        </p:blipFill>
        <p:spPr>
          <a:xfrm>
            <a:off x="6001630" y="2712541"/>
            <a:ext cx="3106874" cy="1652563"/>
          </a:xfrm>
          <a:prstGeom prst="rect">
            <a:avLst/>
          </a:prstGeom>
        </p:spPr>
      </p:pic>
      <p:pic>
        <p:nvPicPr>
          <p:cNvPr id="4" name="Picture 3"/>
          <p:cNvPicPr>
            <a:picLocks noChangeAspect="1"/>
          </p:cNvPicPr>
          <p:nvPr/>
        </p:nvPicPr>
        <p:blipFill>
          <a:blip r:embed="rId3"/>
          <a:stretch>
            <a:fillRect/>
          </a:stretch>
        </p:blipFill>
        <p:spPr>
          <a:xfrm>
            <a:off x="3275856" y="3856654"/>
            <a:ext cx="2748344" cy="1444554"/>
          </a:xfrm>
          <a:prstGeom prst="rect">
            <a:avLst/>
          </a:prstGeom>
        </p:spPr>
      </p:pic>
      <p:pic>
        <p:nvPicPr>
          <p:cNvPr id="5" name="Picture 4"/>
          <p:cNvPicPr>
            <a:picLocks noChangeAspect="1"/>
          </p:cNvPicPr>
          <p:nvPr/>
        </p:nvPicPr>
        <p:blipFill>
          <a:blip r:embed="rId4"/>
          <a:stretch>
            <a:fillRect/>
          </a:stretch>
        </p:blipFill>
        <p:spPr>
          <a:xfrm>
            <a:off x="204487" y="3731410"/>
            <a:ext cx="3084321" cy="1548143"/>
          </a:xfrm>
          <a:prstGeom prst="rect">
            <a:avLst/>
          </a:prstGeom>
        </p:spPr>
      </p:pic>
      <p:pic>
        <p:nvPicPr>
          <p:cNvPr id="7" name="Picture 6"/>
          <p:cNvPicPr>
            <a:picLocks noChangeAspect="1"/>
          </p:cNvPicPr>
          <p:nvPr/>
        </p:nvPicPr>
        <p:blipFill>
          <a:blip r:embed="rId5"/>
          <a:stretch>
            <a:fillRect/>
          </a:stretch>
        </p:blipFill>
        <p:spPr>
          <a:xfrm>
            <a:off x="3347864" y="1196752"/>
            <a:ext cx="2748346" cy="1458870"/>
          </a:xfrm>
          <a:prstGeom prst="rect">
            <a:avLst/>
          </a:prstGeom>
        </p:spPr>
      </p:pic>
      <p:pic>
        <p:nvPicPr>
          <p:cNvPr id="15" name="Picture 14"/>
          <p:cNvPicPr>
            <a:picLocks noChangeAspect="1"/>
          </p:cNvPicPr>
          <p:nvPr/>
        </p:nvPicPr>
        <p:blipFill>
          <a:blip r:embed="rId6"/>
          <a:stretch>
            <a:fillRect/>
          </a:stretch>
        </p:blipFill>
        <p:spPr>
          <a:xfrm>
            <a:off x="120467" y="2416205"/>
            <a:ext cx="3050649" cy="1549535"/>
          </a:xfrm>
          <a:prstGeom prst="rect">
            <a:avLst/>
          </a:prstGeom>
        </p:spPr>
      </p:pic>
      <p:pic>
        <p:nvPicPr>
          <p:cNvPr id="18" name="Picture 2" descr="Image result for saia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2622602"/>
            <a:ext cx="2821684" cy="1526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arao s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60" y="1020463"/>
            <a:ext cx="2885364" cy="1472433"/>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19"/>
          <p:cNvSpPr>
            <a:spLocks noGrp="1"/>
          </p:cNvSpPr>
          <p:nvPr>
            <p:ph type="sldNum" sz="quarter" idx="12"/>
          </p:nvPr>
        </p:nvSpPr>
        <p:spPr/>
        <p:txBody>
          <a:bodyPr/>
          <a:lstStyle/>
          <a:p>
            <a:fld id="{A8380127-2E4F-4720-A546-49D7111EBC0C}" type="slidenum">
              <a:rPr lang="en-US" smtClean="0"/>
              <a:t>41</a:t>
            </a:fld>
            <a:endParaRPr lang="en-US" dirty="0"/>
          </a:p>
        </p:txBody>
      </p:sp>
    </p:spTree>
    <p:extLst>
      <p:ext uri="{BB962C8B-B14F-4D97-AF65-F5344CB8AC3E}">
        <p14:creationId xmlns:p14="http://schemas.microsoft.com/office/powerpoint/2010/main" val="730459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6D17-1DA0-9B40-ACF2-EDB8796E88DB}"/>
              </a:ext>
            </a:extLst>
          </p:cNvPr>
          <p:cNvSpPr>
            <a:spLocks noGrp="1"/>
          </p:cNvSpPr>
          <p:nvPr>
            <p:ph type="title"/>
          </p:nvPr>
        </p:nvSpPr>
        <p:spPr/>
        <p:txBody>
          <a:bodyPr vert="horz" lIns="91440" tIns="45720" rIns="91440" bIns="45720" rtlCol="0" anchor="t">
            <a:noAutofit/>
          </a:bodyPr>
          <a:lstStyle/>
          <a:p>
            <a:r>
              <a:rPr lang="en-US" sz="2400" dirty="0">
                <a:cs typeface="Calibri" panose="020F0502020204030204" pitchFamily="34" charset="0"/>
              </a:rPr>
              <a:t>NRF Governance Structure</a:t>
            </a:r>
          </a:p>
        </p:txBody>
      </p:sp>
      <p:grpSp>
        <p:nvGrpSpPr>
          <p:cNvPr id="5" name="Group 4">
            <a:extLst>
              <a:ext uri="{FF2B5EF4-FFF2-40B4-BE49-F238E27FC236}">
                <a16:creationId xmlns:a16="http://schemas.microsoft.com/office/drawing/2014/main" id="{A97B633F-6753-6D44-A3CF-C59C7EC16373}"/>
              </a:ext>
            </a:extLst>
          </p:cNvPr>
          <p:cNvGrpSpPr/>
          <p:nvPr/>
        </p:nvGrpSpPr>
        <p:grpSpPr>
          <a:xfrm>
            <a:off x="881705" y="754518"/>
            <a:ext cx="7123363" cy="4258658"/>
            <a:chOff x="2639090" y="988971"/>
            <a:chExt cx="7123363" cy="4258658"/>
          </a:xfrm>
        </p:grpSpPr>
        <p:grpSp>
          <p:nvGrpSpPr>
            <p:cNvPr id="6" name="Group 5">
              <a:extLst>
                <a:ext uri="{FF2B5EF4-FFF2-40B4-BE49-F238E27FC236}">
                  <a16:creationId xmlns:a16="http://schemas.microsoft.com/office/drawing/2014/main" id="{3648E592-8C4D-0A49-99BC-DA60A6D0E750}"/>
                </a:ext>
              </a:extLst>
            </p:cNvPr>
            <p:cNvGrpSpPr/>
            <p:nvPr/>
          </p:nvGrpSpPr>
          <p:grpSpPr>
            <a:xfrm>
              <a:off x="3388943" y="2588240"/>
              <a:ext cx="5855214" cy="767714"/>
              <a:chOff x="114265" y="-422173"/>
              <a:chExt cx="4640580" cy="586740"/>
            </a:xfrm>
          </p:grpSpPr>
          <p:cxnSp>
            <p:nvCxnSpPr>
              <p:cNvPr id="40" name="Straight Connector 39">
                <a:extLst>
                  <a:ext uri="{FF2B5EF4-FFF2-40B4-BE49-F238E27FC236}">
                    <a16:creationId xmlns:a16="http://schemas.microsoft.com/office/drawing/2014/main" id="{1DA13B95-4104-2E47-909C-D1C9441EC37D}"/>
                  </a:ext>
                </a:extLst>
              </p:cNvPr>
              <p:cNvCxnSpPr/>
              <p:nvPr/>
            </p:nvCxnSpPr>
            <p:spPr>
              <a:xfrm>
                <a:off x="114265" y="-422173"/>
                <a:ext cx="0" cy="563880"/>
              </a:xfrm>
              <a:prstGeom prst="line">
                <a:avLst/>
              </a:prstGeom>
              <a:noFill/>
              <a:ln w="25400" cap="flat" cmpd="sng" algn="ctr">
                <a:solidFill>
                  <a:srgbClr val="1F497D">
                    <a:lumMod val="60000"/>
                    <a:lumOff val="40000"/>
                  </a:srgbClr>
                </a:solidFill>
                <a:prstDash val="solid"/>
              </a:ln>
              <a:effectLst>
                <a:outerShdw blurRad="40000" dist="20000" dir="5400000" rotWithShape="0">
                  <a:srgbClr val="000000">
                    <a:alpha val="38000"/>
                  </a:srgbClr>
                </a:outerShdw>
              </a:effectLst>
            </p:spPr>
          </p:cxnSp>
          <p:cxnSp>
            <p:nvCxnSpPr>
              <p:cNvPr id="41" name="Straight Connector 40">
                <a:extLst>
                  <a:ext uri="{FF2B5EF4-FFF2-40B4-BE49-F238E27FC236}">
                    <a16:creationId xmlns:a16="http://schemas.microsoft.com/office/drawing/2014/main" id="{25614175-F7AD-D24C-BD5B-E4563849248E}"/>
                  </a:ext>
                </a:extLst>
              </p:cNvPr>
              <p:cNvCxnSpPr/>
              <p:nvPr/>
            </p:nvCxnSpPr>
            <p:spPr>
              <a:xfrm>
                <a:off x="2781265" y="-406933"/>
                <a:ext cx="0" cy="563880"/>
              </a:xfrm>
              <a:prstGeom prst="line">
                <a:avLst/>
              </a:prstGeom>
              <a:noFill/>
              <a:ln w="25400" cap="flat" cmpd="sng" algn="ctr">
                <a:solidFill>
                  <a:srgbClr val="1F497D">
                    <a:lumMod val="60000"/>
                    <a:lumOff val="40000"/>
                  </a:srgbClr>
                </a:solidFill>
                <a:prstDash val="solid"/>
              </a:ln>
              <a:effectLst>
                <a:outerShdw blurRad="40000" dist="20000" dir="5400000" rotWithShape="0">
                  <a:srgbClr val="000000">
                    <a:alpha val="38000"/>
                  </a:srgbClr>
                </a:outerShdw>
              </a:effectLst>
            </p:spPr>
          </p:cxnSp>
          <p:cxnSp>
            <p:nvCxnSpPr>
              <p:cNvPr id="42" name="Straight Connector 41">
                <a:extLst>
                  <a:ext uri="{FF2B5EF4-FFF2-40B4-BE49-F238E27FC236}">
                    <a16:creationId xmlns:a16="http://schemas.microsoft.com/office/drawing/2014/main" id="{DAD80F88-4FE2-6646-804B-990C5C8A80D3}"/>
                  </a:ext>
                </a:extLst>
              </p:cNvPr>
              <p:cNvCxnSpPr/>
              <p:nvPr/>
            </p:nvCxnSpPr>
            <p:spPr>
              <a:xfrm>
                <a:off x="4747225" y="-414553"/>
                <a:ext cx="7620" cy="571500"/>
              </a:xfrm>
              <a:prstGeom prst="line">
                <a:avLst/>
              </a:prstGeom>
              <a:noFill/>
              <a:ln w="25400" cap="flat" cmpd="sng" algn="ctr">
                <a:solidFill>
                  <a:srgbClr val="1F497D">
                    <a:lumMod val="60000"/>
                    <a:lumOff val="40000"/>
                  </a:srgbClr>
                </a:solidFill>
                <a:prstDash val="solid"/>
              </a:ln>
              <a:effectLst>
                <a:outerShdw blurRad="40000" dist="20000" dir="5400000" rotWithShape="0">
                  <a:srgbClr val="000000">
                    <a:alpha val="38000"/>
                  </a:srgbClr>
                </a:outerShdw>
              </a:effectLst>
            </p:spPr>
          </p:cxnSp>
          <p:cxnSp>
            <p:nvCxnSpPr>
              <p:cNvPr id="43" name="Straight Connector 42">
                <a:extLst>
                  <a:ext uri="{FF2B5EF4-FFF2-40B4-BE49-F238E27FC236}">
                    <a16:creationId xmlns:a16="http://schemas.microsoft.com/office/drawing/2014/main" id="{F0682A61-1796-3043-9F55-2803E444D336}"/>
                  </a:ext>
                </a:extLst>
              </p:cNvPr>
              <p:cNvCxnSpPr/>
              <p:nvPr/>
            </p:nvCxnSpPr>
            <p:spPr>
              <a:xfrm>
                <a:off x="3741385" y="-399313"/>
                <a:ext cx="0" cy="563880"/>
              </a:xfrm>
              <a:prstGeom prst="line">
                <a:avLst/>
              </a:prstGeom>
              <a:noFill/>
              <a:ln w="25400" cap="flat" cmpd="sng" algn="ctr">
                <a:solidFill>
                  <a:srgbClr val="1F497D">
                    <a:lumMod val="60000"/>
                    <a:lumOff val="40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052B110E-A4E5-E642-B74A-E499C0FD2BA2}"/>
                  </a:ext>
                </a:extLst>
              </p:cNvPr>
              <p:cNvCxnSpPr/>
              <p:nvPr/>
            </p:nvCxnSpPr>
            <p:spPr>
              <a:xfrm>
                <a:off x="1836385" y="-414553"/>
                <a:ext cx="0" cy="563880"/>
              </a:xfrm>
              <a:prstGeom prst="line">
                <a:avLst/>
              </a:prstGeom>
              <a:noFill/>
              <a:ln w="25400" cap="flat" cmpd="sng" algn="ctr">
                <a:solidFill>
                  <a:srgbClr val="1F497D">
                    <a:lumMod val="60000"/>
                    <a:lumOff val="40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8B47BB-EA92-074F-BA06-E7C585ECBE81}"/>
                  </a:ext>
                </a:extLst>
              </p:cNvPr>
              <p:cNvCxnSpPr/>
              <p:nvPr/>
            </p:nvCxnSpPr>
            <p:spPr>
              <a:xfrm>
                <a:off x="937225" y="-414553"/>
                <a:ext cx="0" cy="563880"/>
              </a:xfrm>
              <a:prstGeom prst="line">
                <a:avLst/>
              </a:prstGeom>
              <a:noFill/>
              <a:ln w="25400" cap="flat" cmpd="sng" algn="ctr">
                <a:solidFill>
                  <a:srgbClr val="1F497D">
                    <a:lumMod val="60000"/>
                    <a:lumOff val="40000"/>
                  </a:srgbClr>
                </a:solidFill>
                <a:prstDash val="solid"/>
              </a:ln>
              <a:effectLst>
                <a:outerShdw blurRad="40000" dist="20000" dir="5400000" rotWithShape="0">
                  <a:srgbClr val="000000">
                    <a:alpha val="38000"/>
                  </a:srgbClr>
                </a:outerShdw>
              </a:effectLst>
            </p:spPr>
          </p:cxnSp>
        </p:grpSp>
        <p:cxnSp>
          <p:nvCxnSpPr>
            <p:cNvPr id="7" name="Straight Connector 6">
              <a:extLst>
                <a:ext uri="{FF2B5EF4-FFF2-40B4-BE49-F238E27FC236}">
                  <a16:creationId xmlns:a16="http://schemas.microsoft.com/office/drawing/2014/main" id="{6828DFFB-2F3A-2246-AB48-C3328928E1DF}"/>
                </a:ext>
              </a:extLst>
            </p:cNvPr>
            <p:cNvCxnSpPr/>
            <p:nvPr/>
          </p:nvCxnSpPr>
          <p:spPr>
            <a:xfrm>
              <a:off x="4262974" y="2035852"/>
              <a:ext cx="326892" cy="0"/>
            </a:xfrm>
            <a:prstGeom prst="line">
              <a:avLst/>
            </a:prstGeom>
            <a:noFill/>
            <a:ln w="25400" cap="flat" cmpd="sng" algn="ctr">
              <a:solidFill>
                <a:srgbClr val="4F81BD"/>
              </a:solidFill>
              <a:prstDash val="sysDash"/>
            </a:ln>
            <a:effectLst>
              <a:outerShdw blurRad="40000" dist="20000" dir="5400000" rotWithShape="0">
                <a:srgbClr val="000000">
                  <a:alpha val="38000"/>
                </a:srgbClr>
              </a:outerShdw>
            </a:effectLst>
          </p:spPr>
        </p:cxnSp>
        <p:sp>
          <p:nvSpPr>
            <p:cNvPr id="8" name="Rectangle 7">
              <a:extLst>
                <a:ext uri="{FF2B5EF4-FFF2-40B4-BE49-F238E27FC236}">
                  <a16:creationId xmlns:a16="http://schemas.microsoft.com/office/drawing/2014/main" id="{5CF58E77-4C80-F040-A13B-8CF6ED1674C0}"/>
                </a:ext>
              </a:extLst>
            </p:cNvPr>
            <p:cNvSpPr/>
            <p:nvPr/>
          </p:nvSpPr>
          <p:spPr>
            <a:xfrm>
              <a:off x="2695815" y="988971"/>
              <a:ext cx="6864734" cy="348961"/>
            </a:xfrm>
            <a:prstGeom prst="rect">
              <a:avLst/>
            </a:prstGeom>
            <a:solidFill>
              <a:srgbClr val="1F497D">
                <a:lumMod val="75000"/>
              </a:srgbClr>
            </a:solidFill>
            <a:ln w="25400" cap="flat" cmpd="sng" algn="ctr">
              <a:solidFill>
                <a:srgbClr val="1F497D">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1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NRF BOARD </a:t>
              </a:r>
              <a:endParaRPr kumimoji="0" lang="en-GB" sz="11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4A1FA49-4F75-9B4E-9DA9-5CEA12E2F582}"/>
                </a:ext>
              </a:extLst>
            </p:cNvPr>
            <p:cNvSpPr/>
            <p:nvPr/>
          </p:nvSpPr>
          <p:spPr>
            <a:xfrm>
              <a:off x="4546601" y="1834518"/>
              <a:ext cx="3278535" cy="358931"/>
            </a:xfrm>
            <a:prstGeom prst="rect">
              <a:avLst/>
            </a:prstGeom>
            <a:solidFill>
              <a:srgbClr val="1F497D">
                <a:lumMod val="75000"/>
              </a:srgbClr>
            </a:solidFill>
            <a:ln w="25400" cap="flat" cmpd="sng" algn="ctr">
              <a:solidFill>
                <a:srgbClr val="1F497D">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1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NRF CEO</a:t>
              </a:r>
              <a:endParaRPr kumimoji="0" lang="en-GB" sz="11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4C89C0DD-53E3-5B4B-82A8-F55E90E1ADAC}"/>
                </a:ext>
              </a:extLst>
            </p:cNvPr>
            <p:cNvCxnSpPr>
              <a:endCxn id="16" idx="0"/>
            </p:cNvCxnSpPr>
            <p:nvPr/>
          </p:nvCxnSpPr>
          <p:spPr>
            <a:xfrm>
              <a:off x="3451513" y="1357872"/>
              <a:ext cx="0" cy="482945"/>
            </a:xfrm>
            <a:prstGeom prst="line">
              <a:avLst/>
            </a:prstGeom>
            <a:noFill/>
            <a:ln w="25400" cap="flat" cmpd="sng" algn="ctr">
              <a:solidFill>
                <a:srgbClr val="1F497D">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F0B41B94-068A-9A4B-A892-E39F88E17913}"/>
                </a:ext>
              </a:extLst>
            </p:cNvPr>
            <p:cNvCxnSpPr/>
            <p:nvPr/>
          </p:nvCxnSpPr>
          <p:spPr>
            <a:xfrm>
              <a:off x="6185869" y="1357872"/>
              <a:ext cx="0" cy="1794655"/>
            </a:xfrm>
            <a:prstGeom prst="line">
              <a:avLst/>
            </a:prstGeom>
            <a:noFill/>
            <a:ln w="25400" cap="flat" cmpd="sng" algn="ctr">
              <a:solidFill>
                <a:srgbClr val="1F497D">
                  <a:lumMod val="75000"/>
                </a:srgbClr>
              </a:solidFill>
              <a:prstDash val="solid"/>
            </a:ln>
            <a:effectLst>
              <a:outerShdw blurRad="40000" dist="20000" dir="5400000" rotWithShape="0">
                <a:srgbClr val="000000">
                  <a:alpha val="38000"/>
                </a:srgbClr>
              </a:outerShdw>
            </a:effectLst>
          </p:spPr>
        </p:cxnSp>
        <p:sp>
          <p:nvSpPr>
            <p:cNvPr id="16" name="Rectangle 15">
              <a:extLst>
                <a:ext uri="{FF2B5EF4-FFF2-40B4-BE49-F238E27FC236}">
                  <a16:creationId xmlns:a16="http://schemas.microsoft.com/office/drawing/2014/main" id="{6B057D9F-1B51-EF40-BDD7-4BC583BA7569}"/>
                </a:ext>
              </a:extLst>
            </p:cNvPr>
            <p:cNvSpPr/>
            <p:nvPr/>
          </p:nvSpPr>
          <p:spPr>
            <a:xfrm>
              <a:off x="2639090" y="1840817"/>
              <a:ext cx="1624846" cy="358931"/>
            </a:xfrm>
            <a:prstGeom prst="rect">
              <a:avLst/>
            </a:prstGeom>
            <a:solidFill>
              <a:sysClr val="window" lastClr="FFFFFF"/>
            </a:solidFill>
            <a:ln w="25400" cap="flat"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50" b="1" i="0" u="none" strike="noStrike" kern="0" cap="none" spc="0" normalizeH="0" baseline="0" noProof="0" dirty="0">
                  <a:ln>
                    <a:noFill/>
                  </a:ln>
                  <a:solidFill>
                    <a:schemeClr val="accent5">
                      <a:lumMod val="50000"/>
                    </a:schemeClr>
                  </a:solidFill>
                  <a:effectLst/>
                  <a:uLnTx/>
                  <a:uFillTx/>
                  <a:latin typeface="Calibri"/>
                  <a:ea typeface="Times New Roman" panose="02020603050405020304" pitchFamily="18" charset="0"/>
                  <a:cs typeface="Times New Roman" panose="02020603050405020304" pitchFamily="18" charset="0"/>
                </a:rPr>
                <a:t>Internal Audit</a:t>
              </a:r>
              <a:endParaRPr kumimoji="0" lang="en-GB" sz="1050" b="1" i="0" u="none" strike="noStrike" kern="0" cap="none" spc="0" normalizeH="0" baseline="0" noProof="0" dirty="0">
                <a:ln>
                  <a:noFill/>
                </a:ln>
                <a:solidFill>
                  <a:schemeClr val="accent5">
                    <a:lumMod val="50000"/>
                  </a:schemeClr>
                </a:solidFill>
                <a:effectLst/>
                <a:uLnTx/>
                <a:uFillTx/>
                <a:latin typeface="Calibri"/>
                <a:ea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47032B8E-0EFF-4144-98F0-081761F69FA6}"/>
                </a:ext>
              </a:extLst>
            </p:cNvPr>
            <p:cNvGrpSpPr/>
            <p:nvPr/>
          </p:nvGrpSpPr>
          <p:grpSpPr>
            <a:xfrm>
              <a:off x="2801132" y="3684975"/>
              <a:ext cx="6914688" cy="1216027"/>
              <a:chOff x="7269" y="-156946"/>
              <a:chExt cx="5480272" cy="929372"/>
            </a:xfrm>
            <a:solidFill>
              <a:srgbClr val="1F497D">
                <a:lumMod val="40000"/>
                <a:lumOff val="60000"/>
              </a:srgbClr>
            </a:solidFill>
          </p:grpSpPr>
          <p:sp>
            <p:nvSpPr>
              <p:cNvPr id="34" name="Rectangle 33">
                <a:extLst>
                  <a:ext uri="{FF2B5EF4-FFF2-40B4-BE49-F238E27FC236}">
                    <a16:creationId xmlns:a16="http://schemas.microsoft.com/office/drawing/2014/main" id="{FFB29DF2-E84A-0C4A-B165-11A78432D581}"/>
                  </a:ext>
                </a:extLst>
              </p:cNvPr>
              <p:cNvSpPr/>
              <p:nvPr/>
            </p:nvSpPr>
            <p:spPr>
              <a:xfrm>
                <a:off x="7269" y="-141975"/>
                <a:ext cx="701040" cy="906780"/>
              </a:xfrm>
              <a:prstGeom prst="rect">
                <a:avLst/>
              </a:prstGeom>
              <a:solidFill>
                <a:schemeClr val="accent1">
                  <a:lumMod val="20000"/>
                  <a:lumOff val="80000"/>
                </a:scheme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rPr>
                  <a:t>Finance and Business Systems</a:t>
                </a:r>
                <a:endParaRPr kumimoji="0" lang="en-GB"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29F02199-2EA1-DC45-B480-68C9EF74A3E8}"/>
                  </a:ext>
                </a:extLst>
              </p:cNvPr>
              <p:cNvSpPr/>
              <p:nvPr/>
            </p:nvSpPr>
            <p:spPr>
              <a:xfrm>
                <a:off x="822609" y="-134354"/>
                <a:ext cx="701040" cy="906780"/>
              </a:xfrm>
              <a:prstGeom prst="rect">
                <a:avLst/>
              </a:prstGeom>
              <a:solidFill>
                <a:schemeClr val="accent1">
                  <a:lumMod val="20000"/>
                  <a:lumOff val="80000"/>
                </a:scheme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rPr>
                  <a:t>Human Resources and Legal Services</a:t>
                </a:r>
                <a:endParaRPr kumimoji="0" lang="en-GB"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47BFFED5-720A-EB42-8089-603A94DCD2FB}"/>
                  </a:ext>
                </a:extLst>
              </p:cNvPr>
              <p:cNvSpPr/>
              <p:nvPr/>
            </p:nvSpPr>
            <p:spPr>
              <a:xfrm>
                <a:off x="1653189" y="-134354"/>
                <a:ext cx="807720" cy="906780"/>
              </a:xfrm>
              <a:prstGeom prst="rect">
                <a:avLst/>
              </a:prstGeom>
              <a:solidFill>
                <a:schemeClr val="accent1">
                  <a:lumMod val="20000"/>
                  <a:lumOff val="80000"/>
                </a:scheme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rPr>
                  <a:t>Strategy, Planning and Partnerships</a:t>
                </a:r>
                <a:endParaRPr kumimoji="0" lang="en-GB"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66852128-DBB8-BE41-9C72-58425686B818}"/>
                  </a:ext>
                </a:extLst>
              </p:cNvPr>
              <p:cNvSpPr/>
              <p:nvPr/>
            </p:nvSpPr>
            <p:spPr>
              <a:xfrm>
                <a:off x="2577059" y="-141184"/>
                <a:ext cx="815340" cy="906780"/>
              </a:xfrm>
              <a:prstGeom prst="rect">
                <a:avLst/>
              </a:prstGeom>
              <a:solidFill>
                <a:schemeClr val="accent1">
                  <a:lumMod val="20000"/>
                  <a:lumOff val="80000"/>
                </a:scheme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rPr>
                  <a:t>Science Engagement &amp; Corporate Relations</a:t>
                </a:r>
                <a:endParaRPr kumimoji="0" lang="en-GB"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226D6F43-CF96-B144-9993-39CE6575BB6E}"/>
                  </a:ext>
                </a:extLst>
              </p:cNvPr>
              <p:cNvSpPr/>
              <p:nvPr/>
            </p:nvSpPr>
            <p:spPr>
              <a:xfrm>
                <a:off x="3627160" y="-156946"/>
                <a:ext cx="876300" cy="906780"/>
              </a:xfrm>
              <a:prstGeom prst="rect">
                <a:avLst/>
              </a:prstGeom>
              <a:solidFill>
                <a:schemeClr val="accent1">
                  <a:lumMod val="20000"/>
                  <a:lumOff val="80000"/>
                </a:scheme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rPr>
                  <a:t>Research and Innovation Support and Advancement</a:t>
                </a:r>
                <a:endParaRPr kumimoji="0" lang="en-GB" sz="1200" b="0" i="0" u="none" strike="noStrike" kern="0" cap="none" spc="0" normalizeH="0" baseline="0" noProof="0" dirty="0">
                  <a:ln>
                    <a:noFill/>
                  </a:ln>
                  <a:effectLst/>
                  <a:uLnTx/>
                  <a:uFillTx/>
                  <a:latin typeface="Calibri"/>
                  <a:ea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37D11ED8-1102-9740-83DE-8EBD06AC6554}"/>
                  </a:ext>
                </a:extLst>
              </p:cNvPr>
              <p:cNvSpPr/>
              <p:nvPr/>
            </p:nvSpPr>
            <p:spPr>
              <a:xfrm>
                <a:off x="4626481" y="-152371"/>
                <a:ext cx="861060" cy="906780"/>
              </a:xfrm>
              <a:prstGeom prst="rect">
                <a:avLst/>
              </a:prstGeom>
              <a:solidFill>
                <a:schemeClr val="accent1">
                  <a:lumMod val="20000"/>
                  <a:lumOff val="80000"/>
                </a:scheme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Bef>
                    <a:spcPts val="500"/>
                  </a:spcBef>
                  <a:defRPr/>
                </a:pPr>
                <a:r>
                  <a:rPr lang="en-ZA" sz="1200" kern="0" dirty="0">
                    <a:latin typeface="Calibri"/>
                    <a:ea typeface="Times New Roman" panose="02020603050405020304" pitchFamily="18" charset="0"/>
                    <a:cs typeface="Times New Roman" panose="02020603050405020304" pitchFamily="18" charset="0"/>
                  </a:rPr>
                  <a:t>National Research Infrastructure Platforms </a:t>
                </a:r>
                <a:endParaRPr lang="en-GB" sz="1200" kern="0" dirty="0">
                  <a:latin typeface="Calibri"/>
                  <a:ea typeface="Times New Roman" panose="02020603050405020304" pitchFamily="18"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0478A1A3-0E73-4E46-8F93-F926367C65A4}"/>
                </a:ext>
              </a:extLst>
            </p:cNvPr>
            <p:cNvCxnSpPr/>
            <p:nvPr/>
          </p:nvCxnSpPr>
          <p:spPr>
            <a:xfrm flipV="1">
              <a:off x="3388943" y="2581941"/>
              <a:ext cx="5874443" cy="1994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nvGrpSpPr>
            <p:cNvPr id="20" name="Group 19">
              <a:extLst>
                <a:ext uri="{FF2B5EF4-FFF2-40B4-BE49-F238E27FC236}">
                  <a16:creationId xmlns:a16="http://schemas.microsoft.com/office/drawing/2014/main" id="{DDD04CBF-7FFF-7444-90C6-03F969AD3020}"/>
                </a:ext>
              </a:extLst>
            </p:cNvPr>
            <p:cNvGrpSpPr/>
            <p:nvPr/>
          </p:nvGrpSpPr>
          <p:grpSpPr>
            <a:xfrm>
              <a:off x="2791517" y="3146228"/>
              <a:ext cx="5666170" cy="438692"/>
              <a:chOff x="7269" y="-141992"/>
              <a:chExt cx="4490752" cy="335320"/>
            </a:xfrm>
            <a:solidFill>
              <a:srgbClr val="1F497D">
                <a:lumMod val="60000"/>
                <a:lumOff val="40000"/>
              </a:srgbClr>
            </a:solidFill>
          </p:grpSpPr>
          <p:sp>
            <p:nvSpPr>
              <p:cNvPr id="29" name="Rectangle 28">
                <a:extLst>
                  <a:ext uri="{FF2B5EF4-FFF2-40B4-BE49-F238E27FC236}">
                    <a16:creationId xmlns:a16="http://schemas.microsoft.com/office/drawing/2014/main" id="{E74007C8-F99E-5340-904E-AC96401B1C2D}"/>
                  </a:ext>
                </a:extLst>
              </p:cNvPr>
              <p:cNvSpPr/>
              <p:nvPr/>
            </p:nvSpPr>
            <p:spPr>
              <a:xfrm>
                <a:off x="7269" y="-141992"/>
                <a:ext cx="701040" cy="335320"/>
              </a:xfrm>
              <a:prstGeom prst="rect">
                <a:avLst/>
              </a:prstGeom>
              <a:grp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9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GROUP</a:t>
                </a:r>
                <a:r>
                  <a:rPr kumimoji="0" lang="en-ZA" sz="900" b="1" i="0" u="none" strike="noStrike" kern="0" cap="none" spc="0" normalizeH="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 EXECUTIVE /</a:t>
                </a:r>
                <a:r>
                  <a:rPr kumimoji="0" lang="en-ZA" sz="9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 CFO</a:t>
                </a:r>
                <a:endParaRPr kumimoji="0" lang="en-GB" sz="10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19976D84-A594-8643-B2C4-188A98150A24}"/>
                  </a:ext>
                </a:extLst>
              </p:cNvPr>
              <p:cNvSpPr/>
              <p:nvPr/>
            </p:nvSpPr>
            <p:spPr>
              <a:xfrm>
                <a:off x="822610" y="-134372"/>
                <a:ext cx="701040" cy="327700"/>
              </a:xfrm>
              <a:prstGeom prst="rect">
                <a:avLst/>
              </a:prstGeom>
              <a:grp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9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GROUP EXECUTIVE </a:t>
                </a:r>
                <a:endParaRPr kumimoji="0" lang="en-GB" sz="10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0516524D-65B5-7948-B88B-583AED80B410}"/>
                  </a:ext>
                </a:extLst>
              </p:cNvPr>
              <p:cNvSpPr/>
              <p:nvPr/>
            </p:nvSpPr>
            <p:spPr>
              <a:xfrm>
                <a:off x="1660809" y="-134372"/>
                <a:ext cx="807720" cy="327700"/>
              </a:xfrm>
              <a:prstGeom prst="rect">
                <a:avLst/>
              </a:prstGeom>
              <a:grp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lang="en-ZA" sz="900" b="1" kern="0" dirty="0">
                    <a:solidFill>
                      <a:schemeClr val="bg1"/>
                    </a:solidFill>
                    <a:latin typeface="Calibri"/>
                    <a:ea typeface="Times New Roman" panose="02020603050405020304" pitchFamily="18" charset="0"/>
                    <a:cs typeface="Times New Roman" panose="02020603050405020304" pitchFamily="18" charset="0"/>
                  </a:rPr>
                  <a:t>GROUP EXECUTIVE </a:t>
                </a:r>
                <a:endParaRPr lang="en-GB" sz="1000" b="1" kern="0" dirty="0">
                  <a:solidFill>
                    <a:schemeClr val="bg1"/>
                  </a:solidFill>
                  <a:latin typeface="Calibri"/>
                  <a:ea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0F2E6DF6-37CD-ED48-8FBF-1EB245831B28}"/>
                  </a:ext>
                </a:extLst>
              </p:cNvPr>
              <p:cNvSpPr/>
              <p:nvPr/>
            </p:nvSpPr>
            <p:spPr>
              <a:xfrm>
                <a:off x="2592299" y="-133583"/>
                <a:ext cx="815340" cy="312460"/>
              </a:xfrm>
              <a:prstGeom prst="rect">
                <a:avLst/>
              </a:prstGeom>
              <a:grp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lang="en-ZA" sz="900" b="1" kern="0" dirty="0">
                    <a:solidFill>
                      <a:schemeClr val="bg1"/>
                    </a:solidFill>
                    <a:latin typeface="Calibri"/>
                    <a:ea typeface="Times New Roman" panose="02020603050405020304" pitchFamily="18" charset="0"/>
                    <a:cs typeface="Times New Roman" panose="02020603050405020304" pitchFamily="18" charset="0"/>
                  </a:rPr>
                  <a:t>GROUP EXECUTIVE </a:t>
                </a:r>
                <a:endParaRPr lang="en-GB" sz="1000" b="1" kern="0" dirty="0">
                  <a:solidFill>
                    <a:schemeClr val="bg1"/>
                  </a:solidFill>
                  <a:latin typeface="Calibri"/>
                  <a:ea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2FB45023-1C80-894F-B541-1754C33301B8}"/>
                  </a:ext>
                </a:extLst>
              </p:cNvPr>
              <p:cNvSpPr/>
              <p:nvPr/>
            </p:nvSpPr>
            <p:spPr>
              <a:xfrm>
                <a:off x="3621721" y="-141727"/>
                <a:ext cx="876300" cy="304840"/>
              </a:xfrm>
              <a:prstGeom prst="rect">
                <a:avLst/>
              </a:prstGeom>
              <a:grp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9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DCEO</a:t>
                </a:r>
              </a:p>
              <a:p>
                <a:pPr marL="0" marR="0" lvl="0" indent="0" algn="ctr" defTabSz="914400" eaLnBrk="1" fontAlgn="auto" latinLnBrk="0" hangingPunct="1">
                  <a:lnSpc>
                    <a:spcPct val="115000"/>
                  </a:lnSpc>
                  <a:spcBef>
                    <a:spcPts val="500"/>
                  </a:spcBef>
                  <a:spcAft>
                    <a:spcPts val="0"/>
                  </a:spcAft>
                  <a:buClrTx/>
                  <a:buSzTx/>
                  <a:buFontTx/>
                  <a:buNone/>
                  <a:tabLst/>
                  <a:defRPr/>
                </a:pPr>
                <a:r>
                  <a:rPr lang="en-ZA" sz="900" b="1" kern="0" dirty="0">
                    <a:solidFill>
                      <a:schemeClr val="bg1"/>
                    </a:solidFill>
                    <a:latin typeface="Calibri"/>
                    <a:ea typeface="Times New Roman" panose="02020603050405020304" pitchFamily="18" charset="0"/>
                    <a:cs typeface="Times New Roman" panose="02020603050405020304" pitchFamily="18" charset="0"/>
                  </a:rPr>
                  <a:t>RISA</a:t>
                </a:r>
                <a:endParaRPr kumimoji="0" lang="en-GB" sz="10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6AB36F3E-BA5F-7A47-B829-F738EC419BFF}"/>
                </a:ext>
              </a:extLst>
            </p:cNvPr>
            <p:cNvGrpSpPr/>
            <p:nvPr/>
          </p:nvGrpSpPr>
          <p:grpSpPr>
            <a:xfrm>
              <a:off x="2782345" y="2940292"/>
              <a:ext cx="6980108" cy="2307337"/>
              <a:chOff x="60960" y="-230785"/>
              <a:chExt cx="5532120" cy="1763427"/>
            </a:xfrm>
          </p:grpSpPr>
          <p:sp>
            <p:nvSpPr>
              <p:cNvPr id="25" name="Rectangle 24">
                <a:extLst>
                  <a:ext uri="{FF2B5EF4-FFF2-40B4-BE49-F238E27FC236}">
                    <a16:creationId xmlns:a16="http://schemas.microsoft.com/office/drawing/2014/main" id="{8D1AB0EE-03CB-1643-B8C9-E1D0F3E1B470}"/>
                  </a:ext>
                </a:extLst>
              </p:cNvPr>
              <p:cNvSpPr/>
              <p:nvPr/>
            </p:nvSpPr>
            <p:spPr>
              <a:xfrm>
                <a:off x="60960" y="-223165"/>
                <a:ext cx="2537460" cy="1755806"/>
              </a:xfrm>
              <a:prstGeom prst="rect">
                <a:avLst/>
              </a:prstGeom>
              <a:noFill/>
              <a:ln w="9525" cap="flat" cmpd="sng" algn="ctr">
                <a:solidFill>
                  <a:srgbClr val="FF0000"/>
                </a:solidFill>
                <a:prstDash val="solid"/>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500"/>
                  </a:spcBef>
                </a:pPr>
                <a:r>
                  <a:rPr lang="en-ZA" sz="1050" b="1" kern="0" dirty="0">
                    <a:solidFill>
                      <a:srgbClr val="C00000"/>
                    </a:solidFill>
                    <a:latin typeface="Calibri"/>
                    <a:ea typeface="Times New Roman" panose="02020603050405020304" pitchFamily="18" charset="0"/>
                    <a:cs typeface="Times New Roman" panose="02020603050405020304" pitchFamily="18" charset="0"/>
                  </a:rPr>
                  <a:t>PROGRAMME 1</a:t>
                </a:r>
                <a:r>
                  <a:rPr lang="en-ZA" sz="1000" kern="0" dirty="0">
                    <a:solidFill>
                      <a:srgbClr val="C00000"/>
                    </a:solidFill>
                    <a:latin typeface="Calibri"/>
                    <a:ea typeface="Times New Roman" panose="02020603050405020304" pitchFamily="18" charset="0"/>
                    <a:cs typeface="Times New Roman" panose="02020603050405020304" pitchFamily="18" charset="0"/>
                  </a:rPr>
                  <a:t> </a:t>
                </a:r>
                <a:endParaRPr lang="en-GB" sz="1000" kern="0" dirty="0">
                  <a:solidFill>
                    <a:srgbClr val="C00000"/>
                  </a:solidFill>
                  <a:latin typeface="Calibri"/>
                  <a:ea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6F02676-3C7C-AB48-855A-358430118665}"/>
                  </a:ext>
                </a:extLst>
              </p:cNvPr>
              <p:cNvSpPr/>
              <p:nvPr/>
            </p:nvSpPr>
            <p:spPr>
              <a:xfrm>
                <a:off x="2622779" y="-215546"/>
                <a:ext cx="960120" cy="1748188"/>
              </a:xfrm>
              <a:prstGeom prst="rect">
                <a:avLst/>
              </a:prstGeom>
              <a:noFill/>
              <a:ln w="9525" cap="flat" cmpd="sng" algn="ctr">
                <a:solidFill>
                  <a:srgbClr val="FF0000"/>
                </a:solidFill>
                <a:prstDash val="solid"/>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50" b="1" i="0" u="none" strike="noStrike" kern="0" cap="none" spc="0" normalizeH="0" baseline="0" noProof="0" dirty="0" smtClean="0">
                    <a:ln>
                      <a:noFill/>
                    </a:ln>
                    <a:solidFill>
                      <a:srgbClr val="C00000"/>
                    </a:solidFill>
                    <a:effectLst/>
                    <a:uLnTx/>
                    <a:uFillTx/>
                    <a:latin typeface="Calibri"/>
                    <a:ea typeface="Times New Roman" panose="02020603050405020304" pitchFamily="18" charset="0"/>
                    <a:cs typeface="Times New Roman" panose="02020603050405020304" pitchFamily="18" charset="0"/>
                  </a:rPr>
                  <a:t>PROGRAMME </a:t>
                </a:r>
                <a:r>
                  <a:rPr kumimoji="0" lang="en-ZA" sz="1050" b="1"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2</a:t>
                </a:r>
                <a:endParaRPr kumimoji="0" lang="en-GB" sz="1050" b="1"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20529AE2-AC32-B340-BFAD-2604A017835D}"/>
                  </a:ext>
                </a:extLst>
              </p:cNvPr>
              <p:cNvSpPr/>
              <p:nvPr/>
            </p:nvSpPr>
            <p:spPr>
              <a:xfrm>
                <a:off x="3627120" y="-223165"/>
                <a:ext cx="960120" cy="1755807"/>
              </a:xfrm>
              <a:prstGeom prst="rect">
                <a:avLst/>
              </a:prstGeom>
              <a:noFill/>
              <a:ln w="9525" cap="flat" cmpd="sng" algn="ctr">
                <a:solidFill>
                  <a:srgbClr val="FF0000"/>
                </a:solidFill>
                <a:prstDash val="solid"/>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 </a:t>
                </a:r>
                <a:endParaRPr kumimoji="0" lang="en-GB"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 </a:t>
                </a:r>
                <a:endParaRPr kumimoji="0" lang="en-GB"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 </a:t>
                </a:r>
                <a:endParaRPr kumimoji="0" lang="en-GB"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 </a:t>
                </a:r>
                <a:endParaRPr kumimoji="0" lang="en-GB" sz="1000" b="0"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050" b="1"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PROGRAMME 3</a:t>
                </a:r>
                <a:endParaRPr kumimoji="0" lang="en-GB" sz="1050" b="1"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7E9E9CF-BEAC-D445-873B-C383DA64388F}"/>
                  </a:ext>
                </a:extLst>
              </p:cNvPr>
              <p:cNvSpPr/>
              <p:nvPr/>
            </p:nvSpPr>
            <p:spPr>
              <a:xfrm>
                <a:off x="4632960" y="-230785"/>
                <a:ext cx="960120" cy="1763426"/>
              </a:xfrm>
              <a:prstGeom prst="rect">
                <a:avLst/>
              </a:prstGeom>
              <a:noFill/>
              <a:ln w="9525" cap="flat" cmpd="sng" algn="ctr">
                <a:solidFill>
                  <a:srgbClr val="FF0000"/>
                </a:solidFill>
                <a:prstDash val="solid"/>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1000"/>
                  </a:spcAft>
                  <a:buClrTx/>
                  <a:buSzTx/>
                  <a:buFontTx/>
                  <a:buNone/>
                  <a:tabLst/>
                  <a:defRPr/>
                </a:pPr>
                <a:r>
                  <a:rPr kumimoji="0" lang="en-ZA" sz="1000" b="0" i="0" u="none" strike="noStrike" kern="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endParaRPr kumimoji="0" lang="en-GB" sz="1000" b="0" i="0" u="none" strike="noStrike" kern="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1000" b="1" i="0" u="none" strike="noStrike" kern="0" cap="none" spc="0" normalizeH="0" baseline="0" noProof="0" dirty="0">
                    <a:ln>
                      <a:noFill/>
                    </a:ln>
                    <a:solidFill>
                      <a:srgbClr val="C00000"/>
                    </a:solidFill>
                    <a:effectLst/>
                    <a:uLnTx/>
                    <a:uFillTx/>
                    <a:latin typeface="Calibri"/>
                    <a:ea typeface="Times New Roman" panose="02020603050405020304" pitchFamily="18" charset="0"/>
                    <a:cs typeface="Times New Roman" panose="02020603050405020304" pitchFamily="18" charset="0"/>
                  </a:rPr>
                  <a:t>PROGRAMME</a:t>
                </a:r>
                <a:r>
                  <a:rPr kumimoji="0" lang="en-ZA" sz="1000" b="1" i="0" u="none" strike="noStrike" kern="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4</a:t>
                </a:r>
                <a:endParaRPr kumimoji="0" lang="en-GB" sz="1000" b="1" i="0" u="none" strike="noStrike" kern="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grpSp>
      <p:sp>
        <p:nvSpPr>
          <p:cNvPr id="47" name="Content Placeholder 46">
            <a:extLst>
              <a:ext uri="{FF2B5EF4-FFF2-40B4-BE49-F238E27FC236}">
                <a16:creationId xmlns:a16="http://schemas.microsoft.com/office/drawing/2014/main" id="{99B82369-7989-7846-A889-28784A6891D7}"/>
              </a:ext>
            </a:extLst>
          </p:cNvPr>
          <p:cNvSpPr>
            <a:spLocks noGrp="1" noChangeAspect="1"/>
          </p:cNvSpPr>
          <p:nvPr>
            <p:ph idx="1"/>
          </p:nvPr>
        </p:nvSpPr>
        <p:spPr>
          <a:xfrm>
            <a:off x="6862127" y="2919166"/>
            <a:ext cx="1114686" cy="397492"/>
          </a:xfrm>
          <a:prstGeom prst="rect">
            <a:avLst/>
          </a:prstGeom>
          <a:solidFill>
            <a:srgbClr val="1F497D">
              <a:lumMod val="60000"/>
              <a:lumOff val="40000"/>
            </a:srgbClr>
          </a:solidFill>
          <a:ln w="25400" cap="flat" cmpd="sng" algn="ctr">
            <a:solidFill>
              <a:srgbClr val="1F497D">
                <a:lumMod val="60000"/>
                <a:lumOff val="4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9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DCEO</a:t>
            </a:r>
          </a:p>
          <a:p>
            <a:pPr marL="0" marR="0" lvl="0" indent="0" algn="ctr" defTabSz="914400" eaLnBrk="1" fontAlgn="auto" latinLnBrk="0" hangingPunct="1">
              <a:lnSpc>
                <a:spcPct val="115000"/>
              </a:lnSpc>
              <a:spcBef>
                <a:spcPts val="500"/>
              </a:spcBef>
              <a:spcAft>
                <a:spcPts val="0"/>
              </a:spcAft>
              <a:buClrTx/>
              <a:buSzTx/>
              <a:buFontTx/>
              <a:buNone/>
              <a:tabLst/>
              <a:defRPr/>
            </a:pPr>
            <a:r>
              <a:rPr kumimoji="0" lang="en-ZA" sz="9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rPr>
              <a:t>NRIP</a:t>
            </a:r>
            <a:endParaRPr kumimoji="0" lang="en-GB" sz="1000" b="1" i="0" u="none" strike="noStrike" kern="0" cap="none" spc="0" normalizeH="0" baseline="0" noProof="0" dirty="0">
              <a:ln>
                <a:noFill/>
              </a:ln>
              <a:solidFill>
                <a:schemeClr val="bg1"/>
              </a:solidFill>
              <a:effectLst/>
              <a:uLnTx/>
              <a:uFillTx/>
              <a:latin typeface="Calibri"/>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A8380127-2E4F-4720-A546-49D7111EBC0C}" type="slidenum">
              <a:rPr lang="en-US" smtClean="0"/>
              <a:t>5</a:t>
            </a:fld>
            <a:endParaRPr lang="en-US" dirty="0"/>
          </a:p>
        </p:txBody>
      </p:sp>
    </p:spTree>
    <p:extLst>
      <p:ext uri="{BB962C8B-B14F-4D97-AF65-F5344CB8AC3E}">
        <p14:creationId xmlns:p14="http://schemas.microsoft.com/office/powerpoint/2010/main" val="79336174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380127-2E4F-4720-A546-49D7111EBC0C}" type="slidenum">
              <a:rPr lang="en-US" smtClean="0"/>
              <a:t>6</a:t>
            </a:fld>
            <a:endParaRPr lang="en-US" dirty="0"/>
          </a:p>
        </p:txBody>
      </p:sp>
      <p:pic>
        <p:nvPicPr>
          <p:cNvPr id="5" name="Content Placeholder 4">
            <a:extLst>
              <a:ext uri="{FF2B5EF4-FFF2-40B4-BE49-F238E27FC236}">
                <a16:creationId xmlns:a16="http://schemas.microsoft.com/office/drawing/2014/main" id="{3234128C-51DB-4244-88EB-1E0C31A2DFF0}"/>
              </a:ext>
            </a:extLst>
          </p:cNvPr>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683568" y="0"/>
            <a:ext cx="7848600" cy="5888037"/>
          </a:xfrm>
          <a:prstGeom prst="rect">
            <a:avLst/>
          </a:prstGeom>
        </p:spPr>
      </p:pic>
    </p:spTree>
    <p:extLst>
      <p:ext uri="{BB962C8B-B14F-4D97-AF65-F5344CB8AC3E}">
        <p14:creationId xmlns:p14="http://schemas.microsoft.com/office/powerpoint/2010/main" val="135363375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44250" y="1476133"/>
            <a:ext cx="5520266" cy="4227299"/>
            <a:chOff x="79225" y="1502597"/>
            <a:chExt cx="5520266" cy="4227299"/>
          </a:xfrm>
        </p:grpSpPr>
        <p:sp>
          <p:nvSpPr>
            <p:cNvPr id="5" name="Rectangle 4"/>
            <p:cNvSpPr/>
            <p:nvPr/>
          </p:nvSpPr>
          <p:spPr>
            <a:xfrm>
              <a:off x="4147128" y="1926466"/>
              <a:ext cx="1452363" cy="3803429"/>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endParaRPr>
            </a:p>
          </p:txBody>
        </p:sp>
        <p:sp>
          <p:nvSpPr>
            <p:cNvPr id="6" name="Rectangle 5"/>
            <p:cNvSpPr/>
            <p:nvPr/>
          </p:nvSpPr>
          <p:spPr>
            <a:xfrm>
              <a:off x="2597141" y="1926466"/>
              <a:ext cx="1452363" cy="3803430"/>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ZA" sz="105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endParaRPr>
            </a:p>
          </p:txBody>
        </p:sp>
        <p:sp>
          <p:nvSpPr>
            <p:cNvPr id="7" name="Rectangle 6"/>
            <p:cNvSpPr/>
            <p:nvPr/>
          </p:nvSpPr>
          <p:spPr>
            <a:xfrm>
              <a:off x="1013654" y="1825994"/>
              <a:ext cx="1517334" cy="3903901"/>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endParaRPr>
            </a:p>
          </p:txBody>
        </p:sp>
        <p:sp>
          <p:nvSpPr>
            <p:cNvPr id="11" name="TextBox 10"/>
            <p:cNvSpPr txBox="1"/>
            <p:nvPr/>
          </p:nvSpPr>
          <p:spPr>
            <a:xfrm>
              <a:off x="1005311" y="1502597"/>
              <a:ext cx="1501537" cy="461665"/>
            </a:xfrm>
            <a:prstGeom prst="rect">
              <a:avLst/>
            </a:prstGeom>
            <a:solidFill>
              <a:schemeClr val="accent3"/>
            </a:solidFill>
          </p:spPr>
          <p:txBody>
            <a:bodyPr wrap="square" rtlCol="0">
              <a:spAutoFit/>
            </a:bodyPr>
            <a:lstStyle/>
            <a:p>
              <a:pPr algn="ctr" eaLnBrk="0" fontAlgn="base" hangingPunct="0">
                <a:spcBef>
                  <a:spcPct val="0"/>
                </a:spcBef>
                <a:spcAft>
                  <a:spcPct val="0"/>
                </a:spcAft>
              </a:pPr>
              <a:r>
                <a:rPr lang="en-GB" sz="1200" b="1" dirty="0">
                  <a:solidFill>
                    <a:prstClr val="white"/>
                  </a:solidFill>
                  <a:latin typeface="Arial Narrow" panose="020B0606020202030204" pitchFamily="34" charset="0"/>
                  <a:cs typeface="Arial" panose="020B0604020202020204" pitchFamily="34" charset="0"/>
                </a:rPr>
                <a:t>RESEARCHER SUPPORT</a:t>
              </a:r>
            </a:p>
          </p:txBody>
        </p:sp>
        <p:sp>
          <p:nvSpPr>
            <p:cNvPr id="12" name="TextBox 11"/>
            <p:cNvSpPr txBox="1"/>
            <p:nvPr/>
          </p:nvSpPr>
          <p:spPr>
            <a:xfrm>
              <a:off x="4156759" y="1509170"/>
              <a:ext cx="1442730" cy="461665"/>
            </a:xfrm>
            <a:prstGeom prst="rect">
              <a:avLst/>
            </a:prstGeom>
            <a:solidFill>
              <a:schemeClr val="accent3"/>
            </a:solidFill>
          </p:spPr>
          <p:txBody>
            <a:bodyPr wrap="square" rtlCol="0">
              <a:spAutoFit/>
            </a:bodyPr>
            <a:lstStyle/>
            <a:p>
              <a:pPr algn="ctr" eaLnBrk="0" fontAlgn="base" hangingPunct="0">
                <a:spcBef>
                  <a:spcPct val="0"/>
                </a:spcBef>
                <a:spcAft>
                  <a:spcPct val="0"/>
                </a:spcAft>
              </a:pPr>
              <a:r>
                <a:rPr lang="en-GB" sz="1200" b="1" dirty="0">
                  <a:solidFill>
                    <a:prstClr val="white"/>
                  </a:solidFill>
                  <a:latin typeface="Arial Narrow" panose="020B0606020202030204" pitchFamily="34" charset="0"/>
                  <a:cs typeface="Arial" panose="020B0604020202020204" pitchFamily="34" charset="0"/>
                </a:rPr>
                <a:t>PRODUCTIVITY</a:t>
              </a:r>
            </a:p>
            <a:p>
              <a:pPr algn="ctr" eaLnBrk="0" fontAlgn="base" hangingPunct="0">
                <a:spcBef>
                  <a:spcPct val="0"/>
                </a:spcBef>
                <a:spcAft>
                  <a:spcPct val="0"/>
                </a:spcAft>
              </a:pPr>
              <a:endParaRPr lang="en-GB" sz="1200" b="1" dirty="0">
                <a:solidFill>
                  <a:prstClr val="white"/>
                </a:solidFill>
                <a:latin typeface="Arial Narrow" panose="020B0606020202030204" pitchFamily="34" charset="0"/>
                <a:cs typeface="Arial" panose="020B0604020202020204" pitchFamily="34" charset="0"/>
              </a:endParaRPr>
            </a:p>
          </p:txBody>
        </p:sp>
        <p:sp>
          <p:nvSpPr>
            <p:cNvPr id="17" name="Rectangle 16"/>
            <p:cNvSpPr/>
            <p:nvPr/>
          </p:nvSpPr>
          <p:spPr>
            <a:xfrm>
              <a:off x="1206027" y="1998611"/>
              <a:ext cx="1030615" cy="708125"/>
            </a:xfrm>
            <a:prstGeom prst="rect">
              <a:avLst/>
            </a:prstGeom>
            <a:solidFill>
              <a:schemeClr val="accent3"/>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8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4 708</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Researchers Funded</a:t>
              </a:r>
            </a:p>
          </p:txBody>
        </p:sp>
        <p:sp>
          <p:nvSpPr>
            <p:cNvPr id="18" name="Rectangle 17"/>
            <p:cNvSpPr/>
            <p:nvPr/>
          </p:nvSpPr>
          <p:spPr>
            <a:xfrm>
              <a:off x="2831358" y="2008550"/>
              <a:ext cx="1030615" cy="708125"/>
            </a:xfrm>
            <a:prstGeom prst="rect">
              <a:avLst/>
            </a:prstGeom>
            <a:solidFill>
              <a:schemeClr val="accent3"/>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8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3 963</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Researchers rated</a:t>
              </a:r>
            </a:p>
          </p:txBody>
        </p:sp>
        <p:graphicFrame>
          <p:nvGraphicFramePr>
            <p:cNvPr id="19" name="Chart 18"/>
            <p:cNvGraphicFramePr/>
            <p:nvPr>
              <p:extLst>
                <p:ext uri="{D42A27DB-BD31-4B8C-83A1-F6EECF244321}">
                  <p14:modId xmlns:p14="http://schemas.microsoft.com/office/powerpoint/2010/main" val="600933618"/>
                </p:ext>
              </p:extLst>
            </p:nvPr>
          </p:nvGraphicFramePr>
          <p:xfrm>
            <a:off x="1093067" y="2669217"/>
            <a:ext cx="1230091" cy="14797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p:extLst>
                <p:ext uri="{D42A27DB-BD31-4B8C-83A1-F6EECF244321}">
                  <p14:modId xmlns:p14="http://schemas.microsoft.com/office/powerpoint/2010/main" val="1619504611"/>
                </p:ext>
              </p:extLst>
            </p:nvPr>
          </p:nvGraphicFramePr>
          <p:xfrm>
            <a:off x="1093067" y="4048327"/>
            <a:ext cx="1230091" cy="14797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p:nvPr>
              <p:extLst>
                <p:ext uri="{D42A27DB-BD31-4B8C-83A1-F6EECF244321}">
                  <p14:modId xmlns:p14="http://schemas.microsoft.com/office/powerpoint/2010/main" val="3262273891"/>
                </p:ext>
              </p:extLst>
            </p:nvPr>
          </p:nvGraphicFramePr>
          <p:xfrm>
            <a:off x="2694999" y="2665861"/>
            <a:ext cx="1230091" cy="14797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p:nvPr>
              <p:extLst>
                <p:ext uri="{D42A27DB-BD31-4B8C-83A1-F6EECF244321}">
                  <p14:modId xmlns:p14="http://schemas.microsoft.com/office/powerpoint/2010/main" val="1480663372"/>
                </p:ext>
              </p:extLst>
            </p:nvPr>
          </p:nvGraphicFramePr>
          <p:xfrm>
            <a:off x="2618466" y="4028577"/>
            <a:ext cx="1230091" cy="1479770"/>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p:cNvSpPr/>
            <p:nvPr/>
          </p:nvSpPr>
          <p:spPr>
            <a:xfrm>
              <a:off x="4250566" y="3017235"/>
              <a:ext cx="1250199" cy="1180986"/>
            </a:xfrm>
            <a:prstGeom prst="rect">
              <a:avLst/>
            </a:prstGeom>
            <a:solidFill>
              <a:schemeClr val="accent3"/>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20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9 159</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4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Publications by NRF-funded researchers</a:t>
              </a:r>
            </a:p>
          </p:txBody>
        </p:sp>
        <p:sp>
          <p:nvSpPr>
            <p:cNvPr id="30" name="TextBox 29"/>
            <p:cNvSpPr txBox="1"/>
            <p:nvPr/>
          </p:nvSpPr>
          <p:spPr>
            <a:xfrm>
              <a:off x="2605702" y="1506716"/>
              <a:ext cx="1499286" cy="461665"/>
            </a:xfrm>
            <a:prstGeom prst="rect">
              <a:avLst/>
            </a:prstGeom>
            <a:solidFill>
              <a:schemeClr val="accent3"/>
            </a:solidFill>
          </p:spPr>
          <p:txBody>
            <a:bodyPr wrap="square" rtlCol="0">
              <a:spAutoFit/>
            </a:bodyPr>
            <a:lstStyle/>
            <a:p>
              <a:pPr algn="ctr" eaLnBrk="0" fontAlgn="base" hangingPunct="0">
                <a:spcBef>
                  <a:spcPct val="0"/>
                </a:spcBef>
                <a:spcAft>
                  <a:spcPct val="0"/>
                </a:spcAft>
              </a:pPr>
              <a:r>
                <a:rPr lang="en-GB" sz="1200" b="1" dirty="0" smtClean="0">
                  <a:solidFill>
                    <a:prstClr val="white"/>
                  </a:solidFill>
                  <a:latin typeface="Arial Narrow" panose="020B0606020202030204" pitchFamily="34" charset="0"/>
                  <a:cs typeface="Arial" panose="020B0604020202020204" pitchFamily="34" charset="0"/>
                </a:rPr>
                <a:t>NRF-RATED </a:t>
              </a:r>
              <a:r>
                <a:rPr lang="en-GB" sz="1200" b="1" dirty="0">
                  <a:solidFill>
                    <a:prstClr val="white"/>
                  </a:solidFill>
                  <a:latin typeface="Arial Narrow" panose="020B0606020202030204" pitchFamily="34" charset="0"/>
                  <a:cs typeface="Arial" panose="020B0604020202020204" pitchFamily="34" charset="0"/>
                </a:rPr>
                <a:t>RESEARCHERS</a:t>
              </a:r>
            </a:p>
          </p:txBody>
        </p:sp>
        <p:sp>
          <p:nvSpPr>
            <p:cNvPr id="38" name="Rectangle 37"/>
            <p:cNvSpPr/>
            <p:nvPr/>
          </p:nvSpPr>
          <p:spPr>
            <a:xfrm>
              <a:off x="79225" y="2008550"/>
              <a:ext cx="1030615" cy="708125"/>
            </a:xfrm>
            <a:prstGeom prst="rect">
              <a:avLst/>
            </a:prstGeom>
            <a:solidFill>
              <a:schemeClr val="accent3">
                <a:lumMod val="75000"/>
              </a:schemeClr>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8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19 637</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Researchers </a:t>
              </a:r>
              <a:r>
                <a:rPr lang="en-ZA" sz="1200" b="1" kern="0" dirty="0" smtClean="0">
                  <a:solidFill>
                    <a:prstClr val="white"/>
                  </a:solidFill>
                  <a:latin typeface="Arial Narrow" panose="020B0606020202030204" pitchFamily="34" charset="0"/>
                </a:rPr>
                <a:t>in the system</a:t>
              </a:r>
              <a:endParaRPr kumimoji="0" lang="en-ZA" sz="12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endParaRPr>
            </a:p>
          </p:txBody>
        </p:sp>
      </p:grpSp>
      <p:sp>
        <p:nvSpPr>
          <p:cNvPr id="2" name="Title 1"/>
          <p:cNvSpPr>
            <a:spLocks noGrp="1"/>
          </p:cNvSpPr>
          <p:nvPr>
            <p:ph type="title"/>
          </p:nvPr>
        </p:nvSpPr>
        <p:spPr/>
        <p:txBody>
          <a:bodyPr>
            <a:noAutofit/>
          </a:bodyPr>
          <a:lstStyle/>
          <a:p>
            <a:r>
              <a:rPr lang="en-ZA" sz="2400" dirty="0" smtClean="0"/>
              <a:t>Advancing Knowledge – Performance Overview 2018/19</a:t>
            </a:r>
            <a:endParaRPr lang="en-ZA" sz="2400" dirty="0"/>
          </a:p>
        </p:txBody>
      </p:sp>
      <p:sp>
        <p:nvSpPr>
          <p:cNvPr id="9" name="Rectangle 8"/>
          <p:cNvSpPr/>
          <p:nvPr/>
        </p:nvSpPr>
        <p:spPr>
          <a:xfrm>
            <a:off x="1005310" y="1122271"/>
            <a:ext cx="6833701" cy="330627"/>
          </a:xfrm>
          <a:prstGeom prst="rect">
            <a:avLst/>
          </a:prstGeom>
          <a:solidFill>
            <a:srgbClr val="002561"/>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smtClean="0">
                <a:ln>
                  <a:noFill/>
                </a:ln>
                <a:solidFill>
                  <a:prstClr val="white"/>
                </a:solidFill>
                <a:effectLst/>
                <a:uLnTx/>
                <a:uFillTx/>
                <a:latin typeface="Arial Narrow" panose="020B0606020202030204" pitchFamily="34" charset="0"/>
                <a:ea typeface="+mn-ea"/>
                <a:cs typeface="+mn-cs"/>
              </a:rPr>
              <a:t>SUPPORTING AND PROMOTING RESEARCH</a:t>
            </a:r>
          </a:p>
        </p:txBody>
      </p:sp>
      <p:sp>
        <p:nvSpPr>
          <p:cNvPr id="22" name="TextBox 21"/>
          <p:cNvSpPr txBox="1"/>
          <p:nvPr/>
        </p:nvSpPr>
        <p:spPr>
          <a:xfrm>
            <a:off x="4818226" y="5408822"/>
            <a:ext cx="492443" cy="261610"/>
          </a:xfrm>
          <a:prstGeom prst="rect">
            <a:avLst/>
          </a:prstGeom>
          <a:noFill/>
        </p:spPr>
        <p:txBody>
          <a:bodyPr wrap="none" rtlCol="0">
            <a:spAutoFit/>
          </a:bodyPr>
          <a:lstStyle/>
          <a:p>
            <a:pPr eaLnBrk="0" fontAlgn="base" hangingPunct="0">
              <a:spcBef>
                <a:spcPct val="0"/>
              </a:spcBef>
              <a:spcAft>
                <a:spcPct val="0"/>
              </a:spcAft>
            </a:pPr>
            <a:r>
              <a:rPr lang="en-ZA" sz="1100" b="1" dirty="0">
                <a:solidFill>
                  <a:prstClr val="black">
                    <a:lumMod val="50000"/>
                    <a:lumOff val="50000"/>
                  </a:prstClr>
                </a:solidFill>
                <a:latin typeface="Arial Narrow" panose="020B0606020202030204" pitchFamily="34" charset="0"/>
                <a:cs typeface="Arial" panose="020B0604020202020204" pitchFamily="34" charset="0"/>
              </a:rPr>
              <a:t>Black</a:t>
            </a:r>
          </a:p>
        </p:txBody>
      </p:sp>
      <p:sp>
        <p:nvSpPr>
          <p:cNvPr id="23" name="TextBox 22"/>
          <p:cNvSpPr txBox="1"/>
          <p:nvPr/>
        </p:nvSpPr>
        <p:spPr>
          <a:xfrm>
            <a:off x="3032217" y="5393020"/>
            <a:ext cx="492443" cy="261610"/>
          </a:xfrm>
          <a:prstGeom prst="rect">
            <a:avLst/>
          </a:prstGeom>
          <a:noFill/>
        </p:spPr>
        <p:txBody>
          <a:bodyPr wrap="none" rtlCol="0">
            <a:spAutoFit/>
          </a:bodyPr>
          <a:lstStyle/>
          <a:p>
            <a:pPr eaLnBrk="0" fontAlgn="base" hangingPunct="0">
              <a:spcBef>
                <a:spcPct val="0"/>
              </a:spcBef>
              <a:spcAft>
                <a:spcPct val="0"/>
              </a:spcAft>
            </a:pPr>
            <a:r>
              <a:rPr lang="en-ZA" sz="1100" b="1" dirty="0">
                <a:solidFill>
                  <a:prstClr val="black">
                    <a:lumMod val="50000"/>
                    <a:lumOff val="50000"/>
                  </a:prstClr>
                </a:solidFill>
                <a:latin typeface="Arial Narrow" panose="020B0606020202030204" pitchFamily="34" charset="0"/>
                <a:cs typeface="Arial" panose="020B0604020202020204" pitchFamily="34" charset="0"/>
              </a:rPr>
              <a:t>Black</a:t>
            </a:r>
          </a:p>
        </p:txBody>
      </p:sp>
      <p:sp>
        <p:nvSpPr>
          <p:cNvPr id="33" name="TextBox 32"/>
          <p:cNvSpPr txBox="1"/>
          <p:nvPr/>
        </p:nvSpPr>
        <p:spPr>
          <a:xfrm>
            <a:off x="4644787" y="3935211"/>
            <a:ext cx="582211" cy="261610"/>
          </a:xfrm>
          <a:prstGeom prst="rect">
            <a:avLst/>
          </a:prstGeom>
          <a:noFill/>
        </p:spPr>
        <p:txBody>
          <a:bodyPr wrap="none" rtlCol="0">
            <a:spAutoFit/>
          </a:bodyPr>
          <a:lstStyle/>
          <a:p>
            <a:pPr eaLnBrk="0" fontAlgn="base" hangingPunct="0">
              <a:spcBef>
                <a:spcPct val="0"/>
              </a:spcBef>
              <a:spcAft>
                <a:spcPct val="0"/>
              </a:spcAft>
            </a:pPr>
            <a:r>
              <a:rPr lang="en-ZA" sz="1100" b="1" dirty="0">
                <a:solidFill>
                  <a:prstClr val="black">
                    <a:lumMod val="50000"/>
                    <a:lumOff val="50000"/>
                  </a:prstClr>
                </a:solidFill>
                <a:latin typeface="Arial Narrow" panose="020B0606020202030204" pitchFamily="34" charset="0"/>
                <a:cs typeface="Arial" panose="020B0604020202020204" pitchFamily="34" charset="0"/>
              </a:rPr>
              <a:t>Female</a:t>
            </a:r>
          </a:p>
        </p:txBody>
      </p:sp>
      <p:sp>
        <p:nvSpPr>
          <p:cNvPr id="34" name="TextBox 33"/>
          <p:cNvSpPr txBox="1"/>
          <p:nvPr/>
        </p:nvSpPr>
        <p:spPr>
          <a:xfrm>
            <a:off x="3032217" y="3998438"/>
            <a:ext cx="582211" cy="261610"/>
          </a:xfrm>
          <a:prstGeom prst="rect">
            <a:avLst/>
          </a:prstGeom>
          <a:noFill/>
        </p:spPr>
        <p:txBody>
          <a:bodyPr wrap="none" rtlCol="0">
            <a:spAutoFit/>
          </a:bodyPr>
          <a:lstStyle/>
          <a:p>
            <a:pPr eaLnBrk="0" fontAlgn="base" hangingPunct="0">
              <a:spcBef>
                <a:spcPct val="0"/>
              </a:spcBef>
              <a:spcAft>
                <a:spcPct val="0"/>
              </a:spcAft>
            </a:pPr>
            <a:r>
              <a:rPr lang="en-ZA" sz="1100" b="1" dirty="0">
                <a:solidFill>
                  <a:prstClr val="black">
                    <a:lumMod val="50000"/>
                    <a:lumOff val="50000"/>
                  </a:prstClr>
                </a:solidFill>
                <a:latin typeface="Arial Narrow" panose="020B0606020202030204" pitchFamily="34" charset="0"/>
                <a:cs typeface="Arial" panose="020B0604020202020204" pitchFamily="34" charset="0"/>
              </a:rPr>
              <a:t>Female</a:t>
            </a:r>
          </a:p>
        </p:txBody>
      </p:sp>
      <p:sp>
        <p:nvSpPr>
          <p:cNvPr id="37" name="TextBox 36"/>
          <p:cNvSpPr txBox="1"/>
          <p:nvPr/>
        </p:nvSpPr>
        <p:spPr>
          <a:xfrm>
            <a:off x="61626" y="5142861"/>
            <a:ext cx="2300423" cy="584775"/>
          </a:xfrm>
          <a:prstGeom prst="rect">
            <a:avLst/>
          </a:prstGeom>
          <a:noFill/>
        </p:spPr>
        <p:txBody>
          <a:bodyPr wrap="square" rtlCol="0">
            <a:spAutoFit/>
          </a:bodyPr>
          <a:lstStyle/>
          <a:p>
            <a:pPr eaLnBrk="0" fontAlgn="base" hangingPunct="0">
              <a:spcBef>
                <a:spcPct val="0"/>
              </a:spcBef>
              <a:spcAft>
                <a:spcPct val="0"/>
              </a:spcAft>
            </a:pPr>
            <a:r>
              <a:rPr lang="en-US" sz="1600" b="1" dirty="0" smtClean="0">
                <a:solidFill>
                  <a:prstClr val="black">
                    <a:lumMod val="50000"/>
                    <a:lumOff val="50000"/>
                  </a:prstClr>
                </a:solidFill>
                <a:latin typeface="Calibri" panose="020F0502020204030204" pitchFamily="34" charset="0"/>
                <a:cs typeface="Arial" panose="020B0604020202020204" pitchFamily="34" charset="0"/>
              </a:rPr>
              <a:t>Red border denotes targets not met</a:t>
            </a:r>
          </a:p>
        </p:txBody>
      </p:sp>
      <p:sp>
        <p:nvSpPr>
          <p:cNvPr id="8" name="Slide Number Placeholder 7"/>
          <p:cNvSpPr>
            <a:spLocks noGrp="1"/>
          </p:cNvSpPr>
          <p:nvPr>
            <p:ph type="sldNum" sz="quarter" idx="12"/>
          </p:nvPr>
        </p:nvSpPr>
        <p:spPr/>
        <p:txBody>
          <a:bodyPr/>
          <a:lstStyle/>
          <a:p>
            <a:fld id="{A8380127-2E4F-4720-A546-49D7111EBC0C}" type="slidenum">
              <a:rPr lang="en-US" smtClean="0"/>
              <a:t>7</a:t>
            </a:fld>
            <a:endParaRPr lang="en-US" dirty="0"/>
          </a:p>
        </p:txBody>
      </p:sp>
    </p:spTree>
    <p:extLst>
      <p:ext uri="{BB962C8B-B14F-4D97-AF65-F5344CB8AC3E}">
        <p14:creationId xmlns:p14="http://schemas.microsoft.com/office/powerpoint/2010/main" val="366623783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16416" cy="476672"/>
          </a:xfrm>
        </p:spPr>
        <p:txBody>
          <a:bodyPr vert="horz" lIns="91440" tIns="45720" rIns="91440" bIns="45720" rtlCol="0" anchor="t">
            <a:noAutofit/>
          </a:bodyPr>
          <a:lstStyle/>
          <a:p>
            <a:r>
              <a:rPr lang="en-ZA" sz="2400" dirty="0" smtClean="0"/>
              <a:t>Advancing Knowledge - Investment </a:t>
            </a:r>
            <a:r>
              <a:rPr lang="en-ZA" sz="2400" dirty="0"/>
              <a:t>in Knowledge </a:t>
            </a:r>
            <a:r>
              <a:rPr lang="en-ZA" sz="2400" dirty="0" smtClean="0"/>
              <a:t>Areas</a:t>
            </a:r>
            <a:endParaRPr lang="en-ZA" sz="2400" dirty="0"/>
          </a:p>
        </p:txBody>
      </p:sp>
      <p:sp>
        <p:nvSpPr>
          <p:cNvPr id="49" name="Rectangle 48"/>
          <p:cNvSpPr/>
          <p:nvPr/>
        </p:nvSpPr>
        <p:spPr>
          <a:xfrm>
            <a:off x="261470" y="737372"/>
            <a:ext cx="8054946" cy="45938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latin typeface="Arial Narrow" panose="020B0606020202030204" pitchFamily="34" charset="0"/>
              </a:rPr>
              <a:t>INVESTMENT 2018/19</a:t>
            </a:r>
          </a:p>
        </p:txBody>
      </p:sp>
      <p:graphicFrame>
        <p:nvGraphicFramePr>
          <p:cNvPr id="22" name="Chart 21"/>
          <p:cNvGraphicFramePr/>
          <p:nvPr>
            <p:extLst>
              <p:ext uri="{D42A27DB-BD31-4B8C-83A1-F6EECF244321}">
                <p14:modId xmlns:p14="http://schemas.microsoft.com/office/powerpoint/2010/main" val="95722833"/>
              </p:ext>
            </p:extLst>
          </p:nvPr>
        </p:nvGraphicFramePr>
        <p:xfrm>
          <a:off x="261470" y="1196752"/>
          <a:ext cx="8054946" cy="4752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171251020"/>
              </p:ext>
            </p:extLst>
          </p:nvPr>
        </p:nvGraphicFramePr>
        <p:xfrm>
          <a:off x="-1476672" y="948032"/>
          <a:ext cx="8712000" cy="4797205"/>
        </p:xfrm>
        <a:graphic>
          <a:graphicData uri="http://schemas.openxmlformats.org/drawingml/2006/chart">
            <c:chart xmlns:c="http://schemas.openxmlformats.org/drawingml/2006/chart" xmlns:r="http://schemas.openxmlformats.org/officeDocument/2006/relationships" r:id="rId4"/>
          </a:graphicData>
        </a:graphic>
      </p:graphicFrame>
      <p:sp>
        <p:nvSpPr>
          <p:cNvPr id="9" name="Diamond 34"/>
          <p:cNvSpPr/>
          <p:nvPr/>
        </p:nvSpPr>
        <p:spPr>
          <a:xfrm>
            <a:off x="3429000" y="3140968"/>
            <a:ext cx="1126274" cy="607999"/>
          </a:xfrm>
          <a:prstGeom prst="hexagon">
            <a:avLst/>
          </a:prstGeom>
          <a:noFill/>
          <a:ln w="76200" cap="sq" cmpd="thinThick">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b="1" dirty="0">
                <a:solidFill>
                  <a:schemeClr val="tx2"/>
                </a:solidFill>
                <a:latin typeface="Arial" panose="020B0604020202020204" pitchFamily="34" charset="0"/>
                <a:cs typeface="Arial" panose="020B0604020202020204" pitchFamily="34" charset="0"/>
              </a:rPr>
              <a:t>R2.32bn</a:t>
            </a:r>
          </a:p>
        </p:txBody>
      </p:sp>
      <p:sp>
        <p:nvSpPr>
          <p:cNvPr id="3" name="Slide Number Placeholder 2"/>
          <p:cNvSpPr>
            <a:spLocks noGrp="1"/>
          </p:cNvSpPr>
          <p:nvPr>
            <p:ph type="sldNum" sz="quarter" idx="12"/>
          </p:nvPr>
        </p:nvSpPr>
        <p:spPr/>
        <p:txBody>
          <a:bodyPr/>
          <a:lstStyle/>
          <a:p>
            <a:fld id="{A8380127-2E4F-4720-A546-49D7111EBC0C}" type="slidenum">
              <a:rPr lang="en-US" smtClean="0"/>
              <a:t>8</a:t>
            </a:fld>
            <a:endParaRPr lang="en-US" dirty="0"/>
          </a:p>
        </p:txBody>
      </p:sp>
    </p:spTree>
    <p:extLst>
      <p:ext uri="{BB962C8B-B14F-4D97-AF65-F5344CB8AC3E}">
        <p14:creationId xmlns:p14="http://schemas.microsoft.com/office/powerpoint/2010/main" val="374779965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8410" y="178488"/>
            <a:ext cx="8636077" cy="671511"/>
          </a:xfrm>
        </p:spPr>
        <p:txBody>
          <a:bodyPr vert="horz" lIns="91440" tIns="45720" rIns="91440" bIns="45720" rtlCol="0" anchor="t">
            <a:noAutofit/>
          </a:bodyPr>
          <a:lstStyle/>
          <a:p>
            <a:r>
              <a:rPr lang="en-ZA" sz="2400" dirty="0" smtClean="0"/>
              <a:t>Advancing Knowledge – National and Global Alignment</a:t>
            </a:r>
            <a:endParaRPr lang="en-ZA" sz="2400" dirty="0"/>
          </a:p>
        </p:txBody>
      </p:sp>
      <p:pic>
        <p:nvPicPr>
          <p:cNvPr id="4" name="Picture 3">
            <a:extLst>
              <a:ext uri="{FF2B5EF4-FFF2-40B4-BE49-F238E27FC236}">
                <a16:creationId xmlns:a16="http://schemas.microsoft.com/office/drawing/2014/main" id="{93218940-DBDE-474B-BE82-496DF9E3AF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047"/>
          <a:stretch/>
        </p:blipFill>
        <p:spPr>
          <a:xfrm>
            <a:off x="0" y="1270023"/>
            <a:ext cx="5940152" cy="4589303"/>
          </a:xfrm>
          <a:prstGeom prst="rect">
            <a:avLst/>
          </a:prstGeom>
        </p:spPr>
      </p:pic>
      <p:pic>
        <p:nvPicPr>
          <p:cNvPr id="8" name="Picture 7">
            <a:extLst>
              <a:ext uri="{FF2B5EF4-FFF2-40B4-BE49-F238E27FC236}">
                <a16:creationId xmlns:a16="http://schemas.microsoft.com/office/drawing/2014/main" id="{5CA066B2-9E0A-6442-9F5B-979A379DD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608" y="1372796"/>
            <a:ext cx="2962279" cy="3456000"/>
          </a:xfrm>
          <a:prstGeom prst="rect">
            <a:avLst/>
          </a:prstGeom>
          <a:noFill/>
          <a:ln>
            <a:solidFill>
              <a:schemeClr val="accent1"/>
            </a:solidFill>
          </a:ln>
        </p:spPr>
      </p:pic>
      <p:sp>
        <p:nvSpPr>
          <p:cNvPr id="3" name="Slide Number Placeholder 2"/>
          <p:cNvSpPr>
            <a:spLocks noGrp="1"/>
          </p:cNvSpPr>
          <p:nvPr>
            <p:ph type="sldNum" sz="quarter" idx="12"/>
          </p:nvPr>
        </p:nvSpPr>
        <p:spPr/>
        <p:txBody>
          <a:bodyPr/>
          <a:lstStyle/>
          <a:p>
            <a:fld id="{A8380127-2E4F-4720-A546-49D7111EBC0C}" type="slidenum">
              <a:rPr lang="en-US" smtClean="0"/>
              <a:t>9</a:t>
            </a:fld>
            <a:endParaRPr lang="en-US" dirty="0"/>
          </a:p>
        </p:txBody>
      </p:sp>
    </p:spTree>
    <p:extLst>
      <p:ext uri="{BB962C8B-B14F-4D97-AF65-F5344CB8AC3E}">
        <p14:creationId xmlns:p14="http://schemas.microsoft.com/office/powerpoint/2010/main" val="9151097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NRF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ning Cycle and APP presentation NRF Directors Forum Sept 2019 [Read-Only]" id="{44771A62-E2C1-4005-ABB0-FFEE67679847}" vid="{6E3E61D3-F598-4350-8A57-9733F805055F}"/>
    </a:ext>
  </a:extLst>
</a:theme>
</file>

<file path=ppt/theme/theme2.xml><?xml version="1.0" encoding="utf-8"?>
<a:theme xmlns:a="http://schemas.openxmlformats.org/drawingml/2006/main" name="3_NRF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ning Cycle and APP presentation NRF Directors Forum Sept 2019 [Read-Only]" id="{44771A62-E2C1-4005-ABB0-FFEE67679847}" vid="{6E3E61D3-F598-4350-8A57-9733F805055F}"/>
    </a:ext>
  </a:extLst>
</a:theme>
</file>

<file path=ppt/theme/theme3.xml><?xml version="1.0" encoding="utf-8"?>
<a:theme xmlns:a="http://schemas.openxmlformats.org/drawingml/2006/main" name="1_NRF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EON PowerPointP Jan 2019.potx" id="{3AE27E13-0195-4C14-AC19-503B4F0A5890}" vid="{523518F5-5103-4C00-B0F2-DE4DACE455E6}"/>
    </a:ext>
  </a:extLst>
</a:theme>
</file>

<file path=ppt/theme/theme4.xml><?xml version="1.0" encoding="utf-8"?>
<a:theme xmlns:a="http://schemas.openxmlformats.org/drawingml/2006/main" name="2_NRF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RF Presentation Jan 2019.potx" id="{BD305140-3B0E-4DAF-9880-EC803C387E58}" vid="{814D0456-0872-4BF7-A499-CA16F4A09C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Planning Cycle and APP presentation NRF Directors Forum 03 Sept 2019</Template>
  <TotalTime>2610</TotalTime>
  <Words>2386</Words>
  <Application>Microsoft Office PowerPoint</Application>
  <PresentationFormat>On-screen Show (4:3)</PresentationFormat>
  <Paragraphs>438</Paragraphs>
  <Slides>41</Slides>
  <Notes>16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41</vt:i4>
      </vt:variant>
    </vt:vector>
  </HeadingPairs>
  <TitlesOfParts>
    <vt:vector size="51" baseType="lpstr">
      <vt:lpstr>Arial</vt:lpstr>
      <vt:lpstr>Arial Narrow</vt:lpstr>
      <vt:lpstr>Calibri</vt:lpstr>
      <vt:lpstr>Century Gothic</vt:lpstr>
      <vt:lpstr>Times New Roman</vt:lpstr>
      <vt:lpstr>Wingdings</vt:lpstr>
      <vt:lpstr>NRF Theme</vt:lpstr>
      <vt:lpstr>3_NRF Theme</vt:lpstr>
      <vt:lpstr>1_NRF Theme</vt:lpstr>
      <vt:lpstr>2_NRF Theme</vt:lpstr>
      <vt:lpstr>PLANNING AND REPORTING - 2019/20 TIDS &amp; 2024/25 CYCLE W/SHOP </vt:lpstr>
      <vt:lpstr>PowerPoint Presentation</vt:lpstr>
      <vt:lpstr>NRF Mandate</vt:lpstr>
      <vt:lpstr>Expressing the NRF Mandate</vt:lpstr>
      <vt:lpstr>NRF Governance Structure</vt:lpstr>
      <vt:lpstr>PowerPoint Presentation</vt:lpstr>
      <vt:lpstr>Advancing Knowledge – Performance Overview 2018/19</vt:lpstr>
      <vt:lpstr>Advancing Knowledge - Investment in Knowledge Areas</vt:lpstr>
      <vt:lpstr>Advancing Knowledge – National and Global Alignment</vt:lpstr>
      <vt:lpstr>PowerPoint Presentation</vt:lpstr>
      <vt:lpstr>PowerPoint Presentation</vt:lpstr>
      <vt:lpstr>PowerPoint Presentation</vt:lpstr>
      <vt:lpstr>Advancing Knowledge - National Research Facilities</vt:lpstr>
      <vt:lpstr>Advancing Knowledge - National Research Facilities Performance Overview 2018/19</vt:lpstr>
      <vt:lpstr>Advancing Knowledge- Environmental Sciences </vt:lpstr>
      <vt:lpstr>Knowledge Advancement -  Environmental Science</vt:lpstr>
      <vt:lpstr>Advancing Knowledge – Optical Astronomy</vt:lpstr>
      <vt:lpstr>Advancing Knowledge – Radio Astronomy</vt:lpstr>
      <vt:lpstr>Advancing Knowledge  - Radiation Biophysics</vt:lpstr>
      <vt:lpstr>Advancing Knowledge –  Research Equipment </vt:lpstr>
      <vt:lpstr>Advancing Knowledge - Research Infrastructure</vt:lpstr>
      <vt:lpstr>Advancing Knowledge - Research Infrastructure</vt:lpstr>
      <vt:lpstr>PowerPoint Presentation</vt:lpstr>
      <vt:lpstr>PowerPoint Presentation</vt:lpstr>
      <vt:lpstr>Transforming Lives – Trend Profile of Researcher Cohort</vt:lpstr>
      <vt:lpstr>Transforming Lives : Impact of human capacity development</vt:lpstr>
      <vt:lpstr>Inspiring a Nation - Science Engagement</vt:lpstr>
      <vt:lpstr>Inspiring a Nation -Science Engagement  Performance Overview 2018/19</vt:lpstr>
      <vt:lpstr>Inspiring A Nation- Science In The Media</vt:lpstr>
      <vt:lpstr>Inspiring a Nation - Previous Science Olympiad Winners</vt:lpstr>
      <vt:lpstr>Corporate – Performance Overview 2018/19</vt:lpstr>
      <vt:lpstr>PowerPoint Presentation</vt:lpstr>
      <vt:lpstr>PowerPoint Presentation</vt:lpstr>
      <vt:lpstr>PowerPoint Presentation</vt:lpstr>
      <vt:lpstr>Financial Overview - Income </vt:lpstr>
      <vt:lpstr>Financial Overview - Expenditure</vt:lpstr>
      <vt:lpstr>PowerPoint Presentation</vt:lpstr>
      <vt:lpstr>Future Plans - New Post Graduate Funding Policy </vt:lpstr>
      <vt:lpstr>Future Plans - New Programme For Exceptional ECRS</vt:lpstr>
      <vt:lpstr> </vt:lpstr>
      <vt:lpstr>Enkosi,  Thank you,  Re a leboga, Siyabonga, Dankie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AND REPORTING CYCLE AND 2020/21 APP</dc:title>
  <dc:creator>Abner Manaka</dc:creator>
  <cp:lastModifiedBy>Anele Kabingesi</cp:lastModifiedBy>
  <cp:revision>213</cp:revision>
  <dcterms:created xsi:type="dcterms:W3CDTF">2019-09-03T15:55:55Z</dcterms:created>
  <dcterms:modified xsi:type="dcterms:W3CDTF">2019-10-09T07:51:25Z</dcterms:modified>
</cp:coreProperties>
</file>