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369" r:id="rId2"/>
    <p:sldId id="350" r:id="rId3"/>
    <p:sldId id="552" r:id="rId4"/>
    <p:sldId id="459" r:id="rId5"/>
    <p:sldId id="648" r:id="rId6"/>
    <p:sldId id="704" r:id="rId7"/>
    <p:sldId id="647" r:id="rId8"/>
    <p:sldId id="649" r:id="rId9"/>
    <p:sldId id="650" r:id="rId10"/>
    <p:sldId id="705" r:id="rId11"/>
    <p:sldId id="589" r:id="rId12"/>
    <p:sldId id="621" r:id="rId13"/>
    <p:sldId id="622" r:id="rId14"/>
    <p:sldId id="591" r:id="rId15"/>
    <p:sldId id="651" r:id="rId16"/>
    <p:sldId id="652" r:id="rId17"/>
    <p:sldId id="653" r:id="rId18"/>
    <p:sldId id="654" r:id="rId19"/>
    <p:sldId id="596" r:id="rId20"/>
    <p:sldId id="657" r:id="rId21"/>
    <p:sldId id="668" r:id="rId22"/>
    <p:sldId id="670" r:id="rId23"/>
    <p:sldId id="671" r:id="rId24"/>
    <p:sldId id="672" r:id="rId25"/>
    <p:sldId id="673" r:id="rId26"/>
    <p:sldId id="674" r:id="rId27"/>
    <p:sldId id="675" r:id="rId28"/>
    <p:sldId id="676" r:id="rId29"/>
    <p:sldId id="677" r:id="rId30"/>
    <p:sldId id="678" r:id="rId31"/>
    <p:sldId id="679" r:id="rId32"/>
    <p:sldId id="680" r:id="rId33"/>
    <p:sldId id="661" r:id="rId34"/>
    <p:sldId id="662" r:id="rId35"/>
    <p:sldId id="663" r:id="rId36"/>
    <p:sldId id="599" r:id="rId37"/>
    <p:sldId id="664" r:id="rId38"/>
    <p:sldId id="665" r:id="rId39"/>
    <p:sldId id="604" r:id="rId40"/>
    <p:sldId id="626" r:id="rId41"/>
    <p:sldId id="666" r:id="rId42"/>
    <p:sldId id="667" r:id="rId43"/>
    <p:sldId id="609" r:id="rId44"/>
    <p:sldId id="610" r:id="rId45"/>
    <p:sldId id="612" r:id="rId46"/>
    <p:sldId id="681" r:id="rId47"/>
    <p:sldId id="683" r:id="rId48"/>
    <p:sldId id="684" r:id="rId49"/>
    <p:sldId id="685" r:id="rId50"/>
    <p:sldId id="687" r:id="rId51"/>
    <p:sldId id="688" r:id="rId52"/>
    <p:sldId id="690" r:id="rId53"/>
    <p:sldId id="691" r:id="rId54"/>
    <p:sldId id="692" r:id="rId55"/>
    <p:sldId id="693" r:id="rId56"/>
    <p:sldId id="694" r:id="rId57"/>
    <p:sldId id="695" r:id="rId58"/>
    <p:sldId id="696" r:id="rId59"/>
    <p:sldId id="697" r:id="rId60"/>
    <p:sldId id="698" r:id="rId61"/>
    <p:sldId id="699" r:id="rId62"/>
    <p:sldId id="700" r:id="rId63"/>
    <p:sldId id="701" r:id="rId64"/>
    <p:sldId id="702" r:id="rId65"/>
    <p:sldId id="703" r:id="rId66"/>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CC33"/>
    <a:srgbClr val="CC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1921" autoAdjust="0"/>
  </p:normalViewPr>
  <p:slideViewPr>
    <p:cSldViewPr>
      <p:cViewPr varScale="1">
        <p:scale>
          <a:sx n="107" d="100"/>
          <a:sy n="107" d="100"/>
        </p:scale>
        <p:origin x="-1734" y="-84"/>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20" y="9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2017/18 vs 2018/19 Performance on Pre-Determined Objectives (Direct</a:t>
            </a:r>
            <a:r>
              <a:rPr lang="en-US" baseline="0"/>
              <a:t> Outputs)</a:t>
            </a:r>
            <a:endParaRPr lang="en-US"/>
          </a:p>
        </c:rich>
      </c:tx>
      <c:layout/>
      <c:spPr>
        <a:noFill/>
        <a:ln>
          <a:noFill/>
        </a:ln>
        <a:effectLst/>
      </c:spPr>
    </c:title>
    <c:plotArea>
      <c:layout/>
      <c:barChart>
        <c:barDir val="col"/>
        <c:grouping val="clustered"/>
        <c:ser>
          <c:idx val="0"/>
          <c:order val="0"/>
          <c:tx>
            <c:strRef>
              <c:f>Sheet1!$A$2</c:f>
              <c:strCache>
                <c:ptCount val="1"/>
                <c:pt idx="0">
                  <c:v>Number of Targets </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2017/18</c:v>
                </c:pt>
                <c:pt idx="1">
                  <c:v>2018/19</c:v>
                </c:pt>
              </c:strCache>
            </c:strRef>
          </c:cat>
          <c:val>
            <c:numRef>
              <c:f>Sheet1!$B$2:$C$2</c:f>
              <c:numCache>
                <c:formatCode>0</c:formatCode>
                <c:ptCount val="2"/>
                <c:pt idx="0" formatCode="General">
                  <c:v>86</c:v>
                </c:pt>
                <c:pt idx="1">
                  <c:v>75</c:v>
                </c:pt>
              </c:numCache>
            </c:numRef>
          </c:val>
        </c:ser>
        <c:ser>
          <c:idx val="1"/>
          <c:order val="1"/>
          <c:tx>
            <c:strRef>
              <c:f>Sheet1!$A$3</c:f>
              <c:strCache>
                <c:ptCount val="1"/>
                <c:pt idx="0">
                  <c:v>Actual Performance</c:v>
                </c:pt>
              </c:strCache>
            </c:strRef>
          </c:tx>
          <c:spPr>
            <a:solidFill>
              <a:schemeClr val="accent2"/>
            </a:solidFill>
            <a:ln>
              <a:noFill/>
            </a:ln>
            <a:effectLst/>
          </c:spPr>
          <c:dLbls>
            <c:dLbl>
              <c:idx val="0"/>
              <c:layout/>
              <c:tx>
                <c:rich>
                  <a:bodyPr/>
                  <a:lstStyle/>
                  <a:p>
                    <a:fld id="{DCB3E3AD-7427-473F-A240-1933E1B7B21F}" type="VALUE">
                      <a:rPr lang="en-US"/>
                      <a:pPr/>
                      <a:t>[VALUE]</a:t>
                    </a:fld>
                    <a:r>
                      <a:rPr lang="en-US"/>
                      <a:t> (94%)</a:t>
                    </a:r>
                  </a:p>
                </c:rich>
              </c:tx>
              <c:showVal val="1"/>
              <c:extLst>
                <c:ext xmlns:c15="http://schemas.microsoft.com/office/drawing/2012/chart" uri="{CE6537A1-D6FC-4f65-9D91-7224C49458BB}">
                  <c15:layout/>
                  <c15:dlblFieldTable/>
                  <c15:showDataLabelsRange val="0"/>
                </c:ext>
              </c:extLst>
            </c:dLbl>
            <c:dLbl>
              <c:idx val="1"/>
              <c:layout/>
              <c:tx>
                <c:rich>
                  <a:bodyPr/>
                  <a:lstStyle/>
                  <a:p>
                    <a:fld id="{54FCFC9F-EF00-4205-8239-CEA9979E4DF5}" type="VALUE">
                      <a:rPr lang="en-US"/>
                      <a:pPr/>
                      <a:t>[VALUE]</a:t>
                    </a:fld>
                    <a:r>
                      <a:rPr lang="en-US"/>
                      <a:t> (95%)</a:t>
                    </a:r>
                  </a:p>
                </c:rich>
              </c:tx>
              <c:showVal val="1"/>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2017/18</c:v>
                </c:pt>
                <c:pt idx="1">
                  <c:v>2018/19</c:v>
                </c:pt>
              </c:strCache>
            </c:strRef>
          </c:cat>
          <c:val>
            <c:numRef>
              <c:f>Sheet1!$B$3:$C$3</c:f>
              <c:numCache>
                <c:formatCode>General</c:formatCode>
                <c:ptCount val="2"/>
                <c:pt idx="0">
                  <c:v>81</c:v>
                </c:pt>
                <c:pt idx="1">
                  <c:v>71</c:v>
                </c:pt>
              </c:numCache>
            </c:numRef>
          </c:val>
        </c:ser>
        <c:dLbls/>
        <c:gapWidth val="219"/>
        <c:overlap val="-27"/>
        <c:axId val="74806400"/>
        <c:axId val="74807936"/>
      </c:barChart>
      <c:catAx>
        <c:axId val="748064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807936"/>
        <c:crosses val="autoZero"/>
        <c:auto val="1"/>
        <c:lblAlgn val="ctr"/>
        <c:lblOffset val="100"/>
      </c:catAx>
      <c:valAx>
        <c:axId val="7480793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80640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2017/18 vs 2018/19 Performance Comparison (System Targets)</a:t>
            </a:r>
          </a:p>
        </c:rich>
      </c:tx>
      <c:spPr>
        <a:noFill/>
        <a:ln>
          <a:noFill/>
        </a:ln>
        <a:effectLst/>
      </c:spPr>
    </c:title>
    <c:plotArea>
      <c:layout/>
      <c:barChart>
        <c:barDir val="col"/>
        <c:grouping val="clustered"/>
        <c:ser>
          <c:idx val="0"/>
          <c:order val="0"/>
          <c:tx>
            <c:strRef>
              <c:f>Sheet1!$A$7</c:f>
              <c:strCache>
                <c:ptCount val="1"/>
                <c:pt idx="0">
                  <c:v>Number of Targets </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Sheet1!$B$6:$C$6</c:f>
              <c:strCache>
                <c:ptCount val="2"/>
                <c:pt idx="0">
                  <c:v>2017/18</c:v>
                </c:pt>
                <c:pt idx="1">
                  <c:v>2028/19</c:v>
                </c:pt>
              </c:strCache>
            </c:strRef>
          </c:cat>
          <c:val>
            <c:numRef>
              <c:f>Sheet1!$B$7:$C$7</c:f>
              <c:numCache>
                <c:formatCode>0</c:formatCode>
                <c:ptCount val="2"/>
                <c:pt idx="0" formatCode="General">
                  <c:v>34</c:v>
                </c:pt>
                <c:pt idx="1">
                  <c:v>35</c:v>
                </c:pt>
              </c:numCache>
            </c:numRef>
          </c:val>
        </c:ser>
        <c:ser>
          <c:idx val="1"/>
          <c:order val="1"/>
          <c:tx>
            <c:strRef>
              <c:f>Sheet1!$A$8</c:f>
              <c:strCache>
                <c:ptCount val="1"/>
                <c:pt idx="0">
                  <c:v>Actual Performance</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Sheet1!$B$6:$C$6</c:f>
              <c:strCache>
                <c:ptCount val="2"/>
                <c:pt idx="0">
                  <c:v>2017/18</c:v>
                </c:pt>
                <c:pt idx="1">
                  <c:v>2028/19</c:v>
                </c:pt>
              </c:strCache>
            </c:strRef>
          </c:cat>
          <c:val>
            <c:numRef>
              <c:f>Sheet1!$B$8:$C$8</c:f>
              <c:numCache>
                <c:formatCode>General</c:formatCode>
                <c:ptCount val="2"/>
                <c:pt idx="0">
                  <c:v>24</c:v>
                </c:pt>
                <c:pt idx="1">
                  <c:v>16</c:v>
                </c:pt>
              </c:numCache>
            </c:numRef>
          </c:val>
        </c:ser>
        <c:dLbls/>
        <c:gapWidth val="219"/>
        <c:overlap val="-27"/>
        <c:axId val="85113856"/>
        <c:axId val="85123840"/>
      </c:barChart>
      <c:catAx>
        <c:axId val="851138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123840"/>
        <c:crosses val="autoZero"/>
        <c:auto val="1"/>
        <c:lblAlgn val="ctr"/>
        <c:lblOffset val="100"/>
      </c:catAx>
      <c:valAx>
        <c:axId val="8512384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11385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275" cy="498288"/>
          </a:xfrm>
          <a:prstGeom prst="rect">
            <a:avLst/>
          </a:prstGeom>
        </p:spPr>
        <p:txBody>
          <a:bodyPr vert="horz" lIns="91504" tIns="45752" rIns="91504" bIns="45752" rtlCol="0"/>
          <a:lstStyle>
            <a:lvl1pPr algn="l">
              <a:defRPr sz="1200"/>
            </a:lvl1pPr>
          </a:lstStyle>
          <a:p>
            <a:endParaRPr lang="en-ZA" dirty="0"/>
          </a:p>
        </p:txBody>
      </p:sp>
      <p:sp>
        <p:nvSpPr>
          <p:cNvPr id="4" name="Footer Placeholder 3"/>
          <p:cNvSpPr>
            <a:spLocks noGrp="1"/>
          </p:cNvSpPr>
          <p:nvPr>
            <p:ph type="ftr" sz="quarter" idx="2"/>
          </p:nvPr>
        </p:nvSpPr>
        <p:spPr>
          <a:xfrm>
            <a:off x="2" y="9429938"/>
            <a:ext cx="2946275" cy="498288"/>
          </a:xfrm>
          <a:prstGeom prst="rect">
            <a:avLst/>
          </a:prstGeom>
        </p:spPr>
        <p:txBody>
          <a:bodyPr vert="horz" lIns="91504" tIns="45752" rIns="91504" bIns="45752"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863" y="9429938"/>
            <a:ext cx="2946275" cy="498288"/>
          </a:xfrm>
          <a:prstGeom prst="rect">
            <a:avLst/>
          </a:prstGeom>
        </p:spPr>
        <p:txBody>
          <a:bodyPr vert="horz" lIns="91504" tIns="45752" rIns="91504" bIns="45752" rtlCol="0" anchor="b"/>
          <a:lstStyle>
            <a:lvl1pPr algn="r">
              <a:defRPr sz="1200"/>
            </a:lvl1pPr>
          </a:lstStyle>
          <a:p>
            <a:fld id="{707FCEC1-E925-426E-AEDE-6F4D5133F003}" type="slidenum">
              <a:rPr lang="en-ZA" smtClean="0"/>
              <a:pPr/>
              <a:t>‹#›</a:t>
            </a:fld>
            <a:endParaRPr lang="en-ZA" dirty="0"/>
          </a:p>
        </p:txBody>
      </p:sp>
    </p:spTree>
    <p:extLst>
      <p:ext uri="{BB962C8B-B14F-4D97-AF65-F5344CB8AC3E}">
        <p14:creationId xmlns:p14="http://schemas.microsoft.com/office/powerpoint/2010/main" xmlns="" val="292100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 y="1"/>
            <a:ext cx="2946275" cy="496582"/>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lvl1pPr>
              <a:defRPr sz="1200">
                <a:latin typeface="Arial" charset="0"/>
              </a:defRPr>
            </a:lvl1pPr>
          </a:lstStyle>
          <a:p>
            <a:pPr>
              <a:defRPr/>
            </a:pPr>
            <a:endParaRPr lang="en-US" dirty="0"/>
          </a:p>
        </p:txBody>
      </p:sp>
      <p:sp>
        <p:nvSpPr>
          <p:cNvPr id="16387" name="Rectangle 3"/>
          <p:cNvSpPr>
            <a:spLocks noGrp="1" noChangeArrowheads="1"/>
          </p:cNvSpPr>
          <p:nvPr>
            <p:ph type="dt" idx="1"/>
          </p:nvPr>
        </p:nvSpPr>
        <p:spPr bwMode="auto">
          <a:xfrm>
            <a:off x="3849863" y="1"/>
            <a:ext cx="2946275" cy="496582"/>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lvl1pPr algn="r">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0386" y="4716677"/>
            <a:ext cx="5436908" cy="4467531"/>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2" y="9429938"/>
            <a:ext cx="2946275" cy="496582"/>
          </a:xfrm>
          <a:prstGeom prst="rect">
            <a:avLst/>
          </a:prstGeom>
          <a:noFill/>
          <a:ln w="9525">
            <a:noFill/>
            <a:miter lim="800000"/>
            <a:headEnd/>
            <a:tailEnd/>
          </a:ln>
          <a:effectLst/>
        </p:spPr>
        <p:txBody>
          <a:bodyPr vert="horz" wrap="square" lIns="92895" tIns="46447" rIns="92895" bIns="46447" numCol="1" anchor="b" anchorCtr="0" compatLnSpc="1">
            <a:prstTxWarp prst="textNoShape">
              <a:avLst/>
            </a:prstTxWarp>
          </a:bodyPr>
          <a:lstStyle>
            <a:lvl1pPr>
              <a:defRPr sz="1200">
                <a:latin typeface="Arial" charset="0"/>
              </a:defRPr>
            </a:lvl1pPr>
          </a:lstStyle>
          <a:p>
            <a:pPr>
              <a:defRPr/>
            </a:pPr>
            <a:endParaRPr lang="en-US" dirty="0"/>
          </a:p>
        </p:txBody>
      </p:sp>
      <p:sp>
        <p:nvSpPr>
          <p:cNvPr id="16391" name="Rectangle 7"/>
          <p:cNvSpPr>
            <a:spLocks noGrp="1" noChangeArrowheads="1"/>
          </p:cNvSpPr>
          <p:nvPr>
            <p:ph type="sldNum" sz="quarter" idx="5"/>
          </p:nvPr>
        </p:nvSpPr>
        <p:spPr bwMode="auto">
          <a:xfrm>
            <a:off x="3849863" y="9429938"/>
            <a:ext cx="2946275" cy="496582"/>
          </a:xfrm>
          <a:prstGeom prst="rect">
            <a:avLst/>
          </a:prstGeom>
          <a:noFill/>
          <a:ln w="9525">
            <a:noFill/>
            <a:miter lim="800000"/>
            <a:headEnd/>
            <a:tailEnd/>
          </a:ln>
          <a:effectLst/>
        </p:spPr>
        <p:txBody>
          <a:bodyPr vert="horz" wrap="square" lIns="92895" tIns="46447" rIns="92895" bIns="46447"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dirty="0"/>
          </a:p>
        </p:txBody>
      </p:sp>
    </p:spTree>
    <p:extLst>
      <p:ext uri="{BB962C8B-B14F-4D97-AF65-F5344CB8AC3E}">
        <p14:creationId xmlns:p14="http://schemas.microsoft.com/office/powerpoint/2010/main" xmlns="" val="1665944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xmlns="" val="195151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xmlns="" val="645472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1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37F17E5-0630-49FA-96B0-A9DD8125E76A}" type="slidenum">
              <a:rPr lang="en-US" smtClean="0"/>
              <a:pPr>
                <a:defRPr/>
              </a:pPr>
              <a:t>21</a:t>
            </a:fld>
            <a:endParaRPr lang="en-US" dirty="0"/>
          </a:p>
        </p:txBody>
      </p:sp>
    </p:spTree>
    <p:extLst>
      <p:ext uri="{BB962C8B-B14F-4D97-AF65-F5344CB8AC3E}">
        <p14:creationId xmlns:p14="http://schemas.microsoft.com/office/powerpoint/2010/main" xmlns="" val="3090042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1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37F17E5-0630-49FA-96B0-A9DD8125E76A}" type="slidenum">
              <a:rPr lang="en-US" smtClean="0"/>
              <a:pPr>
                <a:defRPr/>
              </a:pPr>
              <a:t>22</a:t>
            </a:fld>
            <a:endParaRPr lang="en-US" dirty="0"/>
          </a:p>
        </p:txBody>
      </p:sp>
    </p:spTree>
    <p:extLst>
      <p:ext uri="{BB962C8B-B14F-4D97-AF65-F5344CB8AC3E}">
        <p14:creationId xmlns:p14="http://schemas.microsoft.com/office/powerpoint/2010/main" xmlns="" val="705276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1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37F17E5-0630-49FA-96B0-A9DD8125E76A}" type="slidenum">
              <a:rPr lang="en-US" smtClean="0"/>
              <a:pPr>
                <a:defRPr/>
              </a:pPr>
              <a:t>23</a:t>
            </a:fld>
            <a:endParaRPr lang="en-US" dirty="0"/>
          </a:p>
        </p:txBody>
      </p:sp>
    </p:spTree>
    <p:extLst>
      <p:ext uri="{BB962C8B-B14F-4D97-AF65-F5344CB8AC3E}">
        <p14:creationId xmlns:p14="http://schemas.microsoft.com/office/powerpoint/2010/main" xmlns="" val="1761939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FCD6DB8-ECBB-483E-AA69-FEBB2A9A53E8}" type="slidenum">
              <a:rPr lang="en-ZA" smtClean="0"/>
              <a:pPr/>
              <a:t>39</a:t>
            </a:fld>
            <a:endParaRPr lang="en-ZA"/>
          </a:p>
        </p:txBody>
      </p:sp>
    </p:spTree>
    <p:extLst>
      <p:ext uri="{BB962C8B-B14F-4D97-AF65-F5344CB8AC3E}">
        <p14:creationId xmlns:p14="http://schemas.microsoft.com/office/powerpoint/2010/main" xmlns="" val="4067332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FCD6DB8-ECBB-483E-AA69-FEBB2A9A53E8}" type="slidenum">
              <a:rPr lang="en-ZA" smtClean="0"/>
              <a:pPr/>
              <a:t>40</a:t>
            </a:fld>
            <a:endParaRPr lang="en-ZA"/>
          </a:p>
        </p:txBody>
      </p:sp>
    </p:spTree>
    <p:extLst>
      <p:ext uri="{BB962C8B-B14F-4D97-AF65-F5344CB8AC3E}">
        <p14:creationId xmlns:p14="http://schemas.microsoft.com/office/powerpoint/2010/main" xmlns="" val="171345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FCD6DB8-ECBB-483E-AA69-FEBB2A9A53E8}" type="slidenum">
              <a:rPr lang="en-ZA" smtClean="0"/>
              <a:pPr/>
              <a:t>41</a:t>
            </a:fld>
            <a:endParaRPr lang="en-ZA"/>
          </a:p>
        </p:txBody>
      </p:sp>
    </p:spTree>
    <p:extLst>
      <p:ext uri="{BB962C8B-B14F-4D97-AF65-F5344CB8AC3E}">
        <p14:creationId xmlns:p14="http://schemas.microsoft.com/office/powerpoint/2010/main" xmlns="" val="1299624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6710320-F699-4A12-8EEF-9F28E5E72B3B}" type="slidenum">
              <a:rPr lang="en-ZA" smtClean="0">
                <a:solidFill>
                  <a:prstClr val="black"/>
                </a:solidFill>
              </a:rPr>
              <a:pPr/>
              <a:t>43</a:t>
            </a:fld>
            <a:endParaRPr lang="en-ZA" dirty="0">
              <a:solidFill>
                <a:prstClr val="black"/>
              </a:solidFill>
            </a:endParaRPr>
          </a:p>
        </p:txBody>
      </p:sp>
    </p:spTree>
    <p:extLst>
      <p:ext uri="{BB962C8B-B14F-4D97-AF65-F5344CB8AC3E}">
        <p14:creationId xmlns:p14="http://schemas.microsoft.com/office/powerpoint/2010/main" xmlns="" val="3130058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44</a:t>
            </a:fld>
            <a:endParaRPr lang="en-US" dirty="0"/>
          </a:p>
        </p:txBody>
      </p:sp>
    </p:spTree>
    <p:extLst>
      <p:ext uri="{BB962C8B-B14F-4D97-AF65-F5344CB8AC3E}">
        <p14:creationId xmlns:p14="http://schemas.microsoft.com/office/powerpoint/2010/main" xmlns="" val="3753002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47</a:t>
            </a:fld>
            <a:endParaRPr lang="en-US" dirty="0"/>
          </a:p>
        </p:txBody>
      </p:sp>
    </p:spTree>
    <p:extLst>
      <p:ext uri="{BB962C8B-B14F-4D97-AF65-F5344CB8AC3E}">
        <p14:creationId xmlns:p14="http://schemas.microsoft.com/office/powerpoint/2010/main" xmlns="" val="40448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3</a:t>
            </a:fld>
            <a:endParaRPr lang="en-US" dirty="0"/>
          </a:p>
        </p:txBody>
      </p:sp>
    </p:spTree>
    <p:extLst>
      <p:ext uri="{BB962C8B-B14F-4D97-AF65-F5344CB8AC3E}">
        <p14:creationId xmlns:p14="http://schemas.microsoft.com/office/powerpoint/2010/main" xmlns="" val="2746649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48</a:t>
            </a:fld>
            <a:endParaRPr lang="en-US" dirty="0"/>
          </a:p>
        </p:txBody>
      </p:sp>
    </p:spTree>
    <p:extLst>
      <p:ext uri="{BB962C8B-B14F-4D97-AF65-F5344CB8AC3E}">
        <p14:creationId xmlns:p14="http://schemas.microsoft.com/office/powerpoint/2010/main" xmlns="" val="1577554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49</a:t>
            </a:fld>
            <a:endParaRPr lang="en-US" dirty="0"/>
          </a:p>
        </p:txBody>
      </p:sp>
    </p:spTree>
    <p:extLst>
      <p:ext uri="{BB962C8B-B14F-4D97-AF65-F5344CB8AC3E}">
        <p14:creationId xmlns:p14="http://schemas.microsoft.com/office/powerpoint/2010/main" xmlns="" val="1919989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50</a:t>
            </a:fld>
            <a:endParaRPr lang="en-US" dirty="0"/>
          </a:p>
        </p:txBody>
      </p:sp>
    </p:spTree>
    <p:extLst>
      <p:ext uri="{BB962C8B-B14F-4D97-AF65-F5344CB8AC3E}">
        <p14:creationId xmlns:p14="http://schemas.microsoft.com/office/powerpoint/2010/main" xmlns="" val="1131450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51</a:t>
            </a:fld>
            <a:endParaRPr lang="en-US" dirty="0"/>
          </a:p>
        </p:txBody>
      </p:sp>
    </p:spTree>
    <p:extLst>
      <p:ext uri="{BB962C8B-B14F-4D97-AF65-F5344CB8AC3E}">
        <p14:creationId xmlns:p14="http://schemas.microsoft.com/office/powerpoint/2010/main" xmlns="" val="337613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4</a:t>
            </a:fld>
            <a:endParaRPr lang="en-US" dirty="0"/>
          </a:p>
        </p:txBody>
      </p:sp>
    </p:spTree>
    <p:extLst>
      <p:ext uri="{BB962C8B-B14F-4D97-AF65-F5344CB8AC3E}">
        <p14:creationId xmlns:p14="http://schemas.microsoft.com/office/powerpoint/2010/main" xmlns="" val="410237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5</a:t>
            </a:fld>
            <a:endParaRPr lang="en-US" dirty="0"/>
          </a:p>
        </p:txBody>
      </p:sp>
    </p:spTree>
    <p:extLst>
      <p:ext uri="{BB962C8B-B14F-4D97-AF65-F5344CB8AC3E}">
        <p14:creationId xmlns:p14="http://schemas.microsoft.com/office/powerpoint/2010/main" xmlns="" val="424704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6</a:t>
            </a:fld>
            <a:endParaRPr lang="en-US" dirty="0"/>
          </a:p>
        </p:txBody>
      </p:sp>
    </p:spTree>
    <p:extLst>
      <p:ext uri="{BB962C8B-B14F-4D97-AF65-F5344CB8AC3E}">
        <p14:creationId xmlns:p14="http://schemas.microsoft.com/office/powerpoint/2010/main" xmlns="" val="567399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7</a:t>
            </a:fld>
            <a:endParaRPr lang="en-US" dirty="0"/>
          </a:p>
        </p:txBody>
      </p:sp>
    </p:spTree>
    <p:extLst>
      <p:ext uri="{BB962C8B-B14F-4D97-AF65-F5344CB8AC3E}">
        <p14:creationId xmlns:p14="http://schemas.microsoft.com/office/powerpoint/2010/main" xmlns="" val="362056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8</a:t>
            </a:fld>
            <a:endParaRPr lang="en-US" dirty="0"/>
          </a:p>
        </p:txBody>
      </p:sp>
    </p:spTree>
    <p:extLst>
      <p:ext uri="{BB962C8B-B14F-4D97-AF65-F5344CB8AC3E}">
        <p14:creationId xmlns:p14="http://schemas.microsoft.com/office/powerpoint/2010/main" xmlns="" val="2441316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9</a:t>
            </a:fld>
            <a:endParaRPr lang="en-US" dirty="0"/>
          </a:p>
        </p:txBody>
      </p:sp>
    </p:spTree>
    <p:extLst>
      <p:ext uri="{BB962C8B-B14F-4D97-AF65-F5344CB8AC3E}">
        <p14:creationId xmlns:p14="http://schemas.microsoft.com/office/powerpoint/2010/main" xmlns="" val="3374722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10</a:t>
            </a:fld>
            <a:endParaRPr lang="en-US" dirty="0"/>
          </a:p>
        </p:txBody>
      </p:sp>
    </p:spTree>
    <p:extLst>
      <p:ext uri="{BB962C8B-B14F-4D97-AF65-F5344CB8AC3E}">
        <p14:creationId xmlns:p14="http://schemas.microsoft.com/office/powerpoint/2010/main" xmlns="" val="3268270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600" b="1" kern="0" dirty="0" smtClean="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4" name="Subtitle 2"/>
          <p:cNvSpPr txBox="1">
            <a:spLocks/>
          </p:cNvSpPr>
          <p:nvPr/>
        </p:nvSpPr>
        <p:spPr>
          <a:xfrm>
            <a:off x="684213" y="2362200"/>
            <a:ext cx="7704137" cy="121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0"/>
              </a:spcBef>
              <a:buFont typeface="Arial" charset="0"/>
              <a:buNone/>
              <a:defRPr/>
            </a:pPr>
            <a:r>
              <a:rPr lang="en-US" b="1" kern="0" dirty="0" smtClean="0">
                <a:solidFill>
                  <a:srgbClr val="FF0000"/>
                </a:solidFill>
                <a:latin typeface="+mj-lt"/>
              </a:rPr>
              <a:t>Annual Report 2018/19 </a:t>
            </a:r>
            <a:endParaRPr lang="en-US" b="1" kern="0" dirty="0">
              <a:solidFill>
                <a:srgbClr val="FF0000"/>
              </a:solidFill>
              <a:latin typeface="+mj-lt"/>
            </a:endParaRPr>
          </a:p>
        </p:txBody>
      </p:sp>
      <p:sp>
        <p:nvSpPr>
          <p:cNvPr id="5" name="Rectangle 3"/>
          <p:cNvSpPr txBox="1">
            <a:spLocks/>
          </p:cNvSpPr>
          <p:nvPr/>
        </p:nvSpPr>
        <p:spPr bwMode="auto">
          <a:xfrm>
            <a:off x="684213" y="3419680"/>
            <a:ext cx="7696200" cy="2209800"/>
          </a:xfrm>
          <a:prstGeom prst="rect">
            <a:avLst/>
          </a:prstGeom>
          <a:noFill/>
          <a:ln w="9525">
            <a:noFill/>
            <a:miter lim="800000"/>
            <a:headEnd/>
            <a:tailEnd/>
          </a:ln>
        </p:spPr>
        <p:txBody>
          <a:bodyPr/>
          <a:lstStyle/>
          <a:p>
            <a:pPr marL="342900" indent="-342900" algn="ctr">
              <a:defRPr/>
            </a:pPr>
            <a:endParaRPr lang="en-US" sz="2400" b="1" dirty="0">
              <a:solidFill>
                <a:schemeClr val="accent6">
                  <a:lumMod val="50000"/>
                </a:schemeClr>
              </a:solidFill>
              <a:latin typeface="Arial Black" panose="020B0A04020102020204" pitchFamily="34" charset="0"/>
              <a:cs typeface="+mn-cs"/>
            </a:endParaRPr>
          </a:p>
          <a:p>
            <a:pPr marL="342900" indent="-342900" algn="ctr">
              <a:defRPr/>
            </a:pPr>
            <a:r>
              <a:rPr lang="en-US" sz="2400" b="1" dirty="0">
                <a:solidFill>
                  <a:schemeClr val="accent6">
                    <a:lumMod val="50000"/>
                  </a:schemeClr>
                </a:solidFill>
                <a:latin typeface="+mn-lt"/>
                <a:cs typeface="+mn-cs"/>
              </a:rPr>
              <a:t>Presentation to the </a:t>
            </a:r>
            <a:r>
              <a:rPr lang="en-US" sz="2400" b="1" dirty="0" smtClean="0">
                <a:solidFill>
                  <a:schemeClr val="accent6">
                    <a:lumMod val="50000"/>
                  </a:schemeClr>
                </a:solidFill>
                <a:latin typeface="+mn-lt"/>
                <a:cs typeface="+mn-cs"/>
              </a:rPr>
              <a:t>Select </a:t>
            </a:r>
            <a:r>
              <a:rPr lang="en-US" sz="2400" b="1" dirty="0">
                <a:solidFill>
                  <a:schemeClr val="accent6">
                    <a:lumMod val="50000"/>
                  </a:schemeClr>
                </a:solidFill>
                <a:latin typeface="+mn-lt"/>
                <a:cs typeface="+mn-cs"/>
              </a:rPr>
              <a:t>Committee on </a:t>
            </a:r>
            <a:r>
              <a:rPr lang="en-US" sz="2400" b="1" dirty="0" smtClean="0">
                <a:solidFill>
                  <a:schemeClr val="accent6">
                    <a:lumMod val="50000"/>
                  </a:schemeClr>
                </a:solidFill>
                <a:latin typeface="+mn-lt"/>
                <a:cs typeface="+mn-cs"/>
              </a:rPr>
              <a:t>Education </a:t>
            </a:r>
            <a:r>
              <a:rPr lang="en-US" sz="2400" b="1" dirty="0">
                <a:solidFill>
                  <a:schemeClr val="accent6">
                    <a:lumMod val="50000"/>
                  </a:schemeClr>
                </a:solidFill>
                <a:latin typeface="+mn-lt"/>
                <a:cs typeface="+mn-cs"/>
              </a:rPr>
              <a:t>and </a:t>
            </a:r>
            <a:r>
              <a:rPr lang="en-US" sz="2400" b="1" dirty="0" smtClean="0">
                <a:solidFill>
                  <a:schemeClr val="accent6">
                    <a:lumMod val="50000"/>
                  </a:schemeClr>
                </a:solidFill>
                <a:latin typeface="+mn-lt"/>
              </a:rPr>
              <a:t>Technology</a:t>
            </a:r>
            <a:r>
              <a:rPr lang="en-US" sz="2400" b="1" dirty="0" smtClean="0">
                <a:solidFill>
                  <a:schemeClr val="accent6">
                    <a:lumMod val="50000"/>
                  </a:schemeClr>
                </a:solidFill>
                <a:latin typeface="+mn-lt"/>
                <a:cs typeface="+mn-cs"/>
              </a:rPr>
              <a:t>, Sports, Arts and Culture  </a:t>
            </a:r>
            <a:endParaRPr lang="en-US" sz="2400" b="1" dirty="0">
              <a:solidFill>
                <a:schemeClr val="accent6">
                  <a:lumMod val="50000"/>
                </a:schemeClr>
              </a:solidFill>
              <a:latin typeface="+mn-lt"/>
              <a:cs typeface="+mn-cs"/>
            </a:endParaRPr>
          </a:p>
          <a:p>
            <a:pPr marL="342900" indent="-342900" algn="ctr">
              <a:defRPr/>
            </a:pPr>
            <a:endParaRPr lang="en-US" sz="2400" b="1" dirty="0">
              <a:solidFill>
                <a:schemeClr val="accent6">
                  <a:lumMod val="50000"/>
                </a:schemeClr>
              </a:solidFill>
              <a:latin typeface="+mn-lt"/>
              <a:cs typeface="+mn-cs"/>
            </a:endParaRPr>
          </a:p>
          <a:p>
            <a:pPr marL="342900" indent="-342900" algn="ctr">
              <a:defRPr/>
            </a:pPr>
            <a:r>
              <a:rPr lang="en-US" sz="2400" b="1" dirty="0" smtClean="0">
                <a:solidFill>
                  <a:schemeClr val="accent6">
                    <a:lumMod val="50000"/>
                  </a:schemeClr>
                </a:solidFill>
                <a:latin typeface="+mn-lt"/>
              </a:rPr>
              <a:t>09 October </a:t>
            </a:r>
            <a:r>
              <a:rPr lang="en-US" sz="2400" b="1" dirty="0" smtClean="0">
                <a:solidFill>
                  <a:schemeClr val="accent6">
                    <a:lumMod val="50000"/>
                  </a:schemeClr>
                </a:solidFill>
                <a:latin typeface="+mn-lt"/>
                <a:cs typeface="+mn-cs"/>
              </a:rPr>
              <a:t>2019</a:t>
            </a:r>
            <a:endParaRPr lang="en-US" sz="2400" b="1" dirty="0">
              <a:solidFill>
                <a:schemeClr val="accent6">
                  <a:lumMod val="50000"/>
                </a:schemeClr>
              </a:solidFill>
              <a:latin typeface="+mn-lt"/>
              <a:cs typeface="+mn-cs"/>
            </a:endParaRPr>
          </a:p>
        </p:txBody>
      </p:sp>
    </p:spTree>
    <p:extLst>
      <p:ext uri="{BB962C8B-B14F-4D97-AF65-F5344CB8AC3E}">
        <p14:creationId xmlns:p14="http://schemas.microsoft.com/office/powerpoint/2010/main" xmlns="" val="2836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23003" y="517591"/>
            <a:ext cx="8097994"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800" b="1" dirty="0">
                <a:latin typeface="Arial" panose="020B0604020202020204" pitchFamily="34" charset="0"/>
                <a:cs typeface="Arial" pitchFamily="34" charset="0"/>
              </a:rPr>
              <a:t>Strategic </a:t>
            </a:r>
            <a:r>
              <a:rPr lang="en-US" sz="2800" b="1" dirty="0" smtClean="0">
                <a:latin typeface="Arial" panose="020B0604020202020204" pitchFamily="34" charset="0"/>
                <a:cs typeface="Arial" pitchFamily="34" charset="0"/>
              </a:rPr>
              <a:t>Overview</a:t>
            </a:r>
            <a:endParaRPr lang="en-US" sz="2800" b="1" dirty="0">
              <a:latin typeface="Arial" panose="020B0604020202020204" pitchFamily="34" charset="0"/>
              <a:cs typeface="Arial" pitchFamily="34" charset="0"/>
            </a:endParaRPr>
          </a:p>
        </p:txBody>
      </p:sp>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10</a:t>
            </a:fld>
            <a:endParaRPr lang="en-US" altLang="en-US" b="1" dirty="0"/>
          </a:p>
        </p:txBody>
      </p:sp>
      <p:sp>
        <p:nvSpPr>
          <p:cNvPr id="3077" name="TextBox 7"/>
          <p:cNvSpPr txBox="1">
            <a:spLocks noChangeArrowheads="1"/>
          </p:cNvSpPr>
          <p:nvPr/>
        </p:nvSpPr>
        <p:spPr bwMode="auto">
          <a:xfrm>
            <a:off x="523003" y="1418738"/>
            <a:ext cx="7858997" cy="4862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eaLnBrk="1" hangingPunct="1">
              <a:spcBef>
                <a:spcPts val="0"/>
              </a:spcBef>
              <a:spcAft>
                <a:spcPts val="600"/>
              </a:spcAft>
              <a:buFont typeface="Arial" panose="020B0604020202020204" pitchFamily="34" charset="0"/>
              <a:buChar char="•"/>
              <a:defRPr/>
            </a:pPr>
            <a:r>
              <a:rPr lang="en-US" sz="2000" kern="0" dirty="0" smtClean="0">
                <a:latin typeface="+mn-lt"/>
                <a:cs typeface="Arial" pitchFamily="34" charset="0"/>
              </a:rPr>
              <a:t>The following slides reflect actual performance at </a:t>
            </a:r>
            <a:r>
              <a:rPr lang="en-US" sz="2000" kern="0" dirty="0" err="1" smtClean="0">
                <a:latin typeface="+mn-lt"/>
                <a:cs typeface="Arial" pitchFamily="34" charset="0"/>
              </a:rPr>
              <a:t>Programme</a:t>
            </a:r>
            <a:r>
              <a:rPr lang="en-US" sz="2000" kern="0" dirty="0" smtClean="0">
                <a:latin typeface="+mn-lt"/>
                <a:cs typeface="Arial" pitchFamily="34" charset="0"/>
              </a:rPr>
              <a:t> Level</a:t>
            </a:r>
          </a:p>
          <a:p>
            <a:pPr marL="342900" indent="-342900" eaLnBrk="1" hangingPunct="1">
              <a:spcBef>
                <a:spcPts val="0"/>
              </a:spcBef>
              <a:spcAft>
                <a:spcPts val="600"/>
              </a:spcAft>
              <a:buFont typeface="Arial" panose="020B0604020202020204" pitchFamily="34" charset="0"/>
              <a:buChar char="•"/>
              <a:defRPr/>
            </a:pPr>
            <a:r>
              <a:rPr lang="en-US" sz="2000" kern="0" dirty="0" smtClean="0">
                <a:latin typeface="+mn-lt"/>
                <a:cs typeface="Arial" pitchFamily="34" charset="0"/>
              </a:rPr>
              <a:t>There are six Budget </a:t>
            </a:r>
            <a:r>
              <a:rPr lang="en-US" sz="2000" kern="0" dirty="0" err="1" smtClean="0">
                <a:latin typeface="+mn-lt"/>
                <a:cs typeface="Arial" pitchFamily="34" charset="0"/>
              </a:rPr>
              <a:t>Programmes</a:t>
            </a:r>
            <a:r>
              <a:rPr lang="en-US" sz="2000" kern="0" dirty="0">
                <a:latin typeface="+mn-lt"/>
                <a:cs typeface="Arial" pitchFamily="34" charset="0"/>
              </a:rPr>
              <a:t> </a:t>
            </a:r>
            <a:r>
              <a:rPr lang="en-US" sz="2000" kern="0" dirty="0" smtClean="0">
                <a:latin typeface="+mn-lt"/>
                <a:cs typeface="Arial" pitchFamily="34" charset="0"/>
              </a:rPr>
              <a:t>categorized as follows:</a:t>
            </a:r>
          </a:p>
          <a:p>
            <a:pPr marL="0" indent="0" eaLnBrk="1" hangingPunct="1">
              <a:spcBef>
                <a:spcPts val="0"/>
              </a:spcBef>
              <a:spcAft>
                <a:spcPts val="600"/>
              </a:spcAft>
              <a:defRPr/>
            </a:pPr>
            <a:endParaRPr lang="en-US" sz="2000" kern="0" dirty="0">
              <a:latin typeface="+mn-lt"/>
              <a:cs typeface="Arial" pitchFamily="34" charset="0"/>
            </a:endParaRPr>
          </a:p>
          <a:p>
            <a:pPr marL="0" indent="0" eaLnBrk="1" hangingPunct="1">
              <a:spcBef>
                <a:spcPts val="0"/>
              </a:spcBef>
              <a:spcAft>
                <a:spcPts val="600"/>
              </a:spcAft>
              <a:defRPr/>
            </a:pPr>
            <a:r>
              <a:rPr lang="en-US" sz="2000" b="1" dirty="0">
                <a:latin typeface="+mn-lt"/>
              </a:rPr>
              <a:t>Core Delivery </a:t>
            </a:r>
            <a:r>
              <a:rPr lang="en-US" sz="2000" b="1" dirty="0" err="1">
                <a:latin typeface="+mn-lt"/>
              </a:rPr>
              <a:t>Programmes</a:t>
            </a:r>
            <a:r>
              <a:rPr lang="en-US" sz="2000" b="1" dirty="0">
                <a:latin typeface="+mn-lt"/>
              </a:rPr>
              <a:t> </a:t>
            </a:r>
          </a:p>
          <a:p>
            <a:pPr marL="550863" lvl="1" indent="-342900" eaLnBrk="1" hangingPunct="1">
              <a:spcBef>
                <a:spcPts val="0"/>
              </a:spcBef>
              <a:spcAft>
                <a:spcPts val="600"/>
              </a:spcAft>
              <a:buFont typeface="Calibri" panose="020F0502020204030204" pitchFamily="34" charset="0"/>
              <a:buChar char="−"/>
              <a:defRPr/>
            </a:pPr>
            <a:r>
              <a:rPr lang="en-US" sz="2000" dirty="0" err="1">
                <a:latin typeface="+mn-lt"/>
              </a:rPr>
              <a:t>Programme</a:t>
            </a:r>
            <a:r>
              <a:rPr lang="en-US" sz="2000" dirty="0">
                <a:latin typeface="+mn-lt"/>
              </a:rPr>
              <a:t> 3: University Education</a:t>
            </a:r>
          </a:p>
          <a:p>
            <a:pPr marL="550863" lvl="1" indent="-342900" eaLnBrk="1" hangingPunct="1">
              <a:spcBef>
                <a:spcPts val="0"/>
              </a:spcBef>
              <a:spcAft>
                <a:spcPts val="600"/>
              </a:spcAft>
              <a:buFont typeface="Calibri" panose="020F0502020204030204" pitchFamily="34" charset="0"/>
              <a:buChar char="−"/>
              <a:defRPr/>
            </a:pPr>
            <a:r>
              <a:rPr lang="en-US" sz="2000" dirty="0" err="1">
                <a:latin typeface="+mn-lt"/>
              </a:rPr>
              <a:t>Programme</a:t>
            </a:r>
            <a:r>
              <a:rPr lang="en-US" sz="2000" dirty="0">
                <a:latin typeface="+mn-lt"/>
              </a:rPr>
              <a:t> 4: Technical and Vocational Education and Training         </a:t>
            </a:r>
          </a:p>
          <a:p>
            <a:pPr marL="550863" lvl="1" indent="-342900" eaLnBrk="1" hangingPunct="1">
              <a:spcBef>
                <a:spcPts val="0"/>
              </a:spcBef>
              <a:spcAft>
                <a:spcPts val="600"/>
              </a:spcAft>
              <a:buFont typeface="Calibri" panose="020F0502020204030204" pitchFamily="34" charset="0"/>
              <a:buChar char="−"/>
              <a:defRPr/>
            </a:pPr>
            <a:r>
              <a:rPr lang="en-US" sz="2000" dirty="0" err="1">
                <a:latin typeface="+mn-lt"/>
              </a:rPr>
              <a:t>Programme</a:t>
            </a:r>
            <a:r>
              <a:rPr lang="en-US" sz="2000" dirty="0">
                <a:latin typeface="+mn-lt"/>
              </a:rPr>
              <a:t> 5: Skills Development				               </a:t>
            </a:r>
          </a:p>
          <a:p>
            <a:pPr marL="550863" lvl="1" indent="-342900" eaLnBrk="1" hangingPunct="1">
              <a:spcBef>
                <a:spcPts val="0"/>
              </a:spcBef>
              <a:spcAft>
                <a:spcPts val="600"/>
              </a:spcAft>
              <a:buFont typeface="Calibri" panose="020F0502020204030204" pitchFamily="34" charset="0"/>
              <a:buChar char="−"/>
              <a:defRPr/>
            </a:pPr>
            <a:r>
              <a:rPr lang="en-US" sz="2000" dirty="0" err="1">
                <a:latin typeface="+mn-lt"/>
              </a:rPr>
              <a:t>Programme</a:t>
            </a:r>
            <a:r>
              <a:rPr lang="en-US" sz="2000" dirty="0">
                <a:latin typeface="+mn-lt"/>
              </a:rPr>
              <a:t> </a:t>
            </a:r>
            <a:r>
              <a:rPr lang="en-US" sz="2000" dirty="0" smtClean="0">
                <a:latin typeface="+mn-lt"/>
              </a:rPr>
              <a:t>6: </a:t>
            </a:r>
            <a:r>
              <a:rPr lang="en-US" sz="2000" dirty="0">
                <a:latin typeface="+mn-lt"/>
              </a:rPr>
              <a:t>Community Education and Training</a:t>
            </a:r>
            <a:endParaRPr lang="en-US" sz="2000" kern="0" dirty="0">
              <a:latin typeface="+mn-lt"/>
              <a:cs typeface="Arial" pitchFamily="34" charset="0"/>
            </a:endParaRPr>
          </a:p>
          <a:p>
            <a:pPr marL="0" indent="0" eaLnBrk="1" hangingPunct="1">
              <a:spcBef>
                <a:spcPts val="0"/>
              </a:spcBef>
              <a:spcAft>
                <a:spcPts val="600"/>
              </a:spcAft>
              <a:defRPr/>
            </a:pPr>
            <a:r>
              <a:rPr lang="en-US" sz="2000" b="1" kern="0" dirty="0" smtClean="0">
                <a:latin typeface="+mn-lt"/>
                <a:cs typeface="Arial" pitchFamily="34" charset="0"/>
              </a:rPr>
              <a:t>Support </a:t>
            </a:r>
            <a:r>
              <a:rPr lang="en-US" sz="2000" b="1" kern="0" dirty="0" err="1" smtClean="0">
                <a:latin typeface="+mn-lt"/>
                <a:cs typeface="Arial" pitchFamily="34" charset="0"/>
              </a:rPr>
              <a:t>Programmes</a:t>
            </a:r>
            <a:r>
              <a:rPr lang="en-US" sz="2000" b="1" kern="0" dirty="0">
                <a:latin typeface="+mn-lt"/>
                <a:cs typeface="Arial" pitchFamily="34" charset="0"/>
              </a:rPr>
              <a:t>:</a:t>
            </a:r>
            <a:endParaRPr lang="en-US" sz="2000" b="1" kern="0" dirty="0" smtClean="0">
              <a:latin typeface="+mn-lt"/>
              <a:cs typeface="Arial" pitchFamily="34" charset="0"/>
            </a:endParaRPr>
          </a:p>
          <a:p>
            <a:pPr marL="550863" lvl="1" indent="-342900" eaLnBrk="1" hangingPunct="1">
              <a:spcBef>
                <a:spcPts val="0"/>
              </a:spcBef>
              <a:spcAft>
                <a:spcPts val="600"/>
              </a:spcAft>
              <a:buFont typeface="Calibri" panose="020F0502020204030204" pitchFamily="34" charset="0"/>
              <a:buChar char="−"/>
              <a:defRPr/>
            </a:pPr>
            <a:r>
              <a:rPr lang="en-US" sz="2000" dirty="0" smtClean="0">
                <a:latin typeface="+mn-lt"/>
              </a:rPr>
              <a:t>Programme1: Administration</a:t>
            </a:r>
            <a:r>
              <a:rPr lang="en-US" sz="2000" dirty="0">
                <a:latin typeface="+mn-lt"/>
              </a:rPr>
              <a:t>				</a:t>
            </a:r>
            <a:endParaRPr lang="en-US" sz="2000" dirty="0" smtClean="0">
              <a:latin typeface="+mn-lt"/>
            </a:endParaRPr>
          </a:p>
          <a:p>
            <a:pPr marL="550863" lvl="1" indent="-342900" eaLnBrk="1" hangingPunct="1">
              <a:spcBef>
                <a:spcPts val="0"/>
              </a:spcBef>
              <a:spcAft>
                <a:spcPts val="600"/>
              </a:spcAft>
              <a:buFont typeface="Calibri" panose="020F0502020204030204" pitchFamily="34" charset="0"/>
              <a:buChar char="−"/>
              <a:defRPr/>
            </a:pPr>
            <a:r>
              <a:rPr lang="en-US" sz="2000" dirty="0" err="1" smtClean="0">
                <a:latin typeface="+mn-lt"/>
              </a:rPr>
              <a:t>Programme</a:t>
            </a:r>
            <a:r>
              <a:rPr lang="en-US" sz="2000" dirty="0" smtClean="0">
                <a:latin typeface="+mn-lt"/>
              </a:rPr>
              <a:t> 2: Planning</a:t>
            </a:r>
            <a:r>
              <a:rPr lang="en-US" sz="2000" dirty="0">
                <a:latin typeface="+mn-lt"/>
              </a:rPr>
              <a:t>, Policy and </a:t>
            </a:r>
            <a:r>
              <a:rPr lang="en-US" sz="2000" dirty="0" smtClean="0">
                <a:latin typeface="+mn-lt"/>
              </a:rPr>
              <a:t>Strategy</a:t>
            </a:r>
          </a:p>
        </p:txBody>
      </p:sp>
    </p:spTree>
    <p:extLst>
      <p:ext uri="{BB962C8B-B14F-4D97-AF65-F5344CB8AC3E}">
        <p14:creationId xmlns:p14="http://schemas.microsoft.com/office/powerpoint/2010/main" xmlns="" val="139648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3" name="TextBox 2"/>
          <p:cNvSpPr txBox="1"/>
          <p:nvPr/>
        </p:nvSpPr>
        <p:spPr>
          <a:xfrm>
            <a:off x="469078" y="1371600"/>
            <a:ext cx="8217722" cy="4708981"/>
          </a:xfrm>
          <a:prstGeom prst="rect">
            <a:avLst/>
          </a:prstGeom>
          <a:noFill/>
        </p:spPr>
        <p:txBody>
          <a:bodyPr wrap="square" rtlCol="0">
            <a:spAutoFit/>
          </a:bodyPr>
          <a:lstStyle/>
          <a:p>
            <a:pPr marL="342900" indent="-342900" algn="just">
              <a:spcAft>
                <a:spcPts val="1200"/>
              </a:spcAft>
              <a:buFont typeface="Arial" panose="020B0604020202020204" pitchFamily="34" charset="0"/>
              <a:buChar char="•"/>
              <a:defRPr/>
            </a:pPr>
            <a:r>
              <a:rPr lang="en-US" sz="2000" dirty="0">
                <a:latin typeface="Arial" pitchFamily="34" charset="0"/>
                <a:cs typeface="Arial" pitchFamily="34" charset="0"/>
              </a:rPr>
              <a:t>The </a:t>
            </a:r>
            <a:r>
              <a:rPr lang="en-US" sz="2000" b="1" i="1" dirty="0">
                <a:latin typeface="Arial" pitchFamily="34" charset="0"/>
                <a:cs typeface="Arial" pitchFamily="34" charset="0"/>
              </a:rPr>
              <a:t>purpose</a:t>
            </a:r>
            <a:r>
              <a:rPr lang="en-US" sz="2000" dirty="0">
                <a:latin typeface="Arial" pitchFamily="34" charset="0"/>
                <a:cs typeface="Arial" pitchFamily="34" charset="0"/>
              </a:rPr>
              <a:t> of the </a:t>
            </a:r>
            <a:r>
              <a:rPr lang="en-US" sz="2000" dirty="0" err="1">
                <a:latin typeface="Arial" pitchFamily="34" charset="0"/>
                <a:cs typeface="Arial" pitchFamily="34" charset="0"/>
              </a:rPr>
              <a:t>programme</a:t>
            </a:r>
            <a:r>
              <a:rPr lang="en-US" sz="2000" dirty="0">
                <a:latin typeface="Arial" pitchFamily="34" charset="0"/>
                <a:cs typeface="Arial" pitchFamily="34" charset="0"/>
              </a:rPr>
              <a:t> is to </a:t>
            </a:r>
            <a:r>
              <a:rPr lang="en-GB" sz="2000" dirty="0">
                <a:latin typeface="Arial" pitchFamily="34" charset="0"/>
                <a:cs typeface="Arial" pitchFamily="34" charset="0"/>
              </a:rPr>
              <a:t>develop and coordinate policy and regulatory frameworks for an effective and efficient university education system and it provides financial support to universities, the National Student Financial Aid Scheme and </a:t>
            </a:r>
            <a:r>
              <a:rPr lang="en-GB" sz="2000" dirty="0" smtClean="0">
                <a:latin typeface="Arial" pitchFamily="34" charset="0"/>
                <a:cs typeface="Arial" pitchFamily="34" charset="0"/>
              </a:rPr>
              <a:t>National </a:t>
            </a:r>
            <a:r>
              <a:rPr lang="en-GB" sz="2000" dirty="0">
                <a:latin typeface="Arial" pitchFamily="34" charset="0"/>
                <a:cs typeface="Arial" pitchFamily="34" charset="0"/>
              </a:rPr>
              <a:t>Institutes for Higher Education</a:t>
            </a:r>
            <a:endParaRPr lang="en-ZA" sz="2000" dirty="0">
              <a:latin typeface="Arial" pitchFamily="34" charset="0"/>
              <a:cs typeface="Arial" pitchFamily="34" charset="0"/>
            </a:endParaRPr>
          </a:p>
          <a:p>
            <a:pPr marL="342900" indent="-342900" algn="just">
              <a:spcAft>
                <a:spcPts val="1200"/>
              </a:spcAft>
              <a:buFont typeface="Arial" panose="020B0604020202020204" pitchFamily="34" charset="0"/>
              <a:buChar char="•"/>
              <a:defRPr/>
            </a:pPr>
            <a:r>
              <a:rPr lang="en-ZA" sz="2000" dirty="0" smtClean="0"/>
              <a:t>Over </a:t>
            </a:r>
            <a:r>
              <a:rPr lang="en-ZA" sz="2000" dirty="0"/>
              <a:t>the five year Strategic Plan a number of steering mechanism have been developed. </a:t>
            </a:r>
            <a:endParaRPr lang="en-ZA" sz="2000" dirty="0" smtClean="0"/>
          </a:p>
          <a:p>
            <a:pPr marL="342900" indent="-342900" algn="just">
              <a:spcAft>
                <a:spcPts val="1200"/>
              </a:spcAft>
              <a:buFont typeface="Arial" panose="020B0604020202020204" pitchFamily="34" charset="0"/>
              <a:buChar char="•"/>
              <a:defRPr/>
            </a:pPr>
            <a:r>
              <a:rPr lang="en-ZA" sz="2000" dirty="0" smtClean="0"/>
              <a:t>The </a:t>
            </a:r>
            <a:r>
              <a:rPr lang="en-ZA" sz="2000" dirty="0"/>
              <a:t>focus </a:t>
            </a:r>
            <a:r>
              <a:rPr lang="en-ZA" sz="2000" dirty="0" smtClean="0"/>
              <a:t>of the Branch in </a:t>
            </a:r>
            <a:r>
              <a:rPr lang="en-ZA" sz="2000" dirty="0"/>
              <a:t>2018/19 </a:t>
            </a:r>
            <a:r>
              <a:rPr lang="en-ZA" sz="2000" dirty="0" smtClean="0"/>
              <a:t>was on implementation </a:t>
            </a:r>
            <a:r>
              <a:rPr lang="en-ZA" sz="2000" dirty="0"/>
              <a:t>and </a:t>
            </a:r>
            <a:r>
              <a:rPr lang="en-ZA" sz="2000" dirty="0" smtClean="0"/>
              <a:t>oversight, monitoring </a:t>
            </a:r>
            <a:r>
              <a:rPr lang="en-ZA" sz="2000" dirty="0"/>
              <a:t>and evaluation of the programmes that are in place </a:t>
            </a:r>
            <a:endParaRPr lang="en-ZA" sz="2000" dirty="0" smtClean="0"/>
          </a:p>
          <a:p>
            <a:pPr marL="342900" indent="-342900">
              <a:spcAft>
                <a:spcPts val="1200"/>
              </a:spcAft>
              <a:buFont typeface="Arial" panose="020B0604020202020204" pitchFamily="34" charset="0"/>
              <a:buChar char="•"/>
            </a:pPr>
            <a:r>
              <a:rPr lang="en-ZA" sz="2000" dirty="0"/>
              <a:t>There were 15 planned outputs for the </a:t>
            </a:r>
            <a:r>
              <a:rPr lang="en-ZA" sz="2000" dirty="0" smtClean="0"/>
              <a:t>financial </a:t>
            </a:r>
            <a:r>
              <a:rPr lang="en-ZA" sz="2000" dirty="0"/>
              <a:t>year </a:t>
            </a:r>
            <a:r>
              <a:rPr lang="en-ZA" sz="2000" dirty="0" smtClean="0"/>
              <a:t>ending 31 March 2019</a:t>
            </a:r>
            <a:endParaRPr lang="en-ZA" sz="2000" dirty="0"/>
          </a:p>
          <a:p>
            <a:pPr marL="342900" indent="-342900">
              <a:spcAft>
                <a:spcPts val="1200"/>
              </a:spcAft>
              <a:buFont typeface="Arial" panose="020B0604020202020204" pitchFamily="34" charset="0"/>
              <a:buChar char="•"/>
            </a:pPr>
            <a:r>
              <a:rPr lang="en-ZA" sz="2000" dirty="0"/>
              <a:t>These were in the form of </a:t>
            </a:r>
            <a:r>
              <a:rPr lang="en-ZA" sz="2000" u="sng" dirty="0"/>
              <a:t>oversight reports </a:t>
            </a:r>
            <a:r>
              <a:rPr lang="en-ZA" sz="2000" dirty="0"/>
              <a:t>on various programmes</a:t>
            </a:r>
            <a:r>
              <a:rPr lang="en-ZA" sz="2000" dirty="0" smtClean="0"/>
              <a:t>.</a:t>
            </a:r>
            <a:endParaRPr lang="en-US" sz="2000" dirty="0" smtClean="0"/>
          </a:p>
        </p:txBody>
      </p:sp>
      <p:sp>
        <p:nvSpPr>
          <p:cNvPr id="10" name="TextBox 9"/>
          <p:cNvSpPr txBox="1"/>
          <p:nvPr/>
        </p:nvSpPr>
        <p:spPr>
          <a:xfrm>
            <a:off x="418418" y="497566"/>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3 - University </a:t>
            </a:r>
            <a:r>
              <a:rPr lang="en-US" sz="2400" b="1" dirty="0"/>
              <a:t>Education </a:t>
            </a:r>
            <a:endParaRPr lang="en-ZA" sz="2400" b="1" dirty="0"/>
          </a:p>
        </p:txBody>
      </p:sp>
      <p:sp>
        <p:nvSpPr>
          <p:cNvPr id="11" name="Slide Number Placeholder 7"/>
          <p:cNvSpPr>
            <a:spLocks noGrp="1"/>
          </p:cNvSpPr>
          <p:nvPr>
            <p:ph type="sldNum" sz="quarter" idx="12"/>
          </p:nvPr>
        </p:nvSpPr>
        <p:spPr>
          <a:xfrm>
            <a:off x="7620000" y="6524625"/>
            <a:ext cx="1447799"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11</a:t>
            </a:r>
            <a:endParaRPr lang="en-US" altLang="en-US" b="1" dirty="0">
              <a:latin typeface="+mn-lt"/>
            </a:endParaRPr>
          </a:p>
        </p:txBody>
      </p:sp>
    </p:spTree>
    <p:extLst>
      <p:ext uri="{BB962C8B-B14F-4D97-AF65-F5344CB8AC3E}">
        <p14:creationId xmlns:p14="http://schemas.microsoft.com/office/powerpoint/2010/main" xmlns="" val="1482496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3" name="TextBox 2"/>
          <p:cNvSpPr txBox="1"/>
          <p:nvPr/>
        </p:nvSpPr>
        <p:spPr>
          <a:xfrm>
            <a:off x="451290" y="1284605"/>
            <a:ext cx="8241419" cy="4708981"/>
          </a:xfrm>
          <a:prstGeom prst="rect">
            <a:avLst/>
          </a:prstGeom>
          <a:noFill/>
        </p:spPr>
        <p:txBody>
          <a:bodyPr wrap="square" rtlCol="0">
            <a:spAutoFit/>
          </a:bodyPr>
          <a:lstStyle/>
          <a:p>
            <a:pPr algn="just">
              <a:spcAft>
                <a:spcPts val="1200"/>
              </a:spcAft>
              <a:defRPr/>
            </a:pPr>
            <a:r>
              <a:rPr lang="en-ZA" sz="2000" b="1" dirty="0" smtClean="0"/>
              <a:t>Performance against planned outputs/targets</a:t>
            </a:r>
          </a:p>
          <a:p>
            <a:pPr marL="342900" indent="-342900">
              <a:spcAft>
                <a:spcPts val="1200"/>
              </a:spcAft>
              <a:buFont typeface="Arial" panose="020B0604020202020204" pitchFamily="34" charset="0"/>
              <a:buChar char="•"/>
            </a:pPr>
            <a:r>
              <a:rPr lang="en-ZA" sz="2000" dirty="0" smtClean="0"/>
              <a:t>Of the 15 planned outputs, 14 (93%) oversight reports were produced as follows:</a:t>
            </a:r>
            <a:endParaRPr lang="en-ZA" sz="2000" dirty="0"/>
          </a:p>
          <a:p>
            <a:pPr marL="800100" lvl="1" indent="-342900">
              <a:spcAft>
                <a:spcPts val="1200"/>
              </a:spcAft>
              <a:buAutoNum type="arabicParenBoth"/>
            </a:pPr>
            <a:r>
              <a:rPr lang="en-US" sz="2000" dirty="0"/>
              <a:t> </a:t>
            </a:r>
            <a:r>
              <a:rPr lang="en-US" sz="2000" dirty="0" smtClean="0"/>
              <a:t>Higher Education AIDS </a:t>
            </a:r>
            <a:r>
              <a:rPr lang="en-US" sz="2000" dirty="0" err="1" smtClean="0"/>
              <a:t>programme</a:t>
            </a:r>
            <a:endParaRPr lang="en-US" sz="2000" dirty="0"/>
          </a:p>
          <a:p>
            <a:pPr marL="800100" lvl="1" indent="-342900">
              <a:spcAft>
                <a:spcPts val="1200"/>
              </a:spcAft>
              <a:buAutoNum type="arabicParenBoth"/>
            </a:pPr>
            <a:r>
              <a:rPr lang="en-US" sz="2000" dirty="0"/>
              <a:t> Financial health of </a:t>
            </a:r>
            <a:r>
              <a:rPr lang="en-US" sz="2000" dirty="0" smtClean="0"/>
              <a:t>universities</a:t>
            </a:r>
            <a:endParaRPr lang="en-US" sz="2000" dirty="0"/>
          </a:p>
          <a:p>
            <a:pPr marL="800100" lvl="1" indent="-342900">
              <a:spcAft>
                <a:spcPts val="1200"/>
              </a:spcAft>
              <a:buAutoNum type="arabicParenBoth"/>
            </a:pPr>
            <a:r>
              <a:rPr lang="en-US" sz="2000" dirty="0"/>
              <a:t> The use of F</a:t>
            </a:r>
            <a:r>
              <a:rPr lang="en-US" sz="2000" dirty="0" smtClean="0"/>
              <a:t>oundation </a:t>
            </a:r>
            <a:r>
              <a:rPr lang="en-US" sz="2000" dirty="0"/>
              <a:t>P</a:t>
            </a:r>
            <a:r>
              <a:rPr lang="en-US" sz="2000" dirty="0" smtClean="0"/>
              <a:t>rovision </a:t>
            </a:r>
            <a:r>
              <a:rPr lang="en-US" sz="2000" dirty="0"/>
              <a:t>G</a:t>
            </a:r>
            <a:r>
              <a:rPr lang="en-US" sz="2000" dirty="0" smtClean="0"/>
              <a:t>rant</a:t>
            </a:r>
            <a:endParaRPr lang="en-US" sz="2000" dirty="0"/>
          </a:p>
          <a:p>
            <a:pPr marL="800100" lvl="1" indent="-342900">
              <a:spcAft>
                <a:spcPts val="1200"/>
              </a:spcAft>
              <a:buAutoNum type="arabicParenBoth"/>
            </a:pPr>
            <a:r>
              <a:rPr lang="en-US" sz="2000" dirty="0"/>
              <a:t> Teaching Development </a:t>
            </a:r>
            <a:r>
              <a:rPr lang="en-US" sz="2000" dirty="0" smtClean="0"/>
              <a:t>Grant </a:t>
            </a:r>
            <a:endParaRPr lang="en-US" sz="2000" dirty="0"/>
          </a:p>
          <a:p>
            <a:pPr marL="800100" lvl="1" indent="-342900">
              <a:spcAft>
                <a:spcPts val="1200"/>
              </a:spcAft>
              <a:buAutoNum type="arabicParenBoth"/>
            </a:pPr>
            <a:r>
              <a:rPr lang="en-US" sz="2000" dirty="0"/>
              <a:t> Teaching and learning development capacity improvement   </a:t>
            </a:r>
            <a:r>
              <a:rPr lang="en-US" sz="2000" dirty="0" err="1" smtClean="0"/>
              <a:t>programme</a:t>
            </a:r>
            <a:endParaRPr lang="en-US" sz="2000" dirty="0"/>
          </a:p>
          <a:p>
            <a:pPr marL="800100" lvl="1" indent="-342900">
              <a:spcAft>
                <a:spcPts val="1200"/>
              </a:spcAft>
              <a:buAutoNum type="arabicParenBoth"/>
            </a:pPr>
            <a:r>
              <a:rPr lang="en-US" sz="2000" dirty="0"/>
              <a:t> Research Development </a:t>
            </a:r>
            <a:r>
              <a:rPr lang="en-US" sz="2000" dirty="0" smtClean="0"/>
              <a:t>Grant </a:t>
            </a:r>
            <a:endParaRPr lang="en-US" sz="2000" dirty="0"/>
          </a:p>
          <a:p>
            <a:pPr lvl="2">
              <a:spcAft>
                <a:spcPts val="1200"/>
              </a:spcAft>
            </a:pPr>
            <a:endParaRPr lang="en-US" sz="2000" dirty="0"/>
          </a:p>
        </p:txBody>
      </p:sp>
      <p:sp>
        <p:nvSpPr>
          <p:cNvPr id="10" name="TextBox 9"/>
          <p:cNvSpPr txBox="1"/>
          <p:nvPr/>
        </p:nvSpPr>
        <p:spPr>
          <a:xfrm>
            <a:off x="418418" y="497566"/>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3 - </a:t>
            </a:r>
            <a:r>
              <a:rPr lang="en-US" sz="2400" b="1" dirty="0"/>
              <a:t>University Education </a:t>
            </a:r>
            <a:endParaRPr lang="en-ZA" sz="2400" b="1" dirty="0"/>
          </a:p>
        </p:txBody>
      </p:sp>
      <p:sp>
        <p:nvSpPr>
          <p:cNvPr id="11" name="Slide Number Placeholder 7"/>
          <p:cNvSpPr>
            <a:spLocks noGrp="1"/>
          </p:cNvSpPr>
          <p:nvPr>
            <p:ph type="sldNum" sz="quarter" idx="12"/>
          </p:nvPr>
        </p:nvSpPr>
        <p:spPr>
          <a:xfrm>
            <a:off x="7620001" y="6524625"/>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12</a:t>
            </a:r>
            <a:endParaRPr lang="en-US" altLang="en-US" b="1" dirty="0">
              <a:latin typeface="+mn-lt"/>
            </a:endParaRPr>
          </a:p>
        </p:txBody>
      </p:sp>
    </p:spTree>
    <p:extLst>
      <p:ext uri="{BB962C8B-B14F-4D97-AF65-F5344CB8AC3E}">
        <p14:creationId xmlns:p14="http://schemas.microsoft.com/office/powerpoint/2010/main" xmlns="" val="3004288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3" name="TextBox 2"/>
          <p:cNvSpPr txBox="1"/>
          <p:nvPr/>
        </p:nvSpPr>
        <p:spPr>
          <a:xfrm>
            <a:off x="533400" y="1020786"/>
            <a:ext cx="8153400" cy="4555093"/>
          </a:xfrm>
          <a:prstGeom prst="rect">
            <a:avLst/>
          </a:prstGeom>
          <a:noFill/>
        </p:spPr>
        <p:txBody>
          <a:bodyPr wrap="square" rtlCol="0">
            <a:spAutoFit/>
          </a:bodyPr>
          <a:lstStyle/>
          <a:p>
            <a:pPr algn="just">
              <a:spcAft>
                <a:spcPts val="1200"/>
              </a:spcAft>
              <a:defRPr/>
            </a:pPr>
            <a:r>
              <a:rPr lang="en-ZA" sz="2000" b="1" dirty="0"/>
              <a:t>Performance against planned </a:t>
            </a:r>
            <a:r>
              <a:rPr lang="en-ZA" sz="2000" b="1" dirty="0" smtClean="0"/>
              <a:t>outputs/targets…</a:t>
            </a:r>
            <a:r>
              <a:rPr lang="en-ZA" sz="2000" b="1" dirty="0" err="1" smtClean="0"/>
              <a:t>cnt</a:t>
            </a:r>
            <a:endParaRPr lang="en-ZA" sz="2000" b="1" dirty="0" smtClean="0"/>
          </a:p>
          <a:p>
            <a:pPr marL="457200" indent="-457200">
              <a:spcAft>
                <a:spcPts val="1200"/>
              </a:spcAft>
              <a:buFont typeface="Wingdings" panose="05000000000000000000" pitchFamily="2" charset="2"/>
              <a:buAutoNum type="arabicParenBoth" startAt="7"/>
            </a:pPr>
            <a:r>
              <a:rPr lang="en-US" sz="2000" dirty="0"/>
              <a:t>Research </a:t>
            </a:r>
            <a:r>
              <a:rPr lang="en-US" sz="2000" dirty="0" smtClean="0"/>
              <a:t>outputs </a:t>
            </a:r>
          </a:p>
          <a:p>
            <a:pPr marL="457200" indent="-457200">
              <a:spcAft>
                <a:spcPts val="1200"/>
              </a:spcAft>
              <a:buFont typeface="Wingdings" panose="05000000000000000000" pitchFamily="2" charset="2"/>
              <a:buAutoNum type="arabicParenBoth" startAt="7"/>
            </a:pPr>
            <a:r>
              <a:rPr lang="en-US" sz="2000" dirty="0" smtClean="0"/>
              <a:t>Infrastructure </a:t>
            </a:r>
            <a:r>
              <a:rPr lang="en-US" sz="2000" dirty="0"/>
              <a:t>and </a:t>
            </a:r>
            <a:r>
              <a:rPr lang="en-US" sz="2000" dirty="0" smtClean="0"/>
              <a:t>Efficiency </a:t>
            </a:r>
            <a:r>
              <a:rPr lang="en-US" sz="2000" dirty="0"/>
              <a:t>G</a:t>
            </a:r>
            <a:r>
              <a:rPr lang="en-US" sz="2000" dirty="0" smtClean="0"/>
              <a:t>rant </a:t>
            </a:r>
            <a:endParaRPr lang="en-US" sz="2000" dirty="0"/>
          </a:p>
          <a:p>
            <a:pPr marL="342900" indent="-342900">
              <a:spcAft>
                <a:spcPts val="1200"/>
              </a:spcAft>
              <a:buAutoNum type="arabicParenBoth" startAt="7"/>
            </a:pPr>
            <a:r>
              <a:rPr lang="en-US" sz="2000" dirty="0" smtClean="0"/>
              <a:t>  New </a:t>
            </a:r>
            <a:r>
              <a:rPr lang="en-US" sz="2000" dirty="0"/>
              <a:t>universities earmarked </a:t>
            </a:r>
            <a:r>
              <a:rPr lang="en-US" sz="2000" dirty="0" smtClean="0"/>
              <a:t>grant</a:t>
            </a:r>
            <a:endParaRPr lang="en-ZA" sz="2000" b="1" dirty="0"/>
          </a:p>
          <a:p>
            <a:pPr>
              <a:spcAft>
                <a:spcPts val="1200"/>
              </a:spcAft>
            </a:pPr>
            <a:r>
              <a:rPr lang="en-US" sz="2000" dirty="0" smtClean="0"/>
              <a:t>(10) Ministerial </a:t>
            </a:r>
            <a:r>
              <a:rPr lang="en-US" sz="2000" dirty="0"/>
              <a:t>enrolment </a:t>
            </a:r>
            <a:r>
              <a:rPr lang="en-US" sz="2000" dirty="0" smtClean="0"/>
              <a:t>targets</a:t>
            </a:r>
          </a:p>
          <a:p>
            <a:pPr>
              <a:spcAft>
                <a:spcPts val="1200"/>
              </a:spcAft>
            </a:pPr>
            <a:r>
              <a:rPr lang="en-US" sz="2000" dirty="0" smtClean="0"/>
              <a:t>(11) Institutional governance </a:t>
            </a:r>
          </a:p>
          <a:p>
            <a:pPr>
              <a:spcAft>
                <a:spcPts val="1200"/>
              </a:spcAft>
            </a:pPr>
            <a:r>
              <a:rPr lang="en-US" sz="2000" dirty="0"/>
              <a:t>(</a:t>
            </a:r>
            <a:r>
              <a:rPr lang="en-US" sz="2000" dirty="0" smtClean="0"/>
              <a:t>12) </a:t>
            </a:r>
            <a:r>
              <a:rPr lang="en-US" sz="2000" dirty="0"/>
              <a:t>Staffing South Africa’s Universities’ </a:t>
            </a:r>
            <a:r>
              <a:rPr lang="en-US" sz="2000" dirty="0" smtClean="0"/>
              <a:t>Framework </a:t>
            </a:r>
          </a:p>
          <a:p>
            <a:pPr algn="just">
              <a:spcAft>
                <a:spcPts val="1200"/>
              </a:spcAft>
            </a:pPr>
            <a:r>
              <a:rPr lang="en-US" sz="2000" dirty="0" smtClean="0"/>
              <a:t>(13) </a:t>
            </a:r>
            <a:r>
              <a:rPr lang="en-US" sz="2000" dirty="0"/>
              <a:t>C</a:t>
            </a:r>
            <a:r>
              <a:rPr lang="en-US" sz="2000" dirty="0" smtClean="0"/>
              <a:t>ompliance </a:t>
            </a:r>
            <a:r>
              <a:rPr lang="en-US" sz="2000" dirty="0"/>
              <a:t>of PHEIs with the </a:t>
            </a:r>
            <a:r>
              <a:rPr lang="en-US" sz="2000" dirty="0" smtClean="0"/>
              <a:t>regulations </a:t>
            </a:r>
          </a:p>
          <a:p>
            <a:pPr algn="just">
              <a:spcAft>
                <a:spcPts val="1200"/>
              </a:spcAft>
            </a:pPr>
            <a:r>
              <a:rPr lang="en-US" sz="2000" dirty="0"/>
              <a:t>(</a:t>
            </a:r>
            <a:r>
              <a:rPr lang="en-US" sz="2000" dirty="0" smtClean="0"/>
              <a:t>14) </a:t>
            </a:r>
            <a:r>
              <a:rPr lang="en-US" sz="2000" dirty="0"/>
              <a:t>BRICS </a:t>
            </a:r>
            <a:r>
              <a:rPr lang="en-US" sz="2000" dirty="0" smtClean="0"/>
              <a:t>partnerships </a:t>
            </a:r>
            <a:r>
              <a:rPr lang="en-US" sz="2000" dirty="0"/>
              <a:t>and </a:t>
            </a:r>
            <a:endParaRPr lang="en-US" sz="2000" dirty="0" smtClean="0"/>
          </a:p>
          <a:p>
            <a:pPr algn="just">
              <a:spcAft>
                <a:spcPts val="1200"/>
              </a:spcAft>
            </a:pPr>
            <a:r>
              <a:rPr lang="en-US" sz="2000" dirty="0"/>
              <a:t>(</a:t>
            </a:r>
            <a:r>
              <a:rPr lang="en-US" sz="2000" dirty="0" smtClean="0"/>
              <a:t>15) </a:t>
            </a:r>
            <a:r>
              <a:rPr lang="en-US" sz="2000" dirty="0"/>
              <a:t>Student leadership capacity development </a:t>
            </a:r>
            <a:r>
              <a:rPr lang="en-US" sz="2000" dirty="0" smtClean="0"/>
              <a:t>programme.</a:t>
            </a:r>
            <a:endParaRPr lang="en-ZA" sz="2000" dirty="0"/>
          </a:p>
        </p:txBody>
      </p:sp>
      <p:sp>
        <p:nvSpPr>
          <p:cNvPr id="10" name="TextBox 9"/>
          <p:cNvSpPr txBox="1"/>
          <p:nvPr/>
        </p:nvSpPr>
        <p:spPr>
          <a:xfrm>
            <a:off x="418418" y="497566"/>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3 - </a:t>
            </a:r>
            <a:r>
              <a:rPr lang="en-US" sz="2400" b="1" dirty="0"/>
              <a:t>University Education </a:t>
            </a:r>
            <a:endParaRPr lang="en-ZA" sz="2400" b="1" dirty="0"/>
          </a:p>
        </p:txBody>
      </p:sp>
      <p:sp>
        <p:nvSpPr>
          <p:cNvPr id="11" name="Slide Number Placeholder 7"/>
          <p:cNvSpPr>
            <a:spLocks noGrp="1"/>
          </p:cNvSpPr>
          <p:nvPr>
            <p:ph type="sldNum" sz="quarter" idx="12"/>
          </p:nvPr>
        </p:nvSpPr>
        <p:spPr>
          <a:xfrm>
            <a:off x="7620001" y="6524625"/>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13</a:t>
            </a:r>
            <a:endParaRPr lang="en-US" altLang="en-US" b="1" dirty="0">
              <a:latin typeface="+mn-lt"/>
            </a:endParaRPr>
          </a:p>
        </p:txBody>
      </p:sp>
    </p:spTree>
    <p:extLst>
      <p:ext uri="{BB962C8B-B14F-4D97-AF65-F5344CB8AC3E}">
        <p14:creationId xmlns:p14="http://schemas.microsoft.com/office/powerpoint/2010/main" xmlns="" val="3331592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dirty="0">
              <a:solidFill>
                <a:srgbClr val="000000"/>
              </a:solidFill>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solidFill>
                  <a:srgbClr val="000000"/>
                </a:solidFill>
              </a:rPr>
              <a:pPr>
                <a:spcBef>
                  <a:spcPct val="0"/>
                </a:spcBef>
                <a:buFontTx/>
                <a:buNone/>
              </a:pPr>
              <a:t>14</a:t>
            </a:fld>
            <a:endParaRPr lang="en-US" altLang="en-US" sz="1400" b="1" dirty="0">
              <a:solidFill>
                <a:srgbClr val="000000"/>
              </a:solidFill>
            </a:endParaRPr>
          </a:p>
        </p:txBody>
      </p:sp>
      <p:sp>
        <p:nvSpPr>
          <p:cNvPr id="9" name="Content Placeholder 2"/>
          <p:cNvSpPr txBox="1">
            <a:spLocks/>
          </p:cNvSpPr>
          <p:nvPr/>
        </p:nvSpPr>
        <p:spPr bwMode="auto">
          <a:xfrm>
            <a:off x="560087" y="1066800"/>
            <a:ext cx="8126713" cy="5314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ZA" sz="2000" kern="0" dirty="0" smtClean="0">
                <a:latin typeface="Arial" pitchFamily="34" charset="0"/>
                <a:cs typeface="Arial" pitchFamily="34" charset="0"/>
              </a:rPr>
              <a:t>The output that was not achieved is </a:t>
            </a:r>
            <a:r>
              <a:rPr lang="en-ZA" sz="2000" b="1" i="1" kern="0" dirty="0" smtClean="0">
                <a:latin typeface="Arial" pitchFamily="34" charset="0"/>
                <a:cs typeface="Arial" pitchFamily="34" charset="0"/>
              </a:rPr>
              <a:t>a </a:t>
            </a:r>
            <a:r>
              <a:rPr lang="en-ZA" sz="2000" b="1" i="1" kern="0" dirty="0">
                <a:latin typeface="Arial" pitchFamily="34" charset="0"/>
                <a:cs typeface="Arial" pitchFamily="34" charset="0"/>
              </a:rPr>
              <a:t>report on the 2017 research outputs of 26 universities approved and published on the Departmental website by 31March </a:t>
            </a:r>
            <a:r>
              <a:rPr lang="en-ZA" sz="2000" b="1" i="1" kern="0" dirty="0" smtClean="0">
                <a:latin typeface="Arial" pitchFamily="34" charset="0"/>
                <a:cs typeface="Arial" pitchFamily="34" charset="0"/>
              </a:rPr>
              <a:t>2019</a:t>
            </a:r>
            <a:endParaRPr lang="en-ZA" sz="2000" b="1" i="1" dirty="0"/>
          </a:p>
          <a:p>
            <a:pPr marL="0" lvl="0" indent="0" algn="just" eaLnBrk="1" fontAlgn="auto" hangingPunct="1">
              <a:spcBef>
                <a:spcPts val="0"/>
              </a:spcBef>
              <a:spcAft>
                <a:spcPts val="0"/>
              </a:spcAft>
              <a:buNone/>
              <a:defRPr/>
            </a:pPr>
            <a:endParaRPr lang="en-ZA" sz="2000" b="1" dirty="0" smtClean="0"/>
          </a:p>
          <a:p>
            <a:pPr marL="0" lvl="0" indent="0" algn="just" eaLnBrk="1" fontAlgn="auto" hangingPunct="1">
              <a:spcBef>
                <a:spcPts val="0"/>
              </a:spcBef>
              <a:spcAft>
                <a:spcPts val="0"/>
              </a:spcAft>
              <a:buNone/>
              <a:defRPr/>
            </a:pPr>
            <a:r>
              <a:rPr lang="en-ZA" sz="2000" b="1" dirty="0" smtClean="0"/>
              <a:t>Reason</a:t>
            </a:r>
            <a:r>
              <a:rPr lang="en-ZA" sz="2000" dirty="0"/>
              <a:t>: </a:t>
            </a:r>
            <a:endParaRPr lang="en-ZA" sz="2000" dirty="0" smtClean="0"/>
          </a:p>
          <a:p>
            <a:pPr lvl="1"/>
            <a:r>
              <a:rPr lang="en-GB" sz="2000" dirty="0"/>
              <a:t>A challenge was that a report was not uploaded on the Departments website, because there had been</a:t>
            </a:r>
          </a:p>
          <a:p>
            <a:pPr lvl="1"/>
            <a:r>
              <a:rPr lang="en-GB" sz="2000" dirty="0"/>
              <a:t>an earlier decision taken at the Branch strategic planning session that the target should not include </a:t>
            </a:r>
            <a:r>
              <a:rPr lang="en-GB" sz="2000" dirty="0" smtClean="0"/>
              <a:t>the uploading of the report onto the website. However, this had not been carried through into the final APP.</a:t>
            </a:r>
          </a:p>
          <a:p>
            <a:pPr marL="0" indent="0">
              <a:buNone/>
            </a:pPr>
            <a:endParaRPr lang="en-ZA" sz="800" dirty="0"/>
          </a:p>
          <a:p>
            <a:pPr marL="0" lvl="0" indent="0" algn="just" eaLnBrk="1" fontAlgn="auto" hangingPunct="1">
              <a:spcBef>
                <a:spcPts val="0"/>
              </a:spcBef>
              <a:spcAft>
                <a:spcPts val="0"/>
              </a:spcAft>
              <a:buNone/>
              <a:defRPr/>
            </a:pPr>
            <a:r>
              <a:rPr lang="en-ZA" sz="2000" b="1" dirty="0"/>
              <a:t>Corrective Action</a:t>
            </a:r>
            <a:r>
              <a:rPr lang="en-ZA" sz="2000" dirty="0"/>
              <a:t>: </a:t>
            </a:r>
            <a:endParaRPr lang="en-ZA" sz="2000" dirty="0" smtClean="0"/>
          </a:p>
          <a:p>
            <a:pPr lvl="1"/>
            <a:r>
              <a:rPr lang="en-ZA" sz="2000" dirty="0" smtClean="0"/>
              <a:t>In </a:t>
            </a:r>
            <a:r>
              <a:rPr lang="en-GB" sz="2000" dirty="0" smtClean="0"/>
              <a:t>future </a:t>
            </a:r>
            <a:r>
              <a:rPr lang="en-GB" sz="2000" dirty="0"/>
              <a:t>the Branch will monitor progress towards the attainment of performance targets measured against</a:t>
            </a:r>
          </a:p>
          <a:p>
            <a:pPr lvl="1"/>
            <a:r>
              <a:rPr lang="en-GB" sz="2000" dirty="0"/>
              <a:t>the approved APP and ensure that they are realised in all respects.</a:t>
            </a:r>
            <a:endParaRPr lang="en-ZA" sz="2000" kern="0" dirty="0" smtClean="0">
              <a:cs typeface="Arial" pitchFamily="34" charset="0"/>
            </a:endParaRPr>
          </a:p>
        </p:txBody>
      </p:sp>
      <p:sp>
        <p:nvSpPr>
          <p:cNvPr id="7" name="TextBox 6"/>
          <p:cNvSpPr txBox="1"/>
          <p:nvPr/>
        </p:nvSpPr>
        <p:spPr>
          <a:xfrm>
            <a:off x="418418" y="497566"/>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3 - </a:t>
            </a:r>
            <a:r>
              <a:rPr lang="en-US" sz="2400" b="1" dirty="0"/>
              <a:t>University Education </a:t>
            </a:r>
            <a:endParaRPr lang="en-ZA" sz="2400" b="1" dirty="0"/>
          </a:p>
        </p:txBody>
      </p:sp>
    </p:spTree>
    <p:extLst>
      <p:ext uri="{BB962C8B-B14F-4D97-AF65-F5344CB8AC3E}">
        <p14:creationId xmlns:p14="http://schemas.microsoft.com/office/powerpoint/2010/main" xmlns="" val="1494513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3"/>
          <p:cNvSpPr/>
          <p:nvPr/>
        </p:nvSpPr>
        <p:spPr>
          <a:xfrm>
            <a:off x="552450" y="1211059"/>
            <a:ext cx="8001000" cy="369332"/>
          </a:xfrm>
          <a:prstGeom prst="rect">
            <a:avLst/>
          </a:prstGeom>
        </p:spPr>
        <p:txBody>
          <a:bodyPr wrap="square">
            <a:spAutoFit/>
          </a:bodyPr>
          <a:lstStyle/>
          <a:p>
            <a:pPr algn="just">
              <a:defRPr/>
            </a:pPr>
            <a:endParaRPr lang="en-ZA"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352186311"/>
              </p:ext>
            </p:extLst>
          </p:nvPr>
        </p:nvGraphicFramePr>
        <p:xfrm>
          <a:off x="483301" y="1600314"/>
          <a:ext cx="8070149" cy="4167755"/>
        </p:xfrm>
        <a:graphic>
          <a:graphicData uri="http://schemas.openxmlformats.org/drawingml/2006/table">
            <a:tbl>
              <a:tblPr firstRow="1" firstCol="1" bandRow="1">
                <a:tableStyleId>{5940675A-B579-460E-94D1-54222C63F5DA}</a:tableStyleId>
              </a:tblPr>
              <a:tblGrid>
                <a:gridCol w="5536499">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162050">
                  <a:extLst>
                    <a:ext uri="{9D8B030D-6E8A-4147-A177-3AD203B41FA5}">
                      <a16:colId xmlns:a16="http://schemas.microsoft.com/office/drawing/2014/main" xmlns="" val="20002"/>
                    </a:ext>
                  </a:extLst>
                </a:gridCol>
              </a:tblGrid>
              <a:tr h="501300">
                <a:tc>
                  <a:txBody>
                    <a:bodyPr/>
                    <a:lstStyle/>
                    <a:p>
                      <a:pPr algn="ctr">
                        <a:lnSpc>
                          <a:spcPct val="150000"/>
                        </a:lnSpc>
                        <a:spcAft>
                          <a:spcPts val="0"/>
                        </a:spcAft>
                      </a:pPr>
                      <a:r>
                        <a:rPr lang="en-US" sz="1400" b="1" dirty="0">
                          <a:effectLst/>
                          <a:latin typeface="+mn-lt"/>
                        </a:rPr>
                        <a:t>Outcome </a:t>
                      </a:r>
                      <a:r>
                        <a:rPr lang="en-US" sz="1400" b="1" dirty="0" smtClean="0">
                          <a:effectLst/>
                          <a:latin typeface="+mn-lt"/>
                        </a:rPr>
                        <a:t>indicator</a:t>
                      </a:r>
                      <a:endParaRPr lang="en-ZA" sz="1400" b="1" dirty="0">
                        <a:effectLst/>
                        <a:latin typeface="+mn-lt"/>
                        <a:ea typeface="Calibri" panose="020F0502020204030204" pitchFamily="34" charset="0"/>
                        <a:cs typeface="Times New Roman" panose="02020603050405020304" pitchFamily="18" charset="0"/>
                      </a:endParaRPr>
                    </a:p>
                  </a:txBody>
                  <a:tcPr marL="22259" marR="22259" marT="0" marB="0" anchor="ctr"/>
                </a:tc>
                <a:tc>
                  <a:txBody>
                    <a:bodyPr/>
                    <a:lstStyle/>
                    <a:p>
                      <a:pPr algn="ctr">
                        <a:lnSpc>
                          <a:spcPct val="150000"/>
                        </a:lnSpc>
                        <a:spcAft>
                          <a:spcPts val="0"/>
                        </a:spcAft>
                      </a:pPr>
                      <a:r>
                        <a:rPr lang="en-US" sz="1400" b="1" dirty="0" smtClean="0">
                          <a:effectLst/>
                          <a:latin typeface="+mn-lt"/>
                        </a:rPr>
                        <a:t>Target</a:t>
                      </a:r>
                      <a:r>
                        <a:rPr lang="en-US" sz="1400" b="1" baseline="0" dirty="0" smtClean="0">
                          <a:effectLst/>
                          <a:latin typeface="+mn-lt"/>
                        </a:rPr>
                        <a:t> </a:t>
                      </a:r>
                    </a:p>
                    <a:p>
                      <a:pPr algn="ctr">
                        <a:lnSpc>
                          <a:spcPct val="150000"/>
                        </a:lnSpc>
                        <a:spcAft>
                          <a:spcPts val="0"/>
                        </a:spcAft>
                      </a:pPr>
                      <a:r>
                        <a:rPr lang="en-US" sz="1400" b="1" dirty="0" smtClean="0">
                          <a:effectLst/>
                          <a:latin typeface="+mn-lt"/>
                        </a:rPr>
                        <a:t>2018/19</a:t>
                      </a:r>
                      <a:endParaRPr lang="en-ZA" sz="1400" b="1" dirty="0">
                        <a:effectLst/>
                        <a:latin typeface="+mn-lt"/>
                        <a:ea typeface="Calibri" panose="020F0502020204030204" pitchFamily="34" charset="0"/>
                        <a:cs typeface="Times New Roman" panose="02020603050405020304" pitchFamily="18" charset="0"/>
                      </a:endParaRPr>
                    </a:p>
                  </a:txBody>
                  <a:tcPr marL="22259" marR="22259" marT="0" marB="0" anchor="ctr"/>
                </a:tc>
                <a:tc>
                  <a:txBody>
                    <a:bodyPr/>
                    <a:lstStyle/>
                    <a:p>
                      <a:pPr algn="ctr">
                        <a:lnSpc>
                          <a:spcPct val="150000"/>
                        </a:lnSpc>
                        <a:spcAft>
                          <a:spcPts val="0"/>
                        </a:spcAft>
                      </a:pPr>
                      <a:r>
                        <a:rPr lang="en-US" sz="1400" b="1" dirty="0" smtClean="0">
                          <a:effectLst/>
                          <a:latin typeface="+mn-lt"/>
                        </a:rPr>
                        <a:t>Actual</a:t>
                      </a:r>
                    </a:p>
                    <a:p>
                      <a:pPr algn="ctr">
                        <a:lnSpc>
                          <a:spcPct val="150000"/>
                        </a:lnSpc>
                        <a:spcAft>
                          <a:spcPts val="0"/>
                        </a:spcAft>
                      </a:pPr>
                      <a:r>
                        <a:rPr lang="en-US" sz="1400" b="1" dirty="0" smtClean="0">
                          <a:effectLst/>
                          <a:latin typeface="+mn-lt"/>
                        </a:rPr>
                        <a:t>2018/19</a:t>
                      </a:r>
                      <a:endParaRPr lang="en-ZA" sz="1400" b="1" dirty="0">
                        <a:effectLst/>
                        <a:latin typeface="+mn-lt"/>
                        <a:ea typeface="Calibri" panose="020F0502020204030204" pitchFamily="34" charset="0"/>
                        <a:cs typeface="Times New Roman" panose="02020603050405020304" pitchFamily="18" charset="0"/>
                      </a:endParaRPr>
                    </a:p>
                  </a:txBody>
                  <a:tcPr marL="22259" marR="22259" marT="0" marB="0" anchor="ctr"/>
                </a:tc>
                <a:extLst>
                  <a:ext uri="{0D108BD9-81ED-4DB2-BD59-A6C34878D82A}">
                    <a16:rowId xmlns:a16="http://schemas.microsoft.com/office/drawing/2014/main" xmlns="" val="10000"/>
                  </a:ext>
                </a:extLst>
              </a:tr>
              <a:tr h="268762">
                <a:tc>
                  <a:txBody>
                    <a:bodyPr/>
                    <a:lstStyle/>
                    <a:p>
                      <a:pPr marL="0" indent="0">
                        <a:lnSpc>
                          <a:spcPct val="150000"/>
                        </a:lnSpc>
                        <a:spcAft>
                          <a:spcPts val="0"/>
                        </a:spcAft>
                        <a:buFont typeface="+mj-lt"/>
                        <a:buNone/>
                      </a:pPr>
                      <a:r>
                        <a:rPr lang="en-US" sz="1400" kern="1200" dirty="0" smtClean="0">
                          <a:effectLst/>
                          <a:latin typeface="+mn-lt"/>
                        </a:rPr>
                        <a:t>1. Student</a:t>
                      </a:r>
                      <a:r>
                        <a:rPr lang="en-US" sz="1400" kern="1200" baseline="0" dirty="0" smtClean="0">
                          <a:effectLst/>
                          <a:latin typeface="+mn-lt"/>
                        </a:rPr>
                        <a:t> enrolled in public higher education institutions (n)</a:t>
                      </a:r>
                      <a:endParaRPr lang="en-ZA" sz="1400" b="1" dirty="0">
                        <a:effectLst/>
                        <a:latin typeface="+mn-lt"/>
                        <a:ea typeface="Calibri" panose="020F0502020204030204" pitchFamily="34" charset="0"/>
                        <a:cs typeface="Times New Roman" panose="02020603050405020304" pitchFamily="18" charset="0"/>
                      </a:endParaRPr>
                    </a:p>
                  </a:txBody>
                  <a:tcPr marL="22259" marR="22259" marT="0" marB="0" anchor="ctr"/>
                </a:tc>
                <a:tc>
                  <a:txBody>
                    <a:bodyPr/>
                    <a:lstStyle/>
                    <a:p>
                      <a:pPr algn="ctr">
                        <a:lnSpc>
                          <a:spcPct val="115000"/>
                        </a:lnSpc>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1 039 500*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1 036 984</a:t>
                      </a:r>
                      <a:endParaRPr lang="en-Z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59080">
                <a:tc>
                  <a:txBody>
                    <a:bodyPr/>
                    <a:lstStyle/>
                    <a:p>
                      <a:pPr marL="0" indent="0">
                        <a:lnSpc>
                          <a:spcPct val="150000"/>
                        </a:lnSpc>
                        <a:spcAft>
                          <a:spcPts val="0"/>
                        </a:spcAft>
                        <a:buFont typeface="+mj-lt"/>
                        <a:buNone/>
                      </a:pPr>
                      <a:r>
                        <a:rPr lang="en-ZA" sz="1400" dirty="0" smtClean="0">
                          <a:effectLst/>
                          <a:latin typeface="+mn-lt"/>
                          <a:ea typeface="Calibri" panose="020F0502020204030204" pitchFamily="34" charset="0"/>
                          <a:cs typeface="Times New Roman" panose="02020603050405020304" pitchFamily="18" charset="0"/>
                        </a:rPr>
                        <a:t>2. Graduates</a:t>
                      </a:r>
                      <a:r>
                        <a:rPr lang="en-ZA" sz="1400" baseline="0" dirty="0" smtClean="0">
                          <a:effectLst/>
                          <a:latin typeface="+mn-lt"/>
                          <a:ea typeface="Calibri" panose="020F0502020204030204" pitchFamily="34" charset="0"/>
                          <a:cs typeface="Times New Roman" panose="02020603050405020304" pitchFamily="18" charset="0"/>
                        </a:rPr>
                        <a:t> in Engineering Science from universities (n)</a:t>
                      </a:r>
                      <a:endParaRPr lang="en-ZA" sz="1400" dirty="0">
                        <a:effectLst/>
                        <a:latin typeface="+mn-lt"/>
                        <a:ea typeface="Calibri" panose="020F0502020204030204" pitchFamily="34" charset="0"/>
                        <a:cs typeface="Times New Roman" panose="02020603050405020304" pitchFamily="18" charset="0"/>
                      </a:endParaRPr>
                    </a:p>
                  </a:txBody>
                  <a:tcPr marL="22259" marR="22259" marT="0" marB="0" anchor="ctr"/>
                </a:tc>
                <a:tc>
                  <a:txBody>
                    <a:bodyPr/>
                    <a:lstStyle/>
                    <a:p>
                      <a:pPr algn="ctr">
                        <a:lnSpc>
                          <a:spcPct val="115000"/>
                        </a:lnSpc>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12 590*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solidFill>
                            <a:srgbClr val="33CC33"/>
                          </a:solidFill>
                          <a:effectLst/>
                          <a:latin typeface="Arial" panose="020B0604020202020204" pitchFamily="34" charset="0"/>
                          <a:ea typeface="Calibri" panose="020F0502020204030204" pitchFamily="34" charset="0"/>
                          <a:cs typeface="Times New Roman" panose="02020603050405020304" pitchFamily="18" charset="0"/>
                        </a:rPr>
                        <a:t>12 955</a:t>
                      </a:r>
                      <a:endParaRPr lang="en-ZA" sz="1400" dirty="0">
                        <a:solidFill>
                          <a:srgbClr val="33CC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8762">
                <a:tc>
                  <a:txBody>
                    <a:bodyPr/>
                    <a:lstStyle/>
                    <a:p>
                      <a:pPr marL="0" indent="0">
                        <a:lnSpc>
                          <a:spcPct val="150000"/>
                        </a:lnSpc>
                        <a:spcAft>
                          <a:spcPts val="0"/>
                        </a:spcAft>
                        <a:buFont typeface="+mj-lt"/>
                        <a:buNone/>
                      </a:pPr>
                      <a:r>
                        <a:rPr lang="en-ZA" sz="1400" dirty="0" smtClean="0">
                          <a:effectLst/>
                          <a:latin typeface="+mn-lt"/>
                          <a:ea typeface="Calibri" panose="020F0502020204030204" pitchFamily="34" charset="0"/>
                          <a:cs typeface="Times New Roman" panose="02020603050405020304" pitchFamily="18" charset="0"/>
                        </a:rPr>
                        <a:t>3. Graduates in Human Health and Animal Health from universities              </a:t>
                      </a:r>
                    </a:p>
                    <a:p>
                      <a:pPr marL="0" indent="0">
                        <a:lnSpc>
                          <a:spcPct val="150000"/>
                        </a:lnSpc>
                        <a:spcAft>
                          <a:spcPts val="0"/>
                        </a:spcAft>
                        <a:buFont typeface="+mj-lt"/>
                        <a:buNone/>
                      </a:pPr>
                      <a:r>
                        <a:rPr lang="en-ZA" sz="1400" dirty="0" smtClean="0">
                          <a:effectLst/>
                          <a:latin typeface="+mn-lt"/>
                          <a:ea typeface="Calibri" panose="020F0502020204030204" pitchFamily="34" charset="0"/>
                          <a:cs typeface="Times New Roman" panose="02020603050405020304" pitchFamily="18" charset="0"/>
                        </a:rPr>
                        <a:t>    (n)</a:t>
                      </a:r>
                      <a:endParaRPr lang="en-ZA" sz="1400" dirty="0">
                        <a:effectLst/>
                        <a:latin typeface="+mn-lt"/>
                        <a:ea typeface="Calibri" panose="020F0502020204030204" pitchFamily="34" charset="0"/>
                        <a:cs typeface="Times New Roman" panose="02020603050405020304" pitchFamily="18" charset="0"/>
                      </a:endParaRPr>
                    </a:p>
                  </a:txBody>
                  <a:tcPr marL="22259" marR="22259" marT="0" marB="0" anchor="ctr"/>
                </a:tc>
                <a:tc>
                  <a:txBody>
                    <a:bodyPr/>
                    <a:lstStyle/>
                    <a:p>
                      <a:pPr algn="ctr">
                        <a:lnSpc>
                          <a:spcPct val="115000"/>
                        </a:lnSpc>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10 630*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10 456</a:t>
                      </a:r>
                      <a:endParaRPr lang="en-Z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68762">
                <a:tc>
                  <a:txBody>
                    <a:bodyPr/>
                    <a:lstStyle/>
                    <a:p>
                      <a:pPr marL="228600" indent="-228600">
                        <a:lnSpc>
                          <a:spcPct val="150000"/>
                        </a:lnSpc>
                        <a:spcAft>
                          <a:spcPts val="0"/>
                        </a:spcAft>
                        <a:buFont typeface="+mj-lt"/>
                        <a:buAutoNum type="arabicPeriod" startAt="4"/>
                      </a:pPr>
                      <a:r>
                        <a:rPr lang="en-ZA" sz="1400" kern="1200" dirty="0" smtClean="0">
                          <a:solidFill>
                            <a:schemeClr val="tx1"/>
                          </a:solidFill>
                          <a:effectLst/>
                          <a:latin typeface="+mn-lt"/>
                          <a:ea typeface="+mn-ea"/>
                          <a:cs typeface="+mn-cs"/>
                        </a:rPr>
                        <a:t>Graduates in Natural and Physical Sciences from universities (n)</a:t>
                      </a:r>
                      <a:endParaRPr lang="en-ZA" sz="1400" kern="1200" dirty="0">
                        <a:solidFill>
                          <a:schemeClr val="tx1"/>
                        </a:solidFill>
                        <a:effectLst/>
                        <a:latin typeface="+mn-lt"/>
                        <a:ea typeface="+mn-ea"/>
                        <a:cs typeface="+mn-cs"/>
                      </a:endParaRPr>
                    </a:p>
                  </a:txBody>
                  <a:tcPr marL="22259" marR="22259" marT="0" marB="0" anchor="ctr"/>
                </a:tc>
                <a:tc>
                  <a:txBody>
                    <a:bodyPr/>
                    <a:lstStyle/>
                    <a:p>
                      <a:pPr algn="ctr">
                        <a:lnSpc>
                          <a:spcPct val="115000"/>
                        </a:lnSpc>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8 490*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400" dirty="0">
                          <a:solidFill>
                            <a:srgbClr val="33CC33"/>
                          </a:solidFill>
                          <a:effectLst/>
                          <a:latin typeface="Arial" panose="020B0604020202020204" pitchFamily="34" charset="0"/>
                          <a:ea typeface="Calibri" panose="020F0502020204030204" pitchFamily="34" charset="0"/>
                          <a:cs typeface="Times New Roman" panose="02020603050405020304" pitchFamily="18" charset="0"/>
                        </a:rPr>
                        <a:t>8 601</a:t>
                      </a:r>
                      <a:endParaRPr lang="en-ZA" sz="1400" dirty="0">
                        <a:solidFill>
                          <a:srgbClr val="33CC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23897">
                <a:tc>
                  <a:txBody>
                    <a:bodyPr/>
                    <a:lstStyle/>
                    <a:p>
                      <a:pPr marL="228600" indent="-228600">
                        <a:lnSpc>
                          <a:spcPct val="100000"/>
                        </a:lnSpc>
                        <a:spcAft>
                          <a:spcPts val="0"/>
                        </a:spcAft>
                        <a:buFont typeface="+mj-lt"/>
                        <a:buAutoNum type="arabicPeriod" startAt="5"/>
                      </a:pPr>
                      <a:r>
                        <a:rPr lang="en-ZA" sz="1400" kern="1200" dirty="0" smtClean="0">
                          <a:solidFill>
                            <a:schemeClr val="tx1"/>
                          </a:solidFill>
                          <a:effectLst/>
                          <a:latin typeface="+mn-lt"/>
                          <a:ea typeface="+mn-ea"/>
                          <a:cs typeface="+mn-cs"/>
                        </a:rPr>
                        <a:t>Graduates in Initial Teacher Education from universities (n)</a:t>
                      </a:r>
                      <a:endParaRPr lang="en-ZA" sz="1400" kern="1200" dirty="0">
                        <a:solidFill>
                          <a:schemeClr val="tx1"/>
                        </a:solidFill>
                        <a:effectLst/>
                        <a:latin typeface="+mn-lt"/>
                        <a:ea typeface="+mn-ea"/>
                        <a:cs typeface="+mn-cs"/>
                      </a:endParaRPr>
                    </a:p>
                  </a:txBody>
                  <a:tcPr marL="22259" marR="22259" marT="0" marB="0" anchor="ctr"/>
                </a:tc>
                <a:tc>
                  <a:txBody>
                    <a:bodyPr/>
                    <a:lstStyle/>
                    <a:p>
                      <a:pPr algn="ctr">
                        <a:lnSpc>
                          <a:spcPct val="115000"/>
                        </a:lnSpc>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22 780*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400" dirty="0">
                          <a:solidFill>
                            <a:srgbClr val="33CC33"/>
                          </a:solidFill>
                          <a:effectLst/>
                          <a:latin typeface="Arial" panose="020B0604020202020204" pitchFamily="34" charset="0"/>
                          <a:ea typeface="Calibri" panose="020F0502020204030204" pitchFamily="34" charset="0"/>
                          <a:cs typeface="Times New Roman" panose="02020603050405020304" pitchFamily="18" charset="0"/>
                        </a:rPr>
                        <a:t>25 113</a:t>
                      </a:r>
                      <a:endParaRPr lang="en-ZA" sz="1400" dirty="0">
                        <a:solidFill>
                          <a:srgbClr val="33CC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12022">
                <a:tc>
                  <a:txBody>
                    <a:bodyPr/>
                    <a:lstStyle/>
                    <a:p>
                      <a:pPr marL="228600" indent="-228600">
                        <a:lnSpc>
                          <a:spcPct val="100000"/>
                        </a:lnSpc>
                        <a:spcAft>
                          <a:spcPts val="0"/>
                        </a:spcAft>
                        <a:buFont typeface="+mj-lt"/>
                        <a:buAutoNum type="arabicPeriod" startAt="6"/>
                      </a:pPr>
                      <a:r>
                        <a:rPr lang="en-ZA" sz="1400" kern="1200" dirty="0" smtClean="0">
                          <a:solidFill>
                            <a:schemeClr val="tx1"/>
                          </a:solidFill>
                          <a:effectLst/>
                          <a:latin typeface="+mn-lt"/>
                          <a:ea typeface="+mn-ea"/>
                          <a:cs typeface="+mn-cs"/>
                        </a:rPr>
                        <a:t> Doctoral graduates from universities (n)</a:t>
                      </a:r>
                      <a:endParaRPr lang="en-ZA" sz="1400" kern="1200" dirty="0">
                        <a:solidFill>
                          <a:schemeClr val="tx1"/>
                        </a:solidFill>
                        <a:effectLst/>
                        <a:latin typeface="+mn-lt"/>
                        <a:ea typeface="+mn-ea"/>
                        <a:cs typeface="+mn-cs"/>
                      </a:endParaRPr>
                    </a:p>
                  </a:txBody>
                  <a:tcPr marL="22259" marR="22259" marT="0" marB="0" anchor="ctr"/>
                </a:tc>
                <a:tc>
                  <a:txBody>
                    <a:bodyPr/>
                    <a:lstStyle/>
                    <a:p>
                      <a:pPr algn="ctr">
                        <a:lnSpc>
                          <a:spcPct val="115000"/>
                        </a:lnSpc>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2 965*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400" dirty="0">
                          <a:solidFill>
                            <a:srgbClr val="33CC33"/>
                          </a:solidFill>
                          <a:effectLst/>
                          <a:latin typeface="Arial" panose="020B0604020202020204" pitchFamily="34" charset="0"/>
                          <a:ea typeface="Calibri" panose="020F0502020204030204" pitchFamily="34" charset="0"/>
                          <a:cs typeface="Times New Roman" panose="02020603050405020304" pitchFamily="18" charset="0"/>
                        </a:rPr>
                        <a:t>3 057</a:t>
                      </a:r>
                      <a:endParaRPr lang="en-ZA" sz="1400" dirty="0">
                        <a:solidFill>
                          <a:srgbClr val="33CC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370349">
                <a:tc>
                  <a:txBody>
                    <a:bodyPr/>
                    <a:lstStyle/>
                    <a:p>
                      <a:pPr marL="0" indent="0">
                        <a:lnSpc>
                          <a:spcPct val="150000"/>
                        </a:lnSpc>
                        <a:spcAft>
                          <a:spcPts val="0"/>
                        </a:spcAft>
                        <a:buFont typeface="+mj-lt"/>
                        <a:buNone/>
                      </a:pPr>
                      <a:r>
                        <a:rPr lang="en-ZA" sz="1400" kern="1200" spc="-25" dirty="0" smtClean="0">
                          <a:solidFill>
                            <a:schemeClr val="tx1"/>
                          </a:solidFill>
                          <a:effectLst/>
                          <a:latin typeface="+mn-lt"/>
                          <a:ea typeface="+mn-ea"/>
                          <a:cs typeface="+mn-cs"/>
                        </a:rPr>
                        <a:t>7. Proportion of universities meeting standards of good governance( %)</a:t>
                      </a:r>
                      <a:endParaRPr lang="en-ZA" sz="1400" kern="1200" spc="-25" dirty="0">
                        <a:solidFill>
                          <a:schemeClr val="tx1"/>
                        </a:solidFill>
                        <a:effectLst/>
                        <a:latin typeface="+mn-lt"/>
                        <a:ea typeface="+mn-ea"/>
                        <a:cs typeface="+mn-cs"/>
                      </a:endParaRPr>
                    </a:p>
                  </a:txBody>
                  <a:tcPr marL="22259" marR="22259" marT="0" marB="0" anchor="ctr"/>
                </a:tc>
                <a:tc>
                  <a:txBody>
                    <a:bodyPr/>
                    <a:lstStyle/>
                    <a:p>
                      <a:pPr marL="0" marR="0" algn="ctr">
                        <a:lnSpc>
                          <a:spcPct val="115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solidFill>
                            <a:srgbClr val="33CC33"/>
                          </a:solidFill>
                          <a:effectLst/>
                          <a:latin typeface="Arial" panose="020B0604020202020204" pitchFamily="34" charset="0"/>
                          <a:ea typeface="Calibri" panose="020F0502020204030204" pitchFamily="34" charset="0"/>
                          <a:cs typeface="Times New Roman" panose="02020603050405020304" pitchFamily="18" charset="0"/>
                        </a:rPr>
                        <a:t>80%</a:t>
                      </a:r>
                      <a:endParaRPr lang="en-ZA" sz="1400" dirty="0">
                        <a:solidFill>
                          <a:srgbClr val="33CC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4427">
                <a:tc>
                  <a:txBody>
                    <a:bodyPr/>
                    <a:lstStyle/>
                    <a:p>
                      <a:pPr marL="0" marR="0" indent="0" algn="l" defTabSz="914400" rtl="0" eaLnBrk="1" fontAlgn="auto" latinLnBrk="0" hangingPunct="1">
                        <a:lnSpc>
                          <a:spcPct val="150000"/>
                        </a:lnSpc>
                        <a:spcBef>
                          <a:spcPts val="0"/>
                        </a:spcBef>
                        <a:spcAft>
                          <a:spcPts val="0"/>
                        </a:spcAft>
                        <a:buClrTx/>
                        <a:buSzTx/>
                        <a:buFont typeface="+mj-lt"/>
                        <a:buNone/>
                        <a:tabLst/>
                        <a:defRPr/>
                      </a:pPr>
                      <a:r>
                        <a:rPr lang="en-US" sz="1400" dirty="0" smtClean="0">
                          <a:effectLst/>
                          <a:latin typeface="+mn-lt"/>
                        </a:rPr>
                        <a:t>8.</a:t>
                      </a:r>
                      <a:r>
                        <a:rPr lang="en-US" sz="1400" baseline="0" dirty="0" smtClean="0">
                          <a:effectLst/>
                          <a:latin typeface="+mn-lt"/>
                        </a:rPr>
                        <a:t> </a:t>
                      </a:r>
                      <a:r>
                        <a:rPr lang="en-ZA" sz="1400" kern="1200" spc="-25" dirty="0" smtClean="0">
                          <a:solidFill>
                            <a:schemeClr val="tx1"/>
                          </a:solidFill>
                          <a:effectLst/>
                          <a:latin typeface="+mn-lt"/>
                          <a:ea typeface="+mn-ea"/>
                          <a:cs typeface="+mn-cs"/>
                        </a:rPr>
                        <a:t>Research Masters graduates (n)</a:t>
                      </a:r>
                      <a:endParaRPr lang="en-ZA" sz="1400" dirty="0">
                        <a:effectLst/>
                        <a:latin typeface="+mn-lt"/>
                        <a:ea typeface="Calibri" panose="020F0502020204030204" pitchFamily="34" charset="0"/>
                        <a:cs typeface="Times New Roman" panose="02020603050405020304" pitchFamily="18" charset="0"/>
                      </a:endParaRPr>
                    </a:p>
                  </a:txBody>
                  <a:tcPr marL="22259" marR="22259" marT="0" marB="0" anchor="ctr"/>
                </a:tc>
                <a:tc>
                  <a:txBody>
                    <a:bodyPr/>
                    <a:lstStyle/>
                    <a:p>
                      <a:pPr algn="ctr">
                        <a:lnSpc>
                          <a:spcPct val="115000"/>
                        </a:lnSpc>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8 366*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8 010</a:t>
                      </a:r>
                      <a:endParaRPr lang="en-Z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96832">
                <a:tc>
                  <a:txBody>
                    <a:bodyPr/>
                    <a:lstStyle/>
                    <a:p>
                      <a:pPr marL="0" indent="0">
                        <a:lnSpc>
                          <a:spcPct val="100000"/>
                        </a:lnSpc>
                        <a:spcAft>
                          <a:spcPts val="0"/>
                        </a:spcAft>
                        <a:buFont typeface="+mj-lt"/>
                        <a:buNone/>
                      </a:pPr>
                      <a:r>
                        <a:rPr lang="en-US" sz="1400" dirty="0" smtClean="0">
                          <a:effectLst/>
                          <a:latin typeface="+mn-lt"/>
                        </a:rPr>
                        <a:t>9. Success rates at Universities (%)</a:t>
                      </a:r>
                      <a:endParaRPr lang="en-ZA" sz="1400" dirty="0">
                        <a:effectLst/>
                        <a:latin typeface="+mn-lt"/>
                        <a:ea typeface="Calibri" panose="020F0502020204030204" pitchFamily="34" charset="0"/>
                        <a:cs typeface="Times New Roman" panose="02020603050405020304" pitchFamily="18" charset="0"/>
                      </a:endParaRPr>
                    </a:p>
                  </a:txBody>
                  <a:tcPr marL="22259" marR="22259" marT="0" marB="0" anchor="ctr"/>
                </a:tc>
                <a:tc>
                  <a:txBody>
                    <a:bodyPr/>
                    <a:lstStyle/>
                    <a:p>
                      <a:pPr algn="ctr">
                        <a:lnSpc>
                          <a:spcPct val="115000"/>
                        </a:lnSpc>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77%</a:t>
                      </a:r>
                      <a:endParaRPr lang="en-Z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500994">
                <a:tc>
                  <a:txBody>
                    <a:bodyPr/>
                    <a:lstStyle/>
                    <a:p>
                      <a:pPr marL="0" indent="0">
                        <a:lnSpc>
                          <a:spcPct val="100000"/>
                        </a:lnSpc>
                        <a:spcAft>
                          <a:spcPts val="0"/>
                        </a:spcAft>
                        <a:buFont typeface="+mj-lt"/>
                        <a:buNone/>
                      </a:pPr>
                      <a:r>
                        <a:rPr lang="en-US" sz="1400" dirty="0" smtClean="0">
                          <a:effectLst/>
                          <a:latin typeface="+mn-lt"/>
                        </a:rPr>
                        <a:t>10. </a:t>
                      </a:r>
                      <a:r>
                        <a:rPr lang="en-ZA" sz="1400" dirty="0" smtClean="0">
                          <a:effectLst/>
                          <a:latin typeface="+mn-lt"/>
                        </a:rPr>
                        <a:t>Higher Education undergraduate success rate (contact) (%)</a:t>
                      </a:r>
                      <a:endParaRPr lang="en-ZA" sz="1400" dirty="0">
                        <a:effectLst/>
                        <a:latin typeface="+mn-lt"/>
                        <a:ea typeface="Calibri" panose="020F0502020204030204" pitchFamily="34" charset="0"/>
                        <a:cs typeface="Times New Roman" panose="02020603050405020304" pitchFamily="18" charset="0"/>
                      </a:endParaRPr>
                    </a:p>
                  </a:txBody>
                  <a:tcPr marL="22259" marR="22259" marT="0" marB="0" anchor="ctr"/>
                </a:tc>
                <a:tc>
                  <a:txBody>
                    <a:bodyPr/>
                    <a:lstStyle/>
                    <a:p>
                      <a:pPr algn="ctr">
                        <a:lnSpc>
                          <a:spcPct val="115000"/>
                        </a:lnSpc>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82%</a:t>
                      </a:r>
                      <a:endParaRPr lang="en-Z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bl>
          </a:graphicData>
        </a:graphic>
      </p:graphicFrame>
      <p:sp>
        <p:nvSpPr>
          <p:cNvPr id="5" name="Rectangle 1"/>
          <p:cNvSpPr>
            <a:spLocks noChangeArrowheads="1"/>
          </p:cNvSpPr>
          <p:nvPr/>
        </p:nvSpPr>
        <p:spPr bwMode="auto">
          <a:xfrm>
            <a:off x="3330575" y="1600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anose="020B0604020202020204" pitchFamily="34" charset="0"/>
              </a:rPr>
              <a:t/>
            </a:r>
            <a:br>
              <a:rPr kumimoji="0" lang="en-ZA" altLang="en-US" sz="1800" b="0" i="0" u="none" strike="noStrike" cap="none" normalizeH="0" baseline="0" smtClean="0">
                <a:ln>
                  <a:noFill/>
                </a:ln>
                <a:solidFill>
                  <a:schemeClr val="tx1"/>
                </a:solidFill>
                <a:effectLst/>
                <a:latin typeface="Arial" panose="020B0604020202020204" pitchFamily="34" charset="0"/>
              </a:rPr>
            </a:br>
            <a:endParaRPr kumimoji="0" lang="en-ZA"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Slide Number Placeholder 7"/>
          <p:cNvSpPr>
            <a:spLocks noGrp="1"/>
          </p:cNvSpPr>
          <p:nvPr>
            <p:ph type="sldNum" sz="quarter" idx="12"/>
          </p:nvPr>
        </p:nvSpPr>
        <p:spPr>
          <a:xfrm>
            <a:off x="7620001" y="6524625"/>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15</a:t>
            </a:r>
            <a:endParaRPr lang="en-US" altLang="en-US" b="1" dirty="0">
              <a:latin typeface="+mn-lt"/>
            </a:endParaRPr>
          </a:p>
        </p:txBody>
      </p:sp>
      <p:sp>
        <p:nvSpPr>
          <p:cNvPr id="13" name="TextBox 12"/>
          <p:cNvSpPr txBox="1"/>
          <p:nvPr/>
        </p:nvSpPr>
        <p:spPr>
          <a:xfrm>
            <a:off x="411368" y="455963"/>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altLang="en-US" sz="2400" b="1" dirty="0" smtClean="0">
                <a:latin typeface="Arial" panose="020B0604020202020204" pitchFamily="34" charset="0"/>
                <a:cs typeface="Arial" panose="020B0604020202020204" pitchFamily="34" charset="0"/>
              </a:rPr>
              <a:t>University System Performance  </a:t>
            </a:r>
            <a:endParaRPr lang="en-ZA" sz="2400" b="1" dirty="0">
              <a:cs typeface="Arial" pitchFamily="34" charset="0"/>
            </a:endParaRPr>
          </a:p>
        </p:txBody>
      </p:sp>
      <p:sp>
        <p:nvSpPr>
          <p:cNvPr id="14" name="Rectangle 13"/>
          <p:cNvSpPr/>
          <p:nvPr/>
        </p:nvSpPr>
        <p:spPr>
          <a:xfrm>
            <a:off x="397247" y="1060380"/>
            <a:ext cx="8242256" cy="400110"/>
          </a:xfrm>
          <a:prstGeom prst="rect">
            <a:avLst/>
          </a:prstGeom>
        </p:spPr>
        <p:txBody>
          <a:bodyPr wrap="square">
            <a:spAutoFit/>
          </a:bodyPr>
          <a:lstStyle/>
          <a:p>
            <a:r>
              <a:rPr lang="en-GB" sz="2000" dirty="0" smtClean="0">
                <a:latin typeface="+mn-lt"/>
                <a:cs typeface="Arial" panose="020B0604020202020204" pitchFamily="34" charset="0"/>
              </a:rPr>
              <a:t> </a:t>
            </a:r>
            <a:r>
              <a:rPr lang="en-GB" sz="2000" dirty="0" smtClean="0">
                <a:cs typeface="Arial" panose="020B0604020202020204" pitchFamily="34" charset="0"/>
              </a:rPr>
              <a:t>Of </a:t>
            </a:r>
            <a:r>
              <a:rPr lang="en-GB" sz="2000" dirty="0">
                <a:cs typeface="Arial" panose="020B0604020202020204" pitchFamily="34" charset="0"/>
              </a:rPr>
              <a:t>the 16 targets 8 (50%) have been achieved</a:t>
            </a:r>
            <a:r>
              <a:rPr lang="en-GB" sz="2000" dirty="0" smtClean="0">
                <a:cs typeface="Arial" panose="020B0604020202020204" pitchFamily="34" charset="0"/>
              </a:rPr>
              <a:t>:</a:t>
            </a:r>
            <a:endParaRPr lang="en-GB" sz="2000" dirty="0">
              <a:latin typeface="+mn-lt"/>
              <a:cs typeface="Arial" panose="020B0604020202020204" pitchFamily="34" charset="0"/>
            </a:endParaRPr>
          </a:p>
        </p:txBody>
      </p:sp>
    </p:spTree>
    <p:extLst>
      <p:ext uri="{BB962C8B-B14F-4D97-AF65-F5344CB8AC3E}">
        <p14:creationId xmlns:p14="http://schemas.microsoft.com/office/powerpoint/2010/main" xmlns="" val="2266158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3"/>
          <p:cNvSpPr/>
          <p:nvPr/>
        </p:nvSpPr>
        <p:spPr>
          <a:xfrm>
            <a:off x="552450" y="1211059"/>
            <a:ext cx="8001000" cy="369332"/>
          </a:xfrm>
          <a:prstGeom prst="rect">
            <a:avLst/>
          </a:prstGeom>
        </p:spPr>
        <p:txBody>
          <a:bodyPr wrap="square">
            <a:spAutoFit/>
          </a:bodyPr>
          <a:lstStyle/>
          <a:p>
            <a:pPr algn="just">
              <a:defRPr/>
            </a:pPr>
            <a:endParaRPr lang="en-ZA"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040052288"/>
              </p:ext>
            </p:extLst>
          </p:nvPr>
        </p:nvGraphicFramePr>
        <p:xfrm>
          <a:off x="469522" y="1066799"/>
          <a:ext cx="8210228" cy="4471236"/>
        </p:xfrm>
        <a:graphic>
          <a:graphicData uri="http://schemas.openxmlformats.org/drawingml/2006/table">
            <a:tbl>
              <a:tblPr firstRow="1" firstCol="1" bandRow="1">
                <a:tableStyleId>{5940675A-B579-460E-94D1-54222C63F5DA}</a:tableStyleId>
              </a:tblPr>
              <a:tblGrid>
                <a:gridCol w="6007478">
                  <a:extLst>
                    <a:ext uri="{9D8B030D-6E8A-4147-A177-3AD203B41FA5}">
                      <a16:colId xmlns:a16="http://schemas.microsoft.com/office/drawing/2014/main" xmlns="" val="20000"/>
                    </a:ext>
                  </a:extLst>
                </a:gridCol>
                <a:gridCol w="1168056">
                  <a:extLst>
                    <a:ext uri="{9D8B030D-6E8A-4147-A177-3AD203B41FA5}">
                      <a16:colId xmlns:a16="http://schemas.microsoft.com/office/drawing/2014/main" xmlns="" val="20001"/>
                    </a:ext>
                  </a:extLst>
                </a:gridCol>
                <a:gridCol w="1034694">
                  <a:extLst>
                    <a:ext uri="{9D8B030D-6E8A-4147-A177-3AD203B41FA5}">
                      <a16:colId xmlns:a16="http://schemas.microsoft.com/office/drawing/2014/main" xmlns="" val="20002"/>
                    </a:ext>
                  </a:extLst>
                </a:gridCol>
              </a:tblGrid>
              <a:tr h="782230">
                <a:tc>
                  <a:txBody>
                    <a:bodyPr/>
                    <a:lstStyle/>
                    <a:p>
                      <a:pPr algn="ctr">
                        <a:lnSpc>
                          <a:spcPct val="150000"/>
                        </a:lnSpc>
                        <a:spcAft>
                          <a:spcPts val="0"/>
                        </a:spcAft>
                      </a:pPr>
                      <a:r>
                        <a:rPr lang="en-US" sz="1800" b="1" dirty="0" smtClean="0">
                          <a:effectLst/>
                          <a:latin typeface="+mn-lt"/>
                        </a:rPr>
                        <a:t>Performance Indicator </a:t>
                      </a:r>
                      <a:endParaRPr lang="en-ZA" sz="1800" b="1" dirty="0">
                        <a:effectLst/>
                        <a:latin typeface="+mn-lt"/>
                        <a:ea typeface="Calibri" panose="020F0502020204030204" pitchFamily="34" charset="0"/>
                        <a:cs typeface="Times New Roman" panose="02020603050405020304" pitchFamily="18" charset="0"/>
                      </a:endParaRPr>
                    </a:p>
                  </a:txBody>
                  <a:tcPr marL="22259" marR="22259" marT="0" marB="0" anchor="ctr"/>
                </a:tc>
                <a:tc>
                  <a:txBody>
                    <a:bodyPr/>
                    <a:lstStyle/>
                    <a:p>
                      <a:pPr algn="ctr">
                        <a:lnSpc>
                          <a:spcPct val="150000"/>
                        </a:lnSpc>
                        <a:spcAft>
                          <a:spcPts val="0"/>
                        </a:spcAft>
                      </a:pPr>
                      <a:r>
                        <a:rPr lang="en-US" sz="1800" b="1" dirty="0" smtClean="0">
                          <a:effectLst/>
                          <a:latin typeface="+mn-lt"/>
                        </a:rPr>
                        <a:t>Target:</a:t>
                      </a:r>
                      <a:r>
                        <a:rPr lang="en-US" sz="1800" b="1" baseline="0" dirty="0" smtClean="0">
                          <a:effectLst/>
                          <a:latin typeface="+mn-lt"/>
                        </a:rPr>
                        <a:t> </a:t>
                      </a:r>
                      <a:r>
                        <a:rPr lang="en-US" sz="1800" b="1" dirty="0" smtClean="0">
                          <a:effectLst/>
                          <a:latin typeface="+mn-lt"/>
                        </a:rPr>
                        <a:t>2018/19</a:t>
                      </a:r>
                      <a:endParaRPr lang="en-ZA" sz="1800" b="1" dirty="0">
                        <a:effectLst/>
                        <a:latin typeface="+mn-lt"/>
                        <a:ea typeface="Calibri" panose="020F0502020204030204" pitchFamily="34" charset="0"/>
                        <a:cs typeface="Times New Roman" panose="02020603050405020304" pitchFamily="18" charset="0"/>
                      </a:endParaRPr>
                    </a:p>
                  </a:txBody>
                  <a:tcPr marL="22259" marR="22259" marT="0" marB="0" anchor="ctr"/>
                </a:tc>
                <a:tc>
                  <a:txBody>
                    <a:bodyPr/>
                    <a:lstStyle/>
                    <a:p>
                      <a:pPr algn="ctr">
                        <a:lnSpc>
                          <a:spcPct val="150000"/>
                        </a:lnSpc>
                        <a:spcAft>
                          <a:spcPts val="0"/>
                        </a:spcAft>
                      </a:pPr>
                      <a:r>
                        <a:rPr lang="en-US" sz="1800" b="1" dirty="0" smtClean="0">
                          <a:effectLst/>
                          <a:latin typeface="+mn-lt"/>
                        </a:rPr>
                        <a:t>Actual 2018/19</a:t>
                      </a:r>
                      <a:endParaRPr lang="en-ZA" sz="1800" b="1" dirty="0">
                        <a:effectLst/>
                        <a:latin typeface="+mn-lt"/>
                        <a:ea typeface="Calibri" panose="020F0502020204030204" pitchFamily="34" charset="0"/>
                        <a:cs typeface="Times New Roman" panose="02020603050405020304" pitchFamily="18" charset="0"/>
                      </a:endParaRPr>
                    </a:p>
                  </a:txBody>
                  <a:tcPr marL="22259" marR="22259" marT="0" marB="0" anchor="ctr"/>
                </a:tc>
                <a:extLst>
                  <a:ext uri="{0D108BD9-81ED-4DB2-BD59-A6C34878D82A}">
                    <a16:rowId xmlns:a16="http://schemas.microsoft.com/office/drawing/2014/main" xmlns="" val="10000"/>
                  </a:ext>
                </a:extLst>
              </a:tr>
              <a:tr h="782230">
                <a:tc>
                  <a:txBody>
                    <a:bodyPr/>
                    <a:lstStyle/>
                    <a:p>
                      <a:pPr marL="0" indent="0">
                        <a:lnSpc>
                          <a:spcPct val="150000"/>
                        </a:lnSpc>
                        <a:spcAft>
                          <a:spcPts val="0"/>
                        </a:spcAft>
                        <a:buFont typeface="+mj-lt"/>
                        <a:buNone/>
                      </a:pPr>
                      <a:r>
                        <a:rPr lang="en-ZA" sz="1800" b="0" dirty="0" smtClean="0">
                          <a:effectLst/>
                          <a:latin typeface="+mn-lt"/>
                          <a:ea typeface="Calibri" panose="020F0502020204030204" pitchFamily="34" charset="0"/>
                          <a:cs typeface="Times New Roman" panose="02020603050405020304" pitchFamily="18" charset="0"/>
                        </a:rPr>
                        <a:t>11. Higher Education undergraduate success rate (distance) (%)</a:t>
                      </a:r>
                      <a:endParaRPr lang="en-ZA" sz="1800" b="0" dirty="0">
                        <a:effectLst/>
                        <a:latin typeface="+mn-lt"/>
                        <a:ea typeface="Calibri" panose="020F0502020204030204" pitchFamily="34" charset="0"/>
                        <a:cs typeface="Times New Roman" panose="02020603050405020304" pitchFamily="18" charset="0"/>
                      </a:endParaRPr>
                    </a:p>
                  </a:txBody>
                  <a:tcPr marL="22259" marR="22259" marT="0" marB="0" anchor="ctr"/>
                </a:tc>
                <a:tc>
                  <a:txBody>
                    <a:bodyPr/>
                    <a:lstStyle/>
                    <a:p>
                      <a:pPr algn="ctr">
                        <a:lnSpc>
                          <a:spcPct val="115000"/>
                        </a:lnSpc>
                        <a:spcAft>
                          <a:spcPts val="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69%*</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67%</a:t>
                      </a:r>
                      <a:endParaRPr lang="en-Z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782230">
                <a:tc>
                  <a:txBody>
                    <a:bodyPr/>
                    <a:lstStyle/>
                    <a:p>
                      <a:pPr marL="0" indent="0">
                        <a:lnSpc>
                          <a:spcPct val="150000"/>
                        </a:lnSpc>
                        <a:spcAft>
                          <a:spcPts val="0"/>
                        </a:spcAft>
                        <a:buFont typeface="+mj-lt"/>
                        <a:buNone/>
                      </a:pPr>
                      <a:r>
                        <a:rPr lang="en-ZA" sz="1800" dirty="0" smtClean="0">
                          <a:effectLst/>
                          <a:latin typeface="+mn-lt"/>
                          <a:ea typeface="Calibri" panose="020F0502020204030204" pitchFamily="34" charset="0"/>
                          <a:cs typeface="Times New Roman" panose="02020603050405020304" pitchFamily="18" charset="0"/>
                        </a:rPr>
                        <a:t>12. </a:t>
                      </a:r>
                      <a:r>
                        <a:rPr lang="en-ZA" sz="1800" dirty="0" smtClean="0">
                          <a:solidFill>
                            <a:schemeClr val="tx1"/>
                          </a:solidFill>
                          <a:effectLst/>
                          <a:latin typeface="+mn-lt"/>
                          <a:ea typeface="Calibri" panose="020F0502020204030204" pitchFamily="34" charset="0"/>
                          <a:cs typeface="Times New Roman" panose="02020603050405020304" pitchFamily="18" charset="0"/>
                        </a:rPr>
                        <a:t>Universities accredited  to offer TVET College lecturer qualifications (n)</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22259" marR="22259" marT="0" marB="0" anchor="ctr"/>
                </a:tc>
                <a:tc>
                  <a:txBody>
                    <a:bodyPr/>
                    <a:lstStyle/>
                    <a:p>
                      <a:pPr algn="ctr">
                        <a:lnSpc>
                          <a:spcPct val="115000"/>
                        </a:lnSpc>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solidFill>
                            <a:srgbClr val="33CC33"/>
                          </a:solidFill>
                          <a:effectLst/>
                          <a:latin typeface="Arial" panose="020B0604020202020204" pitchFamily="34" charset="0"/>
                          <a:ea typeface="Calibri" panose="020F0502020204030204" pitchFamily="34" charset="0"/>
                          <a:cs typeface="Times New Roman" panose="02020603050405020304" pitchFamily="18" charset="0"/>
                        </a:rPr>
                        <a:t>5</a:t>
                      </a:r>
                      <a:endParaRPr lang="en-ZA" sz="1800" dirty="0">
                        <a:solidFill>
                          <a:srgbClr val="33CC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91115">
                <a:tc>
                  <a:txBody>
                    <a:bodyPr/>
                    <a:lstStyle/>
                    <a:p>
                      <a:pPr marL="0" indent="0">
                        <a:lnSpc>
                          <a:spcPct val="150000"/>
                        </a:lnSpc>
                        <a:spcAft>
                          <a:spcPts val="0"/>
                        </a:spcAft>
                        <a:buFont typeface="+mj-lt"/>
                        <a:buNone/>
                      </a:pPr>
                      <a:r>
                        <a:rPr lang="en-ZA" sz="1800" kern="1200" dirty="0" smtClean="0">
                          <a:solidFill>
                            <a:schemeClr val="tx1"/>
                          </a:solidFill>
                          <a:effectLst/>
                          <a:latin typeface="+mn-lt"/>
                          <a:ea typeface="+mn-ea"/>
                          <a:cs typeface="+mn-cs"/>
                        </a:rPr>
                        <a:t>13.</a:t>
                      </a:r>
                      <a:r>
                        <a:rPr lang="en-ZA" sz="1800" kern="1200" baseline="0" dirty="0" smtClean="0">
                          <a:solidFill>
                            <a:schemeClr val="tx1"/>
                          </a:solidFill>
                          <a:effectLst/>
                          <a:latin typeface="+mn-lt"/>
                          <a:ea typeface="+mn-ea"/>
                          <a:cs typeface="+mn-cs"/>
                        </a:rPr>
                        <a:t> University academic staff with PhDs (%)</a:t>
                      </a:r>
                      <a:endParaRPr lang="en-ZA" sz="1800" kern="1200" dirty="0">
                        <a:solidFill>
                          <a:schemeClr val="tx1"/>
                        </a:solidFill>
                        <a:effectLst/>
                        <a:latin typeface="+mn-lt"/>
                        <a:ea typeface="+mn-ea"/>
                        <a:cs typeface="+mn-cs"/>
                      </a:endParaRPr>
                    </a:p>
                  </a:txBody>
                  <a:tcPr marL="22259" marR="22259" marT="0" marB="0" anchor="ctr"/>
                </a:tc>
                <a:tc>
                  <a:txBody>
                    <a:bodyPr/>
                    <a:lstStyle/>
                    <a:p>
                      <a:pPr algn="ctr">
                        <a:lnSpc>
                          <a:spcPct val="115000"/>
                        </a:lnSpc>
                        <a:spcAft>
                          <a:spcPts val="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800" dirty="0">
                          <a:solidFill>
                            <a:srgbClr val="33CC33"/>
                          </a:solidFill>
                          <a:effectLst/>
                          <a:latin typeface="Arial" panose="020B0604020202020204" pitchFamily="34" charset="0"/>
                          <a:ea typeface="Calibri" panose="020F0502020204030204" pitchFamily="34" charset="0"/>
                          <a:cs typeface="Times New Roman" panose="02020603050405020304" pitchFamily="18" charset="0"/>
                        </a:rPr>
                        <a:t>46%</a:t>
                      </a:r>
                      <a:endParaRPr lang="en-ZA" sz="1800" dirty="0">
                        <a:solidFill>
                          <a:srgbClr val="33CC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782230">
                <a:tc>
                  <a:txBody>
                    <a:bodyPr/>
                    <a:lstStyle/>
                    <a:p>
                      <a:pPr marL="0" indent="0">
                        <a:lnSpc>
                          <a:spcPct val="100000"/>
                        </a:lnSpc>
                        <a:spcAft>
                          <a:spcPts val="0"/>
                        </a:spcAft>
                        <a:buFont typeface="+mj-lt"/>
                        <a:buNone/>
                      </a:pPr>
                      <a:r>
                        <a:rPr lang="en-ZA" sz="1800" kern="1200" dirty="0" smtClean="0">
                          <a:solidFill>
                            <a:schemeClr val="tx1"/>
                          </a:solidFill>
                          <a:effectLst/>
                          <a:latin typeface="+mn-lt"/>
                          <a:ea typeface="+mn-ea"/>
                          <a:cs typeface="+mn-cs"/>
                        </a:rPr>
                        <a:t>14. Additional first-time entrants (black and women) to the </a:t>
                      </a:r>
                    </a:p>
                    <a:p>
                      <a:pPr marL="0" indent="0">
                        <a:lnSpc>
                          <a:spcPct val="100000"/>
                        </a:lnSpc>
                        <a:spcAft>
                          <a:spcPts val="0"/>
                        </a:spcAft>
                        <a:buFont typeface="+mj-lt"/>
                        <a:buNone/>
                      </a:pPr>
                      <a:r>
                        <a:rPr lang="en-ZA" sz="1800" kern="1200" dirty="0" smtClean="0">
                          <a:solidFill>
                            <a:schemeClr val="tx1"/>
                          </a:solidFill>
                          <a:effectLst/>
                          <a:latin typeface="+mn-lt"/>
                          <a:ea typeface="+mn-ea"/>
                          <a:cs typeface="+mn-cs"/>
                        </a:rPr>
                        <a:t>     academic workforce in addition to normal replacement </a:t>
                      </a:r>
                    </a:p>
                    <a:p>
                      <a:pPr marL="0" indent="0">
                        <a:lnSpc>
                          <a:spcPct val="100000"/>
                        </a:lnSpc>
                        <a:spcAft>
                          <a:spcPts val="0"/>
                        </a:spcAft>
                        <a:buFont typeface="+mj-lt"/>
                        <a:buNone/>
                      </a:pPr>
                      <a:r>
                        <a:rPr lang="en-ZA" sz="1800" kern="1200" dirty="0" smtClean="0">
                          <a:solidFill>
                            <a:schemeClr val="tx1"/>
                          </a:solidFill>
                          <a:effectLst/>
                          <a:latin typeface="+mn-lt"/>
                          <a:ea typeface="+mn-ea"/>
                          <a:cs typeface="+mn-cs"/>
                        </a:rPr>
                        <a:t>     and plans (n)</a:t>
                      </a:r>
                      <a:endParaRPr lang="en-ZA" sz="1800" kern="1200" dirty="0">
                        <a:solidFill>
                          <a:schemeClr val="tx1"/>
                        </a:solidFill>
                        <a:effectLst/>
                        <a:latin typeface="+mn-lt"/>
                        <a:ea typeface="+mn-ea"/>
                        <a:cs typeface="+mn-cs"/>
                      </a:endParaRPr>
                    </a:p>
                  </a:txBody>
                  <a:tcPr marL="22259" marR="22259" marT="0" marB="0" anchor="ctr"/>
                </a:tc>
                <a:tc>
                  <a:txBody>
                    <a:bodyPr/>
                    <a:lstStyle/>
                    <a:p>
                      <a:pPr algn="ctr">
                        <a:lnSpc>
                          <a:spcPct val="115000"/>
                        </a:lnSpc>
                        <a:spcAft>
                          <a:spcPts val="0"/>
                        </a:spcAft>
                      </a:pPr>
                      <a:r>
                        <a:rPr lang="en-US"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800" dirty="0">
                          <a:solidFill>
                            <a:srgbClr val="33CC33"/>
                          </a:solidFill>
                          <a:effectLst/>
                          <a:latin typeface="Arial" panose="020B0604020202020204" pitchFamily="34" charset="0"/>
                          <a:ea typeface="Calibri" panose="020F0502020204030204" pitchFamily="34" charset="0"/>
                          <a:cs typeface="Times New Roman" panose="02020603050405020304" pitchFamily="18" charset="0"/>
                        </a:rPr>
                        <a:t>472</a:t>
                      </a:r>
                      <a:endParaRPr lang="en-ZA" sz="1800" dirty="0">
                        <a:solidFill>
                          <a:srgbClr val="33CC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99855">
                <a:tc>
                  <a:txBody>
                    <a:bodyPr/>
                    <a:lstStyle/>
                    <a:p>
                      <a:pPr marL="0" indent="0">
                        <a:lnSpc>
                          <a:spcPct val="100000"/>
                        </a:lnSpc>
                        <a:spcAft>
                          <a:spcPts val="0"/>
                        </a:spcAft>
                        <a:buFont typeface="+mj-lt"/>
                        <a:buNone/>
                      </a:pPr>
                      <a:r>
                        <a:rPr lang="en-ZA" sz="1800" kern="1200" dirty="0" smtClean="0">
                          <a:solidFill>
                            <a:schemeClr val="tx1"/>
                          </a:solidFill>
                          <a:effectLst/>
                          <a:latin typeface="+mn-lt"/>
                          <a:ea typeface="+mn-ea"/>
                          <a:cs typeface="+mn-cs"/>
                        </a:rPr>
                        <a:t>15.</a:t>
                      </a:r>
                      <a:r>
                        <a:rPr lang="en-ZA" sz="1800" kern="1200" baseline="0" dirty="0" smtClean="0">
                          <a:solidFill>
                            <a:schemeClr val="tx1"/>
                          </a:solidFill>
                          <a:effectLst/>
                          <a:latin typeface="+mn-lt"/>
                          <a:ea typeface="+mn-ea"/>
                          <a:cs typeface="+mn-cs"/>
                        </a:rPr>
                        <a:t> First year students in foundation programmes (n)</a:t>
                      </a:r>
                      <a:endParaRPr lang="en-ZA" sz="1800" kern="1200" dirty="0">
                        <a:solidFill>
                          <a:schemeClr val="tx1"/>
                        </a:solidFill>
                        <a:effectLst/>
                        <a:latin typeface="+mn-lt"/>
                        <a:ea typeface="+mn-ea"/>
                        <a:cs typeface="+mn-cs"/>
                      </a:endParaRPr>
                    </a:p>
                  </a:txBody>
                  <a:tcPr marL="22259" marR="22259" marT="0" marB="0" anchor="ctr"/>
                </a:tc>
                <a:tc>
                  <a:txBody>
                    <a:bodyPr/>
                    <a:lstStyle/>
                    <a:p>
                      <a:pPr marL="0" marR="0" algn="ctr">
                        <a:lnSpc>
                          <a:spcPct val="115000"/>
                        </a:lnSpc>
                        <a:spcBef>
                          <a:spcPts val="0"/>
                        </a:spcBef>
                        <a:spcAft>
                          <a:spcPts val="0"/>
                        </a:spcAft>
                      </a:pPr>
                      <a:r>
                        <a:rPr lang="en-GB"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22 200</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21 289</a:t>
                      </a:r>
                      <a:endParaRPr lang="en-Z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599710">
                <a:tc>
                  <a:txBody>
                    <a:bodyPr/>
                    <a:lstStyle/>
                    <a:p>
                      <a:pPr marL="0" indent="0">
                        <a:lnSpc>
                          <a:spcPct val="150000"/>
                        </a:lnSpc>
                        <a:spcAft>
                          <a:spcPts val="0"/>
                        </a:spcAft>
                        <a:buFont typeface="+mj-lt"/>
                        <a:buNone/>
                      </a:pPr>
                      <a:r>
                        <a:rPr lang="en-ZA" sz="1800" kern="1200" spc="-25" dirty="0" smtClean="0">
                          <a:solidFill>
                            <a:schemeClr val="tx1"/>
                          </a:solidFill>
                          <a:effectLst/>
                          <a:latin typeface="+mn-lt"/>
                          <a:ea typeface="+mn-ea"/>
                          <a:cs typeface="+mn-cs"/>
                        </a:rPr>
                        <a:t>16.</a:t>
                      </a:r>
                      <a:r>
                        <a:rPr lang="en-ZA" sz="1800" kern="1200" spc="-25" baseline="0" dirty="0" smtClean="0">
                          <a:solidFill>
                            <a:schemeClr val="tx1"/>
                          </a:solidFill>
                          <a:effectLst/>
                          <a:latin typeface="+mn-lt"/>
                          <a:ea typeface="+mn-ea"/>
                          <a:cs typeface="+mn-cs"/>
                        </a:rPr>
                        <a:t> Eligible university students obtaining financial aid</a:t>
                      </a:r>
                      <a:endParaRPr lang="en-ZA" sz="1800" kern="1200" spc="-25" dirty="0">
                        <a:solidFill>
                          <a:schemeClr val="tx1"/>
                        </a:solidFill>
                        <a:effectLst/>
                        <a:latin typeface="+mn-lt"/>
                        <a:ea typeface="+mn-ea"/>
                        <a:cs typeface="+mn-cs"/>
                      </a:endParaRPr>
                    </a:p>
                  </a:txBody>
                  <a:tcPr marL="22259" marR="22259" marT="0" marB="0" anchor="ctr"/>
                </a:tc>
                <a:tc>
                  <a:txBody>
                    <a:bodyPr/>
                    <a:lstStyle/>
                    <a:p>
                      <a:pPr marL="0" marR="0" algn="ctr">
                        <a:lnSpc>
                          <a:spcPct val="115000"/>
                        </a:lnSpc>
                        <a:spcBef>
                          <a:spcPts val="0"/>
                        </a:spcBef>
                        <a:spcAft>
                          <a:spcPts val="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270 000</a:t>
                      </a:r>
                      <a:r>
                        <a:rPr lang="en-GB"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260 002</a:t>
                      </a:r>
                      <a:endParaRPr lang="en-Z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3330575" y="1600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anose="020B0604020202020204" pitchFamily="34" charset="0"/>
              </a:rPr>
              <a:t/>
            </a:r>
            <a:br>
              <a:rPr kumimoji="0" lang="en-ZA" altLang="en-US" sz="1800" b="0" i="0" u="none" strike="noStrike" cap="none" normalizeH="0" baseline="0" smtClean="0">
                <a:ln>
                  <a:noFill/>
                </a:ln>
                <a:solidFill>
                  <a:schemeClr val="tx1"/>
                </a:solidFill>
                <a:effectLst/>
                <a:latin typeface="Arial" panose="020B0604020202020204" pitchFamily="34" charset="0"/>
              </a:rPr>
            </a:br>
            <a:endParaRPr kumimoji="0" lang="en-ZA"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Slide Number Placeholder 7"/>
          <p:cNvSpPr>
            <a:spLocks noGrp="1"/>
          </p:cNvSpPr>
          <p:nvPr>
            <p:ph type="sldNum" sz="quarter" idx="12"/>
          </p:nvPr>
        </p:nvSpPr>
        <p:spPr>
          <a:xfrm>
            <a:off x="7779670" y="6504653"/>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16</a:t>
            </a:r>
            <a:endParaRPr lang="en-US" altLang="en-US" b="1" dirty="0">
              <a:latin typeface="+mn-lt"/>
            </a:endParaRPr>
          </a:p>
        </p:txBody>
      </p:sp>
      <p:sp>
        <p:nvSpPr>
          <p:cNvPr id="14" name="Rectangle 13"/>
          <p:cNvSpPr/>
          <p:nvPr/>
        </p:nvSpPr>
        <p:spPr>
          <a:xfrm>
            <a:off x="549402" y="5638800"/>
            <a:ext cx="2502278" cy="646331"/>
          </a:xfrm>
          <a:prstGeom prst="rect">
            <a:avLst/>
          </a:prstGeom>
        </p:spPr>
        <p:txBody>
          <a:bodyPr wrap="square">
            <a:spAutoFit/>
          </a:bodyPr>
          <a:lstStyle/>
          <a:p>
            <a:r>
              <a:rPr lang="en-GB" sz="1200" dirty="0" smtClean="0">
                <a:latin typeface="+mn-lt"/>
                <a:cs typeface="Arial" panose="020B0604020202020204" pitchFamily="34" charset="0"/>
              </a:rPr>
              <a:t>*2017 academic year </a:t>
            </a:r>
          </a:p>
          <a:p>
            <a:r>
              <a:rPr lang="en-GB" sz="1200" dirty="0" smtClean="0">
                <a:latin typeface="+mn-lt"/>
                <a:cs typeface="Arial" panose="020B0604020202020204" pitchFamily="34" charset="0"/>
              </a:rPr>
              <a:t>*** 2017/18 NSFAS Annual Report</a:t>
            </a:r>
          </a:p>
          <a:p>
            <a:r>
              <a:rPr lang="en-GB" sz="1200" dirty="0" smtClean="0">
                <a:latin typeface="+mn-lt"/>
                <a:cs typeface="Arial" panose="020B0604020202020204" pitchFamily="34" charset="0"/>
              </a:rPr>
              <a:t>**** Verified in 31 March 2019 </a:t>
            </a:r>
            <a:endParaRPr lang="en-GB" sz="1200" dirty="0">
              <a:latin typeface="+mn-lt"/>
              <a:cs typeface="Arial" panose="020B0604020202020204" pitchFamily="34" charset="0"/>
            </a:endParaRPr>
          </a:p>
        </p:txBody>
      </p:sp>
      <p:sp>
        <p:nvSpPr>
          <p:cNvPr id="13" name="TextBox 12"/>
          <p:cNvSpPr txBox="1"/>
          <p:nvPr/>
        </p:nvSpPr>
        <p:spPr>
          <a:xfrm>
            <a:off x="411368" y="455963"/>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altLang="en-US" sz="2400" b="1" dirty="0" smtClean="0">
                <a:latin typeface="Arial" panose="020B0604020202020204" pitchFamily="34" charset="0"/>
                <a:cs typeface="Arial" panose="020B0604020202020204" pitchFamily="34" charset="0"/>
              </a:rPr>
              <a:t>University System Performance  </a:t>
            </a:r>
            <a:endParaRPr lang="en-ZA" sz="2400" b="1" dirty="0">
              <a:cs typeface="Arial" pitchFamily="34" charset="0"/>
            </a:endParaRPr>
          </a:p>
        </p:txBody>
      </p:sp>
    </p:spTree>
    <p:extLst>
      <p:ext uri="{BB962C8B-B14F-4D97-AF65-F5344CB8AC3E}">
        <p14:creationId xmlns:p14="http://schemas.microsoft.com/office/powerpoint/2010/main" xmlns="" val="1997433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4451"/>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8" name="TextBox 7"/>
          <p:cNvSpPr txBox="1"/>
          <p:nvPr/>
        </p:nvSpPr>
        <p:spPr>
          <a:xfrm>
            <a:off x="437809" y="450257"/>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400" b="1" dirty="0" smtClean="0">
                <a:solidFill>
                  <a:schemeClr val="bg1"/>
                </a:solidFill>
              </a:rPr>
              <a:t>Reasons for underperformance</a:t>
            </a:r>
            <a:endParaRPr lang="en-ZA" sz="2400" b="1" dirty="0">
              <a:solidFill>
                <a:schemeClr val="bg1"/>
              </a:solidFill>
            </a:endParaRPr>
          </a:p>
        </p:txBody>
      </p:sp>
      <p:sp>
        <p:nvSpPr>
          <p:cNvPr id="9" name="Slide Number Placeholder 7"/>
          <p:cNvSpPr>
            <a:spLocks noGrp="1"/>
          </p:cNvSpPr>
          <p:nvPr>
            <p:ph type="sldNum" sz="quarter" idx="12"/>
          </p:nvPr>
        </p:nvSpPr>
        <p:spPr>
          <a:xfrm>
            <a:off x="7757139" y="6440158"/>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17</a:t>
            </a:r>
            <a:endParaRPr lang="en-US" altLang="en-US" b="1" dirty="0">
              <a:latin typeface="+mn-lt"/>
            </a:endParaRPr>
          </a:p>
        </p:txBody>
      </p:sp>
      <p:graphicFrame>
        <p:nvGraphicFramePr>
          <p:cNvPr id="10" name="Table 9"/>
          <p:cNvGraphicFramePr>
            <a:graphicFrameLocks noGrp="1"/>
          </p:cNvGraphicFramePr>
          <p:nvPr>
            <p:extLst>
              <p:ext uri="{D42A27DB-BD31-4B8C-83A1-F6EECF244321}">
                <p14:modId xmlns:p14="http://schemas.microsoft.com/office/powerpoint/2010/main" xmlns="" val="1303470808"/>
              </p:ext>
            </p:extLst>
          </p:nvPr>
        </p:nvGraphicFramePr>
        <p:xfrm>
          <a:off x="455738" y="994143"/>
          <a:ext cx="8256339" cy="5120640"/>
        </p:xfrm>
        <a:graphic>
          <a:graphicData uri="http://schemas.openxmlformats.org/drawingml/2006/table">
            <a:tbl>
              <a:tblPr firstRow="1" bandRow="1">
                <a:tableStyleId>{5940675A-B579-460E-94D1-54222C63F5DA}</a:tableStyleId>
              </a:tblPr>
              <a:tblGrid>
                <a:gridCol w="3067391"/>
                <a:gridCol w="5188948"/>
              </a:tblGrid>
              <a:tr h="230463">
                <a:tc>
                  <a:txBody>
                    <a:bodyPr/>
                    <a:lstStyle/>
                    <a:p>
                      <a:pPr algn="ctr"/>
                      <a:r>
                        <a:rPr lang="en-ZA" sz="1400" b="1" dirty="0" smtClean="0"/>
                        <a:t>Performance Indicator</a:t>
                      </a:r>
                      <a:r>
                        <a:rPr lang="en-ZA" sz="1400" b="1" baseline="0" dirty="0" smtClean="0"/>
                        <a:t> </a:t>
                      </a:r>
                      <a:endParaRPr lang="en-ZA" sz="14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dirty="0" smtClean="0"/>
                        <a:t>Reasons for under performance</a:t>
                      </a:r>
                    </a:p>
                  </a:txBody>
                  <a:tcPr/>
                </a:tc>
              </a:tr>
              <a:tr h="553110">
                <a:tc>
                  <a:txBody>
                    <a:bodyPr/>
                    <a:lstStyle/>
                    <a:p>
                      <a:pPr marL="342900" indent="-342900">
                        <a:buFont typeface="+mj-lt"/>
                        <a:buAutoNum type="arabicPeriod"/>
                      </a:pPr>
                      <a:r>
                        <a:rPr lang="en-ZA" sz="1400" dirty="0" smtClean="0"/>
                        <a:t>Students</a:t>
                      </a:r>
                      <a:r>
                        <a:rPr lang="en-ZA" sz="1400" baseline="0" dirty="0" smtClean="0"/>
                        <a:t> enrolled in public higher education studies at universities</a:t>
                      </a:r>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baseline="0" dirty="0" smtClean="0">
                          <a:solidFill>
                            <a:schemeClr val="tx1"/>
                          </a:solidFill>
                          <a:latin typeface="+mn-lt"/>
                          <a:ea typeface="+mn-ea"/>
                          <a:cs typeface="+mn-cs"/>
                        </a:rPr>
                        <a:t>Performance deviated from the target by 0.24%. This deviation is within the acceptable range of 2% of the target in terms of the Ministerial Statement </a:t>
                      </a:r>
                    </a:p>
                  </a:txBody>
                  <a:tcPr/>
                </a:tc>
              </a:tr>
              <a:tr h="1359729">
                <a:tc>
                  <a:txBody>
                    <a:bodyPr/>
                    <a:lstStyle/>
                    <a:p>
                      <a:pPr marL="342900" indent="-342900">
                        <a:buFont typeface="+mj-lt"/>
                        <a:buAutoNum type="arabicPeriod" startAt="2"/>
                      </a:pPr>
                      <a:r>
                        <a:rPr lang="en-ZA" sz="1400" dirty="0" smtClean="0"/>
                        <a:t>Research Masters graduate </a:t>
                      </a:r>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latin typeface="+mn-lt"/>
                          <a:ea typeface="+mn-ea"/>
                          <a:cs typeface="+mn-cs"/>
                        </a:rPr>
                        <a:t>The Ministerial target in terms of the enrolment plan had been exceeded in the 2017/18. However the target in the Ministerial Statement could</a:t>
                      </a:r>
                      <a:r>
                        <a:rPr lang="en-ZA" sz="1400" kern="1200" baseline="0" dirty="0" smtClean="0">
                          <a:solidFill>
                            <a:schemeClr val="tx1"/>
                          </a:solidFill>
                          <a:latin typeface="+mn-lt"/>
                          <a:ea typeface="+mn-ea"/>
                          <a:cs typeface="+mn-cs"/>
                        </a:rPr>
                        <a:t> not be used to set the 2018/19 target, as it would not have been acceptable to set a target lower than the previous year’s achievement in the 2017/18 financial year. Unfortunately universities did not achieve the higher target. Notwithstanding this, it should be noted that the enrolment planning target was achieved </a:t>
                      </a:r>
                      <a:endParaRPr lang="en-ZA" sz="1400" kern="1200" dirty="0">
                        <a:solidFill>
                          <a:schemeClr val="tx1"/>
                        </a:solidFill>
                        <a:latin typeface="+mn-lt"/>
                        <a:ea typeface="+mn-ea"/>
                        <a:cs typeface="+mn-cs"/>
                      </a:endParaRPr>
                    </a:p>
                  </a:txBody>
                  <a:tcPr/>
                </a:tc>
              </a:tr>
              <a:tr h="391786">
                <a:tc>
                  <a:txBody>
                    <a:bodyPr/>
                    <a:lstStyle/>
                    <a:p>
                      <a:pPr marL="342900" indent="-342900">
                        <a:buFont typeface="+mj-lt"/>
                        <a:buAutoNum type="arabicPeriod" startAt="3"/>
                      </a:pPr>
                      <a:r>
                        <a:rPr lang="en-ZA" sz="1400" dirty="0" smtClean="0"/>
                        <a:t>Success rates at universities</a:t>
                      </a:r>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baseline="0" dirty="0" smtClean="0">
                          <a:solidFill>
                            <a:schemeClr val="tx1"/>
                          </a:solidFill>
                          <a:latin typeface="+mn-lt"/>
                          <a:ea typeface="+mn-ea"/>
                          <a:cs typeface="+mn-cs"/>
                        </a:rPr>
                        <a:t>This deviation is within the acceptable range of 2% of the target in terms of the Ministerial Statement </a:t>
                      </a:r>
                      <a:endParaRPr lang="en-ZA" sz="1400" kern="1200" dirty="0">
                        <a:solidFill>
                          <a:schemeClr val="tx1"/>
                        </a:solidFill>
                        <a:latin typeface="+mn-lt"/>
                        <a:ea typeface="+mn-ea"/>
                        <a:cs typeface="+mn-cs"/>
                      </a:endParaRPr>
                    </a:p>
                  </a:txBody>
                  <a:tcPr/>
                </a:tc>
              </a:tr>
              <a:tr h="391786">
                <a:tc>
                  <a:txBody>
                    <a:bodyPr/>
                    <a:lstStyle/>
                    <a:p>
                      <a:pPr marL="342900" indent="-342900">
                        <a:buFont typeface="+mj-lt"/>
                        <a:buAutoNum type="arabicPeriod" startAt="4"/>
                      </a:pPr>
                      <a:r>
                        <a:rPr lang="en-ZA" sz="1400" dirty="0" smtClean="0">
                          <a:solidFill>
                            <a:schemeClr val="tx1"/>
                          </a:solidFill>
                        </a:rPr>
                        <a:t>Higher</a:t>
                      </a:r>
                      <a:r>
                        <a:rPr lang="en-ZA" sz="1400" baseline="0" dirty="0" smtClean="0">
                          <a:solidFill>
                            <a:schemeClr val="tx1"/>
                          </a:solidFill>
                        </a:rPr>
                        <a:t> education undergraduate success rate (distance) %</a:t>
                      </a:r>
                      <a:endParaRPr lang="en-ZA"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latin typeface="+mn-lt"/>
                          <a:ea typeface="+mn-ea"/>
                          <a:cs typeface="+mn-cs"/>
                        </a:rPr>
                        <a:t>Success of</a:t>
                      </a:r>
                      <a:r>
                        <a:rPr lang="en-ZA" sz="1400" kern="1200" baseline="0" dirty="0" smtClean="0">
                          <a:solidFill>
                            <a:schemeClr val="tx1"/>
                          </a:solidFill>
                          <a:latin typeface="+mn-lt"/>
                          <a:ea typeface="+mn-ea"/>
                          <a:cs typeface="+mn-cs"/>
                        </a:rPr>
                        <a:t> students in distance education programmes has been highlighted as a problem within the system</a:t>
                      </a:r>
                      <a:endParaRPr lang="en-ZA" sz="1400" kern="1200" dirty="0">
                        <a:solidFill>
                          <a:schemeClr val="tx1"/>
                        </a:solidFill>
                        <a:latin typeface="+mn-lt"/>
                        <a:ea typeface="+mn-ea"/>
                        <a:cs typeface="+mn-cs"/>
                      </a:endParaRPr>
                    </a:p>
                  </a:txBody>
                  <a:tcPr/>
                </a:tc>
              </a:tr>
              <a:tr h="391786">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ZA" sz="1400" dirty="0" smtClean="0">
                          <a:solidFill>
                            <a:schemeClr val="tx1"/>
                          </a:solidFill>
                        </a:rPr>
                        <a:t>Higher</a:t>
                      </a:r>
                      <a:r>
                        <a:rPr lang="en-ZA" sz="1400" baseline="0" dirty="0" smtClean="0">
                          <a:solidFill>
                            <a:schemeClr val="tx1"/>
                          </a:solidFill>
                        </a:rPr>
                        <a:t> education undergraduate success rate (contact) %</a:t>
                      </a:r>
                      <a:endParaRPr lang="en-ZA"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baseline="0" dirty="0" smtClean="0">
                          <a:solidFill>
                            <a:schemeClr val="tx1"/>
                          </a:solidFill>
                          <a:latin typeface="+mn-lt"/>
                          <a:ea typeface="+mn-ea"/>
                          <a:cs typeface="+mn-cs"/>
                        </a:rPr>
                        <a:t>This deviation is within the acceptable range of 2% of the target in terms of the Ministerial Statement </a:t>
                      </a:r>
                      <a:endParaRPr lang="en-ZA" sz="1400" kern="1200" dirty="0">
                        <a:solidFill>
                          <a:schemeClr val="tx1"/>
                        </a:solidFill>
                        <a:latin typeface="+mn-lt"/>
                        <a:ea typeface="+mn-ea"/>
                        <a:cs typeface="+mn-cs"/>
                      </a:endParaRPr>
                    </a:p>
                  </a:txBody>
                  <a:tcPr/>
                </a:tc>
              </a:tr>
              <a:tr h="553110">
                <a:tc>
                  <a:txBody>
                    <a:bodyPr/>
                    <a:lstStyle/>
                    <a:p>
                      <a:pPr marL="342900" indent="-342900">
                        <a:buFont typeface="+mj-lt"/>
                        <a:buAutoNum type="arabicPeriod" startAt="6"/>
                      </a:pPr>
                      <a:r>
                        <a:rPr lang="en-ZA" sz="1400" dirty="0" smtClean="0">
                          <a:solidFill>
                            <a:schemeClr val="tx1"/>
                          </a:solidFill>
                        </a:rPr>
                        <a:t>Students in foundation programme </a:t>
                      </a:r>
                      <a:endParaRPr lang="en-ZA"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mn-lt"/>
                          <a:ea typeface="+mn-ea"/>
                          <a:cs typeface="+mn-cs"/>
                        </a:rPr>
                        <a:t>Vaal</a:t>
                      </a:r>
                      <a:r>
                        <a:rPr lang="en-ZA" sz="1400" b="0" kern="1200" baseline="0" dirty="0" smtClean="0">
                          <a:solidFill>
                            <a:schemeClr val="tx1"/>
                          </a:solidFill>
                          <a:latin typeface="+mn-lt"/>
                          <a:ea typeface="+mn-ea"/>
                          <a:cs typeface="+mn-cs"/>
                        </a:rPr>
                        <a:t> University of Technology did not meet the conditions set for their foundation programmes and therefore their enrolments had to be excluded, resulting in a lower number than expected</a:t>
                      </a:r>
                      <a:endParaRPr lang="en-ZA" sz="1400" b="0" kern="1200" dirty="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3081472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8" name="TextBox 7"/>
          <p:cNvSpPr txBox="1"/>
          <p:nvPr/>
        </p:nvSpPr>
        <p:spPr>
          <a:xfrm>
            <a:off x="437809" y="450257"/>
            <a:ext cx="8268382"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400" b="1" dirty="0" smtClean="0">
                <a:solidFill>
                  <a:schemeClr val="bg1"/>
                </a:solidFill>
              </a:rPr>
              <a:t>Reasons for underperformance on university system targets </a:t>
            </a:r>
            <a:endParaRPr lang="en-ZA" sz="2400" b="1" dirty="0">
              <a:solidFill>
                <a:schemeClr val="bg1"/>
              </a:solidFill>
            </a:endParaRPr>
          </a:p>
        </p:txBody>
      </p:sp>
      <p:sp>
        <p:nvSpPr>
          <p:cNvPr id="9" name="Slide Number Placeholder 7"/>
          <p:cNvSpPr>
            <a:spLocks noGrp="1"/>
          </p:cNvSpPr>
          <p:nvPr>
            <p:ph type="sldNum" sz="quarter" idx="12"/>
          </p:nvPr>
        </p:nvSpPr>
        <p:spPr>
          <a:xfrm>
            <a:off x="7620001" y="6524625"/>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18</a:t>
            </a:r>
            <a:endParaRPr lang="en-US" altLang="en-US" b="1" dirty="0">
              <a:latin typeface="+mn-lt"/>
            </a:endParaRPr>
          </a:p>
        </p:txBody>
      </p:sp>
      <p:graphicFrame>
        <p:nvGraphicFramePr>
          <p:cNvPr id="10" name="Table 9"/>
          <p:cNvGraphicFramePr>
            <a:graphicFrameLocks noGrp="1"/>
          </p:cNvGraphicFramePr>
          <p:nvPr>
            <p:extLst>
              <p:ext uri="{D42A27DB-BD31-4B8C-83A1-F6EECF244321}">
                <p14:modId xmlns:p14="http://schemas.microsoft.com/office/powerpoint/2010/main" xmlns="" val="3442850160"/>
              </p:ext>
            </p:extLst>
          </p:nvPr>
        </p:nvGraphicFramePr>
        <p:xfrm>
          <a:off x="472222" y="1557478"/>
          <a:ext cx="8172791" cy="4645202"/>
        </p:xfrm>
        <a:graphic>
          <a:graphicData uri="http://schemas.openxmlformats.org/drawingml/2006/table">
            <a:tbl>
              <a:tblPr firstRow="1" bandRow="1">
                <a:tableStyleId>{5940675A-B579-460E-94D1-54222C63F5DA}</a:tableStyleId>
              </a:tblPr>
              <a:tblGrid>
                <a:gridCol w="3428594"/>
                <a:gridCol w="4744197"/>
              </a:tblGrid>
              <a:tr h="499922">
                <a:tc>
                  <a:txBody>
                    <a:bodyPr/>
                    <a:lstStyle/>
                    <a:p>
                      <a:pPr algn="ctr"/>
                      <a:r>
                        <a:rPr lang="en-ZA" sz="1800" b="1" dirty="0" smtClean="0"/>
                        <a:t>Performance Indicator</a:t>
                      </a:r>
                      <a:r>
                        <a:rPr lang="en-ZA" sz="1800" b="1" baseline="0" dirty="0" smtClean="0"/>
                        <a:t> </a:t>
                      </a:r>
                      <a:endParaRPr lang="en-ZA"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b="1" dirty="0" smtClean="0"/>
                        <a:t>Reasons for under performance</a:t>
                      </a:r>
                    </a:p>
                  </a:txBody>
                  <a:tcPr/>
                </a:tc>
              </a:tr>
              <a:tr h="1760160">
                <a:tc>
                  <a:txBody>
                    <a:bodyPr/>
                    <a:lstStyle/>
                    <a:p>
                      <a:pPr marL="342900" indent="-342900" algn="l" defTabSz="914400" rtl="0" eaLnBrk="1" latinLnBrk="0" hangingPunct="1">
                        <a:buFont typeface="+mj-lt"/>
                        <a:buAutoNum type="arabicPeriod" startAt="7"/>
                      </a:pPr>
                      <a:r>
                        <a:rPr lang="en-ZA" sz="2000" kern="1200" dirty="0" smtClean="0">
                          <a:solidFill>
                            <a:schemeClr val="tx1"/>
                          </a:solidFill>
                          <a:latin typeface="+mn-lt"/>
                          <a:ea typeface="+mn-ea"/>
                          <a:cs typeface="+mn-cs"/>
                        </a:rPr>
                        <a:t>Eligible university students obtaining financial aid</a:t>
                      </a:r>
                      <a:endParaRPr lang="en-ZA" sz="20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0" kern="1200" dirty="0" smtClean="0">
                          <a:solidFill>
                            <a:schemeClr val="tx1"/>
                          </a:solidFill>
                          <a:latin typeface="+mn-lt"/>
                          <a:ea typeface="+mn-ea"/>
                          <a:cs typeface="+mn-cs"/>
                        </a:rPr>
                        <a:t>The 2017 cycle was subject to unacceptable delays that</a:t>
                      </a:r>
                      <a:r>
                        <a:rPr lang="en-ZA" sz="2000" b="0" kern="1200" baseline="0" dirty="0" smtClean="0">
                          <a:solidFill>
                            <a:schemeClr val="tx1"/>
                          </a:solidFill>
                          <a:latin typeface="+mn-lt"/>
                          <a:ea typeface="+mn-ea"/>
                          <a:cs typeface="+mn-cs"/>
                        </a:rPr>
                        <a:t> resulted in a large number of qualifying students decisions not being finalised by 31 March 2018 and therefore were not included in the 2017/18 NSFAS Annual Report and Financial statement</a:t>
                      </a:r>
                      <a:endParaRPr lang="en-ZA" sz="2000" b="0" kern="1200" dirty="0">
                        <a:solidFill>
                          <a:schemeClr val="tx1"/>
                        </a:solidFill>
                        <a:latin typeface="+mn-lt"/>
                        <a:ea typeface="+mn-ea"/>
                        <a:cs typeface="+mn-cs"/>
                      </a:endParaRPr>
                    </a:p>
                  </a:txBody>
                  <a:tcPr/>
                </a:tc>
              </a:tr>
              <a:tr h="1435920">
                <a:tc>
                  <a:txBody>
                    <a:bodyPr/>
                    <a:lstStyle/>
                    <a:p>
                      <a:pPr marL="342900" indent="-342900">
                        <a:buFont typeface="+mj-lt"/>
                        <a:buAutoNum type="arabicPeriod" startAt="8"/>
                      </a:pPr>
                      <a:r>
                        <a:rPr lang="en-ZA" sz="2000" kern="1200" dirty="0" smtClean="0">
                          <a:solidFill>
                            <a:schemeClr val="tx1"/>
                          </a:solidFill>
                          <a:latin typeface="+mn-lt"/>
                          <a:ea typeface="+mn-ea"/>
                          <a:cs typeface="+mn-cs"/>
                        </a:rPr>
                        <a:t>Graduate in Human Health and Animal</a:t>
                      </a:r>
                      <a:r>
                        <a:rPr lang="en-ZA" sz="2000" kern="1200" baseline="0" dirty="0" smtClean="0">
                          <a:solidFill>
                            <a:schemeClr val="tx1"/>
                          </a:solidFill>
                          <a:latin typeface="+mn-lt"/>
                          <a:ea typeface="+mn-ea"/>
                          <a:cs typeface="+mn-cs"/>
                        </a:rPr>
                        <a:t> from universities</a:t>
                      </a:r>
                      <a:endParaRPr lang="en-ZA"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latin typeface="+mn-lt"/>
                          <a:ea typeface="+mn-ea"/>
                          <a:cs typeface="+mn-cs"/>
                        </a:rPr>
                        <a:t>A factor</a:t>
                      </a:r>
                      <a:r>
                        <a:rPr lang="en-ZA" sz="2000" kern="1200" baseline="0" dirty="0" smtClean="0">
                          <a:solidFill>
                            <a:schemeClr val="tx1"/>
                          </a:solidFill>
                          <a:latin typeface="+mn-lt"/>
                          <a:ea typeface="+mn-ea"/>
                          <a:cs typeface="+mn-cs"/>
                        </a:rPr>
                        <a:t> that may have contributed to underperformance is that t</a:t>
                      </a:r>
                      <a:r>
                        <a:rPr lang="en-ZA" sz="2000" kern="1200" dirty="0" smtClean="0">
                          <a:solidFill>
                            <a:schemeClr val="tx1"/>
                          </a:solidFill>
                          <a:latin typeface="+mn-lt"/>
                          <a:ea typeface="+mn-ea"/>
                          <a:cs typeface="+mn-cs"/>
                        </a:rPr>
                        <a:t>he</a:t>
                      </a:r>
                      <a:r>
                        <a:rPr lang="en-ZA" sz="2000" kern="1200" baseline="0" dirty="0" smtClean="0">
                          <a:solidFill>
                            <a:schemeClr val="tx1"/>
                          </a:solidFill>
                          <a:latin typeface="+mn-lt"/>
                          <a:ea typeface="+mn-ea"/>
                          <a:cs typeface="+mn-cs"/>
                        </a:rPr>
                        <a:t> Bachelor of Veterinary Sciences was re-</a:t>
                      </a:r>
                      <a:r>
                        <a:rPr lang="en-ZA" sz="2000" kern="1200" baseline="0" dirty="0" err="1" smtClean="0">
                          <a:solidFill>
                            <a:schemeClr val="tx1"/>
                          </a:solidFill>
                          <a:latin typeface="+mn-lt"/>
                          <a:ea typeface="+mn-ea"/>
                          <a:cs typeface="+mn-cs"/>
                        </a:rPr>
                        <a:t>curriculated</a:t>
                      </a:r>
                      <a:r>
                        <a:rPr lang="en-ZA" sz="2000" kern="1200" baseline="0" dirty="0" smtClean="0">
                          <a:solidFill>
                            <a:schemeClr val="tx1"/>
                          </a:solidFill>
                          <a:latin typeface="+mn-lt"/>
                          <a:ea typeface="+mn-ea"/>
                          <a:cs typeface="+mn-cs"/>
                        </a:rPr>
                        <a:t> from a 3 year to a 4 year degree which impacted on graduate outputs for a year. </a:t>
                      </a:r>
                      <a:endParaRPr lang="en-ZA" sz="2000" kern="1200" dirty="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3609369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TextBox 4"/>
          <p:cNvSpPr txBox="1"/>
          <p:nvPr/>
        </p:nvSpPr>
        <p:spPr>
          <a:xfrm>
            <a:off x="552450" y="1356394"/>
            <a:ext cx="7905750" cy="3698448"/>
          </a:xfrm>
          <a:prstGeom prst="rect">
            <a:avLst/>
          </a:prstGeom>
          <a:noFill/>
        </p:spPr>
        <p:txBody>
          <a:bodyPr wrap="square" rtlCol="0">
            <a:spAutoFit/>
          </a:bodyPr>
          <a:lstStyle/>
          <a:p>
            <a:pPr marL="342900" indent="-342900" algn="just">
              <a:spcAft>
                <a:spcPts val="1000"/>
              </a:spcAft>
              <a:buFont typeface="Arial" panose="020B0604020202020204" pitchFamily="34" charset="0"/>
              <a:buChar char="•"/>
              <a:defRPr/>
            </a:pPr>
            <a:r>
              <a:rPr lang="en-ZA" sz="2000" i="1" dirty="0">
                <a:latin typeface="Arial" pitchFamily="34" charset="0"/>
                <a:ea typeface="Calibri" panose="020F0502020204030204" pitchFamily="34" charset="0"/>
                <a:cs typeface="Arial" pitchFamily="34" charset="0"/>
              </a:rPr>
              <a:t>The </a:t>
            </a:r>
            <a:r>
              <a:rPr lang="en-ZA" sz="2000" b="1" i="1" dirty="0">
                <a:latin typeface="Arial" pitchFamily="34" charset="0"/>
                <a:ea typeface="Calibri" panose="020F0502020204030204" pitchFamily="34" charset="0"/>
                <a:cs typeface="Arial" pitchFamily="34" charset="0"/>
              </a:rPr>
              <a:t>purpose </a:t>
            </a:r>
            <a:r>
              <a:rPr lang="en-ZA" sz="2000" dirty="0">
                <a:latin typeface="Arial" pitchFamily="34" charset="0"/>
                <a:ea typeface="Calibri" panose="020F0502020204030204" pitchFamily="34" charset="0"/>
                <a:cs typeface="Arial" pitchFamily="34" charset="0"/>
              </a:rPr>
              <a:t>of the programme is to plan, develop, implement, monitor, maintain and evaluate national policy, programmes, assessment practices and </a:t>
            </a:r>
            <a:r>
              <a:rPr lang="en-ZA" sz="2000" dirty="0" smtClean="0">
                <a:latin typeface="Arial" pitchFamily="34" charset="0"/>
                <a:ea typeface="Calibri" panose="020F0502020204030204" pitchFamily="34" charset="0"/>
                <a:cs typeface="Arial" pitchFamily="34" charset="0"/>
              </a:rPr>
              <a:t>systems.</a:t>
            </a:r>
          </a:p>
          <a:p>
            <a:pPr marL="285750" indent="-285750" algn="just">
              <a:spcAft>
                <a:spcPts val="1200"/>
              </a:spcAft>
              <a:buFont typeface="Arial" panose="020B0604020202020204" pitchFamily="34" charset="0"/>
              <a:buChar char="•"/>
              <a:defRPr/>
            </a:pPr>
            <a:r>
              <a:rPr lang="en-ZA" dirty="0" smtClean="0"/>
              <a:t>The </a:t>
            </a:r>
            <a:r>
              <a:rPr lang="en-ZA" dirty="0"/>
              <a:t>focus of the branch during the year under review was </a:t>
            </a:r>
            <a:r>
              <a:rPr lang="en-ZA" dirty="0" smtClean="0"/>
              <a:t>on oversight monitoring of the TVET colleges system in relation to:</a:t>
            </a:r>
            <a:endParaRPr lang="en-ZA" dirty="0"/>
          </a:p>
          <a:p>
            <a:pPr marL="800100" lvl="1" indent="-342900" algn="just">
              <a:spcAft>
                <a:spcPts val="1200"/>
              </a:spcAft>
              <a:buFont typeface="Arial" panose="020B0604020202020204" pitchFamily="34" charset="0"/>
              <a:buChar char="•"/>
              <a:defRPr/>
            </a:pPr>
            <a:r>
              <a:rPr lang="en-US" dirty="0"/>
              <a:t>TVET college infrastructure development and </a:t>
            </a:r>
            <a:r>
              <a:rPr lang="en-ZA" dirty="0"/>
              <a:t>maintenance </a:t>
            </a:r>
          </a:p>
          <a:p>
            <a:pPr marL="800100" lvl="1" indent="-342900" algn="just">
              <a:spcAft>
                <a:spcPts val="1200"/>
              </a:spcAft>
              <a:buFont typeface="Arial" panose="020B0604020202020204" pitchFamily="34" charset="0"/>
              <a:buChar char="•"/>
              <a:defRPr/>
            </a:pPr>
            <a:r>
              <a:rPr lang="en-ZA" dirty="0" smtClean="0"/>
              <a:t>Teaching and learning support </a:t>
            </a:r>
            <a:endParaRPr lang="en-ZA" dirty="0"/>
          </a:p>
          <a:p>
            <a:pPr marL="800100" lvl="2" indent="-342900" algn="just">
              <a:spcAft>
                <a:spcPts val="1200"/>
              </a:spcAft>
              <a:buFont typeface="Arial" panose="020B0604020202020204" pitchFamily="34" charset="0"/>
              <a:buChar char="•"/>
              <a:defRPr/>
            </a:pPr>
            <a:r>
              <a:rPr lang="en-US" dirty="0" smtClean="0"/>
              <a:t>TVET </a:t>
            </a:r>
            <a:r>
              <a:rPr lang="en-US" dirty="0"/>
              <a:t>college sector performance </a:t>
            </a:r>
          </a:p>
          <a:p>
            <a:pPr marL="342900" indent="-342900">
              <a:spcAft>
                <a:spcPts val="1200"/>
              </a:spcAft>
              <a:buFont typeface="Arial" panose="020B0604020202020204" pitchFamily="34" charset="0"/>
              <a:buChar char="•"/>
            </a:pPr>
            <a:r>
              <a:rPr lang="en-ZA" dirty="0" smtClean="0"/>
              <a:t>The branch had 25 planned outputs </a:t>
            </a:r>
            <a:r>
              <a:rPr lang="en-ZA" dirty="0"/>
              <a:t>for the 2018/19 financial </a:t>
            </a:r>
            <a:r>
              <a:rPr lang="en-ZA" dirty="0" smtClean="0"/>
              <a:t>year. All have been achieved. </a:t>
            </a:r>
            <a:endParaRPr lang="en-US" dirty="0" smtClean="0">
              <a:latin typeface="Arial" panose="020B0604020202020204" pitchFamily="34" charset="0"/>
              <a:cs typeface="Arial" panose="020B0604020202020204" pitchFamily="34" charset="0"/>
            </a:endParaRPr>
          </a:p>
        </p:txBody>
      </p:sp>
      <p:sp>
        <p:nvSpPr>
          <p:cNvPr id="9" name="TextBox 8"/>
          <p:cNvSpPr txBox="1"/>
          <p:nvPr/>
        </p:nvSpPr>
        <p:spPr>
          <a:xfrm>
            <a:off x="418418" y="497566"/>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4 - TVET</a:t>
            </a:r>
            <a:endParaRPr lang="en-ZA" sz="2400" b="1" dirty="0"/>
          </a:p>
        </p:txBody>
      </p:sp>
      <p:sp>
        <p:nvSpPr>
          <p:cNvPr id="10" name="Slide Number Placeholder 7"/>
          <p:cNvSpPr>
            <a:spLocks noGrp="1"/>
          </p:cNvSpPr>
          <p:nvPr>
            <p:ph type="sldNum" sz="quarter" idx="12"/>
          </p:nvPr>
        </p:nvSpPr>
        <p:spPr>
          <a:xfrm>
            <a:off x="7776035" y="6477000"/>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smtClean="0">
                <a:latin typeface="+mn-lt"/>
              </a:rPr>
              <a:pPr eaLnBrk="1" hangingPunct="1"/>
              <a:t>19</a:t>
            </a:fld>
            <a:endParaRPr lang="en-US" altLang="en-US" b="1" dirty="0">
              <a:latin typeface="+mn-lt"/>
            </a:endParaRPr>
          </a:p>
        </p:txBody>
      </p:sp>
    </p:spTree>
    <p:extLst>
      <p:ext uri="{BB962C8B-B14F-4D97-AF65-F5344CB8AC3E}">
        <p14:creationId xmlns:p14="http://schemas.microsoft.com/office/powerpoint/2010/main" xmlns="" val="233271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33400" y="544512"/>
            <a:ext cx="8077200" cy="522288"/>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cs typeface="Arial" pitchFamily="34" charset="0"/>
              </a:rPr>
              <a:t>Presentation Outline</a:t>
            </a:r>
            <a:endParaRPr lang="en-ZA" sz="2800" b="1" dirty="0">
              <a:cs typeface="Arial" pitchFamily="34" charset="0"/>
            </a:endParaRPr>
          </a:p>
        </p:txBody>
      </p:sp>
      <p:sp>
        <p:nvSpPr>
          <p:cNvPr id="3076" name="Slide Number Placeholder 7"/>
          <p:cNvSpPr>
            <a:spLocks noGrp="1"/>
          </p:cNvSpPr>
          <p:nvPr>
            <p:ph type="sldNum" sz="quarter" idx="12"/>
          </p:nvPr>
        </p:nvSpPr>
        <p:spPr>
          <a:xfrm>
            <a:off x="7010400" y="649287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2</a:t>
            </a:fld>
            <a:endParaRPr lang="en-US" altLang="en-US" b="1" dirty="0"/>
          </a:p>
        </p:txBody>
      </p:sp>
      <p:sp>
        <p:nvSpPr>
          <p:cNvPr id="3077" name="TextBox 7"/>
          <p:cNvSpPr txBox="1">
            <a:spLocks noChangeArrowheads="1"/>
          </p:cNvSpPr>
          <p:nvPr/>
        </p:nvSpPr>
        <p:spPr bwMode="auto">
          <a:xfrm>
            <a:off x="533400" y="1320487"/>
            <a:ext cx="7848600"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900112" eaLnBrk="1" hangingPunct="1">
              <a:spcBef>
                <a:spcPts val="600"/>
              </a:spcBef>
              <a:buAutoNum type="arabicPeriod"/>
              <a:defRPr/>
            </a:pPr>
            <a:r>
              <a:rPr lang="en-US" sz="2000" b="1" dirty="0" smtClean="0">
                <a:latin typeface="+mn-lt"/>
                <a:cs typeface="Arial" pitchFamily="34" charset="0"/>
              </a:rPr>
              <a:t>Strategic Overview </a:t>
            </a:r>
          </a:p>
          <a:p>
            <a:pPr marL="900112" eaLnBrk="1" hangingPunct="1">
              <a:spcBef>
                <a:spcPts val="600"/>
              </a:spcBef>
              <a:buAutoNum type="arabicPeriod"/>
              <a:defRPr/>
            </a:pPr>
            <a:r>
              <a:rPr lang="en-US" sz="2000" b="1" dirty="0" err="1" smtClean="0">
                <a:latin typeface="+mn-lt"/>
                <a:cs typeface="Arial" pitchFamily="34" charset="0"/>
              </a:rPr>
              <a:t>Programme</a:t>
            </a:r>
            <a:r>
              <a:rPr lang="en-US" sz="2000" b="1" dirty="0" smtClean="0">
                <a:latin typeface="+mn-lt"/>
                <a:cs typeface="Arial" pitchFamily="34" charset="0"/>
              </a:rPr>
              <a:t> </a:t>
            </a:r>
            <a:r>
              <a:rPr lang="en-US" sz="2000" b="1" dirty="0">
                <a:latin typeface="+mn-lt"/>
                <a:cs typeface="Arial" pitchFamily="34" charset="0"/>
              </a:rPr>
              <a:t>Performance on Predetermined Objectives</a:t>
            </a:r>
          </a:p>
          <a:p>
            <a:pPr marL="1188720" lvl="2" indent="-342900" eaLnBrk="1" hangingPunct="1">
              <a:lnSpc>
                <a:spcPct val="80000"/>
              </a:lnSpc>
              <a:spcBef>
                <a:spcPts val="600"/>
              </a:spcBef>
              <a:buFont typeface="Arial" panose="020B0604020202020204" pitchFamily="34" charset="0"/>
              <a:buChar char="•"/>
              <a:defRPr/>
            </a:pPr>
            <a:r>
              <a:rPr lang="en-US" sz="2000" dirty="0">
                <a:latin typeface="+mn-lt"/>
                <a:cs typeface="Arial" pitchFamily="34" charset="0"/>
              </a:rPr>
              <a:t>Achievements </a:t>
            </a:r>
          </a:p>
          <a:p>
            <a:pPr marL="1188720" lvl="2" indent="-342900" eaLnBrk="1" hangingPunct="1">
              <a:lnSpc>
                <a:spcPct val="80000"/>
              </a:lnSpc>
              <a:spcBef>
                <a:spcPts val="600"/>
              </a:spcBef>
              <a:buFont typeface="Arial" panose="020B0604020202020204" pitchFamily="34" charset="0"/>
              <a:buChar char="•"/>
              <a:defRPr/>
            </a:pPr>
            <a:r>
              <a:rPr lang="en-US" sz="2000" dirty="0" smtClean="0">
                <a:latin typeface="+mn-lt"/>
                <a:cs typeface="Arial" pitchFamily="34" charset="0"/>
              </a:rPr>
              <a:t>Reasons for non achievement</a:t>
            </a:r>
          </a:p>
          <a:p>
            <a:pPr marL="900112" eaLnBrk="1" hangingPunct="1">
              <a:spcBef>
                <a:spcPts val="600"/>
              </a:spcBef>
              <a:buFont typeface="+mj-lt"/>
              <a:buAutoNum type="arabicPeriod"/>
              <a:defRPr/>
            </a:pPr>
            <a:r>
              <a:rPr lang="en-US" sz="2000" b="1" dirty="0" smtClean="0">
                <a:latin typeface="+mn-lt"/>
                <a:cs typeface="Arial" pitchFamily="34" charset="0"/>
              </a:rPr>
              <a:t>Financial Information</a:t>
            </a:r>
          </a:p>
          <a:p>
            <a:pPr marL="1188720" lvl="3" indent="-342900">
              <a:spcBef>
                <a:spcPts val="600"/>
              </a:spcBef>
              <a:buFont typeface="Arial" panose="020B0604020202020204" pitchFamily="34" charset="0"/>
              <a:buChar char="•"/>
            </a:pPr>
            <a:r>
              <a:rPr lang="en-US" sz="2000" dirty="0">
                <a:latin typeface="+mn-lt"/>
                <a:cs typeface="Calibri" panose="020F0502020204030204" pitchFamily="34" charset="0"/>
              </a:rPr>
              <a:t>A brief summary of each report</a:t>
            </a:r>
          </a:p>
          <a:p>
            <a:pPr marL="1188720" lvl="3" indent="-342900">
              <a:spcBef>
                <a:spcPts val="600"/>
              </a:spcBef>
              <a:buFont typeface="Arial" panose="020B0604020202020204" pitchFamily="34" charset="0"/>
              <a:buChar char="•"/>
            </a:pPr>
            <a:r>
              <a:rPr lang="en-US" sz="2000" dirty="0">
                <a:latin typeface="+mn-lt"/>
                <a:cs typeface="Calibri" panose="020F0502020204030204" pitchFamily="34" charset="0"/>
              </a:rPr>
              <a:t>A summary of the Financial Statements</a:t>
            </a:r>
          </a:p>
          <a:p>
            <a:pPr marL="1188720" lvl="3" indent="-342900">
              <a:spcBef>
                <a:spcPts val="600"/>
              </a:spcBef>
              <a:buFont typeface="Arial" panose="020B0604020202020204" pitchFamily="34" charset="0"/>
              <a:buChar char="•"/>
            </a:pPr>
            <a:r>
              <a:rPr lang="en-US" sz="2000" dirty="0">
                <a:latin typeface="+mn-lt"/>
                <a:cs typeface="Calibri" panose="020F0502020204030204" pitchFamily="34" charset="0"/>
              </a:rPr>
              <a:t>The Action Plan to improve audit findings</a:t>
            </a:r>
          </a:p>
          <a:p>
            <a:pPr marL="1188720" lvl="3" indent="-342900">
              <a:spcBef>
                <a:spcPts val="600"/>
              </a:spcBef>
              <a:buFont typeface="Arial" panose="020B0604020202020204" pitchFamily="34" charset="0"/>
              <a:buChar char="•"/>
            </a:pPr>
            <a:r>
              <a:rPr lang="en-US" sz="2000" dirty="0">
                <a:latin typeface="+mn-lt"/>
                <a:cs typeface="Calibri" panose="020F0502020204030204" pitchFamily="34" charset="0"/>
              </a:rPr>
              <a:t>The impact of the 2018/19 financial outcome on Departmental operations</a:t>
            </a:r>
          </a:p>
          <a:p>
            <a:pPr marL="630238" indent="-395288" eaLnBrk="1" hangingPunct="1">
              <a:spcAft>
                <a:spcPts val="600"/>
              </a:spcAft>
              <a:defRPr/>
            </a:pPr>
            <a:endParaRPr lang="en-US" altLang="en-US" sz="2000" dirty="0" smtClean="0">
              <a:latin typeface="+mn-lt"/>
              <a:cs typeface="Arial" charset="0"/>
            </a:endParaRPr>
          </a:p>
        </p:txBody>
      </p:sp>
    </p:spTree>
    <p:extLst>
      <p:ext uri="{BB962C8B-B14F-4D97-AF65-F5344CB8AC3E}">
        <p14:creationId xmlns:p14="http://schemas.microsoft.com/office/powerpoint/2010/main" xmlns="" val="2816894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TextBox 4"/>
          <p:cNvSpPr txBox="1"/>
          <p:nvPr/>
        </p:nvSpPr>
        <p:spPr>
          <a:xfrm>
            <a:off x="491032" y="1075521"/>
            <a:ext cx="8119568" cy="5016758"/>
          </a:xfrm>
          <a:prstGeom prst="rect">
            <a:avLst/>
          </a:prstGeom>
          <a:noFill/>
        </p:spPr>
        <p:txBody>
          <a:bodyPr wrap="square" rtlCol="0">
            <a:spAutoFit/>
          </a:bodyPr>
          <a:lstStyle/>
          <a:p>
            <a:r>
              <a:rPr lang="en-US" sz="1600" b="1" dirty="0" smtClean="0"/>
              <a:t>Challenge: </a:t>
            </a:r>
          </a:p>
          <a:p>
            <a:pPr marL="285750" indent="-285750">
              <a:buFont typeface="Arial" panose="020B0604020202020204" pitchFamily="34" charset="0"/>
              <a:buChar char="•"/>
            </a:pPr>
            <a:r>
              <a:rPr lang="en-US" sz="1600" dirty="0" smtClean="0"/>
              <a:t>Poor condition of TVET facilities related to repair and maintenance</a:t>
            </a:r>
          </a:p>
          <a:p>
            <a:pPr marL="285750" indent="-285750">
              <a:buFont typeface="Arial" panose="020B0604020202020204" pitchFamily="34" charset="0"/>
              <a:buChar char="•"/>
            </a:pPr>
            <a:r>
              <a:rPr lang="en-US" sz="1600" dirty="0" smtClean="0"/>
              <a:t>Increased access required for students</a:t>
            </a:r>
          </a:p>
          <a:p>
            <a:endParaRPr lang="en-US" sz="1600" dirty="0" smtClean="0"/>
          </a:p>
          <a:p>
            <a:pPr>
              <a:defRPr/>
            </a:pPr>
            <a:r>
              <a:rPr lang="en-US" sz="1600" b="1" dirty="0"/>
              <a:t>2018/19 Allocation: R1.3 </a:t>
            </a:r>
            <a:r>
              <a:rPr lang="en-US" sz="1600" b="1" dirty="0" smtClean="0"/>
              <a:t>Billion</a:t>
            </a:r>
            <a:endParaRPr lang="en-US" sz="1600" dirty="0"/>
          </a:p>
          <a:p>
            <a:pPr marL="285750" indent="-285750">
              <a:buFont typeface="Arial" panose="020B0604020202020204" pitchFamily="34" charset="0"/>
              <a:buChar char="•"/>
              <a:defRPr/>
            </a:pPr>
            <a:r>
              <a:rPr lang="en-US" sz="1600" dirty="0"/>
              <a:t>The allocation of the first tranche (April 2018) to colleges </a:t>
            </a:r>
            <a:r>
              <a:rPr lang="en-US" sz="1600" dirty="0" smtClean="0"/>
              <a:t>consisted </a:t>
            </a:r>
            <a:r>
              <a:rPr lang="en-US" sz="1600" dirty="0"/>
              <a:t>of a conditional allocation of 35% advance (dedicated bank accounts) amounting to R9.1 </a:t>
            </a:r>
            <a:r>
              <a:rPr lang="en-US" sz="1600" dirty="0" smtClean="0"/>
              <a:t>million </a:t>
            </a:r>
            <a:r>
              <a:rPr lang="en-US" sz="1600" dirty="0"/>
              <a:t>per </a:t>
            </a:r>
            <a:r>
              <a:rPr lang="en-US" sz="1600" dirty="0" smtClean="0"/>
              <a:t>TVET college</a:t>
            </a:r>
            <a:endParaRPr lang="en-US" sz="1600" dirty="0"/>
          </a:p>
          <a:p>
            <a:pPr marL="285750" indent="-285750">
              <a:buFont typeface="Arial" panose="020B0604020202020204" pitchFamily="34" charset="0"/>
              <a:buChar char="•"/>
              <a:defRPr/>
            </a:pPr>
            <a:r>
              <a:rPr lang="en-US" sz="1600" dirty="0"/>
              <a:t>The allocation of the balance of the tranches for 2018 </a:t>
            </a:r>
            <a:r>
              <a:rPr lang="en-US" sz="1600" dirty="0" smtClean="0"/>
              <a:t>was made </a:t>
            </a:r>
            <a:r>
              <a:rPr lang="en-US" sz="1600" dirty="0"/>
              <a:t>on the basis of “as is condition assessments” to priority areas</a:t>
            </a:r>
            <a:r>
              <a:rPr lang="en-US" sz="1600" dirty="0" smtClean="0"/>
              <a:t>:</a:t>
            </a:r>
            <a:endParaRPr lang="en-US" sz="1600" dirty="0"/>
          </a:p>
          <a:p>
            <a:pPr marL="742950" lvl="1" indent="-285750">
              <a:buFont typeface="Calibri" panose="020F0502020204030204" pitchFamily="34" charset="0"/>
              <a:buChar char="−"/>
              <a:defRPr/>
            </a:pPr>
            <a:r>
              <a:rPr lang="en-US" sz="1600" dirty="0"/>
              <a:t>Bulk Services</a:t>
            </a:r>
            <a:r>
              <a:rPr lang="en-US" sz="1600" dirty="0" smtClean="0"/>
              <a:t>; Statutory </a:t>
            </a:r>
            <a:r>
              <a:rPr lang="en-US" sz="1600" dirty="0"/>
              <a:t>Compliance</a:t>
            </a:r>
            <a:r>
              <a:rPr lang="en-US" sz="1600" dirty="0" smtClean="0"/>
              <a:t>; Sanitation; Building </a:t>
            </a:r>
            <a:r>
              <a:rPr lang="en-US" sz="1600" dirty="0"/>
              <a:t>repairs; </a:t>
            </a:r>
            <a:r>
              <a:rPr lang="en-US" sz="1600" dirty="0" smtClean="0"/>
              <a:t>and Student </a:t>
            </a:r>
            <a:r>
              <a:rPr lang="en-US" sz="1600" dirty="0"/>
              <a:t>Accommodation </a:t>
            </a:r>
            <a:r>
              <a:rPr lang="en-US" sz="1600" dirty="0" smtClean="0"/>
              <a:t>repairs</a:t>
            </a:r>
            <a:endParaRPr lang="en-US" sz="1600" dirty="0"/>
          </a:p>
          <a:p>
            <a:pPr marL="285750" indent="-285750">
              <a:buFont typeface="Arial" panose="020B0604020202020204" pitchFamily="34" charset="0"/>
              <a:buChar char="•"/>
              <a:defRPr/>
            </a:pPr>
            <a:r>
              <a:rPr lang="en-US" sz="1600" dirty="0"/>
              <a:t>The allocation </a:t>
            </a:r>
            <a:r>
              <a:rPr lang="en-US" sz="1600" dirty="0" smtClean="0"/>
              <a:t>for </a:t>
            </a:r>
            <a:r>
              <a:rPr lang="en-US" sz="1600" dirty="0"/>
              <a:t>the next 2 </a:t>
            </a:r>
            <a:r>
              <a:rPr lang="en-US" sz="1600" dirty="0" smtClean="0"/>
              <a:t>years of the MTEF was to be </a:t>
            </a:r>
            <a:r>
              <a:rPr lang="en-US" sz="1600" dirty="0"/>
              <a:t>based on the condition assessment which is about to commence at TVET c</a:t>
            </a:r>
            <a:r>
              <a:rPr lang="en-US" sz="1600" dirty="0" smtClean="0"/>
              <a:t>olleges</a:t>
            </a:r>
          </a:p>
          <a:p>
            <a:pPr>
              <a:defRPr/>
            </a:pPr>
            <a:endParaRPr lang="en-ZA" sz="1600" b="1" i="1" dirty="0" smtClean="0">
              <a:solidFill>
                <a:srgbClr val="FF0000"/>
              </a:solidFill>
            </a:endParaRPr>
          </a:p>
          <a:p>
            <a:r>
              <a:rPr lang="en-ZA" sz="1600" b="1" i="1" dirty="0" smtClean="0"/>
              <a:t>Achievements: </a:t>
            </a:r>
          </a:p>
          <a:p>
            <a:pPr marL="285750" indent="-285750">
              <a:buFont typeface="Arial" panose="020B0604020202020204" pitchFamily="34" charset="0"/>
              <a:buChar char="•"/>
            </a:pPr>
            <a:r>
              <a:rPr lang="en-ZA" sz="1600" i="1" dirty="0" smtClean="0"/>
              <a:t>Oversight </a:t>
            </a:r>
            <a:r>
              <a:rPr lang="en-ZA" sz="1600" i="1" dirty="0"/>
              <a:t>reports </a:t>
            </a:r>
            <a:r>
              <a:rPr lang="en-GB" sz="1600" i="1" dirty="0" smtClean="0"/>
              <a:t>on the following have been produced</a:t>
            </a:r>
            <a:r>
              <a:rPr lang="en-ZA" sz="1600" i="1" dirty="0" smtClean="0"/>
              <a:t>:</a:t>
            </a:r>
            <a:endParaRPr lang="en-ZA" sz="1600" dirty="0"/>
          </a:p>
          <a:p>
            <a:pPr marL="800100" lvl="3" indent="-342900">
              <a:buFont typeface="Calibri" panose="020F0502020204030204" pitchFamily="34" charset="0"/>
              <a:buChar char="−"/>
            </a:pPr>
            <a:r>
              <a:rPr lang="en-ZA" sz="1600" dirty="0"/>
              <a:t>Progress on the roll-out plan for the  construction of </a:t>
            </a:r>
            <a:r>
              <a:rPr lang="en-ZA" sz="1600" dirty="0" smtClean="0"/>
              <a:t>the 9 new </a:t>
            </a:r>
            <a:r>
              <a:rPr lang="en-ZA" sz="1600" dirty="0"/>
              <a:t>campuses</a:t>
            </a:r>
          </a:p>
          <a:p>
            <a:pPr marL="800100" lvl="3" indent="-342900">
              <a:buFont typeface="Calibri" panose="020F0502020204030204" pitchFamily="34" charset="0"/>
              <a:buChar char="−"/>
            </a:pPr>
            <a:r>
              <a:rPr lang="en-ZA" sz="1600" dirty="0" smtClean="0"/>
              <a:t>Functioning </a:t>
            </a:r>
            <a:r>
              <a:rPr lang="en-ZA" sz="1600" dirty="0"/>
              <a:t>of the </a:t>
            </a:r>
            <a:r>
              <a:rPr lang="en-ZA" sz="1600" dirty="0" smtClean="0"/>
              <a:t>already built new campuses </a:t>
            </a:r>
          </a:p>
          <a:p>
            <a:pPr marL="800100" lvl="3" indent="-342900">
              <a:buFont typeface="Calibri" panose="020F0502020204030204" pitchFamily="34" charset="0"/>
              <a:buChar char="−"/>
            </a:pPr>
            <a:r>
              <a:rPr lang="en-ZA" sz="1600" dirty="0" smtClean="0"/>
              <a:t>Infrastructure maintenance</a:t>
            </a:r>
            <a:endParaRPr lang="en-US" sz="1600" dirty="0"/>
          </a:p>
        </p:txBody>
      </p:sp>
      <p:sp>
        <p:nvSpPr>
          <p:cNvPr id="9" name="Slide Number Placeholder 3"/>
          <p:cNvSpPr>
            <a:spLocks noGrp="1"/>
          </p:cNvSpPr>
          <p:nvPr>
            <p:ph type="sldNum" sz="quarter" idx="12"/>
          </p:nvPr>
        </p:nvSpPr>
        <p:spPr>
          <a:xfrm>
            <a:off x="7010400" y="6487587"/>
            <a:ext cx="2133600" cy="365125"/>
          </a:xfrm>
        </p:spPr>
        <p:txBody>
          <a:bodyPr/>
          <a:lstStyle/>
          <a:p>
            <a:pPr algn="r">
              <a:defRPr/>
            </a:pPr>
            <a:fld id="{3BABFDD9-386B-4635-A8AB-4BCCAEB4E35F}" type="slidenum">
              <a:rPr lang="en-US" sz="1400" b="1" smtClean="0">
                <a:latin typeface="+mn-lt"/>
                <a:cs typeface="Arial" pitchFamily="34" charset="0"/>
              </a:rPr>
              <a:pPr algn="r">
                <a:defRPr/>
              </a:pPr>
              <a:t>20</a:t>
            </a:fld>
            <a:endParaRPr lang="en-US" sz="1400" b="1" dirty="0">
              <a:latin typeface="+mn-lt"/>
              <a:cs typeface="Arial" pitchFamily="34" charset="0"/>
            </a:endParaRPr>
          </a:p>
        </p:txBody>
      </p:sp>
      <p:sp>
        <p:nvSpPr>
          <p:cNvPr id="10" name="TextBox 9"/>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cs typeface="Arial" pitchFamily="34" charset="0"/>
              </a:rPr>
              <a:t>Performance on Infrastructure development </a:t>
            </a:r>
            <a:endParaRPr lang="en-ZA" sz="2800" b="1" dirty="0">
              <a:cs typeface="Arial" pitchFamily="34" charset="0"/>
            </a:endParaRPr>
          </a:p>
        </p:txBody>
      </p:sp>
    </p:spTree>
    <p:extLst>
      <p:ext uri="{BB962C8B-B14F-4D97-AF65-F5344CB8AC3E}">
        <p14:creationId xmlns:p14="http://schemas.microsoft.com/office/powerpoint/2010/main" xmlns="" val="2948642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6"/>
          <p:cNvSpPr>
            <a:spLocks noGrp="1"/>
          </p:cNvSpPr>
          <p:nvPr>
            <p:ph type="sldNum" sz="quarter" idx="12"/>
          </p:nvPr>
        </p:nvSpPr>
        <p:spPr>
          <a:xfrm>
            <a:off x="7010400" y="6477000"/>
            <a:ext cx="2133600" cy="476250"/>
          </a:xfrm>
        </p:spPr>
        <p:txBody>
          <a:bodyPr/>
          <a:lstStyle/>
          <a:p>
            <a:pPr>
              <a:defRPr/>
            </a:pPr>
            <a:fld id="{D5F94032-AF3F-446C-99A9-4D7094B0CF70}" type="slidenum">
              <a:rPr lang="en-US" b="1" smtClean="0"/>
              <a:pPr>
                <a:defRPr/>
              </a:pPr>
              <a:t>21</a:t>
            </a:fld>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xmlns="" val="2560995245"/>
              </p:ext>
            </p:extLst>
          </p:nvPr>
        </p:nvGraphicFramePr>
        <p:xfrm>
          <a:off x="381001" y="1447798"/>
          <a:ext cx="8305798" cy="4952999"/>
        </p:xfrm>
        <a:graphic>
          <a:graphicData uri="http://schemas.openxmlformats.org/drawingml/2006/table">
            <a:tbl>
              <a:tblPr firstRow="1" firstCol="1" bandRow="1">
                <a:tableStyleId>{5DA37D80-6434-44D0-A028-1B22A696006F}</a:tableStyleId>
              </a:tblPr>
              <a:tblGrid>
                <a:gridCol w="334476">
                  <a:extLst>
                    <a:ext uri="{9D8B030D-6E8A-4147-A177-3AD203B41FA5}">
                      <a16:colId xmlns="" xmlns:a16="http://schemas.microsoft.com/office/drawing/2014/main" val="20000"/>
                    </a:ext>
                  </a:extLst>
                </a:gridCol>
                <a:gridCol w="1248475">
                  <a:extLst>
                    <a:ext uri="{9D8B030D-6E8A-4147-A177-3AD203B41FA5}">
                      <a16:colId xmlns="" xmlns:a16="http://schemas.microsoft.com/office/drawing/2014/main" val="20001"/>
                    </a:ext>
                  </a:extLst>
                </a:gridCol>
                <a:gridCol w="1185648">
                  <a:extLst>
                    <a:ext uri="{9D8B030D-6E8A-4147-A177-3AD203B41FA5}">
                      <a16:colId xmlns="" xmlns:a16="http://schemas.microsoft.com/office/drawing/2014/main" val="20002"/>
                    </a:ext>
                  </a:extLst>
                </a:gridCol>
                <a:gridCol w="849455">
                  <a:extLst>
                    <a:ext uri="{9D8B030D-6E8A-4147-A177-3AD203B41FA5}">
                      <a16:colId xmlns="" xmlns:a16="http://schemas.microsoft.com/office/drawing/2014/main" val="20003"/>
                    </a:ext>
                  </a:extLst>
                </a:gridCol>
                <a:gridCol w="1101149">
                  <a:extLst>
                    <a:ext uri="{9D8B030D-6E8A-4147-A177-3AD203B41FA5}">
                      <a16:colId xmlns="" xmlns:a16="http://schemas.microsoft.com/office/drawing/2014/main" val="3898203572"/>
                    </a:ext>
                  </a:extLst>
                </a:gridCol>
                <a:gridCol w="976203">
                  <a:extLst>
                    <a:ext uri="{9D8B030D-6E8A-4147-A177-3AD203B41FA5}">
                      <a16:colId xmlns="" xmlns:a16="http://schemas.microsoft.com/office/drawing/2014/main" val="1173301133"/>
                    </a:ext>
                  </a:extLst>
                </a:gridCol>
                <a:gridCol w="1344746">
                  <a:extLst>
                    <a:ext uri="{9D8B030D-6E8A-4147-A177-3AD203B41FA5}">
                      <a16:colId xmlns="" xmlns:a16="http://schemas.microsoft.com/office/drawing/2014/main" val="2133000424"/>
                    </a:ext>
                  </a:extLst>
                </a:gridCol>
                <a:gridCol w="1265646">
                  <a:extLst>
                    <a:ext uri="{9D8B030D-6E8A-4147-A177-3AD203B41FA5}">
                      <a16:colId xmlns="" xmlns:a16="http://schemas.microsoft.com/office/drawing/2014/main" val="1452410724"/>
                    </a:ext>
                  </a:extLst>
                </a:gridCol>
              </a:tblGrid>
              <a:tr h="814119">
                <a:tc rowSpan="2">
                  <a:txBody>
                    <a:bodyPr/>
                    <a:lstStyle/>
                    <a:p>
                      <a:pPr algn="just">
                        <a:lnSpc>
                          <a:spcPct val="150000"/>
                        </a:lnSpc>
                        <a:spcAft>
                          <a:spcPts val="0"/>
                        </a:spcAft>
                      </a:pP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rowSpan="2" gridSpan="2">
                  <a:txBody>
                    <a:bodyPr/>
                    <a:lstStyle/>
                    <a:p>
                      <a:pPr algn="ctr">
                        <a:lnSpc>
                          <a:spcPct val="150000"/>
                        </a:lnSpc>
                        <a:spcAft>
                          <a:spcPts val="0"/>
                        </a:spcAft>
                      </a:pPr>
                      <a:r>
                        <a:rPr lang="en-US" sz="900" u="none" strike="noStrike" dirty="0" smtClean="0">
                          <a:effectLst/>
                        </a:rPr>
                        <a:t>CURRENT</a:t>
                      </a:r>
                      <a:r>
                        <a:rPr lang="en-US" sz="900" u="none" strike="noStrike" baseline="0" dirty="0" smtClean="0">
                          <a:effectLst/>
                        </a:rPr>
                        <a:t> NINE (9) SITES UNDER CONSTRUCTION</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rowSpan="2" hMerge="1">
                  <a:txBody>
                    <a:bodyPr/>
                    <a:lstStyle/>
                    <a:p>
                      <a:pPr algn="just">
                        <a:lnSpc>
                          <a:spcPct val="150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9525" marB="0"/>
                </a:tc>
                <a:tc>
                  <a:txBody>
                    <a:bodyPr/>
                    <a:lstStyle/>
                    <a:p>
                      <a:pPr algn="ctr">
                        <a:lnSpc>
                          <a:spcPct val="150000"/>
                        </a:lnSpc>
                        <a:spcAft>
                          <a:spcPts val="0"/>
                        </a:spcAft>
                      </a:pPr>
                      <a:r>
                        <a:rPr lang="en-ZA" sz="900" dirty="0" smtClean="0">
                          <a:effectLst/>
                        </a:rPr>
                        <a:t>CONTRACT VALUE</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ctr">
                        <a:lnSpc>
                          <a:spcPct val="150000"/>
                        </a:lnSpc>
                        <a:spcAft>
                          <a:spcPts val="0"/>
                        </a:spcAft>
                      </a:pPr>
                      <a:r>
                        <a:rPr lang="en-ZA" sz="900" dirty="0" smtClean="0">
                          <a:effectLst/>
                        </a:rPr>
                        <a:t>CONTRACT</a:t>
                      </a:r>
                      <a:r>
                        <a:rPr lang="en-ZA" sz="900" baseline="0" dirty="0" smtClean="0">
                          <a:effectLst/>
                        </a:rPr>
                        <a:t> EXPENDITURE</a:t>
                      </a:r>
                    </a:p>
                    <a:p>
                      <a:pPr algn="ctr">
                        <a:lnSpc>
                          <a:spcPct val="150000"/>
                        </a:lnSpc>
                        <a:spcAft>
                          <a:spcPts val="0"/>
                        </a:spcAft>
                      </a:pPr>
                      <a:r>
                        <a:rPr lang="en-ZA" sz="900" dirty="0" smtClean="0">
                          <a:effectLst/>
                        </a:rPr>
                        <a:t>Incl.</a:t>
                      </a:r>
                      <a:r>
                        <a:rPr lang="en-ZA" sz="900" baseline="0" dirty="0" smtClean="0">
                          <a:effectLst/>
                        </a:rPr>
                        <a:t> Retention</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rowSpan="2">
                  <a:txBody>
                    <a:bodyPr/>
                    <a:lstStyle/>
                    <a:p>
                      <a:pPr algn="ctr">
                        <a:lnSpc>
                          <a:spcPct val="150000"/>
                        </a:lnSpc>
                        <a:spcAft>
                          <a:spcPts val="0"/>
                        </a:spcAft>
                      </a:pPr>
                      <a:r>
                        <a:rPr lang="en-ZA" sz="900" dirty="0" smtClean="0">
                          <a:effectLst/>
                        </a:rPr>
                        <a:t>% COMPLETION</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rowSpan="2">
                  <a:txBody>
                    <a:bodyPr/>
                    <a:lstStyle/>
                    <a:p>
                      <a:pPr algn="ctr">
                        <a:lnSpc>
                          <a:spcPct val="150000"/>
                        </a:lnSpc>
                        <a:spcAft>
                          <a:spcPts val="0"/>
                        </a:spcAft>
                      </a:pPr>
                      <a:r>
                        <a:rPr lang="en-ZA" sz="900" dirty="0" smtClean="0">
                          <a:effectLst/>
                        </a:rPr>
                        <a:t>ANTICIPATED COMPLETION DATES</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rowSpan="2">
                  <a:txBody>
                    <a:bodyPr/>
                    <a:lstStyle/>
                    <a:p>
                      <a:pPr algn="ctr"/>
                      <a:r>
                        <a:rPr lang="en-ZA" sz="900" dirty="0" smtClean="0"/>
                        <a:t>EMPLOYMENT</a:t>
                      </a:r>
                      <a:r>
                        <a:rPr lang="en-ZA" sz="900" baseline="0" dirty="0" smtClean="0"/>
                        <a:t> OF LOCAL LABOUR</a:t>
                      </a:r>
                    </a:p>
                    <a:p>
                      <a:pPr algn="ctr"/>
                      <a:endParaRPr lang="en-ZA" sz="900" baseline="0" dirty="0" smtClean="0"/>
                    </a:p>
                    <a:p>
                      <a:pPr algn="ctr"/>
                      <a:r>
                        <a:rPr lang="en-ZA" sz="900" dirty="0" smtClean="0"/>
                        <a:t>F= Female</a:t>
                      </a:r>
                    </a:p>
                    <a:p>
                      <a:pPr algn="ctr"/>
                      <a:r>
                        <a:rPr lang="en-ZA" sz="900" dirty="0" smtClean="0"/>
                        <a:t>M=</a:t>
                      </a:r>
                      <a:r>
                        <a:rPr lang="en-ZA" sz="900" baseline="0" dirty="0" smtClean="0"/>
                        <a:t> Male</a:t>
                      </a:r>
                      <a:endParaRPr lang="en-US" sz="900" dirty="0">
                        <a:solidFill>
                          <a:schemeClr val="tx1"/>
                        </a:solidFill>
                        <a:latin typeface="+mj-lt"/>
                      </a:endParaRPr>
                    </a:p>
                  </a:txBody>
                  <a:tcPr marL="8792" marR="8792" marT="8792" marB="0"/>
                </a:tc>
                <a:extLst>
                  <a:ext uri="{0D108BD9-81ED-4DB2-BD59-A6C34878D82A}">
                    <a16:rowId xmlns="" xmlns:a16="http://schemas.microsoft.com/office/drawing/2014/main" val="10000"/>
                  </a:ext>
                </a:extLst>
              </a:tr>
              <a:tr h="27814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a:lnSpc>
                          <a:spcPct val="150000"/>
                        </a:lnSpc>
                        <a:spcAft>
                          <a:spcPts val="0"/>
                        </a:spcAft>
                      </a:pPr>
                      <a:r>
                        <a:rPr lang="en-ZA" sz="1000" dirty="0" smtClean="0">
                          <a:effectLst/>
                        </a:rPr>
                        <a:t> R` 000</a:t>
                      </a:r>
                      <a:endParaRPr lang="en-ZA"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ctr">
                        <a:lnSpc>
                          <a:spcPct val="150000"/>
                        </a:lnSpc>
                        <a:spcAft>
                          <a:spcPts val="0"/>
                        </a:spcAft>
                      </a:pPr>
                      <a:r>
                        <a:rPr lang="en-ZA" sz="1000" dirty="0" smtClean="0">
                          <a:effectLst/>
                        </a:rPr>
                        <a:t>R`000</a:t>
                      </a:r>
                      <a:endParaRPr lang="en-ZA"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2545790879"/>
                  </a:ext>
                </a:extLst>
              </a:tr>
              <a:tr h="435259">
                <a:tc>
                  <a:txBody>
                    <a:bodyPr/>
                    <a:lstStyle/>
                    <a:p>
                      <a:pPr algn="just">
                        <a:lnSpc>
                          <a:spcPct val="150000"/>
                        </a:lnSpc>
                        <a:spcAft>
                          <a:spcPts val="0"/>
                        </a:spcAft>
                      </a:pP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just">
                        <a:lnSpc>
                          <a:spcPct val="150000"/>
                        </a:lnSpc>
                        <a:spcAft>
                          <a:spcPts val="0"/>
                        </a:spcAft>
                      </a:pPr>
                      <a:r>
                        <a:rPr lang="en-ZA" sz="900" dirty="0" smtClean="0">
                          <a:effectLst/>
                        </a:rPr>
                        <a:t>NEW</a:t>
                      </a:r>
                      <a:r>
                        <a:rPr lang="en-ZA" sz="900" baseline="0" dirty="0" smtClean="0">
                          <a:effectLst/>
                        </a:rPr>
                        <a:t> CONSTRUCTION </a:t>
                      </a:r>
                      <a:endParaRPr lang="en-ZA"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just">
                        <a:lnSpc>
                          <a:spcPct val="150000"/>
                        </a:lnSpc>
                        <a:spcAft>
                          <a:spcPts val="0"/>
                        </a:spcAft>
                      </a:pPr>
                      <a:r>
                        <a:rPr lang="en-ZA" sz="900" dirty="0" smtClean="0">
                          <a:effectLst/>
                        </a:rPr>
                        <a:t>REFURISHMENT</a:t>
                      </a:r>
                      <a:endParaRPr lang="en-ZA"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gridSpan="4">
                  <a:txBody>
                    <a:bodyPr/>
                    <a:lstStyle/>
                    <a:p>
                      <a:pPr algn="just">
                        <a:lnSpc>
                          <a:spcPct val="150000"/>
                        </a:lnSpc>
                        <a:spcAft>
                          <a:spcPts val="0"/>
                        </a:spcAft>
                      </a:pP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ZA" sz="900" baseline="0" dirty="0" smtClean="0"/>
                        <a:t>  </a:t>
                      </a:r>
                    </a:p>
                    <a:p>
                      <a:pPr algn="ctr"/>
                      <a:r>
                        <a:rPr lang="en-ZA" sz="900" baseline="0" dirty="0" smtClean="0"/>
                        <a:t>F        +         M</a:t>
                      </a:r>
                      <a:endParaRPr lang="en-US" sz="900" b="1" dirty="0">
                        <a:solidFill>
                          <a:schemeClr val="tx1"/>
                        </a:solidFill>
                      </a:endParaRPr>
                    </a:p>
                  </a:txBody>
                  <a:tcPr marL="46306" marR="46306" marT="8792" marB="0"/>
                </a:tc>
                <a:extLst>
                  <a:ext uri="{0D108BD9-81ED-4DB2-BD59-A6C34878D82A}">
                    <a16:rowId xmlns="" xmlns:a16="http://schemas.microsoft.com/office/drawing/2014/main" val="10001"/>
                  </a:ext>
                </a:extLst>
              </a:tr>
              <a:tr h="278140">
                <a:tc>
                  <a:txBody>
                    <a:bodyPr/>
                    <a:lstStyle/>
                    <a:p>
                      <a:pPr algn="just">
                        <a:lnSpc>
                          <a:spcPct val="150000"/>
                        </a:lnSpc>
                        <a:spcAft>
                          <a:spcPts val="0"/>
                        </a:spcAft>
                      </a:pPr>
                      <a:r>
                        <a:rPr lang="en-ZA" sz="1000" dirty="0" smtClean="0">
                          <a:effectLst/>
                        </a:rPr>
                        <a:t>1</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marL="0" marR="0" indent="0" algn="just" defTabSz="457209" rtl="0" eaLnBrk="1" fontAlgn="auto" latinLnBrk="0" hangingPunct="1">
                        <a:lnSpc>
                          <a:spcPct val="150000"/>
                        </a:lnSpc>
                        <a:spcBef>
                          <a:spcPts val="0"/>
                        </a:spcBef>
                        <a:spcAft>
                          <a:spcPts val="0"/>
                        </a:spcAft>
                        <a:buClrTx/>
                        <a:buSzTx/>
                        <a:buFontTx/>
                        <a:buNone/>
                        <a:tabLst/>
                        <a:defRPr/>
                      </a:pPr>
                      <a:r>
                        <a:rPr lang="en-ZA" sz="900" kern="1200" dirty="0" smtClean="0">
                          <a:effectLst/>
                        </a:rPr>
                        <a:t>Graaff Reinet</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rowSpan="7">
                  <a:txBody>
                    <a:bodyPr/>
                    <a:lstStyle/>
                    <a:p>
                      <a:pPr algn="just">
                        <a:lnSpc>
                          <a:spcPct val="150000"/>
                        </a:lnSpc>
                        <a:spcAft>
                          <a:spcPts val="0"/>
                        </a:spcAft>
                      </a:pP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ctr">
                        <a:lnSpc>
                          <a:spcPct val="115000"/>
                        </a:lnSpc>
                        <a:spcAft>
                          <a:spcPts val="0"/>
                        </a:spcAft>
                      </a:pPr>
                      <a:r>
                        <a:rPr lang="en-ZA" sz="900" dirty="0" smtClean="0">
                          <a:effectLst/>
                        </a:rPr>
                        <a:t>108 111</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ctr">
                        <a:lnSpc>
                          <a:spcPct val="115000"/>
                        </a:lnSpc>
                        <a:spcAft>
                          <a:spcPts val="0"/>
                        </a:spcAft>
                      </a:pPr>
                      <a:r>
                        <a:rPr lang="en-ZA" sz="900" dirty="0" smtClean="0">
                          <a:effectLst/>
                        </a:rPr>
                        <a:t>72 904</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ctr">
                        <a:lnSpc>
                          <a:spcPct val="115000"/>
                        </a:lnSpc>
                        <a:spcAft>
                          <a:spcPts val="0"/>
                        </a:spcAft>
                      </a:pPr>
                      <a:r>
                        <a:rPr lang="en-ZA" sz="900" dirty="0" smtClean="0">
                          <a:effectLst/>
                        </a:rPr>
                        <a:t>85</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l">
                        <a:lnSpc>
                          <a:spcPct val="115000"/>
                        </a:lnSpc>
                        <a:spcAft>
                          <a:spcPts val="0"/>
                        </a:spcAft>
                      </a:pPr>
                      <a:r>
                        <a:rPr lang="en-ZA" sz="900" dirty="0" smtClean="0">
                          <a:effectLst/>
                        </a:rPr>
                        <a:t>20 February</a:t>
                      </a:r>
                      <a:r>
                        <a:rPr lang="en-ZA" sz="900" baseline="0" dirty="0" smtClean="0">
                          <a:effectLst/>
                        </a:rPr>
                        <a:t> </a:t>
                      </a:r>
                      <a:r>
                        <a:rPr lang="en-ZA" sz="900" dirty="0" smtClean="0">
                          <a:effectLst/>
                        </a:rPr>
                        <a:t>2020</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ctr"/>
                      <a:r>
                        <a:rPr lang="en-ZA" sz="900" dirty="0" smtClean="0"/>
                        <a:t>13 + 85</a:t>
                      </a:r>
                      <a:endParaRPr lang="en-US" sz="900" b="1" dirty="0">
                        <a:solidFill>
                          <a:schemeClr val="tx1"/>
                        </a:solidFill>
                      </a:endParaRPr>
                    </a:p>
                  </a:txBody>
                  <a:tcPr marL="8792" marR="8792" marT="8792" marB="0"/>
                </a:tc>
                <a:extLst>
                  <a:ext uri="{0D108BD9-81ED-4DB2-BD59-A6C34878D82A}">
                    <a16:rowId xmlns="" xmlns:a16="http://schemas.microsoft.com/office/drawing/2014/main" val="10002"/>
                  </a:ext>
                </a:extLst>
              </a:tr>
              <a:tr h="278140">
                <a:tc>
                  <a:txBody>
                    <a:bodyPr/>
                    <a:lstStyle/>
                    <a:p>
                      <a:pPr algn="just">
                        <a:lnSpc>
                          <a:spcPct val="150000"/>
                        </a:lnSpc>
                        <a:spcAft>
                          <a:spcPts val="0"/>
                        </a:spcAft>
                      </a:pPr>
                      <a:r>
                        <a:rPr lang="en-ZA" sz="1000" dirty="0" smtClean="0">
                          <a:effectLst/>
                        </a:rPr>
                        <a:t>2</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marL="0" marR="0" indent="0" algn="just" defTabSz="457209" rtl="0" eaLnBrk="1" fontAlgn="auto" latinLnBrk="0" hangingPunct="1">
                        <a:lnSpc>
                          <a:spcPct val="150000"/>
                        </a:lnSpc>
                        <a:spcBef>
                          <a:spcPts val="0"/>
                        </a:spcBef>
                        <a:spcAft>
                          <a:spcPts val="0"/>
                        </a:spcAft>
                        <a:buClrTx/>
                        <a:buSzTx/>
                        <a:buFontTx/>
                        <a:buNone/>
                        <a:tabLst/>
                        <a:defRPr/>
                      </a:pPr>
                      <a:r>
                        <a:rPr lang="en-ZA" sz="900" kern="1200" dirty="0" smtClean="0">
                          <a:effectLst/>
                        </a:rPr>
                        <a:t>Aliwal North</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vMerge="1">
                  <a:txBody>
                    <a:bodyPr/>
                    <a:lstStyle/>
                    <a:p>
                      <a:pPr algn="just">
                        <a:lnSpc>
                          <a:spcPct val="150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9525" marB="0"/>
                </a:tc>
                <a:tc>
                  <a:txBody>
                    <a:bodyPr/>
                    <a:lstStyle/>
                    <a:p>
                      <a:pPr algn="ctr">
                        <a:lnSpc>
                          <a:spcPct val="115000"/>
                        </a:lnSpc>
                        <a:spcAft>
                          <a:spcPts val="0"/>
                        </a:spcAft>
                      </a:pPr>
                      <a:r>
                        <a:rPr lang="en-ZA" sz="900" dirty="0" smtClean="0">
                          <a:effectLst/>
                        </a:rPr>
                        <a:t>116 928</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ctr">
                        <a:lnSpc>
                          <a:spcPct val="115000"/>
                        </a:lnSpc>
                        <a:spcAft>
                          <a:spcPts val="0"/>
                        </a:spcAft>
                      </a:pPr>
                      <a:r>
                        <a:rPr lang="en-ZA" sz="900" dirty="0" smtClean="0">
                          <a:effectLst/>
                        </a:rPr>
                        <a:t>68</a:t>
                      </a:r>
                      <a:r>
                        <a:rPr lang="en-ZA" sz="900" baseline="0" dirty="0" smtClean="0">
                          <a:effectLst/>
                        </a:rPr>
                        <a:t> 565</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ctr">
                        <a:lnSpc>
                          <a:spcPct val="115000"/>
                        </a:lnSpc>
                        <a:spcAft>
                          <a:spcPts val="0"/>
                        </a:spcAft>
                      </a:pPr>
                      <a:r>
                        <a:rPr lang="en-ZA" sz="900" dirty="0" smtClean="0">
                          <a:effectLst/>
                        </a:rPr>
                        <a:t>50</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l">
                        <a:lnSpc>
                          <a:spcPct val="115000"/>
                        </a:lnSpc>
                        <a:spcAft>
                          <a:spcPts val="0"/>
                        </a:spcAft>
                      </a:pPr>
                      <a:r>
                        <a:rPr lang="en-ZA" sz="900" dirty="0" smtClean="0">
                          <a:effectLst/>
                        </a:rPr>
                        <a:t>20 February 2020</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marL="0" algn="ctr" defTabSz="457209" rtl="0" eaLnBrk="1" latinLnBrk="0" hangingPunct="1"/>
                      <a:r>
                        <a:rPr lang="en-ZA" sz="900" kern="1200" dirty="0" smtClean="0"/>
                        <a:t>23 + 53</a:t>
                      </a:r>
                      <a:endParaRPr lang="en-US" sz="900" kern="1200" dirty="0">
                        <a:solidFill>
                          <a:schemeClr val="tx1"/>
                        </a:solidFill>
                        <a:latin typeface="+mn-lt"/>
                        <a:ea typeface="+mn-ea"/>
                        <a:cs typeface="+mn-cs"/>
                      </a:endParaRPr>
                    </a:p>
                  </a:txBody>
                  <a:tcPr marL="8792" marR="8792" marT="8792" marB="0"/>
                </a:tc>
                <a:extLst>
                  <a:ext uri="{0D108BD9-81ED-4DB2-BD59-A6C34878D82A}">
                    <a16:rowId xmlns="" xmlns:a16="http://schemas.microsoft.com/office/drawing/2014/main" val="10003"/>
                  </a:ext>
                </a:extLst>
              </a:tr>
              <a:tr h="330813">
                <a:tc>
                  <a:txBody>
                    <a:bodyPr/>
                    <a:lstStyle/>
                    <a:p>
                      <a:pPr algn="just">
                        <a:lnSpc>
                          <a:spcPct val="150000"/>
                        </a:lnSpc>
                        <a:spcAft>
                          <a:spcPts val="0"/>
                        </a:spcAft>
                      </a:pPr>
                      <a:r>
                        <a:rPr lang="en-ZA" sz="1000" dirty="0" smtClean="0">
                          <a:effectLst/>
                        </a:rPr>
                        <a:t>3</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marL="0" marR="0" indent="0" algn="just" defTabSz="457209" rtl="0" eaLnBrk="1" fontAlgn="auto" latinLnBrk="0" hangingPunct="1">
                        <a:lnSpc>
                          <a:spcPct val="150000"/>
                        </a:lnSpc>
                        <a:spcBef>
                          <a:spcPts val="0"/>
                        </a:spcBef>
                        <a:spcAft>
                          <a:spcPts val="0"/>
                        </a:spcAft>
                        <a:buClrTx/>
                        <a:buSzTx/>
                        <a:buFontTx/>
                        <a:buNone/>
                        <a:tabLst/>
                        <a:defRPr/>
                      </a:pPr>
                      <a:r>
                        <a:rPr lang="en-ZA" sz="900" kern="1200" dirty="0" smtClean="0">
                          <a:effectLst/>
                        </a:rPr>
                        <a:t>Sterkspruit</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vMerge="1">
                  <a:txBody>
                    <a:bodyPr/>
                    <a:lstStyle/>
                    <a:p>
                      <a:pPr algn="just">
                        <a:lnSpc>
                          <a:spcPct val="150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9525" marB="0"/>
                </a:tc>
                <a:tc>
                  <a:txBody>
                    <a:bodyPr/>
                    <a:lstStyle/>
                    <a:p>
                      <a:pPr algn="ctr">
                        <a:lnSpc>
                          <a:spcPct val="115000"/>
                        </a:lnSpc>
                        <a:spcAft>
                          <a:spcPts val="0"/>
                        </a:spcAft>
                      </a:pPr>
                      <a:r>
                        <a:rPr lang="en-ZA" sz="900" dirty="0" smtClean="0">
                          <a:effectLst/>
                        </a:rPr>
                        <a:t>153 383</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ctr">
                        <a:lnSpc>
                          <a:spcPct val="115000"/>
                        </a:lnSpc>
                        <a:spcAft>
                          <a:spcPts val="0"/>
                        </a:spcAft>
                      </a:pPr>
                      <a:r>
                        <a:rPr lang="en-ZA" sz="900" dirty="0" smtClean="0">
                          <a:effectLst/>
                        </a:rPr>
                        <a:t>85 749</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ctr">
                        <a:lnSpc>
                          <a:spcPct val="115000"/>
                        </a:lnSpc>
                        <a:spcAft>
                          <a:spcPts val="0"/>
                        </a:spcAft>
                      </a:pPr>
                      <a:r>
                        <a:rPr lang="en-ZA" sz="900" dirty="0" smtClean="0">
                          <a:effectLst/>
                        </a:rPr>
                        <a:t>60</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l">
                        <a:lnSpc>
                          <a:spcPct val="115000"/>
                        </a:lnSpc>
                        <a:spcAft>
                          <a:spcPts val="0"/>
                        </a:spcAft>
                      </a:pPr>
                      <a:r>
                        <a:rPr lang="en-ZA" sz="900" dirty="0" smtClean="0">
                          <a:effectLst/>
                        </a:rPr>
                        <a:t>30 April</a:t>
                      </a:r>
                      <a:r>
                        <a:rPr lang="en-ZA" sz="900" baseline="0" dirty="0" smtClean="0">
                          <a:effectLst/>
                        </a:rPr>
                        <a:t> 2020</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marL="0" algn="ctr" defTabSz="457209" rtl="0" eaLnBrk="1" latinLnBrk="0" hangingPunct="1"/>
                      <a:r>
                        <a:rPr lang="en-ZA" sz="900" kern="1200" dirty="0" smtClean="0"/>
                        <a:t> 20</a:t>
                      </a:r>
                      <a:r>
                        <a:rPr lang="en-ZA" sz="900" kern="1200" baseline="0" dirty="0" smtClean="0"/>
                        <a:t> </a:t>
                      </a:r>
                      <a:r>
                        <a:rPr lang="en-ZA" sz="900" kern="1200" dirty="0" smtClean="0"/>
                        <a:t> + 120</a:t>
                      </a:r>
                      <a:endParaRPr lang="en-US" sz="900" kern="1200" dirty="0">
                        <a:solidFill>
                          <a:schemeClr val="tx1"/>
                        </a:solidFill>
                        <a:latin typeface="+mn-lt"/>
                        <a:ea typeface="+mn-ea"/>
                        <a:cs typeface="+mn-cs"/>
                      </a:endParaRPr>
                    </a:p>
                  </a:txBody>
                  <a:tcPr marL="8792" marR="8792" marT="8792" marB="0"/>
                </a:tc>
                <a:extLst>
                  <a:ext uri="{0D108BD9-81ED-4DB2-BD59-A6C34878D82A}">
                    <a16:rowId xmlns="" xmlns:a16="http://schemas.microsoft.com/office/drawing/2014/main" val="10004"/>
                  </a:ext>
                </a:extLst>
              </a:tr>
              <a:tr h="278140">
                <a:tc>
                  <a:txBody>
                    <a:bodyPr/>
                    <a:lstStyle/>
                    <a:p>
                      <a:pPr algn="just">
                        <a:lnSpc>
                          <a:spcPct val="150000"/>
                        </a:lnSpc>
                        <a:spcAft>
                          <a:spcPts val="0"/>
                        </a:spcAft>
                      </a:pPr>
                      <a:r>
                        <a:rPr lang="en-ZA" sz="1000" dirty="0" smtClean="0">
                          <a:effectLst/>
                        </a:rPr>
                        <a:t>4</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marL="0" marR="0" indent="0" algn="just" defTabSz="457209" rtl="0" eaLnBrk="1" fontAlgn="auto" latinLnBrk="0" hangingPunct="1">
                        <a:lnSpc>
                          <a:spcPct val="150000"/>
                        </a:lnSpc>
                        <a:spcBef>
                          <a:spcPts val="0"/>
                        </a:spcBef>
                        <a:spcAft>
                          <a:spcPts val="0"/>
                        </a:spcAft>
                        <a:buClrTx/>
                        <a:buSzTx/>
                        <a:buFontTx/>
                        <a:buNone/>
                        <a:tabLst/>
                        <a:defRPr/>
                      </a:pPr>
                      <a:r>
                        <a:rPr lang="en-ZA" sz="900" kern="1200" dirty="0" smtClean="0">
                          <a:effectLst/>
                        </a:rPr>
                        <a:t>Ngqungqushe</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vMerge="1">
                  <a:txBody>
                    <a:bodyPr/>
                    <a:lstStyle/>
                    <a:p>
                      <a:pPr algn="just">
                        <a:lnSpc>
                          <a:spcPct val="150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9525" marB="0"/>
                </a:tc>
                <a:tc>
                  <a:txBody>
                    <a:bodyPr/>
                    <a:lstStyle/>
                    <a:p>
                      <a:pPr algn="ctr">
                        <a:lnSpc>
                          <a:spcPct val="115000"/>
                        </a:lnSpc>
                        <a:spcAft>
                          <a:spcPts val="0"/>
                        </a:spcAft>
                      </a:pPr>
                      <a:r>
                        <a:rPr lang="en-ZA" sz="900" dirty="0" smtClean="0">
                          <a:effectLst/>
                        </a:rPr>
                        <a:t>156 217</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ctr">
                        <a:lnSpc>
                          <a:spcPct val="115000"/>
                        </a:lnSpc>
                        <a:spcAft>
                          <a:spcPts val="0"/>
                        </a:spcAft>
                      </a:pPr>
                      <a:r>
                        <a:rPr lang="en-ZA" sz="900" dirty="0" smtClean="0">
                          <a:effectLst/>
                        </a:rPr>
                        <a:t>58</a:t>
                      </a:r>
                      <a:r>
                        <a:rPr lang="en-ZA" sz="900" baseline="0" dirty="0" smtClean="0">
                          <a:effectLst/>
                        </a:rPr>
                        <a:t> 104</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ctr">
                        <a:lnSpc>
                          <a:spcPct val="115000"/>
                        </a:lnSpc>
                        <a:spcAft>
                          <a:spcPts val="0"/>
                        </a:spcAft>
                      </a:pPr>
                      <a:r>
                        <a:rPr lang="en-ZA" sz="900" dirty="0" smtClean="0">
                          <a:effectLst/>
                        </a:rPr>
                        <a:t>36</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l">
                        <a:lnSpc>
                          <a:spcPct val="115000"/>
                        </a:lnSpc>
                        <a:spcAft>
                          <a:spcPts val="0"/>
                        </a:spcAft>
                      </a:pPr>
                      <a:r>
                        <a:rPr lang="en-ZA" sz="900" dirty="0" smtClean="0">
                          <a:effectLst/>
                        </a:rPr>
                        <a:t>03 October 2019</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marL="0" algn="ctr" defTabSz="457209" rtl="0" eaLnBrk="1" latinLnBrk="0" hangingPunct="1"/>
                      <a:r>
                        <a:rPr lang="en-ZA" sz="900" kern="1200" dirty="0" smtClean="0"/>
                        <a:t>15</a:t>
                      </a:r>
                      <a:r>
                        <a:rPr lang="en-ZA" sz="900" kern="1200" baseline="0" dirty="0" smtClean="0"/>
                        <a:t> </a:t>
                      </a:r>
                      <a:r>
                        <a:rPr lang="en-ZA" sz="900" kern="1200" dirty="0" smtClean="0"/>
                        <a:t>+ 62</a:t>
                      </a:r>
                      <a:endParaRPr lang="en-US" sz="900" kern="1200" dirty="0">
                        <a:solidFill>
                          <a:schemeClr val="tx1"/>
                        </a:solidFill>
                        <a:latin typeface="+mn-lt"/>
                        <a:ea typeface="+mn-ea"/>
                        <a:cs typeface="+mn-cs"/>
                      </a:endParaRPr>
                    </a:p>
                  </a:txBody>
                  <a:tcPr marL="8792" marR="8792" marT="8792" marB="0"/>
                </a:tc>
                <a:extLst>
                  <a:ext uri="{0D108BD9-81ED-4DB2-BD59-A6C34878D82A}">
                    <a16:rowId xmlns="" xmlns:a16="http://schemas.microsoft.com/office/drawing/2014/main" val="10005"/>
                  </a:ext>
                </a:extLst>
              </a:tr>
              <a:tr h="369083">
                <a:tc>
                  <a:txBody>
                    <a:bodyPr/>
                    <a:lstStyle/>
                    <a:p>
                      <a:pPr algn="just">
                        <a:lnSpc>
                          <a:spcPct val="150000"/>
                        </a:lnSpc>
                        <a:spcAft>
                          <a:spcPts val="0"/>
                        </a:spcAft>
                      </a:pPr>
                      <a:r>
                        <a:rPr lang="en-ZA" sz="1000" dirty="0" smtClean="0">
                          <a:effectLst/>
                        </a:rPr>
                        <a:t>5</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marL="0" marR="0" indent="0" algn="just" defTabSz="457209" rtl="0" eaLnBrk="1" fontAlgn="auto" latinLnBrk="0" hangingPunct="1">
                        <a:lnSpc>
                          <a:spcPct val="150000"/>
                        </a:lnSpc>
                        <a:spcBef>
                          <a:spcPts val="0"/>
                        </a:spcBef>
                        <a:spcAft>
                          <a:spcPts val="0"/>
                        </a:spcAft>
                        <a:buClrTx/>
                        <a:buSzTx/>
                        <a:buFontTx/>
                        <a:buNone/>
                        <a:tabLst/>
                        <a:defRPr/>
                      </a:pPr>
                      <a:r>
                        <a:rPr lang="en-ZA" sz="900" kern="1200" dirty="0" smtClean="0">
                          <a:effectLst/>
                        </a:rPr>
                        <a:t>Msinga</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vMerge="1">
                  <a:txBody>
                    <a:bodyPr/>
                    <a:lstStyle/>
                    <a:p>
                      <a:endParaRPr lang="en-US"/>
                    </a:p>
                  </a:txBody>
                  <a:tcPr/>
                </a:tc>
                <a:tc>
                  <a:txBody>
                    <a:bodyPr/>
                    <a:lstStyle/>
                    <a:p>
                      <a:pPr algn="ctr">
                        <a:lnSpc>
                          <a:spcPct val="115000"/>
                        </a:lnSpc>
                        <a:spcAft>
                          <a:spcPts val="0"/>
                        </a:spcAft>
                      </a:pPr>
                      <a:r>
                        <a:rPr lang="en-ZA" sz="900" dirty="0" smtClean="0">
                          <a:effectLst/>
                        </a:rPr>
                        <a:t>130 304</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ctr">
                        <a:lnSpc>
                          <a:spcPct val="115000"/>
                        </a:lnSpc>
                        <a:spcAft>
                          <a:spcPts val="0"/>
                        </a:spcAft>
                      </a:pPr>
                      <a:r>
                        <a:rPr lang="en-ZA" sz="900" dirty="0" smtClean="0">
                          <a:effectLst/>
                        </a:rPr>
                        <a:t>76</a:t>
                      </a:r>
                      <a:r>
                        <a:rPr lang="en-ZA" sz="900" baseline="0" dirty="0" smtClean="0">
                          <a:effectLst/>
                        </a:rPr>
                        <a:t> 475</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ctr">
                        <a:lnSpc>
                          <a:spcPct val="115000"/>
                        </a:lnSpc>
                        <a:spcAft>
                          <a:spcPts val="0"/>
                        </a:spcAft>
                      </a:pPr>
                      <a:r>
                        <a:rPr lang="en-ZA" sz="900" dirty="0" smtClean="0">
                          <a:effectLst/>
                        </a:rPr>
                        <a:t>70</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l">
                        <a:lnSpc>
                          <a:spcPct val="115000"/>
                        </a:lnSpc>
                        <a:spcAft>
                          <a:spcPts val="0"/>
                        </a:spcAft>
                      </a:pPr>
                      <a:r>
                        <a:rPr lang="en-ZA" sz="900" dirty="0" smtClean="0">
                          <a:effectLst/>
                        </a:rPr>
                        <a:t>15 November</a:t>
                      </a:r>
                      <a:r>
                        <a:rPr lang="en-ZA" sz="900" baseline="0" dirty="0" smtClean="0">
                          <a:effectLst/>
                        </a:rPr>
                        <a:t> 2019</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marL="0" algn="ctr" defTabSz="457209" rtl="0" eaLnBrk="1" latinLnBrk="0" hangingPunct="1"/>
                      <a:r>
                        <a:rPr lang="en-ZA" sz="900" kern="1200" dirty="0" smtClean="0"/>
                        <a:t>31 + 94</a:t>
                      </a:r>
                      <a:endParaRPr lang="en-US" sz="900" kern="1200" dirty="0">
                        <a:solidFill>
                          <a:schemeClr val="tx1"/>
                        </a:solidFill>
                        <a:latin typeface="+mn-lt"/>
                        <a:ea typeface="+mn-ea"/>
                        <a:cs typeface="+mn-cs"/>
                      </a:endParaRPr>
                    </a:p>
                  </a:txBody>
                  <a:tcPr marL="8792" marR="8792" marT="8792" marB="0"/>
                </a:tc>
                <a:extLst>
                  <a:ext uri="{0D108BD9-81ED-4DB2-BD59-A6C34878D82A}">
                    <a16:rowId xmlns="" xmlns:a16="http://schemas.microsoft.com/office/drawing/2014/main" val="3467492810"/>
                  </a:ext>
                </a:extLst>
              </a:tr>
              <a:tr h="278140">
                <a:tc>
                  <a:txBody>
                    <a:bodyPr/>
                    <a:lstStyle/>
                    <a:p>
                      <a:pPr algn="just">
                        <a:lnSpc>
                          <a:spcPct val="150000"/>
                        </a:lnSpc>
                        <a:spcAft>
                          <a:spcPts val="0"/>
                        </a:spcAft>
                      </a:pPr>
                      <a:r>
                        <a:rPr lang="en-ZA" sz="1000" dirty="0" smtClean="0">
                          <a:effectLst/>
                        </a:rPr>
                        <a:t>6</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marL="0" marR="0" indent="0" algn="just" defTabSz="457209" rtl="0" eaLnBrk="1" fontAlgn="auto" latinLnBrk="0" hangingPunct="1">
                        <a:lnSpc>
                          <a:spcPct val="150000"/>
                        </a:lnSpc>
                        <a:spcBef>
                          <a:spcPts val="0"/>
                        </a:spcBef>
                        <a:spcAft>
                          <a:spcPts val="0"/>
                        </a:spcAft>
                        <a:buClrTx/>
                        <a:buSzTx/>
                        <a:buFontTx/>
                        <a:buNone/>
                        <a:tabLst/>
                        <a:defRPr/>
                      </a:pPr>
                      <a:r>
                        <a:rPr lang="en-ZA" sz="900" kern="1200" dirty="0" smtClean="0">
                          <a:effectLst/>
                        </a:rPr>
                        <a:t>Greytown</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vMerge="1">
                  <a:txBody>
                    <a:bodyPr/>
                    <a:lstStyle/>
                    <a:p>
                      <a:pPr algn="just">
                        <a:lnSpc>
                          <a:spcPct val="150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9525" marB="0"/>
                </a:tc>
                <a:tc>
                  <a:txBody>
                    <a:bodyPr/>
                    <a:lstStyle/>
                    <a:p>
                      <a:pPr algn="ctr">
                        <a:lnSpc>
                          <a:spcPct val="115000"/>
                        </a:lnSpc>
                        <a:spcAft>
                          <a:spcPts val="0"/>
                        </a:spcAft>
                      </a:pPr>
                      <a:r>
                        <a:rPr lang="en-ZA" sz="900" dirty="0" smtClean="0">
                          <a:effectLst/>
                        </a:rPr>
                        <a:t>113 648</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ctr">
                        <a:lnSpc>
                          <a:spcPct val="115000"/>
                        </a:lnSpc>
                        <a:spcAft>
                          <a:spcPts val="0"/>
                        </a:spcAft>
                      </a:pPr>
                      <a:r>
                        <a:rPr lang="en-ZA" sz="900" dirty="0" smtClean="0">
                          <a:effectLst/>
                        </a:rPr>
                        <a:t>72 904</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ctr">
                        <a:lnSpc>
                          <a:spcPct val="115000"/>
                        </a:lnSpc>
                        <a:spcAft>
                          <a:spcPts val="0"/>
                        </a:spcAft>
                      </a:pPr>
                      <a:r>
                        <a:rPr lang="en-ZA" sz="900" dirty="0" smtClean="0">
                          <a:effectLst/>
                        </a:rPr>
                        <a:t>85</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l">
                        <a:lnSpc>
                          <a:spcPct val="115000"/>
                        </a:lnSpc>
                        <a:spcAft>
                          <a:spcPts val="0"/>
                        </a:spcAft>
                      </a:pPr>
                      <a:r>
                        <a:rPr lang="en-ZA" sz="900" dirty="0" smtClean="0">
                          <a:effectLst/>
                        </a:rPr>
                        <a:t>31 December 2019</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marL="0" algn="ctr" defTabSz="457209" rtl="0" eaLnBrk="1" latinLnBrk="0" hangingPunct="1"/>
                      <a:r>
                        <a:rPr lang="en-ZA" sz="900" kern="1200" dirty="0" smtClean="0"/>
                        <a:t>4  + 12</a:t>
                      </a:r>
                      <a:endParaRPr lang="en-US" sz="900" kern="1200" dirty="0">
                        <a:solidFill>
                          <a:schemeClr val="tx1"/>
                        </a:solidFill>
                        <a:latin typeface="+mn-lt"/>
                        <a:ea typeface="+mn-ea"/>
                        <a:cs typeface="+mn-cs"/>
                      </a:endParaRPr>
                    </a:p>
                  </a:txBody>
                  <a:tcPr marL="8792" marR="8792" marT="8792" marB="0"/>
                </a:tc>
                <a:extLst>
                  <a:ext uri="{0D108BD9-81ED-4DB2-BD59-A6C34878D82A}">
                    <a16:rowId xmlns="" xmlns:a16="http://schemas.microsoft.com/office/drawing/2014/main" val="10007"/>
                  </a:ext>
                </a:extLst>
              </a:tr>
              <a:tr h="330813">
                <a:tc>
                  <a:txBody>
                    <a:bodyPr/>
                    <a:lstStyle/>
                    <a:p>
                      <a:pPr algn="just">
                        <a:lnSpc>
                          <a:spcPct val="150000"/>
                        </a:lnSpc>
                        <a:spcAft>
                          <a:spcPts val="0"/>
                        </a:spcAft>
                      </a:pPr>
                      <a:r>
                        <a:rPr lang="en-ZA" sz="1000" dirty="0" smtClean="0">
                          <a:effectLst/>
                        </a:rPr>
                        <a:t>7</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marL="0" marR="0" indent="0" algn="just" defTabSz="457209" rtl="0" eaLnBrk="1" fontAlgn="auto" latinLnBrk="0" hangingPunct="1">
                        <a:lnSpc>
                          <a:spcPct val="150000"/>
                        </a:lnSpc>
                        <a:spcBef>
                          <a:spcPts val="0"/>
                        </a:spcBef>
                        <a:spcAft>
                          <a:spcPts val="0"/>
                        </a:spcAft>
                        <a:buClrTx/>
                        <a:buSzTx/>
                        <a:buFontTx/>
                        <a:buNone/>
                        <a:tabLst/>
                        <a:defRPr/>
                      </a:pPr>
                      <a:r>
                        <a:rPr lang="en-ZA" sz="900" kern="1200" dirty="0" smtClean="0">
                          <a:effectLst/>
                        </a:rPr>
                        <a:t>Umzimkhulu</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vMerge="1">
                  <a:txBody>
                    <a:bodyPr/>
                    <a:lstStyle/>
                    <a:p>
                      <a:pPr algn="just">
                        <a:lnSpc>
                          <a:spcPct val="150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9525" marB="0"/>
                </a:tc>
                <a:tc>
                  <a:txBody>
                    <a:bodyPr/>
                    <a:lstStyle/>
                    <a:p>
                      <a:pPr algn="ctr">
                        <a:lnSpc>
                          <a:spcPct val="115000"/>
                        </a:lnSpc>
                        <a:spcAft>
                          <a:spcPts val="0"/>
                        </a:spcAft>
                      </a:pPr>
                      <a:r>
                        <a:rPr lang="en-ZA" sz="900" dirty="0" smtClean="0">
                          <a:effectLst/>
                        </a:rPr>
                        <a:t>105 921</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ctr">
                        <a:lnSpc>
                          <a:spcPct val="115000"/>
                        </a:lnSpc>
                        <a:spcAft>
                          <a:spcPts val="0"/>
                        </a:spcAft>
                      </a:pPr>
                      <a:r>
                        <a:rPr lang="en-ZA" sz="900" dirty="0" smtClean="0">
                          <a:effectLst/>
                        </a:rPr>
                        <a:t>73</a:t>
                      </a:r>
                      <a:r>
                        <a:rPr lang="en-ZA" sz="900" baseline="0" dirty="0" smtClean="0">
                          <a:effectLst/>
                        </a:rPr>
                        <a:t> 602</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ctr">
                        <a:lnSpc>
                          <a:spcPct val="115000"/>
                        </a:lnSpc>
                        <a:spcAft>
                          <a:spcPts val="0"/>
                        </a:spcAft>
                      </a:pPr>
                      <a:r>
                        <a:rPr lang="en-ZA" sz="900" dirty="0" smtClean="0">
                          <a:effectLst/>
                        </a:rPr>
                        <a:t>72</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l">
                        <a:lnSpc>
                          <a:spcPct val="115000"/>
                        </a:lnSpc>
                        <a:spcAft>
                          <a:spcPts val="0"/>
                        </a:spcAft>
                      </a:pPr>
                      <a:r>
                        <a:rPr lang="en-ZA" sz="900" dirty="0" smtClean="0">
                          <a:effectLst/>
                        </a:rPr>
                        <a:t>30 May 2020</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marL="0" algn="ctr" defTabSz="457209" rtl="0" eaLnBrk="1" latinLnBrk="0" hangingPunct="1"/>
                      <a:r>
                        <a:rPr lang="en-ZA" sz="900" kern="1200" dirty="0" smtClean="0"/>
                        <a:t>14  +  90</a:t>
                      </a:r>
                      <a:endParaRPr lang="en-US" sz="900" kern="1200" dirty="0">
                        <a:solidFill>
                          <a:schemeClr val="tx1"/>
                        </a:solidFill>
                        <a:latin typeface="+mn-lt"/>
                        <a:ea typeface="+mn-ea"/>
                        <a:cs typeface="+mn-cs"/>
                      </a:endParaRPr>
                    </a:p>
                  </a:txBody>
                  <a:tcPr marL="8792" marR="8792" marT="8792" marB="0"/>
                </a:tc>
                <a:extLst>
                  <a:ext uri="{0D108BD9-81ED-4DB2-BD59-A6C34878D82A}">
                    <a16:rowId xmlns="" xmlns:a16="http://schemas.microsoft.com/office/drawing/2014/main" val="10008"/>
                  </a:ext>
                </a:extLst>
              </a:tr>
              <a:tr h="278140">
                <a:tc>
                  <a:txBody>
                    <a:bodyPr/>
                    <a:lstStyle/>
                    <a:p>
                      <a:pPr algn="just">
                        <a:lnSpc>
                          <a:spcPct val="150000"/>
                        </a:lnSpc>
                        <a:spcAft>
                          <a:spcPts val="0"/>
                        </a:spcAft>
                      </a:pPr>
                      <a:r>
                        <a:rPr lang="en-ZA" sz="1000" dirty="0" smtClean="0">
                          <a:effectLst/>
                        </a:rPr>
                        <a:t>8</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just">
                        <a:lnSpc>
                          <a:spcPct val="150000"/>
                        </a:lnSpc>
                        <a:spcAft>
                          <a:spcPts val="0"/>
                        </a:spcAft>
                      </a:pP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marL="0" marR="0" indent="0" algn="just" defTabSz="457209" rtl="0" eaLnBrk="1" fontAlgn="auto" latinLnBrk="0" hangingPunct="1">
                        <a:lnSpc>
                          <a:spcPct val="150000"/>
                        </a:lnSpc>
                        <a:spcBef>
                          <a:spcPts val="0"/>
                        </a:spcBef>
                        <a:spcAft>
                          <a:spcPts val="0"/>
                        </a:spcAft>
                        <a:buClrTx/>
                        <a:buSzTx/>
                        <a:buFontTx/>
                        <a:buNone/>
                        <a:tabLst/>
                        <a:defRPr/>
                      </a:pPr>
                      <a:r>
                        <a:rPr lang="en-ZA" sz="900" kern="1200" dirty="0" smtClean="0">
                          <a:effectLst/>
                        </a:rPr>
                        <a:t>Nongoma</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ctr">
                        <a:lnSpc>
                          <a:spcPct val="115000"/>
                        </a:lnSpc>
                        <a:spcAft>
                          <a:spcPts val="0"/>
                        </a:spcAft>
                      </a:pPr>
                      <a:r>
                        <a:rPr lang="en-ZA" sz="900" dirty="0" smtClean="0">
                          <a:effectLst/>
                        </a:rPr>
                        <a:t>125 872</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ctr">
                        <a:lnSpc>
                          <a:spcPct val="115000"/>
                        </a:lnSpc>
                        <a:spcAft>
                          <a:spcPts val="0"/>
                        </a:spcAft>
                      </a:pPr>
                      <a:r>
                        <a:rPr lang="en-ZA" sz="900" dirty="0" smtClean="0">
                          <a:effectLst/>
                        </a:rPr>
                        <a:t>43 345</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ctr">
                        <a:lnSpc>
                          <a:spcPct val="115000"/>
                        </a:lnSpc>
                        <a:spcAft>
                          <a:spcPts val="0"/>
                        </a:spcAft>
                      </a:pPr>
                      <a:r>
                        <a:rPr lang="en-ZA" sz="900" dirty="0" smtClean="0">
                          <a:effectLst/>
                        </a:rPr>
                        <a:t>37</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l">
                        <a:lnSpc>
                          <a:spcPct val="115000"/>
                        </a:lnSpc>
                        <a:spcAft>
                          <a:spcPts val="0"/>
                        </a:spcAft>
                      </a:pPr>
                      <a:r>
                        <a:rPr lang="en-ZA" sz="900" dirty="0" smtClean="0">
                          <a:effectLst/>
                        </a:rPr>
                        <a:t>20 February</a:t>
                      </a:r>
                      <a:r>
                        <a:rPr lang="en-ZA" sz="900" baseline="0" dirty="0" smtClean="0">
                          <a:effectLst/>
                        </a:rPr>
                        <a:t> 2020</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marL="0" algn="ctr" defTabSz="457209" rtl="0" eaLnBrk="1" latinLnBrk="0" hangingPunct="1"/>
                      <a:r>
                        <a:rPr lang="en-ZA" sz="900" kern="1200" dirty="0" smtClean="0"/>
                        <a:t>20 + 138</a:t>
                      </a:r>
                      <a:endParaRPr lang="en-US" sz="900" kern="1200" dirty="0">
                        <a:solidFill>
                          <a:schemeClr val="tx1"/>
                        </a:solidFill>
                        <a:latin typeface="+mn-lt"/>
                        <a:ea typeface="+mn-ea"/>
                        <a:cs typeface="+mn-cs"/>
                      </a:endParaRPr>
                    </a:p>
                  </a:txBody>
                  <a:tcPr marL="8792" marR="8792" marT="8792" marB="0"/>
                </a:tc>
                <a:extLst>
                  <a:ext uri="{0D108BD9-81ED-4DB2-BD59-A6C34878D82A}">
                    <a16:rowId xmlns="" xmlns:a16="http://schemas.microsoft.com/office/drawing/2014/main" val="10009"/>
                  </a:ext>
                </a:extLst>
              </a:tr>
              <a:tr h="288591">
                <a:tc>
                  <a:txBody>
                    <a:bodyPr/>
                    <a:lstStyle/>
                    <a:p>
                      <a:pPr algn="just">
                        <a:lnSpc>
                          <a:spcPct val="150000"/>
                        </a:lnSpc>
                        <a:spcAft>
                          <a:spcPts val="0"/>
                        </a:spcAft>
                      </a:pPr>
                      <a:r>
                        <a:rPr lang="en-ZA" sz="1000" dirty="0" smtClean="0">
                          <a:effectLst/>
                        </a:rPr>
                        <a:t>9</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just">
                        <a:lnSpc>
                          <a:spcPct val="150000"/>
                        </a:lnSpc>
                        <a:spcAft>
                          <a:spcPts val="0"/>
                        </a:spcAft>
                      </a:pP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marL="0" marR="0" indent="0" algn="just" defTabSz="457209" rtl="0" eaLnBrk="1" fontAlgn="auto" latinLnBrk="0" hangingPunct="1">
                        <a:lnSpc>
                          <a:spcPct val="150000"/>
                        </a:lnSpc>
                        <a:spcBef>
                          <a:spcPts val="0"/>
                        </a:spcBef>
                        <a:spcAft>
                          <a:spcPts val="0"/>
                        </a:spcAft>
                        <a:buClrTx/>
                        <a:buSzTx/>
                        <a:buFontTx/>
                        <a:buNone/>
                        <a:tabLst/>
                        <a:defRPr/>
                      </a:pPr>
                      <a:r>
                        <a:rPr lang="en-ZA" sz="900" kern="1200" dirty="0" smtClean="0">
                          <a:effectLst/>
                        </a:rPr>
                        <a:t>Kwaqikazi</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ctr">
                        <a:lnSpc>
                          <a:spcPct val="115000"/>
                        </a:lnSpc>
                        <a:spcAft>
                          <a:spcPts val="0"/>
                        </a:spcAft>
                      </a:pPr>
                      <a:r>
                        <a:rPr lang="en-ZA" sz="900" dirty="0" smtClean="0">
                          <a:effectLst/>
                        </a:rPr>
                        <a:t>113 648</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a:txBody>
                    <a:bodyPr/>
                    <a:lstStyle/>
                    <a:p>
                      <a:pPr algn="ctr">
                        <a:lnSpc>
                          <a:spcPct val="115000"/>
                        </a:lnSpc>
                        <a:spcAft>
                          <a:spcPts val="0"/>
                        </a:spcAft>
                      </a:pPr>
                      <a:r>
                        <a:rPr lang="en-ZA" sz="900" dirty="0" smtClean="0">
                          <a:effectLst/>
                        </a:rPr>
                        <a:t>20 050 </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ctr">
                        <a:lnSpc>
                          <a:spcPct val="115000"/>
                        </a:lnSpc>
                        <a:spcAft>
                          <a:spcPts val="0"/>
                        </a:spcAft>
                      </a:pPr>
                      <a:r>
                        <a:rPr lang="en-ZA" sz="900" dirty="0" smtClean="0">
                          <a:effectLst/>
                        </a:rPr>
                        <a:t>22</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l">
                        <a:lnSpc>
                          <a:spcPct val="115000"/>
                        </a:lnSpc>
                        <a:spcAft>
                          <a:spcPts val="0"/>
                        </a:spcAft>
                      </a:pPr>
                      <a:r>
                        <a:rPr lang="en-ZA" sz="900" dirty="0" smtClean="0">
                          <a:effectLst/>
                        </a:rPr>
                        <a:t>17 February</a:t>
                      </a:r>
                      <a:r>
                        <a:rPr lang="en-ZA" sz="900" baseline="0" dirty="0" smtClean="0">
                          <a:effectLst/>
                        </a:rPr>
                        <a:t> 200</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marL="0" algn="ctr" defTabSz="457209" rtl="0" eaLnBrk="1" latinLnBrk="0" hangingPunct="1"/>
                      <a:r>
                        <a:rPr lang="en-ZA" sz="900" kern="1200" dirty="0" smtClean="0"/>
                        <a:t>10 +  15</a:t>
                      </a:r>
                      <a:endParaRPr lang="en-US" sz="900" kern="1200" dirty="0">
                        <a:solidFill>
                          <a:schemeClr val="tx1"/>
                        </a:solidFill>
                        <a:latin typeface="+mn-lt"/>
                        <a:ea typeface="+mn-ea"/>
                        <a:cs typeface="+mn-cs"/>
                      </a:endParaRPr>
                    </a:p>
                  </a:txBody>
                  <a:tcPr marL="8792" marR="8792" marT="8792" marB="0"/>
                </a:tc>
                <a:extLst>
                  <a:ext uri="{0D108BD9-81ED-4DB2-BD59-A6C34878D82A}">
                    <a16:rowId xmlns="" xmlns:a16="http://schemas.microsoft.com/office/drawing/2014/main" val="1007234725"/>
                  </a:ext>
                </a:extLst>
              </a:tr>
              <a:tr h="278140">
                <a:tc gridSpan="6">
                  <a:txBody>
                    <a:bodyPr/>
                    <a:lstStyle/>
                    <a:p>
                      <a:pPr algn="just">
                        <a:lnSpc>
                          <a:spcPct val="150000"/>
                        </a:lnSpc>
                        <a:spcAft>
                          <a:spcPts val="0"/>
                        </a:spcAft>
                      </a:pPr>
                      <a:r>
                        <a:rPr lang="en-ZA" sz="900" dirty="0" smtClean="0">
                          <a:effectLst/>
                        </a:rPr>
                        <a:t>                                                                                 </a:t>
                      </a: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hMerge="1">
                  <a:txBody>
                    <a:bodyPr/>
                    <a:lstStyle/>
                    <a:p>
                      <a:pPr algn="just">
                        <a:lnSpc>
                          <a:spcPct val="150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9525" marB="0"/>
                </a:tc>
                <a:tc hMerge="1">
                  <a:txBody>
                    <a:bodyPr/>
                    <a:lstStyle/>
                    <a:p>
                      <a:pPr marL="0" marR="0" indent="0" algn="just" defTabSz="457209" rtl="0" eaLnBrk="1" fontAlgn="auto" latinLnBrk="0" hangingPunct="1">
                        <a:lnSpc>
                          <a:spcPct val="150000"/>
                        </a:lnSpc>
                        <a:spcBef>
                          <a:spcPts val="0"/>
                        </a:spcBef>
                        <a:spcAft>
                          <a:spcPts val="0"/>
                        </a:spcAft>
                        <a:buClrTx/>
                        <a:buSzTx/>
                        <a:buFontTx/>
                        <a:buNone/>
                        <a:tabLst/>
                        <a:defRPr/>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9525" marB="0"/>
                </a:tc>
                <a:tc hMerge="1">
                  <a:txBody>
                    <a:bodyPr/>
                    <a:lstStyle/>
                    <a:p>
                      <a:pPr algn="ct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9525" marB="0"/>
                </a:tc>
                <a:tc hMerge="1">
                  <a:txBody>
                    <a:bodyPr/>
                    <a:lstStyle/>
                    <a:p>
                      <a:pPr algn="ct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pPr algn="ctr">
                        <a:lnSpc>
                          <a:spcPct val="115000"/>
                        </a:lnSpc>
                        <a:spcAft>
                          <a:spcPts val="0"/>
                        </a:spcAft>
                      </a:pP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l">
                        <a:lnSpc>
                          <a:spcPct val="115000"/>
                        </a:lnSpc>
                        <a:spcAft>
                          <a:spcPts val="0"/>
                        </a:spcAft>
                      </a:pPr>
                      <a:r>
                        <a:rPr lang="en-ZA" sz="900" dirty="0" smtClean="0">
                          <a:effectLst/>
                        </a:rPr>
                        <a:t>TOTAL (F +M)</a:t>
                      </a:r>
                      <a:endParaRPr lang="en-ZA"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marL="0" algn="ctr" defTabSz="457209" rtl="0" eaLnBrk="1" latinLnBrk="0" hangingPunct="1"/>
                      <a:r>
                        <a:rPr lang="en-ZA" sz="900" kern="1200" dirty="0" smtClean="0"/>
                        <a:t>150 + 669</a:t>
                      </a:r>
                      <a:endParaRPr lang="en-US" sz="900" b="1" kern="1200" dirty="0">
                        <a:solidFill>
                          <a:schemeClr val="tx1"/>
                        </a:solidFill>
                        <a:latin typeface="+mn-lt"/>
                        <a:ea typeface="+mn-ea"/>
                        <a:cs typeface="+mn-cs"/>
                      </a:endParaRPr>
                    </a:p>
                  </a:txBody>
                  <a:tcPr marL="8792" marR="8792" marT="8792" marB="0"/>
                </a:tc>
                <a:extLst>
                  <a:ext uri="{0D108BD9-81ED-4DB2-BD59-A6C34878D82A}">
                    <a16:rowId xmlns="" xmlns:a16="http://schemas.microsoft.com/office/drawing/2014/main" val="2574439499"/>
                  </a:ext>
                </a:extLst>
              </a:tr>
              <a:tr h="437341">
                <a:tc gridSpan="6">
                  <a:txBody>
                    <a:bodyPr/>
                    <a:lstStyle/>
                    <a:p>
                      <a:pPr algn="just">
                        <a:lnSpc>
                          <a:spcPct val="150000"/>
                        </a:lnSpc>
                        <a:spcAft>
                          <a:spcPts val="0"/>
                        </a:spcAft>
                      </a:pPr>
                      <a:endParaRPr lang="en-ZA"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06" marR="46306" marT="8792" marB="0"/>
                </a:tc>
                <a:tc hMerge="1">
                  <a:txBody>
                    <a:bodyPr/>
                    <a:lstStyle/>
                    <a:p>
                      <a:pPr algn="just">
                        <a:lnSpc>
                          <a:spcPct val="150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9525" marB="0"/>
                </a:tc>
                <a:tc hMerge="1">
                  <a:txBody>
                    <a:bodyPr/>
                    <a:lstStyle/>
                    <a:p>
                      <a:pPr marL="0" marR="0" indent="0" algn="just" defTabSz="457209" rtl="0" eaLnBrk="1" fontAlgn="auto" latinLnBrk="0" hangingPunct="1">
                        <a:lnSpc>
                          <a:spcPct val="150000"/>
                        </a:lnSpc>
                        <a:spcBef>
                          <a:spcPts val="0"/>
                        </a:spcBef>
                        <a:spcAft>
                          <a:spcPts val="0"/>
                        </a:spcAft>
                        <a:buClrTx/>
                        <a:buSzTx/>
                        <a:buFontTx/>
                        <a:buNone/>
                        <a:tabLst/>
                        <a:defRPr/>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9525" marB="0"/>
                </a:tc>
                <a:tc hMerge="1">
                  <a:txBody>
                    <a:bodyPr/>
                    <a:lstStyle/>
                    <a:p>
                      <a:pPr algn="ct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9525" marB="0"/>
                </a:tc>
                <a:tc hMerge="1">
                  <a:txBody>
                    <a:bodyPr/>
                    <a:lstStyle/>
                    <a:p>
                      <a:pPr algn="ct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pPr algn="ctr">
                        <a:lnSpc>
                          <a:spcPct val="115000"/>
                        </a:lnSpc>
                        <a:spcAft>
                          <a:spcPts val="0"/>
                        </a:spcAft>
                      </a:pP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l">
                        <a:lnSpc>
                          <a:spcPct val="115000"/>
                        </a:lnSpc>
                        <a:spcAft>
                          <a:spcPts val="0"/>
                        </a:spcAft>
                      </a:pPr>
                      <a:r>
                        <a:rPr lang="en-ZA" sz="900" dirty="0" smtClean="0">
                          <a:effectLst/>
                        </a:rPr>
                        <a:t>GRAND TOTAL(Incl.)</a:t>
                      </a:r>
                      <a:endParaRPr lang="en-ZA"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92" marR="8792" marT="8792" marB="0"/>
                </a:tc>
                <a:tc>
                  <a:txBody>
                    <a:bodyPr/>
                    <a:lstStyle/>
                    <a:p>
                      <a:pPr algn="ctr"/>
                      <a:r>
                        <a:rPr lang="en-ZA" sz="900" dirty="0" smtClean="0"/>
                        <a:t>819</a:t>
                      </a:r>
                      <a:endParaRPr lang="en-US" sz="900" b="1" dirty="0">
                        <a:solidFill>
                          <a:schemeClr val="tx1"/>
                        </a:solidFill>
                      </a:endParaRPr>
                    </a:p>
                  </a:txBody>
                  <a:tcPr marL="8792" marR="8792" marT="8792" marB="0"/>
                </a:tc>
                <a:extLst>
                  <a:ext uri="{0D108BD9-81ED-4DB2-BD59-A6C34878D82A}">
                    <a16:rowId xmlns="" xmlns:a16="http://schemas.microsoft.com/office/drawing/2014/main" val="2601005019"/>
                  </a:ext>
                </a:extLst>
              </a:tr>
            </a:tbl>
          </a:graphicData>
        </a:graphic>
      </p:graphicFrame>
      <p:sp>
        <p:nvSpPr>
          <p:cNvPr id="12" name="Rectangle 11"/>
          <p:cNvSpPr/>
          <p:nvPr/>
        </p:nvSpPr>
        <p:spPr>
          <a:xfrm>
            <a:off x="3062985" y="5612229"/>
            <a:ext cx="823216" cy="2417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831" b="1" dirty="0">
                <a:solidFill>
                  <a:schemeClr val="tx1"/>
                </a:solidFill>
                <a:latin typeface="Calibri" panose="020F0502020204030204" pitchFamily="34" charset="0"/>
                <a:ea typeface="Calibri" panose="020F0502020204030204" pitchFamily="34" charset="0"/>
                <a:cs typeface="Times New Roman" panose="02020603050405020304" pitchFamily="18" charset="0"/>
              </a:rPr>
              <a:t>1 124 032</a:t>
            </a:r>
            <a:endParaRPr lang="en-US" sz="831" b="1" dirty="0">
              <a:solidFill>
                <a:schemeClr val="tx1"/>
              </a:solidFill>
            </a:endParaRPr>
          </a:p>
        </p:txBody>
      </p:sp>
      <p:sp>
        <p:nvSpPr>
          <p:cNvPr id="14" name="Rectangle 13"/>
          <p:cNvSpPr/>
          <p:nvPr/>
        </p:nvSpPr>
        <p:spPr>
          <a:xfrm>
            <a:off x="3941433" y="5612229"/>
            <a:ext cx="798438" cy="2417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831" b="1" dirty="0">
                <a:solidFill>
                  <a:schemeClr val="tx1"/>
                </a:solidFill>
                <a:latin typeface="Calibri" panose="020F0502020204030204" pitchFamily="34" charset="0"/>
                <a:ea typeface="Calibri" panose="020F0502020204030204" pitchFamily="34" charset="0"/>
                <a:cs typeface="Times New Roman" panose="02020603050405020304" pitchFamily="18" charset="0"/>
              </a:rPr>
              <a:t>571 698</a:t>
            </a:r>
            <a:endParaRPr lang="en-US" sz="831" b="1" dirty="0">
              <a:solidFill>
                <a:schemeClr val="tx1"/>
              </a:solidFill>
            </a:endParaRPr>
          </a:p>
        </p:txBody>
      </p:sp>
      <p:sp>
        <p:nvSpPr>
          <p:cNvPr id="10" name="Rectangle 9"/>
          <p:cNvSpPr/>
          <p:nvPr/>
        </p:nvSpPr>
        <p:spPr>
          <a:xfrm>
            <a:off x="4876800" y="5612230"/>
            <a:ext cx="823216" cy="2417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831" b="1" dirty="0">
                <a:solidFill>
                  <a:schemeClr val="tx1"/>
                </a:solidFill>
                <a:latin typeface="Calibri" panose="020F0502020204030204" pitchFamily="34" charset="0"/>
                <a:cs typeface="Times New Roman" panose="02020603050405020304" pitchFamily="18" charset="0"/>
              </a:rPr>
              <a:t>50%</a:t>
            </a:r>
            <a:endParaRPr lang="en-US" sz="831" b="1" dirty="0">
              <a:solidFill>
                <a:schemeClr val="tx1"/>
              </a:solidFill>
            </a:endParaRPr>
          </a:p>
        </p:txBody>
      </p:sp>
      <p:sp>
        <p:nvSpPr>
          <p:cNvPr id="11" name="TextBox 10"/>
          <p:cNvSpPr txBox="1"/>
          <p:nvPr/>
        </p:nvSpPr>
        <p:spPr>
          <a:xfrm>
            <a:off x="381000" y="457200"/>
            <a:ext cx="8305800"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400" b="1" dirty="0" smtClean="0"/>
              <a:t>Progress on the construction of the </a:t>
            </a:r>
          </a:p>
          <a:p>
            <a:pPr algn="ctr" fontAlgn="auto">
              <a:spcBef>
                <a:spcPts val="0"/>
              </a:spcBef>
              <a:spcAft>
                <a:spcPts val="0"/>
              </a:spcAft>
              <a:defRPr/>
            </a:pPr>
            <a:r>
              <a:rPr lang="en-ZA" sz="2400" b="1" dirty="0" smtClean="0"/>
              <a:t>Nine (9) TVET college campuses</a:t>
            </a:r>
            <a:endParaRPr lang="en-ZA" sz="2400" b="1" dirty="0"/>
          </a:p>
        </p:txBody>
      </p:sp>
    </p:spTree>
    <p:extLst>
      <p:ext uri="{BB962C8B-B14F-4D97-AF65-F5344CB8AC3E}">
        <p14:creationId xmlns:p14="http://schemas.microsoft.com/office/powerpoint/2010/main" xmlns="" val="567248912"/>
      </p:ext>
    </p:extLst>
  </p:cSld>
  <p:clrMapOvr>
    <a:masterClrMapping/>
  </p:clrMapOvr>
  <mc:AlternateContent xmlns:mc="http://schemas.openxmlformats.org/markup-compatibility/2006">
    <mc:Choice xmlns:p14="http://schemas.microsoft.com/office/powerpoint/2010/main" xmlns="" Requires="p14">
      <p:transition p14:dur="25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381493" y="1833746"/>
            <a:ext cx="6943281" cy="369332"/>
          </a:xfrm>
          <a:prstGeom prst="rect">
            <a:avLst/>
          </a:prstGeom>
          <a:noFill/>
        </p:spPr>
        <p:txBody>
          <a:bodyPr wrap="square" rtlCol="0">
            <a:spAutoFit/>
          </a:bodyPr>
          <a:lstStyle/>
          <a:p>
            <a:pPr algn="just"/>
            <a:endParaRPr lang="en-US" dirty="0"/>
          </a:p>
        </p:txBody>
      </p:sp>
      <p:sp>
        <p:nvSpPr>
          <p:cNvPr id="6" name="Slide Number Placeholder 5"/>
          <p:cNvSpPr>
            <a:spLocks noGrp="1"/>
          </p:cNvSpPr>
          <p:nvPr>
            <p:ph type="sldNum" sz="quarter" idx="12"/>
          </p:nvPr>
        </p:nvSpPr>
        <p:spPr>
          <a:xfrm>
            <a:off x="7010400" y="6477000"/>
            <a:ext cx="2133600" cy="476250"/>
          </a:xfrm>
        </p:spPr>
        <p:txBody>
          <a:bodyPr/>
          <a:lstStyle/>
          <a:p>
            <a:pPr>
              <a:defRPr/>
            </a:pPr>
            <a:fld id="{D5F94032-AF3F-446C-99A9-4D7094B0CF70}" type="slidenum">
              <a:rPr lang="en-US" b="1" smtClean="0"/>
              <a:pPr>
                <a:defRPr/>
              </a:pPr>
              <a:t>22</a:t>
            </a:fld>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xmlns="" val="3988591601"/>
              </p:ext>
            </p:extLst>
          </p:nvPr>
        </p:nvGraphicFramePr>
        <p:xfrm>
          <a:off x="443064" y="1142999"/>
          <a:ext cx="8243735" cy="5105400"/>
        </p:xfrm>
        <a:graphic>
          <a:graphicData uri="http://schemas.openxmlformats.org/drawingml/2006/table">
            <a:tbl>
              <a:tblPr firstRow="1" firstCol="1" bandRow="1">
                <a:tableStyleId>{8A107856-5554-42FB-B03E-39F5DBC370BA}</a:tableStyleId>
              </a:tblPr>
              <a:tblGrid>
                <a:gridCol w="408567">
                  <a:extLst>
                    <a:ext uri="{9D8B030D-6E8A-4147-A177-3AD203B41FA5}">
                      <a16:colId xmlns="" xmlns:a16="http://schemas.microsoft.com/office/drawing/2014/main" val="20000"/>
                    </a:ext>
                  </a:extLst>
                </a:gridCol>
                <a:gridCol w="1508074">
                  <a:extLst>
                    <a:ext uri="{9D8B030D-6E8A-4147-A177-3AD203B41FA5}">
                      <a16:colId xmlns="" xmlns:a16="http://schemas.microsoft.com/office/drawing/2014/main" val="20001"/>
                    </a:ext>
                  </a:extLst>
                </a:gridCol>
                <a:gridCol w="2593295">
                  <a:extLst>
                    <a:ext uri="{9D8B030D-6E8A-4147-A177-3AD203B41FA5}">
                      <a16:colId xmlns="" xmlns:a16="http://schemas.microsoft.com/office/drawing/2014/main" val="20004"/>
                    </a:ext>
                  </a:extLst>
                </a:gridCol>
                <a:gridCol w="3733799">
                  <a:extLst>
                    <a:ext uri="{9D8B030D-6E8A-4147-A177-3AD203B41FA5}">
                      <a16:colId xmlns="" xmlns:a16="http://schemas.microsoft.com/office/drawing/2014/main" val="20005"/>
                    </a:ext>
                  </a:extLst>
                </a:gridCol>
              </a:tblGrid>
              <a:tr h="334526">
                <a:tc>
                  <a:txBody>
                    <a:bodyPr/>
                    <a:lstStyle/>
                    <a:p>
                      <a:pPr algn="just">
                        <a:lnSpc>
                          <a:spcPct val="150000"/>
                        </a:lnSpc>
                        <a:spcAft>
                          <a:spcPts val="0"/>
                        </a:spcAft>
                      </a:pPr>
                      <a:r>
                        <a:rPr lang="en-ZA" sz="1200" kern="1200" dirty="0">
                          <a:effectLst/>
                        </a:rPr>
                        <a:t>NO.</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algn="just">
                        <a:lnSpc>
                          <a:spcPct val="150000"/>
                        </a:lnSpc>
                        <a:spcAft>
                          <a:spcPts val="0"/>
                        </a:spcAft>
                      </a:pPr>
                      <a:r>
                        <a:rPr lang="en-ZA" sz="1200" kern="1200" dirty="0" smtClean="0">
                          <a:effectLst/>
                        </a:rPr>
                        <a:t>Sites </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algn="just">
                        <a:lnSpc>
                          <a:spcPct val="150000"/>
                        </a:lnSpc>
                        <a:spcAft>
                          <a:spcPts val="0"/>
                        </a:spcAft>
                      </a:pPr>
                      <a:r>
                        <a:rPr lang="en-ZA" sz="1200" kern="1200" dirty="0">
                          <a:effectLst/>
                        </a:rPr>
                        <a:t>Challenges/Issues*</a:t>
                      </a:r>
                      <a:endParaRPr lang="en-ZA" sz="1200" dirty="0">
                        <a:effectLst/>
                        <a:latin typeface="+mn-lt"/>
                        <a:ea typeface="Calibri" panose="020F0502020204030204" pitchFamily="34" charset="0"/>
                        <a:cs typeface="Times New Roman" panose="02020603050405020304" pitchFamily="18" charset="0"/>
                      </a:endParaRPr>
                    </a:p>
                  </a:txBody>
                  <a:tcPr marL="8792" marR="8792" marT="8792" marB="0"/>
                </a:tc>
                <a:tc>
                  <a:txBody>
                    <a:bodyPr/>
                    <a:lstStyle/>
                    <a:p>
                      <a:pPr algn="just">
                        <a:lnSpc>
                          <a:spcPct val="150000"/>
                        </a:lnSpc>
                        <a:spcAft>
                          <a:spcPts val="0"/>
                        </a:spcAft>
                      </a:pPr>
                      <a:r>
                        <a:rPr lang="en-ZA" sz="1200" kern="1200" dirty="0" smtClean="0">
                          <a:effectLst/>
                        </a:rPr>
                        <a:t>Remedial</a:t>
                      </a:r>
                      <a:r>
                        <a:rPr lang="en-ZA" sz="1200" kern="1200" baseline="0" dirty="0" smtClean="0">
                          <a:effectLst/>
                        </a:rPr>
                        <a:t> action</a:t>
                      </a:r>
                      <a:endParaRPr lang="en-ZA" sz="1200" dirty="0">
                        <a:effectLst/>
                        <a:latin typeface="+mn-lt"/>
                        <a:ea typeface="Calibri" panose="020F0502020204030204" pitchFamily="34" charset="0"/>
                        <a:cs typeface="Times New Roman" panose="02020603050405020304" pitchFamily="18" charset="0"/>
                      </a:endParaRPr>
                    </a:p>
                  </a:txBody>
                  <a:tcPr marL="8792" marR="8792" marT="8792" marB="0"/>
                </a:tc>
                <a:extLst>
                  <a:ext uri="{0D108BD9-81ED-4DB2-BD59-A6C34878D82A}">
                    <a16:rowId xmlns="" xmlns:a16="http://schemas.microsoft.com/office/drawing/2014/main" val="10000"/>
                  </a:ext>
                </a:extLst>
              </a:tr>
              <a:tr h="423887">
                <a:tc>
                  <a:txBody>
                    <a:bodyPr/>
                    <a:lstStyle/>
                    <a:p>
                      <a:pPr algn="just">
                        <a:lnSpc>
                          <a:spcPct val="150000"/>
                        </a:lnSpc>
                        <a:spcAft>
                          <a:spcPts val="0"/>
                        </a:spcAft>
                      </a:pPr>
                      <a:r>
                        <a:rPr lang="en-ZA" sz="1200" kern="1200" dirty="0">
                          <a:effectLst/>
                        </a:rPr>
                        <a:t>1.</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algn="l">
                        <a:lnSpc>
                          <a:spcPct val="150000"/>
                        </a:lnSpc>
                        <a:spcAft>
                          <a:spcPts val="0"/>
                        </a:spcAft>
                      </a:pPr>
                      <a:r>
                        <a:rPr lang="en-ZA" sz="1200" kern="1200" dirty="0" smtClean="0">
                          <a:effectLst/>
                        </a:rPr>
                        <a:t>Graaff </a:t>
                      </a:r>
                      <a:r>
                        <a:rPr lang="en-ZA" sz="1200" kern="1200" dirty="0">
                          <a:effectLst/>
                        </a:rPr>
                        <a:t>Reinet</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algn="l">
                        <a:lnSpc>
                          <a:spcPct val="150000"/>
                        </a:lnSpc>
                        <a:spcAft>
                          <a:spcPts val="0"/>
                        </a:spcAft>
                      </a:pPr>
                      <a:r>
                        <a:rPr lang="en-ZA" sz="1200" kern="1200" dirty="0">
                          <a:effectLst/>
                        </a:rPr>
                        <a:t>No challenges at this stage.</a:t>
                      </a:r>
                      <a:endParaRPr lang="en-ZA" sz="1200" dirty="0">
                        <a:effectLst/>
                        <a:latin typeface="+mn-lt"/>
                        <a:ea typeface="Calibri" panose="020F0502020204030204" pitchFamily="34" charset="0"/>
                        <a:cs typeface="Times New Roman" panose="02020603050405020304" pitchFamily="18" charset="0"/>
                      </a:endParaRPr>
                    </a:p>
                  </a:txBody>
                  <a:tcPr marL="8792" marR="8792" marT="8792" marB="0"/>
                </a:tc>
                <a:tc>
                  <a:txBody>
                    <a:bodyPr/>
                    <a:lstStyle/>
                    <a:p>
                      <a:pPr algn="l">
                        <a:lnSpc>
                          <a:spcPct val="107000"/>
                        </a:lnSpc>
                      </a:pPr>
                      <a:endParaRPr lang="en-ZA" sz="1200" dirty="0">
                        <a:effectLst/>
                        <a:latin typeface="+mn-lt"/>
                      </a:endParaRPr>
                    </a:p>
                  </a:txBody>
                  <a:tcPr marL="8792" marR="8792" marT="8792" marB="0"/>
                </a:tc>
                <a:extLst>
                  <a:ext uri="{0D108BD9-81ED-4DB2-BD59-A6C34878D82A}">
                    <a16:rowId xmlns="" xmlns:a16="http://schemas.microsoft.com/office/drawing/2014/main" val="10001"/>
                  </a:ext>
                </a:extLst>
              </a:tr>
              <a:tr h="334526">
                <a:tc>
                  <a:txBody>
                    <a:bodyPr/>
                    <a:lstStyle/>
                    <a:p>
                      <a:pPr algn="just">
                        <a:lnSpc>
                          <a:spcPct val="150000"/>
                        </a:lnSpc>
                        <a:spcAft>
                          <a:spcPts val="0"/>
                        </a:spcAft>
                      </a:pPr>
                      <a:r>
                        <a:rPr lang="en-ZA" sz="1200" kern="1200" dirty="0">
                          <a:effectLst/>
                        </a:rPr>
                        <a:t>2.</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algn="l">
                        <a:lnSpc>
                          <a:spcPct val="150000"/>
                        </a:lnSpc>
                        <a:spcAft>
                          <a:spcPts val="0"/>
                        </a:spcAft>
                      </a:pPr>
                      <a:r>
                        <a:rPr lang="en-ZA" sz="1200" kern="1200" dirty="0">
                          <a:effectLst/>
                        </a:rPr>
                        <a:t>Aliwal North</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marL="0" marR="0" indent="0" algn="l" defTabSz="457209" rtl="0" eaLnBrk="1" fontAlgn="auto" latinLnBrk="0" hangingPunct="1">
                        <a:lnSpc>
                          <a:spcPct val="115000"/>
                        </a:lnSpc>
                        <a:spcBef>
                          <a:spcPts val="0"/>
                        </a:spcBef>
                        <a:spcAft>
                          <a:spcPts val="0"/>
                        </a:spcAft>
                        <a:buClrTx/>
                        <a:buSzTx/>
                        <a:buFontTx/>
                        <a:buNone/>
                        <a:tabLst/>
                        <a:defRPr/>
                      </a:pPr>
                      <a:r>
                        <a:rPr lang="en-ZA" sz="1200" kern="1200" dirty="0" smtClean="0">
                          <a:effectLst/>
                        </a:rPr>
                        <a:t>No challenges at this stage.</a:t>
                      </a:r>
                      <a:endParaRPr lang="en-ZA" sz="1200" dirty="0">
                        <a:effectLst/>
                        <a:latin typeface="+mn-lt"/>
                        <a:ea typeface="Calibri" panose="020F0502020204030204" pitchFamily="34" charset="0"/>
                        <a:cs typeface="Times New Roman" panose="02020603050405020304" pitchFamily="18" charset="0"/>
                      </a:endParaRPr>
                    </a:p>
                  </a:txBody>
                  <a:tcPr marL="8792" marR="8792" marT="8792" marB="0"/>
                </a:tc>
                <a:tc>
                  <a:txBody>
                    <a:bodyPr/>
                    <a:lstStyle/>
                    <a:p>
                      <a:pPr algn="l">
                        <a:lnSpc>
                          <a:spcPct val="115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8792" marR="8792" marT="8792" marB="0"/>
                </a:tc>
                <a:extLst>
                  <a:ext uri="{0D108BD9-81ED-4DB2-BD59-A6C34878D82A}">
                    <a16:rowId xmlns="" xmlns:a16="http://schemas.microsoft.com/office/drawing/2014/main" val="10002"/>
                  </a:ext>
                </a:extLst>
              </a:tr>
              <a:tr h="1004409">
                <a:tc>
                  <a:txBody>
                    <a:bodyPr/>
                    <a:lstStyle/>
                    <a:p>
                      <a:pPr algn="just">
                        <a:lnSpc>
                          <a:spcPct val="150000"/>
                        </a:lnSpc>
                        <a:spcAft>
                          <a:spcPts val="0"/>
                        </a:spcAft>
                      </a:pPr>
                      <a:r>
                        <a:rPr lang="en-ZA" sz="1200" kern="1200" dirty="0">
                          <a:effectLst/>
                        </a:rPr>
                        <a:t>3.</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algn="l">
                        <a:lnSpc>
                          <a:spcPct val="150000"/>
                        </a:lnSpc>
                        <a:spcAft>
                          <a:spcPts val="0"/>
                        </a:spcAft>
                      </a:pPr>
                      <a:r>
                        <a:rPr lang="en-ZA" sz="1200" kern="1200" dirty="0">
                          <a:effectLst/>
                        </a:rPr>
                        <a:t>Sterkspruit</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algn="l">
                        <a:lnSpc>
                          <a:spcPct val="115000"/>
                        </a:lnSpc>
                        <a:spcAft>
                          <a:spcPts val="0"/>
                        </a:spcAft>
                      </a:pPr>
                      <a:r>
                        <a:rPr lang="en-ZA" sz="1200" kern="1200" dirty="0">
                          <a:effectLst/>
                        </a:rPr>
                        <a:t>Obstruction of road by illegal housing and waste water spillages from private septic tanks.</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8792" marR="8792" marT="8792" marB="0"/>
                </a:tc>
                <a:tc>
                  <a:txBody>
                    <a:bodyPr/>
                    <a:lstStyle/>
                    <a:p>
                      <a:pPr algn="l">
                        <a:lnSpc>
                          <a:spcPct val="115000"/>
                        </a:lnSpc>
                        <a:spcAft>
                          <a:spcPts val="0"/>
                        </a:spcAft>
                      </a:pPr>
                      <a:r>
                        <a:rPr lang="en-ZA" sz="1200" kern="1200" dirty="0">
                          <a:effectLst/>
                        </a:rPr>
                        <a:t>The Department political liaison to engage the municipality to solve the problem, as it is expatiated to trigger health and environmental issues</a:t>
                      </a:r>
                      <a:r>
                        <a:rPr lang="en-ZA" sz="1200" kern="1200" dirty="0" smtClean="0">
                          <a:effectLst/>
                        </a:rPr>
                        <a:t>.</a:t>
                      </a:r>
                    </a:p>
                    <a:p>
                      <a:pPr algn="l">
                        <a:lnSpc>
                          <a:spcPct val="115000"/>
                        </a:lnSpc>
                        <a:spcAft>
                          <a:spcPts val="0"/>
                        </a:spcAft>
                      </a:pPr>
                      <a:r>
                        <a:rPr lang="en-ZA" sz="1200" kern="1200" dirty="0" smtClean="0">
                          <a:effectLst/>
                        </a:rPr>
                        <a:t>The</a:t>
                      </a:r>
                      <a:r>
                        <a:rPr lang="en-ZA" sz="1200" kern="1200" baseline="0" dirty="0" smtClean="0">
                          <a:effectLst/>
                        </a:rPr>
                        <a:t> engagement with the Municipality is ongoing.</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8792" marR="8792" marT="8792" marB="0"/>
                </a:tc>
                <a:extLst>
                  <a:ext uri="{0D108BD9-81ED-4DB2-BD59-A6C34878D82A}">
                    <a16:rowId xmlns="" xmlns:a16="http://schemas.microsoft.com/office/drawing/2014/main" val="10003"/>
                  </a:ext>
                </a:extLst>
              </a:tr>
              <a:tr h="468419">
                <a:tc>
                  <a:txBody>
                    <a:bodyPr/>
                    <a:lstStyle/>
                    <a:p>
                      <a:pPr algn="just">
                        <a:lnSpc>
                          <a:spcPct val="150000"/>
                        </a:lnSpc>
                        <a:spcAft>
                          <a:spcPts val="0"/>
                        </a:spcAft>
                      </a:pPr>
                      <a:r>
                        <a:rPr lang="en-ZA" sz="1200" kern="1200" dirty="0">
                          <a:effectLst/>
                        </a:rPr>
                        <a:t>4.</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algn="l">
                        <a:lnSpc>
                          <a:spcPct val="150000"/>
                        </a:lnSpc>
                        <a:spcAft>
                          <a:spcPts val="0"/>
                        </a:spcAft>
                      </a:pPr>
                      <a:r>
                        <a:rPr lang="en-ZA" sz="1200" kern="1200" dirty="0">
                          <a:effectLst/>
                        </a:rPr>
                        <a:t>Ngqungqushe</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marL="0" marR="0" indent="0" algn="l" defTabSz="457209" rtl="0" eaLnBrk="1" fontAlgn="auto" latinLnBrk="0" hangingPunct="1">
                        <a:lnSpc>
                          <a:spcPct val="115000"/>
                        </a:lnSpc>
                        <a:spcBef>
                          <a:spcPts val="0"/>
                        </a:spcBef>
                        <a:spcAft>
                          <a:spcPts val="0"/>
                        </a:spcAft>
                        <a:buClrTx/>
                        <a:buSzTx/>
                        <a:buFontTx/>
                        <a:buNone/>
                        <a:tabLst/>
                        <a:defRPr/>
                      </a:pPr>
                      <a:r>
                        <a:rPr lang="en-ZA" sz="1200" kern="1200" dirty="0" smtClean="0">
                          <a:effectLst/>
                        </a:rPr>
                        <a:t>No challenges at this stage.</a:t>
                      </a:r>
                      <a:endParaRPr lang="en-ZA" sz="1200" b="0" dirty="0">
                        <a:effectLst/>
                        <a:latin typeface="+mn-lt"/>
                        <a:ea typeface="Calibri" panose="020F0502020204030204" pitchFamily="34" charset="0"/>
                        <a:cs typeface="Times New Roman" panose="02020603050405020304" pitchFamily="18" charset="0"/>
                      </a:endParaRPr>
                    </a:p>
                  </a:txBody>
                  <a:tcPr marL="8792" marR="8792" marT="8792" marB="0"/>
                </a:tc>
                <a:tc>
                  <a:txBody>
                    <a:bodyPr/>
                    <a:lstStyle/>
                    <a:p>
                      <a:pPr algn="l">
                        <a:lnSpc>
                          <a:spcPct val="115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8792" marR="8792" marT="8792" marB="0"/>
                </a:tc>
                <a:extLst>
                  <a:ext uri="{0D108BD9-81ED-4DB2-BD59-A6C34878D82A}">
                    <a16:rowId xmlns="" xmlns:a16="http://schemas.microsoft.com/office/drawing/2014/main" val="10004"/>
                  </a:ext>
                </a:extLst>
              </a:tr>
              <a:tr h="586570">
                <a:tc>
                  <a:txBody>
                    <a:bodyPr/>
                    <a:lstStyle/>
                    <a:p>
                      <a:pPr algn="just">
                        <a:lnSpc>
                          <a:spcPct val="150000"/>
                        </a:lnSpc>
                        <a:spcAft>
                          <a:spcPts val="0"/>
                        </a:spcAft>
                      </a:pPr>
                      <a:r>
                        <a:rPr lang="en-ZA" sz="1200" kern="1200" dirty="0">
                          <a:effectLst/>
                        </a:rPr>
                        <a:t>5</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algn="l">
                        <a:lnSpc>
                          <a:spcPct val="150000"/>
                        </a:lnSpc>
                        <a:spcAft>
                          <a:spcPts val="0"/>
                        </a:spcAft>
                      </a:pPr>
                      <a:r>
                        <a:rPr lang="en-ZA" sz="1200" kern="1200" dirty="0">
                          <a:effectLst/>
                        </a:rPr>
                        <a:t>Msinga</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marL="0" marR="0" indent="0" algn="l" defTabSz="457209" rtl="0" eaLnBrk="1" fontAlgn="auto" latinLnBrk="0" hangingPunct="1">
                        <a:lnSpc>
                          <a:spcPct val="115000"/>
                        </a:lnSpc>
                        <a:spcBef>
                          <a:spcPts val="0"/>
                        </a:spcBef>
                        <a:spcAft>
                          <a:spcPts val="0"/>
                        </a:spcAft>
                        <a:buClrTx/>
                        <a:buSzTx/>
                        <a:buFontTx/>
                        <a:buNone/>
                        <a:tabLst/>
                        <a:defRPr/>
                      </a:pPr>
                      <a:r>
                        <a:rPr lang="en-ZA" sz="1200" kern="1200" dirty="0" smtClean="0">
                          <a:effectLst/>
                        </a:rPr>
                        <a:t>No challenges at this stage.</a:t>
                      </a:r>
                      <a:endParaRPr lang="en-ZA" sz="1200" b="0" dirty="0" smtClean="0">
                        <a:solidFill>
                          <a:schemeClr val="tx1"/>
                        </a:solidFill>
                        <a:effectLst/>
                        <a:latin typeface="+mn-lt"/>
                        <a:ea typeface="Calibri" panose="020F0502020204030204" pitchFamily="34" charset="0"/>
                        <a:cs typeface="Times New Roman" panose="02020603050405020304" pitchFamily="18" charset="0"/>
                      </a:endParaRPr>
                    </a:p>
                  </a:txBody>
                  <a:tcPr marL="8792" marR="8792" marT="8792" marB="0"/>
                </a:tc>
                <a:tc>
                  <a:txBody>
                    <a:bodyPr/>
                    <a:lstStyle/>
                    <a:p>
                      <a:pPr algn="l">
                        <a:lnSpc>
                          <a:spcPct val="115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8792" marR="8792" marT="8792" marB="0"/>
                </a:tc>
                <a:extLst>
                  <a:ext uri="{0D108BD9-81ED-4DB2-BD59-A6C34878D82A}">
                    <a16:rowId xmlns="" xmlns:a16="http://schemas.microsoft.com/office/drawing/2014/main" val="10005"/>
                  </a:ext>
                </a:extLst>
              </a:tr>
              <a:tr h="394214">
                <a:tc>
                  <a:txBody>
                    <a:bodyPr/>
                    <a:lstStyle/>
                    <a:p>
                      <a:pPr algn="just">
                        <a:lnSpc>
                          <a:spcPct val="150000"/>
                        </a:lnSpc>
                        <a:spcAft>
                          <a:spcPts val="0"/>
                        </a:spcAft>
                      </a:pPr>
                      <a:r>
                        <a:rPr lang="en-ZA" sz="1200" kern="1200" dirty="0">
                          <a:effectLst/>
                        </a:rPr>
                        <a:t>6.</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algn="l">
                        <a:lnSpc>
                          <a:spcPct val="150000"/>
                        </a:lnSpc>
                        <a:spcAft>
                          <a:spcPts val="0"/>
                        </a:spcAft>
                      </a:pPr>
                      <a:r>
                        <a:rPr lang="en-ZA" sz="1200" kern="1200" dirty="0">
                          <a:effectLst/>
                        </a:rPr>
                        <a:t>Greytown</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marL="0" marR="0" indent="0" algn="l" defTabSz="457209" rtl="0" eaLnBrk="1" fontAlgn="auto" latinLnBrk="0" hangingPunct="1">
                        <a:lnSpc>
                          <a:spcPct val="115000"/>
                        </a:lnSpc>
                        <a:spcBef>
                          <a:spcPts val="0"/>
                        </a:spcBef>
                        <a:spcAft>
                          <a:spcPts val="0"/>
                        </a:spcAft>
                        <a:buClrTx/>
                        <a:buSzTx/>
                        <a:buFontTx/>
                        <a:buNone/>
                        <a:tabLst/>
                        <a:defRPr/>
                      </a:pPr>
                      <a:r>
                        <a:rPr lang="en-ZA" sz="1200" kern="1200" dirty="0" smtClean="0">
                          <a:effectLst/>
                        </a:rPr>
                        <a:t>No challenges at this stage.</a:t>
                      </a:r>
                      <a:endParaRPr lang="en-ZA" sz="1200" b="0" dirty="0" smtClean="0">
                        <a:solidFill>
                          <a:schemeClr val="tx1"/>
                        </a:solidFill>
                        <a:effectLst/>
                        <a:latin typeface="+mn-lt"/>
                        <a:ea typeface="Calibri" panose="020F0502020204030204" pitchFamily="34" charset="0"/>
                        <a:cs typeface="Times New Roman" panose="02020603050405020304" pitchFamily="18" charset="0"/>
                      </a:endParaRPr>
                    </a:p>
                  </a:txBody>
                  <a:tcPr marL="8792" marR="8792" marT="8792" marB="0"/>
                </a:tc>
                <a:tc>
                  <a:txBody>
                    <a:bodyPr/>
                    <a:lstStyle/>
                    <a:p>
                      <a:pPr algn="l">
                        <a:lnSpc>
                          <a:spcPct val="115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8792" marR="8792" marT="8792" marB="0"/>
                </a:tc>
                <a:extLst>
                  <a:ext uri="{0D108BD9-81ED-4DB2-BD59-A6C34878D82A}">
                    <a16:rowId xmlns="" xmlns:a16="http://schemas.microsoft.com/office/drawing/2014/main" val="10006"/>
                  </a:ext>
                </a:extLst>
              </a:tr>
              <a:tr h="755904">
                <a:tc>
                  <a:txBody>
                    <a:bodyPr/>
                    <a:lstStyle/>
                    <a:p>
                      <a:pPr algn="just">
                        <a:lnSpc>
                          <a:spcPct val="150000"/>
                        </a:lnSpc>
                        <a:spcAft>
                          <a:spcPts val="0"/>
                        </a:spcAft>
                      </a:pPr>
                      <a:r>
                        <a:rPr lang="en-ZA" sz="1200" kern="1200" dirty="0">
                          <a:effectLst/>
                        </a:rPr>
                        <a:t>7.</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algn="l">
                        <a:lnSpc>
                          <a:spcPct val="150000"/>
                        </a:lnSpc>
                        <a:spcAft>
                          <a:spcPts val="0"/>
                        </a:spcAft>
                      </a:pPr>
                      <a:r>
                        <a:rPr lang="en-ZA" sz="1200" kern="1200" dirty="0">
                          <a:effectLst/>
                        </a:rPr>
                        <a:t>Umzimkhulu</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algn="l">
                        <a:lnSpc>
                          <a:spcPct val="115000"/>
                        </a:lnSpc>
                        <a:spcAft>
                          <a:spcPts val="0"/>
                        </a:spcAft>
                      </a:pPr>
                      <a:r>
                        <a:rPr lang="en-ZA" sz="1200" kern="1200" dirty="0" smtClean="0">
                          <a:effectLst/>
                        </a:rPr>
                        <a:t>Site Shutdown</a:t>
                      </a:r>
                      <a:r>
                        <a:rPr lang="en-ZA" sz="1200" kern="1200" baseline="0" dirty="0" smtClean="0">
                          <a:effectLst/>
                        </a:rPr>
                        <a:t> by Harry Gwala Business forum on the 29 August 2019</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8792" marR="8792" marT="8792" marB="0"/>
                </a:tc>
                <a:tc>
                  <a:txBody>
                    <a:bodyPr/>
                    <a:lstStyle/>
                    <a:p>
                      <a:pPr algn="l">
                        <a:lnSpc>
                          <a:spcPct val="115000"/>
                        </a:lnSpc>
                        <a:spcAft>
                          <a:spcPts val="0"/>
                        </a:spcAft>
                      </a:pPr>
                      <a:r>
                        <a:rPr lang="en-ZA" sz="1200" kern="1200" dirty="0" smtClean="0">
                          <a:effectLst/>
                        </a:rPr>
                        <a:t>The Contractor to increase</a:t>
                      </a:r>
                      <a:r>
                        <a:rPr lang="en-ZA" sz="1200" kern="1200" baseline="0" dirty="0" smtClean="0">
                          <a:effectLst/>
                        </a:rPr>
                        <a:t> security on site. The Department political liaison is contacts with the forum and the stakeholders to defuse the situation.</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8792" marR="8792" marT="8792" marB="0"/>
                </a:tc>
                <a:extLst>
                  <a:ext uri="{0D108BD9-81ED-4DB2-BD59-A6C34878D82A}">
                    <a16:rowId xmlns="" xmlns:a16="http://schemas.microsoft.com/office/drawing/2014/main" val="10007"/>
                  </a:ext>
                </a:extLst>
              </a:tr>
              <a:tr h="334526">
                <a:tc>
                  <a:txBody>
                    <a:bodyPr/>
                    <a:lstStyle/>
                    <a:p>
                      <a:pPr algn="just">
                        <a:lnSpc>
                          <a:spcPct val="150000"/>
                        </a:lnSpc>
                        <a:spcAft>
                          <a:spcPts val="0"/>
                        </a:spcAft>
                      </a:pPr>
                      <a:r>
                        <a:rPr lang="en-ZA" sz="1200" kern="1200" dirty="0">
                          <a:effectLst/>
                        </a:rPr>
                        <a:t>8.</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algn="l">
                        <a:lnSpc>
                          <a:spcPct val="150000"/>
                        </a:lnSpc>
                        <a:spcAft>
                          <a:spcPts val="0"/>
                        </a:spcAft>
                      </a:pPr>
                      <a:r>
                        <a:rPr lang="en-ZA" sz="1200" kern="1200" dirty="0">
                          <a:effectLst/>
                        </a:rPr>
                        <a:t>Nongoma</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algn="l">
                        <a:lnSpc>
                          <a:spcPct val="115000"/>
                        </a:lnSpc>
                        <a:spcAft>
                          <a:spcPts val="0"/>
                        </a:spcAft>
                      </a:pPr>
                      <a:r>
                        <a:rPr lang="en-ZA" sz="1200" kern="1200" dirty="0" smtClean="0">
                          <a:effectLst/>
                        </a:rPr>
                        <a:t>No challenges at this stage.</a:t>
                      </a:r>
                      <a:endParaRPr lang="en-ZA" sz="1200" dirty="0">
                        <a:effectLst/>
                        <a:latin typeface="+mn-lt"/>
                        <a:ea typeface="Calibri" panose="020F0502020204030204" pitchFamily="34" charset="0"/>
                        <a:cs typeface="Times New Roman" panose="02020603050405020304" pitchFamily="18" charset="0"/>
                      </a:endParaRPr>
                    </a:p>
                  </a:txBody>
                  <a:tcPr marL="8792" marR="8792" marT="8792" marB="0"/>
                </a:tc>
                <a:tc>
                  <a:txBody>
                    <a:bodyPr/>
                    <a:lstStyle/>
                    <a:p>
                      <a:pPr algn="l">
                        <a:lnSpc>
                          <a:spcPct val="115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8792" marR="8792" marT="8792" marB="0"/>
                </a:tc>
                <a:extLst>
                  <a:ext uri="{0D108BD9-81ED-4DB2-BD59-A6C34878D82A}">
                    <a16:rowId xmlns="" xmlns:a16="http://schemas.microsoft.com/office/drawing/2014/main" val="10008"/>
                  </a:ext>
                </a:extLst>
              </a:tr>
              <a:tr h="468419">
                <a:tc>
                  <a:txBody>
                    <a:bodyPr/>
                    <a:lstStyle/>
                    <a:p>
                      <a:pPr algn="just">
                        <a:lnSpc>
                          <a:spcPct val="150000"/>
                        </a:lnSpc>
                        <a:spcAft>
                          <a:spcPts val="0"/>
                        </a:spcAft>
                      </a:pPr>
                      <a:r>
                        <a:rPr lang="en-ZA" sz="1200" kern="1200" dirty="0">
                          <a:effectLst/>
                        </a:rPr>
                        <a:t>9.</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algn="l">
                        <a:lnSpc>
                          <a:spcPct val="150000"/>
                        </a:lnSpc>
                        <a:spcAft>
                          <a:spcPts val="0"/>
                        </a:spcAft>
                      </a:pPr>
                      <a:r>
                        <a:rPr lang="en-ZA" sz="1200" kern="1200" dirty="0" smtClean="0">
                          <a:effectLst/>
                        </a:rPr>
                        <a:t>Kwagqikazi</a:t>
                      </a:r>
                      <a:endParaRPr lang="en-ZA" sz="1200" dirty="0">
                        <a:effectLst/>
                        <a:latin typeface="+mn-lt"/>
                        <a:ea typeface="Calibri" panose="020F0502020204030204" pitchFamily="34" charset="0"/>
                        <a:cs typeface="Times New Roman" panose="02020603050405020304" pitchFamily="18" charset="0"/>
                      </a:endParaRPr>
                    </a:p>
                  </a:txBody>
                  <a:tcPr marL="46306" marR="46306" marT="8792" marB="0"/>
                </a:tc>
                <a:tc>
                  <a:txBody>
                    <a:bodyPr/>
                    <a:lstStyle/>
                    <a:p>
                      <a:pPr algn="l">
                        <a:lnSpc>
                          <a:spcPct val="115000"/>
                        </a:lnSpc>
                        <a:spcAft>
                          <a:spcPts val="0"/>
                        </a:spcAft>
                      </a:pPr>
                      <a:r>
                        <a:rPr lang="en-ZA" sz="1200" kern="1200" dirty="0" smtClean="0">
                          <a:effectLst/>
                        </a:rPr>
                        <a:t>No challenges at this stage.</a:t>
                      </a:r>
                      <a:endParaRPr lang="en-ZA" sz="1200" dirty="0">
                        <a:effectLst/>
                        <a:latin typeface="+mn-lt"/>
                        <a:ea typeface="Calibri" panose="020F0502020204030204" pitchFamily="34" charset="0"/>
                        <a:cs typeface="Times New Roman" panose="02020603050405020304" pitchFamily="18" charset="0"/>
                      </a:endParaRPr>
                    </a:p>
                  </a:txBody>
                  <a:tcPr marL="8792" marR="8792" marT="8792" marB="0"/>
                </a:tc>
                <a:tc>
                  <a:txBody>
                    <a:bodyPr/>
                    <a:lstStyle/>
                    <a:p>
                      <a:pPr algn="l">
                        <a:lnSpc>
                          <a:spcPct val="115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8792" marR="8792" marT="8792" marB="0"/>
                </a:tc>
                <a:extLst>
                  <a:ext uri="{0D108BD9-81ED-4DB2-BD59-A6C34878D82A}">
                    <a16:rowId xmlns="" xmlns:a16="http://schemas.microsoft.com/office/drawing/2014/main" val="10009"/>
                  </a:ext>
                </a:extLst>
              </a:tr>
            </a:tbl>
          </a:graphicData>
        </a:graphic>
      </p:graphicFrame>
      <p:sp>
        <p:nvSpPr>
          <p:cNvPr id="9" name="TextBox 8"/>
          <p:cNvSpPr txBox="1"/>
          <p:nvPr/>
        </p:nvSpPr>
        <p:spPr>
          <a:xfrm>
            <a:off x="419100" y="455208"/>
            <a:ext cx="8267700"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400" b="1" dirty="0"/>
              <a:t>CHALLEGES &amp; REMEDIAL </a:t>
            </a:r>
            <a:r>
              <a:rPr lang="en-ZA" sz="2400" b="1" dirty="0" smtClean="0"/>
              <a:t>ACTIONS</a:t>
            </a:r>
            <a:endParaRPr lang="en-ZA" sz="2400" b="1" dirty="0"/>
          </a:p>
        </p:txBody>
      </p:sp>
    </p:spTree>
    <p:extLst>
      <p:ext uri="{BB962C8B-B14F-4D97-AF65-F5344CB8AC3E}">
        <p14:creationId xmlns:p14="http://schemas.microsoft.com/office/powerpoint/2010/main" xmlns="" val="1182676493"/>
      </p:ext>
    </p:extLst>
  </p:cSld>
  <p:clrMapOvr>
    <a:masterClrMapping/>
  </p:clrMapOvr>
  <mc:AlternateContent xmlns:mc="http://schemas.openxmlformats.org/markup-compatibility/2006">
    <mc:Choice xmlns:p14="http://schemas.microsoft.com/office/powerpoint/2010/main" xmlns="" Requires="p14">
      <p:transition p14:dur="25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SLIDE LAYOUT.jpg"/>
          <p:cNvPicPr>
            <a:picLocks noChangeAspect="1"/>
          </p:cNvPicPr>
          <p:nvPr/>
        </p:nvPicPr>
        <p:blipFill>
          <a:blip r:embed="rId3" cstate="print"/>
          <a:srcRect/>
          <a:stretch>
            <a:fillRect/>
          </a:stretch>
        </p:blipFill>
        <p:spPr bwMode="auto">
          <a:xfrm>
            <a:off x="457200" y="241820"/>
            <a:ext cx="8440615" cy="6065567"/>
          </a:xfrm>
          <a:prstGeom prst="rect">
            <a:avLst/>
          </a:prstGeom>
          <a:noFill/>
          <a:ln w="9525">
            <a:noFill/>
            <a:miter lim="800000"/>
            <a:headEnd/>
            <a:tailEnd/>
          </a:ln>
        </p:spPr>
      </p:pic>
      <p:sp>
        <p:nvSpPr>
          <p:cNvPr id="3" name="TextBox 2"/>
          <p:cNvSpPr txBox="1"/>
          <p:nvPr/>
        </p:nvSpPr>
        <p:spPr>
          <a:xfrm>
            <a:off x="3050473" y="1102588"/>
            <a:ext cx="3043054" cy="1115049"/>
          </a:xfrm>
          <a:prstGeom prst="rect">
            <a:avLst/>
          </a:prstGeom>
          <a:noFill/>
        </p:spPr>
        <p:txBody>
          <a:bodyPr wrap="square" rtlCol="0">
            <a:spAutoFit/>
          </a:bodyPr>
          <a:lstStyle/>
          <a:p>
            <a:pPr lvl="0" algn="ctr"/>
            <a:r>
              <a:rPr lang="en-ZA" sz="2215" b="1" dirty="0"/>
              <a:t>ALIWAL NORTH SITE</a:t>
            </a:r>
            <a:endParaRPr lang="en-ZA" sz="2215" dirty="0"/>
          </a:p>
          <a:p>
            <a:pPr algn="ctr"/>
            <a:r>
              <a:rPr lang="en-ZA" sz="4431" b="1" dirty="0"/>
              <a:t> </a:t>
            </a:r>
            <a:endParaRPr lang="en-ZA" sz="4431" dirty="0"/>
          </a:p>
        </p:txBody>
      </p:sp>
      <p:sp>
        <p:nvSpPr>
          <p:cNvPr id="6" name="Slide Number Placeholder 5"/>
          <p:cNvSpPr>
            <a:spLocks noGrp="1"/>
          </p:cNvSpPr>
          <p:nvPr>
            <p:ph type="sldNum" sz="quarter" idx="12"/>
          </p:nvPr>
        </p:nvSpPr>
        <p:spPr>
          <a:xfrm>
            <a:off x="6764215" y="6307387"/>
            <a:ext cx="2133600" cy="476250"/>
          </a:xfrm>
        </p:spPr>
        <p:txBody>
          <a:bodyPr/>
          <a:lstStyle/>
          <a:p>
            <a:pPr>
              <a:defRPr/>
            </a:pPr>
            <a:fld id="{D5F94032-AF3F-446C-99A9-4D7094B0CF70}" type="slidenum">
              <a:rPr lang="en-US" b="1" smtClean="0"/>
              <a:pPr>
                <a:defRPr/>
              </a:pPr>
              <a:t>23</a:t>
            </a:fld>
            <a:endParaRPr lang="en-US" b="1" dirty="0"/>
          </a:p>
        </p:txBody>
      </p:sp>
      <p:sp>
        <p:nvSpPr>
          <p:cNvPr id="2" name="Rectangle 1"/>
          <p:cNvSpPr/>
          <p:nvPr/>
        </p:nvSpPr>
        <p:spPr>
          <a:xfrm>
            <a:off x="2511463" y="1178230"/>
            <a:ext cx="4572000" cy="507831"/>
          </a:xfrm>
          <a:prstGeom prst="rect">
            <a:avLst/>
          </a:prstGeom>
        </p:spPr>
        <p:txBody>
          <a:bodyPr>
            <a:spAutoFit/>
          </a:bodyPr>
          <a:lstStyle/>
          <a:p>
            <a:pPr algn="just">
              <a:lnSpc>
                <a:spcPct val="150000"/>
              </a:lnSpc>
            </a:pPr>
            <a:r>
              <a:rPr lang="en-ZA" dirty="0" smtClean="0">
                <a:latin typeface="Arial" panose="020B0604020202020204" pitchFamily="34" charset="0"/>
                <a:ea typeface="Arial" panose="020B0604020202020204" pitchFamily="34" charset="0"/>
              </a:rPr>
              <a:t> </a:t>
            </a:r>
            <a:endParaRPr lang="en-ZA" dirty="0">
              <a:effectLs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4400" y="1524001"/>
            <a:ext cx="3711187" cy="426719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25587" y="1524001"/>
            <a:ext cx="3832613" cy="4267200"/>
          </a:xfrm>
          <a:prstGeom prst="rect">
            <a:avLst/>
          </a:prstGeom>
        </p:spPr>
      </p:pic>
    </p:spTree>
    <p:extLst>
      <p:ext uri="{BB962C8B-B14F-4D97-AF65-F5344CB8AC3E}">
        <p14:creationId xmlns:p14="http://schemas.microsoft.com/office/powerpoint/2010/main" xmlns="" val="154473213"/>
      </p:ext>
    </p:extLst>
  </p:cSld>
  <p:clrMapOvr>
    <a:masterClrMapping/>
  </p:clrMapOvr>
  <mc:AlternateContent xmlns:mc="http://schemas.openxmlformats.org/markup-compatibility/2006">
    <mc:Choice xmlns:p14="http://schemas.microsoft.com/office/powerpoint/2010/main" xmlns="" Requires="p14">
      <p:transition p14:dur="25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381750"/>
            <a:ext cx="2133600" cy="476250"/>
          </a:xfrm>
        </p:spPr>
        <p:txBody>
          <a:bodyPr/>
          <a:lstStyle/>
          <a:p>
            <a:pPr>
              <a:defRPr/>
            </a:pPr>
            <a:fld id="{D5F94032-AF3F-446C-99A9-4D7094B0CF70}" type="slidenum">
              <a:rPr lang="en-US" b="1" smtClean="0"/>
              <a:pPr>
                <a:defRPr/>
              </a:pPr>
              <a:t>24</a:t>
            </a:fld>
            <a:endParaRPr lang="en-US" b="1" dirty="0"/>
          </a:p>
        </p:txBody>
      </p:sp>
      <p:pic>
        <p:nvPicPr>
          <p:cNvPr id="5" name="Picture 4" descr="SLIDE LAYOUT.jpg"/>
          <p:cNvPicPr>
            <a:picLocks noChangeAspect="1"/>
          </p:cNvPicPr>
          <p:nvPr/>
        </p:nvPicPr>
        <p:blipFill>
          <a:blip r:embed="rId2" cstate="print"/>
          <a:srcRect/>
          <a:stretch>
            <a:fillRect/>
          </a:stretch>
        </p:blipFill>
        <p:spPr bwMode="auto">
          <a:xfrm>
            <a:off x="489551" y="203096"/>
            <a:ext cx="8430771" cy="6216270"/>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0601" y="1469851"/>
            <a:ext cx="7467600" cy="4417331"/>
          </a:xfrm>
          <a:prstGeom prst="rect">
            <a:avLst/>
          </a:prstGeom>
        </p:spPr>
      </p:pic>
      <p:sp>
        <p:nvSpPr>
          <p:cNvPr id="8" name="TextBox 7"/>
          <p:cNvSpPr txBox="1"/>
          <p:nvPr/>
        </p:nvSpPr>
        <p:spPr>
          <a:xfrm>
            <a:off x="1067758" y="912327"/>
            <a:ext cx="7274359" cy="1115049"/>
          </a:xfrm>
          <a:prstGeom prst="rect">
            <a:avLst/>
          </a:prstGeom>
          <a:noFill/>
        </p:spPr>
        <p:txBody>
          <a:bodyPr wrap="square" rtlCol="0">
            <a:spAutoFit/>
          </a:bodyPr>
          <a:lstStyle/>
          <a:p>
            <a:pPr lvl="0" algn="ctr"/>
            <a:r>
              <a:rPr lang="en-ZA" sz="2215" b="1" dirty="0"/>
              <a:t>GRAAFF-REINET SITE</a:t>
            </a:r>
            <a:endParaRPr lang="en-ZA" sz="2215" dirty="0"/>
          </a:p>
          <a:p>
            <a:pPr algn="ctr"/>
            <a:r>
              <a:rPr lang="en-ZA" sz="4431" b="1" dirty="0"/>
              <a:t> </a:t>
            </a:r>
            <a:endParaRPr lang="en-ZA" sz="4431" dirty="0"/>
          </a:p>
        </p:txBody>
      </p:sp>
    </p:spTree>
    <p:extLst>
      <p:ext uri="{BB962C8B-B14F-4D97-AF65-F5344CB8AC3E}">
        <p14:creationId xmlns:p14="http://schemas.microsoft.com/office/powerpoint/2010/main" xmlns="" val="3701258015"/>
      </p:ext>
    </p:extLst>
  </p:cSld>
  <p:clrMapOvr>
    <a:masterClrMapping/>
  </p:clrMapOvr>
  <mc:AlternateContent xmlns:mc="http://schemas.openxmlformats.org/markup-compatibility/2006">
    <mc:Choice xmlns:p14="http://schemas.microsoft.com/office/powerpoint/2010/main" xmlns="" Requires="p14">
      <p:transition p14:dur="25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28208"/>
            <a:ext cx="2133600" cy="476250"/>
          </a:xfrm>
        </p:spPr>
        <p:txBody>
          <a:bodyPr/>
          <a:lstStyle/>
          <a:p>
            <a:pPr>
              <a:defRPr/>
            </a:pPr>
            <a:fld id="{D5F94032-AF3F-446C-99A9-4D7094B0CF70}" type="slidenum">
              <a:rPr lang="en-US" b="1" smtClean="0"/>
              <a:pPr>
                <a:defRPr/>
              </a:pPr>
              <a:t>25</a:t>
            </a:fld>
            <a:endParaRPr lang="en-US" b="1" dirty="0"/>
          </a:p>
        </p:txBody>
      </p:sp>
      <p:pic>
        <p:nvPicPr>
          <p:cNvPr id="5" name="Picture 4" descr="SLIDE LAYOUT.jpg"/>
          <p:cNvPicPr>
            <a:picLocks noChangeAspect="1"/>
          </p:cNvPicPr>
          <p:nvPr/>
        </p:nvPicPr>
        <p:blipFill>
          <a:blip r:embed="rId2" cstate="print"/>
          <a:srcRect/>
          <a:stretch>
            <a:fillRect/>
          </a:stretch>
        </p:blipFill>
        <p:spPr bwMode="auto">
          <a:xfrm>
            <a:off x="436487" y="310376"/>
            <a:ext cx="8440615" cy="6105256"/>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2268" y="1371600"/>
            <a:ext cx="7505932" cy="4572000"/>
          </a:xfrm>
          <a:prstGeom prst="rect">
            <a:avLst/>
          </a:prstGeom>
        </p:spPr>
      </p:pic>
      <p:sp>
        <p:nvSpPr>
          <p:cNvPr id="9" name="TextBox 8"/>
          <p:cNvSpPr txBox="1"/>
          <p:nvPr/>
        </p:nvSpPr>
        <p:spPr>
          <a:xfrm>
            <a:off x="3071019" y="903181"/>
            <a:ext cx="3043054" cy="1115049"/>
          </a:xfrm>
          <a:prstGeom prst="rect">
            <a:avLst/>
          </a:prstGeom>
          <a:noFill/>
        </p:spPr>
        <p:txBody>
          <a:bodyPr wrap="square" rtlCol="0">
            <a:spAutoFit/>
          </a:bodyPr>
          <a:lstStyle/>
          <a:p>
            <a:pPr lvl="0" algn="ctr"/>
            <a:r>
              <a:rPr lang="en-ZA" sz="2215" b="1" dirty="0"/>
              <a:t>GRAAFF-REINET</a:t>
            </a:r>
            <a:endParaRPr lang="en-ZA" sz="2215" dirty="0"/>
          </a:p>
          <a:p>
            <a:pPr algn="ctr"/>
            <a:r>
              <a:rPr lang="en-ZA" sz="4431" b="1" dirty="0"/>
              <a:t> </a:t>
            </a:r>
            <a:endParaRPr lang="en-ZA" sz="4431" dirty="0"/>
          </a:p>
        </p:txBody>
      </p:sp>
    </p:spTree>
    <p:extLst>
      <p:ext uri="{BB962C8B-B14F-4D97-AF65-F5344CB8AC3E}">
        <p14:creationId xmlns:p14="http://schemas.microsoft.com/office/powerpoint/2010/main" xmlns="" val="2476871139"/>
      </p:ext>
    </p:extLst>
  </p:cSld>
  <p:clrMapOvr>
    <a:masterClrMapping/>
  </p:clrMapOvr>
  <mc:AlternateContent xmlns:mc="http://schemas.openxmlformats.org/markup-compatibility/2006">
    <mc:Choice xmlns:p14="http://schemas.microsoft.com/office/powerpoint/2010/main" xmlns="" Requires="p14">
      <p:transition p14:dur="25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F94032-AF3F-446C-99A9-4D7094B0CF70}" type="slidenum">
              <a:rPr lang="en-US" b="1" smtClean="0"/>
              <a:pPr>
                <a:defRPr/>
              </a:pPr>
              <a:t>26</a:t>
            </a:fld>
            <a:endParaRPr lang="en-US" b="1" dirty="0"/>
          </a:p>
        </p:txBody>
      </p:sp>
      <p:pic>
        <p:nvPicPr>
          <p:cNvPr id="5" name="Picture 4" descr="SLIDE LAYOUT.jpg"/>
          <p:cNvPicPr>
            <a:picLocks noChangeAspect="1"/>
          </p:cNvPicPr>
          <p:nvPr/>
        </p:nvPicPr>
        <p:blipFill>
          <a:blip r:embed="rId2" cstate="print"/>
          <a:srcRect/>
          <a:stretch>
            <a:fillRect/>
          </a:stretch>
        </p:blipFill>
        <p:spPr bwMode="auto">
          <a:xfrm>
            <a:off x="484631" y="241822"/>
            <a:ext cx="8202170" cy="6003403"/>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9925" y="1334238"/>
            <a:ext cx="7311582" cy="4434737"/>
          </a:xfrm>
          <a:prstGeom prst="rect">
            <a:avLst/>
          </a:prstGeom>
        </p:spPr>
      </p:pic>
      <p:sp>
        <p:nvSpPr>
          <p:cNvPr id="8" name="TextBox 7"/>
          <p:cNvSpPr txBox="1"/>
          <p:nvPr/>
        </p:nvSpPr>
        <p:spPr>
          <a:xfrm>
            <a:off x="3077273" y="833147"/>
            <a:ext cx="3289387" cy="1115049"/>
          </a:xfrm>
          <a:prstGeom prst="rect">
            <a:avLst/>
          </a:prstGeom>
          <a:noFill/>
        </p:spPr>
        <p:txBody>
          <a:bodyPr wrap="square" rtlCol="0">
            <a:spAutoFit/>
          </a:bodyPr>
          <a:lstStyle/>
          <a:p>
            <a:pPr lvl="0" algn="ctr"/>
            <a:r>
              <a:rPr lang="en-ZA" sz="2215" b="1" dirty="0"/>
              <a:t>NGQUNGQUSHE SITE</a:t>
            </a:r>
            <a:endParaRPr lang="en-ZA" sz="2215" dirty="0"/>
          </a:p>
          <a:p>
            <a:pPr algn="ctr"/>
            <a:r>
              <a:rPr lang="en-ZA" sz="4431" b="1" dirty="0"/>
              <a:t> </a:t>
            </a:r>
            <a:endParaRPr lang="en-ZA" sz="4431" dirty="0"/>
          </a:p>
        </p:txBody>
      </p:sp>
    </p:spTree>
    <p:extLst>
      <p:ext uri="{BB962C8B-B14F-4D97-AF65-F5344CB8AC3E}">
        <p14:creationId xmlns:p14="http://schemas.microsoft.com/office/powerpoint/2010/main" xmlns="" val="2480177996"/>
      </p:ext>
    </p:extLst>
  </p:cSld>
  <p:clrMapOvr>
    <a:masterClrMapping/>
  </p:clrMapOvr>
  <mc:AlternateContent xmlns:mc="http://schemas.openxmlformats.org/markup-compatibility/2006">
    <mc:Choice xmlns:p14="http://schemas.microsoft.com/office/powerpoint/2010/main" xmlns="" Requires="p14">
      <p:transition p14:dur="25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95564" y="5972889"/>
            <a:ext cx="2133600" cy="476250"/>
          </a:xfrm>
        </p:spPr>
        <p:txBody>
          <a:bodyPr/>
          <a:lstStyle/>
          <a:p>
            <a:pPr>
              <a:defRPr/>
            </a:pPr>
            <a:fld id="{D5F94032-AF3F-446C-99A9-4D7094B0CF70}" type="slidenum">
              <a:rPr lang="en-US" b="1" smtClean="0"/>
              <a:pPr>
                <a:defRPr/>
              </a:pPr>
              <a:t>27</a:t>
            </a:fld>
            <a:endParaRPr lang="en-US" b="1" dirty="0"/>
          </a:p>
        </p:txBody>
      </p:sp>
      <p:pic>
        <p:nvPicPr>
          <p:cNvPr id="5" name="Picture 4" descr="SLIDE LAYOUT.jpg"/>
          <p:cNvPicPr>
            <a:picLocks noChangeAspect="1"/>
          </p:cNvPicPr>
          <p:nvPr/>
        </p:nvPicPr>
        <p:blipFill>
          <a:blip r:embed="rId2" cstate="print"/>
          <a:srcRect/>
          <a:stretch>
            <a:fillRect/>
          </a:stretch>
        </p:blipFill>
        <p:spPr bwMode="auto">
          <a:xfrm>
            <a:off x="480143" y="26038"/>
            <a:ext cx="8440615" cy="5946851"/>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0600" y="1187003"/>
            <a:ext cx="4747535" cy="441000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04540" y="1174810"/>
            <a:ext cx="3788729" cy="4410004"/>
          </a:xfrm>
          <a:prstGeom prst="rect">
            <a:avLst/>
          </a:prstGeom>
        </p:spPr>
      </p:pic>
      <p:sp>
        <p:nvSpPr>
          <p:cNvPr id="9" name="TextBox 8"/>
          <p:cNvSpPr txBox="1"/>
          <p:nvPr/>
        </p:nvSpPr>
        <p:spPr>
          <a:xfrm>
            <a:off x="3050473" y="760937"/>
            <a:ext cx="3043054" cy="1115049"/>
          </a:xfrm>
          <a:prstGeom prst="rect">
            <a:avLst/>
          </a:prstGeom>
          <a:noFill/>
        </p:spPr>
        <p:txBody>
          <a:bodyPr wrap="square" rtlCol="0">
            <a:spAutoFit/>
          </a:bodyPr>
          <a:lstStyle/>
          <a:p>
            <a:pPr lvl="0" algn="ctr"/>
            <a:r>
              <a:rPr lang="en-ZA" sz="2215" b="1" dirty="0"/>
              <a:t>STERKSPRUIT SITE</a:t>
            </a:r>
            <a:endParaRPr lang="en-ZA" sz="2215" dirty="0"/>
          </a:p>
          <a:p>
            <a:pPr algn="ctr"/>
            <a:r>
              <a:rPr lang="en-ZA" sz="4431" b="1" dirty="0"/>
              <a:t> </a:t>
            </a:r>
            <a:endParaRPr lang="en-ZA" sz="4431" dirty="0"/>
          </a:p>
        </p:txBody>
      </p:sp>
    </p:spTree>
    <p:extLst>
      <p:ext uri="{BB962C8B-B14F-4D97-AF65-F5344CB8AC3E}">
        <p14:creationId xmlns:p14="http://schemas.microsoft.com/office/powerpoint/2010/main" xmlns="" val="3104048322"/>
      </p:ext>
    </p:extLst>
  </p:cSld>
  <p:clrMapOvr>
    <a:masterClrMapping/>
  </p:clrMapOvr>
  <mc:AlternateContent xmlns:mc="http://schemas.openxmlformats.org/markup-compatibility/2006">
    <mc:Choice xmlns:p14="http://schemas.microsoft.com/office/powerpoint/2010/main" xmlns="" Requires="p14">
      <p:transition p14:dur="25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05600" y="6191093"/>
            <a:ext cx="2133600" cy="476250"/>
          </a:xfrm>
        </p:spPr>
        <p:txBody>
          <a:bodyPr/>
          <a:lstStyle/>
          <a:p>
            <a:pPr>
              <a:defRPr/>
            </a:pPr>
            <a:fld id="{D5F94032-AF3F-446C-99A9-4D7094B0CF70}" type="slidenum">
              <a:rPr lang="en-US" b="1" smtClean="0"/>
              <a:pPr>
                <a:defRPr/>
              </a:pPr>
              <a:t>28</a:t>
            </a:fld>
            <a:endParaRPr lang="en-US" b="1" dirty="0"/>
          </a:p>
        </p:txBody>
      </p:sp>
      <p:pic>
        <p:nvPicPr>
          <p:cNvPr id="5" name="Picture 4" descr="SLIDE LAYOUT.jpg"/>
          <p:cNvPicPr>
            <a:picLocks noChangeAspect="1"/>
          </p:cNvPicPr>
          <p:nvPr/>
        </p:nvPicPr>
        <p:blipFill>
          <a:blip r:embed="rId2" cstate="print"/>
          <a:srcRect/>
          <a:stretch>
            <a:fillRect/>
          </a:stretch>
        </p:blipFill>
        <p:spPr bwMode="auto">
          <a:xfrm>
            <a:off x="457200" y="241819"/>
            <a:ext cx="8440615" cy="5949273"/>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8481" y="1390171"/>
            <a:ext cx="3785919" cy="43204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24401" y="1390171"/>
            <a:ext cx="3758594" cy="4320480"/>
          </a:xfrm>
          <a:prstGeom prst="rect">
            <a:avLst/>
          </a:prstGeom>
        </p:spPr>
      </p:pic>
      <p:sp>
        <p:nvSpPr>
          <p:cNvPr id="9" name="TextBox 8"/>
          <p:cNvSpPr txBox="1"/>
          <p:nvPr/>
        </p:nvSpPr>
        <p:spPr>
          <a:xfrm>
            <a:off x="3155981" y="810703"/>
            <a:ext cx="3043054" cy="1115049"/>
          </a:xfrm>
          <a:prstGeom prst="rect">
            <a:avLst/>
          </a:prstGeom>
          <a:noFill/>
        </p:spPr>
        <p:txBody>
          <a:bodyPr wrap="square" rtlCol="0">
            <a:spAutoFit/>
          </a:bodyPr>
          <a:lstStyle/>
          <a:p>
            <a:pPr lvl="0" algn="ctr"/>
            <a:r>
              <a:rPr lang="en-ZA" sz="2215" b="1" dirty="0"/>
              <a:t>GREYTOWN SITE</a:t>
            </a:r>
            <a:endParaRPr lang="en-ZA" sz="2215" dirty="0"/>
          </a:p>
          <a:p>
            <a:pPr algn="ctr"/>
            <a:r>
              <a:rPr lang="en-ZA" sz="4431" b="1" dirty="0"/>
              <a:t> </a:t>
            </a:r>
            <a:endParaRPr lang="en-ZA" sz="4431" dirty="0"/>
          </a:p>
        </p:txBody>
      </p:sp>
    </p:spTree>
    <p:extLst>
      <p:ext uri="{BB962C8B-B14F-4D97-AF65-F5344CB8AC3E}">
        <p14:creationId xmlns:p14="http://schemas.microsoft.com/office/powerpoint/2010/main" xmlns="" val="3404024946"/>
      </p:ext>
    </p:extLst>
  </p:cSld>
  <p:clrMapOvr>
    <a:masterClrMapping/>
  </p:clrMapOvr>
  <mc:AlternateContent xmlns:mc="http://schemas.openxmlformats.org/markup-compatibility/2006">
    <mc:Choice xmlns:p14="http://schemas.microsoft.com/office/powerpoint/2010/main" xmlns="" Requires="p14">
      <p:transition p14:dur="25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145838"/>
            <a:ext cx="2133600" cy="476250"/>
          </a:xfrm>
        </p:spPr>
        <p:txBody>
          <a:bodyPr/>
          <a:lstStyle/>
          <a:p>
            <a:pPr>
              <a:defRPr/>
            </a:pPr>
            <a:fld id="{D5F94032-AF3F-446C-99A9-4D7094B0CF70}" type="slidenum">
              <a:rPr lang="en-US" b="1" smtClean="0"/>
              <a:pPr>
                <a:defRPr/>
              </a:pPr>
              <a:t>29</a:t>
            </a:fld>
            <a:endParaRPr lang="en-US" b="1" dirty="0"/>
          </a:p>
        </p:txBody>
      </p:sp>
      <p:pic>
        <p:nvPicPr>
          <p:cNvPr id="5" name="Picture 4" descr="SLIDE LAYOUT.jpg"/>
          <p:cNvPicPr>
            <a:picLocks noChangeAspect="1"/>
          </p:cNvPicPr>
          <p:nvPr/>
        </p:nvPicPr>
        <p:blipFill>
          <a:blip r:embed="rId2" cstate="print"/>
          <a:srcRect/>
          <a:stretch>
            <a:fillRect/>
          </a:stretch>
        </p:blipFill>
        <p:spPr bwMode="auto">
          <a:xfrm>
            <a:off x="556106" y="228601"/>
            <a:ext cx="8045856" cy="5917238"/>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839" y="1371600"/>
            <a:ext cx="3735561" cy="4267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24400" y="1371600"/>
            <a:ext cx="3444829" cy="4267200"/>
          </a:xfrm>
          <a:prstGeom prst="rect">
            <a:avLst/>
          </a:prstGeom>
        </p:spPr>
      </p:pic>
      <p:sp>
        <p:nvSpPr>
          <p:cNvPr id="9" name="TextBox 8"/>
          <p:cNvSpPr txBox="1"/>
          <p:nvPr/>
        </p:nvSpPr>
        <p:spPr>
          <a:xfrm>
            <a:off x="3057507" y="864561"/>
            <a:ext cx="3043054" cy="1115049"/>
          </a:xfrm>
          <a:prstGeom prst="rect">
            <a:avLst/>
          </a:prstGeom>
          <a:noFill/>
        </p:spPr>
        <p:txBody>
          <a:bodyPr wrap="square" rtlCol="0">
            <a:spAutoFit/>
          </a:bodyPr>
          <a:lstStyle/>
          <a:p>
            <a:pPr lvl="0" algn="ctr"/>
            <a:r>
              <a:rPr lang="en-ZA" sz="2215" b="1" dirty="0"/>
              <a:t>KWAGQIKAZI SITE</a:t>
            </a:r>
            <a:endParaRPr lang="en-ZA" sz="2215" dirty="0"/>
          </a:p>
          <a:p>
            <a:pPr algn="ctr"/>
            <a:r>
              <a:rPr lang="en-ZA" sz="4431" b="1" dirty="0"/>
              <a:t> </a:t>
            </a:r>
            <a:endParaRPr lang="en-ZA" sz="4431" dirty="0"/>
          </a:p>
        </p:txBody>
      </p:sp>
    </p:spTree>
    <p:extLst>
      <p:ext uri="{BB962C8B-B14F-4D97-AF65-F5344CB8AC3E}">
        <p14:creationId xmlns:p14="http://schemas.microsoft.com/office/powerpoint/2010/main" xmlns="" val="3040243909"/>
      </p:ext>
    </p:extLst>
  </p:cSld>
  <p:clrMapOvr>
    <a:masterClrMapping/>
  </p:clrMapOvr>
  <mc:AlternateContent xmlns:mc="http://schemas.openxmlformats.org/markup-compatibility/2006">
    <mc:Choice xmlns:p14="http://schemas.microsoft.com/office/powerpoint/2010/main" xmlns="" Requires="p14">
      <p:transition p14:dur="25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8533"/>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a:t>
            </a:fld>
            <a:endParaRPr lang="en-US" altLang="en-US" b="1" dirty="0"/>
          </a:p>
        </p:txBody>
      </p:sp>
      <p:sp>
        <p:nvSpPr>
          <p:cNvPr id="3077" name="TextBox 7"/>
          <p:cNvSpPr txBox="1">
            <a:spLocks noChangeArrowheads="1"/>
          </p:cNvSpPr>
          <p:nvPr/>
        </p:nvSpPr>
        <p:spPr bwMode="auto">
          <a:xfrm>
            <a:off x="532798" y="1233573"/>
            <a:ext cx="8078401" cy="5216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eaLnBrk="1" hangingPunct="1">
              <a:spcBef>
                <a:spcPts val="0"/>
              </a:spcBef>
              <a:spcAft>
                <a:spcPts val="600"/>
              </a:spcAft>
              <a:buFont typeface="Arial" pitchFamily="34" charset="0"/>
              <a:buChar char="•"/>
              <a:defRPr/>
            </a:pPr>
            <a:r>
              <a:rPr lang="en-US" kern="0" dirty="0" smtClean="0">
                <a:latin typeface="Arial" panose="020B0604020202020204" pitchFamily="34" charset="0"/>
                <a:cs typeface="Arial" pitchFamily="34" charset="0"/>
              </a:rPr>
              <a:t>For the financial year ending 31 March 2019, the Department had committed in its Annual Performance Plan to:</a:t>
            </a:r>
          </a:p>
          <a:p>
            <a:pPr marL="550863" lvl="1" indent="-342900" eaLnBrk="1" hangingPunct="1">
              <a:spcBef>
                <a:spcPts val="0"/>
              </a:spcBef>
              <a:spcAft>
                <a:spcPts val="600"/>
              </a:spcAft>
              <a:buFont typeface="Calibri" panose="020F0502020204030204" pitchFamily="34" charset="0"/>
              <a:buChar char="−"/>
              <a:defRPr/>
            </a:pPr>
            <a:r>
              <a:rPr lang="en-US" kern="0" dirty="0" smtClean="0">
                <a:latin typeface="Arial" panose="020B0604020202020204" pitchFamily="34" charset="0"/>
                <a:cs typeface="Arial" pitchFamily="34" charset="0"/>
              </a:rPr>
              <a:t>Facilitate implementation of the </a:t>
            </a:r>
            <a:r>
              <a:rPr lang="en-ZA" dirty="0"/>
              <a:t>steering mechanisms that the Department has </a:t>
            </a:r>
            <a:r>
              <a:rPr lang="en-ZA" dirty="0" smtClean="0"/>
              <a:t>been </a:t>
            </a:r>
            <a:r>
              <a:rPr lang="en-ZA" dirty="0"/>
              <a:t>developing over the five year Strategic Plan period</a:t>
            </a:r>
          </a:p>
          <a:p>
            <a:pPr marL="550863" lvl="1" indent="-342900" eaLnBrk="1" hangingPunct="1">
              <a:spcBef>
                <a:spcPts val="0"/>
              </a:spcBef>
              <a:spcAft>
                <a:spcPts val="600"/>
              </a:spcAft>
              <a:buFont typeface="Calibri" panose="020F0502020204030204" pitchFamily="34" charset="0"/>
              <a:buChar char="−"/>
              <a:defRPr/>
            </a:pPr>
            <a:r>
              <a:rPr lang="en-US" kern="0" dirty="0" smtClean="0">
                <a:latin typeface="Arial" panose="020B0604020202020204" pitchFamily="34" charset="0"/>
                <a:cs typeface="Arial" pitchFamily="34" charset="0"/>
              </a:rPr>
              <a:t>undertake various interventions to address the challenges of the PSET system </a:t>
            </a:r>
          </a:p>
          <a:p>
            <a:pPr marL="342900" indent="-342900" eaLnBrk="1" hangingPunct="1">
              <a:spcBef>
                <a:spcPts val="0"/>
              </a:spcBef>
              <a:spcAft>
                <a:spcPts val="600"/>
              </a:spcAft>
              <a:buFont typeface="Arial" pitchFamily="34" charset="0"/>
              <a:buChar char="•"/>
              <a:defRPr/>
            </a:pPr>
            <a:r>
              <a:rPr lang="en-ZA" dirty="0" smtClean="0"/>
              <a:t>This Annual Report reflects the work of the </a:t>
            </a:r>
            <a:r>
              <a:rPr lang="en-ZA" dirty="0"/>
              <a:t>Department </a:t>
            </a:r>
            <a:r>
              <a:rPr lang="en-ZA" dirty="0" smtClean="0"/>
              <a:t>on its oversight of programme </a:t>
            </a:r>
            <a:r>
              <a:rPr lang="en-ZA" dirty="0"/>
              <a:t>implementation </a:t>
            </a:r>
            <a:r>
              <a:rPr lang="en-ZA" dirty="0" smtClean="0"/>
              <a:t>during the 2018/19 financial year </a:t>
            </a:r>
          </a:p>
          <a:p>
            <a:pPr marL="342900" indent="-342900" eaLnBrk="1" hangingPunct="1">
              <a:spcBef>
                <a:spcPts val="0"/>
              </a:spcBef>
              <a:spcAft>
                <a:spcPts val="600"/>
              </a:spcAft>
              <a:buFont typeface="Arial" pitchFamily="34" charset="0"/>
              <a:buChar char="•"/>
              <a:defRPr/>
            </a:pPr>
            <a:r>
              <a:rPr lang="en-ZA" dirty="0" smtClean="0"/>
              <a:t>The focus of oversight was mainly on:</a:t>
            </a:r>
          </a:p>
          <a:p>
            <a:pPr marL="550863" lvl="1" indent="-342900" eaLnBrk="1" hangingPunct="1">
              <a:spcBef>
                <a:spcPts val="0"/>
              </a:spcBef>
              <a:spcAft>
                <a:spcPts val="600"/>
              </a:spcAft>
              <a:buFont typeface="Calibri" panose="020F0502020204030204" pitchFamily="34" charset="0"/>
              <a:buChar char="−"/>
              <a:defRPr/>
            </a:pPr>
            <a:r>
              <a:rPr lang="en-ZA" dirty="0" smtClean="0"/>
              <a:t>the </a:t>
            </a:r>
            <a:r>
              <a:rPr lang="en-ZA" dirty="0"/>
              <a:t>utilisation of </a:t>
            </a:r>
            <a:r>
              <a:rPr lang="en-ZA" dirty="0" smtClean="0"/>
              <a:t>funds at an institutional level, identifying challenges and areas that need improvement </a:t>
            </a:r>
            <a:r>
              <a:rPr lang="en-ZA" dirty="0"/>
              <a:t>and/or </a:t>
            </a:r>
            <a:r>
              <a:rPr lang="en-ZA" dirty="0" smtClean="0"/>
              <a:t>intervention</a:t>
            </a:r>
          </a:p>
          <a:p>
            <a:pPr marL="550863" lvl="1" indent="-342900" eaLnBrk="1" hangingPunct="1">
              <a:spcBef>
                <a:spcPts val="0"/>
              </a:spcBef>
              <a:spcAft>
                <a:spcPts val="600"/>
              </a:spcAft>
              <a:buFont typeface="Calibri" panose="020F0502020204030204" pitchFamily="34" charset="0"/>
              <a:buChar char="−"/>
              <a:defRPr/>
            </a:pPr>
            <a:r>
              <a:rPr lang="en-ZA" kern="0" dirty="0" smtClean="0">
                <a:latin typeface="Arial" panose="020B0604020202020204" pitchFamily="34" charset="0"/>
                <a:cs typeface="Arial" pitchFamily="34" charset="0"/>
              </a:rPr>
              <a:t>Teaching and learning support </a:t>
            </a:r>
          </a:p>
          <a:p>
            <a:pPr marL="550863" lvl="1" indent="-342900" eaLnBrk="1" hangingPunct="1">
              <a:spcBef>
                <a:spcPts val="0"/>
              </a:spcBef>
              <a:spcAft>
                <a:spcPts val="600"/>
              </a:spcAft>
              <a:buFont typeface="Calibri" panose="020F0502020204030204" pitchFamily="34" charset="0"/>
              <a:buChar char="−"/>
              <a:defRPr/>
            </a:pPr>
            <a:r>
              <a:rPr lang="en-ZA" kern="0" dirty="0" smtClean="0">
                <a:latin typeface="Arial" panose="020B0604020202020204" pitchFamily="34" charset="0"/>
                <a:cs typeface="Arial" pitchFamily="34" charset="0"/>
              </a:rPr>
              <a:t>Institutional governance </a:t>
            </a:r>
          </a:p>
          <a:p>
            <a:pPr marL="550863" lvl="1" indent="-342900" eaLnBrk="1" hangingPunct="1">
              <a:spcBef>
                <a:spcPts val="0"/>
              </a:spcBef>
              <a:spcAft>
                <a:spcPts val="600"/>
              </a:spcAft>
              <a:buFont typeface="Calibri" panose="020F0502020204030204" pitchFamily="34" charset="0"/>
              <a:buChar char="−"/>
              <a:defRPr/>
            </a:pPr>
            <a:r>
              <a:rPr lang="en-ZA" kern="0" dirty="0" smtClean="0">
                <a:latin typeface="Arial" panose="020B0604020202020204" pitchFamily="34" charset="0"/>
                <a:cs typeface="Arial" pitchFamily="34" charset="0"/>
              </a:rPr>
              <a:t>Infrastructure development and maintenance </a:t>
            </a:r>
            <a:endParaRPr lang="en-US" kern="0" dirty="0">
              <a:latin typeface="Arial" panose="020B0604020202020204" pitchFamily="34" charset="0"/>
              <a:cs typeface="Arial" pitchFamily="34" charset="0"/>
            </a:endParaRPr>
          </a:p>
          <a:p>
            <a:pPr marL="342900" indent="-342900" eaLnBrk="1" hangingPunct="1">
              <a:spcBef>
                <a:spcPts val="0"/>
              </a:spcBef>
              <a:spcAft>
                <a:spcPts val="600"/>
              </a:spcAft>
              <a:buFont typeface="Arial" panose="020B0604020202020204" pitchFamily="34" charset="0"/>
              <a:buChar char="•"/>
              <a:defRPr/>
            </a:pPr>
            <a:endParaRPr lang="en-US" kern="0" dirty="0" smtClean="0">
              <a:latin typeface="Arial" panose="020B0604020202020204" pitchFamily="34" charset="0"/>
              <a:cs typeface="Arial" pitchFamily="34" charset="0"/>
            </a:endParaRPr>
          </a:p>
        </p:txBody>
      </p:sp>
      <p:sp>
        <p:nvSpPr>
          <p:cNvPr id="8" name="TextBox 7"/>
          <p:cNvSpPr txBox="1"/>
          <p:nvPr/>
        </p:nvSpPr>
        <p:spPr>
          <a:xfrm>
            <a:off x="532799" y="506596"/>
            <a:ext cx="8078400"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800" b="1" dirty="0">
                <a:latin typeface="Arial" panose="020B0604020202020204" pitchFamily="34" charset="0"/>
                <a:cs typeface="Arial" pitchFamily="34" charset="0"/>
              </a:rPr>
              <a:t>Strategic </a:t>
            </a:r>
            <a:r>
              <a:rPr lang="en-US" sz="2800" b="1" dirty="0" smtClean="0">
                <a:latin typeface="Arial" panose="020B0604020202020204" pitchFamily="34" charset="0"/>
                <a:cs typeface="Arial" pitchFamily="34" charset="0"/>
              </a:rPr>
              <a:t>Overview</a:t>
            </a:r>
            <a:endParaRPr lang="en-US" sz="2800" b="1" dirty="0">
              <a:latin typeface="Arial" panose="020B0604020202020204" pitchFamily="34" charset="0"/>
              <a:cs typeface="Arial" pitchFamily="34" charset="0"/>
            </a:endParaRPr>
          </a:p>
        </p:txBody>
      </p:sp>
    </p:spTree>
    <p:extLst>
      <p:ext uri="{BB962C8B-B14F-4D97-AF65-F5344CB8AC3E}">
        <p14:creationId xmlns:p14="http://schemas.microsoft.com/office/powerpoint/2010/main" xmlns="" val="1855725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64215" y="6229985"/>
            <a:ext cx="2133600" cy="476250"/>
          </a:xfrm>
        </p:spPr>
        <p:txBody>
          <a:bodyPr/>
          <a:lstStyle/>
          <a:p>
            <a:pPr>
              <a:defRPr/>
            </a:pPr>
            <a:fld id="{D5F94032-AF3F-446C-99A9-4D7094B0CF70}" type="slidenum">
              <a:rPr lang="en-US" b="1" smtClean="0"/>
              <a:pPr>
                <a:defRPr/>
              </a:pPr>
              <a:t>30</a:t>
            </a:fld>
            <a:endParaRPr lang="en-US" b="1" dirty="0"/>
          </a:p>
        </p:txBody>
      </p:sp>
      <p:pic>
        <p:nvPicPr>
          <p:cNvPr id="5" name="Picture 4" descr="SLIDE LAYOUT.jpg"/>
          <p:cNvPicPr>
            <a:picLocks noChangeAspect="1"/>
          </p:cNvPicPr>
          <p:nvPr/>
        </p:nvPicPr>
        <p:blipFill>
          <a:blip r:embed="rId2" cstate="print"/>
          <a:srcRect/>
          <a:stretch>
            <a:fillRect/>
          </a:stretch>
        </p:blipFill>
        <p:spPr bwMode="auto">
          <a:xfrm>
            <a:off x="457200" y="241820"/>
            <a:ext cx="8440615" cy="6003405"/>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4400" y="1401181"/>
            <a:ext cx="4699925" cy="436779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95801" y="1401181"/>
            <a:ext cx="3962400" cy="4366894"/>
          </a:xfrm>
          <a:prstGeom prst="rect">
            <a:avLst/>
          </a:prstGeom>
        </p:spPr>
      </p:pic>
      <p:sp>
        <p:nvSpPr>
          <p:cNvPr id="9" name="TextBox 8"/>
          <p:cNvSpPr txBox="1"/>
          <p:nvPr/>
        </p:nvSpPr>
        <p:spPr>
          <a:xfrm>
            <a:off x="3050473" y="848562"/>
            <a:ext cx="3043054" cy="1115049"/>
          </a:xfrm>
          <a:prstGeom prst="rect">
            <a:avLst/>
          </a:prstGeom>
          <a:noFill/>
        </p:spPr>
        <p:txBody>
          <a:bodyPr wrap="square" rtlCol="0">
            <a:spAutoFit/>
          </a:bodyPr>
          <a:lstStyle/>
          <a:p>
            <a:pPr lvl="0" algn="ctr"/>
            <a:r>
              <a:rPr lang="en-ZA" sz="2215" b="1" dirty="0"/>
              <a:t>MSINGA SITE</a:t>
            </a:r>
            <a:endParaRPr lang="en-ZA" sz="2215" dirty="0"/>
          </a:p>
          <a:p>
            <a:pPr algn="ctr"/>
            <a:r>
              <a:rPr lang="en-ZA" sz="4431" b="1" dirty="0"/>
              <a:t> </a:t>
            </a:r>
            <a:endParaRPr lang="en-ZA" sz="4431" dirty="0"/>
          </a:p>
        </p:txBody>
      </p:sp>
    </p:spTree>
    <p:extLst>
      <p:ext uri="{BB962C8B-B14F-4D97-AF65-F5344CB8AC3E}">
        <p14:creationId xmlns:p14="http://schemas.microsoft.com/office/powerpoint/2010/main" xmlns="" val="3810350518"/>
      </p:ext>
    </p:extLst>
  </p:cSld>
  <p:clrMapOvr>
    <a:masterClrMapping/>
  </p:clrMapOvr>
  <mc:AlternateContent xmlns:mc="http://schemas.openxmlformats.org/markup-compatibility/2006">
    <mc:Choice xmlns:p14="http://schemas.microsoft.com/office/powerpoint/2010/main" xmlns="" Requires="p14">
      <p:transition p14:dur="250" advClick="0"/>
    </mc:Choice>
    <mc:Fallback>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64215" y="6229985"/>
            <a:ext cx="2133600" cy="476250"/>
          </a:xfrm>
        </p:spPr>
        <p:txBody>
          <a:bodyPr/>
          <a:lstStyle/>
          <a:p>
            <a:pPr>
              <a:defRPr/>
            </a:pPr>
            <a:fld id="{D5F94032-AF3F-446C-99A9-4D7094B0CF70}" type="slidenum">
              <a:rPr lang="en-US" b="1" smtClean="0"/>
              <a:pPr>
                <a:defRPr/>
              </a:pPr>
              <a:t>31</a:t>
            </a:fld>
            <a:endParaRPr lang="en-US" b="1" dirty="0"/>
          </a:p>
        </p:txBody>
      </p:sp>
      <p:pic>
        <p:nvPicPr>
          <p:cNvPr id="5" name="Picture 4" descr="SLIDE LAYOUT.jpg"/>
          <p:cNvPicPr>
            <a:picLocks noChangeAspect="1"/>
          </p:cNvPicPr>
          <p:nvPr/>
        </p:nvPicPr>
        <p:blipFill>
          <a:blip r:embed="rId2" cstate="print"/>
          <a:srcRect/>
          <a:stretch>
            <a:fillRect/>
          </a:stretch>
        </p:blipFill>
        <p:spPr bwMode="auto">
          <a:xfrm>
            <a:off x="457200" y="241820"/>
            <a:ext cx="8440615" cy="6003405"/>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4400" y="1447801"/>
            <a:ext cx="3979827" cy="43211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94227" y="1447801"/>
            <a:ext cx="3563973" cy="4321174"/>
          </a:xfrm>
          <a:prstGeom prst="rect">
            <a:avLst/>
          </a:prstGeom>
        </p:spPr>
      </p:pic>
      <p:sp>
        <p:nvSpPr>
          <p:cNvPr id="9" name="TextBox 8"/>
          <p:cNvSpPr txBox="1"/>
          <p:nvPr/>
        </p:nvSpPr>
        <p:spPr>
          <a:xfrm>
            <a:off x="3057507" y="864561"/>
            <a:ext cx="3043054" cy="1115049"/>
          </a:xfrm>
          <a:prstGeom prst="rect">
            <a:avLst/>
          </a:prstGeom>
          <a:noFill/>
        </p:spPr>
        <p:txBody>
          <a:bodyPr wrap="square" rtlCol="0">
            <a:spAutoFit/>
          </a:bodyPr>
          <a:lstStyle/>
          <a:p>
            <a:pPr lvl="0" algn="ctr"/>
            <a:r>
              <a:rPr lang="en-ZA" sz="2215" b="1" dirty="0"/>
              <a:t>NONGOMA SITE</a:t>
            </a:r>
            <a:endParaRPr lang="en-ZA" sz="2215" dirty="0"/>
          </a:p>
          <a:p>
            <a:pPr algn="ctr"/>
            <a:r>
              <a:rPr lang="en-ZA" sz="4431" b="1" dirty="0"/>
              <a:t> </a:t>
            </a:r>
            <a:endParaRPr lang="en-ZA" sz="4431" dirty="0"/>
          </a:p>
        </p:txBody>
      </p:sp>
    </p:spTree>
    <p:extLst>
      <p:ext uri="{BB962C8B-B14F-4D97-AF65-F5344CB8AC3E}">
        <p14:creationId xmlns:p14="http://schemas.microsoft.com/office/powerpoint/2010/main" xmlns="" val="3888829298"/>
      </p:ext>
    </p:extLst>
  </p:cSld>
  <p:clrMapOvr>
    <a:masterClrMapping/>
  </p:clrMapOvr>
  <mc:AlternateContent xmlns:mc="http://schemas.openxmlformats.org/markup-compatibility/2006">
    <mc:Choice xmlns:p14="http://schemas.microsoft.com/office/powerpoint/2010/main" xmlns="" Requires="p14">
      <p:transition p14:dur="250" advClick="0"/>
    </mc:Choice>
    <mc:Fallback>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82503" y="6216024"/>
            <a:ext cx="2133600" cy="476250"/>
          </a:xfrm>
        </p:spPr>
        <p:txBody>
          <a:bodyPr/>
          <a:lstStyle/>
          <a:p>
            <a:pPr>
              <a:defRPr/>
            </a:pPr>
            <a:fld id="{D5F94032-AF3F-446C-99A9-4D7094B0CF70}" type="slidenum">
              <a:rPr lang="en-US" b="1" smtClean="0"/>
              <a:pPr>
                <a:defRPr/>
              </a:pPr>
              <a:t>32</a:t>
            </a:fld>
            <a:endParaRPr lang="en-US" b="1" dirty="0"/>
          </a:p>
        </p:txBody>
      </p:sp>
      <p:pic>
        <p:nvPicPr>
          <p:cNvPr id="5" name="Picture 4" descr="SLIDE LAYOUT.jpg"/>
          <p:cNvPicPr>
            <a:picLocks noChangeAspect="1"/>
          </p:cNvPicPr>
          <p:nvPr/>
        </p:nvPicPr>
        <p:blipFill>
          <a:blip r:embed="rId2" cstate="print"/>
          <a:srcRect/>
          <a:stretch>
            <a:fillRect/>
          </a:stretch>
        </p:blipFill>
        <p:spPr bwMode="auto">
          <a:xfrm>
            <a:off x="457200" y="241820"/>
            <a:ext cx="8440615" cy="6003405"/>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8290" y="1371600"/>
            <a:ext cx="3837014" cy="440091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90064" y="1371600"/>
            <a:ext cx="3655791" cy="4407010"/>
          </a:xfrm>
          <a:prstGeom prst="rect">
            <a:avLst/>
          </a:prstGeom>
        </p:spPr>
      </p:pic>
      <p:sp>
        <p:nvSpPr>
          <p:cNvPr id="9" name="TextBox 8"/>
          <p:cNvSpPr txBox="1"/>
          <p:nvPr/>
        </p:nvSpPr>
        <p:spPr>
          <a:xfrm>
            <a:off x="3155981" y="864561"/>
            <a:ext cx="3043054" cy="1115049"/>
          </a:xfrm>
          <a:prstGeom prst="rect">
            <a:avLst/>
          </a:prstGeom>
          <a:noFill/>
        </p:spPr>
        <p:txBody>
          <a:bodyPr wrap="square" rtlCol="0">
            <a:spAutoFit/>
          </a:bodyPr>
          <a:lstStyle/>
          <a:p>
            <a:pPr lvl="0" algn="ctr"/>
            <a:r>
              <a:rPr lang="en-ZA" sz="2215" b="1" dirty="0"/>
              <a:t>UMZIMKHULU SITE</a:t>
            </a:r>
            <a:endParaRPr lang="en-ZA" sz="2215" dirty="0"/>
          </a:p>
          <a:p>
            <a:pPr algn="ctr"/>
            <a:r>
              <a:rPr lang="en-ZA" sz="4431" b="1" dirty="0"/>
              <a:t> </a:t>
            </a:r>
            <a:endParaRPr lang="en-ZA" sz="4431" dirty="0"/>
          </a:p>
        </p:txBody>
      </p:sp>
    </p:spTree>
    <p:extLst>
      <p:ext uri="{BB962C8B-B14F-4D97-AF65-F5344CB8AC3E}">
        <p14:creationId xmlns:p14="http://schemas.microsoft.com/office/powerpoint/2010/main" xmlns="" val="3552835662"/>
      </p:ext>
    </p:extLst>
  </p:cSld>
  <p:clrMapOvr>
    <a:masterClrMapping/>
  </p:clrMapOvr>
  <mc:AlternateContent xmlns:mc="http://schemas.openxmlformats.org/markup-compatibility/2006">
    <mc:Choice xmlns:p14="http://schemas.microsoft.com/office/powerpoint/2010/main" xmlns="" Requires="p14">
      <p:transition p14:dur="250" advClick="0"/>
    </mc:Choice>
    <mc:Fallback>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8600"/>
            <a:ext cx="9144000" cy="6477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248401"/>
            <a:ext cx="2133600" cy="6096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33</a:t>
            </a:fld>
            <a:endParaRPr lang="en-US" altLang="en-US" b="1" dirty="0"/>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TextBox 4"/>
          <p:cNvSpPr txBox="1"/>
          <p:nvPr/>
        </p:nvSpPr>
        <p:spPr>
          <a:xfrm>
            <a:off x="552450" y="1166842"/>
            <a:ext cx="8119568" cy="4524315"/>
          </a:xfrm>
          <a:prstGeom prst="rect">
            <a:avLst/>
          </a:prstGeom>
          <a:noFill/>
        </p:spPr>
        <p:txBody>
          <a:bodyPr wrap="square" rtlCol="0">
            <a:spAutoFit/>
          </a:bodyPr>
          <a:lstStyle/>
          <a:p>
            <a:pPr>
              <a:spcAft>
                <a:spcPts val="0"/>
              </a:spcAft>
            </a:pPr>
            <a:r>
              <a:rPr lang="en-US" sz="1600" b="1" dirty="0" smtClean="0"/>
              <a:t>Challenges:</a:t>
            </a:r>
          </a:p>
          <a:p>
            <a:pPr>
              <a:spcAft>
                <a:spcPts val="0"/>
              </a:spcAft>
            </a:pPr>
            <a:endParaRPr lang="en-US" sz="1600" b="1" dirty="0" smtClean="0"/>
          </a:p>
          <a:p>
            <a:pPr marL="354013" indent="-354013">
              <a:spcAft>
                <a:spcPts val="0"/>
              </a:spcAft>
              <a:buFont typeface="Arial" panose="020B0604020202020204" pitchFamily="34" charset="0"/>
              <a:buChar char="•"/>
            </a:pPr>
            <a:r>
              <a:rPr lang="en-US" sz="1600" dirty="0" smtClean="0"/>
              <a:t>TVET data system compatibility between TVETMIS and institutions which impacts on the </a:t>
            </a:r>
            <a:r>
              <a:rPr lang="en-US" sz="1600" dirty="0"/>
              <a:t>collection, generation and provision of quality and reliable data </a:t>
            </a:r>
            <a:r>
              <a:rPr lang="en-US" sz="1600" dirty="0" smtClean="0"/>
              <a:t>through directives</a:t>
            </a:r>
          </a:p>
          <a:p>
            <a:pPr marL="354013" indent="-354013">
              <a:spcAft>
                <a:spcPts val="0"/>
              </a:spcAft>
              <a:buFont typeface="Arial" panose="020B0604020202020204" pitchFamily="34" charset="0"/>
              <a:buChar char="•"/>
            </a:pPr>
            <a:r>
              <a:rPr lang="en-US" sz="1600" dirty="0" smtClean="0"/>
              <a:t>Various sources of performance data, need for a single framework / model. </a:t>
            </a:r>
          </a:p>
          <a:p>
            <a:pPr marL="354013" indent="-354013">
              <a:spcAft>
                <a:spcPts val="0"/>
              </a:spcAft>
              <a:buFont typeface="Arial" panose="020B0604020202020204" pitchFamily="34" charset="0"/>
              <a:buChar char="•"/>
            </a:pPr>
            <a:r>
              <a:rPr lang="en-US" sz="1600" dirty="0" smtClean="0"/>
              <a:t>Measurement of College Council performance</a:t>
            </a:r>
          </a:p>
          <a:p>
            <a:pPr>
              <a:spcAft>
                <a:spcPts val="0"/>
              </a:spcAft>
            </a:pPr>
            <a:endParaRPr lang="en-ZA" sz="1600" b="1" dirty="0" smtClean="0"/>
          </a:p>
          <a:p>
            <a:pPr>
              <a:spcAft>
                <a:spcPts val="0"/>
              </a:spcAft>
            </a:pPr>
            <a:r>
              <a:rPr lang="en-ZA" sz="1600" b="1" dirty="0" smtClean="0"/>
              <a:t>Various oversight reports have been produced as planned: </a:t>
            </a:r>
          </a:p>
          <a:p>
            <a:pPr>
              <a:spcAft>
                <a:spcPts val="0"/>
              </a:spcAft>
            </a:pPr>
            <a:endParaRPr lang="en-ZA" sz="1600" b="1" dirty="0" smtClean="0"/>
          </a:p>
          <a:p>
            <a:pPr marL="285750" indent="-285750">
              <a:spcAft>
                <a:spcPts val="0"/>
              </a:spcAft>
              <a:buFont typeface="Arial" panose="020B0604020202020204" pitchFamily="34" charset="0"/>
              <a:buChar char="•"/>
            </a:pPr>
            <a:r>
              <a:rPr lang="en-ZA" sz="1600" dirty="0" smtClean="0"/>
              <a:t>Governance </a:t>
            </a:r>
            <a:r>
              <a:rPr lang="en-ZA" sz="1600" dirty="0"/>
              <a:t>of TVET </a:t>
            </a:r>
            <a:r>
              <a:rPr lang="en-ZA" sz="1600" dirty="0" smtClean="0"/>
              <a:t>colleges</a:t>
            </a:r>
          </a:p>
          <a:p>
            <a:pPr marL="285750" indent="-285750">
              <a:spcAft>
                <a:spcPts val="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Conduct </a:t>
            </a:r>
            <a:r>
              <a:rPr lang="en-US" sz="1600" dirty="0">
                <a:latin typeface="Arial" panose="020B0604020202020204" pitchFamily="34" charset="0"/>
                <a:cs typeface="Arial" panose="020B0604020202020204" pitchFamily="34" charset="0"/>
              </a:rPr>
              <a:t>of public TVET College examination </a:t>
            </a:r>
            <a:r>
              <a:rPr lang="en-US" sz="1600" dirty="0" err="1">
                <a:latin typeface="Arial" panose="020B0604020202020204" pitchFamily="34" charset="0"/>
                <a:cs typeface="Arial" panose="020B0604020202020204" pitchFamily="34" charset="0"/>
              </a:rPr>
              <a:t>centres</a:t>
            </a:r>
            <a:r>
              <a:rPr lang="en-US" sz="1600" dirty="0">
                <a:latin typeface="Arial" panose="020B0604020202020204" pitchFamily="34" charset="0"/>
                <a:cs typeface="Arial" panose="020B0604020202020204" pitchFamily="34" charset="0"/>
              </a:rPr>
              <a:t> during national examinations and assessments (Quarterly) </a:t>
            </a:r>
            <a:endParaRPr lang="en-US" sz="1600" dirty="0" smtClean="0">
              <a:latin typeface="Arial" panose="020B0604020202020204" pitchFamily="34" charset="0"/>
              <a:cs typeface="Arial" panose="020B0604020202020204" pitchFamily="34" charset="0"/>
            </a:endParaRPr>
          </a:p>
          <a:p>
            <a:pPr marL="285750" indent="-285750">
              <a:spcAft>
                <a:spcPts val="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Eradication </a:t>
            </a:r>
            <a:r>
              <a:rPr lang="en-US" sz="1600" dirty="0">
                <a:latin typeface="Arial" panose="020B0604020202020204" pitchFamily="34" charset="0"/>
                <a:cs typeface="Arial" panose="020B0604020202020204" pitchFamily="34" charset="0"/>
              </a:rPr>
              <a:t>of certification backlog (</a:t>
            </a:r>
            <a:r>
              <a:rPr lang="en-US" sz="1600" dirty="0" smtClean="0">
                <a:latin typeface="Arial" panose="020B0604020202020204" pitchFamily="34" charset="0"/>
                <a:cs typeface="Arial" panose="020B0604020202020204" pitchFamily="34" charset="0"/>
              </a:rPr>
              <a:t>Quarterly)</a:t>
            </a:r>
          </a:p>
          <a:p>
            <a:pPr marL="285750" indent="-285750">
              <a:spcAft>
                <a:spcPts val="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Monitoring </a:t>
            </a:r>
            <a:r>
              <a:rPr lang="en-US" sz="1600" dirty="0">
                <a:latin typeface="Arial" panose="020B0604020202020204" pitchFamily="34" charset="0"/>
                <a:cs typeface="Arial" panose="020B0604020202020204" pitchFamily="34" charset="0"/>
              </a:rPr>
              <a:t>and evaluation reports on TVET </a:t>
            </a:r>
            <a:r>
              <a:rPr lang="en-US" sz="1600" dirty="0" smtClean="0">
                <a:latin typeface="Arial" panose="020B0604020202020204" pitchFamily="34" charset="0"/>
                <a:cs typeface="Arial" panose="020B0604020202020204" pitchFamily="34" charset="0"/>
              </a:rPr>
              <a:t>Colleges</a:t>
            </a:r>
          </a:p>
          <a:p>
            <a:pPr marL="285750" indent="-285750">
              <a:spcAft>
                <a:spcPts val="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Implementation </a:t>
            </a:r>
            <a:r>
              <a:rPr lang="en-US" sz="1600" dirty="0">
                <a:latin typeface="Arial" panose="020B0604020202020204" pitchFamily="34" charset="0"/>
                <a:cs typeface="Arial" panose="020B0604020202020204" pitchFamily="34" charset="0"/>
              </a:rPr>
              <a:t>of strategic </a:t>
            </a:r>
            <a:r>
              <a:rPr lang="en-US" sz="1600" dirty="0" smtClean="0">
                <a:latin typeface="Arial" panose="020B0604020202020204" pitchFamily="34" charset="0"/>
                <a:cs typeface="Arial" panose="020B0604020202020204" pitchFamily="34" charset="0"/>
              </a:rPr>
              <a:t>partnerships</a:t>
            </a:r>
          </a:p>
          <a:p>
            <a:pPr marL="285750" indent="-285750">
              <a:spcAft>
                <a:spcPts val="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Implementation </a:t>
            </a:r>
            <a:r>
              <a:rPr lang="en-US" sz="1600" dirty="0">
                <a:latin typeface="Arial" panose="020B0604020202020204" pitchFamily="34" charset="0"/>
                <a:cs typeface="Arial" panose="020B0604020202020204" pitchFamily="34" charset="0"/>
              </a:rPr>
              <a:t>of IT examination system </a:t>
            </a:r>
            <a:endParaRPr lang="en-ZA" sz="1600" dirty="0">
              <a:latin typeface="Arial" panose="020B0604020202020204" pitchFamily="34" charset="0"/>
              <a:cs typeface="Arial" panose="020B0604020202020204" pitchFamily="34" charset="0"/>
            </a:endParaRPr>
          </a:p>
          <a:p>
            <a:pPr>
              <a:spcAft>
                <a:spcPts val="0"/>
              </a:spcAft>
            </a:pPr>
            <a:endParaRPr lang="en-ZA" sz="1600" b="1" dirty="0"/>
          </a:p>
        </p:txBody>
      </p:sp>
      <p:sp>
        <p:nvSpPr>
          <p:cNvPr id="9" name="TextBox 8"/>
          <p:cNvSpPr txBox="1"/>
          <p:nvPr/>
        </p:nvSpPr>
        <p:spPr>
          <a:xfrm>
            <a:off x="552450" y="315073"/>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cs typeface="Arial" pitchFamily="34" charset="0"/>
              </a:rPr>
              <a:t>Performance </a:t>
            </a:r>
            <a:r>
              <a:rPr lang="en-US" sz="2800" b="1" dirty="0" smtClean="0">
                <a:cs typeface="Arial" pitchFamily="34" charset="0"/>
              </a:rPr>
              <a:t>on Institutional Support</a:t>
            </a:r>
            <a:endParaRPr lang="en-ZA" sz="2800" b="1" dirty="0">
              <a:cs typeface="Arial" pitchFamily="34" charset="0"/>
            </a:endParaRPr>
          </a:p>
        </p:txBody>
      </p:sp>
    </p:spTree>
    <p:extLst>
      <p:ext uri="{BB962C8B-B14F-4D97-AF65-F5344CB8AC3E}">
        <p14:creationId xmlns:p14="http://schemas.microsoft.com/office/powerpoint/2010/main" xmlns="" val="256758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49287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34</a:t>
            </a:fld>
            <a:endParaRPr lang="en-US" altLang="en-US" b="1" dirty="0"/>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TextBox 4"/>
          <p:cNvSpPr txBox="1"/>
          <p:nvPr/>
        </p:nvSpPr>
        <p:spPr>
          <a:xfrm>
            <a:off x="552450" y="1828800"/>
            <a:ext cx="7772400" cy="3785652"/>
          </a:xfrm>
          <a:prstGeom prst="rect">
            <a:avLst/>
          </a:prstGeom>
          <a:noFill/>
        </p:spPr>
        <p:txBody>
          <a:bodyPr wrap="square" rtlCol="0">
            <a:spAutoFit/>
          </a:bodyPr>
          <a:lstStyle/>
          <a:p>
            <a:r>
              <a:rPr lang="en-US" sz="2000" b="1" dirty="0" smtClean="0"/>
              <a:t>Challenges:</a:t>
            </a:r>
          </a:p>
          <a:p>
            <a:pPr marL="176213" indent="-176213">
              <a:buFont typeface="Arial" panose="020B0604020202020204" pitchFamily="34" charset="0"/>
              <a:buChar char="•"/>
              <a:defRPr/>
            </a:pPr>
            <a:r>
              <a:rPr lang="en-US" sz="2000" dirty="0"/>
              <a:t>Poor throughput rates of NC(V) students </a:t>
            </a:r>
            <a:endParaRPr lang="en-US" sz="2000" dirty="0" smtClean="0"/>
          </a:p>
          <a:p>
            <a:pPr marL="176213" indent="-176213">
              <a:buFont typeface="Arial" panose="020B0604020202020204" pitchFamily="34" charset="0"/>
              <a:buChar char="•"/>
              <a:defRPr/>
            </a:pPr>
            <a:r>
              <a:rPr lang="en-US" sz="2000" dirty="0" smtClean="0"/>
              <a:t>Disbursement of NSFAS grants</a:t>
            </a:r>
          </a:p>
          <a:p>
            <a:endParaRPr lang="en-ZA" sz="2000" b="1" i="1" dirty="0" smtClean="0"/>
          </a:p>
          <a:p>
            <a:pPr marL="0" lvl="2"/>
            <a:r>
              <a:rPr lang="en-ZA" sz="2000" b="1" i="1" dirty="0" smtClean="0"/>
              <a:t>Oversight monitoring continued and reports have been produced as planned:</a:t>
            </a:r>
          </a:p>
          <a:p>
            <a:pPr marL="800100" lvl="3" indent="-342900">
              <a:buFont typeface="Courier New" panose="02070309020205020404" pitchFamily="49" charset="0"/>
              <a:buChar char="o"/>
            </a:pPr>
            <a:r>
              <a:rPr lang="en-ZA" sz="2000" dirty="0"/>
              <a:t>A</a:t>
            </a:r>
            <a:r>
              <a:rPr lang="en-ZA" sz="2000" dirty="0" smtClean="0"/>
              <a:t>cademic </a:t>
            </a:r>
            <a:r>
              <a:rPr lang="en-ZA" sz="2000" dirty="0"/>
              <a:t>performance of </a:t>
            </a:r>
            <a:r>
              <a:rPr lang="en-ZA" sz="2000" dirty="0" smtClean="0"/>
              <a:t>students (bi-annually</a:t>
            </a:r>
            <a:r>
              <a:rPr lang="en-ZA" sz="2000" dirty="0"/>
              <a:t>)</a:t>
            </a:r>
            <a:endParaRPr lang="en-ZA" sz="2000" dirty="0" smtClean="0"/>
          </a:p>
          <a:p>
            <a:pPr marL="800100" lvl="3" indent="-342900">
              <a:buFont typeface="Courier New" panose="02070309020205020404" pitchFamily="49" charset="0"/>
              <a:buChar char="o"/>
            </a:pPr>
            <a:r>
              <a:rPr lang="en-ZA" sz="2000" dirty="0"/>
              <a:t>S</a:t>
            </a:r>
            <a:r>
              <a:rPr lang="en-ZA" sz="2000" dirty="0" smtClean="0"/>
              <a:t>tudent </a:t>
            </a:r>
            <a:r>
              <a:rPr lang="en-ZA" sz="2000" dirty="0"/>
              <a:t>support services and teaching and learning </a:t>
            </a:r>
            <a:r>
              <a:rPr lang="en-ZA" sz="2000" dirty="0" smtClean="0"/>
              <a:t>support</a:t>
            </a:r>
          </a:p>
          <a:p>
            <a:pPr marL="800100" lvl="3" indent="-342900">
              <a:buFont typeface="Courier New" panose="02070309020205020404" pitchFamily="49" charset="0"/>
              <a:buChar char="o"/>
            </a:pPr>
            <a:r>
              <a:rPr lang="en-ZA" sz="2000" dirty="0"/>
              <a:t>T</a:t>
            </a:r>
            <a:r>
              <a:rPr lang="en-ZA" sz="2000" dirty="0" smtClean="0"/>
              <a:t>hroughput rate for TVET college students</a:t>
            </a:r>
          </a:p>
          <a:p>
            <a:pPr marL="800100" lvl="3" indent="-342900">
              <a:buFont typeface="Courier New" panose="02070309020205020404" pitchFamily="49" charset="0"/>
              <a:buChar char="o"/>
            </a:pPr>
            <a:r>
              <a:rPr lang="en-ZA" sz="2000" dirty="0" smtClean="0"/>
              <a:t>Stakeholder engagement (SAIVCET)</a:t>
            </a:r>
          </a:p>
          <a:p>
            <a:pPr>
              <a:spcAft>
                <a:spcPts val="0"/>
              </a:spcAft>
            </a:pPr>
            <a:endParaRPr lang="en-ZA" sz="2000" b="1" dirty="0"/>
          </a:p>
          <a:p>
            <a:endParaRPr lang="en-US" sz="2000" dirty="0"/>
          </a:p>
        </p:txBody>
      </p:sp>
      <p:sp>
        <p:nvSpPr>
          <p:cNvPr id="9" name="TextBox 8"/>
          <p:cNvSpPr txBox="1"/>
          <p:nvPr/>
        </p:nvSpPr>
        <p:spPr>
          <a:xfrm>
            <a:off x="491033" y="533400"/>
            <a:ext cx="8119567" cy="95410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cs typeface="Arial" pitchFamily="34" charset="0"/>
              </a:rPr>
              <a:t>Performance on </a:t>
            </a:r>
            <a:r>
              <a:rPr lang="en-US" sz="2800" b="1" dirty="0" err="1" smtClean="0">
                <a:cs typeface="Arial" pitchFamily="34" charset="0"/>
              </a:rPr>
              <a:t>Programmes</a:t>
            </a:r>
            <a:r>
              <a:rPr lang="en-US" sz="2800" b="1" dirty="0" smtClean="0">
                <a:cs typeface="Arial" pitchFamily="34" charset="0"/>
              </a:rPr>
              <a:t> </a:t>
            </a:r>
            <a:r>
              <a:rPr lang="en-US" sz="2800" b="1" dirty="0">
                <a:cs typeface="Arial" pitchFamily="34" charset="0"/>
              </a:rPr>
              <a:t>and Qualifications</a:t>
            </a:r>
            <a:endParaRPr lang="en-ZA" sz="2800" b="1" dirty="0">
              <a:cs typeface="Arial" pitchFamily="34" charset="0"/>
            </a:endParaRPr>
          </a:p>
        </p:txBody>
      </p:sp>
    </p:spTree>
    <p:extLst>
      <p:ext uri="{BB962C8B-B14F-4D97-AF65-F5344CB8AC3E}">
        <p14:creationId xmlns:p14="http://schemas.microsoft.com/office/powerpoint/2010/main" xmlns="" val="32927450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49287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35</a:t>
            </a:fld>
            <a:endParaRPr lang="en-US" altLang="en-US" b="1" dirty="0"/>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TextBox 4"/>
          <p:cNvSpPr txBox="1"/>
          <p:nvPr/>
        </p:nvSpPr>
        <p:spPr>
          <a:xfrm>
            <a:off x="552450" y="1447800"/>
            <a:ext cx="8119568" cy="3693319"/>
          </a:xfrm>
          <a:prstGeom prst="rect">
            <a:avLst/>
          </a:prstGeom>
          <a:noFill/>
        </p:spPr>
        <p:txBody>
          <a:bodyPr wrap="square" rtlCol="0">
            <a:spAutoFit/>
          </a:bodyPr>
          <a:lstStyle/>
          <a:p>
            <a:r>
              <a:rPr lang="en-US" b="1" dirty="0" smtClean="0"/>
              <a:t>Challenges:</a:t>
            </a:r>
          </a:p>
          <a:p>
            <a:pPr marL="354013" indent="-354013">
              <a:buFont typeface="Arial" panose="020B0604020202020204" pitchFamily="34" charset="0"/>
              <a:buChar char="•"/>
            </a:pPr>
            <a:r>
              <a:rPr lang="en-US" dirty="0"/>
              <a:t>Seven exams cycles conducted back-to-back annually  </a:t>
            </a:r>
            <a:endParaRPr lang="en-US" dirty="0" smtClean="0"/>
          </a:p>
          <a:p>
            <a:pPr marL="354013" indent="-354013">
              <a:buFont typeface="Arial" panose="020B0604020202020204" pitchFamily="34" charset="0"/>
              <a:buChar char="•"/>
            </a:pPr>
            <a:r>
              <a:rPr lang="en-US" dirty="0" smtClean="0"/>
              <a:t>Examinations system outdated and unable to provide reliable and comprehensive reports. </a:t>
            </a:r>
          </a:p>
          <a:p>
            <a:pPr marL="354013" indent="-354013">
              <a:buFont typeface="Arial" panose="020B0604020202020204" pitchFamily="34" charset="0"/>
              <a:buChar char="•"/>
            </a:pPr>
            <a:r>
              <a:rPr lang="en-US" dirty="0" smtClean="0"/>
              <a:t>Certification backlog </a:t>
            </a:r>
          </a:p>
          <a:p>
            <a:pPr marL="354013" indent="-354013">
              <a:buFont typeface="Arial" panose="020B0604020202020204" pitchFamily="34" charset="0"/>
              <a:buChar char="•"/>
            </a:pPr>
            <a:r>
              <a:rPr lang="en-US" dirty="0"/>
              <a:t>E</a:t>
            </a:r>
            <a:r>
              <a:rPr lang="en-US" dirty="0" smtClean="0"/>
              <a:t>xam irregularities including leakages, distribution and marking. </a:t>
            </a:r>
          </a:p>
          <a:p>
            <a:pPr marL="354013" indent="-354013">
              <a:buFont typeface="Arial" panose="020B0604020202020204" pitchFamily="34" charset="0"/>
              <a:buChar char="•"/>
            </a:pPr>
            <a:endParaRPr lang="en-US" b="1" dirty="0">
              <a:solidFill>
                <a:srgbClr val="FF0000"/>
              </a:solidFill>
            </a:endParaRPr>
          </a:p>
          <a:p>
            <a:pPr marL="0" lvl="2"/>
            <a:r>
              <a:rPr lang="en-ZA" b="1" i="1" dirty="0"/>
              <a:t>Oversight monitoring continued and reports have been produced as planned:</a:t>
            </a:r>
          </a:p>
          <a:p>
            <a:pPr marL="342900" lvl="2" indent="-342900">
              <a:buFont typeface="Arial"/>
              <a:buChar char="•"/>
            </a:pPr>
            <a:r>
              <a:rPr lang="en-ZA" dirty="0"/>
              <a:t>T</a:t>
            </a:r>
            <a:r>
              <a:rPr lang="en-ZA" dirty="0" smtClean="0"/>
              <a:t>he </a:t>
            </a:r>
            <a:r>
              <a:rPr lang="en-ZA" dirty="0"/>
              <a:t>conduct of public TVET college examination centres during national examinations and </a:t>
            </a:r>
            <a:r>
              <a:rPr lang="en-ZA" dirty="0" smtClean="0"/>
              <a:t>assessments</a:t>
            </a:r>
          </a:p>
          <a:p>
            <a:pPr marL="342900" lvl="2" indent="-342900">
              <a:buFont typeface="Arial"/>
              <a:buChar char="•"/>
            </a:pPr>
            <a:r>
              <a:rPr lang="en-ZA" dirty="0" smtClean="0"/>
              <a:t>Eradication </a:t>
            </a:r>
            <a:r>
              <a:rPr lang="en-ZA" dirty="0"/>
              <a:t>of certification </a:t>
            </a:r>
            <a:r>
              <a:rPr lang="en-ZA" dirty="0" smtClean="0"/>
              <a:t>backlog (Quarterly)</a:t>
            </a:r>
          </a:p>
          <a:p>
            <a:pPr marL="342900" lvl="2" indent="-342900">
              <a:buFont typeface="Arial"/>
              <a:buChar char="•"/>
            </a:pPr>
            <a:r>
              <a:rPr lang="en-ZA" dirty="0"/>
              <a:t>F</a:t>
            </a:r>
            <a:r>
              <a:rPr lang="en-ZA" dirty="0" smtClean="0"/>
              <a:t>unctioning </a:t>
            </a:r>
            <a:r>
              <a:rPr lang="en-ZA" dirty="0"/>
              <a:t>of the IT examination services </a:t>
            </a:r>
            <a:r>
              <a:rPr lang="en-ZA" dirty="0" smtClean="0"/>
              <a:t>system</a:t>
            </a:r>
            <a:endParaRPr lang="en-US" dirty="0"/>
          </a:p>
        </p:txBody>
      </p:sp>
      <p:sp>
        <p:nvSpPr>
          <p:cNvPr id="9" name="TextBox 8"/>
          <p:cNvSpPr txBox="1"/>
          <p:nvPr/>
        </p:nvSpPr>
        <p:spPr>
          <a:xfrm>
            <a:off x="491033" y="53340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cs typeface="Arial" pitchFamily="34" charset="0"/>
              </a:rPr>
              <a:t>Performance on TVET Examinations</a:t>
            </a:r>
            <a:endParaRPr lang="en-ZA" sz="2800" b="1" dirty="0">
              <a:cs typeface="Arial" pitchFamily="34" charset="0"/>
            </a:endParaRPr>
          </a:p>
        </p:txBody>
      </p:sp>
    </p:spTree>
    <p:extLst>
      <p:ext uri="{BB962C8B-B14F-4D97-AF65-F5344CB8AC3E}">
        <p14:creationId xmlns:p14="http://schemas.microsoft.com/office/powerpoint/2010/main" xmlns="" val="42529489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6275"/>
            <a:ext cx="9126048" cy="6542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3"/>
          <p:cNvSpPr/>
          <p:nvPr/>
        </p:nvSpPr>
        <p:spPr>
          <a:xfrm>
            <a:off x="552450" y="1211059"/>
            <a:ext cx="8001000" cy="369332"/>
          </a:xfrm>
          <a:prstGeom prst="rect">
            <a:avLst/>
          </a:prstGeom>
        </p:spPr>
        <p:txBody>
          <a:bodyPr wrap="square">
            <a:spAutoFit/>
          </a:bodyPr>
          <a:lstStyle/>
          <a:p>
            <a:pPr algn="just">
              <a:defRPr/>
            </a:pPr>
            <a:endParaRPr lang="en-ZA" dirty="0">
              <a:latin typeface="Arial" panose="020B0604020202020204" pitchFamily="34" charset="0"/>
              <a:cs typeface="Arial" panose="020B0604020202020204" pitchFamily="34" charset="0"/>
            </a:endParaRPr>
          </a:p>
        </p:txBody>
      </p:sp>
      <p:sp>
        <p:nvSpPr>
          <p:cNvPr id="5" name="Rectangle 1"/>
          <p:cNvSpPr>
            <a:spLocks noChangeArrowheads="1"/>
          </p:cNvSpPr>
          <p:nvPr/>
        </p:nvSpPr>
        <p:spPr bwMode="auto">
          <a:xfrm>
            <a:off x="3330575" y="1600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anose="020B0604020202020204" pitchFamily="34" charset="0"/>
              </a:rPr>
              <a:t/>
            </a:r>
            <a:br>
              <a:rPr kumimoji="0" lang="en-ZA" altLang="en-US" sz="1800" b="0" i="0" u="none" strike="noStrike" cap="none" normalizeH="0" baseline="0" smtClean="0">
                <a:ln>
                  <a:noFill/>
                </a:ln>
                <a:solidFill>
                  <a:schemeClr val="tx1"/>
                </a:solidFill>
                <a:effectLst/>
                <a:latin typeface="Arial" panose="020B0604020202020204" pitchFamily="34" charset="0"/>
              </a:rPr>
            </a:br>
            <a:endParaRPr kumimoji="0" lang="en-ZA"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2"/>
          <p:cNvSpPr/>
          <p:nvPr/>
        </p:nvSpPr>
        <p:spPr>
          <a:xfrm>
            <a:off x="426150" y="882504"/>
            <a:ext cx="8450460" cy="707886"/>
          </a:xfrm>
          <a:prstGeom prst="rect">
            <a:avLst/>
          </a:prstGeom>
        </p:spPr>
        <p:txBody>
          <a:bodyPr wrap="square">
            <a:spAutoFit/>
          </a:bodyPr>
          <a:lstStyle/>
          <a:p>
            <a:pPr marL="342900" indent="-342900">
              <a:buFont typeface="Arial" panose="020B0604020202020204" pitchFamily="34" charset="0"/>
              <a:buChar char="•"/>
            </a:pPr>
            <a:r>
              <a:rPr lang="en-GB" sz="2000" dirty="0" smtClean="0">
                <a:latin typeface="+mn-lt"/>
                <a:cs typeface="Arial" panose="020B0604020202020204" pitchFamily="34" charset="0"/>
              </a:rPr>
              <a:t>There were 11 targets in the TVET college system </a:t>
            </a:r>
            <a:endParaRPr lang="en-GB" sz="2000" dirty="0">
              <a:latin typeface="+mn-lt"/>
              <a:cs typeface="Arial" panose="020B0604020202020204" pitchFamily="34" charset="0"/>
            </a:endParaRPr>
          </a:p>
          <a:p>
            <a:pPr marL="342900" indent="-342900">
              <a:buFont typeface="Arial" panose="020B0604020202020204" pitchFamily="34" charset="0"/>
              <a:buChar char="•"/>
            </a:pPr>
            <a:r>
              <a:rPr lang="en-GB" sz="2000" dirty="0">
                <a:latin typeface="+mn-lt"/>
                <a:cs typeface="Arial" panose="020B0604020202020204" pitchFamily="34" charset="0"/>
              </a:rPr>
              <a:t>3</a:t>
            </a:r>
            <a:r>
              <a:rPr lang="en-GB" sz="2000" dirty="0" smtClean="0">
                <a:latin typeface="+mn-lt"/>
                <a:cs typeface="Arial" panose="020B0604020202020204" pitchFamily="34" charset="0"/>
              </a:rPr>
              <a:t> (27%) </a:t>
            </a:r>
            <a:r>
              <a:rPr lang="en-GB" sz="2000" dirty="0">
                <a:latin typeface="+mn-lt"/>
                <a:cs typeface="Arial" panose="020B0604020202020204" pitchFamily="34" charset="0"/>
              </a:rPr>
              <a:t>of </a:t>
            </a:r>
            <a:r>
              <a:rPr lang="en-GB" sz="2000" dirty="0" smtClean="0">
                <a:latin typeface="+mn-lt"/>
                <a:cs typeface="Arial" panose="020B0604020202020204" pitchFamily="34" charset="0"/>
              </a:rPr>
              <a:t>the targets have been achieved:</a:t>
            </a:r>
            <a:endParaRPr lang="en-GB" sz="2000" dirty="0">
              <a:latin typeface="+mn-lt"/>
              <a:cs typeface="Arial" panose="020B0604020202020204" pitchFamily="34" charset="0"/>
            </a:endParaRPr>
          </a:p>
        </p:txBody>
      </p:sp>
      <p:sp>
        <p:nvSpPr>
          <p:cNvPr id="11" name="TextBox 10"/>
          <p:cNvSpPr txBox="1"/>
          <p:nvPr/>
        </p:nvSpPr>
        <p:spPr>
          <a:xfrm>
            <a:off x="426150" y="418437"/>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altLang="en-US" sz="2400" b="1" dirty="0">
                <a:latin typeface="Arial" panose="020B0604020202020204" pitchFamily="34" charset="0"/>
                <a:cs typeface="Arial" panose="020B0604020202020204" pitchFamily="34" charset="0"/>
              </a:rPr>
              <a:t>Programme </a:t>
            </a:r>
            <a:r>
              <a:rPr lang="en-ZA" altLang="en-US" sz="2400" b="1" dirty="0" smtClean="0">
                <a:latin typeface="Arial" panose="020B0604020202020204" pitchFamily="34" charset="0"/>
                <a:cs typeface="Arial" panose="020B0604020202020204" pitchFamily="34" charset="0"/>
              </a:rPr>
              <a:t>4 - TVET</a:t>
            </a:r>
            <a:endParaRPr lang="en-ZA" sz="2400" b="1" dirty="0">
              <a:cs typeface="Arial" pitchFamily="34" charset="0"/>
            </a:endParaRPr>
          </a:p>
        </p:txBody>
      </p:sp>
      <p:sp>
        <p:nvSpPr>
          <p:cNvPr id="12" name="Slide Number Placeholder 7"/>
          <p:cNvSpPr>
            <a:spLocks noGrp="1"/>
          </p:cNvSpPr>
          <p:nvPr>
            <p:ph type="sldNum" sz="quarter" idx="12"/>
          </p:nvPr>
        </p:nvSpPr>
        <p:spPr>
          <a:xfrm>
            <a:off x="7791862" y="6519805"/>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mn-lt"/>
              </a:rPr>
              <a:t>3</a:t>
            </a:r>
            <a:r>
              <a:rPr lang="en-US" altLang="en-US" b="1" dirty="0" smtClean="0">
                <a:latin typeface="+mn-lt"/>
              </a:rPr>
              <a:t>6</a:t>
            </a:r>
            <a:endParaRPr lang="en-US" altLang="en-US" b="1" dirty="0">
              <a:latin typeface="+mn-lt"/>
            </a:endParaRPr>
          </a:p>
        </p:txBody>
      </p:sp>
      <p:sp>
        <p:nvSpPr>
          <p:cNvPr id="14" name="Rectangle 13"/>
          <p:cNvSpPr/>
          <p:nvPr/>
        </p:nvSpPr>
        <p:spPr>
          <a:xfrm>
            <a:off x="428327" y="6096000"/>
            <a:ext cx="1402650" cy="246221"/>
          </a:xfrm>
          <a:prstGeom prst="rect">
            <a:avLst/>
          </a:prstGeom>
        </p:spPr>
        <p:txBody>
          <a:bodyPr wrap="square">
            <a:spAutoFit/>
          </a:bodyPr>
          <a:lstStyle/>
          <a:p>
            <a:r>
              <a:rPr lang="en-GB" sz="1000" dirty="0" smtClean="0">
                <a:latin typeface="+mn-lt"/>
                <a:cs typeface="Arial" panose="020B0604020202020204" pitchFamily="34" charset="0"/>
              </a:rPr>
              <a:t>*2017 academic year </a:t>
            </a:r>
            <a:endParaRPr lang="en-GB" sz="1000" dirty="0">
              <a:latin typeface="+mn-lt"/>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 val="1184380417"/>
              </p:ext>
            </p:extLst>
          </p:nvPr>
        </p:nvGraphicFramePr>
        <p:xfrm>
          <a:off x="552450" y="1580391"/>
          <a:ext cx="8000999" cy="4363207"/>
        </p:xfrm>
        <a:graphic>
          <a:graphicData uri="http://schemas.openxmlformats.org/drawingml/2006/table">
            <a:tbl>
              <a:tblPr firstRow="1" firstCol="1" bandRow="1">
                <a:tableStyleId>{5940675A-B579-460E-94D1-54222C63F5DA}</a:tableStyleId>
              </a:tblPr>
              <a:tblGrid>
                <a:gridCol w="5619750">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1390649">
                  <a:extLst>
                    <a:ext uri="{9D8B030D-6E8A-4147-A177-3AD203B41FA5}">
                      <a16:colId xmlns="" xmlns:a16="http://schemas.microsoft.com/office/drawing/2014/main" val="20002"/>
                    </a:ext>
                  </a:extLst>
                </a:gridCol>
              </a:tblGrid>
              <a:tr h="539223">
                <a:tc>
                  <a:txBody>
                    <a:bodyPr/>
                    <a:lstStyle/>
                    <a:p>
                      <a:pPr algn="ctr">
                        <a:lnSpc>
                          <a:spcPct val="150000"/>
                        </a:lnSpc>
                        <a:spcAft>
                          <a:spcPts val="0"/>
                        </a:spcAft>
                      </a:pPr>
                      <a:r>
                        <a:rPr lang="en-US" sz="1200" dirty="0">
                          <a:effectLst/>
                        </a:rPr>
                        <a:t>Outcome </a:t>
                      </a:r>
                      <a:r>
                        <a:rPr lang="en-US" sz="1200" dirty="0" smtClean="0">
                          <a:effectLst/>
                        </a:rPr>
                        <a:t>indicator</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200" dirty="0" smtClean="0">
                          <a:effectLst/>
                        </a:rPr>
                        <a:t>Target</a:t>
                      </a:r>
                      <a:r>
                        <a:rPr lang="en-US" sz="1200" baseline="0" dirty="0" smtClean="0">
                          <a:effectLst/>
                        </a:rPr>
                        <a:t> </a:t>
                      </a:r>
                    </a:p>
                    <a:p>
                      <a:pPr marL="0" marR="0" indent="0" algn="ctr" defTabSz="914400" rtl="0" eaLnBrk="1" fontAlgn="auto" latinLnBrk="0" hangingPunct="1">
                        <a:lnSpc>
                          <a:spcPct val="150000"/>
                        </a:lnSpc>
                        <a:spcBef>
                          <a:spcPts val="0"/>
                        </a:spcBef>
                        <a:spcAft>
                          <a:spcPts val="0"/>
                        </a:spcAft>
                        <a:buClrTx/>
                        <a:buSzTx/>
                        <a:buFontTx/>
                        <a:buNone/>
                        <a:tabLst/>
                        <a:defRPr/>
                      </a:pPr>
                      <a:r>
                        <a:rPr lang="en-US" sz="1200" dirty="0" smtClean="0">
                          <a:effectLst/>
                        </a:rPr>
                        <a:t>2018/19</a:t>
                      </a:r>
                      <a:r>
                        <a:rPr lang="en-US" sz="1200" baseline="0" dirty="0" smtClean="0">
                          <a:effectLst/>
                        </a:rPr>
                        <a: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200" dirty="0" smtClean="0">
                          <a:effectLst/>
                        </a:rPr>
                        <a:t>Actual </a:t>
                      </a:r>
                      <a:endParaRPr lang="en-ZA"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US" sz="1200" dirty="0" smtClean="0">
                          <a:effectLst/>
                        </a:rPr>
                        <a:t>2018/19</a:t>
                      </a:r>
                    </a:p>
                  </a:txBody>
                  <a:tcPr marL="22259" marR="22259" marT="0" marB="0"/>
                </a:tc>
                <a:extLst>
                  <a:ext uri="{0D108BD9-81ED-4DB2-BD59-A6C34878D82A}">
                    <a16:rowId xmlns="" xmlns:a16="http://schemas.microsoft.com/office/drawing/2014/main" val="10000"/>
                  </a:ext>
                </a:extLst>
              </a:tr>
              <a:tr h="270423">
                <a:tc>
                  <a:txBody>
                    <a:bodyPr/>
                    <a:lstStyle/>
                    <a:p>
                      <a:pPr marL="228600" indent="-228600">
                        <a:lnSpc>
                          <a:spcPct val="150000"/>
                        </a:lnSpc>
                        <a:spcAft>
                          <a:spcPts val="0"/>
                        </a:spcAft>
                        <a:buFont typeface="+mj-lt"/>
                        <a:buAutoNum type="arabicPeriod"/>
                      </a:pPr>
                      <a:r>
                        <a:rPr lang="en-US" sz="1200" kern="1200" spc="-25" dirty="0" smtClean="0">
                          <a:solidFill>
                            <a:schemeClr val="tx1"/>
                          </a:solidFill>
                          <a:effectLst/>
                          <a:latin typeface="+mn-lt"/>
                          <a:ea typeface="+mn-ea"/>
                          <a:cs typeface="+mn-cs"/>
                        </a:rPr>
                        <a:t>Headcount enrolments in TVET Colleges  </a:t>
                      </a:r>
                      <a:endParaRPr lang="en-ZA" sz="1200" kern="1200" spc="-25" dirty="0">
                        <a:solidFill>
                          <a:schemeClr val="tx1"/>
                        </a:solidFill>
                        <a:effectLst/>
                        <a:latin typeface="+mn-lt"/>
                        <a:ea typeface="+mn-ea"/>
                        <a:cs typeface="+mn-cs"/>
                      </a:endParaRPr>
                    </a:p>
                  </a:txBody>
                  <a:tcPr marL="22259" marR="22259" marT="0" marB="0" anchor="ctr"/>
                </a:tc>
                <a:tc>
                  <a:txBody>
                    <a:bodyPr/>
                    <a:lstStyle/>
                    <a:p>
                      <a:pPr algn="r">
                        <a:lnSpc>
                          <a:spcPct val="150000"/>
                        </a:lnSpc>
                        <a:spcAft>
                          <a:spcPts val="0"/>
                        </a:spcAft>
                      </a:pPr>
                      <a:r>
                        <a:rPr lang="en-US" sz="1200" kern="1200" dirty="0" smtClean="0">
                          <a:solidFill>
                            <a:schemeClr val="tx1"/>
                          </a:solidFill>
                          <a:effectLst/>
                        </a:rPr>
                        <a:t>710 535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tc>
                  <a:txBody>
                    <a:bodyPr/>
                    <a:lstStyle/>
                    <a:p>
                      <a:pPr algn="r">
                        <a:lnSpc>
                          <a:spcPct val="150000"/>
                        </a:lnSpc>
                        <a:spcAft>
                          <a:spcPts val="0"/>
                        </a:spcAft>
                      </a:pPr>
                      <a:r>
                        <a:rPr lang="en-ZA" sz="1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687 955</a:t>
                      </a:r>
                      <a:endParaRPr lang="en-ZA"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extLst>
                  <a:ext uri="{0D108BD9-81ED-4DB2-BD59-A6C34878D82A}">
                    <a16:rowId xmlns="" xmlns:a16="http://schemas.microsoft.com/office/drawing/2014/main" val="10001"/>
                  </a:ext>
                </a:extLst>
              </a:tr>
              <a:tr h="270423">
                <a:tc>
                  <a:txBody>
                    <a:bodyPr/>
                    <a:lstStyle/>
                    <a:p>
                      <a:pPr marL="228600" indent="-228600">
                        <a:lnSpc>
                          <a:spcPct val="150000"/>
                        </a:lnSpc>
                        <a:spcAft>
                          <a:spcPts val="0"/>
                        </a:spcAft>
                        <a:buFont typeface="+mj-lt"/>
                        <a:buAutoNum type="arabicPeriod" startAt="2"/>
                      </a:pPr>
                      <a:r>
                        <a:rPr lang="en-US" sz="1200" kern="1200" spc="-25" dirty="0">
                          <a:solidFill>
                            <a:schemeClr val="tx1"/>
                          </a:solidFill>
                          <a:effectLst/>
                          <a:latin typeface="+mn-lt"/>
                          <a:ea typeface="+mn-ea"/>
                          <a:cs typeface="+mn-cs"/>
                        </a:rPr>
                        <a:t>NC (V) L4 certification </a:t>
                      </a:r>
                      <a:r>
                        <a:rPr lang="en-US" sz="1200" kern="1200" spc="-25" dirty="0" smtClean="0">
                          <a:solidFill>
                            <a:schemeClr val="tx1"/>
                          </a:solidFill>
                          <a:effectLst/>
                          <a:latin typeface="+mn-lt"/>
                          <a:ea typeface="+mn-ea"/>
                          <a:cs typeface="+mn-cs"/>
                        </a:rPr>
                        <a:t>rates</a:t>
                      </a:r>
                      <a:endParaRPr lang="en-ZA" sz="1200" kern="1200" spc="-25" dirty="0">
                        <a:solidFill>
                          <a:schemeClr val="tx1"/>
                        </a:solidFill>
                        <a:effectLst/>
                        <a:latin typeface="+mn-lt"/>
                        <a:ea typeface="+mn-ea"/>
                        <a:cs typeface="+mn-cs"/>
                      </a:endParaRPr>
                    </a:p>
                  </a:txBody>
                  <a:tcPr marL="22259" marR="22259" marT="0" marB="0" anchor="ctr"/>
                </a:tc>
                <a:tc>
                  <a:txBody>
                    <a:bodyPr/>
                    <a:lstStyle/>
                    <a:p>
                      <a:pPr algn="r">
                        <a:lnSpc>
                          <a:spcPct val="150000"/>
                        </a:lnSpc>
                        <a:spcAft>
                          <a:spcPts val="0"/>
                        </a:spcAft>
                      </a:pPr>
                      <a:r>
                        <a:rPr lang="en-ZA"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tc>
                  <a:txBody>
                    <a:bodyPr/>
                    <a:lstStyle/>
                    <a:p>
                      <a:pPr algn="r">
                        <a:lnSpc>
                          <a:spcPct val="150000"/>
                        </a:lnSpc>
                        <a:spcAft>
                          <a:spcPts val="0"/>
                        </a:spcAft>
                      </a:pPr>
                      <a:r>
                        <a:rPr lang="en-ZA" sz="1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42.8%</a:t>
                      </a:r>
                      <a:endParaRPr lang="en-ZA"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extLst>
                  <a:ext uri="{0D108BD9-81ED-4DB2-BD59-A6C34878D82A}">
                    <a16:rowId xmlns="" xmlns:a16="http://schemas.microsoft.com/office/drawing/2014/main" val="10002"/>
                  </a:ext>
                </a:extLst>
              </a:tr>
              <a:tr h="270423">
                <a:tc>
                  <a:txBody>
                    <a:bodyPr/>
                    <a:lstStyle/>
                    <a:p>
                      <a:pPr marL="228600" indent="-228600">
                        <a:lnSpc>
                          <a:spcPct val="150000"/>
                        </a:lnSpc>
                        <a:spcAft>
                          <a:spcPts val="0"/>
                        </a:spcAft>
                        <a:buFont typeface="+mj-lt"/>
                        <a:buAutoNum type="arabicPeriod" startAt="3"/>
                      </a:pPr>
                      <a:r>
                        <a:rPr lang="en-US" sz="1200" kern="1200" spc="-25" dirty="0">
                          <a:solidFill>
                            <a:schemeClr val="tx1"/>
                          </a:solidFill>
                          <a:effectLst/>
                          <a:latin typeface="+mn-lt"/>
                          <a:ea typeface="+mn-ea"/>
                          <a:cs typeface="+mn-cs"/>
                        </a:rPr>
                        <a:t>N3 Certification rates </a:t>
                      </a:r>
                      <a:endParaRPr lang="en-ZA" sz="1200" kern="1200" spc="-25" dirty="0">
                        <a:solidFill>
                          <a:schemeClr val="tx1"/>
                        </a:solidFill>
                        <a:effectLst/>
                        <a:latin typeface="+mn-lt"/>
                        <a:ea typeface="+mn-ea"/>
                        <a:cs typeface="+mn-cs"/>
                      </a:endParaRPr>
                    </a:p>
                  </a:txBody>
                  <a:tcPr marL="22259" marR="22259" marT="0" marB="0" anchor="ctr"/>
                </a:tc>
                <a:tc>
                  <a:txBody>
                    <a:bodyPr/>
                    <a:lstStyle/>
                    <a:p>
                      <a:pPr algn="r">
                        <a:lnSpc>
                          <a:spcPct val="150000"/>
                        </a:lnSpc>
                        <a:spcAft>
                          <a:spcPts val="0"/>
                        </a:spcAft>
                      </a:pPr>
                      <a:r>
                        <a:rPr lang="en-US" sz="1200" dirty="0" smtClean="0">
                          <a:solidFill>
                            <a:schemeClr val="tx1"/>
                          </a:solidFill>
                          <a:effectLst/>
                        </a:rPr>
                        <a:t>66% </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tc>
                  <a:txBody>
                    <a:bodyPr/>
                    <a:lstStyle/>
                    <a:p>
                      <a:pPr algn="r">
                        <a:lnSpc>
                          <a:spcPct val="150000"/>
                        </a:lnSpc>
                        <a:spcAft>
                          <a:spcPts val="0"/>
                        </a:spcAft>
                      </a:pPr>
                      <a:r>
                        <a:rPr lang="en-ZA" sz="1200" b="1" dirty="0" smtClean="0">
                          <a:solidFill>
                            <a:srgbClr val="33CC33"/>
                          </a:solidFill>
                          <a:effectLst/>
                          <a:latin typeface="Calibri" panose="020F0502020204030204" pitchFamily="34" charset="0"/>
                          <a:ea typeface="Calibri" panose="020F0502020204030204" pitchFamily="34" charset="0"/>
                          <a:cs typeface="Times New Roman" panose="02020603050405020304" pitchFamily="18" charset="0"/>
                        </a:rPr>
                        <a:t>76.8%</a:t>
                      </a:r>
                      <a:endParaRPr lang="en-ZA" sz="1200" b="1" dirty="0">
                        <a:solidFill>
                          <a:srgbClr val="33CC33"/>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extLst>
                  <a:ext uri="{0D108BD9-81ED-4DB2-BD59-A6C34878D82A}">
                    <a16:rowId xmlns="" xmlns:a16="http://schemas.microsoft.com/office/drawing/2014/main" val="10003"/>
                  </a:ext>
                </a:extLst>
              </a:tr>
              <a:tr h="270423">
                <a:tc>
                  <a:txBody>
                    <a:bodyPr/>
                    <a:lstStyle/>
                    <a:p>
                      <a:pPr marL="228600" indent="-228600">
                        <a:lnSpc>
                          <a:spcPct val="150000"/>
                        </a:lnSpc>
                        <a:spcAft>
                          <a:spcPts val="0"/>
                        </a:spcAft>
                        <a:buFont typeface="+mj-lt"/>
                        <a:buAutoNum type="arabicPeriod" startAt="4"/>
                      </a:pPr>
                      <a:r>
                        <a:rPr lang="en-US" sz="1200" kern="1200" spc="-25" dirty="0">
                          <a:solidFill>
                            <a:schemeClr val="tx1"/>
                          </a:solidFill>
                          <a:effectLst/>
                          <a:latin typeface="+mn-lt"/>
                          <a:ea typeface="+mn-ea"/>
                          <a:cs typeface="+mn-cs"/>
                        </a:rPr>
                        <a:t>N6 certification rates </a:t>
                      </a:r>
                      <a:endParaRPr lang="en-ZA" sz="1200" kern="1200" spc="-25" dirty="0">
                        <a:solidFill>
                          <a:schemeClr val="tx1"/>
                        </a:solidFill>
                        <a:effectLst/>
                        <a:latin typeface="+mn-lt"/>
                        <a:ea typeface="+mn-ea"/>
                        <a:cs typeface="+mn-cs"/>
                      </a:endParaRPr>
                    </a:p>
                  </a:txBody>
                  <a:tcPr marL="22259" marR="22259" marT="0" marB="0" anchor="ctr"/>
                </a:tc>
                <a:tc>
                  <a:txBody>
                    <a:bodyPr/>
                    <a:lstStyle/>
                    <a:p>
                      <a:pPr algn="r">
                        <a:lnSpc>
                          <a:spcPct val="150000"/>
                        </a:lnSpc>
                        <a:spcAft>
                          <a:spcPts val="0"/>
                        </a:spcAft>
                      </a:pPr>
                      <a:r>
                        <a:rPr lang="en-US" sz="1200" dirty="0" smtClean="0">
                          <a:solidFill>
                            <a:schemeClr val="tx1"/>
                          </a:solidFill>
                          <a:effectLst/>
                        </a:rPr>
                        <a:t>66%</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tc>
                  <a:txBody>
                    <a:bodyPr/>
                    <a:lstStyle/>
                    <a:p>
                      <a:pPr algn="r">
                        <a:lnSpc>
                          <a:spcPct val="150000"/>
                        </a:lnSpc>
                        <a:spcAft>
                          <a:spcPts val="0"/>
                        </a:spcAft>
                      </a:pPr>
                      <a:r>
                        <a:rPr lang="en-ZA" sz="1200" b="1" dirty="0" smtClean="0">
                          <a:solidFill>
                            <a:srgbClr val="33CC33"/>
                          </a:solidFill>
                          <a:effectLst/>
                          <a:latin typeface="Calibri" panose="020F0502020204030204" pitchFamily="34" charset="0"/>
                          <a:ea typeface="Calibri" panose="020F0502020204030204" pitchFamily="34" charset="0"/>
                          <a:cs typeface="Times New Roman" panose="02020603050405020304" pitchFamily="18" charset="0"/>
                        </a:rPr>
                        <a:t>96.1%</a:t>
                      </a:r>
                      <a:endParaRPr lang="en-ZA" sz="1200" b="1" dirty="0">
                        <a:solidFill>
                          <a:srgbClr val="33CC33"/>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extLst>
                  <a:ext uri="{0D108BD9-81ED-4DB2-BD59-A6C34878D82A}">
                    <a16:rowId xmlns="" xmlns:a16="http://schemas.microsoft.com/office/drawing/2014/main" val="10004"/>
                  </a:ext>
                </a:extLst>
              </a:tr>
              <a:tr h="374767">
                <a:tc>
                  <a:txBody>
                    <a:bodyPr/>
                    <a:lstStyle/>
                    <a:p>
                      <a:pPr marL="228600" indent="-228600">
                        <a:lnSpc>
                          <a:spcPct val="100000"/>
                        </a:lnSpc>
                        <a:spcAft>
                          <a:spcPts val="0"/>
                        </a:spcAft>
                        <a:buFont typeface="+mj-lt"/>
                        <a:buAutoNum type="arabicPeriod" startAt="5"/>
                      </a:pPr>
                      <a:r>
                        <a:rPr lang="en-US" sz="1200" kern="1200" spc="-25" dirty="0" smtClean="0">
                          <a:solidFill>
                            <a:schemeClr val="tx1"/>
                          </a:solidFill>
                          <a:effectLst/>
                          <a:latin typeface="+mn-lt"/>
                          <a:ea typeface="+mn-ea"/>
                          <a:cs typeface="+mn-cs"/>
                        </a:rPr>
                        <a:t>Certificates issued to qualifying candidates within 3 months of publication </a:t>
                      </a:r>
                      <a:endParaRPr lang="en-ZA" sz="1200" kern="1200" spc="-25" dirty="0">
                        <a:solidFill>
                          <a:schemeClr val="tx1"/>
                        </a:solidFill>
                        <a:effectLst/>
                        <a:latin typeface="+mn-lt"/>
                        <a:ea typeface="+mn-ea"/>
                        <a:cs typeface="+mn-cs"/>
                      </a:endParaRPr>
                    </a:p>
                  </a:txBody>
                  <a:tcPr marL="22259" marR="22259" marT="0" marB="0" anchor="ctr"/>
                </a:tc>
                <a:tc>
                  <a:txBody>
                    <a:bodyPr/>
                    <a:lstStyle/>
                    <a:p>
                      <a:pPr algn="r">
                        <a:lnSpc>
                          <a:spcPct val="150000"/>
                        </a:lnSpc>
                        <a:spcAft>
                          <a:spcPts val="0"/>
                        </a:spcAft>
                      </a:pPr>
                      <a:r>
                        <a:rPr lang="en-US" sz="1200" dirty="0">
                          <a:solidFill>
                            <a:schemeClr val="tx1"/>
                          </a:solidFill>
                          <a:effectLst/>
                        </a:rPr>
                        <a:t>3 months </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tc>
                  <a:txBody>
                    <a:bodyPr/>
                    <a:lstStyle/>
                    <a:p>
                      <a:pPr algn="r">
                        <a:lnSpc>
                          <a:spcPct val="150000"/>
                        </a:lnSpc>
                        <a:spcAft>
                          <a:spcPts val="0"/>
                        </a:spcAft>
                      </a:pPr>
                      <a:r>
                        <a:rPr lang="en-ZA" sz="1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 months </a:t>
                      </a:r>
                      <a:endParaRPr lang="en-ZA"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extLst>
                  <a:ext uri="{0D108BD9-81ED-4DB2-BD59-A6C34878D82A}">
                    <a16:rowId xmlns="" xmlns:a16="http://schemas.microsoft.com/office/drawing/2014/main" val="10005"/>
                  </a:ext>
                </a:extLst>
              </a:tr>
              <a:tr h="539223">
                <a:tc>
                  <a:txBody>
                    <a:bodyPr/>
                    <a:lstStyle/>
                    <a:p>
                      <a:pPr marL="228600" indent="-228600">
                        <a:lnSpc>
                          <a:spcPct val="100000"/>
                        </a:lnSpc>
                        <a:spcAft>
                          <a:spcPts val="0"/>
                        </a:spcAft>
                        <a:buFont typeface="+mj-lt"/>
                        <a:buAutoNum type="arabicPeriod" startAt="6"/>
                      </a:pPr>
                      <a:r>
                        <a:rPr lang="en-US" sz="1200" kern="1200" spc="-25" dirty="0" smtClean="0">
                          <a:solidFill>
                            <a:schemeClr val="tx1"/>
                          </a:solidFill>
                          <a:effectLst/>
                          <a:latin typeface="+mn-lt"/>
                          <a:ea typeface="+mn-ea"/>
                          <a:cs typeface="+mn-cs"/>
                        </a:rPr>
                        <a:t>Public TVET Colleges examination centres evaluated in conducting national examinations and assessments in compliance with national policy</a:t>
                      </a:r>
                    </a:p>
                  </a:txBody>
                  <a:tcPr marL="22259" marR="22259" marT="0" marB="0" anchor="ctr"/>
                </a:tc>
                <a:tc>
                  <a:txBody>
                    <a:bodyPr/>
                    <a:lstStyle/>
                    <a:p>
                      <a:pPr algn="r">
                        <a:lnSpc>
                          <a:spcPct val="150000"/>
                        </a:lnSpc>
                        <a:spcAft>
                          <a:spcPts val="0"/>
                        </a:spcAft>
                      </a:pPr>
                      <a:r>
                        <a:rPr lang="en-US" sz="1200" dirty="0">
                          <a:solidFill>
                            <a:schemeClr val="tx1"/>
                          </a:solidFill>
                          <a:effectLst/>
                        </a:rPr>
                        <a:t>100%</a:t>
                      </a:r>
                      <a:r>
                        <a:rPr lang="en-US" sz="1200" spc="10" dirty="0">
                          <a:solidFill>
                            <a:schemeClr val="tx1"/>
                          </a:solidFill>
                          <a:effectLst/>
                        </a:rPr>
                        <a:t> </a:t>
                      </a:r>
                      <a:endParaRPr lang="en-ZA" sz="1200" dirty="0">
                        <a:solidFill>
                          <a:schemeClr val="tx1"/>
                        </a:solidFill>
                        <a:effectLst/>
                      </a:endParaRPr>
                    </a:p>
                    <a:p>
                      <a:pPr algn="r">
                        <a:lnSpc>
                          <a:spcPct val="150000"/>
                        </a:lnSpc>
                        <a:spcAft>
                          <a:spcPts val="0"/>
                        </a:spcAft>
                      </a:pPr>
                      <a:r>
                        <a:rPr lang="en-US" sz="1200" dirty="0">
                          <a:solidFill>
                            <a:schemeClr val="tx1"/>
                          </a:solidFill>
                          <a:effectLst/>
                        </a:rPr>
                        <a:t> </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tc>
                  <a:txBody>
                    <a:bodyPr/>
                    <a:lstStyle/>
                    <a:p>
                      <a:pPr algn="r">
                        <a:lnSpc>
                          <a:spcPct val="150000"/>
                        </a:lnSpc>
                        <a:spcAft>
                          <a:spcPts val="0"/>
                        </a:spcAft>
                      </a:pPr>
                      <a:r>
                        <a:rPr lang="en-ZA" sz="1200" b="1" dirty="0" smtClean="0">
                          <a:solidFill>
                            <a:srgbClr val="33CC33"/>
                          </a:solidFill>
                          <a:effectLst/>
                          <a:latin typeface="Calibri" panose="020F0502020204030204" pitchFamily="34" charset="0"/>
                          <a:ea typeface="Calibri" panose="020F0502020204030204" pitchFamily="34" charset="0"/>
                          <a:cs typeface="Times New Roman" panose="02020603050405020304" pitchFamily="18" charset="0"/>
                        </a:rPr>
                        <a:t>100%</a:t>
                      </a:r>
                      <a:endParaRPr lang="en-ZA" sz="1200" b="1" dirty="0">
                        <a:solidFill>
                          <a:srgbClr val="33CC33"/>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tc>
                <a:extLst>
                  <a:ext uri="{0D108BD9-81ED-4DB2-BD59-A6C34878D82A}">
                    <a16:rowId xmlns="" xmlns:a16="http://schemas.microsoft.com/office/drawing/2014/main" val="10006"/>
                  </a:ext>
                </a:extLst>
              </a:tr>
              <a:tr h="269611">
                <a:tc>
                  <a:txBody>
                    <a:bodyPr/>
                    <a:lstStyle/>
                    <a:p>
                      <a:pPr marL="0" indent="0">
                        <a:lnSpc>
                          <a:spcPct val="150000"/>
                        </a:lnSpc>
                        <a:spcAft>
                          <a:spcPts val="0"/>
                        </a:spcAft>
                        <a:buFont typeface="+mj-lt"/>
                        <a:buNone/>
                      </a:pPr>
                      <a:r>
                        <a:rPr lang="en-ZA" sz="1200" kern="1200" spc="-25" dirty="0" smtClean="0">
                          <a:solidFill>
                            <a:schemeClr val="tx1"/>
                          </a:solidFill>
                          <a:effectLst/>
                          <a:latin typeface="+mn-lt"/>
                          <a:ea typeface="+mn-ea"/>
                          <a:cs typeface="+mn-cs"/>
                        </a:rPr>
                        <a:t>7. Qualifying TVET students obtaining NSFAS financial assistance per annum</a:t>
                      </a:r>
                      <a:endParaRPr lang="en-ZA" sz="1200" kern="1200" spc="-25" dirty="0">
                        <a:solidFill>
                          <a:schemeClr val="tx1"/>
                        </a:solidFill>
                        <a:effectLst/>
                        <a:latin typeface="+mn-lt"/>
                        <a:ea typeface="+mn-ea"/>
                        <a:cs typeface="+mn-cs"/>
                      </a:endParaRPr>
                    </a:p>
                  </a:txBody>
                  <a:tcPr marL="22259" marR="22259" marT="0" marB="0" anchor="ctr"/>
                </a:tc>
                <a:tc>
                  <a:txBody>
                    <a:bodyPr/>
                    <a:lstStyle/>
                    <a:p>
                      <a:pPr algn="r">
                        <a:lnSpc>
                          <a:spcPct val="150000"/>
                        </a:lnSpc>
                        <a:spcAft>
                          <a:spcPts val="0"/>
                        </a:spcAft>
                      </a:pPr>
                      <a:r>
                        <a:rPr lang="en-ZA" sz="1200" kern="1200" dirty="0" smtClean="0">
                          <a:solidFill>
                            <a:schemeClr val="tx1"/>
                          </a:solidFill>
                          <a:effectLst/>
                          <a:latin typeface="+mn-lt"/>
                          <a:ea typeface="+mn-ea"/>
                          <a:cs typeface="+mn-cs"/>
                        </a:rPr>
                        <a:t>449 697</a:t>
                      </a:r>
                      <a:endParaRPr lang="en-ZA" sz="1200" kern="1200" dirty="0">
                        <a:solidFill>
                          <a:schemeClr val="tx1"/>
                        </a:solidFill>
                        <a:effectLst/>
                        <a:latin typeface="+mn-lt"/>
                        <a:ea typeface="+mn-ea"/>
                        <a:cs typeface="+mn-cs"/>
                      </a:endParaRPr>
                    </a:p>
                  </a:txBody>
                  <a:tcPr marL="22259" marR="22259" marT="0" marB="0" anchor="ctr"/>
                </a:tc>
                <a:tc>
                  <a:txBody>
                    <a:bodyPr/>
                    <a:lstStyle/>
                    <a:p>
                      <a:pPr algn="r">
                        <a:lnSpc>
                          <a:spcPct val="150000"/>
                        </a:lnSpc>
                        <a:spcAft>
                          <a:spcPts val="0"/>
                        </a:spcAft>
                      </a:pPr>
                      <a:r>
                        <a:rPr lang="en-ZA" sz="1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200</a:t>
                      </a:r>
                      <a:r>
                        <a:rPr lang="en-ZA" sz="1200" b="1" baseline="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339</a:t>
                      </a:r>
                      <a:endParaRPr lang="en-ZA"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tr>
              <a:tr h="269611">
                <a:tc>
                  <a:txBody>
                    <a:bodyPr/>
                    <a:lstStyle/>
                    <a:p>
                      <a:pPr marL="0" indent="0">
                        <a:lnSpc>
                          <a:spcPct val="150000"/>
                        </a:lnSpc>
                        <a:spcAft>
                          <a:spcPts val="0"/>
                        </a:spcAft>
                        <a:buFont typeface="+mj-lt"/>
                        <a:buNone/>
                      </a:pPr>
                      <a:r>
                        <a:rPr lang="en-US" sz="1200" kern="1200" spc="-25" dirty="0" smtClean="0">
                          <a:solidFill>
                            <a:schemeClr val="tx1"/>
                          </a:solidFill>
                          <a:effectLst/>
                          <a:latin typeface="+mn-lt"/>
                          <a:ea typeface="+mn-ea"/>
                          <a:cs typeface="+mn-cs"/>
                        </a:rPr>
                        <a:t>8. NSFAS</a:t>
                      </a:r>
                      <a:r>
                        <a:rPr lang="en-US" sz="1200" kern="1200" spc="-25" baseline="0" dirty="0" smtClean="0">
                          <a:solidFill>
                            <a:schemeClr val="tx1"/>
                          </a:solidFill>
                          <a:effectLst/>
                          <a:latin typeface="+mn-lt"/>
                          <a:ea typeface="+mn-ea"/>
                          <a:cs typeface="+mn-cs"/>
                        </a:rPr>
                        <a:t> f</a:t>
                      </a:r>
                      <a:r>
                        <a:rPr lang="en-US" sz="1200" kern="1200" spc="-25" dirty="0" smtClean="0">
                          <a:solidFill>
                            <a:schemeClr val="tx1"/>
                          </a:solidFill>
                          <a:effectLst/>
                          <a:latin typeface="+mn-lt"/>
                          <a:ea typeface="+mn-ea"/>
                          <a:cs typeface="+mn-cs"/>
                        </a:rPr>
                        <a:t>unded NC(V) L4 obtaining qualifications within stipulated time (throughput)</a:t>
                      </a:r>
                      <a:endParaRPr lang="en-ZA" sz="1200" kern="1200" spc="-25" dirty="0">
                        <a:solidFill>
                          <a:schemeClr val="tx1"/>
                        </a:solidFill>
                        <a:effectLst/>
                        <a:latin typeface="+mn-lt"/>
                        <a:ea typeface="+mn-ea"/>
                        <a:cs typeface="+mn-cs"/>
                      </a:endParaRPr>
                    </a:p>
                  </a:txBody>
                  <a:tcPr marL="22259" marR="22259" marT="0" marB="0" anchor="ctr"/>
                </a:tc>
                <a:tc>
                  <a:txBody>
                    <a:bodyPr/>
                    <a:lstStyle/>
                    <a:p>
                      <a:pPr algn="r">
                        <a:lnSpc>
                          <a:spcPct val="150000"/>
                        </a:lnSpc>
                        <a:spcAft>
                          <a:spcPts val="0"/>
                        </a:spcAft>
                      </a:pPr>
                      <a:r>
                        <a:rPr lang="en-US" sz="1200" dirty="0" smtClean="0">
                          <a:solidFill>
                            <a:schemeClr val="tx1"/>
                          </a:solidFill>
                          <a:effectLst/>
                        </a:rPr>
                        <a:t>50%</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tc>
                  <a:txBody>
                    <a:bodyPr/>
                    <a:lstStyle/>
                    <a:p>
                      <a:pPr algn="r">
                        <a:lnSpc>
                          <a:spcPct val="150000"/>
                        </a:lnSpc>
                        <a:spcAft>
                          <a:spcPts val="0"/>
                        </a:spcAft>
                      </a:pPr>
                      <a:r>
                        <a:rPr lang="en-ZA" sz="1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31.79%</a:t>
                      </a:r>
                      <a:endParaRPr lang="en-ZA"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extLst>
                  <a:ext uri="{0D108BD9-81ED-4DB2-BD59-A6C34878D82A}">
                    <a16:rowId xmlns="" xmlns:a16="http://schemas.microsoft.com/office/drawing/2014/main" val="10007"/>
                  </a:ext>
                </a:extLst>
              </a:tr>
              <a:tr h="429193">
                <a:tc>
                  <a:txBody>
                    <a:bodyPr/>
                    <a:lstStyle/>
                    <a:p>
                      <a:pPr marL="0" indent="0">
                        <a:lnSpc>
                          <a:spcPct val="100000"/>
                        </a:lnSpc>
                        <a:spcAft>
                          <a:spcPts val="0"/>
                        </a:spcAft>
                        <a:buFont typeface="+mj-lt"/>
                        <a:buNone/>
                      </a:pPr>
                      <a:r>
                        <a:rPr lang="en-US" sz="1200" kern="1200" spc="-25" dirty="0" smtClean="0">
                          <a:solidFill>
                            <a:schemeClr val="tx1"/>
                          </a:solidFill>
                          <a:effectLst/>
                          <a:latin typeface="+mn-lt"/>
                          <a:ea typeface="+mn-ea"/>
                          <a:cs typeface="+mn-cs"/>
                        </a:rPr>
                        <a:t>9. TVET institutions complaint to governance standards by 2019 and increasing every year thereafter      </a:t>
                      </a:r>
                      <a:endParaRPr lang="en-ZA" sz="1200" kern="1200" spc="-25" dirty="0">
                        <a:solidFill>
                          <a:schemeClr val="tx1"/>
                        </a:solidFill>
                        <a:effectLst/>
                        <a:latin typeface="+mn-lt"/>
                        <a:ea typeface="+mn-ea"/>
                        <a:cs typeface="+mn-cs"/>
                      </a:endParaRPr>
                    </a:p>
                  </a:txBody>
                  <a:tcPr marL="22259" marR="22259" marT="0" marB="0" anchor="ctr"/>
                </a:tc>
                <a:tc>
                  <a:txBody>
                    <a:bodyPr/>
                    <a:lstStyle/>
                    <a:p>
                      <a:pPr algn="r">
                        <a:lnSpc>
                          <a:spcPct val="100000"/>
                        </a:lnSpc>
                        <a:spcAft>
                          <a:spcPts val="0"/>
                        </a:spcAft>
                      </a:pPr>
                      <a:r>
                        <a:rPr lang="en-ZA"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80%</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tc>
                  <a:txBody>
                    <a:bodyPr/>
                    <a:lstStyle/>
                    <a:p>
                      <a:pPr algn="r">
                        <a:lnSpc>
                          <a:spcPct val="150000"/>
                        </a:lnSpc>
                        <a:spcAft>
                          <a:spcPts val="0"/>
                        </a:spcAft>
                      </a:pPr>
                      <a:r>
                        <a:rPr lang="en-ZA" sz="1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n-ZA"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extLst>
                  <a:ext uri="{0D108BD9-81ED-4DB2-BD59-A6C34878D82A}">
                    <a16:rowId xmlns="" xmlns:a16="http://schemas.microsoft.com/office/drawing/2014/main" val="10008"/>
                  </a:ext>
                </a:extLst>
              </a:tr>
              <a:tr h="540847">
                <a:tc>
                  <a:txBody>
                    <a:bodyPr/>
                    <a:lstStyle/>
                    <a:p>
                      <a:pPr marL="0" indent="0">
                        <a:lnSpc>
                          <a:spcPct val="100000"/>
                        </a:lnSpc>
                        <a:spcAft>
                          <a:spcPts val="0"/>
                        </a:spcAft>
                        <a:buFont typeface="+mj-lt"/>
                        <a:buNone/>
                      </a:pPr>
                      <a:r>
                        <a:rPr lang="en-US" sz="1200" kern="1200" spc="-25" dirty="0" smtClean="0">
                          <a:solidFill>
                            <a:schemeClr val="tx1"/>
                          </a:solidFill>
                          <a:effectLst/>
                          <a:latin typeface="+mn-lt"/>
                          <a:ea typeface="+mn-ea"/>
                          <a:cs typeface="+mn-cs"/>
                        </a:rPr>
                        <a:t>10. TVET lecturers undergoing specific hours of work in their industry for specific periods every two year from 2019</a:t>
                      </a:r>
                      <a:endParaRPr lang="en-ZA" sz="1200" kern="1200" spc="-25" dirty="0">
                        <a:solidFill>
                          <a:schemeClr val="tx1"/>
                        </a:solidFill>
                        <a:effectLst/>
                        <a:latin typeface="+mn-lt"/>
                        <a:ea typeface="+mn-ea"/>
                        <a:cs typeface="+mn-cs"/>
                      </a:endParaRPr>
                    </a:p>
                  </a:txBody>
                  <a:tcPr marL="22259" marR="22259" marT="0" marB="0" anchor="ctr"/>
                </a:tc>
                <a:tc>
                  <a:txBody>
                    <a:bodyPr/>
                    <a:lstStyle/>
                    <a:p>
                      <a:pPr algn="r">
                        <a:lnSpc>
                          <a:spcPct val="150000"/>
                        </a:lnSpc>
                        <a:spcAft>
                          <a:spcPts val="0"/>
                        </a:spcAft>
                      </a:pPr>
                      <a:r>
                        <a:rPr lang="en-US" sz="1200" dirty="0" smtClean="0">
                          <a:solidFill>
                            <a:schemeClr val="tx1"/>
                          </a:solidFill>
                          <a:effectLst/>
                        </a:rPr>
                        <a:t>20%</a:t>
                      </a:r>
                      <a:r>
                        <a:rPr lang="en-US" sz="1200" dirty="0">
                          <a:solidFill>
                            <a:schemeClr val="tx1"/>
                          </a:solidFill>
                          <a:effectLst/>
                        </a:rPr>
                        <a:t> </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tc>
                  <a:txBody>
                    <a:bodyPr/>
                    <a:lstStyle/>
                    <a:p>
                      <a:pPr algn="r">
                        <a:lnSpc>
                          <a:spcPct val="150000"/>
                        </a:lnSpc>
                        <a:spcAft>
                          <a:spcPts val="0"/>
                        </a:spcAft>
                      </a:pPr>
                      <a:r>
                        <a:rPr lang="en-ZA" sz="1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8.80%</a:t>
                      </a:r>
                      <a:endParaRPr lang="en-ZA"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tc>
                <a:extLst>
                  <a:ext uri="{0D108BD9-81ED-4DB2-BD59-A6C34878D82A}">
                    <a16:rowId xmlns="" xmlns:a16="http://schemas.microsoft.com/office/drawing/2014/main" val="10009"/>
                  </a:ext>
                </a:extLst>
              </a:tr>
              <a:tr h="319040">
                <a:tc>
                  <a:txBody>
                    <a:bodyPr/>
                    <a:lstStyle/>
                    <a:p>
                      <a:pPr marL="0" indent="0">
                        <a:lnSpc>
                          <a:spcPct val="100000"/>
                        </a:lnSpc>
                        <a:spcAft>
                          <a:spcPts val="0"/>
                        </a:spcAft>
                        <a:buFont typeface="+mj-lt"/>
                        <a:buNone/>
                      </a:pPr>
                      <a:r>
                        <a:rPr lang="en-ZA" sz="1200" kern="1200" spc="-25" dirty="0" smtClean="0">
                          <a:solidFill>
                            <a:schemeClr val="tx1"/>
                          </a:solidFill>
                          <a:effectLst/>
                          <a:latin typeface="+mn-lt"/>
                          <a:ea typeface="+mn-ea"/>
                          <a:cs typeface="+mn-cs"/>
                        </a:rPr>
                        <a:t>11. TVET students enrolled in Foundation Programmes </a:t>
                      </a:r>
                      <a:endParaRPr lang="en-ZA" sz="1200" kern="1200" spc="-25" dirty="0">
                        <a:solidFill>
                          <a:schemeClr val="tx1"/>
                        </a:solidFill>
                        <a:effectLst/>
                        <a:latin typeface="+mn-lt"/>
                        <a:ea typeface="+mn-ea"/>
                        <a:cs typeface="+mn-cs"/>
                      </a:endParaRPr>
                    </a:p>
                  </a:txBody>
                  <a:tcPr marL="22259" marR="22259" marT="0" marB="0" anchor="ctr"/>
                </a:tc>
                <a:tc>
                  <a:txBody>
                    <a:bodyPr/>
                    <a:lstStyle/>
                    <a:p>
                      <a:pPr algn="r">
                        <a:lnSpc>
                          <a:spcPct val="150000"/>
                        </a:lnSpc>
                        <a:spcAft>
                          <a:spcPts val="0"/>
                        </a:spcAft>
                      </a:pPr>
                      <a:r>
                        <a:rPr lang="en-ZA"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600</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nchor="ctr"/>
                </a:tc>
                <a:tc>
                  <a:txBody>
                    <a:bodyPr/>
                    <a:lstStyle/>
                    <a:p>
                      <a:pPr algn="r">
                        <a:lnSpc>
                          <a:spcPct val="150000"/>
                        </a:lnSpc>
                        <a:spcAft>
                          <a:spcPts val="0"/>
                        </a:spcAft>
                      </a:pPr>
                      <a:r>
                        <a:rPr lang="en-ZA" sz="1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371</a:t>
                      </a:r>
                      <a:endParaRPr lang="en-ZA"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59" marR="22259" marT="0" marB="0"/>
                </a:tc>
              </a:tr>
            </a:tbl>
          </a:graphicData>
        </a:graphic>
      </p:graphicFrame>
    </p:spTree>
    <p:extLst>
      <p:ext uri="{BB962C8B-B14F-4D97-AF65-F5344CB8AC3E}">
        <p14:creationId xmlns:p14="http://schemas.microsoft.com/office/powerpoint/2010/main" xmlns="" val="6119705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8" name="TextBox 7"/>
          <p:cNvSpPr txBox="1"/>
          <p:nvPr/>
        </p:nvSpPr>
        <p:spPr>
          <a:xfrm>
            <a:off x="418418" y="497566"/>
            <a:ext cx="8268382"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400" b="1" dirty="0" smtClean="0">
                <a:solidFill>
                  <a:schemeClr val="bg1"/>
                </a:solidFill>
              </a:rPr>
              <a:t>Reasons for underperformance on TVET system targets </a:t>
            </a:r>
            <a:endParaRPr lang="en-ZA" sz="2400" b="1" dirty="0">
              <a:solidFill>
                <a:schemeClr val="bg1"/>
              </a:solidFill>
            </a:endParaRPr>
          </a:p>
        </p:txBody>
      </p:sp>
      <p:sp>
        <p:nvSpPr>
          <p:cNvPr id="9" name="Slide Number Placeholder 7"/>
          <p:cNvSpPr>
            <a:spLocks noGrp="1"/>
          </p:cNvSpPr>
          <p:nvPr>
            <p:ph type="sldNum" sz="quarter" idx="12"/>
          </p:nvPr>
        </p:nvSpPr>
        <p:spPr>
          <a:xfrm>
            <a:off x="7620001" y="6524625"/>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37</a:t>
            </a:r>
            <a:endParaRPr lang="en-US" altLang="en-US" b="1" dirty="0">
              <a:latin typeface="+mn-lt"/>
            </a:endParaRPr>
          </a:p>
        </p:txBody>
      </p:sp>
      <p:graphicFrame>
        <p:nvGraphicFramePr>
          <p:cNvPr id="10" name="Table 9"/>
          <p:cNvGraphicFramePr>
            <a:graphicFrameLocks noGrp="1"/>
          </p:cNvGraphicFramePr>
          <p:nvPr>
            <p:extLst>
              <p:ext uri="{D42A27DB-BD31-4B8C-83A1-F6EECF244321}">
                <p14:modId xmlns:p14="http://schemas.microsoft.com/office/powerpoint/2010/main" xmlns="" val="3437439547"/>
              </p:ext>
            </p:extLst>
          </p:nvPr>
        </p:nvGraphicFramePr>
        <p:xfrm>
          <a:off x="468458" y="1395014"/>
          <a:ext cx="8218342" cy="4846320"/>
        </p:xfrm>
        <a:graphic>
          <a:graphicData uri="http://schemas.openxmlformats.org/drawingml/2006/table">
            <a:tbl>
              <a:tblPr firstRow="1" bandRow="1">
                <a:tableStyleId>{5940675A-B579-460E-94D1-54222C63F5DA}</a:tableStyleId>
              </a:tblPr>
              <a:tblGrid>
                <a:gridCol w="2427142"/>
                <a:gridCol w="5791200"/>
              </a:tblGrid>
              <a:tr h="586186">
                <a:tc>
                  <a:txBody>
                    <a:bodyPr/>
                    <a:lstStyle/>
                    <a:p>
                      <a:pPr algn="ctr"/>
                      <a:r>
                        <a:rPr lang="en-ZA" sz="1800" b="1" dirty="0" smtClean="0"/>
                        <a:t>Performance Indicator </a:t>
                      </a:r>
                      <a:endParaRPr lang="en-ZA"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b="1" dirty="0" smtClean="0"/>
                        <a:t>Reasons for under performance</a:t>
                      </a:r>
                    </a:p>
                    <a:p>
                      <a:pPr algn="ctr"/>
                      <a:endParaRPr lang="en-ZA" sz="1800" b="1" dirty="0"/>
                    </a:p>
                  </a:txBody>
                  <a:tcPr/>
                </a:tc>
              </a:tr>
              <a:tr h="557099">
                <a:tc>
                  <a:txBody>
                    <a:bodyPr/>
                    <a:lstStyle/>
                    <a:p>
                      <a:pPr marL="342900" indent="-342900">
                        <a:buFont typeface="+mj-lt"/>
                        <a:buAutoNum type="arabicPeriod"/>
                      </a:pPr>
                      <a:r>
                        <a:rPr lang="en-ZA" sz="1400" dirty="0" smtClean="0">
                          <a:solidFill>
                            <a:schemeClr val="tx1"/>
                          </a:solidFill>
                        </a:rPr>
                        <a:t>Headcount enrolment</a:t>
                      </a:r>
                      <a:r>
                        <a:rPr lang="en-ZA" sz="1400" baseline="0" dirty="0" smtClean="0">
                          <a:solidFill>
                            <a:schemeClr val="tx1"/>
                          </a:solidFill>
                        </a:rPr>
                        <a:t>s in TVET college</a:t>
                      </a:r>
                      <a:endParaRPr lang="en-ZA"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latin typeface="+mn-lt"/>
                          <a:ea typeface="+mn-ea"/>
                          <a:cs typeface="+mn-cs"/>
                        </a:rPr>
                        <a:t>There were fewer enrolments by TVET colleges in occupationally directed programmes than anticipated. It seems colleges</a:t>
                      </a:r>
                      <a:r>
                        <a:rPr lang="en-ZA" sz="1400" kern="1200" baseline="0" dirty="0" smtClean="0">
                          <a:solidFill>
                            <a:schemeClr val="tx1"/>
                          </a:solidFill>
                          <a:latin typeface="+mn-lt"/>
                          <a:ea typeface="+mn-ea"/>
                          <a:cs typeface="+mn-cs"/>
                        </a:rPr>
                        <a:t> are not reporting accurately on occupational enrolments. This is receiving attention through data capture on the TVETMIS </a:t>
                      </a:r>
                      <a:endParaRPr lang="en-ZA" sz="1400" kern="1200" dirty="0" smtClean="0">
                        <a:solidFill>
                          <a:schemeClr val="tx1"/>
                        </a:solidFill>
                        <a:latin typeface="+mn-lt"/>
                        <a:ea typeface="+mn-ea"/>
                        <a:cs typeface="+mn-cs"/>
                      </a:endParaRPr>
                    </a:p>
                  </a:txBody>
                  <a:tcP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400" kern="1200" spc="-25" dirty="0" smtClean="0">
                          <a:solidFill>
                            <a:schemeClr val="tx1"/>
                          </a:solidFill>
                          <a:effectLst/>
                          <a:latin typeface="+mn-lt"/>
                          <a:ea typeface="+mn-ea"/>
                          <a:cs typeface="+mn-cs"/>
                        </a:rPr>
                        <a:t>NC (V) L4 certification rates</a:t>
                      </a:r>
                      <a:endParaRPr lang="en-ZA"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kern="1200" dirty="0" smtClean="0">
                          <a:solidFill>
                            <a:schemeClr val="tx1"/>
                          </a:solidFill>
                          <a:latin typeface="+mn-lt"/>
                          <a:ea typeface="+mn-ea"/>
                          <a:cs typeface="+mn-cs"/>
                        </a:rPr>
                        <a:t>The target was set ambitiously over</a:t>
                      </a:r>
                      <a:r>
                        <a:rPr lang="en-ZA" sz="1400" kern="1200" baseline="0" dirty="0" smtClean="0">
                          <a:solidFill>
                            <a:schemeClr val="tx1"/>
                          </a:solidFill>
                          <a:latin typeface="+mn-lt"/>
                          <a:ea typeface="+mn-ea"/>
                          <a:cs typeface="+mn-cs"/>
                        </a:rPr>
                        <a:t> the five year period. Whilst year on year certification has improved, it has not reached the projected target. </a:t>
                      </a:r>
                      <a:endParaRPr lang="en-ZA" sz="1400" kern="1200" dirty="0">
                        <a:solidFill>
                          <a:schemeClr val="tx1"/>
                        </a:solidFill>
                        <a:latin typeface="+mn-lt"/>
                        <a:ea typeface="+mn-ea"/>
                        <a:cs typeface="+mn-cs"/>
                      </a:endParaRPr>
                    </a:p>
                  </a:txBody>
                  <a:tcP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400" kern="1200" spc="-25" dirty="0" smtClean="0">
                          <a:solidFill>
                            <a:schemeClr val="tx1"/>
                          </a:solidFill>
                          <a:effectLst/>
                          <a:latin typeface="+mn-lt"/>
                          <a:ea typeface="+mn-ea"/>
                          <a:cs typeface="+mn-cs"/>
                        </a:rPr>
                        <a:t>Certificates issued to qualifying candidates within 3 months of publication </a:t>
                      </a:r>
                      <a:endParaRPr lang="en-ZA" sz="1400" kern="1200" spc="-25" dirty="0" smtClean="0">
                        <a:solidFill>
                          <a:schemeClr val="tx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endParaRPr lang="en-ZA"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kern="1200" dirty="0" smtClean="0">
                          <a:solidFill>
                            <a:schemeClr val="tx1"/>
                          </a:solidFill>
                          <a:latin typeface="+mn-lt"/>
                          <a:ea typeface="+mn-ea"/>
                          <a:cs typeface="+mn-cs"/>
                        </a:rPr>
                        <a:t>There was a technical error</a:t>
                      </a:r>
                      <a:r>
                        <a:rPr lang="en-ZA" sz="1400" kern="1200" baseline="0" dirty="0" smtClean="0">
                          <a:solidFill>
                            <a:schemeClr val="tx1"/>
                          </a:solidFill>
                          <a:latin typeface="+mn-lt"/>
                          <a:ea typeface="+mn-ea"/>
                          <a:cs typeface="+mn-cs"/>
                        </a:rPr>
                        <a:t> in the method of calculation. </a:t>
                      </a:r>
                      <a:r>
                        <a:rPr lang="en-ZA" sz="1400" kern="1200" dirty="0" smtClean="0">
                          <a:solidFill>
                            <a:schemeClr val="tx1"/>
                          </a:solidFill>
                          <a:latin typeface="+mn-lt"/>
                          <a:ea typeface="+mn-ea"/>
                          <a:cs typeface="+mn-cs"/>
                        </a:rPr>
                        <a:t>Based</a:t>
                      </a:r>
                      <a:r>
                        <a:rPr lang="en-ZA" sz="1400" kern="1200" baseline="0" dirty="0" smtClean="0">
                          <a:solidFill>
                            <a:schemeClr val="tx1"/>
                          </a:solidFill>
                          <a:latin typeface="+mn-lt"/>
                          <a:ea typeface="+mn-ea"/>
                          <a:cs typeface="+mn-cs"/>
                        </a:rPr>
                        <a:t> on “business days”, certificates were issued within 87 days which is within the 3 months target period. However based on </a:t>
                      </a:r>
                      <a:r>
                        <a:rPr lang="en-ZA" sz="1400" kern="1200" dirty="0" smtClean="0">
                          <a:solidFill>
                            <a:schemeClr val="tx1"/>
                          </a:solidFill>
                          <a:latin typeface="+mn-lt"/>
                          <a:ea typeface="+mn-ea"/>
                          <a:cs typeface="+mn-cs"/>
                        </a:rPr>
                        <a:t>The Technical Description for this</a:t>
                      </a:r>
                      <a:r>
                        <a:rPr lang="en-ZA" sz="1400" kern="1200" baseline="0" dirty="0" smtClean="0">
                          <a:solidFill>
                            <a:schemeClr val="tx1"/>
                          </a:solidFill>
                          <a:latin typeface="+mn-lt"/>
                          <a:ea typeface="+mn-ea"/>
                          <a:cs typeface="+mn-cs"/>
                        </a:rPr>
                        <a:t> indicator only </a:t>
                      </a:r>
                      <a:r>
                        <a:rPr lang="en-ZA" sz="1400" kern="1200" dirty="0" smtClean="0">
                          <a:solidFill>
                            <a:schemeClr val="tx1"/>
                          </a:solidFill>
                          <a:latin typeface="+mn-lt"/>
                          <a:ea typeface="+mn-ea"/>
                          <a:cs typeface="+mn-cs"/>
                        </a:rPr>
                        <a:t>refers to “days”, if the concept of “calendar</a:t>
                      </a:r>
                      <a:r>
                        <a:rPr lang="en-ZA" sz="1400" kern="1200" baseline="0" dirty="0" smtClean="0">
                          <a:solidFill>
                            <a:schemeClr val="tx1"/>
                          </a:solidFill>
                          <a:latin typeface="+mn-lt"/>
                          <a:ea typeface="+mn-ea"/>
                          <a:cs typeface="+mn-cs"/>
                        </a:rPr>
                        <a:t> days” is applied , it results in certificates being issued within 4 months. This technical anomaly is being corrected to avoid future re-occurrence.</a:t>
                      </a:r>
                      <a:endParaRPr lang="en-ZA" sz="1400" kern="1200" dirty="0">
                        <a:solidFill>
                          <a:schemeClr val="tx1"/>
                        </a:solidFill>
                        <a:latin typeface="+mn-lt"/>
                        <a:ea typeface="+mn-ea"/>
                        <a:cs typeface="+mn-cs"/>
                      </a:endParaRPr>
                    </a:p>
                  </a:txBody>
                  <a:tcP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ZA" sz="1400" kern="1200" spc="-25" dirty="0" smtClean="0">
                          <a:solidFill>
                            <a:schemeClr val="tx1"/>
                          </a:solidFill>
                          <a:effectLst/>
                          <a:latin typeface="+mn-lt"/>
                          <a:ea typeface="+mn-ea"/>
                          <a:cs typeface="+mn-cs"/>
                        </a:rPr>
                        <a:t>Qualifying TVET students obtaining NSFAS financial assistance per annum</a:t>
                      </a:r>
                      <a:endParaRPr lang="en-ZA"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kern="1200" dirty="0" smtClean="0">
                          <a:solidFill>
                            <a:schemeClr val="tx1"/>
                          </a:solidFill>
                          <a:latin typeface="+mn-lt"/>
                          <a:ea typeface="+mn-ea"/>
                          <a:cs typeface="+mn-cs"/>
                        </a:rPr>
                        <a:t>The</a:t>
                      </a:r>
                      <a:r>
                        <a:rPr lang="en-ZA" sz="1400" kern="1200" baseline="0" dirty="0" smtClean="0">
                          <a:solidFill>
                            <a:schemeClr val="tx1"/>
                          </a:solidFill>
                          <a:latin typeface="+mn-lt"/>
                          <a:ea typeface="+mn-ea"/>
                          <a:cs typeface="+mn-cs"/>
                        </a:rPr>
                        <a:t> NSFAS Central Bursary Management System was implemented for the first time in all TVET Colleges during 2017, which led to data integrity challenges, the late payment of tuition fees to colleges and the delayed disbursement to students. Some improvements were recorded in 2018, with further improvements already evident in 2019</a:t>
                      </a:r>
                      <a:endParaRPr lang="en-ZA" sz="1400" kern="1200" dirty="0" smtClean="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6307732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8" name="TextBox 7"/>
          <p:cNvSpPr txBox="1"/>
          <p:nvPr/>
        </p:nvSpPr>
        <p:spPr>
          <a:xfrm>
            <a:off x="418418" y="497566"/>
            <a:ext cx="8268382"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400" b="1" dirty="0" smtClean="0">
                <a:solidFill>
                  <a:schemeClr val="bg1"/>
                </a:solidFill>
              </a:rPr>
              <a:t>Reasons for underperformance on TVET system targets </a:t>
            </a:r>
            <a:endParaRPr lang="en-ZA" sz="2400" b="1" dirty="0">
              <a:solidFill>
                <a:schemeClr val="bg1"/>
              </a:solidFill>
            </a:endParaRPr>
          </a:p>
        </p:txBody>
      </p:sp>
      <p:sp>
        <p:nvSpPr>
          <p:cNvPr id="9" name="Slide Number Placeholder 7"/>
          <p:cNvSpPr>
            <a:spLocks noGrp="1"/>
          </p:cNvSpPr>
          <p:nvPr>
            <p:ph type="sldNum" sz="quarter" idx="12"/>
          </p:nvPr>
        </p:nvSpPr>
        <p:spPr>
          <a:xfrm>
            <a:off x="7620001" y="6524625"/>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38</a:t>
            </a:r>
            <a:endParaRPr lang="en-US" altLang="en-US" b="1" dirty="0">
              <a:latin typeface="+mn-lt"/>
            </a:endParaRPr>
          </a:p>
        </p:txBody>
      </p:sp>
      <p:graphicFrame>
        <p:nvGraphicFramePr>
          <p:cNvPr id="10" name="Table 9"/>
          <p:cNvGraphicFramePr>
            <a:graphicFrameLocks noGrp="1"/>
          </p:cNvGraphicFramePr>
          <p:nvPr>
            <p:extLst>
              <p:ext uri="{D42A27DB-BD31-4B8C-83A1-F6EECF244321}">
                <p14:modId xmlns:p14="http://schemas.microsoft.com/office/powerpoint/2010/main" xmlns="" val="3225836528"/>
              </p:ext>
            </p:extLst>
          </p:nvPr>
        </p:nvGraphicFramePr>
        <p:xfrm>
          <a:off x="468458" y="1524000"/>
          <a:ext cx="8218342" cy="4724400"/>
        </p:xfrm>
        <a:graphic>
          <a:graphicData uri="http://schemas.openxmlformats.org/drawingml/2006/table">
            <a:tbl>
              <a:tblPr firstRow="1" bandRow="1">
                <a:tableStyleId>{5940675A-B579-460E-94D1-54222C63F5DA}</a:tableStyleId>
              </a:tblPr>
              <a:tblGrid>
                <a:gridCol w="2986336"/>
                <a:gridCol w="5232006"/>
              </a:tblGrid>
              <a:tr h="377952">
                <a:tc>
                  <a:txBody>
                    <a:bodyPr/>
                    <a:lstStyle/>
                    <a:p>
                      <a:pPr algn="ctr"/>
                      <a:r>
                        <a:rPr lang="en-ZA" sz="1800" b="1" dirty="0" smtClean="0"/>
                        <a:t>Performance Indicator </a:t>
                      </a:r>
                      <a:endParaRPr lang="en-ZA"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b="1" dirty="0" smtClean="0"/>
                        <a:t>Reasons for under performance</a:t>
                      </a:r>
                      <a:endParaRPr lang="en-ZA" sz="1800" b="1" dirty="0"/>
                    </a:p>
                  </a:txBody>
                  <a:tcPr/>
                </a:tc>
              </a:tr>
              <a:tr h="976376">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400" kern="1200" spc="-25" dirty="0" smtClean="0">
                          <a:solidFill>
                            <a:schemeClr val="tx1"/>
                          </a:solidFill>
                          <a:effectLst/>
                          <a:latin typeface="+mn-lt"/>
                          <a:ea typeface="+mn-ea"/>
                          <a:cs typeface="+mn-cs"/>
                        </a:rPr>
                        <a:t>Funded NC(V) L4 obtaining qualifications within stipulated time</a:t>
                      </a:r>
                      <a:endParaRPr lang="en-ZA" sz="1800" b="1" dirty="0">
                        <a:solidFill>
                          <a:schemeClr val="tx1"/>
                        </a:solidFill>
                      </a:endParaRPr>
                    </a:p>
                  </a:txBody>
                  <a:tcPr/>
                </a:tc>
                <a:tc>
                  <a:txBody>
                    <a:bodyPr/>
                    <a:lstStyle/>
                    <a:p>
                      <a:pPr marL="0" algn="l" defTabSz="914400" rtl="0" eaLnBrk="1" latinLnBrk="0" hangingPunct="1"/>
                      <a:r>
                        <a:rPr lang="en-ZA" sz="1400" kern="1200" spc="-25" dirty="0" smtClean="0">
                          <a:solidFill>
                            <a:schemeClr val="tx1"/>
                          </a:solidFill>
                          <a:effectLst/>
                          <a:latin typeface="+mn-lt"/>
                          <a:ea typeface="+mn-ea"/>
                          <a:cs typeface="+mn-cs"/>
                        </a:rPr>
                        <a:t>Although the target was not achieved, significant progress regarding the throughput rate has been made. Further interventions such as Prevocational Learning Programme (PLP) should continue to improve the throughput rate  </a:t>
                      </a:r>
                      <a:endParaRPr lang="en-ZA" sz="1400" kern="1200" spc="-25" dirty="0">
                        <a:solidFill>
                          <a:schemeClr val="tx1"/>
                        </a:solidFill>
                        <a:effectLst/>
                        <a:latin typeface="+mn-lt"/>
                        <a:ea typeface="+mn-ea"/>
                        <a:cs typeface="+mn-cs"/>
                      </a:endParaRPr>
                    </a:p>
                  </a:txBody>
                  <a:tcPr/>
                </a:tc>
              </a:tr>
              <a:tr h="1637792">
                <a:tc>
                  <a:txBody>
                    <a:bodyPr/>
                    <a:lstStyle/>
                    <a:p>
                      <a:pPr marL="342900" indent="-342900">
                        <a:buFont typeface="+mj-lt"/>
                        <a:buAutoNum type="arabicPeriod" startAt="6"/>
                      </a:pPr>
                      <a:r>
                        <a:rPr lang="en-US" sz="1400" kern="1200" spc="-25" dirty="0" smtClean="0">
                          <a:solidFill>
                            <a:schemeClr val="tx1"/>
                          </a:solidFill>
                          <a:effectLst/>
                          <a:latin typeface="+mn-lt"/>
                          <a:ea typeface="+mn-ea"/>
                          <a:cs typeface="+mn-cs"/>
                        </a:rPr>
                        <a:t>TVET institutions compliant to governance standards by 2019 and increasing every year thereafter </a:t>
                      </a:r>
                      <a:endParaRPr lang="en-ZA" sz="1400" dirty="0">
                        <a:solidFill>
                          <a:schemeClr val="tx1"/>
                        </a:solidFill>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latin typeface="+mn-lt"/>
                          <a:ea typeface="+mn-ea"/>
                          <a:cs typeface="+mn-cs"/>
                        </a:rPr>
                        <a:t>The Colleges are not mandated to adhere to some of the approved</a:t>
                      </a:r>
                      <a:r>
                        <a:rPr lang="en-ZA" sz="1400" kern="1200" baseline="0" dirty="0" smtClean="0">
                          <a:solidFill>
                            <a:schemeClr val="tx1"/>
                          </a:solidFill>
                          <a:latin typeface="+mn-lt"/>
                          <a:ea typeface="+mn-ea"/>
                          <a:cs typeface="+mn-cs"/>
                        </a:rPr>
                        <a:t> financial governance standards, such as policy implementation. The reason being that TVET colleges are juristic entities in their own right and therefore policy design and implementation vests with the Councils. The Department can therefore not impose policy adoption, but rather recommend the Departmentally developed policies as “best practice guidelines”. </a:t>
                      </a:r>
                      <a:endParaRPr lang="en-ZA" sz="1400" kern="1200" dirty="0" smtClean="0">
                        <a:solidFill>
                          <a:schemeClr val="tx1"/>
                        </a:solidFill>
                        <a:latin typeface="+mn-lt"/>
                        <a:ea typeface="+mn-ea"/>
                        <a:cs typeface="+mn-cs"/>
                      </a:endParaRPr>
                    </a:p>
                  </a:txBody>
                  <a:tcPr/>
                </a:tc>
              </a:tr>
              <a:tr h="976376">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400" kern="1200" spc="-25" dirty="0" smtClean="0">
                          <a:solidFill>
                            <a:schemeClr val="tx1"/>
                          </a:solidFill>
                          <a:effectLst/>
                          <a:latin typeface="+mn-lt"/>
                          <a:ea typeface="+mn-ea"/>
                          <a:cs typeface="+mn-cs"/>
                        </a:rPr>
                        <a:t>TVET lecturers undergoing specific hours of work in their industry for specific periods every two year from 2019</a:t>
                      </a:r>
                      <a:endParaRPr lang="en-ZA" sz="1400" dirty="0">
                        <a:solidFill>
                          <a:schemeClr val="tx1"/>
                        </a:solidFill>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kern="1200" dirty="0" smtClean="0">
                          <a:solidFill>
                            <a:schemeClr val="tx1"/>
                          </a:solidFill>
                          <a:latin typeface="+mn-lt"/>
                          <a:ea typeface="+mn-ea"/>
                          <a:cs typeface="+mn-cs"/>
                        </a:rPr>
                        <a:t>Lack of centrally-</a:t>
                      </a:r>
                      <a:r>
                        <a:rPr lang="en-ZA" sz="1400" kern="1200" baseline="0" dirty="0" smtClean="0">
                          <a:solidFill>
                            <a:schemeClr val="tx1"/>
                          </a:solidFill>
                          <a:latin typeface="+mn-lt"/>
                          <a:ea typeface="+mn-ea"/>
                          <a:cs typeface="+mn-cs"/>
                        </a:rPr>
                        <a:t>determined protocols between the industry and TVET colleges, while MoU/</a:t>
                      </a:r>
                      <a:r>
                        <a:rPr lang="en-ZA" sz="1400" kern="1200" baseline="0" dirty="0" err="1" smtClean="0">
                          <a:solidFill>
                            <a:schemeClr val="tx1"/>
                          </a:solidFill>
                          <a:latin typeface="+mn-lt"/>
                          <a:ea typeface="+mn-ea"/>
                          <a:cs typeface="+mn-cs"/>
                        </a:rPr>
                        <a:t>MoA</a:t>
                      </a:r>
                      <a:r>
                        <a:rPr lang="en-ZA" sz="1400" kern="1200" baseline="0" dirty="0" smtClean="0">
                          <a:solidFill>
                            <a:schemeClr val="tx1"/>
                          </a:solidFill>
                          <a:latin typeface="+mn-lt"/>
                          <a:ea typeface="+mn-ea"/>
                          <a:cs typeface="+mn-cs"/>
                        </a:rPr>
                        <a:t> between TVET colleges and industry do not necessarily cater for Work Integrated Learning (WIL). </a:t>
                      </a:r>
                      <a:endParaRPr lang="en-ZA" sz="1400" kern="1200" dirty="0">
                        <a:solidFill>
                          <a:schemeClr val="tx1"/>
                        </a:solidFill>
                        <a:latin typeface="+mn-lt"/>
                        <a:ea typeface="+mn-ea"/>
                        <a:cs typeface="+mn-cs"/>
                      </a:endParaRPr>
                    </a:p>
                  </a:txBody>
                  <a:tcPr/>
                </a:tc>
              </a:tr>
              <a:tr h="755904">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8"/>
                        <a:tabLst/>
                        <a:defRPr/>
                      </a:pPr>
                      <a:r>
                        <a:rPr lang="en-ZA" sz="1400" kern="1200" spc="-25" dirty="0" smtClean="0">
                          <a:solidFill>
                            <a:schemeClr val="tx1"/>
                          </a:solidFill>
                          <a:effectLst/>
                          <a:latin typeface="+mn-lt"/>
                          <a:ea typeface="+mn-ea"/>
                          <a:cs typeface="+mn-cs"/>
                        </a:rPr>
                        <a:t>TVET students enrolled in Foundation Programmes </a:t>
                      </a:r>
                      <a:endParaRPr lang="en-ZA"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kern="1200" dirty="0" smtClean="0">
                          <a:solidFill>
                            <a:schemeClr val="tx1"/>
                          </a:solidFill>
                          <a:latin typeface="+mn-lt"/>
                          <a:ea typeface="+mn-ea"/>
                          <a:cs typeface="+mn-cs"/>
                        </a:rPr>
                        <a:t>The target was set at 65 enrolments per college. There were nine identified colleges of which one college</a:t>
                      </a:r>
                      <a:r>
                        <a:rPr lang="en-ZA" sz="1400" kern="1200" baseline="0" dirty="0" smtClean="0">
                          <a:solidFill>
                            <a:schemeClr val="tx1"/>
                          </a:solidFill>
                          <a:latin typeface="+mn-lt"/>
                          <a:ea typeface="+mn-ea"/>
                          <a:cs typeface="+mn-cs"/>
                        </a:rPr>
                        <a:t> was not ready to commence with the pilot programme in 2018.</a:t>
                      </a:r>
                      <a:endParaRPr lang="en-ZA" sz="1400" kern="1200" dirty="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169123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6"/>
            <a:ext cx="9144000" cy="6540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259632" y="3789040"/>
            <a:ext cx="1008112" cy="216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0</a:t>
            </a:r>
            <a:endParaRPr lang="en-ZA" dirty="0"/>
          </a:p>
        </p:txBody>
      </p:sp>
      <p:sp>
        <p:nvSpPr>
          <p:cNvPr id="23" name="Content Placeholder 2"/>
          <p:cNvSpPr>
            <a:spLocks noGrp="1"/>
          </p:cNvSpPr>
          <p:nvPr>
            <p:ph idx="1"/>
          </p:nvPr>
        </p:nvSpPr>
        <p:spPr>
          <a:xfrm>
            <a:off x="437809" y="1157001"/>
            <a:ext cx="8248991" cy="5100185"/>
          </a:xfrm>
        </p:spPr>
        <p:txBody>
          <a:bodyPr>
            <a:noAutofit/>
          </a:bodyPr>
          <a:lstStyle/>
          <a:p>
            <a:pPr>
              <a:spcBef>
                <a:spcPts val="0"/>
              </a:spcBef>
              <a:spcAft>
                <a:spcPts val="1200"/>
              </a:spcAft>
            </a:pPr>
            <a:r>
              <a:rPr lang="en-ZA" sz="2000" dirty="0">
                <a:latin typeface="Arial" panose="020B0604020202020204" pitchFamily="34" charset="0"/>
                <a:cs typeface="Arial" panose="020B0604020202020204" pitchFamily="34" charset="0"/>
              </a:rPr>
              <a:t>The </a:t>
            </a:r>
            <a:r>
              <a:rPr lang="en-ZA" sz="2000" b="1" dirty="0">
                <a:latin typeface="Arial" panose="020B0604020202020204" pitchFamily="34" charset="0"/>
                <a:cs typeface="Arial" panose="020B0604020202020204" pitchFamily="34" charset="0"/>
              </a:rPr>
              <a:t>purpose</a:t>
            </a:r>
            <a:r>
              <a:rPr lang="en-ZA" sz="2000" dirty="0">
                <a:latin typeface="Arial" panose="020B0604020202020204" pitchFamily="34" charset="0"/>
                <a:cs typeface="Arial" panose="020B0604020202020204" pitchFamily="34" charset="0"/>
              </a:rPr>
              <a:t> of the programme is to promote and monitor the National Skills Development Strategy, develop a skills development policy and regulatory framework for an effective skills development </a:t>
            </a:r>
            <a:r>
              <a:rPr lang="en-ZA" sz="2000" dirty="0" smtClean="0">
                <a:latin typeface="Arial" panose="020B0604020202020204" pitchFamily="34" charset="0"/>
                <a:cs typeface="Arial" panose="020B0604020202020204" pitchFamily="34" charset="0"/>
              </a:rPr>
              <a:t>system</a:t>
            </a:r>
          </a:p>
          <a:p>
            <a:pPr>
              <a:spcBef>
                <a:spcPts val="0"/>
              </a:spcBef>
              <a:spcAft>
                <a:spcPts val="1200"/>
              </a:spcAft>
            </a:pPr>
            <a:r>
              <a:rPr lang="en-ZA" sz="2000" dirty="0">
                <a:latin typeface="Arial" panose="020B0604020202020204" pitchFamily="34" charset="0"/>
                <a:cs typeface="Arial" panose="020B0604020202020204" pitchFamily="34" charset="0"/>
              </a:rPr>
              <a:t>Its </a:t>
            </a:r>
            <a:r>
              <a:rPr lang="en-ZA" sz="2000" dirty="0"/>
              <a:t>focus during the year under review was on:</a:t>
            </a:r>
          </a:p>
          <a:p>
            <a:pPr lvl="1" algn="just">
              <a:spcAft>
                <a:spcPts val="1200"/>
              </a:spcAft>
              <a:buFont typeface="Courier New" panose="02070309020205020404" pitchFamily="49" charset="0"/>
              <a:buChar char="o"/>
              <a:defRPr/>
            </a:pPr>
            <a:r>
              <a:rPr lang="en-GB" sz="2000" dirty="0">
                <a:latin typeface="Arial" panose="020B0604020202020204" pitchFamily="34" charset="0"/>
                <a:cs typeface="Arial" panose="020B0604020202020204" pitchFamily="34" charset="0"/>
              </a:rPr>
              <a:t>Implementation of the National Skills Development Strategy by SETAs</a:t>
            </a:r>
            <a:endParaRPr lang="en-ZA" sz="2000" dirty="0"/>
          </a:p>
          <a:p>
            <a:pPr lvl="1" algn="just">
              <a:spcAft>
                <a:spcPts val="1200"/>
              </a:spcAft>
              <a:buFont typeface="Courier New" panose="02070309020205020404" pitchFamily="49" charset="0"/>
              <a:buChar char="o"/>
              <a:defRPr/>
            </a:pPr>
            <a:r>
              <a:rPr lang="en-ZA" sz="2000" dirty="0"/>
              <a:t>Governance of SETAs </a:t>
            </a:r>
          </a:p>
          <a:p>
            <a:pPr lvl="1" algn="just">
              <a:spcAft>
                <a:spcPts val="1200"/>
              </a:spcAft>
              <a:buFont typeface="Courier New" panose="02070309020205020404" pitchFamily="49" charset="0"/>
              <a:buChar char="o"/>
              <a:defRPr/>
            </a:pPr>
            <a:r>
              <a:rPr lang="en-ZA" sz="2000" dirty="0"/>
              <a:t>Trade testing at INDLELA </a:t>
            </a:r>
          </a:p>
          <a:p>
            <a:pPr lvl="1" algn="just">
              <a:spcAft>
                <a:spcPts val="1200"/>
              </a:spcAft>
              <a:buFont typeface="Courier New" panose="02070309020205020404" pitchFamily="49" charset="0"/>
              <a:buChar char="o"/>
              <a:defRPr/>
            </a:pPr>
            <a:r>
              <a:rPr lang="en-ZA" sz="2000" dirty="0"/>
              <a:t>The development of a single National Artisan Development Information Management System </a:t>
            </a:r>
          </a:p>
        </p:txBody>
      </p:sp>
      <p:sp>
        <p:nvSpPr>
          <p:cNvPr id="9" name="TextBox 8"/>
          <p:cNvSpPr txBox="1"/>
          <p:nvPr/>
        </p:nvSpPr>
        <p:spPr>
          <a:xfrm>
            <a:off x="437809" y="540947"/>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5 - </a:t>
            </a:r>
            <a:r>
              <a:rPr lang="en-US" sz="2400" b="1" dirty="0"/>
              <a:t>Skills Development </a:t>
            </a:r>
            <a:endParaRPr lang="en-ZA" sz="2400" b="1" dirty="0"/>
          </a:p>
        </p:txBody>
      </p:sp>
      <p:sp>
        <p:nvSpPr>
          <p:cNvPr id="10" name="Slide Number Placeholder 7"/>
          <p:cNvSpPr>
            <a:spLocks noGrp="1"/>
          </p:cNvSpPr>
          <p:nvPr>
            <p:ph type="sldNum" sz="quarter" idx="12"/>
          </p:nvPr>
        </p:nvSpPr>
        <p:spPr>
          <a:xfrm>
            <a:off x="7749190" y="6456986"/>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39</a:t>
            </a:r>
            <a:endParaRPr lang="en-US" altLang="en-US" b="1" dirty="0">
              <a:latin typeface="+mn-lt"/>
            </a:endParaRPr>
          </a:p>
        </p:txBody>
      </p:sp>
    </p:spTree>
    <p:extLst>
      <p:ext uri="{BB962C8B-B14F-4D97-AF65-F5344CB8AC3E}">
        <p14:creationId xmlns:p14="http://schemas.microsoft.com/office/powerpoint/2010/main" xmlns="" val="3151932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23003" y="517591"/>
            <a:ext cx="8097994"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800" b="1" dirty="0">
                <a:latin typeface="Arial" panose="020B0604020202020204" pitchFamily="34" charset="0"/>
                <a:cs typeface="Arial" pitchFamily="34" charset="0"/>
              </a:rPr>
              <a:t>Strategic </a:t>
            </a:r>
            <a:r>
              <a:rPr lang="en-US" sz="2800" b="1" dirty="0" smtClean="0">
                <a:latin typeface="Arial" panose="020B0604020202020204" pitchFamily="34" charset="0"/>
                <a:cs typeface="Arial" pitchFamily="34" charset="0"/>
              </a:rPr>
              <a:t>Overview</a:t>
            </a:r>
            <a:endParaRPr lang="en-US" sz="2800" b="1" dirty="0">
              <a:latin typeface="Arial" panose="020B0604020202020204" pitchFamily="34" charset="0"/>
              <a:cs typeface="Arial" pitchFamily="34" charset="0"/>
            </a:endParaRPr>
          </a:p>
        </p:txBody>
      </p:sp>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4</a:t>
            </a:fld>
            <a:endParaRPr lang="en-US" altLang="en-US" b="1" dirty="0"/>
          </a:p>
        </p:txBody>
      </p:sp>
      <p:sp>
        <p:nvSpPr>
          <p:cNvPr id="3077" name="TextBox 7"/>
          <p:cNvSpPr txBox="1">
            <a:spLocks noChangeArrowheads="1"/>
          </p:cNvSpPr>
          <p:nvPr/>
        </p:nvSpPr>
        <p:spPr bwMode="auto">
          <a:xfrm>
            <a:off x="523003" y="1295400"/>
            <a:ext cx="8077200"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eaLnBrk="1" hangingPunct="1">
              <a:spcBef>
                <a:spcPts val="0"/>
              </a:spcBef>
              <a:spcAft>
                <a:spcPts val="600"/>
              </a:spcAft>
              <a:buFont typeface="Arial" panose="020B0604020202020204" pitchFamily="34" charset="0"/>
              <a:buChar char="•"/>
              <a:defRPr/>
            </a:pPr>
            <a:r>
              <a:rPr lang="en-ZA" sz="2000" dirty="0"/>
              <a:t>Various oversight reports </a:t>
            </a:r>
            <a:r>
              <a:rPr lang="en-ZA" sz="2000" dirty="0" smtClean="0"/>
              <a:t>have </a:t>
            </a:r>
            <a:r>
              <a:rPr lang="en-ZA" sz="2000" dirty="0"/>
              <a:t>been produced as </a:t>
            </a:r>
            <a:r>
              <a:rPr lang="en-ZA" sz="2000" dirty="0" smtClean="0"/>
              <a:t>planned</a:t>
            </a:r>
          </a:p>
          <a:p>
            <a:pPr marL="0" indent="0" eaLnBrk="1" hangingPunct="1">
              <a:spcBef>
                <a:spcPts val="0"/>
              </a:spcBef>
              <a:spcAft>
                <a:spcPts val="600"/>
              </a:spcAft>
              <a:defRPr/>
            </a:pPr>
            <a:endParaRPr lang="en-ZA" sz="2000" dirty="0"/>
          </a:p>
          <a:p>
            <a:pPr marL="0" indent="0" eaLnBrk="1" hangingPunct="1">
              <a:spcBef>
                <a:spcPts val="0"/>
              </a:spcBef>
              <a:spcAft>
                <a:spcPts val="600"/>
              </a:spcAft>
              <a:defRPr/>
            </a:pPr>
            <a:r>
              <a:rPr lang="en-ZA" sz="2000" b="1" dirty="0" smtClean="0"/>
              <a:t>On the financial health of our institutions</a:t>
            </a:r>
          </a:p>
          <a:p>
            <a:pPr marL="0" indent="0" eaLnBrk="1" hangingPunct="1">
              <a:spcBef>
                <a:spcPts val="0"/>
              </a:spcBef>
              <a:spcAft>
                <a:spcPts val="600"/>
              </a:spcAft>
              <a:defRPr/>
            </a:pPr>
            <a:endParaRPr lang="en-ZA" sz="2000" b="1" dirty="0"/>
          </a:p>
          <a:p>
            <a:pPr marL="285750" indent="-285750">
              <a:spcAft>
                <a:spcPts val="0"/>
              </a:spcAft>
              <a:buFont typeface="Arial" panose="020B0604020202020204" pitchFamily="34" charset="0"/>
              <a:buChar char="•"/>
            </a:pPr>
            <a:r>
              <a:rPr lang="en-ZA" sz="2000" dirty="0"/>
              <a:t>U</a:t>
            </a:r>
            <a:r>
              <a:rPr lang="en-ZA" sz="2000" dirty="0" smtClean="0"/>
              <a:t>niversities </a:t>
            </a:r>
            <a:r>
              <a:rPr lang="en-ZA" sz="2000" dirty="0"/>
              <a:t>are required to submit Annual reports (by July each year) in terms of the Reporting Regulations published under the Higher Education Act. </a:t>
            </a:r>
            <a:endParaRPr lang="en-ZA" sz="2000" dirty="0" smtClean="0"/>
          </a:p>
          <a:p>
            <a:pPr marL="285750" indent="-285750">
              <a:spcAft>
                <a:spcPts val="0"/>
              </a:spcAft>
              <a:buFont typeface="Arial" panose="020B0604020202020204" pitchFamily="34" charset="0"/>
              <a:buChar char="•"/>
            </a:pPr>
            <a:r>
              <a:rPr lang="en-ZA" sz="2000" dirty="0" smtClean="0"/>
              <a:t>As we interrogate the reports, the critical aspect of </a:t>
            </a:r>
            <a:r>
              <a:rPr lang="en-ZA" sz="2000" dirty="0"/>
              <a:t>the analysis </a:t>
            </a:r>
            <a:r>
              <a:rPr lang="en-ZA" sz="2000" dirty="0" smtClean="0"/>
              <a:t>is the  </a:t>
            </a:r>
            <a:r>
              <a:rPr lang="en-ZA" sz="2000" dirty="0"/>
              <a:t>financial health of the </a:t>
            </a:r>
            <a:r>
              <a:rPr lang="en-ZA" sz="2000" dirty="0" smtClean="0"/>
              <a:t>system against a set of indicators. </a:t>
            </a:r>
          </a:p>
          <a:p>
            <a:pPr marL="285750" indent="-285750">
              <a:spcAft>
                <a:spcPts val="0"/>
              </a:spcAft>
              <a:buFont typeface="Arial" panose="020B0604020202020204" pitchFamily="34" charset="0"/>
              <a:buChar char="•"/>
            </a:pPr>
            <a:r>
              <a:rPr lang="en-ZA" sz="2000" dirty="0" smtClean="0"/>
              <a:t>The </a:t>
            </a:r>
            <a:r>
              <a:rPr lang="en-ZA" sz="2000" dirty="0"/>
              <a:t>purpose is to identify institutions requiring support </a:t>
            </a:r>
            <a:r>
              <a:rPr lang="en-ZA" sz="2000" dirty="0" smtClean="0"/>
              <a:t>or intervention</a:t>
            </a:r>
            <a:r>
              <a:rPr lang="en-ZA" sz="2000" dirty="0"/>
              <a:t>. </a:t>
            </a:r>
            <a:endParaRPr lang="en-ZA" sz="2000" dirty="0" smtClean="0"/>
          </a:p>
          <a:p>
            <a:pPr marL="285750" indent="-285750">
              <a:spcAft>
                <a:spcPts val="0"/>
              </a:spcAft>
              <a:buFont typeface="Arial" panose="020B0604020202020204" pitchFamily="34" charset="0"/>
              <a:buChar char="•"/>
            </a:pPr>
            <a:r>
              <a:rPr lang="en-ZA" sz="2000" dirty="0" smtClean="0"/>
              <a:t>The </a:t>
            </a:r>
            <a:r>
              <a:rPr lang="en-ZA" sz="2000" dirty="0"/>
              <a:t>annual financial heath report provides insight into the financing and sustainability of institutions and the </a:t>
            </a:r>
            <a:r>
              <a:rPr lang="en-ZA" sz="2000" dirty="0" smtClean="0"/>
              <a:t>sector</a:t>
            </a:r>
            <a:endParaRPr lang="en-ZA" sz="2000" dirty="0"/>
          </a:p>
        </p:txBody>
      </p:sp>
    </p:spTree>
    <p:extLst>
      <p:ext uri="{BB962C8B-B14F-4D97-AF65-F5344CB8AC3E}">
        <p14:creationId xmlns:p14="http://schemas.microsoft.com/office/powerpoint/2010/main" xmlns="" val="4159529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96" y="-87250"/>
            <a:ext cx="9144000" cy="6366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Content Placeholder 2"/>
          <p:cNvSpPr>
            <a:spLocks noGrp="1"/>
          </p:cNvSpPr>
          <p:nvPr>
            <p:ph idx="1"/>
          </p:nvPr>
        </p:nvSpPr>
        <p:spPr>
          <a:xfrm>
            <a:off x="437809" y="1157001"/>
            <a:ext cx="8248991" cy="5121879"/>
          </a:xfrm>
        </p:spPr>
        <p:txBody>
          <a:bodyPr>
            <a:noAutofit/>
          </a:bodyPr>
          <a:lstStyle/>
          <a:p>
            <a:pPr marL="0" indent="0" algn="just">
              <a:spcAft>
                <a:spcPts val="1200"/>
              </a:spcAft>
              <a:buNone/>
              <a:defRPr/>
            </a:pPr>
            <a:r>
              <a:rPr lang="en-ZA" sz="2000" b="1" dirty="0"/>
              <a:t>Performance against planned outputs/targets</a:t>
            </a:r>
          </a:p>
          <a:p>
            <a:pPr>
              <a:spcAft>
                <a:spcPts val="1200"/>
              </a:spcAft>
              <a:buFont typeface="Arial" panose="020B0604020202020204" pitchFamily="34" charset="0"/>
              <a:buChar char="•"/>
            </a:pPr>
            <a:r>
              <a:rPr lang="en-ZA" sz="2000" dirty="0"/>
              <a:t>All 8 planned outputs/targets for the 2018/19 financial year were achieved as follows:</a:t>
            </a:r>
          </a:p>
          <a:p>
            <a:pPr lvl="1">
              <a:spcBef>
                <a:spcPts val="0"/>
              </a:spcBef>
              <a:spcAft>
                <a:spcPts val="1200"/>
              </a:spcAft>
              <a:buFont typeface="Courier New" panose="02070309020205020404" pitchFamily="49" charset="0"/>
              <a:buChar char="o"/>
            </a:pPr>
            <a:r>
              <a:rPr lang="en-GB" sz="2000" dirty="0">
                <a:latin typeface="Arial" panose="020B0604020202020204" pitchFamily="34" charset="0"/>
                <a:cs typeface="Arial" panose="020B0604020202020204" pitchFamily="34" charset="0"/>
              </a:rPr>
              <a:t>Implementation of the Revised SETA Landscape</a:t>
            </a:r>
          </a:p>
          <a:p>
            <a:pPr lvl="1">
              <a:spcBef>
                <a:spcPts val="0"/>
              </a:spcBef>
              <a:spcAft>
                <a:spcPts val="1200"/>
              </a:spcAft>
              <a:buFont typeface="Courier New" panose="02070309020205020404" pitchFamily="49" charset="0"/>
              <a:buChar char="o"/>
            </a:pPr>
            <a:r>
              <a:rPr lang="en-GB" sz="2000" dirty="0">
                <a:latin typeface="Arial" panose="020B0604020202020204" pitchFamily="34" charset="0"/>
                <a:cs typeface="Arial" panose="020B0604020202020204" pitchFamily="34" charset="0"/>
              </a:rPr>
              <a:t>Quarterly reports  on the implementation of National Skills Development Strategy</a:t>
            </a:r>
          </a:p>
          <a:p>
            <a:pPr lvl="1">
              <a:spcBef>
                <a:spcPts val="0"/>
              </a:spcBef>
              <a:spcAft>
                <a:spcPts val="1200"/>
              </a:spcAft>
              <a:buFont typeface="Courier New" panose="02070309020205020404" pitchFamily="49" charset="0"/>
              <a:buChar char="o"/>
            </a:pPr>
            <a:r>
              <a:rPr lang="en-GB" sz="2000" dirty="0">
                <a:latin typeface="Arial" panose="020B0604020202020204" pitchFamily="34" charset="0"/>
                <a:cs typeface="Arial" panose="020B0604020202020204" pitchFamily="34" charset="0"/>
              </a:rPr>
              <a:t>A report on the governance of SETAs </a:t>
            </a:r>
          </a:p>
          <a:p>
            <a:pPr lvl="1">
              <a:spcBef>
                <a:spcPts val="0"/>
              </a:spcBef>
              <a:spcAft>
                <a:spcPts val="1200"/>
              </a:spcAft>
              <a:buFont typeface="Courier New" panose="02070309020205020404" pitchFamily="49" charset="0"/>
              <a:buChar char="o"/>
            </a:pPr>
            <a:r>
              <a:rPr lang="en-GB" sz="2000" dirty="0">
                <a:latin typeface="Arial" panose="020B0604020202020204" pitchFamily="34" charset="0"/>
                <a:cs typeface="Arial" panose="020B0604020202020204" pitchFamily="34" charset="0"/>
              </a:rPr>
              <a:t>Processing trade test applications within an average of 40 days as compared to the planned 80 </a:t>
            </a:r>
            <a:r>
              <a:rPr lang="en-GB" sz="2000" dirty="0" smtClean="0">
                <a:latin typeface="Arial" panose="020B0604020202020204" pitchFamily="34" charset="0"/>
                <a:cs typeface="Arial" panose="020B0604020202020204" pitchFamily="34" charset="0"/>
              </a:rPr>
              <a:t>days</a:t>
            </a:r>
            <a:endParaRPr lang="en-ZA" sz="2000" b="1" dirty="0"/>
          </a:p>
        </p:txBody>
      </p:sp>
      <p:sp>
        <p:nvSpPr>
          <p:cNvPr id="9" name="TextBox 8"/>
          <p:cNvSpPr txBox="1"/>
          <p:nvPr/>
        </p:nvSpPr>
        <p:spPr>
          <a:xfrm>
            <a:off x="437809" y="427897"/>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5 - </a:t>
            </a:r>
            <a:r>
              <a:rPr lang="en-US" sz="2400" b="1" dirty="0"/>
              <a:t>Skills Development </a:t>
            </a:r>
            <a:endParaRPr lang="en-ZA" sz="2400" b="1" dirty="0"/>
          </a:p>
        </p:txBody>
      </p:sp>
      <p:sp>
        <p:nvSpPr>
          <p:cNvPr id="10" name="Slide Number Placeholder 7"/>
          <p:cNvSpPr>
            <a:spLocks noGrp="1"/>
          </p:cNvSpPr>
          <p:nvPr>
            <p:ph type="sldNum" sz="quarter" idx="12"/>
          </p:nvPr>
        </p:nvSpPr>
        <p:spPr>
          <a:xfrm>
            <a:off x="7779670" y="6278880"/>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40</a:t>
            </a:r>
            <a:endParaRPr lang="en-US" altLang="en-US" b="1" dirty="0">
              <a:latin typeface="+mn-lt"/>
            </a:endParaRPr>
          </a:p>
        </p:txBody>
      </p:sp>
    </p:spTree>
    <p:extLst>
      <p:ext uri="{BB962C8B-B14F-4D97-AF65-F5344CB8AC3E}">
        <p14:creationId xmlns:p14="http://schemas.microsoft.com/office/powerpoint/2010/main" xmlns="" val="10100110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 y="4725"/>
            <a:ext cx="9144000" cy="6369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259632" y="3789040"/>
            <a:ext cx="1008112" cy="216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0</a:t>
            </a:r>
            <a:endParaRPr lang="en-ZA" dirty="0"/>
          </a:p>
        </p:txBody>
      </p:sp>
      <p:sp>
        <p:nvSpPr>
          <p:cNvPr id="23" name="Content Placeholder 2"/>
          <p:cNvSpPr>
            <a:spLocks noGrp="1"/>
          </p:cNvSpPr>
          <p:nvPr>
            <p:ph idx="1"/>
          </p:nvPr>
        </p:nvSpPr>
        <p:spPr>
          <a:xfrm>
            <a:off x="420080" y="1224415"/>
            <a:ext cx="8303840" cy="5129250"/>
          </a:xfrm>
        </p:spPr>
        <p:txBody>
          <a:bodyPr>
            <a:noAutofit/>
          </a:bodyPr>
          <a:lstStyle/>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smtClean="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smtClean="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ZA" sz="2000" b="1" dirty="0"/>
          </a:p>
        </p:txBody>
      </p:sp>
      <p:graphicFrame>
        <p:nvGraphicFramePr>
          <p:cNvPr id="2" name="Table 1"/>
          <p:cNvGraphicFramePr>
            <a:graphicFrameLocks noGrp="1"/>
          </p:cNvGraphicFramePr>
          <p:nvPr>
            <p:extLst>
              <p:ext uri="{D42A27DB-BD31-4B8C-83A1-F6EECF244321}">
                <p14:modId xmlns:p14="http://schemas.microsoft.com/office/powerpoint/2010/main" xmlns="" val="1554302500"/>
              </p:ext>
            </p:extLst>
          </p:nvPr>
        </p:nvGraphicFramePr>
        <p:xfrm>
          <a:off x="452035" y="1932305"/>
          <a:ext cx="7853765" cy="3935095"/>
        </p:xfrm>
        <a:graphic>
          <a:graphicData uri="http://schemas.openxmlformats.org/drawingml/2006/table">
            <a:tbl>
              <a:tblPr firstRow="1" firstCol="1" bandRow="1">
                <a:tableStyleId>{5940675A-B579-460E-94D1-54222C63F5DA}</a:tableStyleId>
              </a:tblPr>
              <a:tblGrid>
                <a:gridCol w="5110565">
                  <a:extLst>
                    <a:ext uri="{9D8B030D-6E8A-4147-A177-3AD203B41FA5}">
                      <a16:colId xmlns="" xmlns:a16="http://schemas.microsoft.com/office/drawing/2014/main" val="20000"/>
                    </a:ext>
                  </a:extLst>
                </a:gridCol>
                <a:gridCol w="1143000">
                  <a:extLst>
                    <a:ext uri="{9D8B030D-6E8A-4147-A177-3AD203B41FA5}">
                      <a16:colId xmlns="" xmlns:a16="http://schemas.microsoft.com/office/drawing/2014/main" val="20001"/>
                    </a:ext>
                  </a:extLst>
                </a:gridCol>
                <a:gridCol w="1600200">
                  <a:extLst>
                    <a:ext uri="{9D8B030D-6E8A-4147-A177-3AD203B41FA5}">
                      <a16:colId xmlns="" xmlns:a16="http://schemas.microsoft.com/office/drawing/2014/main" val="20002"/>
                    </a:ext>
                  </a:extLst>
                </a:gridCol>
              </a:tblGrid>
              <a:tr h="624217">
                <a:tc>
                  <a:txBody>
                    <a:bodyPr/>
                    <a:lstStyle/>
                    <a:p>
                      <a:pPr algn="ctr">
                        <a:lnSpc>
                          <a:spcPct val="115000"/>
                        </a:lnSpc>
                        <a:spcAft>
                          <a:spcPts val="0"/>
                        </a:spcAft>
                      </a:pPr>
                      <a:r>
                        <a:rPr lang="en-US" sz="1800" b="1" dirty="0" smtClean="0">
                          <a:effectLst/>
                          <a:latin typeface="+mn-lt"/>
                        </a:rPr>
                        <a:t>Performance indicator</a:t>
                      </a:r>
                      <a:endParaRPr lang="en-ZA" sz="1800" b="1" dirty="0">
                        <a:effectLst/>
                        <a:latin typeface="+mn-lt"/>
                        <a:ea typeface="Calibri" panose="020F0502020204030204" pitchFamily="34" charset="0"/>
                        <a:cs typeface="Times New Roman" panose="02020603050405020304" pitchFamily="18" charset="0"/>
                      </a:endParaRPr>
                    </a:p>
                  </a:txBody>
                  <a:tcPr marL="39928" marR="39928" marT="0" marB="0"/>
                </a:tc>
                <a:tc>
                  <a:txBody>
                    <a:bodyPr/>
                    <a:lstStyle/>
                    <a:p>
                      <a:pPr algn="ctr">
                        <a:lnSpc>
                          <a:spcPct val="115000"/>
                        </a:lnSpc>
                        <a:spcAft>
                          <a:spcPts val="0"/>
                        </a:spcAft>
                      </a:pPr>
                      <a:r>
                        <a:rPr lang="en-US" sz="1800" b="1" dirty="0" smtClean="0">
                          <a:effectLst/>
                          <a:latin typeface="+mn-lt"/>
                        </a:rPr>
                        <a:t>Target 2018/19</a:t>
                      </a:r>
                      <a:endParaRPr lang="en-ZA" sz="1800" b="1" dirty="0">
                        <a:effectLst/>
                        <a:latin typeface="+mn-lt"/>
                        <a:ea typeface="Calibri" panose="020F0502020204030204" pitchFamily="34" charset="0"/>
                        <a:cs typeface="Times New Roman" panose="02020603050405020304" pitchFamily="18" charset="0"/>
                      </a:endParaRPr>
                    </a:p>
                  </a:txBody>
                  <a:tcPr marL="39928" marR="39928" marT="0" marB="0"/>
                </a:tc>
                <a:tc>
                  <a:txBody>
                    <a:bodyPr/>
                    <a:lstStyle/>
                    <a:p>
                      <a:pPr algn="ctr">
                        <a:lnSpc>
                          <a:spcPct val="115000"/>
                        </a:lnSpc>
                        <a:spcAft>
                          <a:spcPts val="0"/>
                        </a:spcAft>
                      </a:pPr>
                      <a:r>
                        <a:rPr lang="en-US" sz="1800" b="1" dirty="0" smtClean="0">
                          <a:effectLst/>
                          <a:latin typeface="+mn-lt"/>
                        </a:rPr>
                        <a:t>Achievement 2018/19</a:t>
                      </a:r>
                      <a:endParaRPr lang="en-ZA" sz="1800" b="1" dirty="0">
                        <a:effectLst/>
                        <a:latin typeface="+mn-lt"/>
                        <a:ea typeface="Calibri" panose="020F0502020204030204" pitchFamily="34" charset="0"/>
                        <a:cs typeface="Times New Roman" panose="02020603050405020304" pitchFamily="18" charset="0"/>
                      </a:endParaRPr>
                    </a:p>
                  </a:txBody>
                  <a:tcPr marL="39928" marR="39928" marT="0" marB="0"/>
                </a:tc>
                <a:extLst>
                  <a:ext uri="{0D108BD9-81ED-4DB2-BD59-A6C34878D82A}">
                    <a16:rowId xmlns="" xmlns:a16="http://schemas.microsoft.com/office/drawing/2014/main" val="10000"/>
                  </a:ext>
                </a:extLst>
              </a:tr>
              <a:tr h="331087">
                <a:tc>
                  <a:txBody>
                    <a:bodyPr/>
                    <a:lstStyle/>
                    <a:p>
                      <a:pPr marL="342900" indent="-342900" algn="l">
                        <a:lnSpc>
                          <a:spcPct val="115000"/>
                        </a:lnSpc>
                        <a:spcAft>
                          <a:spcPts val="0"/>
                        </a:spcAft>
                        <a:buFont typeface="+mj-lt"/>
                        <a:buAutoNum type="arabicPeriod"/>
                      </a:pPr>
                      <a:r>
                        <a:rPr lang="en-US" sz="1800" dirty="0" smtClean="0">
                          <a:solidFill>
                            <a:schemeClr val="tx1"/>
                          </a:solidFill>
                          <a:effectLst/>
                          <a:latin typeface="+mn-lt"/>
                        </a:rPr>
                        <a:t>Number of work </a:t>
                      </a:r>
                      <a:r>
                        <a:rPr lang="en-US" sz="1800" dirty="0">
                          <a:solidFill>
                            <a:schemeClr val="tx1"/>
                          </a:solidFill>
                          <a:effectLst/>
                          <a:latin typeface="+mn-lt"/>
                        </a:rPr>
                        <a:t>based learning opportunities </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39928" marR="39928" marT="0" marB="0"/>
                </a:tc>
                <a:tc>
                  <a:txBody>
                    <a:bodyPr/>
                    <a:lstStyle/>
                    <a:p>
                      <a:pPr algn="r">
                        <a:lnSpc>
                          <a:spcPct val="115000"/>
                        </a:lnSpc>
                        <a:spcAft>
                          <a:spcPts val="0"/>
                        </a:spcAft>
                      </a:pPr>
                      <a:r>
                        <a:rPr lang="en-US" sz="1800" dirty="0" smtClean="0">
                          <a:solidFill>
                            <a:schemeClr val="tx1"/>
                          </a:solidFill>
                          <a:effectLst/>
                          <a:latin typeface="+mn-lt"/>
                        </a:rPr>
                        <a:t>135 000</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39928" marR="39928" marT="0" marB="0"/>
                </a:tc>
                <a:tc>
                  <a:txBody>
                    <a:bodyPr/>
                    <a:lstStyle/>
                    <a:p>
                      <a:pPr marL="0" algn="r" defTabSz="914400" rtl="0" eaLnBrk="1" latinLnBrk="0" hangingPunct="1">
                        <a:lnSpc>
                          <a:spcPct val="115000"/>
                        </a:lnSpc>
                        <a:spcAft>
                          <a:spcPts val="0"/>
                        </a:spcAft>
                      </a:pPr>
                      <a:r>
                        <a:rPr lang="en-ZA" sz="1800" kern="1200" dirty="0" smtClean="0">
                          <a:solidFill>
                            <a:srgbClr val="33CC33"/>
                          </a:solidFill>
                          <a:effectLst/>
                          <a:latin typeface="+mn-lt"/>
                          <a:ea typeface="+mn-ea"/>
                          <a:cs typeface="+mn-cs"/>
                        </a:rPr>
                        <a:t>182 852</a:t>
                      </a:r>
                      <a:endParaRPr lang="en-ZA" sz="1800" kern="1200" dirty="0">
                        <a:solidFill>
                          <a:srgbClr val="33CC33"/>
                        </a:solidFill>
                        <a:effectLst/>
                        <a:latin typeface="+mn-lt"/>
                        <a:ea typeface="+mn-ea"/>
                        <a:cs typeface="+mn-cs"/>
                      </a:endParaRPr>
                    </a:p>
                  </a:txBody>
                  <a:tcPr marL="39928" marR="39928" marT="0" marB="0"/>
                </a:tc>
                <a:extLst>
                  <a:ext uri="{0D108BD9-81ED-4DB2-BD59-A6C34878D82A}">
                    <a16:rowId xmlns="" xmlns:a16="http://schemas.microsoft.com/office/drawing/2014/main" val="10001"/>
                  </a:ext>
                </a:extLst>
              </a:tr>
              <a:tr h="331087">
                <a:tc>
                  <a:txBody>
                    <a:bodyPr/>
                    <a:lstStyle/>
                    <a:p>
                      <a:pPr marL="342900" indent="-342900" algn="l">
                        <a:lnSpc>
                          <a:spcPct val="115000"/>
                        </a:lnSpc>
                        <a:spcAft>
                          <a:spcPts val="0"/>
                        </a:spcAft>
                        <a:buFont typeface="+mj-lt"/>
                        <a:buAutoNum type="arabicPeriod" startAt="2"/>
                      </a:pPr>
                      <a:r>
                        <a:rPr lang="en-US" sz="1800" dirty="0" smtClean="0">
                          <a:solidFill>
                            <a:schemeClr val="tx1"/>
                          </a:solidFill>
                          <a:effectLst/>
                          <a:latin typeface="+mn-lt"/>
                        </a:rPr>
                        <a:t>Number of new </a:t>
                      </a:r>
                      <a:r>
                        <a:rPr lang="en-US" sz="1800" dirty="0">
                          <a:solidFill>
                            <a:schemeClr val="tx1"/>
                          </a:solidFill>
                          <a:effectLst/>
                          <a:latin typeface="+mn-lt"/>
                        </a:rPr>
                        <a:t>artisans qualified per annum </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39928" marR="39928" marT="0" marB="0"/>
                </a:tc>
                <a:tc>
                  <a:txBody>
                    <a:bodyPr/>
                    <a:lstStyle/>
                    <a:p>
                      <a:pPr algn="r">
                        <a:lnSpc>
                          <a:spcPct val="115000"/>
                        </a:lnSpc>
                        <a:spcAft>
                          <a:spcPts val="0"/>
                        </a:spcAft>
                      </a:pPr>
                      <a:r>
                        <a:rPr lang="en-US" sz="1800" dirty="0" smtClean="0">
                          <a:solidFill>
                            <a:schemeClr val="tx1"/>
                          </a:solidFill>
                          <a:effectLst/>
                          <a:latin typeface="+mn-lt"/>
                        </a:rPr>
                        <a:t>22 188</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39928" marR="39928" marT="0" marB="0"/>
                </a:tc>
                <a:tc>
                  <a:txBody>
                    <a:bodyPr/>
                    <a:lstStyle/>
                    <a:p>
                      <a:pPr marL="0" algn="r" defTabSz="914400" rtl="0" eaLnBrk="1" latinLnBrk="0" hangingPunct="1">
                        <a:lnSpc>
                          <a:spcPct val="115000"/>
                        </a:lnSpc>
                        <a:spcAft>
                          <a:spcPts val="0"/>
                        </a:spcAft>
                      </a:pPr>
                      <a:r>
                        <a:rPr lang="en-US" sz="1800" kern="1200" dirty="0" smtClean="0">
                          <a:solidFill>
                            <a:srgbClr val="FF0000"/>
                          </a:solidFill>
                          <a:effectLst/>
                          <a:latin typeface="+mn-lt"/>
                          <a:ea typeface="+mn-ea"/>
                          <a:cs typeface="+mn-cs"/>
                        </a:rPr>
                        <a:t>19 625</a:t>
                      </a:r>
                      <a:endParaRPr lang="en-ZA" sz="1800" kern="1200" dirty="0">
                        <a:solidFill>
                          <a:srgbClr val="FF0000"/>
                        </a:solidFill>
                        <a:effectLst/>
                        <a:latin typeface="+mn-lt"/>
                        <a:ea typeface="+mn-ea"/>
                        <a:cs typeface="+mn-cs"/>
                      </a:endParaRPr>
                    </a:p>
                  </a:txBody>
                  <a:tcPr marL="39928" marR="39928" marT="0" marB="0"/>
                </a:tc>
                <a:extLst>
                  <a:ext uri="{0D108BD9-81ED-4DB2-BD59-A6C34878D82A}">
                    <a16:rowId xmlns="" xmlns:a16="http://schemas.microsoft.com/office/drawing/2014/main" val="10002"/>
                  </a:ext>
                </a:extLst>
              </a:tr>
              <a:tr h="662176">
                <a:tc>
                  <a:txBody>
                    <a:bodyPr/>
                    <a:lstStyle/>
                    <a:p>
                      <a:pPr marL="342900" indent="-342900" algn="l">
                        <a:lnSpc>
                          <a:spcPct val="115000"/>
                        </a:lnSpc>
                        <a:spcAft>
                          <a:spcPts val="0"/>
                        </a:spcAft>
                        <a:buFont typeface="+mj-lt"/>
                        <a:buAutoNum type="arabicPeriod" startAt="3"/>
                      </a:pPr>
                      <a:r>
                        <a:rPr lang="en-US" sz="1800" dirty="0" smtClean="0">
                          <a:solidFill>
                            <a:schemeClr val="tx1"/>
                          </a:solidFill>
                          <a:effectLst/>
                          <a:latin typeface="+mn-lt"/>
                        </a:rPr>
                        <a:t>Number</a:t>
                      </a:r>
                      <a:r>
                        <a:rPr lang="en-US" sz="1800" baseline="0" dirty="0" smtClean="0">
                          <a:solidFill>
                            <a:schemeClr val="tx1"/>
                          </a:solidFill>
                          <a:effectLst/>
                          <a:latin typeface="+mn-lt"/>
                        </a:rPr>
                        <a:t> of n</a:t>
                      </a:r>
                      <a:r>
                        <a:rPr lang="en-US" sz="1800" dirty="0" smtClean="0">
                          <a:solidFill>
                            <a:schemeClr val="tx1"/>
                          </a:solidFill>
                          <a:effectLst/>
                          <a:latin typeface="+mn-lt"/>
                        </a:rPr>
                        <a:t>ew </a:t>
                      </a:r>
                      <a:r>
                        <a:rPr lang="en-US" sz="1800" dirty="0">
                          <a:solidFill>
                            <a:schemeClr val="tx1"/>
                          </a:solidFill>
                          <a:effectLst/>
                          <a:latin typeface="+mn-lt"/>
                        </a:rPr>
                        <a:t>artisan learners registered nationally per annum </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39928" marR="39928" marT="0" marB="0"/>
                </a:tc>
                <a:tc>
                  <a:txBody>
                    <a:bodyPr/>
                    <a:lstStyle/>
                    <a:p>
                      <a:pPr algn="r">
                        <a:lnSpc>
                          <a:spcPct val="115000"/>
                        </a:lnSpc>
                        <a:spcAft>
                          <a:spcPts val="0"/>
                        </a:spcAft>
                      </a:pPr>
                      <a:r>
                        <a:rPr lang="en-US" sz="1800" dirty="0" smtClean="0">
                          <a:solidFill>
                            <a:schemeClr val="tx1"/>
                          </a:solidFill>
                          <a:effectLst/>
                          <a:latin typeface="+mn-lt"/>
                        </a:rPr>
                        <a:t>28</a:t>
                      </a:r>
                      <a:r>
                        <a:rPr lang="en-US" sz="1800" baseline="0" dirty="0" smtClean="0">
                          <a:solidFill>
                            <a:schemeClr val="tx1"/>
                          </a:solidFill>
                          <a:effectLst/>
                          <a:latin typeface="+mn-lt"/>
                        </a:rPr>
                        <a:t> </a:t>
                      </a:r>
                      <a:r>
                        <a:rPr lang="en-US" sz="1800" dirty="0" smtClean="0">
                          <a:solidFill>
                            <a:schemeClr val="tx1"/>
                          </a:solidFill>
                          <a:effectLst/>
                          <a:latin typeface="+mn-lt"/>
                        </a:rPr>
                        <a:t>750</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39928" marR="39928" marT="0" marB="0"/>
                </a:tc>
                <a:tc>
                  <a:txBody>
                    <a:bodyPr/>
                    <a:lstStyle/>
                    <a:p>
                      <a:pPr marL="0" algn="r" defTabSz="914400" rtl="0" eaLnBrk="1" latinLnBrk="0" hangingPunct="1">
                        <a:lnSpc>
                          <a:spcPct val="115000"/>
                        </a:lnSpc>
                        <a:spcAft>
                          <a:spcPts val="0"/>
                        </a:spcAft>
                      </a:pPr>
                      <a:r>
                        <a:rPr lang="en-US" sz="1800" kern="1200" dirty="0" smtClean="0">
                          <a:solidFill>
                            <a:srgbClr val="33CC33"/>
                          </a:solidFill>
                          <a:effectLst/>
                          <a:latin typeface="+mn-lt"/>
                          <a:ea typeface="+mn-ea"/>
                          <a:cs typeface="+mn-cs"/>
                        </a:rPr>
                        <a:t>29 982</a:t>
                      </a:r>
                      <a:endParaRPr lang="en-ZA" sz="1800" kern="1200" dirty="0">
                        <a:solidFill>
                          <a:srgbClr val="33CC33"/>
                        </a:solidFill>
                        <a:effectLst/>
                        <a:latin typeface="+mn-lt"/>
                        <a:ea typeface="+mn-ea"/>
                        <a:cs typeface="+mn-cs"/>
                      </a:endParaRPr>
                    </a:p>
                  </a:txBody>
                  <a:tcPr marL="39928" marR="39928" marT="0" marB="0"/>
                </a:tc>
                <a:extLst>
                  <a:ext uri="{0D108BD9-81ED-4DB2-BD59-A6C34878D82A}">
                    <a16:rowId xmlns="" xmlns:a16="http://schemas.microsoft.com/office/drawing/2014/main" val="10003"/>
                  </a:ext>
                </a:extLst>
              </a:tr>
              <a:tr h="662176">
                <a:tc>
                  <a:txBody>
                    <a:bodyPr/>
                    <a:lstStyle/>
                    <a:p>
                      <a:pPr marL="342900" indent="-342900" algn="l">
                        <a:lnSpc>
                          <a:spcPct val="115000"/>
                        </a:lnSpc>
                        <a:spcAft>
                          <a:spcPts val="0"/>
                        </a:spcAft>
                        <a:buFont typeface="+mj-lt"/>
                        <a:buAutoNum type="arabicPeriod" startAt="4"/>
                      </a:pPr>
                      <a:r>
                        <a:rPr lang="en-US" sz="1800" dirty="0">
                          <a:solidFill>
                            <a:schemeClr val="tx1"/>
                          </a:solidFill>
                          <a:effectLst/>
                          <a:latin typeface="+mn-lt"/>
                        </a:rPr>
                        <a:t>National Artisan Learners Trade Test pass rate (including INDLELA)</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39928" marR="39928" marT="0" marB="0"/>
                </a:tc>
                <a:tc>
                  <a:txBody>
                    <a:bodyPr/>
                    <a:lstStyle/>
                    <a:p>
                      <a:pPr algn="r">
                        <a:lnSpc>
                          <a:spcPct val="115000"/>
                        </a:lnSpc>
                        <a:spcAft>
                          <a:spcPts val="0"/>
                        </a:spcAft>
                      </a:pPr>
                      <a:r>
                        <a:rPr lang="en-US" sz="1800" dirty="0" smtClean="0">
                          <a:solidFill>
                            <a:schemeClr val="tx1"/>
                          </a:solidFill>
                          <a:effectLst/>
                          <a:latin typeface="+mn-lt"/>
                        </a:rPr>
                        <a:t>61%</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39928" marR="39928" marT="0" marB="0"/>
                </a:tc>
                <a:tc>
                  <a:txBody>
                    <a:bodyPr/>
                    <a:lstStyle/>
                    <a:p>
                      <a:pPr marL="0" algn="r" defTabSz="914400" rtl="0" eaLnBrk="1" latinLnBrk="0" hangingPunct="1">
                        <a:lnSpc>
                          <a:spcPct val="115000"/>
                        </a:lnSpc>
                        <a:spcAft>
                          <a:spcPts val="0"/>
                        </a:spcAft>
                      </a:pPr>
                      <a:r>
                        <a:rPr lang="en-US" sz="1800" kern="1200" dirty="0" smtClean="0">
                          <a:solidFill>
                            <a:srgbClr val="FF0000"/>
                          </a:solidFill>
                          <a:effectLst/>
                          <a:latin typeface="+mn-lt"/>
                          <a:ea typeface="+mn-ea"/>
                          <a:cs typeface="+mn-cs"/>
                        </a:rPr>
                        <a:t>58%</a:t>
                      </a:r>
                      <a:endParaRPr lang="en-ZA" sz="1800" kern="1200" dirty="0">
                        <a:solidFill>
                          <a:srgbClr val="FF0000"/>
                        </a:solidFill>
                        <a:effectLst/>
                        <a:latin typeface="+mn-lt"/>
                        <a:ea typeface="+mn-ea"/>
                        <a:cs typeface="+mn-cs"/>
                      </a:endParaRPr>
                    </a:p>
                  </a:txBody>
                  <a:tcPr marL="39928" marR="39928" marT="0" marB="0"/>
                </a:tc>
                <a:extLst>
                  <a:ext uri="{0D108BD9-81ED-4DB2-BD59-A6C34878D82A}">
                    <a16:rowId xmlns="" xmlns:a16="http://schemas.microsoft.com/office/drawing/2014/main" val="10004"/>
                  </a:ext>
                </a:extLst>
              </a:tr>
              <a:tr h="662176">
                <a:tc>
                  <a:txBody>
                    <a:bodyPr/>
                    <a:lstStyle/>
                    <a:p>
                      <a:pPr marL="342900" indent="-342900" algn="l">
                        <a:lnSpc>
                          <a:spcPct val="115000"/>
                        </a:lnSpc>
                        <a:spcAft>
                          <a:spcPts val="0"/>
                        </a:spcAft>
                        <a:buFont typeface="+mj-lt"/>
                        <a:buAutoNum type="arabicPeriod" startAt="5"/>
                      </a:pPr>
                      <a:r>
                        <a:rPr lang="en-US" sz="1800" dirty="0" smtClean="0">
                          <a:solidFill>
                            <a:schemeClr val="tx1"/>
                          </a:solidFill>
                          <a:effectLst/>
                          <a:latin typeface="+mn-lt"/>
                        </a:rPr>
                        <a:t>National </a:t>
                      </a:r>
                      <a:r>
                        <a:rPr lang="en-US" sz="1800" dirty="0">
                          <a:solidFill>
                            <a:schemeClr val="tx1"/>
                          </a:solidFill>
                          <a:effectLst/>
                          <a:latin typeface="+mn-lt"/>
                        </a:rPr>
                        <a:t>artisan learners </a:t>
                      </a:r>
                      <a:r>
                        <a:rPr lang="en-US" sz="1800" dirty="0" smtClean="0">
                          <a:solidFill>
                            <a:schemeClr val="tx1"/>
                          </a:solidFill>
                          <a:effectLst/>
                          <a:latin typeface="+mn-lt"/>
                        </a:rPr>
                        <a:t>who employed </a:t>
                      </a:r>
                      <a:r>
                        <a:rPr lang="en-US" sz="1800" dirty="0">
                          <a:solidFill>
                            <a:schemeClr val="tx1"/>
                          </a:solidFill>
                          <a:effectLst/>
                          <a:latin typeface="+mn-lt"/>
                        </a:rPr>
                        <a:t>or self-employed </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39928" marR="39928" marT="0" marB="0"/>
                </a:tc>
                <a:tc>
                  <a:txBody>
                    <a:bodyPr/>
                    <a:lstStyle/>
                    <a:p>
                      <a:pPr algn="r">
                        <a:lnSpc>
                          <a:spcPct val="115000"/>
                        </a:lnSpc>
                        <a:spcAft>
                          <a:spcPts val="0"/>
                        </a:spcAft>
                      </a:pPr>
                      <a:r>
                        <a:rPr lang="en-US" sz="1800" dirty="0" smtClean="0">
                          <a:solidFill>
                            <a:schemeClr val="tx1"/>
                          </a:solidFill>
                          <a:effectLst/>
                          <a:latin typeface="+mn-lt"/>
                        </a:rPr>
                        <a:t>75%</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39928" marR="39928" marT="0" marB="0"/>
                </a:tc>
                <a:tc>
                  <a:txBody>
                    <a:bodyPr/>
                    <a:lstStyle/>
                    <a:p>
                      <a:pPr marL="0" algn="r" defTabSz="914400" rtl="0" eaLnBrk="1" latinLnBrk="0" hangingPunct="1">
                        <a:lnSpc>
                          <a:spcPct val="115000"/>
                        </a:lnSpc>
                        <a:spcAft>
                          <a:spcPts val="0"/>
                        </a:spcAft>
                      </a:pPr>
                      <a:r>
                        <a:rPr lang="en-US" sz="1800" kern="1200" dirty="0" smtClean="0">
                          <a:solidFill>
                            <a:srgbClr val="33CC33"/>
                          </a:solidFill>
                          <a:effectLst/>
                          <a:latin typeface="+mn-lt"/>
                          <a:ea typeface="+mn-ea"/>
                          <a:cs typeface="+mn-cs"/>
                        </a:rPr>
                        <a:t>77%</a:t>
                      </a:r>
                      <a:endParaRPr lang="en-ZA" sz="1800" kern="1200" dirty="0">
                        <a:solidFill>
                          <a:srgbClr val="33CC33"/>
                        </a:solidFill>
                        <a:effectLst/>
                        <a:latin typeface="+mn-lt"/>
                        <a:ea typeface="+mn-ea"/>
                        <a:cs typeface="+mn-cs"/>
                      </a:endParaRPr>
                    </a:p>
                    <a:p>
                      <a:pPr marL="0" algn="r" defTabSz="914400" rtl="0" eaLnBrk="1" latinLnBrk="0" hangingPunct="1">
                        <a:lnSpc>
                          <a:spcPct val="115000"/>
                        </a:lnSpc>
                        <a:spcAft>
                          <a:spcPts val="0"/>
                        </a:spcAft>
                      </a:pPr>
                      <a:r>
                        <a:rPr lang="en-US" sz="1800" kern="1200" dirty="0">
                          <a:solidFill>
                            <a:srgbClr val="33CC33"/>
                          </a:solidFill>
                          <a:effectLst/>
                          <a:latin typeface="+mn-lt"/>
                          <a:ea typeface="+mn-ea"/>
                          <a:cs typeface="+mn-cs"/>
                        </a:rPr>
                        <a:t> </a:t>
                      </a:r>
                      <a:endParaRPr lang="en-ZA" sz="1800" kern="1200" dirty="0">
                        <a:solidFill>
                          <a:srgbClr val="33CC33"/>
                        </a:solidFill>
                        <a:effectLst/>
                        <a:latin typeface="+mn-lt"/>
                        <a:ea typeface="+mn-ea"/>
                        <a:cs typeface="+mn-cs"/>
                      </a:endParaRPr>
                    </a:p>
                  </a:txBody>
                  <a:tcPr marL="39928" marR="39928" marT="0" marB="0"/>
                </a:tc>
                <a:extLst>
                  <a:ext uri="{0D108BD9-81ED-4DB2-BD59-A6C34878D82A}">
                    <a16:rowId xmlns="" xmlns:a16="http://schemas.microsoft.com/office/drawing/2014/main" val="10005"/>
                  </a:ext>
                </a:extLst>
              </a:tr>
              <a:tr h="662176">
                <a:tc>
                  <a:txBody>
                    <a:bodyPr/>
                    <a:lstStyle/>
                    <a:p>
                      <a:pPr marL="342900" indent="-342900" algn="l">
                        <a:lnSpc>
                          <a:spcPct val="115000"/>
                        </a:lnSpc>
                        <a:spcAft>
                          <a:spcPts val="0"/>
                        </a:spcAft>
                        <a:buFont typeface="+mj-lt"/>
                        <a:buAutoNum type="arabicPeriod" startAt="6"/>
                      </a:pPr>
                      <a:r>
                        <a:rPr lang="en-US" sz="1800" dirty="0">
                          <a:solidFill>
                            <a:schemeClr val="tx1"/>
                          </a:solidFill>
                          <a:effectLst/>
                          <a:latin typeface="+mn-lt"/>
                        </a:rPr>
                        <a:t>Proportion of SETAs meeting standards of good governance (%)</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39928" marR="39928" marT="0" marB="0"/>
                </a:tc>
                <a:tc>
                  <a:txBody>
                    <a:bodyPr/>
                    <a:lstStyle/>
                    <a:p>
                      <a:pPr algn="r">
                        <a:lnSpc>
                          <a:spcPct val="115000"/>
                        </a:lnSpc>
                        <a:spcAft>
                          <a:spcPts val="0"/>
                        </a:spcAft>
                      </a:pPr>
                      <a:r>
                        <a:rPr lang="en-US" sz="1800" dirty="0" smtClean="0">
                          <a:solidFill>
                            <a:schemeClr val="tx1"/>
                          </a:solidFill>
                          <a:effectLst/>
                          <a:latin typeface="+mn-lt"/>
                        </a:rPr>
                        <a:t>65%</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39928" marR="39928" marT="0" marB="0"/>
                </a:tc>
                <a:tc>
                  <a:txBody>
                    <a:bodyPr/>
                    <a:lstStyle/>
                    <a:p>
                      <a:pPr marL="0" algn="r" defTabSz="914400" rtl="0" eaLnBrk="1" latinLnBrk="0" hangingPunct="1">
                        <a:lnSpc>
                          <a:spcPct val="115000"/>
                        </a:lnSpc>
                        <a:spcAft>
                          <a:spcPts val="0"/>
                        </a:spcAft>
                      </a:pPr>
                      <a:r>
                        <a:rPr lang="en-ZA" sz="1800" kern="1200" dirty="0" smtClean="0">
                          <a:solidFill>
                            <a:srgbClr val="33CC33"/>
                          </a:solidFill>
                          <a:effectLst/>
                          <a:latin typeface="+mn-lt"/>
                          <a:ea typeface="+mn-ea"/>
                          <a:cs typeface="+mn-cs"/>
                        </a:rPr>
                        <a:t>67%</a:t>
                      </a:r>
                      <a:endParaRPr lang="en-ZA" sz="1800" kern="1200" dirty="0">
                        <a:solidFill>
                          <a:srgbClr val="33CC33"/>
                        </a:solidFill>
                        <a:effectLst/>
                        <a:latin typeface="+mn-lt"/>
                        <a:ea typeface="+mn-ea"/>
                        <a:cs typeface="+mn-cs"/>
                      </a:endParaRPr>
                    </a:p>
                    <a:p>
                      <a:pPr marL="0" algn="r" defTabSz="914400" rtl="0" eaLnBrk="1" latinLnBrk="0" hangingPunct="1">
                        <a:lnSpc>
                          <a:spcPct val="115000"/>
                        </a:lnSpc>
                        <a:spcAft>
                          <a:spcPts val="0"/>
                        </a:spcAft>
                      </a:pPr>
                      <a:r>
                        <a:rPr lang="en-US" sz="1800" kern="1200" dirty="0">
                          <a:solidFill>
                            <a:srgbClr val="33CC33"/>
                          </a:solidFill>
                          <a:effectLst/>
                          <a:latin typeface="+mn-lt"/>
                          <a:ea typeface="+mn-ea"/>
                          <a:cs typeface="+mn-cs"/>
                        </a:rPr>
                        <a:t> </a:t>
                      </a:r>
                      <a:endParaRPr lang="en-ZA" sz="1800" kern="1200" dirty="0">
                        <a:solidFill>
                          <a:srgbClr val="33CC33"/>
                        </a:solidFill>
                        <a:effectLst/>
                        <a:latin typeface="+mn-lt"/>
                        <a:ea typeface="+mn-ea"/>
                        <a:cs typeface="+mn-cs"/>
                      </a:endParaRPr>
                    </a:p>
                  </a:txBody>
                  <a:tcPr marL="39928" marR="39928" marT="0" marB="0"/>
                </a:tc>
                <a:extLst>
                  <a:ext uri="{0D108BD9-81ED-4DB2-BD59-A6C34878D82A}">
                    <a16:rowId xmlns="" xmlns:a16="http://schemas.microsoft.com/office/drawing/2014/main" val="10006"/>
                  </a:ext>
                </a:extLst>
              </a:tr>
            </a:tbl>
          </a:graphicData>
        </a:graphic>
      </p:graphicFrame>
      <p:sp>
        <p:nvSpPr>
          <p:cNvPr id="3" name="Rectangle 2"/>
          <p:cNvSpPr/>
          <p:nvPr/>
        </p:nvSpPr>
        <p:spPr>
          <a:xfrm>
            <a:off x="452035" y="1180537"/>
            <a:ext cx="8271885" cy="707886"/>
          </a:xfrm>
          <a:prstGeom prst="rect">
            <a:avLst/>
          </a:prstGeom>
        </p:spPr>
        <p:txBody>
          <a:bodyPr wrap="square">
            <a:spAutoFit/>
          </a:bodyPr>
          <a:lstStyle/>
          <a:p>
            <a:r>
              <a:rPr lang="en-GB" sz="2000" dirty="0" smtClean="0">
                <a:latin typeface="+mn-lt"/>
                <a:cs typeface="Arial" panose="020B0604020202020204" pitchFamily="34" charset="0"/>
              </a:rPr>
              <a:t>4 (67%) of 6 targets in the skills development system were achieved during the 2018/19 financial year</a:t>
            </a:r>
            <a:endParaRPr lang="en-GB" sz="2000" dirty="0">
              <a:latin typeface="+mn-lt"/>
              <a:cs typeface="Arial" panose="020B0604020202020204" pitchFamily="34" charset="0"/>
            </a:endParaRPr>
          </a:p>
        </p:txBody>
      </p:sp>
      <p:sp>
        <p:nvSpPr>
          <p:cNvPr id="10" name="TextBox 9"/>
          <p:cNvSpPr txBox="1"/>
          <p:nvPr/>
        </p:nvSpPr>
        <p:spPr>
          <a:xfrm>
            <a:off x="418418" y="497566"/>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5 - Skills </a:t>
            </a:r>
            <a:r>
              <a:rPr lang="en-US" sz="2400" b="1" dirty="0"/>
              <a:t>Development </a:t>
            </a:r>
            <a:endParaRPr lang="en-ZA" sz="2400" b="1" dirty="0"/>
          </a:p>
        </p:txBody>
      </p:sp>
      <p:sp>
        <p:nvSpPr>
          <p:cNvPr id="11" name="Slide Number Placeholder 7"/>
          <p:cNvSpPr>
            <a:spLocks noGrp="1"/>
          </p:cNvSpPr>
          <p:nvPr>
            <p:ph type="sldNum" sz="quarter" idx="12"/>
          </p:nvPr>
        </p:nvSpPr>
        <p:spPr>
          <a:xfrm>
            <a:off x="7804054" y="6374266"/>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41</a:t>
            </a:r>
            <a:endParaRPr lang="en-US" altLang="en-US" b="1" dirty="0">
              <a:latin typeface="+mn-lt"/>
            </a:endParaRPr>
          </a:p>
        </p:txBody>
      </p:sp>
    </p:spTree>
    <p:extLst>
      <p:ext uri="{BB962C8B-B14F-4D97-AF65-F5344CB8AC3E}">
        <p14:creationId xmlns:p14="http://schemas.microsoft.com/office/powerpoint/2010/main" xmlns="" val="11833867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247636"/>
            <a:ext cx="9124609" cy="594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8" name="TextBox 7"/>
          <p:cNvSpPr txBox="1"/>
          <p:nvPr/>
        </p:nvSpPr>
        <p:spPr>
          <a:xfrm>
            <a:off x="418418" y="706160"/>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400" b="1" dirty="0" smtClean="0">
                <a:solidFill>
                  <a:schemeClr val="bg1"/>
                </a:solidFill>
              </a:rPr>
              <a:t>Reasons for underperformance on system targets </a:t>
            </a:r>
            <a:endParaRPr lang="en-ZA" sz="2400" b="1" dirty="0">
              <a:solidFill>
                <a:schemeClr val="bg1"/>
              </a:solidFill>
            </a:endParaRPr>
          </a:p>
        </p:txBody>
      </p:sp>
      <p:sp>
        <p:nvSpPr>
          <p:cNvPr id="9" name="Slide Number Placeholder 7"/>
          <p:cNvSpPr>
            <a:spLocks noGrp="1"/>
          </p:cNvSpPr>
          <p:nvPr>
            <p:ph type="sldNum" sz="quarter" idx="12"/>
          </p:nvPr>
        </p:nvSpPr>
        <p:spPr>
          <a:xfrm>
            <a:off x="7720563" y="6187681"/>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42</a:t>
            </a:r>
            <a:endParaRPr lang="en-US" altLang="en-US" b="1" dirty="0">
              <a:latin typeface="+mn-lt"/>
            </a:endParaRPr>
          </a:p>
        </p:txBody>
      </p:sp>
      <p:graphicFrame>
        <p:nvGraphicFramePr>
          <p:cNvPr id="10" name="Table 9"/>
          <p:cNvGraphicFramePr>
            <a:graphicFrameLocks noGrp="1"/>
          </p:cNvGraphicFramePr>
          <p:nvPr>
            <p:extLst>
              <p:ext uri="{D42A27DB-BD31-4B8C-83A1-F6EECF244321}">
                <p14:modId xmlns:p14="http://schemas.microsoft.com/office/powerpoint/2010/main" xmlns="" val="1809060380"/>
              </p:ext>
            </p:extLst>
          </p:nvPr>
        </p:nvGraphicFramePr>
        <p:xfrm>
          <a:off x="450372" y="1301928"/>
          <a:ext cx="8236427" cy="4413072"/>
        </p:xfrm>
        <a:graphic>
          <a:graphicData uri="http://schemas.openxmlformats.org/drawingml/2006/table">
            <a:tbl>
              <a:tblPr firstRow="1" bandRow="1">
                <a:tableStyleId>{5940675A-B579-460E-94D1-54222C63F5DA}</a:tableStyleId>
              </a:tblPr>
              <a:tblGrid>
                <a:gridCol w="3037347"/>
                <a:gridCol w="5199080"/>
              </a:tblGrid>
              <a:tr h="716545">
                <a:tc>
                  <a:txBody>
                    <a:bodyPr/>
                    <a:lstStyle/>
                    <a:p>
                      <a:pPr algn="ctr"/>
                      <a:r>
                        <a:rPr lang="en-ZA" sz="1800" b="1" dirty="0" smtClean="0"/>
                        <a:t>Performance Indicator </a:t>
                      </a:r>
                      <a:endParaRPr lang="en-ZA"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b="1" dirty="0" smtClean="0"/>
                        <a:t>Reasons for under performance</a:t>
                      </a:r>
                    </a:p>
                    <a:p>
                      <a:pPr algn="ctr"/>
                      <a:endParaRPr lang="en-ZA" sz="1800" b="1" dirty="0"/>
                    </a:p>
                  </a:txBody>
                  <a:tcPr/>
                </a:tc>
              </a:tr>
              <a:tr h="1339627">
                <a:tc>
                  <a:txBody>
                    <a:bodyPr/>
                    <a:lstStyle/>
                    <a:p>
                      <a:pPr marL="457200" indent="-457200">
                        <a:buFont typeface="+mj-lt"/>
                        <a:buAutoNum type="arabicPeriod"/>
                      </a:pPr>
                      <a:r>
                        <a:rPr lang="en-ZA" sz="1800" dirty="0" smtClean="0"/>
                        <a:t>New artisan leaners</a:t>
                      </a:r>
                      <a:r>
                        <a:rPr lang="en-ZA" sz="1800" baseline="0" dirty="0" smtClean="0"/>
                        <a:t> qualified per annum</a:t>
                      </a:r>
                      <a:endParaRPr lang="en-ZA"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tx1"/>
                          </a:solidFill>
                          <a:latin typeface="+mn-lt"/>
                          <a:ea typeface="+mn-ea"/>
                          <a:cs typeface="+mn-cs"/>
                        </a:rPr>
                        <a:t>The smaller number of learners</a:t>
                      </a:r>
                      <a:r>
                        <a:rPr lang="en-ZA" sz="1800" kern="1200" baseline="0" dirty="0" smtClean="0">
                          <a:solidFill>
                            <a:schemeClr val="tx1"/>
                          </a:solidFill>
                          <a:latin typeface="+mn-lt"/>
                          <a:ea typeface="+mn-ea"/>
                          <a:cs typeface="+mn-cs"/>
                        </a:rPr>
                        <a:t> registered during the 2015/16 financial year had an impact on throughput, as it takes three years for learners to complete their studies.</a:t>
                      </a:r>
                      <a:endParaRPr lang="en-ZA" sz="1800" kern="1200" dirty="0" smtClean="0">
                        <a:solidFill>
                          <a:schemeClr val="tx1"/>
                        </a:solidFill>
                        <a:latin typeface="+mn-lt"/>
                        <a:ea typeface="+mn-ea"/>
                        <a:cs typeface="+mn-cs"/>
                      </a:endParaRPr>
                    </a:p>
                  </a:txBody>
                  <a:tcPr/>
                </a:tc>
              </a:tr>
              <a:tr h="2356900">
                <a:tc>
                  <a:txBody>
                    <a:bodyPr/>
                    <a:lstStyle/>
                    <a:p>
                      <a:pPr marL="457200" indent="-457200">
                        <a:buFont typeface="+mj-lt"/>
                        <a:buAutoNum type="arabicPeriod" startAt="2"/>
                      </a:pPr>
                      <a:r>
                        <a:rPr lang="en-ZA" sz="1800" kern="1200" baseline="0" dirty="0" smtClean="0">
                          <a:solidFill>
                            <a:schemeClr val="tx1"/>
                          </a:solidFill>
                          <a:latin typeface="+mn-lt"/>
                          <a:ea typeface="+mn-ea"/>
                          <a:cs typeface="+mn-cs"/>
                        </a:rPr>
                        <a:t>National Artisan Learners Trade Test pass rate (Including INDLELA)</a:t>
                      </a:r>
                      <a:endParaRPr lang="en-ZA" sz="1800"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baseline="0" dirty="0" smtClean="0">
                          <a:solidFill>
                            <a:schemeClr val="tx1"/>
                          </a:solidFill>
                          <a:latin typeface="+mn-lt"/>
                          <a:ea typeface="+mn-ea"/>
                          <a:cs typeface="+mn-cs"/>
                        </a:rPr>
                        <a:t>The introduction of Artisan Recognition of Prior Learning (ARPL) has impacted on the pass rate at INDLELA  for the trade in which ARPL was implemented. More people had to go through APRL prior to the trade test in eight specific trades but had limited impact on the average pass rate.</a:t>
                      </a:r>
                    </a:p>
                  </a:txBody>
                  <a:tcPr/>
                </a:tc>
              </a:tr>
            </a:tbl>
          </a:graphicData>
        </a:graphic>
      </p:graphicFrame>
    </p:spTree>
    <p:extLst>
      <p:ext uri="{BB962C8B-B14F-4D97-AF65-F5344CB8AC3E}">
        <p14:creationId xmlns:p14="http://schemas.microsoft.com/office/powerpoint/2010/main" xmlns="" val="33791876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6"/>
            <a:ext cx="9144000" cy="6540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txBox="1">
            <a:spLocks/>
          </p:cNvSpPr>
          <p:nvPr/>
        </p:nvSpPr>
        <p:spPr bwMode="auto">
          <a:xfrm>
            <a:off x="414064" y="1066800"/>
            <a:ext cx="8272736"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spcBef>
                <a:spcPts val="600"/>
              </a:spcBef>
              <a:spcAft>
                <a:spcPts val="1200"/>
              </a:spcAft>
              <a:defRPr/>
            </a:pPr>
            <a:r>
              <a:rPr lang="en-US" sz="1800" dirty="0">
                <a:cs typeface="Arial" pitchFamily="34" charset="0"/>
              </a:rPr>
              <a:t>The </a:t>
            </a:r>
            <a:r>
              <a:rPr lang="en-US" sz="1800" b="1" i="1" dirty="0">
                <a:cs typeface="Arial" pitchFamily="34" charset="0"/>
              </a:rPr>
              <a:t>purpose</a:t>
            </a:r>
            <a:r>
              <a:rPr lang="en-US" sz="1800" dirty="0">
                <a:cs typeface="Arial" pitchFamily="34" charset="0"/>
              </a:rPr>
              <a:t> of the programme is to </a:t>
            </a:r>
            <a:r>
              <a:rPr lang="en-GB" sz="1800" dirty="0"/>
              <a:t>plan, develop, implement, monitor, maintain and evaluate national policy, programme assessment practices and systems for Community Education and Training</a:t>
            </a:r>
          </a:p>
          <a:p>
            <a:pPr>
              <a:spcBef>
                <a:spcPts val="600"/>
              </a:spcBef>
              <a:spcAft>
                <a:spcPts val="1200"/>
              </a:spcAft>
            </a:pPr>
            <a:r>
              <a:rPr lang="en-ZA" sz="1800" kern="0" dirty="0" smtClean="0"/>
              <a:t>The focus </a:t>
            </a:r>
            <a:r>
              <a:rPr lang="en-ZA" sz="1800" kern="0" dirty="0"/>
              <a:t>for the year under review was </a:t>
            </a:r>
            <a:r>
              <a:rPr lang="en-ZA" sz="1800" kern="0" dirty="0" smtClean="0"/>
              <a:t>on oversight monitoring on: </a:t>
            </a:r>
            <a:endParaRPr lang="en-ZA" sz="1800" kern="0" dirty="0"/>
          </a:p>
          <a:p>
            <a:pPr lvl="1" algn="just">
              <a:spcBef>
                <a:spcPts val="600"/>
              </a:spcBef>
              <a:spcAft>
                <a:spcPts val="1200"/>
              </a:spcAft>
            </a:pPr>
            <a:r>
              <a:rPr lang="en-GB" sz="1800" dirty="0" smtClean="0"/>
              <a:t>Governance</a:t>
            </a:r>
            <a:endParaRPr lang="en-GB" sz="1800" dirty="0"/>
          </a:p>
          <a:p>
            <a:pPr lvl="1" algn="just">
              <a:spcBef>
                <a:spcPts val="600"/>
              </a:spcBef>
              <a:spcAft>
                <a:spcPts val="1200"/>
              </a:spcAft>
            </a:pPr>
            <a:r>
              <a:rPr lang="en-GB" sz="1800" dirty="0" smtClean="0"/>
              <a:t>Teaching </a:t>
            </a:r>
            <a:r>
              <a:rPr lang="en-GB" sz="1800" dirty="0"/>
              <a:t>and </a:t>
            </a:r>
            <a:r>
              <a:rPr lang="en-GB" sz="1800" dirty="0" smtClean="0"/>
              <a:t>Learning</a:t>
            </a:r>
            <a:endParaRPr lang="en-GB" sz="1800" dirty="0"/>
          </a:p>
          <a:p>
            <a:pPr lvl="1" algn="just">
              <a:spcBef>
                <a:spcPts val="600"/>
              </a:spcBef>
              <a:spcAft>
                <a:spcPts val="1200"/>
              </a:spcAft>
            </a:pPr>
            <a:r>
              <a:rPr lang="en-GB" sz="1800" dirty="0" smtClean="0"/>
              <a:t>CET </a:t>
            </a:r>
            <a:r>
              <a:rPr lang="en-GB" sz="1800" dirty="0"/>
              <a:t>college system performance </a:t>
            </a:r>
          </a:p>
          <a:p>
            <a:pPr lvl="1" algn="just">
              <a:spcBef>
                <a:spcPts val="600"/>
              </a:spcBef>
              <a:spcAft>
                <a:spcPts val="1200"/>
              </a:spcAft>
            </a:pPr>
            <a:r>
              <a:rPr lang="en-GB" sz="1800" dirty="0"/>
              <a:t>P</a:t>
            </a:r>
            <a:r>
              <a:rPr lang="en-GB" sz="1800" dirty="0" smtClean="0"/>
              <a:t>artnership </a:t>
            </a:r>
            <a:r>
              <a:rPr lang="en-GB" sz="1800" dirty="0"/>
              <a:t>agreements</a:t>
            </a:r>
          </a:p>
          <a:p>
            <a:pPr lvl="1" algn="just">
              <a:spcBef>
                <a:spcPts val="600"/>
              </a:spcBef>
              <a:spcAft>
                <a:spcPts val="1200"/>
              </a:spcAft>
            </a:pPr>
            <a:r>
              <a:rPr lang="en-GB" sz="1800" dirty="0" smtClean="0"/>
              <a:t>Infrastructure </a:t>
            </a:r>
            <a:r>
              <a:rPr lang="en-GB" sz="1800" dirty="0"/>
              <a:t>maintenance  </a:t>
            </a:r>
          </a:p>
          <a:p>
            <a:pPr algn="just">
              <a:spcBef>
                <a:spcPts val="600"/>
              </a:spcBef>
              <a:spcAft>
                <a:spcPts val="1200"/>
              </a:spcAft>
            </a:pPr>
            <a:r>
              <a:rPr lang="en-GB" sz="1800" kern="0" dirty="0" smtClean="0"/>
              <a:t>The six targeted oversight reports on the above have been produced as planned</a:t>
            </a:r>
            <a:endParaRPr lang="en-ZA" sz="1800" kern="0" dirty="0"/>
          </a:p>
        </p:txBody>
      </p:sp>
      <p:sp>
        <p:nvSpPr>
          <p:cNvPr id="9" name="TextBox 8"/>
          <p:cNvSpPr txBox="1"/>
          <p:nvPr/>
        </p:nvSpPr>
        <p:spPr>
          <a:xfrm>
            <a:off x="414064" y="462989"/>
            <a:ext cx="8272736"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400" b="1" dirty="0">
                <a:solidFill>
                  <a:prstClr val="white"/>
                </a:solidFill>
                <a:cs typeface="Calibri" pitchFamily="34" charset="0"/>
              </a:rPr>
              <a:t>Programme </a:t>
            </a:r>
            <a:r>
              <a:rPr lang="en-ZA" sz="2400" b="1" dirty="0" smtClean="0">
                <a:solidFill>
                  <a:prstClr val="white"/>
                </a:solidFill>
                <a:cs typeface="Calibri" pitchFamily="34" charset="0"/>
              </a:rPr>
              <a:t>6 - CET</a:t>
            </a:r>
            <a:endParaRPr lang="en-ZA" sz="2400" b="1" dirty="0">
              <a:solidFill>
                <a:prstClr val="white"/>
              </a:solidFill>
              <a:cs typeface="Calibri" pitchFamily="34" charset="0"/>
            </a:endParaRPr>
          </a:p>
        </p:txBody>
      </p:sp>
      <p:sp>
        <p:nvSpPr>
          <p:cNvPr id="11" name="Slide Number Placeholder 7"/>
          <p:cNvSpPr>
            <a:spLocks noGrp="1"/>
          </p:cNvSpPr>
          <p:nvPr>
            <p:ph type="sldNum" sz="quarter" idx="12"/>
          </p:nvPr>
        </p:nvSpPr>
        <p:spPr>
          <a:xfrm>
            <a:off x="7696200" y="6262323"/>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43</a:t>
            </a:r>
            <a:endParaRPr lang="en-US" altLang="en-US" b="1" dirty="0">
              <a:latin typeface="+mn-lt"/>
            </a:endParaRPr>
          </a:p>
        </p:txBody>
      </p:sp>
    </p:spTree>
    <p:extLst>
      <p:ext uri="{BB962C8B-B14F-4D97-AF65-F5344CB8AC3E}">
        <p14:creationId xmlns:p14="http://schemas.microsoft.com/office/powerpoint/2010/main" xmlns="" val="294846760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 y="25220"/>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7" name="TextBox 6"/>
          <p:cNvSpPr txBox="1"/>
          <p:nvPr/>
        </p:nvSpPr>
        <p:spPr>
          <a:xfrm>
            <a:off x="228600" y="5334000"/>
            <a:ext cx="184731" cy="369332"/>
          </a:xfrm>
          <a:prstGeom prst="rect">
            <a:avLst/>
          </a:prstGeom>
          <a:noFill/>
        </p:spPr>
        <p:txBody>
          <a:bodyPr wrap="none" rtlCol="0">
            <a:spAutoFit/>
          </a:bodyPr>
          <a:lstStyle/>
          <a:p>
            <a:endParaRPr lang="en-ZA" dirty="0"/>
          </a:p>
        </p:txBody>
      </p:sp>
      <p:sp>
        <p:nvSpPr>
          <p:cNvPr id="13" name="Rectangle 12"/>
          <p:cNvSpPr/>
          <p:nvPr/>
        </p:nvSpPr>
        <p:spPr>
          <a:xfrm>
            <a:off x="413331" y="1207844"/>
            <a:ext cx="8273469" cy="1538883"/>
          </a:xfrm>
          <a:prstGeom prst="rect">
            <a:avLst/>
          </a:prstGeom>
        </p:spPr>
        <p:txBody>
          <a:bodyPr wrap="square">
            <a:spAutoFit/>
          </a:bodyPr>
          <a:lstStyle/>
          <a:p>
            <a:pPr marL="342900" indent="-342900">
              <a:buFont typeface="Arial" panose="020B0604020202020204" pitchFamily="34" charset="0"/>
              <a:buChar char="•"/>
            </a:pPr>
            <a:r>
              <a:rPr lang="en-GB" dirty="0" smtClean="0">
                <a:latin typeface="+mn-lt"/>
                <a:cs typeface="Arial" panose="020B0604020202020204" pitchFamily="34" charset="0"/>
              </a:rPr>
              <a:t>The target on headcount enrolment in CET colleges was not achieved. </a:t>
            </a:r>
          </a:p>
          <a:p>
            <a:pPr marL="342900" indent="-342900">
              <a:buFont typeface="Arial" panose="020B0604020202020204" pitchFamily="34" charset="0"/>
              <a:buChar char="•"/>
            </a:pPr>
            <a:r>
              <a:rPr lang="en-ZA" dirty="0"/>
              <a:t>Poor advocacy, rigid programme offerings, and unavailability of </a:t>
            </a:r>
            <a:r>
              <a:rPr lang="en-ZA" dirty="0" smtClean="0"/>
              <a:t>infrastructure may have contributed to the underperformance of the sector</a:t>
            </a:r>
            <a:endParaRPr lang="en-ZA" dirty="0"/>
          </a:p>
          <a:p>
            <a:pPr marL="342900" indent="-342900">
              <a:buFont typeface="Arial" panose="020B0604020202020204" pitchFamily="34" charset="0"/>
              <a:buChar char="•"/>
            </a:pPr>
            <a:endParaRPr lang="en-GB" sz="2000" dirty="0" smtClean="0">
              <a:latin typeface="+mn-lt"/>
              <a:cs typeface="Arial" panose="020B0604020202020204" pitchFamily="34" charset="0"/>
            </a:endParaRPr>
          </a:p>
          <a:p>
            <a:endParaRPr lang="en-GB" sz="2000" dirty="0">
              <a:latin typeface="+mn-lt"/>
              <a:cs typeface="Arial" panose="020B0604020202020204" pitchFamily="34" charset="0"/>
            </a:endParaRPr>
          </a:p>
        </p:txBody>
      </p:sp>
      <p:sp>
        <p:nvSpPr>
          <p:cNvPr id="14" name="TextBox 13"/>
          <p:cNvSpPr txBox="1"/>
          <p:nvPr/>
        </p:nvSpPr>
        <p:spPr>
          <a:xfrm>
            <a:off x="418418" y="497566"/>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400" b="1" dirty="0" smtClean="0">
                <a:solidFill>
                  <a:prstClr val="white"/>
                </a:solidFill>
                <a:cs typeface="Calibri" pitchFamily="34" charset="0"/>
              </a:rPr>
              <a:t>CET College System Performance </a:t>
            </a:r>
            <a:endParaRPr lang="en-ZA" sz="2400" b="1" dirty="0">
              <a:solidFill>
                <a:prstClr val="white"/>
              </a:solidFill>
              <a:cs typeface="Calibri" pitchFamily="34" charset="0"/>
            </a:endParaRPr>
          </a:p>
        </p:txBody>
      </p:sp>
      <p:sp>
        <p:nvSpPr>
          <p:cNvPr id="15" name="Slide Number Placeholder 7"/>
          <p:cNvSpPr>
            <a:spLocks noGrp="1"/>
          </p:cNvSpPr>
          <p:nvPr>
            <p:ph type="sldNum" sz="quarter" idx="12"/>
          </p:nvPr>
        </p:nvSpPr>
        <p:spPr>
          <a:xfrm>
            <a:off x="7620001" y="6524625"/>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44</a:t>
            </a:r>
            <a:endParaRPr lang="en-US" altLang="en-US" b="1" dirty="0">
              <a:latin typeface="+mn-lt"/>
            </a:endParaRPr>
          </a:p>
        </p:txBody>
      </p:sp>
      <p:graphicFrame>
        <p:nvGraphicFramePr>
          <p:cNvPr id="10" name="Table 9">
            <a:extLst>
              <a:ext uri="{FF2B5EF4-FFF2-40B4-BE49-F238E27FC236}">
                <a16:creationId xmlns="" xmlns:a16="http://schemas.microsoft.com/office/drawing/2014/main" id="{3A0B21CB-FDE1-FA44-A14B-C05D91D2B662}"/>
              </a:ext>
            </a:extLst>
          </p:cNvPr>
          <p:cNvGraphicFramePr>
            <a:graphicFrameLocks noGrp="1"/>
          </p:cNvGraphicFramePr>
          <p:nvPr>
            <p:extLst>
              <p:ext uri="{D42A27DB-BD31-4B8C-83A1-F6EECF244321}">
                <p14:modId xmlns:p14="http://schemas.microsoft.com/office/powerpoint/2010/main" xmlns="" val="2323677009"/>
              </p:ext>
            </p:extLst>
          </p:nvPr>
        </p:nvGraphicFramePr>
        <p:xfrm>
          <a:off x="533401" y="2374050"/>
          <a:ext cx="8147304" cy="2426549"/>
        </p:xfrm>
        <a:graphic>
          <a:graphicData uri="http://schemas.openxmlformats.org/drawingml/2006/table">
            <a:tbl>
              <a:tblPr firstRow="1" bandRow="1">
                <a:tableStyleId>{5940675A-B579-460E-94D1-54222C63F5DA}</a:tableStyleId>
              </a:tblPr>
              <a:tblGrid>
                <a:gridCol w="3838632">
                  <a:extLst>
                    <a:ext uri="{9D8B030D-6E8A-4147-A177-3AD203B41FA5}">
                      <a16:colId xmlns="" xmlns:a16="http://schemas.microsoft.com/office/drawing/2014/main" val="2156764857"/>
                    </a:ext>
                  </a:extLst>
                </a:gridCol>
                <a:gridCol w="1757777">
                  <a:extLst>
                    <a:ext uri="{9D8B030D-6E8A-4147-A177-3AD203B41FA5}">
                      <a16:colId xmlns="" xmlns:a16="http://schemas.microsoft.com/office/drawing/2014/main" val="3815008642"/>
                    </a:ext>
                  </a:extLst>
                </a:gridCol>
                <a:gridCol w="2550895">
                  <a:extLst>
                    <a:ext uri="{9D8B030D-6E8A-4147-A177-3AD203B41FA5}">
                      <a16:colId xmlns="" xmlns:a16="http://schemas.microsoft.com/office/drawing/2014/main" val="1904908339"/>
                    </a:ext>
                  </a:extLst>
                </a:gridCol>
              </a:tblGrid>
              <a:tr h="896551">
                <a:tc>
                  <a:txBody>
                    <a:bodyPr/>
                    <a:lstStyle/>
                    <a:p>
                      <a:pPr algn="ctr">
                        <a:lnSpc>
                          <a:spcPct val="115000"/>
                        </a:lnSpc>
                        <a:spcAft>
                          <a:spcPts val="0"/>
                        </a:spcAft>
                      </a:pPr>
                      <a:r>
                        <a:rPr lang="en-US" sz="1800" b="1" dirty="0">
                          <a:effectLst/>
                          <a:latin typeface="+mn-lt"/>
                        </a:rPr>
                        <a:t>Outcome indicator target</a:t>
                      </a:r>
                      <a:endParaRPr lang="en-ZA" sz="1800" b="1" dirty="0">
                        <a:effectLst/>
                        <a:latin typeface="+mn-lt"/>
                        <a:ea typeface="Calibri" panose="020F0502020204030204" pitchFamily="34" charset="0"/>
                        <a:cs typeface="Times New Roman" panose="02020603050405020304" pitchFamily="18" charset="0"/>
                      </a:endParaRPr>
                    </a:p>
                  </a:txBody>
                  <a:tcPr marL="39928" marR="39928" marT="0" marB="0"/>
                </a:tc>
                <a:tc>
                  <a:txBody>
                    <a:bodyPr/>
                    <a:lstStyle/>
                    <a:p>
                      <a:pPr algn="ctr">
                        <a:lnSpc>
                          <a:spcPct val="115000"/>
                        </a:lnSpc>
                        <a:spcAft>
                          <a:spcPts val="0"/>
                        </a:spcAft>
                      </a:pPr>
                      <a:r>
                        <a:rPr lang="en-US" sz="1800" b="1" dirty="0" smtClean="0">
                          <a:effectLst/>
                          <a:latin typeface="+mn-lt"/>
                        </a:rPr>
                        <a:t>Target </a:t>
                      </a:r>
                    </a:p>
                    <a:p>
                      <a:pPr algn="ctr">
                        <a:lnSpc>
                          <a:spcPct val="115000"/>
                        </a:lnSpc>
                        <a:spcAft>
                          <a:spcPts val="0"/>
                        </a:spcAft>
                      </a:pPr>
                      <a:r>
                        <a:rPr lang="en-US" sz="1800" b="1" dirty="0" smtClean="0">
                          <a:effectLst/>
                          <a:latin typeface="+mn-lt"/>
                        </a:rPr>
                        <a:t>2018/19</a:t>
                      </a:r>
                      <a:endParaRPr lang="en-ZA" sz="1800" b="1" dirty="0">
                        <a:effectLst/>
                        <a:latin typeface="+mn-lt"/>
                        <a:ea typeface="Calibri" panose="020F0502020204030204" pitchFamily="34" charset="0"/>
                        <a:cs typeface="Times New Roman" panose="02020603050405020304" pitchFamily="18" charset="0"/>
                      </a:endParaRPr>
                    </a:p>
                  </a:txBody>
                  <a:tcPr marL="39928" marR="39928" marT="0" marB="0"/>
                </a:tc>
                <a:tc>
                  <a:txBody>
                    <a:bodyPr/>
                    <a:lstStyle/>
                    <a:p>
                      <a:pPr algn="ctr">
                        <a:lnSpc>
                          <a:spcPct val="115000"/>
                        </a:lnSpc>
                        <a:spcAft>
                          <a:spcPts val="0"/>
                        </a:spcAft>
                      </a:pPr>
                      <a:r>
                        <a:rPr lang="en-US" sz="1800" b="1" dirty="0" smtClean="0">
                          <a:effectLst/>
                          <a:latin typeface="+mn-lt"/>
                        </a:rPr>
                        <a:t>Actual</a:t>
                      </a:r>
                      <a:r>
                        <a:rPr lang="en-US" sz="1800" b="1" baseline="0" dirty="0" smtClean="0">
                          <a:effectLst/>
                          <a:latin typeface="+mn-lt"/>
                        </a:rPr>
                        <a:t> </a:t>
                      </a:r>
                    </a:p>
                    <a:p>
                      <a:pPr algn="ctr">
                        <a:lnSpc>
                          <a:spcPct val="115000"/>
                        </a:lnSpc>
                        <a:spcAft>
                          <a:spcPts val="0"/>
                        </a:spcAft>
                      </a:pPr>
                      <a:r>
                        <a:rPr lang="en-US" sz="1800" b="1" baseline="0" dirty="0" smtClean="0">
                          <a:effectLst/>
                          <a:latin typeface="+mn-lt"/>
                          <a:ea typeface="Calibri" panose="020F0502020204030204" pitchFamily="34" charset="0"/>
                          <a:cs typeface="Times New Roman" panose="02020603050405020304" pitchFamily="18" charset="0"/>
                        </a:rPr>
                        <a:t>2018/19</a:t>
                      </a:r>
                      <a:endParaRPr lang="en-ZA" sz="1800" b="1" dirty="0">
                        <a:effectLst/>
                        <a:latin typeface="+mn-lt"/>
                        <a:ea typeface="Calibri" panose="020F0502020204030204" pitchFamily="34" charset="0"/>
                        <a:cs typeface="Times New Roman" panose="02020603050405020304" pitchFamily="18" charset="0"/>
                      </a:endParaRPr>
                    </a:p>
                  </a:txBody>
                  <a:tcPr marL="39928" marR="39928" marT="0" marB="0"/>
                </a:tc>
                <a:extLst>
                  <a:ext uri="{0D108BD9-81ED-4DB2-BD59-A6C34878D82A}">
                    <a16:rowId xmlns="" xmlns:a16="http://schemas.microsoft.com/office/drawing/2014/main" val="1661184808"/>
                  </a:ext>
                </a:extLst>
              </a:tr>
              <a:tr h="764999">
                <a:tc>
                  <a:txBody>
                    <a:bodyPr/>
                    <a:lstStyle/>
                    <a:p>
                      <a:r>
                        <a:rPr lang="en-GB" sz="1800" dirty="0">
                          <a:solidFill>
                            <a:schemeClr val="tx1"/>
                          </a:solidFill>
                        </a:rPr>
                        <a:t>Headcount Enrolment in CET </a:t>
                      </a:r>
                      <a:r>
                        <a:rPr lang="en-GB" sz="1800" dirty="0" smtClean="0">
                          <a:solidFill>
                            <a:schemeClr val="tx1"/>
                          </a:solidFill>
                        </a:rPr>
                        <a:t>Colleges (n)</a:t>
                      </a:r>
                      <a:endParaRPr lang="en-GB" sz="1800" b="1" dirty="0">
                        <a:solidFill>
                          <a:schemeClr val="tx1"/>
                        </a:solidFill>
                      </a:endParaRPr>
                    </a:p>
                  </a:txBody>
                  <a:tcPr/>
                </a:tc>
                <a:tc>
                  <a:txBody>
                    <a:bodyPr/>
                    <a:lstStyle/>
                    <a:p>
                      <a:pPr algn="r"/>
                      <a:r>
                        <a:rPr lang="en-GB" sz="1800" dirty="0" smtClean="0">
                          <a:solidFill>
                            <a:schemeClr val="tx1"/>
                          </a:solidFill>
                        </a:rPr>
                        <a:t>320 </a:t>
                      </a:r>
                      <a:r>
                        <a:rPr lang="en-GB" sz="1800" dirty="0">
                          <a:solidFill>
                            <a:schemeClr val="tx1"/>
                          </a:solidFill>
                        </a:rPr>
                        <a:t>000</a:t>
                      </a:r>
                    </a:p>
                  </a:txBody>
                  <a:tcPr/>
                </a:tc>
                <a:tc>
                  <a:txBody>
                    <a:bodyPr/>
                    <a:lstStyle/>
                    <a:p>
                      <a:pPr algn="r">
                        <a:lnSpc>
                          <a:spcPct val="150000"/>
                        </a:lnSpc>
                        <a:spcAft>
                          <a:spcPts val="0"/>
                        </a:spcAft>
                      </a:pPr>
                      <a:r>
                        <a:rPr lang="en-US"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193</a:t>
                      </a:r>
                      <a:r>
                        <a:rPr lang="en-US" sz="18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185</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2459942"/>
                  </a:ext>
                </a:extLst>
              </a:tr>
              <a:tr h="764999">
                <a:tc>
                  <a:txBody>
                    <a:bodyPr/>
                    <a:lstStyle/>
                    <a:p>
                      <a:r>
                        <a:rPr lang="en-GB" sz="1800" dirty="0">
                          <a:solidFill>
                            <a:schemeClr val="tx1"/>
                          </a:solidFill>
                        </a:rPr>
                        <a:t>Certification </a:t>
                      </a:r>
                      <a:r>
                        <a:rPr lang="en-GB" sz="1800" dirty="0" smtClean="0">
                          <a:solidFill>
                            <a:schemeClr val="tx1"/>
                          </a:solidFill>
                        </a:rPr>
                        <a:t>rate in formal CET qualifications (%)</a:t>
                      </a:r>
                      <a:endParaRPr lang="en-GB" sz="1800" b="1" dirty="0">
                        <a:solidFill>
                          <a:schemeClr val="tx1"/>
                        </a:solidFill>
                      </a:endParaRPr>
                    </a:p>
                  </a:txBody>
                  <a:tcPr/>
                </a:tc>
                <a:tc>
                  <a:txBody>
                    <a:bodyPr/>
                    <a:lstStyle/>
                    <a:p>
                      <a:pPr algn="r"/>
                      <a:r>
                        <a:rPr lang="en-GB" sz="1800" dirty="0" smtClean="0">
                          <a:solidFill>
                            <a:schemeClr val="tx1"/>
                          </a:solidFill>
                        </a:rPr>
                        <a:t>40%</a:t>
                      </a:r>
                      <a:endParaRPr lang="en-GB" sz="1800" dirty="0">
                        <a:solidFill>
                          <a:schemeClr val="tx1"/>
                        </a:solidFill>
                      </a:endParaRPr>
                    </a:p>
                  </a:txBody>
                  <a:tcPr/>
                </a:tc>
                <a:tc>
                  <a:txBody>
                    <a:bodyPr/>
                    <a:lstStyle/>
                    <a:p>
                      <a:pPr algn="r">
                        <a:lnSpc>
                          <a:spcPct val="150000"/>
                        </a:lnSpc>
                        <a:spcAft>
                          <a:spcPts val="0"/>
                        </a:spcAft>
                      </a:pPr>
                      <a:r>
                        <a:rPr lang="en-US" sz="1800" dirty="0" smtClean="0">
                          <a:solidFill>
                            <a:srgbClr val="33CC33"/>
                          </a:solidFill>
                          <a:effectLst/>
                          <a:latin typeface="Arial" panose="020B0604020202020204" pitchFamily="34" charset="0"/>
                          <a:ea typeface="Calibri" panose="020F0502020204030204" pitchFamily="34" charset="0"/>
                          <a:cs typeface="Times New Roman" panose="02020603050405020304" pitchFamily="18" charset="0"/>
                        </a:rPr>
                        <a:t>41.7%</a:t>
                      </a:r>
                      <a:endParaRPr lang="en-ZA" sz="1800" dirty="0">
                        <a:solidFill>
                          <a:srgbClr val="33CC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91396768"/>
                  </a:ext>
                </a:extLst>
              </a:tr>
            </a:tbl>
          </a:graphicData>
        </a:graphic>
      </p:graphicFrame>
    </p:spTree>
    <p:extLst>
      <p:ext uri="{BB962C8B-B14F-4D97-AF65-F5344CB8AC3E}">
        <p14:creationId xmlns:p14="http://schemas.microsoft.com/office/powerpoint/2010/main" xmlns="" val="81863761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04313" y="1506627"/>
            <a:ext cx="8096591" cy="447060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spcBef>
                <a:spcPts val="600"/>
              </a:spcBef>
              <a:spcAft>
                <a:spcPts val="600"/>
              </a:spcAft>
            </a:pPr>
            <a:r>
              <a:rPr lang="en-US" sz="2000" kern="0" dirty="0">
                <a:latin typeface="Arial" pitchFamily="34" charset="0"/>
                <a:cs typeface="Arial" pitchFamily="34" charset="0"/>
              </a:rPr>
              <a:t>The </a:t>
            </a:r>
            <a:r>
              <a:rPr lang="en-US" sz="2000" b="1" i="1" kern="0" dirty="0">
                <a:latin typeface="Arial" pitchFamily="34" charset="0"/>
                <a:cs typeface="Arial" pitchFamily="34" charset="0"/>
              </a:rPr>
              <a:t>purpose </a:t>
            </a:r>
            <a:r>
              <a:rPr lang="en-US" sz="2000" kern="0" dirty="0">
                <a:latin typeface="Arial" pitchFamily="34" charset="0"/>
                <a:cs typeface="Arial" pitchFamily="34" charset="0"/>
              </a:rPr>
              <a:t>of the programme is to </a:t>
            </a:r>
            <a:r>
              <a:rPr lang="en-GB" sz="2000" dirty="0">
                <a:latin typeface="Arial" pitchFamily="34" charset="0"/>
                <a:cs typeface="Arial" pitchFamily="34" charset="0"/>
              </a:rPr>
              <a:t>provide strategic direction in the development, implementation and monitoring of Departmental policies and the human resource development strategy for South </a:t>
            </a:r>
            <a:r>
              <a:rPr lang="en-GB" sz="2000" dirty="0" smtClean="0">
                <a:latin typeface="Arial" pitchFamily="34" charset="0"/>
                <a:cs typeface="Arial" pitchFamily="34" charset="0"/>
              </a:rPr>
              <a:t>Africa</a:t>
            </a:r>
          </a:p>
          <a:p>
            <a:pPr algn="just">
              <a:spcBef>
                <a:spcPts val="600"/>
              </a:spcBef>
              <a:spcAft>
                <a:spcPts val="600"/>
              </a:spcAft>
            </a:pPr>
            <a:r>
              <a:rPr lang="en-GB" sz="2000" dirty="0" smtClean="0">
                <a:latin typeface="Arial" pitchFamily="34" charset="0"/>
                <a:cs typeface="Arial" pitchFamily="34" charset="0"/>
              </a:rPr>
              <a:t>It is comprised of four sub-programmes as follows:</a:t>
            </a:r>
          </a:p>
          <a:p>
            <a:pPr lvl="1" algn="just">
              <a:spcBef>
                <a:spcPts val="600"/>
              </a:spcBef>
              <a:spcAft>
                <a:spcPts val="600"/>
              </a:spcAft>
            </a:pPr>
            <a:r>
              <a:rPr lang="en-GB" sz="2000" dirty="0" smtClean="0">
                <a:latin typeface="Arial" pitchFamily="34" charset="0"/>
                <a:cs typeface="Arial" pitchFamily="34" charset="0"/>
              </a:rPr>
              <a:t>Policy, Planning, Monitoring and Evaluation</a:t>
            </a:r>
          </a:p>
          <a:p>
            <a:pPr lvl="1" algn="just">
              <a:spcBef>
                <a:spcPts val="600"/>
              </a:spcBef>
              <a:spcAft>
                <a:spcPts val="600"/>
              </a:spcAft>
            </a:pPr>
            <a:r>
              <a:rPr lang="en-GB" sz="2000" dirty="0" smtClean="0">
                <a:latin typeface="Arial" pitchFamily="34" charset="0"/>
                <a:cs typeface="Arial" pitchFamily="34" charset="0"/>
              </a:rPr>
              <a:t>Social Inclusion and Equity </a:t>
            </a:r>
          </a:p>
          <a:p>
            <a:pPr lvl="1" algn="just">
              <a:spcBef>
                <a:spcPts val="600"/>
              </a:spcBef>
              <a:spcAft>
                <a:spcPts val="600"/>
              </a:spcAft>
            </a:pPr>
            <a:r>
              <a:rPr lang="en-GB" sz="2000" dirty="0" smtClean="0">
                <a:latin typeface="Arial" pitchFamily="34" charset="0"/>
                <a:cs typeface="Arial" pitchFamily="34" charset="0"/>
              </a:rPr>
              <a:t>International Relations</a:t>
            </a:r>
          </a:p>
          <a:p>
            <a:pPr lvl="1" algn="just">
              <a:spcBef>
                <a:spcPts val="600"/>
              </a:spcBef>
              <a:spcAft>
                <a:spcPts val="600"/>
              </a:spcAft>
            </a:pPr>
            <a:r>
              <a:rPr lang="en-GB" sz="2000" dirty="0" smtClean="0">
                <a:latin typeface="Arial" pitchFamily="34" charset="0"/>
                <a:cs typeface="Arial" pitchFamily="34" charset="0"/>
              </a:rPr>
              <a:t>Legal and legislative Services </a:t>
            </a:r>
          </a:p>
          <a:p>
            <a:pPr marL="0" indent="0" algn="just">
              <a:spcBef>
                <a:spcPts val="0"/>
              </a:spcBef>
              <a:spcAft>
                <a:spcPts val="0"/>
              </a:spcAft>
              <a:buNone/>
            </a:pPr>
            <a:endParaRPr lang="en-GB" sz="1800" dirty="0" smtClean="0">
              <a:latin typeface="Arial" pitchFamily="34" charset="0"/>
              <a:cs typeface="Arial" pitchFamily="34" charset="0"/>
            </a:endParaRPr>
          </a:p>
          <a:p>
            <a:pPr algn="just">
              <a:spcBef>
                <a:spcPts val="0"/>
              </a:spcBef>
              <a:spcAft>
                <a:spcPts val="0"/>
              </a:spcAft>
            </a:pPr>
            <a:endParaRPr lang="en-GB" sz="1800" dirty="0" smtClean="0">
              <a:latin typeface="Arial" pitchFamily="34" charset="0"/>
              <a:cs typeface="Arial" pitchFamily="34" charset="0"/>
            </a:endParaRPr>
          </a:p>
          <a:p>
            <a:pPr marL="0" indent="0" algn="just">
              <a:spcBef>
                <a:spcPts val="0"/>
              </a:spcBef>
              <a:spcAft>
                <a:spcPts val="0"/>
              </a:spcAft>
              <a:buNone/>
            </a:pPr>
            <a:endParaRPr lang="en-GB" sz="1800" dirty="0">
              <a:latin typeface="Arial" pitchFamily="34" charset="0"/>
              <a:cs typeface="Arial" pitchFamily="34" charset="0"/>
            </a:endParaRPr>
          </a:p>
          <a:p>
            <a:pPr>
              <a:spcBef>
                <a:spcPts val="0"/>
              </a:spcBef>
              <a:spcAft>
                <a:spcPts val="1200"/>
              </a:spcAft>
              <a:buFont typeface="Calibri" panose="020F0502020204030204" pitchFamily="34" charset="0"/>
              <a:buChar char="−"/>
            </a:pPr>
            <a:endParaRPr lang="en-ZA" sz="1800" dirty="0" smtClean="0"/>
          </a:p>
          <a:p>
            <a:pPr marL="0" indent="0">
              <a:spcBef>
                <a:spcPts val="0"/>
              </a:spcBef>
              <a:spcAft>
                <a:spcPts val="1200"/>
              </a:spcAft>
              <a:buNone/>
            </a:pPr>
            <a:endParaRPr lang="en-ZA" sz="1800" dirty="0" smtClean="0"/>
          </a:p>
        </p:txBody>
      </p:sp>
      <p:sp>
        <p:nvSpPr>
          <p:cNvPr id="2" name="Rectangle 1"/>
          <p:cNvSpPr/>
          <p:nvPr/>
        </p:nvSpPr>
        <p:spPr>
          <a:xfrm>
            <a:off x="-171936" y="2438400"/>
            <a:ext cx="8858736" cy="507831"/>
          </a:xfrm>
          <a:prstGeom prst="rect">
            <a:avLst/>
          </a:prstGeom>
        </p:spPr>
        <p:txBody>
          <a:bodyPr wrap="square">
            <a:spAutoFit/>
          </a:bodyPr>
          <a:lstStyle/>
          <a:p>
            <a:endParaRPr lang="en-US" sz="1900" dirty="0" smtClean="0"/>
          </a:p>
          <a:p>
            <a:endParaRPr lang="en-ZA" sz="800" dirty="0"/>
          </a:p>
        </p:txBody>
      </p:sp>
      <p:sp>
        <p:nvSpPr>
          <p:cNvPr id="8" name="TextBox 7"/>
          <p:cNvSpPr txBox="1"/>
          <p:nvPr/>
        </p:nvSpPr>
        <p:spPr>
          <a:xfrm>
            <a:off x="418418" y="497566"/>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400" b="1" dirty="0"/>
              <a:t>Programme </a:t>
            </a:r>
            <a:r>
              <a:rPr lang="en-ZA" sz="2400" b="1" dirty="0" smtClean="0"/>
              <a:t>2 - </a:t>
            </a:r>
            <a:r>
              <a:rPr lang="en-ZA" sz="2400" b="1" dirty="0"/>
              <a:t>Planning, Policy and Strategy </a:t>
            </a:r>
            <a:endParaRPr lang="en-ZA" sz="2400" b="1" dirty="0">
              <a:cs typeface="Arial" pitchFamily="34" charset="0"/>
            </a:endParaRPr>
          </a:p>
        </p:txBody>
      </p:sp>
      <p:sp>
        <p:nvSpPr>
          <p:cNvPr id="9" name="Slide Number Placeholder 7"/>
          <p:cNvSpPr>
            <a:spLocks noGrp="1"/>
          </p:cNvSpPr>
          <p:nvPr>
            <p:ph type="sldNum" sz="quarter" idx="12"/>
          </p:nvPr>
        </p:nvSpPr>
        <p:spPr>
          <a:xfrm>
            <a:off x="7620001" y="6524625"/>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smtClean="0">
                <a:latin typeface="+mn-lt"/>
              </a:rPr>
              <a:pPr eaLnBrk="1" hangingPunct="1"/>
              <a:t>45</a:t>
            </a:fld>
            <a:endParaRPr lang="en-US" altLang="en-US" b="1" dirty="0">
              <a:latin typeface="+mn-lt"/>
            </a:endParaRPr>
          </a:p>
        </p:txBody>
      </p:sp>
    </p:spTree>
    <p:extLst>
      <p:ext uri="{BB962C8B-B14F-4D97-AF65-F5344CB8AC3E}">
        <p14:creationId xmlns:p14="http://schemas.microsoft.com/office/powerpoint/2010/main" xmlns="" val="1354765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4009" y="1066800"/>
            <a:ext cx="8115982" cy="521256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1200"/>
              </a:spcAft>
              <a:buNone/>
            </a:pPr>
            <a:r>
              <a:rPr lang="en-ZA" sz="1800" b="1" dirty="0"/>
              <a:t>Performance against planned outputs/targets</a:t>
            </a:r>
          </a:p>
          <a:p>
            <a:pPr>
              <a:spcBef>
                <a:spcPts val="0"/>
              </a:spcBef>
              <a:spcAft>
                <a:spcPts val="1200"/>
              </a:spcAft>
            </a:pPr>
            <a:r>
              <a:rPr lang="en-ZA" sz="1800" dirty="0" smtClean="0"/>
              <a:t>There were 11 planned outputs in 2018/19 financial year. All were  achieved as planned:</a:t>
            </a:r>
          </a:p>
          <a:p>
            <a:pPr>
              <a:spcBef>
                <a:spcPts val="0"/>
              </a:spcBef>
              <a:spcAft>
                <a:spcPts val="0"/>
              </a:spcAft>
            </a:pPr>
            <a:r>
              <a:rPr lang="en-ZA" sz="1800" dirty="0" smtClean="0"/>
              <a:t>Three </a:t>
            </a:r>
            <a:r>
              <a:rPr lang="en-US" sz="1800" dirty="0"/>
              <a:t>reports </a:t>
            </a:r>
            <a:r>
              <a:rPr lang="en-US" sz="1800" dirty="0" smtClean="0"/>
              <a:t>have been </a:t>
            </a:r>
            <a:r>
              <a:rPr lang="en-ZA" sz="1800" dirty="0" smtClean="0"/>
              <a:t>produced</a:t>
            </a:r>
            <a:r>
              <a:rPr lang="en-US" sz="1800" dirty="0" smtClean="0"/>
              <a:t> </a:t>
            </a:r>
            <a:r>
              <a:rPr lang="en-US" sz="1800" dirty="0"/>
              <a:t>to inform </a:t>
            </a:r>
            <a:r>
              <a:rPr lang="en-US" sz="1800" dirty="0" smtClean="0"/>
              <a:t>enrolment planning and funding within </a:t>
            </a:r>
            <a:r>
              <a:rPr lang="en-US" sz="1800" dirty="0"/>
              <a:t>the PSET system:  </a:t>
            </a:r>
          </a:p>
          <a:p>
            <a:pPr marL="722313" lvl="1" indent="-449263">
              <a:spcBef>
                <a:spcPts val="0"/>
              </a:spcBef>
              <a:spcAft>
                <a:spcPts val="0"/>
              </a:spcAft>
              <a:buFont typeface="Courier New" panose="02070309020205020404" pitchFamily="49" charset="0"/>
              <a:buChar char="o"/>
            </a:pPr>
            <a:r>
              <a:rPr lang="en-US" sz="1800" dirty="0"/>
              <a:t>Skills Supply and Demand </a:t>
            </a:r>
          </a:p>
          <a:p>
            <a:pPr marL="722313" lvl="1" indent="-449263">
              <a:spcBef>
                <a:spcPts val="0"/>
              </a:spcBef>
              <a:spcAft>
                <a:spcPts val="0"/>
              </a:spcAft>
              <a:buFont typeface="Courier New" panose="02070309020205020404" pitchFamily="49" charset="0"/>
              <a:buChar char="o"/>
            </a:pPr>
            <a:r>
              <a:rPr lang="en-US" sz="1800" dirty="0"/>
              <a:t>Statistics on PSET </a:t>
            </a:r>
          </a:p>
          <a:p>
            <a:pPr marL="722313" lvl="1" indent="-449263">
              <a:spcBef>
                <a:spcPts val="0"/>
              </a:spcBef>
              <a:spcAft>
                <a:spcPts val="0"/>
              </a:spcAft>
              <a:buFont typeface="Courier New" panose="02070309020205020404" pitchFamily="49" charset="0"/>
              <a:buChar char="o"/>
            </a:pPr>
            <a:r>
              <a:rPr lang="en-US" sz="1800" dirty="0"/>
              <a:t>Macro- Indicator </a:t>
            </a:r>
            <a:r>
              <a:rPr lang="en-US" sz="1800" dirty="0" smtClean="0"/>
              <a:t>Trends</a:t>
            </a:r>
          </a:p>
          <a:p>
            <a:pPr>
              <a:spcBef>
                <a:spcPts val="0"/>
              </a:spcBef>
              <a:spcAft>
                <a:spcPts val="0"/>
              </a:spcAft>
            </a:pPr>
            <a:r>
              <a:rPr lang="en-US" sz="1800" dirty="0" smtClean="0"/>
              <a:t>Produced three oversight </a:t>
            </a:r>
            <a:r>
              <a:rPr lang="en-US" sz="1800" dirty="0"/>
              <a:t>reports </a:t>
            </a:r>
            <a:r>
              <a:rPr lang="en-US" sz="1800" dirty="0" smtClean="0"/>
              <a:t>on the implementation of:</a:t>
            </a:r>
            <a:endParaRPr lang="en-US" sz="1800" dirty="0"/>
          </a:p>
          <a:p>
            <a:pPr marL="722313" lvl="2" indent="-369888">
              <a:spcBef>
                <a:spcPts val="0"/>
              </a:spcBef>
              <a:spcAft>
                <a:spcPts val="0"/>
              </a:spcAft>
              <a:buFont typeface="Courier New" panose="02070309020205020404" pitchFamily="49" charset="0"/>
              <a:buChar char="o"/>
            </a:pPr>
            <a:r>
              <a:rPr lang="en-US" sz="1800" dirty="0"/>
              <a:t>Social Inclusion in PSET</a:t>
            </a:r>
          </a:p>
          <a:p>
            <a:pPr marL="722313" lvl="2" indent="-369888">
              <a:spcBef>
                <a:spcPts val="0"/>
              </a:spcBef>
              <a:spcAft>
                <a:spcPts val="0"/>
              </a:spcAft>
              <a:buFont typeface="Courier New" panose="02070309020205020404" pitchFamily="49" charset="0"/>
              <a:buChar char="o"/>
            </a:pPr>
            <a:r>
              <a:rPr lang="en-US" sz="1800" dirty="0"/>
              <a:t>Open Learning in PSET </a:t>
            </a:r>
          </a:p>
          <a:p>
            <a:pPr marL="722313" lvl="2" indent="-369888">
              <a:spcBef>
                <a:spcPts val="0"/>
              </a:spcBef>
              <a:spcAft>
                <a:spcPts val="0"/>
              </a:spcAft>
              <a:buFont typeface="Courier New" panose="02070309020205020404" pitchFamily="49" charset="0"/>
              <a:buChar char="o"/>
            </a:pPr>
            <a:r>
              <a:rPr lang="en-US" sz="1800" dirty="0"/>
              <a:t>Career Development </a:t>
            </a:r>
            <a:r>
              <a:rPr lang="en-US" sz="1800" dirty="0" smtClean="0"/>
              <a:t>Services</a:t>
            </a:r>
          </a:p>
          <a:p>
            <a:pPr marL="722313" lvl="2" indent="-369888">
              <a:spcBef>
                <a:spcPts val="0"/>
              </a:spcBef>
              <a:spcAft>
                <a:spcPts val="0"/>
              </a:spcAft>
              <a:buFont typeface="Courier New" panose="02070309020205020404" pitchFamily="49" charset="0"/>
              <a:buChar char="o"/>
            </a:pPr>
            <a:r>
              <a:rPr lang="en-US" sz="1800" dirty="0"/>
              <a:t>Recognition of Prior Learning </a:t>
            </a:r>
          </a:p>
          <a:p>
            <a:pPr marL="722313" lvl="2" indent="-369888">
              <a:spcBef>
                <a:spcPts val="0"/>
              </a:spcBef>
              <a:spcAft>
                <a:spcPts val="0"/>
              </a:spcAft>
              <a:buFont typeface="Courier New" panose="02070309020205020404" pitchFamily="49" charset="0"/>
              <a:buChar char="o"/>
            </a:pPr>
            <a:r>
              <a:rPr lang="en-US" sz="1800" dirty="0" smtClean="0"/>
              <a:t>Articulation</a:t>
            </a:r>
          </a:p>
          <a:p>
            <a:pPr>
              <a:spcBef>
                <a:spcPts val="0"/>
              </a:spcBef>
              <a:spcAft>
                <a:spcPts val="1200"/>
              </a:spcAft>
            </a:pPr>
            <a:r>
              <a:rPr lang="en-ZA" sz="1800" dirty="0" smtClean="0"/>
              <a:t>Produced </a:t>
            </a:r>
            <a:r>
              <a:rPr lang="en-ZA" sz="1800" dirty="0"/>
              <a:t>status report on </a:t>
            </a:r>
            <a:r>
              <a:rPr lang="en-US" sz="1800" dirty="0"/>
              <a:t>international relations, reflecting on all international bi-lateral and multi-lateral agreements and conventions  </a:t>
            </a:r>
          </a:p>
          <a:p>
            <a:pPr marL="342900" lvl="1" indent="-342900">
              <a:spcBef>
                <a:spcPts val="0"/>
              </a:spcBef>
              <a:spcAft>
                <a:spcPts val="1200"/>
              </a:spcAft>
              <a:buFont typeface="Arial" panose="020B0604020202020204" pitchFamily="34" charset="0"/>
              <a:buChar char="•"/>
            </a:pPr>
            <a:r>
              <a:rPr lang="en-US" sz="1800" dirty="0"/>
              <a:t>Mainstreaming of career development services </a:t>
            </a:r>
          </a:p>
          <a:p>
            <a:pPr marL="0" indent="0">
              <a:spcBef>
                <a:spcPts val="0"/>
              </a:spcBef>
              <a:spcAft>
                <a:spcPts val="1200"/>
              </a:spcAft>
              <a:buNone/>
            </a:pPr>
            <a:endParaRPr lang="en-US" sz="1800" dirty="0"/>
          </a:p>
          <a:p>
            <a:pPr marL="0" indent="0">
              <a:spcBef>
                <a:spcPts val="0"/>
              </a:spcBef>
              <a:spcAft>
                <a:spcPts val="1200"/>
              </a:spcAft>
              <a:buNone/>
            </a:pPr>
            <a:endParaRPr lang="en-ZA" sz="1800" dirty="0" smtClean="0">
              <a:solidFill>
                <a:srgbClr val="FF0000"/>
              </a:solidFill>
            </a:endParaRPr>
          </a:p>
          <a:p>
            <a:pPr marL="0" indent="0">
              <a:spcBef>
                <a:spcPts val="0"/>
              </a:spcBef>
              <a:spcAft>
                <a:spcPts val="1200"/>
              </a:spcAft>
              <a:buNone/>
            </a:pPr>
            <a:endParaRPr lang="en-ZA" sz="1800" dirty="0" smtClean="0">
              <a:solidFill>
                <a:srgbClr val="FF0000"/>
              </a:solidFill>
            </a:endParaRPr>
          </a:p>
        </p:txBody>
      </p:sp>
      <p:sp>
        <p:nvSpPr>
          <p:cNvPr id="2" name="Rectangle 1"/>
          <p:cNvSpPr/>
          <p:nvPr/>
        </p:nvSpPr>
        <p:spPr>
          <a:xfrm>
            <a:off x="-171936" y="2438400"/>
            <a:ext cx="8858736" cy="507831"/>
          </a:xfrm>
          <a:prstGeom prst="rect">
            <a:avLst/>
          </a:prstGeom>
        </p:spPr>
        <p:txBody>
          <a:bodyPr wrap="square">
            <a:spAutoFit/>
          </a:bodyPr>
          <a:lstStyle/>
          <a:p>
            <a:endParaRPr lang="en-US" sz="1900" dirty="0" smtClean="0"/>
          </a:p>
          <a:p>
            <a:endParaRPr lang="en-ZA" sz="800" dirty="0"/>
          </a:p>
        </p:txBody>
      </p:sp>
      <p:sp>
        <p:nvSpPr>
          <p:cNvPr id="8" name="TextBox 7"/>
          <p:cNvSpPr txBox="1"/>
          <p:nvPr/>
        </p:nvSpPr>
        <p:spPr>
          <a:xfrm>
            <a:off x="418418" y="497566"/>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400" b="1" dirty="0"/>
              <a:t>Programme </a:t>
            </a:r>
            <a:r>
              <a:rPr lang="en-ZA" sz="2400" b="1" dirty="0" smtClean="0"/>
              <a:t>2 - </a:t>
            </a:r>
            <a:r>
              <a:rPr lang="en-ZA" sz="2400" b="1" dirty="0"/>
              <a:t>Planning, Policy and Strategy </a:t>
            </a:r>
            <a:endParaRPr lang="en-ZA" sz="2400" b="1" dirty="0">
              <a:cs typeface="Arial" pitchFamily="34" charset="0"/>
            </a:endParaRPr>
          </a:p>
        </p:txBody>
      </p:sp>
      <p:sp>
        <p:nvSpPr>
          <p:cNvPr id="9" name="Slide Number Placeholder 7"/>
          <p:cNvSpPr>
            <a:spLocks noGrp="1"/>
          </p:cNvSpPr>
          <p:nvPr>
            <p:ph type="sldNum" sz="quarter" idx="12"/>
          </p:nvPr>
        </p:nvSpPr>
        <p:spPr>
          <a:xfrm>
            <a:off x="7620001" y="6524625"/>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smtClean="0">
                <a:latin typeface="+mn-lt"/>
              </a:rPr>
              <a:pPr eaLnBrk="1" hangingPunct="1"/>
              <a:t>46</a:t>
            </a:fld>
            <a:endParaRPr lang="en-US" altLang="en-US" b="1" dirty="0">
              <a:latin typeface="+mn-lt"/>
            </a:endParaRPr>
          </a:p>
        </p:txBody>
      </p:sp>
    </p:spTree>
    <p:extLst>
      <p:ext uri="{BB962C8B-B14F-4D97-AF65-F5344CB8AC3E}">
        <p14:creationId xmlns:p14="http://schemas.microsoft.com/office/powerpoint/2010/main" xmlns="" val="32475583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456406" y="1210373"/>
            <a:ext cx="8439150" cy="5190427"/>
          </a:xfrm>
        </p:spPr>
        <p:txBody>
          <a:bodyPr/>
          <a:lstStyle/>
          <a:p>
            <a:pPr marL="400050" eaLnBrk="1" hangingPunct="1">
              <a:spcBef>
                <a:spcPts val="0"/>
              </a:spcBef>
              <a:spcAft>
                <a:spcPts val="1200"/>
              </a:spcAft>
            </a:pPr>
            <a:r>
              <a:rPr lang="en-US" sz="2000" dirty="0">
                <a:latin typeface="Arial" pitchFamily="34" charset="0"/>
                <a:cs typeface="Arial" pitchFamily="34" charset="0"/>
              </a:rPr>
              <a:t>The </a:t>
            </a:r>
            <a:r>
              <a:rPr lang="en-US" sz="2000" b="1" i="1" dirty="0">
                <a:latin typeface="Arial" pitchFamily="34" charset="0"/>
                <a:cs typeface="Arial" pitchFamily="34" charset="0"/>
              </a:rPr>
              <a:t>purpose</a:t>
            </a:r>
            <a:r>
              <a:rPr lang="en-US" sz="2000" dirty="0">
                <a:latin typeface="Arial" pitchFamily="34" charset="0"/>
                <a:cs typeface="Arial" pitchFamily="34" charset="0"/>
              </a:rPr>
              <a:t> of the programme is to provide strategic leadership,  management and support services to the </a:t>
            </a:r>
            <a:r>
              <a:rPr lang="en-US" sz="2000" dirty="0" smtClean="0">
                <a:latin typeface="Arial" pitchFamily="34" charset="0"/>
                <a:cs typeface="Arial" pitchFamily="34" charset="0"/>
              </a:rPr>
              <a:t>Department</a:t>
            </a:r>
          </a:p>
          <a:p>
            <a:pPr marL="400050" eaLnBrk="1" hangingPunct="1">
              <a:spcBef>
                <a:spcPts val="0"/>
              </a:spcBef>
              <a:spcAft>
                <a:spcPts val="1200"/>
              </a:spcAft>
            </a:pPr>
            <a:r>
              <a:rPr lang="en-US" sz="2000" dirty="0" smtClean="0">
                <a:latin typeface="Arial" pitchFamily="34" charset="0"/>
                <a:cs typeface="Arial" pitchFamily="34" charset="0"/>
              </a:rPr>
              <a:t>Its focus areas in 2018/19 financial year were:</a:t>
            </a:r>
          </a:p>
          <a:p>
            <a:pPr marL="800100" lvl="1" eaLnBrk="1" hangingPunct="1">
              <a:spcBef>
                <a:spcPts val="0"/>
              </a:spcBef>
              <a:spcAft>
                <a:spcPts val="1200"/>
              </a:spcAft>
              <a:buFont typeface="Wingdings" panose="05000000000000000000" pitchFamily="2" charset="2"/>
              <a:buChar char="ü"/>
            </a:pPr>
            <a:r>
              <a:rPr lang="en-US" sz="2000" dirty="0" smtClean="0"/>
              <a:t>Filling of funded vacancies </a:t>
            </a:r>
          </a:p>
          <a:p>
            <a:pPr marL="800100" lvl="1" eaLnBrk="1" hangingPunct="1">
              <a:spcBef>
                <a:spcPts val="0"/>
              </a:spcBef>
              <a:spcAft>
                <a:spcPts val="1200"/>
              </a:spcAft>
              <a:buFont typeface="Wingdings" panose="05000000000000000000" pitchFamily="2" charset="2"/>
              <a:buChar char="ü"/>
            </a:pPr>
            <a:r>
              <a:rPr lang="en-US" sz="2000" dirty="0" smtClean="0"/>
              <a:t>Improving human </a:t>
            </a:r>
            <a:r>
              <a:rPr lang="en-US" sz="2000" dirty="0"/>
              <a:t>r</a:t>
            </a:r>
            <a:r>
              <a:rPr lang="en-US" sz="2000" dirty="0" smtClean="0"/>
              <a:t>esource recruitment and selection process </a:t>
            </a:r>
            <a:endParaRPr lang="en-US" sz="2000" dirty="0"/>
          </a:p>
          <a:p>
            <a:pPr marL="800100" lvl="1" eaLnBrk="1" hangingPunct="1">
              <a:spcBef>
                <a:spcPts val="0"/>
              </a:spcBef>
              <a:spcAft>
                <a:spcPts val="1200"/>
              </a:spcAft>
              <a:buFont typeface="Wingdings" panose="05000000000000000000" pitchFamily="2" charset="2"/>
              <a:buChar char="ü"/>
            </a:pPr>
            <a:r>
              <a:rPr lang="en-US" sz="2000" dirty="0" smtClean="0"/>
              <a:t>Management of disciplinary cases </a:t>
            </a:r>
            <a:endParaRPr lang="en-US" sz="2000" dirty="0"/>
          </a:p>
          <a:p>
            <a:pPr marL="800100" lvl="1" eaLnBrk="1" hangingPunct="1">
              <a:spcBef>
                <a:spcPts val="0"/>
              </a:spcBef>
              <a:spcAft>
                <a:spcPts val="1200"/>
              </a:spcAft>
              <a:buFont typeface="Wingdings" panose="05000000000000000000" pitchFamily="2" charset="2"/>
              <a:buChar char="ü"/>
            </a:pPr>
            <a:r>
              <a:rPr lang="en-US" sz="2000" dirty="0" smtClean="0"/>
              <a:t>Management of creditor payments </a:t>
            </a:r>
          </a:p>
          <a:p>
            <a:pPr marL="0" indent="0">
              <a:spcBef>
                <a:spcPts val="0"/>
              </a:spcBef>
              <a:spcAft>
                <a:spcPts val="1200"/>
              </a:spcAft>
              <a:buNone/>
            </a:pPr>
            <a:endParaRPr lang="en-ZA" sz="2000" dirty="0"/>
          </a:p>
          <a:p>
            <a:pPr eaLnBrk="1" hangingPunct="1">
              <a:spcBef>
                <a:spcPts val="0"/>
              </a:spcBef>
              <a:spcAft>
                <a:spcPts val="1200"/>
              </a:spcAft>
            </a:pPr>
            <a:endParaRPr lang="en-US" sz="2000" dirty="0"/>
          </a:p>
          <a:p>
            <a:pPr marL="0" indent="0" eaLnBrk="1" hangingPunct="1">
              <a:spcBef>
                <a:spcPts val="0"/>
              </a:spcBef>
              <a:spcAft>
                <a:spcPts val="1200"/>
              </a:spcAft>
              <a:buNone/>
            </a:pPr>
            <a:endParaRPr lang="en-ZA" sz="2000" dirty="0" smtClean="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9" name="TextBox 8"/>
          <p:cNvSpPr txBox="1"/>
          <p:nvPr/>
        </p:nvSpPr>
        <p:spPr>
          <a:xfrm>
            <a:off x="418418" y="497566"/>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cs typeface="Arial" pitchFamily="34" charset="0"/>
              </a:rPr>
              <a:t>Programme</a:t>
            </a:r>
            <a:r>
              <a:rPr lang="en-US" sz="2400" b="1" dirty="0">
                <a:cs typeface="Arial" pitchFamily="34" charset="0"/>
              </a:rPr>
              <a:t> </a:t>
            </a:r>
            <a:r>
              <a:rPr lang="en-US" sz="2400" b="1" dirty="0" smtClean="0">
                <a:cs typeface="Arial" pitchFamily="34" charset="0"/>
              </a:rPr>
              <a:t>1 - Administration</a:t>
            </a:r>
            <a:endParaRPr lang="en-US" sz="2400" b="1" dirty="0">
              <a:cs typeface="Arial" pitchFamily="34" charset="0"/>
            </a:endParaRPr>
          </a:p>
        </p:txBody>
      </p:sp>
      <p:sp>
        <p:nvSpPr>
          <p:cNvPr id="10" name="Slide Number Placeholder 7"/>
          <p:cNvSpPr>
            <a:spLocks noGrp="1"/>
          </p:cNvSpPr>
          <p:nvPr>
            <p:ph type="sldNum" sz="quarter" idx="12"/>
          </p:nvPr>
        </p:nvSpPr>
        <p:spPr>
          <a:xfrm>
            <a:off x="7620001" y="6524625"/>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47</a:t>
            </a:r>
            <a:endParaRPr lang="en-US" altLang="en-US" b="1" dirty="0">
              <a:latin typeface="+mn-lt"/>
            </a:endParaRPr>
          </a:p>
        </p:txBody>
      </p:sp>
    </p:spTree>
    <p:extLst>
      <p:ext uri="{BB962C8B-B14F-4D97-AF65-F5344CB8AC3E}">
        <p14:creationId xmlns:p14="http://schemas.microsoft.com/office/powerpoint/2010/main" xmlns="" val="3273015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408039" y="988728"/>
            <a:ext cx="8278761" cy="5190427"/>
          </a:xfrm>
        </p:spPr>
        <p:txBody>
          <a:bodyPr/>
          <a:lstStyle/>
          <a:p>
            <a:pPr marL="57150" indent="0" eaLnBrk="1" hangingPunct="1">
              <a:spcBef>
                <a:spcPts val="0"/>
              </a:spcBef>
              <a:spcAft>
                <a:spcPts val="1200"/>
              </a:spcAft>
              <a:buNone/>
            </a:pPr>
            <a:r>
              <a:rPr lang="en-US" sz="1900" b="1" dirty="0" smtClean="0">
                <a:latin typeface="Arial" pitchFamily="34" charset="0"/>
                <a:cs typeface="Arial" pitchFamily="34" charset="0"/>
              </a:rPr>
              <a:t>Performance against targets </a:t>
            </a:r>
          </a:p>
          <a:p>
            <a:pPr marL="57150" indent="0" eaLnBrk="1" hangingPunct="1">
              <a:spcBef>
                <a:spcPts val="0"/>
              </a:spcBef>
              <a:spcAft>
                <a:spcPts val="1200"/>
              </a:spcAft>
              <a:buNone/>
            </a:pPr>
            <a:r>
              <a:rPr lang="en-ZA" sz="1900" dirty="0"/>
              <a:t>7</a:t>
            </a:r>
            <a:r>
              <a:rPr lang="en-ZA" sz="1900" dirty="0" smtClean="0"/>
              <a:t> (70%) of 10 targets were achieved as follows:</a:t>
            </a:r>
            <a:endParaRPr lang="en-ZA" sz="1900" dirty="0"/>
          </a:p>
          <a:p>
            <a:pPr lvl="1">
              <a:spcBef>
                <a:spcPts val="0"/>
              </a:spcBef>
              <a:spcAft>
                <a:spcPts val="1200"/>
              </a:spcAft>
              <a:buFont typeface="Arial" panose="020B0604020202020204" pitchFamily="34" charset="0"/>
              <a:buChar char="•"/>
            </a:pPr>
            <a:r>
              <a:rPr lang="en-US" sz="1900" dirty="0" smtClean="0"/>
              <a:t>The Department has been able to fill funded vacancies within 159 </a:t>
            </a:r>
            <a:r>
              <a:rPr lang="en-US" sz="1900" dirty="0"/>
              <a:t>days </a:t>
            </a:r>
            <a:r>
              <a:rPr lang="en-US" sz="1900" dirty="0" smtClean="0"/>
              <a:t>against the target </a:t>
            </a:r>
            <a:r>
              <a:rPr lang="en-US" sz="1900" dirty="0"/>
              <a:t>of 180 days</a:t>
            </a:r>
          </a:p>
          <a:p>
            <a:pPr lvl="1">
              <a:spcBef>
                <a:spcPts val="0"/>
              </a:spcBef>
              <a:spcAft>
                <a:spcPts val="1200"/>
              </a:spcAft>
              <a:buFont typeface="Arial" panose="020B0604020202020204" pitchFamily="34" charset="0"/>
              <a:buChar char="•"/>
            </a:pPr>
            <a:r>
              <a:rPr lang="en-US" sz="1900" dirty="0"/>
              <a:t>93,8% of funded vacancies were filled during 2018/19 financial </a:t>
            </a:r>
            <a:r>
              <a:rPr lang="en-US" sz="1900" dirty="0" smtClean="0"/>
              <a:t>year, exceeding the targeted 90% </a:t>
            </a:r>
            <a:endParaRPr lang="en-ZA" sz="1900" dirty="0"/>
          </a:p>
          <a:p>
            <a:pPr lvl="1">
              <a:spcBef>
                <a:spcPts val="0"/>
              </a:spcBef>
              <a:spcAft>
                <a:spcPts val="1200"/>
              </a:spcAft>
              <a:buFont typeface="Arial" panose="020B0604020202020204" pitchFamily="34" charset="0"/>
              <a:buChar char="•"/>
            </a:pPr>
            <a:r>
              <a:rPr lang="en-US" sz="1900" dirty="0"/>
              <a:t>N</a:t>
            </a:r>
            <a:r>
              <a:rPr lang="en-US" sz="1900" dirty="0" smtClean="0"/>
              <a:t>etwork </a:t>
            </a:r>
            <a:r>
              <a:rPr lang="en-US" sz="1900" dirty="0"/>
              <a:t>connectivity uptime </a:t>
            </a:r>
            <a:r>
              <a:rPr lang="en-US" sz="1900" dirty="0" smtClean="0"/>
              <a:t>has been at 99.5</a:t>
            </a:r>
            <a:r>
              <a:rPr lang="en-US" sz="1900" dirty="0"/>
              <a:t>% </a:t>
            </a:r>
            <a:r>
              <a:rPr lang="en-US" sz="1900" dirty="0" smtClean="0"/>
              <a:t>through out the financial year against the 95% target </a:t>
            </a:r>
            <a:endParaRPr lang="en-US" sz="1900" dirty="0"/>
          </a:p>
          <a:p>
            <a:pPr lvl="1">
              <a:spcBef>
                <a:spcPts val="0"/>
              </a:spcBef>
              <a:spcAft>
                <a:spcPts val="1200"/>
              </a:spcAft>
              <a:buFont typeface="Arial" panose="020B0604020202020204" pitchFamily="34" charset="0"/>
              <a:buChar char="•"/>
            </a:pPr>
            <a:r>
              <a:rPr lang="en-US" sz="1900" dirty="0" smtClean="0"/>
              <a:t>Department received an unqualified </a:t>
            </a:r>
            <a:r>
              <a:rPr lang="en-US" sz="1900" dirty="0"/>
              <a:t>audit </a:t>
            </a:r>
            <a:r>
              <a:rPr lang="en-US" sz="1900" dirty="0" smtClean="0"/>
              <a:t>opinion from the Auditor General as planned </a:t>
            </a:r>
            <a:endParaRPr lang="en-US" sz="1900" dirty="0"/>
          </a:p>
          <a:p>
            <a:pPr lvl="1">
              <a:spcBef>
                <a:spcPts val="0"/>
              </a:spcBef>
              <a:spcAft>
                <a:spcPts val="1200"/>
              </a:spcAft>
              <a:buFont typeface="Arial" panose="020B0604020202020204" pitchFamily="34" charset="0"/>
              <a:buChar char="•"/>
            </a:pPr>
            <a:r>
              <a:rPr lang="en-GB" sz="1900" dirty="0" smtClean="0"/>
              <a:t>Developed </a:t>
            </a:r>
            <a:r>
              <a:rPr lang="en-GB" sz="1900" dirty="0"/>
              <a:t>and implemented a remedial plan on audit findings of the previous financial year </a:t>
            </a:r>
            <a:endParaRPr lang="en-GB" sz="1900" dirty="0" smtClean="0"/>
          </a:p>
          <a:p>
            <a:pPr lvl="1">
              <a:spcBef>
                <a:spcPts val="0"/>
              </a:spcBef>
              <a:spcAft>
                <a:spcPts val="1200"/>
              </a:spcAft>
              <a:buFont typeface="Arial" panose="020B0604020202020204" pitchFamily="34" charset="0"/>
              <a:buChar char="•"/>
            </a:pPr>
            <a:r>
              <a:rPr lang="en-ZA" sz="1900" dirty="0" smtClean="0"/>
              <a:t>Report </a:t>
            </a:r>
            <a:r>
              <a:rPr lang="en-ZA" sz="1900" dirty="0"/>
              <a:t>on the corporate governance of ICT policy framework   </a:t>
            </a:r>
            <a:endParaRPr lang="en-ZA" sz="1900" dirty="0" smtClean="0"/>
          </a:p>
          <a:p>
            <a:pPr lvl="1">
              <a:spcBef>
                <a:spcPts val="0"/>
              </a:spcBef>
              <a:spcAft>
                <a:spcPts val="1200"/>
              </a:spcAft>
              <a:buFont typeface="Arial" panose="020B0604020202020204" pitchFamily="34" charset="0"/>
              <a:buChar char="•"/>
            </a:pPr>
            <a:r>
              <a:rPr lang="en-ZA" sz="1900" dirty="0" smtClean="0"/>
              <a:t>ICT </a:t>
            </a:r>
            <a:r>
              <a:rPr lang="en-ZA" sz="1900" dirty="0"/>
              <a:t>procurement plan for 2019/20 was developed </a:t>
            </a:r>
          </a:p>
          <a:p>
            <a:pPr marL="457200" lvl="1" indent="0">
              <a:spcBef>
                <a:spcPts val="0"/>
              </a:spcBef>
              <a:spcAft>
                <a:spcPts val="1200"/>
              </a:spcAft>
              <a:buNone/>
            </a:pPr>
            <a:endParaRPr lang="en-US" sz="1900" dirty="0"/>
          </a:p>
          <a:p>
            <a:pPr marL="0" indent="0" eaLnBrk="1" hangingPunct="1">
              <a:spcBef>
                <a:spcPts val="0"/>
              </a:spcBef>
              <a:spcAft>
                <a:spcPts val="1200"/>
              </a:spcAft>
              <a:buNone/>
            </a:pPr>
            <a:endParaRPr lang="en-ZA" sz="1900" dirty="0" smtClean="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9" name="TextBox 8"/>
          <p:cNvSpPr txBox="1"/>
          <p:nvPr/>
        </p:nvSpPr>
        <p:spPr>
          <a:xfrm>
            <a:off x="418418" y="497566"/>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cs typeface="Arial" pitchFamily="34" charset="0"/>
              </a:rPr>
              <a:t>Programme</a:t>
            </a:r>
            <a:r>
              <a:rPr lang="en-US" sz="2400" b="1" dirty="0">
                <a:cs typeface="Arial" pitchFamily="34" charset="0"/>
              </a:rPr>
              <a:t> </a:t>
            </a:r>
            <a:r>
              <a:rPr lang="en-US" sz="2400" b="1" dirty="0" smtClean="0">
                <a:cs typeface="Arial" pitchFamily="34" charset="0"/>
              </a:rPr>
              <a:t>1 - Administration</a:t>
            </a:r>
            <a:endParaRPr lang="en-US" sz="2400" b="1" dirty="0">
              <a:cs typeface="Arial" pitchFamily="34" charset="0"/>
            </a:endParaRPr>
          </a:p>
        </p:txBody>
      </p:sp>
      <p:sp>
        <p:nvSpPr>
          <p:cNvPr id="10" name="Slide Number Placeholder 7"/>
          <p:cNvSpPr>
            <a:spLocks noGrp="1"/>
          </p:cNvSpPr>
          <p:nvPr>
            <p:ph type="sldNum" sz="quarter" idx="12"/>
          </p:nvPr>
        </p:nvSpPr>
        <p:spPr>
          <a:xfrm>
            <a:off x="7620001" y="6524625"/>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48</a:t>
            </a:r>
            <a:endParaRPr lang="en-US" altLang="en-US" b="1" dirty="0">
              <a:latin typeface="+mn-lt"/>
            </a:endParaRPr>
          </a:p>
        </p:txBody>
      </p:sp>
    </p:spTree>
    <p:extLst>
      <p:ext uri="{BB962C8B-B14F-4D97-AF65-F5344CB8AC3E}">
        <p14:creationId xmlns:p14="http://schemas.microsoft.com/office/powerpoint/2010/main" xmlns="" val="14550424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526897" y="1066800"/>
            <a:ext cx="7975872" cy="4922456"/>
          </a:xfrm>
        </p:spPr>
        <p:txBody>
          <a:bodyPr/>
          <a:lstStyle/>
          <a:p>
            <a:pPr marL="0" indent="0" eaLnBrk="1" hangingPunct="1">
              <a:spcAft>
                <a:spcPts val="0"/>
              </a:spcAft>
              <a:buNone/>
            </a:pPr>
            <a:r>
              <a:rPr lang="en-ZA" sz="2000" dirty="0" smtClean="0"/>
              <a:t>3 </a:t>
            </a:r>
            <a:r>
              <a:rPr lang="en-ZA" sz="2000" dirty="0"/>
              <a:t>(30%) of the 10 targets were not achieved as follows:</a:t>
            </a:r>
          </a:p>
          <a:p>
            <a:pPr marL="0" indent="0" eaLnBrk="1" hangingPunct="1">
              <a:spcAft>
                <a:spcPts val="0"/>
              </a:spcAft>
              <a:buNone/>
            </a:pPr>
            <a:endParaRPr lang="en-ZA" sz="2000" u="sng" dirty="0"/>
          </a:p>
          <a:p>
            <a:pPr marL="21590" indent="0">
              <a:spcAft>
                <a:spcPts val="0"/>
              </a:spcAft>
              <a:buNone/>
            </a:pPr>
            <a:r>
              <a:rPr lang="en-GB" sz="2000" b="1" dirty="0"/>
              <a:t>Resolving all disciplinary cases within 90 days</a:t>
            </a:r>
            <a:endParaRPr lang="en-ZA" sz="2000" b="1" dirty="0">
              <a:latin typeface="Arial" pitchFamily="34" charset="0"/>
              <a:cs typeface="Arial" pitchFamily="34" charset="0"/>
            </a:endParaRPr>
          </a:p>
          <a:p>
            <a:pPr marL="0" indent="0" eaLnBrk="1" hangingPunct="1">
              <a:spcAft>
                <a:spcPts val="0"/>
              </a:spcAft>
              <a:buNone/>
            </a:pPr>
            <a:endParaRPr lang="en-GB" sz="2000" b="1" dirty="0">
              <a:latin typeface="Arial" pitchFamily="34" charset="0"/>
              <a:cs typeface="Arial" pitchFamily="34" charset="0"/>
            </a:endParaRPr>
          </a:p>
          <a:p>
            <a:pPr eaLnBrk="1" fontAlgn="auto" hangingPunct="1">
              <a:spcBef>
                <a:spcPts val="0"/>
              </a:spcBef>
              <a:spcAft>
                <a:spcPts val="0"/>
              </a:spcAft>
              <a:defRPr/>
            </a:pPr>
            <a:r>
              <a:rPr lang="en-ZA" sz="2000" kern="1200" dirty="0"/>
              <a:t>Only 78% of disciplinary cases were resolved within 90 days </a:t>
            </a:r>
          </a:p>
          <a:p>
            <a:pPr eaLnBrk="1" fontAlgn="auto" hangingPunct="1">
              <a:spcBef>
                <a:spcPts val="0"/>
              </a:spcBef>
              <a:spcAft>
                <a:spcPts val="0"/>
              </a:spcAft>
              <a:defRPr/>
            </a:pPr>
            <a:r>
              <a:rPr lang="en-ZA" sz="2000" kern="1200" dirty="0"/>
              <a:t>Underperformance is attributed to chairpersons who do not prioritise disciplinary hearings, lack of capacity to investigate, initiate and chairing of disciplinary </a:t>
            </a:r>
            <a:r>
              <a:rPr lang="en-ZA" sz="2000" kern="1200" dirty="0" smtClean="0"/>
              <a:t>hearings.</a:t>
            </a:r>
          </a:p>
          <a:p>
            <a:pPr eaLnBrk="1" fontAlgn="auto" hangingPunct="1">
              <a:spcBef>
                <a:spcPts val="0"/>
              </a:spcBef>
              <a:spcAft>
                <a:spcPts val="0"/>
              </a:spcAft>
              <a:defRPr/>
            </a:pPr>
            <a:r>
              <a:rPr lang="en-ZA" sz="2000" kern="1200" dirty="0" smtClean="0"/>
              <a:t>Training </a:t>
            </a:r>
            <a:r>
              <a:rPr lang="en-ZA" sz="2000" kern="1200" dirty="0"/>
              <a:t>on investigations, initiating and chairing misconduct </a:t>
            </a:r>
            <a:r>
              <a:rPr lang="en-ZA" sz="2000" kern="1200" dirty="0" smtClean="0"/>
              <a:t>hearings will be conducted </a:t>
            </a:r>
            <a:endParaRPr lang="en-ZA" sz="2000" kern="1200" dirty="0"/>
          </a:p>
          <a:p>
            <a:pPr marL="0" indent="0">
              <a:spcBef>
                <a:spcPts val="0"/>
              </a:spcBef>
              <a:spcAft>
                <a:spcPts val="1200"/>
              </a:spcAft>
              <a:buNone/>
            </a:pPr>
            <a:endParaRPr lang="en-ZA" sz="2000" dirty="0" smtClean="0"/>
          </a:p>
          <a:p>
            <a:pPr>
              <a:spcBef>
                <a:spcPts val="0"/>
              </a:spcBef>
              <a:spcAft>
                <a:spcPts val="1200"/>
              </a:spcAft>
            </a:pPr>
            <a:endParaRPr lang="en-ZA" sz="2000" dirty="0"/>
          </a:p>
          <a:p>
            <a:pPr eaLnBrk="1" hangingPunct="1">
              <a:spcBef>
                <a:spcPts val="0"/>
              </a:spcBef>
              <a:spcAft>
                <a:spcPts val="1200"/>
              </a:spcAft>
            </a:pPr>
            <a:endParaRPr lang="en-US" sz="2000" dirty="0"/>
          </a:p>
          <a:p>
            <a:pPr marL="0" indent="0" eaLnBrk="1" hangingPunct="1">
              <a:spcBef>
                <a:spcPts val="0"/>
              </a:spcBef>
              <a:spcAft>
                <a:spcPts val="1200"/>
              </a:spcAft>
              <a:buNone/>
            </a:pPr>
            <a:endParaRPr lang="en-ZA" sz="2000" dirty="0" smtClean="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9" name="TextBox 8"/>
          <p:cNvSpPr txBox="1"/>
          <p:nvPr/>
        </p:nvSpPr>
        <p:spPr>
          <a:xfrm>
            <a:off x="418418" y="497566"/>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cs typeface="Arial" pitchFamily="34" charset="0"/>
              </a:rPr>
              <a:t>Programme</a:t>
            </a:r>
            <a:r>
              <a:rPr lang="en-US" sz="2400" b="1" dirty="0">
                <a:cs typeface="Arial" pitchFamily="34" charset="0"/>
              </a:rPr>
              <a:t> </a:t>
            </a:r>
            <a:r>
              <a:rPr lang="en-US" sz="2400" b="1" dirty="0" smtClean="0">
                <a:cs typeface="Arial" pitchFamily="34" charset="0"/>
              </a:rPr>
              <a:t>1 - Administration</a:t>
            </a:r>
            <a:endParaRPr lang="en-US" sz="2400" b="1" dirty="0">
              <a:cs typeface="Arial" pitchFamily="34" charset="0"/>
            </a:endParaRPr>
          </a:p>
        </p:txBody>
      </p:sp>
      <p:sp>
        <p:nvSpPr>
          <p:cNvPr id="10" name="Slide Number Placeholder 7"/>
          <p:cNvSpPr>
            <a:spLocks noGrp="1"/>
          </p:cNvSpPr>
          <p:nvPr>
            <p:ph type="sldNum" sz="quarter" idx="12"/>
          </p:nvPr>
        </p:nvSpPr>
        <p:spPr>
          <a:xfrm>
            <a:off x="7779670" y="6524625"/>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49</a:t>
            </a:r>
            <a:endParaRPr lang="en-US" altLang="en-US" b="1" dirty="0">
              <a:latin typeface="+mn-lt"/>
            </a:endParaRPr>
          </a:p>
        </p:txBody>
      </p:sp>
    </p:spTree>
    <p:extLst>
      <p:ext uri="{BB962C8B-B14F-4D97-AF65-F5344CB8AC3E}">
        <p14:creationId xmlns:p14="http://schemas.microsoft.com/office/powerpoint/2010/main" xmlns="" val="3159485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23003" y="517591"/>
            <a:ext cx="8097994"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800" b="1" dirty="0">
                <a:latin typeface="Arial" panose="020B0604020202020204" pitchFamily="34" charset="0"/>
                <a:cs typeface="Arial" pitchFamily="34" charset="0"/>
              </a:rPr>
              <a:t>Strategic </a:t>
            </a:r>
            <a:r>
              <a:rPr lang="en-US" sz="2800" b="1" dirty="0" smtClean="0">
                <a:latin typeface="Arial" panose="020B0604020202020204" pitchFamily="34" charset="0"/>
                <a:cs typeface="Arial" pitchFamily="34" charset="0"/>
              </a:rPr>
              <a:t>Overview</a:t>
            </a:r>
            <a:endParaRPr lang="en-US" sz="2800" b="1" dirty="0">
              <a:latin typeface="Arial" panose="020B0604020202020204" pitchFamily="34" charset="0"/>
              <a:cs typeface="Arial" pitchFamily="34" charset="0"/>
            </a:endParaRPr>
          </a:p>
        </p:txBody>
      </p:sp>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5</a:t>
            </a:fld>
            <a:endParaRPr lang="en-US" altLang="en-US" b="1" dirty="0"/>
          </a:p>
        </p:txBody>
      </p:sp>
      <p:sp>
        <p:nvSpPr>
          <p:cNvPr id="3077" name="TextBox 7"/>
          <p:cNvSpPr txBox="1">
            <a:spLocks noChangeArrowheads="1"/>
          </p:cNvSpPr>
          <p:nvPr/>
        </p:nvSpPr>
        <p:spPr bwMode="auto">
          <a:xfrm>
            <a:off x="523003" y="1066800"/>
            <a:ext cx="8097994" cy="6401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eaLnBrk="1" hangingPunct="1">
              <a:spcBef>
                <a:spcPts val="0"/>
              </a:spcBef>
              <a:spcAft>
                <a:spcPts val="600"/>
              </a:spcAft>
              <a:defRPr/>
            </a:pPr>
            <a:r>
              <a:rPr lang="en-US" sz="2000" b="1" kern="0" dirty="0" smtClean="0">
                <a:latin typeface="Arial" panose="020B0604020202020204" pitchFamily="34" charset="0"/>
                <a:cs typeface="Arial" pitchFamily="34" charset="0"/>
              </a:rPr>
              <a:t>On Infrastructure development and maintenance </a:t>
            </a:r>
          </a:p>
          <a:p>
            <a:pPr marL="342900" indent="-342900" eaLnBrk="1" hangingPunct="1">
              <a:spcBef>
                <a:spcPts val="0"/>
              </a:spcBef>
              <a:spcAft>
                <a:spcPts val="600"/>
              </a:spcAft>
              <a:buFont typeface="Arial" panose="020B0604020202020204" pitchFamily="34" charset="0"/>
              <a:buChar char="•"/>
              <a:defRPr/>
            </a:pPr>
            <a:r>
              <a:rPr lang="en-ZA" sz="2000" kern="0" dirty="0" smtClean="0"/>
              <a:t>With regard to universities </a:t>
            </a:r>
          </a:p>
          <a:p>
            <a:pPr marL="550863" lvl="1" indent="-342900" eaLnBrk="1" hangingPunct="1">
              <a:spcBef>
                <a:spcPts val="0"/>
              </a:spcBef>
              <a:spcAft>
                <a:spcPts val="600"/>
              </a:spcAft>
              <a:buFont typeface="Calibri" panose="020F0502020204030204" pitchFamily="34" charset="0"/>
              <a:buChar char="−"/>
              <a:defRPr/>
            </a:pPr>
            <a:r>
              <a:rPr lang="en-ZA" sz="2000" kern="0" dirty="0" smtClean="0"/>
              <a:t>A grant on infrastructure </a:t>
            </a:r>
            <a:r>
              <a:rPr lang="en-ZA" sz="2000" kern="0" dirty="0"/>
              <a:t>and efficiency </a:t>
            </a:r>
            <a:r>
              <a:rPr lang="en-ZA" sz="2000" kern="0" dirty="0" smtClean="0"/>
              <a:t>was </a:t>
            </a:r>
            <a:r>
              <a:rPr lang="en-ZA" sz="2000" kern="0" dirty="0"/>
              <a:t>introduced in </a:t>
            </a:r>
            <a:r>
              <a:rPr lang="en-US" sz="2000" kern="0" dirty="0" smtClean="0">
                <a:cs typeface="Arial" pitchFamily="34" charset="0"/>
              </a:rPr>
              <a:t>2007/08</a:t>
            </a:r>
          </a:p>
          <a:p>
            <a:pPr marL="550863" lvl="1" indent="-342900" eaLnBrk="1" hangingPunct="1">
              <a:spcBef>
                <a:spcPts val="0"/>
              </a:spcBef>
              <a:spcAft>
                <a:spcPts val="600"/>
              </a:spcAft>
              <a:buFont typeface="Calibri" panose="020F0502020204030204" pitchFamily="34" charset="0"/>
              <a:buChar char="−"/>
              <a:defRPr/>
            </a:pPr>
            <a:r>
              <a:rPr lang="en-US" sz="2000" kern="0" dirty="0" smtClean="0">
                <a:cs typeface="Arial" pitchFamily="34" charset="0"/>
              </a:rPr>
              <a:t>Allocation is </a:t>
            </a:r>
            <a:r>
              <a:rPr lang="en-US" sz="2000" kern="0" dirty="0">
                <a:cs typeface="Arial" pitchFamily="34" charset="0"/>
              </a:rPr>
              <a:t>in 3 year funding cycles to support infrastructure development plans.  </a:t>
            </a:r>
          </a:p>
          <a:p>
            <a:pPr marL="550863" lvl="1" indent="-342900" eaLnBrk="1" hangingPunct="1">
              <a:spcBef>
                <a:spcPts val="0"/>
              </a:spcBef>
              <a:spcAft>
                <a:spcPts val="600"/>
              </a:spcAft>
              <a:buFont typeface="Calibri" panose="020F0502020204030204" pitchFamily="34" charset="0"/>
              <a:buChar char="−"/>
              <a:defRPr/>
            </a:pPr>
            <a:r>
              <a:rPr lang="en-US" sz="2000" kern="0" dirty="0" smtClean="0">
                <a:cs typeface="Arial" pitchFamily="34" charset="0"/>
              </a:rPr>
              <a:t>Utilization </a:t>
            </a:r>
            <a:r>
              <a:rPr lang="en-US" sz="2000" kern="0" dirty="0">
                <a:cs typeface="Arial" pitchFamily="34" charset="0"/>
              </a:rPr>
              <a:t>of funds is monitored and progress with respect to infrastructure development of the system is assessed and reported annually </a:t>
            </a:r>
            <a:endParaRPr lang="en-US" sz="2000" kern="0" dirty="0" smtClean="0">
              <a:cs typeface="Arial" pitchFamily="34" charset="0"/>
            </a:endParaRPr>
          </a:p>
          <a:p>
            <a:pPr marL="0" indent="0" eaLnBrk="1" hangingPunct="1">
              <a:spcBef>
                <a:spcPts val="0"/>
              </a:spcBef>
              <a:spcAft>
                <a:spcPts val="600"/>
              </a:spcAft>
              <a:defRPr/>
            </a:pPr>
            <a:r>
              <a:rPr lang="en-ZA" sz="2000" kern="0" dirty="0"/>
              <a:t>With regard to </a:t>
            </a:r>
            <a:r>
              <a:rPr lang="en-ZA" sz="2000" kern="0" dirty="0" smtClean="0"/>
              <a:t>TVET colleges </a:t>
            </a:r>
            <a:endParaRPr lang="en-ZA" sz="2000" kern="0" dirty="0"/>
          </a:p>
          <a:p>
            <a:pPr marL="285750" indent="-285750" eaLnBrk="1" hangingPunct="1">
              <a:spcBef>
                <a:spcPts val="0"/>
              </a:spcBef>
              <a:spcAft>
                <a:spcPts val="600"/>
              </a:spcAft>
              <a:buFont typeface="Arial" panose="020B0604020202020204" pitchFamily="34" charset="0"/>
              <a:buChar char="•"/>
              <a:defRPr/>
            </a:pPr>
            <a:r>
              <a:rPr lang="en-ZA" sz="2000" dirty="0" smtClean="0"/>
              <a:t>A new infrastructure grant has been introduced </a:t>
            </a:r>
          </a:p>
          <a:p>
            <a:pPr marL="285750" indent="-285750" eaLnBrk="1" hangingPunct="1">
              <a:spcBef>
                <a:spcPts val="0"/>
              </a:spcBef>
              <a:spcAft>
                <a:spcPts val="600"/>
              </a:spcAft>
              <a:buFont typeface="Arial" panose="020B0604020202020204" pitchFamily="34" charset="0"/>
              <a:buChar char="•"/>
              <a:defRPr/>
            </a:pPr>
            <a:r>
              <a:rPr lang="en-ZA" sz="2000" dirty="0" smtClean="0"/>
              <a:t>The </a:t>
            </a:r>
            <a:r>
              <a:rPr lang="en-ZA" sz="2000" dirty="0"/>
              <a:t>roll-out plan for the  construction of </a:t>
            </a:r>
            <a:r>
              <a:rPr lang="en-ZA" sz="2000" dirty="0" smtClean="0"/>
              <a:t>new college campuses is being </a:t>
            </a:r>
            <a:r>
              <a:rPr lang="en-ZA" sz="2000" dirty="0"/>
              <a:t>implemented in various provinces</a:t>
            </a:r>
          </a:p>
          <a:p>
            <a:pPr marL="285750" indent="-285750" eaLnBrk="1" hangingPunct="1">
              <a:spcBef>
                <a:spcPts val="0"/>
              </a:spcBef>
              <a:spcAft>
                <a:spcPts val="600"/>
              </a:spcAft>
              <a:buFont typeface="Arial" panose="020B0604020202020204" pitchFamily="34" charset="0"/>
              <a:buChar char="•"/>
              <a:defRPr/>
            </a:pPr>
            <a:r>
              <a:rPr lang="en-ZA" sz="2000" dirty="0" smtClean="0"/>
              <a:t>The maintenance of </a:t>
            </a:r>
            <a:r>
              <a:rPr lang="en-ZA" sz="2000" dirty="0"/>
              <a:t>i</a:t>
            </a:r>
            <a:r>
              <a:rPr lang="en-ZA" sz="2000" dirty="0" smtClean="0"/>
              <a:t>nfrastructure at colleges </a:t>
            </a:r>
            <a:r>
              <a:rPr lang="en-ZA" sz="2000" dirty="0"/>
              <a:t>is </a:t>
            </a:r>
            <a:r>
              <a:rPr lang="en-ZA" sz="2000" dirty="0" smtClean="0"/>
              <a:t> managed in terms of </a:t>
            </a:r>
            <a:r>
              <a:rPr lang="en-US" sz="2000" dirty="0"/>
              <a:t>costed maintenance </a:t>
            </a:r>
            <a:r>
              <a:rPr lang="en-US" sz="2000" dirty="0" smtClean="0"/>
              <a:t>plans </a:t>
            </a:r>
            <a:endParaRPr lang="en-ZA" sz="2000" dirty="0" smtClean="0"/>
          </a:p>
          <a:p>
            <a:pPr marL="0" lvl="2" indent="0"/>
            <a:endParaRPr lang="en-US" sz="2000" dirty="0"/>
          </a:p>
          <a:p>
            <a:pPr marL="0" indent="0" eaLnBrk="1" hangingPunct="1">
              <a:spcBef>
                <a:spcPts val="0"/>
              </a:spcBef>
              <a:spcAft>
                <a:spcPts val="600"/>
              </a:spcAft>
              <a:defRPr/>
            </a:pPr>
            <a:endParaRPr lang="en-ZA" sz="2000" b="1" dirty="0" smtClean="0"/>
          </a:p>
          <a:p>
            <a:pPr marL="0" indent="0" eaLnBrk="1" hangingPunct="1">
              <a:spcBef>
                <a:spcPts val="0"/>
              </a:spcBef>
              <a:spcAft>
                <a:spcPts val="600"/>
              </a:spcAft>
              <a:defRPr/>
            </a:pPr>
            <a:endParaRPr lang="en-ZA" sz="2000" b="1" dirty="0" smtClean="0"/>
          </a:p>
        </p:txBody>
      </p:sp>
    </p:spTree>
    <p:extLst>
      <p:ext uri="{BB962C8B-B14F-4D97-AF65-F5344CB8AC3E}">
        <p14:creationId xmlns:p14="http://schemas.microsoft.com/office/powerpoint/2010/main" xmlns="" val="28140220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86" y="0"/>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457200" y="990600"/>
            <a:ext cx="8305800" cy="533400"/>
          </a:xfrm>
        </p:spPr>
        <p:txBody>
          <a:bodyPr/>
          <a:lstStyle/>
          <a:p>
            <a:pPr marL="0" indent="0" eaLnBrk="1" hangingPunct="1">
              <a:buNone/>
            </a:pPr>
            <a:endParaRPr lang="en-ZA" sz="2000" dirty="0">
              <a:latin typeface="Arial" pitchFamily="34" charset="0"/>
              <a:ea typeface="Calibri" panose="020F0502020204030204" pitchFamily="34" charset="0"/>
              <a:cs typeface="Arial" pitchFamily="34" charset="0"/>
            </a:endParaRPr>
          </a:p>
          <a:p>
            <a:pPr eaLnBrk="1" hangingPunct="1"/>
            <a:endParaRPr lang="en-ZA" sz="2000" dirty="0"/>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11" name="TextBox 10"/>
          <p:cNvSpPr txBox="1"/>
          <p:nvPr/>
        </p:nvSpPr>
        <p:spPr>
          <a:xfrm>
            <a:off x="418418" y="497566"/>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cs typeface="Arial" pitchFamily="34" charset="0"/>
              </a:rPr>
              <a:t>Programme</a:t>
            </a:r>
            <a:r>
              <a:rPr lang="en-US" sz="2400" b="1" dirty="0">
                <a:cs typeface="Arial" pitchFamily="34" charset="0"/>
              </a:rPr>
              <a:t> </a:t>
            </a:r>
            <a:r>
              <a:rPr lang="en-US" sz="2400" b="1" dirty="0" smtClean="0">
                <a:cs typeface="Arial" pitchFamily="34" charset="0"/>
              </a:rPr>
              <a:t>1 - Administration</a:t>
            </a:r>
            <a:endParaRPr lang="en-US" sz="2400" b="1" dirty="0">
              <a:cs typeface="Arial" pitchFamily="34" charset="0"/>
            </a:endParaRPr>
          </a:p>
        </p:txBody>
      </p:sp>
      <p:sp>
        <p:nvSpPr>
          <p:cNvPr id="12" name="Slide Number Placeholder 7"/>
          <p:cNvSpPr>
            <a:spLocks noGrp="1"/>
          </p:cNvSpPr>
          <p:nvPr>
            <p:ph type="sldNum" sz="quarter" idx="12"/>
          </p:nvPr>
        </p:nvSpPr>
        <p:spPr>
          <a:xfrm>
            <a:off x="7790156" y="6540501"/>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50</a:t>
            </a:r>
            <a:endParaRPr lang="en-US" altLang="en-US" b="1" dirty="0">
              <a:latin typeface="+mn-lt"/>
            </a:endParaRPr>
          </a:p>
        </p:txBody>
      </p:sp>
      <p:sp>
        <p:nvSpPr>
          <p:cNvPr id="8" name="Content Placeholder 2"/>
          <p:cNvSpPr txBox="1">
            <a:spLocks/>
          </p:cNvSpPr>
          <p:nvPr/>
        </p:nvSpPr>
        <p:spPr bwMode="auto">
          <a:xfrm>
            <a:off x="567185" y="1423289"/>
            <a:ext cx="7734981" cy="36127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ZA" sz="2000" b="1" dirty="0" smtClean="0"/>
              <a:t>Percentage of invoices received </a:t>
            </a:r>
            <a:r>
              <a:rPr lang="en-ZA" sz="2000" b="1" dirty="0"/>
              <a:t>from creditors </a:t>
            </a:r>
            <a:r>
              <a:rPr lang="en-ZA" sz="2000" b="1" dirty="0" smtClean="0"/>
              <a:t>paid within </a:t>
            </a:r>
            <a:r>
              <a:rPr lang="en-ZA" sz="2000" b="1" dirty="0"/>
              <a:t>30 days</a:t>
            </a:r>
            <a:endParaRPr lang="en-ZA" sz="2000" b="1" dirty="0">
              <a:latin typeface="Arial" pitchFamily="34" charset="0"/>
              <a:cs typeface="Arial" pitchFamily="34" charset="0"/>
            </a:endParaRPr>
          </a:p>
          <a:p>
            <a:pPr marL="0" indent="0">
              <a:buFontTx/>
              <a:buNone/>
            </a:pPr>
            <a:endParaRPr lang="en-ZA" sz="2000" kern="0" dirty="0" smtClean="0">
              <a:latin typeface="Arial" pitchFamily="34" charset="0"/>
              <a:cs typeface="Arial" pitchFamily="34" charset="0"/>
            </a:endParaRPr>
          </a:p>
          <a:p>
            <a:r>
              <a:rPr lang="en-ZA" sz="2000" kern="0" dirty="0" smtClean="0">
                <a:latin typeface="Arial" pitchFamily="34" charset="0"/>
                <a:cs typeface="Arial" pitchFamily="34" charset="0"/>
              </a:rPr>
              <a:t>Only 97.96% of invoices were paid within 30 days </a:t>
            </a:r>
          </a:p>
          <a:p>
            <a:pPr algn="just"/>
            <a:r>
              <a:rPr lang="en-US" sz="2000" dirty="0" smtClean="0"/>
              <a:t>The reason is that there is no compliance by managers on the 30 days turnaround time. </a:t>
            </a:r>
          </a:p>
          <a:p>
            <a:pPr algn="just"/>
            <a:r>
              <a:rPr lang="en-US" sz="2000" dirty="0" smtClean="0"/>
              <a:t>Compliance will be enforced through monthly 30–day memoranda and departmental Newsflashes.</a:t>
            </a:r>
            <a:endParaRPr lang="en-US" sz="2000" dirty="0"/>
          </a:p>
          <a:p>
            <a:pPr marL="0" lvl="0" indent="0" algn="just">
              <a:buFont typeface="Arial" pitchFamily="34" charset="0"/>
              <a:buNone/>
            </a:pPr>
            <a:endParaRPr lang="en-US" sz="2000" dirty="0">
              <a:solidFill>
                <a:srgbClr val="008000"/>
              </a:solidFill>
            </a:endParaRPr>
          </a:p>
          <a:p>
            <a:pPr marL="0" indent="0" eaLnBrk="1" hangingPunct="1">
              <a:buFontTx/>
              <a:buNone/>
            </a:pPr>
            <a:endParaRPr lang="en-ZA" sz="2000" kern="0" dirty="0"/>
          </a:p>
        </p:txBody>
      </p:sp>
    </p:spTree>
    <p:extLst>
      <p:ext uri="{BB962C8B-B14F-4D97-AF65-F5344CB8AC3E}">
        <p14:creationId xmlns:p14="http://schemas.microsoft.com/office/powerpoint/2010/main" xmlns="" val="19907051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86" y="0"/>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457200" y="990600"/>
            <a:ext cx="8305800" cy="533400"/>
          </a:xfrm>
        </p:spPr>
        <p:txBody>
          <a:bodyPr/>
          <a:lstStyle/>
          <a:p>
            <a:pPr marL="0" indent="0" eaLnBrk="1" hangingPunct="1">
              <a:buNone/>
            </a:pPr>
            <a:endParaRPr lang="en-ZA" sz="2000" dirty="0">
              <a:latin typeface="Arial" pitchFamily="34" charset="0"/>
              <a:ea typeface="Calibri" panose="020F0502020204030204" pitchFamily="34" charset="0"/>
              <a:cs typeface="Arial" pitchFamily="34" charset="0"/>
            </a:endParaRPr>
          </a:p>
          <a:p>
            <a:pPr eaLnBrk="1" hangingPunct="1"/>
            <a:endParaRPr lang="en-ZA" sz="2000" dirty="0"/>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11" name="TextBox 10"/>
          <p:cNvSpPr txBox="1"/>
          <p:nvPr/>
        </p:nvSpPr>
        <p:spPr>
          <a:xfrm>
            <a:off x="418418" y="497566"/>
            <a:ext cx="8268382"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cs typeface="Arial" pitchFamily="34" charset="0"/>
              </a:rPr>
              <a:t>Programme</a:t>
            </a:r>
            <a:r>
              <a:rPr lang="en-US" sz="2400" b="1" dirty="0">
                <a:cs typeface="Arial" pitchFamily="34" charset="0"/>
              </a:rPr>
              <a:t> </a:t>
            </a:r>
            <a:r>
              <a:rPr lang="en-US" sz="2400" b="1" dirty="0" smtClean="0">
                <a:cs typeface="Arial" pitchFamily="34" charset="0"/>
              </a:rPr>
              <a:t>1 - Administration</a:t>
            </a:r>
            <a:endParaRPr lang="en-US" sz="2400" b="1" dirty="0">
              <a:cs typeface="Arial" pitchFamily="34" charset="0"/>
            </a:endParaRPr>
          </a:p>
        </p:txBody>
      </p:sp>
      <p:sp>
        <p:nvSpPr>
          <p:cNvPr id="12" name="Slide Number Placeholder 7"/>
          <p:cNvSpPr>
            <a:spLocks noGrp="1"/>
          </p:cNvSpPr>
          <p:nvPr>
            <p:ph type="sldNum" sz="quarter" idx="12"/>
          </p:nvPr>
        </p:nvSpPr>
        <p:spPr>
          <a:xfrm>
            <a:off x="7779670" y="6540501"/>
            <a:ext cx="1364330" cy="333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latin typeface="+mn-lt"/>
              </a:rPr>
              <a:t>51</a:t>
            </a:r>
            <a:endParaRPr lang="en-US" altLang="en-US" b="1" dirty="0">
              <a:latin typeface="+mn-lt"/>
            </a:endParaRPr>
          </a:p>
        </p:txBody>
      </p:sp>
      <p:sp>
        <p:nvSpPr>
          <p:cNvPr id="8" name="Content Placeholder 2"/>
          <p:cNvSpPr txBox="1">
            <a:spLocks/>
          </p:cNvSpPr>
          <p:nvPr/>
        </p:nvSpPr>
        <p:spPr bwMode="auto">
          <a:xfrm>
            <a:off x="567185" y="1423289"/>
            <a:ext cx="7433815" cy="36059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ZA" sz="2000" b="1" dirty="0" smtClean="0"/>
              <a:t>Percentage of audit issues received versus attended to </a:t>
            </a:r>
            <a:endParaRPr lang="en-ZA" sz="2000" b="1" dirty="0">
              <a:latin typeface="Arial" pitchFamily="34" charset="0"/>
              <a:cs typeface="Arial" pitchFamily="34" charset="0"/>
            </a:endParaRPr>
          </a:p>
          <a:p>
            <a:pPr marL="0" indent="0">
              <a:buFontTx/>
              <a:buNone/>
            </a:pPr>
            <a:endParaRPr lang="en-ZA" sz="2000" kern="0" dirty="0" smtClean="0">
              <a:latin typeface="Arial" pitchFamily="34" charset="0"/>
              <a:cs typeface="Arial" pitchFamily="34" charset="0"/>
            </a:endParaRPr>
          </a:p>
          <a:p>
            <a:r>
              <a:rPr lang="en-ZA" sz="2000" kern="0" dirty="0" smtClean="0">
                <a:latin typeface="Arial" pitchFamily="34" charset="0"/>
                <a:cs typeface="Arial" pitchFamily="34" charset="0"/>
              </a:rPr>
              <a:t>Only 60% of audit issues were attended to against the target of 100% </a:t>
            </a:r>
          </a:p>
          <a:p>
            <a:pPr algn="just"/>
            <a:r>
              <a:rPr lang="en-US" sz="2000" dirty="0" smtClean="0"/>
              <a:t>The reason is that audit issues are not reported on time with the required supporting documentation.</a:t>
            </a:r>
          </a:p>
          <a:p>
            <a:pPr algn="just"/>
            <a:r>
              <a:rPr lang="en-US" sz="2000" dirty="0" smtClean="0"/>
              <a:t>Quality control measures will be applied through interim audit to ensure compliance with the Auditor General’s request.</a:t>
            </a:r>
            <a:endParaRPr lang="en-US" sz="2000" dirty="0"/>
          </a:p>
          <a:p>
            <a:pPr marL="0" lvl="0" indent="0" algn="just">
              <a:buFont typeface="Arial" pitchFamily="34" charset="0"/>
              <a:buNone/>
            </a:pPr>
            <a:endParaRPr lang="en-US" sz="2000" dirty="0">
              <a:solidFill>
                <a:srgbClr val="008000"/>
              </a:solidFill>
            </a:endParaRPr>
          </a:p>
          <a:p>
            <a:pPr marL="0" indent="0" eaLnBrk="1" hangingPunct="1">
              <a:buFontTx/>
              <a:buNone/>
            </a:pPr>
            <a:endParaRPr lang="en-ZA" sz="2000" kern="0" dirty="0"/>
          </a:p>
        </p:txBody>
      </p:sp>
    </p:spTree>
    <p:extLst>
      <p:ext uri="{BB962C8B-B14F-4D97-AF65-F5344CB8AC3E}">
        <p14:creationId xmlns:p14="http://schemas.microsoft.com/office/powerpoint/2010/main" xmlns="" val="30210807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457200"/>
            <a:ext cx="8064500" cy="954107"/>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cap="all" dirty="0" smtClean="0">
                <a:latin typeface="Calibri" panose="020F0502020204030204" pitchFamily="34" charset="0"/>
                <a:cs typeface="Calibri" panose="020F0502020204030204" pitchFamily="34" charset="0"/>
              </a:rPr>
              <a:t>Annual Report - Part E</a:t>
            </a:r>
          </a:p>
          <a:p>
            <a:pPr algn="ctr">
              <a:defRPr/>
            </a:pPr>
            <a:r>
              <a:rPr lang="en-ZA" sz="2800" b="1" cap="all" dirty="0" smtClean="0">
                <a:latin typeface="Calibri" panose="020F0502020204030204" pitchFamily="34" charset="0"/>
                <a:cs typeface="Calibri" panose="020F0502020204030204" pitchFamily="34" charset="0"/>
              </a:rPr>
              <a:t>Financial Information</a:t>
            </a:r>
            <a:endParaRPr lang="en-ZA" sz="2800" b="1" cap="all" dirty="0">
              <a:latin typeface="Calibri" panose="020F0502020204030204" pitchFamily="34" charset="0"/>
              <a:cs typeface="Calibri" panose="020F0502020204030204"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52</a:t>
            </a:fld>
            <a:endParaRPr lang="en-US" b="1" smtClean="0"/>
          </a:p>
        </p:txBody>
      </p:sp>
      <p:sp>
        <p:nvSpPr>
          <p:cNvPr id="4101" name="Content Placeholder 2"/>
          <p:cNvSpPr txBox="1">
            <a:spLocks/>
          </p:cNvSpPr>
          <p:nvPr/>
        </p:nvSpPr>
        <p:spPr bwMode="auto">
          <a:xfrm>
            <a:off x="442913" y="1411306"/>
            <a:ext cx="8001000" cy="4913293"/>
          </a:xfrm>
          <a:prstGeom prst="rect">
            <a:avLst/>
          </a:prstGeom>
          <a:noFill/>
          <a:ln w="9525">
            <a:noFill/>
            <a:miter lim="800000"/>
            <a:headEnd/>
            <a:tailEnd/>
          </a:ln>
        </p:spPr>
        <p:txBody>
          <a:bodyPr/>
          <a:lstStyle/>
          <a:p>
            <a:pPr marL="182563" algn="just">
              <a:spcBef>
                <a:spcPts val="600"/>
              </a:spcBef>
            </a:pPr>
            <a:r>
              <a:rPr lang="en-US" sz="2000" b="1" dirty="0" smtClean="0">
                <a:latin typeface="Calibri" panose="020F0502020204030204" pitchFamily="34" charset="0"/>
                <a:cs typeface="Calibri" panose="020F0502020204030204" pitchFamily="34" charset="0"/>
              </a:rPr>
              <a:t>Financial information presented in the Annual Report (Part E) comprises of the following:</a:t>
            </a:r>
            <a:endParaRPr lang="en-US" sz="2000" b="1" dirty="0">
              <a:latin typeface="Calibri" panose="020F0502020204030204" pitchFamily="34" charset="0"/>
              <a:cs typeface="Calibri" panose="020F0502020204030204" pitchFamily="34" charset="0"/>
            </a:endParaRPr>
          </a:p>
          <a:p>
            <a:pPr marL="457200" indent="-274638">
              <a:spcBef>
                <a:spcPts val="600"/>
              </a:spcBef>
              <a:buFont typeface="Arial" charset="0"/>
              <a:buChar char="•"/>
              <a:tabLst>
                <a:tab pos="457200" algn="l"/>
                <a:tab pos="685800" algn="l"/>
              </a:tabLst>
            </a:pPr>
            <a:r>
              <a:rPr lang="en-US" dirty="0" smtClean="0">
                <a:latin typeface="Calibri" panose="020F0502020204030204" pitchFamily="34" charset="0"/>
                <a:cs typeface="Calibri" panose="020F0502020204030204" pitchFamily="34" charset="0"/>
              </a:rPr>
              <a:t>The Report of the Accounting Officer</a:t>
            </a:r>
          </a:p>
          <a:p>
            <a:pPr marL="457200" indent="-274638">
              <a:spcBef>
                <a:spcPts val="600"/>
              </a:spcBef>
              <a:buFont typeface="Arial" charset="0"/>
              <a:buChar char="•"/>
              <a:tabLst>
                <a:tab pos="457200" algn="l"/>
                <a:tab pos="685800" algn="l"/>
              </a:tabLst>
            </a:pPr>
            <a:r>
              <a:rPr lang="en-US" dirty="0" smtClean="0">
                <a:latin typeface="Calibri" panose="020F0502020204030204" pitchFamily="34" charset="0"/>
                <a:cs typeface="Calibri" panose="020F0502020204030204" pitchFamily="34" charset="0"/>
              </a:rPr>
              <a:t>The Report of the Audit Committee</a:t>
            </a:r>
          </a:p>
          <a:p>
            <a:pPr marL="457200" indent="-274638">
              <a:spcBef>
                <a:spcPts val="600"/>
              </a:spcBef>
              <a:buFont typeface="Arial" charset="0"/>
              <a:buChar char="•"/>
              <a:tabLst>
                <a:tab pos="457200" algn="l"/>
                <a:tab pos="685800" algn="l"/>
              </a:tabLst>
            </a:pPr>
            <a:r>
              <a:rPr lang="en-US" dirty="0" smtClean="0">
                <a:latin typeface="Calibri" panose="020F0502020204030204" pitchFamily="34" charset="0"/>
                <a:cs typeface="Calibri" panose="020F0502020204030204" pitchFamily="34" charset="0"/>
              </a:rPr>
              <a:t>The Report of the Auditor-General to Parliament</a:t>
            </a:r>
          </a:p>
          <a:p>
            <a:pPr marL="457200" indent="-274638" algn="just">
              <a:spcBef>
                <a:spcPts val="600"/>
              </a:spcBef>
              <a:buFont typeface="Arial" charset="0"/>
              <a:buChar char="•"/>
              <a:tabLst>
                <a:tab pos="457200" algn="l"/>
                <a:tab pos="685800" algn="l"/>
              </a:tabLst>
            </a:pPr>
            <a:r>
              <a:rPr lang="en-US" dirty="0" smtClean="0">
                <a:latin typeface="Calibri" panose="020F0502020204030204" pitchFamily="34" charset="0"/>
                <a:cs typeface="Calibri" panose="020F0502020204030204" pitchFamily="34" charset="0"/>
              </a:rPr>
              <a:t>Financial Statements (including the Appropriation Statement, Notes to the Appropriation Statement, Statements of Financial Performance, Financial Position and Changes in Net Assets as well as the Cash Flow Statement, Accounting Policies, Notes to the Annual Financial Statements and Supplementary Annexures)</a:t>
            </a:r>
          </a:p>
          <a:p>
            <a:pPr marL="182563">
              <a:spcBef>
                <a:spcPts val="600"/>
              </a:spcBef>
              <a:tabLst>
                <a:tab pos="457200" algn="l"/>
                <a:tab pos="685800" algn="l"/>
              </a:tabLst>
            </a:pPr>
            <a:r>
              <a:rPr lang="en-US" sz="2000" b="1" dirty="0">
                <a:latin typeface="Calibri" panose="020F0502020204030204" pitchFamily="34" charset="0"/>
                <a:cs typeface="Calibri" panose="020F0502020204030204" pitchFamily="34" charset="0"/>
              </a:rPr>
              <a:t>The </a:t>
            </a:r>
            <a:r>
              <a:rPr lang="en-US" sz="2000" b="1" dirty="0" smtClean="0">
                <a:latin typeface="Calibri" panose="020F0502020204030204" pitchFamily="34" charset="0"/>
                <a:cs typeface="Calibri" panose="020F0502020204030204" pitchFamily="34" charset="0"/>
              </a:rPr>
              <a:t>focus on this section is </a:t>
            </a:r>
            <a:r>
              <a:rPr lang="en-US" sz="2000" b="1" dirty="0">
                <a:latin typeface="Calibri" panose="020F0502020204030204" pitchFamily="34" charset="0"/>
                <a:cs typeface="Calibri" panose="020F0502020204030204" pitchFamily="34" charset="0"/>
              </a:rPr>
              <a:t>on the </a:t>
            </a:r>
            <a:r>
              <a:rPr lang="en-US" sz="2000" b="1" dirty="0" smtClean="0">
                <a:latin typeface="Calibri" panose="020F0502020204030204" pitchFamily="34" charset="0"/>
                <a:cs typeface="Calibri" panose="020F0502020204030204" pitchFamily="34" charset="0"/>
              </a:rPr>
              <a:t>following aspects:</a:t>
            </a:r>
            <a:endParaRPr lang="en-US" sz="2000" b="1" dirty="0">
              <a:latin typeface="Calibri" panose="020F0502020204030204" pitchFamily="34" charset="0"/>
              <a:cs typeface="Calibri" panose="020F0502020204030204" pitchFamily="34" charset="0"/>
            </a:endParaRPr>
          </a:p>
          <a:p>
            <a:pPr marL="457200" indent="-274638">
              <a:spcBef>
                <a:spcPts val="600"/>
              </a:spcBef>
              <a:buFont typeface="Arial" charset="0"/>
              <a:buChar char="•"/>
            </a:pPr>
            <a:r>
              <a:rPr lang="en-US" dirty="0">
                <a:latin typeface="Calibri" panose="020F0502020204030204" pitchFamily="34" charset="0"/>
                <a:cs typeface="Calibri" panose="020F0502020204030204" pitchFamily="34" charset="0"/>
              </a:rPr>
              <a:t>A brief summary of each report</a:t>
            </a:r>
          </a:p>
          <a:p>
            <a:pPr marL="457200" indent="-274638">
              <a:spcBef>
                <a:spcPts val="600"/>
              </a:spcBef>
              <a:buFont typeface="Arial" charset="0"/>
              <a:buChar char="•"/>
            </a:pPr>
            <a:r>
              <a:rPr lang="en-US" dirty="0">
                <a:latin typeface="Calibri" panose="020F0502020204030204" pitchFamily="34" charset="0"/>
                <a:cs typeface="Calibri" panose="020F0502020204030204" pitchFamily="34" charset="0"/>
              </a:rPr>
              <a:t>A summary of the Financial </a:t>
            </a:r>
            <a:r>
              <a:rPr lang="en-US" dirty="0" smtClean="0">
                <a:latin typeface="Calibri" panose="020F0502020204030204" pitchFamily="34" charset="0"/>
                <a:cs typeface="Calibri" panose="020F0502020204030204" pitchFamily="34" charset="0"/>
              </a:rPr>
              <a:t>Statements</a:t>
            </a:r>
          </a:p>
          <a:p>
            <a:pPr marL="457200" indent="-274638">
              <a:spcBef>
                <a:spcPts val="600"/>
              </a:spcBef>
              <a:buFont typeface="Arial" charset="0"/>
              <a:buChar char="•"/>
            </a:pPr>
            <a:r>
              <a:rPr lang="en-US" dirty="0" smtClean="0">
                <a:latin typeface="Calibri" panose="020F0502020204030204" pitchFamily="34" charset="0"/>
                <a:cs typeface="Calibri" panose="020F0502020204030204" pitchFamily="34" charset="0"/>
              </a:rPr>
              <a:t>The Action Plan to improve audit findings</a:t>
            </a:r>
            <a:endParaRPr lang="en-US" dirty="0">
              <a:latin typeface="Calibri" panose="020F0502020204030204" pitchFamily="34" charset="0"/>
              <a:cs typeface="Calibri" panose="020F0502020204030204" pitchFamily="34" charset="0"/>
            </a:endParaRPr>
          </a:p>
          <a:p>
            <a:pPr marL="457200" indent="-274638">
              <a:spcBef>
                <a:spcPts val="600"/>
              </a:spcBef>
              <a:buFont typeface="Arial" charset="0"/>
              <a:buChar char="•"/>
            </a:pPr>
            <a:r>
              <a:rPr lang="en-US" dirty="0" smtClean="0">
                <a:latin typeface="Calibri" panose="020F0502020204030204" pitchFamily="34" charset="0"/>
                <a:cs typeface="Calibri" panose="020F0502020204030204" pitchFamily="34" charset="0"/>
              </a:rPr>
              <a:t>The impact of </a:t>
            </a:r>
            <a:r>
              <a:rPr lang="en-US" dirty="0">
                <a:latin typeface="Calibri" panose="020F0502020204030204" pitchFamily="34" charset="0"/>
                <a:cs typeface="Calibri" panose="020F0502020204030204" pitchFamily="34" charset="0"/>
              </a:rPr>
              <a:t>the </a:t>
            </a:r>
            <a:r>
              <a:rPr lang="en-US" dirty="0" smtClean="0">
                <a:latin typeface="Calibri" panose="020F0502020204030204" pitchFamily="34" charset="0"/>
                <a:cs typeface="Calibri" panose="020F0502020204030204" pitchFamily="34" charset="0"/>
              </a:rPr>
              <a:t>2018/19 financial </a:t>
            </a:r>
            <a:r>
              <a:rPr lang="en-US" dirty="0">
                <a:latin typeface="Calibri" panose="020F0502020204030204" pitchFamily="34" charset="0"/>
                <a:cs typeface="Calibri" panose="020F0502020204030204" pitchFamily="34" charset="0"/>
              </a:rPr>
              <a:t>outcome </a:t>
            </a:r>
            <a:r>
              <a:rPr lang="en-US" dirty="0" smtClean="0">
                <a:latin typeface="Calibri" panose="020F0502020204030204" pitchFamily="34" charset="0"/>
                <a:cs typeface="Calibri" panose="020F0502020204030204" pitchFamily="34" charset="0"/>
              </a:rPr>
              <a:t>on Departmental operations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2441236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8800"/>
            <a:ext cx="80645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cap="all" dirty="0" smtClean="0">
                <a:latin typeface="Calibri" panose="020F0502020204030204" pitchFamily="34" charset="0"/>
                <a:cs typeface="Calibri" panose="020F0502020204030204" pitchFamily="34" charset="0"/>
              </a:rPr>
              <a:t>Report of the Accounting Officer</a:t>
            </a:r>
            <a:endParaRPr lang="en-ZA" sz="2800" b="1" cap="all" dirty="0">
              <a:latin typeface="Calibri" panose="020F0502020204030204" pitchFamily="34" charset="0"/>
              <a:cs typeface="Calibri" panose="020F0502020204030204" pitchFamily="34" charset="0"/>
            </a:endParaRP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53</a:t>
            </a:fld>
            <a:endParaRPr lang="en-US" b="1" smtClean="0"/>
          </a:p>
        </p:txBody>
      </p:sp>
      <p:sp>
        <p:nvSpPr>
          <p:cNvPr id="5125" name="Rectangle 3"/>
          <p:cNvSpPr>
            <a:spLocks noGrp="1" noChangeArrowheads="1"/>
          </p:cNvSpPr>
          <p:nvPr>
            <p:ph idx="1"/>
          </p:nvPr>
        </p:nvSpPr>
        <p:spPr>
          <a:xfrm>
            <a:off x="457200" y="1260475"/>
            <a:ext cx="8077200" cy="4987925"/>
          </a:xfrm>
        </p:spPr>
        <p:txBody>
          <a:bodyPr/>
          <a:lstStyle/>
          <a:p>
            <a:pPr algn="just" eaLnBrk="1" hangingPunct="1"/>
            <a:endParaRPr lang="en-US" sz="2400" dirty="0" smtClean="0">
              <a:cs typeface="Arial" charset="0"/>
            </a:endParaRPr>
          </a:p>
          <a:p>
            <a:pPr algn="just" eaLnBrk="1" hangingPunct="1"/>
            <a:r>
              <a:rPr lang="en-US" sz="2000" dirty="0" smtClean="0">
                <a:latin typeface="Calibri" panose="020F0502020204030204" pitchFamily="34" charset="0"/>
                <a:cs typeface="Calibri" panose="020F0502020204030204" pitchFamily="34" charset="0"/>
              </a:rPr>
              <a:t>The Report of the Accounting Officer provides a summary of the financial affairs of the Department including an overview of significant events, key policy decisions and spending trends that includes the matters addressed by the relevant Branch Heads on the performance of each Branch.</a:t>
            </a:r>
          </a:p>
          <a:p>
            <a:pPr algn="just" eaLnBrk="1" hangingPunct="1"/>
            <a:r>
              <a:rPr lang="en-US" sz="2000" dirty="0" smtClean="0">
                <a:latin typeface="Calibri" panose="020F0502020204030204" pitchFamily="34" charset="0"/>
                <a:cs typeface="Calibri" panose="020F0502020204030204" pitchFamily="34" charset="0"/>
              </a:rPr>
              <a:t>It further includes a narrative pertaining to services, capacity constraints and organisational arrangements alongside corporate governance arrangements endorsed within the Department.</a:t>
            </a:r>
          </a:p>
          <a:p>
            <a:pPr algn="just" eaLnBrk="1" hangingPunct="1"/>
            <a:r>
              <a:rPr lang="en-US" sz="2000" dirty="0" smtClean="0">
                <a:latin typeface="Calibri" panose="020F0502020204030204" pitchFamily="34" charset="0"/>
                <a:cs typeface="Calibri" panose="020F0502020204030204" pitchFamily="34" charset="0"/>
              </a:rPr>
              <a:t>The Report of the Accounting Officer is presented from page 150 to 174 of the Annual Report</a:t>
            </a:r>
          </a:p>
          <a:p>
            <a:pPr>
              <a:buFontTx/>
              <a:buNone/>
            </a:pPr>
            <a:endParaRPr lang="en-US" sz="800" dirty="0" smtClean="0"/>
          </a:p>
        </p:txBody>
      </p:sp>
    </p:spTree>
    <p:extLst>
      <p:ext uri="{BB962C8B-B14F-4D97-AF65-F5344CB8AC3E}">
        <p14:creationId xmlns:p14="http://schemas.microsoft.com/office/powerpoint/2010/main" xmlns="" val="25694204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8800"/>
            <a:ext cx="80645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cap="all" dirty="0" smtClean="0">
                <a:latin typeface="Calibri" panose="020F0502020204030204" pitchFamily="34" charset="0"/>
                <a:cs typeface="Calibri" panose="020F0502020204030204" pitchFamily="34" charset="0"/>
              </a:rPr>
              <a:t>Report of the Audit Committee</a:t>
            </a:r>
            <a:endParaRPr lang="en-ZA" sz="2800" b="1" cap="all" dirty="0">
              <a:latin typeface="Calibri" panose="020F0502020204030204" pitchFamily="34" charset="0"/>
              <a:cs typeface="Calibri" panose="020F0502020204030204" pitchFamily="34" charset="0"/>
            </a:endParaRP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54</a:t>
            </a:fld>
            <a:endParaRPr lang="en-US" b="1" smtClean="0"/>
          </a:p>
        </p:txBody>
      </p:sp>
      <p:sp>
        <p:nvSpPr>
          <p:cNvPr id="5125" name="Rectangle 3"/>
          <p:cNvSpPr>
            <a:spLocks noGrp="1" noChangeArrowheads="1"/>
          </p:cNvSpPr>
          <p:nvPr>
            <p:ph idx="1"/>
          </p:nvPr>
        </p:nvSpPr>
        <p:spPr>
          <a:xfrm>
            <a:off x="457200" y="1260475"/>
            <a:ext cx="8077200" cy="4987925"/>
          </a:xfrm>
        </p:spPr>
        <p:txBody>
          <a:bodyPr/>
          <a:lstStyle/>
          <a:p>
            <a:pPr marL="0" indent="0" algn="just" eaLnBrk="1" hangingPunct="1">
              <a:buNone/>
            </a:pPr>
            <a:endParaRPr lang="en-US" sz="2400" dirty="0" smtClean="0">
              <a:cs typeface="Arial" charset="0"/>
            </a:endParaRPr>
          </a:p>
          <a:p>
            <a:pPr algn="just" eaLnBrk="1" hangingPunct="1"/>
            <a:r>
              <a:rPr lang="en-US" sz="2000" dirty="0" smtClean="0">
                <a:latin typeface="Calibri" panose="020F0502020204030204" pitchFamily="34" charset="0"/>
                <a:cs typeface="Calibri" panose="020F0502020204030204" pitchFamily="34" charset="0"/>
              </a:rPr>
              <a:t>The Report of the Audit Committee expresses the Committee’s views on the effectiveness of internal controls within the Department, the quality of reporting in terms of PFMA requirements, as well as the operations of Internal Audit and Risk Management within the Department.</a:t>
            </a:r>
          </a:p>
          <a:p>
            <a:pPr algn="just" eaLnBrk="1" hangingPunct="1"/>
            <a:r>
              <a:rPr lang="en-US" sz="2000" dirty="0" smtClean="0">
                <a:latin typeface="Calibri" panose="020F0502020204030204" pitchFamily="34" charset="0"/>
                <a:cs typeface="Calibri" panose="020F0502020204030204" pitchFamily="34" charset="0"/>
              </a:rPr>
              <a:t>Based on the information contained in the Report, the Audit Committee has expressed its satisfaction with the unqualified audit opinion.</a:t>
            </a:r>
          </a:p>
          <a:p>
            <a:pPr algn="just" eaLnBrk="1" hangingPunct="1"/>
            <a:r>
              <a:rPr lang="en-US" sz="2000" dirty="0" smtClean="0">
                <a:latin typeface="Calibri" panose="020F0502020204030204" pitchFamily="34" charset="0"/>
                <a:cs typeface="Calibri" panose="020F0502020204030204" pitchFamily="34" charset="0"/>
              </a:rPr>
              <a:t>The Audit Committee expressed concerns of some non-compliance regarding internal controls, information technology and performance information reporting. </a:t>
            </a:r>
          </a:p>
          <a:p>
            <a:pPr algn="just" eaLnBrk="1" hangingPunct="1"/>
            <a:r>
              <a:rPr lang="en-US" sz="2000" dirty="0" smtClean="0">
                <a:latin typeface="Calibri" panose="020F0502020204030204" pitchFamily="34" charset="0"/>
                <a:cs typeface="Calibri" panose="020F0502020204030204" pitchFamily="34" charset="0"/>
              </a:rPr>
              <a:t>The detail of the Report of the Audit Committee is presented on page 175 and 176 of the Annual Report.</a:t>
            </a:r>
          </a:p>
          <a:p>
            <a:pPr>
              <a:buFontTx/>
              <a:buNone/>
            </a:pPr>
            <a:endParaRPr lang="en-US" sz="800" dirty="0" smtClean="0"/>
          </a:p>
        </p:txBody>
      </p:sp>
    </p:spTree>
    <p:extLst>
      <p:ext uri="{BB962C8B-B14F-4D97-AF65-F5344CB8AC3E}">
        <p14:creationId xmlns:p14="http://schemas.microsoft.com/office/powerpoint/2010/main" xmlns="" val="12789883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8800"/>
            <a:ext cx="80645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cap="all" dirty="0" smtClean="0">
                <a:latin typeface="Calibri" panose="020F0502020204030204" pitchFamily="34" charset="0"/>
                <a:cs typeface="Calibri" panose="020F0502020204030204" pitchFamily="34" charset="0"/>
              </a:rPr>
              <a:t>Report of the Auditor-General</a:t>
            </a:r>
            <a:endParaRPr lang="en-ZA" sz="2800" b="1" cap="all" dirty="0">
              <a:latin typeface="Calibri" panose="020F0502020204030204" pitchFamily="34" charset="0"/>
              <a:cs typeface="Calibri" panose="020F0502020204030204" pitchFamily="34" charset="0"/>
            </a:endParaRP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55</a:t>
            </a:fld>
            <a:endParaRPr lang="en-US" b="1" dirty="0" smtClean="0"/>
          </a:p>
        </p:txBody>
      </p:sp>
      <p:sp>
        <p:nvSpPr>
          <p:cNvPr id="5125" name="Rectangle 3"/>
          <p:cNvSpPr>
            <a:spLocks noGrp="1" noChangeArrowheads="1"/>
          </p:cNvSpPr>
          <p:nvPr>
            <p:ph idx="1"/>
          </p:nvPr>
        </p:nvSpPr>
        <p:spPr>
          <a:xfrm>
            <a:off x="452437" y="1107059"/>
            <a:ext cx="8077200" cy="5141341"/>
          </a:xfrm>
        </p:spPr>
        <p:txBody>
          <a:bodyPr/>
          <a:lstStyle/>
          <a:p>
            <a:pPr algn="just" eaLnBrk="1" hangingPunct="1"/>
            <a:r>
              <a:rPr lang="en-US" sz="2000" dirty="0" smtClean="0">
                <a:latin typeface="Calibri" panose="020F0502020204030204" pitchFamily="34" charset="0"/>
                <a:cs typeface="Calibri" panose="020F0502020204030204" pitchFamily="34" charset="0"/>
              </a:rPr>
              <a:t>The Report of the Auditor-General is available from page </a:t>
            </a:r>
            <a:r>
              <a:rPr lang="en-US" sz="2000" dirty="0">
                <a:latin typeface="Calibri" panose="020F0502020204030204" pitchFamily="34" charset="0"/>
                <a:cs typeface="Calibri" panose="020F0502020204030204" pitchFamily="34" charset="0"/>
              </a:rPr>
              <a:t>177 to 181 of the Annual Report</a:t>
            </a:r>
            <a:r>
              <a:rPr lang="en-US" sz="2000" dirty="0" smtClean="0">
                <a:latin typeface="Calibri" panose="020F0502020204030204" pitchFamily="34" charset="0"/>
                <a:cs typeface="Calibri" panose="020F0502020204030204" pitchFamily="34" charset="0"/>
              </a:rPr>
              <a:t>.</a:t>
            </a:r>
          </a:p>
          <a:p>
            <a:pPr algn="just" eaLnBrk="1" hangingPunct="1"/>
            <a:r>
              <a:rPr lang="en-US" sz="2000" dirty="0" smtClean="0">
                <a:latin typeface="Calibri" panose="020F0502020204030204" pitchFamily="34" charset="0"/>
                <a:cs typeface="Calibri" panose="020F0502020204030204" pitchFamily="34" charset="0"/>
              </a:rPr>
              <a:t>The </a:t>
            </a:r>
            <a:r>
              <a:rPr lang="en-US" sz="2000" dirty="0">
                <a:latin typeface="Calibri" panose="020F0502020204030204" pitchFamily="34" charset="0"/>
                <a:cs typeface="Calibri" panose="020F0502020204030204" pitchFamily="34" charset="0"/>
              </a:rPr>
              <a:t>Department received an unqualified audit </a:t>
            </a:r>
            <a:r>
              <a:rPr lang="en-US" sz="2000" dirty="0" smtClean="0">
                <a:latin typeface="Calibri" panose="020F0502020204030204" pitchFamily="34" charset="0"/>
                <a:cs typeface="Calibri" panose="020F0502020204030204" pitchFamily="34" charset="0"/>
              </a:rPr>
              <a:t>opinion regarding its financial statements, without material misstatements.</a:t>
            </a:r>
          </a:p>
          <a:p>
            <a:pPr algn="just" eaLnBrk="1" hangingPunct="1"/>
            <a:r>
              <a:rPr lang="en-US" sz="2000" dirty="0" smtClean="0">
                <a:latin typeface="Calibri" panose="020F0502020204030204" pitchFamily="34" charset="0"/>
                <a:cs typeface="Calibri" panose="020F0502020204030204" pitchFamily="34" charset="0"/>
              </a:rPr>
              <a:t>Material findings were, however, identified in respect of the following: (a)	The usefulness and reliability of performance information of </a:t>
            </a:r>
            <a:r>
              <a:rPr lang="en-US" sz="2000" dirty="0" err="1" smtClean="0">
                <a:latin typeface="Calibri" panose="020F0502020204030204" pitchFamily="34" charset="0"/>
                <a:cs typeface="Calibri" panose="020F0502020204030204" pitchFamily="34" charset="0"/>
              </a:rPr>
              <a:t>Programme</a:t>
            </a:r>
            <a:r>
              <a:rPr lang="en-US" sz="2000" dirty="0" smtClean="0">
                <a:latin typeface="Calibri" panose="020F0502020204030204" pitchFamily="34" charset="0"/>
                <a:cs typeface="Calibri" panose="020F0502020204030204" pitchFamily="34" charset="0"/>
              </a:rPr>
              <a:t> 3: University Education, </a:t>
            </a:r>
            <a:r>
              <a:rPr lang="en-US" sz="2000" dirty="0" err="1" smtClean="0">
                <a:latin typeface="Calibri" panose="020F0502020204030204" pitchFamily="34" charset="0"/>
                <a:cs typeface="Calibri" panose="020F0502020204030204" pitchFamily="34" charset="0"/>
              </a:rPr>
              <a:t>Programme</a:t>
            </a:r>
            <a:r>
              <a:rPr lang="en-US" sz="2000" dirty="0" smtClean="0">
                <a:latin typeface="Calibri" panose="020F0502020204030204" pitchFamily="34" charset="0"/>
                <a:cs typeface="Calibri" panose="020F0502020204030204" pitchFamily="34" charset="0"/>
              </a:rPr>
              <a:t> 4: Technical and Vocational Education as well as </a:t>
            </a:r>
            <a:r>
              <a:rPr lang="en-US" sz="2000" dirty="0" err="1" smtClean="0">
                <a:latin typeface="Calibri" panose="020F0502020204030204" pitchFamily="34" charset="0"/>
                <a:cs typeface="Calibri" panose="020F0502020204030204" pitchFamily="34" charset="0"/>
              </a:rPr>
              <a:t>Programme</a:t>
            </a:r>
            <a:r>
              <a:rPr lang="en-US" sz="2000" dirty="0" smtClean="0">
                <a:latin typeface="Calibri" panose="020F0502020204030204" pitchFamily="34" charset="0"/>
                <a:cs typeface="Calibri" panose="020F0502020204030204" pitchFamily="34" charset="0"/>
              </a:rPr>
              <a:t> 6: Community Education and Training; and</a:t>
            </a:r>
          </a:p>
          <a:p>
            <a:pPr marL="341313" indent="-341313" algn="just" eaLnBrk="1" hangingPunct="1">
              <a:buNone/>
            </a:pPr>
            <a:r>
              <a:rPr lang="en-ZA" sz="2000" dirty="0">
                <a:latin typeface="Calibri" panose="020F0502020204030204" pitchFamily="34" charset="0"/>
                <a:cs typeface="Calibri" panose="020F0502020204030204" pitchFamily="34" charset="0"/>
              </a:rPr>
              <a:t>	</a:t>
            </a:r>
            <a:r>
              <a:rPr lang="en-ZA" sz="2000" dirty="0" smtClean="0">
                <a:latin typeface="Calibri" panose="020F0502020204030204" pitchFamily="34" charset="0"/>
                <a:cs typeface="Calibri" panose="020F0502020204030204" pitchFamily="34" charset="0"/>
              </a:rPr>
              <a:t>(b)	T</a:t>
            </a:r>
            <a:r>
              <a:rPr lang="en-US" sz="2000" dirty="0" smtClean="0">
                <a:latin typeface="Calibri" panose="020F0502020204030204" pitchFamily="34" charset="0"/>
                <a:cs typeface="Calibri" panose="020F0502020204030204" pitchFamily="34" charset="0"/>
              </a:rPr>
              <a:t>he </a:t>
            </a:r>
            <a:r>
              <a:rPr lang="en-US" sz="2000" dirty="0">
                <a:latin typeface="Calibri" panose="020F0502020204030204" pitchFamily="34" charset="0"/>
                <a:cs typeface="Calibri" panose="020F0502020204030204" pitchFamily="34" charset="0"/>
              </a:rPr>
              <a:t>erroneous payments made to CET College employees.</a:t>
            </a:r>
            <a:endParaRPr lang="en-US" sz="2000" dirty="0" smtClean="0">
              <a:latin typeface="Calibri" panose="020F0502020204030204" pitchFamily="34" charset="0"/>
              <a:cs typeface="Calibri" panose="020F0502020204030204" pitchFamily="34" charset="0"/>
            </a:endParaRPr>
          </a:p>
          <a:p>
            <a:pPr algn="just" eaLnBrk="1" hangingPunct="1"/>
            <a:r>
              <a:rPr lang="en-US" sz="2000" dirty="0" smtClean="0">
                <a:latin typeface="Calibri" panose="020F0502020204030204" pitchFamily="34" charset="0"/>
                <a:cs typeface="Calibri" panose="020F0502020204030204" pitchFamily="34" charset="0"/>
              </a:rPr>
              <a:t>The findings for </a:t>
            </a:r>
            <a:r>
              <a:rPr lang="en-US" sz="2000" dirty="0" err="1" smtClean="0">
                <a:latin typeface="Calibri" panose="020F0502020204030204" pitchFamily="34" charset="0"/>
                <a:cs typeface="Calibri" panose="020F0502020204030204" pitchFamily="34" charset="0"/>
              </a:rPr>
              <a:t>Programmes</a:t>
            </a:r>
            <a:r>
              <a:rPr lang="en-US" sz="2000" dirty="0" smtClean="0">
                <a:latin typeface="Calibri" panose="020F0502020204030204" pitchFamily="34" charset="0"/>
                <a:cs typeface="Calibri" panose="020F0502020204030204" pitchFamily="34" charset="0"/>
              </a:rPr>
              <a:t> 3 and 4 are related to the reliability of information originating from the number of students qualifying and receiving financial assistance from the National Student Financial Aid Scheme. The findings for </a:t>
            </a:r>
            <a:r>
              <a:rPr lang="en-US" sz="2000" dirty="0" err="1" smtClean="0">
                <a:latin typeface="Calibri" panose="020F0502020204030204" pitchFamily="34" charset="0"/>
                <a:cs typeface="Calibri" panose="020F0502020204030204" pitchFamily="34" charset="0"/>
              </a:rPr>
              <a:t>Programme</a:t>
            </a:r>
            <a:r>
              <a:rPr lang="en-US" sz="2000" dirty="0" smtClean="0">
                <a:latin typeface="Calibri" panose="020F0502020204030204" pitchFamily="34" charset="0"/>
                <a:cs typeface="Calibri" panose="020F0502020204030204" pitchFamily="34" charset="0"/>
              </a:rPr>
              <a:t> 6 relates to inappropriate audit evidence that did not allow the Auditor-General to confirm reported achievements.</a:t>
            </a:r>
          </a:p>
        </p:txBody>
      </p:sp>
    </p:spTree>
    <p:extLst>
      <p:ext uri="{BB962C8B-B14F-4D97-AF65-F5344CB8AC3E}">
        <p14:creationId xmlns:p14="http://schemas.microsoft.com/office/powerpoint/2010/main" xmlns="" val="7803483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2054" y="-17463"/>
            <a:ext cx="9144001" cy="6875463"/>
          </a:xfrm>
          <a:prstGeom prst="rect">
            <a:avLst/>
          </a:prstGeom>
          <a:noFill/>
          <a:ln w="9525">
            <a:noFill/>
            <a:miter lim="800000"/>
            <a:headEnd/>
            <a:tailEnd/>
          </a:ln>
        </p:spPr>
      </p:pic>
      <p:sp>
        <p:nvSpPr>
          <p:cNvPr id="7" name="TextBox 6"/>
          <p:cNvSpPr txBox="1"/>
          <p:nvPr/>
        </p:nvSpPr>
        <p:spPr>
          <a:xfrm>
            <a:off x="442913" y="558800"/>
            <a:ext cx="80645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cap="all" dirty="0" smtClean="0">
                <a:latin typeface="Calibri" panose="020F0502020204030204" pitchFamily="34" charset="0"/>
                <a:cs typeface="Calibri" panose="020F0502020204030204" pitchFamily="34" charset="0"/>
              </a:rPr>
              <a:t>Report of the Auditor-General</a:t>
            </a:r>
            <a:endParaRPr lang="en-ZA" sz="2800" b="1" cap="all" dirty="0">
              <a:latin typeface="Calibri" panose="020F0502020204030204" pitchFamily="34" charset="0"/>
              <a:cs typeface="Calibri" panose="020F0502020204030204" pitchFamily="34" charset="0"/>
            </a:endParaRP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56</a:t>
            </a:fld>
            <a:endParaRPr lang="en-US" b="1" dirty="0" smtClean="0"/>
          </a:p>
        </p:txBody>
      </p:sp>
      <p:sp>
        <p:nvSpPr>
          <p:cNvPr id="5125" name="Rectangle 3"/>
          <p:cNvSpPr>
            <a:spLocks noGrp="1" noChangeArrowheads="1"/>
          </p:cNvSpPr>
          <p:nvPr>
            <p:ph idx="1"/>
          </p:nvPr>
        </p:nvSpPr>
        <p:spPr>
          <a:xfrm>
            <a:off x="452437" y="1107059"/>
            <a:ext cx="8077200" cy="5141341"/>
          </a:xfrm>
        </p:spPr>
        <p:txBody>
          <a:bodyPr/>
          <a:lstStyle/>
          <a:p>
            <a:pPr algn="just" eaLnBrk="1" hangingPunct="1"/>
            <a:r>
              <a:rPr lang="en-US" sz="2000" dirty="0" smtClean="0">
                <a:latin typeface="Calibri" panose="020F0502020204030204" pitchFamily="34" charset="0"/>
                <a:cs typeface="Calibri" panose="020F0502020204030204" pitchFamily="34" charset="0"/>
              </a:rPr>
              <a:t>With reference to the </a:t>
            </a:r>
            <a:r>
              <a:rPr lang="en-ZA" sz="2000" dirty="0" smtClean="0">
                <a:latin typeface="Calibri" panose="020F0502020204030204" pitchFamily="34" charset="0"/>
                <a:cs typeface="Calibri" panose="020F0502020204030204" pitchFamily="34" charset="0"/>
              </a:rPr>
              <a:t>material finding regarding </a:t>
            </a:r>
            <a:r>
              <a:rPr lang="en-US" sz="2000" dirty="0">
                <a:latin typeface="Calibri" panose="020F0502020204030204" pitchFamily="34" charset="0"/>
                <a:cs typeface="Calibri" panose="020F0502020204030204" pitchFamily="34" charset="0"/>
              </a:rPr>
              <a:t>erroneous payments made to CET College </a:t>
            </a:r>
            <a:r>
              <a:rPr lang="en-US" sz="2000" dirty="0" smtClean="0">
                <a:latin typeface="Calibri" panose="020F0502020204030204" pitchFamily="34" charset="0"/>
                <a:cs typeface="Calibri" panose="020F0502020204030204" pitchFamily="34" charset="0"/>
              </a:rPr>
              <a:t>employees, the following:</a:t>
            </a:r>
            <a:endParaRPr lang="en-ZA" sz="2000" dirty="0">
              <a:latin typeface="Calibri" panose="020F0502020204030204" pitchFamily="34" charset="0"/>
              <a:cs typeface="Calibri" panose="020F0502020204030204" pitchFamily="34" charset="0"/>
            </a:endParaRPr>
          </a:p>
          <a:p>
            <a:pPr marL="914400" indent="-573088" algn="just" eaLnBrk="1" hangingPunct="1">
              <a:buFontTx/>
              <a:buChar char="-"/>
            </a:pPr>
            <a:r>
              <a:rPr lang="en-ZA" sz="2000" dirty="0" smtClean="0">
                <a:latin typeface="Calibri" panose="020F0502020204030204" pitchFamily="34" charset="0"/>
                <a:cs typeface="Calibri" panose="020F0502020204030204" pitchFamily="34" charset="0"/>
              </a:rPr>
              <a:t>The Department identified the </a:t>
            </a:r>
            <a:r>
              <a:rPr lang="en-US" sz="2000" dirty="0" smtClean="0">
                <a:latin typeface="Calibri" panose="020F0502020204030204" pitchFamily="34" charset="0"/>
                <a:cs typeface="Calibri" panose="020F0502020204030204" pitchFamily="34" charset="0"/>
              </a:rPr>
              <a:t>payments, linked to</a:t>
            </a:r>
            <a:r>
              <a:rPr lang="en-ZA" sz="2000" dirty="0">
                <a:latin typeface="Calibri" panose="020F0502020204030204" pitchFamily="34" charset="0"/>
                <a:cs typeface="Calibri" panose="020F0502020204030204" pitchFamily="34" charset="0"/>
              </a:rPr>
              <a:t> qualification </a:t>
            </a:r>
            <a:r>
              <a:rPr lang="en-ZA" sz="2000" dirty="0" smtClean="0">
                <a:latin typeface="Calibri" panose="020F0502020204030204" pitchFamily="34" charset="0"/>
                <a:cs typeface="Calibri" panose="020F0502020204030204" pitchFamily="34" charset="0"/>
              </a:rPr>
              <a:t>improvements,</a:t>
            </a:r>
            <a:r>
              <a:rPr lang="en-US" sz="2000" dirty="0" smtClean="0">
                <a:latin typeface="Calibri" panose="020F0502020204030204" pitchFamily="34" charset="0"/>
                <a:cs typeface="Calibri" panose="020F0502020204030204" pitchFamily="34" charset="0"/>
              </a:rPr>
              <a:t> during May 2018.</a:t>
            </a:r>
          </a:p>
          <a:p>
            <a:pPr marL="914400" indent="-573088" algn="just" eaLnBrk="1" hangingPunct="1">
              <a:buFontTx/>
              <a:buChar char="-"/>
            </a:pPr>
            <a:r>
              <a:rPr lang="en-ZA" sz="2000" dirty="0" smtClean="0">
                <a:latin typeface="Calibri" panose="020F0502020204030204" pitchFamily="34" charset="0"/>
                <a:cs typeface="Calibri" panose="020F0502020204030204" pitchFamily="34" charset="0"/>
              </a:rPr>
              <a:t>The matter was immediately reported and is currently under investigation by the SAPS in collaboration with the Hawks.</a:t>
            </a:r>
          </a:p>
          <a:p>
            <a:pPr marL="914400" indent="-573088" algn="just" eaLnBrk="1" hangingPunct="1">
              <a:buFontTx/>
              <a:buChar char="-"/>
            </a:pPr>
            <a:r>
              <a:rPr lang="en-ZA" sz="2000" dirty="0" smtClean="0">
                <a:latin typeface="Calibri" panose="020F0502020204030204" pitchFamily="34" charset="0"/>
                <a:cs typeface="Calibri" panose="020F0502020204030204" pitchFamily="34" charset="0"/>
              </a:rPr>
              <a:t>Disciplinary action has been instituted against relevant employees.</a:t>
            </a:r>
          </a:p>
          <a:p>
            <a:pPr marL="914400" indent="-573088" algn="just" eaLnBrk="1" hangingPunct="1">
              <a:buFontTx/>
              <a:buChar char="-"/>
            </a:pPr>
            <a:r>
              <a:rPr lang="en-ZA" sz="2000" dirty="0" smtClean="0">
                <a:latin typeface="Calibri" panose="020F0502020204030204" pitchFamily="34" charset="0"/>
                <a:cs typeface="Calibri" panose="020F0502020204030204" pitchFamily="34" charset="0"/>
              </a:rPr>
              <a:t>The Accounting Officer implemented corrective measures, including revised delegations of authority.</a:t>
            </a:r>
          </a:p>
          <a:p>
            <a:pPr marL="914400" indent="-573088" algn="just" eaLnBrk="1" hangingPunct="1">
              <a:buFontTx/>
              <a:buChar char="-"/>
            </a:pPr>
            <a:r>
              <a:rPr lang="en-ZA" sz="2000" dirty="0" smtClean="0">
                <a:latin typeface="Calibri" panose="020F0502020204030204" pitchFamily="34" charset="0"/>
                <a:cs typeface="Calibri" panose="020F0502020204030204" pitchFamily="34" charset="0"/>
              </a:rPr>
              <a:t>The total fraudulent payment processed amounts to R24.772 million.</a:t>
            </a:r>
          </a:p>
          <a:p>
            <a:pPr marL="914400" indent="-573088" algn="just" eaLnBrk="1" hangingPunct="1">
              <a:buFontTx/>
              <a:buChar char="-"/>
            </a:pPr>
            <a:r>
              <a:rPr lang="en-ZA" sz="2000" dirty="0" smtClean="0">
                <a:latin typeface="Calibri" panose="020F0502020204030204" pitchFamily="34" charset="0"/>
                <a:cs typeface="Calibri" panose="020F0502020204030204" pitchFamily="34" charset="0"/>
              </a:rPr>
              <a:t>Of this amount, R12.834 million has been recovered or opened as debt cases.</a:t>
            </a:r>
          </a:p>
          <a:p>
            <a:pPr marL="914400" indent="-573088" algn="just" eaLnBrk="1" hangingPunct="1">
              <a:buFontTx/>
              <a:buChar char="-"/>
            </a:pPr>
            <a:r>
              <a:rPr lang="en-ZA" sz="2000" dirty="0" smtClean="0">
                <a:latin typeface="Calibri" panose="020F0502020204030204" pitchFamily="34" charset="0"/>
                <a:cs typeface="Calibri" panose="020F0502020204030204" pitchFamily="34" charset="0"/>
              </a:rPr>
              <a:t>The outstanding amount to be resolved is R11.938 million.</a:t>
            </a:r>
          </a:p>
          <a:p>
            <a:pPr marL="914400" indent="-573088" algn="just" eaLnBrk="1" hangingPunct="1">
              <a:buFontTx/>
              <a:buChar char="-"/>
            </a:pPr>
            <a:endParaRPr lang="en-US"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8245962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481775"/>
            <a:ext cx="8064500" cy="954107"/>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Financial Statements -</a:t>
            </a:r>
          </a:p>
          <a:p>
            <a:pPr algn="ctr">
              <a:defRPr/>
            </a:pPr>
            <a:r>
              <a:rPr lang="en-ZA" sz="2800" b="1" dirty="0" smtClean="0">
                <a:cs typeface="Arial" pitchFamily="34" charset="0"/>
              </a:rPr>
              <a:t>Appropriation Statement</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57</a:t>
            </a:fld>
            <a:endParaRPr lang="en-US" b="1" smtClean="0"/>
          </a:p>
        </p:txBody>
      </p:sp>
      <p:sp>
        <p:nvSpPr>
          <p:cNvPr id="4101" name="Content Placeholder 2"/>
          <p:cNvSpPr txBox="1">
            <a:spLocks/>
          </p:cNvSpPr>
          <p:nvPr/>
        </p:nvSpPr>
        <p:spPr bwMode="auto">
          <a:xfrm>
            <a:off x="442913" y="1435882"/>
            <a:ext cx="8001000" cy="4753770"/>
          </a:xfrm>
          <a:prstGeom prst="rect">
            <a:avLst/>
          </a:prstGeom>
          <a:noFill/>
          <a:ln w="9525">
            <a:noFill/>
            <a:miter lim="800000"/>
            <a:headEnd/>
            <a:tailEnd/>
          </a:ln>
        </p:spPr>
        <p:txBody>
          <a:bodyPr/>
          <a:lstStyle/>
          <a:p>
            <a:pPr marL="628650" indent="-446088" algn="just">
              <a:spcBef>
                <a:spcPts val="600"/>
              </a:spcBef>
              <a:buFont typeface="Arial" charset="0"/>
              <a:buChar char="•"/>
            </a:pPr>
            <a:r>
              <a:rPr lang="en-US" sz="2000" dirty="0" smtClean="0">
                <a:latin typeface="Calibri" panose="020F0502020204030204" pitchFamily="34" charset="0"/>
              </a:rPr>
              <a:t>The Appropriation Statement provides an indication of the Department’s spending against the final Appropriated Funds for the year.</a:t>
            </a:r>
          </a:p>
          <a:p>
            <a:pPr marL="628650" indent="-446088">
              <a:spcBef>
                <a:spcPts val="600"/>
              </a:spcBef>
              <a:buFont typeface="Arial" charset="0"/>
              <a:buChar char="•"/>
            </a:pPr>
            <a:r>
              <a:rPr lang="en-US" sz="2000" dirty="0" smtClean="0">
                <a:latin typeface="Calibri" panose="020F0502020204030204" pitchFamily="34" charset="0"/>
              </a:rPr>
              <a:t>In summary, the position is as follows:	    	    R’000</a:t>
            </a:r>
          </a:p>
          <a:p>
            <a:pPr marL="892175" indent="-263525">
              <a:spcBef>
                <a:spcPts val="600"/>
              </a:spcBef>
              <a:buFont typeface="Arial" charset="0"/>
              <a:buChar char="•"/>
            </a:pPr>
            <a:r>
              <a:rPr lang="en-US" sz="2000" dirty="0" smtClean="0">
                <a:latin typeface="Calibri" panose="020F0502020204030204" pitchFamily="34" charset="0"/>
              </a:rPr>
              <a:t>Final Appropriation:			90 603 969</a:t>
            </a:r>
          </a:p>
          <a:p>
            <a:pPr marL="628650">
              <a:spcBef>
                <a:spcPts val="600"/>
              </a:spcBef>
            </a:pPr>
            <a:r>
              <a:rPr lang="en-US" sz="1600" dirty="0">
                <a:latin typeface="Calibri" panose="020F0502020204030204" pitchFamily="34" charset="0"/>
              </a:rPr>
              <a:t>	</a:t>
            </a:r>
            <a:r>
              <a:rPr lang="en-US" sz="1600" i="1" dirty="0" smtClean="0">
                <a:latin typeface="Calibri" panose="020F0502020204030204" pitchFamily="34" charset="0"/>
              </a:rPr>
              <a:t>Including	</a:t>
            </a:r>
            <a:r>
              <a:rPr lang="en-US" sz="1600" dirty="0" smtClean="0">
                <a:latin typeface="Calibri" panose="020F0502020204030204" pitchFamily="34" charset="0"/>
              </a:rPr>
              <a:t>Voted Funds	73 124 073</a:t>
            </a:r>
          </a:p>
          <a:p>
            <a:pPr marL="628650">
              <a:spcBef>
                <a:spcPts val="600"/>
              </a:spcBef>
            </a:pPr>
            <a:r>
              <a:rPr lang="en-US" sz="1600" dirty="0">
                <a:latin typeface="Calibri" panose="020F0502020204030204" pitchFamily="34" charset="0"/>
              </a:rPr>
              <a:t>	</a:t>
            </a:r>
            <a:r>
              <a:rPr lang="en-US" sz="1600" dirty="0" smtClean="0">
                <a:latin typeface="Calibri" panose="020F0502020204030204" pitchFamily="34" charset="0"/>
              </a:rPr>
              <a:t>	Direct Charges	17 479 896</a:t>
            </a:r>
            <a:endParaRPr lang="en-US" sz="1600" dirty="0">
              <a:latin typeface="Calibri" panose="020F0502020204030204" pitchFamily="34" charset="0"/>
            </a:endParaRPr>
          </a:p>
          <a:p>
            <a:pPr marL="892175" indent="-263525">
              <a:spcBef>
                <a:spcPts val="600"/>
              </a:spcBef>
              <a:buFont typeface="Arial" charset="0"/>
              <a:buChar char="•"/>
            </a:pPr>
            <a:r>
              <a:rPr lang="en-US" sz="2000" dirty="0" smtClean="0">
                <a:latin typeface="Calibri" panose="020F0502020204030204" pitchFamily="34" charset="0"/>
              </a:rPr>
              <a:t>Actual Expenditure:			90 403 634</a:t>
            </a:r>
            <a:endParaRPr lang="en-US" sz="2000" dirty="0">
              <a:latin typeface="Calibri" panose="020F0502020204030204" pitchFamily="34" charset="0"/>
            </a:endParaRPr>
          </a:p>
          <a:p>
            <a:pPr marL="628650">
              <a:spcBef>
                <a:spcPts val="600"/>
              </a:spcBef>
            </a:pPr>
            <a:r>
              <a:rPr lang="en-US" sz="1600" dirty="0" smtClean="0">
                <a:latin typeface="Calibri" panose="020F0502020204030204" pitchFamily="34" charset="0"/>
              </a:rPr>
              <a:t>	</a:t>
            </a:r>
            <a:r>
              <a:rPr lang="en-US" sz="1600" i="1" dirty="0" smtClean="0">
                <a:latin typeface="Calibri" panose="020F0502020204030204" pitchFamily="34" charset="0"/>
              </a:rPr>
              <a:t>Including</a:t>
            </a:r>
            <a:r>
              <a:rPr lang="en-US" sz="1600" i="1" dirty="0">
                <a:latin typeface="Calibri" panose="020F0502020204030204" pitchFamily="34" charset="0"/>
              </a:rPr>
              <a:t>	</a:t>
            </a:r>
            <a:r>
              <a:rPr lang="en-US" sz="1600" dirty="0">
                <a:latin typeface="Calibri" panose="020F0502020204030204" pitchFamily="34" charset="0"/>
              </a:rPr>
              <a:t>Voted Funds	</a:t>
            </a:r>
            <a:r>
              <a:rPr lang="en-US" sz="1600" dirty="0" smtClean="0">
                <a:latin typeface="Calibri" panose="020F0502020204030204" pitchFamily="34" charset="0"/>
              </a:rPr>
              <a:t>72 923 738</a:t>
            </a:r>
            <a:endParaRPr lang="en-US" sz="1600" dirty="0">
              <a:latin typeface="Calibri" panose="020F0502020204030204" pitchFamily="34" charset="0"/>
            </a:endParaRPr>
          </a:p>
          <a:p>
            <a:pPr marL="628650">
              <a:spcBef>
                <a:spcPts val="600"/>
              </a:spcBef>
            </a:pPr>
            <a:r>
              <a:rPr lang="en-US" sz="1600" dirty="0">
                <a:latin typeface="Calibri" panose="020F0502020204030204" pitchFamily="34" charset="0"/>
              </a:rPr>
              <a:t>		Direct Charges	</a:t>
            </a:r>
            <a:r>
              <a:rPr lang="en-US" sz="1600" dirty="0" smtClean="0">
                <a:latin typeface="Calibri" panose="020F0502020204030204" pitchFamily="34" charset="0"/>
              </a:rPr>
              <a:t>17 479 896	                        </a:t>
            </a:r>
            <a:endParaRPr lang="en-US" sz="1600" dirty="0">
              <a:latin typeface="Calibri" panose="020F0502020204030204" pitchFamily="34" charset="0"/>
            </a:endParaRPr>
          </a:p>
          <a:p>
            <a:pPr marL="971550" indent="-342900">
              <a:spcBef>
                <a:spcPts val="600"/>
              </a:spcBef>
              <a:buFont typeface="Arial" panose="020B0604020202020204" pitchFamily="34" charset="0"/>
              <a:buChar char="•"/>
            </a:pPr>
            <a:r>
              <a:rPr lang="en-US" sz="2000" dirty="0" smtClean="0">
                <a:latin typeface="Calibri" panose="020F0502020204030204" pitchFamily="34" charset="0"/>
              </a:rPr>
              <a:t>Variance (Underspending)</a:t>
            </a:r>
            <a:r>
              <a:rPr lang="en-US" sz="2000" dirty="0">
                <a:latin typeface="Calibri" panose="020F0502020204030204" pitchFamily="34" charset="0"/>
              </a:rPr>
              <a:t>	</a:t>
            </a:r>
            <a:r>
              <a:rPr lang="en-US" sz="2000" dirty="0" smtClean="0">
                <a:latin typeface="Calibri" panose="020F0502020204030204" pitchFamily="34" charset="0"/>
              </a:rPr>
              <a:t>		</a:t>
            </a:r>
            <a:r>
              <a:rPr lang="en-US" sz="2000" u="sng" dirty="0" smtClean="0">
                <a:latin typeface="Calibri" panose="020F0502020204030204" pitchFamily="34" charset="0"/>
              </a:rPr>
              <a:t>      </a:t>
            </a:r>
            <a:r>
              <a:rPr lang="en-US" sz="2000" b="1" u="sng" dirty="0" smtClean="0">
                <a:latin typeface="Calibri" panose="020F0502020204030204" pitchFamily="34" charset="0"/>
              </a:rPr>
              <a:t>200 335</a:t>
            </a:r>
            <a:r>
              <a:rPr lang="en-US" sz="2000" dirty="0" smtClean="0">
                <a:latin typeface="Calibri" panose="020F0502020204030204" pitchFamily="34" charset="0"/>
              </a:rPr>
              <a:t>  (0.22%)</a:t>
            </a:r>
          </a:p>
          <a:p>
            <a:pPr marL="628650">
              <a:spcBef>
                <a:spcPts val="600"/>
              </a:spcBef>
            </a:pPr>
            <a:endParaRPr lang="en-US" sz="2000" b="1" u="sng" dirty="0" smtClean="0">
              <a:latin typeface="Calibri" panose="020F0502020204030204" pitchFamily="34" charset="0"/>
            </a:endParaRPr>
          </a:p>
          <a:p>
            <a:pPr marL="182562">
              <a:spcBef>
                <a:spcPts val="600"/>
              </a:spcBef>
            </a:pPr>
            <a:r>
              <a:rPr lang="en-US" sz="1600" i="1" dirty="0" smtClean="0">
                <a:latin typeface="Calibri" panose="020F0502020204030204" pitchFamily="34" charset="0"/>
              </a:rPr>
              <a:t>Detailed Information per </a:t>
            </a:r>
            <a:r>
              <a:rPr lang="en-US" sz="1600" i="1" dirty="0" err="1" smtClean="0">
                <a:latin typeface="Calibri" panose="020F0502020204030204" pitchFamily="34" charset="0"/>
              </a:rPr>
              <a:t>Programme</a:t>
            </a:r>
            <a:r>
              <a:rPr lang="en-US" sz="1600" i="1" dirty="0" smtClean="0">
                <a:latin typeface="Calibri" panose="020F0502020204030204" pitchFamily="34" charset="0"/>
              </a:rPr>
              <a:t> and Economic Classification is presented from page 186 to 207 of the Annual Report</a:t>
            </a:r>
          </a:p>
        </p:txBody>
      </p:sp>
      <p:cxnSp>
        <p:nvCxnSpPr>
          <p:cNvPr id="5" name="Straight Connector 4"/>
          <p:cNvCxnSpPr/>
          <p:nvPr/>
        </p:nvCxnSpPr>
        <p:spPr>
          <a:xfrm>
            <a:off x="6019800" y="48006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046867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449878"/>
            <a:ext cx="8064500" cy="954107"/>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Financial Statements -</a:t>
            </a:r>
          </a:p>
          <a:p>
            <a:pPr algn="ctr">
              <a:defRPr/>
            </a:pPr>
            <a:r>
              <a:rPr lang="en-ZA" sz="2800" b="1" dirty="0" smtClean="0">
                <a:cs typeface="Arial" pitchFamily="34" charset="0"/>
              </a:rPr>
              <a:t>Appropriation Statement</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58</a:t>
            </a:fld>
            <a:endParaRPr lang="en-US" b="1" smtClean="0"/>
          </a:p>
        </p:txBody>
      </p:sp>
      <p:sp>
        <p:nvSpPr>
          <p:cNvPr id="4101" name="Content Placeholder 2"/>
          <p:cNvSpPr txBox="1">
            <a:spLocks/>
          </p:cNvSpPr>
          <p:nvPr/>
        </p:nvSpPr>
        <p:spPr bwMode="auto">
          <a:xfrm>
            <a:off x="433948" y="1403985"/>
            <a:ext cx="8001000" cy="4876800"/>
          </a:xfrm>
          <a:prstGeom prst="rect">
            <a:avLst/>
          </a:prstGeom>
          <a:noFill/>
          <a:ln w="9525">
            <a:noFill/>
            <a:miter lim="800000"/>
            <a:headEnd/>
            <a:tailEnd/>
          </a:ln>
        </p:spPr>
        <p:txBody>
          <a:bodyPr/>
          <a:lstStyle/>
          <a:p>
            <a:pPr marL="628650" indent="-446088">
              <a:spcBef>
                <a:spcPts val="300"/>
              </a:spcBef>
              <a:buFont typeface="Arial" charset="0"/>
              <a:buChar char="•"/>
            </a:pPr>
            <a:r>
              <a:rPr lang="en-US" sz="2000" dirty="0" smtClean="0">
                <a:latin typeface="Calibri" panose="020F0502020204030204" pitchFamily="34" charset="0"/>
              </a:rPr>
              <a:t>The underspending per </a:t>
            </a:r>
            <a:r>
              <a:rPr lang="en-US" sz="2000" dirty="0" err="1" smtClean="0">
                <a:latin typeface="Calibri" panose="020F0502020204030204" pitchFamily="34" charset="0"/>
              </a:rPr>
              <a:t>programme</a:t>
            </a:r>
            <a:r>
              <a:rPr lang="en-US" sz="2000" dirty="0" smtClean="0">
                <a:latin typeface="Calibri" panose="020F0502020204030204" pitchFamily="34" charset="0"/>
              </a:rPr>
              <a:t> was as follows:</a:t>
            </a:r>
          </a:p>
          <a:p>
            <a:pPr marL="182562">
              <a:spcBef>
                <a:spcPts val="300"/>
              </a:spcBef>
            </a:pPr>
            <a:endParaRPr lang="en-US" sz="2000" dirty="0" smtClean="0">
              <a:latin typeface="Calibri" panose="020F0502020204030204" pitchFamily="34" charset="0"/>
            </a:endParaRPr>
          </a:p>
          <a:p>
            <a:pPr marL="182562">
              <a:spcBef>
                <a:spcPts val="300"/>
              </a:spcBef>
            </a:pPr>
            <a:r>
              <a:rPr lang="en-US" sz="2000" dirty="0" smtClean="0">
                <a:latin typeface="Calibri" panose="020F0502020204030204" pitchFamily="34" charset="0"/>
              </a:rPr>
              <a:t>        </a:t>
            </a:r>
            <a:r>
              <a:rPr lang="en-US" sz="2000" b="1" dirty="0" err="1" smtClean="0">
                <a:latin typeface="Calibri" panose="020F0502020204030204" pitchFamily="34" charset="0"/>
              </a:rPr>
              <a:t>Programme</a:t>
            </a:r>
            <a:r>
              <a:rPr lang="en-US" sz="2000" b="1" dirty="0" smtClean="0">
                <a:latin typeface="Calibri" panose="020F0502020204030204" pitchFamily="34" charset="0"/>
              </a:rPr>
              <a:t>:</a:t>
            </a:r>
            <a:r>
              <a:rPr lang="en-US" sz="2000" dirty="0" smtClean="0">
                <a:latin typeface="Calibri" panose="020F0502020204030204" pitchFamily="34" charset="0"/>
              </a:rPr>
              <a:t>					</a:t>
            </a:r>
            <a:r>
              <a:rPr lang="en-US" sz="2000" b="1" dirty="0" smtClean="0">
                <a:latin typeface="Calibri" panose="020F0502020204030204" pitchFamily="34" charset="0"/>
              </a:rPr>
              <a:t>R’000</a:t>
            </a:r>
          </a:p>
          <a:p>
            <a:pPr marL="628650">
              <a:spcBef>
                <a:spcPts val="300"/>
              </a:spcBef>
            </a:pPr>
            <a:r>
              <a:rPr lang="en-US" sz="2000" dirty="0" smtClean="0">
                <a:latin typeface="Calibri" panose="020F0502020204030204" pitchFamily="34" charset="0"/>
              </a:rPr>
              <a:t>Administration			</a:t>
            </a:r>
            <a:r>
              <a:rPr lang="en-US" sz="2000" dirty="0">
                <a:latin typeface="Calibri" panose="020F0502020204030204" pitchFamily="34" charset="0"/>
              </a:rPr>
              <a:t>	</a:t>
            </a:r>
            <a:r>
              <a:rPr lang="en-US" sz="2000" dirty="0" smtClean="0">
                <a:latin typeface="Calibri" panose="020F0502020204030204" pitchFamily="34" charset="0"/>
              </a:rPr>
              <a:t>               12 098  </a:t>
            </a:r>
          </a:p>
          <a:p>
            <a:pPr marL="628650">
              <a:spcBef>
                <a:spcPts val="300"/>
              </a:spcBef>
            </a:pPr>
            <a:r>
              <a:rPr lang="en-US" sz="2000" dirty="0" smtClean="0">
                <a:latin typeface="Calibri" panose="020F0502020204030204" pitchFamily="34" charset="0"/>
              </a:rPr>
              <a:t>Planning, Policy and Strategy			   	 7 835</a:t>
            </a:r>
          </a:p>
          <a:p>
            <a:pPr marL="628650">
              <a:spcBef>
                <a:spcPts val="300"/>
              </a:spcBef>
            </a:pPr>
            <a:r>
              <a:rPr lang="en-US" sz="2000" dirty="0" smtClean="0">
                <a:latin typeface="Calibri" panose="020F0502020204030204" pitchFamily="34" charset="0"/>
              </a:rPr>
              <a:t>University Education			 </a:t>
            </a:r>
            <a:r>
              <a:rPr lang="en-US" sz="2000" dirty="0">
                <a:latin typeface="Calibri" panose="020F0502020204030204" pitchFamily="34" charset="0"/>
              </a:rPr>
              <a:t> </a:t>
            </a:r>
            <a:r>
              <a:rPr lang="en-US" sz="2000" dirty="0" smtClean="0">
                <a:latin typeface="Calibri" panose="020F0502020204030204" pitchFamily="34" charset="0"/>
              </a:rPr>
              <a:t>             18 421</a:t>
            </a:r>
          </a:p>
          <a:p>
            <a:pPr marL="628650">
              <a:spcBef>
                <a:spcPts val="300"/>
              </a:spcBef>
            </a:pPr>
            <a:r>
              <a:rPr lang="en-US" sz="2000" dirty="0" smtClean="0">
                <a:latin typeface="Calibri" panose="020F0502020204030204" pitchFamily="34" charset="0"/>
              </a:rPr>
              <a:t>Technical and Vocational Education and Training </a:t>
            </a:r>
            <a:r>
              <a:rPr lang="en-US" sz="2000" dirty="0">
                <a:latin typeface="Calibri" panose="020F0502020204030204" pitchFamily="34" charset="0"/>
              </a:rPr>
              <a:t> </a:t>
            </a:r>
            <a:r>
              <a:rPr lang="en-US" sz="2000" dirty="0" smtClean="0">
                <a:latin typeface="Calibri" panose="020F0502020204030204" pitchFamily="34" charset="0"/>
              </a:rPr>
              <a:t>           19 033</a:t>
            </a:r>
          </a:p>
          <a:p>
            <a:pPr marL="628650">
              <a:spcBef>
                <a:spcPts val="300"/>
              </a:spcBef>
            </a:pPr>
            <a:r>
              <a:rPr lang="en-US" sz="2000" dirty="0" smtClean="0">
                <a:latin typeface="Calibri" panose="020F0502020204030204" pitchFamily="34" charset="0"/>
              </a:rPr>
              <a:t>Skills Development				                 2 914</a:t>
            </a:r>
          </a:p>
          <a:p>
            <a:pPr marL="628650">
              <a:spcBef>
                <a:spcPts val="300"/>
              </a:spcBef>
            </a:pPr>
            <a:r>
              <a:rPr lang="en-US" sz="2000" dirty="0" smtClean="0">
                <a:latin typeface="Calibri" panose="020F0502020204030204" pitchFamily="34" charset="0"/>
              </a:rPr>
              <a:t>Community Education and Training		            </a:t>
            </a:r>
            <a:r>
              <a:rPr lang="en-US" sz="2000" u="sng" dirty="0" smtClean="0">
                <a:latin typeface="Calibri" panose="020F0502020204030204" pitchFamily="34" charset="0"/>
              </a:rPr>
              <a:t>140 016</a:t>
            </a:r>
          </a:p>
          <a:p>
            <a:pPr marL="628650">
              <a:spcBef>
                <a:spcPts val="300"/>
              </a:spcBef>
            </a:pPr>
            <a:r>
              <a:rPr lang="en-US" sz="2000" b="1" dirty="0" smtClean="0">
                <a:latin typeface="Calibri" panose="020F0502020204030204" pitchFamily="34" charset="0"/>
              </a:rPr>
              <a:t>Total					            </a:t>
            </a:r>
            <a:r>
              <a:rPr lang="en-US" sz="2000" b="1" u="sng" dirty="0" smtClean="0">
                <a:latin typeface="Calibri" panose="020F0502020204030204" pitchFamily="34" charset="0"/>
              </a:rPr>
              <a:t>200 335</a:t>
            </a:r>
          </a:p>
          <a:p>
            <a:pPr marL="628650">
              <a:spcBef>
                <a:spcPts val="300"/>
              </a:spcBef>
            </a:pPr>
            <a:endParaRPr lang="en-ZA" sz="2000" b="1" u="sng" dirty="0">
              <a:latin typeface="Calibri" panose="020F0502020204030204" pitchFamily="34" charset="0"/>
            </a:endParaRPr>
          </a:p>
          <a:p>
            <a:pPr marL="627063" indent="-395288">
              <a:spcBef>
                <a:spcPts val="300"/>
              </a:spcBef>
              <a:buFont typeface="Arial" panose="020B0604020202020204" pitchFamily="34" charset="0"/>
              <a:buChar char="•"/>
            </a:pPr>
            <a:r>
              <a:rPr lang="en-US" sz="2000" dirty="0">
                <a:latin typeface="Calibri" panose="020F0502020204030204" pitchFamily="34" charset="0"/>
              </a:rPr>
              <a:t>The </a:t>
            </a:r>
            <a:r>
              <a:rPr lang="en-US" sz="2000" dirty="0" smtClean="0">
                <a:latin typeface="Calibri" panose="020F0502020204030204" pitchFamily="34" charset="0"/>
              </a:rPr>
              <a:t>Direct Charges (Skills Levies) were paid in full.</a:t>
            </a:r>
            <a:endParaRPr lang="en-US" sz="2000" dirty="0">
              <a:latin typeface="Calibri" panose="020F0502020204030204" pitchFamily="34" charset="0"/>
            </a:endParaRPr>
          </a:p>
          <a:p>
            <a:pPr marL="628650">
              <a:spcBef>
                <a:spcPts val="300"/>
              </a:spcBef>
            </a:pPr>
            <a:endParaRPr lang="en-US" sz="2000" b="1" u="sng" dirty="0">
              <a:latin typeface="Calibri" panose="020F0502020204030204" pitchFamily="34" charset="0"/>
            </a:endParaRPr>
          </a:p>
          <a:p>
            <a:pPr marL="628650">
              <a:spcBef>
                <a:spcPts val="300"/>
              </a:spcBef>
            </a:pPr>
            <a:endParaRPr lang="en-US" sz="2000" u="sng" dirty="0">
              <a:latin typeface="Calibri" panose="020F0502020204030204" pitchFamily="34" charset="0"/>
            </a:endParaRPr>
          </a:p>
        </p:txBody>
      </p:sp>
    </p:spTree>
    <p:extLst>
      <p:ext uri="{BB962C8B-B14F-4D97-AF65-F5344CB8AC3E}">
        <p14:creationId xmlns:p14="http://schemas.microsoft.com/office/powerpoint/2010/main" xmlns="" val="29133505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449878"/>
            <a:ext cx="8064500" cy="954107"/>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Financial Statements -</a:t>
            </a:r>
          </a:p>
          <a:p>
            <a:pPr algn="ctr">
              <a:defRPr/>
            </a:pPr>
            <a:r>
              <a:rPr lang="en-ZA" sz="2800" b="1" dirty="0" smtClean="0">
                <a:cs typeface="Arial" pitchFamily="34" charset="0"/>
              </a:rPr>
              <a:t>Appropriation Statement</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59</a:t>
            </a:fld>
            <a:endParaRPr lang="en-US" b="1" smtClean="0"/>
          </a:p>
        </p:txBody>
      </p:sp>
      <p:sp>
        <p:nvSpPr>
          <p:cNvPr id="4101" name="Content Placeholder 2"/>
          <p:cNvSpPr txBox="1">
            <a:spLocks/>
          </p:cNvSpPr>
          <p:nvPr/>
        </p:nvSpPr>
        <p:spPr bwMode="auto">
          <a:xfrm>
            <a:off x="442913" y="1447800"/>
            <a:ext cx="8001000" cy="4876800"/>
          </a:xfrm>
          <a:prstGeom prst="rect">
            <a:avLst/>
          </a:prstGeom>
          <a:noFill/>
          <a:ln w="9525">
            <a:noFill/>
            <a:miter lim="800000"/>
            <a:headEnd/>
            <a:tailEnd/>
          </a:ln>
        </p:spPr>
        <p:txBody>
          <a:bodyPr/>
          <a:lstStyle/>
          <a:p>
            <a:pPr marL="628650" indent="-446088">
              <a:spcBef>
                <a:spcPts val="300"/>
              </a:spcBef>
              <a:buFont typeface="Arial" charset="0"/>
              <a:buChar char="•"/>
            </a:pPr>
            <a:r>
              <a:rPr lang="en-US" sz="2000" dirty="0" smtClean="0">
                <a:latin typeface="Calibri" panose="020F0502020204030204" pitchFamily="34" charset="0"/>
              </a:rPr>
              <a:t>Summary of variance of R200.335 million per economic classification:</a:t>
            </a:r>
            <a:endParaRPr lang="en-US" sz="2000" b="1" dirty="0" smtClean="0">
              <a:latin typeface="Calibri" panose="020F0502020204030204" pitchFamily="34" charset="0"/>
            </a:endParaRPr>
          </a:p>
          <a:p>
            <a:pPr marL="628650">
              <a:spcBef>
                <a:spcPts val="300"/>
              </a:spcBef>
            </a:pPr>
            <a:r>
              <a:rPr lang="en-US" sz="2000" b="1" dirty="0" smtClean="0">
                <a:latin typeface="Calibri" panose="020F0502020204030204" pitchFamily="34" charset="0"/>
              </a:rPr>
              <a:t>Economic Classification:</a:t>
            </a:r>
            <a:r>
              <a:rPr lang="en-US" sz="2000" dirty="0" smtClean="0">
                <a:latin typeface="Calibri" panose="020F0502020204030204" pitchFamily="34" charset="0"/>
              </a:rPr>
              <a:t>				</a:t>
            </a:r>
            <a:r>
              <a:rPr lang="en-US" sz="2000" b="1" dirty="0" smtClean="0">
                <a:latin typeface="Calibri" panose="020F0502020204030204" pitchFamily="34" charset="0"/>
              </a:rPr>
              <a:t>R’000</a:t>
            </a:r>
            <a:endParaRPr lang="en-US" sz="2000" b="1" dirty="0">
              <a:latin typeface="Calibri" panose="020F0502020204030204" pitchFamily="34" charset="0"/>
            </a:endParaRPr>
          </a:p>
          <a:p>
            <a:pPr marL="628650">
              <a:spcBef>
                <a:spcPts val="300"/>
              </a:spcBef>
            </a:pPr>
            <a:r>
              <a:rPr lang="en-US" sz="2000" dirty="0" smtClean="0">
                <a:latin typeface="Calibri" panose="020F0502020204030204" pitchFamily="34" charset="0"/>
              </a:rPr>
              <a:t>Compensation of Employees</a:t>
            </a:r>
          </a:p>
          <a:p>
            <a:pPr marL="628650">
              <a:spcBef>
                <a:spcPts val="300"/>
              </a:spcBef>
            </a:pPr>
            <a:r>
              <a:rPr lang="en-US" sz="2000" dirty="0" smtClean="0">
                <a:latin typeface="Calibri" panose="020F0502020204030204" pitchFamily="34" charset="0"/>
              </a:rPr>
              <a:t>(Natural attrition/Unfilled vacancies/Late submission</a:t>
            </a:r>
          </a:p>
          <a:p>
            <a:pPr marL="628650">
              <a:spcBef>
                <a:spcPts val="300"/>
              </a:spcBef>
            </a:pPr>
            <a:r>
              <a:rPr lang="en-US" sz="2000" dirty="0" smtClean="0">
                <a:latin typeface="Calibri" panose="020F0502020204030204" pitchFamily="34" charset="0"/>
              </a:rPr>
              <a:t>of claims)					              193 011</a:t>
            </a:r>
          </a:p>
          <a:p>
            <a:pPr marL="628650">
              <a:spcBef>
                <a:spcPts val="300"/>
              </a:spcBef>
            </a:pPr>
            <a:r>
              <a:rPr lang="en-US" sz="2000" dirty="0" smtClean="0">
                <a:latin typeface="Calibri" panose="020F0502020204030204" pitchFamily="34" charset="0"/>
              </a:rPr>
              <a:t>Goods and Services</a:t>
            </a:r>
          </a:p>
          <a:p>
            <a:pPr marL="628650">
              <a:spcBef>
                <a:spcPts val="300"/>
              </a:spcBef>
            </a:pPr>
            <a:r>
              <a:rPr lang="en-US" sz="2000" dirty="0" smtClean="0">
                <a:latin typeface="Calibri" panose="020F0502020204030204" pitchFamily="34" charset="0"/>
              </a:rPr>
              <a:t>(Mainly Travel and Subsistence)		                     538</a:t>
            </a:r>
            <a:endParaRPr lang="en-US" sz="2000" dirty="0">
              <a:latin typeface="Calibri" panose="020F0502020204030204" pitchFamily="34" charset="0"/>
            </a:endParaRPr>
          </a:p>
          <a:p>
            <a:pPr marL="628650">
              <a:spcBef>
                <a:spcPts val="300"/>
              </a:spcBef>
            </a:pPr>
            <a:r>
              <a:rPr lang="en-US" sz="2000" dirty="0" smtClean="0">
                <a:latin typeface="Calibri" panose="020F0502020204030204" pitchFamily="34" charset="0"/>
              </a:rPr>
              <a:t>Transfers payments</a:t>
            </a:r>
          </a:p>
          <a:p>
            <a:pPr marL="628650">
              <a:spcBef>
                <a:spcPts val="300"/>
              </a:spcBef>
            </a:pPr>
            <a:r>
              <a:rPr lang="en-US" sz="2000" dirty="0" smtClean="0">
                <a:latin typeface="Calibri" panose="020F0502020204030204" pitchFamily="34" charset="0"/>
              </a:rPr>
              <a:t>(</a:t>
            </a:r>
            <a:r>
              <a:rPr lang="en-US" sz="2000" dirty="0" err="1" smtClean="0">
                <a:latin typeface="Calibri" panose="020F0502020204030204" pitchFamily="34" charset="0"/>
              </a:rPr>
              <a:t>Favourable</a:t>
            </a:r>
            <a:r>
              <a:rPr lang="en-US" sz="2000" dirty="0" smtClean="0">
                <a:latin typeface="Calibri" panose="020F0502020204030204" pitchFamily="34" charset="0"/>
              </a:rPr>
              <a:t> exchange rate for membership fee to the</a:t>
            </a:r>
          </a:p>
          <a:p>
            <a:pPr marL="628650">
              <a:spcBef>
                <a:spcPts val="300"/>
              </a:spcBef>
            </a:pPr>
            <a:r>
              <a:rPr lang="en-US" sz="2000" dirty="0" smtClean="0">
                <a:latin typeface="Calibri" panose="020F0502020204030204" pitchFamily="34" charset="0"/>
              </a:rPr>
              <a:t>Commonwealth of Learning and Unclaimed University</a:t>
            </a:r>
          </a:p>
          <a:p>
            <a:pPr marL="628650">
              <a:spcBef>
                <a:spcPts val="300"/>
              </a:spcBef>
            </a:pPr>
            <a:r>
              <a:rPr lang="en-US" sz="2000" dirty="0" smtClean="0">
                <a:latin typeface="Calibri" panose="020F0502020204030204" pitchFamily="34" charset="0"/>
              </a:rPr>
              <a:t>interest and redemption payments)			  4 941</a:t>
            </a:r>
          </a:p>
          <a:p>
            <a:pPr marL="628650">
              <a:spcBef>
                <a:spcPts val="300"/>
              </a:spcBef>
            </a:pPr>
            <a:r>
              <a:rPr lang="en-US" sz="2000" dirty="0" smtClean="0">
                <a:latin typeface="Calibri" panose="020F0502020204030204" pitchFamily="34" charset="0"/>
              </a:rPr>
              <a:t>Capital (Equipment)				   	  1 840</a:t>
            </a:r>
          </a:p>
          <a:p>
            <a:pPr marL="628650">
              <a:spcBef>
                <a:spcPts val="300"/>
              </a:spcBef>
            </a:pPr>
            <a:r>
              <a:rPr lang="en-US" sz="2000" dirty="0" smtClean="0">
                <a:latin typeface="Calibri" panose="020F0502020204030204" pitchFamily="34" charset="0"/>
              </a:rPr>
              <a:t>Payments for financial assets(Losses processed)              </a:t>
            </a:r>
            <a:r>
              <a:rPr lang="en-US" sz="2000" u="sng" dirty="0" smtClean="0">
                <a:latin typeface="Calibri" panose="020F0502020204030204" pitchFamily="34" charset="0"/>
              </a:rPr>
              <a:t>            5</a:t>
            </a:r>
          </a:p>
          <a:p>
            <a:pPr marL="182563">
              <a:spcBef>
                <a:spcPts val="300"/>
              </a:spcBef>
            </a:pPr>
            <a:r>
              <a:rPr lang="en-US" sz="2000" dirty="0" smtClean="0">
                <a:latin typeface="Calibri" panose="020F0502020204030204" pitchFamily="34" charset="0"/>
              </a:rPr>
              <a:t>        </a:t>
            </a:r>
            <a:r>
              <a:rPr lang="en-US" sz="2000" b="1" dirty="0" smtClean="0">
                <a:latin typeface="Calibri" panose="020F0502020204030204" pitchFamily="34" charset="0"/>
              </a:rPr>
              <a:t>Total</a:t>
            </a:r>
            <a:r>
              <a:rPr lang="en-US" sz="2000" dirty="0" smtClean="0">
                <a:latin typeface="Calibri" panose="020F0502020204030204" pitchFamily="34" charset="0"/>
              </a:rPr>
              <a:t>					</a:t>
            </a:r>
            <a:r>
              <a:rPr lang="en-US" sz="2000" dirty="0">
                <a:latin typeface="Calibri" panose="020F0502020204030204" pitchFamily="34" charset="0"/>
              </a:rPr>
              <a:t> </a:t>
            </a:r>
            <a:r>
              <a:rPr lang="en-US" sz="2000" dirty="0" smtClean="0">
                <a:latin typeface="Calibri" panose="020F0502020204030204" pitchFamily="34" charset="0"/>
              </a:rPr>
              <a:t>             </a:t>
            </a:r>
            <a:r>
              <a:rPr lang="en-US" sz="2000" b="1" u="sng" dirty="0" smtClean="0">
                <a:latin typeface="Calibri" panose="020F0502020204030204" pitchFamily="34" charset="0"/>
              </a:rPr>
              <a:t>200 335</a:t>
            </a:r>
          </a:p>
        </p:txBody>
      </p:sp>
    </p:spTree>
    <p:extLst>
      <p:ext uri="{BB962C8B-B14F-4D97-AF65-F5344CB8AC3E}">
        <p14:creationId xmlns:p14="http://schemas.microsoft.com/office/powerpoint/2010/main" xmlns="" val="2699674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4"/>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23003" y="517591"/>
            <a:ext cx="8097994"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800" b="1" dirty="0">
                <a:latin typeface="Arial" panose="020B0604020202020204" pitchFamily="34" charset="0"/>
                <a:cs typeface="Arial" pitchFamily="34" charset="0"/>
              </a:rPr>
              <a:t>Strategic </a:t>
            </a:r>
            <a:r>
              <a:rPr lang="en-US" sz="2800" b="1" dirty="0" smtClean="0">
                <a:latin typeface="Arial" panose="020B0604020202020204" pitchFamily="34" charset="0"/>
                <a:cs typeface="Arial" pitchFamily="34" charset="0"/>
              </a:rPr>
              <a:t>Overview</a:t>
            </a:r>
            <a:endParaRPr lang="en-US" sz="2800" b="1" dirty="0">
              <a:latin typeface="Arial" panose="020B0604020202020204" pitchFamily="34" charset="0"/>
              <a:cs typeface="Arial" pitchFamily="34" charset="0"/>
            </a:endParaRPr>
          </a:p>
        </p:txBody>
      </p:sp>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6</a:t>
            </a:fld>
            <a:endParaRPr lang="en-US" altLang="en-US" b="1" dirty="0"/>
          </a:p>
        </p:txBody>
      </p:sp>
      <p:sp>
        <p:nvSpPr>
          <p:cNvPr id="3077" name="TextBox 7"/>
          <p:cNvSpPr txBox="1">
            <a:spLocks noChangeArrowheads="1"/>
          </p:cNvSpPr>
          <p:nvPr/>
        </p:nvSpPr>
        <p:spPr bwMode="auto">
          <a:xfrm>
            <a:off x="523003" y="1143000"/>
            <a:ext cx="8097994" cy="463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eaLnBrk="1" hangingPunct="1">
              <a:spcBef>
                <a:spcPts val="0"/>
              </a:spcBef>
              <a:spcAft>
                <a:spcPts val="600"/>
              </a:spcAft>
              <a:buFont typeface="Arial" panose="020B0604020202020204" pitchFamily="34" charset="0"/>
              <a:buChar char="•"/>
              <a:defRPr/>
            </a:pPr>
            <a:r>
              <a:rPr lang="en-US" sz="2000" kern="0" dirty="0" smtClean="0"/>
              <a:t>Annually </a:t>
            </a:r>
            <a:r>
              <a:rPr lang="en-US" sz="2000" kern="0" dirty="0"/>
              <a:t>the Department evaluates research outputs </a:t>
            </a:r>
            <a:r>
              <a:rPr lang="en-US" sz="2000" kern="0" dirty="0" smtClean="0"/>
              <a:t>of universities against </a:t>
            </a:r>
            <a:r>
              <a:rPr lang="en-US" sz="2000" kern="0" dirty="0"/>
              <a:t>the research outputs policy. </a:t>
            </a:r>
            <a:endParaRPr lang="en-US" sz="2000" kern="0" dirty="0" smtClean="0"/>
          </a:p>
          <a:p>
            <a:pPr marL="342900" indent="-342900" eaLnBrk="1" hangingPunct="1">
              <a:spcBef>
                <a:spcPts val="0"/>
              </a:spcBef>
              <a:spcAft>
                <a:spcPts val="600"/>
              </a:spcAft>
              <a:buFont typeface="Arial" panose="020B0604020202020204" pitchFamily="34" charset="0"/>
              <a:buChar char="•"/>
              <a:defRPr/>
            </a:pPr>
            <a:r>
              <a:rPr lang="en-US" sz="2000" kern="0" dirty="0" smtClean="0"/>
              <a:t>The </a:t>
            </a:r>
            <a:r>
              <a:rPr lang="en-US" sz="2000" kern="0" dirty="0"/>
              <a:t>implementation of the policy has resulted in improvements year-on-year with respect to the quantity of research outputs. </a:t>
            </a:r>
            <a:endParaRPr lang="en-US" sz="2000" kern="0" dirty="0" smtClean="0"/>
          </a:p>
          <a:p>
            <a:pPr marL="342900" indent="-342900" eaLnBrk="1" hangingPunct="1">
              <a:spcBef>
                <a:spcPts val="0"/>
              </a:spcBef>
              <a:spcAft>
                <a:spcPts val="600"/>
              </a:spcAft>
              <a:buFont typeface="Arial" panose="020B0604020202020204" pitchFamily="34" charset="0"/>
              <a:buChar char="•"/>
              <a:defRPr/>
            </a:pPr>
            <a:r>
              <a:rPr lang="en-US" sz="2000" kern="0" dirty="0" smtClean="0"/>
              <a:t>The </a:t>
            </a:r>
            <a:r>
              <a:rPr lang="en-US" sz="2000" kern="0" dirty="0"/>
              <a:t>focus going forward will be on improving the processes of evaluation and the quality of </a:t>
            </a:r>
            <a:r>
              <a:rPr lang="en-US" sz="2000" kern="0" dirty="0" smtClean="0"/>
              <a:t>outputs.</a:t>
            </a:r>
          </a:p>
          <a:p>
            <a:pPr marL="0" indent="0" eaLnBrk="1" hangingPunct="1">
              <a:spcBef>
                <a:spcPts val="0"/>
              </a:spcBef>
              <a:spcAft>
                <a:spcPts val="600"/>
              </a:spcAft>
              <a:defRPr/>
            </a:pPr>
            <a:endParaRPr lang="en-US" sz="2000" kern="0" dirty="0" smtClean="0"/>
          </a:p>
          <a:p>
            <a:pPr marL="0" indent="0" eaLnBrk="1" hangingPunct="1">
              <a:spcBef>
                <a:spcPts val="0"/>
              </a:spcBef>
              <a:spcAft>
                <a:spcPts val="600"/>
              </a:spcAft>
              <a:defRPr/>
            </a:pPr>
            <a:r>
              <a:rPr lang="en-US" sz="2000" b="1" kern="0" dirty="0" smtClean="0"/>
              <a:t>Transformation </a:t>
            </a:r>
          </a:p>
          <a:p>
            <a:pPr marL="0" indent="0" eaLnBrk="1" hangingPunct="1">
              <a:spcBef>
                <a:spcPts val="0"/>
              </a:spcBef>
              <a:spcAft>
                <a:spcPts val="600"/>
              </a:spcAft>
              <a:defRPr/>
            </a:pPr>
            <a:endParaRPr lang="en-US" sz="2000" b="1" kern="0" dirty="0" smtClean="0"/>
          </a:p>
          <a:p>
            <a:pPr marL="342900" indent="-342900" eaLnBrk="1" hangingPunct="1">
              <a:spcBef>
                <a:spcPts val="0"/>
              </a:spcBef>
              <a:spcAft>
                <a:spcPts val="600"/>
              </a:spcAft>
              <a:buFont typeface="Arial" panose="020B0604020202020204" pitchFamily="34" charset="0"/>
              <a:buChar char="•"/>
              <a:defRPr/>
            </a:pPr>
            <a:r>
              <a:rPr lang="en-US" sz="2000" dirty="0" smtClean="0"/>
              <a:t>As part of the staffing </a:t>
            </a:r>
            <a:r>
              <a:rPr lang="en-US" sz="2000" dirty="0"/>
              <a:t>South Africa's Universities’ </a:t>
            </a:r>
            <a:r>
              <a:rPr lang="en-US" sz="2000" dirty="0" smtClean="0"/>
              <a:t>Framework, t</a:t>
            </a:r>
            <a:r>
              <a:rPr lang="en-ZA" sz="2000" dirty="0" smtClean="0"/>
              <a:t>he Department is implementing a  </a:t>
            </a:r>
            <a:r>
              <a:rPr lang="en-ZA" sz="2000" dirty="0"/>
              <a:t>comprehensive programme </a:t>
            </a:r>
            <a:r>
              <a:rPr lang="en-ZA" sz="2000" dirty="0" smtClean="0"/>
              <a:t>to transform </a:t>
            </a:r>
            <a:r>
              <a:rPr lang="en-ZA" sz="2000" dirty="0"/>
              <a:t>and </a:t>
            </a:r>
            <a:r>
              <a:rPr lang="en-ZA" sz="2000" dirty="0" smtClean="0"/>
              <a:t>develop </a:t>
            </a:r>
            <a:r>
              <a:rPr lang="en-ZA" sz="2000" dirty="0"/>
              <a:t>university staff </a:t>
            </a:r>
            <a:endParaRPr lang="en-ZA" sz="2000" dirty="0" smtClean="0"/>
          </a:p>
          <a:p>
            <a:pPr marL="342900" indent="-342900" eaLnBrk="1" hangingPunct="1">
              <a:spcBef>
                <a:spcPts val="0"/>
              </a:spcBef>
              <a:spcAft>
                <a:spcPts val="600"/>
              </a:spcAft>
              <a:buFont typeface="Arial" panose="020B0604020202020204" pitchFamily="34" charset="0"/>
              <a:buChar char="•"/>
              <a:defRPr/>
            </a:pPr>
            <a:r>
              <a:rPr lang="en-ZA" sz="2000" dirty="0" smtClean="0"/>
              <a:t>We report </a:t>
            </a:r>
            <a:r>
              <a:rPr lang="en-ZA" sz="2000" dirty="0"/>
              <a:t>annually on progress, development and challenges. </a:t>
            </a:r>
            <a:endParaRPr lang="en-ZA" sz="2000" b="1" dirty="0" smtClean="0"/>
          </a:p>
        </p:txBody>
      </p:sp>
    </p:spTree>
    <p:extLst>
      <p:ext uri="{BB962C8B-B14F-4D97-AF65-F5344CB8AC3E}">
        <p14:creationId xmlns:p14="http://schemas.microsoft.com/office/powerpoint/2010/main" xmlns="" val="14330806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1" cy="6875463"/>
          </a:xfrm>
          <a:prstGeom prst="rect">
            <a:avLst/>
          </a:prstGeom>
          <a:noFill/>
          <a:ln w="9525">
            <a:noFill/>
            <a:miter lim="800000"/>
            <a:headEnd/>
            <a:tailEnd/>
          </a:ln>
        </p:spPr>
      </p:pic>
      <p:sp>
        <p:nvSpPr>
          <p:cNvPr id="7" name="TextBox 6"/>
          <p:cNvSpPr txBox="1"/>
          <p:nvPr/>
        </p:nvSpPr>
        <p:spPr>
          <a:xfrm>
            <a:off x="471224" y="453093"/>
            <a:ext cx="80645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Financial Statements - Irregular Expenditure</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60</a:t>
            </a:fld>
            <a:endParaRPr lang="en-US" b="1" smtClean="0"/>
          </a:p>
        </p:txBody>
      </p:sp>
      <p:sp>
        <p:nvSpPr>
          <p:cNvPr id="4101" name="Content Placeholder 2"/>
          <p:cNvSpPr txBox="1">
            <a:spLocks/>
          </p:cNvSpPr>
          <p:nvPr/>
        </p:nvSpPr>
        <p:spPr bwMode="auto">
          <a:xfrm>
            <a:off x="442912" y="1066800"/>
            <a:ext cx="8092811" cy="5105400"/>
          </a:xfrm>
          <a:prstGeom prst="rect">
            <a:avLst/>
          </a:prstGeom>
          <a:noFill/>
          <a:ln w="9525">
            <a:noFill/>
            <a:miter lim="800000"/>
            <a:headEnd/>
            <a:tailEnd/>
          </a:ln>
        </p:spPr>
        <p:txBody>
          <a:bodyPr/>
          <a:lstStyle/>
          <a:p>
            <a:pPr marL="628650" indent="-446088" algn="just">
              <a:spcBef>
                <a:spcPts val="600"/>
              </a:spcBef>
              <a:buFont typeface="Arial" charset="0"/>
              <a:buChar char="•"/>
            </a:pPr>
            <a:r>
              <a:rPr lang="en-US" sz="2000" dirty="0" smtClean="0">
                <a:latin typeface="Calibri" panose="020F0502020204030204" pitchFamily="34" charset="0"/>
                <a:cs typeface="Calibri" panose="020F0502020204030204" pitchFamily="34" charset="0"/>
              </a:rPr>
              <a:t>The Irregular expenditure for the 2018/19 financial year amounts to R138.194 million as reflected under Note 25 of the Financial Statements (Page 236).</a:t>
            </a:r>
          </a:p>
          <a:p>
            <a:pPr marL="628650" indent="-446088">
              <a:spcBef>
                <a:spcPts val="600"/>
              </a:spcBef>
              <a:buFont typeface="Arial" charset="0"/>
              <a:buChar char="•"/>
            </a:pPr>
            <a:r>
              <a:rPr lang="en-US" sz="2000" dirty="0" smtClean="0">
                <a:latin typeface="Calibri" panose="020F0502020204030204" pitchFamily="34" charset="0"/>
                <a:cs typeface="Calibri" panose="020F0502020204030204" pitchFamily="34" charset="0"/>
              </a:rPr>
              <a:t>The detail of the amount of R138.194 million is as follows:</a:t>
            </a:r>
          </a:p>
          <a:p>
            <a:pPr marL="182562">
              <a:spcBef>
                <a:spcPts val="600"/>
              </a:spcBef>
            </a:pPr>
            <a:r>
              <a:rPr lang="en-US" dirty="0"/>
              <a:t>	</a:t>
            </a:r>
            <a:endParaRPr lang="en-US" dirty="0" smtClean="0"/>
          </a:p>
          <a:p>
            <a:pPr marL="628650" indent="-446088">
              <a:spcBef>
                <a:spcPts val="600"/>
              </a:spcBef>
              <a:buFont typeface="Arial" charset="0"/>
              <a:buChar char="•"/>
            </a:pPr>
            <a:endParaRPr lang="en-US" dirty="0" smtClean="0"/>
          </a:p>
          <a:p>
            <a:pPr marL="628650" indent="-446088">
              <a:spcBef>
                <a:spcPts val="600"/>
              </a:spcBef>
              <a:buFont typeface="Arial" charset="0"/>
              <a:buChar char="•"/>
            </a:pPr>
            <a:endParaRPr lang="en-US" i="1" dirty="0" smtClean="0"/>
          </a:p>
          <a:p>
            <a:pPr marL="628650" indent="-446088">
              <a:spcBef>
                <a:spcPts val="600"/>
              </a:spcBef>
              <a:buFont typeface="Arial" charset="0"/>
              <a:buChar char="•"/>
            </a:pPr>
            <a:endParaRPr lang="en-US" i="1" dirty="0"/>
          </a:p>
          <a:p>
            <a:pPr marL="628650" indent="-446088">
              <a:spcBef>
                <a:spcPts val="600"/>
              </a:spcBef>
              <a:buFont typeface="Arial" charset="0"/>
              <a:buChar char="•"/>
            </a:pPr>
            <a:endParaRPr lang="en-US" i="1" dirty="0" smtClean="0"/>
          </a:p>
          <a:p>
            <a:pPr marL="628650" indent="-446088">
              <a:spcBef>
                <a:spcPts val="600"/>
              </a:spcBef>
              <a:buFont typeface="Arial" charset="0"/>
              <a:buChar char="•"/>
            </a:pPr>
            <a:endParaRPr lang="en-US" dirty="0"/>
          </a:p>
          <a:p>
            <a:pPr marL="628650" indent="-446088">
              <a:spcBef>
                <a:spcPts val="600"/>
              </a:spcBef>
              <a:buFont typeface="Arial" charset="0"/>
              <a:buChar char="•"/>
            </a:pPr>
            <a:endParaRPr lang="en-US" dirty="0" smtClean="0"/>
          </a:p>
          <a:p>
            <a:pPr marL="182562">
              <a:spcBef>
                <a:spcPts val="600"/>
              </a:spcBef>
            </a:pPr>
            <a:endParaRPr lang="en-US" dirty="0"/>
          </a:p>
        </p:txBody>
      </p:sp>
      <p:graphicFrame>
        <p:nvGraphicFramePr>
          <p:cNvPr id="2" name="Table 1"/>
          <p:cNvGraphicFramePr>
            <a:graphicFrameLocks noGrp="1"/>
          </p:cNvGraphicFramePr>
          <p:nvPr>
            <p:extLst/>
          </p:nvPr>
        </p:nvGraphicFramePr>
        <p:xfrm>
          <a:off x="471224" y="2667782"/>
          <a:ext cx="8064498" cy="3142859"/>
        </p:xfrm>
        <a:graphic>
          <a:graphicData uri="http://schemas.openxmlformats.org/drawingml/2006/table">
            <a:tbl>
              <a:tblPr>
                <a:tableStyleId>{5C22544A-7EE6-4342-B048-85BDC9FD1C3A}</a:tableStyleId>
              </a:tblPr>
              <a:tblGrid>
                <a:gridCol w="509336">
                  <a:extLst>
                    <a:ext uri="{9D8B030D-6E8A-4147-A177-3AD203B41FA5}">
                      <a16:colId xmlns="" xmlns:a16="http://schemas.microsoft.com/office/drawing/2014/main" val="20000"/>
                    </a:ext>
                  </a:extLst>
                </a:gridCol>
                <a:gridCol w="6190173">
                  <a:extLst>
                    <a:ext uri="{9D8B030D-6E8A-4147-A177-3AD203B41FA5}">
                      <a16:colId xmlns="" xmlns:a16="http://schemas.microsoft.com/office/drawing/2014/main" val="20001"/>
                    </a:ext>
                  </a:extLst>
                </a:gridCol>
                <a:gridCol w="1364989">
                  <a:extLst>
                    <a:ext uri="{9D8B030D-6E8A-4147-A177-3AD203B41FA5}">
                      <a16:colId xmlns="" xmlns:a16="http://schemas.microsoft.com/office/drawing/2014/main" val="20002"/>
                    </a:ext>
                  </a:extLst>
                </a:gridCol>
              </a:tblGrid>
              <a:tr h="329954">
                <a:tc>
                  <a:txBody>
                    <a:bodyPr/>
                    <a:lstStyle/>
                    <a:p>
                      <a:pPr algn="ctr" fontAlgn="b"/>
                      <a:r>
                        <a:rPr lang="en-ZA" sz="2000" b="1" i="0" u="none" strike="noStrike" dirty="0" smtClean="0">
                          <a:solidFill>
                            <a:srgbClr val="000000"/>
                          </a:solidFill>
                          <a:effectLst/>
                          <a:latin typeface="Calibri" panose="020F0502020204030204" pitchFamily="34" charset="0"/>
                          <a:cs typeface="Calibri" panose="020F0502020204030204" pitchFamily="34" charset="0"/>
                        </a:rPr>
                        <a:t>Item</a:t>
                      </a:r>
                      <a:endParaRPr lang="en-ZA"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rgbClr val="92D050"/>
                    </a:solidFill>
                  </a:tcPr>
                </a:tc>
                <a:tc>
                  <a:txBody>
                    <a:bodyPr/>
                    <a:lstStyle/>
                    <a:p>
                      <a:pPr algn="ctr" fontAlgn="b"/>
                      <a:r>
                        <a:rPr lang="en-ZA" sz="2000" b="1" u="none" strike="noStrike" dirty="0">
                          <a:effectLst/>
                          <a:latin typeface="Calibri" panose="020F0502020204030204" pitchFamily="34" charset="0"/>
                          <a:cs typeface="Calibri" panose="020F0502020204030204" pitchFamily="34" charset="0"/>
                        </a:rPr>
                        <a:t> </a:t>
                      </a:r>
                      <a:r>
                        <a:rPr lang="en-ZA" sz="2000" b="1" u="none" strike="noStrike" dirty="0" smtClean="0">
                          <a:effectLst/>
                          <a:latin typeface="Calibri" panose="020F0502020204030204" pitchFamily="34" charset="0"/>
                          <a:cs typeface="Calibri" panose="020F0502020204030204" pitchFamily="34" charset="0"/>
                        </a:rPr>
                        <a:t>Description and Status</a:t>
                      </a:r>
                      <a:endParaRPr lang="en-ZA"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rgbClr val="92D050"/>
                    </a:solidFill>
                  </a:tcPr>
                </a:tc>
                <a:tc>
                  <a:txBody>
                    <a:bodyPr/>
                    <a:lstStyle/>
                    <a:p>
                      <a:pPr algn="ctr" fontAlgn="b"/>
                      <a:r>
                        <a:rPr lang="en-ZA" sz="2000" b="1" u="none" strike="noStrike" dirty="0">
                          <a:effectLst/>
                          <a:latin typeface="Calibri" panose="020F0502020204030204" pitchFamily="34" charset="0"/>
                          <a:cs typeface="Calibri" panose="020F0502020204030204" pitchFamily="34" charset="0"/>
                        </a:rPr>
                        <a:t>R'000</a:t>
                      </a:r>
                      <a:endParaRPr lang="en-ZA"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rgbClr val="92D050"/>
                    </a:solidFill>
                  </a:tcPr>
                </a:tc>
                <a:extLst>
                  <a:ext uri="{0D108BD9-81ED-4DB2-BD59-A6C34878D82A}">
                    <a16:rowId xmlns="" xmlns:a16="http://schemas.microsoft.com/office/drawing/2014/main" val="10000"/>
                  </a:ext>
                </a:extLst>
              </a:tr>
              <a:tr h="965055">
                <a:tc>
                  <a:txBody>
                    <a:bodyPr/>
                    <a:lstStyle/>
                    <a:p>
                      <a:pPr algn="ctr"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1</a:t>
                      </a:r>
                      <a:endParaRPr lang="en-ZA"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rgbClr val="92D050"/>
                    </a:solidFill>
                  </a:tcPr>
                </a:tc>
                <a:tc>
                  <a:txBody>
                    <a:bodyPr/>
                    <a:lstStyle/>
                    <a:p>
                      <a:pPr algn="l" fontAlgn="b"/>
                      <a:r>
                        <a:rPr lang="en-ZA" sz="2000" u="none" strike="noStrike" dirty="0" smtClean="0">
                          <a:effectLst/>
                          <a:latin typeface="Calibri" panose="020F0502020204030204" pitchFamily="34" charset="0"/>
                          <a:cs typeface="Calibri" panose="020F0502020204030204" pitchFamily="34" charset="0"/>
                        </a:rPr>
                        <a:t>Appointment of service provider not scoring highest point during evaluation</a:t>
                      </a:r>
                    </a:p>
                    <a:p>
                      <a:pPr marL="0" marR="0" lvl="0" indent="0" algn="l" defTabSz="914400" rtl="0" eaLnBrk="1" fontAlgn="b" latinLnBrk="0" hangingPunct="1">
                        <a:lnSpc>
                          <a:spcPct val="100000"/>
                        </a:lnSpc>
                        <a:spcBef>
                          <a:spcPts val="0"/>
                        </a:spcBef>
                        <a:spcAft>
                          <a:spcPts val="0"/>
                        </a:spcAft>
                        <a:buClrTx/>
                        <a:buSzTx/>
                        <a:buFontTx/>
                        <a:buNone/>
                        <a:tabLst/>
                        <a:defRPr/>
                      </a:pPr>
                      <a:r>
                        <a:rPr lang="en-ZA" sz="2000" b="0" i="0" u="none" strike="noStrike" dirty="0" smtClean="0">
                          <a:solidFill>
                            <a:srgbClr val="000000"/>
                          </a:solidFill>
                          <a:effectLst/>
                          <a:latin typeface="Calibri" panose="020F0502020204030204" pitchFamily="34" charset="0"/>
                          <a:cs typeface="Calibri" panose="020F0502020204030204" pitchFamily="34" charset="0"/>
                        </a:rPr>
                        <a:t>The matter is under investigation by the Accounting Officer</a:t>
                      </a:r>
                    </a:p>
                  </a:txBody>
                  <a:tcPr marL="9525" marR="9525" marT="9525" marB="0" anchor="b">
                    <a:solidFill>
                      <a:srgbClr val="92D050"/>
                    </a:solidFill>
                  </a:tcPr>
                </a:tc>
                <a:tc>
                  <a:txBody>
                    <a:bodyPr/>
                    <a:lstStyle/>
                    <a:p>
                      <a:pPr algn="r" fontAlgn="b"/>
                      <a:r>
                        <a:rPr lang="en-ZA" sz="2000" u="none" strike="noStrike" dirty="0" smtClean="0">
                          <a:effectLst/>
                          <a:latin typeface="Calibri" panose="020F0502020204030204" pitchFamily="34" charset="0"/>
                          <a:cs typeface="Calibri" panose="020F0502020204030204" pitchFamily="34" charset="0"/>
                        </a:rPr>
                        <a:t>137 840</a:t>
                      </a:r>
                      <a:endParaRPr lang="en-ZA"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rgbClr val="92D050"/>
                    </a:solidFill>
                  </a:tcPr>
                </a:tc>
                <a:extLst>
                  <a:ext uri="{0D108BD9-81ED-4DB2-BD59-A6C34878D82A}">
                    <a16:rowId xmlns="" xmlns:a16="http://schemas.microsoft.com/office/drawing/2014/main" val="10001"/>
                  </a:ext>
                </a:extLst>
              </a:tr>
              <a:tr h="647505">
                <a:tc>
                  <a:txBody>
                    <a:bodyPr/>
                    <a:lstStyle/>
                    <a:p>
                      <a:pPr algn="ctr"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2</a:t>
                      </a:r>
                      <a:endParaRPr lang="en-ZA"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rgbClr val="92D050"/>
                    </a:solidFill>
                  </a:tcPr>
                </a:tc>
                <a:tc>
                  <a:txBody>
                    <a:bodyPr/>
                    <a:lstStyle/>
                    <a:p>
                      <a:pPr algn="l"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Incorrect procurement procedure for appointment of Legal Services</a:t>
                      </a:r>
                    </a:p>
                    <a:p>
                      <a:pPr algn="l"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The matter is under investigation</a:t>
                      </a:r>
                      <a:endParaRPr lang="en-ZA"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rgbClr val="92D050"/>
                    </a:solidFill>
                  </a:tcPr>
                </a:tc>
                <a:tc>
                  <a:txBody>
                    <a:bodyPr/>
                    <a:lstStyle/>
                    <a:p>
                      <a:pPr algn="r"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96</a:t>
                      </a:r>
                      <a:endParaRPr lang="en-ZA"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rgbClr val="92D050"/>
                    </a:solidFill>
                  </a:tcPr>
                </a:tc>
                <a:extLst>
                  <a:ext uri="{0D108BD9-81ED-4DB2-BD59-A6C34878D82A}">
                    <a16:rowId xmlns="" xmlns:a16="http://schemas.microsoft.com/office/drawing/2014/main" val="10002"/>
                  </a:ext>
                </a:extLst>
              </a:tr>
              <a:tr h="647505">
                <a:tc>
                  <a:txBody>
                    <a:bodyPr/>
                    <a:lstStyle/>
                    <a:p>
                      <a:pPr algn="ctr"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3</a:t>
                      </a:r>
                      <a:endParaRPr lang="en-ZA"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rgbClr val="92D050"/>
                    </a:solidFill>
                  </a:tcPr>
                </a:tc>
                <a:tc>
                  <a:txBody>
                    <a:bodyPr/>
                    <a:lstStyle/>
                    <a:p>
                      <a:pPr algn="l"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Incorrect procurement procedure for appointment of catering services</a:t>
                      </a:r>
                    </a:p>
                    <a:p>
                      <a:pPr algn="l"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The matter is under investigation</a:t>
                      </a:r>
                      <a:endParaRPr lang="en-ZA"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rgbClr val="92D050"/>
                    </a:solidFill>
                  </a:tcPr>
                </a:tc>
                <a:tc>
                  <a:txBody>
                    <a:bodyPr/>
                    <a:lstStyle/>
                    <a:p>
                      <a:pPr algn="r"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7</a:t>
                      </a:r>
                      <a:endParaRPr lang="en-ZA"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rgbClr val="92D05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10350217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1" cy="6875463"/>
          </a:xfrm>
          <a:prstGeom prst="rect">
            <a:avLst/>
          </a:prstGeom>
          <a:noFill/>
          <a:ln w="9525">
            <a:noFill/>
            <a:miter lim="800000"/>
            <a:headEnd/>
            <a:tailEnd/>
          </a:ln>
        </p:spPr>
      </p:pic>
      <p:sp>
        <p:nvSpPr>
          <p:cNvPr id="7" name="TextBox 6"/>
          <p:cNvSpPr txBox="1"/>
          <p:nvPr/>
        </p:nvSpPr>
        <p:spPr>
          <a:xfrm>
            <a:off x="471224" y="453093"/>
            <a:ext cx="80645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Financial Statements - Irregular Expenditure</a:t>
            </a:r>
            <a:endParaRPr lang="en-ZA" sz="2800" b="1" dirty="0">
              <a:cs typeface="Arial"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61</a:t>
            </a:fld>
            <a:endParaRPr lang="en-US" b="1" smtClean="0"/>
          </a:p>
        </p:txBody>
      </p:sp>
      <p:sp>
        <p:nvSpPr>
          <p:cNvPr id="4101" name="Content Placeholder 2"/>
          <p:cNvSpPr txBox="1">
            <a:spLocks/>
          </p:cNvSpPr>
          <p:nvPr/>
        </p:nvSpPr>
        <p:spPr bwMode="auto">
          <a:xfrm>
            <a:off x="442912" y="1066800"/>
            <a:ext cx="8092811" cy="5105400"/>
          </a:xfrm>
          <a:prstGeom prst="rect">
            <a:avLst/>
          </a:prstGeom>
          <a:noFill/>
          <a:ln w="9525">
            <a:noFill/>
            <a:miter lim="800000"/>
            <a:headEnd/>
            <a:tailEnd/>
          </a:ln>
        </p:spPr>
        <p:txBody>
          <a:bodyPr/>
          <a:lstStyle/>
          <a:p>
            <a:pPr marL="182562">
              <a:spcBef>
                <a:spcPts val="600"/>
              </a:spcBef>
            </a:pPr>
            <a:endParaRPr lang="en-US" i="1" dirty="0"/>
          </a:p>
          <a:p>
            <a:pPr marL="628650" indent="-446088">
              <a:spcBef>
                <a:spcPts val="600"/>
              </a:spcBef>
              <a:buFont typeface="Arial" charset="0"/>
              <a:buChar char="•"/>
            </a:pPr>
            <a:endParaRPr lang="en-US" i="1" dirty="0" smtClean="0"/>
          </a:p>
          <a:p>
            <a:pPr marL="628650" indent="-446088">
              <a:spcBef>
                <a:spcPts val="600"/>
              </a:spcBef>
              <a:buFont typeface="Arial" charset="0"/>
              <a:buChar char="•"/>
            </a:pPr>
            <a:endParaRPr lang="en-US" dirty="0"/>
          </a:p>
          <a:p>
            <a:pPr marL="628650" indent="-446088">
              <a:spcBef>
                <a:spcPts val="600"/>
              </a:spcBef>
              <a:buFont typeface="Arial" charset="0"/>
              <a:buChar char="•"/>
            </a:pPr>
            <a:endParaRPr lang="en-US" dirty="0" smtClean="0"/>
          </a:p>
          <a:p>
            <a:pPr marL="182562">
              <a:spcBef>
                <a:spcPts val="600"/>
              </a:spcBef>
            </a:pPr>
            <a:endParaRPr lang="en-US" dirty="0"/>
          </a:p>
        </p:txBody>
      </p:sp>
      <p:graphicFrame>
        <p:nvGraphicFramePr>
          <p:cNvPr id="2" name="Table 1"/>
          <p:cNvGraphicFramePr>
            <a:graphicFrameLocks noGrp="1"/>
          </p:cNvGraphicFramePr>
          <p:nvPr>
            <p:extLst/>
          </p:nvPr>
        </p:nvGraphicFramePr>
        <p:xfrm>
          <a:off x="471225" y="1349794"/>
          <a:ext cx="8064498" cy="3511598"/>
        </p:xfrm>
        <a:graphic>
          <a:graphicData uri="http://schemas.openxmlformats.org/drawingml/2006/table">
            <a:tbl>
              <a:tblPr>
                <a:tableStyleId>{5C22544A-7EE6-4342-B048-85BDC9FD1C3A}</a:tableStyleId>
              </a:tblPr>
              <a:tblGrid>
                <a:gridCol w="509336">
                  <a:extLst>
                    <a:ext uri="{9D8B030D-6E8A-4147-A177-3AD203B41FA5}">
                      <a16:colId xmlns="" xmlns:a16="http://schemas.microsoft.com/office/drawing/2014/main" val="20000"/>
                    </a:ext>
                  </a:extLst>
                </a:gridCol>
                <a:gridCol w="6190173">
                  <a:extLst>
                    <a:ext uri="{9D8B030D-6E8A-4147-A177-3AD203B41FA5}">
                      <a16:colId xmlns="" xmlns:a16="http://schemas.microsoft.com/office/drawing/2014/main" val="20001"/>
                    </a:ext>
                  </a:extLst>
                </a:gridCol>
                <a:gridCol w="1364989">
                  <a:extLst>
                    <a:ext uri="{9D8B030D-6E8A-4147-A177-3AD203B41FA5}">
                      <a16:colId xmlns="" xmlns:a16="http://schemas.microsoft.com/office/drawing/2014/main" val="20002"/>
                    </a:ext>
                  </a:extLst>
                </a:gridCol>
              </a:tblGrid>
              <a:tr h="346542">
                <a:tc>
                  <a:txBody>
                    <a:bodyPr/>
                    <a:lstStyle/>
                    <a:p>
                      <a:pPr algn="ctr" fontAlgn="b"/>
                      <a:r>
                        <a:rPr lang="en-ZA" sz="2000" b="1" i="0" u="none" strike="noStrike" dirty="0" smtClean="0">
                          <a:solidFill>
                            <a:srgbClr val="000000"/>
                          </a:solidFill>
                          <a:effectLst/>
                          <a:latin typeface="Calibri" panose="020F0502020204030204" pitchFamily="34" charset="0"/>
                          <a:cs typeface="Calibri" panose="020F0502020204030204" pitchFamily="34" charset="0"/>
                        </a:rPr>
                        <a:t>Item</a:t>
                      </a:r>
                      <a:endParaRPr lang="en-ZA"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rgbClr val="92D050"/>
                    </a:solidFill>
                  </a:tcPr>
                </a:tc>
                <a:tc>
                  <a:txBody>
                    <a:bodyPr/>
                    <a:lstStyle/>
                    <a:p>
                      <a:pPr algn="ctr" fontAlgn="b"/>
                      <a:r>
                        <a:rPr lang="en-ZA" sz="2000" b="1" u="none" strike="noStrike" dirty="0">
                          <a:effectLst/>
                          <a:latin typeface="Calibri" panose="020F0502020204030204" pitchFamily="34" charset="0"/>
                          <a:cs typeface="Calibri" panose="020F0502020204030204" pitchFamily="34" charset="0"/>
                        </a:rPr>
                        <a:t> </a:t>
                      </a:r>
                      <a:r>
                        <a:rPr lang="en-ZA" sz="2000" b="1" u="none" strike="noStrike" dirty="0" smtClean="0">
                          <a:effectLst/>
                          <a:latin typeface="Calibri" panose="020F0502020204030204" pitchFamily="34" charset="0"/>
                          <a:cs typeface="Calibri" panose="020F0502020204030204" pitchFamily="34" charset="0"/>
                        </a:rPr>
                        <a:t>Description and Status</a:t>
                      </a:r>
                      <a:endParaRPr lang="en-ZA"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rgbClr val="92D050"/>
                    </a:solidFill>
                  </a:tcPr>
                </a:tc>
                <a:tc>
                  <a:txBody>
                    <a:bodyPr/>
                    <a:lstStyle/>
                    <a:p>
                      <a:pPr algn="ctr" fontAlgn="b"/>
                      <a:r>
                        <a:rPr lang="en-ZA" sz="2000" b="1" u="none" strike="noStrike" dirty="0">
                          <a:effectLst/>
                          <a:latin typeface="Calibri" panose="020F0502020204030204" pitchFamily="34" charset="0"/>
                          <a:cs typeface="Calibri" panose="020F0502020204030204" pitchFamily="34" charset="0"/>
                        </a:rPr>
                        <a:t>R'000</a:t>
                      </a:r>
                      <a:endParaRPr lang="en-ZA"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rgbClr val="92D050"/>
                    </a:solidFill>
                  </a:tcPr>
                </a:tc>
                <a:extLst>
                  <a:ext uri="{0D108BD9-81ED-4DB2-BD59-A6C34878D82A}">
                    <a16:rowId xmlns="" xmlns:a16="http://schemas.microsoft.com/office/drawing/2014/main" val="10000"/>
                  </a:ext>
                </a:extLst>
              </a:tr>
              <a:tr h="970664">
                <a:tc>
                  <a:txBody>
                    <a:bodyPr/>
                    <a:lstStyle/>
                    <a:p>
                      <a:pPr algn="ctr"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4</a:t>
                      </a:r>
                      <a:endParaRPr lang="en-ZA"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rgbClr val="92D050"/>
                    </a:solidFill>
                  </a:tcPr>
                </a:tc>
                <a:tc>
                  <a:txBody>
                    <a:bodyPr/>
                    <a:lstStyle/>
                    <a:p>
                      <a:pPr algn="l"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Incorrect procurement procedure</a:t>
                      </a:r>
                      <a:r>
                        <a:rPr lang="en-ZA" sz="2000" b="0" i="0" u="none" strike="noStrike" baseline="0" dirty="0" smtClean="0">
                          <a:solidFill>
                            <a:srgbClr val="000000"/>
                          </a:solidFill>
                          <a:effectLst/>
                          <a:latin typeface="Calibri" panose="020F0502020204030204" pitchFamily="34" charset="0"/>
                          <a:cs typeface="Calibri" panose="020F0502020204030204" pitchFamily="34" charset="0"/>
                        </a:rPr>
                        <a:t> for external computer services: Maintenance of a system</a:t>
                      </a:r>
                    </a:p>
                    <a:p>
                      <a:pPr marL="0" marR="0" lvl="0" indent="0" algn="l" defTabSz="914400" rtl="0" eaLnBrk="1" fontAlgn="b" latinLnBrk="0" hangingPunct="1">
                        <a:lnSpc>
                          <a:spcPct val="100000"/>
                        </a:lnSpc>
                        <a:spcBef>
                          <a:spcPts val="0"/>
                        </a:spcBef>
                        <a:spcAft>
                          <a:spcPts val="0"/>
                        </a:spcAft>
                        <a:buClrTx/>
                        <a:buSzTx/>
                        <a:buFontTx/>
                        <a:buNone/>
                        <a:tabLst/>
                        <a:defRPr/>
                      </a:pPr>
                      <a:r>
                        <a:rPr lang="en-ZA" sz="2000" b="0" i="0" u="none" strike="noStrike" dirty="0" smtClean="0">
                          <a:solidFill>
                            <a:srgbClr val="000000"/>
                          </a:solidFill>
                          <a:effectLst/>
                          <a:latin typeface="Calibri" panose="020F0502020204030204" pitchFamily="34" charset="0"/>
                          <a:cs typeface="Calibri" panose="020F0502020204030204" pitchFamily="34" charset="0"/>
                        </a:rPr>
                        <a:t>The matter is</a:t>
                      </a:r>
                      <a:r>
                        <a:rPr lang="en-ZA" sz="2000" b="0" i="0" u="none" strike="noStrike" baseline="0" dirty="0" smtClean="0">
                          <a:solidFill>
                            <a:srgbClr val="000000"/>
                          </a:solidFill>
                          <a:effectLst/>
                          <a:latin typeface="Calibri" panose="020F0502020204030204" pitchFamily="34" charset="0"/>
                          <a:cs typeface="Calibri" panose="020F0502020204030204" pitchFamily="34" charset="0"/>
                        </a:rPr>
                        <a:t> under investigation</a:t>
                      </a:r>
                      <a:endParaRPr lang="en-ZA" sz="2000" b="0" i="0" u="none" strike="noStrike" dirty="0" smtClean="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rgbClr val="92D050"/>
                    </a:solidFill>
                  </a:tcPr>
                </a:tc>
                <a:tc>
                  <a:txBody>
                    <a:bodyPr/>
                    <a:lstStyle/>
                    <a:p>
                      <a:pPr algn="r"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18</a:t>
                      </a:r>
                      <a:endParaRPr lang="en-ZA"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rgbClr val="92D050"/>
                    </a:solidFill>
                  </a:tcPr>
                </a:tc>
                <a:extLst>
                  <a:ext uri="{0D108BD9-81ED-4DB2-BD59-A6C34878D82A}">
                    <a16:rowId xmlns="" xmlns:a16="http://schemas.microsoft.com/office/drawing/2014/main" val="10004"/>
                  </a:ext>
                </a:extLst>
              </a:tr>
              <a:tr h="842778">
                <a:tc>
                  <a:txBody>
                    <a:bodyPr/>
                    <a:lstStyle/>
                    <a:p>
                      <a:pPr algn="ctr"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5</a:t>
                      </a:r>
                      <a:endParaRPr lang="en-ZA"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rgbClr val="92D050"/>
                    </a:solidFill>
                  </a:tcPr>
                </a:tc>
                <a:tc>
                  <a:txBody>
                    <a:bodyPr/>
                    <a:lstStyle/>
                    <a:p>
                      <a:pPr algn="l"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Incorrect procurement procedure for maintenance and repairs</a:t>
                      </a:r>
                      <a:r>
                        <a:rPr lang="en-ZA" sz="2000" b="0" i="0" u="none" strike="noStrike" baseline="0" dirty="0" smtClean="0">
                          <a:solidFill>
                            <a:srgbClr val="000000"/>
                          </a:solidFill>
                          <a:effectLst/>
                          <a:latin typeface="Calibri" panose="020F0502020204030204" pitchFamily="34" charset="0"/>
                          <a:cs typeface="Calibri" panose="020F0502020204030204" pitchFamily="34" charset="0"/>
                        </a:rPr>
                        <a:t> of machinery</a:t>
                      </a:r>
                    </a:p>
                    <a:p>
                      <a:pPr algn="l" fontAlgn="b"/>
                      <a:r>
                        <a:rPr lang="en-ZA" sz="2000" b="0" i="0" u="none" strike="noStrike" baseline="0" dirty="0" smtClean="0">
                          <a:solidFill>
                            <a:srgbClr val="000000"/>
                          </a:solidFill>
                          <a:effectLst/>
                          <a:latin typeface="Calibri" panose="020F0502020204030204" pitchFamily="34" charset="0"/>
                          <a:cs typeface="Calibri" panose="020F0502020204030204" pitchFamily="34" charset="0"/>
                        </a:rPr>
                        <a:t>The matter is under investigation</a:t>
                      </a:r>
                      <a:endParaRPr lang="en-ZA"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rgbClr val="92D050"/>
                    </a:solidFill>
                  </a:tcPr>
                </a:tc>
                <a:tc>
                  <a:txBody>
                    <a:bodyPr/>
                    <a:lstStyle/>
                    <a:p>
                      <a:pPr algn="r"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5</a:t>
                      </a:r>
                      <a:endParaRPr lang="en-ZA"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rgbClr val="92D050"/>
                    </a:solidFill>
                  </a:tcPr>
                </a:tc>
                <a:extLst>
                  <a:ext uri="{0D108BD9-81ED-4DB2-BD59-A6C34878D82A}">
                    <a16:rowId xmlns="" xmlns:a16="http://schemas.microsoft.com/office/drawing/2014/main" val="49187155"/>
                  </a:ext>
                </a:extLst>
              </a:tr>
              <a:tr h="680057">
                <a:tc>
                  <a:txBody>
                    <a:bodyPr/>
                    <a:lstStyle/>
                    <a:p>
                      <a:pPr algn="ctr"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6</a:t>
                      </a:r>
                      <a:endParaRPr lang="en-ZA"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rgbClr val="92D050"/>
                    </a:solidFill>
                  </a:tcPr>
                </a:tc>
                <a:tc>
                  <a:txBody>
                    <a:bodyPr/>
                    <a:lstStyle/>
                    <a:p>
                      <a:pPr algn="l"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Incorrect procurement</a:t>
                      </a:r>
                      <a:r>
                        <a:rPr lang="en-ZA" sz="2000" b="0" i="0" u="none" strike="noStrike" baseline="0" dirty="0" smtClean="0">
                          <a:solidFill>
                            <a:srgbClr val="000000"/>
                          </a:solidFill>
                          <a:effectLst/>
                          <a:latin typeface="Calibri" panose="020F0502020204030204" pitchFamily="34" charset="0"/>
                          <a:cs typeface="Calibri" panose="020F0502020204030204" pitchFamily="34" charset="0"/>
                        </a:rPr>
                        <a:t> procedure on communication</a:t>
                      </a:r>
                    </a:p>
                    <a:p>
                      <a:pPr marL="0" marR="0" lvl="0" indent="0" algn="l" defTabSz="914400" rtl="0" eaLnBrk="1" fontAlgn="b" latinLnBrk="0" hangingPunct="1">
                        <a:lnSpc>
                          <a:spcPct val="100000"/>
                        </a:lnSpc>
                        <a:spcBef>
                          <a:spcPts val="0"/>
                        </a:spcBef>
                        <a:spcAft>
                          <a:spcPts val="0"/>
                        </a:spcAft>
                        <a:buClrTx/>
                        <a:buSzTx/>
                        <a:buFontTx/>
                        <a:buNone/>
                        <a:tabLst/>
                        <a:defRPr/>
                      </a:pPr>
                      <a:r>
                        <a:rPr lang="en-ZA" sz="2000" b="0" i="0" u="none" strike="noStrike" dirty="0" smtClean="0">
                          <a:solidFill>
                            <a:srgbClr val="000000"/>
                          </a:solidFill>
                          <a:effectLst/>
                          <a:latin typeface="Calibri" panose="020F0502020204030204" pitchFamily="34" charset="0"/>
                          <a:cs typeface="Calibri" panose="020F0502020204030204" pitchFamily="34" charset="0"/>
                        </a:rPr>
                        <a:t>The matter was investigated and the disciplinary</a:t>
                      </a:r>
                      <a:r>
                        <a:rPr lang="en-ZA" sz="2000" b="0" i="0" u="none" strike="noStrike" baseline="0" dirty="0" smtClean="0">
                          <a:solidFill>
                            <a:srgbClr val="000000"/>
                          </a:solidFill>
                          <a:effectLst/>
                          <a:latin typeface="Calibri" panose="020F0502020204030204" pitchFamily="34" charset="0"/>
                          <a:cs typeface="Calibri" panose="020F0502020204030204" pitchFamily="34" charset="0"/>
                        </a:rPr>
                        <a:t> process is ongoing</a:t>
                      </a:r>
                      <a:endParaRPr lang="en-ZA" sz="2000" b="0" i="0" u="none" strike="noStrike" dirty="0" smtClean="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rgbClr val="92D050"/>
                    </a:solidFill>
                  </a:tcPr>
                </a:tc>
                <a:tc>
                  <a:txBody>
                    <a:bodyPr/>
                    <a:lstStyle/>
                    <a:p>
                      <a:pPr algn="r" fontAlgn="b"/>
                      <a:r>
                        <a:rPr lang="en-ZA" sz="2000" b="0" i="0" u="none" strike="noStrike" dirty="0" smtClean="0">
                          <a:solidFill>
                            <a:srgbClr val="000000"/>
                          </a:solidFill>
                          <a:effectLst/>
                          <a:latin typeface="Calibri" panose="020F0502020204030204" pitchFamily="34" charset="0"/>
                          <a:cs typeface="Calibri" panose="020F0502020204030204" pitchFamily="34" charset="0"/>
                        </a:rPr>
                        <a:t>228</a:t>
                      </a:r>
                      <a:endParaRPr lang="en-ZA"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rgbClr val="92D050"/>
                    </a:solidFill>
                  </a:tcPr>
                </a:tc>
                <a:extLst>
                  <a:ext uri="{0D108BD9-81ED-4DB2-BD59-A6C34878D82A}">
                    <a16:rowId xmlns="" xmlns:a16="http://schemas.microsoft.com/office/drawing/2014/main" val="10005"/>
                  </a:ext>
                </a:extLst>
              </a:tr>
              <a:tr h="346542">
                <a:tc>
                  <a:txBody>
                    <a:bodyPr/>
                    <a:lstStyle/>
                    <a:p>
                      <a:pPr algn="ctr" fontAlgn="b"/>
                      <a:endParaRPr lang="en-ZA"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rgbClr val="92D050"/>
                    </a:solidFill>
                  </a:tcPr>
                </a:tc>
                <a:tc>
                  <a:txBody>
                    <a:bodyPr/>
                    <a:lstStyle/>
                    <a:p>
                      <a:pPr algn="l" fontAlgn="b"/>
                      <a:r>
                        <a:rPr lang="en-ZA" sz="2000" b="1" u="none" strike="noStrike" dirty="0">
                          <a:effectLst/>
                          <a:latin typeface="Calibri" panose="020F0502020204030204" pitchFamily="34" charset="0"/>
                          <a:cs typeface="Calibri" panose="020F0502020204030204" pitchFamily="34" charset="0"/>
                        </a:rPr>
                        <a:t>Total</a:t>
                      </a:r>
                      <a:endParaRPr lang="en-ZA"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rgbClr val="92D050"/>
                    </a:solidFill>
                  </a:tcPr>
                </a:tc>
                <a:tc>
                  <a:txBody>
                    <a:bodyPr/>
                    <a:lstStyle/>
                    <a:p>
                      <a:pPr algn="r" fontAlgn="b"/>
                      <a:r>
                        <a:rPr lang="en-ZA" sz="2000" b="1" u="none" strike="noStrike" dirty="0" smtClean="0">
                          <a:effectLst/>
                          <a:latin typeface="Calibri" panose="020F0502020204030204" pitchFamily="34" charset="0"/>
                          <a:cs typeface="Calibri" panose="020F0502020204030204" pitchFamily="34" charset="0"/>
                        </a:rPr>
                        <a:t>138 194</a:t>
                      </a:r>
                      <a:endParaRPr lang="en-ZA"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rgbClr val="92D050"/>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val="11702262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58153" y="496458"/>
            <a:ext cx="8064500" cy="954107"/>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a:cs typeface="Arial" pitchFamily="34" charset="0"/>
              </a:rPr>
              <a:t>Financial </a:t>
            </a:r>
            <a:r>
              <a:rPr lang="en-ZA" sz="2800" b="1" dirty="0" smtClean="0">
                <a:cs typeface="Arial" pitchFamily="34" charset="0"/>
              </a:rPr>
              <a:t>Statements -</a:t>
            </a:r>
            <a:endParaRPr lang="en-ZA" sz="2800" b="1" dirty="0">
              <a:cs typeface="Arial" pitchFamily="34" charset="0"/>
            </a:endParaRPr>
          </a:p>
          <a:p>
            <a:pPr algn="ctr">
              <a:defRPr/>
            </a:pPr>
            <a:r>
              <a:rPr lang="en-ZA" sz="2800" b="1" dirty="0" smtClean="0">
                <a:cs typeface="Arial" pitchFamily="34" charset="0"/>
              </a:rPr>
              <a:t>Fruitless and Wasteful Expenditure</a:t>
            </a:r>
            <a:endParaRPr lang="en-ZA" sz="2800" b="1" dirty="0">
              <a:cs typeface="Arial" pitchFamily="34" charset="0"/>
            </a:endParaRPr>
          </a:p>
        </p:txBody>
      </p:sp>
      <p:sp>
        <p:nvSpPr>
          <p:cNvPr id="6148" name="Slide Number Placeholder 7"/>
          <p:cNvSpPr>
            <a:spLocks noGrp="1"/>
          </p:cNvSpPr>
          <p:nvPr>
            <p:ph type="sldNum" sz="quarter" idx="12"/>
          </p:nvPr>
        </p:nvSpPr>
        <p:spPr>
          <a:xfrm>
            <a:off x="6929438" y="6524625"/>
            <a:ext cx="2133600" cy="365125"/>
          </a:xfrm>
          <a:noFill/>
        </p:spPr>
        <p:txBody>
          <a:bodyPr/>
          <a:lstStyle/>
          <a:p>
            <a:fld id="{0A3BC724-BCB9-4F3B-998C-876125598C77}" type="slidenum">
              <a:rPr lang="en-US" b="1" smtClean="0"/>
              <a:pPr/>
              <a:t>62</a:t>
            </a:fld>
            <a:endParaRPr lang="en-US" b="1" smtClean="0"/>
          </a:p>
        </p:txBody>
      </p:sp>
      <p:sp>
        <p:nvSpPr>
          <p:cNvPr id="6149" name="Rectangle 3"/>
          <p:cNvSpPr>
            <a:spLocks noGrp="1" noChangeArrowheads="1"/>
          </p:cNvSpPr>
          <p:nvPr>
            <p:ph idx="1"/>
          </p:nvPr>
        </p:nvSpPr>
        <p:spPr>
          <a:xfrm>
            <a:off x="304800" y="1524000"/>
            <a:ext cx="8217853" cy="4648200"/>
          </a:xfrm>
        </p:spPr>
        <p:txBody>
          <a:bodyPr/>
          <a:lstStyle/>
          <a:p>
            <a:pPr marL="282575" indent="-282575" algn="just" eaLnBrk="1" hangingPunct="1">
              <a:spcBef>
                <a:spcPts val="0"/>
              </a:spcBef>
            </a:pPr>
            <a:r>
              <a:rPr lang="en-US" sz="2000" dirty="0" smtClean="0">
                <a:latin typeface="Calibri" panose="020F0502020204030204" pitchFamily="34" charset="0"/>
                <a:cs typeface="Calibri" panose="020F0502020204030204" pitchFamily="34" charset="0"/>
              </a:rPr>
              <a:t>Fruitless and Wasteful expenditure is presented in Note 26 of the Notes to the Financial Statements (page 237 of the Annual Report).</a:t>
            </a:r>
          </a:p>
          <a:p>
            <a:pPr marL="0" indent="0" algn="just" eaLnBrk="1" hangingPunct="1">
              <a:spcBef>
                <a:spcPts val="0"/>
              </a:spcBef>
              <a:buNone/>
            </a:pPr>
            <a:endParaRPr lang="en-US" sz="2000" dirty="0" smtClean="0">
              <a:latin typeface="Calibri" panose="020F0502020204030204" pitchFamily="34" charset="0"/>
              <a:cs typeface="Calibri" panose="020F0502020204030204" pitchFamily="34" charset="0"/>
            </a:endParaRPr>
          </a:p>
          <a:p>
            <a:pPr marL="282575" indent="-282575" algn="just" eaLnBrk="1" hangingPunct="1">
              <a:spcBef>
                <a:spcPts val="0"/>
              </a:spcBef>
            </a:pPr>
            <a:r>
              <a:rPr lang="en-US" sz="2000" dirty="0" smtClean="0">
                <a:latin typeface="Calibri" panose="020F0502020204030204" pitchFamily="34" charset="0"/>
                <a:cs typeface="Calibri" panose="020F0502020204030204" pitchFamily="34" charset="0"/>
              </a:rPr>
              <a:t>The total Fruitless and Wasteful expenditure as at 31 March 2019 amounts to R11.956 million</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that relates to fraudulent salary overpayments to CET College employees that are under investigation.</a:t>
            </a:r>
          </a:p>
          <a:p>
            <a:pPr marL="0" indent="0" algn="just" eaLnBrk="1" hangingPunct="1">
              <a:spcBef>
                <a:spcPts val="0"/>
              </a:spcBef>
              <a:buNone/>
            </a:pPr>
            <a:endParaRPr lang="en-ZA" sz="2000" dirty="0">
              <a:latin typeface="Calibri" panose="020F0502020204030204" pitchFamily="34" charset="0"/>
              <a:cs typeface="Calibri" panose="020F0502020204030204" pitchFamily="34" charset="0"/>
            </a:endParaRPr>
          </a:p>
          <a:p>
            <a:pPr marL="282575" indent="-282575" algn="just" eaLnBrk="1" hangingPunct="1">
              <a:spcBef>
                <a:spcPts val="0"/>
              </a:spcBef>
            </a:pPr>
            <a:r>
              <a:rPr lang="en-ZA" sz="2000" dirty="0" smtClean="0">
                <a:latin typeface="Calibri" panose="020F0502020204030204" pitchFamily="34" charset="0"/>
                <a:cs typeface="Calibri" panose="020F0502020204030204" pitchFamily="34" charset="0"/>
              </a:rPr>
              <a:t>A summary of the fraudulent payments is as follows:</a:t>
            </a:r>
          </a:p>
          <a:p>
            <a:pPr marL="0" indent="0" algn="just" eaLnBrk="1" hangingPunct="1">
              <a:spcBef>
                <a:spcPts val="0"/>
              </a:spcBef>
              <a:buNone/>
            </a:pPr>
            <a:r>
              <a:rPr lang="en-ZA" sz="2000" dirty="0" smtClean="0">
                <a:latin typeface="Calibri" panose="020F0502020204030204" pitchFamily="34" charset="0"/>
                <a:cs typeface="Calibri" panose="020F0502020204030204" pitchFamily="34" charset="0"/>
              </a:rPr>
              <a:t>							 </a:t>
            </a:r>
            <a:r>
              <a:rPr lang="en-ZA" sz="2000" b="1" dirty="0" smtClean="0">
                <a:latin typeface="Calibri" panose="020F0502020204030204" pitchFamily="34" charset="0"/>
                <a:cs typeface="Calibri" panose="020F0502020204030204" pitchFamily="34" charset="0"/>
              </a:rPr>
              <a:t>R’000</a:t>
            </a:r>
            <a:endParaRPr lang="en-ZA" sz="2000" b="1" dirty="0">
              <a:latin typeface="Calibri" panose="020F0502020204030204" pitchFamily="34" charset="0"/>
              <a:cs typeface="Calibri" panose="020F0502020204030204" pitchFamily="34" charset="0"/>
            </a:endParaRPr>
          </a:p>
          <a:p>
            <a:pPr marL="0" indent="0" algn="just" eaLnBrk="1" hangingPunct="1">
              <a:spcBef>
                <a:spcPts val="0"/>
              </a:spcBef>
              <a:buNone/>
            </a:pPr>
            <a:r>
              <a:rPr lang="en-ZA" sz="2000" dirty="0" smtClean="0">
                <a:latin typeface="Calibri" panose="020F0502020204030204" pitchFamily="34" charset="0"/>
                <a:cs typeface="Calibri" panose="020F0502020204030204" pitchFamily="34" charset="0"/>
              </a:rPr>
              <a:t>Total payments						 24 772</a:t>
            </a:r>
            <a:endParaRPr lang="en-US" sz="2000" dirty="0" smtClean="0">
              <a:latin typeface="Calibri" panose="020F0502020204030204" pitchFamily="34" charset="0"/>
              <a:cs typeface="Calibri" panose="020F0502020204030204" pitchFamily="34" charset="0"/>
            </a:endParaRPr>
          </a:p>
          <a:p>
            <a:pPr marL="0" indent="0" algn="just" eaLnBrk="1" hangingPunct="1">
              <a:spcBef>
                <a:spcPts val="0"/>
              </a:spcBef>
              <a:buNone/>
            </a:pPr>
            <a:r>
              <a:rPr lang="en-ZA" sz="2000" b="1" dirty="0" smtClean="0">
                <a:latin typeface="Calibri" panose="020F0502020204030204" pitchFamily="34" charset="0"/>
                <a:cs typeface="Calibri" panose="020F0502020204030204" pitchFamily="34" charset="0"/>
              </a:rPr>
              <a:t>Less:</a:t>
            </a:r>
            <a:r>
              <a:rPr lang="en-ZA" sz="2000" dirty="0" smtClean="0">
                <a:latin typeface="Calibri" panose="020F0502020204030204" pitchFamily="34" charset="0"/>
                <a:cs typeface="Calibri" panose="020F0502020204030204" pitchFamily="34" charset="0"/>
              </a:rPr>
              <a:t>	Payments corrected and refunded		5 942	  </a:t>
            </a:r>
          </a:p>
          <a:p>
            <a:pPr marL="0" indent="0" algn="just" eaLnBrk="1" hangingPunct="1">
              <a:spcBef>
                <a:spcPts val="0"/>
              </a:spcBef>
              <a:buNone/>
            </a:pPr>
            <a:r>
              <a:rPr lang="en-ZA" sz="2000" dirty="0" smtClean="0">
                <a:latin typeface="Calibri" panose="020F0502020204030204" pitchFamily="34" charset="0"/>
                <a:cs typeface="Calibri" panose="020F0502020204030204" pitchFamily="34" charset="0"/>
              </a:rPr>
              <a:t>	Payments opened as debt cases		</a:t>
            </a:r>
            <a:r>
              <a:rPr lang="en-ZA" sz="2000" u="sng" dirty="0" smtClean="0">
                <a:latin typeface="Calibri" panose="020F0502020204030204" pitchFamily="34" charset="0"/>
                <a:cs typeface="Calibri" panose="020F0502020204030204" pitchFamily="34" charset="0"/>
              </a:rPr>
              <a:t>6 892</a:t>
            </a:r>
            <a:r>
              <a:rPr lang="en-ZA" sz="2000" dirty="0">
                <a:latin typeface="Calibri" panose="020F0502020204030204" pitchFamily="34" charset="0"/>
                <a:cs typeface="Calibri" panose="020F0502020204030204" pitchFamily="34" charset="0"/>
              </a:rPr>
              <a:t>	</a:t>
            </a:r>
            <a:r>
              <a:rPr lang="en-ZA" sz="2000" dirty="0" smtClean="0">
                <a:latin typeface="Calibri" panose="020F0502020204030204" pitchFamily="34" charset="0"/>
                <a:cs typeface="Calibri" panose="020F0502020204030204" pitchFamily="34" charset="0"/>
              </a:rPr>
              <a:t>(</a:t>
            </a:r>
            <a:r>
              <a:rPr lang="en-ZA" sz="2000" u="sng" dirty="0" smtClean="0">
                <a:latin typeface="Calibri" panose="020F0502020204030204" pitchFamily="34" charset="0"/>
                <a:cs typeface="Calibri" panose="020F0502020204030204" pitchFamily="34" charset="0"/>
              </a:rPr>
              <a:t>12 834</a:t>
            </a:r>
            <a:r>
              <a:rPr lang="en-ZA" sz="2000" dirty="0" smtClean="0">
                <a:latin typeface="Calibri" panose="020F0502020204030204" pitchFamily="34" charset="0"/>
                <a:cs typeface="Calibri" panose="020F0502020204030204" pitchFamily="34" charset="0"/>
              </a:rPr>
              <a:t>)</a:t>
            </a:r>
            <a:endParaRPr lang="en-US" sz="2000" dirty="0" smtClean="0">
              <a:latin typeface="Calibri" panose="020F0502020204030204" pitchFamily="34" charset="0"/>
              <a:cs typeface="Calibri" panose="020F0502020204030204" pitchFamily="34" charset="0"/>
            </a:endParaRPr>
          </a:p>
          <a:p>
            <a:pPr marL="0" indent="0" algn="just" eaLnBrk="1" hangingPunct="1">
              <a:spcBef>
                <a:spcPts val="0"/>
              </a:spcBef>
              <a:buNone/>
            </a:pPr>
            <a:r>
              <a:rPr lang="en-ZA" sz="2000" dirty="0" smtClean="0">
                <a:latin typeface="Calibri" panose="020F0502020204030204" pitchFamily="34" charset="0"/>
                <a:cs typeface="Calibri" panose="020F0502020204030204" pitchFamily="34" charset="0"/>
              </a:rPr>
              <a:t>Unresolved cases under investigation			 </a:t>
            </a:r>
            <a:r>
              <a:rPr lang="en-ZA" sz="2000" u="sng" dirty="0" smtClean="0">
                <a:latin typeface="Calibri" panose="020F0502020204030204" pitchFamily="34" charset="0"/>
                <a:cs typeface="Calibri" panose="020F0502020204030204" pitchFamily="34" charset="0"/>
              </a:rPr>
              <a:t>11 938</a:t>
            </a:r>
          </a:p>
          <a:p>
            <a:pPr marL="0" indent="0" algn="just" eaLnBrk="1" hangingPunct="1">
              <a:spcBef>
                <a:spcPts val="0"/>
              </a:spcBef>
              <a:buNone/>
            </a:pPr>
            <a:endParaRPr lang="en-ZA" sz="2000" u="sng" dirty="0">
              <a:latin typeface="Calibri" panose="020F0502020204030204" pitchFamily="34" charset="0"/>
              <a:cs typeface="Calibri" panose="020F0502020204030204" pitchFamily="34" charset="0"/>
            </a:endParaRPr>
          </a:p>
          <a:p>
            <a:pPr marL="0" indent="0" algn="just" eaLnBrk="1" hangingPunct="1">
              <a:spcBef>
                <a:spcPts val="0"/>
              </a:spcBef>
              <a:buNone/>
            </a:pPr>
            <a:r>
              <a:rPr lang="en-US" sz="2000" i="1" dirty="0" smtClean="0">
                <a:latin typeface="Calibri" panose="020F0502020204030204" pitchFamily="34" charset="0"/>
              </a:rPr>
              <a:t>Also refer to slide 6 of this presentation</a:t>
            </a:r>
            <a:endParaRPr lang="en-US" sz="2000" i="1" dirty="0">
              <a:latin typeface="Calibri" panose="020F0502020204030204" pitchFamily="34" charset="0"/>
            </a:endParaRPr>
          </a:p>
          <a:p>
            <a:pPr marL="0" indent="0" algn="just" eaLnBrk="1" hangingPunct="1">
              <a:spcBef>
                <a:spcPts val="0"/>
              </a:spcBef>
              <a:buNone/>
            </a:pPr>
            <a:endParaRPr lang="en-US" sz="2000" u="sng"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2842783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8800"/>
            <a:ext cx="80645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cap="all" dirty="0">
                <a:latin typeface="Calibri" panose="020F0502020204030204" pitchFamily="34" charset="0"/>
                <a:cs typeface="Calibri" panose="020F0502020204030204" pitchFamily="34" charset="0"/>
              </a:rPr>
              <a:t>Action </a:t>
            </a:r>
            <a:r>
              <a:rPr lang="en-ZA" sz="2800" b="1" cap="all" dirty="0" smtClean="0">
                <a:latin typeface="Calibri" panose="020F0502020204030204" pitchFamily="34" charset="0"/>
                <a:cs typeface="Calibri" panose="020F0502020204030204" pitchFamily="34" charset="0"/>
              </a:rPr>
              <a:t>Plan to improve </a:t>
            </a:r>
            <a:r>
              <a:rPr lang="en-ZA" sz="2800" b="1" cap="all" dirty="0">
                <a:latin typeface="Calibri" panose="020F0502020204030204" pitchFamily="34" charset="0"/>
                <a:cs typeface="Calibri" panose="020F0502020204030204" pitchFamily="34" charset="0"/>
              </a:rPr>
              <a:t>Audit Findings</a:t>
            </a:r>
          </a:p>
        </p:txBody>
      </p:sp>
      <p:sp>
        <p:nvSpPr>
          <p:cNvPr id="6148" name="Slide Number Placeholder 7"/>
          <p:cNvSpPr>
            <a:spLocks noGrp="1"/>
          </p:cNvSpPr>
          <p:nvPr>
            <p:ph type="sldNum" sz="quarter" idx="12"/>
          </p:nvPr>
        </p:nvSpPr>
        <p:spPr>
          <a:xfrm>
            <a:off x="6929438" y="6524625"/>
            <a:ext cx="2133600" cy="365125"/>
          </a:xfrm>
          <a:noFill/>
        </p:spPr>
        <p:txBody>
          <a:bodyPr/>
          <a:lstStyle/>
          <a:p>
            <a:fld id="{0A3BC724-BCB9-4F3B-998C-876125598C77}" type="slidenum">
              <a:rPr lang="en-US" b="1" smtClean="0"/>
              <a:pPr/>
              <a:t>63</a:t>
            </a:fld>
            <a:endParaRPr lang="en-US" b="1" smtClean="0"/>
          </a:p>
        </p:txBody>
      </p:sp>
      <p:sp>
        <p:nvSpPr>
          <p:cNvPr id="6149" name="Rectangle 3"/>
          <p:cNvSpPr>
            <a:spLocks noGrp="1" noChangeArrowheads="1"/>
          </p:cNvSpPr>
          <p:nvPr>
            <p:ph idx="1"/>
          </p:nvPr>
        </p:nvSpPr>
        <p:spPr>
          <a:xfrm>
            <a:off x="304800" y="1295400"/>
            <a:ext cx="8217853" cy="4648200"/>
          </a:xfrm>
        </p:spPr>
        <p:txBody>
          <a:bodyPr/>
          <a:lstStyle/>
          <a:p>
            <a:pPr marL="282575" indent="-282575" algn="just" eaLnBrk="1" hangingPunct="1">
              <a:spcBef>
                <a:spcPts val="0"/>
              </a:spcBef>
            </a:pPr>
            <a:r>
              <a:rPr lang="en-US" sz="2000" dirty="0" smtClean="0">
                <a:latin typeface="Calibri" panose="020F0502020204030204" pitchFamily="34" charset="0"/>
                <a:cs typeface="Calibri" panose="020F0502020204030204" pitchFamily="34" charset="0"/>
              </a:rPr>
              <a:t>Each Branch completed an audit action plan to address the control deficiencies based on the audit findings.</a:t>
            </a:r>
          </a:p>
          <a:p>
            <a:pPr marL="0" indent="0" algn="just" eaLnBrk="1" hangingPunct="1">
              <a:spcBef>
                <a:spcPts val="0"/>
              </a:spcBef>
              <a:buNone/>
            </a:pPr>
            <a:endParaRPr lang="en-US" sz="2000" dirty="0" smtClean="0">
              <a:latin typeface="Calibri" panose="020F0502020204030204" pitchFamily="34" charset="0"/>
              <a:cs typeface="Calibri" panose="020F0502020204030204" pitchFamily="34" charset="0"/>
            </a:endParaRPr>
          </a:p>
          <a:p>
            <a:pPr marL="282575" indent="-282575" algn="just" eaLnBrk="1" hangingPunct="1">
              <a:spcBef>
                <a:spcPts val="0"/>
              </a:spcBef>
            </a:pPr>
            <a:r>
              <a:rPr lang="en-US" sz="2000" dirty="0" smtClean="0">
                <a:latin typeface="Calibri" panose="020F0502020204030204" pitchFamily="34" charset="0"/>
                <a:cs typeface="Calibri" panose="020F0502020204030204" pitchFamily="34" charset="0"/>
              </a:rPr>
              <a:t>These plans address the areas raised in the Audit Report in conjunction with all other matters identified during the audit resulting in audit queries.</a:t>
            </a:r>
          </a:p>
          <a:p>
            <a:pPr marL="0" indent="0" algn="just" eaLnBrk="1" hangingPunct="1">
              <a:spcBef>
                <a:spcPts val="0"/>
              </a:spcBef>
              <a:buNone/>
            </a:pPr>
            <a:endParaRPr lang="en-US" sz="2000" dirty="0" smtClean="0">
              <a:latin typeface="Calibri" panose="020F0502020204030204" pitchFamily="34" charset="0"/>
              <a:cs typeface="Calibri" panose="020F0502020204030204" pitchFamily="34" charset="0"/>
            </a:endParaRPr>
          </a:p>
          <a:p>
            <a:pPr marL="282575" indent="-282575" algn="just" eaLnBrk="1" hangingPunct="1">
              <a:spcBef>
                <a:spcPts val="0"/>
              </a:spcBef>
            </a:pPr>
            <a:r>
              <a:rPr lang="en-US" sz="2000" dirty="0" smtClean="0">
                <a:latin typeface="Calibri" panose="020F0502020204030204" pitchFamily="34" charset="0"/>
                <a:cs typeface="Calibri" panose="020F0502020204030204" pitchFamily="34" charset="0"/>
              </a:rPr>
              <a:t>The action plan was approved by the Accounting Officer.</a:t>
            </a:r>
          </a:p>
          <a:p>
            <a:pPr marL="0" indent="0" algn="just" eaLnBrk="1" hangingPunct="1">
              <a:spcBef>
                <a:spcPts val="0"/>
              </a:spcBef>
              <a:buNone/>
            </a:pPr>
            <a:endParaRPr lang="en-US" sz="2000" dirty="0" smtClean="0">
              <a:latin typeface="Calibri" panose="020F0502020204030204" pitchFamily="34" charset="0"/>
              <a:cs typeface="Calibri" panose="020F0502020204030204" pitchFamily="34" charset="0"/>
            </a:endParaRPr>
          </a:p>
          <a:p>
            <a:pPr marL="282575" indent="-282575" algn="just" eaLnBrk="1" hangingPunct="1">
              <a:spcBef>
                <a:spcPts val="0"/>
              </a:spcBef>
            </a:pPr>
            <a:r>
              <a:rPr lang="en-US" sz="2000" dirty="0" smtClean="0">
                <a:latin typeface="Calibri" panose="020F0502020204030204" pitchFamily="34" charset="0"/>
                <a:cs typeface="Calibri" panose="020F0502020204030204" pitchFamily="34" charset="0"/>
              </a:rPr>
              <a:t>Progress will be monitored and reports will be submitted on a regular basis to the Minister, the Director-General and the Audit Committee.</a:t>
            </a:r>
          </a:p>
          <a:p>
            <a:pPr marL="0" indent="0" algn="just" eaLnBrk="1" hangingPunct="1">
              <a:spcBef>
                <a:spcPts val="0"/>
              </a:spcBef>
              <a:buNone/>
            </a:pPr>
            <a:endParaRPr lang="en-US"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1895057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28626" y="436750"/>
            <a:ext cx="8064500" cy="954107"/>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cap="all" dirty="0" smtClean="0">
                <a:latin typeface="Calibri" panose="020F0502020204030204" pitchFamily="34" charset="0"/>
                <a:cs typeface="Calibri" panose="020F0502020204030204" pitchFamily="34" charset="0"/>
              </a:rPr>
              <a:t>Financial Statements -</a:t>
            </a:r>
          </a:p>
          <a:p>
            <a:pPr algn="ctr">
              <a:defRPr/>
            </a:pPr>
            <a:r>
              <a:rPr lang="en-ZA" sz="2800" b="1" cap="all" dirty="0" smtClean="0">
                <a:latin typeface="Calibri" panose="020F0502020204030204" pitchFamily="34" charset="0"/>
                <a:cs typeface="Calibri" panose="020F0502020204030204" pitchFamily="34" charset="0"/>
              </a:rPr>
              <a:t>Impact on Operations</a:t>
            </a:r>
            <a:endParaRPr lang="en-ZA" sz="2800" b="1" cap="all" dirty="0">
              <a:latin typeface="Calibri" panose="020F0502020204030204" pitchFamily="34" charset="0"/>
              <a:cs typeface="Calibri" panose="020F0502020204030204"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64</a:t>
            </a:fld>
            <a:endParaRPr lang="en-US" b="1" smtClean="0"/>
          </a:p>
        </p:txBody>
      </p:sp>
      <p:sp>
        <p:nvSpPr>
          <p:cNvPr id="4101" name="Content Placeholder 2"/>
          <p:cNvSpPr txBox="1">
            <a:spLocks/>
          </p:cNvSpPr>
          <p:nvPr/>
        </p:nvSpPr>
        <p:spPr bwMode="auto">
          <a:xfrm>
            <a:off x="304800" y="1490869"/>
            <a:ext cx="8156576" cy="4757531"/>
          </a:xfrm>
          <a:prstGeom prst="rect">
            <a:avLst/>
          </a:prstGeom>
          <a:noFill/>
          <a:ln w="9525">
            <a:noFill/>
            <a:miter lim="800000"/>
            <a:headEnd/>
            <a:tailEnd/>
          </a:ln>
        </p:spPr>
        <p:txBody>
          <a:bodyPr/>
          <a:lstStyle/>
          <a:p>
            <a:pPr marL="282575" indent="-228600" algn="just">
              <a:spcBef>
                <a:spcPts val="600"/>
              </a:spcBef>
              <a:buFont typeface="Arial" charset="0"/>
              <a:buChar char="•"/>
            </a:pPr>
            <a:r>
              <a:rPr lang="en-US" sz="2000" dirty="0" smtClean="0">
                <a:latin typeface="Calibri" panose="020F0502020204030204" pitchFamily="34" charset="0"/>
                <a:cs typeface="Calibri" panose="020F0502020204030204" pitchFamily="34" charset="0"/>
              </a:rPr>
              <a:t>The level of spending did not have a negative impact on the operations of the Department.</a:t>
            </a:r>
          </a:p>
          <a:p>
            <a:pPr marL="282575" indent="-228600" algn="just">
              <a:spcBef>
                <a:spcPts val="600"/>
              </a:spcBef>
              <a:buFont typeface="Arial" charset="0"/>
              <a:buChar char="•"/>
            </a:pPr>
            <a:r>
              <a:rPr lang="en-US" sz="2000" dirty="0" smtClean="0">
                <a:latin typeface="Calibri" panose="020F0502020204030204" pitchFamily="34" charset="0"/>
                <a:cs typeface="Calibri" panose="020F0502020204030204" pitchFamily="34" charset="0"/>
              </a:rPr>
              <a:t>Strict measures had to be set in place to prevent overspending of the Vote.</a:t>
            </a:r>
          </a:p>
          <a:p>
            <a:pPr marL="282575" indent="-228600" algn="just">
              <a:spcBef>
                <a:spcPts val="600"/>
              </a:spcBef>
              <a:buFont typeface="Arial" charset="0"/>
              <a:buChar char="•"/>
            </a:pPr>
            <a:r>
              <a:rPr lang="en-US" sz="2000" dirty="0" smtClean="0">
                <a:latin typeface="Calibri" panose="020F0502020204030204" pitchFamily="34" charset="0"/>
                <a:cs typeface="Calibri" panose="020F0502020204030204" pitchFamily="34" charset="0"/>
              </a:rPr>
              <a:t>When the results of provisions, accruals and commitments are taken into account, the Department could in fact had an overspending (</a:t>
            </a:r>
            <a:r>
              <a:rPr lang="en-US" sz="2000" dirty="0" err="1" smtClean="0">
                <a:latin typeface="Calibri" panose="020F0502020204030204" pitchFamily="34" charset="0"/>
                <a:cs typeface="Calibri" panose="020F0502020204030204" pitchFamily="34" charset="0"/>
              </a:rPr>
              <a:t>unauthorised</a:t>
            </a:r>
            <a:r>
              <a:rPr lang="en-US" sz="2000" dirty="0" smtClean="0">
                <a:latin typeface="Calibri" panose="020F0502020204030204" pitchFamily="34" charset="0"/>
                <a:cs typeface="Calibri" panose="020F0502020204030204" pitchFamily="34" charset="0"/>
              </a:rPr>
              <a:t> expenditure in terms of the PFMA).</a:t>
            </a:r>
          </a:p>
          <a:p>
            <a:pPr marL="282575" indent="-228600" algn="just">
              <a:spcBef>
                <a:spcPts val="600"/>
              </a:spcBef>
              <a:buFont typeface="Arial" charset="0"/>
              <a:buChar char="•"/>
            </a:pPr>
            <a:r>
              <a:rPr lang="en-US" sz="2000" dirty="0" smtClean="0">
                <a:latin typeface="Calibri" panose="020F0502020204030204" pitchFamily="34" charset="0"/>
                <a:cs typeface="Calibri" panose="020F0502020204030204" pitchFamily="34" charset="0"/>
              </a:rPr>
              <a:t>The outcome of expenditure within the current economic pressures could place similar pressures on the Department for the 2019/20 reporting period, but all possible measures are being implemented to prevent it.</a:t>
            </a:r>
          </a:p>
          <a:p>
            <a:pPr marL="268288" indent="-174625" algn="just">
              <a:spcBef>
                <a:spcPts val="600"/>
              </a:spcBef>
              <a:buFont typeface="Arial" charset="0"/>
              <a:buChar char="•"/>
            </a:pPr>
            <a:r>
              <a:rPr lang="en-US" sz="2000" dirty="0" smtClean="0">
                <a:latin typeface="Calibri" panose="020F0502020204030204" pitchFamily="34" charset="0"/>
                <a:cs typeface="Calibri" panose="020F0502020204030204" pitchFamily="34" charset="0"/>
              </a:rPr>
              <a:t>Significant </a:t>
            </a:r>
            <a:r>
              <a:rPr lang="en-US" sz="2000" dirty="0">
                <a:latin typeface="Calibri" panose="020F0502020204030204" pitchFamily="34" charset="0"/>
                <a:cs typeface="Calibri" panose="020F0502020204030204" pitchFamily="34" charset="0"/>
              </a:rPr>
              <a:t>pressure is </a:t>
            </a:r>
            <a:r>
              <a:rPr lang="en-US" sz="2000" dirty="0" smtClean="0">
                <a:latin typeface="Calibri" panose="020F0502020204030204" pitchFamily="34" charset="0"/>
                <a:cs typeface="Calibri" panose="020F0502020204030204" pitchFamily="34" charset="0"/>
              </a:rPr>
              <a:t>still </a:t>
            </a:r>
            <a:r>
              <a:rPr lang="en-US" sz="2000" dirty="0">
                <a:latin typeface="Calibri" panose="020F0502020204030204" pitchFamily="34" charset="0"/>
                <a:cs typeface="Calibri" panose="020F0502020204030204" pitchFamily="34" charset="0"/>
              </a:rPr>
              <a:t>experienced </a:t>
            </a:r>
            <a:r>
              <a:rPr lang="en-US" sz="2000" dirty="0" smtClean="0">
                <a:latin typeface="Calibri" panose="020F0502020204030204" pitchFamily="34" charset="0"/>
                <a:cs typeface="Calibri" panose="020F0502020204030204" pitchFamily="34" charset="0"/>
              </a:rPr>
              <a:t>to manage the additional </a:t>
            </a:r>
            <a:r>
              <a:rPr lang="en-US" sz="2000" dirty="0">
                <a:latin typeface="Calibri" panose="020F0502020204030204" pitchFamily="34" charset="0"/>
                <a:cs typeface="Calibri" panose="020F0502020204030204" pitchFamily="34" charset="0"/>
              </a:rPr>
              <a:t>responsibilities and </a:t>
            </a:r>
            <a:r>
              <a:rPr lang="en-US" sz="2000" dirty="0" smtClean="0">
                <a:latin typeface="Calibri" panose="020F0502020204030204" pitchFamily="34" charset="0"/>
                <a:cs typeface="Calibri" panose="020F0502020204030204" pitchFamily="34" charset="0"/>
              </a:rPr>
              <a:t>functions for the </a:t>
            </a:r>
            <a:r>
              <a:rPr lang="en-US" sz="2000" dirty="0">
                <a:latin typeface="Calibri" panose="020F0502020204030204" pitchFamily="34" charset="0"/>
                <a:cs typeface="Calibri" panose="020F0502020204030204" pitchFamily="34" charset="0"/>
              </a:rPr>
              <a:t>TVET and CET </a:t>
            </a:r>
            <a:r>
              <a:rPr lang="en-US" sz="2000" dirty="0" smtClean="0">
                <a:latin typeface="Calibri" panose="020F0502020204030204" pitchFamily="34" charset="0"/>
                <a:cs typeface="Calibri" panose="020F0502020204030204" pitchFamily="34" charset="0"/>
              </a:rPr>
              <a:t>sectors, the need for regional presence and </a:t>
            </a:r>
            <a:r>
              <a:rPr lang="en-US" sz="2000" dirty="0">
                <a:latin typeface="Calibri" panose="020F0502020204030204" pitchFamily="34" charset="0"/>
                <a:cs typeface="Calibri" panose="020F0502020204030204" pitchFamily="34" charset="0"/>
              </a:rPr>
              <a:t>the monitoring of the entire </a:t>
            </a:r>
            <a:r>
              <a:rPr lang="en-US" sz="2000" dirty="0" smtClean="0">
                <a:latin typeface="Calibri" panose="020F0502020204030204" pitchFamily="34" charset="0"/>
                <a:cs typeface="Calibri" panose="020F0502020204030204" pitchFamily="34" charset="0"/>
              </a:rPr>
              <a:t>system (including transfer payments in terms of Treasury Regulation 8.4).</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2908505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1267" name="Picture 6" descr="C:\Users\Lefifi.T\AppData\Local\Microsoft\Windows\Temporary Internet Files\Content.Outlook\XAEMJRW7\Higher Education LOGO (6).jpg"/>
          <p:cNvPicPr>
            <a:picLocks noChangeAspect="1" noChangeArrowheads="1"/>
          </p:cNvPicPr>
          <p:nvPr/>
        </p:nvPicPr>
        <p:blipFill>
          <a:blip r:embed="rId3" cstate="print"/>
          <a:srcRect/>
          <a:stretch>
            <a:fillRect/>
          </a:stretch>
        </p:blipFill>
        <p:spPr bwMode="auto">
          <a:xfrm>
            <a:off x="1755775" y="1557338"/>
            <a:ext cx="5695950" cy="2246312"/>
          </a:xfrm>
          <a:prstGeom prst="rect">
            <a:avLst/>
          </a:prstGeom>
          <a:noFill/>
          <a:ln w="9525">
            <a:noFill/>
            <a:miter lim="800000"/>
            <a:headEnd/>
            <a:tailEnd/>
          </a:ln>
        </p:spPr>
      </p:pic>
      <p:sp>
        <p:nvSpPr>
          <p:cNvPr id="11268" name="TextBox 7"/>
          <p:cNvSpPr txBox="1">
            <a:spLocks noChangeArrowheads="1"/>
          </p:cNvSpPr>
          <p:nvPr/>
        </p:nvSpPr>
        <p:spPr bwMode="auto">
          <a:xfrm>
            <a:off x="2484438" y="4005263"/>
            <a:ext cx="4103687" cy="1016000"/>
          </a:xfrm>
          <a:prstGeom prst="rect">
            <a:avLst/>
          </a:prstGeom>
          <a:noFill/>
          <a:ln w="9525">
            <a:noFill/>
            <a:miter lim="800000"/>
            <a:headEnd/>
            <a:tailEnd/>
          </a:ln>
        </p:spPr>
        <p:txBody>
          <a:bodyPr>
            <a:spAutoFit/>
          </a:bodyPr>
          <a:lstStyle/>
          <a:p>
            <a:pPr algn="ctr"/>
            <a:r>
              <a:rPr lang="en-US" sz="6000" b="1" i="1">
                <a:latin typeface="Calibri" pitchFamily="34" charset="0"/>
              </a:rPr>
              <a:t>Thank You</a:t>
            </a:r>
          </a:p>
        </p:txBody>
      </p:sp>
      <p:sp>
        <p:nvSpPr>
          <p:cNvPr id="11269" name="Slide Number Placeholder 5"/>
          <p:cNvSpPr>
            <a:spLocks noGrp="1"/>
          </p:cNvSpPr>
          <p:nvPr>
            <p:ph type="sldNum" sz="quarter" idx="12"/>
          </p:nvPr>
        </p:nvSpPr>
        <p:spPr>
          <a:xfrm>
            <a:off x="7010400" y="6534150"/>
            <a:ext cx="2133600" cy="476250"/>
          </a:xfrm>
          <a:noFill/>
        </p:spPr>
        <p:txBody>
          <a:bodyPr/>
          <a:lstStyle/>
          <a:p>
            <a:fld id="{B5BC65C7-0663-470E-9C48-4998BA0C60EC}" type="slidenum">
              <a:rPr lang="en-US" b="1" smtClean="0"/>
              <a:pPr/>
              <a:t>65</a:t>
            </a:fld>
            <a:endParaRPr lang="en-US" b="1" dirty="0" smtClean="0"/>
          </a:p>
        </p:txBody>
      </p:sp>
    </p:spTree>
    <p:extLst>
      <p:ext uri="{BB962C8B-B14F-4D97-AF65-F5344CB8AC3E}">
        <p14:creationId xmlns:p14="http://schemas.microsoft.com/office/powerpoint/2010/main" xmlns="" val="920831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23003" y="517591"/>
            <a:ext cx="8097994"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800" b="1" dirty="0">
                <a:latin typeface="Arial" panose="020B0604020202020204" pitchFamily="34" charset="0"/>
                <a:cs typeface="Arial" pitchFamily="34" charset="0"/>
              </a:rPr>
              <a:t>Strategic </a:t>
            </a:r>
            <a:r>
              <a:rPr lang="en-US" sz="2800" b="1" dirty="0" smtClean="0">
                <a:latin typeface="Arial" panose="020B0604020202020204" pitchFamily="34" charset="0"/>
                <a:cs typeface="Arial" pitchFamily="34" charset="0"/>
              </a:rPr>
              <a:t>Overview</a:t>
            </a:r>
            <a:endParaRPr lang="en-US" sz="2800" b="1" dirty="0">
              <a:latin typeface="Arial" panose="020B0604020202020204" pitchFamily="34" charset="0"/>
              <a:cs typeface="Arial" pitchFamily="34" charset="0"/>
            </a:endParaRPr>
          </a:p>
        </p:txBody>
      </p:sp>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7</a:t>
            </a:fld>
            <a:endParaRPr lang="en-US" altLang="en-US" b="1" dirty="0"/>
          </a:p>
        </p:txBody>
      </p:sp>
      <p:sp>
        <p:nvSpPr>
          <p:cNvPr id="3077" name="TextBox 7"/>
          <p:cNvSpPr txBox="1">
            <a:spLocks noChangeArrowheads="1"/>
          </p:cNvSpPr>
          <p:nvPr/>
        </p:nvSpPr>
        <p:spPr bwMode="auto">
          <a:xfrm>
            <a:off x="523003" y="1261272"/>
            <a:ext cx="8381999"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eaLnBrk="1" hangingPunct="1">
              <a:spcBef>
                <a:spcPts val="0"/>
              </a:spcBef>
              <a:spcAft>
                <a:spcPts val="600"/>
              </a:spcAft>
              <a:buFont typeface="Arial" pitchFamily="34" charset="0"/>
              <a:buChar char="•"/>
              <a:defRPr/>
            </a:pPr>
            <a:r>
              <a:rPr lang="en-US" sz="2000" kern="0" dirty="0" smtClean="0">
                <a:latin typeface="Arial" panose="020B0604020202020204" pitchFamily="34" charset="0"/>
                <a:cs typeface="Arial" pitchFamily="34" charset="0"/>
              </a:rPr>
              <a:t>In total, there were 110 targets in 2018/19 financial year:</a:t>
            </a:r>
          </a:p>
          <a:p>
            <a:pPr marL="342900" indent="-342900" eaLnBrk="1" hangingPunct="1">
              <a:spcBef>
                <a:spcPts val="0"/>
              </a:spcBef>
              <a:spcAft>
                <a:spcPts val="600"/>
              </a:spcAft>
              <a:buFont typeface="Arial" pitchFamily="34" charset="0"/>
              <a:buChar char="•"/>
              <a:defRPr/>
            </a:pPr>
            <a:endParaRPr lang="en-US" sz="2000" kern="0" dirty="0" smtClean="0">
              <a:latin typeface="Arial" panose="020B0604020202020204" pitchFamily="34" charset="0"/>
              <a:cs typeface="Arial" pitchFamily="34" charset="0"/>
            </a:endParaRPr>
          </a:p>
          <a:p>
            <a:pPr marL="550863" lvl="1" indent="-342900" eaLnBrk="1" hangingPunct="1">
              <a:spcBef>
                <a:spcPts val="0"/>
              </a:spcBef>
              <a:spcAft>
                <a:spcPts val="600"/>
              </a:spcAft>
              <a:buFont typeface="Calibri" panose="020F0502020204030204" pitchFamily="34" charset="0"/>
              <a:buChar char="−"/>
              <a:defRPr/>
            </a:pPr>
            <a:r>
              <a:rPr lang="en-US" sz="2000" b="1" kern="0" dirty="0" smtClean="0">
                <a:latin typeface="Arial" panose="020B0604020202020204" pitchFamily="34" charset="0"/>
                <a:cs typeface="Arial" pitchFamily="34" charset="0"/>
              </a:rPr>
              <a:t>75 were the direct outputs </a:t>
            </a:r>
            <a:r>
              <a:rPr lang="en-US" sz="2000" kern="0" dirty="0" smtClean="0">
                <a:latin typeface="Arial" panose="020B0604020202020204" pitchFamily="34" charset="0"/>
                <a:cs typeface="Arial" pitchFamily="34" charset="0"/>
              </a:rPr>
              <a:t>of the Department, of which 95%(71) have been achieved </a:t>
            </a:r>
          </a:p>
          <a:p>
            <a:pPr marL="550863" lvl="1" indent="-342900" eaLnBrk="1" hangingPunct="1">
              <a:spcBef>
                <a:spcPts val="0"/>
              </a:spcBef>
              <a:spcAft>
                <a:spcPts val="600"/>
              </a:spcAft>
              <a:buFont typeface="Calibri" panose="020F0502020204030204" pitchFamily="34" charset="0"/>
              <a:buChar char="−"/>
              <a:defRPr/>
            </a:pPr>
            <a:r>
              <a:rPr lang="en-US" sz="2000" kern="0" dirty="0" smtClean="0">
                <a:latin typeface="Arial" panose="020B0604020202020204" pitchFamily="34" charset="0"/>
                <a:cs typeface="Arial" pitchFamily="34" charset="0"/>
              </a:rPr>
              <a:t>The 3 of the 4 targets that were not achieved are in </a:t>
            </a:r>
            <a:r>
              <a:rPr lang="en-US" sz="2000" kern="0" dirty="0" err="1" smtClean="0">
                <a:latin typeface="Arial" panose="020B0604020202020204" pitchFamily="34" charset="0"/>
                <a:cs typeface="Arial" pitchFamily="34" charset="0"/>
              </a:rPr>
              <a:t>Programme</a:t>
            </a:r>
            <a:r>
              <a:rPr lang="en-US" sz="2000" kern="0" dirty="0" smtClean="0">
                <a:latin typeface="Arial" panose="020B0604020202020204" pitchFamily="34" charset="0"/>
                <a:cs typeface="Arial" pitchFamily="34" charset="0"/>
              </a:rPr>
              <a:t> 1 and  the other in </a:t>
            </a:r>
            <a:r>
              <a:rPr lang="en-US" sz="2000" kern="0" dirty="0" err="1" smtClean="0">
                <a:latin typeface="Arial" panose="020B0604020202020204" pitchFamily="34" charset="0"/>
                <a:cs typeface="Arial" pitchFamily="34" charset="0"/>
              </a:rPr>
              <a:t>Programme</a:t>
            </a:r>
            <a:r>
              <a:rPr lang="en-US" sz="2000" kern="0" dirty="0" smtClean="0">
                <a:latin typeface="Arial" panose="020B0604020202020204" pitchFamily="34" charset="0"/>
                <a:cs typeface="Arial" pitchFamily="34" charset="0"/>
              </a:rPr>
              <a:t> 3</a:t>
            </a:r>
            <a:endParaRPr lang="en-US" sz="2000" kern="0" dirty="0">
              <a:latin typeface="Arial" panose="020B0604020202020204" pitchFamily="34" charset="0"/>
              <a:cs typeface="Arial" pitchFamily="34" charset="0"/>
            </a:endParaRPr>
          </a:p>
          <a:p>
            <a:pPr marL="550863" lvl="1" indent="-342900" eaLnBrk="1" hangingPunct="1">
              <a:spcBef>
                <a:spcPts val="0"/>
              </a:spcBef>
              <a:spcAft>
                <a:spcPts val="600"/>
              </a:spcAft>
              <a:buFont typeface="Calibri" panose="020F0502020204030204" pitchFamily="34" charset="0"/>
              <a:buChar char="−"/>
              <a:defRPr/>
            </a:pPr>
            <a:r>
              <a:rPr lang="en-US" sz="2000" b="1" kern="0" dirty="0" smtClean="0">
                <a:latin typeface="Arial" panose="020B0604020202020204" pitchFamily="34" charset="0"/>
                <a:cs typeface="Arial" pitchFamily="34" charset="0"/>
              </a:rPr>
              <a:t>35 were system outputs  </a:t>
            </a:r>
            <a:r>
              <a:rPr lang="en-US" sz="2000" kern="0" dirty="0" smtClean="0">
                <a:latin typeface="Arial" panose="020B0604020202020204" pitchFamily="34" charset="0"/>
                <a:cs typeface="Arial" pitchFamily="34" charset="0"/>
              </a:rPr>
              <a:t>- relating to access, success, transformation and other systemic areas of strategic interest to the Department. Only 46%(16) of the system targets have been achieved </a:t>
            </a:r>
          </a:p>
          <a:p>
            <a:pPr marL="207963" lvl="1" indent="0" eaLnBrk="1" hangingPunct="1">
              <a:spcBef>
                <a:spcPts val="0"/>
              </a:spcBef>
              <a:spcAft>
                <a:spcPts val="600"/>
              </a:spcAft>
              <a:defRPr/>
            </a:pPr>
            <a:endParaRPr lang="en-US" sz="2000" kern="0" dirty="0" smtClean="0">
              <a:latin typeface="Arial" panose="020B0604020202020204" pitchFamily="34" charset="0"/>
              <a:cs typeface="Arial" pitchFamily="34" charset="0"/>
            </a:endParaRPr>
          </a:p>
          <a:p>
            <a:pPr marL="342900" indent="-342900" eaLnBrk="1" hangingPunct="1">
              <a:spcBef>
                <a:spcPts val="0"/>
              </a:spcBef>
              <a:spcAft>
                <a:spcPts val="600"/>
              </a:spcAft>
              <a:buFont typeface="Arial" panose="020B0604020202020204" pitchFamily="34" charset="0"/>
              <a:buChar char="•"/>
              <a:defRPr/>
            </a:pPr>
            <a:r>
              <a:rPr lang="en-US" sz="2000" kern="0" dirty="0" smtClean="0">
                <a:latin typeface="Arial" panose="020B0604020202020204" pitchFamily="34" charset="0"/>
                <a:cs typeface="Arial" pitchFamily="34" charset="0"/>
              </a:rPr>
              <a:t> </a:t>
            </a:r>
            <a:r>
              <a:rPr lang="en-US" sz="2000" b="1" kern="0" dirty="0" smtClean="0">
                <a:latin typeface="Arial" panose="020B0604020202020204" pitchFamily="34" charset="0"/>
                <a:cs typeface="Arial" pitchFamily="34" charset="0"/>
              </a:rPr>
              <a:t>Overall, </a:t>
            </a:r>
            <a:r>
              <a:rPr lang="en-US" sz="2000" kern="0" dirty="0" smtClean="0">
                <a:latin typeface="Arial" panose="020B0604020202020204" pitchFamily="34" charset="0"/>
                <a:cs typeface="Arial" pitchFamily="34" charset="0"/>
              </a:rPr>
              <a:t>79% (87) of the 110 targets have been achieved </a:t>
            </a:r>
          </a:p>
          <a:p>
            <a:pPr marL="342900" indent="-342900" eaLnBrk="1" hangingPunct="1">
              <a:spcBef>
                <a:spcPts val="0"/>
              </a:spcBef>
              <a:spcAft>
                <a:spcPts val="600"/>
              </a:spcAft>
              <a:buFont typeface="Arial" panose="020B0604020202020204" pitchFamily="34" charset="0"/>
              <a:buChar char="•"/>
              <a:defRPr/>
            </a:pPr>
            <a:endParaRPr lang="en-US" sz="2000" kern="0" dirty="0" smtClean="0">
              <a:latin typeface="Arial" panose="020B0604020202020204" pitchFamily="34" charset="0"/>
              <a:cs typeface="Arial" pitchFamily="34" charset="0"/>
            </a:endParaRPr>
          </a:p>
          <a:p>
            <a:pPr marL="342900" indent="-342900" eaLnBrk="1" hangingPunct="1">
              <a:spcBef>
                <a:spcPts val="0"/>
              </a:spcBef>
              <a:spcAft>
                <a:spcPts val="600"/>
              </a:spcAft>
              <a:buFont typeface="Arial" panose="020B0604020202020204" pitchFamily="34" charset="0"/>
              <a:buChar char="•"/>
              <a:defRPr/>
            </a:pPr>
            <a:endParaRPr lang="en-US" sz="2000" kern="0" dirty="0" smtClean="0">
              <a:latin typeface="Arial" panose="020B0604020202020204" pitchFamily="34" charset="0"/>
              <a:cs typeface="Arial" pitchFamily="34" charset="0"/>
            </a:endParaRPr>
          </a:p>
        </p:txBody>
      </p:sp>
    </p:spTree>
    <p:extLst>
      <p:ext uri="{BB962C8B-B14F-4D97-AF65-F5344CB8AC3E}">
        <p14:creationId xmlns:p14="http://schemas.microsoft.com/office/powerpoint/2010/main" xmlns="" val="3806729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23003" y="517591"/>
            <a:ext cx="8097994"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800" b="1" dirty="0">
                <a:latin typeface="Arial" panose="020B0604020202020204" pitchFamily="34" charset="0"/>
                <a:cs typeface="Arial" pitchFamily="34" charset="0"/>
              </a:rPr>
              <a:t>Strategic </a:t>
            </a:r>
            <a:r>
              <a:rPr lang="en-US" sz="2800" b="1" dirty="0" smtClean="0">
                <a:latin typeface="Arial" panose="020B0604020202020204" pitchFamily="34" charset="0"/>
                <a:cs typeface="Arial" pitchFamily="34" charset="0"/>
              </a:rPr>
              <a:t>Overview</a:t>
            </a:r>
            <a:endParaRPr lang="en-US" sz="2800" b="1" dirty="0">
              <a:latin typeface="Arial" panose="020B0604020202020204" pitchFamily="34" charset="0"/>
              <a:cs typeface="Arial" pitchFamily="34" charset="0"/>
            </a:endParaRPr>
          </a:p>
        </p:txBody>
      </p:sp>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8</a:t>
            </a:fld>
            <a:endParaRPr lang="en-US" altLang="en-US" b="1" dirty="0"/>
          </a:p>
        </p:txBody>
      </p:sp>
      <p:sp>
        <p:nvSpPr>
          <p:cNvPr id="3077" name="TextBox 7"/>
          <p:cNvSpPr txBox="1">
            <a:spLocks noChangeArrowheads="1"/>
          </p:cNvSpPr>
          <p:nvPr/>
        </p:nvSpPr>
        <p:spPr bwMode="auto">
          <a:xfrm>
            <a:off x="381000" y="1219200"/>
            <a:ext cx="8381999" cy="5709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eaLnBrk="1" hangingPunct="1">
              <a:spcBef>
                <a:spcPts val="0"/>
              </a:spcBef>
              <a:spcAft>
                <a:spcPts val="600"/>
              </a:spcAft>
              <a:buFont typeface="Arial" panose="020B0604020202020204" pitchFamily="34" charset="0"/>
              <a:buChar char="•"/>
              <a:defRPr/>
            </a:pPr>
            <a:r>
              <a:rPr lang="en-US" sz="2000" kern="0" dirty="0">
                <a:latin typeface="Arial" panose="020B0604020202020204" pitchFamily="34" charset="0"/>
                <a:cs typeface="Arial" pitchFamily="34" charset="0"/>
              </a:rPr>
              <a:t>2017/18 and </a:t>
            </a:r>
            <a:r>
              <a:rPr lang="en-US" sz="2000" kern="0" dirty="0" smtClean="0">
                <a:latin typeface="Arial" panose="020B0604020202020204" pitchFamily="34" charset="0"/>
                <a:cs typeface="Arial" pitchFamily="34" charset="0"/>
              </a:rPr>
              <a:t>2018/19 financial year comparison: DHET Direct Outputs  </a:t>
            </a:r>
          </a:p>
          <a:p>
            <a:pPr marL="0" indent="0" eaLnBrk="1" hangingPunct="1">
              <a:spcBef>
                <a:spcPts val="0"/>
              </a:spcBef>
              <a:spcAft>
                <a:spcPts val="600"/>
              </a:spcAft>
              <a:defRPr/>
            </a:pPr>
            <a:endParaRPr lang="en-US" sz="2000" kern="0" dirty="0">
              <a:latin typeface="Arial" panose="020B0604020202020204" pitchFamily="34" charset="0"/>
              <a:cs typeface="Arial" pitchFamily="34" charset="0"/>
            </a:endParaRPr>
          </a:p>
          <a:p>
            <a:pPr marL="0" indent="0" eaLnBrk="1" hangingPunct="1">
              <a:spcBef>
                <a:spcPts val="0"/>
              </a:spcBef>
              <a:spcAft>
                <a:spcPts val="600"/>
              </a:spcAft>
              <a:defRPr/>
            </a:pPr>
            <a:endParaRPr lang="en-US" sz="2000" kern="0" dirty="0" smtClean="0">
              <a:latin typeface="Arial" panose="020B0604020202020204" pitchFamily="34" charset="0"/>
              <a:cs typeface="Arial" pitchFamily="34" charset="0"/>
            </a:endParaRPr>
          </a:p>
          <a:p>
            <a:pPr marL="0" indent="0" eaLnBrk="1" hangingPunct="1">
              <a:spcBef>
                <a:spcPts val="0"/>
              </a:spcBef>
              <a:spcAft>
                <a:spcPts val="600"/>
              </a:spcAft>
              <a:defRPr/>
            </a:pPr>
            <a:endParaRPr lang="en-US" sz="2000" kern="0" dirty="0">
              <a:latin typeface="Arial" panose="020B0604020202020204" pitchFamily="34" charset="0"/>
              <a:cs typeface="Arial" pitchFamily="34" charset="0"/>
            </a:endParaRPr>
          </a:p>
          <a:p>
            <a:pPr marL="0" indent="0" eaLnBrk="1" hangingPunct="1">
              <a:spcBef>
                <a:spcPts val="0"/>
              </a:spcBef>
              <a:spcAft>
                <a:spcPts val="600"/>
              </a:spcAft>
              <a:defRPr/>
            </a:pPr>
            <a:endParaRPr lang="en-US" sz="2000" kern="0" dirty="0" smtClean="0">
              <a:latin typeface="Arial" panose="020B0604020202020204" pitchFamily="34" charset="0"/>
              <a:cs typeface="Arial" pitchFamily="34" charset="0"/>
            </a:endParaRPr>
          </a:p>
          <a:p>
            <a:pPr marL="0" indent="0" eaLnBrk="1" hangingPunct="1">
              <a:spcBef>
                <a:spcPts val="0"/>
              </a:spcBef>
              <a:spcAft>
                <a:spcPts val="600"/>
              </a:spcAft>
              <a:defRPr/>
            </a:pPr>
            <a:endParaRPr lang="en-US" sz="2000" kern="0" dirty="0">
              <a:latin typeface="Arial" panose="020B0604020202020204" pitchFamily="34" charset="0"/>
              <a:cs typeface="Arial" pitchFamily="34" charset="0"/>
            </a:endParaRPr>
          </a:p>
          <a:p>
            <a:pPr marL="0" indent="0" eaLnBrk="1" hangingPunct="1">
              <a:spcBef>
                <a:spcPts val="0"/>
              </a:spcBef>
              <a:spcAft>
                <a:spcPts val="600"/>
              </a:spcAft>
              <a:defRPr/>
            </a:pPr>
            <a:endParaRPr lang="en-US" sz="2000" kern="0" dirty="0" smtClean="0">
              <a:latin typeface="Arial" panose="020B0604020202020204" pitchFamily="34" charset="0"/>
              <a:cs typeface="Arial" pitchFamily="34" charset="0"/>
            </a:endParaRPr>
          </a:p>
          <a:p>
            <a:pPr marL="0" indent="0" eaLnBrk="1" hangingPunct="1">
              <a:spcBef>
                <a:spcPts val="0"/>
              </a:spcBef>
              <a:spcAft>
                <a:spcPts val="600"/>
              </a:spcAft>
              <a:defRPr/>
            </a:pPr>
            <a:endParaRPr lang="en-US" sz="2000" kern="0" dirty="0">
              <a:latin typeface="Arial" panose="020B0604020202020204" pitchFamily="34" charset="0"/>
              <a:cs typeface="Arial" pitchFamily="34" charset="0"/>
            </a:endParaRPr>
          </a:p>
          <a:p>
            <a:pPr marL="0" indent="0" eaLnBrk="1" hangingPunct="1">
              <a:spcBef>
                <a:spcPts val="0"/>
              </a:spcBef>
              <a:spcAft>
                <a:spcPts val="600"/>
              </a:spcAft>
              <a:defRPr/>
            </a:pPr>
            <a:endParaRPr lang="en-US" sz="2000" kern="0" dirty="0" smtClean="0">
              <a:latin typeface="Arial" panose="020B0604020202020204" pitchFamily="34" charset="0"/>
              <a:cs typeface="Arial" pitchFamily="34" charset="0"/>
            </a:endParaRPr>
          </a:p>
          <a:p>
            <a:pPr marL="0" indent="0" eaLnBrk="1" hangingPunct="1">
              <a:spcBef>
                <a:spcPts val="0"/>
              </a:spcBef>
              <a:spcAft>
                <a:spcPts val="600"/>
              </a:spcAft>
              <a:defRPr/>
            </a:pPr>
            <a:endParaRPr lang="en-US" sz="2000" kern="0" dirty="0" smtClean="0">
              <a:latin typeface="Arial" panose="020B0604020202020204" pitchFamily="34" charset="0"/>
              <a:cs typeface="Arial" pitchFamily="34" charset="0"/>
            </a:endParaRPr>
          </a:p>
          <a:p>
            <a:pPr marL="342900" indent="-342900" eaLnBrk="1" hangingPunct="1">
              <a:spcBef>
                <a:spcPts val="0"/>
              </a:spcBef>
              <a:spcAft>
                <a:spcPts val="600"/>
              </a:spcAft>
              <a:buFont typeface="Arial" panose="020B0604020202020204" pitchFamily="34" charset="0"/>
              <a:buChar char="•"/>
              <a:defRPr/>
            </a:pPr>
            <a:r>
              <a:rPr lang="en-US" sz="2000" kern="0" dirty="0" smtClean="0">
                <a:latin typeface="Arial" panose="020B0604020202020204" pitchFamily="34" charset="0"/>
                <a:cs typeface="Arial" pitchFamily="34" charset="0"/>
              </a:rPr>
              <a:t>Performance has been consistent over the past two financial years</a:t>
            </a:r>
          </a:p>
          <a:p>
            <a:pPr marL="342900" indent="-342900" eaLnBrk="1" hangingPunct="1">
              <a:spcBef>
                <a:spcPts val="0"/>
              </a:spcBef>
              <a:spcAft>
                <a:spcPts val="600"/>
              </a:spcAft>
              <a:buFont typeface="Arial" panose="020B0604020202020204" pitchFamily="34" charset="0"/>
              <a:buChar char="•"/>
              <a:defRPr/>
            </a:pPr>
            <a:r>
              <a:rPr lang="en-US" sz="2000" kern="0" dirty="0" smtClean="0">
                <a:latin typeface="Arial" panose="020B0604020202020204" pitchFamily="34" charset="0"/>
                <a:cs typeface="Arial" pitchFamily="34" charset="0"/>
              </a:rPr>
              <a:t>There has been a marginal improvement in 2018/19</a:t>
            </a:r>
          </a:p>
          <a:p>
            <a:pPr marL="342900" indent="-342900" eaLnBrk="1" hangingPunct="1">
              <a:spcBef>
                <a:spcPts val="0"/>
              </a:spcBef>
              <a:spcAft>
                <a:spcPts val="600"/>
              </a:spcAft>
              <a:buFont typeface="Arial" panose="020B0604020202020204" pitchFamily="34" charset="0"/>
              <a:buChar char="•"/>
              <a:defRPr/>
            </a:pPr>
            <a:endParaRPr lang="en-US" sz="2000" kern="0" dirty="0" smtClean="0">
              <a:latin typeface="Arial" panose="020B0604020202020204" pitchFamily="34" charset="0"/>
              <a:cs typeface="Arial" pitchFamily="34" charset="0"/>
            </a:endParaRPr>
          </a:p>
          <a:p>
            <a:pPr marL="342900" indent="-342900" eaLnBrk="1" hangingPunct="1">
              <a:spcBef>
                <a:spcPts val="0"/>
              </a:spcBef>
              <a:spcAft>
                <a:spcPts val="600"/>
              </a:spcAft>
              <a:buFont typeface="Arial" panose="020B0604020202020204" pitchFamily="34" charset="0"/>
              <a:buChar char="•"/>
              <a:defRPr/>
            </a:pPr>
            <a:endParaRPr lang="en-US" sz="2000" kern="0" dirty="0" smtClean="0">
              <a:latin typeface="Arial" panose="020B0604020202020204" pitchFamily="34" charset="0"/>
              <a:cs typeface="Arial"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xmlns="" val="1109862813"/>
              </p:ext>
            </p:extLst>
          </p:nvPr>
        </p:nvGraphicFramePr>
        <p:xfrm>
          <a:off x="914400" y="1752600"/>
          <a:ext cx="6858000"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321456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23003" y="517591"/>
            <a:ext cx="8097994"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800" b="1" dirty="0">
                <a:latin typeface="Arial" panose="020B0604020202020204" pitchFamily="34" charset="0"/>
                <a:cs typeface="Arial" pitchFamily="34" charset="0"/>
              </a:rPr>
              <a:t>Strategic </a:t>
            </a:r>
            <a:r>
              <a:rPr lang="en-US" sz="2800" b="1" dirty="0" smtClean="0">
                <a:latin typeface="Arial" panose="020B0604020202020204" pitchFamily="34" charset="0"/>
                <a:cs typeface="Arial" pitchFamily="34" charset="0"/>
              </a:rPr>
              <a:t>Overview</a:t>
            </a:r>
            <a:endParaRPr lang="en-US" sz="2800" b="1" dirty="0">
              <a:latin typeface="Arial" panose="020B0604020202020204" pitchFamily="34" charset="0"/>
              <a:cs typeface="Arial" pitchFamily="34" charset="0"/>
            </a:endParaRPr>
          </a:p>
        </p:txBody>
      </p:sp>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9</a:t>
            </a:fld>
            <a:endParaRPr lang="en-US" altLang="en-US" b="1" dirty="0"/>
          </a:p>
        </p:txBody>
      </p:sp>
      <p:sp>
        <p:nvSpPr>
          <p:cNvPr id="3077" name="TextBox 7"/>
          <p:cNvSpPr txBox="1">
            <a:spLocks noChangeArrowheads="1"/>
          </p:cNvSpPr>
          <p:nvPr/>
        </p:nvSpPr>
        <p:spPr bwMode="auto">
          <a:xfrm>
            <a:off x="523003" y="1143000"/>
            <a:ext cx="8316197" cy="5247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eaLnBrk="1" hangingPunct="1">
              <a:spcBef>
                <a:spcPts val="0"/>
              </a:spcBef>
              <a:spcAft>
                <a:spcPts val="600"/>
              </a:spcAft>
              <a:buFont typeface="Arial" panose="020B0604020202020204" pitchFamily="34" charset="0"/>
              <a:buChar char="•"/>
              <a:defRPr/>
            </a:pPr>
            <a:r>
              <a:rPr lang="en-US" sz="2000" kern="0" dirty="0">
                <a:latin typeface="Arial" panose="020B0604020202020204" pitchFamily="34" charset="0"/>
                <a:cs typeface="Arial" pitchFamily="34" charset="0"/>
              </a:rPr>
              <a:t>2017/18 and </a:t>
            </a:r>
            <a:r>
              <a:rPr lang="en-US" sz="2000" kern="0" dirty="0" smtClean="0">
                <a:latin typeface="Arial" panose="020B0604020202020204" pitchFamily="34" charset="0"/>
                <a:cs typeface="Arial" pitchFamily="34" charset="0"/>
              </a:rPr>
              <a:t>2018/19 financial year comparisons: System Outputs  </a:t>
            </a:r>
          </a:p>
          <a:p>
            <a:pPr marL="342900" indent="-342900" eaLnBrk="1" hangingPunct="1">
              <a:spcBef>
                <a:spcPts val="0"/>
              </a:spcBef>
              <a:spcAft>
                <a:spcPts val="600"/>
              </a:spcAft>
              <a:buFont typeface="Arial" panose="020B0604020202020204" pitchFamily="34" charset="0"/>
              <a:buChar char="•"/>
              <a:defRPr/>
            </a:pPr>
            <a:endParaRPr lang="en-US" sz="2000" kern="0" dirty="0" smtClean="0">
              <a:latin typeface="Arial" panose="020B0604020202020204" pitchFamily="34" charset="0"/>
              <a:cs typeface="Arial" pitchFamily="34" charset="0"/>
            </a:endParaRPr>
          </a:p>
          <a:p>
            <a:pPr marL="342900" indent="-342900" eaLnBrk="1" hangingPunct="1">
              <a:spcBef>
                <a:spcPts val="0"/>
              </a:spcBef>
              <a:spcAft>
                <a:spcPts val="600"/>
              </a:spcAft>
              <a:buFont typeface="Arial" panose="020B0604020202020204" pitchFamily="34" charset="0"/>
              <a:buChar char="•"/>
              <a:defRPr/>
            </a:pPr>
            <a:endParaRPr lang="en-US" sz="2000" kern="0" dirty="0">
              <a:latin typeface="Arial" panose="020B0604020202020204" pitchFamily="34" charset="0"/>
              <a:cs typeface="Arial" pitchFamily="34" charset="0"/>
            </a:endParaRPr>
          </a:p>
          <a:p>
            <a:pPr marL="342900" indent="-342900" eaLnBrk="1" hangingPunct="1">
              <a:spcBef>
                <a:spcPts val="0"/>
              </a:spcBef>
              <a:spcAft>
                <a:spcPts val="600"/>
              </a:spcAft>
              <a:buFont typeface="Arial" panose="020B0604020202020204" pitchFamily="34" charset="0"/>
              <a:buChar char="•"/>
              <a:defRPr/>
            </a:pPr>
            <a:endParaRPr lang="en-US" sz="2000" kern="0" dirty="0" smtClean="0">
              <a:latin typeface="Arial" panose="020B0604020202020204" pitchFamily="34" charset="0"/>
              <a:cs typeface="Arial" pitchFamily="34" charset="0"/>
            </a:endParaRPr>
          </a:p>
          <a:p>
            <a:pPr marL="342900" indent="-342900" eaLnBrk="1" hangingPunct="1">
              <a:spcBef>
                <a:spcPts val="0"/>
              </a:spcBef>
              <a:spcAft>
                <a:spcPts val="600"/>
              </a:spcAft>
              <a:buFont typeface="Arial" panose="020B0604020202020204" pitchFamily="34" charset="0"/>
              <a:buChar char="•"/>
              <a:defRPr/>
            </a:pPr>
            <a:endParaRPr lang="en-US" sz="2000" kern="0" dirty="0">
              <a:latin typeface="Arial" panose="020B0604020202020204" pitchFamily="34" charset="0"/>
              <a:cs typeface="Arial" pitchFamily="34" charset="0"/>
            </a:endParaRPr>
          </a:p>
          <a:p>
            <a:pPr marL="342900" indent="-342900" eaLnBrk="1" hangingPunct="1">
              <a:spcBef>
                <a:spcPts val="0"/>
              </a:spcBef>
              <a:spcAft>
                <a:spcPts val="600"/>
              </a:spcAft>
              <a:buFont typeface="Arial" panose="020B0604020202020204" pitchFamily="34" charset="0"/>
              <a:buChar char="•"/>
              <a:defRPr/>
            </a:pPr>
            <a:endParaRPr lang="en-US" sz="2000" kern="0" dirty="0" smtClean="0">
              <a:latin typeface="Arial" panose="020B0604020202020204" pitchFamily="34" charset="0"/>
              <a:cs typeface="Arial" pitchFamily="34" charset="0"/>
            </a:endParaRPr>
          </a:p>
          <a:p>
            <a:pPr marL="342900" indent="-342900" eaLnBrk="1" hangingPunct="1">
              <a:spcBef>
                <a:spcPts val="0"/>
              </a:spcBef>
              <a:spcAft>
                <a:spcPts val="600"/>
              </a:spcAft>
              <a:buFont typeface="Arial" panose="020B0604020202020204" pitchFamily="34" charset="0"/>
              <a:buChar char="•"/>
              <a:defRPr/>
            </a:pPr>
            <a:endParaRPr lang="en-US" sz="2000" kern="0" dirty="0">
              <a:latin typeface="Arial" panose="020B0604020202020204" pitchFamily="34" charset="0"/>
              <a:cs typeface="Arial" pitchFamily="34" charset="0"/>
            </a:endParaRPr>
          </a:p>
          <a:p>
            <a:pPr marL="342900" indent="-342900" eaLnBrk="1" hangingPunct="1">
              <a:spcBef>
                <a:spcPts val="0"/>
              </a:spcBef>
              <a:spcAft>
                <a:spcPts val="600"/>
              </a:spcAft>
              <a:buFont typeface="Arial" panose="020B0604020202020204" pitchFamily="34" charset="0"/>
              <a:buChar char="•"/>
              <a:defRPr/>
            </a:pPr>
            <a:endParaRPr lang="en-US" sz="2000" kern="0" dirty="0" smtClean="0">
              <a:latin typeface="Arial" panose="020B0604020202020204" pitchFamily="34" charset="0"/>
              <a:cs typeface="Arial" pitchFamily="34" charset="0"/>
            </a:endParaRPr>
          </a:p>
          <a:p>
            <a:pPr marL="342900" indent="-342900" eaLnBrk="1" hangingPunct="1">
              <a:spcBef>
                <a:spcPts val="0"/>
              </a:spcBef>
              <a:spcAft>
                <a:spcPts val="600"/>
              </a:spcAft>
              <a:buFont typeface="Arial" panose="020B0604020202020204" pitchFamily="34" charset="0"/>
              <a:buChar char="•"/>
              <a:defRPr/>
            </a:pPr>
            <a:endParaRPr lang="en-US" sz="2000" kern="0" dirty="0">
              <a:latin typeface="Arial" panose="020B0604020202020204" pitchFamily="34" charset="0"/>
              <a:cs typeface="Arial" pitchFamily="34" charset="0"/>
            </a:endParaRPr>
          </a:p>
          <a:p>
            <a:pPr marL="342900" indent="-342900" eaLnBrk="1" hangingPunct="1">
              <a:spcBef>
                <a:spcPts val="0"/>
              </a:spcBef>
              <a:spcAft>
                <a:spcPts val="600"/>
              </a:spcAft>
              <a:buFont typeface="Arial" panose="020B0604020202020204" pitchFamily="34" charset="0"/>
              <a:buChar char="•"/>
              <a:defRPr/>
            </a:pPr>
            <a:endParaRPr lang="en-US" sz="2000" kern="0" dirty="0" smtClean="0">
              <a:latin typeface="Arial" panose="020B0604020202020204" pitchFamily="34" charset="0"/>
              <a:cs typeface="Arial" pitchFamily="34" charset="0"/>
            </a:endParaRPr>
          </a:p>
          <a:p>
            <a:pPr marL="342900" indent="-342900" eaLnBrk="1" hangingPunct="1">
              <a:spcBef>
                <a:spcPts val="0"/>
              </a:spcBef>
              <a:spcAft>
                <a:spcPts val="600"/>
              </a:spcAft>
              <a:buFont typeface="Arial" panose="020B0604020202020204" pitchFamily="34" charset="0"/>
              <a:buChar char="•"/>
              <a:defRPr/>
            </a:pPr>
            <a:r>
              <a:rPr lang="en-US" sz="2000" kern="0" dirty="0" smtClean="0">
                <a:latin typeface="Arial" panose="020B0604020202020204" pitchFamily="34" charset="0"/>
                <a:cs typeface="Arial" pitchFamily="34" charset="0"/>
              </a:rPr>
              <a:t>The performance of the system has not been consistent over the past two financial years  </a:t>
            </a:r>
          </a:p>
          <a:p>
            <a:pPr marL="342900" indent="-342900" eaLnBrk="1" hangingPunct="1">
              <a:spcBef>
                <a:spcPts val="0"/>
              </a:spcBef>
              <a:spcAft>
                <a:spcPts val="600"/>
              </a:spcAft>
              <a:buFont typeface="Arial" panose="020B0604020202020204" pitchFamily="34" charset="0"/>
              <a:buChar char="•"/>
              <a:defRPr/>
            </a:pPr>
            <a:r>
              <a:rPr lang="en-US" sz="2000" kern="0" dirty="0" smtClean="0">
                <a:latin typeface="Arial" panose="020B0604020202020204" pitchFamily="34" charset="0"/>
                <a:cs typeface="Arial" pitchFamily="34" charset="0"/>
              </a:rPr>
              <a:t>There has been a drop in performance in 2018/19 financial year on a considerable number of indicators  </a:t>
            </a:r>
          </a:p>
        </p:txBody>
      </p:sp>
      <p:graphicFrame>
        <p:nvGraphicFramePr>
          <p:cNvPr id="8" name="Chart 7"/>
          <p:cNvGraphicFramePr>
            <a:graphicFrameLocks/>
          </p:cNvGraphicFramePr>
          <p:nvPr>
            <p:extLst>
              <p:ext uri="{D42A27DB-BD31-4B8C-83A1-F6EECF244321}">
                <p14:modId xmlns:p14="http://schemas.microsoft.com/office/powerpoint/2010/main" xmlns="" val="2134022433"/>
              </p:ext>
            </p:extLst>
          </p:nvPr>
        </p:nvGraphicFramePr>
        <p:xfrm>
          <a:off x="1143000" y="1620044"/>
          <a:ext cx="6629399" cy="3276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684593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10872</TotalTime>
  <Words>5322</Words>
  <Application>Microsoft Office PowerPoint</Application>
  <PresentationFormat>On-screen Show (4:3)</PresentationFormat>
  <Paragraphs>885</Paragraphs>
  <Slides>65</Slides>
  <Notes>23</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vector>
  </TitlesOfParts>
  <Company>Dept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PUMZA</cp:lastModifiedBy>
  <cp:revision>780</cp:revision>
  <cp:lastPrinted>2017-10-09T11:44:12Z</cp:lastPrinted>
  <dcterms:created xsi:type="dcterms:W3CDTF">2010-10-01T19:49:50Z</dcterms:created>
  <dcterms:modified xsi:type="dcterms:W3CDTF">2019-10-10T10:25:11Z</dcterms:modified>
</cp:coreProperties>
</file>