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xls" ContentType="application/vnd.ms-exce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1"/>
  </p:notesMasterIdLst>
  <p:handoutMasterIdLst>
    <p:handoutMasterId r:id="rId52"/>
  </p:handoutMasterIdLst>
  <p:sldIdLst>
    <p:sldId id="256" r:id="rId2"/>
    <p:sldId id="355" r:id="rId3"/>
    <p:sldId id="441" r:id="rId4"/>
    <p:sldId id="442" r:id="rId5"/>
    <p:sldId id="443" r:id="rId6"/>
    <p:sldId id="444" r:id="rId7"/>
    <p:sldId id="370" r:id="rId8"/>
    <p:sldId id="338" r:id="rId9"/>
    <p:sldId id="311" r:id="rId10"/>
    <p:sldId id="313" r:id="rId11"/>
    <p:sldId id="449" r:id="rId12"/>
    <p:sldId id="409" r:id="rId13"/>
    <p:sldId id="322" r:id="rId14"/>
    <p:sldId id="419" r:id="rId15"/>
    <p:sldId id="420" r:id="rId16"/>
    <p:sldId id="428" r:id="rId17"/>
    <p:sldId id="429" r:id="rId18"/>
    <p:sldId id="431" r:id="rId19"/>
    <p:sldId id="432" r:id="rId20"/>
    <p:sldId id="438" r:id="rId21"/>
    <p:sldId id="433" r:id="rId22"/>
    <p:sldId id="435" r:id="rId23"/>
    <p:sldId id="356" r:id="rId24"/>
    <p:sldId id="426" r:id="rId25"/>
    <p:sldId id="425" r:id="rId26"/>
    <p:sldId id="440" r:id="rId27"/>
    <p:sldId id="407" r:id="rId28"/>
    <p:sldId id="454" r:id="rId29"/>
    <p:sldId id="385" r:id="rId30"/>
    <p:sldId id="383" r:id="rId31"/>
    <p:sldId id="386" r:id="rId32"/>
    <p:sldId id="387" r:id="rId33"/>
    <p:sldId id="388" r:id="rId34"/>
    <p:sldId id="389" r:id="rId35"/>
    <p:sldId id="372" r:id="rId36"/>
    <p:sldId id="411" r:id="rId37"/>
    <p:sldId id="412" r:id="rId38"/>
    <p:sldId id="413" r:id="rId39"/>
    <p:sldId id="414" r:id="rId40"/>
    <p:sldId id="450" r:id="rId41"/>
    <p:sldId id="455" r:id="rId42"/>
    <p:sldId id="458" r:id="rId43"/>
    <p:sldId id="459" r:id="rId44"/>
    <p:sldId id="460" r:id="rId45"/>
    <p:sldId id="448" r:id="rId46"/>
    <p:sldId id="417" r:id="rId47"/>
    <p:sldId id="451" r:id="rId48"/>
    <p:sldId id="379" r:id="rId49"/>
    <p:sldId id="453" r:id="rId50"/>
  </p:sldIdLst>
  <p:sldSz cx="10080625" cy="7559675"/>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1pPr>
    <a:lvl2pPr marL="430213" indent="-2159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2pPr>
    <a:lvl3pPr marL="646113" indent="-2159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3pPr>
    <a:lvl4pPr marL="862013" indent="-214313"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4pPr>
    <a:lvl5pPr marL="1077913" indent="-2159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674">
          <p15:clr>
            <a:srgbClr val="A4A3A4"/>
          </p15:clr>
        </p15:guide>
        <p15:guide id="2" pos="19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omien Rousseau" initials="" lastIdx="3" clrIdx="0"/>
  <p:cmAuthor id="2" name="Unknown User1" initials="Unknown User1"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58595B"/>
    <a:srgbClr val="004A8F"/>
    <a:srgbClr val="8F6B22"/>
    <a:srgbClr val="CFB935"/>
    <a:srgbClr val="C3B041"/>
    <a:srgbClr val="D1BC8C"/>
    <a:srgbClr val="E5DAC0"/>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83942" autoAdjust="0"/>
  </p:normalViewPr>
  <p:slideViewPr>
    <p:cSldViewPr>
      <p:cViewPr varScale="1">
        <p:scale>
          <a:sx n="106" d="100"/>
          <a:sy n="106" d="100"/>
        </p:scale>
        <p:origin x="-1410" y="-8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7440"/>
    </p:cViewPr>
  </p:sorterViewPr>
  <p:notesViewPr>
    <p:cSldViewPr>
      <p:cViewPr varScale="1">
        <p:scale>
          <a:sx n="59" d="100"/>
          <a:sy n="59" d="100"/>
        </p:scale>
        <p:origin x="-1752" y="-72"/>
      </p:cViewPr>
      <p:guideLst>
        <p:guide orient="horz" pos="2674"/>
        <p:guide pos="194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ea typeface="+mn-ea"/>
                <a:cs typeface="Arial" panose="020B0604020202020204" pitchFamily="34" charset="0"/>
              </a:defRPr>
            </a:lvl1pPr>
          </a:lstStyle>
          <a:p>
            <a:pPr>
              <a:defRPr/>
            </a:pPr>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ea typeface="+mn-ea"/>
                <a:cs typeface="Arial" panose="020B0604020202020204" pitchFamily="34" charset="0"/>
              </a:defRPr>
            </a:lvl1pPr>
          </a:lstStyle>
          <a:p>
            <a:pPr>
              <a:defRPr/>
            </a:pPr>
            <a:fld id="{161EF47E-4E29-4CAF-87C5-1842C92D9E26}" type="datetimeFigureOut">
              <a:rPr lang="en-ZA"/>
              <a:pPr>
                <a:defRPr/>
              </a:pPr>
              <a:t>2019/10/10</a:t>
            </a:fld>
            <a:endParaRPr lang="en-ZA"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ea typeface="+mn-ea"/>
                <a:cs typeface="Arial" panose="020B0604020202020204" pitchFamily="34" charset="0"/>
              </a:defRPr>
            </a:lvl1pPr>
          </a:lstStyle>
          <a:p>
            <a:pPr>
              <a:defRPr/>
            </a:pPr>
            <a:endParaRPr lang="en-ZA"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ea typeface="+mn-ea"/>
                <a:cs typeface="Arial" panose="020B0604020202020204" pitchFamily="34" charset="0"/>
              </a:defRPr>
            </a:lvl1pPr>
          </a:lstStyle>
          <a:p>
            <a:pPr>
              <a:defRPr/>
            </a:pPr>
            <a:fld id="{1D0122C8-1937-4529-B848-AFF6124DED7C}" type="slidenum">
              <a:rPr lang="en-ZA"/>
              <a:pPr>
                <a:defRPr/>
              </a:pPr>
              <a:t>‹#›</a:t>
            </a:fld>
            <a:endParaRPr lang="en-Z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AutoShape 1"/>
          <p:cNvSpPr>
            <a:spLocks noChangeArrowheads="1"/>
          </p:cNvSpPr>
          <p:nvPr/>
        </p:nvSpPr>
        <p:spPr bwMode="auto">
          <a:xfrm>
            <a:off x="0" y="0"/>
            <a:ext cx="6797675" cy="9926638"/>
          </a:xfrm>
          <a:prstGeom prst="roundRect">
            <a:avLst>
              <a:gd name="adj" fmla="val 19"/>
            </a:avLst>
          </a:prstGeom>
          <a:solidFill>
            <a:srgbClr val="FFFFFF"/>
          </a:solidFill>
          <a:ln>
            <a:noFill/>
          </a:ln>
          <a:extLst>
            <a:ext uri="{91240B29-F687-4F45-9708-019B960494DF}">
              <a14:hiddenLine xmlns:a14="http://schemas.microsoft.com/office/drawing/2010/main" xmlns="" w="9360">
                <a:solidFill>
                  <a:srgbClr val="000000"/>
                </a:solidFill>
                <a:miter lim="800000"/>
                <a:headEnd/>
                <a:tailEnd/>
              </a14:hiddenLine>
            </a:ext>
          </a:extLst>
        </p:spPr>
        <p:txBody>
          <a:bodyPr wrap="none" lIns="83796" tIns="41898" rIns="83796" bIns="41898" anchor="ctr"/>
          <a:lstStyle>
            <a:lvl1pPr eaLnBrk="0">
              <a:defRPr>
                <a:solidFill>
                  <a:schemeClr val="bg1"/>
                </a:solidFill>
                <a:latin typeface="Arial" charset="0"/>
                <a:cs typeface="Arial" charset="0"/>
              </a:defRPr>
            </a:lvl1pPr>
            <a:lvl2pPr marL="742950" indent="-285750" eaLnBrk="0">
              <a:defRPr>
                <a:solidFill>
                  <a:schemeClr val="bg1"/>
                </a:solidFill>
                <a:latin typeface="Arial" charset="0"/>
                <a:cs typeface="Arial" charset="0"/>
              </a:defRPr>
            </a:lvl2pPr>
            <a:lvl3pPr marL="1143000" indent="-228600" eaLnBrk="0">
              <a:defRPr>
                <a:solidFill>
                  <a:schemeClr val="bg1"/>
                </a:solidFill>
                <a:latin typeface="Arial" charset="0"/>
                <a:cs typeface="Arial" charset="0"/>
              </a:defRPr>
            </a:lvl3pPr>
            <a:lvl4pPr marL="1600200" indent="-228600" eaLnBrk="0">
              <a:defRPr>
                <a:solidFill>
                  <a:schemeClr val="bg1"/>
                </a:solidFill>
                <a:latin typeface="Arial" charset="0"/>
                <a:cs typeface="Arial" charset="0"/>
              </a:defRPr>
            </a:lvl4pPr>
            <a:lvl5pPr marL="2057400" indent="-228600" eaLnBrk="0">
              <a:defRPr>
                <a:solidFill>
                  <a:schemeClr val="bg1"/>
                </a:solidFill>
                <a:latin typeface="Arial" charset="0"/>
                <a:cs typeface="Arial" charset="0"/>
              </a:defRPr>
            </a:lvl5pPr>
            <a:lvl6pPr marL="25146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bg1"/>
                </a:solidFill>
                <a:latin typeface="Arial" charset="0"/>
                <a:cs typeface="Arial" charset="0"/>
              </a:defRPr>
            </a:lvl6pPr>
            <a:lvl7pPr marL="29718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bg1"/>
                </a:solidFill>
                <a:latin typeface="Arial" charset="0"/>
                <a:cs typeface="Arial" charset="0"/>
              </a:defRPr>
            </a:lvl7pPr>
            <a:lvl8pPr marL="34290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bg1"/>
                </a:solidFill>
                <a:latin typeface="Arial" charset="0"/>
                <a:cs typeface="Arial" charset="0"/>
              </a:defRPr>
            </a:lvl8pPr>
            <a:lvl9pPr marL="3886200" indent="-228600" defTabSz="449263" eaLnBrk="0" fontAlgn="base" hangingPunct="0">
              <a:lnSpc>
                <a:spcPct val="93000"/>
              </a:lnSpc>
              <a:spcBef>
                <a:spcPct val="0"/>
              </a:spcBef>
              <a:spcAft>
                <a:spcPct val="0"/>
              </a:spcAft>
              <a:buClr>
                <a:srgbClr val="000000"/>
              </a:buClr>
              <a:buSzPct val="45000"/>
              <a:buFont typeface="Wingdings" pitchFamily="2" charset="2"/>
              <a:defRPr>
                <a:solidFill>
                  <a:schemeClr val="bg1"/>
                </a:solidFill>
                <a:latin typeface="Arial" charset="0"/>
                <a:cs typeface="Arial" charset="0"/>
              </a:defRPr>
            </a:lvl9pPr>
          </a:lstStyle>
          <a:p>
            <a:pPr eaLnBrk="1">
              <a:lnSpc>
                <a:spcPct val="93000"/>
              </a:lnSpc>
              <a:buClr>
                <a:srgbClr val="000000"/>
              </a:buClr>
              <a:buSzPct val="45000"/>
              <a:buFont typeface="Wingdings" panose="05000000000000000000" pitchFamily="2" charset="2"/>
              <a:buNone/>
              <a:defRPr/>
            </a:pPr>
            <a:endParaRPr lang="en-US" altLang="en-US" dirty="0" smtClean="0">
              <a:ea typeface="+mn-ea"/>
            </a:endParaRPr>
          </a:p>
        </p:txBody>
      </p:sp>
      <p:sp>
        <p:nvSpPr>
          <p:cNvPr id="2051" name="Rectangle 2"/>
          <p:cNvSpPr>
            <a:spLocks noGrp="1" noRot="1" noChangeAspect="1" noChangeArrowheads="1"/>
          </p:cNvSpPr>
          <p:nvPr>
            <p:ph type="sldImg"/>
          </p:nvPr>
        </p:nvSpPr>
        <p:spPr bwMode="auto">
          <a:xfrm>
            <a:off x="917575" y="754063"/>
            <a:ext cx="4959350" cy="371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sp>
      <p:sp>
        <p:nvSpPr>
          <p:cNvPr id="2" name="Rectangle 3"/>
          <p:cNvSpPr>
            <a:spLocks noGrp="1" noChangeArrowheads="1"/>
          </p:cNvSpPr>
          <p:nvPr>
            <p:ph type="body"/>
          </p:nvPr>
        </p:nvSpPr>
        <p:spPr bwMode="auto">
          <a:xfrm>
            <a:off x="679450" y="4716463"/>
            <a:ext cx="5435600" cy="446246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3076" name="Rectangle 4"/>
          <p:cNvSpPr>
            <a:spLocks noGrp="1" noChangeArrowheads="1"/>
          </p:cNvSpPr>
          <p:nvPr>
            <p:ph type="hdr"/>
          </p:nvPr>
        </p:nvSpPr>
        <p:spPr bwMode="auto">
          <a:xfrm>
            <a:off x="0" y="0"/>
            <a:ext cx="2947988" cy="4937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45000"/>
              <a:buFont typeface="Wingdings" charset="2"/>
              <a:buNone/>
              <a:tabLst>
                <a:tab pos="663382" algn="l"/>
                <a:tab pos="1326764" algn="l"/>
                <a:tab pos="1990146" algn="l"/>
                <a:tab pos="2653528" algn="l"/>
              </a:tabLst>
              <a:defRPr sz="1300">
                <a:solidFill>
                  <a:srgbClr val="000000"/>
                </a:solidFill>
                <a:latin typeface="Times New Roman" pitchFamily="16" charset="0"/>
                <a:ea typeface="+mn-ea"/>
                <a:cs typeface="Arial Unicode MS" pitchFamily="32" charset="0"/>
              </a:defRPr>
            </a:lvl1pPr>
          </a:lstStyle>
          <a:p>
            <a:pPr>
              <a:defRPr/>
            </a:pPr>
            <a:endParaRPr lang="en-GB" dirty="0"/>
          </a:p>
        </p:txBody>
      </p:sp>
      <p:sp>
        <p:nvSpPr>
          <p:cNvPr id="3077" name="Rectangle 5"/>
          <p:cNvSpPr>
            <a:spLocks noGrp="1" noChangeArrowheads="1"/>
          </p:cNvSpPr>
          <p:nvPr>
            <p:ph type="dt"/>
          </p:nvPr>
        </p:nvSpPr>
        <p:spPr bwMode="auto">
          <a:xfrm>
            <a:off x="3846513" y="0"/>
            <a:ext cx="2947987" cy="4937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Wingdings" charset="2"/>
              <a:buNone/>
              <a:tabLst>
                <a:tab pos="663382" algn="l"/>
                <a:tab pos="1326764" algn="l"/>
                <a:tab pos="1990146" algn="l"/>
                <a:tab pos="2653528" algn="l"/>
              </a:tabLst>
              <a:defRPr sz="1300">
                <a:solidFill>
                  <a:srgbClr val="000000"/>
                </a:solidFill>
                <a:latin typeface="Times New Roman" pitchFamily="16" charset="0"/>
                <a:ea typeface="+mn-ea"/>
                <a:cs typeface="Arial Unicode MS" pitchFamily="32" charset="0"/>
              </a:defRPr>
            </a:lvl1pPr>
          </a:lstStyle>
          <a:p>
            <a:pPr>
              <a:defRPr/>
            </a:pPr>
            <a:endParaRPr lang="en-GB" dirty="0"/>
          </a:p>
        </p:txBody>
      </p:sp>
      <p:sp>
        <p:nvSpPr>
          <p:cNvPr id="3078" name="Rectangle 6"/>
          <p:cNvSpPr>
            <a:spLocks noGrp="1" noChangeArrowheads="1"/>
          </p:cNvSpPr>
          <p:nvPr>
            <p:ph type="ftr"/>
          </p:nvPr>
        </p:nvSpPr>
        <p:spPr bwMode="auto">
          <a:xfrm>
            <a:off x="0" y="9429750"/>
            <a:ext cx="2947988" cy="4937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45000"/>
              <a:buFont typeface="Wingdings" charset="2"/>
              <a:buNone/>
              <a:tabLst>
                <a:tab pos="663382" algn="l"/>
                <a:tab pos="1326764" algn="l"/>
                <a:tab pos="1990146" algn="l"/>
                <a:tab pos="2653528" algn="l"/>
              </a:tabLst>
              <a:defRPr sz="1300">
                <a:solidFill>
                  <a:srgbClr val="000000"/>
                </a:solidFill>
                <a:latin typeface="Times New Roman" pitchFamily="16" charset="0"/>
                <a:ea typeface="+mn-ea"/>
                <a:cs typeface="Arial Unicode MS" pitchFamily="32" charset="0"/>
              </a:defRPr>
            </a:lvl1pPr>
          </a:lstStyle>
          <a:p>
            <a:pPr>
              <a:defRPr/>
            </a:pPr>
            <a:endParaRPr lang="en-GB" dirty="0"/>
          </a:p>
        </p:txBody>
      </p:sp>
      <p:sp>
        <p:nvSpPr>
          <p:cNvPr id="3079" name="Rectangle 7"/>
          <p:cNvSpPr>
            <a:spLocks noGrp="1" noChangeArrowheads="1"/>
          </p:cNvSpPr>
          <p:nvPr>
            <p:ph type="sldNum"/>
          </p:nvPr>
        </p:nvSpPr>
        <p:spPr bwMode="auto">
          <a:xfrm>
            <a:off x="3846513" y="9429750"/>
            <a:ext cx="2947987" cy="49371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45000"/>
              <a:buFont typeface="Wingdings" panose="05000000000000000000" pitchFamily="2" charset="2"/>
              <a:buNone/>
              <a:tabLst>
                <a:tab pos="663382" algn="l"/>
                <a:tab pos="1326764" algn="l"/>
                <a:tab pos="1990146" algn="l"/>
                <a:tab pos="2653528" algn="l"/>
              </a:tabLst>
              <a:defRPr sz="1300">
                <a:solidFill>
                  <a:srgbClr val="000000"/>
                </a:solidFill>
                <a:latin typeface="Times New Roman" panose="02020603050405020304" pitchFamily="18" charset="0"/>
                <a:ea typeface="+mn-ea"/>
                <a:cs typeface="Arial Unicode MS" panose="020B0604020202020204" pitchFamily="34" charset="-128"/>
              </a:defRPr>
            </a:lvl1pPr>
          </a:lstStyle>
          <a:p>
            <a:pPr>
              <a:defRPr/>
            </a:pPr>
            <a:fld id="{1345D8C1-D49D-49DD-AC24-E313A27EF27A}"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97D6C0B-B03A-4F9F-A22D-DF4BB7DD1E06}" type="slidenum">
              <a:rPr lang="en-GB" altLang="en-US" sz="1300" smtClean="0">
                <a:ea typeface="Arial Unicode MS" pitchFamily="34" charset="-128"/>
              </a:rPr>
              <a:pPr>
                <a:spcBef>
                  <a:spcPct val="0"/>
                </a:spcBef>
                <a:buSzPct val="45000"/>
                <a:buFont typeface="Wingdings" panose="05000000000000000000" pitchFamily="2" charset="2"/>
                <a:buNone/>
              </a:pPr>
              <a:t>1</a:t>
            </a:fld>
            <a:endParaRPr lang="en-GB" altLang="en-US" sz="1300" dirty="0" smtClean="0">
              <a:ea typeface="Arial Unicode MS" pitchFamily="34" charset="-128"/>
            </a:endParaRPr>
          </a:p>
        </p:txBody>
      </p:sp>
      <p:sp>
        <p:nvSpPr>
          <p:cNvPr id="5123" name="Text Box 1"/>
          <p:cNvSpPr txBox="1">
            <a:spLocks noChangeArrowheads="1"/>
          </p:cNvSpPr>
          <p:nvPr/>
        </p:nvSpPr>
        <p:spPr bwMode="auto">
          <a:xfrm>
            <a:off x="995363" y="754063"/>
            <a:ext cx="4805362" cy="3722687"/>
          </a:xfrm>
          <a:prstGeom prst="rect">
            <a:avLst/>
          </a:prstGeom>
          <a:solidFill>
            <a:srgbClr val="FFFFFF"/>
          </a:solidFill>
          <a:ln w="9525">
            <a:solidFill>
              <a:srgbClr val="000000"/>
            </a:solidFill>
            <a:miter lim="800000"/>
            <a:headEnd/>
            <a:tailEnd/>
          </a:ln>
        </p:spPr>
        <p:txBody>
          <a:bodyPr wrap="none" lIns="83796" tIns="41898" rIns="83796" bIns="41898" anchor="ct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eaLnBrk="1">
              <a:lnSpc>
                <a:spcPct val="93000"/>
              </a:lnSpc>
              <a:spcBef>
                <a:spcPct val="0"/>
              </a:spcBef>
              <a:buSzPct val="45000"/>
              <a:buFont typeface="Wingdings" panose="05000000000000000000" pitchFamily="2" charset="2"/>
              <a:buNone/>
            </a:pPr>
            <a:endParaRPr lang="en-US" altLang="en-US" sz="1600" dirty="0">
              <a:solidFill>
                <a:schemeClr val="bg1"/>
              </a:solidFill>
              <a:latin typeface="Arial" panose="020B0604020202020204" pitchFamily="34" charset="0"/>
              <a:cs typeface="Arial" panose="020B0604020202020204" pitchFamily="34" charset="0"/>
            </a:endParaRPr>
          </a:p>
        </p:txBody>
      </p:sp>
      <p:sp>
        <p:nvSpPr>
          <p:cNvPr id="5124" name="Rectangle 2"/>
          <p:cNvSpPr>
            <a:spLocks noGrp="1" noChangeArrowheads="1"/>
          </p:cNvSpPr>
          <p:nvPr>
            <p:ph type="body"/>
          </p:nvPr>
        </p:nvSpPr>
        <p:spPr>
          <a:xfrm>
            <a:off x="679450" y="4716463"/>
            <a:ext cx="5437188" cy="44640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en-US" dirty="0"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2D00A5E1-992F-44B5-BDCA-56FC2964B758}" type="slidenum">
              <a:rPr lang="en-GB" altLang="en-US" smtClean="0"/>
              <a:pPr>
                <a:defRPr/>
              </a:pPr>
              <a:t>10</a:t>
            </a:fld>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36487379-7F6A-4463-8636-A1CCDC51A9B0}" type="slidenum">
              <a:rPr lang="en-GB" altLang="en-US" smtClean="0"/>
              <a:pPr>
                <a:defRPr/>
              </a:pPr>
              <a:t>12</a:t>
            </a:fld>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EAD9B937-40AD-445C-96C5-3C466E594A98}" type="slidenum">
              <a:rPr lang="en-GB" altLang="en-US" smtClean="0"/>
              <a:pPr>
                <a:defRPr/>
              </a:pPr>
              <a:t>13</a:t>
            </a:fld>
            <a:endParaRPr lang="en-GB"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C81B43F5-D40A-4FEC-9204-F398EAB78887}" type="slidenum">
              <a:rPr lang="en-GB" altLang="en-US" smtClean="0"/>
              <a:pPr>
                <a:defRPr/>
              </a:pPr>
              <a:t>14</a:t>
            </a:fld>
            <a:endParaRPr lang="en-GB"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E4D8E1DA-D4E9-4EDB-8926-0F358DC7BA77}" type="slidenum">
              <a:rPr lang="en-GB" altLang="en-US" smtClean="0"/>
              <a:pPr>
                <a:defRPr/>
              </a:pPr>
              <a:t>15</a:t>
            </a:fld>
            <a:endParaRPr lang="en-GB"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DDD1A85C-789C-47F9-A031-4256A1C43136}" type="slidenum">
              <a:rPr lang="en-GB" altLang="en-US" smtClean="0"/>
              <a:pPr>
                <a:defRPr/>
              </a:pPr>
              <a:t>16</a:t>
            </a:fld>
            <a:endParaRPr lang="en-GB"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91D4EAB1-A8F4-4EE3-BFCA-2F44A8FEFB43}" type="slidenum">
              <a:rPr lang="en-GB" altLang="en-US" smtClean="0"/>
              <a:pPr>
                <a:defRPr/>
              </a:pPr>
              <a:t>17</a:t>
            </a:fld>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9B9819BE-E37A-4CD1-A5D3-D3EAD9A27914}" type="slidenum">
              <a:rPr lang="en-GB" altLang="en-US" smtClean="0"/>
              <a:pPr>
                <a:defRPr/>
              </a:pPr>
              <a:t>18</a:t>
            </a:fld>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CC9BF14C-5906-4BA7-B458-14BF717B389D}" type="slidenum">
              <a:rPr lang="en-GB" altLang="en-US" smtClean="0"/>
              <a:pPr>
                <a:defRPr/>
              </a:pPr>
              <a:t>19</a:t>
            </a:fld>
            <a:endParaRPr lang="en-GB"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A13B7A34-3845-426E-AF7F-C41B4F4D7BF4}" type="slidenum">
              <a:rPr lang="en-GB" altLang="en-US" smtClean="0"/>
              <a:pPr>
                <a:defRPr/>
              </a:pPr>
              <a:t>20</a:t>
            </a:fld>
            <a:endParaRPr lang="en-GB"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FE3B5E14-8EBA-47A5-9B21-ED5C2E84AFB7}" type="slidenum">
              <a:rPr lang="en-GB" altLang="en-US" smtClean="0"/>
              <a:pPr>
                <a:defRPr/>
              </a:pPr>
              <a:t>2</a:t>
            </a:fld>
            <a:endParaRPr lang="en-GB"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48B25C6B-BD07-46B1-9033-B9B70EF48C5E}" type="slidenum">
              <a:rPr lang="en-GB" altLang="en-US" smtClean="0"/>
              <a:pPr>
                <a:defRPr/>
              </a:pPr>
              <a:t>21</a:t>
            </a:fld>
            <a:endParaRPr lang="en-GB"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8F725788-458D-4169-A6AC-FB907CFF35CC}" type="slidenum">
              <a:rPr lang="en-GB" altLang="en-US" smtClean="0"/>
              <a:pPr>
                <a:defRPr/>
              </a:pPr>
              <a:t>22</a:t>
            </a:fld>
            <a:endParaRPr lang="en-GB"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C0C08392-5557-44DE-BCEB-01DB3ECCACD8}" type="slidenum">
              <a:rPr lang="en-GB" altLang="en-US" smtClean="0"/>
              <a:pPr>
                <a:defRPr/>
              </a:pPr>
              <a:t>23</a:t>
            </a:fld>
            <a:endParaRPr lang="en-GB"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6F7BA709-B63E-4F1D-95D7-DB6044F81938}" type="slidenum">
              <a:rPr lang="en-GB" altLang="en-US" smtClean="0"/>
              <a:pPr>
                <a:defRPr/>
              </a:pPr>
              <a:t>24</a:t>
            </a:fld>
            <a:endParaRPr lang="en-GB"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ZA" sz="1600" dirty="0" smtClean="0">
                <a:latin typeface="Century Gothic" panose="020B0502020202020204" pitchFamily="34" charset="0"/>
              </a:rPr>
              <a:t>Page 71</a:t>
            </a:r>
          </a:p>
          <a:p>
            <a:pPr marL="285750" indent="-285750">
              <a:buFont typeface="Arial" panose="020B0604020202020204" pitchFamily="34" charset="0"/>
              <a:buChar char="•"/>
              <a:defRPr/>
            </a:pPr>
            <a:r>
              <a:rPr lang="en-ZA" sz="1600" dirty="0" smtClean="0">
                <a:latin typeface="Century Gothic" panose="020B0502020202020204" pitchFamily="34" charset="0"/>
              </a:rPr>
              <a:t>The vacancy rate was reduced from 13% to 5% by the end of March 2018 with 32 appointments made.</a:t>
            </a:r>
          </a:p>
        </p:txBody>
      </p:sp>
      <p:sp>
        <p:nvSpPr>
          <p:cNvPr id="4" name="Slide Number Placeholder 3"/>
          <p:cNvSpPr>
            <a:spLocks noGrp="1"/>
          </p:cNvSpPr>
          <p:nvPr>
            <p:ph type="sldNum" sz="quarter"/>
          </p:nvPr>
        </p:nvSpPr>
        <p:spPr/>
        <p:txBody>
          <a:bodyPr/>
          <a:lstStyle/>
          <a:p>
            <a:pPr>
              <a:defRPr/>
            </a:pPr>
            <a:fld id="{7454EDDC-86B4-4848-BBC2-196783E9BF3E}" type="slidenum">
              <a:rPr lang="en-GB" altLang="en-US" smtClean="0"/>
              <a:pPr>
                <a:defRPr/>
              </a:pPr>
              <a:t>25</a:t>
            </a:fld>
            <a:endParaRPr lang="en-GB"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defRPr/>
            </a:pPr>
            <a:r>
              <a:rPr lang="en-ZA" sz="1600" dirty="0" smtClean="0">
                <a:latin typeface="Century Gothic" panose="020B0502020202020204" pitchFamily="34" charset="0"/>
              </a:rPr>
              <a:t>Page 72</a:t>
            </a:r>
          </a:p>
          <a:p>
            <a:pPr marL="171450" indent="-171450">
              <a:buFont typeface="Arial" panose="020B0604020202020204" pitchFamily="34" charset="0"/>
              <a:buChar char="•"/>
              <a:defRPr/>
            </a:pPr>
            <a:r>
              <a:rPr lang="en-ZA" dirty="0" smtClean="0">
                <a:latin typeface="Century Gothic" panose="020B0502020202020204" pitchFamily="34" charset="0"/>
              </a:rPr>
              <a:t>Unfortunately there was 21 terminations, which consisted of 12 resignations, 4 promotions, 3 retirements, 1 ill-health retirement and 1 death. </a:t>
            </a:r>
          </a:p>
          <a:p>
            <a:pPr>
              <a:defRPr/>
            </a:pPr>
            <a:endParaRPr lang="en-ZA" dirty="0" smtClean="0">
              <a:latin typeface="Century Gothic" panose="020B0502020202020204" pitchFamily="34" charset="0"/>
            </a:endParaRPr>
          </a:p>
        </p:txBody>
      </p:sp>
      <p:sp>
        <p:nvSpPr>
          <p:cNvPr id="4" name="Slide Number Placeholder 3"/>
          <p:cNvSpPr>
            <a:spLocks noGrp="1"/>
          </p:cNvSpPr>
          <p:nvPr>
            <p:ph type="sldNum" sz="quarter"/>
          </p:nvPr>
        </p:nvSpPr>
        <p:spPr/>
        <p:txBody>
          <a:bodyPr/>
          <a:lstStyle/>
          <a:p>
            <a:pPr>
              <a:defRPr/>
            </a:pPr>
            <a:fld id="{BBF1A7A5-1EA7-4373-8CDD-ECAAD065B3D4}" type="slidenum">
              <a:rPr lang="en-GB" altLang="en-US" smtClean="0"/>
              <a:pPr>
                <a:defRPr/>
              </a:pPr>
              <a:t>26</a:t>
            </a:fld>
            <a:endParaRPr lang="en-GB"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Times New Roman" panose="02020603050405020304" pitchFamily="18" charset="0"/>
              </a:rPr>
              <a:t>2017 – 2016/2017</a:t>
            </a:r>
          </a:p>
          <a:p>
            <a:r>
              <a:rPr lang="en-ZA" altLang="en-US" dirty="0" smtClean="0">
                <a:latin typeface="Times New Roman" panose="02020603050405020304" pitchFamily="18" charset="0"/>
              </a:rPr>
              <a:t>2016 – 2015/2016 </a:t>
            </a:r>
          </a:p>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4E2D78CC-6C98-4F06-A14B-58145B6226AC}" type="slidenum">
              <a:rPr lang="en-GB" altLang="en-US" smtClean="0"/>
              <a:pPr>
                <a:defRPr/>
              </a:pPr>
              <a:t>27</a:t>
            </a:fld>
            <a:endParaRPr lang="en-GB"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Times New Roman" panose="02020603050405020304" pitchFamily="18" charset="0"/>
              </a:rPr>
              <a:t>2017 – 2016/2017</a:t>
            </a:r>
          </a:p>
          <a:p>
            <a:r>
              <a:rPr lang="en-ZA" altLang="en-US" dirty="0" smtClean="0">
                <a:latin typeface="Times New Roman" panose="02020603050405020304" pitchFamily="18" charset="0"/>
              </a:rPr>
              <a:t>2016 – 2015/2016 </a:t>
            </a:r>
          </a:p>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4E2D78CC-6C98-4F06-A14B-58145B6226AC}" type="slidenum">
              <a:rPr lang="en-GB" altLang="en-US" smtClean="0"/>
              <a:pPr>
                <a:defRPr/>
              </a:pPr>
              <a:t>28</a:t>
            </a:fld>
            <a:endParaRPr lang="en-GB" altLang="en-US" dirty="0"/>
          </a:p>
        </p:txBody>
      </p:sp>
    </p:spTree>
    <p:extLst>
      <p:ext uri="{BB962C8B-B14F-4D97-AF65-F5344CB8AC3E}">
        <p14:creationId xmlns:p14="http://schemas.microsoft.com/office/powerpoint/2010/main" xmlns="" val="1514960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sz="1600" dirty="0" smtClean="0">
                <a:latin typeface="Century Gothic" panose="020B0502020202020204" pitchFamily="34" charset="0"/>
              </a:rPr>
              <a:t>Page 100</a:t>
            </a:r>
          </a:p>
        </p:txBody>
      </p:sp>
      <p:sp>
        <p:nvSpPr>
          <p:cNvPr id="4" name="Slide Number Placeholder 3"/>
          <p:cNvSpPr>
            <a:spLocks noGrp="1"/>
          </p:cNvSpPr>
          <p:nvPr>
            <p:ph type="sldNum" sz="quarter"/>
          </p:nvPr>
        </p:nvSpPr>
        <p:spPr/>
        <p:txBody>
          <a:bodyPr/>
          <a:lstStyle/>
          <a:p>
            <a:pPr>
              <a:defRPr/>
            </a:pPr>
            <a:fld id="{7508B3F5-513A-41E9-8140-53FFEEE9BE26}" type="slidenum">
              <a:rPr lang="en-GB" altLang="en-US" smtClean="0"/>
              <a:pPr>
                <a:defRPr/>
              </a:pPr>
              <a:t>29</a:t>
            </a:fld>
            <a:endParaRPr lang="en-GB"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 84</a:t>
            </a:r>
          </a:p>
        </p:txBody>
      </p:sp>
      <p:sp>
        <p:nvSpPr>
          <p:cNvPr id="4" name="Slide Number Placeholder 3"/>
          <p:cNvSpPr>
            <a:spLocks noGrp="1"/>
          </p:cNvSpPr>
          <p:nvPr>
            <p:ph type="sldNum" sz="quarter"/>
          </p:nvPr>
        </p:nvSpPr>
        <p:spPr/>
        <p:txBody>
          <a:bodyPr/>
          <a:lstStyle/>
          <a:p>
            <a:pPr>
              <a:defRPr/>
            </a:pPr>
            <a:fld id="{533AE93E-FD96-4A3A-B1C2-AA799C154F13}" type="slidenum">
              <a:rPr lang="en-GB" altLang="en-US" smtClean="0"/>
              <a:pPr>
                <a:defRPr/>
              </a:pPr>
              <a:t>30</a:t>
            </a:fld>
            <a:endParaRPr lang="en-GB"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E86B23C4-F09A-46C6-B58C-E08ED14ECF59}" type="slidenum">
              <a:rPr lang="en-GB" altLang="en-US" smtClean="0"/>
              <a:pPr>
                <a:defRPr/>
              </a:pPr>
              <a:t>3</a:t>
            </a:fld>
            <a:endParaRPr lang="en-GB"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 100</a:t>
            </a:r>
          </a:p>
        </p:txBody>
      </p:sp>
      <p:sp>
        <p:nvSpPr>
          <p:cNvPr id="4" name="Slide Number Placeholder 3"/>
          <p:cNvSpPr>
            <a:spLocks noGrp="1"/>
          </p:cNvSpPr>
          <p:nvPr>
            <p:ph type="sldNum" sz="quarter"/>
          </p:nvPr>
        </p:nvSpPr>
        <p:spPr/>
        <p:txBody>
          <a:bodyPr/>
          <a:lstStyle/>
          <a:p>
            <a:pPr>
              <a:defRPr/>
            </a:pPr>
            <a:fld id="{011EA255-9D19-4E9C-A428-CCA3E799A46D}" type="slidenum">
              <a:rPr lang="en-GB" altLang="en-US" smtClean="0"/>
              <a:pPr>
                <a:defRPr/>
              </a:pPr>
              <a:t>31</a:t>
            </a:fld>
            <a:endParaRPr lang="en-GB"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 100</a:t>
            </a:r>
          </a:p>
        </p:txBody>
      </p:sp>
      <p:sp>
        <p:nvSpPr>
          <p:cNvPr id="4" name="Slide Number Placeholder 3"/>
          <p:cNvSpPr>
            <a:spLocks noGrp="1"/>
          </p:cNvSpPr>
          <p:nvPr>
            <p:ph type="sldNum" sz="quarter"/>
          </p:nvPr>
        </p:nvSpPr>
        <p:spPr/>
        <p:txBody>
          <a:bodyPr/>
          <a:lstStyle/>
          <a:p>
            <a:pPr>
              <a:defRPr/>
            </a:pPr>
            <a:fld id="{AD32B0C4-307D-4ADA-AA0B-AAEACE75AD1B}" type="slidenum">
              <a:rPr lang="en-GB" altLang="en-US" smtClean="0"/>
              <a:pPr>
                <a:defRPr/>
              </a:pPr>
              <a:t>32</a:t>
            </a:fld>
            <a:endParaRPr lang="en-GB"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a:t>
            </a:r>
            <a:r>
              <a:rPr lang="en-ZA" altLang="en-US" baseline="0" dirty="0" smtClean="0">
                <a:latin typeface="Century Gothic" panose="020B0502020202020204" pitchFamily="34" charset="0"/>
              </a:rPr>
              <a:t> 101 &amp; 119</a:t>
            </a:r>
            <a:endParaRPr lang="en-ZA" altLang="en-US" dirty="0" smtClean="0">
              <a:latin typeface="Century Gothic" panose="020B0502020202020204" pitchFamily="34" charset="0"/>
            </a:endParaRPr>
          </a:p>
        </p:txBody>
      </p:sp>
      <p:sp>
        <p:nvSpPr>
          <p:cNvPr id="4" name="Slide Number Placeholder 3"/>
          <p:cNvSpPr>
            <a:spLocks noGrp="1"/>
          </p:cNvSpPr>
          <p:nvPr>
            <p:ph type="sldNum" sz="quarter"/>
          </p:nvPr>
        </p:nvSpPr>
        <p:spPr/>
        <p:txBody>
          <a:bodyPr/>
          <a:lstStyle/>
          <a:p>
            <a:pPr>
              <a:defRPr/>
            </a:pPr>
            <a:fld id="{56047DBE-ABA3-409B-AFA8-1143BA0E3F10}" type="slidenum">
              <a:rPr lang="en-GB" altLang="en-US" smtClean="0"/>
              <a:pPr>
                <a:defRPr/>
              </a:pPr>
              <a:t>33</a:t>
            </a:fld>
            <a:endParaRPr lang="en-GB"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 100</a:t>
            </a:r>
            <a:r>
              <a:rPr lang="en-ZA" altLang="en-US" baseline="0" dirty="0" smtClean="0">
                <a:latin typeface="Century Gothic" panose="020B0502020202020204" pitchFamily="34" charset="0"/>
              </a:rPr>
              <a:t> &amp; 119</a:t>
            </a:r>
            <a:endParaRPr lang="en-ZA" altLang="en-US" dirty="0" smtClean="0">
              <a:latin typeface="Century Gothic" panose="020B0502020202020204" pitchFamily="34" charset="0"/>
            </a:endParaRPr>
          </a:p>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353E0489-0BAA-4DF7-9705-446F2900C123}" type="slidenum">
              <a:rPr lang="en-GB" altLang="en-US" smtClean="0"/>
              <a:pPr>
                <a:defRPr/>
              </a:pPr>
              <a:t>34</a:t>
            </a:fld>
            <a:endParaRPr lang="en-GB"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 103</a:t>
            </a:r>
          </a:p>
        </p:txBody>
      </p:sp>
      <p:sp>
        <p:nvSpPr>
          <p:cNvPr id="4" name="Slide Number Placeholder 3"/>
          <p:cNvSpPr>
            <a:spLocks noGrp="1"/>
          </p:cNvSpPr>
          <p:nvPr>
            <p:ph type="sldNum" sz="quarter"/>
          </p:nvPr>
        </p:nvSpPr>
        <p:spPr/>
        <p:txBody>
          <a:bodyPr/>
          <a:lstStyle/>
          <a:p>
            <a:pPr>
              <a:defRPr/>
            </a:pPr>
            <a:fld id="{7C8D34D0-6D0C-44B6-8A15-84C00241569D}" type="slidenum">
              <a:rPr lang="en-GB" altLang="en-US" smtClean="0"/>
              <a:pPr>
                <a:defRPr/>
              </a:pPr>
              <a:t>35</a:t>
            </a:fld>
            <a:endParaRPr lang="en-GB"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 62</a:t>
            </a:r>
          </a:p>
        </p:txBody>
      </p:sp>
      <p:sp>
        <p:nvSpPr>
          <p:cNvPr id="4" name="Slide Number Placeholder 3"/>
          <p:cNvSpPr>
            <a:spLocks noGrp="1"/>
          </p:cNvSpPr>
          <p:nvPr>
            <p:ph type="sldNum" sz="quarter"/>
          </p:nvPr>
        </p:nvSpPr>
        <p:spPr/>
        <p:txBody>
          <a:bodyPr/>
          <a:lstStyle/>
          <a:p>
            <a:pPr>
              <a:defRPr/>
            </a:pPr>
            <a:fld id="{9961A43E-525E-4B8A-9211-C253323F75CD}" type="slidenum">
              <a:rPr lang="en-GB" altLang="en-US" smtClean="0"/>
              <a:pPr>
                <a:defRPr/>
              </a:pPr>
              <a:t>36</a:t>
            </a:fld>
            <a:endParaRPr lang="en-GB"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Century Gothic" panose="020B0502020202020204" pitchFamily="34" charset="0"/>
            </a:endParaRPr>
          </a:p>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A88DFF83-19D1-4B9D-A7B7-1F436914236C}" type="slidenum">
              <a:rPr lang="en-GB" altLang="en-US" smtClean="0"/>
              <a:pPr>
                <a:defRPr/>
              </a:pPr>
              <a:t>37</a:t>
            </a:fld>
            <a:endParaRPr lang="en-GB"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Century Gothic" panose="020B0502020202020204" pitchFamily="34" charset="0"/>
            </a:endParaRPr>
          </a:p>
        </p:txBody>
      </p:sp>
      <p:sp>
        <p:nvSpPr>
          <p:cNvPr id="4" name="Slide Number Placeholder 3"/>
          <p:cNvSpPr>
            <a:spLocks noGrp="1"/>
          </p:cNvSpPr>
          <p:nvPr>
            <p:ph type="sldNum" sz="quarter"/>
          </p:nvPr>
        </p:nvSpPr>
        <p:spPr/>
        <p:txBody>
          <a:bodyPr/>
          <a:lstStyle/>
          <a:p>
            <a:pPr>
              <a:defRPr/>
            </a:pPr>
            <a:fld id="{840AA8AB-87F5-42BC-A89E-63C232152E34}" type="slidenum">
              <a:rPr lang="en-GB" altLang="en-US" smtClean="0"/>
              <a:pPr>
                <a:defRPr/>
              </a:pPr>
              <a:t>38</a:t>
            </a:fld>
            <a:endParaRPr lang="en-GB"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p:sp>
      <p:sp>
        <p:nvSpPr>
          <p:cNvPr id="798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Century Gothic" panose="020B0502020202020204" pitchFamily="34" charset="0"/>
            </a:endParaRPr>
          </a:p>
        </p:txBody>
      </p:sp>
      <p:sp>
        <p:nvSpPr>
          <p:cNvPr id="4" name="Slide Number Placeholder 3"/>
          <p:cNvSpPr>
            <a:spLocks noGrp="1"/>
          </p:cNvSpPr>
          <p:nvPr>
            <p:ph type="sldNum" sz="quarter"/>
          </p:nvPr>
        </p:nvSpPr>
        <p:spPr/>
        <p:txBody>
          <a:bodyPr/>
          <a:lstStyle/>
          <a:p>
            <a:pPr>
              <a:defRPr/>
            </a:pPr>
            <a:fld id="{1939ACEF-87B8-4C32-90B0-58CADD17ACF0}" type="slidenum">
              <a:rPr lang="en-GB" altLang="en-US" smtClean="0"/>
              <a:pPr>
                <a:defRPr/>
              </a:pPr>
              <a:t>39</a:t>
            </a:fld>
            <a:endParaRPr lang="en-GB"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Times New Roman" panose="02020603050405020304" pitchFamily="18" charset="0"/>
              </a:rPr>
              <a:t>Page 101</a:t>
            </a:r>
          </a:p>
        </p:txBody>
      </p:sp>
      <p:sp>
        <p:nvSpPr>
          <p:cNvPr id="4" name="Slide Number Placeholder 3"/>
          <p:cNvSpPr>
            <a:spLocks noGrp="1"/>
          </p:cNvSpPr>
          <p:nvPr>
            <p:ph type="sldNum" sz="quarter"/>
          </p:nvPr>
        </p:nvSpPr>
        <p:spPr/>
        <p:txBody>
          <a:bodyPr/>
          <a:lstStyle/>
          <a:p>
            <a:pPr>
              <a:defRPr/>
            </a:pPr>
            <a:fld id="{2C164D95-9A2F-45DF-B391-E62056D781AE}" type="slidenum">
              <a:rPr lang="en-GB" altLang="en-US" smtClean="0"/>
              <a:pPr>
                <a:defRPr/>
              </a:pPr>
              <a:t>40</a:t>
            </a:fld>
            <a:endParaRPr lang="en-GB" altLang="en-US" dirty="0"/>
          </a:p>
        </p:txBody>
      </p:sp>
    </p:spTree>
    <p:extLst>
      <p:ext uri="{BB962C8B-B14F-4D97-AF65-F5344CB8AC3E}">
        <p14:creationId xmlns:p14="http://schemas.microsoft.com/office/powerpoint/2010/main" xmlns="" val="394189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defRPr/>
            </a:pPr>
            <a:fld id="{B45A236E-3725-4DE8-972D-52E97DDF7123}" type="slidenum">
              <a:rPr lang="en-GB" altLang="en-US" sz="1300" smtClean="0"/>
              <a:pPr>
                <a:spcBef>
                  <a:spcPct val="0"/>
                </a:spcBef>
                <a:buSzPct val="45000"/>
                <a:buFont typeface="Wingdings" panose="05000000000000000000" pitchFamily="2" charset="2"/>
                <a:buNone/>
                <a:defRPr/>
              </a:pPr>
              <a:t>4</a:t>
            </a:fld>
            <a:endParaRPr lang="en-GB" altLang="en-US" sz="1300" dirty="0" smtClean="0"/>
          </a:p>
        </p:txBody>
      </p:sp>
      <p:sp>
        <p:nvSpPr>
          <p:cNvPr id="11267"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1268" name="Rectangle 3"/>
          <p:cNvSpPr>
            <a:spLocks noGrp="1" noChangeArrowheads="1"/>
          </p:cNvSpPr>
          <p:nvPr>
            <p:ph type="body" idx="1"/>
          </p:nvPr>
        </p:nvSpPr>
        <p:spPr>
          <a:xfrm>
            <a:off x="679450" y="4714875"/>
            <a:ext cx="5438775" cy="4384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en-US" dirty="0" smtClean="0">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Note 23 Page 122</a:t>
            </a:r>
          </a:p>
          <a:p>
            <a:endParaRPr lang="en-ZA" altLang="en-US" dirty="0" smtClean="0">
              <a:latin typeface="Century Gothic" panose="020B0502020202020204" pitchFamily="34" charset="0"/>
            </a:endParaRPr>
          </a:p>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2C164D95-9A2F-45DF-B391-E62056D781AE}" type="slidenum">
              <a:rPr lang="en-GB" altLang="en-US" smtClean="0"/>
              <a:pPr>
                <a:defRPr/>
              </a:pPr>
              <a:t>41</a:t>
            </a:fld>
            <a:endParaRPr lang="en-GB" altLang="en-US" dirty="0"/>
          </a:p>
        </p:txBody>
      </p:sp>
    </p:spTree>
    <p:extLst>
      <p:ext uri="{BB962C8B-B14F-4D97-AF65-F5344CB8AC3E}">
        <p14:creationId xmlns:p14="http://schemas.microsoft.com/office/powerpoint/2010/main" xmlns="" val="1206004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Note 23 Page</a:t>
            </a:r>
            <a:r>
              <a:rPr lang="en-ZA" altLang="en-US" baseline="0" dirty="0" smtClean="0">
                <a:latin typeface="Century Gothic" panose="020B0502020202020204" pitchFamily="34" charset="0"/>
              </a:rPr>
              <a:t> 122</a:t>
            </a:r>
            <a:endParaRPr lang="en-ZA" altLang="en-US" dirty="0" smtClean="0">
              <a:latin typeface="Century Gothic" panose="020B0502020202020204" pitchFamily="34" charset="0"/>
            </a:endParaRPr>
          </a:p>
          <a:p>
            <a:endParaRPr lang="en-ZA" altLang="en-US" dirty="0" smtClean="0">
              <a:latin typeface="Century Gothic" panose="020B0502020202020204" pitchFamily="34" charset="0"/>
            </a:endParaRPr>
          </a:p>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2C164D95-9A2F-45DF-B391-E62056D781AE}" type="slidenum">
              <a:rPr lang="en-GB" altLang="en-US" smtClean="0"/>
              <a:pPr>
                <a:defRPr/>
              </a:pPr>
              <a:t>42</a:t>
            </a:fld>
            <a:endParaRPr lang="en-GB" altLang="en-US" dirty="0"/>
          </a:p>
        </p:txBody>
      </p:sp>
    </p:spTree>
    <p:extLst>
      <p:ext uri="{BB962C8B-B14F-4D97-AF65-F5344CB8AC3E}">
        <p14:creationId xmlns:p14="http://schemas.microsoft.com/office/powerpoint/2010/main" xmlns="" val="23890583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Note 23 Page 83</a:t>
            </a:r>
          </a:p>
          <a:p>
            <a:r>
              <a:rPr lang="en-ZA" altLang="en-US" dirty="0" smtClean="0">
                <a:latin typeface="Century Gothic" panose="020B0502020202020204" pitchFamily="34" charset="0"/>
              </a:rPr>
              <a:t>Page 61</a:t>
            </a:r>
          </a:p>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2C164D95-9A2F-45DF-B391-E62056D781AE}" type="slidenum">
              <a:rPr lang="en-GB" altLang="en-US" smtClean="0"/>
              <a:pPr>
                <a:defRPr/>
              </a:pPr>
              <a:t>43</a:t>
            </a:fld>
            <a:endParaRPr lang="en-GB" altLang="en-US" dirty="0"/>
          </a:p>
        </p:txBody>
      </p:sp>
    </p:spTree>
    <p:extLst>
      <p:ext uri="{BB962C8B-B14F-4D97-AF65-F5344CB8AC3E}">
        <p14:creationId xmlns:p14="http://schemas.microsoft.com/office/powerpoint/2010/main" xmlns="" val="471922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Note 23 Page 83</a:t>
            </a:r>
          </a:p>
          <a:p>
            <a:r>
              <a:rPr lang="en-ZA" altLang="en-US" dirty="0" smtClean="0">
                <a:latin typeface="Century Gothic" panose="020B0502020202020204" pitchFamily="34" charset="0"/>
              </a:rPr>
              <a:t>Page 61</a:t>
            </a:r>
          </a:p>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2C164D95-9A2F-45DF-B391-E62056D781AE}" type="slidenum">
              <a:rPr lang="en-GB" altLang="en-US" smtClean="0"/>
              <a:pPr>
                <a:defRPr/>
              </a:pPr>
              <a:t>44</a:t>
            </a:fld>
            <a:endParaRPr lang="en-GB" altLang="en-US" dirty="0"/>
          </a:p>
        </p:txBody>
      </p:sp>
    </p:spTree>
    <p:extLst>
      <p:ext uri="{BB962C8B-B14F-4D97-AF65-F5344CB8AC3E}">
        <p14:creationId xmlns:p14="http://schemas.microsoft.com/office/powerpoint/2010/main" xmlns="" val="1038590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 83 note 22</a:t>
            </a:r>
          </a:p>
        </p:txBody>
      </p:sp>
      <p:sp>
        <p:nvSpPr>
          <p:cNvPr id="4" name="Slide Number Placeholder 3"/>
          <p:cNvSpPr>
            <a:spLocks noGrp="1"/>
          </p:cNvSpPr>
          <p:nvPr>
            <p:ph type="sldNum" sz="quarter"/>
          </p:nvPr>
        </p:nvSpPr>
        <p:spPr/>
        <p:txBody>
          <a:bodyPr/>
          <a:lstStyle/>
          <a:p>
            <a:pPr>
              <a:defRPr/>
            </a:pPr>
            <a:fld id="{128C23EE-021B-4439-ABAB-1F8FD6E64058}" type="slidenum">
              <a:rPr lang="en-GB" altLang="en-US" smtClean="0"/>
              <a:pPr>
                <a:defRPr/>
              </a:pPr>
              <a:t>45</a:t>
            </a:fld>
            <a:endParaRPr lang="en-GB"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 81 note 18</a:t>
            </a:r>
          </a:p>
        </p:txBody>
      </p:sp>
      <p:sp>
        <p:nvSpPr>
          <p:cNvPr id="4" name="Slide Number Placeholder 3"/>
          <p:cNvSpPr>
            <a:spLocks noGrp="1"/>
          </p:cNvSpPr>
          <p:nvPr>
            <p:ph type="sldNum" sz="quarter"/>
          </p:nvPr>
        </p:nvSpPr>
        <p:spPr/>
        <p:txBody>
          <a:bodyPr/>
          <a:lstStyle/>
          <a:p>
            <a:pPr>
              <a:defRPr/>
            </a:pPr>
            <a:fld id="{9ADC4F66-1420-4D54-BE77-3CB6BEDF4859}" type="slidenum">
              <a:rPr lang="en-GB" altLang="en-US" smtClean="0"/>
              <a:pPr>
                <a:defRPr/>
              </a:pPr>
              <a:t>46</a:t>
            </a:fld>
            <a:endParaRPr lang="en-GB"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altLang="en-US" dirty="0" smtClean="0">
                <a:latin typeface="Century Gothic" panose="020B0502020202020204" pitchFamily="34" charset="0"/>
              </a:rPr>
              <a:t>Page 81 note 18</a:t>
            </a:r>
          </a:p>
        </p:txBody>
      </p:sp>
      <p:sp>
        <p:nvSpPr>
          <p:cNvPr id="4" name="Slide Number Placeholder 3"/>
          <p:cNvSpPr>
            <a:spLocks noGrp="1"/>
          </p:cNvSpPr>
          <p:nvPr>
            <p:ph type="sldNum" sz="quarter"/>
          </p:nvPr>
        </p:nvSpPr>
        <p:spPr/>
        <p:txBody>
          <a:bodyPr/>
          <a:lstStyle/>
          <a:p>
            <a:pPr>
              <a:defRPr/>
            </a:pPr>
            <a:fld id="{9ADC4F66-1420-4D54-BE77-3CB6BEDF4859}" type="slidenum">
              <a:rPr lang="en-GB" altLang="en-US" smtClean="0"/>
              <a:pPr>
                <a:defRPr/>
              </a:pPr>
              <a:t>47</a:t>
            </a:fld>
            <a:endParaRPr lang="en-GB" altLang="en-US" dirty="0"/>
          </a:p>
        </p:txBody>
      </p:sp>
    </p:spTree>
    <p:extLst>
      <p:ext uri="{BB962C8B-B14F-4D97-AF65-F5344CB8AC3E}">
        <p14:creationId xmlns:p14="http://schemas.microsoft.com/office/powerpoint/2010/main" xmlns="" val="3472009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60D89AA7-4183-478C-8AC2-FCF7FD2FC8E1}" type="slidenum">
              <a:rPr lang="en-GB" altLang="en-US" smtClean="0"/>
              <a:pPr>
                <a:defRPr/>
              </a:pPr>
              <a:t>48</a:t>
            </a:fld>
            <a:endParaRPr lang="en-GB"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60D89AA7-4183-478C-8AC2-FCF7FD2FC8E1}" type="slidenum">
              <a:rPr lang="en-GB" altLang="en-US" smtClean="0"/>
              <a:pPr>
                <a:defRPr/>
              </a:pPr>
              <a:t>49</a:t>
            </a:fld>
            <a:endParaRPr lang="en-GB" altLang="en-US" dirty="0"/>
          </a:p>
        </p:txBody>
      </p:sp>
    </p:spTree>
    <p:extLst>
      <p:ext uri="{BB962C8B-B14F-4D97-AF65-F5344CB8AC3E}">
        <p14:creationId xmlns:p14="http://schemas.microsoft.com/office/powerpoint/2010/main" xmlns="" val="133348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defRPr/>
            </a:pPr>
            <a:fld id="{0995136E-1C9C-4FF2-9B2B-779ABF4B7715}" type="slidenum">
              <a:rPr lang="en-GB" altLang="en-US" sz="1300" smtClean="0"/>
              <a:pPr>
                <a:spcBef>
                  <a:spcPct val="0"/>
                </a:spcBef>
                <a:buSzPct val="45000"/>
                <a:buFont typeface="Wingdings" panose="05000000000000000000" pitchFamily="2" charset="2"/>
                <a:buNone/>
                <a:defRPr/>
              </a:pPr>
              <a:t>5</a:t>
            </a:fld>
            <a:endParaRPr lang="en-GB" altLang="en-US" sz="1300" dirty="0" smtClean="0"/>
          </a:p>
        </p:txBody>
      </p:sp>
      <p:sp>
        <p:nvSpPr>
          <p:cNvPr id="13315"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3316" name="Rectangle 3"/>
          <p:cNvSpPr>
            <a:spLocks noGrp="1" noChangeArrowheads="1"/>
          </p:cNvSpPr>
          <p:nvPr>
            <p:ph type="body" idx="1"/>
          </p:nvPr>
        </p:nvSpPr>
        <p:spPr>
          <a:xfrm>
            <a:off x="679450" y="4714875"/>
            <a:ext cx="5438775" cy="4384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en-US" dirty="0"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9925" algn="l"/>
                <a:tab pos="25860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defRPr/>
            </a:pPr>
            <a:fld id="{D7EF9CC1-6B1B-44F7-8173-0A15ECF08ECB}" type="slidenum">
              <a:rPr lang="en-GB" altLang="en-US" sz="1300" smtClean="0"/>
              <a:pPr>
                <a:spcBef>
                  <a:spcPct val="0"/>
                </a:spcBef>
                <a:buSzPct val="45000"/>
                <a:buFont typeface="Wingdings" panose="05000000000000000000" pitchFamily="2" charset="2"/>
                <a:buNone/>
                <a:defRPr/>
              </a:pPr>
              <a:t>6</a:t>
            </a:fld>
            <a:endParaRPr lang="en-GB" altLang="en-US" sz="1300" dirty="0" smtClean="0"/>
          </a:p>
        </p:txBody>
      </p:sp>
      <p:sp>
        <p:nvSpPr>
          <p:cNvPr id="15363" name="Rectangle 2"/>
          <p:cNvSpPr>
            <a:spLocks noGrp="1" noRot="1" noChangeAspect="1" noChangeArrowheads="1" noTextEdit="1"/>
          </p:cNvSpPr>
          <p:nvPr>
            <p:ph type="sldImg"/>
          </p:nvPr>
        </p:nvSpPr>
        <p:spPr>
          <a:xfrm>
            <a:off x="917575" y="754063"/>
            <a:ext cx="4960938" cy="3722687"/>
          </a:xfrm>
          <a:solidFill>
            <a:srgbClr val="FFFFFF"/>
          </a:solidFill>
          <a:ln>
            <a:solidFill>
              <a:srgbClr val="000000"/>
            </a:solidFill>
            <a:miter lim="800000"/>
            <a:headEnd/>
            <a:tailEnd/>
          </a:ln>
        </p:spPr>
      </p:sp>
      <p:sp>
        <p:nvSpPr>
          <p:cNvPr id="15364" name="Rectangle 3"/>
          <p:cNvSpPr>
            <a:spLocks noGrp="1" noChangeArrowheads="1"/>
          </p:cNvSpPr>
          <p:nvPr>
            <p:ph type="body" idx="1"/>
          </p:nvPr>
        </p:nvSpPr>
        <p:spPr>
          <a:xfrm>
            <a:off x="679450" y="4714875"/>
            <a:ext cx="5438775" cy="43846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tLang="en-US" dirty="0" smtClean="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DECEDA01-DBA8-4C66-8813-34E3A6DBBBFD}" type="slidenum">
              <a:rPr lang="en-GB" altLang="en-US" smtClean="0"/>
              <a:pPr>
                <a:defRPr/>
              </a:pPr>
              <a:t>7</a:t>
            </a:fld>
            <a:endParaRPr lang="en-GB"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BE24B57C-FBD7-440A-98E6-1406C53AE9ED}" type="slidenum">
              <a:rPr lang="en-GB" altLang="en-US" smtClean="0"/>
              <a:pPr>
                <a:defRPr/>
              </a:pPr>
              <a:t>8</a:t>
            </a:fld>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ZA" altLang="en-US" dirty="0" smtClean="0">
              <a:latin typeface="Times New Roman" panose="02020603050405020304" pitchFamily="18" charset="0"/>
            </a:endParaRPr>
          </a:p>
        </p:txBody>
      </p:sp>
      <p:sp>
        <p:nvSpPr>
          <p:cNvPr id="4" name="Slide Number Placeholder 3"/>
          <p:cNvSpPr>
            <a:spLocks noGrp="1"/>
          </p:cNvSpPr>
          <p:nvPr>
            <p:ph type="sldNum" sz="quarter"/>
          </p:nvPr>
        </p:nvSpPr>
        <p:spPr/>
        <p:txBody>
          <a:bodyPr/>
          <a:lstStyle/>
          <a:p>
            <a:pPr>
              <a:defRPr/>
            </a:pPr>
            <a:fld id="{23C029C2-A558-4729-BE01-DA339870DA36}" type="slidenum">
              <a:rPr lang="en-GB" altLang="en-US" smtClean="0"/>
              <a:pPr>
                <a:defRPr/>
              </a:pPr>
              <a:t>9</a:t>
            </a:fld>
            <a:endParaRPr lang="en-GB"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1"/>
          <p:cNvSpPr>
            <a:spLocks noGrp="1"/>
          </p:cNvSpPr>
          <p:nvPr>
            <p:ph type="sldNum" sz="quarter" idx="10"/>
          </p:nvPr>
        </p:nvSpPr>
        <p:spPr/>
        <p:txBody>
          <a:bodyPr/>
          <a:lstStyle>
            <a:lvl1pPr>
              <a:defRPr/>
            </a:lvl1pPr>
          </a:lstStyle>
          <a:p>
            <a:pPr>
              <a:defRPr/>
            </a:pPr>
            <a:fld id="{E1866E9C-3EC6-48DE-9EE9-B0510FB028A4}" type="slidenum">
              <a:rPr lang="en-ZA"/>
              <a:pPr>
                <a:defRPr/>
              </a:pPr>
              <a:t>‹#›</a:t>
            </a:fld>
            <a:endParaRPr lang="en-ZA" dirty="0"/>
          </a:p>
        </p:txBody>
      </p:sp>
    </p:spTree>
    <p:extLst>
      <p:ext uri="{BB962C8B-B14F-4D97-AF65-F5344CB8AC3E}">
        <p14:creationId xmlns:p14="http://schemas.microsoft.com/office/powerpoint/2010/main" xmlns="" val="113928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48B766C9-24C1-4957-9BAF-68AEFF9A9C57}" type="slidenum">
              <a:rPr lang="en-ZA"/>
              <a:pPr>
                <a:defRPr/>
              </a:pPr>
              <a:t>‹#›</a:t>
            </a:fld>
            <a:endParaRPr lang="en-ZA" dirty="0"/>
          </a:p>
        </p:txBody>
      </p:sp>
    </p:spTree>
    <p:extLst>
      <p:ext uri="{BB962C8B-B14F-4D97-AF65-F5344CB8AC3E}">
        <p14:creationId xmlns:p14="http://schemas.microsoft.com/office/powerpoint/2010/main" xmlns="" val="24965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23850"/>
            <a:ext cx="2265363" cy="5992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23850"/>
            <a:ext cx="6648450" cy="5992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FA83F8CC-12DA-40AD-8AEC-245620074263}" type="slidenum">
              <a:rPr lang="en-ZA"/>
              <a:pPr>
                <a:defRPr/>
              </a:pPr>
              <a:t>‹#›</a:t>
            </a:fld>
            <a:endParaRPr lang="en-ZA" dirty="0"/>
          </a:p>
        </p:txBody>
      </p:sp>
    </p:spTree>
    <p:extLst>
      <p:ext uri="{BB962C8B-B14F-4D97-AF65-F5344CB8AC3E}">
        <p14:creationId xmlns:p14="http://schemas.microsoft.com/office/powerpoint/2010/main" xmlns="" val="693264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933450"/>
          </a:xfrm>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92144943-9799-4766-9B62-00D031C1FBA9}" type="slidenum">
              <a:rPr lang="en-ZA"/>
              <a:pPr>
                <a:defRPr/>
              </a:pPr>
              <a:t>‹#›</a:t>
            </a:fld>
            <a:endParaRPr lang="en-ZA" dirty="0"/>
          </a:p>
        </p:txBody>
      </p:sp>
    </p:spTree>
    <p:extLst>
      <p:ext uri="{BB962C8B-B14F-4D97-AF65-F5344CB8AC3E}">
        <p14:creationId xmlns:p14="http://schemas.microsoft.com/office/powerpoint/2010/main" xmlns="" val="351585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10"/>
          </p:nvPr>
        </p:nvSpPr>
        <p:spPr/>
        <p:txBody>
          <a:bodyPr/>
          <a:lstStyle>
            <a:lvl1pPr>
              <a:defRPr/>
            </a:lvl1pPr>
          </a:lstStyle>
          <a:p>
            <a:pPr>
              <a:defRPr/>
            </a:pPr>
            <a:fld id="{0D51BC3B-429B-422F-95E9-C4005551B3CE}" type="slidenum">
              <a:rPr lang="en-ZA"/>
              <a:pPr>
                <a:defRPr/>
              </a:pPr>
              <a:t>‹#›</a:t>
            </a:fld>
            <a:endParaRPr lang="en-ZA" dirty="0"/>
          </a:p>
        </p:txBody>
      </p:sp>
    </p:spTree>
    <p:extLst>
      <p:ext uri="{BB962C8B-B14F-4D97-AF65-F5344CB8AC3E}">
        <p14:creationId xmlns:p14="http://schemas.microsoft.com/office/powerpoint/2010/main" xmlns="" val="100980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A8145C0D-12F6-4F19-9B0E-D9D66E6452D3}" type="slidenum">
              <a:rPr lang="en-ZA"/>
              <a:pPr>
                <a:defRPr/>
              </a:pPr>
              <a:t>‹#›</a:t>
            </a:fld>
            <a:endParaRPr lang="en-ZA" dirty="0"/>
          </a:p>
        </p:txBody>
      </p:sp>
    </p:spTree>
    <p:extLst>
      <p:ext uri="{BB962C8B-B14F-4D97-AF65-F5344CB8AC3E}">
        <p14:creationId xmlns:p14="http://schemas.microsoft.com/office/powerpoint/2010/main" xmlns="" val="2758640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331913"/>
            <a:ext cx="4456113"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331913"/>
            <a:ext cx="4457700"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10409B75-3DF4-4734-A1AF-BBBE914DAF52}" type="slidenum">
              <a:rPr lang="en-ZA"/>
              <a:pPr>
                <a:defRPr/>
              </a:pPr>
              <a:t>‹#›</a:t>
            </a:fld>
            <a:endParaRPr lang="en-ZA" dirty="0"/>
          </a:p>
        </p:txBody>
      </p:sp>
    </p:spTree>
    <p:extLst>
      <p:ext uri="{BB962C8B-B14F-4D97-AF65-F5344CB8AC3E}">
        <p14:creationId xmlns:p14="http://schemas.microsoft.com/office/powerpoint/2010/main" xmlns="" val="348365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p:txBody>
          <a:bodyPr/>
          <a:lstStyle>
            <a:lvl1pPr>
              <a:defRPr/>
            </a:lvl1pPr>
          </a:lstStyle>
          <a:p>
            <a:pPr>
              <a:defRPr/>
            </a:pPr>
            <a:fld id="{C6E1BE00-0911-405F-8F0C-8A43577A9E2C}" type="slidenum">
              <a:rPr lang="en-ZA"/>
              <a:pPr>
                <a:defRPr/>
              </a:pPr>
              <a:t>‹#›</a:t>
            </a:fld>
            <a:endParaRPr lang="en-ZA" dirty="0"/>
          </a:p>
        </p:txBody>
      </p:sp>
    </p:spTree>
    <p:extLst>
      <p:ext uri="{BB962C8B-B14F-4D97-AF65-F5344CB8AC3E}">
        <p14:creationId xmlns:p14="http://schemas.microsoft.com/office/powerpoint/2010/main" xmlns="" val="498866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0D11B66D-4E5A-4CEF-8D4D-C812C5AB1DD8}" type="slidenum">
              <a:rPr lang="en-ZA"/>
              <a:pPr>
                <a:defRPr/>
              </a:pPr>
              <a:t>‹#›</a:t>
            </a:fld>
            <a:endParaRPr lang="en-ZA" dirty="0"/>
          </a:p>
        </p:txBody>
      </p:sp>
    </p:spTree>
    <p:extLst>
      <p:ext uri="{BB962C8B-B14F-4D97-AF65-F5344CB8AC3E}">
        <p14:creationId xmlns:p14="http://schemas.microsoft.com/office/powerpoint/2010/main" xmlns="" val="212495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E6B7065A-6AFB-4F04-8068-E1B27E5ABF18}" type="slidenum">
              <a:rPr lang="en-ZA"/>
              <a:pPr>
                <a:defRPr/>
              </a:pPr>
              <a:t>‹#›</a:t>
            </a:fld>
            <a:endParaRPr lang="en-ZA" dirty="0"/>
          </a:p>
        </p:txBody>
      </p:sp>
    </p:spTree>
    <p:extLst>
      <p:ext uri="{BB962C8B-B14F-4D97-AF65-F5344CB8AC3E}">
        <p14:creationId xmlns:p14="http://schemas.microsoft.com/office/powerpoint/2010/main" xmlns="" val="88774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5784ADE6-1928-4055-A08F-C464C342F813}" type="slidenum">
              <a:rPr lang="en-ZA"/>
              <a:pPr>
                <a:defRPr/>
              </a:pPr>
              <a:t>‹#›</a:t>
            </a:fld>
            <a:endParaRPr lang="en-ZA" dirty="0"/>
          </a:p>
        </p:txBody>
      </p:sp>
    </p:spTree>
    <p:extLst>
      <p:ext uri="{BB962C8B-B14F-4D97-AF65-F5344CB8AC3E}">
        <p14:creationId xmlns:p14="http://schemas.microsoft.com/office/powerpoint/2010/main" xmlns="" val="4208967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4E3D1473-847F-419F-B5C3-475BA713E74E}" type="slidenum">
              <a:rPr lang="en-ZA"/>
              <a:pPr>
                <a:defRPr/>
              </a:pPr>
              <a:t>‹#›</a:t>
            </a:fld>
            <a:endParaRPr lang="en-ZA" dirty="0"/>
          </a:p>
        </p:txBody>
      </p:sp>
    </p:spTree>
    <p:extLst>
      <p:ext uri="{BB962C8B-B14F-4D97-AF65-F5344CB8AC3E}">
        <p14:creationId xmlns:p14="http://schemas.microsoft.com/office/powerpoint/2010/main" xmlns="" val="178411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27" name="Rectangle 2"/>
          <p:cNvSpPr>
            <a:spLocks noGrp="1" noChangeArrowheads="1"/>
          </p:cNvSpPr>
          <p:nvPr>
            <p:ph type="title"/>
          </p:nvPr>
        </p:nvSpPr>
        <p:spPr bwMode="auto">
          <a:xfrm>
            <a:off x="504825" y="323850"/>
            <a:ext cx="9066213" cy="933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5794375"/>
            <a:ext cx="10080625"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29" name="Rectangle 3"/>
          <p:cNvSpPr>
            <a:spLocks noGrp="1" noChangeArrowheads="1"/>
          </p:cNvSpPr>
          <p:nvPr>
            <p:ph type="body" idx="1"/>
          </p:nvPr>
        </p:nvSpPr>
        <p:spPr bwMode="auto">
          <a:xfrm>
            <a:off x="504825" y="1331913"/>
            <a:ext cx="9066213" cy="498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Slide Number Placeholder 1"/>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b="1">
                <a:solidFill>
                  <a:schemeClr val="tx1">
                    <a:tint val="75000"/>
                  </a:schemeClr>
                </a:solidFill>
                <a:latin typeface="Century Gothic" panose="020B0502020202020204" pitchFamily="34" charset="0"/>
              </a:defRPr>
            </a:lvl1pPr>
          </a:lstStyle>
          <a:p>
            <a:pPr>
              <a:defRPr/>
            </a:pPr>
            <a:fld id="{F98BA49D-F37B-44A8-82E8-0084EF688F11}"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2pPr>
      <a:lvl3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3pPr>
      <a:lvl4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4pPr>
      <a:lvl5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5pPr>
      <a:lvl6pPr marL="4572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6pPr>
      <a:lvl7pPr marL="9144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7pPr>
      <a:lvl8pPr marL="13716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8pPr>
      <a:lvl9pPr marL="18288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9pPr>
    </p:titleStyle>
    <p:bodyStyle>
      <a:lvl1pPr marL="430213" indent="-323850" algn="l" defTabSz="449263" rtl="0" eaLnBrk="0" fontAlgn="base" hangingPunct="0">
        <a:lnSpc>
          <a:spcPct val="93000"/>
        </a:lnSpc>
        <a:spcBef>
          <a:spcPct val="0"/>
        </a:spcBef>
        <a:spcAft>
          <a:spcPts val="1425"/>
        </a:spcAft>
        <a:buClr>
          <a:srgbClr val="000000"/>
        </a:buClr>
        <a:buSzPct val="45000"/>
        <a:buFont typeface="Wingdings" panose="05000000000000000000" pitchFamily="2" charset="2"/>
        <a:buChar char=""/>
        <a:defRPr sz="3200">
          <a:solidFill>
            <a:srgbClr val="000000"/>
          </a:solidFill>
          <a:latin typeface="+mn-lt"/>
          <a:ea typeface="+mn-ea"/>
          <a:cs typeface="+mn-cs"/>
        </a:defRPr>
      </a:lvl1pPr>
      <a:lvl2pPr marL="860425" indent="-285750" algn="l" defTabSz="449263"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800">
          <a:solidFill>
            <a:srgbClr val="000000"/>
          </a:solidFill>
          <a:latin typeface="+mn-lt"/>
          <a:ea typeface="+mn-ea"/>
          <a:cs typeface="+mn-cs"/>
        </a:defRPr>
      </a:lvl2pPr>
      <a:lvl3pPr marL="1293813" indent="-215900" algn="l" defTabSz="449263"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a:solidFill>
            <a:srgbClr val="000000"/>
          </a:solidFill>
          <a:latin typeface="+mn-lt"/>
          <a:ea typeface="+mn-ea"/>
          <a:cs typeface="+mn-cs"/>
        </a:defRPr>
      </a:lvl3pPr>
      <a:lvl4pPr marL="1725613" indent="-214313" algn="l" defTabSz="449263"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a:solidFill>
            <a:srgbClr val="000000"/>
          </a:solidFill>
          <a:latin typeface="+mn-lt"/>
          <a:ea typeface="+mn-ea"/>
          <a:cs typeface="+mn-cs"/>
        </a:defRPr>
      </a:lvl4pPr>
      <a:lvl5pPr marL="2157413" indent="-215900" algn="l" defTabSz="449263"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mn-lt"/>
          <a:ea typeface="+mn-ea"/>
          <a:cs typeface="+mn-cs"/>
        </a:defRPr>
      </a:lvl5pPr>
      <a:lvl6pPr marL="26146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18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290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62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Excel_Chart3.xls"/></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Chart4.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package" Target="../embeddings/Microsoft_Office_Word_Document2.docx"/><Relationship Id="rId4" Type="http://schemas.openxmlformats.org/officeDocument/2006/relationships/package" Target="../embeddings/Microsoft_Office_Word_Document1.docx"/></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Chart5.xls"/></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Office_Excel_Chart6.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package" Target="../embeddings/Microsoft_Office_Excel_Worksheet3.xlsx"/></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Excel_Chart7.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Microsoft_Office_Excel_Chart8.xls"/></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Excel_Chart9.xls"/></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package" Target="../embeddings/Microsoft_Office_Excel_Worksheet4.xlsx"/></Relationships>
</file>

<file path=ppt/slides/_rels/slide4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Microsoft_Office_Excel_Chart10.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36513"/>
            <a:ext cx="10079037" cy="207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099"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 y="4922838"/>
            <a:ext cx="10080625" cy="180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410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l="26637" t="25906" r="40808" b="16090"/>
          <a:stretch>
            <a:fillRect/>
          </a:stretch>
        </p:blipFill>
        <p:spPr bwMode="auto">
          <a:xfrm>
            <a:off x="2144713" y="1646238"/>
            <a:ext cx="5791200" cy="5029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random/>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93713" y="198438"/>
            <a:ext cx="9066212" cy="933450"/>
          </a:xfrm>
        </p:spPr>
        <p:txBody>
          <a:bodyPr/>
          <a:lstStyle/>
          <a:p>
            <a:r>
              <a:rPr lang="en-ZA" altLang="en-US" sz="3600" b="1" dirty="0" smtClean="0">
                <a:latin typeface="Century Gothic" panose="020B0502020202020204" pitchFamily="34" charset="0"/>
              </a:rPr>
              <a:t>Values</a:t>
            </a:r>
          </a:p>
        </p:txBody>
      </p:sp>
      <p:sp>
        <p:nvSpPr>
          <p:cNvPr id="2" name="Slide Number Placeholder 1"/>
          <p:cNvSpPr>
            <a:spLocks noGrp="1"/>
          </p:cNvSpPr>
          <p:nvPr>
            <p:ph type="sldNum" sz="quarter" idx="10"/>
          </p:nvPr>
        </p:nvSpPr>
        <p:spPr/>
        <p:txBody>
          <a:bodyPr/>
          <a:lstStyle/>
          <a:p>
            <a:pPr>
              <a:defRPr/>
            </a:pPr>
            <a:fld id="{7DF02520-1D1E-4DB0-ABD9-CB488739B30C}" type="slidenum">
              <a:rPr lang="en-ZA"/>
              <a:pPr>
                <a:defRPr/>
              </a:pPr>
              <a:t>10</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1059956"/>
              </p:ext>
            </p:extLst>
          </p:nvPr>
        </p:nvGraphicFramePr>
        <p:xfrm>
          <a:off x="239713" y="884238"/>
          <a:ext cx="9677400" cy="5702301"/>
        </p:xfrm>
        <a:graphic>
          <a:graphicData uri="http://schemas.openxmlformats.org/drawingml/2006/table">
            <a:tbl>
              <a:tblPr/>
              <a:tblGrid>
                <a:gridCol w="2057400">
                  <a:extLst>
                    <a:ext uri="{9D8B030D-6E8A-4147-A177-3AD203B41FA5}">
                      <a16:colId xmlns:a16="http://schemas.microsoft.com/office/drawing/2014/main" xmlns="" val="3637758608"/>
                    </a:ext>
                  </a:extLst>
                </a:gridCol>
                <a:gridCol w="7620000">
                  <a:extLst>
                    <a:ext uri="{9D8B030D-6E8A-4147-A177-3AD203B41FA5}">
                      <a16:colId xmlns:a16="http://schemas.microsoft.com/office/drawing/2014/main" xmlns="" val="461511363"/>
                    </a:ext>
                  </a:extLst>
                </a:gridCol>
              </a:tblGrid>
              <a:tr h="304800">
                <a:tc gridSpan="2">
                  <a:txBody>
                    <a:bodyPr/>
                    <a:lstStyle>
                      <a:lvl1pPr marL="31750">
                        <a:lnSpc>
                          <a:spcPct val="93000"/>
                        </a:lnSpc>
                        <a:spcAft>
                          <a:spcPts val="1425"/>
                        </a:spcAft>
                        <a:buClr>
                          <a:srgbClr val="000000"/>
                        </a:buClr>
                        <a:buSzPct val="45000"/>
                        <a:buFont typeface="Wingdings" panose="05000000000000000000" pitchFamily="2" charset="2"/>
                        <a:tabLst>
                          <a:tab pos="2060575" algn="l"/>
                        </a:tabLst>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tabLst>
                          <a:tab pos="2060575" algn="l"/>
                        </a:tabLst>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tabLst>
                          <a:tab pos="2060575" algn="l"/>
                        </a:tabLst>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tabLst>
                          <a:tab pos="2060575" algn="l"/>
                        </a:tabLst>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tabLst>
                          <a:tab pos="2060575" algn="l"/>
                        </a:tabLst>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060575" algn="l"/>
                        </a:tabLst>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060575" algn="l"/>
                        </a:tabLst>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060575" algn="l"/>
                        </a:tabLst>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060575" algn="l"/>
                        </a:tabLst>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163"/>
                        </a:spcBef>
                        <a:spcAft>
                          <a:spcPct val="0"/>
                        </a:spcAft>
                        <a:buClrTx/>
                        <a:buSzTx/>
                        <a:buFontTx/>
                        <a:buNone/>
                        <a:tabLst>
                          <a:tab pos="2060575" algn="l"/>
                        </a:tabLst>
                      </a:pPr>
                      <a:r>
                        <a:rPr kumimoji="0" lang="en-US" altLang="en-US" sz="2000" b="1" i="0" u="none" strike="noStrike" cap="none" normalizeH="0" baseline="0" dirty="0"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Values	</a:t>
                      </a:r>
                      <a:r>
                        <a:rPr kumimoji="0" lang="en-US" altLang="en-US" sz="2000" b="1" i="0" u="none" strike="noStrike" cap="none" normalizeH="0" baseline="0" dirty="0" err="1" smtClean="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Behaviour</a:t>
                      </a:r>
                      <a:endParaRPr kumimoji="0" lang="en-ZA" altLang="en-US" sz="3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28575" cap="flat" cmpd="sng" algn="ctr">
                      <a:solidFill>
                        <a:srgbClr val="AC8B36"/>
                      </a:solidFill>
                      <a:prstDash val="solid"/>
                      <a:round/>
                      <a:headEnd type="none" w="med" len="med"/>
                      <a:tailEnd type="none" w="med" len="med"/>
                    </a:lnB>
                    <a:lnTlToBr>
                      <a:noFill/>
                    </a:lnTlToBr>
                    <a:lnBlToTr>
                      <a:noFill/>
                    </a:lnBlToTr>
                    <a:solidFill>
                      <a:srgbClr val="004A8F"/>
                    </a:solidFill>
                  </a:tcPr>
                </a:tc>
                <a:tc hMerge="1">
                  <a:txBody>
                    <a:bodyPr/>
                    <a:lstStyle/>
                    <a:p>
                      <a:endParaRPr lang="en-ZA"/>
                    </a:p>
                  </a:txBody>
                  <a:tcPr/>
                </a:tc>
                <a:extLst>
                  <a:ext uri="{0D108BD9-81ED-4DB2-BD59-A6C34878D82A}">
                    <a16:rowId xmlns:a16="http://schemas.microsoft.com/office/drawing/2014/main" xmlns="" val="3530833348"/>
                  </a:ext>
                </a:extLst>
              </a:tr>
              <a:tr h="548640">
                <a:tc>
                  <a:txBody>
                    <a:bodyPr/>
                    <a:lstStyle>
                      <a:lvl1pPr marL="317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88"/>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Leadership</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28575" cap="flat" cmpd="sng" algn="ctr">
                      <a:solidFill>
                        <a:srgbClr val="AC8B36"/>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Umalusi values leadership in directing the performance of others in the sector and leading the way.</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28575" cap="flat" cmpd="sng" algn="ctr">
                      <a:solidFill>
                        <a:srgbClr val="AC8B36"/>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75979612"/>
                  </a:ext>
                </a:extLst>
              </a:tr>
              <a:tr h="548640">
                <a:tc>
                  <a:txBody>
                    <a:bodyPr/>
                    <a:lstStyle>
                      <a:lvl1pPr marL="317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175"/>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Decisiveness</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Umalusi is decisive in making decisions that are firm and beyond doubt, leading to conclusiveness.</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336260406"/>
                  </a:ext>
                </a:extLst>
              </a:tr>
              <a:tr h="548640">
                <a:tc>
                  <a:txBody>
                    <a:bodyPr/>
                    <a:lstStyle>
                      <a:lvl1pPr marL="317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175"/>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Diversity</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Umalusi embraces difference, variety and innovation within the various services in the sector.</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969759438"/>
                  </a:ext>
                </a:extLst>
              </a:tr>
              <a:tr h="642868">
                <a:tc>
                  <a:txBody>
                    <a:bodyPr/>
                    <a:lstStyle>
                      <a:lvl1pPr marL="317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75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Transparency/ Fairness</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MS Gothic" panose="020B0609070205080204" pitchFamily="49" charset="-128"/>
                          <a:cs typeface="Calibri" panose="020F0502020204030204" pitchFamily="34" charset="0"/>
                        </a:rPr>
                        <a:t>Umalusi’s programmes and services are easy to access and understand. Our decisions and actions are clear, reasonable and open to examination.</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06130704"/>
                  </a:ext>
                </a:extLst>
              </a:tr>
              <a:tr h="822960">
                <a:tc>
                  <a:txBody>
                    <a:bodyPr/>
                    <a:lstStyle>
                      <a:lvl1pPr marL="317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75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Professionalism</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Umalusi employees are professionals; we are trained in our </a:t>
                      </a:r>
                      <a:r>
                        <a:rPr kumimoji="0" lang="en-US" altLang="en-US" sz="1800" b="0" i="0" u="none" strike="noStrike" cap="none" normalizeH="0" baseline="0" dirty="0" err="1"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specialities</a:t>
                      </a: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 committed to service excellence and dedicated to the successful accomplishment of our mission.</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291955185"/>
                  </a:ext>
                </a:extLst>
              </a:tr>
              <a:tr h="642868">
                <a:tc>
                  <a:txBody>
                    <a:bodyPr/>
                    <a:lstStyle>
                      <a:lvl1pPr marL="317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75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Quality</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Umalusi constantly seeks opportunities to improve its services and products. Quality and continuous improvement are an integral part of our daily operations.</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153076310"/>
                  </a:ext>
                </a:extLst>
              </a:tr>
              <a:tr h="642868">
                <a:tc>
                  <a:txBody>
                    <a:bodyPr/>
                    <a:lstStyle>
                      <a:lvl1pPr marL="317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75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Teamwork</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Employees work as a team and value the contributions of each individual. We know that our people are our most important resource.</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35554647"/>
                  </a:ext>
                </a:extLst>
              </a:tr>
              <a:tr h="642868">
                <a:tc>
                  <a:txBody>
                    <a:bodyPr/>
                    <a:lstStyle>
                      <a:lvl1pPr marL="317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75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Integrity</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MS Gothic" panose="020B0609070205080204" pitchFamily="49" charset="-128"/>
                          <a:cs typeface="Calibri" panose="020F0502020204030204" pitchFamily="34" charset="0"/>
                        </a:rPr>
                        <a:t>Umalusi strives to be honest in its operations, conduct and discipline in the organisation’s actions that have integrity.</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025146625"/>
                  </a:ext>
                </a:extLst>
              </a:tr>
              <a:tr h="357149">
                <a:tc>
                  <a:txBody>
                    <a:bodyPr/>
                    <a:lstStyle>
                      <a:lvl1pPr marL="317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1750" marR="0" lvl="0" indent="0" algn="l" defTabSz="914400" rtl="0" eaLnBrk="1" fontAlgn="base" latinLnBrk="0" hangingPunct="1">
                        <a:lnSpc>
                          <a:spcPct val="100000"/>
                        </a:lnSpc>
                        <a:spcBef>
                          <a:spcPts val="175"/>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Equity</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58595B"/>
                          </a:solidFill>
                          <a:effectLst/>
                          <a:latin typeface="Calibri" panose="020F0502020204030204" pitchFamily="34" charset="0"/>
                          <a:ea typeface="Calibri" panose="020F0502020204030204" pitchFamily="34" charset="0"/>
                          <a:cs typeface="Times New Roman" panose="02020603050405020304" pitchFamily="18" charset="0"/>
                        </a:rPr>
                        <a:t>Umalusi commits to treating all its stakeholders equally and fairly.</a:t>
                      </a:r>
                      <a:endParaRPr kumimoji="0" lang="en-ZA"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rgbClr val="004A8F"/>
                      </a:solidFill>
                      <a:prstDash val="solid"/>
                      <a:round/>
                      <a:headEnd type="none" w="med" len="med"/>
                      <a:tailEnd type="none" w="med" len="med"/>
                    </a:lnL>
                    <a:lnR w="12700" cap="flat" cmpd="sng" algn="ctr">
                      <a:solidFill>
                        <a:srgbClr val="004A8F"/>
                      </a:solidFill>
                      <a:prstDash val="solid"/>
                      <a:round/>
                      <a:headEnd type="none" w="med" len="med"/>
                      <a:tailEnd type="none" w="med" len="med"/>
                    </a:lnR>
                    <a:lnT w="12700" cap="flat" cmpd="sng" algn="ctr">
                      <a:solidFill>
                        <a:srgbClr val="004A8F"/>
                      </a:solidFill>
                      <a:prstDash val="solid"/>
                      <a:round/>
                      <a:headEnd type="none" w="med" len="med"/>
                      <a:tailEnd type="none" w="med" len="med"/>
                    </a:lnT>
                    <a:lnB w="12700" cap="flat" cmpd="sng" algn="ctr">
                      <a:solidFill>
                        <a:srgbClr val="004A8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09638296"/>
                  </a:ext>
                </a:extLst>
              </a:tr>
            </a:tbl>
          </a:graphicData>
        </a:graphic>
      </p:graphicFrame>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ZA" altLang="en-US" sz="3600" b="1" dirty="0" smtClean="0">
                <a:latin typeface="Century Gothic" panose="020B0502020202020204" pitchFamily="34" charset="0"/>
              </a:rPr>
              <a:t>Overall status of performance</a:t>
            </a:r>
            <a:endParaRPr lang="en-ZA" altLang="en-US" sz="3600" dirty="0" smtClean="0"/>
          </a:p>
        </p:txBody>
      </p:sp>
      <p:sp>
        <p:nvSpPr>
          <p:cNvPr id="3" name="Slide Number Placeholder 2"/>
          <p:cNvSpPr>
            <a:spLocks noGrp="1"/>
          </p:cNvSpPr>
          <p:nvPr>
            <p:ph type="sldNum" sz="quarter" idx="10"/>
          </p:nvPr>
        </p:nvSpPr>
        <p:spPr/>
        <p:txBody>
          <a:bodyPr/>
          <a:lstStyle/>
          <a:p>
            <a:pPr>
              <a:defRPr/>
            </a:pPr>
            <a:fld id="{2F22DB7F-1DE2-41F7-BC39-1ABE57A83FA0}" type="slidenum">
              <a:rPr lang="en-ZA" smtClean="0"/>
              <a:pPr>
                <a:defRPr/>
              </a:pPr>
              <a:t>11</a:t>
            </a:fld>
            <a:endParaRPr lang="en-ZA" dirty="0"/>
          </a:p>
        </p:txBody>
      </p:sp>
      <p:graphicFrame>
        <p:nvGraphicFramePr>
          <p:cNvPr id="24580" name="Chart 4"/>
          <p:cNvGraphicFramePr>
            <a:graphicFrameLocks/>
          </p:cNvGraphicFramePr>
          <p:nvPr/>
        </p:nvGraphicFramePr>
        <p:xfrm>
          <a:off x="454025" y="1206500"/>
          <a:ext cx="9437688" cy="5291138"/>
        </p:xfrm>
        <a:graphic>
          <a:graphicData uri="http://schemas.openxmlformats.org/presentationml/2006/ole">
            <p:oleObj spid="_x0000_s24652" name="Chart" r:id="rId3" imgW="9443522" imgH="5297883" progId="Excel.Chart.8">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323850"/>
            <a:ext cx="10080625" cy="933450"/>
          </a:xfrm>
        </p:spPr>
        <p:txBody>
          <a:bodyPr/>
          <a:lstStyle/>
          <a:p>
            <a:r>
              <a:rPr lang="en-ZA" altLang="en-US" sz="3600" b="1" dirty="0" smtClean="0">
                <a:latin typeface="Century Gothic" panose="020B0502020202020204" pitchFamily="34" charset="0"/>
              </a:rPr>
              <a:t>Status of achievement per programme</a:t>
            </a:r>
          </a:p>
        </p:txBody>
      </p:sp>
      <p:sp>
        <p:nvSpPr>
          <p:cNvPr id="25603" name="Content Placeholder 2"/>
          <p:cNvSpPr>
            <a:spLocks noGrp="1"/>
          </p:cNvSpPr>
          <p:nvPr>
            <p:ph idx="1"/>
          </p:nvPr>
        </p:nvSpPr>
        <p:spPr/>
        <p:txBody>
          <a:bodyPr/>
          <a:lstStyle/>
          <a:p>
            <a:pPr marL="574675" lvl="1" indent="0">
              <a:buFont typeface="Symbol" panose="05050102010706020507" pitchFamily="18" charset="2"/>
              <a:buNone/>
            </a:pPr>
            <a:endParaRPr lang="en-ZA" altLang="en-US" sz="2400" dirty="0" smtClean="0"/>
          </a:p>
          <a:p>
            <a:endParaRPr lang="en-ZA" altLang="en-US" sz="2800" dirty="0" smtClean="0"/>
          </a:p>
        </p:txBody>
      </p:sp>
      <p:sp>
        <p:nvSpPr>
          <p:cNvPr id="2" name="Slide Number Placeholder 1"/>
          <p:cNvSpPr>
            <a:spLocks noGrp="1"/>
          </p:cNvSpPr>
          <p:nvPr>
            <p:ph type="sldNum" sz="quarter" idx="10"/>
          </p:nvPr>
        </p:nvSpPr>
        <p:spPr/>
        <p:txBody>
          <a:bodyPr/>
          <a:lstStyle/>
          <a:p>
            <a:pPr>
              <a:defRPr/>
            </a:pPr>
            <a:fld id="{2EE59107-335D-4285-9D60-530FBE0887BE}" type="slidenum">
              <a:rPr lang="en-ZA"/>
              <a:pPr>
                <a:defRPr/>
              </a:pPr>
              <a:t>12</a:t>
            </a:fld>
            <a:endParaRPr lang="en-ZA" dirty="0"/>
          </a:p>
        </p:txBody>
      </p:sp>
      <p:graphicFrame>
        <p:nvGraphicFramePr>
          <p:cNvPr id="25605" name="Chart 5"/>
          <p:cNvGraphicFramePr>
            <a:graphicFrameLocks/>
          </p:cNvGraphicFramePr>
          <p:nvPr/>
        </p:nvGraphicFramePr>
        <p:xfrm>
          <a:off x="454025" y="1443038"/>
          <a:ext cx="9437688" cy="4999037"/>
        </p:xfrm>
        <a:graphic>
          <a:graphicData uri="http://schemas.openxmlformats.org/presentationml/2006/ole">
            <p:oleObj spid="_x0000_s25677" name="Chart" r:id="rId4" imgW="9443522" imgH="5005250" progId="Excel.Chart.8">
              <p:embed/>
            </p:oleObj>
          </a:graphicData>
        </a:graphic>
      </p:graphicFrame>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ZA" altLang="en-US" dirty="0" smtClean="0"/>
              <a:t/>
            </a:r>
            <a:br>
              <a:rPr lang="en-ZA" altLang="en-US" dirty="0" smtClean="0"/>
            </a:br>
            <a:r>
              <a:rPr lang="en-ZA" altLang="en-US" dirty="0" smtClean="0"/>
              <a:t/>
            </a:r>
            <a:br>
              <a:rPr lang="en-ZA" altLang="en-US" dirty="0" smtClean="0"/>
            </a:br>
            <a:r>
              <a:rPr lang="en-ZA" altLang="en-US" sz="3600" b="1" dirty="0" smtClean="0">
                <a:latin typeface="Century Gothic" panose="020B0502020202020204" pitchFamily="34" charset="0"/>
              </a:rPr>
              <a:t>Programme 1: Administration</a:t>
            </a:r>
            <a:r>
              <a:rPr lang="en-ZA" altLang="en-US" dirty="0" smtClean="0"/>
              <a:t/>
            </a:r>
            <a:br>
              <a:rPr lang="en-ZA" altLang="en-US" dirty="0" smtClean="0"/>
            </a:br>
            <a:r>
              <a:rPr lang="en-ZA" altLang="en-US" dirty="0" smtClean="0"/>
              <a:t/>
            </a:r>
            <a:br>
              <a:rPr lang="en-ZA" altLang="en-US" dirty="0" smtClean="0"/>
            </a:br>
            <a:endParaRPr lang="en-ZA" altLang="en-US" dirty="0" smtClean="0"/>
          </a:p>
        </p:txBody>
      </p:sp>
      <p:sp>
        <p:nvSpPr>
          <p:cNvPr id="3" name="Content Placeholder 2"/>
          <p:cNvSpPr>
            <a:spLocks noGrp="1"/>
          </p:cNvSpPr>
          <p:nvPr>
            <p:ph idx="1"/>
          </p:nvPr>
        </p:nvSpPr>
        <p:spPr>
          <a:xfrm>
            <a:off x="392113" y="1331913"/>
            <a:ext cx="9178925" cy="5191125"/>
          </a:xfrm>
        </p:spPr>
        <p:txBody>
          <a:bodyPr/>
          <a:lstStyle/>
          <a:p>
            <a:pPr marL="342900" indent="-342900" algn="just" defTabSz="914400">
              <a:lnSpc>
                <a:spcPct val="150000"/>
              </a:lnSpc>
              <a:spcBef>
                <a:spcPct val="20000"/>
              </a:spcBef>
              <a:spcAft>
                <a:spcPct val="0"/>
              </a:spcAft>
              <a:buClrTx/>
              <a:buSzTx/>
              <a:buFont typeface="Arial" panose="020B0604020202020204" pitchFamily="34" charset="0"/>
              <a:buChar char="•"/>
              <a:defRPr/>
            </a:pPr>
            <a:r>
              <a:rPr lang="en-ZA" sz="2400" kern="1200" dirty="0" smtClean="0">
                <a:solidFill>
                  <a:schemeClr val="accent6">
                    <a:lumMod val="50000"/>
                  </a:schemeClr>
                </a:solidFill>
                <a:latin typeface="Century Gothic" panose="020B0502020202020204" pitchFamily="34" charset="0"/>
              </a:rPr>
              <a:t>Programme 1 covers the following sub-programmes:</a:t>
            </a:r>
          </a:p>
          <a:p>
            <a:pPr marL="773112" lvl="1" indent="-342900" algn="just" defTabSz="914400">
              <a:lnSpc>
                <a:spcPct val="150000"/>
              </a:lnSpc>
              <a:spcBef>
                <a:spcPct val="20000"/>
              </a:spcBef>
              <a:spcAft>
                <a:spcPct val="0"/>
              </a:spcAft>
              <a:buClrTx/>
              <a:buSzTx/>
              <a:buFont typeface="Wingdings" panose="05000000000000000000" pitchFamily="2" charset="2"/>
              <a:buChar char="§"/>
              <a:defRPr/>
            </a:pPr>
            <a:r>
              <a:rPr lang="en-ZA" sz="2400" kern="1200" dirty="0" smtClean="0">
                <a:solidFill>
                  <a:schemeClr val="accent6">
                    <a:lumMod val="50000"/>
                  </a:schemeClr>
                </a:solidFill>
                <a:latin typeface="Century Gothic" panose="020B0502020202020204" pitchFamily="34" charset="0"/>
              </a:rPr>
              <a:t>Governance </a:t>
            </a:r>
            <a:r>
              <a:rPr lang="en-ZA" sz="2400" kern="1200" dirty="0">
                <a:solidFill>
                  <a:schemeClr val="accent6">
                    <a:lumMod val="50000"/>
                  </a:schemeClr>
                </a:solidFill>
                <a:latin typeface="Century Gothic" panose="020B0502020202020204" pitchFamily="34" charset="0"/>
              </a:rPr>
              <a:t>and Office of the Chief Executive Officer (GOCEO)</a:t>
            </a:r>
          </a:p>
          <a:p>
            <a:pPr marL="773112" lvl="1" indent="-342900" algn="just" defTabSz="914400">
              <a:lnSpc>
                <a:spcPct val="150000"/>
              </a:lnSpc>
              <a:spcBef>
                <a:spcPct val="20000"/>
              </a:spcBef>
              <a:spcAft>
                <a:spcPct val="0"/>
              </a:spcAft>
              <a:buClrTx/>
              <a:buSzTx/>
              <a:buFont typeface="Wingdings" panose="05000000000000000000" pitchFamily="2" charset="2"/>
              <a:buChar char="§"/>
              <a:defRPr/>
            </a:pPr>
            <a:r>
              <a:rPr lang="en-ZA" sz="2400" kern="1200" dirty="0">
                <a:solidFill>
                  <a:schemeClr val="accent6">
                    <a:lumMod val="50000"/>
                  </a:schemeClr>
                </a:solidFill>
                <a:latin typeface="Century Gothic" panose="020B0502020202020204" pitchFamily="34" charset="0"/>
              </a:rPr>
              <a:t>Public Relations and </a:t>
            </a:r>
            <a:r>
              <a:rPr lang="en-ZA" sz="2400" kern="1200" dirty="0" smtClean="0">
                <a:solidFill>
                  <a:schemeClr val="accent6">
                    <a:lumMod val="50000"/>
                  </a:schemeClr>
                </a:solidFill>
                <a:latin typeface="Century Gothic" panose="020B0502020202020204" pitchFamily="34" charset="0"/>
              </a:rPr>
              <a:t>Communications </a:t>
            </a:r>
            <a:r>
              <a:rPr lang="en-ZA" sz="2400" kern="1200" dirty="0">
                <a:solidFill>
                  <a:schemeClr val="accent6">
                    <a:lumMod val="50000"/>
                  </a:schemeClr>
                </a:solidFill>
                <a:latin typeface="Century Gothic" panose="020B0502020202020204" pitchFamily="34" charset="0"/>
              </a:rPr>
              <a:t>(</a:t>
            </a:r>
            <a:r>
              <a:rPr lang="en-ZA" sz="2400" kern="1200" dirty="0" smtClean="0">
                <a:solidFill>
                  <a:schemeClr val="accent6">
                    <a:lumMod val="50000"/>
                  </a:schemeClr>
                </a:solidFill>
                <a:latin typeface="Century Gothic" panose="020B0502020202020204" pitchFamily="34" charset="0"/>
              </a:rPr>
              <a:t>PR&amp;COMMS)</a:t>
            </a:r>
            <a:endParaRPr lang="en-ZA" sz="2400" kern="1200" dirty="0">
              <a:solidFill>
                <a:schemeClr val="accent6">
                  <a:lumMod val="50000"/>
                </a:schemeClr>
              </a:solidFill>
              <a:latin typeface="Century Gothic" panose="020B0502020202020204" pitchFamily="34" charset="0"/>
            </a:endParaRPr>
          </a:p>
          <a:p>
            <a:pPr marL="773112" lvl="1" indent="-342900" algn="just" defTabSz="914400">
              <a:lnSpc>
                <a:spcPct val="150000"/>
              </a:lnSpc>
              <a:spcBef>
                <a:spcPct val="20000"/>
              </a:spcBef>
              <a:spcAft>
                <a:spcPct val="0"/>
              </a:spcAft>
              <a:buClrTx/>
              <a:buSzTx/>
              <a:buFont typeface="Wingdings" panose="05000000000000000000" pitchFamily="2" charset="2"/>
              <a:buChar char="§"/>
              <a:defRPr/>
            </a:pPr>
            <a:r>
              <a:rPr lang="en-ZA" sz="2400" kern="1200" dirty="0">
                <a:solidFill>
                  <a:schemeClr val="accent6">
                    <a:lumMod val="50000"/>
                  </a:schemeClr>
                </a:solidFill>
                <a:latin typeface="Century Gothic" panose="020B0502020202020204" pitchFamily="34" charset="0"/>
              </a:rPr>
              <a:t>Information Communication Technology (ICT)</a:t>
            </a:r>
          </a:p>
          <a:p>
            <a:pPr marL="773112" lvl="1" indent="-342900" algn="just" defTabSz="914400">
              <a:lnSpc>
                <a:spcPct val="150000"/>
              </a:lnSpc>
              <a:spcBef>
                <a:spcPct val="20000"/>
              </a:spcBef>
              <a:spcAft>
                <a:spcPct val="0"/>
              </a:spcAft>
              <a:buClrTx/>
              <a:buSzTx/>
              <a:buFont typeface="Wingdings" panose="05000000000000000000" pitchFamily="2" charset="2"/>
              <a:buChar char="§"/>
              <a:defRPr/>
            </a:pPr>
            <a:r>
              <a:rPr lang="en-ZA" sz="2400" kern="1200" dirty="0" smtClean="0">
                <a:solidFill>
                  <a:schemeClr val="accent6">
                    <a:lumMod val="50000"/>
                  </a:schemeClr>
                </a:solidFill>
                <a:latin typeface="Century Gothic" panose="020B0502020202020204" pitchFamily="34" charset="0"/>
              </a:rPr>
              <a:t>Human </a:t>
            </a:r>
            <a:r>
              <a:rPr lang="en-ZA" sz="2400" kern="1200" dirty="0">
                <a:solidFill>
                  <a:schemeClr val="accent6">
                    <a:lumMod val="50000"/>
                  </a:schemeClr>
                </a:solidFill>
                <a:latin typeface="Century Gothic" panose="020B0502020202020204" pitchFamily="34" charset="0"/>
              </a:rPr>
              <a:t>Resource Management and Development (</a:t>
            </a:r>
            <a:r>
              <a:rPr lang="en-ZA" sz="2400" kern="1200" dirty="0" smtClean="0">
                <a:solidFill>
                  <a:schemeClr val="accent6">
                    <a:lumMod val="50000"/>
                  </a:schemeClr>
                </a:solidFill>
                <a:latin typeface="Century Gothic" panose="020B0502020202020204" pitchFamily="34" charset="0"/>
              </a:rPr>
              <a:t>HRM&amp;D)</a:t>
            </a:r>
          </a:p>
          <a:p>
            <a:pPr marL="773112" lvl="1" indent="-342900" algn="just" defTabSz="914400">
              <a:lnSpc>
                <a:spcPct val="150000"/>
              </a:lnSpc>
              <a:spcBef>
                <a:spcPct val="20000"/>
              </a:spcBef>
              <a:spcAft>
                <a:spcPct val="0"/>
              </a:spcAft>
              <a:buClrTx/>
              <a:buSzTx/>
              <a:buFont typeface="Wingdings" panose="05000000000000000000" pitchFamily="2" charset="2"/>
              <a:buChar char="§"/>
              <a:defRPr/>
            </a:pPr>
            <a:r>
              <a:rPr lang="en-ZA" sz="2400" kern="1200" dirty="0">
                <a:solidFill>
                  <a:schemeClr val="accent6">
                    <a:lumMod val="50000"/>
                  </a:schemeClr>
                </a:solidFill>
                <a:latin typeface="Century Gothic" panose="020B0502020202020204" pitchFamily="34" charset="0"/>
              </a:rPr>
              <a:t>Finance and Supply Chain Management (F&amp;SCM</a:t>
            </a:r>
            <a:r>
              <a:rPr lang="en-ZA" sz="2400" kern="1200" dirty="0" smtClean="0">
                <a:solidFill>
                  <a:schemeClr val="accent6">
                    <a:lumMod val="50000"/>
                  </a:schemeClr>
                </a:solidFill>
                <a:latin typeface="Century Gothic" panose="020B0502020202020204" pitchFamily="34" charset="0"/>
              </a:rPr>
              <a:t>)</a:t>
            </a:r>
            <a:endParaRPr lang="en-ZA" sz="2400" kern="1200" dirty="0">
              <a:solidFill>
                <a:schemeClr val="accent6">
                  <a:lumMod val="50000"/>
                </a:schemeClr>
              </a:solidFill>
              <a:latin typeface="Century Gothic" panose="020B0502020202020204" pitchFamily="34" charset="0"/>
            </a:endParaRPr>
          </a:p>
        </p:txBody>
      </p:sp>
      <p:sp>
        <p:nvSpPr>
          <p:cNvPr id="2" name="Slide Number Placeholder 1"/>
          <p:cNvSpPr>
            <a:spLocks noGrp="1"/>
          </p:cNvSpPr>
          <p:nvPr>
            <p:ph type="sldNum" sz="quarter" idx="10"/>
          </p:nvPr>
        </p:nvSpPr>
        <p:spPr/>
        <p:txBody>
          <a:bodyPr/>
          <a:lstStyle/>
          <a:p>
            <a:pPr>
              <a:defRPr/>
            </a:pPr>
            <a:fld id="{05038466-EDE3-4ECA-9BDE-F644124076E7}" type="slidenum">
              <a:rPr lang="en-ZA"/>
              <a:pPr>
                <a:defRPr/>
              </a:pPr>
              <a:t>13</a:t>
            </a:fld>
            <a:endParaRPr lang="en-ZA" dirty="0"/>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04825" y="303213"/>
            <a:ext cx="9072563" cy="885825"/>
          </a:xfrm>
        </p:spPr>
        <p:txBody>
          <a:bodyPr/>
          <a:lstStyle/>
          <a:p>
            <a:r>
              <a:rPr lang="en-ZA" altLang="en-US" sz="4000" b="1" dirty="0" smtClean="0">
                <a:latin typeface="Century Gothic" panose="020B0502020202020204" pitchFamily="34" charset="0"/>
              </a:rPr>
              <a:t>Programme 1  </a:t>
            </a:r>
            <a:br>
              <a:rPr lang="en-ZA" altLang="en-US" sz="4000" b="1" dirty="0" smtClean="0">
                <a:latin typeface="Century Gothic" panose="020B0502020202020204" pitchFamily="34" charset="0"/>
              </a:rPr>
            </a:br>
            <a:r>
              <a:rPr lang="en-ZA" altLang="en-US" sz="4000" b="1" dirty="0" smtClean="0">
                <a:latin typeface="Century Gothic" panose="020B0502020202020204" pitchFamily="34" charset="0"/>
              </a:rPr>
              <a:t>- Analysis of performance</a:t>
            </a:r>
            <a:endParaRPr lang="en-ZA" altLang="en-US" sz="4000" b="1" dirty="0" smtClean="0"/>
          </a:p>
        </p:txBody>
      </p:sp>
      <p:sp>
        <p:nvSpPr>
          <p:cNvPr id="3" name="Text Placeholder 2"/>
          <p:cNvSpPr>
            <a:spLocks noGrp="1"/>
          </p:cNvSpPr>
          <p:nvPr>
            <p:ph type="body" idx="1"/>
          </p:nvPr>
        </p:nvSpPr>
        <p:spPr>
          <a:xfrm>
            <a:off x="409575" y="1662113"/>
            <a:ext cx="4630738" cy="412750"/>
          </a:xfrm>
        </p:spPr>
        <p:txBody>
          <a:bodyPr/>
          <a:lstStyle/>
          <a:p>
            <a:pPr>
              <a:defRPr/>
            </a:pPr>
            <a:r>
              <a:rPr lang="en-ZA" kern="1200" dirty="0" smtClean="0">
                <a:solidFill>
                  <a:srgbClr val="8F6B22"/>
                </a:solidFill>
                <a:latin typeface="Century Gothic" panose="020B0502020202020204" pitchFamily="34" charset="0"/>
              </a:rPr>
              <a:t>Indicators achieved or over-achieved</a:t>
            </a:r>
            <a:endParaRPr lang="en-ZA" kern="1200" dirty="0">
              <a:solidFill>
                <a:srgbClr val="8F6B22"/>
              </a:solidFill>
              <a:latin typeface="Century Gothic" panose="020B0502020202020204" pitchFamily="34" charset="0"/>
            </a:endParaRPr>
          </a:p>
        </p:txBody>
      </p:sp>
      <p:sp>
        <p:nvSpPr>
          <p:cNvPr id="4" name="Content Placeholder 3"/>
          <p:cNvSpPr>
            <a:spLocks noGrp="1"/>
          </p:cNvSpPr>
          <p:nvPr>
            <p:ph sz="half" idx="2"/>
          </p:nvPr>
        </p:nvSpPr>
        <p:spPr>
          <a:xfrm>
            <a:off x="311150" y="2084388"/>
            <a:ext cx="5121275" cy="4514850"/>
          </a:xfrm>
        </p:spPr>
        <p:txBody>
          <a:bodyPr/>
          <a:lstStyle/>
          <a:p>
            <a:pPr>
              <a:buClr>
                <a:srgbClr val="8F6B22"/>
              </a:buClr>
              <a:buSzPct val="100000"/>
              <a:buFont typeface="Wingdings" panose="05000000000000000000" pitchFamily="2" charset="2"/>
              <a:buChar char="Ø"/>
              <a:defRPr/>
            </a:pPr>
            <a:r>
              <a:rPr lang="en-ZA" sz="2200" kern="1200" dirty="0" smtClean="0">
                <a:solidFill>
                  <a:schemeClr val="accent6">
                    <a:lumMod val="50000"/>
                  </a:schemeClr>
                </a:solidFill>
                <a:latin typeface="Century Gothic" panose="020B0502020202020204" pitchFamily="34" charset="0"/>
              </a:rPr>
              <a:t>1.1.1: </a:t>
            </a:r>
            <a:r>
              <a:rPr lang="en-ZA" sz="2200" kern="1200" dirty="0">
                <a:solidFill>
                  <a:schemeClr val="accent6">
                    <a:lumMod val="50000"/>
                  </a:schemeClr>
                </a:solidFill>
                <a:latin typeface="Century Gothic" panose="020B0502020202020204" pitchFamily="34" charset="0"/>
              </a:rPr>
              <a:t>APP approved by 31March </a:t>
            </a:r>
          </a:p>
          <a:p>
            <a:pPr>
              <a:buClr>
                <a:srgbClr val="8F6B22"/>
              </a:buClr>
              <a:buSzPct val="100000"/>
              <a:buFont typeface="Wingdings" panose="05000000000000000000" pitchFamily="2" charset="2"/>
              <a:buChar char="Ø"/>
              <a:defRPr/>
            </a:pPr>
            <a:r>
              <a:rPr lang="en-ZA" sz="2200" kern="1200" dirty="0" smtClean="0">
                <a:solidFill>
                  <a:schemeClr val="accent6">
                    <a:lumMod val="50000"/>
                  </a:schemeClr>
                </a:solidFill>
                <a:latin typeface="Century Gothic" panose="020B0502020202020204" pitchFamily="34" charset="0"/>
              </a:rPr>
              <a:t>1.1.2: </a:t>
            </a:r>
            <a:r>
              <a:rPr lang="en-ZA" sz="2200" kern="1200" dirty="0">
                <a:solidFill>
                  <a:schemeClr val="accent6">
                    <a:lumMod val="50000"/>
                  </a:schemeClr>
                </a:solidFill>
                <a:latin typeface="Century Gothic" panose="020B0502020202020204" pitchFamily="34" charset="0"/>
              </a:rPr>
              <a:t>Quarterly reports submitted to NT and DBE 30 days after end of quarter </a:t>
            </a:r>
            <a:endParaRPr lang="en-ZA" sz="2200" kern="1200" dirty="0" smtClean="0">
              <a:solidFill>
                <a:schemeClr val="accent6">
                  <a:lumMod val="50000"/>
                </a:schemeClr>
              </a:solidFill>
              <a:latin typeface="Century Gothic" panose="020B0502020202020204" pitchFamily="34" charset="0"/>
            </a:endParaRPr>
          </a:p>
          <a:p>
            <a:pPr>
              <a:buClr>
                <a:srgbClr val="8F6B22"/>
              </a:buClr>
              <a:buSzPct val="100000"/>
              <a:buFont typeface="Wingdings" panose="05000000000000000000" pitchFamily="2" charset="2"/>
              <a:buChar char="Ø"/>
              <a:defRPr/>
            </a:pPr>
            <a:r>
              <a:rPr lang="en-ZA" sz="2200" kern="1200" dirty="0" smtClean="0">
                <a:solidFill>
                  <a:schemeClr val="accent6">
                    <a:lumMod val="50000"/>
                  </a:schemeClr>
                </a:solidFill>
                <a:latin typeface="Century Gothic" panose="020B0502020202020204" pitchFamily="34" charset="0"/>
              </a:rPr>
              <a:t>1.1.3: </a:t>
            </a:r>
            <a:r>
              <a:rPr lang="en-ZA" sz="2200" kern="1200" dirty="0">
                <a:solidFill>
                  <a:schemeClr val="accent6">
                    <a:lumMod val="50000"/>
                  </a:schemeClr>
                </a:solidFill>
                <a:latin typeface="Century Gothic" panose="020B0502020202020204" pitchFamily="34" charset="0"/>
              </a:rPr>
              <a:t>Number of communication platforms </a:t>
            </a:r>
            <a:r>
              <a:rPr lang="en-ZA" sz="2200" kern="1200" dirty="0" smtClean="0">
                <a:solidFill>
                  <a:schemeClr val="accent6">
                    <a:lumMod val="50000"/>
                  </a:schemeClr>
                </a:solidFill>
                <a:latin typeface="Century Gothic" panose="020B0502020202020204" pitchFamily="34" charset="0"/>
              </a:rPr>
              <a:t>used </a:t>
            </a:r>
            <a:endParaRPr lang="en-ZA" sz="2200" kern="1200" dirty="0">
              <a:solidFill>
                <a:schemeClr val="accent6">
                  <a:lumMod val="50000"/>
                </a:schemeClr>
              </a:solidFill>
              <a:latin typeface="Century Gothic" panose="020B0502020202020204" pitchFamily="34" charset="0"/>
            </a:endParaRPr>
          </a:p>
          <a:p>
            <a:pPr>
              <a:buClr>
                <a:srgbClr val="8F6B22"/>
              </a:buClr>
              <a:buSzPct val="100000"/>
              <a:buFont typeface="Wingdings" panose="05000000000000000000" pitchFamily="2" charset="2"/>
              <a:buChar char="Ø"/>
              <a:defRPr/>
            </a:pPr>
            <a:r>
              <a:rPr lang="en-ZA" sz="2200" kern="1200" dirty="0" smtClean="0">
                <a:solidFill>
                  <a:schemeClr val="accent6">
                    <a:lumMod val="50000"/>
                  </a:schemeClr>
                </a:solidFill>
                <a:latin typeface="Century Gothic" panose="020B0502020202020204" pitchFamily="34" charset="0"/>
              </a:rPr>
              <a:t>1.1.4: </a:t>
            </a:r>
            <a:r>
              <a:rPr lang="en-ZA" sz="2200" kern="1200" dirty="0">
                <a:solidFill>
                  <a:schemeClr val="accent6">
                    <a:lumMod val="50000"/>
                  </a:schemeClr>
                </a:solidFill>
                <a:latin typeface="Century Gothic" panose="020B0502020202020204" pitchFamily="34" charset="0"/>
              </a:rPr>
              <a:t>Percentage compliance against the requirements of the ICT Governance </a:t>
            </a:r>
            <a:r>
              <a:rPr lang="en-ZA" sz="2200" kern="1200" dirty="0" smtClean="0">
                <a:solidFill>
                  <a:schemeClr val="accent6">
                    <a:lumMod val="50000"/>
                  </a:schemeClr>
                </a:solidFill>
                <a:latin typeface="Century Gothic" panose="020B0502020202020204" pitchFamily="34" charset="0"/>
              </a:rPr>
              <a:t>Framework</a:t>
            </a:r>
          </a:p>
          <a:p>
            <a:pPr>
              <a:buClr>
                <a:srgbClr val="8F6B22"/>
              </a:buClr>
              <a:buSzPct val="100000"/>
              <a:buFont typeface="Wingdings" panose="05000000000000000000" pitchFamily="2" charset="2"/>
              <a:buChar char="Ø"/>
              <a:defRPr/>
            </a:pPr>
            <a:r>
              <a:rPr lang="en-ZA" sz="2200" kern="1200" dirty="0" smtClean="0">
                <a:solidFill>
                  <a:schemeClr val="accent6">
                    <a:lumMod val="50000"/>
                  </a:schemeClr>
                </a:solidFill>
                <a:latin typeface="Century Gothic" panose="020B0502020202020204" pitchFamily="34" charset="0"/>
              </a:rPr>
              <a:t>1.1.5: </a:t>
            </a:r>
            <a:r>
              <a:rPr lang="en-ZA" sz="2200" kern="1200" dirty="0">
                <a:solidFill>
                  <a:schemeClr val="accent6">
                    <a:lumMod val="50000"/>
                  </a:schemeClr>
                </a:solidFill>
                <a:latin typeface="Century Gothic" panose="020B0502020202020204" pitchFamily="34" charset="0"/>
              </a:rPr>
              <a:t>Percentage of performance agreements and assessment reports submitted on time</a:t>
            </a:r>
          </a:p>
          <a:p>
            <a:pPr marL="106363" indent="0">
              <a:buClr>
                <a:srgbClr val="8F6B22"/>
              </a:buClr>
              <a:buSzPct val="100000"/>
              <a:buFont typeface="Wingdings" panose="05000000000000000000" pitchFamily="2" charset="2"/>
              <a:buNone/>
              <a:defRPr/>
            </a:pPr>
            <a:endParaRPr lang="en-ZA" sz="2200" kern="1200" dirty="0">
              <a:solidFill>
                <a:schemeClr val="accent6">
                  <a:lumMod val="50000"/>
                </a:schemeClr>
              </a:solidFill>
              <a:latin typeface="Century Gothic" panose="020B0502020202020204" pitchFamily="34" charset="0"/>
            </a:endParaRPr>
          </a:p>
          <a:p>
            <a:pPr>
              <a:defRPr/>
            </a:pPr>
            <a:endParaRPr lang="en-ZA" sz="2200" dirty="0"/>
          </a:p>
        </p:txBody>
      </p:sp>
      <p:sp>
        <p:nvSpPr>
          <p:cNvPr id="5" name="Text Placeholder 4"/>
          <p:cNvSpPr>
            <a:spLocks noGrp="1"/>
          </p:cNvSpPr>
          <p:nvPr>
            <p:ph type="body" sz="quarter" idx="3"/>
          </p:nvPr>
        </p:nvSpPr>
        <p:spPr>
          <a:xfrm>
            <a:off x="5432425" y="1344613"/>
            <a:ext cx="4456113" cy="411162"/>
          </a:xfrm>
        </p:spPr>
        <p:txBody>
          <a:bodyPr/>
          <a:lstStyle/>
          <a:p>
            <a:pPr>
              <a:defRPr/>
            </a:pPr>
            <a:r>
              <a:rPr lang="en-ZA" kern="1200" dirty="0" smtClean="0">
                <a:solidFill>
                  <a:schemeClr val="accent6">
                    <a:lumMod val="50000"/>
                  </a:schemeClr>
                </a:solidFill>
                <a:latin typeface="Century Gothic" panose="020B0502020202020204" pitchFamily="34" charset="0"/>
              </a:rPr>
              <a:t>Indicators under-achieved</a:t>
            </a:r>
            <a:endParaRPr lang="en-ZA" kern="1200" dirty="0">
              <a:solidFill>
                <a:schemeClr val="accent6">
                  <a:lumMod val="50000"/>
                </a:schemeClr>
              </a:solidFill>
              <a:latin typeface="Century Gothic" panose="020B0502020202020204" pitchFamily="34" charset="0"/>
            </a:endParaRPr>
          </a:p>
        </p:txBody>
      </p:sp>
      <p:sp>
        <p:nvSpPr>
          <p:cNvPr id="6" name="Content Placeholder 5"/>
          <p:cNvSpPr>
            <a:spLocks noGrp="1"/>
          </p:cNvSpPr>
          <p:nvPr>
            <p:ph sz="quarter" idx="4"/>
          </p:nvPr>
        </p:nvSpPr>
        <p:spPr>
          <a:xfrm>
            <a:off x="5432425" y="2084388"/>
            <a:ext cx="4648200" cy="4356100"/>
          </a:xfrm>
        </p:spPr>
        <p:txBody>
          <a:bodyPr/>
          <a:lstStyle/>
          <a:p>
            <a:pPr>
              <a:buClr>
                <a:srgbClr val="004A8F"/>
              </a:buClr>
              <a:buSzPct val="100000"/>
              <a:buFont typeface="Wingdings" panose="05000000000000000000" pitchFamily="2" charset="2"/>
              <a:buChar char="Ø"/>
              <a:defRPr/>
            </a:pPr>
            <a:r>
              <a:rPr lang="en-ZA" sz="2200" kern="1200" dirty="0" smtClean="0">
                <a:solidFill>
                  <a:schemeClr val="accent6">
                    <a:lumMod val="50000"/>
                  </a:schemeClr>
                </a:solidFill>
                <a:latin typeface="Century Gothic" panose="020B0502020202020204" pitchFamily="34" charset="0"/>
              </a:rPr>
              <a:t>1.1.6: </a:t>
            </a:r>
            <a:r>
              <a:rPr lang="en-ZA" sz="2200" kern="1200" dirty="0">
                <a:solidFill>
                  <a:schemeClr val="accent6">
                    <a:lumMod val="50000"/>
                  </a:schemeClr>
                </a:solidFill>
                <a:latin typeface="Century Gothic" panose="020B0502020202020204" pitchFamily="34" charset="0"/>
              </a:rPr>
              <a:t>Percentage of service providers paid within 30 days</a:t>
            </a:r>
          </a:p>
        </p:txBody>
      </p:sp>
      <p:sp>
        <p:nvSpPr>
          <p:cNvPr id="2" name="Slide Number Placeholder 1"/>
          <p:cNvSpPr>
            <a:spLocks noGrp="1"/>
          </p:cNvSpPr>
          <p:nvPr>
            <p:ph type="sldNum" sz="quarter" idx="10"/>
          </p:nvPr>
        </p:nvSpPr>
        <p:spPr/>
        <p:txBody>
          <a:bodyPr/>
          <a:lstStyle/>
          <a:p>
            <a:pPr>
              <a:defRPr/>
            </a:pPr>
            <a:fld id="{CAB46044-532D-45F0-B275-D7E55C163FD5}" type="slidenum">
              <a:rPr lang="en-ZA" smtClean="0"/>
              <a:pPr>
                <a:defRPr/>
              </a:pPr>
              <a:t>14</a:t>
            </a:fld>
            <a:endParaRPr lang="en-Z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31788" y="153988"/>
            <a:ext cx="9066212" cy="484187"/>
          </a:xfrm>
        </p:spPr>
        <p:txBody>
          <a:bodyPr/>
          <a:lstStyle/>
          <a:p>
            <a:r>
              <a:rPr lang="en-ZA" altLang="en-US" sz="3600" dirty="0" smtClean="0"/>
              <a:t/>
            </a:r>
            <a:br>
              <a:rPr lang="en-ZA" altLang="en-US" sz="3600" dirty="0" smtClean="0"/>
            </a:br>
            <a:r>
              <a:rPr lang="en-ZA" altLang="en-US" sz="3600" dirty="0" smtClean="0"/>
              <a:t/>
            </a:r>
            <a:br>
              <a:rPr lang="en-ZA" altLang="en-US" sz="3600" dirty="0" smtClean="0"/>
            </a:br>
            <a:r>
              <a:rPr lang="en-ZA" altLang="en-US" sz="3600" b="1" dirty="0" smtClean="0">
                <a:latin typeface="Century Gothic" panose="020B0502020202020204" pitchFamily="34" charset="0"/>
              </a:rPr>
              <a:t>Programme 1: Future strategies</a:t>
            </a:r>
            <a:r>
              <a:rPr lang="en-ZA" altLang="en-US" sz="3600" dirty="0" smtClean="0"/>
              <a:t/>
            </a:r>
            <a:br>
              <a:rPr lang="en-ZA" altLang="en-US" sz="3600" dirty="0" smtClean="0"/>
            </a:br>
            <a:r>
              <a:rPr lang="en-ZA" altLang="en-US" sz="3600" dirty="0" smtClean="0"/>
              <a:t/>
            </a:r>
            <a:br>
              <a:rPr lang="en-ZA" altLang="en-US" sz="3600" dirty="0" smtClean="0"/>
            </a:br>
            <a:endParaRPr lang="en-ZA" altLang="en-US" sz="3600"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448016722"/>
              </p:ext>
            </p:extLst>
          </p:nvPr>
        </p:nvGraphicFramePr>
        <p:xfrm>
          <a:off x="206375" y="1036638"/>
          <a:ext cx="9710738" cy="5410200"/>
        </p:xfrm>
        <a:graphic>
          <a:graphicData uri="http://schemas.openxmlformats.org/drawingml/2006/table">
            <a:tbl>
              <a:tblPr firstRow="1" bandRow="1">
                <a:tableStyleId>{5C22544A-7EE6-4342-B048-85BDC9FD1C3A}</a:tableStyleId>
              </a:tblPr>
              <a:tblGrid>
                <a:gridCol w="1633537">
                  <a:extLst>
                    <a:ext uri="{9D8B030D-6E8A-4147-A177-3AD203B41FA5}">
                      <a16:colId xmlns:a16="http://schemas.microsoft.com/office/drawing/2014/main" xmlns="" val="1388299293"/>
                    </a:ext>
                  </a:extLst>
                </a:gridCol>
                <a:gridCol w="3852509">
                  <a:extLst>
                    <a:ext uri="{9D8B030D-6E8A-4147-A177-3AD203B41FA5}">
                      <a16:colId xmlns:a16="http://schemas.microsoft.com/office/drawing/2014/main" xmlns="" val="3798398798"/>
                    </a:ext>
                  </a:extLst>
                </a:gridCol>
                <a:gridCol w="4224692">
                  <a:extLst>
                    <a:ext uri="{9D8B030D-6E8A-4147-A177-3AD203B41FA5}">
                      <a16:colId xmlns:a16="http://schemas.microsoft.com/office/drawing/2014/main" xmlns="" val="1712509349"/>
                    </a:ext>
                  </a:extLst>
                </a:gridCol>
              </a:tblGrid>
              <a:tr h="901696">
                <a:tc>
                  <a:txBody>
                    <a:bodyPr/>
                    <a:lstStyle/>
                    <a:p>
                      <a:r>
                        <a:rPr lang="en-ZA" sz="2400" b="1" kern="1200" dirty="0" smtClean="0">
                          <a:solidFill>
                            <a:schemeClr val="bg1"/>
                          </a:solidFill>
                          <a:effectLst/>
                          <a:latin typeface="Century Gothic" panose="020B0502020202020204" pitchFamily="34" charset="0"/>
                          <a:ea typeface="Calibri" panose="020F0502020204030204" pitchFamily="34" charset="0"/>
                          <a:cs typeface="Arial" panose="020B0604020202020204" pitchFamily="34" charset="0"/>
                        </a:rPr>
                        <a:t>Indicator</a:t>
                      </a:r>
                      <a:endParaRPr lang="en-ZA" sz="2400" b="1" kern="1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91436" marR="91436" marT="45717" marB="45717">
                    <a:solidFill>
                      <a:srgbClr val="003366"/>
                    </a:solidFill>
                  </a:tcPr>
                </a:tc>
                <a:tc>
                  <a:txBody>
                    <a:bodyPr/>
                    <a:lstStyle/>
                    <a:p>
                      <a:r>
                        <a:rPr lang="en-ZA" sz="2400" b="1" kern="1200" dirty="0" smtClean="0">
                          <a:solidFill>
                            <a:schemeClr val="bg1"/>
                          </a:solidFill>
                          <a:effectLst/>
                          <a:latin typeface="Century Gothic" panose="020B0502020202020204" pitchFamily="34" charset="0"/>
                          <a:ea typeface="Calibri" panose="020F0502020204030204" pitchFamily="34" charset="0"/>
                          <a:cs typeface="Arial" panose="020B0604020202020204" pitchFamily="34" charset="0"/>
                        </a:rPr>
                        <a:t>Reasons for under-performance</a:t>
                      </a:r>
                      <a:endParaRPr lang="en-ZA" sz="2400" b="1" kern="1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91436" marR="91436" marT="45717" marB="45717">
                    <a:solidFill>
                      <a:srgbClr val="003366"/>
                    </a:solidFill>
                  </a:tcPr>
                </a:tc>
                <a:tc>
                  <a:txBody>
                    <a:bodyPr/>
                    <a:lstStyle/>
                    <a:p>
                      <a:r>
                        <a:rPr lang="en-ZA" sz="2400" b="1" kern="1200" dirty="0" smtClean="0">
                          <a:solidFill>
                            <a:schemeClr val="bg1"/>
                          </a:solidFill>
                          <a:effectLst/>
                          <a:latin typeface="Century Gothic" panose="020B0502020202020204" pitchFamily="34" charset="0"/>
                          <a:ea typeface="Calibri" panose="020F0502020204030204" pitchFamily="34" charset="0"/>
                          <a:cs typeface="Arial" panose="020B0604020202020204" pitchFamily="34" charset="0"/>
                        </a:rPr>
                        <a:t>Future Strategies</a:t>
                      </a:r>
                      <a:endParaRPr lang="en-ZA" sz="2400" b="1" kern="1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91436" marR="91436" marT="45717" marB="45717">
                    <a:solidFill>
                      <a:srgbClr val="003366"/>
                    </a:solidFill>
                  </a:tcPr>
                </a:tc>
                <a:extLst>
                  <a:ext uri="{0D108BD9-81ED-4DB2-BD59-A6C34878D82A}">
                    <a16:rowId xmlns:a16="http://schemas.microsoft.com/office/drawing/2014/main" xmlns="" val="1100576763"/>
                  </a:ext>
                </a:extLst>
              </a:tr>
              <a:tr h="450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kern="1200" dirty="0" smtClean="0">
                          <a:solidFill>
                            <a:schemeClr val="bg1"/>
                          </a:solidFill>
                          <a:effectLst/>
                          <a:latin typeface="Century Gothic" panose="020B0502020202020204" pitchFamily="34" charset="0"/>
                          <a:ea typeface="Calibri" panose="020F0502020204030204" pitchFamily="34" charset="0"/>
                          <a:cs typeface="Arial" panose="020B0604020202020204" pitchFamily="34" charset="0"/>
                        </a:rPr>
                        <a:t>1.1.6</a:t>
                      </a:r>
                      <a:endParaRPr lang="en-ZA" sz="2800" b="1" kern="1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marL="91436" marR="91436" marT="45717" marB="45717">
                    <a:solidFill>
                      <a:srgbClr val="8F6B22"/>
                    </a:solidFill>
                  </a:tcPr>
                </a:tc>
                <a:tc>
                  <a:txBody>
                    <a:bodyPr/>
                    <a:lstStyle/>
                    <a:p>
                      <a:pPr algn="just"/>
                      <a:r>
                        <a:rPr lang="en-ZA" sz="2400" b="0" i="0" u="none" strike="noStrike" kern="1200" baseline="0" dirty="0" smtClean="0">
                          <a:solidFill>
                            <a:schemeClr val="accent6">
                              <a:lumMod val="50000"/>
                            </a:schemeClr>
                          </a:solidFill>
                          <a:latin typeface="Century Gothic" panose="020B0502020202020204" pitchFamily="34" charset="0"/>
                          <a:ea typeface="+mn-ea"/>
                          <a:cs typeface="+mn-cs"/>
                        </a:rPr>
                        <a:t>Late approval of requisitions and reconciliation of creditors’ payments.</a:t>
                      </a:r>
                    </a:p>
                    <a:p>
                      <a:pPr algn="just"/>
                      <a:endParaRPr lang="en-ZA" sz="2400" b="0" i="0" u="none" strike="noStrike" kern="1200" baseline="0" dirty="0" smtClean="0">
                        <a:solidFill>
                          <a:schemeClr val="accent6">
                            <a:lumMod val="50000"/>
                          </a:schemeClr>
                        </a:solidFill>
                        <a:latin typeface="Century Gothic" panose="020B0502020202020204" pitchFamily="34" charset="0"/>
                        <a:ea typeface="+mn-ea"/>
                        <a:cs typeface="+mn-cs"/>
                      </a:endParaRPr>
                    </a:p>
                    <a:p>
                      <a:pPr algn="just"/>
                      <a:r>
                        <a:rPr lang="en-ZA" sz="2400" b="0" i="0" u="none" strike="noStrike" kern="1200" baseline="0" dirty="0" smtClean="0">
                          <a:solidFill>
                            <a:schemeClr val="accent6">
                              <a:lumMod val="50000"/>
                            </a:schemeClr>
                          </a:solidFill>
                          <a:latin typeface="Century Gothic" panose="020B0502020202020204" pitchFamily="34" charset="0"/>
                          <a:ea typeface="+mn-ea"/>
                          <a:cs typeface="+mn-cs"/>
                        </a:rPr>
                        <a:t>Internal controls for managing all received invoices, as well as the reconciliation of invoices to supplier statements, were partially ineffective </a:t>
                      </a:r>
                      <a:endParaRPr lang="en-ZA" sz="2400" b="0" i="0" u="none" strike="noStrike" kern="1200" baseline="0" dirty="0">
                        <a:solidFill>
                          <a:schemeClr val="accent6">
                            <a:lumMod val="50000"/>
                          </a:schemeClr>
                        </a:solidFill>
                        <a:latin typeface="Century Gothic" panose="020B0502020202020204" pitchFamily="34" charset="0"/>
                        <a:ea typeface="+mn-ea"/>
                        <a:cs typeface="+mn-cs"/>
                      </a:endParaRPr>
                    </a:p>
                  </a:txBody>
                  <a:tcPr marL="91436" marR="91436" marT="45717" marB="45717">
                    <a:solidFill>
                      <a:schemeClr val="bg1">
                        <a:lumMod val="85000"/>
                      </a:schemeClr>
                    </a:solidFill>
                  </a:tcPr>
                </a:tc>
                <a:tc>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2400" b="0" i="0" u="none" strike="noStrike" kern="1200" baseline="0" dirty="0" smtClean="0">
                          <a:solidFill>
                            <a:schemeClr val="accent6">
                              <a:lumMod val="50000"/>
                            </a:schemeClr>
                          </a:solidFill>
                          <a:latin typeface="Century Gothic" panose="020B0502020202020204" pitchFamily="34" charset="0"/>
                          <a:ea typeface="+mn-ea"/>
                          <a:cs typeface="+mn-cs"/>
                        </a:rPr>
                        <a:t>The F&amp;SCM Unit has embarked on a process of redesigning internal controls to be more preventative in nature and in line with the technical indicator description.</a:t>
                      </a:r>
                    </a:p>
                    <a:p>
                      <a:pPr marL="90488"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i="0" u="none" strike="noStrike" kern="1200" baseline="0" dirty="0" smtClean="0">
                          <a:solidFill>
                            <a:schemeClr val="accent6">
                              <a:lumMod val="50000"/>
                            </a:schemeClr>
                          </a:solidFill>
                          <a:latin typeface="Century Gothic" panose="020B0502020202020204" pitchFamily="34" charset="0"/>
                          <a:ea typeface="+mn-ea"/>
                          <a:cs typeface="+mn-cs"/>
                        </a:rPr>
                        <a:t>	</a:t>
                      </a:r>
                    </a:p>
                  </a:txBody>
                  <a:tcPr marL="91436" marR="91436" marT="45717" marB="45717">
                    <a:solidFill>
                      <a:schemeClr val="bg1">
                        <a:lumMod val="85000"/>
                      </a:schemeClr>
                    </a:solidFill>
                  </a:tcPr>
                </a:tc>
                <a:extLst>
                  <a:ext uri="{0D108BD9-81ED-4DB2-BD59-A6C34878D82A}">
                    <a16:rowId xmlns:a16="http://schemas.microsoft.com/office/drawing/2014/main" xmlns="" val="1447819543"/>
                  </a:ext>
                </a:extLst>
              </a:tr>
            </a:tbl>
          </a:graphicData>
        </a:graphic>
      </p:graphicFrame>
      <p:sp>
        <p:nvSpPr>
          <p:cNvPr id="3" name="Slide Number Placeholder 2"/>
          <p:cNvSpPr>
            <a:spLocks noGrp="1"/>
          </p:cNvSpPr>
          <p:nvPr>
            <p:ph type="sldNum" sz="quarter" idx="10"/>
          </p:nvPr>
        </p:nvSpPr>
        <p:spPr/>
        <p:txBody>
          <a:bodyPr/>
          <a:lstStyle/>
          <a:p>
            <a:pPr>
              <a:defRPr/>
            </a:pPr>
            <a:fld id="{F937FEEC-829D-4414-9069-FEB67DE83D5B}" type="slidenum">
              <a:rPr lang="en-ZA" smtClean="0"/>
              <a:pPr>
                <a:defRPr/>
              </a:pPr>
              <a:t>15</a:t>
            </a:fld>
            <a:endParaRPr lang="en-Z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63513" y="323850"/>
            <a:ext cx="9677400" cy="933450"/>
          </a:xfrm>
        </p:spPr>
        <p:txBody>
          <a:bodyPr/>
          <a:lstStyle/>
          <a:p>
            <a:r>
              <a:rPr lang="en-ZA" altLang="en-US" sz="3600" dirty="0" smtClean="0"/>
              <a:t/>
            </a:r>
            <a:br>
              <a:rPr lang="en-ZA" altLang="en-US" sz="3600" dirty="0" smtClean="0"/>
            </a:br>
            <a:r>
              <a:rPr lang="en-ZA" altLang="en-US" sz="3600" b="1" dirty="0" smtClean="0">
                <a:latin typeface="Century Gothic" panose="020B0502020202020204" pitchFamily="34" charset="0"/>
              </a:rPr>
              <a:t>Programme 2: Qualifications and Research</a:t>
            </a:r>
            <a:r>
              <a:rPr lang="en-ZA" altLang="en-US" sz="3600" dirty="0" smtClean="0"/>
              <a:t/>
            </a:r>
            <a:br>
              <a:rPr lang="en-ZA" altLang="en-US" sz="3600" dirty="0" smtClean="0"/>
            </a:br>
            <a:endParaRPr lang="en-ZA" altLang="en-US" sz="3600" dirty="0" smtClean="0"/>
          </a:p>
        </p:txBody>
      </p:sp>
      <p:sp>
        <p:nvSpPr>
          <p:cNvPr id="3" name="Content Placeholder 2"/>
          <p:cNvSpPr>
            <a:spLocks noGrp="1"/>
          </p:cNvSpPr>
          <p:nvPr>
            <p:ph idx="1"/>
          </p:nvPr>
        </p:nvSpPr>
        <p:spPr>
          <a:xfrm>
            <a:off x="504825" y="1331913"/>
            <a:ext cx="9066213" cy="5191125"/>
          </a:xfrm>
        </p:spPr>
        <p:txBody>
          <a:bodyPr/>
          <a:lstStyle/>
          <a:p>
            <a:pPr marL="0" indent="0" algn="just" defTabSz="914400">
              <a:lnSpc>
                <a:spcPct val="100000"/>
              </a:lnSpc>
              <a:spcBef>
                <a:spcPct val="20000"/>
              </a:spcBef>
              <a:spcAft>
                <a:spcPct val="0"/>
              </a:spcAft>
              <a:buClrTx/>
              <a:buSzTx/>
              <a:buFont typeface="Wingdings" panose="05000000000000000000" pitchFamily="2" charset="2"/>
              <a:buNone/>
              <a:defRPr/>
            </a:pPr>
            <a:r>
              <a:rPr lang="en-ZA" sz="2400" kern="1200" dirty="0" smtClean="0">
                <a:solidFill>
                  <a:schemeClr val="accent6">
                    <a:lumMod val="50000"/>
                  </a:schemeClr>
                </a:solidFill>
                <a:latin typeface="Century Gothic" panose="020B0502020202020204" pitchFamily="34" charset="0"/>
              </a:rPr>
              <a:t>Programme </a:t>
            </a:r>
            <a:r>
              <a:rPr lang="en-ZA" sz="2400" kern="1200" dirty="0">
                <a:solidFill>
                  <a:schemeClr val="accent6">
                    <a:lumMod val="50000"/>
                  </a:schemeClr>
                </a:solidFill>
                <a:latin typeface="Century Gothic" panose="020B0502020202020204" pitchFamily="34" charset="0"/>
              </a:rPr>
              <a:t>2</a:t>
            </a:r>
            <a:r>
              <a:rPr lang="en-ZA" sz="2400" kern="1200" dirty="0" smtClean="0">
                <a:solidFill>
                  <a:schemeClr val="accent6">
                    <a:lumMod val="50000"/>
                  </a:schemeClr>
                </a:solidFill>
                <a:latin typeface="Century Gothic" panose="020B0502020202020204" pitchFamily="34" charset="0"/>
              </a:rPr>
              <a:t> covers the following sub-programmes:</a:t>
            </a:r>
          </a:p>
          <a:p>
            <a:pPr marL="0" indent="0" algn="just" defTabSz="914400">
              <a:lnSpc>
                <a:spcPct val="100000"/>
              </a:lnSpc>
              <a:spcBef>
                <a:spcPct val="20000"/>
              </a:spcBef>
              <a:spcAft>
                <a:spcPct val="0"/>
              </a:spcAft>
              <a:buClrTx/>
              <a:buSzTx/>
              <a:buFont typeface="Wingdings" panose="05000000000000000000" pitchFamily="2" charset="2"/>
              <a:buNone/>
              <a:defRPr/>
            </a:pPr>
            <a:endParaRPr lang="en-ZA" sz="2400" kern="1200" dirty="0" smtClean="0">
              <a:solidFill>
                <a:schemeClr val="accent6">
                  <a:lumMod val="50000"/>
                </a:schemeClr>
              </a:solidFill>
              <a:latin typeface="Century Gothic" panose="020B0502020202020204" pitchFamily="34" charset="0"/>
            </a:endParaRPr>
          </a:p>
          <a:p>
            <a:pPr marL="0" indent="0" algn="just">
              <a:lnSpc>
                <a:spcPct val="100000"/>
              </a:lnSpc>
              <a:spcBef>
                <a:spcPts val="0"/>
              </a:spcBef>
              <a:spcAft>
                <a:spcPts val="0"/>
              </a:spcAft>
              <a:buFont typeface="Wingdings" panose="05000000000000000000" pitchFamily="2" charset="2"/>
              <a:buNone/>
              <a:defRPr/>
            </a:pPr>
            <a:r>
              <a:rPr lang="en-ZA" sz="2400" b="1" kern="1200" dirty="0" smtClean="0">
                <a:solidFill>
                  <a:schemeClr val="accent6">
                    <a:lumMod val="50000"/>
                  </a:schemeClr>
                </a:solidFill>
                <a:latin typeface="Century Gothic" panose="020B0502020202020204" pitchFamily="34" charset="0"/>
              </a:rPr>
              <a:t>A. Qualifications</a:t>
            </a:r>
            <a:r>
              <a:rPr lang="en-ZA" sz="2400" b="1" kern="1200" dirty="0">
                <a:solidFill>
                  <a:schemeClr val="accent6">
                    <a:lumMod val="50000"/>
                  </a:schemeClr>
                </a:solidFill>
                <a:latin typeface="Century Gothic" panose="020B0502020202020204" pitchFamily="34" charset="0"/>
              </a:rPr>
              <a:t>, Curriculum and </a:t>
            </a:r>
            <a:r>
              <a:rPr lang="en-ZA" sz="2400" b="1" kern="1200" dirty="0" smtClean="0">
                <a:solidFill>
                  <a:schemeClr val="accent6">
                    <a:lumMod val="50000"/>
                  </a:schemeClr>
                </a:solidFill>
                <a:latin typeface="Century Gothic" panose="020B0502020202020204" pitchFamily="34" charset="0"/>
              </a:rPr>
              <a:t>Certification</a:t>
            </a:r>
          </a:p>
          <a:p>
            <a:pPr marL="0" indent="0" algn="just">
              <a:lnSpc>
                <a:spcPct val="100000"/>
              </a:lnSpc>
              <a:spcBef>
                <a:spcPts val="0"/>
              </a:spcBef>
              <a:spcAft>
                <a:spcPts val="0"/>
              </a:spcAft>
              <a:buFont typeface="Wingdings" panose="05000000000000000000" pitchFamily="2" charset="2"/>
              <a:buNone/>
              <a:defRPr/>
            </a:pPr>
            <a:endParaRPr lang="en-ZA" sz="1050" b="1" kern="1200" dirty="0">
              <a:solidFill>
                <a:schemeClr val="accent6">
                  <a:lumMod val="50000"/>
                </a:schemeClr>
              </a:solidFill>
              <a:latin typeface="Century Gothic" panose="020B0502020202020204" pitchFamily="34" charset="0"/>
            </a:endParaRPr>
          </a:p>
          <a:p>
            <a:pPr marL="773112" lvl="1" indent="-342900" algn="just">
              <a:lnSpc>
                <a:spcPct val="100000"/>
              </a:lnSpc>
              <a:spcBef>
                <a:spcPts val="0"/>
              </a:spcBef>
              <a:spcAft>
                <a:spcPts val="0"/>
              </a:spcAft>
              <a:buFont typeface="Wingdings" panose="05000000000000000000" pitchFamily="2" charset="2"/>
              <a:buChar char="§"/>
              <a:defRPr/>
            </a:pPr>
            <a:r>
              <a:rPr lang="en-ZA" sz="2400" kern="1200" dirty="0" smtClean="0">
                <a:solidFill>
                  <a:schemeClr val="accent6">
                    <a:lumMod val="50000"/>
                  </a:schemeClr>
                </a:solidFill>
                <a:latin typeface="Century Gothic" panose="020B0502020202020204" pitchFamily="34" charset="0"/>
              </a:rPr>
              <a:t>Ensuring </a:t>
            </a:r>
            <a:r>
              <a:rPr lang="en-ZA" sz="2400" kern="1200" dirty="0">
                <a:solidFill>
                  <a:schemeClr val="accent6">
                    <a:lumMod val="50000"/>
                  </a:schemeClr>
                </a:solidFill>
                <a:latin typeface="Century Gothic" panose="020B0502020202020204" pitchFamily="34" charset="0"/>
              </a:rPr>
              <a:t>and </a:t>
            </a:r>
            <a:r>
              <a:rPr lang="en-ZA" sz="2400" kern="1200" dirty="0" smtClean="0">
                <a:solidFill>
                  <a:schemeClr val="accent6">
                    <a:lumMod val="50000"/>
                  </a:schemeClr>
                </a:solidFill>
                <a:latin typeface="Century Gothic" panose="020B0502020202020204" pitchFamily="34" charset="0"/>
              </a:rPr>
              <a:t>enhancing </a:t>
            </a:r>
            <a:r>
              <a:rPr lang="en-ZA" sz="2400" kern="1200" dirty="0">
                <a:solidFill>
                  <a:schemeClr val="accent6">
                    <a:lumMod val="50000"/>
                  </a:schemeClr>
                </a:solidFill>
                <a:latin typeface="Century Gothic" panose="020B0502020202020204" pitchFamily="34" charset="0"/>
              </a:rPr>
              <a:t>the status and quality of </a:t>
            </a:r>
            <a:r>
              <a:rPr lang="en-ZA" sz="2400" kern="1200" dirty="0" smtClean="0">
                <a:solidFill>
                  <a:schemeClr val="accent6">
                    <a:lumMod val="50000"/>
                  </a:schemeClr>
                </a:solidFill>
                <a:latin typeface="Century Gothic" panose="020B0502020202020204" pitchFamily="34" charset="0"/>
              </a:rPr>
              <a:t>qualifications on the sub-framework, which Umalusi </a:t>
            </a:r>
            <a:r>
              <a:rPr lang="en-ZA" sz="2400" kern="1200" dirty="0">
                <a:solidFill>
                  <a:schemeClr val="accent6">
                    <a:lumMod val="50000"/>
                  </a:schemeClr>
                </a:solidFill>
                <a:latin typeface="Century Gothic" panose="020B0502020202020204" pitchFamily="34" charset="0"/>
              </a:rPr>
              <a:t>develops, </a:t>
            </a:r>
            <a:r>
              <a:rPr lang="en-ZA" sz="2400" kern="1200" dirty="0" smtClean="0">
                <a:solidFill>
                  <a:schemeClr val="accent6">
                    <a:lumMod val="50000"/>
                  </a:schemeClr>
                </a:solidFill>
                <a:latin typeface="Century Gothic" panose="020B0502020202020204" pitchFamily="34" charset="0"/>
              </a:rPr>
              <a:t>manages and reviews;</a:t>
            </a:r>
          </a:p>
          <a:p>
            <a:pPr marL="773112" lvl="1" indent="-342900" algn="just">
              <a:lnSpc>
                <a:spcPct val="100000"/>
              </a:lnSpc>
              <a:spcBef>
                <a:spcPts val="0"/>
              </a:spcBef>
              <a:spcAft>
                <a:spcPts val="0"/>
              </a:spcAft>
              <a:buFont typeface="Wingdings" panose="05000000000000000000" pitchFamily="2" charset="2"/>
              <a:buChar char="§"/>
              <a:defRPr/>
            </a:pPr>
            <a:r>
              <a:rPr lang="en-ZA" sz="2400" kern="1200" dirty="0" smtClean="0">
                <a:solidFill>
                  <a:schemeClr val="accent6">
                    <a:lumMod val="50000"/>
                  </a:schemeClr>
                </a:solidFill>
                <a:latin typeface="Century Gothic" panose="020B0502020202020204" pitchFamily="34" charset="0"/>
              </a:rPr>
              <a:t>Evaluating curricula to ensure that these are of acceptable quality;</a:t>
            </a:r>
          </a:p>
          <a:p>
            <a:pPr marL="773112" lvl="1" indent="-342900" algn="just">
              <a:lnSpc>
                <a:spcPct val="100000"/>
              </a:lnSpc>
              <a:spcBef>
                <a:spcPts val="0"/>
              </a:spcBef>
              <a:spcAft>
                <a:spcPts val="0"/>
              </a:spcAft>
              <a:buFont typeface="Wingdings" panose="05000000000000000000" pitchFamily="2" charset="2"/>
              <a:buChar char="§"/>
              <a:defRPr/>
            </a:pPr>
            <a:r>
              <a:rPr lang="en-ZA" sz="2400" kern="1200" dirty="0" smtClean="0">
                <a:solidFill>
                  <a:schemeClr val="accent6">
                    <a:lumMod val="50000"/>
                  </a:schemeClr>
                </a:solidFill>
                <a:latin typeface="Century Gothic" panose="020B0502020202020204" pitchFamily="34" charset="0"/>
              </a:rPr>
              <a:t>The certification of candidate performance for all qualifications on the GFETQSF; and  </a:t>
            </a:r>
            <a:endParaRPr lang="en-ZA" sz="2400" kern="1200" dirty="0">
              <a:solidFill>
                <a:schemeClr val="accent6">
                  <a:lumMod val="50000"/>
                </a:schemeClr>
              </a:solidFill>
              <a:latin typeface="Century Gothic" panose="020B0502020202020204" pitchFamily="34" charset="0"/>
            </a:endParaRPr>
          </a:p>
          <a:p>
            <a:pPr marL="773112" lvl="1" indent="-342900" algn="just">
              <a:lnSpc>
                <a:spcPct val="100000"/>
              </a:lnSpc>
              <a:spcBef>
                <a:spcPts val="0"/>
              </a:spcBef>
              <a:spcAft>
                <a:spcPts val="0"/>
              </a:spcAft>
              <a:buFont typeface="Wingdings" panose="05000000000000000000" pitchFamily="2" charset="2"/>
              <a:buChar char="§"/>
              <a:defRPr/>
            </a:pPr>
            <a:r>
              <a:rPr lang="en-ZA" sz="2400" kern="1200" dirty="0" smtClean="0">
                <a:solidFill>
                  <a:schemeClr val="accent6">
                    <a:lumMod val="50000"/>
                  </a:schemeClr>
                </a:solidFill>
                <a:latin typeface="Century Gothic" panose="020B0502020202020204" pitchFamily="34" charset="0"/>
              </a:rPr>
              <a:t>Verifying all qualifications Umalusi and its predecessor, SAFCERT, have issued since 1992.</a:t>
            </a:r>
          </a:p>
        </p:txBody>
      </p:sp>
      <p:sp>
        <p:nvSpPr>
          <p:cNvPr id="2" name="Slide Number Placeholder 1"/>
          <p:cNvSpPr>
            <a:spLocks noGrp="1"/>
          </p:cNvSpPr>
          <p:nvPr>
            <p:ph type="sldNum" sz="quarter" idx="10"/>
          </p:nvPr>
        </p:nvSpPr>
        <p:spPr/>
        <p:txBody>
          <a:bodyPr/>
          <a:lstStyle/>
          <a:p>
            <a:pPr>
              <a:defRPr/>
            </a:pPr>
            <a:fld id="{08838535-52CA-4140-ACB0-A4EA3F4CEF9F}" type="slidenum">
              <a:rPr lang="en-ZA" smtClean="0"/>
              <a:pPr>
                <a:defRPr/>
              </a:pPr>
              <a:t>16</a:t>
            </a:fld>
            <a:endParaRPr lang="en-Z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63513" y="323850"/>
            <a:ext cx="9677400" cy="933450"/>
          </a:xfrm>
        </p:spPr>
        <p:txBody>
          <a:bodyPr/>
          <a:lstStyle/>
          <a:p>
            <a:r>
              <a:rPr lang="en-ZA" altLang="en-US" sz="3600" dirty="0" smtClean="0"/>
              <a:t/>
            </a:r>
            <a:br>
              <a:rPr lang="en-ZA" altLang="en-US" sz="3600" dirty="0" smtClean="0"/>
            </a:br>
            <a:r>
              <a:rPr lang="en-ZA" altLang="en-US" sz="3600" b="1" dirty="0" smtClean="0">
                <a:latin typeface="Century Gothic" panose="020B0502020202020204" pitchFamily="34" charset="0"/>
              </a:rPr>
              <a:t>Programme 2: Qualifications and Research…</a:t>
            </a:r>
            <a:r>
              <a:rPr lang="en-ZA" altLang="en-US" sz="3600" dirty="0" smtClean="0"/>
              <a:t/>
            </a:r>
            <a:br>
              <a:rPr lang="en-ZA" altLang="en-US" sz="3600" dirty="0" smtClean="0"/>
            </a:br>
            <a:endParaRPr lang="en-ZA" altLang="en-US" sz="3600" dirty="0" smtClean="0"/>
          </a:p>
        </p:txBody>
      </p:sp>
      <p:sp>
        <p:nvSpPr>
          <p:cNvPr id="35843" name="Content Placeholder 2"/>
          <p:cNvSpPr>
            <a:spLocks noGrp="1"/>
          </p:cNvSpPr>
          <p:nvPr>
            <p:ph idx="1"/>
          </p:nvPr>
        </p:nvSpPr>
        <p:spPr/>
        <p:txBody>
          <a:bodyPr/>
          <a:lstStyle/>
          <a:p>
            <a:pPr marL="0" indent="0" algn="just">
              <a:lnSpc>
                <a:spcPct val="100000"/>
              </a:lnSpc>
              <a:spcAft>
                <a:spcPct val="0"/>
              </a:spcAft>
              <a:buFont typeface="Wingdings" panose="05000000000000000000" pitchFamily="2" charset="2"/>
              <a:buNone/>
            </a:pPr>
            <a:r>
              <a:rPr lang="en-ZA" altLang="en-US" sz="2400" b="1" dirty="0" smtClean="0">
                <a:solidFill>
                  <a:srgbClr val="16165D"/>
                </a:solidFill>
                <a:latin typeface="Century Gothic" panose="020B0502020202020204" pitchFamily="34" charset="0"/>
              </a:rPr>
              <a:t>B. Statistical Information and Research</a:t>
            </a:r>
          </a:p>
          <a:p>
            <a:pPr marL="0" indent="0" algn="just">
              <a:lnSpc>
                <a:spcPct val="100000"/>
              </a:lnSpc>
              <a:spcBef>
                <a:spcPct val="20000"/>
              </a:spcBef>
              <a:spcAft>
                <a:spcPct val="0"/>
              </a:spcAft>
              <a:buClrTx/>
              <a:buSzTx/>
              <a:buFont typeface="Wingdings" panose="05000000000000000000" pitchFamily="2" charset="2"/>
              <a:buNone/>
            </a:pPr>
            <a:endParaRPr lang="en-ZA" altLang="en-US" sz="900" b="1" dirty="0" smtClean="0">
              <a:solidFill>
                <a:srgbClr val="16165D"/>
              </a:solidFill>
              <a:latin typeface="Century Gothic" panose="020B0502020202020204" pitchFamily="34" charset="0"/>
            </a:endParaRPr>
          </a:p>
          <a:p>
            <a:pPr marL="0" indent="0" algn="just">
              <a:lnSpc>
                <a:spcPct val="100000"/>
              </a:lnSpc>
              <a:spcAft>
                <a:spcPct val="0"/>
              </a:spcAft>
              <a:buFont typeface="Wingdings" panose="05000000000000000000" pitchFamily="2" charset="2"/>
              <a:buNone/>
            </a:pPr>
            <a:r>
              <a:rPr lang="en-ZA" altLang="en-US" sz="24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The mandate of this sub-programme is to:</a:t>
            </a:r>
          </a:p>
          <a:p>
            <a:pPr marL="0" indent="0" algn="just">
              <a:lnSpc>
                <a:spcPct val="100000"/>
              </a:lnSpc>
              <a:spcAft>
                <a:spcPct val="0"/>
              </a:spcAft>
              <a:buFont typeface="Wingdings" panose="05000000000000000000" pitchFamily="2" charset="2"/>
              <a:buNone/>
            </a:pPr>
            <a:endParaRPr lang="en-ZA" altLang="en-US" sz="2400" dirty="0" smtClean="0">
              <a:solidFill>
                <a:srgbClr val="16165D"/>
              </a:solidFill>
              <a:latin typeface="Century Gothic" panose="020B0502020202020204" pitchFamily="34" charset="0"/>
              <a:cs typeface="Times New Roman" panose="02020603050405020304" pitchFamily="18" charset="0"/>
            </a:endParaRPr>
          </a:p>
          <a:p>
            <a:pPr marL="800100" lvl="1" indent="-342900" algn="just">
              <a:lnSpc>
                <a:spcPct val="100000"/>
              </a:lnSpc>
              <a:spcAft>
                <a:spcPct val="0"/>
              </a:spcAft>
              <a:buFont typeface="Wingdings" panose="05000000000000000000" pitchFamily="2" charset="2"/>
              <a:buChar char="§"/>
            </a:pPr>
            <a:r>
              <a:rPr lang="en-ZA" altLang="en-US" sz="2400" dirty="0" smtClean="0">
                <a:solidFill>
                  <a:srgbClr val="16165D"/>
                </a:solidFill>
                <a:latin typeface="Century Gothic" panose="020B0502020202020204" pitchFamily="34" charset="0"/>
                <a:cs typeface="Times New Roman" panose="02020603050405020304" pitchFamily="18" charset="0"/>
              </a:rPr>
              <a:t>Conduct research that is informed by the emerging needs of the education system so as to engage stakeholders towards innovative thinking;</a:t>
            </a:r>
          </a:p>
          <a:p>
            <a:pPr marL="800100" lvl="1" indent="-342900" algn="just">
              <a:lnSpc>
                <a:spcPct val="100000"/>
              </a:lnSpc>
              <a:spcAft>
                <a:spcPct val="0"/>
              </a:spcAft>
              <a:buFont typeface="Wingdings" panose="05000000000000000000" pitchFamily="2" charset="2"/>
              <a:buChar char="§"/>
            </a:pPr>
            <a:r>
              <a:rPr lang="en-ZA" altLang="en-US" sz="2400" dirty="0" smtClean="0">
                <a:solidFill>
                  <a:srgbClr val="16165D"/>
                </a:solidFill>
                <a:latin typeface="Century Gothic" panose="020B0502020202020204" pitchFamily="34" charset="0"/>
                <a:cs typeface="Times New Roman" panose="02020603050405020304" pitchFamily="18" charset="0"/>
              </a:rPr>
              <a:t>Report on the key indicators of quality and standards in general and further education and training; </a:t>
            </a:r>
          </a:p>
          <a:p>
            <a:pPr marL="800100" lvl="1" indent="-342900" algn="just">
              <a:lnSpc>
                <a:spcPct val="100000"/>
              </a:lnSpc>
              <a:spcAft>
                <a:spcPct val="0"/>
              </a:spcAft>
              <a:buFont typeface="Wingdings" panose="05000000000000000000" pitchFamily="2" charset="2"/>
              <a:buChar char="§"/>
            </a:pPr>
            <a:r>
              <a:rPr lang="en-ZA" altLang="en-US" sz="2400" dirty="0" smtClean="0">
                <a:solidFill>
                  <a:srgbClr val="16165D"/>
                </a:solidFill>
                <a:latin typeface="Century Gothic" panose="020B0502020202020204" pitchFamily="34" charset="0"/>
                <a:cs typeface="Times New Roman" panose="02020603050405020304" pitchFamily="18" charset="0"/>
              </a:rPr>
              <a:t>Establish and maintain databases; and</a:t>
            </a:r>
          </a:p>
          <a:p>
            <a:pPr marL="800100" lvl="1" indent="-342900" algn="just">
              <a:lnSpc>
                <a:spcPct val="100000"/>
              </a:lnSpc>
              <a:spcAft>
                <a:spcPct val="0"/>
              </a:spcAft>
              <a:buFont typeface="Wingdings" panose="05000000000000000000" pitchFamily="2" charset="2"/>
              <a:buChar char="§"/>
            </a:pPr>
            <a:r>
              <a:rPr lang="en-ZA" altLang="en-US" sz="2400" dirty="0" smtClean="0">
                <a:solidFill>
                  <a:srgbClr val="16165D"/>
                </a:solidFill>
                <a:latin typeface="Century Gothic" panose="020B0502020202020204" pitchFamily="34" charset="0"/>
                <a:cs typeface="Times New Roman" panose="02020603050405020304" pitchFamily="18" charset="0"/>
              </a:rPr>
              <a:t>Lead research and analysis and provide statistical support and information across Umalusi.</a:t>
            </a:r>
            <a:endParaRPr lang="en-ZA" altLang="en-US" sz="3200" dirty="0" smtClean="0">
              <a:solidFill>
                <a:srgbClr val="16165D"/>
              </a:solidFill>
              <a:latin typeface="Century Gothic" panose="020B0502020202020204" pitchFamily="34" charset="0"/>
            </a:endParaRPr>
          </a:p>
          <a:p>
            <a:pPr marL="800100" lvl="1" indent="-342900" algn="just">
              <a:lnSpc>
                <a:spcPct val="100000"/>
              </a:lnSpc>
              <a:spcBef>
                <a:spcPct val="20000"/>
              </a:spcBef>
              <a:spcAft>
                <a:spcPct val="0"/>
              </a:spcAft>
              <a:buClrTx/>
              <a:buSzTx/>
              <a:buFont typeface="Arial" panose="020B0604020202020204" pitchFamily="34" charset="0"/>
              <a:buChar char="•"/>
            </a:pPr>
            <a:endParaRPr lang="en-ZA" altLang="en-US" sz="2000" dirty="0" smtClean="0">
              <a:solidFill>
                <a:srgbClr val="16165D"/>
              </a:solidFill>
              <a:latin typeface="Century Gothic" panose="020B0502020202020204" pitchFamily="34" charset="0"/>
            </a:endParaRPr>
          </a:p>
        </p:txBody>
      </p:sp>
      <p:sp>
        <p:nvSpPr>
          <p:cNvPr id="2" name="Slide Number Placeholder 1"/>
          <p:cNvSpPr>
            <a:spLocks noGrp="1"/>
          </p:cNvSpPr>
          <p:nvPr>
            <p:ph type="sldNum" sz="quarter" idx="10"/>
          </p:nvPr>
        </p:nvSpPr>
        <p:spPr/>
        <p:txBody>
          <a:bodyPr/>
          <a:lstStyle/>
          <a:p>
            <a:pPr>
              <a:defRPr/>
            </a:pPr>
            <a:fld id="{B0B13A7B-6957-4A38-AB02-FCA5D08D04C4}" type="slidenum">
              <a:rPr lang="en-ZA" smtClean="0"/>
              <a:pPr>
                <a:defRPr/>
              </a:pPr>
              <a:t>17</a:t>
            </a:fld>
            <a:endParaRPr lang="en-Z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04825" y="220663"/>
            <a:ext cx="9072563" cy="885825"/>
          </a:xfrm>
        </p:spPr>
        <p:txBody>
          <a:bodyPr/>
          <a:lstStyle/>
          <a:p>
            <a:r>
              <a:rPr lang="en-ZA" altLang="en-US" sz="4000" b="1" dirty="0" smtClean="0">
                <a:latin typeface="Century Gothic" panose="020B0502020202020204" pitchFamily="34" charset="0"/>
              </a:rPr>
              <a:t>Programme 2  </a:t>
            </a:r>
            <a:br>
              <a:rPr lang="en-ZA" altLang="en-US" sz="4000" b="1" dirty="0" smtClean="0">
                <a:latin typeface="Century Gothic" panose="020B0502020202020204" pitchFamily="34" charset="0"/>
              </a:rPr>
            </a:br>
            <a:r>
              <a:rPr lang="en-ZA" altLang="en-US" sz="4000" b="1" dirty="0" smtClean="0">
                <a:latin typeface="Century Gothic" panose="020B0502020202020204" pitchFamily="34" charset="0"/>
              </a:rPr>
              <a:t>- Analysis of performance</a:t>
            </a:r>
            <a:endParaRPr lang="en-ZA" altLang="en-US" sz="4000" b="1" dirty="0" smtClean="0"/>
          </a:p>
        </p:txBody>
      </p:sp>
      <p:sp>
        <p:nvSpPr>
          <p:cNvPr id="3" name="Text Placeholder 2"/>
          <p:cNvSpPr>
            <a:spLocks noGrp="1"/>
          </p:cNvSpPr>
          <p:nvPr>
            <p:ph type="body" idx="1"/>
          </p:nvPr>
        </p:nvSpPr>
        <p:spPr>
          <a:xfrm>
            <a:off x="496888" y="1417638"/>
            <a:ext cx="4452937" cy="639762"/>
          </a:xfrm>
        </p:spPr>
        <p:txBody>
          <a:bodyPr/>
          <a:lstStyle/>
          <a:p>
            <a:pPr>
              <a:defRPr/>
            </a:pPr>
            <a:r>
              <a:rPr lang="en-ZA" kern="1200" dirty="0" smtClean="0">
                <a:solidFill>
                  <a:srgbClr val="8F6B22"/>
                </a:solidFill>
                <a:latin typeface="Century Gothic" panose="020B0502020202020204" pitchFamily="34" charset="0"/>
              </a:rPr>
              <a:t>Indicators </a:t>
            </a:r>
            <a:r>
              <a:rPr lang="en-ZA" kern="1200" dirty="0">
                <a:solidFill>
                  <a:srgbClr val="8F6B22"/>
                </a:solidFill>
                <a:latin typeface="Century Gothic" panose="020B0502020202020204" pitchFamily="34" charset="0"/>
              </a:rPr>
              <a:t>achieved or over-achieved</a:t>
            </a:r>
          </a:p>
        </p:txBody>
      </p:sp>
      <p:sp>
        <p:nvSpPr>
          <p:cNvPr id="4" name="Content Placeholder 3"/>
          <p:cNvSpPr>
            <a:spLocks noGrp="1"/>
          </p:cNvSpPr>
          <p:nvPr>
            <p:ph sz="half" idx="2"/>
          </p:nvPr>
        </p:nvSpPr>
        <p:spPr>
          <a:xfrm>
            <a:off x="228600" y="2298700"/>
            <a:ext cx="4724400" cy="4125913"/>
          </a:xfrm>
        </p:spPr>
        <p:txBody>
          <a:bodyPr/>
          <a:lstStyle/>
          <a:p>
            <a:pPr>
              <a:buClr>
                <a:srgbClr val="8F6B22"/>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2.1.1: </a:t>
            </a:r>
            <a:r>
              <a:rPr lang="en-ZA" sz="2000" kern="1200" dirty="0">
                <a:solidFill>
                  <a:schemeClr val="accent6">
                    <a:lumMod val="50000"/>
                  </a:schemeClr>
                </a:solidFill>
                <a:latin typeface="Century Gothic" panose="020B0502020202020204" pitchFamily="34" charset="0"/>
              </a:rPr>
              <a:t>Number of reports produced on the management of qualifications in the sub-framework</a:t>
            </a:r>
          </a:p>
          <a:p>
            <a:pPr>
              <a:buClr>
                <a:srgbClr val="8F6B22"/>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2.1.2: </a:t>
            </a:r>
            <a:r>
              <a:rPr lang="en-ZA" sz="2000" kern="1200" dirty="0">
                <a:solidFill>
                  <a:schemeClr val="accent6">
                    <a:lumMod val="50000"/>
                  </a:schemeClr>
                </a:solidFill>
                <a:latin typeface="Century Gothic" panose="020B0502020202020204" pitchFamily="34" charset="0"/>
              </a:rPr>
              <a:t>Number of curricula evaluated </a:t>
            </a:r>
            <a:r>
              <a:rPr lang="en-ZA" sz="2000" kern="1200" dirty="0" smtClean="0">
                <a:solidFill>
                  <a:schemeClr val="accent6">
                    <a:lumMod val="50000"/>
                  </a:schemeClr>
                </a:solidFill>
                <a:latin typeface="Century Gothic" panose="020B0502020202020204" pitchFamily="34" charset="0"/>
              </a:rPr>
              <a:t>annually</a:t>
            </a:r>
          </a:p>
          <a:p>
            <a:pPr>
              <a:buClr>
                <a:srgbClr val="8F6B22"/>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2.1.4: </a:t>
            </a:r>
            <a:r>
              <a:rPr lang="en-ZA" sz="2000" kern="1200" dirty="0">
                <a:solidFill>
                  <a:schemeClr val="accent6">
                    <a:lumMod val="50000"/>
                  </a:schemeClr>
                </a:solidFill>
                <a:latin typeface="Century Gothic" panose="020B0502020202020204" pitchFamily="34" charset="0"/>
              </a:rPr>
              <a:t>Percentage of error-free  learner records for which a certificate is printed annually</a:t>
            </a:r>
          </a:p>
          <a:p>
            <a:pPr>
              <a:buClr>
                <a:srgbClr val="8F6B22"/>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2.1.5: Verification requests processed within 2 working days</a:t>
            </a:r>
          </a:p>
          <a:p>
            <a:pPr>
              <a:buClr>
                <a:srgbClr val="8F6B22"/>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2.2.1 Research reports completed</a:t>
            </a:r>
          </a:p>
          <a:p>
            <a:pPr>
              <a:buClr>
                <a:srgbClr val="8F6B22"/>
              </a:buClr>
              <a:buSzPct val="100000"/>
              <a:buFont typeface="Wingdings" panose="05000000000000000000" pitchFamily="2" charset="2"/>
              <a:buChar char="Ø"/>
              <a:defRPr/>
            </a:pPr>
            <a:endParaRPr lang="en-ZA" sz="2000" dirty="0"/>
          </a:p>
          <a:p>
            <a:pPr>
              <a:buClr>
                <a:srgbClr val="8F6B22"/>
              </a:buClr>
              <a:buSzPct val="100000"/>
              <a:buFont typeface="Wingdings" panose="05000000000000000000" pitchFamily="2" charset="2"/>
              <a:buChar char="Ø"/>
              <a:defRPr/>
            </a:pPr>
            <a:endParaRPr lang="en-ZA" sz="2000" kern="1200" dirty="0" smtClean="0">
              <a:solidFill>
                <a:schemeClr val="accent6">
                  <a:lumMod val="50000"/>
                </a:schemeClr>
              </a:solidFill>
              <a:latin typeface="Century Gothic" panose="020B0502020202020204" pitchFamily="34" charset="0"/>
            </a:endParaRPr>
          </a:p>
        </p:txBody>
      </p:sp>
      <p:sp>
        <p:nvSpPr>
          <p:cNvPr id="5" name="Text Placeholder 4"/>
          <p:cNvSpPr>
            <a:spLocks noGrp="1"/>
          </p:cNvSpPr>
          <p:nvPr>
            <p:ph type="body" sz="quarter" idx="3"/>
          </p:nvPr>
        </p:nvSpPr>
        <p:spPr>
          <a:xfrm>
            <a:off x="5403850" y="1435100"/>
            <a:ext cx="4456113" cy="411163"/>
          </a:xfrm>
        </p:spPr>
        <p:txBody>
          <a:bodyPr/>
          <a:lstStyle/>
          <a:p>
            <a:pPr>
              <a:defRPr/>
            </a:pPr>
            <a:r>
              <a:rPr lang="en-ZA" kern="1200" dirty="0">
                <a:solidFill>
                  <a:schemeClr val="accent6">
                    <a:lumMod val="50000"/>
                  </a:schemeClr>
                </a:solidFill>
                <a:latin typeface="Century Gothic" panose="020B0502020202020204" pitchFamily="34" charset="0"/>
              </a:rPr>
              <a:t>Indicators under-achieved</a:t>
            </a:r>
          </a:p>
        </p:txBody>
      </p:sp>
      <p:sp>
        <p:nvSpPr>
          <p:cNvPr id="6" name="Content Placeholder 5"/>
          <p:cNvSpPr>
            <a:spLocks noGrp="1"/>
          </p:cNvSpPr>
          <p:nvPr>
            <p:ph sz="quarter" idx="4"/>
          </p:nvPr>
        </p:nvSpPr>
        <p:spPr>
          <a:xfrm>
            <a:off x="5403850" y="2333625"/>
            <a:ext cx="4456113" cy="4111625"/>
          </a:xfrm>
        </p:spPr>
        <p:txBody>
          <a:bodyPr/>
          <a:lstStyle/>
          <a:p>
            <a:pPr>
              <a:buClr>
                <a:srgbClr val="004A8F"/>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2.1.3: Datasets created within 21 working days </a:t>
            </a:r>
          </a:p>
        </p:txBody>
      </p:sp>
      <p:sp>
        <p:nvSpPr>
          <p:cNvPr id="2" name="Slide Number Placeholder 1"/>
          <p:cNvSpPr>
            <a:spLocks noGrp="1"/>
          </p:cNvSpPr>
          <p:nvPr>
            <p:ph type="sldNum" sz="quarter" idx="10"/>
          </p:nvPr>
        </p:nvSpPr>
        <p:spPr/>
        <p:txBody>
          <a:bodyPr/>
          <a:lstStyle/>
          <a:p>
            <a:pPr>
              <a:defRPr/>
            </a:pPr>
            <a:fld id="{A0E0590C-63D7-4BEE-B256-237C26ABF152}" type="slidenum">
              <a:rPr lang="en-ZA" smtClean="0"/>
              <a:pPr>
                <a:defRPr/>
              </a:pPr>
              <a:t>18</a:t>
            </a:fld>
            <a:endParaRPr lang="en-Z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198438"/>
            <a:ext cx="9066212" cy="762000"/>
          </a:xfrm>
        </p:spPr>
        <p:txBody>
          <a:bodyPr/>
          <a:lstStyle/>
          <a:p>
            <a:r>
              <a:rPr lang="en-ZA" altLang="en-US" sz="3600" dirty="0" smtClean="0"/>
              <a:t/>
            </a:r>
            <a:br>
              <a:rPr lang="en-ZA" altLang="en-US" sz="3600" dirty="0" smtClean="0"/>
            </a:br>
            <a:r>
              <a:rPr lang="en-ZA" altLang="en-US" sz="3600" dirty="0" smtClean="0"/>
              <a:t/>
            </a:r>
            <a:br>
              <a:rPr lang="en-ZA" altLang="en-US" sz="3600" dirty="0" smtClean="0"/>
            </a:br>
            <a:r>
              <a:rPr lang="en-ZA" altLang="en-US" sz="3600" b="1" dirty="0" smtClean="0">
                <a:latin typeface="Century Gothic" panose="020B0502020202020204" pitchFamily="34" charset="0"/>
              </a:rPr>
              <a:t>Programme 2: Future strategies</a:t>
            </a:r>
            <a:r>
              <a:rPr lang="en-ZA" altLang="en-US" sz="3600" dirty="0" smtClean="0"/>
              <a:t/>
            </a:r>
            <a:br>
              <a:rPr lang="en-ZA" altLang="en-US" sz="3600" dirty="0" smtClean="0"/>
            </a:br>
            <a:r>
              <a:rPr lang="en-ZA" altLang="en-US" sz="3600" dirty="0" smtClean="0"/>
              <a:t/>
            </a:r>
            <a:br>
              <a:rPr lang="en-ZA" altLang="en-US" sz="3600" dirty="0" smtClean="0"/>
            </a:br>
            <a:endParaRPr lang="en-ZA" altLang="en-US" sz="3600" dirty="0" smtClean="0"/>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1208107209"/>
              </p:ext>
            </p:extLst>
          </p:nvPr>
        </p:nvGraphicFramePr>
        <p:xfrm>
          <a:off x="163513" y="1036638"/>
          <a:ext cx="9753600" cy="5397500"/>
        </p:xfrm>
        <a:graphic>
          <a:graphicData uri="http://schemas.openxmlformats.org/drawingml/2006/table">
            <a:tbl>
              <a:tblPr firstRow="1" bandRow="1">
                <a:tableStyleId>{5C22544A-7EE6-4342-B048-85BDC9FD1C3A}</a:tableStyleId>
              </a:tblPr>
              <a:tblGrid>
                <a:gridCol w="1500553">
                  <a:extLst>
                    <a:ext uri="{9D8B030D-6E8A-4147-A177-3AD203B41FA5}">
                      <a16:colId xmlns:a16="http://schemas.microsoft.com/office/drawing/2014/main" xmlns="" val="1388299293"/>
                    </a:ext>
                  </a:extLst>
                </a:gridCol>
                <a:gridCol w="2919046">
                  <a:extLst>
                    <a:ext uri="{9D8B030D-6E8A-4147-A177-3AD203B41FA5}">
                      <a16:colId xmlns:a16="http://schemas.microsoft.com/office/drawing/2014/main" xmlns="" val="3798398798"/>
                    </a:ext>
                  </a:extLst>
                </a:gridCol>
                <a:gridCol w="5334001">
                  <a:extLst>
                    <a:ext uri="{9D8B030D-6E8A-4147-A177-3AD203B41FA5}">
                      <a16:colId xmlns:a16="http://schemas.microsoft.com/office/drawing/2014/main" xmlns="" val="1712509349"/>
                    </a:ext>
                  </a:extLst>
                </a:gridCol>
              </a:tblGrid>
              <a:tr h="917292">
                <a:tc>
                  <a:txBody>
                    <a:bodyPr/>
                    <a:lstStyle/>
                    <a:p>
                      <a:r>
                        <a:rPr lang="en-ZA" sz="2200" dirty="0" smtClean="0">
                          <a:latin typeface="Century Gothic" panose="020B0502020202020204" pitchFamily="34" charset="0"/>
                        </a:rPr>
                        <a:t>Indicator</a:t>
                      </a:r>
                      <a:endParaRPr lang="en-ZA" sz="2200" dirty="0">
                        <a:latin typeface="Century Gothic" panose="020B0502020202020204" pitchFamily="34" charset="0"/>
                      </a:endParaRPr>
                    </a:p>
                  </a:txBody>
                  <a:tcPr>
                    <a:solidFill>
                      <a:srgbClr val="003366"/>
                    </a:solidFill>
                  </a:tcPr>
                </a:tc>
                <a:tc>
                  <a:txBody>
                    <a:bodyPr/>
                    <a:lstStyle/>
                    <a:p>
                      <a:r>
                        <a:rPr lang="en-ZA" sz="2200" dirty="0" smtClean="0">
                          <a:latin typeface="Century Gothic" panose="020B0502020202020204" pitchFamily="34" charset="0"/>
                        </a:rPr>
                        <a:t>Reasons for under-performance</a:t>
                      </a:r>
                      <a:endParaRPr lang="en-ZA" sz="2200" dirty="0">
                        <a:latin typeface="Century Gothic" panose="020B0502020202020204" pitchFamily="34" charset="0"/>
                      </a:endParaRPr>
                    </a:p>
                  </a:txBody>
                  <a:tcPr>
                    <a:solidFill>
                      <a:srgbClr val="003366"/>
                    </a:solidFill>
                  </a:tcPr>
                </a:tc>
                <a:tc>
                  <a:txBody>
                    <a:bodyPr/>
                    <a:lstStyle/>
                    <a:p>
                      <a:r>
                        <a:rPr lang="en-ZA" sz="2200" dirty="0" smtClean="0">
                          <a:latin typeface="Century Gothic" panose="020B0502020202020204" pitchFamily="34" charset="0"/>
                        </a:rPr>
                        <a:t>Future Strategies</a:t>
                      </a:r>
                      <a:endParaRPr lang="en-ZA" sz="2200" dirty="0">
                        <a:latin typeface="Century Gothic" panose="020B0502020202020204" pitchFamily="34" charset="0"/>
                      </a:endParaRPr>
                    </a:p>
                  </a:txBody>
                  <a:tcPr>
                    <a:solidFill>
                      <a:srgbClr val="003366"/>
                    </a:solidFill>
                  </a:tcPr>
                </a:tc>
                <a:extLst>
                  <a:ext uri="{0D108BD9-81ED-4DB2-BD59-A6C34878D82A}">
                    <a16:rowId xmlns:a16="http://schemas.microsoft.com/office/drawing/2014/main" xmlns="" val="1100576763"/>
                  </a:ext>
                </a:extLst>
              </a:tr>
              <a:tr h="4480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200" b="1" kern="1200" dirty="0" smtClean="0">
                          <a:solidFill>
                            <a:schemeClr val="bg1"/>
                          </a:solidFill>
                          <a:effectLst/>
                          <a:latin typeface="Century Gothic" panose="020B0502020202020204" pitchFamily="34" charset="0"/>
                          <a:ea typeface="Calibri" panose="020F0502020204030204" pitchFamily="34" charset="0"/>
                          <a:cs typeface="Arial" panose="020B0604020202020204" pitchFamily="34" charset="0"/>
                        </a:rPr>
                        <a:t>2.1.3</a:t>
                      </a:r>
                      <a:endParaRPr lang="en-ZA" sz="2200" b="1" kern="12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txBody>
                  <a:tcPr>
                    <a:solidFill>
                      <a:srgbClr val="8F6B22"/>
                    </a:solidFill>
                  </a:tcPr>
                </a:tc>
                <a:tc>
                  <a:txBody>
                    <a:bodyPr/>
                    <a:lstStyle/>
                    <a:p>
                      <a:pPr algn="l"/>
                      <a:r>
                        <a:rPr lang="en-ZA" sz="2400" b="0" kern="1200" baseline="0" dirty="0" smtClean="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Incomplete data submitted and delays in submission of additional data by assessment bodies</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b="0" kern="1200" baseline="0" dirty="0" smtClean="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*Development of a Standard Operating Procedure for data retrieval.</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2400" b="0" kern="1200" baseline="0" dirty="0" smtClean="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*Enhancements to the IT certification system were made to support the business rules and to implement the SOP</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2400" b="0" kern="1200" baseline="0" dirty="0" smtClean="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 technical indicator description (TID) has been defined in detail to ensure a standard, clear calculation of performance</a:t>
                      </a:r>
                      <a:r>
                        <a:rPr lang="en-ZA" sz="1800" b="0" kern="1200" dirty="0" smtClean="0">
                          <a:solidFill>
                            <a:schemeClr val="dk1"/>
                          </a:solidFill>
                          <a:effectLst/>
                          <a:latin typeface="+mn-lt"/>
                          <a:ea typeface="+mn-ea"/>
                          <a:cs typeface="+mn-cs"/>
                        </a:rPr>
                        <a:t>.</a:t>
                      </a:r>
                      <a:endParaRPr lang="en-ZA" sz="1800" b="1" kern="1200" dirty="0" smtClean="0">
                        <a:solidFill>
                          <a:schemeClr val="dk1"/>
                        </a:solidFill>
                        <a:effectLst/>
                        <a:latin typeface="+mn-lt"/>
                        <a:ea typeface="+mn-ea"/>
                        <a:cs typeface="+mn-cs"/>
                      </a:endParaRPr>
                    </a:p>
                  </a:txBody>
                  <a:tcPr>
                    <a:solidFill>
                      <a:schemeClr val="bg1">
                        <a:lumMod val="85000"/>
                      </a:schemeClr>
                    </a:solidFill>
                  </a:tcPr>
                </a:tc>
                <a:extLst>
                  <a:ext uri="{0D108BD9-81ED-4DB2-BD59-A6C34878D82A}">
                    <a16:rowId xmlns:a16="http://schemas.microsoft.com/office/drawing/2014/main" xmlns="" val="4290256194"/>
                  </a:ext>
                </a:extLst>
              </a:tr>
            </a:tbl>
          </a:graphicData>
        </a:graphic>
      </p:graphicFrame>
      <p:sp>
        <p:nvSpPr>
          <p:cNvPr id="3" name="Slide Number Placeholder 2"/>
          <p:cNvSpPr>
            <a:spLocks noGrp="1"/>
          </p:cNvSpPr>
          <p:nvPr>
            <p:ph type="sldNum" sz="quarter" idx="10"/>
          </p:nvPr>
        </p:nvSpPr>
        <p:spPr/>
        <p:txBody>
          <a:bodyPr/>
          <a:lstStyle/>
          <a:p>
            <a:pPr>
              <a:defRPr/>
            </a:pPr>
            <a:fld id="{1E0F8A70-B718-4F8B-940B-D4E8A6334168}" type="slidenum">
              <a:rPr lang="en-ZA" smtClean="0"/>
              <a:pPr>
                <a:defRPr/>
              </a:pPr>
              <a:t>19</a:t>
            </a:fld>
            <a:endParaRPr lang="en-Z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ZA" altLang="en-US" sz="4000" b="1" dirty="0" smtClean="0"/>
              <a:t>PRESENTATION OUTLINE</a:t>
            </a:r>
          </a:p>
        </p:txBody>
      </p:sp>
      <p:sp>
        <p:nvSpPr>
          <p:cNvPr id="6147" name="Content Placeholder 2"/>
          <p:cNvSpPr>
            <a:spLocks noGrp="1"/>
          </p:cNvSpPr>
          <p:nvPr>
            <p:ph idx="1"/>
          </p:nvPr>
        </p:nvSpPr>
        <p:spPr>
          <a:xfrm>
            <a:off x="504825" y="1646238"/>
            <a:ext cx="9259888" cy="4884737"/>
          </a:xfrm>
        </p:spPr>
        <p:txBody>
          <a:bodyPr/>
          <a:lstStyle/>
          <a:p>
            <a:pPr>
              <a:defRPr/>
            </a:pPr>
            <a:r>
              <a:rPr lang="en-ZA" altLang="en-US" b="1" kern="1200" cap="all" dirty="0" smtClean="0">
                <a:solidFill>
                  <a:schemeClr val="accent6">
                    <a:lumMod val="50000"/>
                  </a:schemeClr>
                </a:solidFill>
                <a:latin typeface="Century Gothic" panose="020B0502020202020204" pitchFamily="34" charset="0"/>
              </a:rPr>
              <a:t>BACKGROUND</a:t>
            </a:r>
          </a:p>
          <a:p>
            <a:pPr>
              <a:defRPr/>
            </a:pPr>
            <a:endParaRPr lang="en-ZA" altLang="en-US" sz="1000" b="1" kern="1200" cap="all" dirty="0">
              <a:solidFill>
                <a:schemeClr val="accent6">
                  <a:lumMod val="50000"/>
                </a:schemeClr>
              </a:solidFill>
              <a:latin typeface="Century Gothic" panose="020B0502020202020204" pitchFamily="34" charset="0"/>
            </a:endParaRPr>
          </a:p>
          <a:p>
            <a:pPr>
              <a:defRPr/>
            </a:pPr>
            <a:r>
              <a:rPr lang="en-ZA" altLang="en-US" b="1" kern="1200" cap="all" dirty="0">
                <a:solidFill>
                  <a:schemeClr val="accent6">
                    <a:lumMod val="50000"/>
                  </a:schemeClr>
                </a:solidFill>
                <a:latin typeface="Century Gothic" panose="020B0502020202020204" pitchFamily="34" charset="0"/>
              </a:rPr>
              <a:t>Audit report</a:t>
            </a:r>
          </a:p>
          <a:p>
            <a:pPr>
              <a:defRPr/>
            </a:pPr>
            <a:endParaRPr lang="en-ZA" altLang="en-US" sz="1000" b="1" kern="1200" cap="all" dirty="0">
              <a:solidFill>
                <a:schemeClr val="accent6">
                  <a:lumMod val="50000"/>
                </a:schemeClr>
              </a:solidFill>
              <a:latin typeface="Century Gothic" panose="020B0502020202020204" pitchFamily="34" charset="0"/>
            </a:endParaRPr>
          </a:p>
          <a:p>
            <a:pPr>
              <a:defRPr/>
            </a:pPr>
            <a:r>
              <a:rPr lang="en-ZA" altLang="en-US" b="1" kern="1200" dirty="0" smtClean="0">
                <a:solidFill>
                  <a:schemeClr val="accent6">
                    <a:lumMod val="50000"/>
                  </a:schemeClr>
                </a:solidFill>
                <a:latin typeface="Century Gothic" panose="020B0502020202020204" pitchFamily="34" charset="0"/>
              </a:rPr>
              <a:t>PART A: </a:t>
            </a:r>
            <a:r>
              <a:rPr lang="en-ZA" altLang="en-US" b="1" kern="1200" cap="all" dirty="0" smtClean="0">
                <a:solidFill>
                  <a:schemeClr val="accent6">
                    <a:lumMod val="50000"/>
                  </a:schemeClr>
                </a:solidFill>
                <a:latin typeface="Century Gothic" panose="020B0502020202020204" pitchFamily="34" charset="0"/>
              </a:rPr>
              <a:t>performance information</a:t>
            </a:r>
          </a:p>
          <a:p>
            <a:pPr>
              <a:defRPr/>
            </a:pPr>
            <a:endParaRPr lang="en-ZA" altLang="en-US" sz="1000" b="1" kern="1200" cap="all" dirty="0" smtClean="0">
              <a:solidFill>
                <a:schemeClr val="accent6">
                  <a:lumMod val="50000"/>
                </a:schemeClr>
              </a:solidFill>
              <a:latin typeface="Century Gothic" panose="020B0502020202020204" pitchFamily="34" charset="0"/>
            </a:endParaRPr>
          </a:p>
          <a:p>
            <a:pPr>
              <a:defRPr/>
            </a:pPr>
            <a:r>
              <a:rPr lang="en-ZA" altLang="en-US" b="1" kern="1200" dirty="0" smtClean="0">
                <a:solidFill>
                  <a:schemeClr val="accent6">
                    <a:lumMod val="50000"/>
                  </a:schemeClr>
                </a:solidFill>
                <a:latin typeface="Century Gothic" panose="020B0502020202020204" pitchFamily="34" charset="0"/>
              </a:rPr>
              <a:t>PART B: </a:t>
            </a:r>
            <a:r>
              <a:rPr lang="en-ZA" altLang="en-US" b="1" kern="1200" cap="all" dirty="0" smtClean="0">
                <a:solidFill>
                  <a:schemeClr val="accent6">
                    <a:lumMod val="50000"/>
                  </a:schemeClr>
                </a:solidFill>
                <a:latin typeface="Century Gothic" panose="020B0502020202020204" pitchFamily="34" charset="0"/>
              </a:rPr>
              <a:t>human resources</a:t>
            </a:r>
            <a:endParaRPr lang="en-ZA" altLang="en-US" b="1" kern="1200" cap="all" dirty="0">
              <a:solidFill>
                <a:schemeClr val="accent6">
                  <a:lumMod val="50000"/>
                </a:schemeClr>
              </a:solidFill>
              <a:latin typeface="Century Gothic" panose="020B0502020202020204" pitchFamily="34" charset="0"/>
            </a:endParaRPr>
          </a:p>
          <a:p>
            <a:pPr>
              <a:defRPr/>
            </a:pPr>
            <a:endParaRPr lang="en-ZA" altLang="en-US" sz="1000" b="1" kern="1200" cap="all" dirty="0">
              <a:solidFill>
                <a:schemeClr val="accent6">
                  <a:lumMod val="50000"/>
                </a:schemeClr>
              </a:solidFill>
              <a:latin typeface="Century Gothic" panose="020B0502020202020204" pitchFamily="34" charset="0"/>
            </a:endParaRPr>
          </a:p>
          <a:p>
            <a:pPr>
              <a:defRPr/>
            </a:pPr>
            <a:r>
              <a:rPr lang="en-ZA" altLang="en-US" b="1" kern="1200" dirty="0" smtClean="0">
                <a:solidFill>
                  <a:schemeClr val="accent6">
                    <a:lumMod val="50000"/>
                  </a:schemeClr>
                </a:solidFill>
                <a:latin typeface="Century Gothic" panose="020B0502020202020204" pitchFamily="34" charset="0"/>
              </a:rPr>
              <a:t>PART C: </a:t>
            </a:r>
            <a:r>
              <a:rPr lang="en-ZA" altLang="en-US" b="1" kern="1200" cap="all" dirty="0" smtClean="0">
                <a:solidFill>
                  <a:schemeClr val="accent6">
                    <a:lumMod val="50000"/>
                  </a:schemeClr>
                </a:solidFill>
                <a:latin typeface="Century Gothic" panose="020B0502020202020204" pitchFamily="34" charset="0"/>
              </a:rPr>
              <a:t>financial matters</a:t>
            </a:r>
          </a:p>
          <a:p>
            <a:pPr>
              <a:defRPr/>
            </a:pPr>
            <a:endParaRPr lang="en-ZA" altLang="en-US" sz="1800" dirty="0" smtClean="0"/>
          </a:p>
        </p:txBody>
      </p:sp>
      <p:sp>
        <p:nvSpPr>
          <p:cNvPr id="6148" name="TextBox 4"/>
          <p:cNvSpPr txBox="1">
            <a:spLocks noChangeArrowheads="1"/>
          </p:cNvSpPr>
          <p:nvPr/>
        </p:nvSpPr>
        <p:spPr bwMode="auto">
          <a:xfrm>
            <a:off x="9459913" y="6980238"/>
            <a:ext cx="3635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ZA" altLang="en-US" sz="1600" dirty="0">
              <a:solidFill>
                <a:srgbClr val="003399"/>
              </a:solidFill>
            </a:endParaRPr>
          </a:p>
        </p:txBody>
      </p:sp>
      <p:sp>
        <p:nvSpPr>
          <p:cNvPr id="2" name="Slide Number Placeholder 1"/>
          <p:cNvSpPr>
            <a:spLocks noGrp="1"/>
          </p:cNvSpPr>
          <p:nvPr>
            <p:ph type="sldNum" sz="quarter" idx="10"/>
          </p:nvPr>
        </p:nvSpPr>
        <p:spPr/>
        <p:txBody>
          <a:bodyPr/>
          <a:lstStyle/>
          <a:p>
            <a:pPr>
              <a:defRPr/>
            </a:pPr>
            <a:fld id="{DF9DCAB1-9BB6-448C-BAEF-0EAB13163802}" type="slidenum">
              <a:rPr lang="en-ZA"/>
              <a:pPr>
                <a:defRPr/>
              </a:pPr>
              <a:t>2</a:t>
            </a:fld>
            <a:endParaRPr lang="en-ZA" dirty="0"/>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22250" y="323850"/>
            <a:ext cx="9618663" cy="933450"/>
          </a:xfrm>
        </p:spPr>
        <p:txBody>
          <a:bodyPr/>
          <a:lstStyle/>
          <a:p>
            <a:r>
              <a:rPr lang="en-ZA" altLang="en-US" sz="3600" b="1" dirty="0" smtClean="0"/>
              <a:t/>
            </a:r>
            <a:br>
              <a:rPr lang="en-ZA" altLang="en-US" sz="3600" b="1" dirty="0" smtClean="0"/>
            </a:br>
            <a:r>
              <a:rPr lang="en-ZA" altLang="en-US" sz="3600" b="1" dirty="0" smtClean="0">
                <a:latin typeface="Century Gothic" panose="020B0502020202020204" pitchFamily="34" charset="0"/>
              </a:rPr>
              <a:t>Programme 3:  Quality Assurance and Monitoring</a:t>
            </a:r>
            <a:br>
              <a:rPr lang="en-ZA" altLang="en-US" sz="3600" b="1" dirty="0" smtClean="0">
                <a:latin typeface="Century Gothic" panose="020B0502020202020204" pitchFamily="34" charset="0"/>
              </a:rPr>
            </a:br>
            <a:endParaRPr lang="en-ZA" altLang="en-US" sz="3600" b="1" dirty="0" smtClean="0">
              <a:latin typeface="Century Gothic" panose="020B0502020202020204" pitchFamily="34" charset="0"/>
            </a:endParaRPr>
          </a:p>
        </p:txBody>
      </p:sp>
      <p:sp>
        <p:nvSpPr>
          <p:cNvPr id="41987" name="Content Placeholder 2"/>
          <p:cNvSpPr>
            <a:spLocks noGrp="1"/>
          </p:cNvSpPr>
          <p:nvPr>
            <p:ph idx="1"/>
          </p:nvPr>
        </p:nvSpPr>
        <p:spPr>
          <a:xfrm>
            <a:off x="222250" y="1289050"/>
            <a:ext cx="9618663" cy="5538788"/>
          </a:xfrm>
        </p:spPr>
        <p:txBody>
          <a:bodyPr/>
          <a:lstStyle/>
          <a:p>
            <a:pPr marL="0" indent="0" defTabSz="914400">
              <a:lnSpc>
                <a:spcPct val="100000"/>
              </a:lnSpc>
              <a:spcAft>
                <a:spcPct val="0"/>
              </a:spcAft>
              <a:buFont typeface="Wingdings" panose="05000000000000000000" pitchFamily="2" charset="2"/>
              <a:buNone/>
            </a:pPr>
            <a:r>
              <a:rPr lang="en-ZA" altLang="en-US" sz="26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Programme 3 comprises of the following sub-programmes:</a:t>
            </a:r>
          </a:p>
          <a:p>
            <a:pPr marL="0" indent="0" defTabSz="914400">
              <a:lnSpc>
                <a:spcPct val="100000"/>
              </a:lnSpc>
              <a:spcAft>
                <a:spcPct val="0"/>
              </a:spcAft>
              <a:buFont typeface="Wingdings" panose="05000000000000000000" pitchFamily="2" charset="2"/>
              <a:buNone/>
            </a:pPr>
            <a:endParaRPr lang="en-ZA" altLang="en-US" sz="1100" b="1"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endParaRPr>
          </a:p>
          <a:p>
            <a:pPr marL="0" indent="0" defTabSz="914400">
              <a:lnSpc>
                <a:spcPct val="100000"/>
              </a:lnSpc>
              <a:spcAft>
                <a:spcPct val="0"/>
              </a:spcAft>
              <a:buFont typeface="Wingdings" panose="05000000000000000000" pitchFamily="2" charset="2"/>
              <a:buNone/>
            </a:pPr>
            <a:r>
              <a:rPr lang="en-ZA" altLang="en-US" sz="2600" b="1"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A. Quality Assurance of Assessment</a:t>
            </a:r>
          </a:p>
          <a:p>
            <a:pPr marL="0" indent="0" defTabSz="914400">
              <a:lnSpc>
                <a:spcPct val="100000"/>
              </a:lnSpc>
              <a:spcAft>
                <a:spcPct val="0"/>
              </a:spcAft>
              <a:buFont typeface="Wingdings" panose="05000000000000000000" pitchFamily="2" charset="2"/>
              <a:buNone/>
            </a:pPr>
            <a:endParaRPr lang="en-ZA" altLang="en-US" sz="1600" b="1" dirty="0" smtClean="0">
              <a:latin typeface="Century Gothic" panose="020B0502020202020204" pitchFamily="34" charset="0"/>
              <a:ea typeface="Times New Roman" panose="02020603050405020304" pitchFamily="18" charset="0"/>
              <a:cs typeface="Arial" panose="020B0604020202020204" pitchFamily="34" charset="0"/>
            </a:endParaRPr>
          </a:p>
          <a:p>
            <a:pPr marL="0" indent="0" algn="just" defTabSz="914400">
              <a:lnSpc>
                <a:spcPct val="100000"/>
              </a:lnSpc>
              <a:spcAft>
                <a:spcPct val="0"/>
              </a:spcAft>
              <a:buFont typeface="Wingdings" panose="05000000000000000000" pitchFamily="2" charset="2"/>
              <a:buNone/>
            </a:pPr>
            <a:r>
              <a:rPr lang="en-ZA" altLang="en-US" sz="26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This function entails the following: </a:t>
            </a:r>
          </a:p>
          <a:p>
            <a:pPr marL="885825" lvl="1" indent="-457200" defTabSz="914400">
              <a:lnSpc>
                <a:spcPct val="100000"/>
              </a:lnSpc>
              <a:spcAft>
                <a:spcPct val="0"/>
              </a:spcAft>
              <a:buFont typeface="Wingdings" panose="05000000000000000000" pitchFamily="2" charset="2"/>
              <a:buChar char="§"/>
            </a:pPr>
            <a:r>
              <a:rPr lang="en-ZA" altLang="en-US" sz="26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External moderation of question papers; </a:t>
            </a:r>
          </a:p>
          <a:p>
            <a:pPr marL="885825" lvl="1" indent="-457200" defTabSz="914400">
              <a:lnSpc>
                <a:spcPct val="100000"/>
              </a:lnSpc>
              <a:spcAft>
                <a:spcPct val="0"/>
              </a:spcAft>
              <a:buFont typeface="Wingdings" panose="05000000000000000000" pitchFamily="2" charset="2"/>
              <a:buChar char="§"/>
            </a:pPr>
            <a:r>
              <a:rPr lang="en-ZA" altLang="en-US" sz="26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External moderation of internal assessment;</a:t>
            </a:r>
          </a:p>
          <a:p>
            <a:pPr marL="885825" lvl="1" indent="-457200" defTabSz="914400">
              <a:lnSpc>
                <a:spcPct val="100000"/>
              </a:lnSpc>
              <a:spcAft>
                <a:spcPct val="0"/>
              </a:spcAft>
              <a:buFont typeface="Wingdings" panose="05000000000000000000" pitchFamily="2" charset="2"/>
              <a:buChar char="§"/>
            </a:pPr>
            <a:r>
              <a:rPr lang="en-ZA" altLang="en-US" sz="26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Verification of monitoring of the assessment system;</a:t>
            </a:r>
          </a:p>
          <a:p>
            <a:pPr marL="885825" lvl="1" indent="-457200" defTabSz="914400">
              <a:lnSpc>
                <a:spcPct val="100000"/>
              </a:lnSpc>
              <a:spcAft>
                <a:spcPct val="0"/>
              </a:spcAft>
              <a:buFont typeface="Wingdings" panose="05000000000000000000" pitchFamily="2" charset="2"/>
              <a:buChar char="§"/>
            </a:pPr>
            <a:r>
              <a:rPr lang="en-ZA" altLang="en-US" sz="26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M</a:t>
            </a:r>
            <a:r>
              <a:rPr lang="en-ZA" altLang="en-US" sz="2600" dirty="0" smtClean="0">
                <a:solidFill>
                  <a:srgbClr val="16165D"/>
                </a:solidFill>
                <a:latin typeface="Century Gothic" panose="020B0502020202020204" pitchFamily="34" charset="0"/>
                <a:cs typeface="Times New Roman" panose="02020603050405020304" pitchFamily="18" charset="0"/>
              </a:rPr>
              <a:t>onitoring of the conduct, administration and management of assessment and examinations processes;</a:t>
            </a:r>
          </a:p>
          <a:p>
            <a:pPr marL="885825" lvl="1" indent="-457200" defTabSz="914400">
              <a:lnSpc>
                <a:spcPct val="100000"/>
              </a:lnSpc>
              <a:spcAft>
                <a:spcPct val="0"/>
              </a:spcAft>
              <a:buFont typeface="Wingdings" panose="05000000000000000000" pitchFamily="2" charset="2"/>
              <a:buChar char="§"/>
            </a:pPr>
            <a:r>
              <a:rPr lang="en-ZA" altLang="en-US" sz="2600" dirty="0" smtClean="0">
                <a:solidFill>
                  <a:srgbClr val="16165D"/>
                </a:solidFill>
                <a:latin typeface="Century Gothic" panose="020B0502020202020204" pitchFamily="34" charset="0"/>
                <a:cs typeface="Times New Roman" panose="02020603050405020304" pitchFamily="18" charset="0"/>
              </a:rPr>
              <a:t>Management of concessions, assessment and examination irregularities;</a:t>
            </a:r>
          </a:p>
          <a:p>
            <a:pPr marL="885825" lvl="1" indent="-457200" defTabSz="914400">
              <a:lnSpc>
                <a:spcPct val="100000"/>
              </a:lnSpc>
              <a:spcAft>
                <a:spcPct val="0"/>
              </a:spcAft>
              <a:buFont typeface="Wingdings" panose="05000000000000000000" pitchFamily="2" charset="2"/>
              <a:buChar char="§"/>
            </a:pPr>
            <a:r>
              <a:rPr lang="en-ZA" altLang="en-US" sz="2600" dirty="0" smtClean="0">
                <a:solidFill>
                  <a:srgbClr val="16165D"/>
                </a:solidFill>
                <a:latin typeface="Century Gothic" panose="020B0502020202020204" pitchFamily="34" charset="0"/>
                <a:cs typeface="Times New Roman" panose="02020603050405020304" pitchFamily="18" charset="0"/>
              </a:rPr>
              <a:t>External moderation of marking processes.</a:t>
            </a:r>
          </a:p>
        </p:txBody>
      </p:sp>
      <p:sp>
        <p:nvSpPr>
          <p:cNvPr id="41988" name="Rectangle 1"/>
          <p:cNvSpPr>
            <a:spLocks noChangeArrowheads="1"/>
          </p:cNvSpPr>
          <p:nvPr/>
        </p:nvSpPr>
        <p:spPr bwMode="auto">
          <a:xfrm>
            <a:off x="504825" y="3398838"/>
            <a:ext cx="10080625" cy="4572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ZA" altLang="en-US" dirty="0"/>
          </a:p>
        </p:txBody>
      </p:sp>
      <p:sp>
        <p:nvSpPr>
          <p:cNvPr id="2" name="Slide Number Placeholder 1"/>
          <p:cNvSpPr>
            <a:spLocks noGrp="1"/>
          </p:cNvSpPr>
          <p:nvPr>
            <p:ph type="sldNum" sz="quarter" idx="10"/>
          </p:nvPr>
        </p:nvSpPr>
        <p:spPr/>
        <p:txBody>
          <a:bodyPr/>
          <a:lstStyle/>
          <a:p>
            <a:pPr>
              <a:defRPr/>
            </a:pPr>
            <a:fld id="{F0FA1734-14AE-4EE4-B0C4-45B2CA23A979}" type="slidenum">
              <a:rPr lang="en-ZA" smtClean="0"/>
              <a:pPr>
                <a:defRPr/>
              </a:pPr>
              <a:t>20</a:t>
            </a:fld>
            <a:endParaRPr lang="en-Z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39713" y="350838"/>
            <a:ext cx="9480550" cy="762000"/>
          </a:xfrm>
        </p:spPr>
        <p:txBody>
          <a:bodyPr/>
          <a:lstStyle/>
          <a:p>
            <a:r>
              <a:rPr lang="en-ZA" altLang="en-US" sz="3200" b="1" dirty="0" smtClean="0"/>
              <a:t/>
            </a:r>
            <a:br>
              <a:rPr lang="en-ZA" altLang="en-US" sz="3200" b="1" dirty="0" smtClean="0"/>
            </a:br>
            <a:r>
              <a:rPr lang="en-ZA" altLang="en-US" sz="3200" b="1" dirty="0" smtClean="0">
                <a:latin typeface="Century Gothic" panose="020B0502020202020204" pitchFamily="34" charset="0"/>
              </a:rPr>
              <a:t>Programme 3: Quality Assurance and Monitoring…</a:t>
            </a:r>
            <a:br>
              <a:rPr lang="en-ZA" altLang="en-US" sz="3200" b="1" dirty="0" smtClean="0">
                <a:latin typeface="Century Gothic" panose="020B0502020202020204" pitchFamily="34" charset="0"/>
              </a:rPr>
            </a:br>
            <a:endParaRPr lang="en-ZA" altLang="en-US" sz="3200" b="1" dirty="0" smtClean="0">
              <a:latin typeface="Century Gothic" panose="020B0502020202020204" pitchFamily="34" charset="0"/>
            </a:endParaRPr>
          </a:p>
        </p:txBody>
      </p:sp>
      <p:sp>
        <p:nvSpPr>
          <p:cNvPr id="16387" name="Content Placeholder 2"/>
          <p:cNvSpPr>
            <a:spLocks noGrp="1"/>
          </p:cNvSpPr>
          <p:nvPr>
            <p:ph idx="1"/>
          </p:nvPr>
        </p:nvSpPr>
        <p:spPr>
          <a:xfrm>
            <a:off x="315913" y="1341438"/>
            <a:ext cx="9601200" cy="5181600"/>
          </a:xfrm>
        </p:spPr>
        <p:txBody>
          <a:bodyPr/>
          <a:lstStyle/>
          <a:p>
            <a:pPr marL="0" indent="0" defTabSz="914400">
              <a:lnSpc>
                <a:spcPct val="100000"/>
              </a:lnSpc>
              <a:spcAft>
                <a:spcPct val="0"/>
              </a:spcAft>
              <a:buFont typeface="Wingdings" panose="05000000000000000000" pitchFamily="2" charset="2"/>
              <a:buNone/>
              <a:defRPr/>
            </a:pPr>
            <a:r>
              <a:rPr lang="en-ZA" altLang="en-US" sz="2600" b="1" dirty="0">
                <a:solidFill>
                  <a:schemeClr val="accent6">
                    <a:lumMod val="50000"/>
                  </a:schemeClr>
                </a:solidFill>
                <a:latin typeface="Century Gothic" panose="020B0502020202020204" pitchFamily="34" charset="0"/>
                <a:ea typeface="Times New Roman" panose="02020603050405020304" pitchFamily="18" charset="0"/>
                <a:cs typeface="Arial" panose="020B0604020202020204" pitchFamily="34" charset="0"/>
              </a:rPr>
              <a:t>B. </a:t>
            </a:r>
            <a:r>
              <a:rPr lang="en-US" altLang="en-US" sz="2600" b="1" dirty="0">
                <a:solidFill>
                  <a:schemeClr val="accent6">
                    <a:lumMod val="50000"/>
                  </a:schemeClr>
                </a:solidFill>
                <a:latin typeface="Century Gothic" panose="020B0502020202020204" pitchFamily="34" charset="0"/>
                <a:ea typeface="Times New Roman" panose="02020603050405020304" pitchFamily="18" charset="0"/>
                <a:cs typeface="Arial" panose="020B0604020202020204" pitchFamily="34" charset="0"/>
              </a:rPr>
              <a:t>Evaluation and Accreditation</a:t>
            </a:r>
          </a:p>
          <a:p>
            <a:pPr marL="428625" lvl="1" indent="0" algn="just">
              <a:lnSpc>
                <a:spcPct val="100000"/>
              </a:lnSpc>
              <a:spcAft>
                <a:spcPct val="0"/>
              </a:spcAft>
              <a:buFont typeface="Symbol" panose="05050102010706020507" pitchFamily="18" charset="2"/>
              <a:buNone/>
              <a:defRPr/>
            </a:pPr>
            <a:r>
              <a:rPr lang="en-US" altLang="en-US" sz="24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Quality assurance of provision and assessment through evaluation and accreditation of private education institutions and private assessment bodies. This entails ensuring that:</a:t>
            </a:r>
          </a:p>
          <a:p>
            <a:pPr marL="771525" lvl="1" indent="-342900" algn="just">
              <a:lnSpc>
                <a:spcPct val="100000"/>
              </a:lnSpc>
              <a:spcAft>
                <a:spcPct val="0"/>
              </a:spcAft>
              <a:buFont typeface="Wingdings" panose="05000000000000000000" pitchFamily="2" charset="2"/>
              <a:buChar char="§"/>
              <a:defRPr/>
            </a:pPr>
            <a:r>
              <a:rPr lang="en-US" altLang="en-US" sz="24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Standards of provision are determined, maintained and strengthened;</a:t>
            </a:r>
            <a:endParaRPr lang="en-ZA" altLang="en-US" sz="24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endParaRPr>
          </a:p>
          <a:p>
            <a:pPr marL="771525" lvl="1" indent="-342900" algn="just">
              <a:lnSpc>
                <a:spcPct val="100000"/>
              </a:lnSpc>
              <a:spcAft>
                <a:spcPct val="0"/>
              </a:spcAft>
              <a:buFont typeface="Wingdings" panose="05000000000000000000" pitchFamily="2" charset="2"/>
              <a:buChar char="§"/>
              <a:defRPr/>
            </a:pPr>
            <a:r>
              <a:rPr lang="en-ZA" altLang="en-US" sz="2400" dirty="0" smtClean="0">
                <a:solidFill>
                  <a:srgbClr val="16165D"/>
                </a:solidFill>
                <a:latin typeface="Century Gothic" panose="020B0502020202020204" pitchFamily="34" charset="0"/>
                <a:ea typeface="Times New Roman" panose="02020603050405020304" pitchFamily="18" charset="0"/>
                <a:cs typeface="Arial" panose="020B0604020202020204" pitchFamily="34" charset="0"/>
              </a:rPr>
              <a:t>Systems are in place to quality assure the capacity of the private education and training institutions seeking accreditation to implement qualifications registered on the GFETQSF through an accreditation and monitoring process;</a:t>
            </a:r>
          </a:p>
          <a:p>
            <a:pPr marL="771525" lvl="1" indent="-342900" algn="just">
              <a:lnSpc>
                <a:spcPct val="100000"/>
              </a:lnSpc>
              <a:spcAft>
                <a:spcPct val="0"/>
              </a:spcAft>
              <a:buFont typeface="Wingdings" panose="05000000000000000000" pitchFamily="2" charset="2"/>
              <a:buChar char="§"/>
              <a:defRPr/>
            </a:pPr>
            <a:r>
              <a:rPr lang="en-ZA" altLang="en-US" sz="2400" dirty="0" smtClean="0">
                <a:solidFill>
                  <a:srgbClr val="16165D"/>
                </a:solidFill>
                <a:latin typeface="Century Gothic" panose="020B0502020202020204" pitchFamily="34" charset="0"/>
                <a:cs typeface="Arial" panose="020B0604020202020204" pitchFamily="34" charset="0"/>
              </a:rPr>
              <a:t>Systems are in place to quality assure the capacity of private assessment bodies seeking accreditation to assess qualifications registered on the GFETQSF.</a:t>
            </a:r>
            <a:endParaRPr lang="en-ZA" altLang="en-US" sz="2400" dirty="0" smtClean="0">
              <a:latin typeface="Century Gothic" panose="020B0502020202020204" pitchFamily="34" charset="0"/>
            </a:endParaRPr>
          </a:p>
          <a:p>
            <a:pPr marL="106363" indent="0" algn="just">
              <a:lnSpc>
                <a:spcPct val="100000"/>
              </a:lnSpc>
              <a:spcAft>
                <a:spcPct val="0"/>
              </a:spcAft>
              <a:buFont typeface="Wingdings" panose="05000000000000000000" pitchFamily="2" charset="2"/>
              <a:buNone/>
              <a:defRPr/>
            </a:pPr>
            <a:endParaRPr lang="en-ZA" altLang="en-US" sz="2200" dirty="0" smtClean="0">
              <a:latin typeface="Century Gothic" panose="020B0502020202020204" pitchFamily="34" charset="0"/>
            </a:endParaRPr>
          </a:p>
          <a:p>
            <a:pPr marL="106363" indent="0" algn="just">
              <a:lnSpc>
                <a:spcPct val="100000"/>
              </a:lnSpc>
              <a:spcAft>
                <a:spcPct val="0"/>
              </a:spcAft>
              <a:buFont typeface="Wingdings" panose="05000000000000000000" pitchFamily="2" charset="2"/>
              <a:buNone/>
              <a:defRPr/>
            </a:pPr>
            <a:endParaRPr lang="en-ZA" altLang="en-US" sz="2200" b="1" dirty="0" smtClean="0">
              <a:latin typeface="Century Gothic" panose="020B0502020202020204" pitchFamily="34" charset="0"/>
              <a:cs typeface="Times New Roman" panose="02020603050405020304" pitchFamily="18" charset="0"/>
            </a:endParaRPr>
          </a:p>
          <a:p>
            <a:pPr marL="106363" indent="0" algn="just">
              <a:lnSpc>
                <a:spcPct val="100000"/>
              </a:lnSpc>
              <a:spcAft>
                <a:spcPct val="0"/>
              </a:spcAft>
              <a:buFont typeface="Wingdings" panose="05000000000000000000" pitchFamily="2" charset="2"/>
              <a:buNone/>
              <a:defRPr/>
            </a:pPr>
            <a:endParaRPr lang="en-ZA" altLang="en-US" sz="2200" b="1" dirty="0" smtClean="0">
              <a:latin typeface="Century Gothic" panose="020B0502020202020204" pitchFamily="34" charset="0"/>
              <a:cs typeface="Times New Roman" panose="02020603050405020304" pitchFamily="18" charset="0"/>
            </a:endParaRPr>
          </a:p>
          <a:p>
            <a:pPr marL="106363" indent="0" algn="just">
              <a:lnSpc>
                <a:spcPct val="120000"/>
              </a:lnSpc>
              <a:spcAft>
                <a:spcPct val="0"/>
              </a:spcAft>
              <a:buFont typeface="Wingdings" panose="05000000000000000000" pitchFamily="2" charset="2"/>
              <a:buNone/>
              <a:defRPr/>
            </a:pPr>
            <a:endParaRPr lang="en-ZA" altLang="en-US" sz="2200" b="1" dirty="0" smtClean="0">
              <a:latin typeface="Century Gothic" panose="020B0502020202020204" pitchFamily="34" charset="0"/>
              <a:cs typeface="Times New Roman" panose="02020603050405020304" pitchFamily="18" charset="0"/>
            </a:endParaRPr>
          </a:p>
          <a:p>
            <a:pPr marL="106363" indent="0" algn="just">
              <a:lnSpc>
                <a:spcPct val="120000"/>
              </a:lnSpc>
              <a:spcAft>
                <a:spcPct val="0"/>
              </a:spcAft>
              <a:buFont typeface="Wingdings" panose="05000000000000000000" pitchFamily="2" charset="2"/>
              <a:buNone/>
              <a:defRPr/>
            </a:pPr>
            <a:endParaRPr lang="en-ZA" altLang="en-US" sz="2200" dirty="0" smtClean="0">
              <a:solidFill>
                <a:srgbClr val="16165D"/>
              </a:solidFill>
              <a:latin typeface="Century Gothic" panose="020B0502020202020204" pitchFamily="34" charset="0"/>
            </a:endParaRPr>
          </a:p>
          <a:p>
            <a:pPr marL="106363" indent="0">
              <a:buFont typeface="Wingdings" panose="05000000000000000000" pitchFamily="2" charset="2"/>
              <a:buNone/>
              <a:defRPr/>
            </a:pPr>
            <a:endParaRPr lang="en-ZA" altLang="en-US" sz="2200" dirty="0" smtClean="0"/>
          </a:p>
        </p:txBody>
      </p:sp>
      <p:sp>
        <p:nvSpPr>
          <p:cNvPr id="2" name="Slide Number Placeholder 1"/>
          <p:cNvSpPr>
            <a:spLocks noGrp="1"/>
          </p:cNvSpPr>
          <p:nvPr>
            <p:ph type="sldNum" sz="quarter" idx="10"/>
          </p:nvPr>
        </p:nvSpPr>
        <p:spPr/>
        <p:txBody>
          <a:bodyPr/>
          <a:lstStyle/>
          <a:p>
            <a:pPr>
              <a:defRPr/>
            </a:pPr>
            <a:fld id="{D9C9942D-CB85-4490-A64D-5292A53A7331}" type="slidenum">
              <a:rPr lang="en-ZA" smtClean="0"/>
              <a:pPr>
                <a:defRPr/>
              </a:pPr>
              <a:t>21</a:t>
            </a:fld>
            <a:endParaRPr lang="en-Z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04825" y="303213"/>
            <a:ext cx="9072563" cy="885825"/>
          </a:xfrm>
        </p:spPr>
        <p:txBody>
          <a:bodyPr/>
          <a:lstStyle/>
          <a:p>
            <a:r>
              <a:rPr lang="en-ZA" altLang="en-US" sz="4000" b="1" dirty="0" smtClean="0">
                <a:latin typeface="Century Gothic" panose="020B0502020202020204" pitchFamily="34" charset="0"/>
              </a:rPr>
              <a:t>Programme 3  </a:t>
            </a:r>
            <a:br>
              <a:rPr lang="en-ZA" altLang="en-US" sz="4000" b="1" dirty="0" smtClean="0">
                <a:latin typeface="Century Gothic" panose="020B0502020202020204" pitchFamily="34" charset="0"/>
              </a:rPr>
            </a:br>
            <a:r>
              <a:rPr lang="en-ZA" altLang="en-US" sz="4000" b="1" dirty="0" smtClean="0">
                <a:latin typeface="Century Gothic" panose="020B0502020202020204" pitchFamily="34" charset="0"/>
              </a:rPr>
              <a:t>- Analysis of performance</a:t>
            </a:r>
            <a:endParaRPr lang="en-ZA" altLang="en-US" sz="4000" b="1" dirty="0" smtClean="0"/>
          </a:p>
        </p:txBody>
      </p:sp>
      <p:sp>
        <p:nvSpPr>
          <p:cNvPr id="3" name="Text Placeholder 2"/>
          <p:cNvSpPr>
            <a:spLocks noGrp="1"/>
          </p:cNvSpPr>
          <p:nvPr>
            <p:ph type="body" idx="1"/>
          </p:nvPr>
        </p:nvSpPr>
        <p:spPr>
          <a:xfrm>
            <a:off x="452438" y="1341438"/>
            <a:ext cx="9124950" cy="407987"/>
          </a:xfrm>
        </p:spPr>
        <p:txBody>
          <a:bodyPr/>
          <a:lstStyle/>
          <a:p>
            <a:pPr algn="ctr">
              <a:defRPr/>
            </a:pPr>
            <a:r>
              <a:rPr lang="en-ZA" kern="1200" dirty="0" smtClean="0">
                <a:solidFill>
                  <a:srgbClr val="8F6B22"/>
                </a:solidFill>
                <a:latin typeface="Century Gothic" panose="020B0502020202020204" pitchFamily="34" charset="0"/>
              </a:rPr>
              <a:t>Indicators </a:t>
            </a:r>
            <a:r>
              <a:rPr lang="en-ZA" kern="1200" dirty="0">
                <a:solidFill>
                  <a:srgbClr val="8F6B22"/>
                </a:solidFill>
                <a:latin typeface="Century Gothic" panose="020B0502020202020204" pitchFamily="34" charset="0"/>
              </a:rPr>
              <a:t>achieved or over-achieved</a:t>
            </a:r>
          </a:p>
        </p:txBody>
      </p:sp>
      <p:sp>
        <p:nvSpPr>
          <p:cNvPr id="4" name="Content Placeholder 3"/>
          <p:cNvSpPr>
            <a:spLocks noGrp="1"/>
          </p:cNvSpPr>
          <p:nvPr>
            <p:ph sz="half" idx="2"/>
          </p:nvPr>
        </p:nvSpPr>
        <p:spPr>
          <a:xfrm>
            <a:off x="315913" y="2322513"/>
            <a:ext cx="4724400" cy="4124325"/>
          </a:xfrm>
        </p:spPr>
        <p:txBody>
          <a:bodyPr/>
          <a:lstStyle/>
          <a:p>
            <a:pPr>
              <a:buClr>
                <a:srgbClr val="8F6B22"/>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3.1.1: </a:t>
            </a:r>
            <a:r>
              <a:rPr lang="en-ZA" sz="2000" kern="1200" dirty="0">
                <a:solidFill>
                  <a:schemeClr val="accent6">
                    <a:lumMod val="50000"/>
                  </a:schemeClr>
                </a:solidFill>
                <a:latin typeface="Century Gothic" panose="020B0502020202020204" pitchFamily="34" charset="0"/>
              </a:rPr>
              <a:t>Number of quality assurance of assessment reports published </a:t>
            </a:r>
          </a:p>
          <a:p>
            <a:pPr>
              <a:buClr>
                <a:srgbClr val="8F6B22"/>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3.1.2: </a:t>
            </a:r>
            <a:r>
              <a:rPr lang="en-ZA" sz="2000" kern="1200" dirty="0">
                <a:solidFill>
                  <a:schemeClr val="accent6">
                    <a:lumMod val="50000"/>
                  </a:schemeClr>
                </a:solidFill>
                <a:latin typeface="Century Gothic" panose="020B0502020202020204" pitchFamily="34" charset="0"/>
              </a:rPr>
              <a:t>Percentage of question papers submitted that are approved </a:t>
            </a:r>
            <a:endParaRPr lang="en-ZA" sz="2000" kern="1200" dirty="0" smtClean="0">
              <a:solidFill>
                <a:schemeClr val="accent6">
                  <a:lumMod val="50000"/>
                </a:schemeClr>
              </a:solidFill>
              <a:latin typeface="Century Gothic" panose="020B0502020202020204" pitchFamily="34" charset="0"/>
            </a:endParaRPr>
          </a:p>
          <a:p>
            <a:pPr>
              <a:buClr>
                <a:srgbClr val="8F6B22"/>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3.1.3: </a:t>
            </a:r>
            <a:r>
              <a:rPr lang="en-ZA" sz="2000" kern="1200" dirty="0">
                <a:solidFill>
                  <a:schemeClr val="accent6">
                    <a:lumMod val="50000"/>
                  </a:schemeClr>
                </a:solidFill>
                <a:latin typeface="Century Gothic" panose="020B0502020202020204" pitchFamily="34" charset="0"/>
              </a:rPr>
              <a:t>Number of assessment bodies audited for their state of readiness </a:t>
            </a:r>
            <a:endParaRPr lang="en-ZA" sz="2000" kern="1200" dirty="0" smtClean="0">
              <a:solidFill>
                <a:schemeClr val="accent6">
                  <a:lumMod val="50000"/>
                </a:schemeClr>
              </a:solidFill>
              <a:latin typeface="Century Gothic" panose="020B0502020202020204" pitchFamily="34" charset="0"/>
            </a:endParaRPr>
          </a:p>
          <a:p>
            <a:pPr>
              <a:buClr>
                <a:srgbClr val="8F6B22"/>
              </a:buClr>
              <a:buSzPct val="100000"/>
              <a:buFont typeface="Wingdings" panose="05000000000000000000" pitchFamily="2" charset="2"/>
              <a:buChar char="Ø"/>
              <a:defRPr/>
            </a:pPr>
            <a:r>
              <a:rPr lang="en-ZA" sz="2000" kern="1200" dirty="0" smtClean="0">
                <a:solidFill>
                  <a:schemeClr val="accent6">
                    <a:lumMod val="50000"/>
                  </a:schemeClr>
                </a:solidFill>
                <a:latin typeface="Century Gothic" panose="020B0502020202020204" pitchFamily="34" charset="0"/>
              </a:rPr>
              <a:t>3.1.4: </a:t>
            </a:r>
            <a:r>
              <a:rPr lang="en-ZA" sz="2000" kern="1200" dirty="0">
                <a:solidFill>
                  <a:schemeClr val="accent6">
                    <a:lumMod val="50000"/>
                  </a:schemeClr>
                </a:solidFill>
                <a:latin typeface="Century Gothic" panose="020B0502020202020204" pitchFamily="34" charset="0"/>
              </a:rPr>
              <a:t>Number of subjects where verification of marking is conducted per </a:t>
            </a:r>
            <a:r>
              <a:rPr lang="en-ZA" sz="2000" kern="1200" dirty="0" smtClean="0">
                <a:solidFill>
                  <a:schemeClr val="accent6">
                    <a:lumMod val="50000"/>
                  </a:schemeClr>
                </a:solidFill>
                <a:latin typeface="Century Gothic" panose="020B0502020202020204" pitchFamily="34" charset="0"/>
              </a:rPr>
              <a:t>qualification</a:t>
            </a:r>
          </a:p>
          <a:p>
            <a:pPr marL="106363" indent="0">
              <a:buClr>
                <a:srgbClr val="8F6B22"/>
              </a:buClr>
              <a:buSzPct val="100000"/>
              <a:buNone/>
              <a:defRPr/>
            </a:pPr>
            <a:endParaRPr lang="en-ZA" sz="2000" kern="1200" dirty="0" smtClean="0">
              <a:solidFill>
                <a:schemeClr val="accent6">
                  <a:lumMod val="50000"/>
                </a:schemeClr>
              </a:solidFill>
              <a:latin typeface="Century Gothic" panose="020B0502020202020204" pitchFamily="34" charset="0"/>
            </a:endParaRPr>
          </a:p>
        </p:txBody>
      </p:sp>
      <p:sp>
        <p:nvSpPr>
          <p:cNvPr id="5" name="Text Placeholder 4"/>
          <p:cNvSpPr>
            <a:spLocks noGrp="1"/>
          </p:cNvSpPr>
          <p:nvPr>
            <p:ph type="body" sz="quarter" idx="3"/>
          </p:nvPr>
        </p:nvSpPr>
        <p:spPr>
          <a:xfrm>
            <a:off x="5421313" y="2316163"/>
            <a:ext cx="4456112" cy="4130675"/>
          </a:xfrm>
        </p:spPr>
        <p:txBody>
          <a:bodyPr anchor="t"/>
          <a:lstStyle/>
          <a:p>
            <a:pPr marL="342900" indent="-342900">
              <a:buSzPct val="100000"/>
              <a:buFont typeface="Wingdings" panose="05000000000000000000" pitchFamily="2" charset="2"/>
              <a:buChar char="Ø"/>
              <a:defRPr/>
            </a:pPr>
            <a:r>
              <a:rPr lang="en-ZA" sz="2000" b="0" kern="1200" dirty="0">
                <a:solidFill>
                  <a:schemeClr val="accent6">
                    <a:lumMod val="50000"/>
                  </a:schemeClr>
                </a:solidFill>
                <a:latin typeface="Century Gothic" panose="020B0502020202020204" pitchFamily="34" charset="0"/>
              </a:rPr>
              <a:t>3.1.5: Number of learning areas/subjects where moderation of SBA/ICASS is conducted </a:t>
            </a:r>
          </a:p>
          <a:p>
            <a:pPr marL="342900" indent="-342900">
              <a:buSzPct val="100000"/>
              <a:buFont typeface="Wingdings" panose="05000000000000000000" pitchFamily="2" charset="2"/>
              <a:buChar char="Ø"/>
              <a:defRPr/>
            </a:pPr>
            <a:r>
              <a:rPr lang="en-ZA" sz="2000" b="0" kern="1200" dirty="0" smtClean="0">
                <a:solidFill>
                  <a:schemeClr val="accent6">
                    <a:lumMod val="50000"/>
                  </a:schemeClr>
                </a:solidFill>
                <a:latin typeface="Century Gothic" panose="020B0502020202020204" pitchFamily="34" charset="0"/>
              </a:rPr>
              <a:t>3.2.1: </a:t>
            </a:r>
            <a:r>
              <a:rPr lang="en-ZA" sz="2000" b="0" kern="1200" dirty="0">
                <a:solidFill>
                  <a:schemeClr val="accent6">
                    <a:lumMod val="50000"/>
                  </a:schemeClr>
                </a:solidFill>
                <a:latin typeface="Century Gothic" panose="020B0502020202020204" pitchFamily="34" charset="0"/>
              </a:rPr>
              <a:t>Percentage of accreditation outcomes for private education institutions finalised within 12 months of site </a:t>
            </a:r>
            <a:r>
              <a:rPr lang="en-ZA" sz="2000" b="0" kern="1200" dirty="0" smtClean="0">
                <a:solidFill>
                  <a:schemeClr val="accent6">
                    <a:lumMod val="50000"/>
                  </a:schemeClr>
                </a:solidFill>
                <a:latin typeface="Century Gothic" panose="020B0502020202020204" pitchFamily="34" charset="0"/>
              </a:rPr>
              <a:t>visit</a:t>
            </a:r>
          </a:p>
          <a:p>
            <a:pPr marL="342900" indent="-342900">
              <a:buSzPct val="100000"/>
              <a:buFont typeface="Wingdings" panose="05000000000000000000" pitchFamily="2" charset="2"/>
              <a:buChar char="Ø"/>
              <a:defRPr/>
            </a:pPr>
            <a:r>
              <a:rPr lang="en-ZA" sz="2000" b="0" kern="1200" dirty="0">
                <a:solidFill>
                  <a:schemeClr val="accent6">
                    <a:lumMod val="50000"/>
                  </a:schemeClr>
                </a:solidFill>
                <a:latin typeface="Century Gothic" panose="020B0502020202020204" pitchFamily="34" charset="0"/>
              </a:rPr>
              <a:t>3.2.2: Percentage of private education institutions monitored after being granted accreditation</a:t>
            </a:r>
          </a:p>
          <a:p>
            <a:pPr>
              <a:defRPr/>
            </a:pPr>
            <a:endParaRPr lang="en-ZA" sz="2000" b="0" kern="1200" dirty="0">
              <a:solidFill>
                <a:schemeClr val="accent6">
                  <a:lumMod val="50000"/>
                </a:schemeClr>
              </a:solidFill>
              <a:latin typeface="Century Gothic" panose="020B0502020202020204" pitchFamily="34" charset="0"/>
            </a:endParaRPr>
          </a:p>
        </p:txBody>
      </p:sp>
      <p:sp>
        <p:nvSpPr>
          <p:cNvPr id="2" name="Slide Number Placeholder 1"/>
          <p:cNvSpPr>
            <a:spLocks noGrp="1"/>
          </p:cNvSpPr>
          <p:nvPr>
            <p:ph type="sldNum" sz="quarter" idx="10"/>
          </p:nvPr>
        </p:nvSpPr>
        <p:spPr/>
        <p:txBody>
          <a:bodyPr/>
          <a:lstStyle/>
          <a:p>
            <a:pPr>
              <a:defRPr/>
            </a:pPr>
            <a:fld id="{10AFD30B-25B8-4932-BD5C-3FBF131AC35B}" type="slidenum">
              <a:rPr lang="en-ZA" smtClean="0"/>
              <a:pPr>
                <a:defRPr/>
              </a:pPr>
              <a:t>22</a:t>
            </a:fld>
            <a:endParaRPr lang="en-Z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63513" y="323850"/>
            <a:ext cx="9829800" cy="636588"/>
          </a:xfrm>
        </p:spPr>
        <p:txBody>
          <a:bodyPr/>
          <a:lstStyle/>
          <a:p>
            <a:r>
              <a:rPr lang="en-ZA" altLang="en-US" sz="4000" b="1" dirty="0" smtClean="0">
                <a:latin typeface="Century Gothic" panose="020B0502020202020204" pitchFamily="34" charset="0"/>
              </a:rPr>
              <a:t>Concluding statements</a:t>
            </a:r>
          </a:p>
        </p:txBody>
      </p:sp>
      <p:sp>
        <p:nvSpPr>
          <p:cNvPr id="6147" name="Content Placeholder 2"/>
          <p:cNvSpPr>
            <a:spLocks noGrp="1"/>
          </p:cNvSpPr>
          <p:nvPr>
            <p:ph idx="1"/>
          </p:nvPr>
        </p:nvSpPr>
        <p:spPr>
          <a:xfrm>
            <a:off x="392113" y="1239838"/>
            <a:ext cx="9372600" cy="5207000"/>
          </a:xfrm>
        </p:spPr>
        <p:txBody>
          <a:bodyPr/>
          <a:lstStyle/>
          <a:p>
            <a:pPr algn="just">
              <a:defRPr/>
            </a:pPr>
            <a:r>
              <a:rPr lang="en-ZA" altLang="en-US" sz="2400" kern="1200" dirty="0" smtClean="0">
                <a:solidFill>
                  <a:schemeClr val="accent6">
                    <a:lumMod val="50000"/>
                  </a:schemeClr>
                </a:solidFill>
                <a:latin typeface="Century Gothic" panose="020B0502020202020204" pitchFamily="34" charset="0"/>
              </a:rPr>
              <a:t>The </a:t>
            </a:r>
            <a:r>
              <a:rPr lang="en-ZA" altLang="en-US" sz="2400" kern="1200" dirty="0">
                <a:solidFill>
                  <a:schemeClr val="accent6">
                    <a:lumMod val="50000"/>
                  </a:schemeClr>
                </a:solidFill>
                <a:latin typeface="Century Gothic" panose="020B0502020202020204" pitchFamily="34" charset="0"/>
              </a:rPr>
              <a:t>Entity has introduced new approaches to validate performance </a:t>
            </a:r>
            <a:r>
              <a:rPr lang="en-ZA" altLang="en-US" sz="2400" kern="1200" dirty="0" smtClean="0">
                <a:solidFill>
                  <a:schemeClr val="accent6">
                    <a:lumMod val="50000"/>
                  </a:schemeClr>
                </a:solidFill>
                <a:latin typeface="Century Gothic" panose="020B0502020202020204" pitchFamily="34" charset="0"/>
              </a:rPr>
              <a:t>information – Performance Verification Committee.</a:t>
            </a:r>
            <a:endParaRPr lang="en-ZA" altLang="en-US" sz="2400" kern="1200" dirty="0">
              <a:solidFill>
                <a:schemeClr val="accent6">
                  <a:lumMod val="50000"/>
                </a:schemeClr>
              </a:solidFill>
              <a:latin typeface="Century Gothic" panose="020B0502020202020204" pitchFamily="34" charset="0"/>
            </a:endParaRPr>
          </a:p>
          <a:p>
            <a:pPr algn="just">
              <a:defRPr/>
            </a:pPr>
            <a:r>
              <a:rPr lang="en-ZA" altLang="en-US" sz="2400" kern="1200" dirty="0" smtClean="0">
                <a:solidFill>
                  <a:schemeClr val="accent6">
                    <a:lumMod val="50000"/>
                  </a:schemeClr>
                </a:solidFill>
                <a:latin typeface="Century Gothic" panose="020B0502020202020204" pitchFamily="34" charset="0"/>
              </a:rPr>
              <a:t>The Audit Action Plan is adding value in reducing the number of findings raised by Internal and </a:t>
            </a:r>
            <a:r>
              <a:rPr lang="en-ZA" altLang="en-US" sz="2400" kern="1200" dirty="0">
                <a:solidFill>
                  <a:schemeClr val="accent6">
                    <a:lumMod val="50000"/>
                  </a:schemeClr>
                </a:solidFill>
                <a:latin typeface="Century Gothic" panose="020B0502020202020204" pitchFamily="34" charset="0"/>
              </a:rPr>
              <a:t>E</a:t>
            </a:r>
            <a:r>
              <a:rPr lang="en-ZA" altLang="en-US" sz="2400" kern="1200" dirty="0" smtClean="0">
                <a:solidFill>
                  <a:schemeClr val="accent6">
                    <a:lumMod val="50000"/>
                  </a:schemeClr>
                </a:solidFill>
                <a:latin typeface="Century Gothic" panose="020B0502020202020204" pitchFamily="34" charset="0"/>
              </a:rPr>
              <a:t>xternal Auditors. </a:t>
            </a:r>
          </a:p>
          <a:p>
            <a:pPr algn="just">
              <a:defRPr/>
            </a:pPr>
            <a:r>
              <a:rPr lang="en-ZA" altLang="en-US" sz="2400" kern="1200" dirty="0" smtClean="0">
                <a:solidFill>
                  <a:schemeClr val="accent6">
                    <a:lumMod val="50000"/>
                  </a:schemeClr>
                </a:solidFill>
                <a:latin typeface="Century Gothic" panose="020B0502020202020204" pitchFamily="34" charset="0"/>
              </a:rPr>
              <a:t>Quarterly reviews assist in challenging senior managers on how they manage performance information.</a:t>
            </a:r>
          </a:p>
          <a:p>
            <a:pPr algn="just">
              <a:defRPr/>
            </a:pPr>
            <a:r>
              <a:rPr lang="en-ZA" altLang="en-US" sz="2400" kern="1200" dirty="0" smtClean="0">
                <a:solidFill>
                  <a:schemeClr val="accent6">
                    <a:lumMod val="50000"/>
                  </a:schemeClr>
                </a:solidFill>
                <a:latin typeface="Century Gothic" panose="020B0502020202020204" pitchFamily="34" charset="0"/>
              </a:rPr>
              <a:t>The oversight role of the Audit and Risk </a:t>
            </a:r>
            <a:r>
              <a:rPr lang="en-ZA" altLang="en-US" sz="2400" kern="1200" dirty="0">
                <a:solidFill>
                  <a:schemeClr val="accent6">
                    <a:lumMod val="50000"/>
                  </a:schemeClr>
                </a:solidFill>
                <a:latin typeface="Century Gothic" panose="020B0502020202020204" pitchFamily="34" charset="0"/>
              </a:rPr>
              <a:t>C</a:t>
            </a:r>
            <a:r>
              <a:rPr lang="en-ZA" altLang="en-US" sz="2400" kern="1200" dirty="0" smtClean="0">
                <a:solidFill>
                  <a:schemeClr val="accent6">
                    <a:lumMod val="50000"/>
                  </a:schemeClr>
                </a:solidFill>
                <a:latin typeface="Century Gothic" panose="020B0502020202020204" pitchFamily="34" charset="0"/>
              </a:rPr>
              <a:t>ommittee and Council or EXCO holds management accountable for internal controls and under-performance.   </a:t>
            </a:r>
          </a:p>
          <a:p>
            <a:pPr>
              <a:defRPr/>
            </a:pPr>
            <a:endParaRPr lang="en-ZA" altLang="en-US" sz="2200" kern="1200" dirty="0" smtClean="0">
              <a:solidFill>
                <a:schemeClr val="accent6">
                  <a:lumMod val="50000"/>
                </a:schemeClr>
              </a:solidFill>
              <a:latin typeface="Century Gothic" panose="020B0502020202020204" pitchFamily="34" charset="0"/>
            </a:endParaRPr>
          </a:p>
          <a:p>
            <a:pPr>
              <a:defRPr/>
            </a:pPr>
            <a:endParaRPr lang="en-ZA" altLang="en-US" sz="2200" dirty="0" smtClean="0"/>
          </a:p>
        </p:txBody>
      </p:sp>
      <p:sp>
        <p:nvSpPr>
          <p:cNvPr id="2" name="Slide Number Placeholder 1"/>
          <p:cNvSpPr>
            <a:spLocks noGrp="1"/>
          </p:cNvSpPr>
          <p:nvPr>
            <p:ph type="sldNum" sz="quarter" idx="10"/>
          </p:nvPr>
        </p:nvSpPr>
        <p:spPr/>
        <p:txBody>
          <a:bodyPr/>
          <a:lstStyle/>
          <a:p>
            <a:pPr>
              <a:defRPr/>
            </a:pPr>
            <a:fld id="{7E5B9EC2-2369-4E98-A2AB-24A5ECAD75ED}" type="slidenum">
              <a:rPr lang="en-ZA"/>
              <a:pPr>
                <a:defRPr/>
              </a:pPr>
              <a:t>23</a:t>
            </a:fld>
            <a:endParaRPr lang="en-ZA" dirty="0"/>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ZA" altLang="en-US" sz="4000" b="1" dirty="0" smtClean="0"/>
              <a:t>Part B : Human Resources</a:t>
            </a:r>
          </a:p>
        </p:txBody>
      </p:sp>
      <p:sp>
        <p:nvSpPr>
          <p:cNvPr id="6147" name="Content Placeholder 2"/>
          <p:cNvSpPr>
            <a:spLocks noGrp="1"/>
          </p:cNvSpPr>
          <p:nvPr>
            <p:ph idx="1"/>
          </p:nvPr>
        </p:nvSpPr>
        <p:spPr>
          <a:xfrm>
            <a:off x="504825" y="1331913"/>
            <a:ext cx="9259888" cy="5191125"/>
          </a:xfrm>
        </p:spPr>
        <p:txBody>
          <a:bodyPr/>
          <a:lstStyle/>
          <a:p>
            <a:pPr>
              <a:lnSpc>
                <a:spcPct val="150000"/>
              </a:lnSpc>
              <a:defRPr/>
            </a:pPr>
            <a:r>
              <a:rPr lang="en-ZA" altLang="en-US" sz="3600" kern="1200" dirty="0" smtClean="0">
                <a:solidFill>
                  <a:schemeClr val="accent6">
                    <a:lumMod val="50000"/>
                  </a:schemeClr>
                </a:solidFill>
                <a:latin typeface="Century Gothic" panose="020B0502020202020204" pitchFamily="34" charset="0"/>
              </a:rPr>
              <a:t>Employment and vacancy rate</a:t>
            </a:r>
          </a:p>
          <a:p>
            <a:pPr>
              <a:lnSpc>
                <a:spcPct val="150000"/>
              </a:lnSpc>
              <a:defRPr/>
            </a:pPr>
            <a:r>
              <a:rPr lang="en-ZA" altLang="en-US" sz="3600" kern="1200" dirty="0" smtClean="0">
                <a:solidFill>
                  <a:schemeClr val="accent6">
                    <a:lumMod val="50000"/>
                  </a:schemeClr>
                </a:solidFill>
                <a:latin typeface="Century Gothic" panose="020B0502020202020204" pitchFamily="34" charset="0"/>
              </a:rPr>
              <a:t>Employment changes</a:t>
            </a:r>
          </a:p>
          <a:p>
            <a:pPr lvl="1">
              <a:lnSpc>
                <a:spcPct val="150000"/>
              </a:lnSpc>
              <a:defRPr/>
            </a:pPr>
            <a:r>
              <a:rPr lang="en-ZA" altLang="en-US" kern="1200" dirty="0" smtClean="0">
                <a:solidFill>
                  <a:schemeClr val="accent6">
                    <a:lumMod val="50000"/>
                  </a:schemeClr>
                </a:solidFill>
                <a:latin typeface="Century Gothic" panose="020B0502020202020204" pitchFamily="34" charset="0"/>
              </a:rPr>
              <a:t>All figures as at 31 March 2019</a:t>
            </a:r>
          </a:p>
          <a:p>
            <a:pPr marL="106363" indent="0">
              <a:buFont typeface="Wingdings" panose="05000000000000000000" pitchFamily="2" charset="2"/>
              <a:buNone/>
              <a:defRPr/>
            </a:pPr>
            <a:endParaRPr lang="en-ZA" altLang="en-US" sz="2600" b="1" kern="1200" dirty="0" smtClean="0">
              <a:solidFill>
                <a:schemeClr val="accent6">
                  <a:lumMod val="50000"/>
                </a:schemeClr>
              </a:solidFill>
              <a:latin typeface="Century Gothic" panose="020B0502020202020204" pitchFamily="34" charset="0"/>
            </a:endParaRPr>
          </a:p>
          <a:p>
            <a:pPr>
              <a:defRPr/>
            </a:pPr>
            <a:endParaRPr lang="en-ZA" altLang="en-US" sz="2600" dirty="0" smtClean="0"/>
          </a:p>
        </p:txBody>
      </p:sp>
      <p:sp>
        <p:nvSpPr>
          <p:cNvPr id="2" name="Slide Number Placeholder 1"/>
          <p:cNvSpPr>
            <a:spLocks noGrp="1"/>
          </p:cNvSpPr>
          <p:nvPr>
            <p:ph type="sldNum" sz="quarter" idx="10"/>
          </p:nvPr>
        </p:nvSpPr>
        <p:spPr/>
        <p:txBody>
          <a:bodyPr/>
          <a:lstStyle/>
          <a:p>
            <a:pPr>
              <a:defRPr/>
            </a:pPr>
            <a:fld id="{298F2ADD-48AE-4EE9-ABFB-BC3F62242288}" type="slidenum">
              <a:rPr lang="en-ZA"/>
              <a:pPr>
                <a:defRPr/>
              </a:pPr>
              <a:t>24</a:t>
            </a:fld>
            <a:endParaRPr lang="en-ZA" dirty="0"/>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ZA" altLang="en-US" sz="4000" b="1" dirty="0" smtClean="0">
                <a:latin typeface="Century Gothic" panose="020B0502020202020204" pitchFamily="34" charset="0"/>
              </a:rPr>
              <a:t>Employment and vacancies</a:t>
            </a:r>
          </a:p>
        </p:txBody>
      </p:sp>
      <p:sp>
        <p:nvSpPr>
          <p:cNvPr id="3" name="Slide Number Placeholder 2"/>
          <p:cNvSpPr>
            <a:spLocks noGrp="1"/>
          </p:cNvSpPr>
          <p:nvPr>
            <p:ph type="sldNum" sz="quarter" idx="10"/>
          </p:nvPr>
        </p:nvSpPr>
        <p:spPr/>
        <p:txBody>
          <a:bodyPr/>
          <a:lstStyle/>
          <a:p>
            <a:pPr>
              <a:defRPr/>
            </a:pPr>
            <a:fld id="{4D674057-3A61-44BA-9686-53F65E35819B}" type="slidenum">
              <a:rPr lang="en-ZA"/>
              <a:pPr>
                <a:defRPr/>
              </a:pPr>
              <a:t>25</a:t>
            </a:fld>
            <a:endParaRPr lang="en-ZA" dirty="0"/>
          </a:p>
        </p:txBody>
      </p:sp>
      <p:graphicFrame>
        <p:nvGraphicFramePr>
          <p:cNvPr id="6" name="Content Placeholder 5"/>
          <p:cNvGraphicFramePr>
            <a:graphicFrameLocks noGrp="1"/>
          </p:cNvGraphicFramePr>
          <p:nvPr>
            <p:ph idx="1"/>
          </p:nvPr>
        </p:nvGraphicFramePr>
        <p:xfrm>
          <a:off x="201613" y="1290638"/>
          <a:ext cx="9879013" cy="5232398"/>
        </p:xfrm>
        <a:graphic>
          <a:graphicData uri="http://schemas.openxmlformats.org/drawingml/2006/table">
            <a:tbl>
              <a:tblPr/>
              <a:tblGrid>
                <a:gridCol w="2672246">
                  <a:extLst>
                    <a:ext uri="{9D8B030D-6E8A-4147-A177-3AD203B41FA5}">
                      <a16:colId xmlns:a16="http://schemas.microsoft.com/office/drawing/2014/main" xmlns="" val="440666557"/>
                    </a:ext>
                  </a:extLst>
                </a:gridCol>
                <a:gridCol w="26557">
                  <a:extLst>
                    <a:ext uri="{9D8B030D-6E8A-4147-A177-3AD203B41FA5}">
                      <a16:colId xmlns:a16="http://schemas.microsoft.com/office/drawing/2014/main" xmlns="" val="805680707"/>
                    </a:ext>
                  </a:extLst>
                </a:gridCol>
                <a:gridCol w="1436042">
                  <a:extLst>
                    <a:ext uri="{9D8B030D-6E8A-4147-A177-3AD203B41FA5}">
                      <a16:colId xmlns:a16="http://schemas.microsoft.com/office/drawing/2014/main" xmlns="" val="3610946919"/>
                    </a:ext>
                  </a:extLst>
                </a:gridCol>
                <a:gridCol w="1436042">
                  <a:extLst>
                    <a:ext uri="{9D8B030D-6E8A-4147-A177-3AD203B41FA5}">
                      <a16:colId xmlns:a16="http://schemas.microsoft.com/office/drawing/2014/main" xmlns="" val="2571828563"/>
                    </a:ext>
                  </a:extLst>
                </a:gridCol>
                <a:gridCol w="1436042">
                  <a:extLst>
                    <a:ext uri="{9D8B030D-6E8A-4147-A177-3AD203B41FA5}">
                      <a16:colId xmlns:a16="http://schemas.microsoft.com/office/drawing/2014/main" xmlns="" val="4076754108"/>
                    </a:ext>
                  </a:extLst>
                </a:gridCol>
                <a:gridCol w="1436042">
                  <a:extLst>
                    <a:ext uri="{9D8B030D-6E8A-4147-A177-3AD203B41FA5}">
                      <a16:colId xmlns:a16="http://schemas.microsoft.com/office/drawing/2014/main" xmlns="" val="2947698579"/>
                    </a:ext>
                  </a:extLst>
                </a:gridCol>
                <a:gridCol w="1436042">
                  <a:extLst>
                    <a:ext uri="{9D8B030D-6E8A-4147-A177-3AD203B41FA5}">
                      <a16:colId xmlns:a16="http://schemas.microsoft.com/office/drawing/2014/main" xmlns="" val="4172448636"/>
                    </a:ext>
                  </a:extLst>
                </a:gridCol>
              </a:tblGrid>
              <a:tr h="1002615">
                <a:tc>
                  <a:txBody>
                    <a:bodyPr/>
                    <a:lstStyle>
                      <a:lvl1pPr marL="49213">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9213" marR="0" lvl="0" indent="0" algn="ctr" defTabSz="914400" rtl="0" eaLnBrk="1" fontAlgn="base" latinLnBrk="0" hangingPunct="1">
                        <a:lnSpc>
                          <a:spcPct val="100000"/>
                        </a:lnSpc>
                        <a:spcBef>
                          <a:spcPts val="725"/>
                        </a:spcBef>
                        <a:spcAft>
                          <a:spcPct val="0"/>
                        </a:spcAft>
                        <a:buClrTx/>
                        <a:buSzTx/>
                        <a:buFontTx/>
                        <a:buNone/>
                        <a:tabLst/>
                      </a:pPr>
                      <a:r>
                        <a:rPr kumimoji="0" lang="en-ZA" altLang="en-US" sz="2000" b="1" i="0" u="none" strike="noStrike" cap="none" normalizeH="0" baseline="0" dirty="0" smtClean="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Salary Band</a:t>
                      </a: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marL="369888">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369888" marR="0" lvl="0" indent="0" algn="l" defTabSz="914400" rtl="0" eaLnBrk="1" fontAlgn="base" latinLnBrk="0" hangingPunct="1">
                        <a:lnSpc>
                          <a:spcPts val="1088"/>
                        </a:lnSpc>
                        <a:spcBef>
                          <a:spcPts val="188"/>
                        </a:spcBef>
                        <a:spcAft>
                          <a:spcPct val="0"/>
                        </a:spcAft>
                        <a:buClrTx/>
                        <a:buSzTx/>
                        <a:buFontTx/>
                        <a:buNone/>
                        <a:tabLst/>
                      </a:pP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2000" b="1" i="0" u="none" strike="noStrike" cap="none" normalizeH="0" baseline="0" dirty="0" smtClean="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2017/18 Approved posts</a:t>
                      </a: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marL="82550">
                        <a:lnSpc>
                          <a:spcPct val="93000"/>
                        </a:lnSpc>
                        <a:spcAft>
                          <a:spcPts val="1425"/>
                        </a:spcAft>
                        <a:buClr>
                          <a:srgbClr val="000000"/>
                        </a:buClr>
                        <a:buSzPct val="45000"/>
                        <a:buFont typeface="Wingdings" panose="05000000000000000000" pitchFamily="2" charset="2"/>
                        <a:tabLst>
                          <a:tab pos="1308100" algn="l"/>
                        </a:tabLst>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tabLst>
                          <a:tab pos="1308100" algn="l"/>
                        </a:tabLst>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tabLst>
                          <a:tab pos="1308100" algn="l"/>
                        </a:tabLst>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tabLst>
                          <a:tab pos="1308100" algn="l"/>
                        </a:tabLst>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tabLst>
                          <a:tab pos="1308100" algn="l"/>
                        </a:tabLst>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1308100" algn="l"/>
                        </a:tabLst>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1308100" algn="l"/>
                        </a:tabLst>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1308100" algn="l"/>
                        </a:tabLst>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1308100" algn="l"/>
                        </a:tabLst>
                        <a:defRPr>
                          <a:solidFill>
                            <a:srgbClr val="000000"/>
                          </a:solidFill>
                          <a:latin typeface="Arial" panose="020B0604020202020204" pitchFamily="34" charset="0"/>
                          <a:ea typeface="MS Gothic" panose="020B0609070205080204" pitchFamily="49" charset="-128"/>
                        </a:defRPr>
                      </a:lvl9pPr>
                    </a:lstStyle>
                    <a:p>
                      <a:pPr marL="82550" marR="0" lvl="0" indent="0" algn="ctr" defTabSz="914400" rtl="0" eaLnBrk="1" fontAlgn="base" latinLnBrk="0" hangingPunct="1">
                        <a:lnSpc>
                          <a:spcPct val="100000"/>
                        </a:lnSpc>
                        <a:spcBef>
                          <a:spcPct val="0"/>
                        </a:spcBef>
                        <a:spcAft>
                          <a:spcPct val="0"/>
                        </a:spcAft>
                        <a:buClrTx/>
                        <a:buSzTx/>
                        <a:buFontTx/>
                        <a:buNone/>
                        <a:tabLst>
                          <a:tab pos="1308100" algn="l"/>
                        </a:tabLst>
                      </a:pPr>
                      <a:r>
                        <a:rPr kumimoji="0" lang="en-ZA" altLang="en-US" sz="2000" b="1" i="0" u="none" strike="noStrike" cap="none" normalizeH="0" baseline="0" dirty="0" smtClean="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2018/19 Approved posts</a:t>
                      </a: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dirty="0" smtClean="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2018/19 No. of employees</a:t>
                      </a: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dirty="0" smtClean="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2018/19 Vacancies</a:t>
                      </a: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2000" b="1" i="0" u="none" strike="noStrike" cap="none" normalizeH="0" baseline="0" dirty="0" smtClean="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of Vacancies</a:t>
                      </a: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extLst>
                  <a:ext uri="{0D108BD9-81ED-4DB2-BD59-A6C34878D82A}">
                    <a16:rowId xmlns:a16="http://schemas.microsoft.com/office/drawing/2014/main" xmlns="" val="2660797725"/>
                  </a:ext>
                </a:extLst>
              </a:tr>
              <a:tr h="593562">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Top management</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gridSpan="2">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hMerge="1">
                  <a:txBody>
                    <a:bodyPr/>
                    <a:lstStyle/>
                    <a:p>
                      <a:endParaRPr lang="en-ZA"/>
                    </a:p>
                  </a:txBody>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0%</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3897869254"/>
                  </a:ext>
                </a:extLst>
              </a:tr>
              <a:tr h="593562">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Senior management</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gridSpan="2">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hMerge="1">
                  <a:txBody>
                    <a:bodyPr/>
                    <a:lstStyle/>
                    <a:p>
                      <a:endParaRPr lang="en-ZA"/>
                    </a:p>
                  </a:txBody>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0%</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3685927960"/>
                  </a:ext>
                </a:extLst>
              </a:tr>
              <a:tr h="668411">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Professional qualified</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gridSpan="2">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61</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hMerge="1">
                  <a:txBody>
                    <a:bodyPr/>
                    <a:lstStyle/>
                    <a:p>
                      <a:endParaRPr lang="en-ZA"/>
                    </a:p>
                  </a:txBody>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64</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55</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9</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14%</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3523024711"/>
                  </a:ext>
                </a:extLst>
              </a:tr>
              <a:tr h="593562">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Skilled</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gridSpan="2">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hMerge="1">
                  <a:txBody>
                    <a:bodyPr/>
                    <a:lstStyle/>
                    <a:p>
                      <a:endParaRPr lang="en-ZA"/>
                    </a:p>
                  </a:txBody>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16</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15</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840067444"/>
                  </a:ext>
                </a:extLst>
              </a:tr>
              <a:tr h="593562">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Semi-skilled</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gridSpan="2">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42</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hMerge="1">
                  <a:txBody>
                    <a:bodyPr/>
                    <a:lstStyle/>
                    <a:p>
                      <a:endParaRPr lang="en-ZA"/>
                    </a:p>
                  </a:txBody>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42</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41</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1404945512"/>
                  </a:ext>
                </a:extLst>
              </a:tr>
              <a:tr h="593562">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Unskilled</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gridSpan="2">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hMerge="1">
                  <a:txBody>
                    <a:bodyPr/>
                    <a:lstStyle/>
                    <a:p>
                      <a:endParaRPr lang="en-ZA"/>
                    </a:p>
                  </a:txBody>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0%</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3399208447"/>
                  </a:ext>
                </a:extLst>
              </a:tr>
              <a:tr h="593562">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TOTAL</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gridSpan="2">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131</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65000"/>
                      </a:schemeClr>
                    </a:solidFill>
                  </a:tcPr>
                </a:tc>
                <a:tc hMerge="1">
                  <a:txBody>
                    <a:bodyPr/>
                    <a:lstStyle/>
                    <a:p>
                      <a:endParaRPr lang="en-ZA"/>
                    </a:p>
                  </a:txBody>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140</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6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ZA"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129</a:t>
                      </a: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6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11</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6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8%</a:t>
                      </a:r>
                      <a:endParaRPr kumimoji="0" lang="en-ZA"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65000"/>
                      </a:schemeClr>
                    </a:solidFill>
                  </a:tcPr>
                </a:tc>
                <a:extLst>
                  <a:ext uri="{0D108BD9-81ED-4DB2-BD59-A6C34878D82A}">
                    <a16:rowId xmlns:a16="http://schemas.microsoft.com/office/drawing/2014/main" xmlns="" val="1388235459"/>
                  </a:ext>
                </a:extLst>
              </a:tr>
            </a:tbl>
          </a:graphicData>
        </a:graphic>
      </p:graphicFrame>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ZA" altLang="en-US" sz="4000" b="1" dirty="0" smtClean="0">
                <a:latin typeface="Century Gothic" panose="020B0502020202020204" pitchFamily="34" charset="0"/>
              </a:rPr>
              <a:t>Employment changes</a:t>
            </a:r>
          </a:p>
        </p:txBody>
      </p:sp>
      <p:sp>
        <p:nvSpPr>
          <p:cNvPr id="3" name="Slide Number Placeholder 2"/>
          <p:cNvSpPr>
            <a:spLocks noGrp="1"/>
          </p:cNvSpPr>
          <p:nvPr>
            <p:ph type="sldNum" sz="quarter" idx="10"/>
          </p:nvPr>
        </p:nvSpPr>
        <p:spPr/>
        <p:txBody>
          <a:bodyPr/>
          <a:lstStyle/>
          <a:p>
            <a:pPr>
              <a:defRPr/>
            </a:pPr>
            <a:fld id="{9C597A14-F65A-4524-B524-8E1184E7C2C9}" type="slidenum">
              <a:rPr lang="en-ZA"/>
              <a:pPr>
                <a:defRPr/>
              </a:pPr>
              <a:t>26</a:t>
            </a:fld>
            <a:endParaRPr lang="en-ZA" dirty="0"/>
          </a:p>
        </p:txBody>
      </p:sp>
      <p:graphicFrame>
        <p:nvGraphicFramePr>
          <p:cNvPr id="4" name="Content Placeholder 3"/>
          <p:cNvGraphicFramePr>
            <a:graphicFrameLocks noGrp="1"/>
          </p:cNvGraphicFramePr>
          <p:nvPr>
            <p:ph idx="1"/>
          </p:nvPr>
        </p:nvGraphicFramePr>
        <p:xfrm>
          <a:off x="201613" y="1222375"/>
          <a:ext cx="9677399" cy="5114927"/>
        </p:xfrm>
        <a:graphic>
          <a:graphicData uri="http://schemas.openxmlformats.org/drawingml/2006/table">
            <a:tbl>
              <a:tblPr/>
              <a:tblGrid>
                <a:gridCol w="2590009">
                  <a:extLst>
                    <a:ext uri="{9D8B030D-6E8A-4147-A177-3AD203B41FA5}">
                      <a16:colId xmlns:a16="http://schemas.microsoft.com/office/drawing/2014/main" xmlns="" val="1421192332"/>
                    </a:ext>
                  </a:extLst>
                </a:gridCol>
                <a:gridCol w="1766828">
                  <a:extLst>
                    <a:ext uri="{9D8B030D-6E8A-4147-A177-3AD203B41FA5}">
                      <a16:colId xmlns:a16="http://schemas.microsoft.com/office/drawing/2014/main" xmlns="" val="1457061870"/>
                    </a:ext>
                  </a:extLst>
                </a:gridCol>
                <a:gridCol w="1861360">
                  <a:extLst>
                    <a:ext uri="{9D8B030D-6E8A-4147-A177-3AD203B41FA5}">
                      <a16:colId xmlns:a16="http://schemas.microsoft.com/office/drawing/2014/main" xmlns="" val="2554348456"/>
                    </a:ext>
                  </a:extLst>
                </a:gridCol>
                <a:gridCol w="1729601">
                  <a:extLst>
                    <a:ext uri="{9D8B030D-6E8A-4147-A177-3AD203B41FA5}">
                      <a16:colId xmlns:a16="http://schemas.microsoft.com/office/drawing/2014/main" xmlns="" val="2229978879"/>
                    </a:ext>
                  </a:extLst>
                </a:gridCol>
                <a:gridCol w="1729601">
                  <a:extLst>
                    <a:ext uri="{9D8B030D-6E8A-4147-A177-3AD203B41FA5}">
                      <a16:colId xmlns:a16="http://schemas.microsoft.com/office/drawing/2014/main" xmlns="" val="3836303602"/>
                    </a:ext>
                  </a:extLst>
                </a:gridCol>
              </a:tblGrid>
              <a:tr h="955317">
                <a:tc>
                  <a:txBody>
                    <a:bodyPr/>
                    <a:lstStyle>
                      <a:lvl1pPr marL="49213">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9213" marR="0" lvl="0" indent="0" algn="ctr" defTabSz="914400" rtl="0" eaLnBrk="1" fontAlgn="base" latinLnBrk="0" hangingPunct="1">
                        <a:lnSpc>
                          <a:spcPct val="100000"/>
                        </a:lnSpc>
                        <a:spcBef>
                          <a:spcPts val="725"/>
                        </a:spcBef>
                        <a:spcAft>
                          <a:spcPct val="0"/>
                        </a:spcAft>
                        <a:buClrTx/>
                        <a:buSzTx/>
                        <a:buFontTx/>
                        <a:buNone/>
                        <a:tabLst/>
                      </a:pPr>
                      <a:r>
                        <a:rPr kumimoji="0" lang="en-ZA" altLang="en-US" sz="2000" b="1" i="0" u="none" strike="noStrike" cap="none" normalizeH="0" baseline="0" dirty="0" smtClean="0">
                          <a:ln>
                            <a:noFill/>
                          </a:ln>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Salary Band</a:t>
                      </a: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Employment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at beginning of period</a:t>
                      </a:r>
                      <a:endParaRPr kumimoji="0" lang="en-ZA" altLang="en-US" sz="32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725"/>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Appointments</a:t>
                      </a:r>
                      <a:endParaRPr kumimoji="0" lang="en-ZA" altLang="en-US" sz="32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marL="82550">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82550" marR="0" lvl="0" indent="0" algn="ctr" defTabSz="914400" rtl="0" eaLnBrk="1" fontAlgn="base" latinLnBrk="0" hangingPunct="1">
                        <a:lnSpc>
                          <a:spcPct val="100000"/>
                        </a:lnSpc>
                        <a:spcBef>
                          <a:spcPts val="725"/>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Terminations</a:t>
                      </a:r>
                      <a:endParaRPr kumimoji="0" lang="en-ZA" altLang="en-US" sz="32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tc>
                  <a:txBody>
                    <a:bodyPr/>
                    <a:lstStyle>
                      <a:lvl1pPr marL="11113">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Employment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At end of the  period</a:t>
                      </a:r>
                      <a:endParaRPr kumimoji="0" lang="en-ZA" altLang="en-US" sz="32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b"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004A8F"/>
                    </a:solidFill>
                  </a:tcPr>
                </a:tc>
                <a:extLst>
                  <a:ext uri="{0D108BD9-81ED-4DB2-BD59-A6C34878D82A}">
                    <a16:rowId xmlns:a16="http://schemas.microsoft.com/office/drawing/2014/main" xmlns="" val="4042652119"/>
                  </a:ext>
                </a:extLst>
              </a:tr>
              <a:tr h="587122">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Top management</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113"/>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432166018"/>
                  </a:ext>
                </a:extLst>
              </a:tr>
              <a:tr h="587122">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Senior management</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3223311299"/>
                  </a:ext>
                </a:extLst>
              </a:tr>
              <a:tr h="636878">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Professional qualified</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61</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9</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55</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1467270790"/>
                  </a:ext>
                </a:extLst>
              </a:tr>
              <a:tr h="587122">
                <a:tc>
                  <a:txBody>
                    <a:bodyPr/>
                    <a:lstStyle>
                      <a:lvl1pPr marL="47625">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7625"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Skilled</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10</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6</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15</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1588388049"/>
                  </a:ext>
                </a:extLst>
              </a:tr>
              <a:tr h="587122">
                <a:tc>
                  <a:txBody>
                    <a:bodyPr/>
                    <a:lstStyle>
                      <a:lvl1pPr marL="49213">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9213"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Semi-skilled</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42</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41</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4069440696"/>
                  </a:ext>
                </a:extLst>
              </a:tr>
              <a:tr h="587122">
                <a:tc>
                  <a:txBody>
                    <a:bodyPr/>
                    <a:lstStyle>
                      <a:lvl1pPr marL="49213">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9213"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Unskilled</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a16="http://schemas.microsoft.com/office/drawing/2014/main" xmlns="" val="4285559102"/>
                  </a:ext>
                </a:extLst>
              </a:tr>
              <a:tr h="587122">
                <a:tc>
                  <a:txBody>
                    <a:bodyPr/>
                    <a:lstStyle>
                      <a:lvl1pPr marL="49213">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49213" marR="0" lvl="0" indent="0" algn="l" defTabSz="914400" rtl="0" eaLnBrk="1" fontAlgn="base" latinLnBrk="0" hangingPunct="1">
                        <a:lnSpc>
                          <a:spcPct val="100000"/>
                        </a:lnSpc>
                        <a:spcBef>
                          <a:spcPts val="2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TOTAL</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rgbClr val="CFB935"/>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131</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6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13</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6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15</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65000"/>
                      </a:schemeClr>
                    </a:solidFill>
                  </a:tcPr>
                </a:tc>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ea typeface="MS Gothic" panose="020B0609070205080204" pitchFamily="49" charset="-128"/>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ea typeface="MS Gothic" panose="020B0609070205080204" pitchFamily="49" charset="-128"/>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ea typeface="MS Gothic" panose="020B0609070205080204" pitchFamily="49" charset="-128"/>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ea typeface="MS Gothic" panose="020B0609070205080204" pitchFamily="49" charset="-128"/>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ea typeface="MS Gothic" panose="020B0609070205080204" pitchFamily="49" charset="-128"/>
                        </a:defRPr>
                      </a:lvl9pPr>
                    </a:lstStyle>
                    <a:p>
                      <a:pPr marL="0" marR="0" lvl="0" indent="0" algn="ctr" defTabSz="914400" rtl="0" eaLnBrk="1" fontAlgn="base" latinLnBrk="0" hangingPunct="1">
                        <a:lnSpc>
                          <a:spcPct val="100000"/>
                        </a:lnSpc>
                        <a:spcBef>
                          <a:spcPts val="2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129</a:t>
                      </a:r>
                      <a:endParaRPr kumimoji="0" lang="en-ZA" altLang="en-US" sz="3200" b="0" i="0" u="none" strike="noStrike" cap="none" normalizeH="0" baseline="0" dirty="0" smtClean="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0" marR="0" marT="0" marB="0" anchor="ctr" horzOverflow="overflow">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lnTlToBr>
                      <a:noFill/>
                    </a:lnTlToBr>
                    <a:lnBlToTr>
                      <a:noFill/>
                    </a:lnBlToTr>
                    <a:solidFill>
                      <a:schemeClr val="accent3">
                        <a:lumMod val="65000"/>
                      </a:schemeClr>
                    </a:solidFill>
                  </a:tcPr>
                </a:tc>
                <a:extLst>
                  <a:ext uri="{0D108BD9-81ED-4DB2-BD59-A6C34878D82A}">
                    <a16:rowId xmlns:a16="http://schemas.microsoft.com/office/drawing/2014/main" xmlns="" val="993124825"/>
                  </a:ext>
                </a:extLst>
              </a:tr>
            </a:tbl>
          </a:graphicData>
        </a:graphic>
      </p:graphicFrame>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ZA" altLang="en-US" sz="4000" b="1" dirty="0" smtClean="0"/>
              <a:t>Part C : Financial Matters</a:t>
            </a:r>
          </a:p>
        </p:txBody>
      </p:sp>
      <p:sp>
        <p:nvSpPr>
          <p:cNvPr id="6147" name="Content Placeholder 2"/>
          <p:cNvSpPr>
            <a:spLocks noGrp="1"/>
          </p:cNvSpPr>
          <p:nvPr>
            <p:ph idx="1"/>
          </p:nvPr>
        </p:nvSpPr>
        <p:spPr>
          <a:xfrm>
            <a:off x="504825" y="1112837"/>
            <a:ext cx="9259888" cy="5410200"/>
          </a:xfrm>
        </p:spPr>
        <p:txBody>
          <a:bodyPr/>
          <a:lstStyle/>
          <a:p>
            <a:pPr>
              <a:lnSpc>
                <a:spcPct val="150000"/>
              </a:lnSpc>
              <a:defRPr/>
            </a:pPr>
            <a:r>
              <a:rPr lang="en-ZA" altLang="en-US" sz="3600" kern="1200" dirty="0" smtClean="0">
                <a:solidFill>
                  <a:schemeClr val="tx1"/>
                </a:solidFill>
                <a:latin typeface="Century Gothic" panose="020B0502020202020204" pitchFamily="34" charset="0"/>
              </a:rPr>
              <a:t>Statement of financial position</a:t>
            </a:r>
          </a:p>
          <a:p>
            <a:pPr>
              <a:lnSpc>
                <a:spcPct val="150000"/>
              </a:lnSpc>
              <a:defRPr/>
            </a:pPr>
            <a:r>
              <a:rPr lang="en-ZA" altLang="en-US" sz="3600" kern="1200" dirty="0" smtClean="0">
                <a:solidFill>
                  <a:schemeClr val="tx1"/>
                </a:solidFill>
                <a:latin typeface="Century Gothic" panose="020B0502020202020204" pitchFamily="34" charset="0"/>
              </a:rPr>
              <a:t>Statement of financial performance</a:t>
            </a:r>
          </a:p>
          <a:p>
            <a:pPr>
              <a:lnSpc>
                <a:spcPct val="150000"/>
              </a:lnSpc>
              <a:defRPr/>
            </a:pPr>
            <a:r>
              <a:rPr lang="en-ZA" altLang="en-US" sz="3600" kern="1200" dirty="0" smtClean="0">
                <a:solidFill>
                  <a:schemeClr val="tx1"/>
                </a:solidFill>
                <a:latin typeface="Century Gothic" panose="020B0502020202020204" pitchFamily="34" charset="0"/>
              </a:rPr>
              <a:t>Material items:</a:t>
            </a:r>
          </a:p>
          <a:p>
            <a:pPr lvl="1">
              <a:lnSpc>
                <a:spcPct val="100000"/>
              </a:lnSpc>
              <a:defRPr/>
            </a:pPr>
            <a:r>
              <a:rPr lang="en-ZA" altLang="en-US" sz="3200" kern="1200" dirty="0" smtClean="0">
                <a:solidFill>
                  <a:schemeClr val="tx1"/>
                </a:solidFill>
                <a:latin typeface="Century Gothic" panose="020B0502020202020204" pitchFamily="34" charset="0"/>
              </a:rPr>
              <a:t>Reportable Matter-Update</a:t>
            </a:r>
          </a:p>
          <a:p>
            <a:pPr lvl="1">
              <a:lnSpc>
                <a:spcPct val="100000"/>
              </a:lnSpc>
              <a:defRPr/>
            </a:pPr>
            <a:r>
              <a:rPr lang="en-ZA" altLang="en-US" sz="3200" kern="1200" dirty="0">
                <a:solidFill>
                  <a:schemeClr val="tx1"/>
                </a:solidFill>
                <a:latin typeface="Century Gothic" panose="020B0502020202020204" pitchFamily="34" charset="0"/>
              </a:rPr>
              <a:t>Accumulated surplus</a:t>
            </a:r>
          </a:p>
          <a:p>
            <a:pPr lvl="1">
              <a:lnSpc>
                <a:spcPct val="100000"/>
              </a:lnSpc>
              <a:defRPr/>
            </a:pPr>
            <a:r>
              <a:rPr lang="en-ZA" altLang="en-US" sz="3200" kern="1200" dirty="0">
                <a:solidFill>
                  <a:schemeClr val="tx1"/>
                </a:solidFill>
                <a:latin typeface="Century Gothic" panose="020B0502020202020204" pitchFamily="34" charset="0"/>
              </a:rPr>
              <a:t>Irregular expenditure</a:t>
            </a:r>
          </a:p>
          <a:p>
            <a:pPr lvl="1">
              <a:lnSpc>
                <a:spcPct val="100000"/>
              </a:lnSpc>
              <a:defRPr/>
            </a:pPr>
            <a:r>
              <a:rPr lang="en-ZA" altLang="en-US" sz="3200" kern="1200" dirty="0">
                <a:solidFill>
                  <a:schemeClr val="tx1"/>
                </a:solidFill>
                <a:latin typeface="Century Gothic" panose="020B0502020202020204" pitchFamily="34" charset="0"/>
              </a:rPr>
              <a:t>Related parties</a:t>
            </a:r>
          </a:p>
          <a:p>
            <a:pPr lvl="1">
              <a:lnSpc>
                <a:spcPct val="100000"/>
              </a:lnSpc>
              <a:defRPr/>
            </a:pPr>
            <a:endParaRPr lang="en-ZA" altLang="en-US" sz="3200" kern="1200" dirty="0" smtClean="0">
              <a:solidFill>
                <a:schemeClr val="tx1"/>
              </a:solidFill>
              <a:latin typeface="Century Gothic" panose="020B0502020202020204" pitchFamily="34" charset="0"/>
            </a:endParaRPr>
          </a:p>
          <a:p>
            <a:pPr marL="106363" indent="0">
              <a:buFont typeface="Wingdings" panose="05000000000000000000" pitchFamily="2" charset="2"/>
              <a:buNone/>
              <a:defRPr/>
            </a:pPr>
            <a:endParaRPr lang="en-ZA" altLang="en-US" sz="2600" b="1" kern="1200" dirty="0" smtClean="0">
              <a:solidFill>
                <a:srgbClr val="FF0000"/>
              </a:solidFill>
              <a:latin typeface="Century Gothic" panose="020B0502020202020204" pitchFamily="34" charset="0"/>
            </a:endParaRPr>
          </a:p>
          <a:p>
            <a:pPr>
              <a:defRPr/>
            </a:pPr>
            <a:endParaRPr lang="en-ZA" altLang="en-US" sz="2600" dirty="0" smtClean="0">
              <a:solidFill>
                <a:srgbClr val="FF0000"/>
              </a:solidFill>
            </a:endParaRPr>
          </a:p>
        </p:txBody>
      </p:sp>
      <p:sp>
        <p:nvSpPr>
          <p:cNvPr id="2" name="Slide Number Placeholder 1"/>
          <p:cNvSpPr>
            <a:spLocks noGrp="1"/>
          </p:cNvSpPr>
          <p:nvPr>
            <p:ph type="sldNum" sz="quarter" idx="10"/>
          </p:nvPr>
        </p:nvSpPr>
        <p:spPr/>
        <p:txBody>
          <a:bodyPr/>
          <a:lstStyle/>
          <a:p>
            <a:pPr>
              <a:defRPr/>
            </a:pPr>
            <a:fld id="{5615DB01-AD32-487A-A894-A0A234F7E13C}" type="slidenum">
              <a:rPr lang="en-ZA"/>
              <a:pPr>
                <a:defRPr/>
              </a:pPr>
              <a:t>27</a:t>
            </a:fld>
            <a:endParaRPr lang="en-ZA" dirty="0"/>
          </a:p>
        </p:txBody>
      </p:sp>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ZA" altLang="en-US" sz="4000" b="1" dirty="0" smtClean="0"/>
              <a:t>Part C : Financial Matters</a:t>
            </a:r>
          </a:p>
        </p:txBody>
      </p:sp>
      <p:sp>
        <p:nvSpPr>
          <p:cNvPr id="6147" name="Content Placeholder 2"/>
          <p:cNvSpPr>
            <a:spLocks noGrp="1"/>
          </p:cNvSpPr>
          <p:nvPr>
            <p:ph idx="1"/>
          </p:nvPr>
        </p:nvSpPr>
        <p:spPr>
          <a:xfrm>
            <a:off x="504825" y="1112837"/>
            <a:ext cx="9259888" cy="5410200"/>
          </a:xfrm>
        </p:spPr>
        <p:txBody>
          <a:bodyPr/>
          <a:lstStyle/>
          <a:p>
            <a:pPr marL="574675" lvl="1" indent="0">
              <a:lnSpc>
                <a:spcPct val="100000"/>
              </a:lnSpc>
              <a:buNone/>
              <a:defRPr/>
            </a:pPr>
            <a:r>
              <a:rPr lang="en-ZA" altLang="en-US" sz="3200" b="1" kern="1200" dirty="0" smtClean="0">
                <a:solidFill>
                  <a:schemeClr val="tx1"/>
                </a:solidFill>
                <a:latin typeface="Century Gothic" panose="020B0502020202020204" pitchFamily="34" charset="0"/>
              </a:rPr>
              <a:t>Prior-Year adjustment</a:t>
            </a:r>
          </a:p>
          <a:p>
            <a:pPr>
              <a:lnSpc>
                <a:spcPct val="100000"/>
              </a:lnSpc>
              <a:defRPr/>
            </a:pPr>
            <a:r>
              <a:rPr lang="en-ZA" altLang="en-US" sz="3600" kern="1200" dirty="0" smtClean="0">
                <a:solidFill>
                  <a:schemeClr val="tx1"/>
                </a:solidFill>
                <a:latin typeface="Century Gothic" panose="020B0502020202020204" pitchFamily="34" charset="0"/>
              </a:rPr>
              <a:t>2018 </a:t>
            </a:r>
            <a:r>
              <a:rPr lang="en-ZA" altLang="en-US" sz="3600" kern="1200" dirty="0">
                <a:solidFill>
                  <a:schemeClr val="tx1"/>
                </a:solidFill>
                <a:latin typeface="Century Gothic" panose="020B0502020202020204" pitchFamily="34" charset="0"/>
              </a:rPr>
              <a:t>Restated*</a:t>
            </a:r>
          </a:p>
          <a:p>
            <a:pPr marL="106363" indent="0" algn="just">
              <a:lnSpc>
                <a:spcPct val="100000"/>
              </a:lnSpc>
              <a:buNone/>
              <a:defRPr/>
            </a:pPr>
            <a:r>
              <a:rPr lang="en-ZA" altLang="en-US" sz="2800" kern="1200" dirty="0" smtClean="0">
                <a:solidFill>
                  <a:schemeClr val="tx1"/>
                </a:solidFill>
                <a:latin typeface="Century Gothic" panose="020B0502020202020204" pitchFamily="34" charset="0"/>
              </a:rPr>
              <a:t>Revenue and expense recognition in the incorrect period resulted in a restatement of the 2017/18 financial year after financial statements were approved.</a:t>
            </a:r>
            <a:endParaRPr lang="en-ZA" altLang="en-US" sz="2800" kern="1200" dirty="0">
              <a:solidFill>
                <a:schemeClr val="tx1"/>
              </a:solidFill>
              <a:latin typeface="Century Gothic" panose="020B0502020202020204" pitchFamily="34" charset="0"/>
            </a:endParaRPr>
          </a:p>
          <a:p>
            <a:pPr lvl="1">
              <a:lnSpc>
                <a:spcPct val="100000"/>
              </a:lnSpc>
              <a:defRPr/>
            </a:pPr>
            <a:endParaRPr lang="en-ZA" altLang="en-US" sz="3200" kern="1200" dirty="0" smtClean="0">
              <a:solidFill>
                <a:schemeClr val="tx1"/>
              </a:solidFill>
              <a:latin typeface="Century Gothic" panose="020B0502020202020204" pitchFamily="34" charset="0"/>
            </a:endParaRPr>
          </a:p>
          <a:p>
            <a:pPr marL="574675" lvl="1" indent="0">
              <a:lnSpc>
                <a:spcPct val="100000"/>
              </a:lnSpc>
              <a:buNone/>
              <a:defRPr/>
            </a:pPr>
            <a:endParaRPr lang="en-ZA" altLang="en-US" sz="3200" kern="1200" dirty="0" smtClean="0">
              <a:solidFill>
                <a:schemeClr val="tx1"/>
              </a:solidFill>
              <a:latin typeface="Century Gothic" panose="020B0502020202020204" pitchFamily="34" charset="0"/>
            </a:endParaRPr>
          </a:p>
          <a:p>
            <a:pPr marL="106363" indent="0">
              <a:buFont typeface="Wingdings" panose="05000000000000000000" pitchFamily="2" charset="2"/>
              <a:buNone/>
              <a:defRPr/>
            </a:pPr>
            <a:endParaRPr lang="en-ZA" altLang="en-US" sz="2600" b="1" kern="1200" dirty="0" smtClean="0">
              <a:solidFill>
                <a:srgbClr val="FF0000"/>
              </a:solidFill>
              <a:latin typeface="Century Gothic" panose="020B0502020202020204" pitchFamily="34" charset="0"/>
            </a:endParaRPr>
          </a:p>
          <a:p>
            <a:pPr>
              <a:defRPr/>
            </a:pPr>
            <a:endParaRPr lang="en-ZA" altLang="en-US" sz="2600" dirty="0" smtClean="0">
              <a:solidFill>
                <a:srgbClr val="FF0000"/>
              </a:solidFill>
            </a:endParaRPr>
          </a:p>
        </p:txBody>
      </p:sp>
      <p:sp>
        <p:nvSpPr>
          <p:cNvPr id="2" name="Slide Number Placeholder 1"/>
          <p:cNvSpPr>
            <a:spLocks noGrp="1"/>
          </p:cNvSpPr>
          <p:nvPr>
            <p:ph type="sldNum" sz="quarter" idx="10"/>
          </p:nvPr>
        </p:nvSpPr>
        <p:spPr/>
        <p:txBody>
          <a:bodyPr/>
          <a:lstStyle/>
          <a:p>
            <a:pPr>
              <a:defRPr/>
            </a:pPr>
            <a:fld id="{5615DB01-AD32-487A-A894-A0A234F7E13C}" type="slidenum">
              <a:rPr lang="en-ZA"/>
              <a:pPr>
                <a:defRPr/>
              </a:pPr>
              <a:t>28</a:t>
            </a:fld>
            <a:endParaRPr lang="en-ZA" dirty="0"/>
          </a:p>
        </p:txBody>
      </p:sp>
    </p:spTree>
    <p:extLst>
      <p:ext uri="{BB962C8B-B14F-4D97-AF65-F5344CB8AC3E}">
        <p14:creationId xmlns:p14="http://schemas.microsoft.com/office/powerpoint/2010/main" xmlns="" val="3447679892"/>
      </p:ext>
    </p:extLst>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ZA" altLang="en-US" sz="3600" b="1" dirty="0" smtClean="0">
                <a:latin typeface="Century Gothic" panose="020B0502020202020204" pitchFamily="34" charset="0"/>
              </a:rPr>
              <a:t>Statement of financial position-Assets</a:t>
            </a:r>
          </a:p>
        </p:txBody>
      </p:sp>
      <p:sp>
        <p:nvSpPr>
          <p:cNvPr id="3" name="Slide Number Placeholder 2"/>
          <p:cNvSpPr>
            <a:spLocks noGrp="1"/>
          </p:cNvSpPr>
          <p:nvPr>
            <p:ph type="sldNum" sz="quarter" idx="10"/>
          </p:nvPr>
        </p:nvSpPr>
        <p:spPr/>
        <p:txBody>
          <a:bodyPr/>
          <a:lstStyle/>
          <a:p>
            <a:pPr>
              <a:defRPr/>
            </a:pPr>
            <a:fld id="{C4B5E42F-55DC-4EB2-B6F2-891BA22FA6E9}" type="slidenum">
              <a:rPr lang="en-ZA"/>
              <a:pPr>
                <a:defRPr/>
              </a:pPr>
              <a:t>29</a:t>
            </a:fld>
            <a:endParaRPr lang="en-ZA" dirty="0"/>
          </a:p>
        </p:txBody>
      </p:sp>
      <p:pic>
        <p:nvPicPr>
          <p:cNvPr id="7" name="Picture 6"/>
          <p:cNvPicPr>
            <a:picLocks noChangeAspect="1"/>
          </p:cNvPicPr>
          <p:nvPr/>
        </p:nvPicPr>
        <p:blipFill>
          <a:blip r:embed="rId3" cstate="print"/>
          <a:stretch>
            <a:fillRect/>
          </a:stretch>
        </p:blipFill>
        <p:spPr>
          <a:xfrm>
            <a:off x="168774" y="1257300"/>
            <a:ext cx="9824537" cy="4854528"/>
          </a:xfrm>
          <a:prstGeom prst="rect">
            <a:avLst/>
          </a:prstGeom>
        </p:spPr>
      </p:pic>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15913" y="387350"/>
            <a:ext cx="9066212" cy="933450"/>
          </a:xfrm>
        </p:spPr>
        <p:txBody>
          <a:bodyPr/>
          <a:lstStyle/>
          <a:p>
            <a:pPr>
              <a:defRPr/>
            </a:pPr>
            <a:r>
              <a:rPr lang="en-ZA" altLang="en-US" sz="3600" b="1" cap="all" dirty="0" smtClean="0">
                <a:latin typeface="Century Gothic" panose="020B0502020202020204" pitchFamily="34" charset="0"/>
              </a:rPr>
              <a:t>B</a:t>
            </a:r>
            <a:r>
              <a:rPr lang="en-ZA" altLang="en-US" sz="3600" b="1" dirty="0" smtClean="0">
                <a:latin typeface="Century Gothic" panose="020B0502020202020204" pitchFamily="34" charset="0"/>
              </a:rPr>
              <a:t>ackground</a:t>
            </a:r>
            <a:r>
              <a:rPr lang="en-ZA" altLang="en-US" sz="3600" b="1" cap="all" dirty="0" smtClean="0">
                <a:latin typeface="Century Gothic" panose="020B0502020202020204" pitchFamily="34" charset="0"/>
              </a:rPr>
              <a:t>: </a:t>
            </a:r>
            <a:br>
              <a:rPr lang="en-ZA" altLang="en-US" sz="3600" b="1" cap="all" dirty="0" smtClean="0">
                <a:latin typeface="Century Gothic" panose="020B0502020202020204" pitchFamily="34" charset="0"/>
              </a:rPr>
            </a:br>
            <a:r>
              <a:rPr lang="en-ZA" altLang="en-US" sz="3600" b="1" dirty="0" smtClean="0">
                <a:latin typeface="Century Gothic" panose="020B0502020202020204" pitchFamily="34" charset="0"/>
              </a:rPr>
              <a:t>Role </a:t>
            </a:r>
            <a:r>
              <a:rPr lang="en-ZA" altLang="en-US" sz="3600" b="1" dirty="0">
                <a:latin typeface="Century Gothic" panose="020B0502020202020204" pitchFamily="34" charset="0"/>
              </a:rPr>
              <a:t>of Umalusi</a:t>
            </a:r>
            <a:endParaRPr lang="en-US" altLang="en-US" sz="3600" b="1" dirty="0">
              <a:latin typeface="Century Gothic" panose="020B0502020202020204" pitchFamily="34" charset="0"/>
            </a:endParaRPr>
          </a:p>
        </p:txBody>
      </p:sp>
      <p:sp>
        <p:nvSpPr>
          <p:cNvPr id="71683" name="Content Placeholder 2"/>
          <p:cNvSpPr>
            <a:spLocks noGrp="1"/>
          </p:cNvSpPr>
          <p:nvPr>
            <p:ph idx="1"/>
          </p:nvPr>
        </p:nvSpPr>
        <p:spPr/>
        <p:txBody>
          <a:bodyPr/>
          <a:lstStyle/>
          <a:p>
            <a:pPr marL="106363" indent="0" algn="just">
              <a:buFont typeface="Wingdings" panose="05000000000000000000" pitchFamily="2" charset="2"/>
              <a:buNone/>
              <a:defRPr/>
            </a:pPr>
            <a:endParaRPr lang="en-US" altLang="en-US" sz="1400" kern="1200" dirty="0">
              <a:solidFill>
                <a:schemeClr val="accent6">
                  <a:lumMod val="50000"/>
                </a:schemeClr>
              </a:solidFill>
              <a:latin typeface="Century Gothic" panose="020B0502020202020204" pitchFamily="34" charset="0"/>
            </a:endParaRPr>
          </a:p>
          <a:p>
            <a:pPr algn="just">
              <a:defRPr/>
            </a:pPr>
            <a:r>
              <a:rPr lang="en-US" altLang="en-US" sz="2800" kern="1200" dirty="0">
                <a:solidFill>
                  <a:schemeClr val="accent6">
                    <a:lumMod val="50000"/>
                  </a:schemeClr>
                </a:solidFill>
                <a:latin typeface="Century Gothic" panose="020B0502020202020204" pitchFamily="34" charset="0"/>
              </a:rPr>
              <a:t>Umalusi is the </a:t>
            </a:r>
            <a:r>
              <a:rPr lang="en-US" altLang="en-US" sz="2800" kern="1200" dirty="0" smtClean="0">
                <a:solidFill>
                  <a:schemeClr val="accent6">
                    <a:lumMod val="50000"/>
                  </a:schemeClr>
                </a:solidFill>
                <a:latin typeface="Century Gothic" panose="020B0502020202020204" pitchFamily="34" charset="0"/>
              </a:rPr>
              <a:t>Quality </a:t>
            </a:r>
            <a:r>
              <a:rPr lang="en-US" altLang="en-US" sz="2800" kern="1200" dirty="0">
                <a:solidFill>
                  <a:schemeClr val="accent6">
                    <a:lumMod val="50000"/>
                  </a:schemeClr>
                </a:solidFill>
                <a:latin typeface="Century Gothic" panose="020B0502020202020204" pitchFamily="34" charset="0"/>
              </a:rPr>
              <a:t>Council responsible for qualifications registered on the G</a:t>
            </a:r>
            <a:r>
              <a:rPr lang="en-US" altLang="en-US" sz="2800" kern="1200" dirty="0" smtClean="0">
                <a:solidFill>
                  <a:schemeClr val="accent6">
                    <a:lumMod val="50000"/>
                  </a:schemeClr>
                </a:solidFill>
                <a:latin typeface="Century Gothic" panose="020B0502020202020204" pitchFamily="34" charset="0"/>
              </a:rPr>
              <a:t>eneral </a:t>
            </a:r>
            <a:r>
              <a:rPr lang="en-US" altLang="en-US" sz="2800" kern="1200" dirty="0">
                <a:solidFill>
                  <a:schemeClr val="accent6">
                    <a:lumMod val="50000"/>
                  </a:schemeClr>
                </a:solidFill>
                <a:latin typeface="Century Gothic" panose="020B0502020202020204" pitchFamily="34" charset="0"/>
              </a:rPr>
              <a:t>and </a:t>
            </a:r>
            <a:r>
              <a:rPr lang="en-US" altLang="en-US" sz="2800" kern="1200" dirty="0" smtClean="0">
                <a:solidFill>
                  <a:schemeClr val="accent6">
                    <a:lumMod val="50000"/>
                  </a:schemeClr>
                </a:solidFill>
                <a:latin typeface="Century Gothic" panose="020B0502020202020204" pitchFamily="34" charset="0"/>
              </a:rPr>
              <a:t>Further </a:t>
            </a:r>
            <a:r>
              <a:rPr lang="en-US" altLang="en-US" sz="2800" kern="1200" dirty="0">
                <a:solidFill>
                  <a:schemeClr val="accent6">
                    <a:lumMod val="50000"/>
                  </a:schemeClr>
                </a:solidFill>
                <a:latin typeface="Century Gothic" panose="020B0502020202020204" pitchFamily="34" charset="0"/>
              </a:rPr>
              <a:t>E</a:t>
            </a:r>
            <a:r>
              <a:rPr lang="en-US" altLang="en-US" sz="2800" kern="1200" dirty="0" smtClean="0">
                <a:solidFill>
                  <a:schemeClr val="accent6">
                    <a:lumMod val="50000"/>
                  </a:schemeClr>
                </a:solidFill>
                <a:latin typeface="Century Gothic" panose="020B0502020202020204" pitchFamily="34" charset="0"/>
              </a:rPr>
              <a:t>ducation </a:t>
            </a:r>
            <a:r>
              <a:rPr lang="en-US" altLang="en-US" sz="2800" kern="1200" dirty="0">
                <a:solidFill>
                  <a:schemeClr val="accent6">
                    <a:lumMod val="50000"/>
                  </a:schemeClr>
                </a:solidFill>
                <a:latin typeface="Century Gothic" panose="020B0502020202020204" pitchFamily="34" charset="0"/>
              </a:rPr>
              <a:t>and </a:t>
            </a:r>
            <a:r>
              <a:rPr lang="en-US" altLang="en-US" sz="2800" kern="1200" dirty="0" smtClean="0">
                <a:solidFill>
                  <a:schemeClr val="accent6">
                    <a:lumMod val="50000"/>
                  </a:schemeClr>
                </a:solidFill>
                <a:latin typeface="Century Gothic" panose="020B0502020202020204" pitchFamily="34" charset="0"/>
              </a:rPr>
              <a:t>Training </a:t>
            </a:r>
            <a:r>
              <a:rPr lang="en-US" altLang="en-US" sz="2800" kern="1200" dirty="0">
                <a:solidFill>
                  <a:schemeClr val="accent6">
                    <a:lumMod val="50000"/>
                  </a:schemeClr>
                </a:solidFill>
                <a:latin typeface="Century Gothic" panose="020B0502020202020204" pitchFamily="34" charset="0"/>
              </a:rPr>
              <a:t>Q</a:t>
            </a:r>
            <a:r>
              <a:rPr lang="en-US" altLang="en-US" sz="2800" kern="1200" dirty="0" smtClean="0">
                <a:solidFill>
                  <a:schemeClr val="accent6">
                    <a:lumMod val="50000"/>
                  </a:schemeClr>
                </a:solidFill>
                <a:latin typeface="Century Gothic" panose="020B0502020202020204" pitchFamily="34" charset="0"/>
              </a:rPr>
              <a:t>ualifications </a:t>
            </a:r>
            <a:r>
              <a:rPr lang="en-US" altLang="en-US" sz="2800" kern="1200" dirty="0">
                <a:solidFill>
                  <a:schemeClr val="accent6">
                    <a:lumMod val="50000"/>
                  </a:schemeClr>
                </a:solidFill>
                <a:latin typeface="Century Gothic" panose="020B0502020202020204" pitchFamily="34" charset="0"/>
              </a:rPr>
              <a:t>S</a:t>
            </a:r>
            <a:r>
              <a:rPr lang="en-US" altLang="en-US" sz="2800" kern="1200" dirty="0" smtClean="0">
                <a:solidFill>
                  <a:schemeClr val="accent6">
                    <a:lumMod val="50000"/>
                  </a:schemeClr>
                </a:solidFill>
                <a:latin typeface="Century Gothic" panose="020B0502020202020204" pitchFamily="34" charset="0"/>
              </a:rPr>
              <a:t>ub-framework </a:t>
            </a:r>
            <a:r>
              <a:rPr lang="en-US" altLang="en-US" sz="2800" kern="1200" dirty="0">
                <a:solidFill>
                  <a:schemeClr val="accent6">
                    <a:lumMod val="50000"/>
                  </a:schemeClr>
                </a:solidFill>
                <a:latin typeface="Century Gothic" panose="020B0502020202020204" pitchFamily="34" charset="0"/>
              </a:rPr>
              <a:t>(GFETQSF</a:t>
            </a:r>
            <a:r>
              <a:rPr lang="en-US" altLang="en-US" sz="2800" kern="1200" dirty="0" smtClean="0">
                <a:solidFill>
                  <a:schemeClr val="accent6">
                    <a:lumMod val="50000"/>
                  </a:schemeClr>
                </a:solidFill>
                <a:latin typeface="Century Gothic" panose="020B0502020202020204" pitchFamily="34" charset="0"/>
              </a:rPr>
              <a:t>), which is part of </a:t>
            </a:r>
            <a:r>
              <a:rPr lang="en-US" altLang="en-US" sz="2800" kern="1200" dirty="0">
                <a:solidFill>
                  <a:schemeClr val="accent6">
                    <a:lumMod val="50000"/>
                  </a:schemeClr>
                </a:solidFill>
                <a:latin typeface="Century Gothic" panose="020B0502020202020204" pitchFamily="34" charset="0"/>
              </a:rPr>
              <a:t>the National Qualifications Framework (NQF).</a:t>
            </a:r>
          </a:p>
          <a:p>
            <a:pPr algn="just">
              <a:defRPr/>
            </a:pPr>
            <a:r>
              <a:rPr lang="en-US" altLang="en-US" sz="2800" kern="1200" dirty="0">
                <a:solidFill>
                  <a:schemeClr val="accent6">
                    <a:lumMod val="50000"/>
                  </a:schemeClr>
                </a:solidFill>
                <a:latin typeface="Century Gothic" panose="020B0502020202020204" pitchFamily="34" charset="0"/>
              </a:rPr>
              <a:t>The Council ensures that the providers of </a:t>
            </a:r>
            <a:br>
              <a:rPr lang="en-US" altLang="en-US" sz="2800" kern="1200" dirty="0">
                <a:solidFill>
                  <a:schemeClr val="accent6">
                    <a:lumMod val="50000"/>
                  </a:schemeClr>
                </a:solidFill>
                <a:latin typeface="Century Gothic" panose="020B0502020202020204" pitchFamily="34" charset="0"/>
              </a:rPr>
            </a:br>
            <a:r>
              <a:rPr lang="en-US" altLang="en-US" sz="2800" kern="1200" dirty="0">
                <a:solidFill>
                  <a:schemeClr val="accent6">
                    <a:lumMod val="50000"/>
                  </a:schemeClr>
                </a:solidFill>
                <a:latin typeface="Century Gothic" panose="020B0502020202020204" pitchFamily="34" charset="0"/>
              </a:rPr>
              <a:t>education and training have the capacity to deliver and assess qualifications and </a:t>
            </a:r>
            <a:br>
              <a:rPr lang="en-US" altLang="en-US" sz="2800" kern="1200" dirty="0">
                <a:solidFill>
                  <a:schemeClr val="accent6">
                    <a:lumMod val="50000"/>
                  </a:schemeClr>
                </a:solidFill>
                <a:latin typeface="Century Gothic" panose="020B0502020202020204" pitchFamily="34" charset="0"/>
              </a:rPr>
            </a:br>
            <a:r>
              <a:rPr lang="en-US" altLang="en-US" sz="2800" kern="1200" dirty="0">
                <a:solidFill>
                  <a:schemeClr val="accent6">
                    <a:lumMod val="50000"/>
                  </a:schemeClr>
                </a:solidFill>
                <a:latin typeface="Century Gothic" panose="020B0502020202020204" pitchFamily="34" charset="0"/>
              </a:rPr>
              <a:t>learning programmes and are doing so to expected standards of quality.</a:t>
            </a:r>
          </a:p>
        </p:txBody>
      </p:sp>
      <p:sp>
        <p:nvSpPr>
          <p:cNvPr id="2" name="Slide Number Placeholder 1"/>
          <p:cNvSpPr>
            <a:spLocks noGrp="1"/>
          </p:cNvSpPr>
          <p:nvPr>
            <p:ph type="sldNum" sz="quarter" idx="10"/>
          </p:nvPr>
        </p:nvSpPr>
        <p:spPr/>
        <p:txBody>
          <a:bodyPr/>
          <a:lstStyle/>
          <a:p>
            <a:pPr>
              <a:defRPr/>
            </a:pPr>
            <a:fld id="{6F74D0B8-03C3-4E31-827D-6577B1FF6155}" type="slidenum">
              <a:rPr lang="en-ZA" smtClean="0"/>
              <a:pPr>
                <a:defRPr/>
              </a:pPr>
              <a:t>3</a:t>
            </a:fld>
            <a:endParaRPr lang="en-Z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92113" y="198438"/>
            <a:ext cx="9066212" cy="933450"/>
          </a:xfrm>
        </p:spPr>
        <p:txBody>
          <a:bodyPr/>
          <a:lstStyle/>
          <a:p>
            <a:r>
              <a:rPr lang="en-ZA" altLang="en-US" sz="4000" b="1" dirty="0" smtClean="0">
                <a:latin typeface="Century Gothic" panose="020B0502020202020204" pitchFamily="34" charset="0"/>
              </a:rPr>
              <a:t>Assets</a:t>
            </a:r>
          </a:p>
        </p:txBody>
      </p:sp>
      <p:sp>
        <p:nvSpPr>
          <p:cNvPr id="2" name="Slide Number Placeholder 1"/>
          <p:cNvSpPr>
            <a:spLocks noGrp="1"/>
          </p:cNvSpPr>
          <p:nvPr>
            <p:ph type="sldNum" sz="quarter" idx="10"/>
          </p:nvPr>
        </p:nvSpPr>
        <p:spPr/>
        <p:txBody>
          <a:bodyPr/>
          <a:lstStyle/>
          <a:p>
            <a:pPr>
              <a:defRPr/>
            </a:pPr>
            <a:fld id="{ED61DFA6-1FEA-4353-947F-9A5A18BD6D04}" type="slidenum">
              <a:rPr lang="en-ZA"/>
              <a:pPr>
                <a:defRPr/>
              </a:pPr>
              <a:t>30</a:t>
            </a:fld>
            <a:endParaRPr lang="en-ZA" dirty="0"/>
          </a:p>
        </p:txBody>
      </p:sp>
      <p:graphicFrame>
        <p:nvGraphicFramePr>
          <p:cNvPr id="7" name="Content Placeholder 34"/>
          <p:cNvGraphicFramePr>
            <a:graphicFrameLocks noGrp="1"/>
          </p:cNvGraphicFramePr>
          <p:nvPr>
            <p:ph idx="1"/>
            <p:extLst>
              <p:ext uri="{D42A27DB-BD31-4B8C-83A1-F6EECF244321}">
                <p14:modId xmlns:p14="http://schemas.microsoft.com/office/powerpoint/2010/main" xmlns="" val="623349669"/>
              </p:ext>
            </p:extLst>
          </p:nvPr>
        </p:nvGraphicFramePr>
        <p:xfrm>
          <a:off x="577850" y="960438"/>
          <a:ext cx="9669463" cy="5476875"/>
        </p:xfrm>
        <a:graphic>
          <a:graphicData uri="http://schemas.openxmlformats.org/presentationml/2006/ole">
            <p:oleObj spid="_x0000_s60493" name="Chart" r:id="rId4" imgW="9686829" imgH="5486400" progId="Excel.Chart.8">
              <p:embed/>
            </p:oleObj>
          </a:graphicData>
        </a:graphic>
      </p:graphicFrame>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ZA" altLang="en-US" sz="3600" b="1" dirty="0" smtClean="0">
                <a:latin typeface="Century Gothic" panose="020B0502020202020204" pitchFamily="34" charset="0"/>
              </a:rPr>
              <a:t>Statement of financial position-Liabilities</a:t>
            </a:r>
          </a:p>
        </p:txBody>
      </p:sp>
      <p:sp>
        <p:nvSpPr>
          <p:cNvPr id="3" name="Slide Number Placeholder 2"/>
          <p:cNvSpPr>
            <a:spLocks noGrp="1"/>
          </p:cNvSpPr>
          <p:nvPr>
            <p:ph type="sldNum" sz="quarter" idx="10"/>
          </p:nvPr>
        </p:nvSpPr>
        <p:spPr/>
        <p:txBody>
          <a:bodyPr/>
          <a:lstStyle/>
          <a:p>
            <a:pPr>
              <a:defRPr/>
            </a:pPr>
            <a:fld id="{D51612B8-1C4B-4D4B-AC44-5645F263954B}" type="slidenum">
              <a:rPr lang="en-ZA"/>
              <a:pPr>
                <a:defRPr/>
              </a:pPr>
              <a:t>31</a:t>
            </a:fld>
            <a:endParaRPr lang="en-ZA" dirty="0"/>
          </a:p>
        </p:txBody>
      </p:sp>
      <p:pic>
        <p:nvPicPr>
          <p:cNvPr id="8" name="Picture 7"/>
          <p:cNvPicPr>
            <a:picLocks noChangeAspect="1"/>
          </p:cNvPicPr>
          <p:nvPr/>
        </p:nvPicPr>
        <p:blipFill>
          <a:blip r:embed="rId3" cstate="print"/>
          <a:stretch>
            <a:fillRect/>
          </a:stretch>
        </p:blipFill>
        <p:spPr>
          <a:xfrm>
            <a:off x="87312" y="1310237"/>
            <a:ext cx="9906000" cy="4939200"/>
          </a:xfrm>
          <a:prstGeom prst="rect">
            <a:avLst/>
          </a:prstGeom>
        </p:spPr>
      </p:pic>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92113" y="198438"/>
            <a:ext cx="9066212" cy="933450"/>
          </a:xfrm>
        </p:spPr>
        <p:txBody>
          <a:bodyPr/>
          <a:lstStyle/>
          <a:p>
            <a:r>
              <a:rPr lang="en-ZA" altLang="en-US" sz="4000" b="1" dirty="0" smtClean="0">
                <a:latin typeface="Century Gothic" panose="020B0502020202020204" pitchFamily="34" charset="0"/>
              </a:rPr>
              <a:t>Assets – Liabilities = Net Assets</a:t>
            </a:r>
          </a:p>
        </p:txBody>
      </p:sp>
      <p:sp>
        <p:nvSpPr>
          <p:cNvPr id="2" name="Slide Number Placeholder 1"/>
          <p:cNvSpPr>
            <a:spLocks noGrp="1"/>
          </p:cNvSpPr>
          <p:nvPr>
            <p:ph type="sldNum" sz="quarter" idx="10"/>
          </p:nvPr>
        </p:nvSpPr>
        <p:spPr/>
        <p:txBody>
          <a:bodyPr/>
          <a:lstStyle/>
          <a:p>
            <a:pPr>
              <a:defRPr/>
            </a:pPr>
            <a:fld id="{FEB4250B-7FB6-4A7C-8680-0C345FD1F0C1}" type="slidenum">
              <a:rPr lang="en-ZA"/>
              <a:pPr>
                <a:defRPr/>
              </a:pPr>
              <a:t>32</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806817518"/>
              </p:ext>
            </p:extLst>
          </p:nvPr>
        </p:nvGraphicFramePr>
        <p:xfrm>
          <a:off x="134938" y="887413"/>
          <a:ext cx="9858374" cy="6397624"/>
        </p:xfrm>
        <a:graphic>
          <a:graphicData uri="http://schemas.openxmlformats.org/presentationml/2006/ole">
            <p:oleObj spid="_x0000_s64590" name="Chart" r:id="rId4" imgW="9572759" imgH="5934007" progId="Excel.Char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ZA" altLang="en-US" sz="3200" b="1" dirty="0" smtClean="0">
                <a:latin typeface="Century Gothic" panose="020B0502020202020204" pitchFamily="34" charset="0"/>
              </a:rPr>
              <a:t>Statement of financial performance-Revenue</a:t>
            </a:r>
          </a:p>
        </p:txBody>
      </p:sp>
      <p:sp>
        <p:nvSpPr>
          <p:cNvPr id="3" name="Slide Number Placeholder 2"/>
          <p:cNvSpPr>
            <a:spLocks noGrp="1"/>
          </p:cNvSpPr>
          <p:nvPr>
            <p:ph type="sldNum" sz="quarter" idx="10"/>
          </p:nvPr>
        </p:nvSpPr>
        <p:spPr/>
        <p:txBody>
          <a:bodyPr/>
          <a:lstStyle/>
          <a:p>
            <a:pPr>
              <a:defRPr/>
            </a:pPr>
            <a:fld id="{885B19FC-96B7-4EDA-A222-C839E40B5F60}" type="slidenum">
              <a:rPr lang="en-ZA"/>
              <a:pPr>
                <a:defRPr/>
              </a:pPr>
              <a:t>33</a:t>
            </a:fld>
            <a:endParaRPr lang="en-ZA" dirty="0"/>
          </a:p>
        </p:txBody>
      </p:sp>
      <p:grpSp>
        <p:nvGrpSpPr>
          <p:cNvPr id="7" name="Group 8"/>
          <p:cNvGrpSpPr>
            <a:grpSpLocks/>
          </p:cNvGrpSpPr>
          <p:nvPr/>
        </p:nvGrpSpPr>
        <p:grpSpPr bwMode="auto">
          <a:xfrm>
            <a:off x="244475" y="1378743"/>
            <a:ext cx="9737923" cy="4730750"/>
            <a:chOff x="809829" y="1430138"/>
            <a:chExt cx="5455828" cy="1803872"/>
          </a:xfrm>
        </p:grpSpPr>
        <p:graphicFrame>
          <p:nvGraphicFramePr>
            <p:cNvPr id="8" name="Object 6"/>
            <p:cNvGraphicFramePr>
              <a:graphicFrameLocks noChangeAspect="1"/>
            </p:cNvGraphicFramePr>
            <p:nvPr>
              <p:extLst>
                <p:ext uri="{D42A27DB-BD31-4B8C-83A1-F6EECF244321}">
                  <p14:modId xmlns:p14="http://schemas.microsoft.com/office/powerpoint/2010/main" xmlns="" val="1552624629"/>
                </p:ext>
              </p:extLst>
            </p:nvPr>
          </p:nvGraphicFramePr>
          <p:xfrm>
            <a:off x="809829" y="1648359"/>
            <a:ext cx="3009805" cy="1291766"/>
          </p:xfrm>
          <a:graphic>
            <a:graphicData uri="http://schemas.openxmlformats.org/presentationml/2006/ole">
              <p:oleObj spid="_x0000_s66715" name="Document" r:id="rId4" imgW="3682573" imgH="2315329" progId="Word.Document.12">
                <p:embed/>
              </p:oleObj>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xmlns="" val="3846376077"/>
                </p:ext>
              </p:extLst>
            </p:nvPr>
          </p:nvGraphicFramePr>
          <p:xfrm>
            <a:off x="3624851" y="1430138"/>
            <a:ext cx="2640806" cy="1803872"/>
          </p:xfrm>
          <a:graphic>
            <a:graphicData uri="http://schemas.openxmlformats.org/presentationml/2006/ole">
              <p:oleObj spid="_x0000_s66716" name="Document" r:id="rId5" imgW="2494298" imgH="2425088" progId="Word.Document.12">
                <p:embed/>
              </p:oleObj>
            </a:graphicData>
          </a:graphic>
        </p:graphicFrame>
      </p:grpSp>
    </p:spTree>
  </p:cSld>
  <p:clrMapOvr>
    <a:masterClrMapping/>
  </p:clrMapOvr>
  <p:transition spd="slow">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392113" y="198438"/>
            <a:ext cx="9066212" cy="933450"/>
          </a:xfrm>
        </p:spPr>
        <p:txBody>
          <a:bodyPr/>
          <a:lstStyle/>
          <a:p>
            <a:r>
              <a:rPr lang="en-ZA" altLang="en-US" sz="4000" b="1" dirty="0" smtClean="0">
                <a:latin typeface="Century Gothic" panose="020B0502020202020204" pitchFamily="34" charset="0"/>
              </a:rPr>
              <a:t>Revenue</a:t>
            </a:r>
          </a:p>
        </p:txBody>
      </p:sp>
      <p:sp>
        <p:nvSpPr>
          <p:cNvPr id="2" name="Slide Number Placeholder 1"/>
          <p:cNvSpPr>
            <a:spLocks noGrp="1"/>
          </p:cNvSpPr>
          <p:nvPr>
            <p:ph type="sldNum" sz="quarter" idx="10"/>
          </p:nvPr>
        </p:nvSpPr>
        <p:spPr/>
        <p:txBody>
          <a:bodyPr/>
          <a:lstStyle/>
          <a:p>
            <a:pPr>
              <a:defRPr/>
            </a:pPr>
            <a:fld id="{D1C72828-DF12-4D00-AED2-1EA932D90177}" type="slidenum">
              <a:rPr lang="en-ZA"/>
              <a:pPr>
                <a:defRPr/>
              </a:pPr>
              <a:t>34</a:t>
            </a:fld>
            <a:endParaRPr lang="en-ZA"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xmlns="" val="3778945661"/>
              </p:ext>
            </p:extLst>
          </p:nvPr>
        </p:nvGraphicFramePr>
        <p:xfrm>
          <a:off x="123031" y="808037"/>
          <a:ext cx="9604375" cy="5818188"/>
        </p:xfrm>
        <a:graphic>
          <a:graphicData uri="http://schemas.openxmlformats.org/presentationml/2006/ole">
            <p:oleObj spid="_x0000_s68685" name="Chart" r:id="rId4" imgW="9906102" imgH="6000750" progId="Excel.Chart.8">
              <p:embed/>
            </p:oleObj>
          </a:graphicData>
        </a:graphic>
      </p:graphicFrame>
    </p:spTree>
  </p:cSld>
  <p:clrMapOvr>
    <a:masterClrMapping/>
  </p:clrMapOvr>
  <p:transition spd="slow">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ZA" altLang="en-US" sz="4000" b="1" dirty="0" smtClean="0">
                <a:latin typeface="Century Gothic" panose="020B0502020202020204" pitchFamily="34" charset="0"/>
              </a:rPr>
              <a:t>Revenue</a:t>
            </a:r>
          </a:p>
        </p:txBody>
      </p:sp>
      <p:sp>
        <p:nvSpPr>
          <p:cNvPr id="2" name="Slide Number Placeholder 1"/>
          <p:cNvSpPr>
            <a:spLocks noGrp="1"/>
          </p:cNvSpPr>
          <p:nvPr>
            <p:ph type="sldNum" sz="quarter" idx="10"/>
          </p:nvPr>
        </p:nvSpPr>
        <p:spPr/>
        <p:txBody>
          <a:bodyPr/>
          <a:lstStyle/>
          <a:p>
            <a:pPr>
              <a:defRPr/>
            </a:pPr>
            <a:fld id="{9236F61F-9AC6-44EF-B93D-38F02B816ED6}" type="slidenum">
              <a:rPr lang="en-ZA"/>
              <a:pPr>
                <a:defRPr/>
              </a:pPr>
              <a:t>35</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74632309"/>
              </p:ext>
            </p:extLst>
          </p:nvPr>
        </p:nvGraphicFramePr>
        <p:xfrm>
          <a:off x="312738" y="971550"/>
          <a:ext cx="9648825" cy="5597525"/>
        </p:xfrm>
        <a:graphic>
          <a:graphicData uri="http://schemas.openxmlformats.org/presentationml/2006/ole">
            <p:oleObj spid="_x0000_s70733" name="Chart" r:id="rId4" imgW="9391714" imgH="5448436" progId="Excel.Chart.8">
              <p:embed/>
            </p:oleObj>
          </a:graphicData>
        </a:graphic>
      </p:graphicFrame>
    </p:spTree>
  </p:cSld>
  <p:clrMapOvr>
    <a:masterClrMapping/>
  </p:clrMapOvr>
  <p:transition spd="slow">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04825" y="323850"/>
            <a:ext cx="9066213" cy="788987"/>
          </a:xfrm>
        </p:spPr>
        <p:txBody>
          <a:bodyPr/>
          <a:lstStyle/>
          <a:p>
            <a:r>
              <a:rPr lang="en-ZA" altLang="en-US" sz="3200" b="1" dirty="0" smtClean="0">
                <a:latin typeface="Century Gothic" panose="020B0502020202020204" pitchFamily="34" charset="0"/>
              </a:rPr>
              <a:t>Statement of financial performance -Expenditure</a:t>
            </a:r>
          </a:p>
        </p:txBody>
      </p:sp>
      <p:sp>
        <p:nvSpPr>
          <p:cNvPr id="3" name="Slide Number Placeholder 2"/>
          <p:cNvSpPr>
            <a:spLocks noGrp="1"/>
          </p:cNvSpPr>
          <p:nvPr>
            <p:ph type="sldNum" sz="quarter" idx="10"/>
          </p:nvPr>
        </p:nvSpPr>
        <p:spPr/>
        <p:txBody>
          <a:bodyPr/>
          <a:lstStyle/>
          <a:p>
            <a:pPr>
              <a:defRPr/>
            </a:pPr>
            <a:fld id="{524855A3-D49C-4D65-9CE6-B08C4B2EAF0C}" type="slidenum">
              <a:rPr lang="en-ZA"/>
              <a:pPr>
                <a:defRPr/>
              </a:pPr>
              <a:t>36</a:t>
            </a:fld>
            <a:endParaRPr lang="en-ZA"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728360088"/>
              </p:ext>
            </p:extLst>
          </p:nvPr>
        </p:nvGraphicFramePr>
        <p:xfrm>
          <a:off x="442913" y="1722437"/>
          <a:ext cx="9321799" cy="4800600"/>
        </p:xfrm>
        <a:graphic>
          <a:graphicData uri="http://schemas.openxmlformats.org/presentationml/2006/ole">
            <p:oleObj spid="_x0000_s116779" name="Worksheet" r:id="rId4" imgW="5791302" imgH="3429000" progId="Excel.Sheet.12">
              <p:embed/>
            </p:oleObj>
          </a:graphicData>
        </a:graphic>
      </p:graphicFrame>
    </p:spTree>
  </p:cSld>
  <p:clrMapOvr>
    <a:masterClrMapping/>
  </p:clrMapOvr>
  <p:transition spd="slow">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92113" y="198438"/>
            <a:ext cx="9066212" cy="933450"/>
          </a:xfrm>
        </p:spPr>
        <p:txBody>
          <a:bodyPr/>
          <a:lstStyle/>
          <a:p>
            <a:r>
              <a:rPr lang="en-ZA" altLang="en-US" sz="4000" b="1" dirty="0" smtClean="0">
                <a:latin typeface="Century Gothic" panose="020B0502020202020204" pitchFamily="34" charset="0"/>
              </a:rPr>
              <a:t>Expenditure – Annual Report</a:t>
            </a:r>
          </a:p>
        </p:txBody>
      </p:sp>
      <p:sp>
        <p:nvSpPr>
          <p:cNvPr id="2" name="Slide Number Placeholder 1"/>
          <p:cNvSpPr>
            <a:spLocks noGrp="1"/>
          </p:cNvSpPr>
          <p:nvPr>
            <p:ph type="sldNum" sz="quarter" idx="10"/>
          </p:nvPr>
        </p:nvSpPr>
        <p:spPr/>
        <p:txBody>
          <a:bodyPr/>
          <a:lstStyle/>
          <a:p>
            <a:pPr>
              <a:defRPr/>
            </a:pPr>
            <a:fld id="{8029976E-8BD2-46BA-82E7-D9D318EE1AC9}" type="slidenum">
              <a:rPr lang="en-ZA"/>
              <a:pPr>
                <a:defRPr/>
              </a:pPr>
              <a:t>37</a:t>
            </a:fld>
            <a:endParaRPr lang="en-ZA" dirty="0"/>
          </a:p>
        </p:txBody>
      </p:sp>
      <p:sp>
        <p:nvSpPr>
          <p:cNvPr id="3" name="Content Placeholder 2"/>
          <p:cNvSpPr>
            <a:spLocks noGrp="1"/>
          </p:cNvSpPr>
          <p:nvPr>
            <p:ph idx="1"/>
          </p:nvPr>
        </p:nvSpPr>
        <p:spPr/>
        <p:txBody>
          <a:bodyPr/>
          <a:lstStyle/>
          <a:p>
            <a:endParaRPr lang="en-GB" dirty="0"/>
          </a:p>
        </p:txBody>
      </p:sp>
      <p:graphicFrame>
        <p:nvGraphicFramePr>
          <p:cNvPr id="6" name="Content Placeholder 5"/>
          <p:cNvGraphicFramePr>
            <a:graphicFrameLocks/>
          </p:cNvGraphicFramePr>
          <p:nvPr>
            <p:extLst>
              <p:ext uri="{D42A27DB-BD31-4B8C-83A1-F6EECF244321}">
                <p14:modId xmlns:p14="http://schemas.microsoft.com/office/powerpoint/2010/main" xmlns="" val="2850481966"/>
              </p:ext>
            </p:extLst>
          </p:nvPr>
        </p:nvGraphicFramePr>
        <p:xfrm>
          <a:off x="166688" y="941388"/>
          <a:ext cx="9799637" cy="5773737"/>
        </p:xfrm>
        <a:graphic>
          <a:graphicData uri="http://schemas.openxmlformats.org/presentationml/2006/ole">
            <p:oleObj spid="_x0000_s74831" name="Chart" r:id="rId4" imgW="9448902" imgH="5562634" progId="Excel.Chart.8">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92113" y="198438"/>
            <a:ext cx="9066212" cy="933450"/>
          </a:xfrm>
        </p:spPr>
        <p:txBody>
          <a:bodyPr/>
          <a:lstStyle/>
          <a:p>
            <a:r>
              <a:rPr lang="en-ZA" altLang="en-US" sz="4000" b="1" dirty="0" smtClean="0">
                <a:latin typeface="Century Gothic" panose="020B0502020202020204" pitchFamily="34" charset="0"/>
              </a:rPr>
              <a:t>Expenditure – National Treasury</a:t>
            </a:r>
          </a:p>
        </p:txBody>
      </p:sp>
      <p:sp>
        <p:nvSpPr>
          <p:cNvPr id="2" name="Slide Number Placeholder 1"/>
          <p:cNvSpPr>
            <a:spLocks noGrp="1"/>
          </p:cNvSpPr>
          <p:nvPr>
            <p:ph type="sldNum" sz="quarter" idx="10"/>
          </p:nvPr>
        </p:nvSpPr>
        <p:spPr/>
        <p:txBody>
          <a:bodyPr/>
          <a:lstStyle/>
          <a:p>
            <a:pPr>
              <a:defRPr/>
            </a:pPr>
            <a:fld id="{2F428597-E0A0-4B00-9920-EE105E9C4FEF}" type="slidenum">
              <a:rPr lang="en-ZA"/>
              <a:pPr>
                <a:defRPr/>
              </a:pPr>
              <a:t>38</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878403914"/>
              </p:ext>
            </p:extLst>
          </p:nvPr>
        </p:nvGraphicFramePr>
        <p:xfrm>
          <a:off x="176213" y="1155700"/>
          <a:ext cx="9909175" cy="6434138"/>
        </p:xfrm>
        <a:graphic>
          <a:graphicData uri="http://schemas.openxmlformats.org/presentationml/2006/ole">
            <p:oleObj spid="_x0000_s76879" name="Chart" r:id="rId4" imgW="9372753" imgH="6086475" progId="Excel.Chart.8">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ZA" altLang="en-US" sz="4000" b="1" dirty="0" smtClean="0">
                <a:latin typeface="Century Gothic" panose="020B0502020202020204" pitchFamily="34" charset="0"/>
              </a:rPr>
              <a:t>Expenditure</a:t>
            </a:r>
          </a:p>
        </p:txBody>
      </p:sp>
      <p:sp>
        <p:nvSpPr>
          <p:cNvPr id="2" name="Slide Number Placeholder 1"/>
          <p:cNvSpPr>
            <a:spLocks noGrp="1"/>
          </p:cNvSpPr>
          <p:nvPr>
            <p:ph type="sldNum" sz="quarter" idx="10"/>
          </p:nvPr>
        </p:nvSpPr>
        <p:spPr/>
        <p:txBody>
          <a:bodyPr/>
          <a:lstStyle/>
          <a:p>
            <a:pPr>
              <a:defRPr/>
            </a:pPr>
            <a:fld id="{65574944-3E5D-4BF9-B06E-2BC690D58962}" type="slidenum">
              <a:rPr lang="en-ZA"/>
              <a:pPr>
                <a:defRPr/>
              </a:pPr>
              <a:t>39</a:t>
            </a:fld>
            <a:endParaRPr lang="en-Z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89207477"/>
              </p:ext>
            </p:extLst>
          </p:nvPr>
        </p:nvGraphicFramePr>
        <p:xfrm>
          <a:off x="792163" y="1025526"/>
          <a:ext cx="8686800" cy="5573712"/>
        </p:xfrm>
        <a:graphic>
          <a:graphicData uri="http://schemas.openxmlformats.org/presentationml/2006/ole">
            <p:oleObj spid="_x0000_s78926" name="Chart" r:id="rId4" imgW="8943994" imgH="5867264" progId="Excel.Chart.8">
              <p:embed/>
            </p:oleObj>
          </a:graphicData>
        </a:graphic>
      </p:graphicFrame>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503238" y="1189038"/>
            <a:ext cx="9069387" cy="4968875"/>
          </a:xfrm>
        </p:spPr>
        <p:txBody>
          <a:bodyPr/>
          <a:lstStyle/>
          <a:p>
            <a:pPr>
              <a:buFont typeface="Wingdings" panose="05000000000000000000" pitchFamily="2" charset="2"/>
              <a:buNone/>
              <a:defRPr/>
            </a:pPr>
            <a:endParaRPr lang="en-US" altLang="en-US" sz="2400" dirty="0" smtClean="0">
              <a:latin typeface="Century Gothic" panose="020B0502020202020204" pitchFamily="34" charset="0"/>
            </a:endParaRPr>
          </a:p>
          <a:p>
            <a:pPr algn="just">
              <a:defRPr/>
            </a:pPr>
            <a:r>
              <a:rPr lang="en-US" altLang="en-US" sz="3600" kern="1200" dirty="0" smtClean="0">
                <a:solidFill>
                  <a:schemeClr val="accent6">
                    <a:lumMod val="50000"/>
                  </a:schemeClr>
                </a:solidFill>
                <a:latin typeface="Century Gothic" panose="020B0502020202020204" pitchFamily="34" charset="0"/>
              </a:rPr>
              <a:t>Umalusi’s </a:t>
            </a:r>
            <a:r>
              <a:rPr lang="en-US" altLang="en-US" sz="3600" kern="1200" dirty="0">
                <a:solidFill>
                  <a:schemeClr val="accent6">
                    <a:lumMod val="50000"/>
                  </a:schemeClr>
                </a:solidFill>
                <a:latin typeface="Century Gothic" panose="020B0502020202020204" pitchFamily="34" charset="0"/>
              </a:rPr>
              <a:t>mandate is determined by two Acts namely: </a:t>
            </a:r>
          </a:p>
          <a:p>
            <a:pPr lvl="1" algn="just">
              <a:buFont typeface="Wingdings" panose="05000000000000000000" pitchFamily="2" charset="2"/>
              <a:buChar char="§"/>
              <a:defRPr/>
            </a:pPr>
            <a:r>
              <a:rPr lang="en-US" altLang="en-US" kern="1200" dirty="0">
                <a:solidFill>
                  <a:schemeClr val="accent6">
                    <a:lumMod val="50000"/>
                  </a:schemeClr>
                </a:solidFill>
                <a:latin typeface="Century Gothic" panose="020B0502020202020204" pitchFamily="34" charset="0"/>
              </a:rPr>
              <a:t>The National Qualifications Framework Act </a:t>
            </a:r>
            <a:r>
              <a:rPr lang="en-US" altLang="en-US" kern="1200" dirty="0" smtClean="0">
                <a:solidFill>
                  <a:schemeClr val="accent6">
                    <a:lumMod val="50000"/>
                  </a:schemeClr>
                </a:solidFill>
                <a:latin typeface="Century Gothic" panose="020B0502020202020204" pitchFamily="34" charset="0"/>
              </a:rPr>
              <a:t>No. 67 of 2008 (NQF); </a:t>
            </a:r>
            <a:r>
              <a:rPr lang="en-US" altLang="en-US" kern="1200" dirty="0">
                <a:solidFill>
                  <a:schemeClr val="accent6">
                    <a:lumMod val="50000"/>
                  </a:schemeClr>
                </a:solidFill>
                <a:latin typeface="Century Gothic" panose="020B0502020202020204" pitchFamily="34" charset="0"/>
              </a:rPr>
              <a:t>and </a:t>
            </a:r>
          </a:p>
          <a:p>
            <a:pPr lvl="1" algn="just">
              <a:buFont typeface="Wingdings" panose="05000000000000000000" pitchFamily="2" charset="2"/>
              <a:buChar char="§"/>
              <a:defRPr/>
            </a:pPr>
            <a:r>
              <a:rPr lang="en-US" altLang="en-US" kern="1200" dirty="0">
                <a:solidFill>
                  <a:schemeClr val="accent6">
                    <a:lumMod val="50000"/>
                  </a:schemeClr>
                </a:solidFill>
                <a:latin typeface="Century Gothic" panose="020B0502020202020204" pitchFamily="34" charset="0"/>
              </a:rPr>
              <a:t>The General and Further Education and Training Quality Assurance </a:t>
            </a:r>
            <a:r>
              <a:rPr lang="en-US" altLang="en-US" kern="1200" dirty="0" smtClean="0">
                <a:solidFill>
                  <a:schemeClr val="accent6">
                    <a:lumMod val="50000"/>
                  </a:schemeClr>
                </a:solidFill>
                <a:latin typeface="Century Gothic" panose="020B0502020202020204" pitchFamily="34" charset="0"/>
              </a:rPr>
              <a:t>Act No. 58 of </a:t>
            </a:r>
            <a:r>
              <a:rPr lang="en-US" altLang="en-US" kern="1200" dirty="0">
                <a:solidFill>
                  <a:schemeClr val="accent6">
                    <a:lumMod val="50000"/>
                  </a:schemeClr>
                </a:solidFill>
                <a:latin typeface="Century Gothic" panose="020B0502020202020204" pitchFamily="34" charset="0"/>
              </a:rPr>
              <a:t>2001 (GENFETQA) amended in </a:t>
            </a:r>
            <a:r>
              <a:rPr lang="en-US" altLang="en-US" kern="1200" dirty="0" smtClean="0">
                <a:solidFill>
                  <a:schemeClr val="accent6">
                    <a:lumMod val="50000"/>
                  </a:schemeClr>
                </a:solidFill>
                <a:latin typeface="Century Gothic" panose="020B0502020202020204" pitchFamily="34" charset="0"/>
              </a:rPr>
              <a:t>2008.</a:t>
            </a:r>
            <a:endParaRPr lang="en-US" altLang="en-US" kern="1200" dirty="0">
              <a:solidFill>
                <a:schemeClr val="accent6">
                  <a:lumMod val="50000"/>
                </a:schemeClr>
              </a:solidFill>
              <a:latin typeface="Century Gothic" panose="020B0502020202020204" pitchFamily="34" charset="0"/>
            </a:endParaRPr>
          </a:p>
          <a:p>
            <a:pPr>
              <a:buFont typeface="Wingdings" panose="05000000000000000000" pitchFamily="2" charset="2"/>
              <a:buNone/>
              <a:defRPr/>
            </a:pPr>
            <a:endParaRPr lang="en-US" altLang="en-US" dirty="0" smtClean="0">
              <a:latin typeface="Century Gothic" panose="020B0502020202020204" pitchFamily="34" charset="0"/>
            </a:endParaRPr>
          </a:p>
          <a:p>
            <a:pPr>
              <a:buFont typeface="Wingdings" panose="05000000000000000000" pitchFamily="2" charset="2"/>
              <a:buNone/>
              <a:defRPr/>
            </a:pPr>
            <a:r>
              <a:rPr lang="en-US" altLang="en-US" dirty="0" smtClean="0">
                <a:latin typeface="Century Gothic" panose="020B0502020202020204" pitchFamily="34" charset="0"/>
              </a:rPr>
              <a:t>	</a:t>
            </a:r>
            <a:endParaRPr lang="en-ZA" altLang="en-US" sz="2400" dirty="0" smtClean="0"/>
          </a:p>
        </p:txBody>
      </p:sp>
      <p:pic>
        <p:nvPicPr>
          <p:cNvPr id="1024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245" name="Rectangle 5"/>
          <p:cNvSpPr>
            <a:spLocks noGrp="1" noChangeArrowheads="1"/>
          </p:cNvSpPr>
          <p:nvPr>
            <p:ph type="body"/>
          </p:nvPr>
        </p:nvSpPr>
        <p:spPr>
          <a:xfrm>
            <a:off x="503238" y="539750"/>
            <a:ext cx="9070975" cy="719138"/>
          </a:xfrm>
        </p:spPr>
        <p:txBody>
          <a:bodyPr anchor="t"/>
          <a:lstStyle/>
          <a:p>
            <a:pPr>
              <a:defRPr/>
            </a:pPr>
            <a:r>
              <a:rPr lang="en-ZA" altLang="en-US" sz="3600" b="1" dirty="0" smtClean="0">
                <a:latin typeface="Century Gothic" panose="020B0502020202020204" pitchFamily="34" charset="0"/>
              </a:rPr>
              <a:t>Background: </a:t>
            </a:r>
            <a:r>
              <a:rPr lang="en-ZA" altLang="en-US" sz="3600" b="1" cap="all" dirty="0" smtClean="0">
                <a:latin typeface="Century Gothic" panose="020B0502020202020204" pitchFamily="34" charset="0"/>
              </a:rPr>
              <a:t/>
            </a:r>
            <a:br>
              <a:rPr lang="en-ZA" altLang="en-US" sz="3600" b="1" cap="all" dirty="0" smtClean="0">
                <a:latin typeface="Century Gothic" panose="020B0502020202020204" pitchFamily="34" charset="0"/>
              </a:rPr>
            </a:br>
            <a:r>
              <a:rPr lang="en-ZA" sz="3600" b="1" dirty="0" smtClean="0">
                <a:latin typeface="Century Gothic" panose="020B0502020202020204" pitchFamily="34" charset="0"/>
              </a:rPr>
              <a:t>Mandate summarised</a:t>
            </a:r>
            <a:endParaRPr lang="en-ZA" sz="3600" b="1" dirty="0">
              <a:latin typeface="Century Gothic" panose="020B0502020202020204" pitchFamily="34" charset="0"/>
            </a:endParaRPr>
          </a:p>
          <a:p>
            <a:pPr marL="431800" indent="-3238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3200" dirty="0" smtClean="0"/>
          </a:p>
          <a:p>
            <a:pPr marL="431800" indent="-3238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3200" dirty="0" smtClean="0"/>
          </a:p>
        </p:txBody>
      </p:sp>
      <p:sp>
        <p:nvSpPr>
          <p:cNvPr id="2" name="Slide Number Placeholder 1"/>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numCol="1" anchorCtr="0" compatLnSpc="1">
            <a:prstTxWarp prst="textNoShape">
              <a:avLst/>
            </a:prstTxWarp>
          </a:bodyPr>
          <a:lstStyle>
            <a:lvl1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1pPr>
            <a:lvl2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2pPr>
            <a:lvl3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3pPr>
            <a:lvl4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4pPr>
            <a:lvl5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9pPr>
          </a:lstStyle>
          <a:p>
            <a:endParaRPr lang="en-ZA" altLang="en-US" dirty="0" smtClean="0"/>
          </a:p>
        </p:txBody>
      </p:sp>
      <p:sp>
        <p:nvSpPr>
          <p:cNvPr id="10246" name="Slide Number Placeholder 1"/>
          <p:cNvSpPr txBox="1">
            <a:spLocks/>
          </p:cNvSpPr>
          <p:nvPr/>
        </p:nvSpPr>
        <p:spPr bwMode="auto">
          <a:xfrm>
            <a:off x="7140575" y="7007225"/>
            <a:ext cx="2266950"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nSpc>
                <a:spcPct val="93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ea typeface="MS Gothic" panose="020B0609070205080204" pitchFamily="49" charset="-128"/>
              </a:defRPr>
            </a:lvl1pPr>
            <a:lvl2pPr marL="860425" indent="-285750">
              <a:lnSpc>
                <a:spcPct val="93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ea typeface="MS Gothic" panose="020B0609070205080204" pitchFamily="49" charset="-128"/>
              </a:defRPr>
            </a:lvl2pPr>
            <a:lvl3pPr marL="1293813">
              <a:lnSpc>
                <a:spcPct val="93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MS Gothic" panose="020B0609070205080204" pitchFamily="49" charset="-128"/>
              </a:defRPr>
            </a:lvl3pPr>
            <a:lvl4pPr marL="1725613">
              <a:lnSpc>
                <a:spcPct val="93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ea typeface="MS Gothic" panose="020B0609070205080204" pitchFamily="49" charset="-128"/>
              </a:defRPr>
            </a:lvl4pPr>
            <a:lvl5pPr marL="2157413">
              <a:lnSpc>
                <a:spcPct val="93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5pPr>
            <a:lvl6pPr marL="2614613" indent="-2159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6pPr>
            <a:lvl7pPr marL="3071813" indent="-2159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7pPr>
            <a:lvl8pPr marL="3529013" indent="-2159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8pPr>
            <a:lvl9pPr marL="3986213" indent="-2159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9pPr>
          </a:lstStyle>
          <a:p>
            <a:pPr algn="r">
              <a:lnSpc>
                <a:spcPct val="100000"/>
              </a:lnSpc>
              <a:spcAft>
                <a:spcPct val="0"/>
              </a:spcAft>
              <a:buClrTx/>
              <a:buSzTx/>
              <a:buFontTx/>
              <a:buNone/>
            </a:pPr>
            <a:r>
              <a:rPr lang="en-ZA" altLang="en-US" sz="1200" b="1" dirty="0">
                <a:solidFill>
                  <a:srgbClr val="898989"/>
                </a:solidFill>
                <a:latin typeface="Century Gothic" panose="020B0502020202020204" pitchFamily="34" charset="0"/>
              </a:rPr>
              <a:t>4</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506413" y="274638"/>
            <a:ext cx="9067800" cy="933450"/>
          </a:xfrm>
        </p:spPr>
        <p:txBody>
          <a:bodyPr/>
          <a:lstStyle/>
          <a:p>
            <a:r>
              <a:rPr lang="en-ZA" altLang="en-US" sz="4000" b="1" dirty="0" smtClean="0">
                <a:latin typeface="Century Gothic" panose="020B0502020202020204" pitchFamily="34" charset="0"/>
              </a:rPr>
              <a:t>Expenditure Item – Top 8</a:t>
            </a:r>
          </a:p>
        </p:txBody>
      </p:sp>
      <p:sp>
        <p:nvSpPr>
          <p:cNvPr id="2" name="Slide Number Placeholder 1"/>
          <p:cNvSpPr>
            <a:spLocks noGrp="1"/>
          </p:cNvSpPr>
          <p:nvPr>
            <p:ph type="sldNum" sz="quarter" idx="10"/>
          </p:nvPr>
        </p:nvSpPr>
        <p:spPr/>
        <p:txBody>
          <a:bodyPr/>
          <a:lstStyle/>
          <a:p>
            <a:pPr>
              <a:defRPr/>
            </a:pPr>
            <a:fld id="{A407E1D4-8DEC-42EA-9453-A592043959D9}" type="slidenum">
              <a:rPr lang="en-ZA"/>
              <a:pPr>
                <a:defRPr/>
              </a:pPr>
              <a:t>40</a:t>
            </a:fld>
            <a:endParaRPr lang="en-ZA" dirty="0"/>
          </a:p>
        </p:txBody>
      </p:sp>
      <p:graphicFrame>
        <p:nvGraphicFramePr>
          <p:cNvPr id="7" name="Object 3"/>
          <p:cNvGraphicFramePr>
            <a:graphicFrameLocks noChangeAspect="1"/>
          </p:cNvGraphicFramePr>
          <p:nvPr>
            <p:extLst>
              <p:ext uri="{D42A27DB-BD31-4B8C-83A1-F6EECF244321}">
                <p14:modId xmlns:p14="http://schemas.microsoft.com/office/powerpoint/2010/main" xmlns="" val="3815616313"/>
              </p:ext>
            </p:extLst>
          </p:nvPr>
        </p:nvGraphicFramePr>
        <p:xfrm>
          <a:off x="315913" y="1208088"/>
          <a:ext cx="8915400" cy="4818062"/>
        </p:xfrm>
        <a:graphic>
          <a:graphicData uri="http://schemas.openxmlformats.org/presentationml/2006/ole">
            <p:oleObj spid="_x0000_s113733" name="Worksheet" r:id="rId4" imgW="6295904" imgH="2752691" progId="Excel.Sheet.12">
              <p:embed/>
            </p:oleObj>
          </a:graphicData>
        </a:graphic>
      </p:graphicFrame>
    </p:spTree>
    <p:extLst>
      <p:ext uri="{BB962C8B-B14F-4D97-AF65-F5344CB8AC3E}">
        <p14:creationId xmlns:p14="http://schemas.microsoft.com/office/powerpoint/2010/main" xmlns="" val="3178271216"/>
      </p:ext>
    </p:extLst>
  </p:cSld>
  <p:clrMapOvr>
    <a:masterClrMapping/>
  </p:clrMapOvr>
  <p:transition spd="slow">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407E1D4-8DEC-42EA-9453-A592043959D9}" type="slidenum">
              <a:rPr lang="en-ZA"/>
              <a:pPr>
                <a:defRPr/>
              </a:pPr>
              <a:t>41</a:t>
            </a:fld>
            <a:endParaRPr lang="en-ZA" dirty="0"/>
          </a:p>
        </p:txBody>
      </p:sp>
      <p:pic>
        <p:nvPicPr>
          <p:cNvPr id="6" name="Picture 5"/>
          <p:cNvPicPr>
            <a:picLocks noChangeAspect="1"/>
          </p:cNvPicPr>
          <p:nvPr/>
        </p:nvPicPr>
        <p:blipFill>
          <a:blip r:embed="rId3" cstate="print"/>
          <a:stretch>
            <a:fillRect/>
          </a:stretch>
        </p:blipFill>
        <p:spPr>
          <a:xfrm>
            <a:off x="87312" y="1493837"/>
            <a:ext cx="9993313" cy="2284800"/>
          </a:xfrm>
          <a:prstGeom prst="rect">
            <a:avLst/>
          </a:prstGeom>
        </p:spPr>
      </p:pic>
      <p:sp>
        <p:nvSpPr>
          <p:cNvPr id="9" name="Title 1"/>
          <p:cNvSpPr>
            <a:spLocks noGrp="1"/>
          </p:cNvSpPr>
          <p:nvPr>
            <p:ph type="title"/>
          </p:nvPr>
        </p:nvSpPr>
        <p:spPr>
          <a:xfrm>
            <a:off x="503237" y="274637"/>
            <a:ext cx="9066213" cy="933450"/>
          </a:xfrm>
        </p:spPr>
        <p:txBody>
          <a:bodyPr/>
          <a:lstStyle/>
          <a:p>
            <a:r>
              <a:rPr lang="en-ZA" altLang="en-US" sz="4000" b="1" dirty="0" smtClean="0">
                <a:latin typeface="Century Gothic" panose="020B0502020202020204" pitchFamily="34" charset="0"/>
              </a:rPr>
              <a:t>Related party transactions</a:t>
            </a:r>
          </a:p>
        </p:txBody>
      </p:sp>
    </p:spTree>
    <p:extLst>
      <p:ext uri="{BB962C8B-B14F-4D97-AF65-F5344CB8AC3E}">
        <p14:creationId xmlns:p14="http://schemas.microsoft.com/office/powerpoint/2010/main" xmlns="" val="3585809759"/>
      </p:ext>
    </p:extLst>
  </p:cSld>
  <p:clrMapOvr>
    <a:masterClrMapping/>
  </p:clrMapOvr>
  <p:transition spd="slow">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A407E1D4-8DEC-42EA-9453-A592043959D9}" type="slidenum">
              <a:rPr lang="en-ZA"/>
              <a:pPr>
                <a:defRPr/>
              </a:pPr>
              <a:t>42</a:t>
            </a:fld>
            <a:endParaRPr lang="en-ZA" dirty="0"/>
          </a:p>
        </p:txBody>
      </p:sp>
      <p:sp>
        <p:nvSpPr>
          <p:cNvPr id="9" name="Title 1"/>
          <p:cNvSpPr>
            <a:spLocks noGrp="1"/>
          </p:cNvSpPr>
          <p:nvPr>
            <p:ph type="title"/>
          </p:nvPr>
        </p:nvSpPr>
        <p:spPr>
          <a:xfrm>
            <a:off x="620712" y="122237"/>
            <a:ext cx="9066213" cy="1447800"/>
          </a:xfrm>
        </p:spPr>
        <p:txBody>
          <a:bodyPr/>
          <a:lstStyle/>
          <a:p>
            <a:r>
              <a:rPr lang="en-ZA" altLang="en-US" sz="2800" b="1" dirty="0" smtClean="0">
                <a:latin typeface="Century Gothic" panose="020B0502020202020204" pitchFamily="34" charset="0"/>
              </a:rPr>
              <a:t>Executive and Senior Management’s Remuneration in proportion to staff compensation</a:t>
            </a:r>
          </a:p>
        </p:txBody>
      </p:sp>
      <p:graphicFrame>
        <p:nvGraphicFramePr>
          <p:cNvPr id="5" name="Content Placeholder 5"/>
          <p:cNvGraphicFramePr>
            <a:graphicFrameLocks noGrp="1"/>
          </p:cNvGraphicFramePr>
          <p:nvPr>
            <p:ph idx="1"/>
            <p:extLst>
              <p:ext uri="{D42A27DB-BD31-4B8C-83A1-F6EECF244321}">
                <p14:modId xmlns:p14="http://schemas.microsoft.com/office/powerpoint/2010/main" xmlns="" val="23292231"/>
              </p:ext>
            </p:extLst>
          </p:nvPr>
        </p:nvGraphicFramePr>
        <p:xfrm>
          <a:off x="11112" y="1265237"/>
          <a:ext cx="9836149" cy="5554661"/>
        </p:xfrm>
        <a:graphic>
          <a:graphicData uri="http://schemas.openxmlformats.org/presentationml/2006/ole">
            <p:oleObj spid="_x0000_s115779" name="Chart" r:id="rId4" imgW="9039104" imgH="5600598" progId="Excel.Chart.8">
              <p:embed/>
            </p:oleObj>
          </a:graphicData>
        </a:graphic>
      </p:graphicFrame>
    </p:spTree>
    <p:extLst>
      <p:ext uri="{BB962C8B-B14F-4D97-AF65-F5344CB8AC3E}">
        <p14:creationId xmlns:p14="http://schemas.microsoft.com/office/powerpoint/2010/main" xmlns="" val="3421323260"/>
      </p:ext>
    </p:extLst>
  </p:cSld>
  <p:clrMapOvr>
    <a:masterClrMapping/>
  </p:clrMapOvr>
  <p:transition spd="slow">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506413" y="274638"/>
            <a:ext cx="9067800" cy="933450"/>
          </a:xfrm>
        </p:spPr>
        <p:txBody>
          <a:bodyPr/>
          <a:lstStyle/>
          <a:p>
            <a:r>
              <a:rPr lang="en-ZA" altLang="en-US" sz="4000" b="1" dirty="0" smtClean="0">
                <a:latin typeface="Century Gothic" panose="020B0502020202020204" pitchFamily="34" charset="0"/>
              </a:rPr>
              <a:t>Current Issues and the Way Forward</a:t>
            </a:r>
          </a:p>
        </p:txBody>
      </p:sp>
      <p:sp>
        <p:nvSpPr>
          <p:cNvPr id="2" name="Slide Number Placeholder 1"/>
          <p:cNvSpPr>
            <a:spLocks noGrp="1"/>
          </p:cNvSpPr>
          <p:nvPr>
            <p:ph type="sldNum" sz="quarter" idx="10"/>
          </p:nvPr>
        </p:nvSpPr>
        <p:spPr/>
        <p:txBody>
          <a:bodyPr/>
          <a:lstStyle/>
          <a:p>
            <a:pPr>
              <a:defRPr/>
            </a:pPr>
            <a:fld id="{A407E1D4-8DEC-42EA-9453-A592043959D9}" type="slidenum">
              <a:rPr lang="en-ZA"/>
              <a:pPr>
                <a:defRPr/>
              </a:pPr>
              <a:t>43</a:t>
            </a:fld>
            <a:endParaRPr lang="en-ZA" dirty="0"/>
          </a:p>
        </p:txBody>
      </p:sp>
      <p:sp>
        <p:nvSpPr>
          <p:cNvPr id="6" name="Content Placeholder 1"/>
          <p:cNvSpPr>
            <a:spLocks noGrp="1"/>
          </p:cNvSpPr>
          <p:nvPr>
            <p:ph idx="1"/>
          </p:nvPr>
        </p:nvSpPr>
        <p:spPr>
          <a:xfrm>
            <a:off x="468312" y="427037"/>
            <a:ext cx="9066212" cy="6096000"/>
          </a:xfrm>
        </p:spPr>
        <p:txBody>
          <a:bodyPr/>
          <a:lstStyle/>
          <a:p>
            <a:pPr>
              <a:defRPr/>
            </a:pPr>
            <a:endParaRPr lang="en-ZA" altLang="en-US" sz="2800" dirty="0" smtClean="0">
              <a:solidFill>
                <a:schemeClr val="accent6">
                  <a:lumMod val="50000"/>
                </a:schemeClr>
              </a:solidFill>
              <a:latin typeface="Century Gothic" panose="020B0502020202020204" pitchFamily="34" charset="0"/>
            </a:endParaRPr>
          </a:p>
          <a:p>
            <a:pPr>
              <a:defRPr/>
            </a:pPr>
            <a:endParaRPr lang="en-ZA" altLang="en-US" sz="2600" dirty="0" smtClean="0">
              <a:solidFill>
                <a:schemeClr val="accent6">
                  <a:lumMod val="50000"/>
                </a:schemeClr>
              </a:solidFill>
              <a:latin typeface="Century Gothic" panose="020B0502020202020204" pitchFamily="34" charset="0"/>
            </a:endParaRPr>
          </a:p>
          <a:p>
            <a:pPr>
              <a:defRPr/>
            </a:pPr>
            <a:r>
              <a:rPr lang="en-ZA" altLang="en-US" sz="2600" dirty="0" smtClean="0">
                <a:solidFill>
                  <a:schemeClr val="accent6">
                    <a:lumMod val="50000"/>
                  </a:schemeClr>
                </a:solidFill>
                <a:latin typeface="Century Gothic" panose="020B0502020202020204" pitchFamily="34" charset="0"/>
              </a:rPr>
              <a:t>Governance of Umalusi:</a:t>
            </a:r>
            <a:endParaRPr lang="en-ZA" altLang="en-US" sz="2600" dirty="0">
              <a:solidFill>
                <a:schemeClr val="accent6">
                  <a:lumMod val="50000"/>
                </a:schemeClr>
              </a:solidFill>
              <a:latin typeface="Century Gothic" panose="020B0502020202020204" pitchFamily="34" charset="0"/>
            </a:endParaRPr>
          </a:p>
          <a:p>
            <a:pPr lvl="1" algn="just">
              <a:buFont typeface="Wingdings" panose="05000000000000000000" pitchFamily="2" charset="2"/>
              <a:buChar char="§"/>
              <a:defRPr/>
            </a:pPr>
            <a:r>
              <a:rPr lang="en-ZA" altLang="en-US" sz="2600" dirty="0" smtClean="0">
                <a:solidFill>
                  <a:schemeClr val="accent6">
                    <a:lumMod val="50000"/>
                  </a:schemeClr>
                </a:solidFill>
                <a:latin typeface="Century Gothic" panose="020B0502020202020204" pitchFamily="34" charset="0"/>
              </a:rPr>
              <a:t>External </a:t>
            </a:r>
            <a:r>
              <a:rPr lang="en-ZA" altLang="en-US" sz="2600" dirty="0">
                <a:solidFill>
                  <a:schemeClr val="accent6">
                    <a:lumMod val="50000"/>
                  </a:schemeClr>
                </a:solidFill>
                <a:latin typeface="Century Gothic" panose="020B0502020202020204" pitchFamily="34" charset="0"/>
              </a:rPr>
              <a:t>auditors raised the following </a:t>
            </a:r>
            <a:r>
              <a:rPr lang="en-ZA" altLang="en-US" sz="2600" dirty="0" smtClean="0">
                <a:solidFill>
                  <a:schemeClr val="accent6">
                    <a:lumMod val="50000"/>
                  </a:schemeClr>
                </a:solidFill>
                <a:latin typeface="Century Gothic" panose="020B0502020202020204" pitchFamily="34" charset="0"/>
              </a:rPr>
              <a:t>material findings </a:t>
            </a:r>
            <a:r>
              <a:rPr lang="en-ZA" altLang="en-US" sz="2600" dirty="0">
                <a:solidFill>
                  <a:schemeClr val="accent6">
                    <a:lumMod val="50000"/>
                  </a:schemeClr>
                </a:solidFill>
                <a:latin typeface="Century Gothic" panose="020B0502020202020204" pitchFamily="34" charset="0"/>
              </a:rPr>
              <a:t>in the management </a:t>
            </a:r>
            <a:r>
              <a:rPr lang="en-ZA" altLang="en-US" sz="2600" dirty="0" smtClean="0">
                <a:solidFill>
                  <a:schemeClr val="accent6">
                    <a:lumMod val="50000"/>
                  </a:schemeClr>
                </a:solidFill>
                <a:latin typeface="Century Gothic" panose="020B0502020202020204" pitchFamily="34" charset="0"/>
              </a:rPr>
              <a:t>report:</a:t>
            </a:r>
          </a:p>
          <a:p>
            <a:pPr marL="1008063" lvl="2" indent="0" algn="just">
              <a:buNone/>
              <a:defRPr/>
            </a:pPr>
            <a:r>
              <a:rPr lang="en-ZA" altLang="en-US" sz="2600" dirty="0" smtClean="0">
                <a:solidFill>
                  <a:schemeClr val="accent6">
                    <a:lumMod val="50000"/>
                  </a:schemeClr>
                </a:solidFill>
                <a:latin typeface="Century Gothic" panose="020B0502020202020204" pitchFamily="34" charset="0"/>
              </a:rPr>
              <a:t>•	</a:t>
            </a:r>
            <a:r>
              <a:rPr lang="en-ZA" altLang="en-US" sz="2600" dirty="0">
                <a:solidFill>
                  <a:schemeClr val="accent6">
                    <a:lumMod val="50000"/>
                  </a:schemeClr>
                </a:solidFill>
                <a:latin typeface="Century Gothic" panose="020B0502020202020204" pitchFamily="34" charset="0"/>
              </a:rPr>
              <a:t>Revenue and expense recognition in the incorrect </a:t>
            </a:r>
            <a:r>
              <a:rPr lang="en-ZA" altLang="en-US" sz="2600" dirty="0" smtClean="0">
                <a:solidFill>
                  <a:schemeClr val="accent6">
                    <a:lumMod val="50000"/>
                  </a:schemeClr>
                </a:solidFill>
                <a:latin typeface="Century Gothic" panose="020B0502020202020204" pitchFamily="34" charset="0"/>
              </a:rPr>
              <a:t>period.</a:t>
            </a:r>
          </a:p>
          <a:p>
            <a:pPr marL="1008063" lvl="2" indent="0" algn="just">
              <a:buFont typeface="Wingdings" panose="05000000000000000000" pitchFamily="2" charset="2"/>
              <a:buNone/>
              <a:defRPr/>
            </a:pPr>
            <a:r>
              <a:rPr lang="en-ZA" altLang="en-US" sz="2600" dirty="0" smtClean="0">
                <a:solidFill>
                  <a:schemeClr val="accent6">
                    <a:lumMod val="50000"/>
                  </a:schemeClr>
                </a:solidFill>
                <a:latin typeface="Century Gothic" panose="020B0502020202020204" pitchFamily="34" charset="0"/>
              </a:rPr>
              <a:t>[Management developed Internal controls to ensure no </a:t>
            </a:r>
            <a:r>
              <a:rPr lang="en-ZA" altLang="en-US" sz="2600" dirty="0">
                <a:solidFill>
                  <a:schemeClr val="accent6">
                    <a:lumMod val="50000"/>
                  </a:schemeClr>
                </a:solidFill>
                <a:latin typeface="Century Gothic" panose="020B0502020202020204" pitchFamily="34" charset="0"/>
              </a:rPr>
              <a:t>recurrence of the findings on the upcoming financial year</a:t>
            </a:r>
            <a:r>
              <a:rPr lang="en-ZA" altLang="en-US" sz="2600" dirty="0" smtClean="0">
                <a:solidFill>
                  <a:schemeClr val="accent6">
                    <a:lumMod val="50000"/>
                  </a:schemeClr>
                </a:solidFill>
                <a:latin typeface="Century Gothic" panose="020B0502020202020204" pitchFamily="34" charset="0"/>
              </a:rPr>
              <a:t>.]</a:t>
            </a:r>
            <a:endParaRPr lang="en-ZA" altLang="en-US" sz="2600" dirty="0">
              <a:solidFill>
                <a:schemeClr val="accent6">
                  <a:lumMod val="50000"/>
                </a:schemeClr>
              </a:solidFill>
              <a:latin typeface="Century Gothic" panose="020B0502020202020204" pitchFamily="34" charset="0"/>
            </a:endParaRPr>
          </a:p>
          <a:p>
            <a:pPr lvl="1" algn="just">
              <a:buFont typeface="Wingdings" panose="05000000000000000000" pitchFamily="2" charset="2"/>
              <a:buChar char="§"/>
              <a:defRPr/>
            </a:pPr>
            <a:r>
              <a:rPr lang="en-ZA" altLang="en-US" sz="2600" dirty="0" smtClean="0">
                <a:solidFill>
                  <a:schemeClr val="accent6">
                    <a:lumMod val="50000"/>
                  </a:schemeClr>
                </a:solidFill>
                <a:latin typeface="Century Gothic" panose="020B0502020202020204" pitchFamily="34" charset="0"/>
              </a:rPr>
              <a:t>No significant findings were reported on Supply Chain Management and predetermined objectives.</a:t>
            </a:r>
            <a:endParaRPr lang="en-ZA" altLang="en-US" sz="2600"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xmlns="" val="3043172233"/>
      </p:ext>
    </p:extLst>
  </p:cSld>
  <p:clrMapOvr>
    <a:masterClrMapping/>
  </p:clrMapOvr>
  <p:transition spd="slow">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63512" y="274638"/>
            <a:ext cx="9677400" cy="933450"/>
          </a:xfrm>
        </p:spPr>
        <p:txBody>
          <a:bodyPr/>
          <a:lstStyle/>
          <a:p>
            <a:r>
              <a:rPr lang="en-ZA" altLang="en-US" sz="3200" b="1" dirty="0" smtClean="0">
                <a:latin typeface="Century Gothic" panose="020B0502020202020204" pitchFamily="34" charset="0"/>
              </a:rPr>
              <a:t>Reportable matter – </a:t>
            </a:r>
            <a:br>
              <a:rPr lang="en-ZA" altLang="en-US" sz="3200" b="1" dirty="0" smtClean="0">
                <a:latin typeface="Century Gothic" panose="020B0502020202020204" pitchFamily="34" charset="0"/>
              </a:rPr>
            </a:br>
            <a:r>
              <a:rPr lang="en-ZA" altLang="en-US" sz="3200" b="1" dirty="0" smtClean="0">
                <a:latin typeface="Century Gothic" panose="020B0502020202020204" pitchFamily="34" charset="0"/>
              </a:rPr>
              <a:t>Update</a:t>
            </a:r>
          </a:p>
        </p:txBody>
      </p:sp>
      <p:sp>
        <p:nvSpPr>
          <p:cNvPr id="2" name="Slide Number Placeholder 1"/>
          <p:cNvSpPr>
            <a:spLocks noGrp="1"/>
          </p:cNvSpPr>
          <p:nvPr>
            <p:ph type="sldNum" sz="quarter" idx="10"/>
          </p:nvPr>
        </p:nvSpPr>
        <p:spPr/>
        <p:txBody>
          <a:bodyPr/>
          <a:lstStyle/>
          <a:p>
            <a:pPr>
              <a:defRPr/>
            </a:pPr>
            <a:fld id="{A407E1D4-8DEC-42EA-9453-A592043959D9}" type="slidenum">
              <a:rPr lang="en-ZA"/>
              <a:pPr>
                <a:defRPr/>
              </a:pPr>
              <a:t>44</a:t>
            </a:fld>
            <a:endParaRPr lang="en-ZA" dirty="0"/>
          </a:p>
        </p:txBody>
      </p:sp>
      <p:sp>
        <p:nvSpPr>
          <p:cNvPr id="5" name="Content Placeholder 2"/>
          <p:cNvSpPr>
            <a:spLocks noGrp="1"/>
          </p:cNvSpPr>
          <p:nvPr>
            <p:ph idx="1"/>
          </p:nvPr>
        </p:nvSpPr>
        <p:spPr>
          <a:xfrm>
            <a:off x="503238" y="1208088"/>
            <a:ext cx="9413874" cy="5391149"/>
          </a:xfrm>
        </p:spPr>
        <p:txBody>
          <a:bodyPr/>
          <a:lstStyle/>
          <a:p>
            <a:pPr>
              <a:defRPr/>
            </a:pPr>
            <a:r>
              <a:rPr lang="en-ZA" altLang="en-US" sz="2800" b="1" dirty="0" smtClean="0">
                <a:solidFill>
                  <a:srgbClr val="58595B"/>
                </a:solidFill>
                <a:latin typeface="Century Gothic" panose="020B0502020202020204" pitchFamily="34" charset="0"/>
              </a:rPr>
              <a:t>Brief</a:t>
            </a:r>
            <a:endParaRPr lang="en-ZA" altLang="en-US" sz="2800" b="1" dirty="0">
              <a:solidFill>
                <a:srgbClr val="58595B"/>
              </a:solidFill>
              <a:latin typeface="Century Gothic" panose="020B0502020202020204" pitchFamily="34" charset="0"/>
            </a:endParaRPr>
          </a:p>
          <a:p>
            <a:pPr marL="106363" indent="0" algn="just">
              <a:buNone/>
              <a:defRPr/>
            </a:pPr>
            <a:r>
              <a:rPr lang="en-ZA" altLang="en-US" sz="2400" dirty="0">
                <a:solidFill>
                  <a:srgbClr val="58595B"/>
                </a:solidFill>
                <a:latin typeface="Century Gothic" panose="020B0502020202020204" pitchFamily="34" charset="0"/>
              </a:rPr>
              <a:t>The tender regarding the renovation </a:t>
            </a:r>
            <a:r>
              <a:rPr lang="en-ZA" altLang="en-US" sz="2400" dirty="0" smtClean="0">
                <a:solidFill>
                  <a:srgbClr val="58595B"/>
                </a:solidFill>
                <a:latin typeface="Century Gothic" panose="020B0502020202020204" pitchFamily="34" charset="0"/>
              </a:rPr>
              <a:t>of a new Office Block </a:t>
            </a:r>
            <a:r>
              <a:rPr lang="en-ZA" altLang="en-US" sz="2400" dirty="0">
                <a:solidFill>
                  <a:srgbClr val="58595B"/>
                </a:solidFill>
                <a:latin typeface="Century Gothic" panose="020B0502020202020204" pitchFamily="34" charset="0"/>
              </a:rPr>
              <a:t>was awarded to a Joint Venture with three (3) separate entities in March 2017 </a:t>
            </a:r>
            <a:r>
              <a:rPr lang="en-ZA" altLang="en-US" sz="2400" dirty="0" smtClean="0">
                <a:solidFill>
                  <a:srgbClr val="58595B"/>
                </a:solidFill>
                <a:latin typeface="Century Gothic" panose="020B0502020202020204" pitchFamily="34" charset="0"/>
              </a:rPr>
              <a:t>to </a:t>
            </a:r>
            <a:r>
              <a:rPr lang="en-ZA" altLang="en-US" sz="2400" dirty="0">
                <a:solidFill>
                  <a:srgbClr val="58595B"/>
                </a:solidFill>
                <a:latin typeface="Century Gothic" panose="020B0502020202020204" pitchFamily="34" charset="0"/>
              </a:rPr>
              <a:t>the value of R36 million</a:t>
            </a:r>
            <a:r>
              <a:rPr lang="en-ZA" altLang="en-US" sz="2400" dirty="0" smtClean="0">
                <a:solidFill>
                  <a:srgbClr val="58595B"/>
                </a:solidFill>
                <a:latin typeface="Century Gothic" panose="020B0502020202020204" pitchFamily="34" charset="0"/>
              </a:rPr>
              <a:t>. Due to the allegations of irregularities on the part of service providers, the contract was cancelled and the Matter reported to the:</a:t>
            </a:r>
          </a:p>
          <a:p>
            <a:pPr marL="106363" indent="0" algn="just">
              <a:buNone/>
              <a:defRPr/>
            </a:pPr>
            <a:r>
              <a:rPr lang="en-ZA" altLang="en-US" sz="2400" dirty="0" smtClean="0">
                <a:solidFill>
                  <a:srgbClr val="58595B"/>
                </a:solidFill>
                <a:latin typeface="Century Gothic" panose="020B0502020202020204" pitchFamily="34" charset="0"/>
              </a:rPr>
              <a:t>SAPS, SIU, CIDB, DBE and National Treasury.</a:t>
            </a:r>
          </a:p>
          <a:p>
            <a:pPr>
              <a:defRPr/>
            </a:pPr>
            <a:r>
              <a:rPr lang="en-ZA" altLang="en-US" sz="2800" b="1" dirty="0" smtClean="0">
                <a:solidFill>
                  <a:srgbClr val="58595B"/>
                </a:solidFill>
                <a:latin typeface="Century Gothic" panose="020B0502020202020204" pitchFamily="34" charset="0"/>
              </a:rPr>
              <a:t>Update</a:t>
            </a:r>
            <a:endParaRPr lang="en-ZA" altLang="en-US" sz="2800" b="1" dirty="0">
              <a:solidFill>
                <a:srgbClr val="58595B"/>
              </a:solidFill>
              <a:latin typeface="Century Gothic" panose="020B0502020202020204" pitchFamily="34" charset="0"/>
            </a:endParaRPr>
          </a:p>
          <a:p>
            <a:pPr marL="106363" indent="0" algn="just">
              <a:buNone/>
              <a:defRPr/>
            </a:pPr>
            <a:r>
              <a:rPr lang="en-ZA" altLang="en-US" sz="2400" dirty="0">
                <a:solidFill>
                  <a:srgbClr val="58595B"/>
                </a:solidFill>
                <a:latin typeface="Century Gothic" panose="020B0502020202020204" pitchFamily="34" charset="0"/>
              </a:rPr>
              <a:t>Umalusi has filed the matter at the </a:t>
            </a:r>
            <a:r>
              <a:rPr lang="en-ZA" altLang="en-US" sz="2400" dirty="0" smtClean="0">
                <a:solidFill>
                  <a:srgbClr val="58595B"/>
                </a:solidFill>
                <a:latin typeface="Century Gothic" panose="020B0502020202020204" pitchFamily="34" charset="0"/>
              </a:rPr>
              <a:t>High </a:t>
            </a:r>
            <a:r>
              <a:rPr lang="en-ZA" altLang="en-US" sz="2400" dirty="0">
                <a:solidFill>
                  <a:srgbClr val="58595B"/>
                </a:solidFill>
                <a:latin typeface="Century Gothic" panose="020B0502020202020204" pitchFamily="34" charset="0"/>
              </a:rPr>
              <a:t>Court in Pretoria and </a:t>
            </a:r>
            <a:r>
              <a:rPr lang="en-ZA" altLang="en-US" sz="2400" dirty="0" smtClean="0">
                <a:solidFill>
                  <a:srgbClr val="58595B"/>
                </a:solidFill>
                <a:latin typeface="Century Gothic" panose="020B0502020202020204" pitchFamily="34" charset="0"/>
              </a:rPr>
              <a:t>is awaiting </a:t>
            </a:r>
            <a:r>
              <a:rPr lang="en-ZA" altLang="en-US" sz="2400" dirty="0">
                <a:solidFill>
                  <a:srgbClr val="58595B"/>
                </a:solidFill>
                <a:latin typeface="Century Gothic" panose="020B0502020202020204" pitchFamily="34" charset="0"/>
              </a:rPr>
              <a:t>Court date. </a:t>
            </a:r>
          </a:p>
          <a:p>
            <a:pPr marL="106363" indent="0" algn="just">
              <a:buNone/>
              <a:defRPr/>
            </a:pPr>
            <a:endParaRPr lang="en-ZA" altLang="en-US" sz="2400" dirty="0" smtClean="0">
              <a:solidFill>
                <a:schemeClr val="accent6">
                  <a:lumMod val="50000"/>
                </a:schemeClr>
              </a:solidFill>
              <a:latin typeface="Century Gothic" panose="020B0502020202020204" pitchFamily="34" charset="0"/>
            </a:endParaRPr>
          </a:p>
          <a:p>
            <a:pPr algn="just">
              <a:defRPr/>
            </a:pPr>
            <a:endParaRPr lang="en-ZA" altLang="en-US" sz="2400" dirty="0">
              <a:solidFill>
                <a:schemeClr val="accent6">
                  <a:lumMod val="50000"/>
                </a:schemeClr>
              </a:solidFill>
              <a:latin typeface="Century Gothic" panose="020B0502020202020204" pitchFamily="34" charset="0"/>
            </a:endParaRPr>
          </a:p>
          <a:p>
            <a:pPr marL="106363" indent="0">
              <a:buFont typeface="Wingdings" panose="05000000000000000000" pitchFamily="2" charset="2"/>
              <a:buNone/>
              <a:defRPr/>
            </a:pPr>
            <a:endParaRPr lang="en-ZA" altLang="en-US" sz="2200" kern="1200" dirty="0" smtClean="0">
              <a:solidFill>
                <a:srgbClr val="FF0000"/>
              </a:solidFill>
              <a:latin typeface="Century Gothic" panose="020B0502020202020204" pitchFamily="34" charset="0"/>
            </a:endParaRPr>
          </a:p>
          <a:p>
            <a:pPr marL="106363" indent="0">
              <a:buNone/>
              <a:defRPr/>
            </a:pPr>
            <a:endParaRPr lang="en-ZA" altLang="en-US" sz="2200" dirty="0" smtClean="0">
              <a:solidFill>
                <a:srgbClr val="FF0000"/>
              </a:solidFill>
            </a:endParaRPr>
          </a:p>
        </p:txBody>
      </p:sp>
    </p:spTree>
    <p:extLst>
      <p:ext uri="{BB962C8B-B14F-4D97-AF65-F5344CB8AC3E}">
        <p14:creationId xmlns:p14="http://schemas.microsoft.com/office/powerpoint/2010/main" xmlns="" val="1054599223"/>
      </p:ext>
    </p:extLst>
  </p:cSld>
  <p:clrMapOvr>
    <a:masterClrMapping/>
  </p:clrMapOvr>
  <p:transition spd="slow">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506413" y="274638"/>
            <a:ext cx="9067800" cy="933450"/>
          </a:xfrm>
        </p:spPr>
        <p:txBody>
          <a:bodyPr/>
          <a:lstStyle/>
          <a:p>
            <a:r>
              <a:rPr lang="en-ZA" altLang="en-US" sz="4000" b="1" dirty="0" smtClean="0">
                <a:latin typeface="Century Gothic" panose="020B0502020202020204" pitchFamily="34" charset="0"/>
              </a:rPr>
              <a:t>Accumulated surplus</a:t>
            </a:r>
          </a:p>
        </p:txBody>
      </p:sp>
      <p:sp>
        <p:nvSpPr>
          <p:cNvPr id="58371" name="Content Placeholder 1"/>
          <p:cNvSpPr>
            <a:spLocks noGrp="1"/>
          </p:cNvSpPr>
          <p:nvPr>
            <p:ph idx="1"/>
          </p:nvPr>
        </p:nvSpPr>
        <p:spPr>
          <a:xfrm>
            <a:off x="508000" y="730250"/>
            <a:ext cx="9066213" cy="5513388"/>
          </a:xfrm>
        </p:spPr>
        <p:txBody>
          <a:bodyPr/>
          <a:lstStyle/>
          <a:p>
            <a:pPr algn="just">
              <a:defRPr/>
            </a:pPr>
            <a:endParaRPr lang="en-ZA" altLang="en-US" sz="2800" dirty="0" smtClean="0">
              <a:solidFill>
                <a:schemeClr val="accent6">
                  <a:lumMod val="50000"/>
                </a:schemeClr>
              </a:solidFill>
              <a:latin typeface="Century Gothic" panose="020B0502020202020204" pitchFamily="34" charset="0"/>
            </a:endParaRPr>
          </a:p>
          <a:p>
            <a:pPr algn="just">
              <a:defRPr/>
            </a:pPr>
            <a:r>
              <a:rPr lang="en-ZA" altLang="en-US" sz="2800" dirty="0" smtClean="0">
                <a:solidFill>
                  <a:schemeClr val="accent6">
                    <a:lumMod val="50000"/>
                  </a:schemeClr>
                </a:solidFill>
                <a:latin typeface="Century Gothic" panose="020B0502020202020204" pitchFamily="34" charset="0"/>
              </a:rPr>
              <a:t>National Treasury has granted the </a:t>
            </a:r>
            <a:r>
              <a:rPr lang="en-ZA" altLang="en-US" sz="2800" dirty="0">
                <a:solidFill>
                  <a:schemeClr val="accent6">
                    <a:lumMod val="50000"/>
                  </a:schemeClr>
                </a:solidFill>
                <a:latin typeface="Century Gothic" panose="020B0502020202020204" pitchFamily="34" charset="0"/>
              </a:rPr>
              <a:t>request to </a:t>
            </a:r>
            <a:r>
              <a:rPr lang="en-ZA" altLang="en-US" sz="2800" dirty="0" smtClean="0">
                <a:solidFill>
                  <a:schemeClr val="accent6">
                    <a:lumMod val="50000"/>
                  </a:schemeClr>
                </a:solidFill>
                <a:latin typeface="Century Gothic" panose="020B0502020202020204" pitchFamily="34" charset="0"/>
              </a:rPr>
              <a:t>roll-over surpluses </a:t>
            </a:r>
            <a:r>
              <a:rPr lang="en-ZA" altLang="en-US" sz="2800" dirty="0">
                <a:solidFill>
                  <a:schemeClr val="accent6">
                    <a:lumMod val="50000"/>
                  </a:schemeClr>
                </a:solidFill>
                <a:latin typeface="Century Gothic" panose="020B0502020202020204" pitchFamily="34" charset="0"/>
              </a:rPr>
              <a:t>of </a:t>
            </a:r>
            <a:r>
              <a:rPr lang="en-ZA" altLang="en-US" sz="2800" dirty="0" smtClean="0">
                <a:solidFill>
                  <a:schemeClr val="accent6">
                    <a:lumMod val="50000"/>
                  </a:schemeClr>
                </a:solidFill>
                <a:latin typeface="Century Gothic" panose="020B0502020202020204" pitchFamily="34" charset="0"/>
              </a:rPr>
              <a:t>R 52 million. A </a:t>
            </a:r>
            <a:r>
              <a:rPr lang="en-ZA" altLang="en-US" sz="2800" dirty="0">
                <a:solidFill>
                  <a:schemeClr val="accent6">
                    <a:lumMod val="50000"/>
                  </a:schemeClr>
                </a:solidFill>
                <a:latin typeface="Century Gothic" panose="020B0502020202020204" pitchFamily="34" charset="0"/>
              </a:rPr>
              <a:t>revised budget for </a:t>
            </a:r>
            <a:r>
              <a:rPr lang="en-ZA" altLang="en-US" sz="2800" dirty="0" smtClean="0">
                <a:solidFill>
                  <a:schemeClr val="accent6">
                    <a:lumMod val="50000"/>
                  </a:schemeClr>
                </a:solidFill>
                <a:latin typeface="Century Gothic" panose="020B0502020202020204" pitchFamily="34" charset="0"/>
              </a:rPr>
              <a:t>2019/20 </a:t>
            </a:r>
            <a:r>
              <a:rPr lang="en-ZA" altLang="en-US" sz="2800" dirty="0">
                <a:solidFill>
                  <a:schemeClr val="accent6">
                    <a:lumMod val="50000"/>
                  </a:schemeClr>
                </a:solidFill>
                <a:latin typeface="Century Gothic" panose="020B0502020202020204" pitchFamily="34" charset="0"/>
              </a:rPr>
              <a:t>was submitted to DBE</a:t>
            </a:r>
            <a:r>
              <a:rPr lang="en-ZA" altLang="en-US" sz="2800" dirty="0" smtClean="0">
                <a:solidFill>
                  <a:schemeClr val="accent6">
                    <a:lumMod val="50000"/>
                  </a:schemeClr>
                </a:solidFill>
              </a:rPr>
              <a:t>.</a:t>
            </a:r>
          </a:p>
          <a:p>
            <a:pPr marL="106363" indent="0" algn="just">
              <a:buNone/>
              <a:defRPr/>
            </a:pPr>
            <a:endParaRPr lang="en-ZA" altLang="en-US" sz="2800" dirty="0">
              <a:solidFill>
                <a:schemeClr val="accent6">
                  <a:lumMod val="50000"/>
                </a:schemeClr>
              </a:solidFill>
            </a:endParaRPr>
          </a:p>
          <a:p>
            <a:pPr marL="106363" indent="0" algn="just">
              <a:buNone/>
              <a:defRPr/>
            </a:pPr>
            <a:r>
              <a:rPr lang="en-ZA" altLang="en-US" sz="2800" dirty="0" smtClean="0">
                <a:solidFill>
                  <a:schemeClr val="accent6">
                    <a:lumMod val="50000"/>
                  </a:schemeClr>
                </a:solidFill>
                <a:latin typeface="Century Gothic" panose="020B0502020202020204" pitchFamily="34" charset="0"/>
              </a:rPr>
              <a:t>The approved surplus by National Treasury will be utilised for the following projects:</a:t>
            </a:r>
            <a:endParaRPr lang="en-ZA" altLang="en-US" sz="2800" dirty="0">
              <a:solidFill>
                <a:schemeClr val="accent6">
                  <a:lumMod val="50000"/>
                </a:schemeClr>
              </a:solidFill>
              <a:latin typeface="Century Gothic" panose="020B0502020202020204" pitchFamily="34" charset="0"/>
            </a:endParaRPr>
          </a:p>
          <a:p>
            <a:pPr lvl="1">
              <a:defRPr/>
            </a:pPr>
            <a:r>
              <a:rPr lang="en-ZA" altLang="en-US" sz="2400" dirty="0" smtClean="0">
                <a:solidFill>
                  <a:schemeClr val="accent6">
                    <a:lumMod val="50000"/>
                  </a:schemeClr>
                </a:solidFill>
                <a:latin typeface="Century Gothic" panose="020B0502020202020204" pitchFamily="34" charset="0"/>
              </a:rPr>
              <a:t>Renovation </a:t>
            </a:r>
            <a:r>
              <a:rPr lang="en-ZA" altLang="en-US" sz="2400" dirty="0">
                <a:solidFill>
                  <a:schemeClr val="accent6">
                    <a:lumMod val="50000"/>
                  </a:schemeClr>
                </a:solidFill>
                <a:latin typeface="Century Gothic" panose="020B0502020202020204" pitchFamily="34" charset="0"/>
              </a:rPr>
              <a:t>to </a:t>
            </a:r>
            <a:r>
              <a:rPr lang="en-ZA" altLang="en-US" sz="2400" dirty="0" smtClean="0">
                <a:solidFill>
                  <a:schemeClr val="accent6">
                    <a:lumMod val="50000"/>
                  </a:schemeClr>
                </a:solidFill>
                <a:latin typeface="Century Gothic" panose="020B0502020202020204" pitchFamily="34" charset="0"/>
              </a:rPr>
              <a:t>new office block.</a:t>
            </a:r>
            <a:endParaRPr lang="en-ZA" altLang="en-US" sz="2400" dirty="0">
              <a:solidFill>
                <a:schemeClr val="accent6">
                  <a:lumMod val="50000"/>
                </a:schemeClr>
              </a:solidFill>
              <a:latin typeface="Century Gothic" panose="020B0502020202020204" pitchFamily="34" charset="0"/>
            </a:endParaRPr>
          </a:p>
          <a:p>
            <a:pPr lvl="1">
              <a:defRPr/>
            </a:pPr>
            <a:r>
              <a:rPr lang="en-ZA" altLang="en-US" sz="2400" dirty="0">
                <a:solidFill>
                  <a:schemeClr val="accent6">
                    <a:lumMod val="50000"/>
                  </a:schemeClr>
                </a:solidFill>
                <a:latin typeface="Century Gothic" panose="020B0502020202020204" pitchFamily="34" charset="0"/>
              </a:rPr>
              <a:t>ICT infrastructure upgrade.</a:t>
            </a:r>
          </a:p>
          <a:p>
            <a:pPr lvl="1">
              <a:defRPr/>
            </a:pPr>
            <a:r>
              <a:rPr lang="en-ZA" altLang="en-US" sz="2400" dirty="0">
                <a:solidFill>
                  <a:schemeClr val="accent6">
                    <a:lumMod val="50000"/>
                  </a:schemeClr>
                </a:solidFill>
                <a:latin typeface="Century Gothic" panose="020B0502020202020204" pitchFamily="34" charset="0"/>
              </a:rPr>
              <a:t>Enterprise Resource Planning.</a:t>
            </a:r>
          </a:p>
          <a:p>
            <a:pPr marL="106363" indent="0">
              <a:buNone/>
              <a:defRPr/>
            </a:pPr>
            <a:endParaRPr lang="en-ZA" altLang="en-US" sz="2800" dirty="0">
              <a:solidFill>
                <a:schemeClr val="accent6">
                  <a:lumMod val="50000"/>
                </a:schemeClr>
              </a:solidFill>
              <a:latin typeface="Century Gothic" panose="020B0502020202020204" pitchFamily="34" charset="0"/>
            </a:endParaRPr>
          </a:p>
        </p:txBody>
      </p:sp>
      <p:sp>
        <p:nvSpPr>
          <p:cNvPr id="2" name="Slide Number Placeholder 1"/>
          <p:cNvSpPr>
            <a:spLocks noGrp="1"/>
          </p:cNvSpPr>
          <p:nvPr>
            <p:ph type="sldNum" sz="quarter" idx="10"/>
          </p:nvPr>
        </p:nvSpPr>
        <p:spPr/>
        <p:txBody>
          <a:bodyPr/>
          <a:lstStyle/>
          <a:p>
            <a:pPr>
              <a:defRPr/>
            </a:pPr>
            <a:fld id="{E38507FD-21FB-40FD-BDF3-85B2BA7EE925}" type="slidenum">
              <a:rPr lang="en-ZA"/>
              <a:pPr>
                <a:defRPr/>
              </a:pPr>
              <a:t>45</a:t>
            </a:fld>
            <a:endParaRPr lang="en-ZA" dirty="0"/>
          </a:p>
        </p:txBody>
      </p:sp>
    </p:spTree>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ZA" altLang="en-US" sz="3200" b="1" dirty="0" smtClean="0">
                <a:latin typeface="Century Gothic" panose="020B0502020202020204" pitchFamily="34" charset="0"/>
              </a:rPr>
              <a:t>Irregular expenditure - Current Financial Year</a:t>
            </a:r>
          </a:p>
        </p:txBody>
      </p:sp>
      <p:sp>
        <p:nvSpPr>
          <p:cNvPr id="3" name="Slide Number Placeholder 2"/>
          <p:cNvSpPr>
            <a:spLocks noGrp="1"/>
          </p:cNvSpPr>
          <p:nvPr>
            <p:ph type="sldNum" sz="quarter" idx="10"/>
          </p:nvPr>
        </p:nvSpPr>
        <p:spPr/>
        <p:txBody>
          <a:bodyPr/>
          <a:lstStyle/>
          <a:p>
            <a:pPr>
              <a:defRPr/>
            </a:pPr>
            <a:fld id="{288DC590-E818-4E85-9152-5728F007349C}" type="slidenum">
              <a:rPr lang="en-ZA"/>
              <a:pPr>
                <a:defRPr/>
              </a:pPr>
              <a:t>46</a:t>
            </a:fld>
            <a:endParaRPr lang="en-ZA" dirty="0"/>
          </a:p>
        </p:txBody>
      </p:sp>
      <p:sp>
        <p:nvSpPr>
          <p:cNvPr id="7" name="Content Placeholder 1"/>
          <p:cNvSpPr>
            <a:spLocks noGrp="1"/>
          </p:cNvSpPr>
          <p:nvPr>
            <p:ph idx="1"/>
          </p:nvPr>
        </p:nvSpPr>
        <p:spPr>
          <a:xfrm>
            <a:off x="503238" y="1417638"/>
            <a:ext cx="9066212" cy="4810125"/>
          </a:xfrm>
        </p:spPr>
        <p:txBody>
          <a:bodyPr/>
          <a:lstStyle/>
          <a:p>
            <a:pPr>
              <a:defRPr/>
            </a:pPr>
            <a:endParaRPr lang="en-ZA" altLang="en-US" sz="1600" dirty="0" smtClean="0">
              <a:latin typeface="Century Gothic" panose="020B0502020202020204" pitchFamily="34" charset="0"/>
            </a:endParaRPr>
          </a:p>
          <a:p>
            <a:pPr>
              <a:lnSpc>
                <a:spcPct val="100000"/>
              </a:lnSpc>
              <a:defRPr/>
            </a:pPr>
            <a:r>
              <a:rPr lang="en-ZA" altLang="en-US" sz="2800" dirty="0" smtClean="0">
                <a:solidFill>
                  <a:schemeClr val="accent6">
                    <a:lumMod val="50000"/>
                  </a:schemeClr>
                </a:solidFill>
                <a:latin typeface="Century Gothic" panose="020B0502020202020204" pitchFamily="34" charset="0"/>
              </a:rPr>
              <a:t>Current year:</a:t>
            </a:r>
          </a:p>
          <a:p>
            <a:pPr lvl="1" algn="just">
              <a:lnSpc>
                <a:spcPct val="100000"/>
              </a:lnSpc>
              <a:buFont typeface="Wingdings" panose="05000000000000000000" pitchFamily="2" charset="2"/>
              <a:buChar char="Ø"/>
              <a:defRPr/>
            </a:pPr>
            <a:r>
              <a:rPr lang="en-ZA" altLang="en-US" dirty="0" smtClean="0">
                <a:solidFill>
                  <a:schemeClr val="accent6">
                    <a:lumMod val="50000"/>
                  </a:schemeClr>
                </a:solidFill>
                <a:latin typeface="Century Gothic" panose="020B0502020202020204" pitchFamily="34" charset="0"/>
              </a:rPr>
              <a:t>Payments for cell phone services were made without a valid contract, total amount paid equal to  </a:t>
            </a:r>
            <a:r>
              <a:rPr lang="en-ZA" altLang="en-US" b="1" dirty="0" smtClean="0">
                <a:solidFill>
                  <a:schemeClr val="accent6">
                    <a:lumMod val="50000"/>
                  </a:schemeClr>
                </a:solidFill>
                <a:latin typeface="Century Gothic" panose="020B0502020202020204" pitchFamily="34" charset="0"/>
              </a:rPr>
              <a:t>R 1 863 861.</a:t>
            </a:r>
          </a:p>
          <a:p>
            <a:pPr marL="574675" lvl="1" indent="0" algn="just">
              <a:lnSpc>
                <a:spcPct val="100000"/>
              </a:lnSpc>
              <a:buNone/>
              <a:defRPr/>
            </a:pPr>
            <a:r>
              <a:rPr lang="en-ZA" altLang="en-US" dirty="0" smtClean="0">
                <a:solidFill>
                  <a:schemeClr val="accent6">
                    <a:lumMod val="50000"/>
                  </a:schemeClr>
                </a:solidFill>
                <a:latin typeface="Century Gothic" panose="020B0502020202020204" pitchFamily="34" charset="0"/>
              </a:rPr>
              <a:t>                                                                 </a:t>
            </a:r>
            <a:endParaRPr lang="en-ZA" altLang="en-US" b="1" dirty="0">
              <a:solidFill>
                <a:schemeClr val="accent6">
                  <a:lumMod val="50000"/>
                </a:schemeClr>
              </a:solidFill>
              <a:latin typeface="Century Gothic" panose="020B0502020202020204" pitchFamily="34" charset="0"/>
            </a:endParaRPr>
          </a:p>
          <a:p>
            <a:pPr>
              <a:lnSpc>
                <a:spcPct val="100000"/>
              </a:lnSpc>
              <a:defRPr/>
            </a:pPr>
            <a:r>
              <a:rPr lang="en-ZA" altLang="en-US" sz="2800" dirty="0" smtClean="0">
                <a:solidFill>
                  <a:schemeClr val="accent6">
                    <a:lumMod val="50000"/>
                  </a:schemeClr>
                </a:solidFill>
                <a:latin typeface="Century Gothic" panose="020B0502020202020204" pitchFamily="34" charset="0"/>
              </a:rPr>
              <a:t>Outcome:</a:t>
            </a:r>
            <a:endParaRPr lang="en-ZA" altLang="en-US" sz="2800" dirty="0">
              <a:solidFill>
                <a:schemeClr val="accent6">
                  <a:lumMod val="50000"/>
                </a:schemeClr>
              </a:solidFill>
              <a:latin typeface="Century Gothic" panose="020B0502020202020204" pitchFamily="34" charset="0"/>
            </a:endParaRPr>
          </a:p>
          <a:p>
            <a:pPr lvl="1" algn="just">
              <a:lnSpc>
                <a:spcPct val="100000"/>
              </a:lnSpc>
              <a:buFont typeface="Wingdings" panose="05000000000000000000" pitchFamily="2" charset="2"/>
              <a:buChar char="Ø"/>
              <a:defRPr/>
            </a:pPr>
            <a:r>
              <a:rPr lang="en-ZA" altLang="en-US" dirty="0" smtClean="0">
                <a:solidFill>
                  <a:schemeClr val="accent6">
                    <a:lumMod val="50000"/>
                  </a:schemeClr>
                </a:solidFill>
                <a:latin typeface="Century Gothic" panose="020B0502020202020204" pitchFamily="34" charset="0"/>
              </a:rPr>
              <a:t>The matter has since been addressed, a request for condonation will be tabled at the next Umalusi Council for approval.</a:t>
            </a:r>
            <a:endParaRPr lang="en-ZA" altLang="en-US" dirty="0">
              <a:solidFill>
                <a:schemeClr val="accent6">
                  <a:lumMod val="50000"/>
                </a:schemeClr>
              </a:solidFill>
              <a:latin typeface="Century Gothic" panose="020B0502020202020204" pitchFamily="34" charset="0"/>
            </a:endParaRPr>
          </a:p>
          <a:p>
            <a:pPr lvl="1" algn="just">
              <a:lnSpc>
                <a:spcPct val="100000"/>
              </a:lnSpc>
              <a:defRPr/>
            </a:pPr>
            <a:endParaRPr lang="en-ZA" altLang="en-US" b="1" dirty="0" smtClean="0">
              <a:solidFill>
                <a:schemeClr val="accent6">
                  <a:lumMod val="50000"/>
                </a:schemeClr>
              </a:solidFill>
              <a:latin typeface="Century Gothic" panose="020B0502020202020204" pitchFamily="34" charset="0"/>
            </a:endParaRPr>
          </a:p>
        </p:txBody>
      </p:sp>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503237" y="274637"/>
            <a:ext cx="9066213" cy="933450"/>
          </a:xfrm>
        </p:spPr>
        <p:txBody>
          <a:bodyPr/>
          <a:lstStyle/>
          <a:p>
            <a:r>
              <a:rPr lang="en-ZA" altLang="en-US" sz="3600" b="1" dirty="0">
                <a:latin typeface="Century Gothic" panose="020B0502020202020204" pitchFamily="34" charset="0"/>
              </a:rPr>
              <a:t>Irregular </a:t>
            </a:r>
            <a:r>
              <a:rPr lang="en-ZA" altLang="en-US" sz="3600" b="1" dirty="0" smtClean="0">
                <a:latin typeface="Century Gothic" panose="020B0502020202020204" pitchFamily="34" charset="0"/>
              </a:rPr>
              <a:t>expenditure - Previous </a:t>
            </a:r>
            <a:r>
              <a:rPr lang="en-ZA" altLang="en-US" sz="3600" b="1" dirty="0">
                <a:latin typeface="Century Gothic" panose="020B0502020202020204" pitchFamily="34" charset="0"/>
              </a:rPr>
              <a:t>financial year</a:t>
            </a:r>
          </a:p>
        </p:txBody>
      </p:sp>
      <p:sp>
        <p:nvSpPr>
          <p:cNvPr id="3" name="Slide Number Placeholder 2"/>
          <p:cNvSpPr>
            <a:spLocks noGrp="1"/>
          </p:cNvSpPr>
          <p:nvPr>
            <p:ph type="sldNum" sz="quarter" idx="10"/>
          </p:nvPr>
        </p:nvSpPr>
        <p:spPr/>
        <p:txBody>
          <a:bodyPr/>
          <a:lstStyle/>
          <a:p>
            <a:pPr>
              <a:defRPr/>
            </a:pPr>
            <a:fld id="{288DC590-E818-4E85-9152-5728F007349C}" type="slidenum">
              <a:rPr lang="en-ZA"/>
              <a:pPr>
                <a:defRPr/>
              </a:pPr>
              <a:t>47</a:t>
            </a:fld>
            <a:endParaRPr lang="en-ZA" dirty="0"/>
          </a:p>
        </p:txBody>
      </p:sp>
      <p:sp>
        <p:nvSpPr>
          <p:cNvPr id="8" name="Content Placeholder 1"/>
          <p:cNvSpPr>
            <a:spLocks noGrp="1"/>
          </p:cNvSpPr>
          <p:nvPr>
            <p:ph idx="1"/>
          </p:nvPr>
        </p:nvSpPr>
        <p:spPr>
          <a:xfrm>
            <a:off x="163511" y="1231088"/>
            <a:ext cx="9525001" cy="4810125"/>
          </a:xfrm>
        </p:spPr>
        <p:txBody>
          <a:bodyPr/>
          <a:lstStyle/>
          <a:p>
            <a:pPr>
              <a:defRPr/>
            </a:pPr>
            <a:endParaRPr lang="en-ZA" altLang="en-US" sz="1600" dirty="0" smtClean="0">
              <a:latin typeface="Century Gothic" panose="020B0502020202020204" pitchFamily="34" charset="0"/>
            </a:endParaRPr>
          </a:p>
          <a:p>
            <a:pPr>
              <a:lnSpc>
                <a:spcPct val="100000"/>
              </a:lnSpc>
              <a:defRPr/>
            </a:pPr>
            <a:r>
              <a:rPr lang="en-ZA" altLang="en-US" sz="2800" b="1" dirty="0" smtClean="0">
                <a:solidFill>
                  <a:schemeClr val="accent6">
                    <a:lumMod val="50000"/>
                  </a:schemeClr>
                </a:solidFill>
                <a:latin typeface="Century Gothic" panose="020B0502020202020204" pitchFamily="34" charset="0"/>
              </a:rPr>
              <a:t>Condoned by Council:</a:t>
            </a:r>
          </a:p>
          <a:p>
            <a:pPr marL="574675" lvl="1" indent="0">
              <a:lnSpc>
                <a:spcPct val="100000"/>
              </a:lnSpc>
              <a:buNone/>
              <a:defRPr/>
            </a:pPr>
            <a:r>
              <a:rPr lang="en-ZA" altLang="en-US" dirty="0" smtClean="0">
                <a:solidFill>
                  <a:schemeClr val="accent6">
                    <a:lumMod val="50000"/>
                  </a:schemeClr>
                </a:solidFill>
                <a:latin typeface="Century Gothic" panose="020B0502020202020204" pitchFamily="34" charset="0"/>
              </a:rPr>
              <a:t>Non-compliance with SCM Regulations                                        											                 </a:t>
            </a:r>
            <a:r>
              <a:rPr lang="en-ZA" altLang="en-US" b="1" dirty="0" smtClean="0">
                <a:solidFill>
                  <a:schemeClr val="accent6">
                    <a:lumMod val="50000"/>
                  </a:schemeClr>
                </a:solidFill>
                <a:latin typeface="Century Gothic" panose="020B0502020202020204" pitchFamily="34" charset="0"/>
              </a:rPr>
              <a:t>R 11 309 382</a:t>
            </a:r>
          </a:p>
          <a:p>
            <a:pPr marL="574675" lvl="1" indent="0">
              <a:lnSpc>
                <a:spcPct val="100000"/>
              </a:lnSpc>
              <a:buNone/>
              <a:defRPr/>
            </a:pPr>
            <a:endParaRPr lang="en-ZA" altLang="en-US" b="1" dirty="0" smtClean="0">
              <a:solidFill>
                <a:schemeClr val="accent6">
                  <a:lumMod val="50000"/>
                </a:schemeClr>
              </a:solidFill>
              <a:latin typeface="Century Gothic" panose="020B0502020202020204" pitchFamily="34" charset="0"/>
            </a:endParaRPr>
          </a:p>
          <a:p>
            <a:pPr marL="574675" lvl="1" indent="0" algn="just">
              <a:lnSpc>
                <a:spcPct val="100000"/>
              </a:lnSpc>
              <a:buNone/>
              <a:defRPr/>
            </a:pPr>
            <a:r>
              <a:rPr lang="en-ZA" altLang="en-US" dirty="0" smtClean="0">
                <a:solidFill>
                  <a:schemeClr val="accent6">
                    <a:lumMod val="50000"/>
                  </a:schemeClr>
                </a:solidFill>
                <a:latin typeface="Century Gothic" panose="020B0502020202020204" pitchFamily="34" charset="0"/>
              </a:rPr>
              <a:t>Majority of the amount relates to the reportable matter as per slide 45, concerning the building </a:t>
            </a:r>
            <a:r>
              <a:rPr lang="en-ZA" altLang="en-US" dirty="0">
                <a:solidFill>
                  <a:schemeClr val="accent6">
                    <a:lumMod val="50000"/>
                  </a:schemeClr>
                </a:solidFill>
                <a:latin typeface="Century Gothic" panose="020B0502020202020204" pitchFamily="34" charset="0"/>
              </a:rPr>
              <a:t>renovation tender not in full compliance with CIDB Regulation	 </a:t>
            </a:r>
            <a:endParaRPr lang="en-ZA" altLang="en-US" dirty="0" smtClean="0">
              <a:solidFill>
                <a:schemeClr val="accent6">
                  <a:lumMod val="50000"/>
                </a:schemeClr>
              </a:solidFill>
              <a:latin typeface="Century Gothic" panose="020B0502020202020204" pitchFamily="34" charset="0"/>
            </a:endParaRPr>
          </a:p>
          <a:p>
            <a:pPr marL="574675" lvl="1" indent="0">
              <a:lnSpc>
                <a:spcPct val="100000"/>
              </a:lnSpc>
              <a:buNone/>
              <a:defRPr/>
            </a:pPr>
            <a:r>
              <a:rPr lang="en-ZA" altLang="en-US" dirty="0">
                <a:solidFill>
                  <a:schemeClr val="accent6">
                    <a:lumMod val="50000"/>
                  </a:schemeClr>
                </a:solidFill>
                <a:latin typeface="Century Gothic" panose="020B0502020202020204" pitchFamily="34" charset="0"/>
              </a:rPr>
              <a:t>	</a:t>
            </a:r>
            <a:r>
              <a:rPr lang="en-ZA" altLang="en-US" dirty="0" smtClean="0">
                <a:solidFill>
                  <a:schemeClr val="accent6">
                    <a:lumMod val="50000"/>
                  </a:schemeClr>
                </a:solidFill>
                <a:latin typeface="Century Gothic" panose="020B0502020202020204" pitchFamily="34" charset="0"/>
              </a:rPr>
              <a:t>												 	  </a:t>
            </a:r>
            <a:r>
              <a:rPr lang="en-ZA" altLang="en-US" b="1" dirty="0" smtClean="0">
                <a:solidFill>
                  <a:schemeClr val="accent6">
                    <a:lumMod val="50000"/>
                  </a:schemeClr>
                </a:solidFill>
                <a:latin typeface="Century Gothic" panose="020B0502020202020204" pitchFamily="34" charset="0"/>
              </a:rPr>
              <a:t>R 10,989,407</a:t>
            </a:r>
          </a:p>
          <a:p>
            <a:pPr marL="574675" lvl="1" indent="0">
              <a:lnSpc>
                <a:spcPct val="100000"/>
              </a:lnSpc>
              <a:buNone/>
              <a:defRPr/>
            </a:pPr>
            <a:endParaRPr lang="en-ZA" altLang="en-US" b="1" dirty="0">
              <a:solidFill>
                <a:schemeClr val="accent6">
                  <a:lumMod val="50000"/>
                </a:schemeClr>
              </a:solidFill>
              <a:latin typeface="Century Gothic" panose="020B0502020202020204" pitchFamily="34" charset="0"/>
            </a:endParaRPr>
          </a:p>
          <a:p>
            <a:pPr marL="574675" lvl="1" indent="0">
              <a:lnSpc>
                <a:spcPct val="100000"/>
              </a:lnSpc>
              <a:buNone/>
              <a:defRPr/>
            </a:pPr>
            <a:endParaRPr lang="en-ZA" altLang="en-US" b="1" dirty="0">
              <a:solidFill>
                <a:schemeClr val="accent6">
                  <a:lumMod val="50000"/>
                </a:schemeClr>
              </a:solidFill>
              <a:latin typeface="Century Gothic" panose="020B0502020202020204" pitchFamily="34" charset="0"/>
            </a:endParaRPr>
          </a:p>
          <a:p>
            <a:pPr marL="574675" lvl="1" indent="0">
              <a:lnSpc>
                <a:spcPct val="100000"/>
              </a:lnSpc>
              <a:buNone/>
              <a:defRPr/>
            </a:pPr>
            <a:endParaRPr lang="en-ZA" altLang="en-US" b="1" dirty="0">
              <a:solidFill>
                <a:schemeClr val="accent6">
                  <a:lumMod val="50000"/>
                </a:schemeClr>
              </a:solidFill>
              <a:latin typeface="Century Gothic" panose="020B0502020202020204" pitchFamily="34" charset="0"/>
            </a:endParaRPr>
          </a:p>
        </p:txBody>
      </p:sp>
    </p:spTree>
    <p:extLst>
      <p:ext uri="{BB962C8B-B14F-4D97-AF65-F5344CB8AC3E}">
        <p14:creationId xmlns:p14="http://schemas.microsoft.com/office/powerpoint/2010/main" xmlns="" val="1919806248"/>
      </p:ext>
    </p:ext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p:cNvSpPr>
            <a:spLocks noGrp="1"/>
          </p:cNvSpPr>
          <p:nvPr>
            <p:ph type="title"/>
          </p:nvPr>
        </p:nvSpPr>
        <p:spPr/>
        <p:txBody>
          <a:bodyPr/>
          <a:lstStyle/>
          <a:p>
            <a:r>
              <a:rPr lang="en-ZA" altLang="en-US" b="1" dirty="0" smtClean="0">
                <a:latin typeface="Century Gothic" panose="020B0502020202020204" pitchFamily="34" charset="0"/>
              </a:rPr>
              <a:t>Thank you</a:t>
            </a:r>
          </a:p>
        </p:txBody>
      </p:sp>
      <p:sp>
        <p:nvSpPr>
          <p:cNvPr id="2" name="Slide Number Placeholder 1"/>
          <p:cNvSpPr>
            <a:spLocks noGrp="1"/>
          </p:cNvSpPr>
          <p:nvPr>
            <p:ph type="sldNum" sz="quarter" idx="10"/>
          </p:nvPr>
        </p:nvSpPr>
        <p:spPr/>
        <p:txBody>
          <a:bodyPr/>
          <a:lstStyle/>
          <a:p>
            <a:pPr>
              <a:defRPr/>
            </a:pPr>
            <a:fld id="{95926C73-8F54-4BC3-A3E7-1AFBD18F70D5}" type="slidenum">
              <a:rPr lang="en-ZA"/>
              <a:pPr>
                <a:defRPr/>
              </a:pPr>
              <a:t>48</a:t>
            </a:fld>
            <a:endParaRPr lang="en-ZA" dirty="0"/>
          </a:p>
        </p:txBody>
      </p:sp>
      <p:sp>
        <p:nvSpPr>
          <p:cNvPr id="6" name="Content Placeholder 2"/>
          <p:cNvSpPr>
            <a:spLocks noGrp="1"/>
          </p:cNvSpPr>
          <p:nvPr>
            <p:ph idx="1"/>
          </p:nvPr>
        </p:nvSpPr>
        <p:spPr>
          <a:xfrm>
            <a:off x="320675" y="1036638"/>
            <a:ext cx="9520238" cy="5257800"/>
          </a:xfrm>
        </p:spPr>
        <p:txBody>
          <a:bodyPr/>
          <a:lstStyle/>
          <a:p>
            <a:pPr indent="-180000" algn="just" eaLnBrk="1" hangingPunct="1">
              <a:buFont typeface="Wingdings" panose="05000000000000000000" pitchFamily="2" charset="2"/>
              <a:buNone/>
              <a:defRPr/>
            </a:pPr>
            <a:r>
              <a:rPr lang="en-ZA" altLang="en-US" sz="4400" b="1" dirty="0" smtClean="0">
                <a:solidFill>
                  <a:schemeClr val="accent6">
                    <a:lumMod val="50000"/>
                  </a:schemeClr>
                </a:solidFill>
                <a:latin typeface="Century Gothic" panose="020B0502020202020204" pitchFamily="34" charset="0"/>
              </a:rPr>
              <a:t>	</a:t>
            </a:r>
            <a:r>
              <a:rPr lang="en-US" altLang="en-US" sz="3400" dirty="0" smtClean="0">
                <a:solidFill>
                  <a:schemeClr val="accent6">
                    <a:lumMod val="50000"/>
                  </a:schemeClr>
                </a:solidFill>
                <a:latin typeface="Century Gothic" panose="020B0502020202020204" pitchFamily="34" charset="0"/>
              </a:rPr>
              <a:t>We would like to convey our sincere appreciation to our Council for their support.</a:t>
            </a:r>
          </a:p>
          <a:p>
            <a:pPr indent="-180000" algn="just" eaLnBrk="1" hangingPunct="1">
              <a:buFont typeface="Wingdings" panose="05000000000000000000" pitchFamily="2" charset="2"/>
              <a:buNone/>
              <a:defRPr/>
            </a:pPr>
            <a:endParaRPr lang="en-US" altLang="en-US" sz="1000" dirty="0" smtClean="0">
              <a:solidFill>
                <a:schemeClr val="accent6">
                  <a:lumMod val="50000"/>
                </a:schemeClr>
              </a:solidFill>
              <a:latin typeface="Century Gothic" panose="020B0502020202020204" pitchFamily="34" charset="0"/>
            </a:endParaRPr>
          </a:p>
          <a:p>
            <a:pPr marL="360000" indent="-180000" algn="just" eaLnBrk="1" hangingPunct="1">
              <a:buFont typeface="Wingdings" panose="05000000000000000000" pitchFamily="2" charset="2"/>
              <a:buNone/>
              <a:defRPr/>
            </a:pPr>
            <a:r>
              <a:rPr lang="en-US" altLang="en-US" sz="3400" dirty="0" smtClean="0">
                <a:solidFill>
                  <a:schemeClr val="accent6">
                    <a:lumMod val="50000"/>
                  </a:schemeClr>
                </a:solidFill>
                <a:latin typeface="Century Gothic" panose="020B0502020202020204" pitchFamily="34" charset="0"/>
              </a:rPr>
              <a:t>	Thank </a:t>
            </a:r>
            <a:r>
              <a:rPr lang="en-US" altLang="en-US" sz="3400" dirty="0">
                <a:solidFill>
                  <a:schemeClr val="accent6">
                    <a:lumMod val="50000"/>
                  </a:schemeClr>
                </a:solidFill>
                <a:latin typeface="Century Gothic" panose="020B0502020202020204" pitchFamily="34" charset="0"/>
              </a:rPr>
              <a:t>you very much to </a:t>
            </a:r>
            <a:r>
              <a:rPr lang="en-US" altLang="en-US" sz="3400" dirty="0" smtClean="0">
                <a:solidFill>
                  <a:schemeClr val="accent6">
                    <a:lumMod val="50000"/>
                  </a:schemeClr>
                </a:solidFill>
                <a:latin typeface="Century Gothic" panose="020B0502020202020204" pitchFamily="34" charset="0"/>
              </a:rPr>
              <a:t>the Chairperson </a:t>
            </a:r>
            <a:r>
              <a:rPr lang="en-US" altLang="en-US" sz="3400" dirty="0">
                <a:solidFill>
                  <a:schemeClr val="accent6">
                    <a:lumMod val="50000"/>
                  </a:schemeClr>
                </a:solidFill>
                <a:latin typeface="Century Gothic" panose="020B0502020202020204" pitchFamily="34" charset="0"/>
              </a:rPr>
              <a:t>of the Portfolio </a:t>
            </a:r>
            <a:r>
              <a:rPr lang="en-US" altLang="en-US" sz="3400" dirty="0" smtClean="0">
                <a:solidFill>
                  <a:schemeClr val="accent6">
                    <a:lumMod val="50000"/>
                  </a:schemeClr>
                </a:solidFill>
                <a:latin typeface="Century Gothic" panose="020B0502020202020204" pitchFamily="34" charset="0"/>
              </a:rPr>
              <a:t>Committee, </a:t>
            </a:r>
            <a:r>
              <a:rPr lang="en-US" altLang="en-US" sz="3400" dirty="0">
                <a:solidFill>
                  <a:schemeClr val="accent6">
                    <a:lumMod val="50000"/>
                  </a:schemeClr>
                </a:solidFill>
                <a:latin typeface="Century Gothic" panose="020B0502020202020204" pitchFamily="34" charset="0"/>
              </a:rPr>
              <a:t>Hon BP </a:t>
            </a:r>
            <a:r>
              <a:rPr lang="en-US" altLang="en-US" sz="3400" dirty="0" err="1" smtClean="0">
                <a:solidFill>
                  <a:schemeClr val="accent6">
                    <a:lumMod val="50000"/>
                  </a:schemeClr>
                </a:solidFill>
                <a:latin typeface="Century Gothic" panose="020B0502020202020204" pitchFamily="34" charset="0"/>
              </a:rPr>
              <a:t>Mbinqo-Gigaba</a:t>
            </a:r>
            <a:r>
              <a:rPr lang="en-US" altLang="en-US" sz="3400" dirty="0">
                <a:solidFill>
                  <a:schemeClr val="accent6">
                    <a:lumMod val="50000"/>
                  </a:schemeClr>
                </a:solidFill>
                <a:latin typeface="Century Gothic" panose="020B0502020202020204" pitchFamily="34" charset="0"/>
              </a:rPr>
              <a:t>,  </a:t>
            </a:r>
            <a:r>
              <a:rPr lang="en-US" altLang="en-US" sz="3400" dirty="0" smtClean="0">
                <a:solidFill>
                  <a:schemeClr val="accent6">
                    <a:lumMod val="50000"/>
                  </a:schemeClr>
                </a:solidFill>
                <a:latin typeface="Century Gothic" panose="020B0502020202020204" pitchFamily="34" charset="0"/>
              </a:rPr>
              <a:t>and the </a:t>
            </a:r>
            <a:r>
              <a:rPr lang="en-ZA" altLang="en-US" sz="3400" dirty="0" smtClean="0">
                <a:solidFill>
                  <a:schemeClr val="accent6">
                    <a:lumMod val="50000"/>
                  </a:schemeClr>
                </a:solidFill>
                <a:latin typeface="Century Gothic" panose="020B0502020202020204" pitchFamily="34" charset="0"/>
              </a:rPr>
              <a:t>Honourable</a:t>
            </a:r>
            <a:r>
              <a:rPr lang="en-US" altLang="en-US" sz="3400" dirty="0" smtClean="0">
                <a:solidFill>
                  <a:schemeClr val="accent6">
                    <a:lumMod val="50000"/>
                  </a:schemeClr>
                </a:solidFill>
                <a:latin typeface="Century Gothic" panose="020B0502020202020204" pitchFamily="34" charset="0"/>
              </a:rPr>
              <a:t> members for this opportunity to present </a:t>
            </a:r>
            <a:r>
              <a:rPr lang="en-US" altLang="en-US" sz="3400" dirty="0" err="1" smtClean="0">
                <a:solidFill>
                  <a:schemeClr val="accent6">
                    <a:lumMod val="50000"/>
                  </a:schemeClr>
                </a:solidFill>
                <a:latin typeface="Century Gothic" panose="020B0502020202020204" pitchFamily="34" charset="0"/>
              </a:rPr>
              <a:t>Umalusi’s</a:t>
            </a:r>
            <a:r>
              <a:rPr lang="en-US" altLang="en-US" sz="3400" dirty="0" smtClean="0">
                <a:solidFill>
                  <a:schemeClr val="accent6">
                    <a:lumMod val="50000"/>
                  </a:schemeClr>
                </a:solidFill>
                <a:latin typeface="Century Gothic" panose="020B0502020202020204" pitchFamily="34" charset="0"/>
              </a:rPr>
              <a:t> 2018/19 Annual Report.</a:t>
            </a:r>
          </a:p>
          <a:p>
            <a:pPr lvl="1" eaLnBrk="1" hangingPunct="1">
              <a:buFont typeface="Wingdings" panose="05000000000000000000" pitchFamily="2" charset="2"/>
              <a:buNone/>
              <a:defRPr/>
            </a:pPr>
            <a:endParaRPr lang="en-US" altLang="en-US" sz="100" dirty="0" smtClean="0">
              <a:solidFill>
                <a:schemeClr val="accent6">
                  <a:lumMod val="50000"/>
                </a:schemeClr>
              </a:solidFill>
            </a:endParaRPr>
          </a:p>
        </p:txBody>
      </p:sp>
    </p:spTree>
  </p:cSld>
  <p:clrMapOvr>
    <a:masterClrMapping/>
  </p:clrMapOvr>
  <p:transition spd="slow">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1"/>
          <p:cNvSpPr>
            <a:spLocks noGrp="1"/>
          </p:cNvSpPr>
          <p:nvPr>
            <p:ph type="title"/>
          </p:nvPr>
        </p:nvSpPr>
        <p:spPr/>
        <p:txBody>
          <a:bodyPr/>
          <a:lstStyle/>
          <a:p>
            <a:r>
              <a:rPr lang="en-ZA" altLang="en-US" b="1" dirty="0" smtClean="0">
                <a:latin typeface="Century Gothic" panose="020B0502020202020204" pitchFamily="34" charset="0"/>
              </a:rPr>
              <a:t>Contact details</a:t>
            </a:r>
          </a:p>
        </p:txBody>
      </p:sp>
      <p:sp>
        <p:nvSpPr>
          <p:cNvPr id="2" name="Slide Number Placeholder 1"/>
          <p:cNvSpPr>
            <a:spLocks noGrp="1"/>
          </p:cNvSpPr>
          <p:nvPr>
            <p:ph type="sldNum" sz="quarter" idx="10"/>
          </p:nvPr>
        </p:nvSpPr>
        <p:spPr/>
        <p:txBody>
          <a:bodyPr/>
          <a:lstStyle/>
          <a:p>
            <a:pPr>
              <a:defRPr/>
            </a:pPr>
            <a:fld id="{95926C73-8F54-4BC3-A3E7-1AFBD18F70D5}" type="slidenum">
              <a:rPr lang="en-ZA"/>
              <a:pPr>
                <a:defRPr/>
              </a:pPr>
              <a:t>49</a:t>
            </a:fld>
            <a:endParaRPr lang="en-ZA" dirty="0"/>
          </a:p>
        </p:txBody>
      </p:sp>
      <p:sp>
        <p:nvSpPr>
          <p:cNvPr id="6" name="Content Placeholder 2"/>
          <p:cNvSpPr>
            <a:spLocks noGrp="1"/>
          </p:cNvSpPr>
          <p:nvPr>
            <p:ph idx="1"/>
          </p:nvPr>
        </p:nvSpPr>
        <p:spPr>
          <a:xfrm>
            <a:off x="320675" y="1036638"/>
            <a:ext cx="9520238" cy="5257800"/>
          </a:xfrm>
        </p:spPr>
        <p:txBody>
          <a:bodyPr/>
          <a:lstStyle/>
          <a:p>
            <a:pPr marL="106363" indent="0">
              <a:lnSpc>
                <a:spcPct val="150000"/>
              </a:lnSpc>
              <a:buNone/>
              <a:defRPr/>
            </a:pPr>
            <a:r>
              <a:rPr lang="en-ZA" dirty="0">
                <a:latin typeface="Century Schoolbook" panose="02040604050505020304" pitchFamily="18" charset="0"/>
                <a:sym typeface="Wingdings" panose="05000000000000000000" pitchFamily="2" charset="2"/>
              </a:rPr>
              <a:t>       </a:t>
            </a:r>
            <a:r>
              <a:rPr lang="en-ZA" dirty="0">
                <a:latin typeface="Century Gothic" panose="020B0502020202020204" pitchFamily="34" charset="0"/>
              </a:rPr>
              <a:t>012 349 1510</a:t>
            </a:r>
          </a:p>
          <a:p>
            <a:pPr marL="106363" indent="0">
              <a:lnSpc>
                <a:spcPct val="150000"/>
              </a:lnSpc>
              <a:buNone/>
              <a:defRPr/>
            </a:pPr>
            <a:r>
              <a:rPr lang="en-ZA" dirty="0">
                <a:latin typeface="Century Gothic" panose="020B0502020202020204" pitchFamily="34" charset="0"/>
                <a:sym typeface="Wingdings" panose="05000000000000000000" pitchFamily="2" charset="2"/>
              </a:rPr>
              <a:t>	 	</a:t>
            </a:r>
            <a:r>
              <a:rPr lang="en-ZA" dirty="0" smtClean="0">
                <a:latin typeface="Century Gothic" panose="020B0502020202020204" pitchFamily="34" charset="0"/>
                <a:sym typeface="Wingdings" panose="05000000000000000000" pitchFamily="2" charset="2"/>
              </a:rPr>
              <a:t>17737</a:t>
            </a:r>
            <a:endParaRPr lang="en-ZA" dirty="0">
              <a:latin typeface="Century Gothic" panose="020B0502020202020204" pitchFamily="34" charset="0"/>
            </a:endParaRPr>
          </a:p>
          <a:p>
            <a:pPr marL="106363" indent="0">
              <a:lnSpc>
                <a:spcPct val="100000"/>
              </a:lnSpc>
              <a:buNone/>
              <a:defRPr/>
            </a:pPr>
            <a:r>
              <a:rPr lang="en-ZA" dirty="0">
                <a:latin typeface="Century Gothic" panose="020B0502020202020204" pitchFamily="34" charset="0"/>
                <a:sym typeface="Wingdings" panose="05000000000000000000" pitchFamily="2" charset="2"/>
              </a:rPr>
              <a:t> </a:t>
            </a:r>
            <a:r>
              <a:rPr lang="en-ZA" dirty="0">
                <a:latin typeface="Century Gothic" panose="020B0502020202020204" pitchFamily="34" charset="0"/>
              </a:rPr>
              <a:t>      </a:t>
            </a:r>
            <a:r>
              <a:rPr lang="en-ZA" u="sng" dirty="0">
                <a:solidFill>
                  <a:srgbClr val="0000FF"/>
                </a:solidFill>
                <a:latin typeface="Century Gothic" panose="020B0502020202020204" pitchFamily="34" charset="0"/>
              </a:rPr>
              <a:t>Mafu.Rakometsi@umalusi.org.za</a:t>
            </a:r>
            <a:r>
              <a:rPr lang="en-ZA" dirty="0">
                <a:latin typeface="Century Gothic" panose="020B0502020202020204" pitchFamily="34" charset="0"/>
              </a:rPr>
              <a:t> </a:t>
            </a:r>
          </a:p>
          <a:p>
            <a:pPr marL="97932" indent="0">
              <a:lnSpc>
                <a:spcPct val="100000"/>
              </a:lnSpc>
              <a:buNone/>
              <a:defRPr/>
            </a:pPr>
            <a:r>
              <a:rPr lang="en-ZA" dirty="0">
                <a:latin typeface="Century Gothic" panose="020B0502020202020204" pitchFamily="34" charset="0"/>
              </a:rPr>
              <a:t>   			</a:t>
            </a:r>
            <a:r>
              <a:rPr lang="en-ZA" u="sng" dirty="0" smtClean="0">
                <a:solidFill>
                  <a:srgbClr val="0000FF"/>
                </a:solidFill>
                <a:latin typeface="Century Gothic" panose="020B0502020202020204" pitchFamily="34" charset="0"/>
              </a:rPr>
              <a:t>Nomveliso.Mzingeli@umalusi.org.za</a:t>
            </a:r>
            <a:endParaRPr lang="en-ZA" u="sng" dirty="0">
              <a:solidFill>
                <a:srgbClr val="0000FF"/>
              </a:solidFill>
              <a:latin typeface="Century Gothic" panose="020B0502020202020204" pitchFamily="34" charset="0"/>
            </a:endParaRPr>
          </a:p>
          <a:p>
            <a:pPr marL="97932" indent="0">
              <a:lnSpc>
                <a:spcPct val="100000"/>
              </a:lnSpc>
              <a:buNone/>
              <a:defRPr/>
            </a:pPr>
            <a:r>
              <a:rPr lang="en-ZA" dirty="0">
                <a:solidFill>
                  <a:srgbClr val="0000FF"/>
                </a:solidFill>
                <a:latin typeface="Century Gothic" panose="020B0502020202020204" pitchFamily="34" charset="0"/>
              </a:rPr>
              <a:t>           </a:t>
            </a:r>
            <a:r>
              <a:rPr lang="en-ZA" u="sng" dirty="0">
                <a:solidFill>
                  <a:srgbClr val="0000FF"/>
                </a:solidFill>
                <a:latin typeface="Century Gothic" panose="020B0502020202020204" pitchFamily="34" charset="0"/>
              </a:rPr>
              <a:t>info@umalusi.org.za</a:t>
            </a:r>
          </a:p>
          <a:p>
            <a:pPr lvl="1" eaLnBrk="1" hangingPunct="1">
              <a:buFont typeface="Wingdings" panose="05000000000000000000" pitchFamily="2" charset="2"/>
              <a:buNone/>
              <a:defRPr/>
            </a:pPr>
            <a:endParaRPr lang="en-US" altLang="en-US" sz="100" dirty="0" smtClean="0">
              <a:solidFill>
                <a:schemeClr val="accent6">
                  <a:lumMod val="50000"/>
                </a:schemeClr>
              </a:solidFill>
            </a:endParaRPr>
          </a:p>
        </p:txBody>
      </p:sp>
    </p:spTree>
    <p:extLst>
      <p:ext uri="{BB962C8B-B14F-4D97-AF65-F5344CB8AC3E}">
        <p14:creationId xmlns:p14="http://schemas.microsoft.com/office/powerpoint/2010/main" xmlns="" val="3584370351"/>
      </p:ext>
    </p:extLst>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249238" y="1258888"/>
            <a:ext cx="9578975" cy="5184775"/>
          </a:xfrm>
        </p:spPr>
        <p:txBody>
          <a:bodyPr/>
          <a:lstStyle/>
          <a:p>
            <a:pPr algn="just">
              <a:defRPr/>
            </a:pPr>
            <a:r>
              <a:rPr lang="en-US" altLang="en-US" sz="2800" kern="1200" dirty="0">
                <a:solidFill>
                  <a:schemeClr val="accent6">
                    <a:lumMod val="50000"/>
                  </a:schemeClr>
                </a:solidFill>
                <a:latin typeface="Century Gothic" panose="020B0502020202020204" pitchFamily="34" charset="0"/>
              </a:rPr>
              <a:t>Develop and manage a sub-framework of qualifications in collaboration with SAQA and the other two </a:t>
            </a:r>
            <a:r>
              <a:rPr lang="en-US" altLang="en-US" sz="2800" kern="1200" dirty="0" smtClean="0">
                <a:solidFill>
                  <a:schemeClr val="accent6">
                    <a:lumMod val="50000"/>
                  </a:schemeClr>
                </a:solidFill>
                <a:latin typeface="Century Gothic" panose="020B0502020202020204" pitchFamily="34" charset="0"/>
              </a:rPr>
              <a:t>Quality Councils (QCs) </a:t>
            </a:r>
            <a:r>
              <a:rPr lang="en-US" altLang="en-US" sz="2800" kern="1200" dirty="0">
                <a:solidFill>
                  <a:schemeClr val="accent6">
                    <a:lumMod val="50000"/>
                  </a:schemeClr>
                </a:solidFill>
                <a:latin typeface="Century Gothic" panose="020B0502020202020204" pitchFamily="34" charset="0"/>
              </a:rPr>
              <a:t>supported by the necessary quality assurance policies and processes.</a:t>
            </a:r>
            <a:r>
              <a:rPr lang="en-ZA" altLang="en-US" sz="2800" kern="1200" dirty="0">
                <a:solidFill>
                  <a:schemeClr val="accent6">
                    <a:lumMod val="50000"/>
                  </a:schemeClr>
                </a:solidFill>
                <a:latin typeface="Century Gothic" panose="020B0502020202020204" pitchFamily="34" charset="0"/>
              </a:rPr>
              <a:t> </a:t>
            </a:r>
          </a:p>
          <a:p>
            <a:pPr algn="just">
              <a:defRPr/>
            </a:pPr>
            <a:r>
              <a:rPr lang="en-ZA" altLang="en-US" sz="2800" kern="1200" dirty="0">
                <a:solidFill>
                  <a:schemeClr val="accent6">
                    <a:lumMod val="50000"/>
                  </a:schemeClr>
                </a:solidFill>
                <a:latin typeface="Century Gothic" panose="020B0502020202020204" pitchFamily="34" charset="0"/>
              </a:rPr>
              <a:t>Develop and implement the necessary quality assurance policies in respect of quality assurance of </a:t>
            </a:r>
            <a:r>
              <a:rPr lang="en-ZA" altLang="en-US" sz="2800" kern="1200" dirty="0" smtClean="0">
                <a:solidFill>
                  <a:schemeClr val="accent6">
                    <a:lumMod val="50000"/>
                  </a:schemeClr>
                </a:solidFill>
                <a:latin typeface="Century Gothic" panose="020B0502020202020204" pitchFamily="34" charset="0"/>
              </a:rPr>
              <a:t>provision.</a:t>
            </a:r>
            <a:endParaRPr lang="en-ZA" altLang="en-US" sz="2800" kern="1200" dirty="0">
              <a:solidFill>
                <a:schemeClr val="accent6">
                  <a:lumMod val="50000"/>
                </a:schemeClr>
              </a:solidFill>
              <a:latin typeface="Century Gothic" panose="020B0502020202020204" pitchFamily="34" charset="0"/>
            </a:endParaRPr>
          </a:p>
          <a:p>
            <a:pPr algn="just">
              <a:defRPr/>
            </a:pPr>
            <a:r>
              <a:rPr lang="en-ZA" altLang="en-US" sz="2800" kern="1200" dirty="0">
                <a:solidFill>
                  <a:schemeClr val="accent6">
                    <a:lumMod val="50000"/>
                  </a:schemeClr>
                </a:solidFill>
                <a:latin typeface="Century Gothic" panose="020B0502020202020204" pitchFamily="34" charset="0"/>
              </a:rPr>
              <a:t>Maintain a database of learner achievements and related matters; and submit such data in a format determined in consultation with </a:t>
            </a:r>
            <a:r>
              <a:rPr lang="en-ZA" altLang="en-US" sz="2800" kern="1200" dirty="0" smtClean="0">
                <a:solidFill>
                  <a:schemeClr val="accent6">
                    <a:lumMod val="50000"/>
                  </a:schemeClr>
                </a:solidFill>
                <a:latin typeface="Century Gothic" panose="020B0502020202020204" pitchFamily="34" charset="0"/>
              </a:rPr>
              <a:t>SAQA </a:t>
            </a:r>
            <a:r>
              <a:rPr lang="en-ZA" altLang="en-US" sz="2800" kern="1200" dirty="0">
                <a:solidFill>
                  <a:schemeClr val="accent6">
                    <a:lumMod val="50000"/>
                  </a:schemeClr>
                </a:solidFill>
                <a:latin typeface="Century Gothic" panose="020B0502020202020204" pitchFamily="34" charset="0"/>
              </a:rPr>
              <a:t>for recording on  the national learners’ records </a:t>
            </a:r>
            <a:r>
              <a:rPr lang="en-ZA" altLang="en-US" sz="2800" kern="1200" dirty="0" smtClean="0">
                <a:solidFill>
                  <a:schemeClr val="accent6">
                    <a:lumMod val="50000"/>
                  </a:schemeClr>
                </a:solidFill>
                <a:latin typeface="Century Gothic" panose="020B0502020202020204" pitchFamily="34" charset="0"/>
              </a:rPr>
              <a:t>database.</a:t>
            </a:r>
            <a:endParaRPr lang="en-ZA" altLang="en-US" sz="2800" kern="1200" dirty="0">
              <a:solidFill>
                <a:schemeClr val="accent6">
                  <a:lumMod val="50000"/>
                </a:schemeClr>
              </a:solidFill>
              <a:latin typeface="Century Gothic" panose="020B0502020202020204" pitchFamily="34" charset="0"/>
            </a:endParaRPr>
          </a:p>
          <a:p>
            <a:pPr>
              <a:buFont typeface="Wingdings" panose="05000000000000000000" pitchFamily="2" charset="2"/>
              <a:buChar char="q"/>
              <a:defRPr/>
            </a:pPr>
            <a:endParaRPr lang="en-ZA" altLang="en-US" sz="2300" dirty="0" smtClean="0"/>
          </a:p>
        </p:txBody>
      </p:sp>
      <p:pic>
        <p:nvPicPr>
          <p:cNvPr id="1229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293" name="Rectangle 5"/>
          <p:cNvSpPr>
            <a:spLocks noGrp="1" noChangeArrowheads="1"/>
          </p:cNvSpPr>
          <p:nvPr>
            <p:ph type="body"/>
          </p:nvPr>
        </p:nvSpPr>
        <p:spPr>
          <a:xfrm>
            <a:off x="503238" y="539750"/>
            <a:ext cx="9070975" cy="719138"/>
          </a:xfrm>
        </p:spPr>
        <p:txBody>
          <a:bodyPr anchor="t"/>
          <a:lstStyle/>
          <a:p>
            <a:pPr marL="431800" indent="-323850"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4000" b="1" dirty="0" smtClean="0">
                <a:latin typeface="Century Gothic" pitchFamily="34" charset="0"/>
              </a:rPr>
              <a:t>  </a:t>
            </a:r>
            <a:r>
              <a:rPr lang="en-ZA" sz="3600" b="1" dirty="0" smtClean="0">
                <a:latin typeface="Century Gothic" panose="020B0502020202020204" pitchFamily="34" charset="0"/>
              </a:rPr>
              <a:t>Mandate summarised [1]       </a:t>
            </a:r>
            <a:endParaRPr lang="en-ZA" sz="3600" b="1" dirty="0">
              <a:latin typeface="Century Gothic" panose="020B0502020202020204" pitchFamily="34" charset="0"/>
            </a:endParaRPr>
          </a:p>
        </p:txBody>
      </p:sp>
      <p:sp>
        <p:nvSpPr>
          <p:cNvPr id="11270" name="Slide Number Placeholder 1"/>
          <p:cNvSpPr>
            <a:spLocks noGrp="1"/>
          </p:cNvSpPr>
          <p:nvPr>
            <p:ph type="sldNum" sz="quarter" idx="10"/>
          </p:nvPr>
        </p:nvSpPr>
        <p:spPr bwMode="auto">
          <a:xfrm>
            <a:off x="7097713" y="6980238"/>
            <a:ext cx="2266950" cy="4016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numCol="1" anchorCtr="0" compatLnSpc="1">
            <a:prstTxWarp prst="textNoShape">
              <a:avLst/>
            </a:prstTxWarp>
          </a:bodyPr>
          <a:lstStyle>
            <a:lvl1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1pPr>
            <a:lvl2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2pPr>
            <a:lvl3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3pPr>
            <a:lvl4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4pPr>
            <a:lvl5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9pPr>
          </a:lstStyle>
          <a:p>
            <a:pPr>
              <a:defRPr/>
            </a:pPr>
            <a:r>
              <a:rPr lang="en-GB" altLang="en-US" dirty="0">
                <a:solidFill>
                  <a:schemeClr val="tx1">
                    <a:tint val="75000"/>
                  </a:schemeClr>
                </a:solidFill>
                <a:latin typeface="Century Gothic" panose="020B0502020202020204" pitchFamily="34" charset="0"/>
              </a:rPr>
              <a:t>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42875" y="1181100"/>
            <a:ext cx="9791700" cy="5843588"/>
          </a:xfrm>
        </p:spPr>
        <p:txBody>
          <a:bodyPr/>
          <a:lstStyle/>
          <a:p>
            <a:pPr algn="just">
              <a:tabLst>
                <a:tab pos="1628775" algn="l"/>
              </a:tabLst>
              <a:defRPr/>
            </a:pPr>
            <a:r>
              <a:rPr lang="en-US" sz="2800" kern="1200" dirty="0">
                <a:solidFill>
                  <a:schemeClr val="accent6">
                    <a:lumMod val="50000"/>
                  </a:schemeClr>
                </a:solidFill>
                <a:latin typeface="Century Gothic" panose="020B0502020202020204" pitchFamily="34" charset="0"/>
              </a:rPr>
              <a:t>Commission and publish research related to the development and implementation of the sub-framework of </a:t>
            </a:r>
            <a:r>
              <a:rPr lang="en-US" sz="2800" kern="1200" dirty="0" smtClean="0">
                <a:solidFill>
                  <a:schemeClr val="accent6">
                    <a:lumMod val="50000"/>
                  </a:schemeClr>
                </a:solidFill>
                <a:latin typeface="Century Gothic" panose="020B0502020202020204" pitchFamily="34" charset="0"/>
              </a:rPr>
              <a:t>qualifications.</a:t>
            </a:r>
            <a:endParaRPr lang="en-US" sz="2800" kern="1200" dirty="0">
              <a:solidFill>
                <a:schemeClr val="accent6">
                  <a:lumMod val="50000"/>
                </a:schemeClr>
              </a:solidFill>
              <a:latin typeface="Century Gothic" panose="020B0502020202020204" pitchFamily="34" charset="0"/>
            </a:endParaRPr>
          </a:p>
          <a:p>
            <a:pPr algn="just">
              <a:tabLst>
                <a:tab pos="1628775" algn="l"/>
              </a:tabLst>
              <a:defRPr/>
            </a:pPr>
            <a:r>
              <a:rPr lang="en-ZA" sz="2800" kern="1200" dirty="0" smtClean="0">
                <a:solidFill>
                  <a:schemeClr val="accent6">
                    <a:lumMod val="50000"/>
                  </a:schemeClr>
                </a:solidFill>
                <a:latin typeface="Century Gothic" panose="020B0502020202020204" pitchFamily="34" charset="0"/>
              </a:rPr>
              <a:t>Formalise </a:t>
            </a:r>
            <a:r>
              <a:rPr lang="en-ZA" sz="2800" kern="1200" dirty="0">
                <a:solidFill>
                  <a:schemeClr val="accent6">
                    <a:lumMod val="50000"/>
                  </a:schemeClr>
                </a:solidFill>
                <a:latin typeface="Century Gothic" panose="020B0502020202020204" pitchFamily="34" charset="0"/>
              </a:rPr>
              <a:t>relationships which include:</a:t>
            </a:r>
          </a:p>
          <a:p>
            <a:pPr lvl="1" algn="just">
              <a:buFont typeface="Wingdings" panose="05000000000000000000" pitchFamily="2" charset="2"/>
              <a:buChar char="§"/>
              <a:tabLst>
                <a:tab pos="808038" algn="l"/>
              </a:tabLst>
              <a:defRPr/>
            </a:pPr>
            <a:r>
              <a:rPr lang="en-ZA" kern="1200" dirty="0" smtClean="0">
                <a:solidFill>
                  <a:schemeClr val="accent6">
                    <a:lumMod val="50000"/>
                  </a:schemeClr>
                </a:solidFill>
                <a:latin typeface="Century Gothic" panose="020B0502020202020204" pitchFamily="34" charset="0"/>
              </a:rPr>
              <a:t>advice </a:t>
            </a:r>
            <a:r>
              <a:rPr lang="en-ZA" kern="1200" dirty="0">
                <a:solidFill>
                  <a:schemeClr val="accent6">
                    <a:lumMod val="50000"/>
                  </a:schemeClr>
                </a:solidFill>
                <a:latin typeface="Century Gothic" panose="020B0502020202020204" pitchFamily="34" charset="0"/>
              </a:rPr>
              <a:t>to the relevant Minister on </a:t>
            </a:r>
            <a:r>
              <a:rPr lang="en-ZA" kern="1200" dirty="0" smtClean="0">
                <a:solidFill>
                  <a:schemeClr val="accent6">
                    <a:lumMod val="50000"/>
                  </a:schemeClr>
                </a:solidFill>
                <a:latin typeface="Century Gothic" panose="020B0502020202020204" pitchFamily="34" charset="0"/>
              </a:rPr>
              <a:t>matters </a:t>
            </a:r>
            <a:r>
              <a:rPr lang="en-ZA" kern="1200" dirty="0">
                <a:solidFill>
                  <a:schemeClr val="accent6">
                    <a:lumMod val="50000"/>
                  </a:schemeClr>
                </a:solidFill>
                <a:latin typeface="Century Gothic" panose="020B0502020202020204" pitchFamily="34" charset="0"/>
              </a:rPr>
              <a:t>	relating to the GFET </a:t>
            </a:r>
            <a:r>
              <a:rPr lang="en-ZA" kern="1200" dirty="0" smtClean="0">
                <a:solidFill>
                  <a:schemeClr val="accent6">
                    <a:lumMod val="50000"/>
                  </a:schemeClr>
                </a:solidFill>
                <a:latin typeface="Century Gothic" panose="020B0502020202020204" pitchFamily="34" charset="0"/>
              </a:rPr>
              <a:t>sub-framework </a:t>
            </a:r>
            <a:r>
              <a:rPr lang="en-ZA" kern="1200" dirty="0">
                <a:solidFill>
                  <a:schemeClr val="accent6">
                    <a:lumMod val="50000"/>
                  </a:schemeClr>
                </a:solidFill>
                <a:latin typeface="Century Gothic" panose="020B0502020202020204" pitchFamily="34" charset="0"/>
              </a:rPr>
              <a:t>of 	</a:t>
            </a:r>
            <a:r>
              <a:rPr lang="en-ZA" kern="1200" dirty="0" smtClean="0">
                <a:solidFill>
                  <a:schemeClr val="accent6">
                    <a:lumMod val="50000"/>
                  </a:schemeClr>
                </a:solidFill>
                <a:latin typeface="Century Gothic" panose="020B0502020202020204" pitchFamily="34" charset="0"/>
              </a:rPr>
              <a:t>qualifications;</a:t>
            </a:r>
            <a:endParaRPr lang="en-ZA" kern="1200" dirty="0">
              <a:solidFill>
                <a:schemeClr val="accent6">
                  <a:lumMod val="50000"/>
                </a:schemeClr>
              </a:solidFill>
              <a:latin typeface="Century Gothic" panose="020B0502020202020204" pitchFamily="34" charset="0"/>
            </a:endParaRPr>
          </a:p>
          <a:p>
            <a:pPr lvl="1" algn="just">
              <a:buFont typeface="Wingdings" panose="05000000000000000000" pitchFamily="2" charset="2"/>
              <a:buChar char="§"/>
              <a:tabLst>
                <a:tab pos="1628775" algn="l"/>
              </a:tabLst>
              <a:defRPr/>
            </a:pPr>
            <a:r>
              <a:rPr lang="en-ZA" kern="1200" dirty="0">
                <a:solidFill>
                  <a:schemeClr val="accent6">
                    <a:lumMod val="50000"/>
                  </a:schemeClr>
                </a:solidFill>
                <a:latin typeface="Century Gothic" panose="020B0502020202020204" pitchFamily="34" charset="0"/>
              </a:rPr>
              <a:t>c</a:t>
            </a:r>
            <a:r>
              <a:rPr lang="en-ZA" kern="1200" dirty="0" smtClean="0">
                <a:solidFill>
                  <a:schemeClr val="accent6">
                    <a:lumMod val="50000"/>
                  </a:schemeClr>
                </a:solidFill>
                <a:latin typeface="Century Gothic" panose="020B0502020202020204" pitchFamily="34" charset="0"/>
              </a:rPr>
              <a:t>ollaboration </a:t>
            </a:r>
            <a:r>
              <a:rPr lang="en-ZA" kern="1200" dirty="0">
                <a:solidFill>
                  <a:schemeClr val="accent6">
                    <a:lumMod val="50000"/>
                  </a:schemeClr>
                </a:solidFill>
                <a:latin typeface="Century Gothic" panose="020B0502020202020204" pitchFamily="34" charset="0"/>
              </a:rPr>
              <a:t>with </a:t>
            </a:r>
            <a:r>
              <a:rPr lang="en-ZA" kern="1200" dirty="0" smtClean="0">
                <a:solidFill>
                  <a:schemeClr val="accent6">
                    <a:lumMod val="50000"/>
                  </a:schemeClr>
                </a:solidFill>
                <a:latin typeface="Century Gothic" panose="020B0502020202020204" pitchFamily="34" charset="0"/>
              </a:rPr>
              <a:t>SAQA </a:t>
            </a:r>
            <a:r>
              <a:rPr lang="en-ZA" kern="1200" dirty="0">
                <a:solidFill>
                  <a:schemeClr val="accent6">
                    <a:lumMod val="50000"/>
                  </a:schemeClr>
                </a:solidFill>
                <a:latin typeface="Century Gothic" panose="020B0502020202020204" pitchFamily="34" charset="0"/>
              </a:rPr>
              <a:t>and other </a:t>
            </a:r>
            <a:r>
              <a:rPr lang="en-ZA" kern="1200" dirty="0" smtClean="0">
                <a:solidFill>
                  <a:schemeClr val="accent6">
                    <a:lumMod val="50000"/>
                  </a:schemeClr>
                </a:solidFill>
                <a:latin typeface="Century Gothic" panose="020B0502020202020204" pitchFamily="34" charset="0"/>
              </a:rPr>
              <a:t>QCs in terms </a:t>
            </a:r>
            <a:r>
              <a:rPr lang="en-ZA" kern="1200" dirty="0">
                <a:solidFill>
                  <a:schemeClr val="accent6">
                    <a:lumMod val="50000"/>
                  </a:schemeClr>
                </a:solidFill>
                <a:latin typeface="Century Gothic" panose="020B0502020202020204" pitchFamily="34" charset="0"/>
              </a:rPr>
              <a:t>of the </a:t>
            </a:r>
            <a:r>
              <a:rPr lang="en-ZA" kern="1200" dirty="0" smtClean="0">
                <a:solidFill>
                  <a:schemeClr val="accent6">
                    <a:lumMod val="50000"/>
                  </a:schemeClr>
                </a:solidFill>
                <a:latin typeface="Century Gothic" panose="020B0502020202020204" pitchFamily="34" charset="0"/>
              </a:rPr>
              <a:t>NQF; and </a:t>
            </a:r>
            <a:endParaRPr lang="en-ZA" kern="1200" dirty="0">
              <a:solidFill>
                <a:schemeClr val="accent6">
                  <a:lumMod val="50000"/>
                </a:schemeClr>
              </a:solidFill>
              <a:latin typeface="Century Gothic" panose="020B0502020202020204" pitchFamily="34" charset="0"/>
            </a:endParaRPr>
          </a:p>
          <a:p>
            <a:pPr lvl="1" algn="just">
              <a:buFont typeface="Wingdings" panose="05000000000000000000" pitchFamily="2" charset="2"/>
              <a:buChar char="§"/>
              <a:tabLst>
                <a:tab pos="893763" algn="l"/>
              </a:tabLst>
              <a:defRPr/>
            </a:pPr>
            <a:r>
              <a:rPr lang="en-ZA" kern="1200" dirty="0">
                <a:solidFill>
                  <a:schemeClr val="accent6">
                    <a:lumMod val="50000"/>
                  </a:schemeClr>
                </a:solidFill>
                <a:latin typeface="Century Gothic" panose="020B0502020202020204" pitchFamily="34" charset="0"/>
              </a:rPr>
              <a:t>a</a:t>
            </a:r>
            <a:r>
              <a:rPr lang="en-ZA" kern="1200" dirty="0" smtClean="0">
                <a:solidFill>
                  <a:schemeClr val="accent6">
                    <a:lumMod val="50000"/>
                  </a:schemeClr>
                </a:solidFill>
                <a:latin typeface="Century Gothic" panose="020B0502020202020204" pitchFamily="34" charset="0"/>
              </a:rPr>
              <a:t>dvocacy </a:t>
            </a:r>
            <a:r>
              <a:rPr lang="en-ZA" kern="1200" dirty="0">
                <a:solidFill>
                  <a:schemeClr val="accent6">
                    <a:lumMod val="50000"/>
                  </a:schemeClr>
                </a:solidFill>
                <a:latin typeface="Century Gothic" panose="020B0502020202020204" pitchFamily="34" charset="0"/>
              </a:rPr>
              <a:t>of the sub-framework and </a:t>
            </a:r>
            <a:r>
              <a:rPr lang="en-ZA" kern="1200" dirty="0" smtClean="0">
                <a:solidFill>
                  <a:schemeClr val="accent6">
                    <a:lumMod val="50000"/>
                  </a:schemeClr>
                </a:solidFill>
                <a:latin typeface="Century Gothic" panose="020B0502020202020204" pitchFamily="34" charset="0"/>
              </a:rPr>
              <a:t>its </a:t>
            </a:r>
            <a:r>
              <a:rPr lang="en-ZA" kern="1200" dirty="0">
                <a:solidFill>
                  <a:schemeClr val="accent6">
                    <a:lumMod val="50000"/>
                  </a:schemeClr>
                </a:solidFill>
                <a:latin typeface="Century Gothic" panose="020B0502020202020204" pitchFamily="34" charset="0"/>
              </a:rPr>
              <a:t>	</a:t>
            </a:r>
            <a:r>
              <a:rPr lang="en-ZA" kern="1200" dirty="0" smtClean="0">
                <a:solidFill>
                  <a:schemeClr val="accent6">
                    <a:lumMod val="50000"/>
                  </a:schemeClr>
                </a:solidFill>
                <a:latin typeface="Century Gothic" panose="020B0502020202020204" pitchFamily="34" charset="0"/>
              </a:rPr>
              <a:t>qualifications.</a:t>
            </a:r>
            <a:endParaRPr lang="en-US" kern="1200" dirty="0">
              <a:solidFill>
                <a:schemeClr val="accent6">
                  <a:lumMod val="50000"/>
                </a:schemeClr>
              </a:solidFill>
              <a:latin typeface="Century Gothic" panose="020B0502020202020204" pitchFamily="34" charset="0"/>
            </a:endParaRPr>
          </a:p>
        </p:txBody>
      </p:sp>
      <p:pic>
        <p:nvPicPr>
          <p:cNvPr id="1433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2293" name="Rectangle 5"/>
          <p:cNvSpPr>
            <a:spLocks noGrp="1" noChangeArrowheads="1"/>
          </p:cNvSpPr>
          <p:nvPr>
            <p:ph type="body"/>
          </p:nvPr>
        </p:nvSpPr>
        <p:spPr>
          <a:xfrm>
            <a:off x="503238" y="539750"/>
            <a:ext cx="9070975" cy="719138"/>
          </a:xfrm>
        </p:spPr>
        <p:txBody>
          <a:bodyPr anchor="t"/>
          <a:lstStyle/>
          <a:p>
            <a:pPr marL="431800" indent="-32385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3600" b="1" dirty="0">
                <a:latin typeface="Century Gothic" panose="020B0502020202020204" pitchFamily="34" charset="0"/>
              </a:rPr>
              <a:t>   Mandate </a:t>
            </a:r>
            <a:r>
              <a:rPr lang="en-ZA" sz="3600" b="1" dirty="0" smtClean="0">
                <a:latin typeface="Century Gothic" panose="020B0502020202020204" pitchFamily="34" charset="0"/>
              </a:rPr>
              <a:t>summarised [2]          </a:t>
            </a:r>
            <a:endParaRPr lang="en-ZA" sz="3600" b="1" dirty="0">
              <a:latin typeface="Century Gothic" panose="020B0502020202020204" pitchFamily="34" charset="0"/>
            </a:endParaRPr>
          </a:p>
        </p:txBody>
      </p:sp>
      <p:sp>
        <p:nvSpPr>
          <p:cNvPr id="13318" name="Slide Number Placeholder 1"/>
          <p:cNvSpPr>
            <a:spLocks noGrp="1"/>
          </p:cNvSpPr>
          <p:nvPr>
            <p:ph type="sldNum" sz="quarter"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numCol="1" anchorCtr="0" compatLnSpc="1">
            <a:prstTxWarp prst="textNoShape">
              <a:avLst/>
            </a:prstTxWarp>
          </a:bodyPr>
          <a:lstStyle>
            <a:lvl1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1pPr>
            <a:lvl2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2pPr>
            <a:lvl3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3pPr>
            <a:lvl4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4pPr>
            <a:lvl5pPr>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723900" algn="l"/>
                <a:tab pos="1447800" algn="l"/>
                <a:tab pos="2171700" algn="l"/>
              </a:tabLst>
              <a:defRPr>
                <a:solidFill>
                  <a:schemeClr val="bg1"/>
                </a:solidFill>
                <a:latin typeface="Arial" panose="020B0604020202020204" pitchFamily="34" charset="0"/>
                <a:ea typeface="MS Gothic" panose="020B0609070205080204" pitchFamily="49" charset="-128"/>
              </a:defRPr>
            </a:lvl9pPr>
          </a:lstStyle>
          <a:p>
            <a:pPr>
              <a:defRPr/>
            </a:pPr>
            <a:fld id="{6AD5107B-7622-483D-9B7E-AE9B34940073}" type="slidenum">
              <a:rPr lang="en-GB" altLang="en-US">
                <a:solidFill>
                  <a:schemeClr val="tx1">
                    <a:tint val="75000"/>
                  </a:schemeClr>
                </a:solidFill>
                <a:latin typeface="Century Gothic" panose="020B0502020202020204" pitchFamily="34" charset="0"/>
              </a:rPr>
              <a:pPr>
                <a:defRPr/>
              </a:pPr>
              <a:t>6</a:t>
            </a:fld>
            <a:endParaRPr lang="en-GB" altLang="en-US" dirty="0">
              <a:solidFill>
                <a:schemeClr val="tx1">
                  <a:tint val="75000"/>
                </a:schemeClr>
              </a:solidFill>
              <a:latin typeface="Century Gothic" panose="020B0502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ZA" altLang="en-US" sz="3600" b="1" dirty="0" smtClean="0">
                <a:latin typeface="Century Gothic" panose="020B0502020202020204" pitchFamily="34" charset="0"/>
              </a:rPr>
              <a:t>Audit Report</a:t>
            </a:r>
          </a:p>
        </p:txBody>
      </p:sp>
      <p:sp>
        <p:nvSpPr>
          <p:cNvPr id="6147" name="Content Placeholder 2"/>
          <p:cNvSpPr>
            <a:spLocks noGrp="1"/>
          </p:cNvSpPr>
          <p:nvPr>
            <p:ph idx="1"/>
          </p:nvPr>
        </p:nvSpPr>
        <p:spPr>
          <a:xfrm>
            <a:off x="504825" y="1331913"/>
            <a:ext cx="9259888" cy="5191125"/>
          </a:xfrm>
        </p:spPr>
        <p:txBody>
          <a:bodyPr/>
          <a:lstStyle/>
          <a:p>
            <a:pPr>
              <a:defRPr/>
            </a:pPr>
            <a:endParaRPr lang="en-ZA" altLang="en-US" sz="1100" b="1" kern="1200" dirty="0">
              <a:solidFill>
                <a:schemeClr val="accent6">
                  <a:lumMod val="50000"/>
                </a:schemeClr>
              </a:solidFill>
              <a:latin typeface="Century Gothic" panose="020B0502020202020204" pitchFamily="34" charset="0"/>
            </a:endParaRPr>
          </a:p>
          <a:p>
            <a:pPr algn="just">
              <a:defRPr/>
            </a:pPr>
            <a:r>
              <a:rPr lang="en-ZA" altLang="en-US" sz="3600" kern="1200" dirty="0" smtClean="0">
                <a:solidFill>
                  <a:schemeClr val="accent6">
                    <a:lumMod val="50000"/>
                  </a:schemeClr>
                </a:solidFill>
                <a:latin typeface="Century Gothic" panose="020B0502020202020204" pitchFamily="34" charset="0"/>
              </a:rPr>
              <a:t>Report of the External Auditor - Page 96-99 </a:t>
            </a:r>
            <a:r>
              <a:rPr lang="en-ZA" altLang="en-US" sz="3600" kern="1200" dirty="0">
                <a:solidFill>
                  <a:schemeClr val="accent6">
                    <a:lumMod val="50000"/>
                  </a:schemeClr>
                </a:solidFill>
                <a:latin typeface="Century Gothic" panose="020B0502020202020204" pitchFamily="34" charset="0"/>
              </a:rPr>
              <a:t>of </a:t>
            </a:r>
            <a:r>
              <a:rPr lang="en-ZA" altLang="en-US" sz="3600" kern="1200" dirty="0" smtClean="0">
                <a:solidFill>
                  <a:schemeClr val="accent6">
                    <a:lumMod val="50000"/>
                  </a:schemeClr>
                </a:solidFill>
                <a:latin typeface="Century Gothic" panose="020B0502020202020204" pitchFamily="34" charset="0"/>
              </a:rPr>
              <a:t>the Annual Report.</a:t>
            </a:r>
          </a:p>
          <a:p>
            <a:pPr algn="just">
              <a:defRPr/>
            </a:pPr>
            <a:r>
              <a:rPr lang="en-ZA" altLang="en-US" sz="3600" kern="1200" dirty="0" smtClean="0">
                <a:solidFill>
                  <a:schemeClr val="accent6">
                    <a:lumMod val="50000"/>
                  </a:schemeClr>
                </a:solidFill>
                <a:latin typeface="Century Gothic" panose="020B0502020202020204" pitchFamily="34" charset="0"/>
              </a:rPr>
              <a:t>Achieved </a:t>
            </a:r>
            <a:r>
              <a:rPr lang="en-ZA" altLang="en-US" sz="3600" b="1" kern="1200" dirty="0" smtClean="0">
                <a:solidFill>
                  <a:schemeClr val="accent6">
                    <a:lumMod val="50000"/>
                  </a:schemeClr>
                </a:solidFill>
                <a:latin typeface="Century Gothic" panose="020B0502020202020204" pitchFamily="34" charset="0"/>
              </a:rPr>
              <a:t>18</a:t>
            </a:r>
            <a:r>
              <a:rPr lang="en-ZA" altLang="en-US" sz="3600" b="1" kern="1200" baseline="30000" dirty="0" smtClean="0">
                <a:solidFill>
                  <a:schemeClr val="accent6">
                    <a:lumMod val="50000"/>
                  </a:schemeClr>
                </a:solidFill>
                <a:latin typeface="Century Gothic" panose="020B0502020202020204" pitchFamily="34" charset="0"/>
              </a:rPr>
              <a:t>th</a:t>
            </a:r>
            <a:r>
              <a:rPr lang="en-ZA" altLang="en-US" sz="3600" b="1" kern="1200" dirty="0" smtClean="0">
                <a:solidFill>
                  <a:schemeClr val="accent6">
                    <a:lumMod val="50000"/>
                  </a:schemeClr>
                </a:solidFill>
                <a:latin typeface="Century Gothic" panose="020B0502020202020204" pitchFamily="34" charset="0"/>
              </a:rPr>
              <a:t> Unqualified Opinion </a:t>
            </a:r>
            <a:r>
              <a:rPr lang="en-ZA" altLang="en-US" sz="3600" kern="1200" dirty="0" smtClean="0">
                <a:solidFill>
                  <a:schemeClr val="accent6">
                    <a:lumMod val="50000"/>
                  </a:schemeClr>
                </a:solidFill>
                <a:latin typeface="Century Gothic" panose="020B0502020202020204" pitchFamily="34" charset="0"/>
              </a:rPr>
              <a:t>since 2001.</a:t>
            </a:r>
          </a:p>
          <a:p>
            <a:pPr algn="just">
              <a:defRPr/>
            </a:pPr>
            <a:r>
              <a:rPr lang="en-ZA" altLang="en-US" sz="3600" kern="1200" dirty="0">
                <a:solidFill>
                  <a:schemeClr val="accent6">
                    <a:lumMod val="50000"/>
                  </a:schemeClr>
                </a:solidFill>
                <a:latin typeface="Century Gothic" panose="020B0502020202020204" pitchFamily="34" charset="0"/>
              </a:rPr>
              <a:t>There are no material findings on pre-determined </a:t>
            </a:r>
            <a:r>
              <a:rPr lang="en-ZA" altLang="en-US" sz="3600" kern="1200" dirty="0" smtClean="0">
                <a:solidFill>
                  <a:schemeClr val="accent6">
                    <a:lumMod val="50000"/>
                  </a:schemeClr>
                </a:solidFill>
                <a:latin typeface="Century Gothic" panose="020B0502020202020204" pitchFamily="34" charset="0"/>
              </a:rPr>
              <a:t>objectives and Supply Chain Management.</a:t>
            </a:r>
            <a:endParaRPr lang="en-ZA" altLang="en-US" sz="3600" kern="1200" dirty="0">
              <a:solidFill>
                <a:schemeClr val="accent6">
                  <a:lumMod val="50000"/>
                </a:schemeClr>
              </a:solidFill>
              <a:latin typeface="Century Gothic" panose="020B0502020202020204" pitchFamily="34" charset="0"/>
            </a:endParaRPr>
          </a:p>
          <a:p>
            <a:pPr marL="574675" lvl="1" indent="0">
              <a:buFont typeface="Symbol" panose="05050102010706020507" pitchFamily="18" charset="2"/>
              <a:buNone/>
              <a:defRPr/>
            </a:pPr>
            <a:endParaRPr lang="en-ZA" altLang="en-US" sz="2200" kern="1200" dirty="0">
              <a:solidFill>
                <a:schemeClr val="accent6">
                  <a:lumMod val="50000"/>
                </a:schemeClr>
              </a:solidFill>
              <a:latin typeface="Century Gothic" panose="020B0502020202020204" pitchFamily="34" charset="0"/>
            </a:endParaRPr>
          </a:p>
          <a:p>
            <a:pPr marL="106363" indent="0">
              <a:buFont typeface="Wingdings" panose="05000000000000000000" pitchFamily="2" charset="2"/>
              <a:buNone/>
              <a:defRPr/>
            </a:pPr>
            <a:endParaRPr lang="en-ZA" altLang="en-US" sz="2600" b="1" kern="1200" dirty="0" smtClean="0">
              <a:solidFill>
                <a:schemeClr val="accent6">
                  <a:lumMod val="50000"/>
                </a:schemeClr>
              </a:solidFill>
              <a:latin typeface="Century Gothic" panose="020B0502020202020204" pitchFamily="34" charset="0"/>
            </a:endParaRPr>
          </a:p>
          <a:p>
            <a:pPr>
              <a:defRPr/>
            </a:pPr>
            <a:endParaRPr lang="en-ZA" altLang="en-US" sz="2600" dirty="0" smtClean="0"/>
          </a:p>
        </p:txBody>
      </p:sp>
      <p:sp>
        <p:nvSpPr>
          <p:cNvPr id="2" name="Slide Number Placeholder 1"/>
          <p:cNvSpPr>
            <a:spLocks noGrp="1"/>
          </p:cNvSpPr>
          <p:nvPr>
            <p:ph type="sldNum" sz="quarter" idx="10"/>
          </p:nvPr>
        </p:nvSpPr>
        <p:spPr/>
        <p:txBody>
          <a:bodyPr/>
          <a:lstStyle/>
          <a:p>
            <a:pPr>
              <a:defRPr/>
            </a:pPr>
            <a:fld id="{9ADBE371-10B8-4042-83A3-A58AE7DD2BDF}" type="slidenum">
              <a:rPr lang="en-ZA"/>
              <a:pPr>
                <a:defRPr/>
              </a:pPr>
              <a:t>7</a:t>
            </a:fld>
            <a:endParaRPr lang="en-ZA" dirty="0"/>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ZA" altLang="en-US" sz="3600" b="1" kern="1200" dirty="0" smtClean="0">
                <a:solidFill>
                  <a:schemeClr val="tx1"/>
                </a:solidFill>
                <a:latin typeface="Century Gothic" panose="020B0502020202020204" pitchFamily="34" charset="0"/>
                <a:ea typeface="+mn-ea"/>
                <a:cs typeface="+mn-cs"/>
              </a:rPr>
              <a:t>Part A: Performance Information</a:t>
            </a:r>
            <a:endParaRPr lang="en-ZA" altLang="en-US" sz="3600" b="1" kern="1200" dirty="0">
              <a:solidFill>
                <a:schemeClr val="tx1"/>
              </a:solidFill>
              <a:latin typeface="Century Gothic" panose="020B0502020202020204" pitchFamily="34" charset="0"/>
              <a:ea typeface="+mn-ea"/>
              <a:cs typeface="+mn-cs"/>
            </a:endParaRPr>
          </a:p>
        </p:txBody>
      </p:sp>
      <p:sp>
        <p:nvSpPr>
          <p:cNvPr id="6147" name="Content Placeholder 2"/>
          <p:cNvSpPr>
            <a:spLocks noGrp="1"/>
          </p:cNvSpPr>
          <p:nvPr>
            <p:ph idx="1"/>
          </p:nvPr>
        </p:nvSpPr>
        <p:spPr>
          <a:xfrm>
            <a:off x="504825" y="1331913"/>
            <a:ext cx="9259888" cy="5191125"/>
          </a:xfrm>
        </p:spPr>
        <p:txBody>
          <a:bodyPr/>
          <a:lstStyle/>
          <a:p>
            <a:pPr>
              <a:defRPr/>
            </a:pPr>
            <a:r>
              <a:rPr lang="en-ZA" altLang="en-US" sz="3050" kern="1200" dirty="0" smtClean="0">
                <a:solidFill>
                  <a:schemeClr val="accent6">
                    <a:lumMod val="50000"/>
                  </a:schemeClr>
                </a:solidFill>
                <a:latin typeface="Century Gothic" panose="020B0502020202020204" pitchFamily="34" charset="0"/>
              </a:rPr>
              <a:t>Vision &amp; Mission</a:t>
            </a:r>
          </a:p>
          <a:p>
            <a:pPr>
              <a:defRPr/>
            </a:pPr>
            <a:r>
              <a:rPr lang="en-ZA" altLang="en-US" sz="3050" kern="1200" dirty="0" smtClean="0">
                <a:solidFill>
                  <a:schemeClr val="accent6">
                    <a:lumMod val="50000"/>
                  </a:schemeClr>
                </a:solidFill>
                <a:latin typeface="Century Gothic" panose="020B0502020202020204" pitchFamily="34" charset="0"/>
              </a:rPr>
              <a:t>Values</a:t>
            </a:r>
          </a:p>
          <a:p>
            <a:pPr>
              <a:defRPr/>
            </a:pPr>
            <a:r>
              <a:rPr lang="en-ZA" altLang="en-US" sz="3050" kern="1200" dirty="0" smtClean="0">
                <a:solidFill>
                  <a:schemeClr val="accent6">
                    <a:lumMod val="50000"/>
                  </a:schemeClr>
                </a:solidFill>
                <a:latin typeface="Century Gothic" panose="020B0502020202020204" pitchFamily="34" charset="0"/>
              </a:rPr>
              <a:t>Summary of performance</a:t>
            </a:r>
          </a:p>
          <a:p>
            <a:pPr>
              <a:defRPr/>
            </a:pPr>
            <a:r>
              <a:rPr lang="en-ZA" altLang="en-US" sz="3050" kern="1200" dirty="0" smtClean="0">
                <a:solidFill>
                  <a:schemeClr val="accent6">
                    <a:lumMod val="50000"/>
                  </a:schemeClr>
                </a:solidFill>
                <a:latin typeface="Century Gothic" panose="020B0502020202020204" pitchFamily="34" charset="0"/>
              </a:rPr>
              <a:t>Program 1 – Administration </a:t>
            </a:r>
          </a:p>
          <a:p>
            <a:pPr>
              <a:defRPr/>
            </a:pPr>
            <a:r>
              <a:rPr lang="en-ZA" altLang="en-US" sz="3050" kern="1200" dirty="0" smtClean="0">
                <a:solidFill>
                  <a:schemeClr val="accent6">
                    <a:lumMod val="50000"/>
                  </a:schemeClr>
                </a:solidFill>
                <a:latin typeface="Century Gothic" panose="020B0502020202020204" pitchFamily="34" charset="0"/>
              </a:rPr>
              <a:t>Program 2 – Qualifications and Research</a:t>
            </a:r>
            <a:endParaRPr lang="en-ZA" altLang="en-US" sz="3050" kern="1200" dirty="0">
              <a:solidFill>
                <a:schemeClr val="accent6">
                  <a:lumMod val="50000"/>
                </a:schemeClr>
              </a:solidFill>
              <a:latin typeface="Century Gothic" panose="020B0502020202020204" pitchFamily="34" charset="0"/>
            </a:endParaRPr>
          </a:p>
          <a:p>
            <a:pPr>
              <a:defRPr/>
            </a:pPr>
            <a:r>
              <a:rPr lang="en-ZA" altLang="en-US" sz="3050" kern="1200" dirty="0">
                <a:solidFill>
                  <a:schemeClr val="accent6">
                    <a:lumMod val="50000"/>
                  </a:schemeClr>
                </a:solidFill>
                <a:latin typeface="Century Gothic" panose="020B0502020202020204" pitchFamily="34" charset="0"/>
              </a:rPr>
              <a:t>Program </a:t>
            </a:r>
            <a:r>
              <a:rPr lang="en-ZA" altLang="en-US" sz="3050" kern="1200" dirty="0" smtClean="0">
                <a:solidFill>
                  <a:schemeClr val="accent6">
                    <a:lumMod val="50000"/>
                  </a:schemeClr>
                </a:solidFill>
                <a:latin typeface="Century Gothic" panose="020B0502020202020204" pitchFamily="34" charset="0"/>
              </a:rPr>
              <a:t>3 – Quality Assurance and Monitoring</a:t>
            </a:r>
          </a:p>
          <a:p>
            <a:pPr>
              <a:defRPr/>
            </a:pPr>
            <a:r>
              <a:rPr lang="en-ZA" altLang="en-US" sz="3050" kern="1200" dirty="0" smtClean="0">
                <a:solidFill>
                  <a:schemeClr val="accent6">
                    <a:lumMod val="50000"/>
                  </a:schemeClr>
                </a:solidFill>
                <a:latin typeface="Century Gothic" panose="020B0502020202020204" pitchFamily="34" charset="0"/>
              </a:rPr>
              <a:t>Concluding statements </a:t>
            </a:r>
            <a:endParaRPr lang="en-ZA" altLang="en-US" sz="3050" kern="1200" dirty="0">
              <a:solidFill>
                <a:schemeClr val="accent6">
                  <a:lumMod val="50000"/>
                </a:schemeClr>
              </a:solidFill>
              <a:latin typeface="Century Gothic" panose="020B0502020202020204" pitchFamily="34" charset="0"/>
            </a:endParaRPr>
          </a:p>
          <a:p>
            <a:pPr>
              <a:defRPr/>
            </a:pPr>
            <a:endParaRPr lang="en-ZA" altLang="en-US" sz="3600" kern="1200" dirty="0" smtClean="0">
              <a:solidFill>
                <a:schemeClr val="accent6">
                  <a:lumMod val="50000"/>
                </a:schemeClr>
              </a:solidFill>
              <a:latin typeface="Century Gothic" panose="020B0502020202020204" pitchFamily="34" charset="0"/>
            </a:endParaRPr>
          </a:p>
        </p:txBody>
      </p:sp>
      <p:sp>
        <p:nvSpPr>
          <p:cNvPr id="2" name="Slide Number Placeholder 1"/>
          <p:cNvSpPr>
            <a:spLocks noGrp="1"/>
          </p:cNvSpPr>
          <p:nvPr>
            <p:ph type="sldNum" sz="quarter" idx="10"/>
          </p:nvPr>
        </p:nvSpPr>
        <p:spPr/>
        <p:txBody>
          <a:bodyPr/>
          <a:lstStyle/>
          <a:p>
            <a:pPr>
              <a:defRPr/>
            </a:pPr>
            <a:fld id="{E422DC75-BADF-4DEA-B9F0-FBFB3DB53413}" type="slidenum">
              <a:rPr lang="en-ZA"/>
              <a:pPr>
                <a:defRPr/>
              </a:pPr>
              <a:t>8</a:t>
            </a:fld>
            <a:endParaRPr lang="en-ZA" dirty="0"/>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ZA" altLang="en-US" sz="3600" b="1" dirty="0" smtClean="0">
                <a:latin typeface="Century Gothic" panose="020B0502020202020204" pitchFamily="34" charset="0"/>
              </a:rPr>
              <a:t>Vision And Mission</a:t>
            </a:r>
          </a:p>
        </p:txBody>
      </p:sp>
      <p:sp>
        <p:nvSpPr>
          <p:cNvPr id="3" name="Content Placeholder 1"/>
          <p:cNvSpPr txBox="1">
            <a:spLocks/>
          </p:cNvSpPr>
          <p:nvPr/>
        </p:nvSpPr>
        <p:spPr>
          <a:xfrm>
            <a:off x="447675" y="1184275"/>
            <a:ext cx="9178925" cy="5486400"/>
          </a:xfrm>
          <a:prstGeom prst="rect">
            <a:avLst/>
          </a:prstGeom>
        </p:spPr>
        <p:txBody>
          <a:bodyPr/>
          <a:lstStyle>
            <a:lvl1pPr marL="430213" indent="-323850" algn="l" defTabSz="449263" rtl="0" eaLnBrk="0" fontAlgn="base" hangingPunct="0">
              <a:lnSpc>
                <a:spcPct val="93000"/>
              </a:lnSpc>
              <a:spcBef>
                <a:spcPct val="0"/>
              </a:spcBef>
              <a:spcAft>
                <a:spcPts val="1425"/>
              </a:spcAft>
              <a:buClr>
                <a:srgbClr val="000000"/>
              </a:buClr>
              <a:buSzPct val="45000"/>
              <a:buFont typeface="Wingdings" pitchFamily="2" charset="2"/>
              <a:buChar char=""/>
              <a:defRPr sz="3200">
                <a:solidFill>
                  <a:srgbClr val="000000"/>
                </a:solidFill>
                <a:latin typeface="+mn-lt"/>
                <a:ea typeface="+mn-ea"/>
                <a:cs typeface="+mn-cs"/>
              </a:defRPr>
            </a:lvl1pPr>
            <a:lvl2pPr marL="860425" indent="-285750" algn="l" defTabSz="449263" rtl="0" eaLnBrk="0" fontAlgn="base" hangingPunct="0">
              <a:lnSpc>
                <a:spcPct val="93000"/>
              </a:lnSpc>
              <a:spcBef>
                <a:spcPct val="0"/>
              </a:spcBef>
              <a:spcAft>
                <a:spcPts val="1138"/>
              </a:spcAft>
              <a:buClr>
                <a:srgbClr val="000000"/>
              </a:buClr>
              <a:buSzPct val="75000"/>
              <a:buFont typeface="Symbol" pitchFamily="18" charset="2"/>
              <a:buChar char=""/>
              <a:defRPr sz="2800">
                <a:solidFill>
                  <a:srgbClr val="000000"/>
                </a:solidFill>
                <a:latin typeface="+mn-lt"/>
                <a:ea typeface="+mn-ea"/>
                <a:cs typeface="+mn-cs"/>
              </a:defRPr>
            </a:lvl2pPr>
            <a:lvl3pPr marL="1293813" indent="-215900" algn="l" defTabSz="449263" rtl="0" eaLnBrk="0" fontAlgn="base" hangingPunct="0">
              <a:lnSpc>
                <a:spcPct val="93000"/>
              </a:lnSpc>
              <a:spcBef>
                <a:spcPct val="0"/>
              </a:spcBef>
              <a:spcAft>
                <a:spcPts val="850"/>
              </a:spcAft>
              <a:buClr>
                <a:srgbClr val="000000"/>
              </a:buClr>
              <a:buSzPct val="45000"/>
              <a:buFont typeface="Wingdings" pitchFamily="2" charset="2"/>
              <a:buChar char=""/>
              <a:defRPr sz="2400">
                <a:solidFill>
                  <a:srgbClr val="000000"/>
                </a:solidFill>
                <a:latin typeface="+mn-lt"/>
                <a:ea typeface="+mn-ea"/>
                <a:cs typeface="+mn-cs"/>
              </a:defRPr>
            </a:lvl3pPr>
            <a:lvl4pPr marL="1725613" indent="-214313" algn="l" defTabSz="449263" rtl="0" eaLnBrk="0" fontAlgn="base" hangingPunct="0">
              <a:lnSpc>
                <a:spcPct val="93000"/>
              </a:lnSpc>
              <a:spcBef>
                <a:spcPct val="0"/>
              </a:spcBef>
              <a:spcAft>
                <a:spcPts val="575"/>
              </a:spcAft>
              <a:buClr>
                <a:srgbClr val="000000"/>
              </a:buClr>
              <a:buSzPct val="75000"/>
              <a:buFont typeface="Symbol" pitchFamily="18" charset="2"/>
              <a:buChar char=""/>
              <a:defRPr sz="2000">
                <a:solidFill>
                  <a:srgbClr val="000000"/>
                </a:solidFill>
                <a:latin typeface="+mn-lt"/>
                <a:ea typeface="+mn-ea"/>
                <a:cs typeface="+mn-cs"/>
              </a:defRPr>
            </a:lvl4pPr>
            <a:lvl5pPr marL="2157413" indent="-215900" algn="l" defTabSz="449263" rtl="0" eaLnBrk="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5pPr>
            <a:lvl6pPr marL="26146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18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290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62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a:lstStyle>
          <a:p>
            <a:pPr marL="0" indent="0" algn="just" defTabSz="914400">
              <a:lnSpc>
                <a:spcPct val="100000"/>
              </a:lnSpc>
              <a:spcBef>
                <a:spcPct val="20000"/>
              </a:spcBef>
              <a:spcAft>
                <a:spcPct val="0"/>
              </a:spcAft>
              <a:buClrTx/>
              <a:buSzTx/>
              <a:buFont typeface="Wingdings" pitchFamily="2" charset="2"/>
              <a:buNone/>
              <a:defRPr/>
            </a:pPr>
            <a:r>
              <a:rPr lang="en-ZA" altLang="en-US" sz="2000" b="1" dirty="0">
                <a:solidFill>
                  <a:schemeClr val="accent6">
                    <a:lumMod val="50000"/>
                  </a:schemeClr>
                </a:solidFill>
                <a:latin typeface="Century Gothic" panose="020B0502020202020204" pitchFamily="34" charset="0"/>
              </a:rPr>
              <a:t>VISION </a:t>
            </a:r>
          </a:p>
          <a:p>
            <a:pPr marL="0" indent="0" algn="just" defTabSz="914400">
              <a:lnSpc>
                <a:spcPct val="100000"/>
              </a:lnSpc>
              <a:spcBef>
                <a:spcPct val="20000"/>
              </a:spcBef>
              <a:spcAft>
                <a:spcPct val="0"/>
              </a:spcAft>
              <a:buClrTx/>
              <a:buSzTx/>
              <a:buFont typeface="Wingdings" pitchFamily="2" charset="2"/>
              <a:buNone/>
              <a:defRPr/>
            </a:pPr>
            <a:r>
              <a:rPr lang="en-ZA" sz="1900" dirty="0">
                <a:solidFill>
                  <a:schemeClr val="accent6">
                    <a:lumMod val="50000"/>
                  </a:schemeClr>
                </a:solidFill>
                <a:latin typeface="Century Gothic" panose="020B0502020202020204" pitchFamily="34" charset="0"/>
              </a:rPr>
              <a:t>A trusted authority in quality assurance of education </a:t>
            </a:r>
            <a:r>
              <a:rPr lang="en-ZA" sz="1900" dirty="0" smtClean="0">
                <a:solidFill>
                  <a:schemeClr val="accent6">
                    <a:lumMod val="50000"/>
                  </a:schemeClr>
                </a:solidFill>
                <a:latin typeface="Century Gothic" panose="020B0502020202020204" pitchFamily="34" charset="0"/>
              </a:rPr>
              <a:t>provision </a:t>
            </a:r>
            <a:r>
              <a:rPr lang="en-ZA" sz="1900" dirty="0">
                <a:solidFill>
                  <a:schemeClr val="accent6">
                    <a:lumMod val="50000"/>
                  </a:schemeClr>
                </a:solidFill>
                <a:latin typeface="Century Gothic" panose="020B0502020202020204" pitchFamily="34" charset="0"/>
              </a:rPr>
              <a:t>recognised locally and internationally</a:t>
            </a:r>
            <a:r>
              <a:rPr lang="en-ZA" sz="1900" dirty="0" smtClean="0">
                <a:solidFill>
                  <a:schemeClr val="accent6">
                    <a:lumMod val="50000"/>
                  </a:schemeClr>
                </a:solidFill>
                <a:latin typeface="Century Gothic" panose="020B0502020202020204" pitchFamily="34" charset="0"/>
              </a:rPr>
              <a:t>.</a:t>
            </a:r>
          </a:p>
          <a:p>
            <a:pPr marL="457200" lvl="1" indent="0" algn="just" defTabSz="914400">
              <a:lnSpc>
                <a:spcPct val="100000"/>
              </a:lnSpc>
              <a:spcBef>
                <a:spcPct val="20000"/>
              </a:spcBef>
              <a:spcAft>
                <a:spcPct val="0"/>
              </a:spcAft>
              <a:buClrTx/>
              <a:buSzTx/>
              <a:buFont typeface="Symbol" pitchFamily="18" charset="2"/>
              <a:buNone/>
              <a:defRPr/>
            </a:pPr>
            <a:endParaRPr lang="en-ZA" altLang="en-US" sz="1050" dirty="0" smtClean="0">
              <a:solidFill>
                <a:schemeClr val="accent6">
                  <a:lumMod val="50000"/>
                </a:schemeClr>
              </a:solidFill>
              <a:latin typeface="Century Gothic" panose="020B0502020202020204" pitchFamily="34" charset="0"/>
            </a:endParaRPr>
          </a:p>
          <a:p>
            <a:pPr marL="0" indent="0" algn="just" defTabSz="914400">
              <a:lnSpc>
                <a:spcPct val="100000"/>
              </a:lnSpc>
              <a:spcBef>
                <a:spcPct val="20000"/>
              </a:spcBef>
              <a:spcAft>
                <a:spcPct val="0"/>
              </a:spcAft>
              <a:buClrTx/>
              <a:buSzTx/>
              <a:buFont typeface="Wingdings" pitchFamily="2" charset="2"/>
              <a:buNone/>
              <a:defRPr/>
            </a:pPr>
            <a:r>
              <a:rPr lang="en-ZA" altLang="en-US" sz="1800" b="1" dirty="0" smtClean="0">
                <a:solidFill>
                  <a:schemeClr val="accent6">
                    <a:lumMod val="50000"/>
                  </a:schemeClr>
                </a:solidFill>
                <a:latin typeface="Century Gothic" panose="020B0502020202020204" pitchFamily="34" charset="0"/>
              </a:rPr>
              <a:t>MISSION</a:t>
            </a:r>
            <a:endParaRPr lang="en-ZA" altLang="en-US" sz="1800" b="1" dirty="0">
              <a:solidFill>
                <a:schemeClr val="accent6">
                  <a:lumMod val="50000"/>
                </a:schemeClr>
              </a:solidFill>
              <a:latin typeface="Century Gothic" panose="020B0502020202020204" pitchFamily="34" charset="0"/>
            </a:endParaRPr>
          </a:p>
          <a:p>
            <a:pPr marL="342900" indent="-342900" algn="just" defTabSz="914400">
              <a:lnSpc>
                <a:spcPct val="100000"/>
              </a:lnSpc>
              <a:spcBef>
                <a:spcPct val="20000"/>
              </a:spcBef>
              <a:spcAft>
                <a:spcPct val="0"/>
              </a:spcAft>
              <a:buClrTx/>
              <a:buSzTx/>
              <a:buFont typeface="Arial" panose="020B0604020202020204" pitchFamily="34" charset="0"/>
              <a:buChar char="•"/>
              <a:defRPr/>
            </a:pPr>
            <a:r>
              <a:rPr lang="en-ZA" sz="1900" dirty="0">
                <a:solidFill>
                  <a:schemeClr val="accent6">
                    <a:lumMod val="50000"/>
                  </a:schemeClr>
                </a:solidFill>
                <a:latin typeface="Century Gothic" panose="020B0502020202020204" pitchFamily="34" charset="0"/>
              </a:rPr>
              <a:t>To meet educational and societal needs, we shall provide valid, reliable and equitable examinations and a range of assessment services in a professional, innovative, efficient and effective manner. </a:t>
            </a:r>
          </a:p>
          <a:p>
            <a:pPr marL="0" indent="0" algn="just" defTabSz="914400">
              <a:lnSpc>
                <a:spcPct val="100000"/>
              </a:lnSpc>
              <a:spcBef>
                <a:spcPct val="20000"/>
              </a:spcBef>
              <a:spcAft>
                <a:spcPct val="0"/>
              </a:spcAft>
              <a:buClrTx/>
              <a:buSzTx/>
              <a:buFont typeface="Wingdings" pitchFamily="2" charset="2"/>
              <a:buNone/>
              <a:defRPr/>
            </a:pPr>
            <a:r>
              <a:rPr lang="en-ZA" sz="1900" dirty="0" smtClean="0">
                <a:solidFill>
                  <a:schemeClr val="accent6">
                    <a:lumMod val="50000"/>
                  </a:schemeClr>
                </a:solidFill>
                <a:latin typeface="Century Gothic" panose="020B0502020202020204" pitchFamily="34" charset="0"/>
              </a:rPr>
              <a:t>     This </a:t>
            </a:r>
            <a:r>
              <a:rPr lang="en-ZA" sz="1900" dirty="0">
                <a:solidFill>
                  <a:schemeClr val="accent6">
                    <a:lumMod val="50000"/>
                  </a:schemeClr>
                </a:solidFill>
                <a:latin typeface="Century Gothic" panose="020B0502020202020204" pitchFamily="34" charset="0"/>
              </a:rPr>
              <a:t>will be done through:</a:t>
            </a:r>
          </a:p>
          <a:p>
            <a:pPr marL="773112" lvl="1" indent="-342900" algn="just" defTabSz="914400">
              <a:lnSpc>
                <a:spcPct val="100000"/>
              </a:lnSpc>
              <a:spcBef>
                <a:spcPct val="20000"/>
              </a:spcBef>
              <a:spcAft>
                <a:spcPct val="0"/>
              </a:spcAft>
              <a:buClrTx/>
              <a:buSzTx/>
              <a:buFont typeface="Arial" panose="020B0604020202020204" pitchFamily="34" charset="0"/>
              <a:buChar char="•"/>
              <a:defRPr/>
            </a:pPr>
            <a:r>
              <a:rPr lang="en-ZA" sz="1800" dirty="0">
                <a:solidFill>
                  <a:schemeClr val="accent6">
                    <a:lumMod val="50000"/>
                  </a:schemeClr>
                </a:solidFill>
                <a:latin typeface="Century Gothic" panose="020B0502020202020204" pitchFamily="34" charset="0"/>
              </a:rPr>
              <a:t>Developing and managing a </a:t>
            </a:r>
            <a:r>
              <a:rPr lang="en-ZA" sz="1800" dirty="0" smtClean="0">
                <a:solidFill>
                  <a:schemeClr val="accent6">
                    <a:lumMod val="50000"/>
                  </a:schemeClr>
                </a:solidFill>
                <a:latin typeface="Century Gothic" panose="020B0502020202020204" pitchFamily="34" charset="0"/>
              </a:rPr>
              <a:t>sub-framework </a:t>
            </a:r>
            <a:r>
              <a:rPr lang="en-ZA" sz="1800" dirty="0">
                <a:solidFill>
                  <a:schemeClr val="accent6">
                    <a:lumMod val="50000"/>
                  </a:schemeClr>
                </a:solidFill>
                <a:latin typeface="Century Gothic" panose="020B0502020202020204" pitchFamily="34" charset="0"/>
              </a:rPr>
              <a:t>of qualifications for general and further education and training that is benchmarked internationally;</a:t>
            </a:r>
          </a:p>
          <a:p>
            <a:pPr marL="773112" lvl="1" indent="-342900" algn="just" defTabSz="914400">
              <a:lnSpc>
                <a:spcPct val="100000"/>
              </a:lnSpc>
              <a:spcBef>
                <a:spcPct val="20000"/>
              </a:spcBef>
              <a:spcAft>
                <a:spcPct val="0"/>
              </a:spcAft>
              <a:buClrTx/>
              <a:buSzTx/>
              <a:buFont typeface="Arial" panose="020B0604020202020204" pitchFamily="34" charset="0"/>
              <a:buChar char="•"/>
              <a:defRPr/>
            </a:pPr>
            <a:r>
              <a:rPr lang="en-ZA" sz="1800" dirty="0">
                <a:solidFill>
                  <a:schemeClr val="accent6">
                    <a:lumMod val="50000"/>
                  </a:schemeClr>
                </a:solidFill>
                <a:latin typeface="Century Gothic" panose="020B0502020202020204" pitchFamily="34" charset="0"/>
              </a:rPr>
              <a:t>Quality assuring qualifications and curricula; </a:t>
            </a:r>
          </a:p>
          <a:p>
            <a:pPr marL="773112" lvl="1" indent="-342900" algn="just" defTabSz="914400">
              <a:lnSpc>
                <a:spcPct val="100000"/>
              </a:lnSpc>
              <a:spcBef>
                <a:spcPct val="20000"/>
              </a:spcBef>
              <a:spcAft>
                <a:spcPct val="0"/>
              </a:spcAft>
              <a:buClrTx/>
              <a:buSzTx/>
              <a:buFont typeface="Arial" panose="020B0604020202020204" pitchFamily="34" charset="0"/>
              <a:buChar char="•"/>
              <a:defRPr/>
            </a:pPr>
            <a:r>
              <a:rPr lang="en-ZA" sz="1800" dirty="0">
                <a:solidFill>
                  <a:schemeClr val="accent6">
                    <a:lumMod val="50000"/>
                  </a:schemeClr>
                </a:solidFill>
                <a:latin typeface="Century Gothic" panose="020B0502020202020204" pitchFamily="34" charset="0"/>
              </a:rPr>
              <a:t>Confirming that assessment is fair, valid and reliable; </a:t>
            </a:r>
          </a:p>
          <a:p>
            <a:pPr marL="773112" lvl="1" indent="-342900" algn="just" defTabSz="914400">
              <a:lnSpc>
                <a:spcPct val="100000"/>
              </a:lnSpc>
              <a:spcBef>
                <a:spcPct val="20000"/>
              </a:spcBef>
              <a:spcAft>
                <a:spcPct val="0"/>
              </a:spcAft>
              <a:buClrTx/>
              <a:buSzTx/>
              <a:buFont typeface="Arial" panose="020B0604020202020204" pitchFamily="34" charset="0"/>
              <a:buChar char="•"/>
              <a:defRPr/>
            </a:pPr>
            <a:r>
              <a:rPr lang="en-ZA" sz="1800" dirty="0">
                <a:solidFill>
                  <a:schemeClr val="accent6">
                    <a:lumMod val="50000"/>
                  </a:schemeClr>
                </a:solidFill>
                <a:latin typeface="Century Gothic" panose="020B0502020202020204" pitchFamily="34" charset="0"/>
              </a:rPr>
              <a:t>Quality assuring the provision of education and training, and assessment providers; and </a:t>
            </a:r>
          </a:p>
          <a:p>
            <a:pPr marL="773112" lvl="1" indent="-342900" algn="just" defTabSz="914400">
              <a:lnSpc>
                <a:spcPct val="100000"/>
              </a:lnSpc>
              <a:spcBef>
                <a:spcPct val="20000"/>
              </a:spcBef>
              <a:spcAft>
                <a:spcPct val="0"/>
              </a:spcAft>
              <a:buClrTx/>
              <a:buSzTx/>
              <a:buFont typeface="Arial" panose="020B0604020202020204" pitchFamily="34" charset="0"/>
              <a:buChar char="•"/>
              <a:defRPr/>
            </a:pPr>
            <a:r>
              <a:rPr lang="en-ZA" sz="1800" dirty="0">
                <a:solidFill>
                  <a:schemeClr val="accent6">
                    <a:lumMod val="50000"/>
                  </a:schemeClr>
                </a:solidFill>
                <a:latin typeface="Century Gothic" panose="020B0502020202020204" pitchFamily="34" charset="0"/>
              </a:rPr>
              <a:t>Grounding </a:t>
            </a:r>
            <a:r>
              <a:rPr lang="en-ZA" sz="1800" dirty="0" smtClean="0">
                <a:solidFill>
                  <a:schemeClr val="accent6">
                    <a:lumMod val="50000"/>
                  </a:schemeClr>
                </a:solidFill>
                <a:latin typeface="Century Gothic" panose="020B0502020202020204" pitchFamily="34" charset="0"/>
              </a:rPr>
              <a:t>Umalusi’s </a:t>
            </a:r>
            <a:r>
              <a:rPr lang="en-ZA" sz="1800" dirty="0">
                <a:solidFill>
                  <a:schemeClr val="accent6">
                    <a:lumMod val="50000"/>
                  </a:schemeClr>
                </a:solidFill>
                <a:latin typeface="Century Gothic" panose="020B0502020202020204" pitchFamily="34" charset="0"/>
              </a:rPr>
              <a:t>work in research to ensure informed positions and approaches.</a:t>
            </a:r>
          </a:p>
        </p:txBody>
      </p:sp>
      <p:sp>
        <p:nvSpPr>
          <p:cNvPr id="2" name="Slide Number Placeholder 1"/>
          <p:cNvSpPr>
            <a:spLocks noGrp="1"/>
          </p:cNvSpPr>
          <p:nvPr>
            <p:ph type="sldNum" sz="quarter" idx="10"/>
          </p:nvPr>
        </p:nvSpPr>
        <p:spPr/>
        <p:txBody>
          <a:bodyPr/>
          <a:lstStyle/>
          <a:p>
            <a:pPr>
              <a:defRPr/>
            </a:pPr>
            <a:fld id="{0D6964D1-C32C-4F59-B221-61C355C9D28A}" type="slidenum">
              <a:rPr lang="en-ZA"/>
              <a:pPr>
                <a:defRPr/>
              </a:pPr>
              <a:t>9</a:t>
            </a:fld>
            <a:endParaRPr lang="en-ZA" dirty="0"/>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5492</TotalTime>
  <Words>2124</Words>
  <Application>Microsoft Office PowerPoint</Application>
  <PresentationFormat>Custom</PresentationFormat>
  <Paragraphs>473</Paragraphs>
  <Slides>49</Slides>
  <Notes>48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49</vt:i4>
      </vt:variant>
    </vt:vector>
  </HeadingPairs>
  <TitlesOfParts>
    <vt:vector size="53" baseType="lpstr">
      <vt:lpstr>1_Office Theme</vt:lpstr>
      <vt:lpstr>Chart</vt:lpstr>
      <vt:lpstr>Document</vt:lpstr>
      <vt:lpstr>Worksheet</vt:lpstr>
      <vt:lpstr>Slide 1</vt:lpstr>
      <vt:lpstr>PRESENTATION OUTLINE</vt:lpstr>
      <vt:lpstr>Background:  Role of Umalusi</vt:lpstr>
      <vt:lpstr>Slide 4</vt:lpstr>
      <vt:lpstr>Slide 5</vt:lpstr>
      <vt:lpstr>Slide 6</vt:lpstr>
      <vt:lpstr>Audit Report</vt:lpstr>
      <vt:lpstr>Part A: Performance Information</vt:lpstr>
      <vt:lpstr>Vision And Mission</vt:lpstr>
      <vt:lpstr>Values</vt:lpstr>
      <vt:lpstr>Overall status of performance</vt:lpstr>
      <vt:lpstr>Status of achievement per programme</vt:lpstr>
      <vt:lpstr>  Programme 1: Administration  </vt:lpstr>
      <vt:lpstr>Programme 1   - Analysis of performance</vt:lpstr>
      <vt:lpstr>  Programme 1: Future strategies  </vt:lpstr>
      <vt:lpstr> Programme 2: Qualifications and Research </vt:lpstr>
      <vt:lpstr> Programme 2: Qualifications and Research… </vt:lpstr>
      <vt:lpstr>Programme 2   - Analysis of performance</vt:lpstr>
      <vt:lpstr>  Programme 2: Future strategies  </vt:lpstr>
      <vt:lpstr> Programme 3:  Quality Assurance and Monitoring </vt:lpstr>
      <vt:lpstr> Programme 3: Quality Assurance and Monitoring… </vt:lpstr>
      <vt:lpstr>Programme 3   - Analysis of performance</vt:lpstr>
      <vt:lpstr>Concluding statements</vt:lpstr>
      <vt:lpstr>Part B : Human Resources</vt:lpstr>
      <vt:lpstr>Employment and vacancies</vt:lpstr>
      <vt:lpstr>Employment changes</vt:lpstr>
      <vt:lpstr>Part C : Financial Matters</vt:lpstr>
      <vt:lpstr>Part C : Financial Matters</vt:lpstr>
      <vt:lpstr>Statement of financial position-Assets</vt:lpstr>
      <vt:lpstr>Assets</vt:lpstr>
      <vt:lpstr>Statement of financial position-Liabilities</vt:lpstr>
      <vt:lpstr>Assets – Liabilities = Net Assets</vt:lpstr>
      <vt:lpstr>Statement of financial performance-Revenue</vt:lpstr>
      <vt:lpstr>Revenue</vt:lpstr>
      <vt:lpstr>Revenue</vt:lpstr>
      <vt:lpstr>Statement of financial performance -Expenditure</vt:lpstr>
      <vt:lpstr>Expenditure – Annual Report</vt:lpstr>
      <vt:lpstr>Expenditure – National Treasury</vt:lpstr>
      <vt:lpstr>Expenditure</vt:lpstr>
      <vt:lpstr>Expenditure Item – Top 8</vt:lpstr>
      <vt:lpstr>Related party transactions</vt:lpstr>
      <vt:lpstr>Executive and Senior Management’s Remuneration in proportion to staff compensation</vt:lpstr>
      <vt:lpstr>Current Issues and the Way Forward</vt:lpstr>
      <vt:lpstr>Reportable matter –  Update</vt:lpstr>
      <vt:lpstr>Accumulated surplus</vt:lpstr>
      <vt:lpstr>Irregular expenditure - Current Financial Year</vt:lpstr>
      <vt:lpstr>Irregular expenditure - Previous financial year</vt:lpstr>
      <vt:lpstr>Thank you</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 and Here  Date   Speaker</dc:title>
  <dc:creator>Eugenie Rabe</dc:creator>
  <cp:lastModifiedBy>PUMZA</cp:lastModifiedBy>
  <cp:revision>525</cp:revision>
  <cp:lastPrinted>2016-04-04T06:59:14Z</cp:lastPrinted>
  <dcterms:modified xsi:type="dcterms:W3CDTF">2019-10-10T13:12:08Z</dcterms:modified>
</cp:coreProperties>
</file>