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diagrams/layout4.xml" ContentType="application/vnd.openxmlformats-officedocument.drawingml.diagramLayout+xml"/>
  <Override PartName="/ppt/diagrams/data5.xml" ContentType="application/vnd.openxmlformats-officedocument.drawingml.diagramData+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3996" r:id="rId3"/>
    <p:sldMasterId id="2147484008" r:id="rId4"/>
    <p:sldMasterId id="2147484020" r:id="rId5"/>
    <p:sldMasterId id="2147484070" r:id="rId6"/>
    <p:sldMasterId id="2147484082" r:id="rId7"/>
    <p:sldMasterId id="2147484094" r:id="rId8"/>
    <p:sldMasterId id="2147484106" r:id="rId9"/>
    <p:sldMasterId id="2147484130" r:id="rId10"/>
    <p:sldMasterId id="2147484154" r:id="rId11"/>
    <p:sldMasterId id="2147484166" r:id="rId12"/>
    <p:sldMasterId id="2147484180" r:id="rId13"/>
    <p:sldMasterId id="2147484194" r:id="rId14"/>
    <p:sldMasterId id="2147484206" r:id="rId15"/>
  </p:sldMasterIdLst>
  <p:notesMasterIdLst>
    <p:notesMasterId r:id="rId86"/>
  </p:notesMasterIdLst>
  <p:handoutMasterIdLst>
    <p:handoutMasterId r:id="rId87"/>
  </p:handoutMasterIdLst>
  <p:sldIdLst>
    <p:sldId id="290" r:id="rId16"/>
    <p:sldId id="660" r:id="rId17"/>
    <p:sldId id="661" r:id="rId18"/>
    <p:sldId id="662" r:id="rId19"/>
    <p:sldId id="295" r:id="rId20"/>
    <p:sldId id="309" r:id="rId21"/>
    <p:sldId id="573" r:id="rId22"/>
    <p:sldId id="574" r:id="rId23"/>
    <p:sldId id="576" r:id="rId24"/>
    <p:sldId id="577" r:id="rId25"/>
    <p:sldId id="579" r:id="rId26"/>
    <p:sldId id="580" r:id="rId27"/>
    <p:sldId id="581" r:id="rId28"/>
    <p:sldId id="582" r:id="rId29"/>
    <p:sldId id="583" r:id="rId30"/>
    <p:sldId id="584" r:id="rId31"/>
    <p:sldId id="585" r:id="rId32"/>
    <p:sldId id="586" r:id="rId33"/>
    <p:sldId id="587" r:id="rId34"/>
    <p:sldId id="588" r:id="rId35"/>
    <p:sldId id="589" r:id="rId36"/>
    <p:sldId id="591"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669" r:id="rId51"/>
    <p:sldId id="670" r:id="rId52"/>
    <p:sldId id="671" r:id="rId53"/>
    <p:sldId id="672" r:id="rId54"/>
    <p:sldId id="673" r:id="rId55"/>
    <p:sldId id="674" r:id="rId56"/>
    <p:sldId id="675" r:id="rId57"/>
    <p:sldId id="676" r:id="rId58"/>
    <p:sldId id="677" r:id="rId59"/>
    <p:sldId id="755" r:id="rId60"/>
    <p:sldId id="679" r:id="rId61"/>
    <p:sldId id="754" r:id="rId62"/>
    <p:sldId id="342" r:id="rId63"/>
    <p:sldId id="343" r:id="rId64"/>
    <p:sldId id="470" r:id="rId65"/>
    <p:sldId id="600" r:id="rId66"/>
    <p:sldId id="604" r:id="rId67"/>
    <p:sldId id="605" r:id="rId68"/>
    <p:sldId id="597" r:id="rId69"/>
    <p:sldId id="599" r:id="rId70"/>
    <p:sldId id="663" r:id="rId71"/>
    <p:sldId id="684" r:id="rId72"/>
    <p:sldId id="703" r:id="rId73"/>
    <p:sldId id="705" r:id="rId74"/>
    <p:sldId id="746" r:id="rId75"/>
    <p:sldId id="747" r:id="rId76"/>
    <p:sldId id="748" r:id="rId77"/>
    <p:sldId id="749" r:id="rId78"/>
    <p:sldId id="750" r:id="rId79"/>
    <p:sldId id="751" r:id="rId80"/>
    <p:sldId id="752" r:id="rId81"/>
    <p:sldId id="762" r:id="rId82"/>
    <p:sldId id="759" r:id="rId83"/>
    <p:sldId id="761" r:id="rId84"/>
    <p:sldId id="307" r:id="rId85"/>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79F"/>
    <a:srgbClr val="6BA4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p:scale>
          <a:sx n="80" d="100"/>
          <a:sy n="80" d="100"/>
        </p:scale>
        <p:origin x="-1650" y="-8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sz="1400"/>
              <a:t>Benefit Payments Value for 4th Quarter R'mil</a:t>
            </a:r>
          </a:p>
        </c:rich>
      </c:tx>
      <c:layout>
        <c:manualLayout>
          <c:xMode val="edge"/>
          <c:yMode val="edge"/>
          <c:x val="0.15076377952755909"/>
          <c:y val="3.2407407407407413E-2"/>
        </c:manualLayout>
      </c:layout>
    </c:title>
    <c:view3D>
      <c:rAngAx val="1"/>
    </c:view3D>
    <c:plotArea>
      <c:layout/>
      <c:bar3DChart>
        <c:barDir val="col"/>
        <c:grouping val="stacked"/>
        <c:dLbls/>
        <c:gapWidth val="95"/>
        <c:gapDepth val="95"/>
        <c:shape val="box"/>
        <c:axId val="123177984"/>
        <c:axId val="126468864"/>
        <c:axId val="0"/>
      </c:bar3DChart>
      <c:catAx>
        <c:axId val="123177984"/>
        <c:scaling>
          <c:orientation val="minMax"/>
        </c:scaling>
        <c:axPos val="b"/>
        <c:majorTickMark val="none"/>
        <c:tickLblPos val="nextTo"/>
        <c:crossAx val="126468864"/>
        <c:crosses val="autoZero"/>
        <c:auto val="1"/>
        <c:lblAlgn val="ctr"/>
        <c:lblOffset val="100"/>
      </c:catAx>
      <c:valAx>
        <c:axId val="126468864"/>
        <c:scaling>
          <c:orientation val="minMax"/>
        </c:scaling>
        <c:axPos val="l"/>
        <c:majorGridlines/>
        <c:title>
          <c:layout>
            <c:manualLayout>
              <c:xMode val="edge"/>
              <c:yMode val="edge"/>
              <c:x val="2.6528842484997754E-2"/>
              <c:y val="0.43496172353455831"/>
            </c:manualLayout>
          </c:layout>
        </c:title>
        <c:numFmt formatCode="_ * #,##0_ ;_ * \-#,##0_ ;_ * &quot;-&quot;??_ ;_ @_ " sourceLinked="1"/>
        <c:majorTickMark val="none"/>
        <c:tickLblPos val="nextTo"/>
        <c:crossAx val="123177984"/>
        <c:crosses val="autoZero"/>
        <c:crossBetween val="between"/>
      </c:valAx>
      <c:dTable>
        <c:showHorzBorder val="1"/>
        <c:showVertBorder val="1"/>
        <c:showOutline val="1"/>
        <c:showKeys val="1"/>
      </c:dTable>
    </c:plotArea>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a:solidFill>
          <a:srgbClr val="FF0000"/>
        </a:solidFill>
      </dgm:spPr>
      <dgm:t>
        <a:bodyPr/>
        <a:lstStyle/>
        <a:p>
          <a:r>
            <a:rPr lang="en-ZA" sz="1200" dirty="0" smtClean="0">
              <a:solidFill>
                <a:schemeClr val="tx1"/>
              </a:solidFill>
            </a:rPr>
            <a:t>THE CONSTITUTIONAL MANDATE OF THE DOL-UIF</a:t>
          </a:r>
          <a:endParaRPr lang="en-ZA" sz="1200" dirty="0">
            <a:solidFill>
              <a:schemeClr val="tx1"/>
            </a:solidFill>
          </a:endParaRPr>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a:solidFill>
          <a:schemeClr val="bg1">
            <a:alpha val="90000"/>
          </a:schemeClr>
        </a:solidFill>
        <a:ln>
          <a:solidFill>
            <a:srgbClr val="0070C0">
              <a:alpha val="90000"/>
            </a:srgbClr>
          </a:solidFill>
        </a:ln>
      </dgm:spPr>
      <dgm:t>
        <a:bodyPr/>
        <a:lstStyle/>
        <a:p>
          <a:pPr algn="just"/>
          <a:r>
            <a:rPr lang="en-ZA" sz="1200" dirty="0" smtClean="0"/>
            <a:t>Section 27, To provide adequate social security nets to protect vulnerable workers</a:t>
          </a:r>
          <a:endParaRPr lang="en-ZA" sz="12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a:solidFill>
          <a:schemeClr val="bg1">
            <a:alpha val="90000"/>
          </a:schemeClr>
        </a:solidFill>
        <a:ln>
          <a:solidFill>
            <a:srgbClr val="0070C0">
              <a:alpha val="90000"/>
            </a:srgbClr>
          </a:solidFill>
        </a:ln>
      </dgm:spPr>
      <dgm:t>
        <a:bodyPr/>
        <a:lstStyle/>
        <a:p>
          <a:pPr algn="l"/>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a:solidFill>
          <a:schemeClr val="bg1">
            <a:alpha val="90000"/>
          </a:schemeClr>
        </a:solidFill>
        <a:ln>
          <a:solidFill>
            <a:srgbClr val="0070C0">
              <a:alpha val="90000"/>
            </a:srgbClr>
          </a:solidFill>
        </a:ln>
      </dgm:spPr>
      <dgm:t>
        <a:bodyPr/>
        <a:lstStyle/>
        <a:p>
          <a:pPr algn="l"/>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a:solidFill>
          <a:srgbClr val="0070C0"/>
        </a:solidFill>
      </dgm:spPr>
      <dgm:t>
        <a:bodyPr/>
        <a:lstStyle/>
        <a:p>
          <a:r>
            <a:rPr lang="en-ZA" sz="1400" dirty="0" smtClean="0">
              <a:solidFill>
                <a:schemeClr val="tx1"/>
              </a:solidFill>
            </a:rPr>
            <a:t>THE POLICY MANDATE OF THE DOL -UIF</a:t>
          </a:r>
          <a:endParaRPr lang="en-ZA" sz="1400" dirty="0">
            <a:solidFill>
              <a:schemeClr val="tx1"/>
            </a:solidFill>
          </a:endParaRPr>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a:solidFill>
          <a:schemeClr val="bg1">
            <a:alpha val="90000"/>
          </a:schemeClr>
        </a:solidFill>
        <a:ln>
          <a:solidFill>
            <a:srgbClr val="FF0000">
              <a:alpha val="90000"/>
            </a:srgbClr>
          </a:solidFill>
        </a:ln>
      </dgm:spPr>
      <dgm:t>
        <a:bodyPr/>
        <a:lstStyle/>
        <a:p>
          <a:pPr algn="just"/>
          <a:r>
            <a:rPr lang="en-ZA" sz="1200" dirty="0" smtClean="0"/>
            <a:t>Creation of decent employment</a:t>
          </a:r>
          <a:endParaRPr lang="en-ZA" sz="12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a:solidFill>
          <a:schemeClr val="bg1">
            <a:alpha val="90000"/>
          </a:schemeClr>
        </a:solidFill>
        <a:ln>
          <a:solidFill>
            <a:srgbClr val="FF0000">
              <a:alpha val="90000"/>
            </a:srgbClr>
          </a:solidFill>
        </a:ln>
      </dgm:spPr>
      <dgm:t>
        <a:bodyPr/>
        <a:lstStyle/>
        <a:p>
          <a:pPr algn="just"/>
          <a:r>
            <a:rPr lang="en-ZA" sz="1200" dirty="0" smtClean="0"/>
            <a:t>Providing adequate social safety nets to protect vulnerable workers</a:t>
          </a:r>
          <a:endParaRPr lang="en-ZA" sz="12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a:solidFill>
          <a:schemeClr val="bg1">
            <a:alpha val="90000"/>
          </a:schemeClr>
        </a:solidFill>
        <a:ln>
          <a:solidFill>
            <a:srgbClr val="FF0000">
              <a:alpha val="90000"/>
            </a:srgbClr>
          </a:solidFill>
        </a:ln>
      </dgm:spPr>
      <dgm:t>
        <a:bodyPr/>
        <a:lstStyle/>
        <a:p>
          <a:pPr algn="l"/>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a:solidFill>
          <a:schemeClr val="bg1">
            <a:alpha val="90000"/>
          </a:schemeClr>
        </a:solidFill>
        <a:ln>
          <a:solidFill>
            <a:srgbClr val="FF0000">
              <a:alpha val="90000"/>
            </a:srgbClr>
          </a:solidFill>
        </a:ln>
      </dgm:spPr>
      <dgm:t>
        <a:bodyPr/>
        <a:lstStyle/>
        <a:p>
          <a:pPr algn="l"/>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09D247A4-E354-4005-90AF-1FD610B516E8}" type="presOf" srcId="{71D43C64-9AB5-46FC-A6AF-74570D4B8861}" destId="{2994C454-650E-4A5D-BBD7-141C94116C19}" srcOrd="0" destOrd="1" presId="urn:microsoft.com/office/officeart/2005/8/layout/vList6"/>
    <dgm:cxn modelId="{A9985F0A-B514-483C-9768-8804344A7744}" type="presOf" srcId="{CFD600C9-072E-41D1-B097-9743FFCFDC50}" destId="{0B8AC965-53BB-40F7-A957-B1084C8C233E}" srcOrd="0" destOrd="1"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1A6E80E1-4958-4034-8C7F-8236D33953AE}" srcId="{F71060E4-75AF-4694-8F33-B744B3153C8F}" destId="{039C86BF-B49D-41F1-9691-562405BA3CF6}" srcOrd="0" destOrd="0" parTransId="{79346AF5-66D1-4FDE-994E-4BF09C78AAD7}" sibTransId="{2B46B3B4-3C5F-4E83-A939-E8C8423E3213}"/>
    <dgm:cxn modelId="{828BDF7B-7E00-4A68-8961-736D773A3B85}" type="presOf" srcId="{408E21DF-28E4-4A06-B186-A6CD3104BE15}" destId="{0B8AC965-53BB-40F7-A957-B1084C8C233E}" srcOrd="0" destOrd="2" presId="urn:microsoft.com/office/officeart/2005/8/layout/vList6"/>
    <dgm:cxn modelId="{53D293C1-44D5-40B2-B96C-A16F38DFDE8E}" type="presOf" srcId="{BC93FB8C-AC79-409D-A3A0-A2C7D077428D}" destId="{2994C454-650E-4A5D-BBD7-141C94116C19}" srcOrd="0" destOrd="3" presId="urn:microsoft.com/office/officeart/2005/8/layout/vList6"/>
    <dgm:cxn modelId="{06443276-4A18-4E61-A1D6-0997551E8115}" type="presOf" srcId="{513DB3E3-0723-4771-A25F-36B5720BB0C9}" destId="{3EDBFFD9-1404-40F3-85DC-CD114EB52846}"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141CD2F8-8FF9-4F37-80A0-FF4EDBF762FC}" srcId="{F71060E4-75AF-4694-8F33-B744B3153C8F}" destId="{CFD600C9-072E-41D1-B097-9743FFCFDC50}" srcOrd="1" destOrd="0" parTransId="{772B6B42-8DE6-4A39-8DC3-C0558DBE4E97}" sibTransId="{D5F1956D-FC16-4644-9426-EE1ED69E876A}"/>
    <dgm:cxn modelId="{D3CDB0D2-8161-4A96-AC11-33108495F986}" type="presOf" srcId="{039C86BF-B49D-41F1-9691-562405BA3CF6}" destId="{0B8AC965-53BB-40F7-A957-B1084C8C233E}" srcOrd="0" destOrd="0" presId="urn:microsoft.com/office/officeart/2005/8/layout/vList6"/>
    <dgm:cxn modelId="{CBE28A5E-2CE0-4A06-A645-84B39260D8F8}" type="presOf" srcId="{BC054BEA-D0B8-4FFE-9F71-C37A3082A25B}" destId="{2994C454-650E-4A5D-BBD7-141C94116C19}" srcOrd="0" destOrd="0" presId="urn:microsoft.com/office/officeart/2005/8/layout/vList6"/>
    <dgm:cxn modelId="{1DFD6657-2878-404C-A005-BC8C20E3EDA0}" srcId="{D613C1A3-B006-4E55-B018-95D21BBC3771}" destId="{BC054BEA-D0B8-4FFE-9F71-C37A3082A25B}" srcOrd="0" destOrd="0" parTransId="{143D898E-F833-43C8-87C1-0DDB0CC560EB}" sibTransId="{65E4ABEE-4593-43E4-BE9C-087B7795C0FF}"/>
    <dgm:cxn modelId="{A5459424-849F-4CB4-9001-6E47C2B77099}" type="presOf" srcId="{59A2952F-78D2-4083-B52C-CEEB38F19C09}" destId="{2994C454-650E-4A5D-BBD7-141C94116C19}" srcOrd="0" destOrd="2" presId="urn:microsoft.com/office/officeart/2005/8/layout/vList6"/>
    <dgm:cxn modelId="{0EE75A4C-A281-4E2A-A252-C111B9F1FCE9}" srcId="{513DB3E3-0723-4771-A25F-36B5720BB0C9}" destId="{D613C1A3-B006-4E55-B018-95D21BBC3771}" srcOrd="1" destOrd="0" parTransId="{1593564B-3CF6-4914-AB54-2C3BD1FF05B4}" sibTransId="{9CBCE754-C6F3-4F1A-B9F3-4513A10C89DD}"/>
    <dgm:cxn modelId="{63BD8C2C-0FE1-427A-B409-6DB26A2F4FCC}" type="presOf" srcId="{D613C1A3-B006-4E55-B018-95D21BBC3771}" destId="{9FBF209D-9522-4964-9C90-92AE06671619}" srcOrd="0" destOrd="0" presId="urn:microsoft.com/office/officeart/2005/8/layout/vList6"/>
    <dgm:cxn modelId="{FB3EB2AE-525D-4C2B-8D11-2AE908F589C4}" type="presOf" srcId="{F71060E4-75AF-4694-8F33-B744B3153C8F}" destId="{F66D8010-5826-488E-BF8A-B7D4DE5EBEAF}" srcOrd="0" destOrd="0" presId="urn:microsoft.com/office/officeart/2005/8/layout/vList6"/>
    <dgm:cxn modelId="{829FA340-EB09-42AA-9FB7-1E43F2A260B2}" srcId="{D613C1A3-B006-4E55-B018-95D21BBC3771}" destId="{BC93FB8C-AC79-409D-A3A0-A2C7D077428D}" srcOrd="3" destOrd="0" parTransId="{5E56FEFA-EBE1-4866-856A-8473184C10F7}" sibTransId="{15E599A9-1BD2-496B-9834-98A3C52C8620}"/>
    <dgm:cxn modelId="{544E9540-4A1B-4B71-963A-D170AE7B880C}" srcId="{513DB3E3-0723-4771-A25F-36B5720BB0C9}" destId="{F71060E4-75AF-4694-8F33-B744B3153C8F}" srcOrd="0" destOrd="0" parTransId="{2DAE8B09-1B06-41D8-B787-461F54AA7EB9}" sibTransId="{41234B2C-FC4C-4633-9302-4579E1036124}"/>
    <dgm:cxn modelId="{0CF72BDB-7E2B-43F1-A033-598A4792F474}" srcId="{D613C1A3-B006-4E55-B018-95D21BBC3771}" destId="{59A2952F-78D2-4083-B52C-CEEB38F19C09}" srcOrd="2" destOrd="0" parTransId="{610FA2EE-112B-4167-B6D6-57C5CB71E0C8}" sibTransId="{052B8751-8697-4777-90E6-6508521C9FC2}"/>
    <dgm:cxn modelId="{B0AAE2EA-9124-4FE3-BA2A-88429A5F904B}" type="presParOf" srcId="{3EDBFFD9-1404-40F3-85DC-CD114EB52846}" destId="{1A0831CF-E377-4B5A-A4E9-090DB2D20E15}" srcOrd="0" destOrd="0" presId="urn:microsoft.com/office/officeart/2005/8/layout/vList6"/>
    <dgm:cxn modelId="{280BA0D4-B498-4C51-AB4B-DFF7E60372F2}" type="presParOf" srcId="{1A0831CF-E377-4B5A-A4E9-090DB2D20E15}" destId="{F66D8010-5826-488E-BF8A-B7D4DE5EBEAF}" srcOrd="0" destOrd="0" presId="urn:microsoft.com/office/officeart/2005/8/layout/vList6"/>
    <dgm:cxn modelId="{04A8D9C7-B665-45CE-B6AA-CDC98D9AF78A}" type="presParOf" srcId="{1A0831CF-E377-4B5A-A4E9-090DB2D20E15}" destId="{0B8AC965-53BB-40F7-A957-B1084C8C233E}" srcOrd="1" destOrd="0" presId="urn:microsoft.com/office/officeart/2005/8/layout/vList6"/>
    <dgm:cxn modelId="{8E2BB2AA-8CEB-4F60-8D5B-C19E1983CE0A}" type="presParOf" srcId="{3EDBFFD9-1404-40F3-85DC-CD114EB52846}" destId="{FFAAB3D3-1A90-4319-BB9E-92F4D6FF1ECC}" srcOrd="1" destOrd="0" presId="urn:microsoft.com/office/officeart/2005/8/layout/vList6"/>
    <dgm:cxn modelId="{17BEF52D-BBEC-4513-AF75-BE8A26464367}" type="presParOf" srcId="{3EDBFFD9-1404-40F3-85DC-CD114EB52846}" destId="{F58506E7-78C9-45C0-9E62-62F770F16F4E}" srcOrd="2" destOrd="0" presId="urn:microsoft.com/office/officeart/2005/8/layout/vList6"/>
    <dgm:cxn modelId="{C9C3E65A-F3ED-4FFA-A9FC-A4F39E35E7B0}" type="presParOf" srcId="{F58506E7-78C9-45C0-9E62-62F770F16F4E}" destId="{9FBF209D-9522-4964-9C90-92AE06671619}" srcOrd="0" destOrd="0" presId="urn:microsoft.com/office/officeart/2005/8/layout/vList6"/>
    <dgm:cxn modelId="{AD4C9543-7907-458A-9A03-2559BAB9D042}"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D4351-E949-40FF-A5ED-83DC4C826021}"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ZA"/>
        </a:p>
      </dgm:t>
    </dgm:pt>
    <dgm:pt modelId="{FFD2D393-E142-436C-AD23-4815A6331F3C}">
      <dgm:prSet phldrT="[Text]" custT="1"/>
      <dgm:spPr/>
      <dgm:t>
        <a:bodyPr/>
        <a:lstStyle/>
        <a:p>
          <a:pPr algn="ctr"/>
          <a:endParaRPr lang="en-ZA" sz="1700" dirty="0" smtClean="0"/>
        </a:p>
        <a:p>
          <a:pPr algn="just"/>
          <a:endParaRPr lang="en-ZA" sz="1200" dirty="0" smtClean="0"/>
        </a:p>
        <a:p>
          <a:pPr algn="ctr"/>
          <a:endParaRPr lang="en-ZA" sz="1800" b="1" dirty="0" smtClean="0"/>
        </a:p>
        <a:p>
          <a:pPr algn="ctr"/>
          <a:r>
            <a:rPr lang="en-ZA" sz="1800" b="1" dirty="0" smtClean="0"/>
            <a:t>Unemployment Insurance Act </a:t>
          </a:r>
        </a:p>
        <a:p>
          <a:pPr algn="ctr"/>
          <a:r>
            <a:rPr lang="en-ZA" sz="1800" b="1" dirty="0" smtClean="0"/>
            <a:t>Purpose</a:t>
          </a:r>
        </a:p>
        <a:p>
          <a:pPr algn="just"/>
          <a:r>
            <a:rPr lang="en-ZA" sz="14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algn="just"/>
          <a:endParaRPr lang="en-ZA" sz="1200" dirty="0" smtClean="0"/>
        </a:p>
        <a:p>
          <a:pPr algn="just"/>
          <a:endParaRPr lang="en-ZA" sz="1200" dirty="0" smtClean="0"/>
        </a:p>
        <a:p>
          <a:pPr algn="just"/>
          <a:endParaRPr lang="en-ZA" sz="1200" dirty="0" smtClean="0"/>
        </a:p>
        <a:p>
          <a:pPr algn="just"/>
          <a:endParaRPr lang="en-ZA" sz="1200" dirty="0"/>
        </a:p>
      </dgm:t>
    </dgm:pt>
    <dgm:pt modelId="{447F2691-0867-4CA0-A90E-310C34CCF342}" type="parTrans" cxnId="{981F50FA-6703-400E-9F9F-381AA3D30C1F}">
      <dgm:prSet/>
      <dgm:spPr/>
      <dgm:t>
        <a:bodyPr/>
        <a:lstStyle/>
        <a:p>
          <a:endParaRPr lang="en-ZA"/>
        </a:p>
      </dgm:t>
    </dgm:pt>
    <dgm:pt modelId="{97F189BA-842C-406D-9FE7-6E55586A336B}" type="sibTrans" cxnId="{981F50FA-6703-400E-9F9F-381AA3D30C1F}">
      <dgm:prSet/>
      <dgm:spPr/>
      <dgm:t>
        <a:bodyPr/>
        <a:lstStyle/>
        <a:p>
          <a:endParaRPr lang="en-ZA"/>
        </a:p>
      </dgm:t>
    </dgm:pt>
    <dgm:pt modelId="{B8CEEA09-9B5E-4FA2-8578-9B0FD5D1315B}">
      <dgm:prSet phldrT="[Text]" custT="1"/>
      <dgm:spPr/>
      <dgm:t>
        <a:bodyPr/>
        <a:lstStyle/>
        <a:p>
          <a:pPr algn="ctr"/>
          <a:r>
            <a:rPr lang="en-ZA" sz="1800" b="1" dirty="0" smtClean="0"/>
            <a:t>Application of the Act</a:t>
          </a:r>
        </a:p>
        <a:p>
          <a:pPr algn="ctr"/>
          <a:endParaRPr lang="en-ZA" sz="900" dirty="0" smtClean="0"/>
        </a:p>
        <a:p>
          <a:pPr algn="just"/>
          <a:r>
            <a:rPr lang="en-ZA" sz="1400" dirty="0" smtClean="0"/>
            <a:t>The Fund must be used for  the:</a:t>
          </a:r>
        </a:p>
        <a:p>
          <a:pPr algn="just"/>
          <a:r>
            <a:rPr lang="en-ZA" sz="1400" dirty="0" smtClean="0"/>
            <a:t>1. Payment of benefit in terms of this Act</a:t>
          </a:r>
        </a:p>
        <a:p>
          <a:pPr algn="just"/>
          <a:r>
            <a:rPr lang="en-ZA" sz="1400" dirty="0" smtClean="0"/>
            <a:t>2. Reimbursement of excess    contributions to  employers</a:t>
          </a:r>
        </a:p>
        <a:p>
          <a:pPr algn="just"/>
          <a:r>
            <a:rPr lang="en-ZA" sz="1400" dirty="0" smtClean="0"/>
            <a:t>3. Payment of  -</a:t>
          </a:r>
        </a:p>
        <a:p>
          <a:pPr algn="just"/>
          <a:r>
            <a:rPr lang="en-ZA" sz="1400" dirty="0" smtClean="0"/>
            <a:t>i. remuneration &amp;   allowances to members of   the UI Board and its  committees and</a:t>
          </a:r>
        </a:p>
        <a:p>
          <a:pPr algn="just"/>
          <a:r>
            <a:rPr lang="en-ZA" sz="1400" dirty="0" smtClean="0"/>
            <a:t>ii. any other expenditure   reasonably incurred and  relating to the application of   this ACT</a:t>
          </a:r>
        </a:p>
        <a:p>
          <a:pPr algn="ctr"/>
          <a:endParaRPr lang="en-ZA" sz="1400" dirty="0"/>
        </a:p>
      </dgm:t>
    </dgm:pt>
    <dgm:pt modelId="{9151BC81-401B-4106-93C9-F87C584B0F04}" type="parTrans" cxnId="{E7ED4584-9E25-49D9-A14E-32A748D32AC4}">
      <dgm:prSet/>
      <dgm:spPr/>
      <dgm:t>
        <a:bodyPr/>
        <a:lstStyle/>
        <a:p>
          <a:endParaRPr lang="en-ZA"/>
        </a:p>
      </dgm:t>
    </dgm:pt>
    <dgm:pt modelId="{E6A57EA9-2F65-43AB-95EA-74F59CEE4C02}" type="sibTrans" cxnId="{E7ED4584-9E25-49D9-A14E-32A748D32AC4}">
      <dgm:prSet/>
      <dgm:spPr/>
      <dgm:t>
        <a:bodyPr/>
        <a:lstStyle/>
        <a:p>
          <a:endParaRPr lang="en-ZA"/>
        </a:p>
      </dgm:t>
    </dgm:pt>
    <dgm:pt modelId="{57B5B358-3454-42A7-AD3D-15B330DAA77F}" type="pres">
      <dgm:prSet presAssocID="{77DD4351-E949-40FF-A5ED-83DC4C826021}" presName="composite" presStyleCnt="0">
        <dgm:presLayoutVars>
          <dgm:chMax val="1"/>
          <dgm:dir/>
          <dgm:resizeHandles val="exact"/>
        </dgm:presLayoutVars>
      </dgm:prSet>
      <dgm:spPr/>
      <dgm:t>
        <a:bodyPr/>
        <a:lstStyle/>
        <a:p>
          <a:endParaRPr lang="en-ZA"/>
        </a:p>
      </dgm:t>
    </dgm:pt>
    <dgm:pt modelId="{33828F6F-3BDB-4EDE-8ED6-1E85E499D5D3}" type="pres">
      <dgm:prSet presAssocID="{FFD2D393-E142-436C-AD23-4815A6331F3C}" presName="roof" presStyleLbl="dkBgShp" presStyleIdx="0" presStyleCnt="2" custScaleY="123100" custLinFactNeighborY="5775"/>
      <dgm:spPr/>
      <dgm:t>
        <a:bodyPr/>
        <a:lstStyle/>
        <a:p>
          <a:endParaRPr lang="en-ZA"/>
        </a:p>
      </dgm:t>
    </dgm:pt>
    <dgm:pt modelId="{34585E0D-E04F-477F-AD83-F3722CE3368C}" type="pres">
      <dgm:prSet presAssocID="{FFD2D393-E142-436C-AD23-4815A6331F3C}" presName="pillars" presStyleCnt="0"/>
      <dgm:spPr/>
      <dgm:t>
        <a:bodyPr/>
        <a:lstStyle/>
        <a:p>
          <a:endParaRPr lang="en-ZA"/>
        </a:p>
      </dgm:t>
    </dgm:pt>
    <dgm:pt modelId="{4350C92C-7006-418C-A4C8-E8D5D72EFB16}" type="pres">
      <dgm:prSet presAssocID="{FFD2D393-E142-436C-AD23-4815A6331F3C}" presName="pillar1" presStyleLbl="node1" presStyleIdx="0" presStyleCnt="1" custScaleY="89675" custLinFactNeighborX="875" custLinFactNeighborY="2888">
        <dgm:presLayoutVars>
          <dgm:bulletEnabled val="1"/>
        </dgm:presLayoutVars>
      </dgm:prSet>
      <dgm:spPr/>
      <dgm:t>
        <a:bodyPr/>
        <a:lstStyle/>
        <a:p>
          <a:endParaRPr lang="en-ZA"/>
        </a:p>
      </dgm:t>
    </dgm:pt>
    <dgm:pt modelId="{46B38873-7E91-499F-A68B-57D2F084960D}" type="pres">
      <dgm:prSet presAssocID="{FFD2D393-E142-436C-AD23-4815A6331F3C}" presName="base" presStyleLbl="dkBgShp" presStyleIdx="1" presStyleCnt="2"/>
      <dgm:spPr/>
      <dgm:t>
        <a:bodyPr/>
        <a:lstStyle/>
        <a:p>
          <a:endParaRPr lang="en-ZA"/>
        </a:p>
      </dgm:t>
    </dgm:pt>
  </dgm:ptLst>
  <dgm:cxnLst>
    <dgm:cxn modelId="{A862BB76-0651-4A2E-BCAF-0337BD2B715A}" type="presOf" srcId="{FFD2D393-E142-436C-AD23-4815A6331F3C}" destId="{33828F6F-3BDB-4EDE-8ED6-1E85E499D5D3}" srcOrd="0" destOrd="0" presId="urn:microsoft.com/office/officeart/2005/8/layout/hList3"/>
    <dgm:cxn modelId="{7DAB93EE-C1CB-4B59-A562-421FA82C4A6C}" type="presOf" srcId="{77DD4351-E949-40FF-A5ED-83DC4C826021}" destId="{57B5B358-3454-42A7-AD3D-15B330DAA77F}" srcOrd="0" destOrd="0" presId="urn:microsoft.com/office/officeart/2005/8/layout/hList3"/>
    <dgm:cxn modelId="{E7ED4584-9E25-49D9-A14E-32A748D32AC4}" srcId="{FFD2D393-E142-436C-AD23-4815A6331F3C}" destId="{B8CEEA09-9B5E-4FA2-8578-9B0FD5D1315B}" srcOrd="0" destOrd="0" parTransId="{9151BC81-401B-4106-93C9-F87C584B0F04}" sibTransId="{E6A57EA9-2F65-43AB-95EA-74F59CEE4C02}"/>
    <dgm:cxn modelId="{981F50FA-6703-400E-9F9F-381AA3D30C1F}" srcId="{77DD4351-E949-40FF-A5ED-83DC4C826021}" destId="{FFD2D393-E142-436C-AD23-4815A6331F3C}" srcOrd="0" destOrd="0" parTransId="{447F2691-0867-4CA0-A90E-310C34CCF342}" sibTransId="{97F189BA-842C-406D-9FE7-6E55586A336B}"/>
    <dgm:cxn modelId="{8FAC2C8A-BEEF-493B-8ADB-2732B900C7DE}" type="presOf" srcId="{B8CEEA09-9B5E-4FA2-8578-9B0FD5D1315B}" destId="{4350C92C-7006-418C-A4C8-E8D5D72EFB16}" srcOrd="0" destOrd="0" presId="urn:microsoft.com/office/officeart/2005/8/layout/hList3"/>
    <dgm:cxn modelId="{75AB8D71-24AE-42AD-AC03-AD10C79F74DA}" type="presParOf" srcId="{57B5B358-3454-42A7-AD3D-15B330DAA77F}" destId="{33828F6F-3BDB-4EDE-8ED6-1E85E499D5D3}" srcOrd="0" destOrd="0" presId="urn:microsoft.com/office/officeart/2005/8/layout/hList3"/>
    <dgm:cxn modelId="{620B1B68-CE89-4D0C-BCE3-8CA0E528972A}" type="presParOf" srcId="{57B5B358-3454-42A7-AD3D-15B330DAA77F}" destId="{34585E0D-E04F-477F-AD83-F3722CE3368C}" srcOrd="1" destOrd="0" presId="urn:microsoft.com/office/officeart/2005/8/layout/hList3"/>
    <dgm:cxn modelId="{CA66D1E0-7F12-46BD-ACCC-D053D98672ED}" type="presParOf" srcId="{34585E0D-E04F-477F-AD83-F3722CE3368C}" destId="{4350C92C-7006-418C-A4C8-E8D5D72EFB16}" srcOrd="0" destOrd="0" presId="urn:microsoft.com/office/officeart/2005/8/layout/hList3"/>
    <dgm:cxn modelId="{032F5EAF-E2A6-4F36-A67C-2BAD0B6A8EA2}" type="presParOf" srcId="{57B5B358-3454-42A7-AD3D-15B330DAA77F}" destId="{46B38873-7E91-499F-A68B-57D2F084960D}" srcOrd="2" destOrd="0" presId="urn:microsoft.com/office/officeart/2005/8/layout/h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a:solidFill>
          <a:schemeClr val="bg1"/>
        </a:solidFill>
        <a:ln>
          <a:solidFill>
            <a:srgbClr val="FF0000"/>
          </a:solidFill>
        </a:ln>
      </dgm:spPr>
      <dgm:t>
        <a:bodyPr/>
        <a:lstStyle/>
        <a:p>
          <a:r>
            <a:rPr lang="en-ZA" dirty="0" smtClean="0">
              <a:solidFill>
                <a:schemeClr val="tx1"/>
              </a:solidFill>
            </a:rPr>
            <a:t>VISION</a:t>
          </a:r>
          <a:endParaRPr lang="en-ZA" dirty="0">
            <a:solidFill>
              <a:schemeClr val="tx1"/>
            </a:solidFill>
          </a:endParaRPr>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a:solidFill>
          <a:schemeClr val="bg1"/>
        </a:solidFill>
        <a:ln>
          <a:solidFill>
            <a:srgbClr val="0070C0"/>
          </a:solidFill>
        </a:ln>
      </dgm:spPr>
      <dgm:t>
        <a:bodyPr/>
        <a:lstStyle/>
        <a:p>
          <a:r>
            <a:rPr lang="en-ZA" dirty="0" smtClean="0">
              <a:solidFill>
                <a:schemeClr val="tx1"/>
              </a:solidFill>
            </a:rPr>
            <a:t>MISSION</a:t>
          </a:r>
          <a:endParaRPr lang="en-ZA" dirty="0">
            <a:solidFill>
              <a:schemeClr val="tx1"/>
            </a:solidFill>
          </a:endParaRPr>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a:solidFill>
          <a:srgbClr val="FF0000">
            <a:alpha val="90000"/>
          </a:srgbClr>
        </a:solidFill>
        <a:ln>
          <a:solidFill>
            <a:srgbClr val="FF0000">
              <a:alpha val="90000"/>
            </a:srgbClr>
          </a:solidFill>
        </a:ln>
      </dgm:spPr>
      <dgm:t>
        <a:bodyPr/>
        <a:lstStyle/>
        <a:p>
          <a:r>
            <a:rPr lang="en-ZA" sz="1400" dirty="0" smtClean="0"/>
            <a:t>Through multiple channels, we will deliver both financial and social relief, to the right person, at the right time, every time, ensuring high client satisfaction</a:t>
          </a:r>
          <a:endParaRPr lang="en-ZA" sz="14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2B077CFF-6608-4D5C-8EAC-28C26A38CB7F}">
      <dgm:prSet custT="1"/>
      <dgm:spPr>
        <a:solidFill>
          <a:srgbClr val="0070C0">
            <a:alpha val="90000"/>
          </a:srgbClr>
        </a:solidFill>
      </dgm:spPr>
      <dgm:t>
        <a:bodyPr/>
        <a:lstStyle/>
        <a:p>
          <a:endParaRPr lang="en-ZA" sz="14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a:solidFill>
          <a:srgbClr val="FF0000">
            <a:alpha val="90000"/>
          </a:srgbClr>
        </a:solidFill>
        <a:ln>
          <a:solidFill>
            <a:srgbClr val="FF0000">
              <a:alpha val="90000"/>
            </a:srgbClr>
          </a:solidFill>
        </a:ln>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F449248D-048D-4BED-9E7E-C41040926184}">
      <dgm:prSet phldrT="[Text]" custT="1"/>
      <dgm:spPr>
        <a:solidFill>
          <a:srgbClr val="0070C0">
            <a:alpha val="90000"/>
          </a:srgbClr>
        </a:solidFill>
      </dgm:spPr>
      <dgm:t>
        <a:bodyPr/>
        <a:lstStyle/>
        <a:p>
          <a:pPr algn="just"/>
          <a:endParaRPr lang="en-ZA" sz="1200" dirty="0"/>
        </a:p>
      </dgm:t>
    </dgm:pt>
    <dgm:pt modelId="{6325610E-D3EF-4BB1-AC0C-BAD0E9D89FEC}" type="parTrans" cxnId="{7E986BA9-DA83-4ACC-9563-F178A935F50A}">
      <dgm:prSet/>
      <dgm:spPr/>
      <dgm:t>
        <a:bodyPr/>
        <a:lstStyle/>
        <a:p>
          <a:endParaRPr lang="en-ZA"/>
        </a:p>
      </dgm:t>
    </dgm:pt>
    <dgm:pt modelId="{0DF98C0D-8A0C-4B21-A797-02FFAEBAFA4A}" type="sibTrans" cxnId="{7E986BA9-DA83-4ACC-9563-F178A935F50A}">
      <dgm:prSet/>
      <dgm:spPr/>
      <dgm:t>
        <a:bodyPr/>
        <a:lstStyle/>
        <a:p>
          <a:endParaRPr lang="en-ZA"/>
        </a:p>
      </dgm:t>
    </dgm:pt>
    <dgm:pt modelId="{361112AA-051A-4CB5-8EC0-CBF24E20288D}">
      <dgm:prSet phldrT="[Text]" custT="1"/>
      <dgm:spPr>
        <a:solidFill>
          <a:srgbClr val="FF0000">
            <a:alpha val="90000"/>
          </a:srgbClr>
        </a:solidFill>
        <a:ln>
          <a:solidFill>
            <a:srgbClr val="FF0000">
              <a:alpha val="90000"/>
            </a:srgbClr>
          </a:solidFill>
        </a:ln>
      </dgm:spPr>
      <dgm:t>
        <a:bodyPr/>
        <a:lstStyle/>
        <a:p>
          <a:endParaRPr lang="en-ZA" sz="1200" dirty="0"/>
        </a:p>
      </dgm:t>
    </dgm:pt>
    <dgm:pt modelId="{A013E765-4D2B-41F5-B7DA-DD2EF102F96C}" type="parTrans" cxnId="{6AB48E46-C363-40F6-B998-06566A18D726}">
      <dgm:prSet/>
      <dgm:spPr/>
      <dgm:t>
        <a:bodyPr/>
        <a:lstStyle/>
        <a:p>
          <a:endParaRPr lang="en-ZA"/>
        </a:p>
      </dgm:t>
    </dgm:pt>
    <dgm:pt modelId="{F0409E3F-847A-48CC-AA54-FD640787991B}" type="sibTrans" cxnId="{6AB48E46-C363-40F6-B998-06566A18D726}">
      <dgm:prSet/>
      <dgm:spPr/>
      <dgm:t>
        <a:bodyPr/>
        <a:lstStyle/>
        <a:p>
          <a:endParaRPr lang="en-ZA"/>
        </a:p>
      </dgm:t>
    </dgm:pt>
    <dgm:pt modelId="{243867A8-B04E-4924-A81C-3133E7B25CAB}">
      <dgm:prSet phldrT="[Text]" custT="1"/>
      <dgm:spPr>
        <a:solidFill>
          <a:srgbClr val="FF0000">
            <a:alpha val="90000"/>
          </a:srgbClr>
        </a:solidFill>
        <a:ln>
          <a:solidFill>
            <a:srgbClr val="FF0000">
              <a:alpha val="90000"/>
            </a:srgbClr>
          </a:solidFill>
        </a:ln>
      </dgm:spPr>
      <dgm:t>
        <a:bodyPr/>
        <a:lstStyle/>
        <a:p>
          <a:endParaRPr lang="en-ZA" sz="1200" dirty="0"/>
        </a:p>
      </dgm:t>
    </dgm:pt>
    <dgm:pt modelId="{544B02E5-295F-4667-84AC-B733839CFAA4}" type="parTrans" cxnId="{97D26AF8-0EBD-49B6-BC25-AA3651BAFA24}">
      <dgm:prSet/>
      <dgm:spPr/>
      <dgm:t>
        <a:bodyPr/>
        <a:lstStyle/>
        <a:p>
          <a:endParaRPr lang="en-ZA"/>
        </a:p>
      </dgm:t>
    </dgm:pt>
    <dgm:pt modelId="{96D183DC-488A-4262-9362-41658F9B894F}" type="sibTrans" cxnId="{97D26AF8-0EBD-49B6-BC25-AA3651BAFA24}">
      <dgm:prSet/>
      <dgm:spPr/>
      <dgm:t>
        <a:bodyPr/>
        <a:lstStyle/>
        <a:p>
          <a:endParaRPr lang="en-ZA"/>
        </a:p>
      </dgm:t>
    </dgm:pt>
    <dgm:pt modelId="{92B0C556-8B26-4090-8E17-CCCA1FB96B12}">
      <dgm:prSet phldrT="[Text]" custT="1"/>
      <dgm:spPr>
        <a:solidFill>
          <a:srgbClr val="FF0000">
            <a:alpha val="90000"/>
          </a:srgbClr>
        </a:solidFill>
        <a:ln>
          <a:solidFill>
            <a:srgbClr val="FF0000">
              <a:alpha val="90000"/>
            </a:srgbClr>
          </a:solidFill>
        </a:ln>
      </dgm:spPr>
      <dgm:t>
        <a:bodyPr/>
        <a:lstStyle/>
        <a:p>
          <a:endParaRPr lang="en-ZA" sz="1200" dirty="0"/>
        </a:p>
      </dgm:t>
    </dgm:pt>
    <dgm:pt modelId="{A7438B25-6689-47B5-938C-091618219D98}" type="parTrans" cxnId="{E62BD1E2-8CB3-4962-A38D-DEF4B658F9D0}">
      <dgm:prSet/>
      <dgm:spPr/>
      <dgm:t>
        <a:bodyPr/>
        <a:lstStyle/>
        <a:p>
          <a:endParaRPr lang="en-ZA"/>
        </a:p>
      </dgm:t>
    </dgm:pt>
    <dgm:pt modelId="{1F3E9C0B-F1F6-4851-9E26-106C18EB42BC}" type="sibTrans" cxnId="{E62BD1E2-8CB3-4962-A38D-DEF4B658F9D0}">
      <dgm:prSet/>
      <dgm:spPr/>
      <dgm:t>
        <a:bodyPr/>
        <a:lstStyle/>
        <a:p>
          <a:endParaRPr lang="en-ZA"/>
        </a:p>
      </dgm:t>
    </dgm:pt>
    <dgm:pt modelId="{7A4BFAEF-E412-44D5-9D26-18C3BA14C020}">
      <dgm:prSet phldrT="[Text]" custT="1"/>
      <dgm:spPr>
        <a:solidFill>
          <a:srgbClr val="0070C0">
            <a:alpha val="90000"/>
          </a:srgbClr>
        </a:solidFill>
      </dgm:spPr>
      <dgm:t>
        <a:bodyPr/>
        <a:lstStyle/>
        <a:p>
          <a:pPr algn="just"/>
          <a:endParaRPr lang="en-ZA" sz="1200" dirty="0"/>
        </a:p>
      </dgm:t>
    </dgm:pt>
    <dgm:pt modelId="{D3A95259-E781-433D-B8A2-D41075ECE241}" type="sibTrans" cxnId="{69B80E08-EC4D-40EC-B918-D4160CC2A87C}">
      <dgm:prSet/>
      <dgm:spPr/>
      <dgm:t>
        <a:bodyPr/>
        <a:lstStyle/>
        <a:p>
          <a:endParaRPr lang="en-ZA"/>
        </a:p>
      </dgm:t>
    </dgm:pt>
    <dgm:pt modelId="{342F1E81-372E-4925-A2D8-C60739D3D925}" type="parTrans" cxnId="{69B80E08-EC4D-40EC-B918-D4160CC2A87C}">
      <dgm:prSet/>
      <dgm:spPr/>
      <dgm:t>
        <a:bodyPr/>
        <a:lstStyle/>
        <a:p>
          <a:endParaRPr lang="en-ZA"/>
        </a:p>
      </dgm:t>
    </dgm:pt>
    <dgm:pt modelId="{877A86DA-4626-4501-931D-BFFFBAEBD27A}">
      <dgm:prSet phldrT="[Text]" custT="1"/>
      <dgm:spPr>
        <a:solidFill>
          <a:srgbClr val="0070C0">
            <a:alpha val="90000"/>
          </a:srgbClr>
        </a:solidFill>
      </dgm:spPr>
      <dgm:t>
        <a:bodyPr/>
        <a:lstStyle/>
        <a:p>
          <a:pPr algn="just"/>
          <a:r>
            <a:rPr lang="en-ZA" sz="1400" dirty="0" smtClean="0"/>
            <a:t>A caring, accessible and customer centric UIF that contributes towards poverty alleviation.</a:t>
          </a:r>
          <a:endParaRPr lang="en-ZA" sz="1400" dirty="0"/>
        </a:p>
      </dgm:t>
    </dgm:pt>
    <dgm:pt modelId="{DD1590DC-FD29-47A1-86F3-2E61B11CF011}" type="sibTrans" cxnId="{40BA7DDF-3623-409C-82E6-148ACB16B1A8}">
      <dgm:prSet/>
      <dgm:spPr/>
      <dgm:t>
        <a:bodyPr/>
        <a:lstStyle/>
        <a:p>
          <a:endParaRPr lang="en-ZA"/>
        </a:p>
      </dgm:t>
    </dgm:pt>
    <dgm:pt modelId="{A2C99B03-61DB-48BF-9817-BF30DC3CBCBA}" type="parTrans" cxnId="{40BA7DDF-3623-409C-82E6-148ACB16B1A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6011" custLinFactNeighborY="2217">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97D26AF8-0EBD-49B6-BC25-AA3651BAFA24}" srcId="{37BD2E6E-2EA9-40C8-A233-EA45C0EF2D47}" destId="{243867A8-B04E-4924-A81C-3133E7B25CAB}" srcOrd="1" destOrd="0" parTransId="{544B02E5-295F-4667-84AC-B733839CFAA4}" sibTransId="{96D183DC-488A-4262-9362-41658F9B894F}"/>
    <dgm:cxn modelId="{4FA82752-8B5C-4E88-9F03-6471E675CDCB}" type="presOf" srcId="{243867A8-B04E-4924-A81C-3133E7B25CAB}" destId="{6688B4AF-6AA6-4D8E-932F-CD25171C8CAB}" srcOrd="0" destOrd="1" presId="urn:microsoft.com/office/officeart/2005/8/layout/vList6"/>
    <dgm:cxn modelId="{7E986BA9-DA83-4ACC-9563-F178A935F50A}" srcId="{47C475C2-CF4F-43CF-9C99-420F5EAAAED8}" destId="{F449248D-048D-4BED-9E7E-C41040926184}" srcOrd="0" destOrd="0" parTransId="{6325610E-D3EF-4BB1-AC0C-BAD0E9D89FEC}" sibTransId="{0DF98C0D-8A0C-4B21-A797-02FFAEBAFA4A}"/>
    <dgm:cxn modelId="{E62BD1E2-8CB3-4962-A38D-DEF4B658F9D0}" srcId="{37BD2E6E-2EA9-40C8-A233-EA45C0EF2D47}" destId="{92B0C556-8B26-4090-8E17-CCCA1FB96B12}" srcOrd="2" destOrd="0" parTransId="{A7438B25-6689-47B5-938C-091618219D98}" sibTransId="{1F3E9C0B-F1F6-4851-9E26-106C18EB42BC}"/>
    <dgm:cxn modelId="{69CB9E91-EA04-4EF7-8DAB-48D94CAA26EB}" type="presOf" srcId="{47C475C2-CF4F-43CF-9C99-420F5EAAAED8}" destId="{B13FCCB6-D8C4-4E8E-875D-04DC498322DD}" srcOrd="0" destOrd="0" presId="urn:microsoft.com/office/officeart/2005/8/layout/vList6"/>
    <dgm:cxn modelId="{A5E999D5-7783-48F9-BE55-AEC04F94BBBD}" type="presOf" srcId="{361112AA-051A-4CB5-8EC0-CBF24E20288D}" destId="{6688B4AF-6AA6-4D8E-932F-CD25171C8CAB}" srcOrd="0" destOrd="0" presId="urn:microsoft.com/office/officeart/2005/8/layout/vList6"/>
    <dgm:cxn modelId="{A2A1D1DC-7039-4693-8653-3B5C5674C53E}" srcId="{47C475C2-CF4F-43CF-9C99-420F5EAAAED8}" destId="{2B077CFF-6608-4D5C-8EAC-28C26A38CB7F}" srcOrd="3" destOrd="0" parTransId="{741A48A9-DB6D-4D3E-8C5F-F4A0F7E66C12}" sibTransId="{C62732FD-DC6C-46E1-8CC1-E5FA96055FEF}"/>
    <dgm:cxn modelId="{D4AC495A-D8F8-4A35-B59F-B505B778F4AE}" type="presOf" srcId="{6A164AA4-73EF-4FC4-A5E2-0863B6F9F0A0}" destId="{3B8BCAA4-EBDC-4A5B-B4A8-2A5DED69D84C}" srcOrd="0" destOrd="0" presId="urn:microsoft.com/office/officeart/2005/8/layout/vList6"/>
    <dgm:cxn modelId="{B1528CCF-A7E5-4C62-A0B6-4B84ACC203A4}" type="presOf" srcId="{92B0C556-8B26-4090-8E17-CCCA1FB96B12}" destId="{6688B4AF-6AA6-4D8E-932F-CD25171C8CAB}" srcOrd="0" destOrd="2" presId="urn:microsoft.com/office/officeart/2005/8/layout/vList6"/>
    <dgm:cxn modelId="{A039E313-EC52-4733-8759-58FEA6A299D8}" type="presOf" srcId="{F449248D-048D-4BED-9E7E-C41040926184}" destId="{07EE1850-BAF5-40D0-B53D-2F4E54584F4C}" srcOrd="0" destOrd="0" presId="urn:microsoft.com/office/officeart/2005/8/layout/vList6"/>
    <dgm:cxn modelId="{6E5CB121-67BD-44F2-B3C0-E0BF44B942D0}" type="presOf" srcId="{877A86DA-4626-4501-931D-BFFFBAEBD27A}" destId="{07EE1850-BAF5-40D0-B53D-2F4E54584F4C}" srcOrd="0" destOrd="2" presId="urn:microsoft.com/office/officeart/2005/8/layout/vList6"/>
    <dgm:cxn modelId="{03FAAAA1-FE1F-4486-87ED-F0D9147995D9}" type="presOf" srcId="{2B077CFF-6608-4D5C-8EAC-28C26A38CB7F}" destId="{07EE1850-BAF5-40D0-B53D-2F4E54584F4C}" srcOrd="0" destOrd="3" presId="urn:microsoft.com/office/officeart/2005/8/layout/vList6"/>
    <dgm:cxn modelId="{133B5E03-369D-4549-8322-A7E9FA4CE798}" type="presOf" srcId="{844F7189-52D7-43B0-A6F6-3D28D5AD8CFD}" destId="{6688B4AF-6AA6-4D8E-932F-CD25171C8CAB}" srcOrd="0" destOrd="4" presId="urn:microsoft.com/office/officeart/2005/8/layout/vList6"/>
    <dgm:cxn modelId="{69B80E08-EC4D-40EC-B918-D4160CC2A87C}" srcId="{47C475C2-CF4F-43CF-9C99-420F5EAAAED8}" destId="{7A4BFAEF-E412-44D5-9D26-18C3BA14C020}" srcOrd="1" destOrd="0" parTransId="{342F1E81-372E-4925-A2D8-C60739D3D925}" sibTransId="{D3A95259-E781-433D-B8A2-D41075ECE241}"/>
    <dgm:cxn modelId="{F59CDA31-C321-45FA-A646-94ED6CA4DED2}" type="presOf" srcId="{7A4BFAEF-E412-44D5-9D26-18C3BA14C020}" destId="{07EE1850-BAF5-40D0-B53D-2F4E54584F4C}" srcOrd="0" destOrd="1" presId="urn:microsoft.com/office/officeart/2005/8/layout/vList6"/>
    <dgm:cxn modelId="{40BA7DDF-3623-409C-82E6-148ACB16B1A8}" srcId="{47C475C2-CF4F-43CF-9C99-420F5EAAAED8}" destId="{877A86DA-4626-4501-931D-BFFFBAEBD27A}" srcOrd="2" destOrd="0" parTransId="{A2C99B03-61DB-48BF-9817-BF30DC3CBCBA}" sibTransId="{DD1590DC-FD29-47A1-86F3-2E61B11CF011}"/>
    <dgm:cxn modelId="{C084D75F-47C9-4B51-B507-E076AA2C3E2E}" srcId="{6A164AA4-73EF-4FC4-A5E2-0863B6F9F0A0}" destId="{47C475C2-CF4F-43CF-9C99-420F5EAAAED8}" srcOrd="0" destOrd="0" parTransId="{7C50613D-AFAD-43F5-B0C4-CA1E84DEC531}" sibTransId="{95ABED71-F5DF-4170-9C7C-7388571C4A7D}"/>
    <dgm:cxn modelId="{2652BB85-E13C-48C3-8675-B98FBE40F11D}" type="presOf" srcId="{D6D2E13C-6C33-40F1-ABF9-12D46B42D89D}" destId="{6688B4AF-6AA6-4D8E-932F-CD25171C8CAB}" srcOrd="0" destOrd="3" presId="urn:microsoft.com/office/officeart/2005/8/layout/vList6"/>
    <dgm:cxn modelId="{6AB48E46-C363-40F6-B998-06566A18D726}" srcId="{37BD2E6E-2EA9-40C8-A233-EA45C0EF2D47}" destId="{361112AA-051A-4CB5-8EC0-CBF24E20288D}" srcOrd="0" destOrd="0" parTransId="{A013E765-4D2B-41F5-B7DA-DD2EF102F96C}" sibTransId="{F0409E3F-847A-48CC-AA54-FD640787991B}"/>
    <dgm:cxn modelId="{B08EFB14-D448-4C0F-BA95-C1656CB2CE04}" type="presOf" srcId="{37BD2E6E-2EA9-40C8-A233-EA45C0EF2D47}" destId="{7C3F0D60-2079-4977-8666-951D1D7CC094}" srcOrd="0" destOrd="0" presId="urn:microsoft.com/office/officeart/2005/8/layout/vList6"/>
    <dgm:cxn modelId="{9DB190BE-E995-4087-9347-789006796E08}" srcId="{37BD2E6E-2EA9-40C8-A233-EA45C0EF2D47}" destId="{844F7189-52D7-43B0-A6F6-3D28D5AD8CFD}" srcOrd="4" destOrd="0" parTransId="{7C5C41C7-8BAC-40C4-A3F8-606958E1BB2F}" sibTransId="{5778600B-B938-4D19-8C13-CA9680682312}"/>
    <dgm:cxn modelId="{7CF5B2B3-8166-4DCA-87F6-0065A2486800}" srcId="{6A164AA4-73EF-4FC4-A5E2-0863B6F9F0A0}" destId="{37BD2E6E-2EA9-40C8-A233-EA45C0EF2D47}" srcOrd="1" destOrd="0" parTransId="{D91638F0-D3F4-4AF5-BBD3-6043007A31AA}" sibTransId="{D7570C23-1582-46E0-8324-781BBBEB5843}"/>
    <dgm:cxn modelId="{C3D0C323-7166-4C15-8AD0-449114317143}" srcId="{37BD2E6E-2EA9-40C8-A233-EA45C0EF2D47}" destId="{D6D2E13C-6C33-40F1-ABF9-12D46B42D89D}" srcOrd="3" destOrd="0" parTransId="{56B2693A-969F-465C-9757-F5E80B7D7A0D}" sibTransId="{3D786E5B-8736-461A-8CB8-748C048ABA50}"/>
    <dgm:cxn modelId="{0FE996B7-CA20-4F45-B371-C0603E7514C1}" type="presParOf" srcId="{3B8BCAA4-EBDC-4A5B-B4A8-2A5DED69D84C}" destId="{BF66B655-2348-4A66-86ED-4725E787C550}" srcOrd="0" destOrd="0" presId="urn:microsoft.com/office/officeart/2005/8/layout/vList6"/>
    <dgm:cxn modelId="{89808711-A794-460C-9D63-A5432641BA60}" type="presParOf" srcId="{BF66B655-2348-4A66-86ED-4725E787C550}" destId="{B13FCCB6-D8C4-4E8E-875D-04DC498322DD}" srcOrd="0" destOrd="0" presId="urn:microsoft.com/office/officeart/2005/8/layout/vList6"/>
    <dgm:cxn modelId="{73763362-4FDE-4428-AF69-FC337A73E46D}" type="presParOf" srcId="{BF66B655-2348-4A66-86ED-4725E787C550}" destId="{07EE1850-BAF5-40D0-B53D-2F4E54584F4C}" srcOrd="1" destOrd="0" presId="urn:microsoft.com/office/officeart/2005/8/layout/vList6"/>
    <dgm:cxn modelId="{CC1951A8-FF33-4AEC-8F7B-A5D70CF8E5DF}" type="presParOf" srcId="{3B8BCAA4-EBDC-4A5B-B4A8-2A5DED69D84C}" destId="{5CB485A2-71E2-41FA-A3CB-145C7089E895}" srcOrd="1" destOrd="0" presId="urn:microsoft.com/office/officeart/2005/8/layout/vList6"/>
    <dgm:cxn modelId="{6D304C70-1D18-4950-AD99-2EC8345EAD79}" type="presParOf" srcId="{3B8BCAA4-EBDC-4A5B-B4A8-2A5DED69D84C}" destId="{65DC04E7-CBED-41E2-B4AD-040787C1A431}" srcOrd="2" destOrd="0" presId="urn:microsoft.com/office/officeart/2005/8/layout/vList6"/>
    <dgm:cxn modelId="{D3E32069-012C-499F-B92B-2B6588F05642}" type="presParOf" srcId="{65DC04E7-CBED-41E2-B4AD-040787C1A431}" destId="{7C3F0D60-2079-4977-8666-951D1D7CC094}" srcOrd="0" destOrd="0" presId="urn:microsoft.com/office/officeart/2005/8/layout/vList6"/>
    <dgm:cxn modelId="{E96A9AF2-FE49-45C1-A074-252C36C924C8}"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ZA"/>
        </a:p>
      </dgm:t>
    </dgm:pt>
    <dgm:pt modelId="{9A6A0FBB-F0E7-4C6E-9986-0F8F222D1446}">
      <dgm:prSet phldrT="[Text]" custT="1"/>
      <dgm:spPr>
        <a:solidFill>
          <a:srgbClr val="FF0000">
            <a:alpha val="50000"/>
          </a:srgbClr>
        </a:solidFill>
        <a:ln>
          <a:solidFill>
            <a:srgbClr val="FF0000"/>
          </a:solidFill>
        </a:ln>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a:solidFill>
          <a:schemeClr val="accent1">
            <a:lumMod val="60000"/>
            <a:lumOff val="40000"/>
            <a:alpha val="50000"/>
          </a:schemeClr>
        </a:solidFill>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a:solidFill>
          <a:schemeClr val="accent2">
            <a:lumMod val="60000"/>
            <a:lumOff val="40000"/>
            <a:alpha val="50000"/>
          </a:schemeClr>
        </a:solidFill>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a:solidFill>
          <a:schemeClr val="accent1">
            <a:lumMod val="60000"/>
            <a:lumOff val="40000"/>
            <a:alpha val="50000"/>
          </a:schemeClr>
        </a:solidFill>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a:solidFill>
          <a:schemeClr val="accent2">
            <a:lumMod val="40000"/>
            <a:lumOff val="60000"/>
            <a:alpha val="50000"/>
          </a:schemeClr>
        </a:solidFill>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a:solidFill>
          <a:schemeClr val="tx2">
            <a:lumMod val="60000"/>
            <a:lumOff val="40000"/>
            <a:alpha val="50000"/>
          </a:schemeClr>
        </a:solidFill>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a:solidFill>
          <a:schemeClr val="accent2">
            <a:lumMod val="60000"/>
            <a:lumOff val="40000"/>
            <a:alpha val="50000"/>
          </a:schemeClr>
        </a:solidFill>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custScaleX="116012">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custRadScaleRad="108505" custRadScaleInc="952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26553">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ScaleX="132600"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31951" custRadScaleRad="99478" custRadScaleInc="2704">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custRadScaleRad="103673" custRadScaleInc="-6029">
        <dgm:presLayoutVars>
          <dgm:bulletEnabled val="1"/>
        </dgm:presLayoutVars>
      </dgm:prSet>
      <dgm:spPr/>
      <dgm:t>
        <a:bodyPr/>
        <a:lstStyle/>
        <a:p>
          <a:endParaRPr lang="en-ZA"/>
        </a:p>
      </dgm:t>
    </dgm:pt>
  </dgm:ptLst>
  <dgm:cxnLst>
    <dgm:cxn modelId="{2CF29068-EE21-417A-87AF-F46570FB1413}" srcId="{9A6A0FBB-F0E7-4C6E-9986-0F8F222D1446}" destId="{6514DFC9-6043-4059-A912-5212A1A1A185}" srcOrd="4" destOrd="0" parTransId="{AEE0295A-A081-4F96-B857-461D881D108E}" sibTransId="{74380DAA-BF58-4533-A7B8-560E69AB04E1}"/>
    <dgm:cxn modelId="{BCE0139B-F337-4B45-986F-EC0A29A3116E}" type="presOf" srcId="{17AF5370-203D-48FF-857A-EFD15E86023F}" destId="{DD9A1B63-60A4-4FEF-9BDA-A895848E642F}" srcOrd="0" destOrd="0" presId="urn:microsoft.com/office/officeart/2005/8/layout/radial3"/>
    <dgm:cxn modelId="{B8857566-06A2-4C91-99E1-A0A38576BE97}" srcId="{9A6A0FBB-F0E7-4C6E-9986-0F8F222D1446}" destId="{8F950D0B-EA57-493B-B6D5-A830A441E548}" srcOrd="2" destOrd="0" parTransId="{A1FD8E82-3F46-4820-BB94-F796CC10E988}" sibTransId="{5D9AB937-2905-4ED9-AFDB-5C5284B53025}"/>
    <dgm:cxn modelId="{3C21E1B7-3622-4227-B9F5-0533E8A0E372}" type="presOf" srcId="{9A6A0FBB-F0E7-4C6E-9986-0F8F222D1446}" destId="{EC6EC769-8EEF-4C08-AC9A-93276F34EFB5}" srcOrd="0" destOrd="0" presId="urn:microsoft.com/office/officeart/2005/8/layout/radial3"/>
    <dgm:cxn modelId="{4C55A1F8-2DC0-4B41-85BA-844719BD7C3A}" type="presOf" srcId="{D4689C61-03B1-4F9F-8214-6F9E9A51B15D}" destId="{3989D15F-B3E4-4A10-ABA8-7DF090E51CF3}" srcOrd="0" destOrd="0" presId="urn:microsoft.com/office/officeart/2005/8/layout/radial3"/>
    <dgm:cxn modelId="{5773C366-C486-4F96-AC05-5D2C33E2A84E}" srcId="{9A6A0FBB-F0E7-4C6E-9986-0F8F222D1446}" destId="{17AF5370-203D-48FF-857A-EFD15E86023F}" srcOrd="5" destOrd="0" parTransId="{575F64E3-A465-4A3B-B315-8A8BDE06E621}" sibTransId="{54BE92E6-BFB3-4347-849C-F45BA943FCD4}"/>
    <dgm:cxn modelId="{C618C20F-0902-4469-8D2E-B0102EE2ACD1}" srcId="{AC568356-4B6D-4E2C-A639-E936DC23A224}" destId="{9A6A0FBB-F0E7-4C6E-9986-0F8F222D1446}" srcOrd="0" destOrd="0" parTransId="{02B24B5C-49FF-462F-8517-9F6A2BB4C833}" sibTransId="{35F22032-BEA7-4C6A-8754-5F167630AF98}"/>
    <dgm:cxn modelId="{8F9EF5E6-FA06-4634-8436-89F0A83DFEE3}" type="presOf" srcId="{462072B9-A2FA-4EB3-9C89-E1193302BA58}" destId="{366DBAD5-093C-45F5-BC1D-9BD7F5FB4ACC}" srcOrd="0" destOrd="0" presId="urn:microsoft.com/office/officeart/2005/8/layout/radial3"/>
    <dgm:cxn modelId="{546AB393-0F2D-49FB-AF2D-BE3BC6C6E48A}" type="presOf" srcId="{AC568356-4B6D-4E2C-A639-E936DC23A224}" destId="{B0B6FB93-8BA2-4286-87C8-C62F20D034A1}" srcOrd="0" destOrd="0" presId="urn:microsoft.com/office/officeart/2005/8/layout/radial3"/>
    <dgm:cxn modelId="{64DA56A3-D54E-44A5-B69A-18FBA852BA53}" srcId="{9A6A0FBB-F0E7-4C6E-9986-0F8F222D1446}" destId="{22C640A1-D282-44E1-A3AA-3B10170879FC}" srcOrd="3" destOrd="0" parTransId="{D9B652CA-9B55-449C-87B8-F3F01AB6027D}" sibTransId="{DBDC2166-BD5F-4FB0-8ADA-5A11D1E70981}"/>
    <dgm:cxn modelId="{A76AAC2C-A82D-48F3-9120-F61B940ACE5B}" type="presOf" srcId="{22C640A1-D282-44E1-A3AA-3B10170879FC}" destId="{060E153B-7EB3-43A1-93D6-910050D93454}" srcOrd="0" destOrd="0" presId="urn:microsoft.com/office/officeart/2005/8/layout/radial3"/>
    <dgm:cxn modelId="{8C60ED82-B92B-4C6A-8055-F9F92671A9D0}" type="presOf" srcId="{32D33C4C-E7F7-4C08-82CC-D0483EB50B58}" destId="{F08F106E-7594-4A87-81D5-08D144B01B4C}" srcOrd="0" destOrd="0" presId="urn:microsoft.com/office/officeart/2005/8/layout/radial3"/>
    <dgm:cxn modelId="{CB7FF6C5-38EC-40F8-A329-1665EF63813A}" srcId="{9A6A0FBB-F0E7-4C6E-9986-0F8F222D1446}" destId="{462072B9-A2FA-4EB3-9C89-E1193302BA58}" srcOrd="1" destOrd="0" parTransId="{2FEA06B8-49CD-4259-9AF2-4E7F5D3AB28D}" sibTransId="{8D74C6CD-0324-493B-91DE-1A6856DA77ED}"/>
    <dgm:cxn modelId="{907349DB-9539-4639-A389-AC2BC9BBFE9C}" srcId="{9A6A0FBB-F0E7-4C6E-9986-0F8F222D1446}" destId="{32D33C4C-E7F7-4C08-82CC-D0483EB50B58}" srcOrd="0" destOrd="0" parTransId="{EAA7C509-1B7F-43D1-B0EE-4ED78D8AE2ED}" sibTransId="{3E0D6E1D-08E7-4065-ACFA-3FA066E258DB}"/>
    <dgm:cxn modelId="{7144FB99-799B-4030-A661-38E8DA620D0C}" srcId="{9A6A0FBB-F0E7-4C6E-9986-0F8F222D1446}" destId="{D4689C61-03B1-4F9F-8214-6F9E9A51B15D}" srcOrd="6" destOrd="0" parTransId="{24E86119-5548-4B2A-8265-7B0102888C7A}" sibTransId="{4A2DB0E8-470E-4D3F-81B8-7D4B05B7F810}"/>
    <dgm:cxn modelId="{34024AC0-A26D-47D4-B99A-70BFC1F8CB64}" type="presOf" srcId="{8F950D0B-EA57-493B-B6D5-A830A441E548}" destId="{076AA3A6-C0F2-4AA4-A06C-642DB1E27F2A}" srcOrd="0" destOrd="0" presId="urn:microsoft.com/office/officeart/2005/8/layout/radial3"/>
    <dgm:cxn modelId="{5E109645-FCC6-45C9-B35F-1D8E9664402D}" type="presOf" srcId="{6514DFC9-6043-4059-A912-5212A1A1A185}" destId="{29EB6C18-4A8A-426D-9C93-2A0388B4EC0D}" srcOrd="0" destOrd="0" presId="urn:microsoft.com/office/officeart/2005/8/layout/radial3"/>
    <dgm:cxn modelId="{04D76FEC-91A1-493C-B92F-C834D56BE8D2}" type="presParOf" srcId="{B0B6FB93-8BA2-4286-87C8-C62F20D034A1}" destId="{3DAA1FB1-3984-4CD9-BF6C-0EC533998B7D}" srcOrd="0" destOrd="0" presId="urn:microsoft.com/office/officeart/2005/8/layout/radial3"/>
    <dgm:cxn modelId="{9293FFAF-B1E8-4317-B600-BE38DBA871DB}" type="presParOf" srcId="{3DAA1FB1-3984-4CD9-BF6C-0EC533998B7D}" destId="{EC6EC769-8EEF-4C08-AC9A-93276F34EFB5}" srcOrd="0" destOrd="0" presId="urn:microsoft.com/office/officeart/2005/8/layout/radial3"/>
    <dgm:cxn modelId="{242D3EC6-AC60-42BD-BC0A-0C6408355106}" type="presParOf" srcId="{3DAA1FB1-3984-4CD9-BF6C-0EC533998B7D}" destId="{F08F106E-7594-4A87-81D5-08D144B01B4C}" srcOrd="1" destOrd="0" presId="urn:microsoft.com/office/officeart/2005/8/layout/radial3"/>
    <dgm:cxn modelId="{D3E6681D-13C1-4024-937E-5987F25E46B4}" type="presParOf" srcId="{3DAA1FB1-3984-4CD9-BF6C-0EC533998B7D}" destId="{366DBAD5-093C-45F5-BC1D-9BD7F5FB4ACC}" srcOrd="2" destOrd="0" presId="urn:microsoft.com/office/officeart/2005/8/layout/radial3"/>
    <dgm:cxn modelId="{C6BCC050-4610-4EDC-BA54-3372E38BF261}" type="presParOf" srcId="{3DAA1FB1-3984-4CD9-BF6C-0EC533998B7D}" destId="{076AA3A6-C0F2-4AA4-A06C-642DB1E27F2A}" srcOrd="3" destOrd="0" presId="urn:microsoft.com/office/officeart/2005/8/layout/radial3"/>
    <dgm:cxn modelId="{A2E21E57-99BF-401B-AC2B-5783E957FAB2}" type="presParOf" srcId="{3DAA1FB1-3984-4CD9-BF6C-0EC533998B7D}" destId="{060E153B-7EB3-43A1-93D6-910050D93454}" srcOrd="4" destOrd="0" presId="urn:microsoft.com/office/officeart/2005/8/layout/radial3"/>
    <dgm:cxn modelId="{023C2F68-F328-4B1D-8268-7C54D5C0B2D7}" type="presParOf" srcId="{3DAA1FB1-3984-4CD9-BF6C-0EC533998B7D}" destId="{29EB6C18-4A8A-426D-9C93-2A0388B4EC0D}" srcOrd="5" destOrd="0" presId="urn:microsoft.com/office/officeart/2005/8/layout/radial3"/>
    <dgm:cxn modelId="{90B4CD92-49CF-41E6-818C-88E136014227}" type="presParOf" srcId="{3DAA1FB1-3984-4CD9-BF6C-0EC533998B7D}" destId="{DD9A1B63-60A4-4FEF-9BDA-A895848E642F}" srcOrd="6" destOrd="0" presId="urn:microsoft.com/office/officeart/2005/8/layout/radial3"/>
    <dgm:cxn modelId="{F85AFBBF-9146-45B1-A98B-70B907587F54}"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a:t>
          </a:r>
          <a:r>
            <a:rPr lang="en-ZA" sz="1100" dirty="0" smtClean="0">
              <a:solidFill>
                <a:schemeClr val="tx1"/>
              </a:solidFill>
            </a:rPr>
            <a:t>Outcome 4    : Decent employment  through an inclusive              </a:t>
          </a:r>
        </a:p>
        <a:p>
          <a:pPr algn="just"/>
          <a:r>
            <a:rPr lang="en-ZA" sz="1100" dirty="0" smtClean="0">
              <a:solidFill>
                <a:schemeClr val="tx1"/>
              </a:solidFill>
            </a:rPr>
            <a:t>                               economic  growth    </a:t>
          </a:r>
        </a:p>
        <a:p>
          <a:r>
            <a:rPr lang="en-ZA" sz="1100" dirty="0" smtClean="0">
              <a:solidFill>
                <a:schemeClr val="tx1"/>
              </a:solidFill>
            </a:rPr>
            <a:t>2. Outcome 12 : An efficient , effective &amp; development </a:t>
          </a:r>
        </a:p>
        <a:p>
          <a:r>
            <a:rPr lang="en-ZA" sz="1100" dirty="0" smtClean="0">
              <a:solidFill>
                <a:schemeClr val="tx1"/>
              </a:solidFill>
            </a:rPr>
            <a:t>                             oriented public service and an empowered</a:t>
          </a:r>
        </a:p>
        <a:p>
          <a:r>
            <a:rPr lang="en-ZA" sz="1100" dirty="0" smtClean="0">
              <a:solidFill>
                <a:schemeClr val="tx1"/>
              </a:solidFill>
            </a:rPr>
            <a:t>                             and inclusive citizenship</a:t>
          </a:r>
        </a:p>
        <a:p>
          <a:r>
            <a:rPr lang="en-ZA" sz="1100" dirty="0" smtClean="0">
              <a:solidFill>
                <a:schemeClr val="tx1"/>
              </a:solidFill>
            </a:rPr>
            <a:t>3. Outcome 13: An inclusive &amp; responsive social protection </a:t>
          </a:r>
        </a:p>
        <a:p>
          <a:pPr algn="l"/>
          <a:r>
            <a:rPr lang="en-ZA" sz="11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158547" custScaleY="132984" custRadScaleRad="63128" custRadScaleInc="-41376">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26490" custScaleY="243219" custRadScaleRad="74946" custRadScaleInc="20293">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ScaleX="146834"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33559"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3799177" custScaleY="95658"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35740067-78C6-49D9-A3FF-3EB638B84BBB}" type="presOf" srcId="{B735D40F-2B5F-4008-842A-2A077B9B57FE}" destId="{8EAEE63D-44CD-4F2A-BC2E-CF35056605E6}" srcOrd="1" destOrd="0" presId="urn:microsoft.com/office/officeart/2005/8/layout/cycle7"/>
    <dgm:cxn modelId="{F2426367-7B94-493E-9E99-7C7EAF55ECF8}" type="presOf" srcId="{6CCADA61-B357-4B49-857F-CC308819DCF9}" destId="{F0D256B3-0B91-47C9-853B-3E69F3565A6D}" srcOrd="1" destOrd="0" presId="urn:microsoft.com/office/officeart/2005/8/layout/cycle7"/>
    <dgm:cxn modelId="{F2FCCF9B-F492-421B-8D0B-6F11F2493144}" type="presOf" srcId="{C844D762-B7B3-42CF-9728-D7460DF2E2BB}" destId="{113CDDF0-AC9C-4D1B-8DAD-E655C5ED831E}"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12E0D992-630C-4062-B34F-4967EC9DDC23}" type="presOf" srcId="{439B8226-93FE-41B2-B51A-463D213BD8AA}" destId="{98DDD1E2-FBAB-4E06-91C2-AC254B789D9A}" srcOrd="0" destOrd="0" presId="urn:microsoft.com/office/officeart/2005/8/layout/cycle7"/>
    <dgm:cxn modelId="{8543D073-9AE2-4F73-8C19-3EB128BB3754}" srcId="{C3DDFB44-8408-4D3F-9682-7E2B2390A460}" destId="{DC981208-CA66-4ABA-BD9A-B601BE006743}" srcOrd="1" destOrd="0" parTransId="{967F59A0-D141-4EDE-B1F3-CA868C251745}" sibTransId="{B735D40F-2B5F-4008-842A-2A077B9B57FE}"/>
    <dgm:cxn modelId="{2D492C7E-6845-4920-9DF0-9514C8891E84}" type="presOf" srcId="{439B8226-93FE-41B2-B51A-463D213BD8AA}" destId="{38DAE255-38C8-4219-95F0-3E12B8494981}" srcOrd="1" destOrd="0" presId="urn:microsoft.com/office/officeart/2005/8/layout/cycle7"/>
    <dgm:cxn modelId="{DAFE77B5-CDCC-4A0B-942B-699631FBFFD1}" type="presOf" srcId="{E715CBF0-B1D4-4C55-9641-77E32F89137C}" destId="{BF7F3B16-A30A-4083-8056-14E3B9434870}" srcOrd="0" destOrd="0" presId="urn:microsoft.com/office/officeart/2005/8/layout/cycle7"/>
    <dgm:cxn modelId="{8E5081CE-CDDA-4EE0-88F7-AD17219CD910}" type="presOf" srcId="{DC981208-CA66-4ABA-BD9A-B601BE006743}" destId="{05B281DB-E0F3-4A7C-A4C0-821E41DBE3FE}" srcOrd="0" destOrd="0" presId="urn:microsoft.com/office/officeart/2005/8/layout/cycle7"/>
    <dgm:cxn modelId="{1CC276B1-C40A-43B3-B1CE-D8C1ED83FA66}" type="presOf" srcId="{C3DDFB44-8408-4D3F-9682-7E2B2390A460}" destId="{B3ABD119-52B0-4AFE-8EC7-BD43126EC3C0}" srcOrd="0"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8A77A752-7295-427D-8772-224C9856F84A}" type="presOf" srcId="{B735D40F-2B5F-4008-842A-2A077B9B57FE}" destId="{D157B0E2-B402-4420-B452-3FC39A175FD6}" srcOrd="0" destOrd="0" presId="urn:microsoft.com/office/officeart/2005/8/layout/cycle7"/>
    <dgm:cxn modelId="{40A97F30-63A2-4896-9A8D-01C34254A074}" type="presOf" srcId="{6CCADA61-B357-4B49-857F-CC308819DCF9}" destId="{39266F25-4B0E-4DD7-BB83-C5F9918C3501}" srcOrd="0" destOrd="0" presId="urn:microsoft.com/office/officeart/2005/8/layout/cycle7"/>
    <dgm:cxn modelId="{E66BA212-8C8F-43B2-84EF-B84ED1B9F2AA}" type="presParOf" srcId="{B3ABD119-52B0-4AFE-8EC7-BD43126EC3C0}" destId="{113CDDF0-AC9C-4D1B-8DAD-E655C5ED831E}" srcOrd="0" destOrd="0" presId="urn:microsoft.com/office/officeart/2005/8/layout/cycle7"/>
    <dgm:cxn modelId="{3CF36659-750D-4D03-82C9-6D9403019278}" type="presParOf" srcId="{B3ABD119-52B0-4AFE-8EC7-BD43126EC3C0}" destId="{39266F25-4B0E-4DD7-BB83-C5F9918C3501}" srcOrd="1" destOrd="0" presId="urn:microsoft.com/office/officeart/2005/8/layout/cycle7"/>
    <dgm:cxn modelId="{FD500362-76BB-4778-8113-8C8B68FBF54A}" type="presParOf" srcId="{39266F25-4B0E-4DD7-BB83-C5F9918C3501}" destId="{F0D256B3-0B91-47C9-853B-3E69F3565A6D}" srcOrd="0" destOrd="0" presId="urn:microsoft.com/office/officeart/2005/8/layout/cycle7"/>
    <dgm:cxn modelId="{8CE67513-0B58-4E53-926A-479CF6AF4419}" type="presParOf" srcId="{B3ABD119-52B0-4AFE-8EC7-BD43126EC3C0}" destId="{05B281DB-E0F3-4A7C-A4C0-821E41DBE3FE}" srcOrd="2" destOrd="0" presId="urn:microsoft.com/office/officeart/2005/8/layout/cycle7"/>
    <dgm:cxn modelId="{E2692340-195F-4AF3-8844-C30245129774}" type="presParOf" srcId="{B3ABD119-52B0-4AFE-8EC7-BD43126EC3C0}" destId="{D157B0E2-B402-4420-B452-3FC39A175FD6}" srcOrd="3" destOrd="0" presId="urn:microsoft.com/office/officeart/2005/8/layout/cycle7"/>
    <dgm:cxn modelId="{AE1A0767-01FE-4FC4-B814-0500CAF9182F}" type="presParOf" srcId="{D157B0E2-B402-4420-B452-3FC39A175FD6}" destId="{8EAEE63D-44CD-4F2A-BC2E-CF35056605E6}" srcOrd="0" destOrd="0" presId="urn:microsoft.com/office/officeart/2005/8/layout/cycle7"/>
    <dgm:cxn modelId="{DB38E8E0-EFA8-4A35-B4D9-645529861C23}" type="presParOf" srcId="{B3ABD119-52B0-4AFE-8EC7-BD43126EC3C0}" destId="{BF7F3B16-A30A-4083-8056-14E3B9434870}" srcOrd="4" destOrd="0" presId="urn:microsoft.com/office/officeart/2005/8/layout/cycle7"/>
    <dgm:cxn modelId="{53C01701-EC47-4A42-B8E3-2BDC53553CA4}" type="presParOf" srcId="{B3ABD119-52B0-4AFE-8EC7-BD43126EC3C0}" destId="{98DDD1E2-FBAB-4E06-91C2-AC254B789D9A}" srcOrd="5" destOrd="0" presId="urn:microsoft.com/office/officeart/2005/8/layout/cycle7"/>
    <dgm:cxn modelId="{9CCB8428-2F59-4C25-BDFC-2B7B92F72362}"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200" dirty="0" smtClean="0"/>
            <a:t>Increase contributions collected by at least a rate equal to the prevailing Consumer Price Index</a:t>
          </a:r>
          <a:endParaRPr lang="en-ZA" sz="12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r>
            <a:rPr lang="en-ZA" sz="1200" dirty="0" smtClean="0"/>
            <a:t> </a:t>
          </a:r>
        </a:p>
        <a:p>
          <a:pPr algn="just"/>
          <a:r>
            <a:rPr lang="en-ZA" sz="1200" dirty="0" smtClean="0"/>
            <a:t>    Contribute in the various schemes designed to alleviate the   </a:t>
          </a:r>
        </a:p>
        <a:p>
          <a:pPr algn="just"/>
          <a:r>
            <a:rPr lang="en-ZA" sz="1200" dirty="0" smtClean="0"/>
            <a:t>     harmful effects of unemployment which includes investing    </a:t>
          </a:r>
        </a:p>
        <a:p>
          <a:pPr algn="just"/>
          <a:r>
            <a:rPr lang="en-ZA" sz="1200" dirty="0" smtClean="0"/>
            <a:t>     mandated funds in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39044" custLinFactNeighborY="-34305"/>
      <dgm:spPr/>
      <dgm:t>
        <a:bodyPr/>
        <a:lstStyle/>
        <a:p>
          <a:endParaRPr lang="en-ZA"/>
        </a:p>
      </dgm:t>
    </dgm:pt>
    <dgm:pt modelId="{7963D9AE-C10E-4A09-A840-77D7765760A9}" type="pres">
      <dgm:prSet presAssocID="{E3DCEF49-313F-4699-A5BD-A45E6EA93B04}" presName="Child" presStyleLbl="revTx" presStyleIdx="1" presStyleCnt="4" custScaleX="94571" custLinFactNeighborX="-2366" custLinFactNeighborY="-19423">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2542" custLinFactNeighborY="-45654"/>
      <dgm:spPr/>
    </dgm:pt>
    <dgm:pt modelId="{2B82AE05-DF77-44B0-9BF1-C70DB1B4AE94}" type="pres">
      <dgm:prSet presAssocID="{ADAE24FD-7557-4B1E-94C1-A2A127248079}" presName="Child" presStyleLbl="revTx" presStyleIdx="2" presStyleCnt="4" custScaleY="47882" custLinFactNeighborX="348" custLinFactNeighborY="-21431">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4492" custLinFactNeighborY="188932"/>
      <dgm:spPr/>
      <dgm:t>
        <a:bodyPr/>
        <a:lstStyle/>
        <a:p>
          <a:endParaRPr lang="en-ZA"/>
        </a:p>
      </dgm:t>
    </dgm:pt>
    <dgm:pt modelId="{8739EDEE-0C6D-41C1-B3D6-B12F403AEA20}" type="pres">
      <dgm:prSet presAssocID="{CB114ADB-2DA9-459F-B439-0B4EF6AC8859}" presName="Child" presStyleLbl="revTx" presStyleIdx="3" presStyleCnt="4" custLinFactNeighborX="72" custLinFactNeighborY="30201">
        <dgm:presLayoutVars>
          <dgm:chMax val="0"/>
          <dgm:chPref val="0"/>
          <dgm:bulletEnabled val="1"/>
        </dgm:presLayoutVars>
      </dgm:prSet>
      <dgm:spPr/>
      <dgm:t>
        <a:bodyPr/>
        <a:lstStyle/>
        <a:p>
          <a:endParaRPr lang="en-ZA"/>
        </a:p>
      </dgm:t>
    </dgm:pt>
  </dgm:ptLst>
  <dgm:cxnLst>
    <dgm:cxn modelId="{C717B8F4-6F35-4484-822D-BDDE4F7A3003}" type="presOf" srcId="{92ACD2C3-BD5C-4008-88EA-5911AE17F148}" destId="{215491ED-19A0-42C6-A01C-9E1C92BAEF05}" srcOrd="0" destOrd="0" presId="urn:microsoft.com/office/officeart/2008/layout/SquareAccentList"/>
    <dgm:cxn modelId="{868D34FD-AD80-4041-8802-BFFEC440F547}" srcId="{88740C77-895D-42D8-B3EF-430ADAF46149}" destId="{ADAE24FD-7557-4B1E-94C1-A2A127248079}" srcOrd="1" destOrd="0" parTransId="{26B7BC2F-B73E-41DC-B60C-B36219F88754}" sibTransId="{E3AD21E3-C0D4-48F3-B59B-CEE3C9E74BE9}"/>
    <dgm:cxn modelId="{23DB0D86-DA61-4E74-84FD-3B4233E632C6}" type="presOf" srcId="{CB114ADB-2DA9-459F-B439-0B4EF6AC8859}" destId="{8739EDEE-0C6D-41C1-B3D6-B12F403AEA20}" srcOrd="0" destOrd="0" presId="urn:microsoft.com/office/officeart/2008/layout/SquareAccentList"/>
    <dgm:cxn modelId="{C8A4A62B-5269-4BEA-83EB-2C9F57FE766A}" srcId="{88740C77-895D-42D8-B3EF-430ADAF46149}" destId="{E3DCEF49-313F-4699-A5BD-A45E6EA93B04}" srcOrd="0" destOrd="0" parTransId="{1AD5BFE1-B548-4ABE-9584-125C35C4354F}" sibTransId="{1FF2085E-DE02-40A1-A5B8-CA7EBC4BDDDE}"/>
    <dgm:cxn modelId="{B6BFE607-32FA-480B-A5CF-49E748235FB7}" type="presOf" srcId="{ADAE24FD-7557-4B1E-94C1-A2A127248079}" destId="{2B82AE05-DF77-44B0-9BF1-C70DB1B4AE94}" srcOrd="0" destOrd="0" presId="urn:microsoft.com/office/officeart/2008/layout/SquareAccentList"/>
    <dgm:cxn modelId="{8878413C-BDED-4D85-B455-CB071B7DBAE1}" type="presOf" srcId="{88740C77-895D-42D8-B3EF-430ADAF46149}" destId="{83E2F1B1-D9BC-4A21-B205-36D64456C66F}" srcOrd="0" destOrd="0" presId="urn:microsoft.com/office/officeart/2008/layout/SquareAccentList"/>
    <dgm:cxn modelId="{E997921A-5057-46F0-BCC4-33CEEDF0AF92}" srcId="{92ACD2C3-BD5C-4008-88EA-5911AE17F148}" destId="{88740C77-895D-42D8-B3EF-430ADAF46149}" srcOrd="0" destOrd="0" parTransId="{2C431BE6-C445-40C2-93F8-8A26CD601D21}" sibTransId="{1EE45BBF-E7C6-43C0-B880-B29989E24B4F}"/>
    <dgm:cxn modelId="{76256A45-BFE1-4D92-9813-867631D20C60}" type="presOf" srcId="{E3DCEF49-313F-4699-A5BD-A45E6EA93B04}" destId="{7963D9AE-C10E-4A09-A840-77D7765760A9}" srcOrd="0" destOrd="0" presId="urn:microsoft.com/office/officeart/2008/layout/SquareAccentList"/>
    <dgm:cxn modelId="{3AC66983-1962-488B-B7F7-0D52C01C4FA3}" srcId="{88740C77-895D-42D8-B3EF-430ADAF46149}" destId="{CB114ADB-2DA9-459F-B439-0B4EF6AC8859}" srcOrd="2" destOrd="0" parTransId="{D844CCE3-AC5D-4219-8C31-3B4855BA8B35}" sibTransId="{0BAA1AB2-AE4B-4CAD-A332-D8937D229AB4}"/>
    <dgm:cxn modelId="{D4068409-40D4-4218-8722-62C21345C93C}" type="presParOf" srcId="{215491ED-19A0-42C6-A01C-9E1C92BAEF05}" destId="{0CF98520-F1E6-4759-80A4-34B47777ABED}" srcOrd="0" destOrd="0" presId="urn:microsoft.com/office/officeart/2008/layout/SquareAccentList"/>
    <dgm:cxn modelId="{58E5338D-156D-43FC-BD95-2364A4BB2234}" type="presParOf" srcId="{0CF98520-F1E6-4759-80A4-34B47777ABED}" destId="{5AE4EFE7-B1A0-4D3E-BD86-4E33EF8A3FA3}" srcOrd="0" destOrd="0" presId="urn:microsoft.com/office/officeart/2008/layout/SquareAccentList"/>
    <dgm:cxn modelId="{EBFC26AB-FFB9-432A-B708-F25E00DB0A69}" type="presParOf" srcId="{5AE4EFE7-B1A0-4D3E-BD86-4E33EF8A3FA3}" destId="{95C37435-814A-4F4E-9006-F025BC8859EB}" srcOrd="0" destOrd="0" presId="urn:microsoft.com/office/officeart/2008/layout/SquareAccentList"/>
    <dgm:cxn modelId="{449DE018-654A-4019-89E7-2B5F06116BB8}" type="presParOf" srcId="{5AE4EFE7-B1A0-4D3E-BD86-4E33EF8A3FA3}" destId="{7624EF81-BC71-4872-84A6-D26D8912F349}" srcOrd="1" destOrd="0" presId="urn:microsoft.com/office/officeart/2008/layout/SquareAccentList"/>
    <dgm:cxn modelId="{B0C9077A-15E7-464F-BE9A-950999EA8CDC}" type="presParOf" srcId="{5AE4EFE7-B1A0-4D3E-BD86-4E33EF8A3FA3}" destId="{83E2F1B1-D9BC-4A21-B205-36D64456C66F}" srcOrd="2" destOrd="0" presId="urn:microsoft.com/office/officeart/2008/layout/SquareAccentList"/>
    <dgm:cxn modelId="{4526A7E4-498B-478B-BFEA-09238C3B17AE}" type="presParOf" srcId="{0CF98520-F1E6-4759-80A4-34B47777ABED}" destId="{E9405A42-50D4-459A-9285-7982BA6DB20E}" srcOrd="1" destOrd="0" presId="urn:microsoft.com/office/officeart/2008/layout/SquareAccentList"/>
    <dgm:cxn modelId="{15010758-6DB9-4B48-A803-8B630C79863D}" type="presParOf" srcId="{E9405A42-50D4-459A-9285-7982BA6DB20E}" destId="{0F2C0199-2CAF-4AD2-B5BB-38442AE633C2}" srcOrd="0" destOrd="0" presId="urn:microsoft.com/office/officeart/2008/layout/SquareAccentList"/>
    <dgm:cxn modelId="{D1AEE335-F006-4C0A-A77A-EADBCD5BF2D7}" type="presParOf" srcId="{0F2C0199-2CAF-4AD2-B5BB-38442AE633C2}" destId="{309095D6-7E81-47AB-8465-728FB8EDF3A5}" srcOrd="0" destOrd="0" presId="urn:microsoft.com/office/officeart/2008/layout/SquareAccentList"/>
    <dgm:cxn modelId="{68980BF1-9499-49EC-91C3-ABA3C8CD0B1E}" type="presParOf" srcId="{0F2C0199-2CAF-4AD2-B5BB-38442AE633C2}" destId="{7963D9AE-C10E-4A09-A840-77D7765760A9}" srcOrd="1" destOrd="0" presId="urn:microsoft.com/office/officeart/2008/layout/SquareAccentList"/>
    <dgm:cxn modelId="{B8A38EEF-FE21-4DEA-99DD-84F51AD1F372}" type="presParOf" srcId="{E9405A42-50D4-459A-9285-7982BA6DB20E}" destId="{D4D9730A-3442-418F-BF39-1B07F224F093}" srcOrd="1" destOrd="0" presId="urn:microsoft.com/office/officeart/2008/layout/SquareAccentList"/>
    <dgm:cxn modelId="{CD92EBD6-E2D3-4139-85DD-3A37719ED012}" type="presParOf" srcId="{D4D9730A-3442-418F-BF39-1B07F224F093}" destId="{D41F0B5F-A0EA-49DB-B8AB-7180D4885159}" srcOrd="0" destOrd="0" presId="urn:microsoft.com/office/officeart/2008/layout/SquareAccentList"/>
    <dgm:cxn modelId="{192FADAC-62F3-478F-8CC7-76F665D358E8}" type="presParOf" srcId="{D4D9730A-3442-418F-BF39-1B07F224F093}" destId="{2B82AE05-DF77-44B0-9BF1-C70DB1B4AE94}" srcOrd="1" destOrd="0" presId="urn:microsoft.com/office/officeart/2008/layout/SquareAccentList"/>
    <dgm:cxn modelId="{5C1F0F8C-6708-45A4-85E7-0FFAE44002C8}" type="presParOf" srcId="{E9405A42-50D4-459A-9285-7982BA6DB20E}" destId="{ECBBC0CA-2C47-479E-B9E9-57FF4462AFA8}" srcOrd="2" destOrd="0" presId="urn:microsoft.com/office/officeart/2008/layout/SquareAccentList"/>
    <dgm:cxn modelId="{3FC469F8-AFE0-4A6B-A5DF-5CB35AEBC195}" type="presParOf" srcId="{ECBBC0CA-2C47-479E-B9E9-57FF4462AFA8}" destId="{C731FBEA-1FBE-485D-B81F-EB459A711EBC}" srcOrd="0" destOrd="0" presId="urn:microsoft.com/office/officeart/2008/layout/SquareAccentList"/>
    <dgm:cxn modelId="{0AD16558-5BF3-41F0-8A5B-C4EA5484DF26}"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AC965-53BB-40F7-A957-B1084C8C233E}">
      <dsp:nvSpPr>
        <dsp:cNvPr id="0" name=""/>
        <dsp:cNvSpPr/>
      </dsp:nvSpPr>
      <dsp:spPr>
        <a:xfrm>
          <a:off x="1662057" y="623"/>
          <a:ext cx="2493086" cy="2433572"/>
        </a:xfrm>
        <a:prstGeom prst="rightArrow">
          <a:avLst>
            <a:gd name="adj1" fmla="val 75000"/>
            <a:gd name="adj2" fmla="val 50000"/>
          </a:avLst>
        </a:prstGeom>
        <a:solidFill>
          <a:schemeClr val="bg1">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Section 27, To provide adequate social security nets to protect vulnerable workers</a:t>
          </a:r>
          <a:endParaRPr lang="en-ZA" sz="1200" kern="1200" dirty="0"/>
        </a:p>
      </dsp:txBody>
      <dsp:txXfrm>
        <a:off x="1662057" y="623"/>
        <a:ext cx="2493086" cy="2433572"/>
      </dsp:txXfrm>
    </dsp:sp>
    <dsp:sp modelId="{F66D8010-5826-488E-BF8A-B7D4DE5EBEAF}">
      <dsp:nvSpPr>
        <dsp:cNvPr id="0" name=""/>
        <dsp:cNvSpPr/>
      </dsp:nvSpPr>
      <dsp:spPr>
        <a:xfrm>
          <a:off x="0" y="623"/>
          <a:ext cx="1662057" cy="243357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THE CONSTITUTIONAL MANDATE OF THE DOL-UIF</a:t>
          </a:r>
          <a:endParaRPr lang="en-ZA" sz="1200" kern="1200" dirty="0">
            <a:solidFill>
              <a:schemeClr val="tx1"/>
            </a:solidFill>
          </a:endParaRPr>
        </a:p>
      </dsp:txBody>
      <dsp:txXfrm>
        <a:off x="0" y="623"/>
        <a:ext cx="1662057" cy="2433572"/>
      </dsp:txXfrm>
    </dsp:sp>
    <dsp:sp modelId="{2994C454-650E-4A5D-BBD7-141C94116C19}">
      <dsp:nvSpPr>
        <dsp:cNvPr id="0" name=""/>
        <dsp:cNvSpPr/>
      </dsp:nvSpPr>
      <dsp:spPr>
        <a:xfrm>
          <a:off x="1662057" y="2677553"/>
          <a:ext cx="2493086" cy="2433572"/>
        </a:xfrm>
        <a:prstGeom prst="rightArrow">
          <a:avLst>
            <a:gd name="adj1" fmla="val 75000"/>
            <a:gd name="adj2" fmla="val 50000"/>
          </a:avLst>
        </a:prstGeom>
        <a:solidFill>
          <a:schemeClr val="bg1">
            <a:alpha val="9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Creation of decent employment</a:t>
          </a:r>
          <a:endParaRPr lang="en-ZA" sz="1200" kern="1200" dirty="0"/>
        </a:p>
        <a:p>
          <a:pPr marL="114300" lvl="1" indent="-114300" algn="just" defTabSz="533400">
            <a:lnSpc>
              <a:spcPct val="90000"/>
            </a:lnSpc>
            <a:spcBef>
              <a:spcPct val="0"/>
            </a:spcBef>
            <a:spcAft>
              <a:spcPct val="15000"/>
            </a:spcAft>
            <a:buChar char="••"/>
          </a:pPr>
          <a:r>
            <a:rPr lang="en-ZA" sz="1200" kern="1200" dirty="0" smtClean="0"/>
            <a:t>Providing adequate social safety nets to protect vulnerable workers</a:t>
          </a:r>
          <a:endParaRPr lang="en-ZA" sz="1200" kern="1200" dirty="0"/>
        </a:p>
        <a:p>
          <a:pPr marL="171450" lvl="1" indent="-171450" algn="l" defTabSz="711200">
            <a:lnSpc>
              <a:spcPct val="90000"/>
            </a:lnSpc>
            <a:spcBef>
              <a:spcPct val="0"/>
            </a:spcBef>
            <a:spcAft>
              <a:spcPct val="15000"/>
            </a:spcAft>
            <a:buChar char="••"/>
          </a:pPr>
          <a:endParaRPr lang="en-ZA" sz="1600" kern="1200" dirty="0"/>
        </a:p>
      </dsp:txBody>
      <dsp:txXfrm>
        <a:off x="1662057" y="2677553"/>
        <a:ext cx="2493086" cy="2433572"/>
      </dsp:txXfrm>
    </dsp:sp>
    <dsp:sp modelId="{9FBF209D-9522-4964-9C90-92AE06671619}">
      <dsp:nvSpPr>
        <dsp:cNvPr id="0" name=""/>
        <dsp:cNvSpPr/>
      </dsp:nvSpPr>
      <dsp:spPr>
        <a:xfrm>
          <a:off x="0" y="2677553"/>
          <a:ext cx="1662057" cy="243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THE POLICY MANDATE OF THE DOL -UIF</a:t>
          </a:r>
          <a:endParaRPr lang="en-ZA" sz="1400" kern="1200" dirty="0">
            <a:solidFill>
              <a:schemeClr val="tx1"/>
            </a:solidFill>
          </a:endParaRPr>
        </a:p>
      </dsp:txBody>
      <dsp:txXfrm>
        <a:off x="0" y="2677553"/>
        <a:ext cx="1662057" cy="24335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828F6F-3BDB-4EDE-8ED6-1E85E499D5D3}">
      <dsp:nvSpPr>
        <dsp:cNvPr id="0" name=""/>
        <dsp:cNvSpPr/>
      </dsp:nvSpPr>
      <dsp:spPr>
        <a:xfrm>
          <a:off x="0" y="0"/>
          <a:ext cx="7210697" cy="19371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ZA" sz="1700" kern="1200" dirty="0" smtClean="0"/>
        </a:p>
        <a:p>
          <a:pPr lvl="0" algn="just" defTabSz="755650">
            <a:lnSpc>
              <a:spcPct val="90000"/>
            </a:lnSpc>
            <a:spcBef>
              <a:spcPct val="0"/>
            </a:spcBef>
            <a:spcAft>
              <a:spcPct val="35000"/>
            </a:spcAft>
          </a:pPr>
          <a:endParaRPr lang="en-ZA" sz="1200" kern="1200" dirty="0" smtClean="0"/>
        </a:p>
        <a:p>
          <a:pPr lvl="0" algn="ctr" defTabSz="755650">
            <a:lnSpc>
              <a:spcPct val="90000"/>
            </a:lnSpc>
            <a:spcBef>
              <a:spcPct val="0"/>
            </a:spcBef>
            <a:spcAft>
              <a:spcPct val="35000"/>
            </a:spcAft>
          </a:pPr>
          <a:endParaRPr lang="en-ZA" sz="1800" b="1" kern="1200" dirty="0" smtClean="0"/>
        </a:p>
        <a:p>
          <a:pPr lvl="0" algn="ctr" defTabSz="755650">
            <a:lnSpc>
              <a:spcPct val="90000"/>
            </a:lnSpc>
            <a:spcBef>
              <a:spcPct val="0"/>
            </a:spcBef>
            <a:spcAft>
              <a:spcPct val="35000"/>
            </a:spcAft>
          </a:pPr>
          <a:r>
            <a:rPr lang="en-ZA" sz="1800" b="1" kern="1200" dirty="0" smtClean="0"/>
            <a:t>Unemployment Insurance Act </a:t>
          </a:r>
        </a:p>
        <a:p>
          <a:pPr lvl="0" algn="ctr" defTabSz="755650">
            <a:lnSpc>
              <a:spcPct val="90000"/>
            </a:lnSpc>
            <a:spcBef>
              <a:spcPct val="0"/>
            </a:spcBef>
            <a:spcAft>
              <a:spcPct val="35000"/>
            </a:spcAft>
          </a:pPr>
          <a:r>
            <a:rPr lang="en-ZA" sz="1800" b="1" kern="1200" dirty="0" smtClean="0"/>
            <a:t>Purpose</a:t>
          </a:r>
        </a:p>
        <a:p>
          <a:pPr lvl="0" algn="just" defTabSz="755650">
            <a:lnSpc>
              <a:spcPct val="90000"/>
            </a:lnSpc>
            <a:spcBef>
              <a:spcPct val="0"/>
            </a:spcBef>
            <a:spcAft>
              <a:spcPct val="35000"/>
            </a:spcAft>
          </a:pPr>
          <a:r>
            <a:rPr lang="en-ZA" sz="1400" kern="12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a:p>
      </dsp:txBody>
      <dsp:txXfrm>
        <a:off x="0" y="0"/>
        <a:ext cx="7210697" cy="1937115"/>
      </dsp:txXfrm>
    </dsp:sp>
    <dsp:sp modelId="{4350C92C-7006-418C-A4C8-E8D5D72EFB16}">
      <dsp:nvSpPr>
        <dsp:cNvPr id="0" name=""/>
        <dsp:cNvSpPr/>
      </dsp:nvSpPr>
      <dsp:spPr>
        <a:xfrm>
          <a:off x="0" y="1930523"/>
          <a:ext cx="7210697" cy="29633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smtClean="0"/>
            <a:t>Application of the Act</a:t>
          </a:r>
        </a:p>
        <a:p>
          <a:pPr lvl="0" algn="ctr" defTabSz="800100">
            <a:lnSpc>
              <a:spcPct val="90000"/>
            </a:lnSpc>
            <a:spcBef>
              <a:spcPct val="0"/>
            </a:spcBef>
            <a:spcAft>
              <a:spcPct val="35000"/>
            </a:spcAft>
          </a:pPr>
          <a:endParaRPr lang="en-ZA" sz="900" kern="1200" dirty="0" smtClean="0"/>
        </a:p>
        <a:p>
          <a:pPr lvl="0" algn="just" defTabSz="800100">
            <a:lnSpc>
              <a:spcPct val="90000"/>
            </a:lnSpc>
            <a:spcBef>
              <a:spcPct val="0"/>
            </a:spcBef>
            <a:spcAft>
              <a:spcPct val="35000"/>
            </a:spcAft>
          </a:pPr>
          <a:r>
            <a:rPr lang="en-ZA" sz="1400" kern="1200" dirty="0" smtClean="0"/>
            <a:t>The Fund must be used for  the:</a:t>
          </a:r>
        </a:p>
        <a:p>
          <a:pPr lvl="0" algn="just" defTabSz="800100">
            <a:lnSpc>
              <a:spcPct val="90000"/>
            </a:lnSpc>
            <a:spcBef>
              <a:spcPct val="0"/>
            </a:spcBef>
            <a:spcAft>
              <a:spcPct val="35000"/>
            </a:spcAft>
          </a:pPr>
          <a:r>
            <a:rPr lang="en-ZA" sz="1400" kern="1200" dirty="0" smtClean="0"/>
            <a:t>1. Payment of benefit in terms of this Act</a:t>
          </a:r>
        </a:p>
        <a:p>
          <a:pPr lvl="0" algn="just" defTabSz="800100">
            <a:lnSpc>
              <a:spcPct val="90000"/>
            </a:lnSpc>
            <a:spcBef>
              <a:spcPct val="0"/>
            </a:spcBef>
            <a:spcAft>
              <a:spcPct val="35000"/>
            </a:spcAft>
          </a:pPr>
          <a:r>
            <a:rPr lang="en-ZA" sz="1400" kern="1200" dirty="0" smtClean="0"/>
            <a:t>2. Reimbursement of excess    contributions to  employers</a:t>
          </a:r>
        </a:p>
        <a:p>
          <a:pPr lvl="0" algn="just" defTabSz="800100">
            <a:lnSpc>
              <a:spcPct val="90000"/>
            </a:lnSpc>
            <a:spcBef>
              <a:spcPct val="0"/>
            </a:spcBef>
            <a:spcAft>
              <a:spcPct val="35000"/>
            </a:spcAft>
          </a:pPr>
          <a:r>
            <a:rPr lang="en-ZA" sz="1400" kern="1200" dirty="0" smtClean="0"/>
            <a:t>3. Payment of  -</a:t>
          </a:r>
        </a:p>
        <a:p>
          <a:pPr lvl="0" algn="just" defTabSz="800100">
            <a:lnSpc>
              <a:spcPct val="90000"/>
            </a:lnSpc>
            <a:spcBef>
              <a:spcPct val="0"/>
            </a:spcBef>
            <a:spcAft>
              <a:spcPct val="35000"/>
            </a:spcAft>
          </a:pPr>
          <a:r>
            <a:rPr lang="en-ZA" sz="1400" kern="1200" dirty="0" smtClean="0"/>
            <a:t>i. remuneration &amp;   allowances to members of   the UI Board and its  committees and</a:t>
          </a:r>
        </a:p>
        <a:p>
          <a:pPr lvl="0" algn="just" defTabSz="800100">
            <a:lnSpc>
              <a:spcPct val="90000"/>
            </a:lnSpc>
            <a:spcBef>
              <a:spcPct val="0"/>
            </a:spcBef>
            <a:spcAft>
              <a:spcPct val="35000"/>
            </a:spcAft>
          </a:pPr>
          <a:r>
            <a:rPr lang="en-ZA" sz="1400" kern="1200" dirty="0" smtClean="0"/>
            <a:t>ii. any other expenditure   reasonably incurred and  relating to the application of   this ACT</a:t>
          </a:r>
        </a:p>
        <a:p>
          <a:pPr lvl="0" algn="ctr" defTabSz="800100">
            <a:lnSpc>
              <a:spcPct val="90000"/>
            </a:lnSpc>
            <a:spcBef>
              <a:spcPct val="0"/>
            </a:spcBef>
            <a:spcAft>
              <a:spcPct val="35000"/>
            </a:spcAft>
          </a:pPr>
          <a:endParaRPr lang="en-ZA" sz="1400" kern="1200" dirty="0"/>
        </a:p>
      </dsp:txBody>
      <dsp:txXfrm>
        <a:off x="0" y="1930523"/>
        <a:ext cx="7210697" cy="2963386"/>
      </dsp:txXfrm>
    </dsp:sp>
    <dsp:sp modelId="{46B38873-7E91-499F-A68B-57D2F084960D}">
      <dsp:nvSpPr>
        <dsp:cNvPr id="0" name=""/>
        <dsp:cNvSpPr/>
      </dsp:nvSpPr>
      <dsp:spPr>
        <a:xfrm>
          <a:off x="0" y="4969072"/>
          <a:ext cx="7210697" cy="367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E1850-BAF5-40D0-B53D-2F4E54584F4C}">
      <dsp:nvSpPr>
        <dsp:cNvPr id="0" name=""/>
        <dsp:cNvSpPr/>
      </dsp:nvSpPr>
      <dsp:spPr>
        <a:xfrm>
          <a:off x="1613021" y="174872"/>
          <a:ext cx="3698119" cy="1968161"/>
        </a:xfrm>
        <a:prstGeom prst="rightArrow">
          <a:avLst>
            <a:gd name="adj1" fmla="val 75000"/>
            <a:gd name="adj2" fmla="val 50000"/>
          </a:avLst>
        </a:prstGeom>
        <a:solidFill>
          <a:srgbClr val="0070C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endParaRPr lang="en-ZA" sz="1200" kern="1200" dirty="0"/>
        </a:p>
        <a:p>
          <a:pPr marL="114300" lvl="1" indent="-114300" algn="just" defTabSz="533400">
            <a:lnSpc>
              <a:spcPct val="90000"/>
            </a:lnSpc>
            <a:spcBef>
              <a:spcPct val="0"/>
            </a:spcBef>
            <a:spcAft>
              <a:spcPct val="15000"/>
            </a:spcAft>
            <a:buChar char="••"/>
          </a:pPr>
          <a:endParaRPr lang="en-ZA" sz="1200" kern="1200" dirty="0"/>
        </a:p>
        <a:p>
          <a:pPr marL="114300" lvl="1" indent="-114300" algn="just" defTabSz="622300">
            <a:lnSpc>
              <a:spcPct val="90000"/>
            </a:lnSpc>
            <a:spcBef>
              <a:spcPct val="0"/>
            </a:spcBef>
            <a:spcAft>
              <a:spcPct val="15000"/>
            </a:spcAft>
            <a:buChar char="••"/>
          </a:pPr>
          <a:r>
            <a:rPr lang="en-ZA" sz="1400" kern="1200" dirty="0" smtClean="0"/>
            <a:t>A caring, accessible and customer centric UIF that contributes towards poverty alleviation.</a:t>
          </a:r>
          <a:endParaRPr lang="en-ZA" sz="1400" kern="1200" dirty="0"/>
        </a:p>
        <a:p>
          <a:pPr marL="114300" lvl="1" indent="-114300" algn="l" defTabSz="622300">
            <a:lnSpc>
              <a:spcPct val="90000"/>
            </a:lnSpc>
            <a:spcBef>
              <a:spcPct val="0"/>
            </a:spcBef>
            <a:spcAft>
              <a:spcPct val="15000"/>
            </a:spcAft>
            <a:buChar char="••"/>
          </a:pPr>
          <a:endParaRPr lang="en-ZA" sz="1400" kern="1200" dirty="0" smtClean="0"/>
        </a:p>
      </dsp:txBody>
      <dsp:txXfrm>
        <a:off x="1613021" y="174872"/>
        <a:ext cx="3698119" cy="1968161"/>
      </dsp:txXfrm>
    </dsp:sp>
    <dsp:sp modelId="{B13FCCB6-D8C4-4E8E-875D-04DC498322DD}">
      <dsp:nvSpPr>
        <dsp:cNvPr id="0" name=""/>
        <dsp:cNvSpPr/>
      </dsp:nvSpPr>
      <dsp:spPr>
        <a:xfrm>
          <a:off x="5" y="4023"/>
          <a:ext cx="1613016" cy="230986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smtClean="0">
              <a:solidFill>
                <a:schemeClr val="tx1"/>
              </a:solidFill>
            </a:rPr>
            <a:t>VISION</a:t>
          </a:r>
          <a:endParaRPr lang="en-ZA" sz="2800" kern="1200" dirty="0">
            <a:solidFill>
              <a:schemeClr val="tx1"/>
            </a:solidFill>
          </a:endParaRPr>
        </a:p>
      </dsp:txBody>
      <dsp:txXfrm>
        <a:off x="5" y="4023"/>
        <a:ext cx="1613016" cy="2309860"/>
      </dsp:txXfrm>
    </dsp:sp>
    <dsp:sp modelId="{6688B4AF-6AA6-4D8E-932F-CD25171C8CAB}">
      <dsp:nvSpPr>
        <dsp:cNvPr id="0" name=""/>
        <dsp:cNvSpPr/>
      </dsp:nvSpPr>
      <dsp:spPr>
        <a:xfrm>
          <a:off x="1585090" y="2582256"/>
          <a:ext cx="3342007" cy="2643495"/>
        </a:xfrm>
        <a:prstGeom prst="rightArrow">
          <a:avLst>
            <a:gd name="adj1" fmla="val 75000"/>
            <a:gd name="adj2" fmla="val 50000"/>
          </a:avLst>
        </a:prstGeom>
        <a:solidFill>
          <a:srgbClr val="FF0000">
            <a:alpha val="9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622300">
            <a:lnSpc>
              <a:spcPct val="90000"/>
            </a:lnSpc>
            <a:spcBef>
              <a:spcPct val="0"/>
            </a:spcBef>
            <a:spcAft>
              <a:spcPct val="15000"/>
            </a:spcAft>
            <a:buChar char="••"/>
          </a:pPr>
          <a:r>
            <a:rPr lang="en-ZA" sz="1400" kern="1200" dirty="0" smtClean="0"/>
            <a:t>Through multiple channels, we will deliver both financial and social relief, to the right person, at the right time, every time, ensuring high client satisfaction</a:t>
          </a:r>
          <a:endParaRPr lang="en-ZA" sz="1400" kern="1200" dirty="0"/>
        </a:p>
        <a:p>
          <a:pPr marL="114300" lvl="1" indent="-114300" algn="l" defTabSz="533400">
            <a:lnSpc>
              <a:spcPct val="90000"/>
            </a:lnSpc>
            <a:spcBef>
              <a:spcPct val="0"/>
            </a:spcBef>
            <a:spcAft>
              <a:spcPct val="15000"/>
            </a:spcAft>
            <a:buChar char="••"/>
          </a:pPr>
          <a:endParaRPr lang="en-ZA" sz="1200" kern="1200" dirty="0" smtClean="0"/>
        </a:p>
      </dsp:txBody>
      <dsp:txXfrm>
        <a:off x="1585090" y="2582256"/>
        <a:ext cx="3342007" cy="2643495"/>
      </dsp:txXfrm>
    </dsp:sp>
    <dsp:sp modelId="{7C3F0D60-2079-4977-8666-951D1D7CC094}">
      <dsp:nvSpPr>
        <dsp:cNvPr id="0" name=""/>
        <dsp:cNvSpPr/>
      </dsp:nvSpPr>
      <dsp:spPr>
        <a:xfrm>
          <a:off x="0" y="2582256"/>
          <a:ext cx="1679299" cy="2643495"/>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smtClean="0">
              <a:solidFill>
                <a:schemeClr val="tx1"/>
              </a:solidFill>
            </a:rPr>
            <a:t>MISSION</a:t>
          </a:r>
          <a:endParaRPr lang="en-ZA" sz="2800" kern="1200" dirty="0">
            <a:solidFill>
              <a:schemeClr val="tx1"/>
            </a:solidFill>
          </a:endParaRPr>
        </a:p>
      </dsp:txBody>
      <dsp:txXfrm>
        <a:off x="0" y="2582256"/>
        <a:ext cx="1679299" cy="26434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EC769-8EEF-4C08-AC9A-93276F34EFB5}">
      <dsp:nvSpPr>
        <dsp:cNvPr id="0" name=""/>
        <dsp:cNvSpPr/>
      </dsp:nvSpPr>
      <dsp:spPr>
        <a:xfrm>
          <a:off x="1746293" y="1221791"/>
          <a:ext cx="2922404" cy="2922404"/>
        </a:xfrm>
        <a:prstGeom prst="ellipse">
          <a:avLst/>
        </a:prstGeom>
        <a:solidFill>
          <a:srgbClr val="FF0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1746293" y="1221791"/>
        <a:ext cx="2922404" cy="2922404"/>
      </dsp:txXfrm>
    </dsp:sp>
    <dsp:sp modelId="{F08F106E-7594-4A87-81D5-08D144B01B4C}">
      <dsp:nvSpPr>
        <dsp:cNvPr id="0" name=""/>
        <dsp:cNvSpPr/>
      </dsp:nvSpPr>
      <dsp:spPr>
        <a:xfrm>
          <a:off x="2359910" y="48161"/>
          <a:ext cx="1695169"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2359910" y="48161"/>
        <a:ext cx="1695169" cy="1461202"/>
      </dsp:txXfrm>
    </dsp:sp>
    <dsp:sp modelId="{366DBAD5-093C-45F5-BC1D-9BD7F5FB4ACC}">
      <dsp:nvSpPr>
        <dsp:cNvPr id="0" name=""/>
        <dsp:cNvSpPr/>
      </dsp:nvSpPr>
      <dsp:spPr>
        <a:xfrm>
          <a:off x="3985521" y="806794"/>
          <a:ext cx="1882978"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3985521" y="806794"/>
        <a:ext cx="1882978" cy="1461202"/>
      </dsp:txXfrm>
    </dsp:sp>
    <dsp:sp modelId="{076AA3A6-C0F2-4AA4-A06C-642DB1E27F2A}">
      <dsp:nvSpPr>
        <dsp:cNvPr id="0" name=""/>
        <dsp:cNvSpPr/>
      </dsp:nvSpPr>
      <dsp:spPr>
        <a:xfrm>
          <a:off x="4139385" y="2376123"/>
          <a:ext cx="1849195"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4139385" y="2376123"/>
        <a:ext cx="1849195" cy="1461202"/>
      </dsp:txXfrm>
    </dsp:sp>
    <dsp:sp modelId="{060E153B-7EB3-43A1-93D6-910050D93454}">
      <dsp:nvSpPr>
        <dsp:cNvPr id="0" name=""/>
        <dsp:cNvSpPr/>
      </dsp:nvSpPr>
      <dsp:spPr>
        <a:xfrm>
          <a:off x="3152016" y="3716205"/>
          <a:ext cx="1937553" cy="146120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3152016" y="3716205"/>
        <a:ext cx="1937553" cy="1461202"/>
      </dsp:txXfrm>
    </dsp:sp>
    <dsp:sp modelId="{29EB6C18-4A8A-426D-9C93-2A0388B4EC0D}">
      <dsp:nvSpPr>
        <dsp:cNvPr id="0" name=""/>
        <dsp:cNvSpPr/>
      </dsp:nvSpPr>
      <dsp:spPr>
        <a:xfrm>
          <a:off x="1339574" y="3668044"/>
          <a:ext cx="2083411" cy="1461202"/>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1339574" y="3668044"/>
        <a:ext cx="2083411" cy="1461202"/>
      </dsp:txXfrm>
    </dsp:sp>
    <dsp:sp modelId="{DD9A1B63-60A4-4FEF-9BDA-A895848E642F}">
      <dsp:nvSpPr>
        <dsp:cNvPr id="0" name=""/>
        <dsp:cNvSpPr/>
      </dsp:nvSpPr>
      <dsp:spPr>
        <a:xfrm>
          <a:off x="386977" y="2328967"/>
          <a:ext cx="1928070"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386977" y="2328967"/>
        <a:ext cx="1928070" cy="1461202"/>
      </dsp:txXfrm>
    </dsp:sp>
    <dsp:sp modelId="{3989D15F-B3E4-4A10-ABA8-7DF090E51CF3}">
      <dsp:nvSpPr>
        <dsp:cNvPr id="0" name=""/>
        <dsp:cNvSpPr/>
      </dsp:nvSpPr>
      <dsp:spPr>
        <a:xfrm>
          <a:off x="607104" y="806802"/>
          <a:ext cx="1985203" cy="146120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ZA" sz="6200" kern="1200" dirty="0"/>
        </a:p>
      </dsp:txBody>
      <dsp:txXfrm>
        <a:off x="607104" y="806802"/>
        <a:ext cx="1985203" cy="14612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CDDF0-AC9C-4D1B-8DAD-E655C5ED831E}">
      <dsp:nvSpPr>
        <dsp:cNvPr id="0" name=""/>
        <dsp:cNvSpPr/>
      </dsp:nvSpPr>
      <dsp:spPr>
        <a:xfrm>
          <a:off x="575535" y="1037783"/>
          <a:ext cx="4250471" cy="178257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solidFill>
                <a:schemeClr val="tx1"/>
              </a:solidFill>
            </a:rPr>
            <a:t>1. </a:t>
          </a:r>
          <a:r>
            <a:rPr lang="en-ZA" sz="1100" kern="1200" dirty="0" smtClean="0">
              <a:solidFill>
                <a:schemeClr val="tx1"/>
              </a:solidFill>
            </a:rPr>
            <a:t>Outcome 4    : Decent employment  through an inclusive              </a:t>
          </a:r>
        </a:p>
        <a:p>
          <a:pPr lvl="0" algn="just" defTabSz="533400">
            <a:lnSpc>
              <a:spcPct val="90000"/>
            </a:lnSpc>
            <a:spcBef>
              <a:spcPct val="0"/>
            </a:spcBef>
            <a:spcAft>
              <a:spcPct val="35000"/>
            </a:spcAft>
          </a:pPr>
          <a:r>
            <a:rPr lang="en-ZA" sz="1100" kern="1200" dirty="0" smtClean="0">
              <a:solidFill>
                <a:schemeClr val="tx1"/>
              </a:solidFill>
            </a:rPr>
            <a:t>                               economic  growth    </a:t>
          </a:r>
        </a:p>
        <a:p>
          <a:pPr lvl="0" defTabSz="533400">
            <a:lnSpc>
              <a:spcPct val="90000"/>
            </a:lnSpc>
            <a:spcBef>
              <a:spcPct val="0"/>
            </a:spcBef>
            <a:spcAft>
              <a:spcPct val="35000"/>
            </a:spcAft>
          </a:pPr>
          <a:r>
            <a:rPr lang="en-ZA" sz="1100" kern="1200" dirty="0" smtClean="0">
              <a:solidFill>
                <a:schemeClr val="tx1"/>
              </a:solidFill>
            </a:rPr>
            <a:t>2. Outcome 12 : An efficient , effective &amp; development </a:t>
          </a:r>
        </a:p>
        <a:p>
          <a:pPr lvl="0" defTabSz="533400">
            <a:lnSpc>
              <a:spcPct val="90000"/>
            </a:lnSpc>
            <a:spcBef>
              <a:spcPct val="0"/>
            </a:spcBef>
            <a:spcAft>
              <a:spcPct val="35000"/>
            </a:spcAft>
          </a:pPr>
          <a:r>
            <a:rPr lang="en-ZA" sz="1100" kern="1200" dirty="0" smtClean="0">
              <a:solidFill>
                <a:schemeClr val="tx1"/>
              </a:solidFill>
            </a:rPr>
            <a:t>                             oriented public service and an empowered</a:t>
          </a:r>
        </a:p>
        <a:p>
          <a:pPr lvl="0" defTabSz="533400">
            <a:lnSpc>
              <a:spcPct val="90000"/>
            </a:lnSpc>
            <a:spcBef>
              <a:spcPct val="0"/>
            </a:spcBef>
            <a:spcAft>
              <a:spcPct val="35000"/>
            </a:spcAft>
          </a:pPr>
          <a:r>
            <a:rPr lang="en-ZA" sz="1100" kern="1200" dirty="0" smtClean="0">
              <a:solidFill>
                <a:schemeClr val="tx1"/>
              </a:solidFill>
            </a:rPr>
            <a:t>                             and inclusive citizenship</a:t>
          </a:r>
        </a:p>
        <a:p>
          <a:pPr lvl="0" defTabSz="533400">
            <a:lnSpc>
              <a:spcPct val="90000"/>
            </a:lnSpc>
            <a:spcBef>
              <a:spcPct val="0"/>
            </a:spcBef>
            <a:spcAft>
              <a:spcPct val="35000"/>
            </a:spcAft>
          </a:pPr>
          <a:r>
            <a:rPr lang="en-ZA" sz="1100" kern="1200" dirty="0" smtClean="0">
              <a:solidFill>
                <a:schemeClr val="tx1"/>
              </a:solidFill>
            </a:rPr>
            <a:t>3. Outcome 13: An inclusive &amp; responsive social protection </a:t>
          </a:r>
        </a:p>
        <a:p>
          <a:pPr lvl="0" algn="l" defTabSz="533400">
            <a:lnSpc>
              <a:spcPct val="90000"/>
            </a:lnSpc>
            <a:spcBef>
              <a:spcPct val="0"/>
            </a:spcBef>
            <a:spcAft>
              <a:spcPct val="35000"/>
            </a:spcAft>
          </a:pPr>
          <a:r>
            <a:rPr lang="en-ZA" sz="1100" kern="1200" dirty="0" smtClean="0">
              <a:solidFill>
                <a:schemeClr val="tx1"/>
              </a:solidFill>
            </a:rPr>
            <a:t>                             system</a:t>
          </a:r>
        </a:p>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575535" y="1037783"/>
        <a:ext cx="4250471" cy="1782577"/>
      </dsp:txXfrm>
    </dsp:sp>
    <dsp:sp modelId="{39266F25-4B0E-4DD7-BB83-C5F9918C3501}">
      <dsp:nvSpPr>
        <dsp:cNvPr id="0" name=""/>
        <dsp:cNvSpPr/>
      </dsp:nvSpPr>
      <dsp:spPr>
        <a:xfrm rot="4707011" flipV="1">
          <a:off x="1852550" y="-108002"/>
          <a:ext cx="97874" cy="216004"/>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dirty="0"/>
        </a:p>
      </dsp:txBody>
      <dsp:txXfrm rot="4707011" flipV="1">
        <a:off x="1852550" y="-108002"/>
        <a:ext cx="97874" cy="216004"/>
      </dsp:txXfrm>
    </dsp:sp>
    <dsp:sp modelId="{05B281DB-E0F3-4A7C-A4C0-821E41DBE3FE}">
      <dsp:nvSpPr>
        <dsp:cNvPr id="0" name=""/>
        <dsp:cNvSpPr/>
      </dsp:nvSpPr>
      <dsp:spPr>
        <a:xfrm>
          <a:off x="3103042" y="3042317"/>
          <a:ext cx="3391058" cy="326021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endParaRPr lang="en-ZA" sz="6500" kern="1200" dirty="0"/>
        </a:p>
      </dsp:txBody>
      <dsp:txXfrm>
        <a:off x="3103042" y="3042317"/>
        <a:ext cx="3391058" cy="3260217"/>
      </dsp:txXfrm>
    </dsp:sp>
    <dsp:sp modelId="{D157B0E2-B402-4420-B452-3FC39A175FD6}">
      <dsp:nvSpPr>
        <dsp:cNvPr id="0" name=""/>
        <dsp:cNvSpPr/>
      </dsp:nvSpPr>
      <dsp:spPr>
        <a:xfrm rot="21570930">
          <a:off x="2667373" y="4263723"/>
          <a:ext cx="328217" cy="469155"/>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ZA" sz="2000" kern="1200" dirty="0"/>
        </a:p>
      </dsp:txBody>
      <dsp:txXfrm rot="21570930">
        <a:off x="2667373" y="4263723"/>
        <a:ext cx="328217" cy="469155"/>
      </dsp:txXfrm>
    </dsp:sp>
    <dsp:sp modelId="{BF7F3B16-A30A-4083-8056-14E3B9434870}">
      <dsp:nvSpPr>
        <dsp:cNvPr id="0" name=""/>
        <dsp:cNvSpPr/>
      </dsp:nvSpPr>
      <dsp:spPr>
        <a:xfrm>
          <a:off x="43055" y="3117669"/>
          <a:ext cx="2547596" cy="313073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43055" y="3117669"/>
        <a:ext cx="2547596" cy="3130730"/>
      </dsp:txXfrm>
    </dsp:sp>
    <dsp:sp modelId="{98DDD1E2-FBAB-4E06-91C2-AC254B789D9A}">
      <dsp:nvSpPr>
        <dsp:cNvPr id="0" name=""/>
        <dsp:cNvSpPr/>
      </dsp:nvSpPr>
      <dsp:spPr>
        <a:xfrm>
          <a:off x="2001639" y="2753349"/>
          <a:ext cx="223529" cy="448785"/>
        </a:xfrm>
        <a:prstGeom prst="downArrow">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dirty="0"/>
        </a:p>
      </dsp:txBody>
      <dsp:txXfrm>
        <a:off x="2001639" y="2753349"/>
        <a:ext cx="223529" cy="4487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C37435-814A-4F4E-9006-F025BC8859EB}">
      <dsp:nvSpPr>
        <dsp:cNvPr id="0" name=""/>
        <dsp:cNvSpPr/>
      </dsp:nvSpPr>
      <dsp:spPr>
        <a:xfrm>
          <a:off x="3832" y="1003561"/>
          <a:ext cx="4748485" cy="558645"/>
        </a:xfrm>
        <a:prstGeom prst="rect">
          <a:avLst/>
        </a:prstGeom>
        <a:solidFill>
          <a:schemeClr val="accent5"/>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624EF81-BC71-4872-84A6-D26D8912F349}">
      <dsp:nvSpPr>
        <dsp:cNvPr id="0" name=""/>
        <dsp:cNvSpPr/>
      </dsp:nvSpPr>
      <dsp:spPr>
        <a:xfrm>
          <a:off x="3832" y="1213366"/>
          <a:ext cx="348840" cy="3488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F1B1-D9BC-4A21-B205-36D64456C66F}">
      <dsp:nvSpPr>
        <dsp:cNvPr id="0" name=""/>
        <dsp:cNvSpPr/>
      </dsp:nvSpPr>
      <dsp:spPr>
        <a:xfrm>
          <a:off x="3832" y="0"/>
          <a:ext cx="4748485" cy="100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t>Priorities of the Fund</a:t>
          </a:r>
          <a:endParaRPr lang="en-ZA" sz="1600" kern="1200" dirty="0"/>
        </a:p>
      </dsp:txBody>
      <dsp:txXfrm>
        <a:off x="3832" y="0"/>
        <a:ext cx="4748485" cy="1003561"/>
      </dsp:txXfrm>
    </dsp:sp>
    <dsp:sp modelId="{309095D6-7E81-47AB-8465-728FB8EDF3A5}">
      <dsp:nvSpPr>
        <dsp:cNvPr id="0" name=""/>
        <dsp:cNvSpPr/>
      </dsp:nvSpPr>
      <dsp:spPr>
        <a:xfrm>
          <a:off x="0" y="1906836"/>
          <a:ext cx="348832" cy="34883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3D9AE-C10E-4A09-A840-77D7765760A9}">
      <dsp:nvSpPr>
        <dsp:cNvPr id="0" name=""/>
        <dsp:cNvSpPr/>
      </dsp:nvSpPr>
      <dsp:spPr>
        <a:xfrm>
          <a:off x="471491" y="1636421"/>
          <a:ext cx="417634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Increase contributions collected by at least a rate equal to the prevailing Consumer Price Index</a:t>
          </a:r>
          <a:endParaRPr lang="en-ZA" sz="1200" kern="1200" dirty="0"/>
        </a:p>
      </dsp:txBody>
      <dsp:txXfrm>
        <a:off x="471491" y="1636421"/>
        <a:ext cx="4176341" cy="813128"/>
      </dsp:txXfrm>
    </dsp:sp>
    <dsp:sp modelId="{D41F0B5F-A0EA-49DB-B8AB-7180D4885159}">
      <dsp:nvSpPr>
        <dsp:cNvPr id="0" name=""/>
        <dsp:cNvSpPr/>
      </dsp:nvSpPr>
      <dsp:spPr>
        <a:xfrm>
          <a:off x="12700" y="2468483"/>
          <a:ext cx="348832" cy="348832"/>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B82AE05-DF77-44B0-9BF1-C70DB1B4AE94}">
      <dsp:nvSpPr>
        <dsp:cNvPr id="0" name=""/>
        <dsp:cNvSpPr/>
      </dsp:nvSpPr>
      <dsp:spPr>
        <a:xfrm>
          <a:off x="340059" y="2433222"/>
          <a:ext cx="4416091" cy="38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340059" y="2433222"/>
        <a:ext cx="4416091" cy="389342"/>
      </dsp:txXfrm>
    </dsp:sp>
    <dsp:sp modelId="{C731FBEA-1FBE-485D-B81F-EB459A711EBC}">
      <dsp:nvSpPr>
        <dsp:cNvPr id="0" name=""/>
        <dsp:cNvSpPr/>
      </dsp:nvSpPr>
      <dsp:spPr>
        <a:xfrm>
          <a:off x="19502" y="4236863"/>
          <a:ext cx="348832" cy="348832"/>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39EDEE-0C6D-41C1-B3D6-B12F403AEA20}">
      <dsp:nvSpPr>
        <dsp:cNvPr id="0" name=""/>
        <dsp:cNvSpPr/>
      </dsp:nvSpPr>
      <dsp:spPr>
        <a:xfrm>
          <a:off x="339406" y="3242399"/>
          <a:ext cx="441609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t>    Contribute in the various schemes designed to alleviate the   </a:t>
          </a:r>
        </a:p>
        <a:p>
          <a:pPr lvl="0" algn="just" defTabSz="533400">
            <a:lnSpc>
              <a:spcPct val="90000"/>
            </a:lnSpc>
            <a:spcBef>
              <a:spcPct val="0"/>
            </a:spcBef>
            <a:spcAft>
              <a:spcPct val="35000"/>
            </a:spcAft>
          </a:pPr>
          <a:r>
            <a:rPr lang="en-ZA" sz="1200" kern="1200" dirty="0" smtClean="0"/>
            <a:t>     harmful effects of unemployment which includes investing    </a:t>
          </a:r>
        </a:p>
        <a:p>
          <a:pPr lvl="0" algn="just" defTabSz="533400">
            <a:lnSpc>
              <a:spcPct val="90000"/>
            </a:lnSpc>
            <a:spcBef>
              <a:spcPct val="0"/>
            </a:spcBef>
            <a:spcAft>
              <a:spcPct val="35000"/>
            </a:spcAft>
          </a:pPr>
          <a:r>
            <a:rPr lang="en-ZA" sz="1200" kern="1200" dirty="0" smtClean="0"/>
            <a:t>     mandated funds in   Social Responsibility Investments </a:t>
          </a:r>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339406" y="3242399"/>
        <a:ext cx="4416091" cy="8131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221088"/>
          <a:ext cx="4176464" cy="216024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CEA2669-F5F6-4985-BBD2-F3829EFE2074}" type="datetimeFigureOut">
              <a:rPr lang="en-ZA" smtClean="0"/>
              <a:pPr/>
              <a:t>2019/10/14</a:t>
            </a:fld>
            <a:endParaRPr lang="en-ZA"/>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005B9C04-F1AE-4B59-88E7-85BD0F4CA889}" type="slidenum">
              <a:rPr lang="en-ZA" smtClean="0"/>
              <a:pPr/>
              <a:t>‹#›</a:t>
            </a:fld>
            <a:endParaRPr lang="en-ZA"/>
          </a:p>
        </p:txBody>
      </p:sp>
    </p:spTree>
    <p:extLst>
      <p:ext uri="{BB962C8B-B14F-4D97-AF65-F5344CB8AC3E}">
        <p14:creationId xmlns:p14="http://schemas.microsoft.com/office/powerpoint/2010/main" xmlns="" val="234105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2CDBE3D2-8C62-4161-A0F2-4DC3493609C3}" type="datetimeFigureOut">
              <a:rPr lang="en-ZA" smtClean="0"/>
              <a:pPr/>
              <a:t>2019/10/14</a:t>
            </a:fld>
            <a:endParaRPr lang="en-ZA"/>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CD80F16-27E0-4D69-95DB-FED75BF456D5}" type="slidenum">
              <a:rPr lang="en-ZA" smtClean="0"/>
              <a:pPr/>
              <a:t>‹#›</a:t>
            </a:fld>
            <a:endParaRPr lang="en-ZA"/>
          </a:p>
        </p:txBody>
      </p:sp>
    </p:spTree>
    <p:extLst>
      <p:ext uri="{BB962C8B-B14F-4D97-AF65-F5344CB8AC3E}">
        <p14:creationId xmlns:p14="http://schemas.microsoft.com/office/powerpoint/2010/main" xmlns="" val="22352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D369AC8-A835-4ED4-AC55-A7B4A3BC9CD9}"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26</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30</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dirty="0" smtClean="0"/>
              <a:t>	PLEASE ADD COMMENTS . </a:t>
            </a:r>
            <a:endParaRPr lang="en-GB" dirty="0"/>
          </a:p>
        </p:txBody>
      </p:sp>
      <p:sp>
        <p:nvSpPr>
          <p:cNvPr id="4" name="Slide Number Placeholder 3"/>
          <p:cNvSpPr>
            <a:spLocks noGrp="1"/>
          </p:cNvSpPr>
          <p:nvPr>
            <p:ph type="sldNum" sz="quarter" idx="10"/>
          </p:nvPr>
        </p:nvSpPr>
        <p:spPr/>
        <p:txBody>
          <a:bodyPr/>
          <a:lstStyle/>
          <a:p>
            <a:pPr>
              <a:defRPr/>
            </a:pPr>
            <a:fld id="{17AEBA23-B945-4F47-9DE1-E478BFD21696}" type="slidenum">
              <a:rPr lang="en-ZA" smtClean="0">
                <a:solidFill>
                  <a:prstClr val="black"/>
                </a:solidFill>
              </a:rPr>
              <a:pPr>
                <a:defRPr/>
              </a:pPr>
              <a:t>51</a:t>
            </a:fld>
            <a:endParaRPr lang="en-ZA" dirty="0">
              <a:solidFill>
                <a:prstClr val="black"/>
              </a:solidFill>
            </a:endParaRPr>
          </a:p>
        </p:txBody>
      </p:sp>
    </p:spTree>
    <p:extLst>
      <p:ext uri="{BB962C8B-B14F-4D97-AF65-F5344CB8AC3E}">
        <p14:creationId xmlns:p14="http://schemas.microsoft.com/office/powerpoint/2010/main" xmlns="" val="421804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0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A927A9-D43D-46CD-9B3F-418F9B07047E}" type="datetime1">
              <a:rPr lang="en-US" altLang="en-US"/>
              <a:pPr/>
              <a:t>10/14/2019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FA9206-19BA-4B9C-A711-BFB53E7204BB}" type="slidenum">
              <a:rPr lang="en-US" altLang="en-US"/>
              <a:pPr/>
              <a:t>‹#›</a:t>
            </a:fld>
            <a:endParaRPr lang="en-US" altLang="en-US"/>
          </a:p>
        </p:txBody>
      </p:sp>
    </p:spTree>
    <p:extLst>
      <p:ext uri="{BB962C8B-B14F-4D97-AF65-F5344CB8AC3E}">
        <p14:creationId xmlns:p14="http://schemas.microsoft.com/office/powerpoint/2010/main" xmlns="" val="167193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985CFF5-CF28-4610-93A0-067880C6067A}" type="datetime1">
              <a:rPr lang="en-US" altLang="en-US"/>
              <a:pPr/>
              <a:t>10/14/2019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AB63C-AD27-4348-9BE9-C6DA99C4EA1D}" type="slidenum">
              <a:rPr lang="en-US" altLang="en-US"/>
              <a:pPr/>
              <a:t>‹#›</a:t>
            </a:fld>
            <a:endParaRPr lang="en-US" altLang="en-US"/>
          </a:p>
        </p:txBody>
      </p:sp>
    </p:spTree>
    <p:extLst>
      <p:ext uri="{BB962C8B-B14F-4D97-AF65-F5344CB8AC3E}">
        <p14:creationId xmlns:p14="http://schemas.microsoft.com/office/powerpoint/2010/main" xmlns="" val="887506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0"/>
          <p:cNvSpPr>
            <a:spLocks noGrp="1" noChangeArrowheads="1"/>
          </p:cNvSpPr>
          <p:nvPr>
            <p:ph type="sldNum" sz="quarter" idx="10"/>
          </p:nvPr>
        </p:nvSpPr>
        <p:spPr>
          <a:ln/>
        </p:spPr>
        <p:txBody>
          <a:bodyPr/>
          <a:lstStyle>
            <a:lvl1pPr>
              <a:defRPr/>
            </a:lvl1pPr>
          </a:lstStyle>
          <a:p>
            <a:pPr>
              <a:defRPr/>
            </a:pPr>
            <a:fld id="{F6F36FCB-CFB9-4F5E-AA70-5E8206BC0DFB}"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a:ln/>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761059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a:defRPr/>
            </a:lvl1pPr>
          </a:lstStyle>
          <a:p>
            <a:pPr>
              <a:defRPr/>
            </a:pPr>
            <a:fld id="{853CA875-4E35-45BE-A20C-4CE5781CA280}"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8532910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384" y="984253"/>
            <a:ext cx="5602816"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1501" y="984253"/>
            <a:ext cx="5602817"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a:defRPr/>
            </a:lvl1pPr>
          </a:lstStyle>
          <a:p>
            <a:pPr>
              <a:defRPr/>
            </a:pPr>
            <a:fld id="{AB95076C-4B4A-4189-B9F3-30B0FA6886E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2365328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a:defRPr/>
            </a:lvl1pPr>
          </a:lstStyle>
          <a:p>
            <a:pPr>
              <a:defRPr/>
            </a:pPr>
            <a:fld id="{B4D9D2E2-8477-4354-A965-7ADAF06C9800}" type="slidenum">
              <a:rPr lang="en-US">
                <a:solidFill>
                  <a:srgbClr val="FFFFFF"/>
                </a:solidFill>
              </a:rPr>
              <a:pPr>
                <a:defRPr/>
              </a:pPr>
              <a:t>‹#›</a:t>
            </a:fld>
            <a:endParaRPr lang="en-US" dirty="0">
              <a:solidFill>
                <a:srgbClr val="FFFFFF"/>
              </a:solidFill>
            </a:endParaRPr>
          </a:p>
        </p:txBody>
      </p:sp>
      <p:sp>
        <p:nvSpPr>
          <p:cNvPr id="8"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20481112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a:defRPr/>
            </a:lvl1pPr>
          </a:lstStyle>
          <a:p>
            <a:pPr>
              <a:defRPr/>
            </a:pPr>
            <a:fld id="{726B0FB5-C1C3-4B4D-91BD-828D43DC9B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8144002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a:defRPr/>
            </a:lvl1pPr>
          </a:lstStyle>
          <a:p>
            <a:pPr>
              <a:defRPr/>
            </a:pPr>
            <a:fld id="{31417983-F73D-408A-AC43-6A9EF22619E9}" type="slidenum">
              <a:rPr lang="en-US">
                <a:solidFill>
                  <a:srgbClr val="FFFFFF"/>
                </a:solidFill>
              </a:rPr>
              <a:pPr>
                <a:defRPr/>
              </a:pPr>
              <a:t>‹#›</a:t>
            </a:fld>
            <a:endParaRPr lang="en-US" dirty="0">
              <a:solidFill>
                <a:srgbClr val="FFFFFF"/>
              </a:solidFill>
            </a:endParaRPr>
          </a:p>
        </p:txBody>
      </p:sp>
      <p:sp>
        <p:nvSpPr>
          <p:cNvPr id="3"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9948273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7566B444-E8D5-4354-8ADF-9E640899BC9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291479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BC0F43FD-3712-4F3D-B7F2-41195A133DF1}"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4219638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AC88FB35-0EDF-46D0-8701-57B17D6EFB05}"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042240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136" y="190651"/>
            <a:ext cx="2887133"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384" y="190651"/>
            <a:ext cx="8464549"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D9F35B80-DCA9-4529-AA8E-F88CA8829286}"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49385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15"/>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215"/>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F4F2D93F-FA8E-44A2-B923-B02C684B4F1F}" type="datetime1">
              <a:rPr lang="en-US" altLang="en-US"/>
              <a:pPr/>
              <a:t>10/14/2019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5751B-3B2A-44F7-9A72-1448FECED918}" type="slidenum">
              <a:rPr lang="en-US" altLang="en-US"/>
              <a:pPr/>
              <a:t>‹#›</a:t>
            </a:fld>
            <a:endParaRPr lang="en-US" altLang="en-US"/>
          </a:p>
        </p:txBody>
      </p:sp>
    </p:spTree>
    <p:extLst>
      <p:ext uri="{BB962C8B-B14F-4D97-AF65-F5344CB8AC3E}">
        <p14:creationId xmlns:p14="http://schemas.microsoft.com/office/powerpoint/2010/main" xmlns="" val="36400517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2217"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2267" y="1882777"/>
            <a:ext cx="10725151" cy="4113213"/>
          </a:xfrm>
        </p:spPr>
        <p:txBody>
          <a:bodyPr/>
          <a:lstStyle/>
          <a:p>
            <a:pPr lvl="0"/>
            <a:endParaRPr lang="en-US" noProof="0" dirty="0" smtClean="0"/>
          </a:p>
        </p:txBody>
      </p:sp>
      <p:sp>
        <p:nvSpPr>
          <p:cNvPr id="4" name="Rectangle 3"/>
          <p:cNvSpPr>
            <a:spLocks noGrp="1" noChangeArrowheads="1"/>
          </p:cNvSpPr>
          <p:nvPr>
            <p:ph type="sldNum" sz="quarter" idx="10"/>
          </p:nvPr>
        </p:nvSpPr>
        <p:spPr/>
        <p:txBody>
          <a:bodyPr/>
          <a:lstStyle>
            <a:lvl1pPr>
              <a:defRPr/>
            </a:lvl1pPr>
          </a:lstStyle>
          <a:p>
            <a:pPr>
              <a:defRPr/>
            </a:pPr>
            <a:fld id="{652795CF-F720-42E4-903B-786C00C3995B}" type="slidenum">
              <a:rPr lang="en-US">
                <a:solidFill>
                  <a:srgbClr val="FFFFFF"/>
                </a:solidFill>
              </a:rPr>
              <a:pPr>
                <a:defRPr/>
              </a:pPr>
              <a:t>‹#›</a:t>
            </a:fld>
            <a:endParaRPr lang="en-US" dirty="0">
              <a:solidFill>
                <a:srgbClr val="FFFFFF"/>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3404129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05D4FF81-C628-43C6-96F0-CAEC541F1115}" type="datetime1">
              <a:rPr lang="en-US"/>
              <a:pPr>
                <a:defRPr/>
              </a:pPr>
              <a:t>10/14/2019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F162A8A-6D4E-4855-B9AF-137041469074}" type="slidenum">
              <a:rPr lang="en-US"/>
              <a:pPr>
                <a:defRPr/>
              </a:pPr>
              <a:t>‹#›</a:t>
            </a:fld>
            <a:endParaRPr lang="en-US"/>
          </a:p>
        </p:txBody>
      </p:sp>
    </p:spTree>
    <p:extLst>
      <p:ext uri="{BB962C8B-B14F-4D97-AF65-F5344CB8AC3E}">
        <p14:creationId xmlns:p14="http://schemas.microsoft.com/office/powerpoint/2010/main" xmlns="" val="158535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FC0F35A6-3F1B-470A-89A0-677E63AED367}" type="datetime1">
              <a:rPr lang="en-US"/>
              <a:pPr>
                <a:defRPr/>
              </a:pPr>
              <a:t>10/14/2019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ED3058-1C06-4106-9A80-3226F7CA364C}" type="slidenum">
              <a:rPr lang="en-US"/>
              <a:pPr>
                <a:defRPr/>
              </a:pPr>
              <a:t>‹#›</a:t>
            </a:fld>
            <a:endParaRPr lang="en-US"/>
          </a:p>
        </p:txBody>
      </p:sp>
    </p:spTree>
    <p:extLst>
      <p:ext uri="{BB962C8B-B14F-4D97-AF65-F5344CB8AC3E}">
        <p14:creationId xmlns:p14="http://schemas.microsoft.com/office/powerpoint/2010/main" xmlns="" val="39692256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5"/>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EEE4B91-3C94-49F4-8AD1-70B75B657874}" type="datetime1">
              <a:rPr lang="en-US"/>
              <a:pPr>
                <a:defRPr/>
              </a:pPr>
              <a:t>10/14/2019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CC3F8637-C692-4D75-AEF4-697F74152A97}" type="slidenum">
              <a:rPr lang="en-US"/>
              <a:pPr>
                <a:defRPr/>
              </a:pPr>
              <a:t>‹#›</a:t>
            </a:fld>
            <a:endParaRPr lang="en-US"/>
          </a:p>
        </p:txBody>
      </p:sp>
    </p:spTree>
    <p:extLst>
      <p:ext uri="{BB962C8B-B14F-4D97-AF65-F5344CB8AC3E}">
        <p14:creationId xmlns:p14="http://schemas.microsoft.com/office/powerpoint/2010/main" xmlns="" val="4108222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C848A1EB-D5BC-4F41-A134-19FEEE61D1E5}" type="datetime1">
              <a:rPr lang="en-US"/>
              <a:pPr>
                <a:defRPr/>
              </a:pPr>
              <a:t>10/14/2019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B960B55-BC2D-4EF9-BF53-E8FC855B5600}" type="slidenum">
              <a:rPr lang="en-US"/>
              <a:pPr>
                <a:defRPr/>
              </a:pPr>
              <a:t>‹#›</a:t>
            </a:fld>
            <a:endParaRPr lang="en-US"/>
          </a:p>
        </p:txBody>
      </p:sp>
    </p:spTree>
    <p:extLst>
      <p:ext uri="{BB962C8B-B14F-4D97-AF65-F5344CB8AC3E}">
        <p14:creationId xmlns:p14="http://schemas.microsoft.com/office/powerpoint/2010/main" xmlns="" val="31082723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eaLnBrk="0" hangingPunct="0">
              <a:defRPr>
                <a:ea typeface="MS PGothic" pitchFamily="34" charset="-128"/>
              </a:defRPr>
            </a:lvl1pPr>
          </a:lstStyle>
          <a:p>
            <a:pPr>
              <a:defRPr/>
            </a:pPr>
            <a:fld id="{185EE603-DC7B-49A7-8C98-EA1813F2C2CF}" type="datetime1">
              <a:rPr lang="en-US"/>
              <a:pPr>
                <a:defRPr/>
              </a:pPr>
              <a:t>10/14/2019</a:t>
            </a:fld>
            <a:endParaRPr lang="en-US"/>
          </a:p>
        </p:txBody>
      </p:sp>
      <p:sp>
        <p:nvSpPr>
          <p:cNvPr id="8"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078FAA45-D212-466E-A2F5-4F22D95B47AF}" type="slidenum">
              <a:rPr lang="en-US"/>
              <a:pPr>
                <a:defRPr/>
              </a:pPr>
              <a:t>‹#›</a:t>
            </a:fld>
            <a:endParaRPr lang="en-US"/>
          </a:p>
        </p:txBody>
      </p:sp>
    </p:spTree>
    <p:extLst>
      <p:ext uri="{BB962C8B-B14F-4D97-AF65-F5344CB8AC3E}">
        <p14:creationId xmlns:p14="http://schemas.microsoft.com/office/powerpoint/2010/main" xmlns="" val="40596509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MS PGothic" pitchFamily="34" charset="-128"/>
              </a:defRPr>
            </a:lvl1pPr>
          </a:lstStyle>
          <a:p>
            <a:pPr>
              <a:defRPr/>
            </a:pPr>
            <a:fld id="{A41ECD46-4D71-4D97-87ED-973E091E2202}" type="datetime1">
              <a:rPr lang="en-US"/>
              <a:pPr>
                <a:defRPr/>
              </a:pPr>
              <a:t>10/14/2019</a:t>
            </a:fld>
            <a:endParaRPr lang="en-US"/>
          </a:p>
        </p:txBody>
      </p:sp>
      <p:sp>
        <p:nvSpPr>
          <p:cNvPr id="4"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18EBE9-A385-46EB-9D69-FE84CD671946}" type="slidenum">
              <a:rPr lang="en-US"/>
              <a:pPr>
                <a:defRPr/>
              </a:pPr>
              <a:t>‹#›</a:t>
            </a:fld>
            <a:endParaRPr lang="en-US"/>
          </a:p>
        </p:txBody>
      </p:sp>
    </p:spTree>
    <p:extLst>
      <p:ext uri="{BB962C8B-B14F-4D97-AF65-F5344CB8AC3E}">
        <p14:creationId xmlns:p14="http://schemas.microsoft.com/office/powerpoint/2010/main" xmlns="" val="4602609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S PGothic" pitchFamily="34" charset="-128"/>
              </a:defRPr>
            </a:lvl1pPr>
          </a:lstStyle>
          <a:p>
            <a:pPr>
              <a:defRPr/>
            </a:pPr>
            <a:fld id="{9D3E1268-4657-4B9E-8CD6-A964A2F764C3}" type="datetime1">
              <a:rPr lang="en-US"/>
              <a:pPr>
                <a:defRPr/>
              </a:pPr>
              <a:t>10/14/2019</a:t>
            </a:fld>
            <a:endParaRPr lang="en-US"/>
          </a:p>
        </p:txBody>
      </p:sp>
      <p:sp>
        <p:nvSpPr>
          <p:cNvPr id="3"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554E538-802B-4789-AB62-D9CC449235E7}" type="slidenum">
              <a:rPr lang="en-US"/>
              <a:pPr>
                <a:defRPr/>
              </a:pPr>
              <a:t>‹#›</a:t>
            </a:fld>
            <a:endParaRPr lang="en-US"/>
          </a:p>
        </p:txBody>
      </p:sp>
    </p:spTree>
    <p:extLst>
      <p:ext uri="{BB962C8B-B14F-4D97-AF65-F5344CB8AC3E}">
        <p14:creationId xmlns:p14="http://schemas.microsoft.com/office/powerpoint/2010/main" xmlns="" val="24195266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5922FB03-2256-460C-AAFD-819F254150B2}" type="datetime1">
              <a:rPr lang="en-US"/>
              <a:pPr>
                <a:defRPr/>
              </a:pPr>
              <a:t>10/14/2019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E0635A36-F8FB-4371-B072-92F90372D777}" type="slidenum">
              <a:rPr lang="en-US"/>
              <a:pPr>
                <a:defRPr/>
              </a:pPr>
              <a:t>‹#›</a:t>
            </a:fld>
            <a:endParaRPr lang="en-US"/>
          </a:p>
        </p:txBody>
      </p:sp>
    </p:spTree>
    <p:extLst>
      <p:ext uri="{BB962C8B-B14F-4D97-AF65-F5344CB8AC3E}">
        <p14:creationId xmlns:p14="http://schemas.microsoft.com/office/powerpoint/2010/main" xmlns="" val="14878304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48D08F79-7364-4D9A-9E15-D3481840CBAA}" type="datetime1">
              <a:rPr lang="en-US"/>
              <a:pPr>
                <a:defRPr/>
              </a:pPr>
              <a:t>10/14/2019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841ADF0-43F0-4B52-9574-0DA9E497D329}" type="slidenum">
              <a:rPr lang="en-US"/>
              <a:pPr>
                <a:defRPr/>
              </a:pPr>
              <a:t>‹#›</a:t>
            </a:fld>
            <a:endParaRPr lang="en-US"/>
          </a:p>
        </p:txBody>
      </p:sp>
    </p:spTree>
    <p:extLst>
      <p:ext uri="{BB962C8B-B14F-4D97-AF65-F5344CB8AC3E}">
        <p14:creationId xmlns:p14="http://schemas.microsoft.com/office/powerpoint/2010/main" xmlns="" val="405626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7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3951203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B4E5694-B828-4972-8C2F-58817AC9DE78}" type="datetime1">
              <a:rPr lang="en-US"/>
              <a:pPr>
                <a:defRPr/>
              </a:pPr>
              <a:t>10/14/2019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AFC1D560-6DCB-4829-B4E4-B16B00B6BF09}" type="slidenum">
              <a:rPr lang="en-US"/>
              <a:pPr>
                <a:defRPr/>
              </a:pPr>
              <a:t>‹#›</a:t>
            </a:fld>
            <a:endParaRPr lang="en-US"/>
          </a:p>
        </p:txBody>
      </p:sp>
    </p:spTree>
    <p:extLst>
      <p:ext uri="{BB962C8B-B14F-4D97-AF65-F5344CB8AC3E}">
        <p14:creationId xmlns:p14="http://schemas.microsoft.com/office/powerpoint/2010/main" xmlns="" val="42915598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3"/>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733"/>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DBCEBFF9-9191-4C78-B4BE-6EB79AA1A884}" type="datetime1">
              <a:rPr lang="en-US"/>
              <a:pPr>
                <a:defRPr/>
              </a:pPr>
              <a:t>10/14/2019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2DB76C5-6D85-47AE-8A4E-7F965847AE5E}" type="slidenum">
              <a:rPr lang="en-US"/>
              <a:pPr>
                <a:defRPr/>
              </a:pPr>
              <a:t>‹#›</a:t>
            </a:fld>
            <a:endParaRPr lang="en-US"/>
          </a:p>
        </p:txBody>
      </p:sp>
    </p:spTree>
    <p:extLst>
      <p:ext uri="{BB962C8B-B14F-4D97-AF65-F5344CB8AC3E}">
        <p14:creationId xmlns:p14="http://schemas.microsoft.com/office/powerpoint/2010/main" xmlns="" val="127652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0804C-8F3E-4A70-8AA5-DBC22F1AAFD7}" type="slidenum">
              <a:rPr lang="en-US" altLang="en-US"/>
              <a:pPr>
                <a:defRPr/>
              </a:pPr>
              <a:t>‹#›</a:t>
            </a:fld>
            <a:endParaRPr lang="en-US" altLang="en-US"/>
          </a:p>
        </p:txBody>
      </p:sp>
    </p:spTree>
    <p:extLst>
      <p:ext uri="{BB962C8B-B14F-4D97-AF65-F5344CB8AC3E}">
        <p14:creationId xmlns:p14="http://schemas.microsoft.com/office/powerpoint/2010/main" xmlns="" val="38938338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23E53-42AE-4258-B42E-908B8855A090}" type="slidenum">
              <a:rPr lang="en-US" altLang="en-US"/>
              <a:pPr>
                <a:defRPr/>
              </a:pPr>
              <a:t>‹#›</a:t>
            </a:fld>
            <a:endParaRPr lang="en-US" altLang="en-US"/>
          </a:p>
        </p:txBody>
      </p:sp>
    </p:spTree>
    <p:extLst>
      <p:ext uri="{BB962C8B-B14F-4D97-AF65-F5344CB8AC3E}">
        <p14:creationId xmlns:p14="http://schemas.microsoft.com/office/powerpoint/2010/main" xmlns="" val="160364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5"/>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A39E4-289F-4B1D-91F3-C7C6F1D07EFE}" type="slidenum">
              <a:rPr lang="en-US" altLang="en-US"/>
              <a:pPr>
                <a:defRPr/>
              </a:pPr>
              <a:t>‹#›</a:t>
            </a:fld>
            <a:endParaRPr lang="en-US" altLang="en-US"/>
          </a:p>
        </p:txBody>
      </p:sp>
    </p:spTree>
    <p:extLst>
      <p:ext uri="{BB962C8B-B14F-4D97-AF65-F5344CB8AC3E}">
        <p14:creationId xmlns:p14="http://schemas.microsoft.com/office/powerpoint/2010/main" xmlns="" val="1426692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F5A58-050B-4296-8FDA-8329613AADBB}" type="slidenum">
              <a:rPr lang="en-US" altLang="en-US"/>
              <a:pPr>
                <a:defRPr/>
              </a:pPr>
              <a:t>‹#›</a:t>
            </a:fld>
            <a:endParaRPr lang="en-US" altLang="en-US"/>
          </a:p>
        </p:txBody>
      </p:sp>
    </p:spTree>
    <p:extLst>
      <p:ext uri="{BB962C8B-B14F-4D97-AF65-F5344CB8AC3E}">
        <p14:creationId xmlns:p14="http://schemas.microsoft.com/office/powerpoint/2010/main" xmlns="" val="34471212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CCFB44-599C-4572-901D-2D2AF346DD33}" type="slidenum">
              <a:rPr lang="en-US" altLang="en-US"/>
              <a:pPr>
                <a:defRPr/>
              </a:pPr>
              <a:t>‹#›</a:t>
            </a:fld>
            <a:endParaRPr lang="en-US" altLang="en-US"/>
          </a:p>
        </p:txBody>
      </p:sp>
    </p:spTree>
    <p:extLst>
      <p:ext uri="{BB962C8B-B14F-4D97-AF65-F5344CB8AC3E}">
        <p14:creationId xmlns:p14="http://schemas.microsoft.com/office/powerpoint/2010/main" xmlns="" val="2573094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9A5A7-709A-4BDD-B115-67ECE10D366C}" type="slidenum">
              <a:rPr lang="en-US" altLang="en-US"/>
              <a:pPr>
                <a:defRPr/>
              </a:pPr>
              <a:t>‹#›</a:t>
            </a:fld>
            <a:endParaRPr lang="en-US" altLang="en-US"/>
          </a:p>
        </p:txBody>
      </p:sp>
    </p:spTree>
    <p:extLst>
      <p:ext uri="{BB962C8B-B14F-4D97-AF65-F5344CB8AC3E}">
        <p14:creationId xmlns:p14="http://schemas.microsoft.com/office/powerpoint/2010/main" xmlns="" val="9316140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EDA597-96D8-4A1F-AB19-CB02DC120453}" type="slidenum">
              <a:rPr lang="en-US" altLang="en-US"/>
              <a:pPr>
                <a:defRPr/>
              </a:pPr>
              <a:t>‹#›</a:t>
            </a:fld>
            <a:endParaRPr lang="en-US" altLang="en-US"/>
          </a:p>
        </p:txBody>
      </p:sp>
    </p:spTree>
    <p:extLst>
      <p:ext uri="{BB962C8B-B14F-4D97-AF65-F5344CB8AC3E}">
        <p14:creationId xmlns:p14="http://schemas.microsoft.com/office/powerpoint/2010/main" xmlns="" val="35112581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08333-8AA1-4507-B832-38E83A0ED3E5}" type="slidenum">
              <a:rPr lang="en-US" altLang="en-US"/>
              <a:pPr>
                <a:defRPr/>
              </a:pPr>
              <a:t>‹#›</a:t>
            </a:fld>
            <a:endParaRPr lang="en-US" altLang="en-US"/>
          </a:p>
        </p:txBody>
      </p:sp>
    </p:spTree>
    <p:extLst>
      <p:ext uri="{BB962C8B-B14F-4D97-AF65-F5344CB8AC3E}">
        <p14:creationId xmlns:p14="http://schemas.microsoft.com/office/powerpoint/2010/main" xmlns="" val="358221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16397755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9A858A-050C-497E-B36C-6F0CD656FE79}" type="slidenum">
              <a:rPr lang="en-US" altLang="en-US"/>
              <a:pPr>
                <a:defRPr/>
              </a:pPr>
              <a:t>‹#›</a:t>
            </a:fld>
            <a:endParaRPr lang="en-US" altLang="en-US"/>
          </a:p>
        </p:txBody>
      </p:sp>
    </p:spTree>
    <p:extLst>
      <p:ext uri="{BB962C8B-B14F-4D97-AF65-F5344CB8AC3E}">
        <p14:creationId xmlns:p14="http://schemas.microsoft.com/office/powerpoint/2010/main" xmlns="" val="42904864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E53D1-9559-403C-B298-798843FCBBD1}" type="slidenum">
              <a:rPr lang="en-US" altLang="en-US"/>
              <a:pPr>
                <a:defRPr/>
              </a:pPr>
              <a:t>‹#›</a:t>
            </a:fld>
            <a:endParaRPr lang="en-US" altLang="en-US"/>
          </a:p>
        </p:txBody>
      </p:sp>
    </p:spTree>
    <p:extLst>
      <p:ext uri="{BB962C8B-B14F-4D97-AF65-F5344CB8AC3E}">
        <p14:creationId xmlns:p14="http://schemas.microsoft.com/office/powerpoint/2010/main" xmlns="" val="30365635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3"/>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703"/>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CBD968-F5CA-4FBF-A288-A916FDEBBE89}" type="slidenum">
              <a:rPr lang="en-US" altLang="en-US"/>
              <a:pPr>
                <a:defRPr/>
              </a:pPr>
              <a:t>‹#›</a:t>
            </a:fld>
            <a:endParaRPr lang="en-US" altLang="en-US"/>
          </a:p>
        </p:txBody>
      </p:sp>
    </p:spTree>
    <p:extLst>
      <p:ext uri="{BB962C8B-B14F-4D97-AF65-F5344CB8AC3E}">
        <p14:creationId xmlns:p14="http://schemas.microsoft.com/office/powerpoint/2010/main" xmlns="" val="996750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12194545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78"/>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594" y="6488178"/>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43"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51"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83B243E2-3E60-45D3-888A-608E3D6F753D}" type="slidenum">
              <a:rPr lang="en-ZA" altLang="en-US"/>
              <a:pPr>
                <a:defRPr/>
              </a:pPr>
              <a:t>‹#›</a:t>
            </a:fld>
            <a:endParaRPr lang="en-ZA" altLang="en-US"/>
          </a:p>
        </p:txBody>
      </p:sp>
    </p:spTree>
    <p:extLst>
      <p:ext uri="{BB962C8B-B14F-4D97-AF65-F5344CB8AC3E}">
        <p14:creationId xmlns:p14="http://schemas.microsoft.com/office/powerpoint/2010/main" xmlns="" val="40875458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81F55-E6B6-4216-A70A-466B3931C09D}" type="slidenum">
              <a:rPr lang="en-US" altLang="en-US"/>
              <a:pPr>
                <a:defRPr/>
              </a:pPr>
              <a:t>‹#›</a:t>
            </a:fld>
            <a:endParaRPr lang="en-US" altLang="en-US"/>
          </a:p>
        </p:txBody>
      </p:sp>
    </p:spTree>
    <p:extLst>
      <p:ext uri="{BB962C8B-B14F-4D97-AF65-F5344CB8AC3E}">
        <p14:creationId xmlns:p14="http://schemas.microsoft.com/office/powerpoint/2010/main" xmlns="" val="22748030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44D2F-84A0-4028-A454-27B25C85819F}" type="slidenum">
              <a:rPr lang="en-US" altLang="en-US"/>
              <a:pPr>
                <a:defRPr/>
              </a:pPr>
              <a:t>‹#›</a:t>
            </a:fld>
            <a:endParaRPr lang="en-US" altLang="en-US"/>
          </a:p>
        </p:txBody>
      </p:sp>
    </p:spTree>
    <p:extLst>
      <p:ext uri="{BB962C8B-B14F-4D97-AF65-F5344CB8AC3E}">
        <p14:creationId xmlns:p14="http://schemas.microsoft.com/office/powerpoint/2010/main" xmlns="" val="17150170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C1E3D-7C02-41B5-8C2E-6C3CEB3671C3}" type="slidenum">
              <a:rPr lang="en-US" altLang="en-US"/>
              <a:pPr>
                <a:defRPr/>
              </a:pPr>
              <a:t>‹#›</a:t>
            </a:fld>
            <a:endParaRPr lang="en-US" altLang="en-US"/>
          </a:p>
        </p:txBody>
      </p:sp>
    </p:spTree>
    <p:extLst>
      <p:ext uri="{BB962C8B-B14F-4D97-AF65-F5344CB8AC3E}">
        <p14:creationId xmlns:p14="http://schemas.microsoft.com/office/powerpoint/2010/main" xmlns="" val="6172626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BE333-975B-46A1-874B-80AA686D64CE}" type="slidenum">
              <a:rPr lang="en-US" altLang="en-US"/>
              <a:pPr>
                <a:defRPr/>
              </a:pPr>
              <a:t>‹#›</a:t>
            </a:fld>
            <a:endParaRPr lang="en-US" altLang="en-US"/>
          </a:p>
        </p:txBody>
      </p:sp>
    </p:spTree>
    <p:extLst>
      <p:ext uri="{BB962C8B-B14F-4D97-AF65-F5344CB8AC3E}">
        <p14:creationId xmlns:p14="http://schemas.microsoft.com/office/powerpoint/2010/main" xmlns="" val="17260886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A3D879-58B5-44F2-BCB5-94716F84FB38}" type="slidenum">
              <a:rPr lang="en-US" altLang="en-US"/>
              <a:pPr>
                <a:defRPr/>
              </a:pPr>
              <a:t>‹#›</a:t>
            </a:fld>
            <a:endParaRPr lang="en-US" altLang="en-US"/>
          </a:p>
        </p:txBody>
      </p:sp>
    </p:spTree>
    <p:extLst>
      <p:ext uri="{BB962C8B-B14F-4D97-AF65-F5344CB8AC3E}">
        <p14:creationId xmlns:p14="http://schemas.microsoft.com/office/powerpoint/2010/main" xmlns="" val="416937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37346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C64865-FDDA-43F9-AECF-B24FDFABD8E5}" type="slidenum">
              <a:rPr lang="en-US" altLang="en-US"/>
              <a:pPr>
                <a:defRPr/>
              </a:pPr>
              <a:t>‹#›</a:t>
            </a:fld>
            <a:endParaRPr lang="en-US" altLang="en-US"/>
          </a:p>
        </p:txBody>
      </p:sp>
    </p:spTree>
    <p:extLst>
      <p:ext uri="{BB962C8B-B14F-4D97-AF65-F5344CB8AC3E}">
        <p14:creationId xmlns:p14="http://schemas.microsoft.com/office/powerpoint/2010/main" xmlns="" val="34855869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5FD446-27AF-4A26-92FA-007E5327667B}" type="slidenum">
              <a:rPr lang="en-US" altLang="en-US"/>
              <a:pPr>
                <a:defRPr/>
              </a:pPr>
              <a:t>‹#›</a:t>
            </a:fld>
            <a:endParaRPr lang="en-US" altLang="en-US"/>
          </a:p>
        </p:txBody>
      </p:sp>
    </p:spTree>
    <p:extLst>
      <p:ext uri="{BB962C8B-B14F-4D97-AF65-F5344CB8AC3E}">
        <p14:creationId xmlns:p14="http://schemas.microsoft.com/office/powerpoint/2010/main" xmlns="" val="12699548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56B39-57E1-4001-BAA3-96120701CECF}" type="slidenum">
              <a:rPr lang="en-US" altLang="en-US"/>
              <a:pPr>
                <a:defRPr/>
              </a:pPr>
              <a:t>‹#›</a:t>
            </a:fld>
            <a:endParaRPr lang="en-US" altLang="en-US"/>
          </a:p>
        </p:txBody>
      </p:sp>
    </p:spTree>
    <p:extLst>
      <p:ext uri="{BB962C8B-B14F-4D97-AF65-F5344CB8AC3E}">
        <p14:creationId xmlns:p14="http://schemas.microsoft.com/office/powerpoint/2010/main" xmlns="" val="4240516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9C218-E35B-4B6E-B0F8-9E66EA2A1F7C}" type="slidenum">
              <a:rPr lang="en-US" altLang="en-US"/>
              <a:pPr>
                <a:defRPr/>
              </a:pPr>
              <a:t>‹#›</a:t>
            </a:fld>
            <a:endParaRPr lang="en-US" altLang="en-US"/>
          </a:p>
        </p:txBody>
      </p:sp>
    </p:spTree>
    <p:extLst>
      <p:ext uri="{BB962C8B-B14F-4D97-AF65-F5344CB8AC3E}">
        <p14:creationId xmlns:p14="http://schemas.microsoft.com/office/powerpoint/2010/main" xmlns="" val="15430828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97E3D-5A07-489F-B8C9-5E018EBB2DAE}" type="slidenum">
              <a:rPr lang="en-US" altLang="en-US"/>
              <a:pPr>
                <a:defRPr/>
              </a:pPr>
              <a:t>‹#›</a:t>
            </a:fld>
            <a:endParaRPr lang="en-US" altLang="en-US"/>
          </a:p>
        </p:txBody>
      </p:sp>
    </p:spTree>
    <p:extLst>
      <p:ext uri="{BB962C8B-B14F-4D97-AF65-F5344CB8AC3E}">
        <p14:creationId xmlns:p14="http://schemas.microsoft.com/office/powerpoint/2010/main" xmlns="" val="29176135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51D12-84B3-4A2D-8021-C955D91ECEA6}" type="slidenum">
              <a:rPr lang="en-US" altLang="en-US"/>
              <a:pPr>
                <a:defRPr/>
              </a:pPr>
              <a:t>‹#›</a:t>
            </a:fld>
            <a:endParaRPr lang="en-US" altLang="en-US"/>
          </a:p>
        </p:txBody>
      </p:sp>
    </p:spTree>
    <p:extLst>
      <p:ext uri="{BB962C8B-B14F-4D97-AF65-F5344CB8AC3E}">
        <p14:creationId xmlns:p14="http://schemas.microsoft.com/office/powerpoint/2010/main" xmlns="" val="31811071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15358353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46"/>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573" y="6488146"/>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22"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49"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FAB4E306-F5D6-464A-80A3-05D9DED63D5B}" type="slidenum">
              <a:rPr lang="en-ZA" altLang="en-US"/>
              <a:pPr>
                <a:defRPr/>
              </a:pPr>
              <a:t>‹#›</a:t>
            </a:fld>
            <a:endParaRPr lang="en-ZA" altLang="en-US"/>
          </a:p>
        </p:txBody>
      </p:sp>
    </p:spTree>
    <p:extLst>
      <p:ext uri="{BB962C8B-B14F-4D97-AF65-F5344CB8AC3E}">
        <p14:creationId xmlns:p14="http://schemas.microsoft.com/office/powerpoint/2010/main" xmlns="" val="17214460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8C46A9-8148-4DC8-944D-6DA800BA6303}"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6343151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53F5F9-F2C1-4EF4-BA70-C24A9A520D2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1386987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33905913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C884E1-0EB6-4C0B-8667-A21C7EF6253A}"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35557647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AAD135-5EA9-486C-8E87-F7851D05D424}"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40899904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926E14-F50D-49B6-8356-134B66C17CC1}"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5998282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97F35F-D980-490E-A08D-EE5417DA41C9}"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9290792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9AA06-DCFB-4A8D-A14C-009B07C7DAC9}"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3247868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DF3F6D-9F38-4805-9819-4F75B6B0D47D}"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9832635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9433B5-1D9F-4D6C-8F4D-6AC11672B9D1}"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3949255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EB3D9F-2CD4-4336-91C9-2E7E5D1B4B6E}"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4174142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9AF100-8B2F-4FFD-91CA-30CE942BBE53}"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4858509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2890112312"/>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7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7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2207385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2962598335"/>
      </p:ext>
    </p:extLst>
  </p:cSld>
  <p:clrMapOvr>
    <a:masterClrMapping/>
  </p:clrMapOvr>
  <p:transition spd="slow">
    <p:circl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2020715752"/>
      </p:ext>
    </p:extLst>
  </p:cSld>
  <p:clrMapOvr>
    <a:masterClrMapping/>
  </p:clrMapOvr>
  <p:transition spd="slow">
    <p:circl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2360094719"/>
      </p:ext>
    </p:extLst>
  </p:cSld>
  <p:clrMapOvr>
    <a:masterClrMapping/>
  </p:clrMapOvr>
  <p:transition spd="slow">
    <p:circl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10/14/2019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3870310107"/>
      </p:ext>
    </p:extLst>
  </p:cSld>
  <p:clrMapOvr>
    <a:masterClrMapping/>
  </p:clrMapOvr>
  <p:transition spd="slow">
    <p:circl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10/14/2019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340527854"/>
      </p:ext>
    </p:extLst>
  </p:cSld>
  <p:clrMapOvr>
    <a:masterClrMapping/>
  </p:clrMapOvr>
  <p:transition spd="slow">
    <p:circl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10/14/2019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1649128340"/>
      </p:ext>
    </p:extLst>
  </p:cSld>
  <p:clrMapOvr>
    <a:masterClrMapping/>
  </p:clrMapOvr>
  <p:transition spd="slow">
    <p:circl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3560348025"/>
      </p:ext>
    </p:extLst>
  </p:cSld>
  <p:clrMapOvr>
    <a:masterClrMapping/>
  </p:clrMapOvr>
  <p:transition spd="slow">
    <p:circl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2272214322"/>
      </p:ext>
    </p:extLst>
  </p:cSld>
  <p:clrMapOvr>
    <a:masterClrMapping/>
  </p:clrMapOvr>
  <p:transition spd="slow">
    <p:circl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1001271488"/>
      </p:ext>
    </p:extLst>
  </p:cSld>
  <p:clrMapOvr>
    <a:masterClrMapping/>
  </p:clrMapOvr>
  <p:transition spd="slow">
    <p:circl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2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2275901193"/>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20252901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4" y="6488479"/>
            <a:ext cx="8407729"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8592481" y="6488479"/>
            <a:ext cx="3585113"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3" y="6479782"/>
            <a:ext cx="5238791"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11625967" y="6479782"/>
            <a:ext cx="522511"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317350"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12168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3904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80069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59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318411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3E0B1D2-AEDE-4058-9703-5AC2F8C498FF}" type="datetime1">
              <a:rPr lang="en-US" altLang="en-US"/>
              <a:pPr/>
              <a:t>10/14/2019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CBFE2-772D-4747-BDB1-DB5AF30E99ED}" type="slidenum">
              <a:rPr lang="en-US" altLang="en-US"/>
              <a:pPr/>
              <a:t>‹#›</a:t>
            </a:fld>
            <a:endParaRPr lang="en-US" altLang="en-US"/>
          </a:p>
        </p:txBody>
      </p:sp>
    </p:spTree>
    <p:extLst>
      <p:ext uri="{BB962C8B-B14F-4D97-AF65-F5344CB8AC3E}">
        <p14:creationId xmlns:p14="http://schemas.microsoft.com/office/powerpoint/2010/main" xmlns="" val="58519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3164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249637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8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18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68406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70076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505323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292367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423811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2359326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3568569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358410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1674CE08-FEE8-4400-89FA-F94B459A8D79}" type="datetime1">
              <a:rPr lang="en-US" altLang="en-US"/>
              <a:pPr/>
              <a:t>10/14/2019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EF3B45-99CE-4FB0-89B8-61FC6317F060}" type="slidenum">
              <a:rPr lang="en-US" altLang="en-US"/>
              <a:pPr/>
              <a:t>‹#›</a:t>
            </a:fld>
            <a:endParaRPr lang="en-US" altLang="en-US"/>
          </a:p>
        </p:txBody>
      </p:sp>
    </p:spTree>
    <p:extLst>
      <p:ext uri="{BB962C8B-B14F-4D97-AF65-F5344CB8AC3E}">
        <p14:creationId xmlns:p14="http://schemas.microsoft.com/office/powerpoint/2010/main" xmlns="" val="18706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379892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502198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25426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4"/>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964"/>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341638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3041089732"/>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3209648885"/>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390496998"/>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2340927107"/>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10/14/2019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1202873105"/>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10/14/2019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946706518"/>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3612D79F-5AB4-4880-98C4-A0257D0A9A6C}" type="datetime1">
              <a:rPr lang="en-US" altLang="en-US"/>
              <a:pPr/>
              <a:t>10/14/2019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20B8F92-48BD-43BB-8BED-ADEBB7002442}" type="slidenum">
              <a:rPr lang="en-US" altLang="en-US"/>
              <a:pPr/>
              <a:t>‹#›</a:t>
            </a:fld>
            <a:endParaRPr lang="en-US" altLang="en-US"/>
          </a:p>
        </p:txBody>
      </p:sp>
    </p:spTree>
    <p:extLst>
      <p:ext uri="{BB962C8B-B14F-4D97-AF65-F5344CB8AC3E}">
        <p14:creationId xmlns:p14="http://schemas.microsoft.com/office/powerpoint/2010/main" xmlns="" val="1112093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10/14/2019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2609734999"/>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15680542"/>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10/14/2019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694856187"/>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2994725055"/>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6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10/14/2019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2555472202"/>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F3129F-17F3-4B85-9BBA-C957B88571E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3115681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54BDE3-624D-44FB-8FC7-910D08C2019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147941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7"/>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147A77-CCFE-4499-BF74-B40BE64F9501}"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591948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8FD2C5-DDBC-4FD6-B0A5-26A82629C42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038869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E75342-3452-45A1-9A0B-E8CF501712D7}"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55088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7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7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0AE9E0F2-C9C9-47C1-AC26-B2862E6A3993}" type="datetime1">
              <a:rPr lang="en-US" altLang="en-US"/>
              <a:pPr/>
              <a:t>10/14/2019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B6AD93F-8A82-49D9-998E-6106536439A4}" type="slidenum">
              <a:rPr lang="en-US" altLang="en-US"/>
              <a:pPr/>
              <a:t>‹#›</a:t>
            </a:fld>
            <a:endParaRPr lang="en-US" altLang="en-US"/>
          </a:p>
        </p:txBody>
      </p:sp>
    </p:spTree>
    <p:extLst>
      <p:ext uri="{BB962C8B-B14F-4D97-AF65-F5344CB8AC3E}">
        <p14:creationId xmlns:p14="http://schemas.microsoft.com/office/powerpoint/2010/main" xmlns="" val="3129588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B0193C-7C1B-4D62-A628-D1F16C0C69C5}"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701759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0B85BF-F748-4500-8992-7728B6557603}"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3720976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3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598AC1-17AC-4B28-AF95-CD82B02B1079}"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529272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44D474-40FF-4A7E-B794-3B803F4393DF}"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878257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72DDE5-A123-4A79-9DFE-C4E50D26CAD7}"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3929024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5"/>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915"/>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51E2A9-F737-4A3D-B349-3E7C67992173}"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545292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4"/>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980028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866698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9"/>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3116162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00740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0A487CB-EED0-4E6F-823C-8583ADEDDB0B}" type="datetime1">
              <a:rPr lang="en-US" altLang="en-US"/>
              <a:pPr/>
              <a:t>10/14/2019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072E3BB-C7B7-4017-B0F8-A8F801F13D82}" type="slidenum">
              <a:rPr lang="en-US" altLang="en-US"/>
              <a:pPr/>
              <a:t>‹#›</a:t>
            </a:fld>
            <a:endParaRPr lang="en-US" altLang="en-US"/>
          </a:p>
        </p:txBody>
      </p:sp>
    </p:spTree>
    <p:extLst>
      <p:ext uri="{BB962C8B-B14F-4D97-AF65-F5344CB8AC3E}">
        <p14:creationId xmlns:p14="http://schemas.microsoft.com/office/powerpoint/2010/main" xmlns="" val="729656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87901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418432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434029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1140348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2135885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2388388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7"/>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67"/>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95756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3146337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825949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5"/>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410310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542EEB-67B4-4E7F-8405-1FDE33952B5B}" type="datetime1">
              <a:rPr lang="en-US" altLang="en-US"/>
              <a:pPr/>
              <a:t>10/14/2019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995BE54-8427-4B1C-894D-3F01046E31F9}" type="slidenum">
              <a:rPr lang="en-US" altLang="en-US"/>
              <a:pPr/>
              <a:t>‹#›</a:t>
            </a:fld>
            <a:endParaRPr lang="en-US" altLang="en-US"/>
          </a:p>
        </p:txBody>
      </p:sp>
    </p:spTree>
    <p:extLst>
      <p:ext uri="{BB962C8B-B14F-4D97-AF65-F5344CB8AC3E}">
        <p14:creationId xmlns:p14="http://schemas.microsoft.com/office/powerpoint/2010/main" xmlns="" val="3508664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979465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655626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958982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467007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2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611436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900398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294250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3"/>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63"/>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265878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3369558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101753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6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F56F2C01-5A6F-4D97-8E91-C381A6011A15}" type="datetime1">
              <a:rPr lang="en-US" altLang="en-US"/>
              <a:pPr/>
              <a:t>10/14/2019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31ECC99-12F4-41B1-B244-BEDEC1C94569}" type="slidenum">
              <a:rPr lang="en-US" altLang="en-US"/>
              <a:pPr/>
              <a:t>‹#›</a:t>
            </a:fld>
            <a:endParaRPr lang="en-US" altLang="en-US"/>
          </a:p>
        </p:txBody>
      </p:sp>
    </p:spTree>
    <p:extLst>
      <p:ext uri="{BB962C8B-B14F-4D97-AF65-F5344CB8AC3E}">
        <p14:creationId xmlns:p14="http://schemas.microsoft.com/office/powerpoint/2010/main" xmlns="" val="1306914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4267229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361920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5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5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870872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3048570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604249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3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744412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57045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5693170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3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93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509186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5682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C321F43-C38D-4D6A-A0CC-9320F71D2611}" type="datetime1">
              <a:rPr lang="en-US" altLang="en-US"/>
              <a:pPr/>
              <a:t>10/14/2019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09A4796-A228-463A-BFDC-314600E7FAB8}" type="slidenum">
              <a:rPr lang="en-US" altLang="en-US"/>
              <a:pPr/>
              <a:t>‹#›</a:t>
            </a:fld>
            <a:endParaRPr lang="en-US" altLang="en-US"/>
          </a:p>
        </p:txBody>
      </p:sp>
    </p:spTree>
    <p:extLst>
      <p:ext uri="{BB962C8B-B14F-4D97-AF65-F5344CB8AC3E}">
        <p14:creationId xmlns:p14="http://schemas.microsoft.com/office/powerpoint/2010/main" xmlns="" val="79376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937738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38366252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722678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4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4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10/14/2019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45826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10/14/2019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9613717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10/14/2019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13041772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2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3812832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10/14/2019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2799934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31782181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2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82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301958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93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defTabSz="457200" fontAlgn="base">
              <a:spcBef>
                <a:spcPct val="0"/>
              </a:spcBef>
              <a:spcAft>
                <a:spcPct val="0"/>
              </a:spcAft>
            </a:pPr>
            <a:fld id="{524F91D1-CC03-4981-A207-014C81DFCB09}" type="datetime1">
              <a:rPr lang="en-US" altLang="en-US" smtClean="0">
                <a:ea typeface="ＭＳ Ｐゴシック" pitchFamily="32" charset="-128"/>
              </a:rPr>
              <a:pPr defTabSz="457200" fontAlgn="base">
                <a:spcBef>
                  <a:spcPct val="0"/>
                </a:spcBef>
                <a:spcAft>
                  <a:spcPct val="0"/>
                </a:spcAft>
              </a:pPr>
              <a:t>10/14/2019</a:t>
            </a:fld>
            <a:endParaRPr lang="en-US" altLang="en-US" smtClean="0">
              <a:ea typeface="ＭＳ Ｐゴシック" pitchFamily="32" charset="-128"/>
            </a:endParaRPr>
          </a:p>
        </p:txBody>
      </p:sp>
      <p:sp>
        <p:nvSpPr>
          <p:cNvPr id="5" name="Footer Placeholder 4"/>
          <p:cNvSpPr>
            <a:spLocks noGrp="1"/>
          </p:cNvSpPr>
          <p:nvPr>
            <p:ph type="ftr" sz="quarter" idx="3"/>
          </p:nvPr>
        </p:nvSpPr>
        <p:spPr>
          <a:xfrm>
            <a:off x="4165600" y="6356933"/>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defTabSz="457200" fontAlgn="base">
              <a:spcBef>
                <a:spcPct val="0"/>
              </a:spcBef>
              <a:spcAft>
                <a:spcPct val="0"/>
              </a:spcAft>
            </a:pPr>
            <a:endParaRPr lang="en-US" smtClean="0">
              <a:ea typeface="ＭＳ Ｐゴシック" pitchFamily="32" charset="-128"/>
            </a:endParaRPr>
          </a:p>
        </p:txBody>
      </p:sp>
      <p:sp>
        <p:nvSpPr>
          <p:cNvPr id="6" name="Slide Number Placeholder 5"/>
          <p:cNvSpPr>
            <a:spLocks noGrp="1"/>
          </p:cNvSpPr>
          <p:nvPr>
            <p:ph type="sldNum" sz="quarter" idx="4"/>
          </p:nvPr>
        </p:nvSpPr>
        <p:spPr>
          <a:xfrm>
            <a:off x="8737600" y="635693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defTabSz="457200" fontAlgn="base">
              <a:spcBef>
                <a:spcPct val="0"/>
              </a:spcBef>
              <a:spcAft>
                <a:spcPct val="0"/>
              </a:spcAft>
            </a:pPr>
            <a:fld id="{0E28DD42-2375-4F6E-9A2D-F010BB9BD6AF}" type="slidenum">
              <a:rPr lang="en-US" altLang="en-US" smtClean="0">
                <a:ea typeface="ＭＳ Ｐゴシック" pitchFamily="32" charset="-128"/>
              </a:rPr>
              <a:pPr defTabSz="457200" fontAlgn="base">
                <a:spcBef>
                  <a:spcPct val="0"/>
                </a:spcBef>
                <a:spcAft>
                  <a:spcPct val="0"/>
                </a:spcAft>
              </a:pPr>
              <a:t>‹#›</a:t>
            </a:fld>
            <a:endParaRPr lang="en-US" altLang="en-US" smtClean="0">
              <a:ea typeface="ＭＳ Ｐゴシック" pitchFamily="32" charset="-128"/>
            </a:endParaRPr>
          </a:p>
        </p:txBody>
      </p:sp>
    </p:spTree>
    <p:extLst>
      <p:ext uri="{BB962C8B-B14F-4D97-AF65-F5344CB8AC3E}">
        <p14:creationId xmlns:p14="http://schemas.microsoft.com/office/powerpoint/2010/main" xmlns="" val="47558721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8906"/>
            <a:ext cx="12192000" cy="687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29"/>
          <p:cNvSpPr>
            <a:spLocks noGrp="1" noChangeArrowheads="1"/>
          </p:cNvSpPr>
          <p:nvPr>
            <p:ph type="body" idx="1"/>
          </p:nvPr>
        </p:nvSpPr>
        <p:spPr bwMode="gray">
          <a:xfrm>
            <a:off x="315485" y="1262063"/>
            <a:ext cx="11408833" cy="5294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9692217" y="6504139"/>
            <a:ext cx="2258483"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chemeClr val="bg1"/>
                </a:solidFill>
                <a:latin typeface="Arial" charset="0"/>
                <a:cs typeface="+mn-cs"/>
              </a:defRPr>
            </a:lvl1pPr>
          </a:lstStyle>
          <a:p>
            <a:pPr fontAlgn="base">
              <a:spcBef>
                <a:spcPct val="0"/>
              </a:spcBef>
              <a:spcAft>
                <a:spcPct val="0"/>
              </a:spcAft>
              <a:defRPr/>
            </a:pPr>
            <a:fld id="{88CA2ABE-06E1-4780-AFBA-30159F17008A}"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
        <p:nvSpPr>
          <p:cNvPr id="1086" name="Rectangle 62"/>
          <p:cNvSpPr>
            <a:spLocks noGrp="1" noChangeArrowheads="1"/>
          </p:cNvSpPr>
          <p:nvPr>
            <p:ph type="ftr" sz="quarter" idx="3"/>
          </p:nvPr>
        </p:nvSpPr>
        <p:spPr bwMode="gray">
          <a:xfrm>
            <a:off x="234952" y="6324600"/>
            <a:ext cx="5985933"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000" b="0" dirty="0" smtClean="0">
                <a:solidFill>
                  <a:srgbClr val="000000"/>
                </a:solidFill>
                <a:latin typeface="Arial" pitchFamily="34" charset="0"/>
                <a:cs typeface="+mn-cs"/>
              </a:defRPr>
            </a:lvl1pPr>
          </a:lstStyle>
          <a:p>
            <a:pPr fontAlgn="base">
              <a:spcBef>
                <a:spcPct val="0"/>
              </a:spcBef>
              <a:spcAft>
                <a:spcPct val="0"/>
              </a:spcAft>
              <a:defRPr/>
            </a:pPr>
            <a:r>
              <a:rPr lang="en-US"/>
              <a:t>Copyright © 2012 Accenture All Rights Reserved.</a:t>
            </a:r>
          </a:p>
        </p:txBody>
      </p:sp>
      <p:sp>
        <p:nvSpPr>
          <p:cNvPr id="3078" name="Rectangle 65"/>
          <p:cNvSpPr>
            <a:spLocks noGrp="1" noChangeArrowheads="1"/>
          </p:cNvSpPr>
          <p:nvPr>
            <p:ph type="title"/>
          </p:nvPr>
        </p:nvSpPr>
        <p:spPr bwMode="gray">
          <a:xfrm>
            <a:off x="545699" y="374801"/>
            <a:ext cx="11324167" cy="7270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31412414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44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98F50EBC-CAF0-4004-B7D4-308842579553}" type="datetime1">
              <a:rPr lang="en-US"/>
              <a:pPr defTabSz="457200" fontAlgn="base">
                <a:spcBef>
                  <a:spcPct val="0"/>
                </a:spcBef>
                <a:spcAft>
                  <a:spcPct val="0"/>
                </a:spcAft>
                <a:defRPr/>
              </a:pPr>
              <a:t>10/14/2019</a:t>
            </a:fld>
            <a:endParaRPr lang="en-US"/>
          </a:p>
        </p:txBody>
      </p:sp>
      <p:sp>
        <p:nvSpPr>
          <p:cNvPr id="5" name="Footer Placeholder 4"/>
          <p:cNvSpPr>
            <a:spLocks noGrp="1"/>
          </p:cNvSpPr>
          <p:nvPr>
            <p:ph type="ftr" sz="quarter" idx="3"/>
          </p:nvPr>
        </p:nvSpPr>
        <p:spPr>
          <a:xfrm>
            <a:off x="4165600" y="635644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44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A03D05AD-967F-41AC-B0CB-3910009CE6CA}"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374124210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41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10/14/2019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41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A0F2EAAA-AAA5-4916-9823-B94C03444A50}"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xmlns="" val="2044008959"/>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8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10/14/2019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38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8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938C1767-96BE-480E-B999-165151929877}"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xmlns="" val="287992811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36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9B38487D-7F79-4538-8428-1311BD1915B2}"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36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08149633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437"/>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10/14/2019</a:t>
            </a:fld>
            <a:endParaRPr lang="en-US"/>
          </a:p>
        </p:txBody>
      </p:sp>
      <p:sp>
        <p:nvSpPr>
          <p:cNvPr id="5" name="Footer Placeholder 4"/>
          <p:cNvSpPr>
            <a:spLocks noGrp="1"/>
          </p:cNvSpPr>
          <p:nvPr>
            <p:ph type="ftr" sz="quarter" idx="3"/>
          </p:nvPr>
        </p:nvSpPr>
        <p:spPr>
          <a:xfrm>
            <a:off x="4165600" y="6356437"/>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437"/>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3458290833"/>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89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10/14/2019</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4165600" y="635689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8737600" y="635689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96735995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67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67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7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69100964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679"/>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10/14/2019</a:t>
            </a:fld>
            <a:endParaRPr lang="en-US"/>
          </a:p>
        </p:txBody>
      </p:sp>
      <p:sp>
        <p:nvSpPr>
          <p:cNvPr id="5" name="Footer Placeholder 4"/>
          <p:cNvSpPr>
            <a:spLocks noGrp="1"/>
          </p:cNvSpPr>
          <p:nvPr>
            <p:ph type="ftr" sz="quarter" idx="3"/>
          </p:nvPr>
        </p:nvSpPr>
        <p:spPr>
          <a:xfrm>
            <a:off x="4165600" y="6356679"/>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679"/>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30550638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62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8B1BCA87-D9F4-4C84-8539-1BC6879538DA}"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627"/>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2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4304153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57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57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7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355010451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57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57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7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46483001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64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64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4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245303332"/>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54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10/14/2019</a:t>
            </a:fld>
            <a:endParaRPr lang="en-US" dirty="0"/>
          </a:p>
        </p:txBody>
      </p:sp>
      <p:sp>
        <p:nvSpPr>
          <p:cNvPr id="5" name="Footer Placeholder 4"/>
          <p:cNvSpPr>
            <a:spLocks noGrp="1"/>
          </p:cNvSpPr>
          <p:nvPr>
            <p:ph type="ftr" sz="quarter" idx="3"/>
          </p:nvPr>
        </p:nvSpPr>
        <p:spPr>
          <a:xfrm>
            <a:off x="4165600" y="635654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4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3130739938"/>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38.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9.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49.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49.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9.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1.xml.rels><?xml version="1.0" encoding="UTF-8" standalone="yes"?>
<Relationships xmlns="http://schemas.openxmlformats.org/package/2006/relationships"><Relationship Id="rId13" Type="http://schemas.openxmlformats.org/officeDocument/2006/relationships/image" Target="../media/image36.emf"/><Relationship Id="rId18" Type="http://schemas.openxmlformats.org/officeDocument/2006/relationships/image" Target="../media/image41.emf"/><Relationship Id="rId26" Type="http://schemas.openxmlformats.org/officeDocument/2006/relationships/image" Target="../media/image49.emf"/><Relationship Id="rId39" Type="http://schemas.openxmlformats.org/officeDocument/2006/relationships/image" Target="../media/image62.emf"/><Relationship Id="rId21" Type="http://schemas.openxmlformats.org/officeDocument/2006/relationships/image" Target="../media/image44.emf"/><Relationship Id="rId34" Type="http://schemas.openxmlformats.org/officeDocument/2006/relationships/image" Target="../media/image57.emf"/><Relationship Id="rId42" Type="http://schemas.openxmlformats.org/officeDocument/2006/relationships/image" Target="../media/image65.emf"/><Relationship Id="rId47" Type="http://schemas.openxmlformats.org/officeDocument/2006/relationships/image" Target="../media/image70.emf"/><Relationship Id="rId50" Type="http://schemas.openxmlformats.org/officeDocument/2006/relationships/image" Target="../media/image73.emf"/><Relationship Id="rId55" Type="http://schemas.openxmlformats.org/officeDocument/2006/relationships/image" Target="../media/image78.emf"/><Relationship Id="rId63" Type="http://schemas.openxmlformats.org/officeDocument/2006/relationships/image" Target="../media/image86.emf"/><Relationship Id="rId68" Type="http://schemas.openxmlformats.org/officeDocument/2006/relationships/image" Target="../media/image91.emf"/><Relationship Id="rId7" Type="http://schemas.openxmlformats.org/officeDocument/2006/relationships/image" Target="../media/image30.emf"/><Relationship Id="rId71" Type="http://schemas.openxmlformats.org/officeDocument/2006/relationships/image" Target="../media/image94.emf"/><Relationship Id="rId2" Type="http://schemas.openxmlformats.org/officeDocument/2006/relationships/image" Target="../media/image25.emf"/><Relationship Id="rId16" Type="http://schemas.openxmlformats.org/officeDocument/2006/relationships/image" Target="../media/image39.emf"/><Relationship Id="rId29" Type="http://schemas.openxmlformats.org/officeDocument/2006/relationships/image" Target="../media/image52.emf"/><Relationship Id="rId11" Type="http://schemas.openxmlformats.org/officeDocument/2006/relationships/image" Target="../media/image34.emf"/><Relationship Id="rId24" Type="http://schemas.openxmlformats.org/officeDocument/2006/relationships/image" Target="../media/image47.emf"/><Relationship Id="rId32" Type="http://schemas.openxmlformats.org/officeDocument/2006/relationships/image" Target="../media/image55.emf"/><Relationship Id="rId37" Type="http://schemas.openxmlformats.org/officeDocument/2006/relationships/image" Target="../media/image60.emf"/><Relationship Id="rId40" Type="http://schemas.openxmlformats.org/officeDocument/2006/relationships/image" Target="../media/image63.emf"/><Relationship Id="rId45" Type="http://schemas.openxmlformats.org/officeDocument/2006/relationships/image" Target="../media/image68.emf"/><Relationship Id="rId53" Type="http://schemas.openxmlformats.org/officeDocument/2006/relationships/image" Target="../media/image76.emf"/><Relationship Id="rId58" Type="http://schemas.openxmlformats.org/officeDocument/2006/relationships/image" Target="../media/image81.emf"/><Relationship Id="rId66" Type="http://schemas.openxmlformats.org/officeDocument/2006/relationships/image" Target="../media/image89.emf"/><Relationship Id="rId74" Type="http://schemas.openxmlformats.org/officeDocument/2006/relationships/image" Target="../media/image97.png"/><Relationship Id="rId5" Type="http://schemas.openxmlformats.org/officeDocument/2006/relationships/image" Target="../media/image28.emf"/><Relationship Id="rId15" Type="http://schemas.openxmlformats.org/officeDocument/2006/relationships/image" Target="../media/image38.emf"/><Relationship Id="rId23" Type="http://schemas.openxmlformats.org/officeDocument/2006/relationships/image" Target="../media/image46.emf"/><Relationship Id="rId28" Type="http://schemas.openxmlformats.org/officeDocument/2006/relationships/image" Target="../media/image51.emf"/><Relationship Id="rId36" Type="http://schemas.openxmlformats.org/officeDocument/2006/relationships/image" Target="../media/image59.emf"/><Relationship Id="rId49" Type="http://schemas.openxmlformats.org/officeDocument/2006/relationships/image" Target="../media/image72.emf"/><Relationship Id="rId57" Type="http://schemas.openxmlformats.org/officeDocument/2006/relationships/image" Target="../media/image80.emf"/><Relationship Id="rId61" Type="http://schemas.openxmlformats.org/officeDocument/2006/relationships/image" Target="../media/image84.emf"/><Relationship Id="rId10" Type="http://schemas.openxmlformats.org/officeDocument/2006/relationships/image" Target="../media/image33.emf"/><Relationship Id="rId19" Type="http://schemas.openxmlformats.org/officeDocument/2006/relationships/image" Target="../media/image42.emf"/><Relationship Id="rId31" Type="http://schemas.openxmlformats.org/officeDocument/2006/relationships/image" Target="../media/image54.emf"/><Relationship Id="rId44" Type="http://schemas.openxmlformats.org/officeDocument/2006/relationships/image" Target="../media/image67.emf"/><Relationship Id="rId52" Type="http://schemas.openxmlformats.org/officeDocument/2006/relationships/image" Target="../media/image75.emf"/><Relationship Id="rId60" Type="http://schemas.openxmlformats.org/officeDocument/2006/relationships/image" Target="../media/image83.emf"/><Relationship Id="rId65" Type="http://schemas.openxmlformats.org/officeDocument/2006/relationships/image" Target="../media/image88.emf"/><Relationship Id="rId73" Type="http://schemas.openxmlformats.org/officeDocument/2006/relationships/image" Target="../media/image96.png"/><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 Id="rId22" Type="http://schemas.openxmlformats.org/officeDocument/2006/relationships/image" Target="../media/image45.emf"/><Relationship Id="rId27" Type="http://schemas.openxmlformats.org/officeDocument/2006/relationships/image" Target="../media/image50.emf"/><Relationship Id="rId30" Type="http://schemas.openxmlformats.org/officeDocument/2006/relationships/image" Target="../media/image53.emf"/><Relationship Id="rId35" Type="http://schemas.openxmlformats.org/officeDocument/2006/relationships/image" Target="../media/image58.emf"/><Relationship Id="rId43" Type="http://schemas.openxmlformats.org/officeDocument/2006/relationships/image" Target="../media/image66.emf"/><Relationship Id="rId48" Type="http://schemas.openxmlformats.org/officeDocument/2006/relationships/image" Target="../media/image71.emf"/><Relationship Id="rId56" Type="http://schemas.openxmlformats.org/officeDocument/2006/relationships/image" Target="../media/image79.emf"/><Relationship Id="rId64" Type="http://schemas.openxmlformats.org/officeDocument/2006/relationships/image" Target="../media/image87.emf"/><Relationship Id="rId69" Type="http://schemas.openxmlformats.org/officeDocument/2006/relationships/image" Target="../media/image92.emf"/><Relationship Id="rId8" Type="http://schemas.openxmlformats.org/officeDocument/2006/relationships/image" Target="../media/image31.emf"/><Relationship Id="rId51" Type="http://schemas.openxmlformats.org/officeDocument/2006/relationships/image" Target="../media/image74.emf"/><Relationship Id="rId72" Type="http://schemas.openxmlformats.org/officeDocument/2006/relationships/image" Target="../media/image95.png"/><Relationship Id="rId3" Type="http://schemas.openxmlformats.org/officeDocument/2006/relationships/image" Target="../media/image26.emf"/><Relationship Id="rId12" Type="http://schemas.openxmlformats.org/officeDocument/2006/relationships/image" Target="../media/image35.emf"/><Relationship Id="rId17" Type="http://schemas.openxmlformats.org/officeDocument/2006/relationships/image" Target="../media/image40.emf"/><Relationship Id="rId25" Type="http://schemas.openxmlformats.org/officeDocument/2006/relationships/image" Target="../media/image48.emf"/><Relationship Id="rId33" Type="http://schemas.openxmlformats.org/officeDocument/2006/relationships/image" Target="../media/image56.emf"/><Relationship Id="rId38" Type="http://schemas.openxmlformats.org/officeDocument/2006/relationships/image" Target="../media/image61.emf"/><Relationship Id="rId46" Type="http://schemas.openxmlformats.org/officeDocument/2006/relationships/image" Target="../media/image69.emf"/><Relationship Id="rId59" Type="http://schemas.openxmlformats.org/officeDocument/2006/relationships/image" Target="../media/image82.emf"/><Relationship Id="rId67" Type="http://schemas.openxmlformats.org/officeDocument/2006/relationships/image" Target="../media/image90.emf"/><Relationship Id="rId20" Type="http://schemas.openxmlformats.org/officeDocument/2006/relationships/image" Target="../media/image43.emf"/><Relationship Id="rId41" Type="http://schemas.openxmlformats.org/officeDocument/2006/relationships/image" Target="../media/image64.emf"/><Relationship Id="rId54" Type="http://schemas.openxmlformats.org/officeDocument/2006/relationships/image" Target="../media/image77.emf"/><Relationship Id="rId62" Type="http://schemas.openxmlformats.org/officeDocument/2006/relationships/image" Target="../media/image85.emf"/><Relationship Id="rId70" Type="http://schemas.openxmlformats.org/officeDocument/2006/relationships/image" Target="../media/image93.emf"/><Relationship Id="rId75" Type="http://schemas.openxmlformats.org/officeDocument/2006/relationships/image" Target="../media/image98.png"/><Relationship Id="rId1" Type="http://schemas.openxmlformats.org/officeDocument/2006/relationships/slideLayout" Target="../slideLayouts/slideLayout160.xml"/><Relationship Id="rId6" Type="http://schemas.openxmlformats.org/officeDocument/2006/relationships/image" Target="../media/image2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60.xml"/><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160.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276239" y="548339"/>
            <a:ext cx="933546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defTabSz="457200" fontAlgn="base">
              <a:lnSpc>
                <a:spcPct val="90000"/>
              </a:lnSpc>
              <a:spcBef>
                <a:spcPct val="0"/>
              </a:spcBef>
              <a:spcAft>
                <a:spcPct val="0"/>
              </a:spcAft>
            </a:pPr>
            <a:r>
              <a:rPr lang="en-US" altLang="en-US" sz="3000" b="1" dirty="0" smtClean="0">
                <a:solidFill>
                  <a:prstClr val="white"/>
                </a:solidFill>
                <a:latin typeface="Arial" charset="0"/>
              </a:rPr>
              <a:t>UNEMPLOYMENT INSURANCE FUND</a:t>
            </a:r>
          </a:p>
        </p:txBody>
      </p:sp>
      <p:sp>
        <p:nvSpPr>
          <p:cNvPr id="13315" name="Subtitle 17"/>
          <p:cNvSpPr txBox="1">
            <a:spLocks/>
          </p:cNvSpPr>
          <p:nvPr/>
        </p:nvSpPr>
        <p:spPr bwMode="auto">
          <a:xfrm>
            <a:off x="335361" y="2759660"/>
            <a:ext cx="21122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r>
              <a:rPr lang="en-US" altLang="en-US" sz="1200" dirty="0" smtClean="0">
                <a:solidFill>
                  <a:srgbClr val="404040"/>
                </a:solidFill>
                <a:latin typeface="Arial Bold" pitchFamily="32" charset="0"/>
              </a:rPr>
              <a:t>09 /10/ 2019</a:t>
            </a:r>
            <a:endParaRPr lang="en-US" altLang="en-US" sz="1200" dirty="0">
              <a:solidFill>
                <a:srgbClr val="404040"/>
              </a:solidFill>
              <a:latin typeface="Arial Bold" pitchFamily="32" charset="0"/>
            </a:endParaRPr>
          </a:p>
        </p:txBody>
      </p:sp>
      <p:sp>
        <p:nvSpPr>
          <p:cNvPr id="13316" name="Subtitle 17"/>
          <p:cNvSpPr txBox="1">
            <a:spLocks/>
          </p:cNvSpPr>
          <p:nvPr/>
        </p:nvSpPr>
        <p:spPr bwMode="auto">
          <a:xfrm>
            <a:off x="1184695" y="1485366"/>
            <a:ext cx="9427004" cy="1644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fontAlgn="base">
              <a:spcBef>
                <a:spcPct val="0"/>
              </a:spcBef>
              <a:spcAft>
                <a:spcPct val="0"/>
              </a:spcAft>
            </a:pPr>
            <a:r>
              <a:rPr lang="en-ZA" sz="2800" b="1" dirty="0" smtClean="0">
                <a:solidFill>
                  <a:prstClr val="black"/>
                </a:solidFill>
                <a:latin typeface="Calibri"/>
              </a:rPr>
              <a:t>PORTFOLIO COMMITTEE PRESENTATION</a:t>
            </a:r>
            <a:endParaRPr lang="en-ZA" sz="2800" b="1" dirty="0">
              <a:solidFill>
                <a:prstClr val="black"/>
              </a:solidFill>
              <a:latin typeface="Calibri"/>
            </a:endParaRPr>
          </a:p>
          <a:p>
            <a:pPr algn="ctr" fontAlgn="base">
              <a:spcBef>
                <a:spcPct val="0"/>
              </a:spcBef>
              <a:spcAft>
                <a:spcPct val="0"/>
              </a:spcAft>
            </a:pPr>
            <a:r>
              <a:rPr lang="en-ZA" sz="2800" b="1" dirty="0" smtClean="0">
                <a:solidFill>
                  <a:prstClr val="black"/>
                </a:solidFill>
                <a:latin typeface="Calibri"/>
              </a:rPr>
              <a:t> </a:t>
            </a:r>
          </a:p>
          <a:p>
            <a:pPr algn="ctr" fontAlgn="base">
              <a:spcBef>
                <a:spcPct val="0"/>
              </a:spcBef>
              <a:spcAft>
                <a:spcPct val="0"/>
              </a:spcAft>
            </a:pPr>
            <a:endParaRPr lang="en-ZA" sz="2400" b="1" dirty="0" smtClean="0">
              <a:solidFill>
                <a:prstClr val="black"/>
              </a:solidFill>
              <a:latin typeface="Calibri"/>
            </a:endParaRPr>
          </a:p>
        </p:txBody>
      </p:sp>
      <p:pic>
        <p:nvPicPr>
          <p:cNvPr id="13317"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6352" y="5866530"/>
            <a:ext cx="1667933"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8969" y="5883992"/>
            <a:ext cx="1634067"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1303003" y="430831"/>
            <a:ext cx="405724" cy="276999"/>
          </a:xfrm>
          <a:prstGeom prst="rect">
            <a:avLst/>
          </a:prstGeom>
          <a:solidFill>
            <a:schemeClr val="accent2"/>
          </a:solidFill>
        </p:spPr>
        <p:txBody>
          <a:bodyPr wrap="square" rtlCol="0">
            <a:spAutoFit/>
          </a:bodyPr>
          <a:lstStyle/>
          <a:p>
            <a:r>
              <a:rPr lang="en-ZA" sz="1200" dirty="0" smtClean="0">
                <a:solidFill>
                  <a:prstClr val="black"/>
                </a:solidFill>
              </a:rPr>
              <a:t>1</a:t>
            </a:r>
            <a:endParaRPr lang="en-ZA" sz="1200" dirty="0">
              <a:solidFill>
                <a:prstClr val="black"/>
              </a:solidFill>
            </a:endParaRPr>
          </a:p>
        </p:txBody>
      </p:sp>
    </p:spTree>
    <p:extLst>
      <p:ext uri="{BB962C8B-B14F-4D97-AF65-F5344CB8AC3E}">
        <p14:creationId xmlns:p14="http://schemas.microsoft.com/office/powerpoint/2010/main" xmlns="" val="360436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801511493"/>
              </p:ext>
            </p:extLst>
          </p:nvPr>
        </p:nvGraphicFramePr>
        <p:xfrm>
          <a:off x="335475" y="1389418"/>
          <a:ext cx="11425271" cy="5048484"/>
        </p:xfrm>
        <a:graphic>
          <a:graphicData uri="http://schemas.openxmlformats.org/drawingml/2006/table">
            <a:tbl>
              <a:tblPr firstRow="1" firstCol="1" bandRow="1"/>
              <a:tblGrid>
                <a:gridCol w="528872">
                  <a:extLst>
                    <a:ext uri="{9D8B030D-6E8A-4147-A177-3AD203B41FA5}">
                      <a16:colId xmlns="" xmlns:a16="http://schemas.microsoft.com/office/drawing/2014/main" val="20000"/>
                    </a:ext>
                  </a:extLst>
                </a:gridCol>
                <a:gridCol w="3890831">
                  <a:extLst>
                    <a:ext uri="{9D8B030D-6E8A-4147-A177-3AD203B41FA5}">
                      <a16:colId xmlns="" xmlns:a16="http://schemas.microsoft.com/office/drawing/2014/main" val="20001"/>
                    </a:ext>
                  </a:extLst>
                </a:gridCol>
                <a:gridCol w="1491359">
                  <a:extLst>
                    <a:ext uri="{9D8B030D-6E8A-4147-A177-3AD203B41FA5}">
                      <a16:colId xmlns="" xmlns:a16="http://schemas.microsoft.com/office/drawing/2014/main" val="20002"/>
                    </a:ext>
                  </a:extLst>
                </a:gridCol>
                <a:gridCol w="1341618">
                  <a:extLst>
                    <a:ext uri="{9D8B030D-6E8A-4147-A177-3AD203B41FA5}">
                      <a16:colId xmlns="" xmlns:a16="http://schemas.microsoft.com/office/drawing/2014/main" val="20003"/>
                    </a:ext>
                  </a:extLst>
                </a:gridCol>
                <a:gridCol w="4172591">
                  <a:extLst>
                    <a:ext uri="{9D8B030D-6E8A-4147-A177-3AD203B41FA5}">
                      <a16:colId xmlns="" xmlns:a16="http://schemas.microsoft.com/office/drawing/2014/main" val="20004"/>
                    </a:ext>
                  </a:extLst>
                </a:gridCol>
              </a:tblGrid>
              <a:tr h="579733">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100" b="1" dirty="0" smtClean="0">
                          <a:solidFill>
                            <a:srgbClr val="000000"/>
                          </a:solidFill>
                          <a:effectLst/>
                          <a:latin typeface="+mn-lt"/>
                          <a:ea typeface="Times New Roman"/>
                        </a:rPr>
                        <a:t>NO</a:t>
                      </a:r>
                      <a:endParaRPr lang="en-ZA" sz="1100" dirty="0" smtClean="0">
                        <a:effectLst/>
                        <a:latin typeface="+mn-lt"/>
                        <a:ea typeface="Times New Roman"/>
                      </a:endParaRPr>
                    </a:p>
                    <a:p>
                      <a:pPr marL="342900" lvl="0" indent="-342900">
                        <a:spcAft>
                          <a:spcPts val="0"/>
                        </a:spcAft>
                        <a:buFont typeface="+mj-lt"/>
                        <a:buAutoNum type="arabicPeriod"/>
                      </a:pP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ZA" sz="1200" b="1" dirty="0" smtClean="0">
                          <a:solidFill>
                            <a:srgbClr val="000000"/>
                          </a:solidFill>
                          <a:effectLst/>
                          <a:latin typeface="+mn-lt"/>
                          <a:ea typeface="Calibri"/>
                          <a:cs typeface="Times New Roman"/>
                        </a:rPr>
                        <a:t>Performance </a:t>
                      </a:r>
                      <a:r>
                        <a:rPr lang="en-ZA" sz="1200" b="1" dirty="0">
                          <a:solidFill>
                            <a:srgbClr val="000000"/>
                          </a:solidFill>
                          <a:effectLst/>
                          <a:latin typeface="+mn-lt"/>
                          <a:ea typeface="Calibri"/>
                          <a:cs typeface="Times New Roman"/>
                        </a:rPr>
                        <a:t>Indicator</a:t>
                      </a:r>
                      <a:endParaRPr lang="en-ZA" sz="12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a:spcAft>
                          <a:spcPts val="0"/>
                        </a:spcAft>
                        <a:tabLst>
                          <a:tab pos="180340" algn="l"/>
                        </a:tabLst>
                      </a:pPr>
                      <a:r>
                        <a:rPr lang="en-US" sz="1200" b="1" dirty="0" smtClean="0">
                          <a:effectLst/>
                          <a:latin typeface="+mn-lt"/>
                          <a:ea typeface="Times New Roman"/>
                        </a:rPr>
                        <a:t>status </a:t>
                      </a:r>
                      <a:r>
                        <a:rPr lang="en-US" sz="1200" b="1" dirty="0">
                          <a:effectLst/>
                          <a:latin typeface="+mn-lt"/>
                          <a:ea typeface="Times New Roman"/>
                        </a:rPr>
                        <a:t>as </a:t>
                      </a:r>
                      <a:r>
                        <a:rPr lang="en-US" sz="1200" b="1" dirty="0" smtClean="0">
                          <a:effectLst/>
                          <a:latin typeface="+mn-lt"/>
                          <a:ea typeface="Times New Roman"/>
                        </a:rPr>
                        <a:t>per</a:t>
                      </a:r>
                    </a:p>
                    <a:p>
                      <a:pPr marL="457200" algn="l">
                        <a:spcAft>
                          <a:spcPts val="0"/>
                        </a:spcAft>
                        <a:tabLst>
                          <a:tab pos="180340" algn="l"/>
                        </a:tabLst>
                      </a:pPr>
                      <a:endParaRPr lang="en-US" sz="1200" b="1" dirty="0" smtClean="0">
                        <a:effectLst/>
                        <a:latin typeface="+mn-lt"/>
                        <a:ea typeface="Times New Roman"/>
                      </a:endParaRPr>
                    </a:p>
                    <a:p>
                      <a:pPr marL="457200" algn="l">
                        <a:spcAft>
                          <a:spcPts val="0"/>
                        </a:spcAft>
                        <a:tabLst>
                          <a:tab pos="180340" algn="l"/>
                        </a:tabLst>
                      </a:pPr>
                      <a:r>
                        <a:rPr lang="en-US" sz="1200" b="1" dirty="0" smtClean="0">
                          <a:effectLst/>
                          <a:latin typeface="+mn-lt"/>
                          <a:ea typeface="Times New Roman"/>
                        </a:rPr>
                        <a:t>QPR </a:t>
                      </a:r>
                      <a:r>
                        <a:rPr lang="en-US" sz="1200" b="1" dirty="0">
                          <a:effectLst/>
                          <a:latin typeface="+mn-lt"/>
                          <a:ea typeface="Times New Roman"/>
                        </a:rPr>
                        <a:t>4</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defTabSz="576000">
                        <a:spcAft>
                          <a:spcPts val="0"/>
                        </a:spcAft>
                        <a:tabLst/>
                      </a:pPr>
                      <a:r>
                        <a:rPr lang="en-US" sz="1200" b="1" dirty="0">
                          <a:effectLst/>
                          <a:latin typeface="+mn-lt"/>
                          <a:ea typeface="Times New Roman"/>
                        </a:rPr>
                        <a:t>Status as per IA</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457200" algn="l">
                        <a:spcAft>
                          <a:spcPts val="0"/>
                        </a:spcAft>
                        <a:tabLst>
                          <a:tab pos="180340" algn="l"/>
                        </a:tabLst>
                      </a:pPr>
                      <a:r>
                        <a:rPr lang="en-US" sz="1200" b="1" dirty="0">
                          <a:effectLst/>
                          <a:latin typeface="+mn-lt"/>
                          <a:ea typeface="Times New Roman"/>
                        </a:rPr>
                        <a:t>Auditor’s Conclusion/ Comments</a:t>
                      </a:r>
                      <a:endParaRPr lang="en-ZA" sz="12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44462">
                <a:tc>
                  <a:txBody>
                    <a:bodyPr/>
                    <a:lstStyle/>
                    <a:p>
                      <a:pPr marL="0" lvl="0" indent="0">
                        <a:spcAft>
                          <a:spcPts val="0"/>
                        </a:spcAft>
                        <a:buFont typeface="+mj-lt"/>
                        <a:buNone/>
                      </a:pPr>
                      <a:r>
                        <a:rPr lang="en-US" sz="1100" dirty="0" smtClean="0">
                          <a:effectLst/>
                          <a:latin typeface="Arial"/>
                          <a:ea typeface="Times New Roman"/>
                        </a:rPr>
                        <a:t>10</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payment documents processed after receipt within specified time </a:t>
                      </a:r>
                      <a:r>
                        <a:rPr lang="en-ZA" sz="1100" dirty="0" smtClean="0">
                          <a:solidFill>
                            <a:srgbClr val="000000"/>
                          </a:solidFill>
                          <a:effectLst/>
                          <a:latin typeface="+mn-lt"/>
                          <a:ea typeface="Calibri"/>
                          <a:cs typeface="Times New Roman"/>
                        </a:rPr>
                        <a:t>frames</a:t>
                      </a:r>
                    </a:p>
                    <a:p>
                      <a:pPr>
                        <a:lnSpc>
                          <a:spcPct val="115000"/>
                        </a:lnSpc>
                        <a:spcAft>
                          <a:spcPts val="0"/>
                        </a:spcAft>
                      </a:pP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smtClean="0">
                          <a:effectLst/>
                          <a:latin typeface="+mn-lt"/>
                          <a:ea typeface="Calibri"/>
                          <a:cs typeface="Times New Roman"/>
                        </a:rPr>
                        <a:t>Could </a:t>
                      </a:r>
                      <a:r>
                        <a:rPr lang="en-ZA" sz="1100" dirty="0">
                          <a:effectLst/>
                          <a:latin typeface="+mn-lt"/>
                          <a:ea typeface="Calibri"/>
                          <a:cs typeface="Times New Roman"/>
                        </a:rPr>
                        <a:t>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666694">
                <a:tc>
                  <a:txBody>
                    <a:bodyPr/>
                    <a:lstStyle/>
                    <a:p>
                      <a:pPr marL="0" lvl="0" indent="0">
                        <a:spcAft>
                          <a:spcPts val="0"/>
                        </a:spcAft>
                        <a:buFont typeface="+mj-lt"/>
                        <a:buNone/>
                      </a:pPr>
                      <a:r>
                        <a:rPr lang="en-US" sz="1100" dirty="0" smtClean="0">
                          <a:effectLst/>
                          <a:latin typeface="Arial"/>
                          <a:ea typeface="Times New Roman"/>
                        </a:rPr>
                        <a:t>11</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new companies created with a registration document (UI54) within 2 working days.</a:t>
                      </a: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84175">
                <a:tc>
                  <a:txBody>
                    <a:bodyPr/>
                    <a:lstStyle/>
                    <a:p>
                      <a:pPr marL="0" lvl="0" indent="0">
                        <a:spcAft>
                          <a:spcPts val="0"/>
                        </a:spcAft>
                        <a:buFont typeface="+mj-lt"/>
                        <a:buNone/>
                      </a:pPr>
                      <a:r>
                        <a:rPr lang="en-US" sz="1100" dirty="0" smtClean="0">
                          <a:effectLst/>
                          <a:latin typeface="Arial"/>
                          <a:ea typeface="Times New Roman"/>
                        </a:rPr>
                        <a:t>12</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applications with complete information issued with compliance certificates or tender letter within 10 working days</a:t>
                      </a:r>
                      <a:endParaRPr lang="en-ZA" sz="1100" dirty="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highlight>
                            <a:srgbClr val="FF0000"/>
                          </a:highligh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dirty="0">
                          <a:effectLst/>
                          <a:highlight>
                            <a:srgbClr val="FF0000"/>
                          </a:highligh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smtClean="0">
                          <a:effectLst/>
                          <a:latin typeface="+mn-lt"/>
                          <a:ea typeface="Times New Roman"/>
                        </a:rPr>
                        <a:t>Satisfactory</a:t>
                      </a:r>
                      <a:r>
                        <a:rPr lang="en-US" sz="1100" b="1" dirty="0">
                          <a:effectLst/>
                          <a:latin typeface="+mn-lt"/>
                          <a:ea typeface="Times New Roman"/>
                        </a:rPr>
                        <a:t>,</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a:t>
                      </a:r>
                      <a:r>
                        <a:rPr lang="en-US" sz="1100" dirty="0" smtClean="0">
                          <a:effectLst/>
                          <a:latin typeface="+mn-lt"/>
                          <a:ea typeface="Times New Roman"/>
                        </a:rPr>
                        <a:t>TID</a:t>
                      </a:r>
                    </a:p>
                    <a:p>
                      <a:pPr marL="457200">
                        <a:spcAft>
                          <a:spcPts val="0"/>
                        </a:spcAft>
                        <a:tabLst>
                          <a:tab pos="180340" algn="l"/>
                        </a:tabLst>
                      </a:pP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44462">
                <a:tc>
                  <a:txBody>
                    <a:bodyPr/>
                    <a:lstStyle/>
                    <a:p>
                      <a:pPr marL="0" lvl="0" indent="0">
                        <a:spcAft>
                          <a:spcPts val="0"/>
                        </a:spcAft>
                        <a:buFont typeface="+mj-lt"/>
                        <a:buNone/>
                      </a:pPr>
                      <a:r>
                        <a:rPr lang="en-US" sz="1100" dirty="0" smtClean="0">
                          <a:effectLst/>
                          <a:latin typeface="Arial"/>
                          <a:ea typeface="Times New Roman"/>
                        </a:rPr>
                        <a:t>13</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spcAft>
                          <a:spcPts val="0"/>
                        </a:spcAft>
                        <a:tabLst>
                          <a:tab pos="180340" algn="l"/>
                        </a:tabLst>
                      </a:pPr>
                      <a:r>
                        <a:rPr lang="en-US" sz="1100" dirty="0" smtClean="0">
                          <a:effectLst/>
                          <a:latin typeface="+mn-lt"/>
                          <a:ea typeface="Times New Roman"/>
                        </a:rPr>
                        <a:t>Number </a:t>
                      </a:r>
                      <a:r>
                        <a:rPr lang="en-US" sz="1100" dirty="0">
                          <a:effectLst/>
                          <a:latin typeface="+mn-lt"/>
                          <a:ea typeface="Times New Roman"/>
                        </a:rPr>
                        <a:t>of newly registered employers per year.</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smtClean="0">
                          <a:effectLst/>
                          <a:latin typeface="+mn-lt"/>
                          <a:ea typeface="Calibri"/>
                          <a:cs typeface="Times New Roman"/>
                        </a:rPr>
                        <a:t>Could </a:t>
                      </a:r>
                      <a:r>
                        <a:rPr lang="en-ZA" sz="1100" dirty="0">
                          <a:effectLst/>
                          <a:latin typeface="+mn-lt"/>
                          <a:ea typeface="Calibri"/>
                          <a:cs typeface="Times New Roman"/>
                        </a:rPr>
                        <a:t>not be validated due to </a:t>
                      </a:r>
                      <a:r>
                        <a:rPr lang="en-ZA" sz="1100" dirty="0" smtClean="0">
                          <a:effectLst/>
                          <a:latin typeface="+mn-lt"/>
                          <a:ea typeface="Calibri"/>
                          <a:cs typeface="Times New Roman"/>
                        </a:rPr>
                        <a:t>outstanding </a:t>
                      </a:r>
                      <a:r>
                        <a:rPr lang="en-ZA" sz="1100" dirty="0">
                          <a:effectLst/>
                          <a:latin typeface="+mn-lt"/>
                          <a:ea typeface="Calibri"/>
                          <a:cs typeface="Times New Roman"/>
                        </a:rPr>
                        <a:t>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44462">
                <a:tc>
                  <a:txBody>
                    <a:bodyPr/>
                    <a:lstStyle/>
                    <a:p>
                      <a:pPr marL="0" lvl="0" indent="0">
                        <a:spcAft>
                          <a:spcPts val="0"/>
                        </a:spcAft>
                        <a:buFont typeface="+mj-lt"/>
                        <a:buNone/>
                      </a:pPr>
                      <a:r>
                        <a:rPr lang="en-US" sz="1100" dirty="0" smtClean="0">
                          <a:effectLst/>
                          <a:latin typeface="Arial"/>
                          <a:ea typeface="Times New Roman"/>
                        </a:rPr>
                        <a:t>14</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newly registered employees by the Fund</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772978">
                <a:tc>
                  <a:txBody>
                    <a:bodyPr/>
                    <a:lstStyle/>
                    <a:p>
                      <a:pPr marL="0" lvl="0" indent="0">
                        <a:spcAft>
                          <a:spcPts val="0"/>
                        </a:spcAft>
                        <a:buFont typeface="+mj-lt"/>
                        <a:buNone/>
                      </a:pPr>
                      <a:r>
                        <a:rPr lang="en-US" sz="1100" dirty="0" smtClean="0">
                          <a:effectLst/>
                          <a:latin typeface="Arial"/>
                          <a:ea typeface="Times New Roman"/>
                        </a:rPr>
                        <a:t>15</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UIF beneficiaries provided</a:t>
                      </a:r>
                      <a:endParaRPr lang="en-ZA" sz="1100">
                        <a:effectLst/>
                        <a:latin typeface="+mn-lt"/>
                        <a:ea typeface="Calibri"/>
                        <a:cs typeface="Times New Roman"/>
                      </a:endParaRPr>
                    </a:p>
                    <a:p>
                      <a:pPr>
                        <a:lnSpc>
                          <a:spcPct val="115000"/>
                        </a:lnSpc>
                        <a:spcAft>
                          <a:spcPts val="0"/>
                        </a:spcAft>
                      </a:pPr>
                      <a:r>
                        <a:rPr lang="en-ZA" sz="1100">
                          <a:solidFill>
                            <a:srgbClr val="000000"/>
                          </a:solidFill>
                          <a:effectLst/>
                          <a:latin typeface="+mn-lt"/>
                          <a:ea typeface="Calibri"/>
                          <a:cs typeface="Times New Roman"/>
                        </a:rPr>
                        <a:t>with learning and/or work place experience</a:t>
                      </a:r>
                      <a:endParaRPr lang="en-ZA" sz="1100">
                        <a:effectLst/>
                        <a:latin typeface="+mn-lt"/>
                        <a:ea typeface="Calibri"/>
                        <a:cs typeface="Times New Roman"/>
                      </a:endParaRPr>
                    </a:p>
                    <a:p>
                      <a:pPr>
                        <a:lnSpc>
                          <a:spcPct val="115000"/>
                        </a:lnSpc>
                        <a:spcAft>
                          <a:spcPts val="0"/>
                        </a:spcAft>
                      </a:pPr>
                      <a:r>
                        <a:rPr lang="en-ZA" sz="1100">
                          <a:solidFill>
                            <a:srgbClr val="000000"/>
                          </a:solidFill>
                          <a:effectLst/>
                          <a:latin typeface="+mn-lt"/>
                          <a:ea typeface="Calibri"/>
                          <a:cs typeface="Times New Roman"/>
                        </a:rPr>
                        <a:t>opportunities</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888925">
                <a:tc>
                  <a:txBody>
                    <a:bodyPr/>
                    <a:lstStyle/>
                    <a:p>
                      <a:pPr marL="0" lvl="0" indent="0">
                        <a:spcAft>
                          <a:spcPts val="0"/>
                        </a:spcAft>
                        <a:buFont typeface="+mj-lt"/>
                        <a:buNone/>
                      </a:pPr>
                      <a:r>
                        <a:rPr lang="en-US" sz="1100" dirty="0" smtClean="0">
                          <a:effectLst/>
                          <a:latin typeface="Arial"/>
                          <a:ea typeface="Times New Roman"/>
                        </a:rPr>
                        <a:t>16</a:t>
                      </a:r>
                      <a:r>
                        <a:rPr lang="en-US" sz="1100" dirty="0">
                          <a:effectLst/>
                          <a:latin typeface="Arial"/>
                          <a:ea typeface="Times New Roman"/>
                        </a:rPr>
                        <a:t> </a:t>
                      </a:r>
                      <a:endParaRPr lang="en-ZA" sz="1100" dirty="0">
                        <a:effectLst/>
                        <a:latin typeface="Times New Roman"/>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Training Lay-off Scheme (TLS) applications with complete information approved or rejected by the delegated authority within specified time frames.</a:t>
                      </a:r>
                      <a:endParaRPr lang="en-ZA" sz="1100">
                        <a:effectLst/>
                        <a:latin typeface="+mn-lt"/>
                        <a:ea typeface="Calibri"/>
                        <a:cs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80535" marR="80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bl>
          </a:graphicData>
        </a:graphic>
      </p:graphicFrame>
      <p:sp>
        <p:nvSpPr>
          <p:cNvPr id="4" name="Rectangle 1"/>
          <p:cNvSpPr>
            <a:spLocks noChangeArrowheads="1"/>
          </p:cNvSpPr>
          <p:nvPr/>
        </p:nvSpPr>
        <p:spPr bwMode="auto">
          <a:xfrm>
            <a:off x="609745" y="21584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80975" algn="l"/>
              </a:tabLst>
              <a:defRPr>
                <a:solidFill>
                  <a:schemeClr val="tx1"/>
                </a:solidFill>
                <a:latin typeface="Arial" pitchFamily="34" charset="0"/>
                <a:cs typeface="Arial" pitchFamily="34" charset="0"/>
              </a:defRPr>
            </a:lvl1pPr>
            <a:lvl2pPr fontAlgn="base">
              <a:spcBef>
                <a:spcPct val="0"/>
              </a:spcBef>
              <a:spcAft>
                <a:spcPct val="0"/>
              </a:spcAft>
              <a:tabLst>
                <a:tab pos="180975" algn="l"/>
              </a:tabLst>
              <a:defRPr>
                <a:solidFill>
                  <a:schemeClr val="tx1"/>
                </a:solidFill>
                <a:latin typeface="Arial" pitchFamily="34" charset="0"/>
                <a:cs typeface="Arial" pitchFamily="34" charset="0"/>
              </a:defRPr>
            </a:lvl2pPr>
            <a:lvl3pPr fontAlgn="base">
              <a:spcBef>
                <a:spcPct val="0"/>
              </a:spcBef>
              <a:spcAft>
                <a:spcPct val="0"/>
              </a:spcAft>
              <a:tabLst>
                <a:tab pos="180975" algn="l"/>
              </a:tabLst>
              <a:defRPr>
                <a:solidFill>
                  <a:schemeClr val="tx1"/>
                </a:solidFill>
                <a:latin typeface="Arial" pitchFamily="34" charset="0"/>
                <a:cs typeface="Arial" pitchFamily="34" charset="0"/>
              </a:defRPr>
            </a:lvl3pPr>
            <a:lvl4pPr fontAlgn="base">
              <a:spcBef>
                <a:spcPct val="0"/>
              </a:spcBef>
              <a:spcAft>
                <a:spcPct val="0"/>
              </a:spcAft>
              <a:tabLst>
                <a:tab pos="180975" algn="l"/>
              </a:tabLst>
              <a:defRPr>
                <a:solidFill>
                  <a:schemeClr val="tx1"/>
                </a:solidFill>
                <a:latin typeface="Arial" pitchFamily="34" charset="0"/>
                <a:cs typeface="Arial" pitchFamily="34" charset="0"/>
              </a:defRPr>
            </a:lvl4pPr>
            <a:lvl5pPr fontAlgn="base">
              <a:spcBef>
                <a:spcPct val="0"/>
              </a:spcBef>
              <a:spcAft>
                <a:spcPct val="0"/>
              </a:spcAft>
              <a:tabLst>
                <a:tab pos="180975" algn="l"/>
              </a:tabLst>
              <a:defRPr>
                <a:solidFill>
                  <a:schemeClr val="tx1"/>
                </a:solidFill>
                <a:latin typeface="Arial" pitchFamily="34" charset="0"/>
                <a:cs typeface="Arial" pitchFamily="34" charset="0"/>
              </a:defRPr>
            </a:lvl5pPr>
            <a:lvl6pPr fontAlgn="base">
              <a:spcBef>
                <a:spcPct val="0"/>
              </a:spcBef>
              <a:spcAft>
                <a:spcPct val="0"/>
              </a:spcAft>
              <a:tabLst>
                <a:tab pos="180975" algn="l"/>
              </a:tabLst>
              <a:defRPr>
                <a:solidFill>
                  <a:schemeClr val="tx1"/>
                </a:solidFill>
                <a:latin typeface="Arial" pitchFamily="34" charset="0"/>
                <a:cs typeface="Arial" pitchFamily="34" charset="0"/>
              </a:defRPr>
            </a:lvl6pPr>
            <a:lvl7pPr fontAlgn="base">
              <a:spcBef>
                <a:spcPct val="0"/>
              </a:spcBef>
              <a:spcAft>
                <a:spcPct val="0"/>
              </a:spcAft>
              <a:tabLst>
                <a:tab pos="180975" algn="l"/>
              </a:tabLst>
              <a:defRPr>
                <a:solidFill>
                  <a:schemeClr val="tx1"/>
                </a:solidFill>
                <a:latin typeface="Arial" pitchFamily="34" charset="0"/>
                <a:cs typeface="Arial" pitchFamily="34" charset="0"/>
              </a:defRPr>
            </a:lvl7pPr>
            <a:lvl8pPr fontAlgn="base">
              <a:spcBef>
                <a:spcPct val="0"/>
              </a:spcBef>
              <a:spcAft>
                <a:spcPct val="0"/>
              </a:spcAft>
              <a:tabLst>
                <a:tab pos="180975" algn="l"/>
              </a:tabLst>
              <a:defRPr>
                <a:solidFill>
                  <a:schemeClr val="tx1"/>
                </a:solidFill>
                <a:latin typeface="Arial" pitchFamily="34" charset="0"/>
                <a:cs typeface="Arial" pitchFamily="34" charset="0"/>
              </a:defRPr>
            </a:lvl8pPr>
            <a:lvl9pPr fontAlgn="base">
              <a:spcBef>
                <a:spcPct val="0"/>
              </a:spcBef>
              <a:spcAft>
                <a:spcPct val="0"/>
              </a:spcAft>
              <a:tabLst>
                <a:tab pos="180975" algn="l"/>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
        <p:nvSpPr>
          <p:cNvPr id="5" name="Rectangle 4"/>
          <p:cNvSpPr/>
          <p:nvPr/>
        </p:nvSpPr>
        <p:spPr>
          <a:xfrm>
            <a:off x="1453879" y="405090"/>
            <a:ext cx="9400168" cy="830997"/>
          </a:xfrm>
          <a:prstGeom prst="rect">
            <a:avLst/>
          </a:prstGeom>
        </p:spPr>
        <p:txBody>
          <a:bodyPr wrap="square">
            <a:spAutoFit/>
          </a:bodyPr>
          <a:lstStyle/>
          <a:p>
            <a:pPr algn="ctr"/>
            <a:r>
              <a:rPr lang="en-ZA" sz="2800" b="1" dirty="0">
                <a:solidFill>
                  <a:prstClr val="black"/>
                </a:solidFill>
              </a:rPr>
              <a:t>INTERNAL AUDIT VALIDATION OF REPORTED </a:t>
            </a:r>
            <a:r>
              <a:rPr lang="en-ZA" sz="2800" b="1" dirty="0" smtClean="0">
                <a:solidFill>
                  <a:prstClr val="black"/>
                </a:solidFill>
              </a:rPr>
              <a:t>PERFORMANCE</a:t>
            </a:r>
          </a:p>
          <a:p>
            <a:pPr algn="ctr"/>
            <a:endParaRPr lang="en-ZA" sz="2000" b="1" dirty="0">
              <a:solidFill>
                <a:prstClr val="black"/>
              </a:solidFill>
            </a:endParaRPr>
          </a:p>
        </p:txBody>
      </p:sp>
      <p:sp>
        <p:nvSpPr>
          <p:cNvPr id="6"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a:t>
            </a:r>
            <a:endParaRPr lang="en-ZA" sz="1200" dirty="0">
              <a:solidFill>
                <a:prstClr val="black"/>
              </a:solidFill>
            </a:endParaRPr>
          </a:p>
        </p:txBody>
      </p:sp>
    </p:spTree>
    <p:extLst>
      <p:ext uri="{BB962C8B-B14F-4D97-AF65-F5344CB8AC3E}">
        <p14:creationId xmlns:p14="http://schemas.microsoft.com/office/powerpoint/2010/main" xmlns="" val="961951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647872917"/>
              </p:ext>
            </p:extLst>
          </p:nvPr>
        </p:nvGraphicFramePr>
        <p:xfrm>
          <a:off x="431384" y="1412785"/>
          <a:ext cx="11521279" cy="5112566"/>
        </p:xfrm>
        <a:graphic>
          <a:graphicData uri="http://schemas.openxmlformats.org/drawingml/2006/table">
            <a:tbl>
              <a:tblPr firstRow="1" firstCol="1" bandRow="1"/>
              <a:tblGrid>
                <a:gridCol w="593689">
                  <a:extLst>
                    <a:ext uri="{9D8B030D-6E8A-4147-A177-3AD203B41FA5}">
                      <a16:colId xmlns="" xmlns:a16="http://schemas.microsoft.com/office/drawing/2014/main" val="20000"/>
                    </a:ext>
                  </a:extLst>
                </a:gridCol>
                <a:gridCol w="4747847">
                  <a:extLst>
                    <a:ext uri="{9D8B030D-6E8A-4147-A177-3AD203B41FA5}">
                      <a16:colId xmlns="" xmlns:a16="http://schemas.microsoft.com/office/drawing/2014/main" val="20001"/>
                    </a:ext>
                  </a:extLst>
                </a:gridCol>
                <a:gridCol w="954595">
                  <a:extLst>
                    <a:ext uri="{9D8B030D-6E8A-4147-A177-3AD203B41FA5}">
                      <a16:colId xmlns="" xmlns:a16="http://schemas.microsoft.com/office/drawing/2014/main" val="20002"/>
                    </a:ext>
                  </a:extLst>
                </a:gridCol>
                <a:gridCol w="954595">
                  <a:extLst>
                    <a:ext uri="{9D8B030D-6E8A-4147-A177-3AD203B41FA5}">
                      <a16:colId xmlns="" xmlns:a16="http://schemas.microsoft.com/office/drawing/2014/main" val="20003"/>
                    </a:ext>
                  </a:extLst>
                </a:gridCol>
                <a:gridCol w="4270553">
                  <a:extLst>
                    <a:ext uri="{9D8B030D-6E8A-4147-A177-3AD203B41FA5}">
                      <a16:colId xmlns="" xmlns:a16="http://schemas.microsoft.com/office/drawing/2014/main" val="20004"/>
                    </a:ext>
                  </a:extLst>
                </a:gridCol>
              </a:tblGrid>
              <a:tr h="773612">
                <a:tc>
                  <a:txBody>
                    <a:bodyPr/>
                    <a:lstStyle/>
                    <a:p>
                      <a:pPr marL="0" lvl="0" indent="0">
                        <a:spcAft>
                          <a:spcPts val="0"/>
                        </a:spcAft>
                        <a:buFont typeface="+mj-lt"/>
                        <a:buNone/>
                      </a:pPr>
                      <a:r>
                        <a:rPr lang="en-ZA" sz="1100" dirty="0" smtClean="0">
                          <a:effectLst/>
                          <a:latin typeface="Times New Roman"/>
                          <a:ea typeface="Times New Roman"/>
                        </a:rPr>
                        <a:t>1</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(Unemployment benefit) with complete information approved or rejected within specified time frames</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77800" indent="279400">
                        <a:spcAft>
                          <a:spcPts val="0"/>
                        </a:spcAft>
                        <a:tabLst>
                          <a:tab pos="17780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031483">
                <a:tc>
                  <a:txBody>
                    <a:bodyPr/>
                    <a:lstStyle/>
                    <a:p>
                      <a:pPr marL="0" lvl="0" indent="0">
                        <a:spcAft>
                          <a:spcPts val="0"/>
                        </a:spcAft>
                        <a:buFont typeface="+mj-lt"/>
                        <a:buNone/>
                      </a:pPr>
                      <a:r>
                        <a:rPr lang="en-ZA" sz="1100" dirty="0" smtClean="0">
                          <a:effectLst/>
                          <a:latin typeface="Times New Roman"/>
                          <a:ea typeface="Times New Roman"/>
                        </a:rPr>
                        <a:t>2</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(In-service benefits; Maternity, illness and adoption benefits) with complete information approved or rejected within specified time frames.</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773612">
                <a:tc>
                  <a:txBody>
                    <a:bodyPr/>
                    <a:lstStyle/>
                    <a:p>
                      <a:pPr marL="0" lvl="0" indent="0">
                        <a:spcAft>
                          <a:spcPts val="0"/>
                        </a:spcAft>
                        <a:buFont typeface="+mj-lt"/>
                        <a:buNone/>
                      </a:pPr>
                      <a:r>
                        <a:rPr lang="en-ZA" sz="1100" dirty="0" smtClean="0">
                          <a:effectLst/>
                          <a:latin typeface="Times New Roman"/>
                          <a:ea typeface="Times New Roman"/>
                        </a:rPr>
                        <a:t>3</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a:solidFill>
                            <a:srgbClr val="000000"/>
                          </a:solidFill>
                          <a:effectLst/>
                          <a:latin typeface="+mn-lt"/>
                          <a:ea typeface="Calibri"/>
                          <a:cs typeface="Times New Roman"/>
                        </a:rPr>
                        <a:t>Percentage of valid claims (Deceased benefit) with complete information approved or rejected within specified time frames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72706">
                <a:tc>
                  <a:txBody>
                    <a:bodyPr/>
                    <a:lstStyle/>
                    <a:p>
                      <a:pPr marL="0" lvl="0" indent="0">
                        <a:spcAft>
                          <a:spcPts val="0"/>
                        </a:spcAft>
                        <a:buFont typeface="+mj-lt"/>
                        <a:buNone/>
                      </a:pPr>
                      <a:r>
                        <a:rPr lang="en-ZA" sz="1100" dirty="0" smtClean="0">
                          <a:effectLst/>
                          <a:latin typeface="Times New Roman"/>
                          <a:ea typeface="Times New Roman"/>
                        </a:rPr>
                        <a:t>4</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payment documents processed after receipt within specified time frames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15741">
                <a:tc>
                  <a:txBody>
                    <a:bodyPr/>
                    <a:lstStyle/>
                    <a:p>
                      <a:pPr marL="0" lvl="0" indent="0">
                        <a:spcAft>
                          <a:spcPts val="0"/>
                        </a:spcAft>
                        <a:buFont typeface="+mj-lt"/>
                        <a:buNone/>
                      </a:pPr>
                      <a:r>
                        <a:rPr lang="en-ZA" sz="1100" dirty="0" smtClean="0">
                          <a:effectLst/>
                          <a:latin typeface="Times New Roman"/>
                          <a:ea typeface="Times New Roman"/>
                        </a:rPr>
                        <a:t>5</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a:solidFill>
                            <a:srgbClr val="000000"/>
                          </a:solidFill>
                          <a:effectLst/>
                          <a:latin typeface="+mn-lt"/>
                          <a:ea typeface="Calibri"/>
                          <a:cs typeface="Times New Roman"/>
                        </a:rPr>
                        <a:t>Percentage of new companies created with a registration document (UI54) within 2 working days.</a:t>
                      </a:r>
                      <a:endParaRPr lang="en-ZA" sz="110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algn="just">
                        <a:lnSpc>
                          <a:spcPct val="115000"/>
                        </a:lnSpc>
                        <a:spcAft>
                          <a:spcPts val="0"/>
                        </a:spcAft>
                        <a:tabLst>
                          <a:tab pos="180340" algn="l"/>
                        </a:tabLst>
                      </a:pPr>
                      <a:r>
                        <a:rPr lang="en-ZA" sz="1100" dirty="0" smtClean="0">
                          <a:effectLst/>
                          <a:latin typeface="+mn-lt"/>
                          <a:ea typeface="Calibri"/>
                          <a:cs typeface="Times New Roman"/>
                        </a:rPr>
                        <a:t>		Evidence </a:t>
                      </a:r>
                      <a:r>
                        <a:rPr lang="en-ZA" sz="1100" dirty="0">
                          <a:effectLst/>
                          <a:latin typeface="+mn-lt"/>
                          <a:ea typeface="Calibri"/>
                          <a:cs typeface="Times New Roman"/>
                        </a:rPr>
                        <a:t>was sufficient and in line with the </a:t>
                      </a:r>
                      <a:r>
                        <a:rPr lang="en-ZA" sz="1100" dirty="0" smtClean="0">
                          <a:effectLst/>
                          <a:latin typeface="+mn-lt"/>
                          <a:ea typeface="Calibri"/>
                          <a:cs typeface="Times New Roman"/>
                        </a:rPr>
                        <a:t>TID</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672706">
                <a:tc>
                  <a:txBody>
                    <a:bodyPr/>
                    <a:lstStyle/>
                    <a:p>
                      <a:pPr marL="0" lvl="0" indent="0">
                        <a:spcAft>
                          <a:spcPts val="0"/>
                        </a:spcAft>
                        <a:buFont typeface="+mj-lt"/>
                        <a:buNone/>
                      </a:pPr>
                      <a:r>
                        <a:rPr lang="en-ZA" sz="1100" dirty="0" smtClean="0">
                          <a:effectLst/>
                          <a:latin typeface="Times New Roman"/>
                          <a:ea typeface="Times New Roman"/>
                        </a:rPr>
                        <a:t>6</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spcAft>
                          <a:spcPts val="0"/>
                        </a:spcAft>
                        <a:tabLst>
                          <a:tab pos="180340" algn="l"/>
                        </a:tabLst>
                      </a:pPr>
                      <a:r>
                        <a:rPr lang="en-US" sz="1100" dirty="0">
                          <a:effectLst/>
                          <a:latin typeface="+mn-lt"/>
                          <a:ea typeface="Times New Roman"/>
                        </a:rPr>
                        <a:t>Number of newly registered employers per year.</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672706">
                <a:tc>
                  <a:txBody>
                    <a:bodyPr/>
                    <a:lstStyle/>
                    <a:p>
                      <a:pPr marL="0" lvl="0" indent="0">
                        <a:spcAft>
                          <a:spcPts val="0"/>
                        </a:spcAft>
                        <a:buFont typeface="+mj-lt"/>
                        <a:buNone/>
                      </a:pPr>
                      <a:r>
                        <a:rPr lang="en-ZA" sz="1100" dirty="0" smtClean="0">
                          <a:effectLst/>
                          <a:latin typeface="Times New Roman"/>
                          <a:ea typeface="Times New Roman"/>
                        </a:rPr>
                        <a:t>7</a:t>
                      </a:r>
                      <a:endParaRPr lang="en-ZA" sz="1100" dirty="0">
                        <a:effectLst/>
                        <a:latin typeface="Times New Roman"/>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Number of newly registered employees by the Fund</a:t>
                      </a:r>
                      <a:endParaRPr lang="en-ZA" sz="1100" dirty="0">
                        <a:effectLst/>
                        <a:latin typeface="+mn-lt"/>
                        <a:ea typeface="Calibri"/>
                        <a:cs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spcAft>
                          <a:spcPts val="0"/>
                        </a:spcAft>
                        <a:tabLst>
                          <a:tab pos="180340" algn="l"/>
                        </a:tabLst>
                      </a:pPr>
                      <a:r>
                        <a:rPr lang="en-US" sz="1100" dirty="0">
                          <a:effectLst/>
                          <a:latin typeface="+mn-lt"/>
                          <a:ea typeface="Times New Roman"/>
                        </a:rPr>
                        <a:t>Evidence was sufficient and in line with the TID</a:t>
                      </a:r>
                      <a:endParaRPr lang="en-ZA" sz="1100" dirty="0">
                        <a:effectLst/>
                        <a:latin typeface="+mn-lt"/>
                        <a:ea typeface="Times New Roman"/>
                      </a:endParaRPr>
                    </a:p>
                  </a:txBody>
                  <a:tcPr marL="86155" marR="86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bl>
          </a:graphicData>
        </a:graphic>
      </p:graphicFrame>
      <p:sp>
        <p:nvSpPr>
          <p:cNvPr id="4" name="Rectangle 3"/>
          <p:cNvSpPr/>
          <p:nvPr/>
        </p:nvSpPr>
        <p:spPr>
          <a:xfrm>
            <a:off x="1145118" y="543589"/>
            <a:ext cx="10239913" cy="523220"/>
          </a:xfrm>
          <a:prstGeom prst="rect">
            <a:avLst/>
          </a:prstGeom>
        </p:spPr>
        <p:txBody>
          <a:bodyPr wrap="square">
            <a:spAutoFit/>
          </a:bodyPr>
          <a:lstStyle/>
          <a:p>
            <a:r>
              <a:rPr lang="en-ZA" sz="2800" b="1" dirty="0">
                <a:solidFill>
                  <a:prstClr val="black"/>
                </a:solidFill>
              </a:rPr>
              <a:t>INTERNAL AUDIT VALIDATION OF REPORTED PERFORMANCE</a:t>
            </a:r>
          </a:p>
        </p:txBody>
      </p:sp>
      <p:sp>
        <p:nvSpPr>
          <p:cNvPr id="5"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11</a:t>
            </a:r>
            <a:endParaRPr lang="en-ZA" sz="1200" dirty="0">
              <a:solidFill>
                <a:prstClr val="black"/>
              </a:solidFill>
            </a:endParaRPr>
          </a:p>
        </p:txBody>
      </p:sp>
    </p:spTree>
    <p:extLst>
      <p:ext uri="{BB962C8B-B14F-4D97-AF65-F5344CB8AC3E}">
        <p14:creationId xmlns:p14="http://schemas.microsoft.com/office/powerpoint/2010/main" xmlns="" val="382982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sp>
        <p:nvSpPr>
          <p:cNvPr id="5" name="Rectangle 4"/>
          <p:cNvSpPr/>
          <p:nvPr/>
        </p:nvSpPr>
        <p:spPr>
          <a:xfrm>
            <a:off x="1775520" y="3068960"/>
            <a:ext cx="8152813" cy="2369880"/>
          </a:xfrm>
          <a:prstGeom prst="rect">
            <a:avLst/>
          </a:prstGeom>
          <a:noFill/>
        </p:spPr>
        <p:txBody>
          <a:bodyPr wrap="square" lIns="91440" tIns="45720" rIns="91440" bIns="45720">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2018/19 APP REPORT</a:t>
            </a:r>
          </a:p>
          <a:p>
            <a:pPr algn="ctr"/>
            <a:r>
              <a:rPr lang="en-ZA" sz="2800" b="1" dirty="0">
                <a:ln w="1905"/>
                <a:solidFill>
                  <a:srgbClr val="1F497D">
                    <a:lumMod val="75000"/>
                  </a:srgbClr>
                </a:solidFill>
                <a:effectLst>
                  <a:innerShdw blurRad="69850" dist="43180" dir="5400000">
                    <a:srgbClr val="000000">
                      <a:alpha val="65000"/>
                    </a:srgbClr>
                  </a:innerShdw>
                </a:effectLst>
              </a:rPr>
              <a:t>(Audited Performance Information)</a:t>
            </a:r>
          </a:p>
          <a:p>
            <a:pPr algn="ctr">
              <a:defRPr/>
            </a:pPr>
            <a:endParaRPr lang="en-ZA" sz="4000" b="1" dirty="0" smtClean="0">
              <a:ln w="1905"/>
              <a:solidFill>
                <a:srgbClr val="00B0F0"/>
              </a:solidFill>
              <a:effectLst>
                <a:innerShdw blurRad="69850" dist="43180" dir="5400000">
                  <a:srgbClr val="000000">
                    <a:alpha val="65000"/>
                  </a:srgbClr>
                </a:innerShdw>
              </a:effectLst>
            </a:endParaRPr>
          </a:p>
          <a:p>
            <a:pPr algn="ctr">
              <a:defRPr/>
            </a:pP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12</a:t>
            </a:r>
            <a:endParaRPr lang="en-ZA" sz="1200" dirty="0">
              <a:solidFill>
                <a:prstClr val="black"/>
              </a:solidFill>
            </a:endParaRPr>
          </a:p>
        </p:txBody>
      </p:sp>
    </p:spTree>
    <p:extLst>
      <p:ext uri="{BB962C8B-B14F-4D97-AF65-F5344CB8AC3E}">
        <p14:creationId xmlns:p14="http://schemas.microsoft.com/office/powerpoint/2010/main" xmlns="" val="428542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09600" y="369338"/>
            <a:ext cx="10972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sz="2800" b="1" dirty="0">
                <a:solidFill>
                  <a:srgbClr val="000000"/>
                </a:solidFill>
              </a:rPr>
              <a:t>COMPARATIVE ANALYSIS OF </a:t>
            </a:r>
            <a:r>
              <a:rPr lang="en-ZA" sz="2800" b="1" dirty="0" smtClean="0">
                <a:solidFill>
                  <a:srgbClr val="000000"/>
                </a:solidFill>
              </a:rPr>
              <a:t>2018/19  </a:t>
            </a:r>
            <a:r>
              <a:rPr lang="en-ZA" sz="2800" b="1" dirty="0">
                <a:solidFill>
                  <a:srgbClr val="000000"/>
                </a:solidFill>
              </a:rPr>
              <a:t>PERFORMANCE PER QUARTER</a:t>
            </a:r>
            <a:br>
              <a:rPr lang="en-ZA" sz="2800" b="1" dirty="0">
                <a:solidFill>
                  <a:srgbClr val="000000"/>
                </a:solidFill>
              </a:rPr>
            </a:br>
            <a:endParaRPr lang="en-ZA" sz="28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950519670"/>
              </p:ext>
            </p:extLst>
          </p:nvPr>
        </p:nvGraphicFramePr>
        <p:xfrm>
          <a:off x="335392" y="1088398"/>
          <a:ext cx="11551598" cy="5054474"/>
        </p:xfrm>
        <a:graphic>
          <a:graphicData uri="http://schemas.openxmlformats.org/drawingml/2006/table">
            <a:tbl>
              <a:tblPr/>
              <a:tblGrid>
                <a:gridCol w="2208245">
                  <a:extLst>
                    <a:ext uri="{9D8B030D-6E8A-4147-A177-3AD203B41FA5}">
                      <a16:colId xmlns="" xmlns:a16="http://schemas.microsoft.com/office/drawing/2014/main" val="20000"/>
                    </a:ext>
                  </a:extLst>
                </a:gridCol>
                <a:gridCol w="672075">
                  <a:extLst>
                    <a:ext uri="{9D8B030D-6E8A-4147-A177-3AD203B41FA5}">
                      <a16:colId xmlns="" xmlns:a16="http://schemas.microsoft.com/office/drawing/2014/main" val="20001"/>
                    </a:ext>
                  </a:extLst>
                </a:gridCol>
                <a:gridCol w="672075">
                  <a:extLst>
                    <a:ext uri="{9D8B030D-6E8A-4147-A177-3AD203B41FA5}">
                      <a16:colId xmlns="" xmlns:a16="http://schemas.microsoft.com/office/drawing/2014/main" val="20002"/>
                    </a:ext>
                  </a:extLst>
                </a:gridCol>
                <a:gridCol w="672075">
                  <a:extLst>
                    <a:ext uri="{9D8B030D-6E8A-4147-A177-3AD203B41FA5}">
                      <a16:colId xmlns="" xmlns:a16="http://schemas.microsoft.com/office/drawing/2014/main" val="20003"/>
                    </a:ext>
                  </a:extLst>
                </a:gridCol>
                <a:gridCol w="960107">
                  <a:extLst>
                    <a:ext uri="{9D8B030D-6E8A-4147-A177-3AD203B41FA5}">
                      <a16:colId xmlns="" xmlns:a16="http://schemas.microsoft.com/office/drawing/2014/main" val="20004"/>
                    </a:ext>
                  </a:extLst>
                </a:gridCol>
                <a:gridCol w="768085">
                  <a:extLst>
                    <a:ext uri="{9D8B030D-6E8A-4147-A177-3AD203B41FA5}">
                      <a16:colId xmlns="" xmlns:a16="http://schemas.microsoft.com/office/drawing/2014/main" val="20005"/>
                    </a:ext>
                  </a:extLst>
                </a:gridCol>
                <a:gridCol w="768085">
                  <a:extLst>
                    <a:ext uri="{9D8B030D-6E8A-4147-A177-3AD203B41FA5}">
                      <a16:colId xmlns="" xmlns:a16="http://schemas.microsoft.com/office/drawing/2014/main" val="20006"/>
                    </a:ext>
                  </a:extLst>
                </a:gridCol>
                <a:gridCol w="864096">
                  <a:extLst>
                    <a:ext uri="{9D8B030D-6E8A-4147-A177-3AD203B41FA5}">
                      <a16:colId xmlns="" xmlns:a16="http://schemas.microsoft.com/office/drawing/2014/main" val="20007"/>
                    </a:ext>
                  </a:extLst>
                </a:gridCol>
                <a:gridCol w="864096">
                  <a:extLst>
                    <a:ext uri="{9D8B030D-6E8A-4147-A177-3AD203B41FA5}">
                      <a16:colId xmlns="" xmlns:a16="http://schemas.microsoft.com/office/drawing/2014/main" val="20008"/>
                    </a:ext>
                  </a:extLst>
                </a:gridCol>
                <a:gridCol w="960107">
                  <a:extLst>
                    <a:ext uri="{9D8B030D-6E8A-4147-A177-3AD203B41FA5}">
                      <a16:colId xmlns="" xmlns:a16="http://schemas.microsoft.com/office/drawing/2014/main" val="20009"/>
                    </a:ext>
                  </a:extLst>
                </a:gridCol>
                <a:gridCol w="672075">
                  <a:extLst>
                    <a:ext uri="{9D8B030D-6E8A-4147-A177-3AD203B41FA5}">
                      <a16:colId xmlns="" xmlns:a16="http://schemas.microsoft.com/office/drawing/2014/main" val="20010"/>
                    </a:ext>
                  </a:extLst>
                </a:gridCol>
                <a:gridCol w="768085">
                  <a:extLst>
                    <a:ext uri="{9D8B030D-6E8A-4147-A177-3AD203B41FA5}">
                      <a16:colId xmlns="" xmlns:a16="http://schemas.microsoft.com/office/drawing/2014/main" val="20011"/>
                    </a:ext>
                  </a:extLst>
                </a:gridCol>
                <a:gridCol w="702392">
                  <a:extLst>
                    <a:ext uri="{9D8B030D-6E8A-4147-A177-3AD203B41FA5}">
                      <a16:colId xmlns="" xmlns:a16="http://schemas.microsoft.com/office/drawing/2014/main" val="20012"/>
                    </a:ext>
                  </a:extLst>
                </a:gridCol>
              </a:tblGrid>
              <a:tr h="252370">
                <a:tc>
                  <a:txBody>
                    <a:bodyPr/>
                    <a:lstStyle/>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rtl="0" fontAlgn="b"/>
                      <a:r>
                        <a:rPr lang="en-ZA" sz="1100" b="1" i="0" u="none" strike="noStrike" dirty="0" smtClean="0">
                          <a:solidFill>
                            <a:srgbClr val="000000"/>
                          </a:solidFill>
                          <a:effectLst/>
                          <a:latin typeface="+mn-lt"/>
                        </a:rPr>
                        <a:t>2018/19 1</a:t>
                      </a:r>
                      <a:r>
                        <a:rPr lang="en-ZA" sz="1100" b="1" i="0" u="none" strike="noStrike" baseline="30000" dirty="0" smtClean="0">
                          <a:solidFill>
                            <a:srgbClr val="000000"/>
                          </a:solidFill>
                          <a:effectLst/>
                          <a:latin typeface="+mn-lt"/>
                        </a:rPr>
                        <a:t>ST</a:t>
                      </a:r>
                      <a:r>
                        <a:rPr lang="en-ZA" sz="1100" b="1" i="0" u="none" strike="noStrike" baseline="0" dirty="0" smtClean="0">
                          <a:solidFill>
                            <a:srgbClr val="000000"/>
                          </a:solidFill>
                          <a:effectLst/>
                          <a:latin typeface="+mn-lt"/>
                        </a:rPr>
                        <a:t>  </a:t>
                      </a:r>
                      <a:r>
                        <a:rPr lang="en-ZA" sz="1100" b="1" i="0" u="none" strike="noStrike" dirty="0" smtClean="0">
                          <a:solidFill>
                            <a:srgbClr val="000000"/>
                          </a:solidFill>
                          <a:effectLst/>
                          <a:latin typeface="+mn-lt"/>
                        </a:rPr>
                        <a:t>QUARTER </a:t>
                      </a:r>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B05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2</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3</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RD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4</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TH</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60194">
                <a:tc>
                  <a:txBody>
                    <a:bodyPr/>
                    <a:lstStyle/>
                    <a:p>
                      <a:pPr algn="ctr" rtl="0" fontAlgn="b"/>
                      <a:r>
                        <a:rPr lang="en-ZA" sz="800" b="1" i="0" u="none" strike="noStrike" dirty="0">
                          <a:solidFill>
                            <a:srgbClr val="000000"/>
                          </a:solidFill>
                          <a:effectLst/>
                          <a:latin typeface="+mn-lt"/>
                        </a:rPr>
                        <a:t>STRATEGIC OBJECTIVES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a:t>
                      </a:r>
                      <a:r>
                        <a:rPr lang="en-ZA" sz="800" b="1" i="0" u="none" strike="noStrike" kern="1200" baseline="0" dirty="0" smtClean="0">
                          <a:solidFill>
                            <a:srgbClr val="000000"/>
                          </a:solidFill>
                          <a:effectLst/>
                          <a:latin typeface="+mn-lt"/>
                          <a:ea typeface="+mn-ea"/>
                          <a:cs typeface="+mn-cs"/>
                        </a:rPr>
                        <a:t>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a:t>
                      </a:r>
                      <a:r>
                        <a:rPr lang="en-ZA" sz="800" b="1" i="0" u="none" strike="noStrike" kern="1200" baseline="0" dirty="0" smtClean="0">
                          <a:solidFill>
                            <a:srgbClr val="000000"/>
                          </a:solidFill>
                          <a:effectLst/>
                          <a:latin typeface="+mn-lt"/>
                          <a:ea typeface="+mn-ea"/>
                          <a:cs typeface="+mn-cs"/>
                        </a:rPr>
                        <a:t>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10024">
                <a:tc>
                  <a:txBody>
                    <a:bodyPr/>
                    <a:lstStyle/>
                    <a:p>
                      <a:pPr algn="just" rtl="0" fontAlgn="b"/>
                      <a:r>
                        <a:rPr lang="en-US" sz="1200" b="0" i="0" u="none" strike="noStrike" kern="1200" dirty="0" smtClean="0">
                          <a:solidFill>
                            <a:srgbClr val="000000"/>
                          </a:solidFill>
                          <a:effectLst/>
                          <a:latin typeface="+mn-lt"/>
                          <a:ea typeface="+mn-ea"/>
                          <a:cs typeface="+mn-cs"/>
                        </a:rPr>
                        <a:t>Ensure</a:t>
                      </a:r>
                      <a:r>
                        <a:rPr lang="en-US" sz="1200" b="0" i="0" u="none" strike="noStrike" kern="1200" baseline="0" dirty="0" smtClean="0">
                          <a:solidFill>
                            <a:srgbClr val="000000"/>
                          </a:solidFill>
                          <a:effectLst/>
                          <a:latin typeface="+mn-lt"/>
                          <a:ea typeface="+mn-ea"/>
                          <a:cs typeface="+mn-cs"/>
                        </a:rPr>
                        <a:t>  </a:t>
                      </a:r>
                      <a:r>
                        <a:rPr lang="en-US" sz="1200" b="0" i="0" u="none" strike="noStrike" kern="1200" dirty="0" smtClean="0">
                          <a:solidFill>
                            <a:srgbClr val="000000"/>
                          </a:solidFill>
                          <a:effectLst/>
                          <a:latin typeface="+mn-lt"/>
                          <a:ea typeface="+mn-ea"/>
                          <a:cs typeface="+mn-cs"/>
                        </a:rPr>
                        <a:t>financial sustainability</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3</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100%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solidFill>
                            <a:srgbClr val="000000"/>
                          </a:solidFill>
                          <a:effectLst/>
                          <a:latin typeface="+mn-lt"/>
                          <a:ea typeface="Times New Roman"/>
                        </a:rPr>
                        <a:t>3</a:t>
                      </a:r>
                      <a:endParaRPr lang="en-ZA" sz="1200" dirty="0">
                        <a:solidFill>
                          <a:srgbClr val="000000"/>
                        </a:solidFill>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solidFill>
                            <a:srgbClr val="000000"/>
                          </a:solidFill>
                          <a:effectLst/>
                          <a:latin typeface="+mn-lt"/>
                          <a:ea typeface="Times New Roman"/>
                        </a:rPr>
                        <a:t>100%</a:t>
                      </a:r>
                      <a:endParaRPr lang="en-ZA" sz="1200" dirty="0">
                        <a:solidFill>
                          <a:srgbClr val="000000"/>
                        </a:solidFill>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0419">
                <a:tc>
                  <a:txBody>
                    <a:bodyPr/>
                    <a:lstStyle/>
                    <a:p>
                      <a:pPr algn="l" rtl="0" fontAlgn="b"/>
                      <a:r>
                        <a:rPr lang="en-ZA" sz="1200" b="0" i="0" u="none" strike="noStrike" dirty="0" smtClean="0">
                          <a:solidFill>
                            <a:srgbClr val="000000"/>
                          </a:solidFill>
                          <a:effectLst/>
                          <a:latin typeface="+mn-lt"/>
                        </a:rPr>
                        <a:t>Strengthen</a:t>
                      </a:r>
                      <a:r>
                        <a:rPr lang="en-ZA" sz="1200" b="0" i="0" u="none" strike="noStrike" baseline="0" dirty="0" smtClean="0">
                          <a:solidFill>
                            <a:srgbClr val="000000"/>
                          </a:solidFill>
                          <a:effectLst/>
                          <a:latin typeface="+mn-lt"/>
                        </a:rPr>
                        <a:t> institutional capacity of the fund</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200" b="0" i="0" u="none" strike="noStrike" kern="1200" baseline="0" noProof="0" dirty="0" smtClean="0">
                          <a:solidFill>
                            <a:srgbClr val="000000"/>
                          </a:solidFill>
                          <a:effectLst/>
                          <a:latin typeface="+mn-lt"/>
                          <a:ea typeface="+mn-ea"/>
                          <a:cs typeface="+mn-cs"/>
                        </a:rPr>
                        <a:t>100%</a:t>
                      </a:r>
                      <a:endParaRPr lang="en-ZA" sz="1200" b="0" i="0" u="none" strike="noStrike" kern="1200" baseline="0" noProof="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0%</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mn-lt"/>
                          <a:ea typeface="+mn-ea"/>
                          <a:cs typeface="+mn-cs"/>
                        </a:rPr>
                        <a:t>0%</a:t>
                      </a:r>
                    </a:p>
                    <a:p>
                      <a:pPr algn="ctr" eaLnBrk="0" fontAlgn="b" hangingPunct="0">
                        <a:spcAft>
                          <a:spcPts val="0"/>
                        </a:spcAft>
                      </a:pP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75809">
                <a:tc>
                  <a:txBody>
                    <a:bodyPr/>
                    <a:lstStyle/>
                    <a:p>
                      <a:pPr algn="l" rtl="0" fontAlgn="b"/>
                      <a:r>
                        <a:rPr lang="en-ZA" sz="1200" b="0" i="0" u="none" strike="noStrike" dirty="0" smtClean="0">
                          <a:solidFill>
                            <a:srgbClr val="000000"/>
                          </a:solidFill>
                          <a:effectLst/>
                          <a:latin typeface="+mn-lt"/>
                        </a:rPr>
                        <a:t>Provide easy to use services through multiple access points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77762">
                <a:tc>
                  <a:txBody>
                    <a:bodyPr/>
                    <a:lstStyle/>
                    <a:p>
                      <a:pPr algn="l" rtl="0" fontAlgn="b"/>
                      <a:r>
                        <a:rPr lang="en-ZA" sz="1200" b="0" i="0" u="none" strike="noStrike" dirty="0" smtClean="0">
                          <a:solidFill>
                            <a:srgbClr val="000000"/>
                          </a:solidFill>
                          <a:effectLst/>
                          <a:latin typeface="+mn-lt"/>
                        </a:rPr>
                        <a:t>Improve service delivery</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6</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6</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83%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6</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6</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67113">
                <a:tc>
                  <a:txBody>
                    <a:bodyPr/>
                    <a:lstStyle/>
                    <a:p>
                      <a:pPr algn="l" rtl="0" fontAlgn="b"/>
                      <a:r>
                        <a:rPr lang="en-ZA" sz="1200" b="0" i="0" u="none" strike="noStrike" dirty="0" smtClean="0">
                          <a:solidFill>
                            <a:srgbClr val="000000"/>
                          </a:solidFill>
                          <a:effectLst/>
                          <a:latin typeface="+mn-lt"/>
                        </a:rPr>
                        <a:t>Collaborate with stakeholders to improve compliance with UIF Acts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71273">
                <a:tc>
                  <a:txBody>
                    <a:bodyPr/>
                    <a:lstStyle/>
                    <a:p>
                      <a:pPr algn="l" rtl="0" fontAlgn="b"/>
                      <a:r>
                        <a:rPr lang="en-ZA" sz="1200" b="0" i="0" u="none" strike="noStrike" dirty="0" smtClean="0">
                          <a:solidFill>
                            <a:srgbClr val="000000"/>
                          </a:solidFill>
                          <a:effectLst/>
                          <a:latin typeface="+mn-lt"/>
                        </a:rPr>
                        <a:t>Enhance employability of UIF beneficiaries, enable entrepreneurship and preserve jobs</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2</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1</a:t>
                      </a:r>
                      <a:endParaRPr lang="en-ZA" sz="1200" b="0" i="0" u="none" strike="noStrike" kern="1200" baseline="0" dirty="0">
                        <a:solidFill>
                          <a:srgbClr val="000000"/>
                        </a:solidFill>
                        <a:effectLst/>
                        <a:latin typeface="+mn-lt"/>
                        <a:ea typeface="+mn-ea"/>
                        <a:cs typeface="+mn-cs"/>
                      </a:endParaRP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smtClean="0">
                          <a:solidFill>
                            <a:srgbClr val="000000"/>
                          </a:solidFill>
                          <a:effectLst/>
                          <a:latin typeface="+mn-lt"/>
                          <a:ea typeface="+mn-ea"/>
                          <a:cs typeface="+mn-cs"/>
                        </a:rPr>
                        <a:t>50%</a:t>
                      </a:r>
                      <a:endParaRPr lang="en-ZA" sz="1200" b="0" i="0" u="none" strike="noStrike" kern="1200" baseline="0" dirty="0">
                        <a:solidFill>
                          <a:srgbClr val="000000"/>
                        </a:solidFill>
                        <a:effectLst/>
                        <a:latin typeface="+mn-lt"/>
                        <a:ea typeface="+mn-ea"/>
                        <a:cs typeface="+mn-cs"/>
                      </a:endParaRP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50%</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84840">
                <a:tc>
                  <a:txBody>
                    <a:bodyPr/>
                    <a:lstStyle/>
                    <a:p>
                      <a:pPr algn="ctr" rtl="0" fontAlgn="b"/>
                      <a:r>
                        <a:rPr lang="en-ZA" sz="1200" b="1" i="0" u="none" strike="noStrike" dirty="0">
                          <a:solidFill>
                            <a:srgbClr val="000000"/>
                          </a:solidFill>
                          <a:effectLst/>
                          <a:latin typeface="+mn-lt"/>
                        </a:rPr>
                        <a:t>OVERALL  PERFORMANCE</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ctr" defTabSz="457200" rtl="0" eaLnBrk="1" fontAlgn="b" latinLnBrk="0" hangingPunct="1">
                        <a:lnSpc>
                          <a:spcPct val="150000"/>
                        </a:lnSpc>
                        <a:buFont typeface="+mj-lt"/>
                        <a:buNone/>
                      </a:pPr>
                      <a:r>
                        <a:rPr lang="en-ZA" sz="1200" b="1" i="0" u="none" strike="noStrike" kern="1200" baseline="0" dirty="0" smtClean="0">
                          <a:solidFill>
                            <a:srgbClr val="000000"/>
                          </a:solidFill>
                          <a:effectLst/>
                          <a:latin typeface="+mn-lt"/>
                          <a:ea typeface="+mn-ea"/>
                          <a:cs typeface="+mn-cs"/>
                        </a:rPr>
                        <a:t>16</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10</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smtClean="0">
                          <a:solidFill>
                            <a:srgbClr val="000000"/>
                          </a:solidFill>
                          <a:effectLst/>
                          <a:latin typeface="+mn-lt"/>
                          <a:ea typeface="+mn-ea"/>
                          <a:cs typeface="+mn-cs"/>
                        </a:rPr>
                        <a:t>63%</a:t>
                      </a:r>
                      <a:endParaRPr lang="en-ZA" sz="1200" b="1" i="0" u="none" strike="noStrike" kern="1200" baseline="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16</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10</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63%</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smtClean="0">
                          <a:solidFill>
                            <a:schemeClr val="tx1"/>
                          </a:solidFill>
                          <a:effectLst/>
                          <a:latin typeface="+mn-lt"/>
                          <a:ea typeface="+mn-ea"/>
                          <a:cs typeface="+mn-cs"/>
                        </a:rPr>
                        <a:t>16</a:t>
                      </a:r>
                      <a:endParaRPr lang="en-ZA" sz="1200" b="1" i="0" u="none" strike="noStrike" kern="1200" dirty="0">
                        <a:solidFill>
                          <a:schemeClr val="tx1"/>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chemeClr val="tx1"/>
                          </a:solidFill>
                          <a:effectLst/>
                          <a:latin typeface="+mn-lt"/>
                          <a:ea typeface="+mn-ea"/>
                          <a:cs typeface="+mn-cs"/>
                        </a:rPr>
                        <a:t>11</a:t>
                      </a:r>
                      <a:endParaRPr lang="en-ZA" sz="1200" b="1" i="0" u="none" strike="noStrike" kern="1200" dirty="0">
                        <a:solidFill>
                          <a:schemeClr val="tx1"/>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69%</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16</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10</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63%</a:t>
                      </a:r>
                      <a:endParaRPr lang="en-ZA" sz="1200" b="1" i="0" u="none" strike="noStrike" kern="1200" dirty="0">
                        <a:solidFill>
                          <a:srgbClr val="000000"/>
                        </a:solidFill>
                        <a:effectLst/>
                        <a:latin typeface="+mn-lt"/>
                        <a:ea typeface="+mn-ea"/>
                        <a:cs typeface="+mn-cs"/>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sp>
        <p:nvSpPr>
          <p:cNvPr id="4" name="TextBox 7"/>
          <p:cNvSpPr txBox="1"/>
          <p:nvPr/>
        </p:nvSpPr>
        <p:spPr>
          <a:xfrm>
            <a:off x="11150914" y="4050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13</a:t>
            </a:r>
            <a:endParaRPr lang="en-ZA" sz="1200" dirty="0">
              <a:solidFill>
                <a:prstClr val="black"/>
              </a:solidFill>
            </a:endParaRPr>
          </a:p>
        </p:txBody>
      </p:sp>
    </p:spTree>
    <p:extLst>
      <p:ext uri="{BB962C8B-B14F-4D97-AF65-F5344CB8AC3E}">
        <p14:creationId xmlns:p14="http://schemas.microsoft.com/office/powerpoint/2010/main" xmlns="" val="6973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260830"/>
            <a:ext cx="10972800" cy="925895"/>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4449153"/>
              </p:ext>
            </p:extLst>
          </p:nvPr>
        </p:nvGraphicFramePr>
        <p:xfrm>
          <a:off x="335367" y="1143000"/>
          <a:ext cx="11521280" cy="5454352"/>
        </p:xfrm>
        <a:graphic>
          <a:graphicData uri="http://schemas.openxmlformats.org/drawingml/2006/table">
            <a:tbl>
              <a:tblPr/>
              <a:tblGrid>
                <a:gridCol w="2477941">
                  <a:extLst>
                    <a:ext uri="{9D8B030D-6E8A-4147-A177-3AD203B41FA5}">
                      <a16:colId xmlns="" xmlns:a16="http://schemas.microsoft.com/office/drawing/2014/main" val="20000"/>
                    </a:ext>
                  </a:extLst>
                </a:gridCol>
                <a:gridCol w="2281373">
                  <a:extLst>
                    <a:ext uri="{9D8B030D-6E8A-4147-A177-3AD203B41FA5}">
                      <a16:colId xmlns="" xmlns:a16="http://schemas.microsoft.com/office/drawing/2014/main" val="20001"/>
                    </a:ext>
                  </a:extLst>
                </a:gridCol>
                <a:gridCol w="2534856">
                  <a:extLst>
                    <a:ext uri="{9D8B030D-6E8A-4147-A177-3AD203B41FA5}">
                      <a16:colId xmlns="" xmlns:a16="http://schemas.microsoft.com/office/drawing/2014/main" val="20002"/>
                    </a:ext>
                  </a:extLst>
                </a:gridCol>
                <a:gridCol w="2267289">
                  <a:extLst>
                    <a:ext uri="{9D8B030D-6E8A-4147-A177-3AD203B41FA5}">
                      <a16:colId xmlns="" xmlns:a16="http://schemas.microsoft.com/office/drawing/2014/main" val="20003"/>
                    </a:ext>
                  </a:extLst>
                </a:gridCol>
                <a:gridCol w="1959821">
                  <a:extLst>
                    <a:ext uri="{9D8B030D-6E8A-4147-A177-3AD203B41FA5}">
                      <a16:colId xmlns="" xmlns:a16="http://schemas.microsoft.com/office/drawing/2014/main" val="20004"/>
                    </a:ext>
                  </a:extLst>
                </a:gridCol>
              </a:tblGrid>
              <a:tr h="64325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54804">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279485">
                <a:tc>
                  <a:txBody>
                    <a:bodyPr/>
                    <a:lstStyle/>
                    <a:p>
                      <a:pPr marR="0" algn="l" rtl="0"/>
                      <a:r>
                        <a:rPr lang="en-ZA" sz="1200" b="0" i="0" u="none" strike="noStrike" kern="1200" baseline="0" dirty="0" smtClean="0">
                          <a:solidFill>
                            <a:srgbClr val="000000"/>
                          </a:solidFill>
                          <a:latin typeface="+mn-lt"/>
                          <a:ea typeface="+mn-ea"/>
                          <a:cs typeface="Arial" panose="020B0604020202020204" pitchFamily="34" charset="0"/>
                        </a:rPr>
                        <a:t>Percentage of administrative expenditure (excluding capex) as compared to revenue maintained.</a:t>
                      </a:r>
                      <a:endParaRPr 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mn-lt"/>
                          <a:ea typeface="+mn-ea"/>
                          <a:cs typeface="Arial" panose="020B0604020202020204" pitchFamily="34" charset="0"/>
                        </a:rPr>
                        <a:t>≤ 15% </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mn-lt"/>
                          <a:ea typeface="Times New Roman"/>
                        </a:rPr>
                        <a:t>Achieved.       </a:t>
                      </a:r>
                      <a:endParaRPr lang="en-ZA" sz="1800" dirty="0" smtClean="0">
                        <a:effectLst/>
                        <a:latin typeface="+mn-lt"/>
                        <a:ea typeface="Times New Roman"/>
                      </a:endParaRPr>
                    </a:p>
                    <a:p>
                      <a:pPr>
                        <a:lnSpc>
                          <a:spcPct val="115000"/>
                        </a:lnSpc>
                        <a:spcAft>
                          <a:spcPts val="0"/>
                        </a:spcAft>
                      </a:pPr>
                      <a:r>
                        <a:rPr lang="en-US" sz="1200" dirty="0" smtClean="0">
                          <a:solidFill>
                            <a:srgbClr val="000000"/>
                          </a:solidFill>
                          <a:effectLst/>
                          <a:latin typeface="+mn-lt"/>
                          <a:ea typeface="Times New Roman"/>
                        </a:rPr>
                        <a:t>13%( 2 457 311/ 19 565 207) by March 2019</a:t>
                      </a:r>
                      <a:endParaRPr lang="en-ZA" sz="1800" dirty="0" smtClean="0">
                        <a:effectLst/>
                        <a:latin typeface="+mn-lt"/>
                        <a:ea typeface="Times New Roman"/>
                      </a:endParaRPr>
                    </a:p>
                    <a:p>
                      <a:pPr marR="0" algn="l" rtl="0"/>
                      <a:endParaRPr lang="en-ZA" sz="1200" b="0" i="0" u="none" strike="noStrike" baseline="0" dirty="0" smtClean="0">
                        <a:solidFill>
                          <a:srgbClr val="FF0000"/>
                        </a:solidFill>
                        <a:latin typeface="+mn-lt"/>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New Roman"/>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238497">
                <a:tc>
                  <a:txBody>
                    <a:bodyPr/>
                    <a:lstStyle/>
                    <a:p>
                      <a:pPr marR="0" lvl="0" algn="l" rtl="0"/>
                      <a:r>
                        <a:rPr lang="en-ZA" sz="1200" b="0" i="0" u="none" strike="noStrike" baseline="0" dirty="0" smtClean="0">
                          <a:solidFill>
                            <a:srgbClr val="000000"/>
                          </a:solidFill>
                          <a:latin typeface="+mn-lt"/>
                          <a:cs typeface="Arial" panose="020B0604020202020204" pitchFamily="34" charset="0"/>
                        </a:rPr>
                        <a:t>	</a:t>
                      </a:r>
                    </a:p>
                    <a:p>
                      <a:pPr marR="0" lvl="0" algn="l" rtl="0"/>
                      <a:r>
                        <a:rPr lang="en-ZA" sz="1200" b="0" i="0" u="none" strike="noStrike" baseline="0" dirty="0" smtClean="0">
                          <a:solidFill>
                            <a:srgbClr val="000000"/>
                          </a:solidFill>
                          <a:latin typeface="+mn-lt"/>
                          <a:cs typeface="Arial" panose="020B0604020202020204" pitchFamily="34" charset="0"/>
                        </a:rPr>
                        <a:t>Percentage of valid invoices paid within 30 calendar days after receipt by the Fund.	</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Arial" panose="020B0604020202020204" pitchFamily="34" charset="0"/>
                        </a:rPr>
                        <a:t>100% within 30</a:t>
                      </a:r>
                    </a:p>
                    <a:p>
                      <a:pPr rtl="0"/>
                      <a:r>
                        <a:rPr lang="en-US" sz="1200" b="0" i="0" u="none" strike="noStrike" kern="1200" baseline="0" dirty="0" smtClean="0">
                          <a:solidFill>
                            <a:schemeClr val="tx1"/>
                          </a:solidFill>
                          <a:latin typeface="+mn-lt"/>
                          <a:ea typeface="+mn-ea"/>
                          <a:cs typeface="Arial" panose="020B0604020202020204" pitchFamily="34" charset="0"/>
                        </a:rPr>
                        <a:t>calendar days </a:t>
                      </a: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mn-lt"/>
                          <a:ea typeface="Times New Roman"/>
                        </a:rPr>
                        <a:t>Achieved.                       </a:t>
                      </a:r>
                      <a:r>
                        <a:rPr lang="en-US" sz="1200" dirty="0" smtClean="0">
                          <a:solidFill>
                            <a:srgbClr val="000000"/>
                          </a:solidFill>
                          <a:effectLst/>
                          <a:latin typeface="+mn-lt"/>
                          <a:ea typeface="Times New Roman"/>
                        </a:rPr>
                        <a:t>100% of</a:t>
                      </a:r>
                      <a:r>
                        <a:rPr lang="en-US" sz="1200" b="1" dirty="0" smtClean="0">
                          <a:solidFill>
                            <a:srgbClr val="00B050"/>
                          </a:solidFill>
                          <a:effectLst/>
                          <a:latin typeface="+mn-lt"/>
                          <a:ea typeface="Times New Roman"/>
                        </a:rPr>
                        <a:t> </a:t>
                      </a:r>
                      <a:r>
                        <a:rPr lang="en-US" sz="1200" dirty="0" smtClean="0">
                          <a:solidFill>
                            <a:srgbClr val="000000"/>
                          </a:solidFill>
                          <a:effectLst/>
                          <a:latin typeface="+mn-lt"/>
                          <a:ea typeface="Times New Roman"/>
                        </a:rPr>
                        <a:t>valid invoices were paid within 30 calendar days after receipt by the Fund</a:t>
                      </a:r>
                      <a:endParaRPr lang="en-ZA" sz="1800" dirty="0">
                        <a:effectLst/>
                        <a:latin typeface="+mn-lt"/>
                        <a:ea typeface="Times New Roman"/>
                      </a:endParaRPr>
                    </a:p>
                  </a:txBody>
                  <a:tcPr marL="91443" marR="9144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1738315">
                <a:tc>
                  <a:txBody>
                    <a:bodyPr/>
                    <a:lstStyle/>
                    <a:p>
                      <a:pPr marR="0" lvl="0" algn="l" rtl="0"/>
                      <a:r>
                        <a:rPr lang="en-ZA" sz="1200" b="0" i="0" u="none" strike="noStrike" baseline="0" dirty="0" smtClean="0">
                          <a:solidFill>
                            <a:srgbClr val="000000"/>
                          </a:solidFill>
                          <a:latin typeface="+mn-lt"/>
                          <a:cs typeface="Arial" panose="020B0604020202020204" pitchFamily="34" charset="0"/>
                        </a:rPr>
                        <a:t>	</a:t>
                      </a:r>
                    </a:p>
                    <a:p>
                      <a:pPr marR="0" lvl="0" algn="l" rtl="0"/>
                      <a:r>
                        <a:rPr lang="en-ZA" sz="1200" b="0" i="0" u="none" strike="noStrike" baseline="0" dirty="0" smtClean="0">
                          <a:solidFill>
                            <a:srgbClr val="000000"/>
                          </a:solidFill>
                          <a:latin typeface="+mn-lt"/>
                          <a:cs typeface="Arial" panose="020B0604020202020204" pitchFamily="34" charset="0"/>
                        </a:rPr>
                        <a:t>Percentage of total mandated social</a:t>
                      </a:r>
                    </a:p>
                    <a:p>
                      <a:pPr marR="0" lvl="0" algn="l" rtl="0"/>
                      <a:r>
                        <a:rPr lang="en-US" sz="1200" b="0" i="0" u="none" strike="noStrike" baseline="0" dirty="0" smtClean="0">
                          <a:solidFill>
                            <a:srgbClr val="000000"/>
                          </a:solidFill>
                          <a:latin typeface="+mn-lt"/>
                          <a:cs typeface="Arial" panose="020B0604020202020204" pitchFamily="34" charset="0"/>
                        </a:rPr>
                        <a:t>responsible investment committed	</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200" b="0" i="0" u="none" strike="noStrike" kern="1200" baseline="0" dirty="0" smtClean="0">
                          <a:solidFill>
                            <a:schemeClr val="tx1"/>
                          </a:solidFill>
                          <a:latin typeface="+mn-lt"/>
                          <a:ea typeface="+mn-ea"/>
                          <a:cs typeface="Arial" panose="020B0604020202020204" pitchFamily="34" charset="0"/>
                        </a:rPr>
                        <a:t>80%</a:t>
                      </a: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200" b="1" i="0" u="none" strike="noStrike" kern="1200" baseline="0" dirty="0" smtClean="0">
                          <a:solidFill>
                            <a:srgbClr val="00B050"/>
                          </a:solidFill>
                          <a:latin typeface="+mn-lt"/>
                          <a:ea typeface="+mn-ea"/>
                          <a:cs typeface="Arial" panose="020B0604020202020204" pitchFamily="34" charset="0"/>
                        </a:rPr>
                        <a:t>Achieved.            </a:t>
                      </a:r>
                    </a:p>
                    <a:p>
                      <a:pPr marL="0" marR="0" lvl="0" algn="l" defTabSz="457200" rtl="0" eaLnBrk="1" latinLnBrk="0" hangingPunct="1"/>
                      <a:r>
                        <a:rPr lang="en-ZA" sz="1200" b="0" i="0" u="none" strike="noStrike" kern="1200" baseline="0" dirty="0" smtClean="0">
                          <a:solidFill>
                            <a:srgbClr val="000000"/>
                          </a:solidFill>
                          <a:latin typeface="+mn-lt"/>
                          <a:ea typeface="+mn-ea"/>
                          <a:cs typeface="Arial" panose="020B0604020202020204" pitchFamily="34" charset="0"/>
                        </a:rPr>
                        <a:t>(30 015 088 955 / 31 284 826 085)= 96% of total mandated social responsible investments committed by 31 March 2019. </a:t>
                      </a:r>
                    </a:p>
                    <a:p>
                      <a:pPr marR="0" algn="l" rtl="0"/>
                      <a:endParaRPr lang="en-ZA" sz="1200" b="0" i="0" u="none" strike="noStrike" kern="1200" baseline="0" dirty="0" smtClean="0">
                        <a:solidFill>
                          <a:srgbClr val="000000"/>
                        </a:solidFill>
                        <a:latin typeface="+mn-lt"/>
                        <a:ea typeface="+mn-ea"/>
                        <a:cs typeface="Arial" panose="020B0604020202020204" pitchFamily="34" charset="0"/>
                      </a:endParaRPr>
                    </a:p>
                  </a:txBody>
                  <a:tcPr marL="91443" marR="9144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rgbClr val="000000"/>
                          </a:solidFill>
                          <a:latin typeface="+mn-lt"/>
                          <a:ea typeface="+mn-ea"/>
                          <a:cs typeface="Arial" panose="020B0604020202020204" pitchFamily="34" charset="0"/>
                        </a:rPr>
                        <a:t>The SRI Commitment Value increased by 21% in the current financial year.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14</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14</a:t>
            </a:r>
            <a:endParaRPr lang="en-ZA" sz="1200" dirty="0">
              <a:solidFill>
                <a:prstClr val="black"/>
              </a:solidFill>
            </a:endParaRPr>
          </a:p>
        </p:txBody>
      </p:sp>
    </p:spTree>
    <p:extLst>
      <p:ext uri="{BB962C8B-B14F-4D97-AF65-F5344CB8AC3E}">
        <p14:creationId xmlns:p14="http://schemas.microsoft.com/office/powerpoint/2010/main" xmlns="" val="2255833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93934850"/>
              </p:ext>
            </p:extLst>
          </p:nvPr>
        </p:nvGraphicFramePr>
        <p:xfrm>
          <a:off x="418532" y="870376"/>
          <a:ext cx="11438109" cy="5726976"/>
        </p:xfrm>
        <a:graphic>
          <a:graphicData uri="http://schemas.openxmlformats.org/drawingml/2006/table">
            <a:tbl>
              <a:tblPr/>
              <a:tblGrid>
                <a:gridCol w="2460053">
                  <a:extLst>
                    <a:ext uri="{9D8B030D-6E8A-4147-A177-3AD203B41FA5}">
                      <a16:colId xmlns="" xmlns:a16="http://schemas.microsoft.com/office/drawing/2014/main" val="20000"/>
                    </a:ext>
                  </a:extLst>
                </a:gridCol>
                <a:gridCol w="2264904">
                  <a:extLst>
                    <a:ext uri="{9D8B030D-6E8A-4147-A177-3AD203B41FA5}">
                      <a16:colId xmlns="" xmlns:a16="http://schemas.microsoft.com/office/drawing/2014/main" val="20001"/>
                    </a:ext>
                  </a:extLst>
                </a:gridCol>
                <a:gridCol w="2296660">
                  <a:extLst>
                    <a:ext uri="{9D8B030D-6E8A-4147-A177-3AD203B41FA5}">
                      <a16:colId xmlns="" xmlns:a16="http://schemas.microsoft.com/office/drawing/2014/main" val="20002"/>
                    </a:ext>
                  </a:extLst>
                </a:gridCol>
                <a:gridCol w="2112235">
                  <a:extLst>
                    <a:ext uri="{9D8B030D-6E8A-4147-A177-3AD203B41FA5}">
                      <a16:colId xmlns="" xmlns:a16="http://schemas.microsoft.com/office/drawing/2014/main" val="20003"/>
                    </a:ext>
                  </a:extLst>
                </a:gridCol>
                <a:gridCol w="2304257">
                  <a:extLst>
                    <a:ext uri="{9D8B030D-6E8A-4147-A177-3AD203B41FA5}">
                      <a16:colId xmlns="" xmlns:a16="http://schemas.microsoft.com/office/drawing/2014/main" val="20004"/>
                    </a:ext>
                  </a:extLst>
                </a:gridCol>
              </a:tblGrid>
              <a:tr h="5563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95462">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87512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mn-lt"/>
                          <a:ea typeface="+mn-ea"/>
                          <a:cs typeface="Arial" panose="020B0604020202020204" pitchFamily="34" charset="0"/>
                        </a:rPr>
                        <a:t>Percentage of vacancy rate reduced.</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200" b="0" i="0" u="none" strike="noStrike" kern="1200" baseline="0" dirty="0" smtClean="0">
                          <a:solidFill>
                            <a:srgbClr val="000000"/>
                          </a:solidFill>
                          <a:latin typeface="+mn-lt"/>
                          <a:ea typeface="+mn-ea"/>
                          <a:cs typeface="Arial" panose="020B0604020202020204" pitchFamily="34" charset="0"/>
                        </a:rPr>
                        <a:t>Reduce vacancy rate to ≤ 10%</a:t>
                      </a:r>
                    </a:p>
                    <a:p>
                      <a:pPr marR="0" algn="l" rtl="0"/>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just" rtl="0"/>
                      <a:r>
                        <a:rPr lang="en-ZA" sz="1200" b="1" i="0" u="none" strike="noStrike" kern="1200" baseline="0" dirty="0" smtClean="0">
                          <a:solidFill>
                            <a:srgbClr val="FF0000"/>
                          </a:solidFill>
                          <a:latin typeface="+mn-lt"/>
                          <a:ea typeface="+mn-ea"/>
                          <a:cs typeface="Arial" panose="020B0604020202020204" pitchFamily="34" charset="0"/>
                        </a:rPr>
                        <a:t>Not Achieved</a:t>
                      </a:r>
                      <a:r>
                        <a:rPr lang="en-ZA" sz="1200" b="0" i="0" u="none" strike="noStrike" kern="1200" baseline="0" dirty="0" smtClean="0">
                          <a:solidFill>
                            <a:srgbClr val="000000"/>
                          </a:solidFill>
                          <a:latin typeface="+mn-lt"/>
                          <a:ea typeface="+mn-ea"/>
                          <a:cs typeface="Arial" panose="020B0604020202020204" pitchFamily="34" charset="0"/>
                        </a:rPr>
                        <a:t>.</a:t>
                      </a:r>
                    </a:p>
                    <a:p>
                      <a:pPr marR="0" algn="just" rtl="0"/>
                      <a:r>
                        <a:rPr lang="en-ZA" sz="1200" b="0" i="0" u="none" strike="noStrike" kern="1200" baseline="0" dirty="0" smtClean="0">
                          <a:solidFill>
                            <a:srgbClr val="000000"/>
                          </a:solidFill>
                          <a:latin typeface="+mn-lt"/>
                          <a:ea typeface="+mn-ea"/>
                          <a:cs typeface="Arial" panose="020B0604020202020204" pitchFamily="34" charset="0"/>
                        </a:rPr>
                        <a:t>13.3 ( 80 vacancies / 602 establishment)</a:t>
                      </a:r>
                    </a:p>
                    <a:p>
                      <a:pPr marR="0" algn="just" rtl="0"/>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rgbClr val="000000"/>
                          </a:solidFill>
                          <a:latin typeface="+mn-lt"/>
                          <a:ea typeface="+mn-ea"/>
                          <a:cs typeface="Arial" panose="020B0604020202020204" pitchFamily="34" charset="0"/>
                        </a:rPr>
                        <a:t>High volumes of applications were received. Recruitment and selection of 68 internship posts additional to the establishment.</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rgbClr val="000000"/>
                          </a:solidFill>
                          <a:latin typeface="+mn-lt"/>
                          <a:ea typeface="+mn-ea"/>
                          <a:cs typeface="Arial" panose="020B0604020202020204" pitchFamily="34" charset="0"/>
                        </a:rPr>
                        <a:t>The process to appoint 32 call Centre agent posts to be finalized in Q1 of 2019/20.</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15</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15</a:t>
            </a:r>
            <a:endParaRPr lang="en-ZA" sz="1200" dirty="0">
              <a:solidFill>
                <a:prstClr val="black"/>
              </a:solidFill>
            </a:endParaRPr>
          </a:p>
        </p:txBody>
      </p:sp>
    </p:spTree>
    <p:extLst>
      <p:ext uri="{BB962C8B-B14F-4D97-AF65-F5344CB8AC3E}">
        <p14:creationId xmlns:p14="http://schemas.microsoft.com/office/powerpoint/2010/main" xmlns="" val="293208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r>
              <a:rPr lang="en-ZA" altLang="en-US" sz="2800" b="1" dirty="0" smtClean="0">
                <a:ea typeface="ＭＳ Ｐゴシック" pitchFamily="34" charset="-128"/>
                <a:cs typeface="Times New Roman" pitchFamily="18" charset="0"/>
              </a:rPr>
              <a:t>PROGRAMME 1: ADMINISTRATION</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52766983"/>
              </p:ext>
            </p:extLst>
          </p:nvPr>
        </p:nvGraphicFramePr>
        <p:xfrm>
          <a:off x="335412" y="1364779"/>
          <a:ext cx="11521279" cy="5232574"/>
        </p:xfrm>
        <a:graphic>
          <a:graphicData uri="http://schemas.openxmlformats.org/drawingml/2006/table">
            <a:tbl>
              <a:tblPr/>
              <a:tblGrid>
                <a:gridCol w="2477941">
                  <a:extLst>
                    <a:ext uri="{9D8B030D-6E8A-4147-A177-3AD203B41FA5}">
                      <a16:colId xmlns="" xmlns:a16="http://schemas.microsoft.com/office/drawing/2014/main" val="20000"/>
                    </a:ext>
                  </a:extLst>
                </a:gridCol>
                <a:gridCol w="1938549">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2208245">
                  <a:extLst>
                    <a:ext uri="{9D8B030D-6E8A-4147-A177-3AD203B41FA5}">
                      <a16:colId xmlns="" xmlns:a16="http://schemas.microsoft.com/office/drawing/2014/main" val="20003"/>
                    </a:ext>
                  </a:extLst>
                </a:gridCol>
                <a:gridCol w="2880320">
                  <a:extLst>
                    <a:ext uri="{9D8B030D-6E8A-4147-A177-3AD203B41FA5}">
                      <a16:colId xmlns="" xmlns:a16="http://schemas.microsoft.com/office/drawing/2014/main" val="20004"/>
                    </a:ext>
                  </a:extLst>
                </a:gridCol>
              </a:tblGrid>
              <a:tr h="6088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3601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952508">
                <a:tc>
                  <a:txBody>
                    <a:bodyPr/>
                    <a:lstStyle/>
                    <a:p>
                      <a:pPr marR="0" algn="just" rtl="0"/>
                      <a:r>
                        <a:rPr lang="en-ZA" sz="1200" b="0" i="0" u="none" strike="noStrike" baseline="0" dirty="0" smtClean="0">
                          <a:solidFill>
                            <a:srgbClr val="000000"/>
                          </a:solidFill>
                          <a:latin typeface="+mn-lt"/>
                          <a:cs typeface="Arial" panose="020B0604020202020204" pitchFamily="34" charset="0"/>
                        </a:rPr>
                        <a:t>Number of provincial sites upgraded with</a:t>
                      </a:r>
                    </a:p>
                    <a:p>
                      <a:pPr marR="0" algn="just" rtl="0"/>
                      <a:r>
                        <a:rPr lang="en-ZA" sz="1200" b="0" i="0" u="none" strike="noStrike" baseline="0" dirty="0" smtClean="0">
                          <a:solidFill>
                            <a:srgbClr val="000000"/>
                          </a:solidFill>
                          <a:latin typeface="+mn-lt"/>
                          <a:cs typeface="Arial" panose="020B0604020202020204" pitchFamily="34" charset="0"/>
                        </a:rPr>
                        <a:t>free Wi-Fi to access </a:t>
                      </a:r>
                      <a:endParaRPr kumimoji="0" lang="en-US" alt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000" dirty="0">
                          <a:solidFill>
                            <a:srgbClr val="000000"/>
                          </a:solidFill>
                          <a:effectLst/>
                          <a:latin typeface="+mn-lt"/>
                          <a:ea typeface="Times New Roman"/>
                        </a:rPr>
                        <a:t>126</a:t>
                      </a:r>
                      <a:endParaRPr lang="en-ZA" sz="1200" dirty="0">
                        <a:effectLst/>
                        <a:latin typeface="+mn-lt"/>
                        <a:ea typeface="Times New Roman"/>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1" i="0" u="none" strike="noStrike" kern="1200" baseline="0" dirty="0">
                          <a:solidFill>
                            <a:srgbClr val="FF0000"/>
                          </a:solidFill>
                          <a:latin typeface="+mn-lt"/>
                          <a:ea typeface="+mn-ea"/>
                          <a:cs typeface="Arial" panose="020B0604020202020204" pitchFamily="34" charset="0"/>
                        </a:rPr>
                        <a:t>Not Achieved</a:t>
                      </a:r>
                      <a:endParaRPr lang="en-ZA" sz="1200" b="1" i="0" u="none" strike="noStrike" kern="1200" baseline="0" dirty="0">
                        <a:solidFill>
                          <a:srgbClr val="FF0000"/>
                        </a:solidFill>
                        <a:latin typeface="+mn-lt"/>
                        <a:ea typeface="+mn-ea"/>
                        <a:cs typeface="Arial" panose="020B0604020202020204" pitchFamily="34" charset="0"/>
                      </a:endParaRPr>
                    </a:p>
                    <a:p>
                      <a:pPr algn="l">
                        <a:spcAft>
                          <a:spcPts val="0"/>
                        </a:spcAft>
                      </a:pPr>
                      <a:r>
                        <a:rPr lang="en-US" sz="1000" dirty="0">
                          <a:solidFill>
                            <a:srgbClr val="000000"/>
                          </a:solidFill>
                          <a:effectLst/>
                          <a:latin typeface="+mn-lt"/>
                          <a:ea typeface="Times New Roman"/>
                        </a:rPr>
                        <a:t>33</a:t>
                      </a:r>
                      <a:endParaRPr lang="en-ZA" sz="1200" dirty="0">
                        <a:effectLst/>
                        <a:latin typeface="+mn-lt"/>
                        <a:ea typeface="Times New Roman"/>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rgbClr val="000000"/>
                          </a:solidFill>
                          <a:latin typeface="+mn-lt"/>
                          <a:ea typeface="+mn-ea"/>
                          <a:cs typeface="Arial" panose="020B0604020202020204" pitchFamily="34" charset="0"/>
                        </a:rPr>
                        <a:t>There were delays in the appointment of a service provider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latinLnBrk="0" hangingPunct="1">
                        <a:spcAft>
                          <a:spcPts val="0"/>
                        </a:spcAft>
                        <a:buFont typeface="Symbol"/>
                        <a:buNone/>
                      </a:pPr>
                      <a:r>
                        <a:rPr lang="en-ZA" sz="1200" b="0" i="0" u="none" strike="noStrike" kern="1200" baseline="0" dirty="0" smtClean="0">
                          <a:solidFill>
                            <a:srgbClr val="000000"/>
                          </a:solidFill>
                          <a:latin typeface="+mn-lt"/>
                          <a:ea typeface="+mn-ea"/>
                          <a:cs typeface="Arial" panose="020B0604020202020204" pitchFamily="34" charset="0"/>
                        </a:rPr>
                        <a:t>Service provider has been appointed and equipment was delivered on 19 March 2019. Implementation to commence in Q1 of 2019/20.</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135234">
                <a:tc>
                  <a:txBody>
                    <a:bodyPr/>
                    <a:lstStyle/>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Integrated claims management System</a:t>
                      </a:r>
                    </a:p>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(ICMS) implemented</a:t>
                      </a: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Develop, test</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and deploy</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release 1 reports</a:t>
                      </a:r>
                      <a:endParaRPr lang="en-ZA" sz="1200" b="0" i="0" u="none" strike="noStrike" kern="1200" baseline="0">
                        <a:solidFill>
                          <a:srgbClr val="000000"/>
                        </a:solidFill>
                        <a:latin typeface="+mn-lt"/>
                        <a:ea typeface="+mn-ea"/>
                        <a:cs typeface="Arial" panose="020B0604020202020204" pitchFamily="34" charset="0"/>
                      </a:endParaRPr>
                    </a:p>
                    <a:p>
                      <a:pPr marL="0" marR="0" algn="just" defTabSz="457200" rtl="0" eaLnBrk="1" latinLnBrk="0" hangingPunct="1">
                        <a:spcAft>
                          <a:spcPts val="0"/>
                        </a:spcAft>
                      </a:pPr>
                      <a:r>
                        <a:rPr lang="en-US" sz="1200" b="0" i="0" u="none" strike="noStrike" kern="1200" baseline="0">
                          <a:solidFill>
                            <a:srgbClr val="000000"/>
                          </a:solidFill>
                          <a:latin typeface="+mn-lt"/>
                          <a:ea typeface="+mn-ea"/>
                          <a:cs typeface="Arial" panose="020B0604020202020204" pitchFamily="34" charset="0"/>
                        </a:rPr>
                        <a:t> </a:t>
                      </a:r>
                      <a:endParaRPr lang="en-ZA" sz="1200" b="0" i="0" u="none" strike="noStrike" kern="1200" baseline="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1" i="0" u="none" strike="noStrike" kern="1200" baseline="0" dirty="0">
                          <a:solidFill>
                            <a:srgbClr val="FF0000"/>
                          </a:solidFill>
                          <a:latin typeface="+mn-lt"/>
                          <a:ea typeface="+mn-ea"/>
                          <a:cs typeface="Arial" panose="020B0604020202020204" pitchFamily="34" charset="0"/>
                        </a:rPr>
                        <a:t>Not Achieved</a:t>
                      </a:r>
                      <a:endParaRPr lang="en-ZA" sz="1200" b="1" i="0" u="none" strike="noStrike" kern="1200" baseline="0" dirty="0">
                        <a:solidFill>
                          <a:srgbClr val="FF0000"/>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rgbClr val="000000"/>
                          </a:solidFill>
                          <a:latin typeface="+mn-lt"/>
                          <a:ea typeface="+mn-ea"/>
                          <a:cs typeface="Arial" panose="020B0604020202020204" pitchFamily="34" charset="0"/>
                        </a:rPr>
                        <a:t>No post Go-Live support and maintenance done.</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rgbClr val="000000"/>
                          </a:solidFill>
                          <a:latin typeface="+mn-lt"/>
                          <a:ea typeface="+mn-ea"/>
                          <a:cs typeface="Arial" panose="020B0604020202020204" pitchFamily="34" charset="0"/>
                        </a:rPr>
                        <a:t>Delay with the appointment of a service provider and approval for Accenture to conduct handover to the new service provider.</a:t>
                      </a:r>
                      <a:endParaRPr lang="en-ZA" sz="1200" b="0" i="0" u="none" strike="noStrike" kern="1200" baseline="0" dirty="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41910" algn="just">
                        <a:spcAft>
                          <a:spcPts val="0"/>
                        </a:spcAft>
                      </a:pPr>
                      <a:r>
                        <a:rPr lang="en-ZA" sz="1200" b="0" i="0" u="none" strike="noStrike" kern="1200" baseline="0" dirty="0" smtClean="0">
                          <a:solidFill>
                            <a:srgbClr val="000000"/>
                          </a:solidFill>
                          <a:latin typeface="+mn-lt"/>
                          <a:ea typeface="+mn-ea"/>
                          <a:cs typeface="Arial" panose="020B0604020202020204" pitchFamily="34" charset="0"/>
                        </a:rPr>
                        <a:t>The target has been revised and rolled over to the 2019/20 APP.</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16</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16</a:t>
            </a:r>
            <a:endParaRPr lang="en-ZA" sz="1200" dirty="0">
              <a:solidFill>
                <a:prstClr val="black"/>
              </a:solidFill>
            </a:endParaRPr>
          </a:p>
        </p:txBody>
      </p:sp>
    </p:spTree>
    <p:extLst>
      <p:ext uri="{BB962C8B-B14F-4D97-AF65-F5344CB8AC3E}">
        <p14:creationId xmlns:p14="http://schemas.microsoft.com/office/powerpoint/2010/main" xmlns="" val="58593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ea typeface="ＭＳ Ｐゴシック" pitchFamily="34" charset="-128"/>
                <a:cs typeface="Times New Roman" pitchFamily="18" charset="0"/>
              </a:rPr>
              <a:t>PROGRAMME 2: </a:t>
            </a:r>
            <a:r>
              <a:rPr lang="en-ZA" altLang="en-US" sz="28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091331"/>
              </p:ext>
            </p:extLst>
          </p:nvPr>
        </p:nvGraphicFramePr>
        <p:xfrm>
          <a:off x="335412" y="1052736"/>
          <a:ext cx="11521279" cy="5544616"/>
        </p:xfrm>
        <a:graphic>
          <a:graphicData uri="http://schemas.openxmlformats.org/drawingml/2006/table">
            <a:tbl>
              <a:tblPr/>
              <a:tblGrid>
                <a:gridCol w="3552395">
                  <a:extLst>
                    <a:ext uri="{9D8B030D-6E8A-4147-A177-3AD203B41FA5}">
                      <a16:colId xmlns="" xmlns:a16="http://schemas.microsoft.com/office/drawing/2014/main" val="20000"/>
                    </a:ext>
                  </a:extLst>
                </a:gridCol>
                <a:gridCol w="1632181">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2688299">
                  <a:extLst>
                    <a:ext uri="{9D8B030D-6E8A-4147-A177-3AD203B41FA5}">
                      <a16:colId xmlns="" xmlns:a16="http://schemas.microsoft.com/office/drawing/2014/main" val="20003"/>
                    </a:ext>
                  </a:extLst>
                </a:gridCol>
                <a:gridCol w="1344148">
                  <a:extLst>
                    <a:ext uri="{9D8B030D-6E8A-4147-A177-3AD203B41FA5}">
                      <a16:colId xmlns="" xmlns:a16="http://schemas.microsoft.com/office/drawing/2014/main" val="20004"/>
                    </a:ext>
                  </a:extLst>
                </a:gridCol>
              </a:tblGrid>
              <a:tr h="44216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77325">
                <a:tc gridSpan="5">
                  <a:txBody>
                    <a:bodyPr/>
                    <a:lstStyle/>
                    <a:p>
                      <a:pPr marL="0" marR="0" lvl="0" indent="0" algn="just" defTabSz="457200" rtl="0" eaLnBrk="1" fontAlgn="base" latinLnBrk="0" hangingPunct="1">
                        <a:lnSpc>
                          <a:spcPct val="115000"/>
                        </a:lnSpc>
                        <a:spcBef>
                          <a:spcPct val="0"/>
                        </a:spcBef>
                        <a:spcAft>
                          <a:spcPct val="0"/>
                        </a:spcAft>
                        <a:buClrTx/>
                        <a:buSzTx/>
                        <a:buFontTx/>
                        <a:buNone/>
                        <a:tabLst/>
                        <a:defRPr/>
                      </a:pPr>
                      <a:r>
                        <a:rPr lang="en-ZA" sz="1200" b="0" kern="1200" dirty="0" smtClean="0">
                          <a:solidFill>
                            <a:schemeClr val="bg1"/>
                          </a:solidFill>
                          <a:effectLst/>
                          <a:latin typeface="Arial" panose="020B0604020202020204" pitchFamily="34" charset="0"/>
                          <a:ea typeface="Times New Roman"/>
                          <a:cs typeface="Arial" panose="020B0604020202020204" pitchFamily="34" charset="0"/>
                        </a:rPr>
                        <a:t> </a:t>
                      </a:r>
                      <a:r>
                        <a:rPr kumimoji="0" lang="en-US"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Strategic objective 4: </a:t>
                      </a:r>
                      <a:r>
                        <a:rPr kumimoji="0" lang="en-ZA"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 Improve service delivery</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52904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mn-lt"/>
                          <a:ea typeface="+mn-ea"/>
                          <a:cs typeface="Arial" panose="020B0604020202020204" pitchFamily="34" charset="0"/>
                        </a:rPr>
                        <a:t>Percentage of valid claims (Unemployment benefit) with complete information approved or rejected within specified time frames</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15 working days</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rtl="0"/>
                      <a:r>
                        <a:rPr lang="en-US" sz="1200" b="1" i="0" u="none" strike="noStrike" kern="1200" baseline="0" dirty="0" smtClean="0">
                          <a:solidFill>
                            <a:srgbClr val="00B050"/>
                          </a:solidFill>
                          <a:latin typeface="+mn-lt"/>
                          <a:ea typeface="+mn-ea"/>
                          <a:cs typeface="Arial" panose="020B0604020202020204" pitchFamily="34" charset="0"/>
                        </a:rPr>
                        <a:t>Achieved</a:t>
                      </a:r>
                    </a:p>
                    <a:p>
                      <a:pPr algn="just" rtl="0"/>
                      <a:endParaRPr lang="en-US" sz="1200" b="1" i="0" u="none" strike="noStrike" kern="1200" baseline="0" dirty="0" smtClean="0">
                        <a:solidFill>
                          <a:srgbClr val="00B050"/>
                        </a:solidFill>
                        <a:latin typeface="+mn-lt"/>
                        <a:ea typeface="+mn-ea"/>
                        <a:cs typeface="Arial" panose="020B0604020202020204" pitchFamily="34" charset="0"/>
                      </a:endParaRPr>
                    </a:p>
                    <a:p>
                      <a:pPr algn="just" rtl="0"/>
                      <a:r>
                        <a:rPr lang="en-ZA" sz="1200" b="0" i="0" u="none" strike="noStrike" kern="1200" baseline="0" dirty="0" smtClean="0">
                          <a:solidFill>
                            <a:schemeClr val="tx1"/>
                          </a:solidFill>
                          <a:latin typeface="+mn-lt"/>
                          <a:ea typeface="+mn-ea"/>
                          <a:cs typeface="Arial" panose="020B0604020202020204" pitchFamily="34" charset="0"/>
                        </a:rPr>
                        <a:t>94% (628 807/ 671 188 ) within 15 working days</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200" b="0" i="0" u="none" strike="noStrike" kern="1200" baseline="0" dirty="0" smtClean="0">
                          <a:solidFill>
                            <a:srgbClr val="000000"/>
                          </a:solidFill>
                          <a:latin typeface="+mn-lt"/>
                          <a:ea typeface="+mn-ea"/>
                          <a:cs typeface="Arial" panose="020B0604020202020204" pitchFamily="34" charset="0"/>
                        </a:rPr>
                        <a:t>Provincial Support monitoring provinces through visits and OPS Forums. Provinces are also decentralizing claims processing to service points.</a:t>
                      </a:r>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720171">
                <a:tc>
                  <a:txBody>
                    <a:bodyPr/>
                    <a:lstStyle/>
                    <a:p>
                      <a:pPr marL="0" marR="0" algn="just" defTabSz="457200" rtl="0" eaLnBrk="1" latinLnBrk="0" hangingPunct="1"/>
                      <a:r>
                        <a:rPr lang="en-ZA" sz="1200" b="0" i="0" u="none" strike="noStrike" kern="1200" baseline="0" dirty="0" smtClean="0">
                          <a:solidFill>
                            <a:srgbClr val="000000"/>
                          </a:solidFill>
                          <a:latin typeface="+mn-lt"/>
                          <a:ea typeface="+mn-ea"/>
                          <a:cs typeface="Arial" panose="020B0604020202020204" pitchFamily="34" charset="0"/>
                        </a:rPr>
                        <a:t>Percentage of valid claims (In-service </a:t>
                      </a:r>
                      <a:r>
                        <a:rPr lang="en-US" sz="1200" b="0" i="0" u="none" strike="noStrike" kern="1200" baseline="0" dirty="0" smtClean="0">
                          <a:solidFill>
                            <a:srgbClr val="000000"/>
                          </a:solidFill>
                          <a:latin typeface="+mn-lt"/>
                          <a:ea typeface="+mn-ea"/>
                          <a:cs typeface="Arial" panose="020B0604020202020204" pitchFamily="34" charset="0"/>
                        </a:rPr>
                        <a:t>benefits; Maternity, illness and adoption benefits) with complete </a:t>
                      </a:r>
                      <a:r>
                        <a:rPr lang="en-ZA" sz="1200" b="0" i="0" u="none" strike="noStrike" kern="1200" baseline="0" dirty="0" smtClean="0">
                          <a:solidFill>
                            <a:srgbClr val="000000"/>
                          </a:solidFill>
                          <a:latin typeface="+mn-lt"/>
                          <a:ea typeface="+mn-ea"/>
                          <a:cs typeface="Arial" panose="020B0604020202020204" pitchFamily="34" charset="0"/>
                        </a:rPr>
                        <a:t>information approved or rejected within specified time frames</a:t>
                      </a:r>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US" sz="1200" b="1" i="0" u="none" strike="noStrike" kern="1200" baseline="0" dirty="0" smtClean="0">
                          <a:solidFill>
                            <a:srgbClr val="00B050"/>
                          </a:solidFill>
                          <a:latin typeface="+mn-lt"/>
                          <a:ea typeface="+mn-ea"/>
                          <a:cs typeface="Arial" panose="020B0604020202020204" pitchFamily="34" charset="0"/>
                        </a:rPr>
                        <a:t>Achieved</a:t>
                      </a:r>
                    </a:p>
                    <a:p>
                      <a:pPr marL="0" marR="0" algn="just" defTabSz="457200" rtl="0" eaLnBrk="1" latinLnBrk="0" hangingPunct="1"/>
                      <a:endParaRPr lang="en-US" sz="1200" b="1" i="0" u="none" strike="noStrike" kern="1200" baseline="0" dirty="0" smtClean="0">
                        <a:solidFill>
                          <a:srgbClr val="FF0000"/>
                        </a:solidFill>
                        <a:latin typeface="+mn-lt"/>
                        <a:ea typeface="+mn-ea"/>
                        <a:cs typeface="Arial" panose="020B0604020202020204" pitchFamily="34" charset="0"/>
                      </a:endParaRPr>
                    </a:p>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92% (121 418/132 158) </a:t>
                      </a:r>
                      <a:r>
                        <a:rPr lang="en-ZA" sz="1200" b="0" i="0" u="none" strike="noStrike" kern="1200" baseline="0" dirty="0" smtClean="0">
                          <a:solidFill>
                            <a:srgbClr val="000000"/>
                          </a:solidFill>
                          <a:latin typeface="+mn-lt"/>
                          <a:ea typeface="+mn-ea"/>
                          <a:cs typeface="Arial" panose="020B0604020202020204" pitchFamily="34" charset="0"/>
                        </a:rPr>
                        <a:t>within </a:t>
                      </a:r>
                      <a:r>
                        <a:rPr lang="en-ZA" sz="1200" b="0" i="0" u="none" strike="noStrike" kern="1200" baseline="0" dirty="0" smtClean="0">
                          <a:solidFill>
                            <a:schemeClr val="tx1"/>
                          </a:solidFill>
                          <a:latin typeface="+mn-lt"/>
                          <a:ea typeface="+mn-ea"/>
                          <a:cs typeface="Arial" panose="020B0604020202020204" pitchFamily="34" charset="0"/>
                        </a:rPr>
                        <a:t>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smtClean="0">
                          <a:solidFill>
                            <a:srgbClr val="000000"/>
                          </a:solidFill>
                          <a:latin typeface="+mn-lt"/>
                          <a:ea typeface="+mn-ea"/>
                          <a:cs typeface="Arial" panose="020B0604020202020204" pitchFamily="34" charset="0"/>
                        </a:rPr>
                        <a:t>Provincial Support monitoring provinces through visits and OPS Forums. Provinces are also decentralizing claims processing to service points.</a:t>
                      </a:r>
                      <a:endParaRPr lang="en-ZA" sz="1200" b="0" i="0" u="none" strike="noStrike" kern="1200" baseline="0" noProof="0" dirty="0" smtClean="0">
                        <a:solidFill>
                          <a:srgbClr val="000000"/>
                        </a:solidFill>
                        <a:latin typeface="+mn-lt"/>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rgbClr val="000000"/>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157591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noProof="0" dirty="0" smtClean="0">
                          <a:solidFill>
                            <a:srgbClr val="000000"/>
                          </a:solidFill>
                          <a:latin typeface="+mn-lt"/>
                          <a:ea typeface="+mn-ea"/>
                          <a:cs typeface="Arial" panose="020B0604020202020204" pitchFamily="34" charset="0"/>
                        </a:rPr>
                        <a:t>Percentage of valid claims (Deceased benefit) with complete information approved or rejected within specified time frames</a:t>
                      </a:r>
                      <a:endParaRPr lang="en-US" altLang="en-US" sz="1200" b="0" i="0" u="none" strike="noStrike" kern="1200" baseline="0" noProof="0" dirty="0" smtClean="0">
                        <a:solidFill>
                          <a:srgbClr val="000000"/>
                        </a:solidFill>
                        <a:latin typeface="+mn-lt"/>
                        <a:ea typeface="+mn-ea"/>
                        <a:cs typeface="Arial" panose="020B0604020202020204" pitchFamily="34" charset="0"/>
                      </a:endParaRPr>
                    </a:p>
                    <a:p>
                      <a:pPr marL="0" marR="0" algn="just" defTabSz="457200" rtl="0" eaLnBrk="1" latinLnBrk="0" hangingPunct="1"/>
                      <a:endParaRPr lang="en-US" altLang="en-US" sz="1200" b="0" i="0" u="none" strike="noStrike" kern="1200" baseline="0" dirty="0" smtClean="0">
                        <a:solidFill>
                          <a:srgbClr val="000000"/>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90% within 20 working days</a:t>
                      </a: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marL="0" marR="0" algn="just" defTabSz="457200" rtl="0" eaLnBrk="1" latinLnBrk="0" hangingPunct="1">
                        <a:spcAft>
                          <a:spcPts val="0"/>
                        </a:spcAft>
                      </a:pPr>
                      <a:endParaRPr lang="en-ZA"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mn-lt"/>
                          <a:ea typeface="+mn-ea"/>
                          <a:cs typeface="Arial" panose="020B0604020202020204" pitchFamily="34" charset="0"/>
                        </a:rPr>
                        <a:t>Achieved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92% (</a:t>
                      </a:r>
                      <a:r>
                        <a:rPr kumimoji="0" lang="en-ZA" sz="12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13 179/</a:t>
                      </a: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14 397</a:t>
                      </a:r>
                      <a:r>
                        <a:rPr kumimoji="0" lang="en-ZA" sz="12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 </a:t>
                      </a: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within 20 working days</a:t>
                      </a:r>
                    </a:p>
                    <a:p>
                      <a:pPr marL="0" marR="0" algn="just" defTabSz="457200" rtl="0" eaLnBrk="1" latinLnBrk="0" hangingPunct="1"/>
                      <a:endParaRPr lang="en-ZA"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0"/>
                        </a:spcAft>
                      </a:pPr>
                      <a:r>
                        <a:rPr lang="en-ZA" sz="1200" b="0" i="0" u="none" strike="noStrike" kern="1200" baseline="0" dirty="0" smtClean="0">
                          <a:solidFill>
                            <a:srgbClr val="000000"/>
                          </a:solidFill>
                          <a:latin typeface="+mn-lt"/>
                          <a:ea typeface="+mn-ea"/>
                          <a:cs typeface="Arial" panose="020B0604020202020204" pitchFamily="34" charset="0"/>
                        </a:rPr>
                        <a:t>Clearing of death claims backlog which resulted in lower turnaround.</a:t>
                      </a:r>
                    </a:p>
                    <a:p>
                      <a:pPr algn="just">
                        <a:lnSpc>
                          <a:spcPct val="115000"/>
                        </a:lnSpc>
                      </a:pPr>
                      <a:r>
                        <a:rPr lang="en-ZA" sz="1200" b="0" i="0" u="none" strike="noStrike" kern="1200" baseline="0" dirty="0" smtClean="0">
                          <a:solidFill>
                            <a:srgbClr val="000000"/>
                          </a:solidFill>
                          <a:latin typeface="+mn-lt"/>
                          <a:ea typeface="+mn-ea"/>
                          <a:cs typeface="Arial" panose="020B0604020202020204" pitchFamily="34" charset="0"/>
                        </a:rPr>
                        <a:t>A catch-up  plan by Gauteng implemented to clear backlog</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ZA" sz="1200" b="0" i="0" u="none" strike="noStrike" kern="1200" baseline="0" dirty="0" smtClean="0">
                          <a:solidFill>
                            <a:schemeClr val="tx1"/>
                          </a:solidFill>
                          <a:latin typeface="+mn-lt"/>
                          <a:ea typeface="+mn-ea"/>
                          <a:cs typeface="Arial" panose="020B0604020202020204" pitchFamily="34" charset="0"/>
                        </a:rPr>
                        <a:t>None</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17</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17</a:t>
            </a:r>
            <a:endParaRPr lang="en-ZA" sz="1200" dirty="0">
              <a:solidFill>
                <a:prstClr val="black"/>
              </a:solidFill>
            </a:endParaRPr>
          </a:p>
        </p:txBody>
      </p:sp>
    </p:spTree>
    <p:extLst>
      <p:ext uri="{BB962C8B-B14F-4D97-AF65-F5344CB8AC3E}">
        <p14:creationId xmlns:p14="http://schemas.microsoft.com/office/powerpoint/2010/main" xmlns="" val="399284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8051757"/>
              </p:ext>
            </p:extLst>
          </p:nvPr>
        </p:nvGraphicFramePr>
        <p:xfrm>
          <a:off x="239352" y="980728"/>
          <a:ext cx="11623805" cy="5616624"/>
        </p:xfrm>
        <a:graphic>
          <a:graphicData uri="http://schemas.openxmlformats.org/drawingml/2006/table">
            <a:tbl>
              <a:tblPr/>
              <a:tblGrid>
                <a:gridCol w="2546185">
                  <a:extLst>
                    <a:ext uri="{9D8B030D-6E8A-4147-A177-3AD203B41FA5}">
                      <a16:colId xmlns="" xmlns:a16="http://schemas.microsoft.com/office/drawing/2014/main" val="20000"/>
                    </a:ext>
                  </a:extLst>
                </a:gridCol>
                <a:gridCol w="1876820">
                  <a:extLst>
                    <a:ext uri="{9D8B030D-6E8A-4147-A177-3AD203B41FA5}">
                      <a16:colId xmlns="" xmlns:a16="http://schemas.microsoft.com/office/drawing/2014/main" val="20001"/>
                    </a:ext>
                  </a:extLst>
                </a:gridCol>
                <a:gridCol w="2496277">
                  <a:extLst>
                    <a:ext uri="{9D8B030D-6E8A-4147-A177-3AD203B41FA5}">
                      <a16:colId xmlns="" xmlns:a16="http://schemas.microsoft.com/office/drawing/2014/main" val="20002"/>
                    </a:ext>
                  </a:extLst>
                </a:gridCol>
                <a:gridCol w="2400267">
                  <a:extLst>
                    <a:ext uri="{9D8B030D-6E8A-4147-A177-3AD203B41FA5}">
                      <a16:colId xmlns="" xmlns:a16="http://schemas.microsoft.com/office/drawing/2014/main" val="20003"/>
                    </a:ext>
                  </a:extLst>
                </a:gridCol>
                <a:gridCol w="2304256">
                  <a:extLst>
                    <a:ext uri="{9D8B030D-6E8A-4147-A177-3AD203B41FA5}">
                      <a16:colId xmlns="" xmlns:a16="http://schemas.microsoft.com/office/drawing/2014/main" val="20004"/>
                    </a:ext>
                  </a:extLst>
                </a:gridCol>
              </a:tblGrid>
              <a:tr h="606427">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391422">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08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Percentage of benefit payment documents created after receipt within specified time frame.</a:t>
                      </a:r>
                      <a:endParaRPr kumimoji="0" lang="en-US" alt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95% within 6 working days</a:t>
                      </a: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Arial" panose="020B0604020202020204" pitchFamily="34" charset="0"/>
                        </a:rPr>
                        <a:t>Achieved</a:t>
                      </a:r>
                    </a:p>
                    <a:p>
                      <a:pPr rtl="0"/>
                      <a:endParaRPr lang="en-US" sz="1200" b="0" i="0" u="none" strike="noStrike" kern="1200" baseline="0" dirty="0" smtClean="0">
                        <a:solidFill>
                          <a:schemeClr val="tx1"/>
                        </a:solidFill>
                        <a:latin typeface="+mn-lt"/>
                        <a:ea typeface="+mn-ea"/>
                        <a:cs typeface="Arial" panose="020B0604020202020204" pitchFamily="34" charset="0"/>
                      </a:endParaRPr>
                    </a:p>
                    <a:p>
                      <a:pPr rtl="0"/>
                      <a:r>
                        <a:rPr lang="en-ZA" sz="1200" b="0" i="0" u="none" strike="noStrike" kern="1200" baseline="0" dirty="0" smtClean="0">
                          <a:solidFill>
                            <a:schemeClr val="tx1"/>
                          </a:solidFill>
                          <a:latin typeface="+mn-lt"/>
                          <a:ea typeface="+mn-ea"/>
                          <a:cs typeface="Arial" panose="020B0604020202020204" pitchFamily="34" charset="0"/>
                        </a:rPr>
                        <a:t>99% (2 715 078 / 2 750 601 within 6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Payment forms taken manually and captured directly on to Siyaya</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cs typeface="Arial" panose="020B0604020202020204" pitchFamily="34" charset="0"/>
                        </a:rPr>
                        <a:t>None</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2"/>
                  </a:ext>
                </a:extLst>
              </a:tr>
              <a:tr h="108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Percentage of new companies created with a registration document (UI54) within 2 working days.</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95% within 2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Arial" panose="020B0604020202020204" pitchFamily="34" charset="0"/>
                        </a:rPr>
                        <a:t>Achieved</a:t>
                      </a:r>
                    </a:p>
                    <a:p>
                      <a:pPr rtl="0"/>
                      <a:endParaRPr lang="en-US" sz="1200" b="0" i="0" u="none" strike="noStrike" kern="1200" baseline="0" dirty="0" smtClean="0">
                        <a:solidFill>
                          <a:schemeClr val="tx1"/>
                        </a:solidFill>
                        <a:latin typeface="+mn-lt"/>
                        <a:ea typeface="+mn-ea"/>
                        <a:cs typeface="Arial" panose="020B0604020202020204" pitchFamily="34" charset="0"/>
                      </a:endParaRPr>
                    </a:p>
                    <a:p>
                      <a:pPr rtl="0"/>
                      <a:r>
                        <a:rPr lang="en-ZA" sz="1200" b="0" i="0" u="none" strike="noStrike" kern="1200" baseline="0" dirty="0" smtClean="0">
                          <a:solidFill>
                            <a:schemeClr val="tx1"/>
                          </a:solidFill>
                          <a:latin typeface="+mn-lt"/>
                          <a:ea typeface="+mn-ea"/>
                          <a:cs typeface="Arial" panose="020B0604020202020204" pitchFamily="34" charset="0"/>
                        </a:rPr>
                        <a:t>99% ( 63 843 / 64 577)  within 2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Introduction of manual tool; Registration captured</a:t>
                      </a: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on a first in, first out basis (consideration is also given to the volumes)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None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2439251">
                <a:tc>
                  <a:txBody>
                    <a:bodyPr/>
                    <a:lstStyle/>
                    <a:p>
                      <a:pPr rtl="0"/>
                      <a:r>
                        <a:rPr lang="en-ZA" sz="1200" b="0" i="0" u="none" strike="noStrike" kern="1200" baseline="0" dirty="0" smtClean="0">
                          <a:solidFill>
                            <a:schemeClr val="tx1"/>
                          </a:solidFill>
                          <a:latin typeface="+mn-lt"/>
                          <a:ea typeface="+mn-ea"/>
                          <a:cs typeface="Arial" panose="020B0604020202020204" pitchFamily="34" charset="0"/>
                        </a:rPr>
                        <a:t>Percentage of applications with complete information issued with compliance</a:t>
                      </a:r>
                    </a:p>
                    <a:p>
                      <a:pPr rtl="0"/>
                      <a:r>
                        <a:rPr lang="en-ZA" sz="1200" b="0" i="0" u="none" strike="noStrike" kern="1200" baseline="0" dirty="0" smtClean="0">
                          <a:solidFill>
                            <a:schemeClr val="tx1"/>
                          </a:solidFill>
                          <a:latin typeface="+mn-lt"/>
                          <a:ea typeface="+mn-ea"/>
                          <a:cs typeface="Arial" panose="020B0604020202020204" pitchFamily="34" charset="0"/>
                        </a:rPr>
                        <a:t>certificates or tender letter within 10 working days</a:t>
                      </a: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Arial" panose="020B0604020202020204" pitchFamily="34" charset="0"/>
                        </a:rPr>
                        <a:t>90% within 10 working days</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 </a:t>
                      </a:r>
                      <a:r>
                        <a:rPr lang="en-US" sz="1200" b="1" i="0" u="none" strike="noStrike" kern="1200" baseline="0" dirty="0" smtClean="0">
                          <a:solidFill>
                            <a:srgbClr val="FF0000"/>
                          </a:solidFill>
                          <a:latin typeface="+mn-lt"/>
                          <a:ea typeface="+mn-ea"/>
                          <a:cs typeface="Arial" panose="020B0604020202020204" pitchFamily="34" charset="0"/>
                        </a:rPr>
                        <a:t>Not Achieved </a:t>
                      </a:r>
                    </a:p>
                    <a:p>
                      <a:pPr>
                        <a:spcAft>
                          <a:spcPts val="0"/>
                        </a:spcAft>
                      </a:pPr>
                      <a:endParaRPr lang="en-US" sz="1200" b="1" i="0" u="none" strike="noStrike" kern="1200" baseline="0" dirty="0" smtClean="0">
                        <a:solidFill>
                          <a:srgbClr val="FF0000"/>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79% within 10 working days</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Applications with complete information =  4 975</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r>
                        <a:rPr lang="en-US" sz="1200" b="0" i="0" u="none" strike="noStrike" kern="1200" baseline="0" dirty="0" smtClean="0">
                          <a:solidFill>
                            <a:schemeClr val="tx1"/>
                          </a:solidFill>
                          <a:latin typeface="+mn-lt"/>
                          <a:ea typeface="+mn-ea"/>
                          <a:cs typeface="Arial" panose="020B0604020202020204" pitchFamily="34" charset="0"/>
                        </a:rPr>
                        <a:t>Application issued within 10 days =  3930</a:t>
                      </a:r>
                      <a:endParaRPr lang="en-ZA" sz="1200" b="0" i="0" u="none" strike="noStrike" kern="1200" baseline="0" dirty="0" smtClean="0">
                        <a:solidFill>
                          <a:schemeClr val="tx1"/>
                        </a:solidFill>
                        <a:latin typeface="+mn-lt"/>
                        <a:ea typeface="+mn-ea"/>
                        <a:cs typeface="Arial" panose="020B0604020202020204" pitchFamily="34" charset="0"/>
                      </a:endParaRPr>
                    </a:p>
                    <a:p>
                      <a:pPr>
                        <a:spcAft>
                          <a:spcPts val="0"/>
                        </a:spcAft>
                      </a:pPr>
                      <a:endParaRPr lang="en-US" sz="1200" b="1" i="0" u="none" strike="noStrike" kern="1200" baseline="0" dirty="0" smtClean="0">
                        <a:solidFill>
                          <a:srgbClr val="FF0000"/>
                        </a:solidFill>
                        <a:latin typeface="+mn-lt"/>
                        <a:ea typeface="+mn-ea"/>
                        <a:cs typeface="Arial" panose="020B0604020202020204" pitchFamily="34" charset="0"/>
                      </a:endParaRPr>
                    </a:p>
                    <a:p>
                      <a:pPr>
                        <a:spcAft>
                          <a:spcPts val="0"/>
                        </a:spcAft>
                      </a:pPr>
                      <a:endParaRPr lang="en-US" sz="1200" b="0" i="0" u="none" strike="noStrike" kern="1200" baseline="0" dirty="0" smtClean="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dirty="0" smtClean="0">
                          <a:solidFill>
                            <a:srgbClr val="000000"/>
                          </a:solidFill>
                          <a:effectLst/>
                          <a:latin typeface="+mn-lt"/>
                          <a:ea typeface="Times New Roman"/>
                        </a:rPr>
                        <a:t>The action plan was implemented and improved month-to-month performance but did not yield expected results for cumulative target.</a:t>
                      </a:r>
                      <a:endParaRPr lang="en-ZA" sz="1800" dirty="0" smtClean="0">
                        <a:effectLst/>
                        <a:latin typeface="+mn-lt"/>
                        <a:ea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Maintain the strategies that were put in place to ensure month-to-month performance in order to achieve the annual target</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18</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18</a:t>
            </a:r>
            <a:endParaRPr lang="en-ZA" sz="1200" dirty="0">
              <a:solidFill>
                <a:prstClr val="black"/>
              </a:solidFill>
            </a:endParaRPr>
          </a:p>
        </p:txBody>
      </p:sp>
    </p:spTree>
    <p:extLst>
      <p:ext uri="{BB962C8B-B14F-4D97-AF65-F5344CB8AC3E}">
        <p14:creationId xmlns:p14="http://schemas.microsoft.com/office/powerpoint/2010/main" xmlns="" val="14741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58053665"/>
              </p:ext>
            </p:extLst>
          </p:nvPr>
        </p:nvGraphicFramePr>
        <p:xfrm>
          <a:off x="335361" y="1268763"/>
          <a:ext cx="11617290" cy="5080555"/>
        </p:xfrm>
        <a:graphic>
          <a:graphicData uri="http://schemas.openxmlformats.org/drawingml/2006/table">
            <a:tbl>
              <a:tblPr/>
              <a:tblGrid>
                <a:gridCol w="2498591">
                  <a:extLst>
                    <a:ext uri="{9D8B030D-6E8A-4147-A177-3AD203B41FA5}">
                      <a16:colId xmlns="" xmlns:a16="http://schemas.microsoft.com/office/drawing/2014/main" val="20000"/>
                    </a:ext>
                  </a:extLst>
                </a:gridCol>
                <a:gridCol w="2300384">
                  <a:extLst>
                    <a:ext uri="{9D8B030D-6E8A-4147-A177-3AD203B41FA5}">
                      <a16:colId xmlns="" xmlns:a16="http://schemas.microsoft.com/office/drawing/2014/main" val="20001"/>
                    </a:ext>
                  </a:extLst>
                </a:gridCol>
                <a:gridCol w="2116429">
                  <a:extLst>
                    <a:ext uri="{9D8B030D-6E8A-4147-A177-3AD203B41FA5}">
                      <a16:colId xmlns="" xmlns:a16="http://schemas.microsoft.com/office/drawing/2014/main" val="20002"/>
                    </a:ext>
                  </a:extLst>
                </a:gridCol>
                <a:gridCol w="2398921">
                  <a:extLst>
                    <a:ext uri="{9D8B030D-6E8A-4147-A177-3AD203B41FA5}">
                      <a16:colId xmlns="" xmlns:a16="http://schemas.microsoft.com/office/drawing/2014/main" val="20003"/>
                    </a:ext>
                  </a:extLst>
                </a:gridCol>
                <a:gridCol w="2302965">
                  <a:extLst>
                    <a:ext uri="{9D8B030D-6E8A-4147-A177-3AD203B41FA5}">
                      <a16:colId xmlns="" xmlns:a16="http://schemas.microsoft.com/office/drawing/2014/main" val="20004"/>
                    </a:ext>
                  </a:extLst>
                </a:gridCol>
              </a:tblGrid>
              <a:tr h="47962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7733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5: collaborate with stakeholders to improve compliance with UIF acts.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876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Number of newly registered employers per year</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65000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1" dirty="0" smtClean="0">
                          <a:solidFill>
                            <a:srgbClr val="FF0000"/>
                          </a:solidFill>
                          <a:effectLst/>
                          <a:latin typeface="+mn-lt"/>
                          <a:ea typeface="Times New Roman"/>
                          <a:cs typeface="Arial" panose="020B0604020202020204" pitchFamily="34" charset="0"/>
                        </a:rPr>
                        <a:t>Not Achieved</a:t>
                      </a:r>
                      <a:endParaRPr lang="en-ZA" sz="1200" dirty="0">
                        <a:solidFill>
                          <a:srgbClr val="FF0000"/>
                        </a:solidFill>
                        <a:effectLst/>
                        <a:latin typeface="+mn-lt"/>
                        <a:ea typeface="Times New Roman"/>
                        <a:cs typeface="Arial" panose="020B0604020202020204" pitchFamily="34" charset="0"/>
                      </a:endParaRPr>
                    </a:p>
                    <a:p>
                      <a:pPr algn="l">
                        <a:spcAft>
                          <a:spcPts val="0"/>
                        </a:spcAft>
                      </a:pPr>
                      <a:r>
                        <a:rPr lang="en-US" sz="1200" dirty="0">
                          <a:solidFill>
                            <a:srgbClr val="000000"/>
                          </a:solidFill>
                          <a:effectLst/>
                          <a:latin typeface="+mn-lt"/>
                          <a:ea typeface="Times New Roman"/>
                          <a:cs typeface="Arial" panose="020B0604020202020204" pitchFamily="34" charset="0"/>
                        </a:rPr>
                        <a:t> </a:t>
                      </a:r>
                      <a:endParaRPr lang="en-ZA" sz="1200" dirty="0">
                        <a:effectLst/>
                        <a:latin typeface="+mn-lt"/>
                        <a:ea typeface="Times New Roman"/>
                        <a:cs typeface="Arial" panose="020B0604020202020204" pitchFamily="34" charset="0"/>
                      </a:endParaRPr>
                    </a:p>
                    <a:p>
                      <a:pPr algn="l">
                        <a:spcAft>
                          <a:spcPts val="0"/>
                        </a:spcAft>
                      </a:pPr>
                      <a:r>
                        <a:rPr lang="en-US" sz="1200" b="0" i="0" u="none" strike="noStrike" kern="1200" baseline="0" dirty="0" smtClean="0">
                          <a:solidFill>
                            <a:schemeClr val="tx1"/>
                          </a:solidFill>
                          <a:latin typeface="+mn-lt"/>
                          <a:ea typeface="+mn-ea"/>
                          <a:cs typeface="Arial" panose="020B0604020202020204" pitchFamily="34" charset="0"/>
                        </a:rPr>
                        <a:t>64 577</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Performance was impacted by the systems downtime owing to data centre move.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Systems stabilized after the data centre move and introduced online registration</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446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Number of newly registered employees by the Fund</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Arial" panose="020B0604020202020204" pitchFamily="34" charset="0"/>
                        </a:rPr>
                        <a:t>250 000</a:t>
                      </a: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50"/>
                          </a:solidFill>
                          <a:effectLst/>
                          <a:uLnTx/>
                          <a:uFillTx/>
                          <a:latin typeface="+mn-lt"/>
                          <a:ea typeface="Times New Roman"/>
                          <a:cs typeface="Arial" panose="020B0604020202020204" pitchFamily="34" charset="0"/>
                        </a:rPr>
                        <a:t>Achieved</a:t>
                      </a: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algn="l">
                        <a:spcAft>
                          <a:spcPts val="0"/>
                        </a:spcAft>
                      </a:pPr>
                      <a:r>
                        <a:rPr lang="en-US" sz="1200" dirty="0" smtClean="0">
                          <a:solidFill>
                            <a:srgbClr val="000000"/>
                          </a:solidFill>
                          <a:effectLst/>
                          <a:latin typeface="+mn-lt"/>
                          <a:ea typeface="Times New Roman"/>
                          <a:cs typeface="Arial" panose="020B0604020202020204" pitchFamily="34" charset="0"/>
                        </a:rPr>
                        <a:t>838 922 </a:t>
                      </a:r>
                    </a:p>
                    <a:p>
                      <a:pPr algn="l">
                        <a:spcAft>
                          <a:spcPts val="0"/>
                        </a:spcAft>
                      </a:pPr>
                      <a:endParaRPr lang="en-US" sz="1200" dirty="0" smtClean="0">
                        <a:solidFill>
                          <a:srgbClr val="000000"/>
                        </a:solidFill>
                        <a:effectLst/>
                        <a:latin typeface="+mn-lt"/>
                        <a:ea typeface="Times New Roman"/>
                        <a:cs typeface="Arial" panose="020B0604020202020204" pitchFamily="34" charset="0"/>
                      </a:endParaRPr>
                    </a:p>
                    <a:p>
                      <a:pPr algn="l">
                        <a:spcAft>
                          <a:spcPts val="0"/>
                        </a:spcAft>
                      </a:pPr>
                      <a:r>
                        <a:rPr lang="en-US" sz="1200" dirty="0">
                          <a:solidFill>
                            <a:srgbClr val="000000"/>
                          </a:solidFill>
                          <a:effectLst/>
                          <a:latin typeface="+mn-lt"/>
                          <a:ea typeface="Times New Roman"/>
                          <a:cs typeface="Arial" panose="020B0604020202020204" pitchFamily="34" charset="0"/>
                        </a:rPr>
                        <a:t> </a:t>
                      </a:r>
                      <a:endParaRPr lang="en-ZA" sz="1200" dirty="0">
                        <a:effectLst/>
                        <a:latin typeface="+mn-lt"/>
                        <a:ea typeface="Times New Roman"/>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panose="020B0604020202020204" pitchFamily="34" charset="0"/>
                        </a:rPr>
                        <a:t>Amended the TID to reflect the correct coverage of new employees</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Arial" panose="020B0604020202020204" pitchFamily="34" charset="0"/>
                        </a:rPr>
                        <a:t>None</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19</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19</a:t>
            </a:r>
            <a:endParaRPr lang="en-ZA" sz="1200" dirty="0">
              <a:solidFill>
                <a:prstClr val="black"/>
              </a:solidFill>
            </a:endParaRPr>
          </a:p>
        </p:txBody>
      </p:sp>
    </p:spTree>
    <p:extLst>
      <p:ext uri="{BB962C8B-B14F-4D97-AF65-F5344CB8AC3E}">
        <p14:creationId xmlns:p14="http://schemas.microsoft.com/office/powerpoint/2010/main" xmlns="" val="427237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609600" y="381000"/>
            <a:ext cx="10972800" cy="914400"/>
          </a:xfrm>
        </p:spPr>
        <p:txBody>
          <a:bodyPr/>
          <a:lstStyle/>
          <a:p>
            <a:pPr defTabSz="914400" eaLnBrk="1" hangingPunct="1">
              <a:lnSpc>
                <a:spcPts val="2600"/>
              </a:lnSpc>
              <a:defRPr/>
            </a:pPr>
            <a:r>
              <a:rPr lang="en-ZA" sz="2800" b="1" cap="small" dirty="0" smtClean="0">
                <a:solidFill>
                  <a:srgbClr val="000000"/>
                </a:solidFill>
                <a:ea typeface="+mj-ea"/>
                <a:cs typeface="Arial" pitchFamily="34" charset="0"/>
              </a:rPr>
              <a:t>FOCUS AREA</a:t>
            </a:r>
            <a:endParaRPr lang="en-ZA" sz="2800" b="1" cap="small" dirty="0">
              <a:solidFill>
                <a:srgbClr val="000000"/>
              </a:solidFill>
              <a:ea typeface="+mj-ea"/>
              <a:cs typeface="Arial" pitchFamily="34" charset="0"/>
            </a:endParaRP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332512" y="1316232"/>
            <a:ext cx="2055597" cy="5232834"/>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283283" y="3377405"/>
            <a:ext cx="3649133" cy="307777"/>
          </a:xfrm>
          <a:prstGeom prst="rect">
            <a:avLst/>
          </a:prstGeom>
          <a:noFill/>
        </p:spPr>
        <p:txBody>
          <a:bodyPr>
            <a:spAutoFit/>
          </a:bodyPr>
          <a:lstStyle>
            <a:defPPr>
              <a:defRPr lang="en-AU"/>
            </a:defPPr>
            <a:lvl1pPr>
              <a:defRPr sz="1400">
                <a:cs typeface="Arial" charset="0"/>
              </a:defRPr>
            </a:lvl1pPr>
          </a:lstStyle>
          <a:p>
            <a:pPr>
              <a:defRPr/>
            </a:pPr>
            <a:r>
              <a:rPr lang="en-ZA" b="1" kern="0" dirty="0" smtClean="0">
                <a:solidFill>
                  <a:sysClr val="windowText" lastClr="000000"/>
                </a:solidFill>
                <a:ea typeface="ＭＳ Ｐゴシック" pitchFamily="34" charset="-128"/>
              </a:rPr>
              <a:t>Internal Audit report </a:t>
            </a:r>
          </a:p>
        </p:txBody>
      </p:sp>
      <p:sp>
        <p:nvSpPr>
          <p:cNvPr id="28" name="Oval 27"/>
          <p:cNvSpPr>
            <a:spLocks noChangeArrowheads="1"/>
          </p:cNvSpPr>
          <p:nvPr/>
        </p:nvSpPr>
        <p:spPr bwMode="auto">
          <a:xfrm>
            <a:off x="1096133" y="2643568"/>
            <a:ext cx="821267" cy="53498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29" name="Oval 28"/>
          <p:cNvSpPr>
            <a:spLocks noChangeArrowheads="1"/>
          </p:cNvSpPr>
          <p:nvPr/>
        </p:nvSpPr>
        <p:spPr bwMode="auto">
          <a:xfrm>
            <a:off x="796381" y="1971695"/>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 name="Rectangle 3"/>
          <p:cNvSpPr/>
          <p:nvPr/>
        </p:nvSpPr>
        <p:spPr>
          <a:xfrm>
            <a:off x="1579054" y="1971695"/>
            <a:ext cx="2124299" cy="276999"/>
          </a:xfrm>
          <a:prstGeom prst="rect">
            <a:avLst/>
          </a:prstGeom>
        </p:spPr>
        <p:txBody>
          <a:bodyPr wrap="none">
            <a:spAutoFit/>
          </a:bodyPr>
          <a:lstStyle/>
          <a:p>
            <a:pPr>
              <a:defRPr/>
            </a:pPr>
            <a:r>
              <a:rPr lang="en-US" sz="1100" b="1" kern="0" dirty="0">
                <a:solidFill>
                  <a:sysClr val="windowText" lastClr="000000"/>
                </a:solidFill>
                <a:latin typeface="Arial" pitchFamily="34" charset="0"/>
                <a:ea typeface="ＭＳ Ｐゴシック" pitchFamily="34" charset="-128"/>
                <a:cs typeface="Arial" pitchFamily="34" charset="0"/>
              </a:rPr>
              <a:t>Vision</a:t>
            </a:r>
            <a:r>
              <a:rPr lang="en-US" sz="1200" b="1" kern="0" dirty="0">
                <a:solidFill>
                  <a:sysClr val="windowText" lastClr="000000"/>
                </a:solidFill>
                <a:latin typeface="Arial" pitchFamily="34" charset="0"/>
                <a:ea typeface="ＭＳ Ｐゴシック" pitchFamily="34" charset="-128"/>
                <a:cs typeface="Arial" pitchFamily="34" charset="0"/>
              </a:rPr>
              <a:t>, Mission and Values</a:t>
            </a:r>
          </a:p>
        </p:txBody>
      </p:sp>
      <p:sp>
        <p:nvSpPr>
          <p:cNvPr id="26" name="Oval 25"/>
          <p:cNvSpPr>
            <a:spLocks noChangeArrowheads="1"/>
          </p:cNvSpPr>
          <p:nvPr/>
        </p:nvSpPr>
        <p:spPr bwMode="auto">
          <a:xfrm>
            <a:off x="1365397" y="3371037"/>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31" name="TextBox 30"/>
          <p:cNvSpPr txBox="1"/>
          <p:nvPr/>
        </p:nvSpPr>
        <p:spPr>
          <a:xfrm>
            <a:off x="1917399" y="2675218"/>
            <a:ext cx="3111500" cy="307777"/>
          </a:xfrm>
          <a:prstGeom prst="rect">
            <a:avLst/>
          </a:prstGeom>
          <a:noFill/>
        </p:spPr>
        <p:txBody>
          <a:bodyPr>
            <a:spAutoFit/>
          </a:bodyPr>
          <a:lstStyle>
            <a:defPPr>
              <a:defRPr lang="en-AU"/>
            </a:defPPr>
            <a:lvl1pPr>
              <a:defRPr sz="1400">
                <a:cs typeface="Arial" charset="0"/>
              </a:defRPr>
            </a:lvl1pPr>
          </a:lstStyle>
          <a:p>
            <a:pPr>
              <a:defRPr/>
            </a:pPr>
            <a:r>
              <a:rPr lang="en-ZA" b="1" kern="0" dirty="0" smtClean="0">
                <a:solidFill>
                  <a:sysClr val="windowText" lastClr="000000"/>
                </a:solidFill>
                <a:ea typeface="ＭＳ Ｐゴシック" pitchFamily="34" charset="-128"/>
              </a:rPr>
              <a:t>Alignment to NDP</a:t>
            </a:r>
          </a:p>
        </p:txBody>
      </p:sp>
      <p:sp>
        <p:nvSpPr>
          <p:cNvPr id="41" name="Oval 40"/>
          <p:cNvSpPr>
            <a:spLocks noChangeArrowheads="1"/>
          </p:cNvSpPr>
          <p:nvPr/>
        </p:nvSpPr>
        <p:spPr bwMode="auto">
          <a:xfrm>
            <a:off x="539041" y="1334842"/>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6" name="TextBox 5"/>
          <p:cNvSpPr txBox="1"/>
          <p:nvPr/>
        </p:nvSpPr>
        <p:spPr>
          <a:xfrm>
            <a:off x="1579033" y="1389112"/>
            <a:ext cx="2590800" cy="307777"/>
          </a:xfrm>
          <a:prstGeom prst="rect">
            <a:avLst/>
          </a:prstGeom>
          <a:noFill/>
        </p:spPr>
        <p:txBody>
          <a:bodyPr>
            <a:spAutoFit/>
          </a:bodyPr>
          <a:lstStyle/>
          <a:p>
            <a:pPr>
              <a:defRPr/>
            </a:pPr>
            <a:r>
              <a:rPr lang="en-ZA" sz="1400" b="1" dirty="0">
                <a:solidFill>
                  <a:prstClr val="black"/>
                </a:solidFill>
                <a:ea typeface="ＭＳ Ｐゴシック" pitchFamily="34" charset="-128"/>
                <a:cs typeface="Arial" panose="020B0604020202020204" pitchFamily="34" charset="0"/>
              </a:rPr>
              <a:t>Legislative Mandate</a:t>
            </a:r>
          </a:p>
        </p:txBody>
      </p:sp>
      <p:sp>
        <p:nvSpPr>
          <p:cNvPr id="14" name="Oval 13"/>
          <p:cNvSpPr>
            <a:spLocks noChangeArrowheads="1"/>
          </p:cNvSpPr>
          <p:nvPr/>
        </p:nvSpPr>
        <p:spPr bwMode="auto">
          <a:xfrm>
            <a:off x="1506765" y="4051181"/>
            <a:ext cx="821267" cy="500063"/>
          </a:xfrm>
          <a:prstGeom prst="ellipse">
            <a:avLst/>
          </a:prstGeom>
          <a:solidFill>
            <a:schemeClr val="bg1"/>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5.</a:t>
            </a:r>
            <a:endParaRPr lang="en-US" sz="1600" kern="0" dirty="0">
              <a:solidFill>
                <a:prstClr val="black"/>
              </a:solidFill>
              <a:cs typeface="Arial" charset="0"/>
            </a:endParaRPr>
          </a:p>
        </p:txBody>
      </p:sp>
      <p:sp>
        <p:nvSpPr>
          <p:cNvPr id="102414"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smtClean="0">
                <a:solidFill>
                  <a:srgbClr val="000000"/>
                </a:solidFill>
              </a:rPr>
              <a:t>2</a:t>
            </a:r>
          </a:p>
        </p:txBody>
      </p:sp>
      <p:sp>
        <p:nvSpPr>
          <p:cNvPr id="17" name="Oval 16"/>
          <p:cNvSpPr>
            <a:spLocks noChangeArrowheads="1"/>
          </p:cNvSpPr>
          <p:nvPr/>
        </p:nvSpPr>
        <p:spPr bwMode="auto">
          <a:xfrm>
            <a:off x="1830277" y="4636411"/>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r>
              <a:rPr lang="en-US" sz="1600" kern="0" dirty="0" smtClean="0">
                <a:solidFill>
                  <a:prstClr val="black"/>
                </a:solidFill>
                <a:cs typeface="Arial" charset="0"/>
              </a:rPr>
              <a:t>.</a:t>
            </a:r>
            <a:endParaRPr lang="en-US" sz="1600" kern="0" dirty="0">
              <a:solidFill>
                <a:prstClr val="black"/>
              </a:solidFill>
              <a:cs typeface="Arial" charset="0"/>
            </a:endParaRPr>
          </a:p>
        </p:txBody>
      </p:sp>
      <p:sp>
        <p:nvSpPr>
          <p:cNvPr id="43" name="TextBox 42"/>
          <p:cNvSpPr txBox="1"/>
          <p:nvPr/>
        </p:nvSpPr>
        <p:spPr>
          <a:xfrm>
            <a:off x="2627836" y="4732553"/>
            <a:ext cx="3649133" cy="307777"/>
          </a:xfrm>
          <a:prstGeom prst="rect">
            <a:avLst/>
          </a:prstGeom>
          <a:noFill/>
        </p:spPr>
        <p:txBody>
          <a:bodyPr>
            <a:spAutoFit/>
          </a:bodyPr>
          <a:lstStyle>
            <a:defPPr>
              <a:defRPr lang="en-AU"/>
            </a:defPPr>
            <a:lvl1pPr>
              <a:defRPr sz="1400">
                <a:cs typeface="Arial" charset="0"/>
              </a:defRPr>
            </a:lvl1pPr>
          </a:lstStyle>
          <a:p>
            <a:pPr>
              <a:defRPr/>
            </a:pPr>
            <a:r>
              <a:rPr lang="en-ZA" b="1" kern="0" dirty="0" smtClean="0">
                <a:solidFill>
                  <a:sysClr val="windowText" lastClr="000000"/>
                </a:solidFill>
                <a:ea typeface="ＭＳ Ｐゴシック" pitchFamily="34" charset="-128"/>
              </a:rPr>
              <a:t>Turnaround time </a:t>
            </a:r>
          </a:p>
        </p:txBody>
      </p:sp>
      <p:sp>
        <p:nvSpPr>
          <p:cNvPr id="33" name="TextBox 32"/>
          <p:cNvSpPr txBox="1"/>
          <p:nvPr/>
        </p:nvSpPr>
        <p:spPr>
          <a:xfrm>
            <a:off x="2285399" y="4123644"/>
            <a:ext cx="3647016" cy="307777"/>
          </a:xfrm>
          <a:prstGeom prst="rect">
            <a:avLst/>
          </a:prstGeom>
          <a:noFill/>
        </p:spPr>
        <p:txBody>
          <a:bodyPr>
            <a:spAutoFit/>
          </a:bodyPr>
          <a:lstStyle>
            <a:defPPr>
              <a:defRPr lang="en-AU"/>
            </a:defPPr>
            <a:lvl1pPr>
              <a:defRPr sz="1400">
                <a:cs typeface="Arial" charset="0"/>
              </a:defRPr>
            </a:lvl1pPr>
          </a:lstStyle>
          <a:p>
            <a:pPr>
              <a:defRPr/>
            </a:pPr>
            <a:r>
              <a:rPr lang="en-ZA" b="1" kern="0" dirty="0" smtClean="0">
                <a:solidFill>
                  <a:sysClr val="windowText" lastClr="000000"/>
                </a:solidFill>
                <a:ea typeface="ＭＳ Ｐゴシック" pitchFamily="34" charset="-128"/>
              </a:rPr>
              <a:t>Annual Performance </a:t>
            </a:r>
          </a:p>
        </p:txBody>
      </p:sp>
      <p:pic>
        <p:nvPicPr>
          <p:cNvPr id="18" name="Picture 17"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708286" y="1426024"/>
            <a:ext cx="1659911" cy="5232835"/>
          </a:xfrm>
          <a:prstGeom prst="rect">
            <a:avLst/>
          </a:prstGeom>
          <a:solidFill>
            <a:srgbClr val="000000">
              <a:lumMod val="65000"/>
              <a:lumOff val="35000"/>
            </a:srgbClr>
          </a:solidFill>
          <a:ln w="9525">
            <a:noFill/>
            <a:miter lim="800000"/>
            <a:headEnd/>
            <a:tailEnd/>
          </a:ln>
        </p:spPr>
      </p:pic>
      <p:sp>
        <p:nvSpPr>
          <p:cNvPr id="19" name="Oval 18"/>
          <p:cNvSpPr>
            <a:spLocks noChangeArrowheads="1"/>
          </p:cNvSpPr>
          <p:nvPr/>
        </p:nvSpPr>
        <p:spPr bwMode="auto">
          <a:xfrm>
            <a:off x="2053169" y="5272408"/>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21" name="Oval 20"/>
          <p:cNvSpPr>
            <a:spLocks noChangeArrowheads="1"/>
          </p:cNvSpPr>
          <p:nvPr/>
        </p:nvSpPr>
        <p:spPr bwMode="auto">
          <a:xfrm>
            <a:off x="2161621" y="5936788"/>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8.</a:t>
            </a:r>
            <a:endParaRPr lang="en-US" sz="1600" kern="0" dirty="0">
              <a:solidFill>
                <a:srgbClr val="000000"/>
              </a:solidFill>
              <a:cs typeface="Arial" charset="0"/>
            </a:endParaRPr>
          </a:p>
        </p:txBody>
      </p:sp>
      <p:sp>
        <p:nvSpPr>
          <p:cNvPr id="24" name="Oval 23"/>
          <p:cNvSpPr>
            <a:spLocks noChangeArrowheads="1"/>
          </p:cNvSpPr>
          <p:nvPr/>
        </p:nvSpPr>
        <p:spPr bwMode="auto">
          <a:xfrm>
            <a:off x="5127589" y="1996281"/>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10.</a:t>
            </a:r>
            <a:endParaRPr lang="en-US" sz="1600" kern="0" dirty="0">
              <a:solidFill>
                <a:srgbClr val="000000"/>
              </a:solidFill>
              <a:cs typeface="Arial" charset="0"/>
            </a:endParaRPr>
          </a:p>
        </p:txBody>
      </p:sp>
      <p:sp>
        <p:nvSpPr>
          <p:cNvPr id="25" name="Oval 24"/>
          <p:cNvSpPr>
            <a:spLocks noChangeArrowheads="1"/>
          </p:cNvSpPr>
          <p:nvPr/>
        </p:nvSpPr>
        <p:spPr bwMode="auto">
          <a:xfrm>
            <a:off x="4898989" y="1426052"/>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9.</a:t>
            </a:r>
            <a:endParaRPr lang="en-US" sz="1600" kern="0" dirty="0">
              <a:solidFill>
                <a:srgbClr val="000000"/>
              </a:solidFill>
              <a:cs typeface="Arial" charset="0"/>
            </a:endParaRPr>
          </a:p>
        </p:txBody>
      </p:sp>
      <p:sp>
        <p:nvSpPr>
          <p:cNvPr id="34" name="TextBox 33"/>
          <p:cNvSpPr txBox="1"/>
          <p:nvPr/>
        </p:nvSpPr>
        <p:spPr>
          <a:xfrm>
            <a:off x="6196651" y="2625173"/>
            <a:ext cx="3659867" cy="307777"/>
          </a:xfrm>
          <a:prstGeom prst="rect">
            <a:avLst/>
          </a:prstGeom>
          <a:noFill/>
        </p:spPr>
        <p:txBody>
          <a:bodyPr wrap="square" rtlCol="0">
            <a:spAutoFit/>
          </a:bodyPr>
          <a:lstStyle/>
          <a:p>
            <a:r>
              <a:rPr lang="en-ZA" sz="1400" b="1" dirty="0" smtClean="0"/>
              <a:t>Investment Portfolio progress </a:t>
            </a:r>
            <a:endParaRPr lang="en-ZA" sz="1400" b="1" dirty="0"/>
          </a:p>
        </p:txBody>
      </p:sp>
      <p:sp>
        <p:nvSpPr>
          <p:cNvPr id="3" name="TextBox 2"/>
          <p:cNvSpPr txBox="1"/>
          <p:nvPr/>
        </p:nvSpPr>
        <p:spPr>
          <a:xfrm>
            <a:off x="2988403" y="5336207"/>
            <a:ext cx="2874356" cy="307777"/>
          </a:xfrm>
          <a:prstGeom prst="rect">
            <a:avLst/>
          </a:prstGeom>
          <a:noFill/>
        </p:spPr>
        <p:txBody>
          <a:bodyPr wrap="square" rtlCol="0">
            <a:spAutoFit/>
          </a:bodyPr>
          <a:lstStyle/>
          <a:p>
            <a:r>
              <a:rPr lang="en-ZA" sz="1400" b="1" dirty="0"/>
              <a:t>B</a:t>
            </a:r>
            <a:r>
              <a:rPr lang="en-ZA" sz="1400" b="1" dirty="0" smtClean="0"/>
              <a:t>enefit Payment </a:t>
            </a:r>
            <a:endParaRPr lang="en-ZA" sz="1400" b="1" dirty="0"/>
          </a:p>
        </p:txBody>
      </p:sp>
      <p:sp>
        <p:nvSpPr>
          <p:cNvPr id="5" name="TextBox 4"/>
          <p:cNvSpPr txBox="1"/>
          <p:nvPr/>
        </p:nvSpPr>
        <p:spPr>
          <a:xfrm>
            <a:off x="3114259" y="6048227"/>
            <a:ext cx="2111148" cy="307777"/>
          </a:xfrm>
          <a:prstGeom prst="rect">
            <a:avLst/>
          </a:prstGeom>
          <a:noFill/>
        </p:spPr>
        <p:txBody>
          <a:bodyPr wrap="square" rtlCol="0">
            <a:spAutoFit/>
          </a:bodyPr>
          <a:lstStyle/>
          <a:p>
            <a:r>
              <a:rPr lang="en-ZA" sz="1400" b="1" dirty="0" smtClean="0"/>
              <a:t>Finance report </a:t>
            </a:r>
            <a:endParaRPr lang="en-ZA" sz="1400" b="1" dirty="0"/>
          </a:p>
        </p:txBody>
      </p:sp>
      <p:sp>
        <p:nvSpPr>
          <p:cNvPr id="7" name="TextBox 6"/>
          <p:cNvSpPr txBox="1"/>
          <p:nvPr/>
        </p:nvSpPr>
        <p:spPr>
          <a:xfrm>
            <a:off x="5720253" y="1523781"/>
            <a:ext cx="1966011" cy="307777"/>
          </a:xfrm>
          <a:prstGeom prst="rect">
            <a:avLst/>
          </a:prstGeom>
          <a:noFill/>
        </p:spPr>
        <p:txBody>
          <a:bodyPr wrap="square" rtlCol="0">
            <a:spAutoFit/>
          </a:bodyPr>
          <a:lstStyle/>
          <a:p>
            <a:r>
              <a:rPr lang="en-ZA" sz="1400" b="1" dirty="0" smtClean="0"/>
              <a:t>Vacancy report </a:t>
            </a:r>
            <a:endParaRPr lang="en-ZA" sz="1400" b="1" dirty="0"/>
          </a:p>
        </p:txBody>
      </p:sp>
      <p:sp>
        <p:nvSpPr>
          <p:cNvPr id="35" name="Oval 34"/>
          <p:cNvSpPr>
            <a:spLocks noChangeArrowheads="1"/>
          </p:cNvSpPr>
          <p:nvPr/>
        </p:nvSpPr>
        <p:spPr bwMode="auto">
          <a:xfrm>
            <a:off x="5323477" y="2643568"/>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11.</a:t>
            </a:r>
            <a:endParaRPr lang="en-US" sz="1600" kern="0" dirty="0">
              <a:solidFill>
                <a:srgbClr val="000000"/>
              </a:solidFill>
              <a:cs typeface="Arial" charset="0"/>
            </a:endParaRPr>
          </a:p>
        </p:txBody>
      </p:sp>
      <p:sp>
        <p:nvSpPr>
          <p:cNvPr id="8" name="TextBox 7"/>
          <p:cNvSpPr txBox="1"/>
          <p:nvPr/>
        </p:nvSpPr>
        <p:spPr>
          <a:xfrm>
            <a:off x="5956694" y="2119492"/>
            <a:ext cx="2332023" cy="307777"/>
          </a:xfrm>
          <a:prstGeom prst="rect">
            <a:avLst/>
          </a:prstGeom>
          <a:noFill/>
        </p:spPr>
        <p:txBody>
          <a:bodyPr wrap="square" rtlCol="0">
            <a:spAutoFit/>
          </a:bodyPr>
          <a:lstStyle/>
          <a:p>
            <a:r>
              <a:rPr lang="en-ZA" sz="1400" b="1" dirty="0" smtClean="0"/>
              <a:t>Progress on Labour Law</a:t>
            </a:r>
            <a:endParaRPr lang="en-ZA" sz="1400" b="1" dirty="0"/>
          </a:p>
        </p:txBody>
      </p:sp>
      <p:sp>
        <p:nvSpPr>
          <p:cNvPr id="36" name="Oval 35"/>
          <p:cNvSpPr>
            <a:spLocks noChangeArrowheads="1"/>
          </p:cNvSpPr>
          <p:nvPr/>
        </p:nvSpPr>
        <p:spPr bwMode="auto">
          <a:xfrm>
            <a:off x="5567172" y="3269631"/>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12.</a:t>
            </a:r>
            <a:endParaRPr lang="en-US" sz="1600" kern="0" dirty="0">
              <a:solidFill>
                <a:srgbClr val="000000"/>
              </a:solidFill>
              <a:cs typeface="Arial" charset="0"/>
            </a:endParaRPr>
          </a:p>
        </p:txBody>
      </p:sp>
      <p:sp>
        <p:nvSpPr>
          <p:cNvPr id="37" name="Oval 36"/>
          <p:cNvSpPr>
            <a:spLocks noChangeArrowheads="1"/>
          </p:cNvSpPr>
          <p:nvPr/>
        </p:nvSpPr>
        <p:spPr bwMode="auto">
          <a:xfrm>
            <a:off x="5734110" y="3894910"/>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13.</a:t>
            </a:r>
            <a:endParaRPr lang="en-US" sz="1600" kern="0" dirty="0">
              <a:solidFill>
                <a:srgbClr val="000000"/>
              </a:solidFill>
              <a:cs typeface="Arial" charset="0"/>
            </a:endParaRPr>
          </a:p>
        </p:txBody>
      </p:sp>
      <p:sp>
        <p:nvSpPr>
          <p:cNvPr id="38" name="Oval 37"/>
          <p:cNvSpPr>
            <a:spLocks noChangeArrowheads="1"/>
          </p:cNvSpPr>
          <p:nvPr/>
        </p:nvSpPr>
        <p:spPr bwMode="auto">
          <a:xfrm>
            <a:off x="6297144" y="5842999"/>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16.</a:t>
            </a:r>
            <a:endParaRPr lang="en-US" sz="1600" kern="0" dirty="0">
              <a:solidFill>
                <a:srgbClr val="000000"/>
              </a:solidFill>
              <a:cs typeface="Arial" charset="0"/>
            </a:endParaRPr>
          </a:p>
        </p:txBody>
      </p:sp>
      <p:sp>
        <p:nvSpPr>
          <p:cNvPr id="9" name="TextBox 8"/>
          <p:cNvSpPr txBox="1"/>
          <p:nvPr/>
        </p:nvSpPr>
        <p:spPr>
          <a:xfrm>
            <a:off x="6477823" y="3313291"/>
            <a:ext cx="1414927" cy="307777"/>
          </a:xfrm>
          <a:prstGeom prst="rect">
            <a:avLst/>
          </a:prstGeom>
          <a:noFill/>
        </p:spPr>
        <p:txBody>
          <a:bodyPr wrap="square" rtlCol="0">
            <a:spAutoFit/>
          </a:bodyPr>
          <a:lstStyle/>
          <a:p>
            <a:r>
              <a:rPr lang="en-ZA" sz="1400" b="1" dirty="0" smtClean="0"/>
              <a:t>Governance </a:t>
            </a:r>
            <a:endParaRPr lang="en-ZA" sz="1400" b="1" dirty="0"/>
          </a:p>
        </p:txBody>
      </p:sp>
      <p:sp>
        <p:nvSpPr>
          <p:cNvPr id="44" name="TextBox 43"/>
          <p:cNvSpPr txBox="1"/>
          <p:nvPr/>
        </p:nvSpPr>
        <p:spPr>
          <a:xfrm>
            <a:off x="6662016" y="3932649"/>
            <a:ext cx="1414927" cy="307777"/>
          </a:xfrm>
          <a:prstGeom prst="rect">
            <a:avLst/>
          </a:prstGeom>
          <a:noFill/>
        </p:spPr>
        <p:txBody>
          <a:bodyPr wrap="square" rtlCol="0">
            <a:spAutoFit/>
          </a:bodyPr>
          <a:lstStyle/>
          <a:p>
            <a:r>
              <a:rPr lang="en-ZA" sz="1400" b="1" dirty="0" smtClean="0"/>
              <a:t>Audit Outcome</a:t>
            </a:r>
            <a:endParaRPr lang="en-ZA" sz="1400" b="1" dirty="0"/>
          </a:p>
        </p:txBody>
      </p:sp>
      <p:sp>
        <p:nvSpPr>
          <p:cNvPr id="45" name="TextBox 44"/>
          <p:cNvSpPr txBox="1"/>
          <p:nvPr/>
        </p:nvSpPr>
        <p:spPr>
          <a:xfrm>
            <a:off x="7017918" y="4649417"/>
            <a:ext cx="3043974"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Comparison 2017/2018 &amp; 2018/2019 </a:t>
            </a:r>
          </a:p>
        </p:txBody>
      </p:sp>
      <p:sp>
        <p:nvSpPr>
          <p:cNvPr id="46" name="Oval 45"/>
          <p:cNvSpPr>
            <a:spLocks noChangeArrowheads="1"/>
          </p:cNvSpPr>
          <p:nvPr/>
        </p:nvSpPr>
        <p:spPr bwMode="auto">
          <a:xfrm>
            <a:off x="6067189" y="4535505"/>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14.</a:t>
            </a:r>
            <a:endParaRPr lang="en-US" sz="1600" kern="0" dirty="0">
              <a:solidFill>
                <a:srgbClr val="000000"/>
              </a:solidFill>
              <a:cs typeface="Arial" charset="0"/>
            </a:endParaRPr>
          </a:p>
        </p:txBody>
      </p:sp>
      <p:sp>
        <p:nvSpPr>
          <p:cNvPr id="47" name="TextBox 46"/>
          <p:cNvSpPr txBox="1"/>
          <p:nvPr/>
        </p:nvSpPr>
        <p:spPr>
          <a:xfrm>
            <a:off x="7138499" y="5287795"/>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Recurring Findings</a:t>
            </a:r>
          </a:p>
        </p:txBody>
      </p:sp>
      <p:sp>
        <p:nvSpPr>
          <p:cNvPr id="48" name="Oval 47"/>
          <p:cNvSpPr>
            <a:spLocks noChangeArrowheads="1"/>
          </p:cNvSpPr>
          <p:nvPr/>
        </p:nvSpPr>
        <p:spPr bwMode="auto">
          <a:xfrm>
            <a:off x="6196651" y="5173883"/>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15.</a:t>
            </a:r>
            <a:endParaRPr lang="en-US" sz="1600" kern="0" dirty="0">
              <a:solidFill>
                <a:srgbClr val="000000"/>
              </a:solidFill>
              <a:cs typeface="Arial" charset="0"/>
            </a:endParaRPr>
          </a:p>
        </p:txBody>
      </p:sp>
      <p:sp>
        <p:nvSpPr>
          <p:cNvPr id="49" name="TextBox 48"/>
          <p:cNvSpPr txBox="1"/>
          <p:nvPr/>
        </p:nvSpPr>
        <p:spPr>
          <a:xfrm>
            <a:off x="7185286" y="5936788"/>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smtClean="0">
                <a:solidFill>
                  <a:srgbClr val="000000"/>
                </a:solidFill>
                <a:latin typeface="Arial" pitchFamily="34" charset="0"/>
                <a:ea typeface="ＭＳ Ｐゴシック" pitchFamily="34" charset="-128"/>
                <a:cs typeface="Arial" pitchFamily="34" charset="0"/>
              </a:rPr>
              <a:t>Audit Action Plans</a:t>
            </a:r>
            <a:endParaRPr lang="en-ZA" altLang="en-US" sz="1200" b="1"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998733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1764" y="43543"/>
            <a:ext cx="109728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800" b="1" dirty="0" smtClean="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90796201"/>
              </p:ext>
            </p:extLst>
          </p:nvPr>
        </p:nvGraphicFramePr>
        <p:xfrm>
          <a:off x="527487" y="1481847"/>
          <a:ext cx="11233249" cy="4846415"/>
        </p:xfrm>
        <a:graphic>
          <a:graphicData uri="http://schemas.openxmlformats.org/drawingml/2006/table">
            <a:tbl>
              <a:tblPr/>
              <a:tblGrid>
                <a:gridCol w="2415993">
                  <a:extLst>
                    <a:ext uri="{9D8B030D-6E8A-4147-A177-3AD203B41FA5}">
                      <a16:colId xmlns="" xmlns:a16="http://schemas.microsoft.com/office/drawing/2014/main" val="20000"/>
                    </a:ext>
                  </a:extLst>
                </a:gridCol>
                <a:gridCol w="2224339">
                  <a:extLst>
                    <a:ext uri="{9D8B030D-6E8A-4147-A177-3AD203B41FA5}">
                      <a16:colId xmlns="" xmlns:a16="http://schemas.microsoft.com/office/drawing/2014/main" val="20001"/>
                    </a:ext>
                  </a:extLst>
                </a:gridCol>
                <a:gridCol w="2471485">
                  <a:extLst>
                    <a:ext uri="{9D8B030D-6E8A-4147-A177-3AD203B41FA5}">
                      <a16:colId xmlns="" xmlns:a16="http://schemas.microsoft.com/office/drawing/2014/main" val="20002"/>
                    </a:ext>
                  </a:extLst>
                </a:gridCol>
                <a:gridCol w="2210607">
                  <a:extLst>
                    <a:ext uri="{9D8B030D-6E8A-4147-A177-3AD203B41FA5}">
                      <a16:colId xmlns="" xmlns:a16="http://schemas.microsoft.com/office/drawing/2014/main" val="20003"/>
                    </a:ext>
                  </a:extLst>
                </a:gridCol>
                <a:gridCol w="1910825">
                  <a:extLst>
                    <a:ext uri="{9D8B030D-6E8A-4147-A177-3AD203B41FA5}">
                      <a16:colId xmlns="" xmlns:a16="http://schemas.microsoft.com/office/drawing/2014/main" val="20004"/>
                    </a:ext>
                  </a:extLst>
                </a:gridCol>
              </a:tblGrid>
              <a:tr h="48867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21246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24221" marR="2422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2063815">
                <a:tc>
                  <a:txBody>
                    <a:bodyPr/>
                    <a:lstStyle/>
                    <a:p>
                      <a:pPr marR="0" algn="l" rtl="0"/>
                      <a:r>
                        <a:rPr lang="en-ZA" sz="1200" b="0" i="0" u="none" strike="noStrike" kern="1200" baseline="0" dirty="0" smtClean="0">
                          <a:solidFill>
                            <a:schemeClr val="tx1"/>
                          </a:solidFill>
                          <a:latin typeface="+mn-lt"/>
                          <a:ea typeface="+mn-ea"/>
                          <a:cs typeface="Arial" panose="020B0604020202020204" pitchFamily="34" charset="0"/>
                        </a:rPr>
                        <a:t>Number of UIF beneficiaries provided</a:t>
                      </a:r>
                    </a:p>
                    <a:p>
                      <a:pPr marR="0" algn="l" rtl="0"/>
                      <a:r>
                        <a:rPr lang="en-ZA" sz="1200" b="0" i="0" u="none" strike="noStrike" kern="1200" baseline="0" dirty="0" smtClean="0">
                          <a:solidFill>
                            <a:schemeClr val="tx1"/>
                          </a:solidFill>
                          <a:latin typeface="+mn-lt"/>
                          <a:ea typeface="+mn-ea"/>
                          <a:cs typeface="Arial" panose="020B0604020202020204" pitchFamily="34" charset="0"/>
                        </a:rPr>
                        <a:t>with learning and/or work place experience</a:t>
                      </a:r>
                    </a:p>
                    <a:p>
                      <a:pPr marR="0" algn="l" rtl="0"/>
                      <a:r>
                        <a:rPr lang="en-US" sz="1200" b="0" i="0" u="none" strike="noStrike" kern="1200" baseline="0" dirty="0" smtClean="0">
                          <a:solidFill>
                            <a:schemeClr val="tx1"/>
                          </a:solidFill>
                          <a:latin typeface="+mn-lt"/>
                          <a:ea typeface="+mn-ea"/>
                          <a:cs typeface="Arial" panose="020B0604020202020204" pitchFamily="34" charset="0"/>
                        </a:rPr>
                        <a:t>opportunities</a:t>
                      </a:r>
                      <a:endParaRPr lang="en-US" altLang="en-US" sz="1200" b="0" i="0" u="none" strike="noStrike" kern="1200" baseline="0" dirty="0" smtClean="0">
                        <a:solidFill>
                          <a:schemeClr val="tx1"/>
                        </a:solidFill>
                        <a:latin typeface="+mn-lt"/>
                        <a:ea typeface="+mn-ea"/>
                        <a:cs typeface="Arial" panose="020B0604020202020204" pitchFamily="34" charset="0"/>
                      </a:endParaRPr>
                    </a:p>
                  </a:txBody>
                  <a:tcPr marL="152400" marR="1524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450 000</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Not achieved</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3 823 beneficiaries provided with learning and/or work place experience opportunities.</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Of these; 3 497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(91%) are UIF contributors and 326 (9%) are non-contributors </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Delays due to internal and external probity.</a:t>
                      </a:r>
                      <a:endParaRPr lang="en-ZA" sz="1200" b="0" i="0" u="none" strike="noStrike" kern="1200" baseline="0" dirty="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Funding agreements were signed as from February 2019 and will be implemented in 2019/20.</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2080562">
                <a:tc>
                  <a:txBody>
                    <a:bodyPr/>
                    <a:lstStyle/>
                    <a:p>
                      <a:pPr rtl="0"/>
                      <a:r>
                        <a:rPr lang="en-ZA" sz="1200" b="0" i="0" u="none" strike="noStrike" kern="1200" baseline="0" dirty="0" smtClean="0">
                          <a:solidFill>
                            <a:schemeClr val="tx1"/>
                          </a:solidFill>
                          <a:latin typeface="+mn-lt"/>
                          <a:ea typeface="+mn-ea"/>
                          <a:cs typeface="Arial" panose="020B0604020202020204" pitchFamily="34" charset="0"/>
                        </a:rPr>
                        <a:t>Percentage of Training Lay-off Scheme</a:t>
                      </a:r>
                    </a:p>
                    <a:p>
                      <a:pPr rtl="0"/>
                      <a:r>
                        <a:rPr lang="en-US" sz="1200" b="0" i="0" u="none" strike="noStrike" kern="1200" baseline="0" dirty="0" smtClean="0">
                          <a:solidFill>
                            <a:schemeClr val="tx1"/>
                          </a:solidFill>
                          <a:latin typeface="+mn-lt"/>
                          <a:ea typeface="+mn-ea"/>
                          <a:cs typeface="Arial" panose="020B0604020202020204" pitchFamily="34" charset="0"/>
                        </a:rPr>
                        <a:t>(TLS) applications with complete</a:t>
                      </a:r>
                    </a:p>
                    <a:p>
                      <a:pPr rtl="0"/>
                      <a:r>
                        <a:rPr lang="en-ZA" sz="1200" b="0" i="0" u="none" strike="noStrike" kern="1200" baseline="0" dirty="0" smtClean="0">
                          <a:solidFill>
                            <a:schemeClr val="tx1"/>
                          </a:solidFill>
                          <a:latin typeface="+mn-lt"/>
                          <a:ea typeface="+mn-ea"/>
                          <a:cs typeface="Arial" panose="020B0604020202020204" pitchFamily="34" charset="0"/>
                        </a:rPr>
                        <a:t>information approved or rejected by the</a:t>
                      </a:r>
                    </a:p>
                    <a:p>
                      <a:pPr rtl="0"/>
                      <a:r>
                        <a:rPr lang="en-US" sz="1200" b="0" i="0" u="none" strike="noStrike" kern="1200" baseline="0" dirty="0" smtClean="0">
                          <a:solidFill>
                            <a:schemeClr val="tx1"/>
                          </a:solidFill>
                          <a:latin typeface="+mn-lt"/>
                          <a:ea typeface="+mn-ea"/>
                          <a:cs typeface="Arial" panose="020B0604020202020204" pitchFamily="34" charset="0"/>
                        </a:rPr>
                        <a:t>delegated authority within specified</a:t>
                      </a:r>
                    </a:p>
                    <a:p>
                      <a:pPr rtl="0"/>
                      <a:r>
                        <a:rPr lang="en-US" sz="1200" b="0" i="0" u="none" strike="noStrike" kern="1200" baseline="0" dirty="0" smtClean="0">
                          <a:solidFill>
                            <a:schemeClr val="tx1"/>
                          </a:solidFill>
                          <a:latin typeface="+mn-lt"/>
                          <a:ea typeface="+mn-ea"/>
                          <a:cs typeface="Arial" panose="020B0604020202020204" pitchFamily="34" charset="0"/>
                        </a:rPr>
                        <a:t>Timeframes.</a:t>
                      </a:r>
                      <a:endParaRPr kumimoji="0" lang="en-US" sz="12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US" sz="1200" b="0" i="0" u="none" strike="noStrike" kern="1200" baseline="0" dirty="0" smtClean="0">
                          <a:solidFill>
                            <a:schemeClr val="tx1"/>
                          </a:solidFill>
                          <a:latin typeface="+mn-lt"/>
                          <a:ea typeface="+mn-ea"/>
                          <a:cs typeface="Arial" panose="020B0604020202020204" pitchFamily="34" charset="0"/>
                        </a:rPr>
                        <a:t>90% within 20</a:t>
                      </a:r>
                    </a:p>
                    <a:p>
                      <a:pPr marL="0" marR="0" algn="l" defTabSz="457200" rtl="0" eaLnBrk="1" latinLnBrk="0" hangingPunct="1"/>
                      <a:r>
                        <a:rPr lang="en-US" sz="1200" b="0" i="0" u="none" strike="noStrike" kern="1200" baseline="0" dirty="0" smtClean="0">
                          <a:solidFill>
                            <a:schemeClr val="tx1"/>
                          </a:solidFill>
                          <a:latin typeface="+mn-lt"/>
                          <a:ea typeface="+mn-ea"/>
                          <a:cs typeface="Arial" panose="020B0604020202020204" pitchFamily="34" charset="0"/>
                        </a:rPr>
                        <a:t>working days</a:t>
                      </a: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200" b="0" i="0" u="none" strike="noStrike" kern="1200" baseline="0" dirty="0" smtClean="0">
                        <a:solidFill>
                          <a:schemeClr val="tx1"/>
                        </a:solidFill>
                        <a:latin typeface="+mn-lt"/>
                        <a:ea typeface="+mn-ea"/>
                        <a:cs typeface="Arial" panose="020B0604020202020204" pitchFamily="34" charset="0"/>
                      </a:endParaRPr>
                    </a:p>
                  </a:txBody>
                  <a:tcPr marL="91457" marR="9145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Achieved</a:t>
                      </a:r>
                      <a:endParaRPr lang="en-ZA" sz="1200" b="0" i="0" u="none" strike="noStrike" kern="1200" baseline="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100% (13/13 applications received (12 approved and 1 rejected) within 20 working days</a:t>
                      </a:r>
                      <a:endParaRPr lang="en-ZA" sz="1200" b="0" i="0" u="none" strike="noStrike" kern="1200" baseline="0">
                        <a:solidFill>
                          <a:schemeClr val="tx1"/>
                        </a:solidFill>
                        <a:latin typeface="+mn-lt"/>
                        <a:ea typeface="+mn-ea"/>
                        <a:cs typeface="Arial" panose="020B0604020202020204" pitchFamily="34" charset="0"/>
                      </a:endParaRPr>
                    </a:p>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 </a:t>
                      </a:r>
                      <a:endParaRPr lang="en-ZA" sz="1200" b="0" i="0" u="none" strike="noStrike" kern="1200" baseline="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a:solidFill>
                            <a:schemeClr val="tx1"/>
                          </a:solidFill>
                          <a:latin typeface="+mn-lt"/>
                          <a:ea typeface="+mn-ea"/>
                          <a:cs typeface="Arial" panose="020B0604020202020204" pitchFamily="34" charset="0"/>
                        </a:rPr>
                        <a:t>None </a:t>
                      </a:r>
                      <a:endParaRPr lang="en-ZA" sz="1200" b="0" i="0" u="none" strike="noStrike" kern="1200" baseline="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1200" b="0" i="0" u="none" strike="noStrike" kern="1200" baseline="0" dirty="0">
                          <a:solidFill>
                            <a:schemeClr val="tx1"/>
                          </a:solidFill>
                          <a:latin typeface="+mn-lt"/>
                          <a:ea typeface="+mn-ea"/>
                          <a:cs typeface="Arial" panose="020B0604020202020204" pitchFamily="34" charset="0"/>
                        </a:rPr>
                        <a:t>None </a:t>
                      </a:r>
                      <a:endParaRPr lang="en-ZA" sz="1200" b="0" i="0" u="none" strike="noStrike" kern="1200" baseline="0" dirty="0">
                        <a:solidFill>
                          <a:schemeClr val="tx1"/>
                        </a:solidFill>
                        <a:latin typeface="+mn-lt"/>
                        <a:ea typeface="+mn-ea"/>
                        <a:cs typeface="Arial" panose="020B0604020202020204" pitchFamily="34" charset="0"/>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9262533" y="6376967"/>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20</a:t>
            </a:fld>
            <a:endParaRPr lang="en-US" altLang="en-US" sz="1200" dirty="0" smtClean="0">
              <a:solidFill>
                <a:srgbClr val="898989"/>
              </a:solidFill>
            </a:endParaRPr>
          </a:p>
        </p:txBody>
      </p:sp>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xmlns="" val="3690411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96267" y="6237495"/>
            <a:ext cx="2844800" cy="365125"/>
          </a:xfrm>
        </p:spPr>
        <p:txBody>
          <a:bodyPr/>
          <a:lstStyle/>
          <a:p>
            <a:pPr>
              <a:defRPr/>
            </a:pPr>
            <a:fld id="{416AF1B2-E7A4-446A-84DC-90AA83BA6A19}" type="slidenum">
              <a:rPr lang="en-US" smtClean="0"/>
              <a:pPr>
                <a:defRPr/>
              </a:pPr>
              <a:t>21</a:t>
            </a:fld>
            <a:endParaRPr lang="en-US" dirty="0"/>
          </a:p>
        </p:txBody>
      </p:sp>
      <p:sp>
        <p:nvSpPr>
          <p:cNvPr id="5" name="Rectangle 3"/>
          <p:cNvSpPr>
            <a:spLocks noGrp="1" noChangeArrowheads="1"/>
          </p:cNvSpPr>
          <p:nvPr>
            <p:ph type="title"/>
          </p:nvPr>
        </p:nvSpPr>
        <p:spPr bwMode="auto">
          <a:xfrm>
            <a:off x="314633" y="174903"/>
            <a:ext cx="10972800"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a:t>
            </a:r>
            <a:r>
              <a:rPr lang="en-US" sz="2000" b="1" dirty="0" smtClean="0">
                <a:solidFill>
                  <a:srgbClr val="000000"/>
                </a:solidFill>
              </a:rPr>
              <a:t/>
            </a:r>
            <a:br>
              <a:rPr lang="en-US" sz="2000" b="1" dirty="0" smtClean="0">
                <a:solidFill>
                  <a:srgbClr val="000000"/>
                </a:solidFill>
              </a:rPr>
            </a:br>
            <a:r>
              <a:rPr lang="en-US" sz="2000" b="1" dirty="0" smtClean="0">
                <a:solidFill>
                  <a:srgbClr val="000000"/>
                </a:solidFill>
              </a:rPr>
              <a:t> </a:t>
            </a:r>
            <a:r>
              <a:rPr lang="en-US" sz="2800" b="1" dirty="0" smtClean="0">
                <a:solidFill>
                  <a:srgbClr val="000000"/>
                </a:solidFill>
              </a:rPr>
              <a:t>NON-ACHIEVED TARGETS</a:t>
            </a:r>
            <a:br>
              <a:rPr lang="en-US" sz="2800" b="1" dirty="0" smtClean="0">
                <a:solidFill>
                  <a:srgbClr val="000000"/>
                </a:solidFill>
              </a:rPr>
            </a:br>
            <a:endParaRPr lang="en-ZA" sz="2800"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559793989"/>
              </p:ext>
            </p:extLst>
          </p:nvPr>
        </p:nvGraphicFramePr>
        <p:xfrm>
          <a:off x="239356" y="1340768"/>
          <a:ext cx="11713301" cy="5329272"/>
        </p:xfrm>
        <a:graphic>
          <a:graphicData uri="http://schemas.openxmlformats.org/drawingml/2006/table">
            <a:tbl>
              <a:tblPr firstRow="1" bandRow="1">
                <a:tableStyleId>{BC89EF96-8CEA-46FF-86C4-4CE0E7609802}</a:tableStyleId>
              </a:tblPr>
              <a:tblGrid>
                <a:gridCol w="493579">
                  <a:extLst>
                    <a:ext uri="{9D8B030D-6E8A-4147-A177-3AD203B41FA5}">
                      <a16:colId xmlns="" xmlns:a16="http://schemas.microsoft.com/office/drawing/2014/main" val="20000"/>
                    </a:ext>
                  </a:extLst>
                </a:gridCol>
                <a:gridCol w="3058816">
                  <a:extLst>
                    <a:ext uri="{9D8B030D-6E8A-4147-A177-3AD203B41FA5}">
                      <a16:colId xmlns="" xmlns:a16="http://schemas.microsoft.com/office/drawing/2014/main" val="20001"/>
                    </a:ext>
                  </a:extLst>
                </a:gridCol>
                <a:gridCol w="3552395">
                  <a:extLst>
                    <a:ext uri="{9D8B030D-6E8A-4147-A177-3AD203B41FA5}">
                      <a16:colId xmlns="" xmlns:a16="http://schemas.microsoft.com/office/drawing/2014/main" val="20002"/>
                    </a:ext>
                  </a:extLst>
                </a:gridCol>
                <a:gridCol w="4608511">
                  <a:extLst>
                    <a:ext uri="{9D8B030D-6E8A-4147-A177-3AD203B41FA5}">
                      <a16:colId xmlns="" xmlns:a16="http://schemas.microsoft.com/office/drawing/2014/main" val="20003"/>
                    </a:ext>
                  </a:extLst>
                </a:gridCol>
              </a:tblGrid>
              <a:tr h="428655">
                <a:tc gridSpan="4">
                  <a:txBody>
                    <a:bodyPr/>
                    <a:lstStyle/>
                    <a:p>
                      <a:pPr algn="just"/>
                      <a:r>
                        <a:rPr lang="en-US" sz="1100" kern="1200" dirty="0" smtClean="0">
                          <a:effectLst/>
                        </a:rPr>
                        <a:t>VARIANCES AND ACTION PLAN</a:t>
                      </a:r>
                      <a:endParaRPr lang="en-ZA" sz="1100" dirty="0">
                        <a:latin typeface="+mn-lt"/>
                        <a:cs typeface="Arial" pitchFamily="34" charset="0"/>
                      </a:endParaRPr>
                    </a:p>
                  </a:txBody>
                  <a:tcPr marL="121920" marR="12192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0000"/>
                  </a:ext>
                </a:extLst>
              </a:tr>
              <a:tr h="530775">
                <a:tc>
                  <a:txBody>
                    <a:bodyPr/>
                    <a:lstStyle/>
                    <a:p>
                      <a:pPr algn="just">
                        <a:spcAft>
                          <a:spcPts val="0"/>
                        </a:spcAft>
                      </a:pPr>
                      <a:r>
                        <a:rPr lang="en-US" sz="1100">
                          <a:effectLst/>
                        </a:rPr>
                        <a:t> </a:t>
                      </a:r>
                      <a:endParaRPr lang="en-ZA" sz="1100">
                        <a:effectLst/>
                      </a:endParaRPr>
                    </a:p>
                    <a:p>
                      <a:pPr algn="just">
                        <a:spcAft>
                          <a:spcPts val="0"/>
                        </a:spcAft>
                      </a:pPr>
                      <a:r>
                        <a:rPr lang="en-US" sz="1100">
                          <a:effectLst/>
                        </a:rPr>
                        <a:t>NO</a:t>
                      </a:r>
                      <a:endParaRPr lang="en-ZA" sz="1100">
                        <a:effectLst/>
                        <a:latin typeface="+mn-lt"/>
                        <a:ea typeface="Times New Roman"/>
                        <a:cs typeface="Arial" pitchFamily="34" charset="0"/>
                      </a:endParaRPr>
                    </a:p>
                  </a:txBody>
                  <a:tcPr marT="0" marB="0"/>
                </a:tc>
                <a:tc>
                  <a:txBody>
                    <a:bodyPr/>
                    <a:lstStyle/>
                    <a:p>
                      <a:pPr algn="just">
                        <a:spcAft>
                          <a:spcPts val="0"/>
                        </a:spcAft>
                      </a:pPr>
                      <a:r>
                        <a:rPr lang="en-US" sz="1100" dirty="0">
                          <a:effectLst/>
                        </a:rPr>
                        <a:t> </a:t>
                      </a:r>
                      <a:endParaRPr lang="en-ZA" sz="1100" dirty="0">
                        <a:effectLst/>
                      </a:endParaRPr>
                    </a:p>
                    <a:p>
                      <a:pPr algn="just">
                        <a:spcAft>
                          <a:spcPts val="0"/>
                        </a:spcAft>
                      </a:pPr>
                      <a:r>
                        <a:rPr lang="en-US" sz="1100" dirty="0">
                          <a:effectLst/>
                        </a:rPr>
                        <a:t>PROGRAMME PERFORMANCE INDICATOR </a:t>
                      </a:r>
                      <a:endParaRPr lang="en-ZA" sz="1100" dirty="0">
                        <a:effectLst/>
                        <a:latin typeface="+mn-lt"/>
                        <a:ea typeface="Times New Roman"/>
                        <a:cs typeface="Arial" pitchFamily="34" charset="0"/>
                      </a:endParaRPr>
                    </a:p>
                  </a:txBody>
                  <a:tcPr marT="0" marB="0"/>
                </a:tc>
                <a:tc>
                  <a:txBody>
                    <a:bodyPr/>
                    <a:lstStyle/>
                    <a:p>
                      <a:pPr algn="just">
                        <a:spcAft>
                          <a:spcPts val="0"/>
                        </a:spcAft>
                      </a:pPr>
                      <a:r>
                        <a:rPr lang="en-US" sz="1100" dirty="0">
                          <a:effectLst/>
                        </a:rPr>
                        <a:t> </a:t>
                      </a:r>
                      <a:endParaRPr lang="en-ZA" sz="1100" dirty="0">
                        <a:effectLst/>
                      </a:endParaRPr>
                    </a:p>
                    <a:p>
                      <a:pPr algn="just">
                        <a:spcAft>
                          <a:spcPts val="0"/>
                        </a:spcAft>
                      </a:pPr>
                      <a:r>
                        <a:rPr lang="en-US" sz="1100" dirty="0">
                          <a:effectLst/>
                        </a:rPr>
                        <a:t>MAJOR VARIANCE AND REASONS THEREOF</a:t>
                      </a:r>
                      <a:endParaRPr lang="en-ZA" sz="1100" dirty="0">
                        <a:effectLst/>
                        <a:latin typeface="+mn-lt"/>
                        <a:ea typeface="Times New Roman"/>
                        <a:cs typeface="Arial" pitchFamily="34" charset="0"/>
                      </a:endParaRPr>
                    </a:p>
                  </a:txBody>
                  <a:tcPr marT="0" marB="0"/>
                </a:tc>
                <a:tc>
                  <a:txBody>
                    <a:bodyPr/>
                    <a:lstStyle/>
                    <a:p>
                      <a:pPr algn="just">
                        <a:spcAft>
                          <a:spcPts val="0"/>
                        </a:spcAft>
                      </a:pPr>
                      <a:r>
                        <a:rPr lang="en-US" sz="1100">
                          <a:effectLst/>
                        </a:rPr>
                        <a:t> </a:t>
                      </a:r>
                      <a:endParaRPr lang="en-ZA" sz="1100">
                        <a:effectLst/>
                      </a:endParaRPr>
                    </a:p>
                    <a:p>
                      <a:pPr algn="just">
                        <a:spcAft>
                          <a:spcPts val="0"/>
                        </a:spcAft>
                      </a:pPr>
                      <a:r>
                        <a:rPr lang="en-US" sz="1100">
                          <a:effectLst/>
                        </a:rPr>
                        <a:t>ACTION TO BE TAKEN TO RESOLVE THE PROBLEM</a:t>
                      </a:r>
                      <a:endParaRPr lang="en-ZA" sz="1100">
                        <a:effectLst/>
                        <a:latin typeface="+mn-lt"/>
                        <a:ea typeface="Times New Roman"/>
                        <a:cs typeface="Arial" pitchFamily="34" charset="0"/>
                      </a:endParaRPr>
                    </a:p>
                  </a:txBody>
                  <a:tcPr marT="0" marB="0"/>
                </a:tc>
                <a:extLst>
                  <a:ext uri="{0D108BD9-81ED-4DB2-BD59-A6C34878D82A}">
                    <a16:rowId xmlns="" xmlns:a16="http://schemas.microsoft.com/office/drawing/2014/main" val="10001"/>
                  </a:ext>
                </a:extLst>
              </a:tr>
              <a:tr h="692402">
                <a:tc>
                  <a:txBody>
                    <a:bodyPr/>
                    <a:lstStyle/>
                    <a:p>
                      <a:pPr algn="just">
                        <a:spcAft>
                          <a:spcPts val="0"/>
                        </a:spcAft>
                      </a:pPr>
                      <a:r>
                        <a:rPr lang="en-US" sz="1100" dirty="0">
                          <a:effectLst/>
                        </a:rPr>
                        <a:t>1</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100" kern="1200" noProof="0" dirty="0" smtClean="0">
                          <a:effectLst/>
                        </a:rPr>
                        <a:t>Percentage of vacancy rate reduced.</a:t>
                      </a:r>
                      <a:endParaRPr lang="en-US" altLang="en-US" sz="1100" kern="1200" noProof="0" dirty="0" smtClean="0">
                        <a:effectLst/>
                      </a:endParaRPr>
                    </a:p>
                    <a:p>
                      <a:pPr marL="0" algn="just" defTabSz="457200" rtl="0" eaLnBrk="1" latinLnBrk="0" hangingPunct="1">
                        <a:lnSpc>
                          <a:spcPct val="115000"/>
                        </a:lnSpc>
                        <a:spcAft>
                          <a:spcPts val="0"/>
                        </a:spcAft>
                      </a:pP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l">
                        <a:spcAft>
                          <a:spcPts val="0"/>
                        </a:spcAft>
                      </a:pPr>
                      <a:r>
                        <a:rPr lang="en-ZA" sz="1100" kern="1200" dirty="0" smtClean="0">
                          <a:effectLst/>
                        </a:rPr>
                        <a:t>High volumes of applications were received. Recruitment and selection of 68 internship posts additional to the establishment.</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ZA" sz="1100" kern="1200" dirty="0" smtClean="0">
                          <a:effectLst/>
                        </a:rPr>
                        <a:t>The process to appoint 32 call Centre agent posts to be finalized in Q1 of 2019/20.</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2"/>
                  </a:ext>
                </a:extLst>
              </a:tr>
              <a:tr h="636725">
                <a:tc>
                  <a:txBody>
                    <a:bodyPr/>
                    <a:lstStyle/>
                    <a:p>
                      <a:pPr algn="just">
                        <a:spcAft>
                          <a:spcPts val="0"/>
                        </a:spcAft>
                      </a:pPr>
                      <a:r>
                        <a:rPr lang="en-US" sz="1100">
                          <a:effectLst/>
                        </a:rPr>
                        <a:t>2</a:t>
                      </a:r>
                      <a:endParaRPr lang="en-ZA" sz="110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Number of provincial sites upgraded with free Wi-Fi to access </a:t>
                      </a:r>
                      <a:endParaRPr lang="en-US" alt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smtClean="0">
                          <a:effectLst/>
                        </a:rPr>
                        <a:t>There were delays in the appointment of a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just" defTabSz="457200" rtl="0" eaLnBrk="1" latinLnBrk="0" hangingPunct="1">
                        <a:spcAft>
                          <a:spcPts val="0"/>
                        </a:spcAft>
                        <a:buFont typeface="Symbol"/>
                        <a:buNone/>
                      </a:pPr>
                      <a:r>
                        <a:rPr lang="en-ZA" sz="1100" kern="1200" dirty="0" smtClean="0">
                          <a:effectLst/>
                        </a:rPr>
                        <a:t>Service provider has been appointed and equipment was delivered on 19 March 2019. Implementation to commence in Q1 of 2019/20.</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3"/>
                  </a:ext>
                </a:extLst>
              </a:tr>
              <a:tr h="707624">
                <a:tc>
                  <a:txBody>
                    <a:bodyPr/>
                    <a:lstStyle/>
                    <a:p>
                      <a:pPr algn="just">
                        <a:spcAft>
                          <a:spcPts val="0"/>
                        </a:spcAft>
                      </a:pPr>
                      <a:r>
                        <a:rPr lang="en-US" sz="1100" dirty="0">
                          <a:effectLst/>
                        </a:rPr>
                        <a:t>3</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kern="1200" noProof="0" dirty="0" smtClean="0">
                          <a:effectLst/>
                        </a:rPr>
                        <a:t>Integrated claims management System</a:t>
                      </a:r>
                      <a:r>
                        <a:rPr lang="en-US" sz="1100" kern="1200" baseline="0" noProof="0" dirty="0" smtClean="0">
                          <a:effectLst/>
                        </a:rPr>
                        <a:t> </a:t>
                      </a:r>
                      <a:r>
                        <a:rPr lang="en-US" sz="1100" kern="1200" noProof="0" dirty="0" smtClean="0">
                          <a:effectLst/>
                        </a:rPr>
                        <a:t>(ICMS) implemented</a:t>
                      </a:r>
                      <a:endParaRPr 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smtClean="0">
                          <a:effectLst/>
                        </a:rPr>
                        <a:t>Delay with the appointment of a service provider and approval for Accenture to conduct handover to the new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R="41910" algn="just">
                        <a:spcAft>
                          <a:spcPts val="0"/>
                        </a:spcAft>
                      </a:pPr>
                      <a:r>
                        <a:rPr lang="en-ZA" sz="1100" kern="1200" dirty="0" smtClean="0">
                          <a:effectLst/>
                        </a:rPr>
                        <a:t>The target has been revised and rolled over to the 2019/20 APP.</a:t>
                      </a:r>
                      <a:endParaRPr lang="en-ZA" sz="1100" kern="1200" dirty="0" smtClean="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4"/>
                  </a:ext>
                </a:extLst>
              </a:tr>
              <a:tr h="617149">
                <a:tc>
                  <a:txBody>
                    <a:bodyPr/>
                    <a:lstStyle/>
                    <a:p>
                      <a:pPr algn="just">
                        <a:spcAft>
                          <a:spcPts val="0"/>
                        </a:spcAft>
                      </a:pPr>
                      <a:r>
                        <a:rPr lang="en-ZA" sz="1100" dirty="0" smtClean="0">
                          <a:effectLst/>
                        </a:rPr>
                        <a:t>4</a:t>
                      </a:r>
                      <a:endParaRPr lang="en-ZA" sz="1100" dirty="0">
                        <a:effectLst/>
                        <a:latin typeface="+mn-lt"/>
                        <a:ea typeface="Times New Roman"/>
                        <a:cs typeface="Arial" pitchFamily="34" charset="0"/>
                      </a:endParaRPr>
                    </a:p>
                  </a:txBody>
                  <a:tcPr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u="none" strike="noStrike" kern="1200" baseline="0" noProof="0" dirty="0" smtClean="0"/>
                        <a:t>Number of newly registered employers per year</a:t>
                      </a:r>
                      <a:endParaRPr lang="en-ZA" sz="1000" b="0" i="0" u="none" strike="noStrike" kern="1200" baseline="0" noProof="0" dirty="0" smtClean="0">
                        <a:solidFill>
                          <a:srgbClr val="000000"/>
                        </a:solidFill>
                        <a:latin typeface="+mn-lt"/>
                        <a:ea typeface="+mn-ea"/>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u="none" strike="noStrike" kern="1200" baseline="0" noProof="0" dirty="0" smtClean="0"/>
                        <a:t>Performance was impacted by the systems downtime owing to data centre move.</a:t>
                      </a:r>
                      <a:endParaRPr lang="en-ZA" sz="1000" b="0" i="0" u="none" strike="noStrike" kern="1200" baseline="0" noProof="0" dirty="0" smtClean="0">
                        <a:solidFill>
                          <a:srgbClr val="000000"/>
                        </a:solidFill>
                        <a:latin typeface="+mn-lt"/>
                        <a:ea typeface="+mn-ea"/>
                        <a:cs typeface="Arial" panose="020B0604020202020204"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000" u="none" strike="noStrike" kern="1200" baseline="0" dirty="0" smtClean="0"/>
                        <a:t>The systems stabilized after the data centre move and introduced  online registration.</a:t>
                      </a:r>
                      <a:endParaRPr lang="en-ZA" sz="1000" b="0" i="0" u="none" strike="noStrike" kern="1200" baseline="0" dirty="0">
                        <a:solidFill>
                          <a:srgbClr val="000000"/>
                        </a:solidFill>
                        <a:latin typeface="+mn-lt"/>
                        <a:ea typeface="+mn-ea"/>
                        <a:cs typeface="Arial" panose="020B0604020202020204" pitchFamily="34" charset="0"/>
                      </a:endParaRPr>
                    </a:p>
                  </a:txBody>
                  <a:tcPr marT="0" marB="0"/>
                </a:tc>
                <a:extLst>
                  <a:ext uri="{0D108BD9-81ED-4DB2-BD59-A6C34878D82A}">
                    <a16:rowId xmlns="" xmlns:a16="http://schemas.microsoft.com/office/drawing/2014/main" val="10005"/>
                  </a:ext>
                </a:extLst>
              </a:tr>
              <a:tr h="892242">
                <a:tc>
                  <a:txBody>
                    <a:bodyPr/>
                    <a:lstStyle/>
                    <a:p>
                      <a:pPr algn="just">
                        <a:spcAft>
                          <a:spcPts val="0"/>
                        </a:spcAft>
                      </a:pPr>
                      <a:r>
                        <a:rPr lang="en-ZA" sz="1100" dirty="0" smtClean="0">
                          <a:effectLst/>
                        </a:rPr>
                        <a:t>5</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Percentage of applications with complete information issued with compliance</a:t>
                      </a:r>
                      <a:r>
                        <a:rPr lang="en-ZA" sz="1100" kern="1200" baseline="0" noProof="0" dirty="0" smtClean="0">
                          <a:effectLst/>
                        </a:rPr>
                        <a:t> </a:t>
                      </a:r>
                      <a:r>
                        <a:rPr lang="en-ZA" sz="1100" kern="1200" noProof="0" dirty="0" smtClean="0">
                          <a:effectLst/>
                        </a:rPr>
                        <a:t>certificates or tender letter within 10 working days</a:t>
                      </a:r>
                      <a:endParaRPr lang="en-ZA"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a:spcAft>
                          <a:spcPts val="0"/>
                        </a:spcAft>
                      </a:pPr>
                      <a:r>
                        <a:rPr lang="en-US" sz="1100" kern="1200" dirty="0" smtClean="0">
                          <a:effectLst/>
                        </a:rPr>
                        <a:t>The action plan was implemented and improved month-to-month performance but did not yield expected results for cumulative target.</a:t>
                      </a:r>
                      <a:endParaRPr lang="en-ZA" sz="1100" kern="1200" dirty="0" smtClean="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smtClean="0">
                          <a:effectLst/>
                        </a:rPr>
                        <a:t>Maintain the strategies that were put in place to ensure month-to-month performance in order to achieve the annual target</a:t>
                      </a: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6"/>
                  </a:ext>
                </a:extLst>
              </a:tr>
              <a:tr h="823700">
                <a:tc>
                  <a:txBody>
                    <a:bodyPr/>
                    <a:lstStyle/>
                    <a:p>
                      <a:pPr algn="just">
                        <a:spcAft>
                          <a:spcPts val="0"/>
                        </a:spcAft>
                      </a:pPr>
                      <a:r>
                        <a:rPr lang="en-ZA" sz="1100" dirty="0" smtClean="0">
                          <a:effectLst/>
                        </a:rPr>
                        <a:t>6</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smtClean="0">
                          <a:effectLst/>
                        </a:rPr>
                        <a:t>Number of UIF beneficiaries provided</a:t>
                      </a:r>
                      <a:r>
                        <a:rPr lang="en-ZA" sz="1100" kern="1200" baseline="0" noProof="0" dirty="0" smtClean="0">
                          <a:effectLst/>
                        </a:rPr>
                        <a:t> </a:t>
                      </a:r>
                      <a:r>
                        <a:rPr lang="en-ZA" sz="1100" kern="1200" noProof="0" dirty="0" smtClean="0">
                          <a:effectLst/>
                        </a:rPr>
                        <a:t>with learning and/or work place experience</a:t>
                      </a:r>
                      <a:r>
                        <a:rPr lang="en-ZA" sz="1100" kern="1200" baseline="0" noProof="0" dirty="0" smtClean="0">
                          <a:effectLst/>
                        </a:rPr>
                        <a:t> </a:t>
                      </a:r>
                      <a:r>
                        <a:rPr lang="en-US" sz="1100" kern="1200" noProof="0" dirty="0" smtClean="0">
                          <a:effectLst/>
                        </a:rPr>
                        <a:t>opportunities</a:t>
                      </a:r>
                      <a:endParaRPr lang="en-US" altLang="en-US" sz="1100" kern="1200" noProof="0" dirty="0" smtClean="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US" sz="1100" kern="1200" dirty="0">
                          <a:effectLst/>
                        </a:rPr>
                        <a:t>Delays with the finalization of Request for proposal.</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algn="l" defTabSz="457200" rtl="0" eaLnBrk="1" latinLnBrk="0" hangingPunct="1">
                        <a:spcAft>
                          <a:spcPts val="0"/>
                        </a:spcAft>
                      </a:pPr>
                      <a:r>
                        <a:rPr lang="en-ZA" sz="1100" kern="1200" dirty="0" smtClean="0">
                          <a:effectLst/>
                        </a:rPr>
                        <a:t>The Request for proposals one has been finalized. The target has been revised in the 2019/20 financial year.</a:t>
                      </a:r>
                      <a:endParaRPr lang="en-ZA" sz="1100" kern="1200" dirty="0" smtClean="0">
                        <a:solidFill>
                          <a:srgbClr val="000000"/>
                        </a:solidFill>
                        <a:effectLst/>
                        <a:latin typeface="+mn-lt"/>
                        <a:ea typeface="Times New Roman"/>
                        <a:cs typeface="Arial" panose="020B0604020202020204" pitchFamily="34" charset="0"/>
                      </a:endParaRPr>
                    </a:p>
                  </a:txBody>
                  <a:tcPr marT="0" marB="0"/>
                </a:tc>
                <a:extLst>
                  <a:ext uri="{0D108BD9-81ED-4DB2-BD59-A6C34878D82A}">
                    <a16:rowId xmlns="" xmlns:a16="http://schemas.microsoft.com/office/drawing/2014/main" val="10007"/>
                  </a:ext>
                </a:extLst>
              </a:tr>
            </a:tbl>
          </a:graphicData>
        </a:graphic>
      </p:graphicFrame>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spTree>
    <p:extLst>
      <p:ext uri="{BB962C8B-B14F-4D97-AF65-F5344CB8AC3E}">
        <p14:creationId xmlns:p14="http://schemas.microsoft.com/office/powerpoint/2010/main" xmlns="" val="115103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22</a:t>
            </a:fld>
            <a:endParaRPr lang="en-US" dirty="0"/>
          </a:p>
        </p:txBody>
      </p:sp>
      <p:sp>
        <p:nvSpPr>
          <p:cNvPr id="5" name="Rectangle 4"/>
          <p:cNvSpPr/>
          <p:nvPr/>
        </p:nvSpPr>
        <p:spPr>
          <a:xfrm>
            <a:off x="2095471" y="3068960"/>
            <a:ext cx="7859396"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VOLUMES AND TURNAROUND TIME</a:t>
            </a: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22</a:t>
            </a:r>
            <a:endParaRPr lang="en-ZA" sz="1200" dirty="0">
              <a:solidFill>
                <a:prstClr val="black"/>
              </a:solidFill>
            </a:endParaRPr>
          </a:p>
        </p:txBody>
      </p:sp>
    </p:spTree>
    <p:extLst>
      <p:ext uri="{BB962C8B-B14F-4D97-AF65-F5344CB8AC3E}">
        <p14:creationId xmlns:p14="http://schemas.microsoft.com/office/powerpoint/2010/main" xmlns="" val="622324478"/>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6429" y="1668040"/>
            <a:ext cx="3840427" cy="646331"/>
          </a:xfrm>
          <a:prstGeom prst="rect">
            <a:avLst/>
          </a:prstGeom>
          <a:solidFill>
            <a:srgbClr val="FF0000"/>
          </a:solidFill>
        </p:spPr>
        <p:txBody>
          <a:bodyPr wrap="square" rtlCol="0" anchor="ctr">
            <a:spAutoFit/>
          </a:bodyPr>
          <a:lstStyle/>
          <a:p>
            <a:pPr algn="ctr"/>
            <a:r>
              <a:rPr lang="en-ZA" dirty="0" smtClean="0"/>
              <a:t>90% within 5 weeks = 35 days</a:t>
            </a:r>
          </a:p>
          <a:p>
            <a:pPr algn="ctr"/>
            <a:endParaRPr lang="en-ZA" dirty="0"/>
          </a:p>
        </p:txBody>
      </p:sp>
      <p:sp>
        <p:nvSpPr>
          <p:cNvPr id="4" name="TextBox 3"/>
          <p:cNvSpPr txBox="1"/>
          <p:nvPr/>
        </p:nvSpPr>
        <p:spPr>
          <a:xfrm>
            <a:off x="6672237" y="4020850"/>
            <a:ext cx="3840427" cy="646331"/>
          </a:xfrm>
          <a:prstGeom prst="rect">
            <a:avLst/>
          </a:prstGeom>
          <a:solidFill>
            <a:schemeClr val="accent2">
              <a:lumMod val="20000"/>
              <a:lumOff val="8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20 days</a:t>
            </a:r>
            <a:endParaRPr lang="en-ZA" dirty="0">
              <a:solidFill>
                <a:prstClr val="black"/>
              </a:solidFill>
            </a:endParaRPr>
          </a:p>
        </p:txBody>
      </p:sp>
      <p:sp>
        <p:nvSpPr>
          <p:cNvPr id="5" name="TextBox 4"/>
          <p:cNvSpPr txBox="1"/>
          <p:nvPr/>
        </p:nvSpPr>
        <p:spPr>
          <a:xfrm>
            <a:off x="6717561" y="2771151"/>
            <a:ext cx="3840427" cy="646331"/>
          </a:xfrm>
          <a:prstGeom prst="rect">
            <a:avLst/>
          </a:prstGeom>
          <a:solidFill>
            <a:schemeClr val="accent1">
              <a:lumMod val="20000"/>
              <a:lumOff val="8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10 days</a:t>
            </a:r>
            <a:endParaRPr lang="en-ZA" dirty="0">
              <a:solidFill>
                <a:prstClr val="black"/>
              </a:solidFill>
            </a:endParaRPr>
          </a:p>
        </p:txBody>
      </p:sp>
      <p:sp>
        <p:nvSpPr>
          <p:cNvPr id="6" name="TextBox 5"/>
          <p:cNvSpPr txBox="1"/>
          <p:nvPr/>
        </p:nvSpPr>
        <p:spPr>
          <a:xfrm>
            <a:off x="6717562" y="1558640"/>
            <a:ext cx="3840427" cy="646331"/>
          </a:xfrm>
          <a:prstGeom prst="rect">
            <a:avLst/>
          </a:prstGeom>
          <a:solidFill>
            <a:schemeClr val="accent2">
              <a:lumMod val="20000"/>
              <a:lumOff val="8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1628530" y="739257"/>
            <a:ext cx="3186385" cy="523220"/>
          </a:xfrm>
          <a:prstGeom prst="rect">
            <a:avLst/>
          </a:prstGeom>
          <a:noFill/>
        </p:spPr>
        <p:txBody>
          <a:bodyPr wrap="none" rtlCol="0">
            <a:spAutoFit/>
          </a:bodyPr>
          <a:lstStyle/>
          <a:p>
            <a:r>
              <a:rPr lang="en-ZA" sz="2800" b="1" dirty="0" smtClean="0">
                <a:solidFill>
                  <a:prstClr val="black"/>
                </a:solidFill>
              </a:rPr>
              <a:t>PREVIOUS TARGETS </a:t>
            </a:r>
            <a:endParaRPr lang="en-ZA" sz="2800" b="1" dirty="0">
              <a:solidFill>
                <a:prstClr val="black"/>
              </a:solidFill>
            </a:endParaRPr>
          </a:p>
        </p:txBody>
      </p:sp>
      <p:sp>
        <p:nvSpPr>
          <p:cNvPr id="8" name="TextBox 7"/>
          <p:cNvSpPr txBox="1"/>
          <p:nvPr/>
        </p:nvSpPr>
        <p:spPr>
          <a:xfrm>
            <a:off x="6672237" y="766161"/>
            <a:ext cx="3723776" cy="523220"/>
          </a:xfrm>
          <a:prstGeom prst="rect">
            <a:avLst/>
          </a:prstGeom>
          <a:noFill/>
        </p:spPr>
        <p:txBody>
          <a:bodyPr wrap="none" rtlCol="0">
            <a:spAutoFit/>
          </a:bodyPr>
          <a:lstStyle/>
          <a:p>
            <a:r>
              <a:rPr lang="en-ZA" sz="2800" b="1" dirty="0" smtClean="0">
                <a:solidFill>
                  <a:prstClr val="black"/>
                </a:solidFill>
              </a:rPr>
              <a:t>CHANGING LIVES DRIVE</a:t>
            </a:r>
            <a:endParaRPr lang="en-ZA" sz="2800" b="1" dirty="0">
              <a:solidFill>
                <a:prstClr val="black"/>
              </a:solidFill>
            </a:endParaRPr>
          </a:p>
        </p:txBody>
      </p:sp>
      <p:cxnSp>
        <p:nvCxnSpPr>
          <p:cNvPr id="10" name="Straight Connector 9"/>
          <p:cNvCxnSpPr/>
          <p:nvPr/>
        </p:nvCxnSpPr>
        <p:spPr>
          <a:xfrm>
            <a:off x="6480043" y="1609882"/>
            <a:ext cx="0" cy="36317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795507" y="1558640"/>
            <a:ext cx="0" cy="36516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0168" y="2663430"/>
            <a:ext cx="5564085" cy="1508105"/>
          </a:xfrm>
          <a:prstGeom prst="rect">
            <a:avLst/>
          </a:prstGeom>
          <a:noFill/>
          <a:ln w="12700">
            <a:solidFill>
              <a:schemeClr val="tx1"/>
            </a:solidFill>
          </a:ln>
        </p:spPr>
        <p:txBody>
          <a:bodyPr wrap="square" rtlCol="0">
            <a:spAutoFit/>
          </a:bodyPr>
          <a:lstStyle/>
          <a:p>
            <a:r>
              <a:rPr lang="en-ZA" u="sng" dirty="0" smtClean="0">
                <a:solidFill>
                  <a:prstClr val="black"/>
                </a:solidFill>
              </a:rPr>
              <a:t>Provincial Conditions with stretched targets</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Capacity remained the same</a:t>
            </a:r>
          </a:p>
          <a:p>
            <a:pPr marL="285750" indent="-285750">
              <a:buFont typeface="Arial" panose="020B0604020202020204" pitchFamily="34" charset="0"/>
              <a:buChar char="•"/>
            </a:pPr>
            <a:r>
              <a:rPr lang="en-ZA" sz="1400" dirty="0" smtClean="0">
                <a:solidFill>
                  <a:prstClr val="black"/>
                </a:solidFill>
              </a:rPr>
              <a:t>Process also remained the same</a:t>
            </a:r>
          </a:p>
          <a:p>
            <a:pPr marL="285750" indent="-285750">
              <a:buFont typeface="Arial" panose="020B0604020202020204" pitchFamily="34" charset="0"/>
              <a:buChar char="•"/>
            </a:pPr>
            <a:r>
              <a:rPr lang="en-ZA" sz="1400" dirty="0" smtClean="0">
                <a:solidFill>
                  <a:prstClr val="black"/>
                </a:solidFill>
              </a:rPr>
              <a:t>Technological conditions almost worsen</a:t>
            </a:r>
          </a:p>
          <a:p>
            <a:pPr marL="285750" indent="-285750">
              <a:buFont typeface="Arial" panose="020B0604020202020204" pitchFamily="34" charset="0"/>
              <a:buChar char="•"/>
            </a:pPr>
            <a:r>
              <a:rPr lang="en-ZA" sz="1400" dirty="0" smtClean="0">
                <a:solidFill>
                  <a:prstClr val="black"/>
                </a:solidFill>
              </a:rPr>
              <a:t>Accommodation challenges continued</a:t>
            </a:r>
          </a:p>
        </p:txBody>
      </p:sp>
      <p:sp>
        <p:nvSpPr>
          <p:cNvPr id="16" name="TextBox 15"/>
          <p:cNvSpPr txBox="1"/>
          <p:nvPr/>
        </p:nvSpPr>
        <p:spPr>
          <a:xfrm>
            <a:off x="340276" y="4549958"/>
            <a:ext cx="5760911" cy="2000548"/>
          </a:xfrm>
          <a:prstGeom prst="rect">
            <a:avLst/>
          </a:prstGeom>
          <a:noFill/>
          <a:ln>
            <a:solidFill>
              <a:schemeClr val="tx1"/>
            </a:solidFill>
            <a:prstDash val="sysDash"/>
          </a:ln>
          <a:effectLst>
            <a:glow rad="139700">
              <a:schemeClr val="accent2">
                <a:satMod val="175000"/>
                <a:alpha val="40000"/>
              </a:schemeClr>
            </a:glow>
          </a:effectLst>
        </p:spPr>
        <p:txBody>
          <a:bodyPr wrap="square" rtlCol="0">
            <a:spAutoFit/>
          </a:bodyPr>
          <a:lstStyle/>
          <a:p>
            <a:r>
              <a:rPr lang="en-ZA" u="sng" dirty="0" smtClean="0">
                <a:solidFill>
                  <a:prstClr val="black"/>
                </a:solidFill>
              </a:rPr>
              <a:t>Provincial Teams attitude</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Lets give the targets a try</a:t>
            </a:r>
          </a:p>
          <a:p>
            <a:pPr marL="285750" indent="-285750">
              <a:buFont typeface="Arial" panose="020B0604020202020204" pitchFamily="34" charset="0"/>
              <a:buChar char="•"/>
            </a:pPr>
            <a:r>
              <a:rPr lang="en-ZA" sz="1400" dirty="0" smtClean="0">
                <a:solidFill>
                  <a:prstClr val="black"/>
                </a:solidFill>
              </a:rPr>
              <a:t>Lets try within our current means to meet the targets</a:t>
            </a:r>
          </a:p>
          <a:p>
            <a:pPr marL="285750" indent="-285750">
              <a:buFont typeface="Arial" panose="020B0604020202020204" pitchFamily="34" charset="0"/>
              <a:buChar char="•"/>
            </a:pPr>
            <a:r>
              <a:rPr lang="en-ZA" sz="1400" dirty="0" smtClean="0">
                <a:solidFill>
                  <a:prstClr val="black"/>
                </a:solidFill>
              </a:rPr>
              <a:t>Above all lets be creative; innovate and do more with less where possible</a:t>
            </a:r>
          </a:p>
          <a:p>
            <a:pPr marL="285750" indent="-285750">
              <a:buFont typeface="Arial" panose="020B0604020202020204" pitchFamily="34" charset="0"/>
              <a:buChar char="•"/>
            </a:pPr>
            <a:r>
              <a:rPr lang="en-ZA" sz="1400" dirty="0" smtClean="0">
                <a:solidFill>
                  <a:prstClr val="black"/>
                </a:solidFill>
              </a:rPr>
              <a:t>Our targets has been stretched and we are also elastic; so lets go for it and see how far we can be stretched.</a:t>
            </a:r>
          </a:p>
          <a:p>
            <a:pPr marL="285750" indent="-285750">
              <a:buFont typeface="Arial" panose="020B0604020202020204" pitchFamily="34" charset="0"/>
              <a:buChar char="•"/>
            </a:pPr>
            <a:endParaRPr lang="en-ZA" dirty="0">
              <a:solidFill>
                <a:prstClr val="black"/>
              </a:solidFill>
            </a:endParaRPr>
          </a:p>
        </p:txBody>
      </p:sp>
      <p:sp>
        <p:nvSpPr>
          <p:cNvPr id="13"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23</a:t>
            </a:r>
            <a:endParaRPr lang="en-ZA" sz="1200" dirty="0">
              <a:solidFill>
                <a:prstClr val="black"/>
              </a:solidFill>
            </a:endParaRPr>
          </a:p>
        </p:txBody>
      </p:sp>
      <p:cxnSp>
        <p:nvCxnSpPr>
          <p:cNvPr id="9" name="Straight Arrow Connector 8"/>
          <p:cNvCxnSpPr>
            <a:stCxn id="3" idx="3"/>
          </p:cNvCxnSpPr>
          <p:nvPr/>
        </p:nvCxnSpPr>
        <p:spPr>
          <a:xfrm flipV="1">
            <a:off x="4846856" y="1991205"/>
            <a:ext cx="187070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1137877"/>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468" y="1718310"/>
            <a:ext cx="3440989" cy="646331"/>
          </a:xfrm>
          <a:prstGeom prst="rect">
            <a:avLst/>
          </a:prstGeom>
          <a:solidFill>
            <a:srgbClr val="FF0000"/>
          </a:solidFill>
        </p:spPr>
        <p:txBody>
          <a:bodyPr wrap="square" rtlCol="0">
            <a:spAutoFit/>
          </a:bodyPr>
          <a:lstStyle/>
          <a:p>
            <a:r>
              <a:rPr lang="en-ZA" b="1" dirty="0" smtClean="0"/>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4782697" y="4011649"/>
            <a:ext cx="3840427" cy="584775"/>
          </a:xfrm>
          <a:prstGeom prst="rect">
            <a:avLst/>
          </a:prstGeom>
          <a:solidFill>
            <a:schemeClr val="accent2">
              <a:lumMod val="40000"/>
              <a:lumOff val="60000"/>
            </a:schemeClr>
          </a:solidFill>
        </p:spPr>
        <p:txBody>
          <a:bodyPr wrap="square" rtlCol="0">
            <a:spAutoFit/>
          </a:bodyPr>
          <a:lstStyle/>
          <a:p>
            <a:r>
              <a:rPr lang="en-ZA" sz="1600" b="1" dirty="0" smtClean="0">
                <a:solidFill>
                  <a:srgbClr val="FF0000"/>
                </a:solidFill>
              </a:rPr>
              <a:t>Deceased Benefit</a:t>
            </a:r>
          </a:p>
          <a:p>
            <a:r>
              <a:rPr lang="en-ZA" sz="1600" dirty="0" smtClean="0">
                <a:solidFill>
                  <a:prstClr val="black"/>
                </a:solidFill>
              </a:rPr>
              <a:t>90% within 20 days</a:t>
            </a:r>
            <a:endParaRPr lang="en-ZA" sz="1600" dirty="0">
              <a:solidFill>
                <a:prstClr val="black"/>
              </a:solidFill>
            </a:endParaRPr>
          </a:p>
        </p:txBody>
      </p:sp>
      <p:sp>
        <p:nvSpPr>
          <p:cNvPr id="5" name="TextBox 4"/>
          <p:cNvSpPr txBox="1"/>
          <p:nvPr/>
        </p:nvSpPr>
        <p:spPr>
          <a:xfrm>
            <a:off x="4776053" y="2828429"/>
            <a:ext cx="3840427" cy="584775"/>
          </a:xfrm>
          <a:prstGeom prst="rect">
            <a:avLst/>
          </a:prstGeom>
          <a:solidFill>
            <a:schemeClr val="accent1">
              <a:lumMod val="40000"/>
              <a:lumOff val="60000"/>
            </a:schemeClr>
          </a:solidFill>
        </p:spPr>
        <p:txBody>
          <a:bodyPr wrap="square" rtlCol="0">
            <a:spAutoFit/>
          </a:bodyPr>
          <a:lstStyle/>
          <a:p>
            <a:r>
              <a:rPr lang="en-ZA" sz="1600" b="1" dirty="0" smtClean="0">
                <a:solidFill>
                  <a:srgbClr val="FF0000"/>
                </a:solidFill>
              </a:rPr>
              <a:t>In-Service Benefits</a:t>
            </a:r>
          </a:p>
          <a:p>
            <a:r>
              <a:rPr lang="en-ZA" sz="1600" dirty="0" smtClean="0">
                <a:solidFill>
                  <a:prstClr val="black"/>
                </a:solidFill>
              </a:rPr>
              <a:t>90% within 10 days</a:t>
            </a:r>
            <a:endParaRPr lang="en-ZA" sz="1600" dirty="0">
              <a:solidFill>
                <a:prstClr val="black"/>
              </a:solidFill>
            </a:endParaRPr>
          </a:p>
        </p:txBody>
      </p:sp>
      <p:sp>
        <p:nvSpPr>
          <p:cNvPr id="6" name="TextBox 5"/>
          <p:cNvSpPr txBox="1"/>
          <p:nvPr/>
        </p:nvSpPr>
        <p:spPr>
          <a:xfrm>
            <a:off x="4776049" y="1753073"/>
            <a:ext cx="3840427" cy="584775"/>
          </a:xfrm>
          <a:prstGeom prst="rect">
            <a:avLst/>
          </a:prstGeom>
          <a:solidFill>
            <a:schemeClr val="accent2">
              <a:lumMod val="40000"/>
              <a:lumOff val="60000"/>
            </a:schemeClr>
          </a:solidFill>
        </p:spPr>
        <p:txBody>
          <a:bodyPr wrap="square" rtlCol="0">
            <a:spAutoFit/>
          </a:bodyPr>
          <a:lstStyle/>
          <a:p>
            <a:r>
              <a:rPr lang="en-ZA" sz="1600" b="1" dirty="0" smtClean="0">
                <a:solidFill>
                  <a:srgbClr val="FF0000"/>
                </a:solidFill>
              </a:rPr>
              <a:t>Unemployed Benefits</a:t>
            </a:r>
          </a:p>
          <a:p>
            <a:r>
              <a:rPr lang="en-ZA" sz="1600" dirty="0" smtClean="0">
                <a:solidFill>
                  <a:prstClr val="black"/>
                </a:solidFill>
              </a:rPr>
              <a:t>90% within 15 days</a:t>
            </a:r>
            <a:endParaRPr lang="en-ZA" sz="1600" dirty="0">
              <a:solidFill>
                <a:prstClr val="black"/>
              </a:solidFill>
            </a:endParaRPr>
          </a:p>
        </p:txBody>
      </p:sp>
      <p:sp>
        <p:nvSpPr>
          <p:cNvPr id="2" name="TextBox 1"/>
          <p:cNvSpPr txBox="1"/>
          <p:nvPr/>
        </p:nvSpPr>
        <p:spPr>
          <a:xfrm>
            <a:off x="9644803" y="1845406"/>
            <a:ext cx="1536172" cy="461665"/>
          </a:xfrm>
          <a:prstGeom prst="rect">
            <a:avLst/>
          </a:prstGeom>
          <a:noFill/>
        </p:spPr>
        <p:txBody>
          <a:bodyPr wrap="square" rtlCol="0">
            <a:spAutoFit/>
          </a:bodyPr>
          <a:lstStyle/>
          <a:p>
            <a:pPr algn="ctr"/>
            <a:r>
              <a:rPr lang="en-ZA" sz="2400" b="1" dirty="0" smtClean="0">
                <a:solidFill>
                  <a:prstClr val="black"/>
                </a:solidFill>
              </a:rPr>
              <a:t>57%</a:t>
            </a:r>
            <a:endParaRPr lang="en-ZA" sz="2400" b="1" dirty="0">
              <a:solidFill>
                <a:prstClr val="black"/>
              </a:solidFill>
            </a:endParaRPr>
          </a:p>
        </p:txBody>
      </p:sp>
      <p:sp>
        <p:nvSpPr>
          <p:cNvPr id="17" name="TextBox 16"/>
          <p:cNvSpPr txBox="1"/>
          <p:nvPr/>
        </p:nvSpPr>
        <p:spPr>
          <a:xfrm>
            <a:off x="9644803" y="4073204"/>
            <a:ext cx="1536172" cy="461665"/>
          </a:xfrm>
          <a:prstGeom prst="rect">
            <a:avLst/>
          </a:prstGeom>
          <a:noFill/>
        </p:spPr>
        <p:txBody>
          <a:bodyPr wrap="square" rtlCol="0">
            <a:spAutoFit/>
          </a:bodyPr>
          <a:lstStyle/>
          <a:p>
            <a:pPr algn="ctr"/>
            <a:r>
              <a:rPr lang="en-ZA" sz="2400" b="1" dirty="0" smtClean="0">
                <a:solidFill>
                  <a:prstClr val="black"/>
                </a:solidFill>
              </a:rPr>
              <a:t>71%</a:t>
            </a:r>
            <a:endParaRPr lang="en-ZA" sz="2400" b="1" dirty="0">
              <a:solidFill>
                <a:prstClr val="black"/>
              </a:solidFill>
            </a:endParaRPr>
          </a:p>
        </p:txBody>
      </p:sp>
      <p:sp>
        <p:nvSpPr>
          <p:cNvPr id="18" name="TextBox 17"/>
          <p:cNvSpPr txBox="1"/>
          <p:nvPr/>
        </p:nvSpPr>
        <p:spPr>
          <a:xfrm>
            <a:off x="9644803" y="2828429"/>
            <a:ext cx="1536172" cy="461665"/>
          </a:xfrm>
          <a:prstGeom prst="rect">
            <a:avLst/>
          </a:prstGeom>
          <a:noFill/>
        </p:spPr>
        <p:txBody>
          <a:bodyPr wrap="square" rtlCol="0">
            <a:spAutoFit/>
          </a:bodyPr>
          <a:lstStyle/>
          <a:p>
            <a:pPr algn="ctr"/>
            <a:r>
              <a:rPr lang="en-ZA" sz="2400" b="1" dirty="0" smtClean="0">
                <a:solidFill>
                  <a:prstClr val="black"/>
                </a:solidFill>
              </a:rPr>
              <a:t>85%</a:t>
            </a:r>
            <a:endParaRPr lang="en-ZA" sz="2400" b="1" dirty="0">
              <a:solidFill>
                <a:prstClr val="black"/>
              </a:solidFill>
            </a:endParaRPr>
          </a:p>
        </p:txBody>
      </p:sp>
      <p:sp>
        <p:nvSpPr>
          <p:cNvPr id="9" name="TextBox 8"/>
          <p:cNvSpPr txBox="1"/>
          <p:nvPr/>
        </p:nvSpPr>
        <p:spPr>
          <a:xfrm>
            <a:off x="416084" y="3151508"/>
            <a:ext cx="3360373" cy="3539430"/>
          </a:xfrm>
          <a:prstGeom prst="rect">
            <a:avLst/>
          </a:prstGeom>
          <a:noFill/>
          <a:ln w="28575">
            <a:solidFill>
              <a:srgbClr val="FF0000"/>
            </a:solidFill>
          </a:ln>
        </p:spPr>
        <p:txBody>
          <a:bodyPr wrap="square" rtlCol="0">
            <a:spAutoFit/>
          </a:bodyPr>
          <a:lstStyle/>
          <a:p>
            <a:pPr algn="just"/>
            <a:r>
              <a:rPr lang="en-ZA" sz="1600" dirty="0" smtClean="0">
                <a:solidFill>
                  <a:prstClr val="black"/>
                </a:solidFill>
              </a:rPr>
              <a:t>Overall for 2017/18 UIF achieved 89% i.e. 89% claims were processed with five weeks of 35 calendar days. Bearing in mind that UIF received just over 720 000 claims per year and 80% of these are unemployment benefit claims and the balance is the other claims categories.</a:t>
            </a:r>
          </a:p>
          <a:p>
            <a:pPr algn="just"/>
            <a:endParaRPr lang="en-ZA" sz="1600" dirty="0">
              <a:solidFill>
                <a:prstClr val="black"/>
              </a:solidFill>
            </a:endParaRPr>
          </a:p>
          <a:p>
            <a:pPr algn="just"/>
            <a:r>
              <a:rPr lang="en-ZA" sz="1600" dirty="0" smtClean="0">
                <a:solidFill>
                  <a:prstClr val="black"/>
                </a:solidFill>
              </a:rPr>
              <a:t>This is also the first time that as UIF we have stratified the claims into categories.</a:t>
            </a:r>
          </a:p>
          <a:p>
            <a:pPr algn="just"/>
            <a:endParaRPr lang="en-ZA" sz="1600" dirty="0">
              <a:solidFill>
                <a:prstClr val="black"/>
              </a:solidFill>
            </a:endParaRPr>
          </a:p>
          <a:p>
            <a:pPr algn="just"/>
            <a:endParaRPr lang="en-ZA" sz="1600" dirty="0">
              <a:solidFill>
                <a:prstClr val="black"/>
              </a:solidFill>
              <a:latin typeface="Arial Narrow" panose="020B0606020202030204" pitchFamily="34" charset="0"/>
            </a:endParaRPr>
          </a:p>
        </p:txBody>
      </p:sp>
      <p:sp>
        <p:nvSpPr>
          <p:cNvPr id="12" name="TextBox 11"/>
          <p:cNvSpPr txBox="1"/>
          <p:nvPr/>
        </p:nvSpPr>
        <p:spPr>
          <a:xfrm>
            <a:off x="4782732" y="5052365"/>
            <a:ext cx="6398279" cy="1384995"/>
          </a:xfrm>
          <a:prstGeom prst="rect">
            <a:avLst/>
          </a:prstGeom>
          <a:noFill/>
          <a:ln w="19050">
            <a:solidFill>
              <a:srgbClr val="0070C0"/>
            </a:solidFill>
          </a:ln>
        </p:spPr>
        <p:txBody>
          <a:bodyPr wrap="square" rtlCol="0">
            <a:spAutoFit/>
          </a:bodyPr>
          <a:lstStyle/>
          <a:p>
            <a:r>
              <a:rPr lang="en-ZA" dirty="0" smtClean="0">
                <a:solidFill>
                  <a:prstClr val="black"/>
                </a:solidFill>
              </a:rPr>
              <a:t>Quarter 4 achievements:</a:t>
            </a:r>
          </a:p>
          <a:p>
            <a:endParaRPr lang="en-ZA" dirty="0">
              <a:solidFill>
                <a:prstClr val="black"/>
              </a:solidFill>
            </a:endParaRPr>
          </a:p>
          <a:p>
            <a:pPr marL="342900" indent="-342900">
              <a:buFontTx/>
              <a:buAutoNum type="arabicPeriod"/>
            </a:pPr>
            <a:r>
              <a:rPr lang="en-ZA" sz="1600" dirty="0" smtClean="0">
                <a:solidFill>
                  <a:prstClr val="black"/>
                </a:solidFill>
              </a:rPr>
              <a:t>Unemployment: 94% within 15 days. </a:t>
            </a:r>
            <a:r>
              <a:rPr lang="en-ZA" sz="1600" dirty="0" smtClean="0">
                <a:solidFill>
                  <a:srgbClr val="FF0000"/>
                </a:solidFill>
              </a:rPr>
              <a:t>4%</a:t>
            </a:r>
            <a:r>
              <a:rPr lang="en-ZA" sz="1600" dirty="0" smtClean="0">
                <a:solidFill>
                  <a:prstClr val="black"/>
                </a:solidFill>
              </a:rPr>
              <a:t> above target.</a:t>
            </a:r>
          </a:p>
          <a:p>
            <a:pPr marL="342900" indent="-342900">
              <a:buFontTx/>
              <a:buAutoNum type="arabicPeriod"/>
            </a:pPr>
            <a:r>
              <a:rPr lang="en-ZA" sz="1600" dirty="0" smtClean="0">
                <a:solidFill>
                  <a:prstClr val="black"/>
                </a:solidFill>
              </a:rPr>
              <a:t>In-Service Benefits: 91% within 10 days, surpassed target by </a:t>
            </a:r>
            <a:r>
              <a:rPr lang="en-ZA" sz="1600" dirty="0" smtClean="0">
                <a:solidFill>
                  <a:srgbClr val="FF0000"/>
                </a:solidFill>
              </a:rPr>
              <a:t>2%.</a:t>
            </a:r>
          </a:p>
          <a:p>
            <a:pPr marL="342900" indent="-342900">
              <a:buFontTx/>
              <a:buAutoNum type="arabicPeriod"/>
            </a:pPr>
            <a:r>
              <a:rPr lang="en-ZA" sz="1600" dirty="0" smtClean="0">
                <a:solidFill>
                  <a:prstClr val="black"/>
                </a:solidFill>
              </a:rPr>
              <a:t>Deceased benefits: 91% within 20 days which exceeded by </a:t>
            </a:r>
            <a:r>
              <a:rPr lang="en-ZA" sz="1600" dirty="0" smtClean="0">
                <a:solidFill>
                  <a:srgbClr val="FF0000"/>
                </a:solidFill>
              </a:rPr>
              <a:t>2%</a:t>
            </a:r>
            <a:r>
              <a:rPr lang="en-ZA" sz="1600" dirty="0" smtClean="0">
                <a:solidFill>
                  <a:prstClr val="black"/>
                </a:solidFill>
              </a:rPr>
              <a:t>.</a:t>
            </a:r>
            <a:endParaRPr lang="en-ZA" sz="1600" dirty="0">
              <a:solidFill>
                <a:prstClr val="black"/>
              </a:solidFill>
            </a:endParaRPr>
          </a:p>
        </p:txBody>
      </p:sp>
      <p:cxnSp>
        <p:nvCxnSpPr>
          <p:cNvPr id="20" name="Straight Arrow Connector 19"/>
          <p:cNvCxnSpPr/>
          <p:nvPr/>
        </p:nvCxnSpPr>
        <p:spPr>
          <a:xfrm>
            <a:off x="3833017" y="2041475"/>
            <a:ext cx="60026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75787" y="915025"/>
            <a:ext cx="0" cy="57107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7"/>
          <p:cNvSpPr txBox="1"/>
          <p:nvPr/>
        </p:nvSpPr>
        <p:spPr>
          <a:xfrm>
            <a:off x="11415197" y="312541"/>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24</a:t>
            </a:r>
            <a:endParaRPr lang="en-ZA" sz="1200" dirty="0">
              <a:solidFill>
                <a:prstClr val="black"/>
              </a:solidFill>
            </a:endParaRPr>
          </a:p>
        </p:txBody>
      </p:sp>
      <p:sp>
        <p:nvSpPr>
          <p:cNvPr id="19" name="TextBox 18"/>
          <p:cNvSpPr txBox="1"/>
          <p:nvPr/>
        </p:nvSpPr>
        <p:spPr>
          <a:xfrm>
            <a:off x="646632" y="801432"/>
            <a:ext cx="3186385" cy="523220"/>
          </a:xfrm>
          <a:prstGeom prst="rect">
            <a:avLst/>
          </a:prstGeom>
          <a:noFill/>
        </p:spPr>
        <p:txBody>
          <a:bodyPr wrap="none" rtlCol="0">
            <a:spAutoFit/>
          </a:bodyPr>
          <a:lstStyle/>
          <a:p>
            <a:r>
              <a:rPr lang="en-ZA" sz="2800" b="1" dirty="0" smtClean="0">
                <a:solidFill>
                  <a:prstClr val="black"/>
                </a:solidFill>
              </a:rPr>
              <a:t>PREVIOUS TARGETS </a:t>
            </a:r>
            <a:endParaRPr lang="en-ZA" sz="2800" b="1" dirty="0">
              <a:solidFill>
                <a:prstClr val="black"/>
              </a:solidFill>
            </a:endParaRPr>
          </a:p>
        </p:txBody>
      </p:sp>
      <p:sp>
        <p:nvSpPr>
          <p:cNvPr id="21" name="TextBox 20"/>
          <p:cNvSpPr txBox="1"/>
          <p:nvPr/>
        </p:nvSpPr>
        <p:spPr>
          <a:xfrm>
            <a:off x="4899348" y="915025"/>
            <a:ext cx="3723776" cy="523220"/>
          </a:xfrm>
          <a:prstGeom prst="rect">
            <a:avLst/>
          </a:prstGeom>
          <a:noFill/>
        </p:spPr>
        <p:txBody>
          <a:bodyPr wrap="none" rtlCol="0">
            <a:spAutoFit/>
          </a:bodyPr>
          <a:lstStyle/>
          <a:p>
            <a:r>
              <a:rPr lang="en-ZA" sz="2800" b="1" dirty="0" smtClean="0">
                <a:solidFill>
                  <a:prstClr val="black"/>
                </a:solidFill>
              </a:rPr>
              <a:t>CHANGING LIVES DRIVE</a:t>
            </a:r>
            <a:endParaRPr lang="en-ZA" sz="2800" b="1" dirty="0">
              <a:solidFill>
                <a:prstClr val="black"/>
              </a:solidFill>
            </a:endParaRPr>
          </a:p>
        </p:txBody>
      </p:sp>
      <p:sp>
        <p:nvSpPr>
          <p:cNvPr id="10" name="TextBox 9"/>
          <p:cNvSpPr txBox="1"/>
          <p:nvPr/>
        </p:nvSpPr>
        <p:spPr>
          <a:xfrm>
            <a:off x="9317139" y="616141"/>
            <a:ext cx="2666512" cy="707886"/>
          </a:xfrm>
          <a:prstGeom prst="rect">
            <a:avLst/>
          </a:prstGeom>
          <a:noFill/>
        </p:spPr>
        <p:txBody>
          <a:bodyPr wrap="square" rtlCol="0">
            <a:spAutoFit/>
          </a:bodyPr>
          <a:lstStyle/>
          <a:p>
            <a:pPr algn="ctr"/>
            <a:r>
              <a:rPr lang="en-ZA" sz="2000" b="1" dirty="0" smtClean="0"/>
              <a:t>% STRETCH OF TARGETS </a:t>
            </a:r>
            <a:endParaRPr lang="en-ZA" sz="2000" b="1" dirty="0"/>
          </a:p>
        </p:txBody>
      </p:sp>
    </p:spTree>
    <p:extLst>
      <p:ext uri="{BB962C8B-B14F-4D97-AF65-F5344CB8AC3E}">
        <p14:creationId xmlns:p14="http://schemas.microsoft.com/office/powerpoint/2010/main" xmlns="" val="4114303862"/>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361" y="865984"/>
            <a:ext cx="3840427" cy="646331"/>
          </a:xfrm>
          <a:prstGeom prst="rect">
            <a:avLst/>
          </a:prstGeom>
          <a:solidFill>
            <a:schemeClr val="accent3">
              <a:lumMod val="40000"/>
              <a:lumOff val="60000"/>
            </a:schemeClr>
          </a:solidFill>
        </p:spPr>
        <p:txBody>
          <a:bodyPr wrap="square" rtlCol="0">
            <a:spAutoFit/>
          </a:bodyPr>
          <a:lstStyle/>
          <a:p>
            <a:r>
              <a:rPr lang="en-ZA" b="1" dirty="0" smtClean="0">
                <a:solidFill>
                  <a:srgbClr val="FF0000"/>
                </a:solidFill>
              </a:rPr>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4776072" y="3212979"/>
            <a:ext cx="3048143" cy="646331"/>
          </a:xfrm>
          <a:prstGeom prst="rect">
            <a:avLst/>
          </a:prstGeom>
          <a:solidFill>
            <a:schemeClr val="bg2">
              <a:lumMod val="9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10 days</a:t>
            </a:r>
            <a:endParaRPr lang="en-ZA" dirty="0">
              <a:solidFill>
                <a:prstClr val="black"/>
              </a:solidFill>
            </a:endParaRPr>
          </a:p>
        </p:txBody>
      </p:sp>
      <p:sp>
        <p:nvSpPr>
          <p:cNvPr id="5" name="TextBox 4"/>
          <p:cNvSpPr txBox="1"/>
          <p:nvPr/>
        </p:nvSpPr>
        <p:spPr>
          <a:xfrm>
            <a:off x="4776072" y="2061126"/>
            <a:ext cx="3048143" cy="646331"/>
          </a:xfrm>
          <a:prstGeom prst="rect">
            <a:avLst/>
          </a:prstGeom>
          <a:solidFill>
            <a:schemeClr val="accent1">
              <a:lumMod val="40000"/>
              <a:lumOff val="6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5 days</a:t>
            </a:r>
            <a:endParaRPr lang="en-ZA" dirty="0">
              <a:solidFill>
                <a:prstClr val="black"/>
              </a:solidFill>
            </a:endParaRPr>
          </a:p>
        </p:txBody>
      </p:sp>
      <p:sp>
        <p:nvSpPr>
          <p:cNvPr id="6" name="TextBox 5"/>
          <p:cNvSpPr txBox="1"/>
          <p:nvPr/>
        </p:nvSpPr>
        <p:spPr>
          <a:xfrm>
            <a:off x="4776052" y="885306"/>
            <a:ext cx="3048141" cy="646331"/>
          </a:xfrm>
          <a:prstGeom prst="rect">
            <a:avLst/>
          </a:prstGeom>
          <a:solidFill>
            <a:schemeClr val="accent2">
              <a:lumMod val="40000"/>
              <a:lumOff val="6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1231156" y="369921"/>
            <a:ext cx="1760803" cy="369332"/>
          </a:xfrm>
          <a:prstGeom prst="rect">
            <a:avLst/>
          </a:prstGeom>
          <a:solidFill>
            <a:schemeClr val="accent5"/>
          </a:solidFill>
        </p:spPr>
        <p:txBody>
          <a:bodyPr wrap="none" rtlCol="0">
            <a:spAutoFit/>
          </a:bodyPr>
          <a:lstStyle/>
          <a:p>
            <a:r>
              <a:rPr lang="en-ZA" dirty="0" smtClean="0">
                <a:solidFill>
                  <a:prstClr val="black"/>
                </a:solidFill>
              </a:rPr>
              <a:t>Previous Targets </a:t>
            </a:r>
            <a:endParaRPr lang="en-ZA" dirty="0">
              <a:solidFill>
                <a:prstClr val="black"/>
              </a:solidFill>
            </a:endParaRPr>
          </a:p>
        </p:txBody>
      </p:sp>
      <p:sp>
        <p:nvSpPr>
          <p:cNvPr id="8" name="TextBox 7"/>
          <p:cNvSpPr txBox="1"/>
          <p:nvPr/>
        </p:nvSpPr>
        <p:spPr>
          <a:xfrm>
            <a:off x="5232093" y="369921"/>
            <a:ext cx="2046073" cy="369332"/>
          </a:xfrm>
          <a:prstGeom prst="rect">
            <a:avLst/>
          </a:prstGeom>
          <a:solidFill>
            <a:schemeClr val="accent5"/>
          </a:solidFill>
        </p:spPr>
        <p:txBody>
          <a:bodyPr wrap="none" rtlCol="0">
            <a:spAutoFit/>
          </a:bodyPr>
          <a:lstStyle/>
          <a:p>
            <a:r>
              <a:rPr lang="en-ZA" dirty="0" smtClean="0">
                <a:solidFill>
                  <a:prstClr val="black"/>
                </a:solidFill>
              </a:rPr>
              <a:t>Changing lives drive</a:t>
            </a:r>
            <a:endParaRPr lang="en-ZA" dirty="0">
              <a:solidFill>
                <a:prstClr val="black"/>
              </a:solidFill>
            </a:endParaRPr>
          </a:p>
        </p:txBody>
      </p:sp>
      <p:sp>
        <p:nvSpPr>
          <p:cNvPr id="13" name="TextBox 12"/>
          <p:cNvSpPr txBox="1"/>
          <p:nvPr/>
        </p:nvSpPr>
        <p:spPr>
          <a:xfrm>
            <a:off x="8518497" y="384242"/>
            <a:ext cx="3580121" cy="369332"/>
          </a:xfrm>
          <a:prstGeom prst="rect">
            <a:avLst/>
          </a:prstGeom>
          <a:solidFill>
            <a:schemeClr val="accent5"/>
          </a:solidFill>
        </p:spPr>
        <p:txBody>
          <a:bodyPr wrap="square" rtlCol="0">
            <a:spAutoFit/>
          </a:bodyPr>
          <a:lstStyle/>
          <a:p>
            <a:r>
              <a:rPr lang="en-ZA" dirty="0" smtClean="0">
                <a:solidFill>
                  <a:prstClr val="black"/>
                </a:solidFill>
              </a:rPr>
              <a:t>Reviewed2018/19 Targets</a:t>
            </a:r>
            <a:endParaRPr lang="en-ZA" dirty="0">
              <a:solidFill>
                <a:prstClr val="black"/>
              </a:solidFill>
            </a:endParaRPr>
          </a:p>
        </p:txBody>
      </p:sp>
      <p:sp>
        <p:nvSpPr>
          <p:cNvPr id="9" name="TextBox 8"/>
          <p:cNvSpPr txBox="1"/>
          <p:nvPr/>
        </p:nvSpPr>
        <p:spPr>
          <a:xfrm>
            <a:off x="431372" y="1916836"/>
            <a:ext cx="3360373" cy="3416320"/>
          </a:xfrm>
          <a:prstGeom prst="rect">
            <a:avLst/>
          </a:prstGeom>
          <a:noFill/>
          <a:ln w="28575">
            <a:solidFill>
              <a:schemeClr val="tx1"/>
            </a:solidFill>
          </a:ln>
        </p:spPr>
        <p:txBody>
          <a:bodyPr wrap="square" rtlCol="0">
            <a:spAutoFit/>
          </a:bodyPr>
          <a:lstStyle/>
          <a:p>
            <a:pPr algn="just"/>
            <a:r>
              <a:rPr lang="en-ZA" dirty="0" smtClean="0">
                <a:solidFill>
                  <a:prstClr val="black"/>
                </a:solidFill>
                <a:latin typeface="Arial Narrow" panose="020B0606020202030204" pitchFamily="34" charset="0"/>
              </a:rPr>
              <a:t>Overall for 2018/18 UIF achieved 89% i.e. 89% claims were processed with five weeks of 35 calendar days. Bearing in mind that UIF received just over 720 000 claims per year and 80% of these are unemployment benefit claims and the balance is the other claims categories.</a:t>
            </a:r>
          </a:p>
          <a:p>
            <a:pPr algn="just"/>
            <a:endParaRPr lang="en-ZA" dirty="0">
              <a:solidFill>
                <a:prstClr val="black"/>
              </a:solidFill>
              <a:latin typeface="Arial Narrow" panose="020B0606020202030204" pitchFamily="34" charset="0"/>
            </a:endParaRPr>
          </a:p>
          <a:p>
            <a:pPr algn="just"/>
            <a:r>
              <a:rPr lang="en-ZA" dirty="0" smtClean="0">
                <a:solidFill>
                  <a:prstClr val="black"/>
                </a:solidFill>
                <a:latin typeface="Arial Narrow" panose="020B0606020202030204" pitchFamily="34" charset="0"/>
              </a:rPr>
              <a:t>This is also the first time that as UIF we have stratified the claims into categories.</a:t>
            </a:r>
            <a:endParaRPr lang="en-ZA" dirty="0">
              <a:solidFill>
                <a:prstClr val="black"/>
              </a:solidFill>
              <a:latin typeface="Arial Narrow" panose="020B0606020202030204" pitchFamily="34" charset="0"/>
            </a:endParaRPr>
          </a:p>
        </p:txBody>
      </p:sp>
      <p:sp>
        <p:nvSpPr>
          <p:cNvPr id="12" name="TextBox 11"/>
          <p:cNvSpPr txBox="1"/>
          <p:nvPr/>
        </p:nvSpPr>
        <p:spPr>
          <a:xfrm>
            <a:off x="4815136" y="4161575"/>
            <a:ext cx="6398279" cy="1477328"/>
          </a:xfrm>
          <a:prstGeom prst="rect">
            <a:avLst/>
          </a:prstGeom>
          <a:noFill/>
          <a:ln w="19050">
            <a:solidFill>
              <a:schemeClr val="tx1"/>
            </a:solidFill>
          </a:ln>
        </p:spPr>
        <p:txBody>
          <a:bodyPr wrap="square" rtlCol="0">
            <a:spAutoFit/>
          </a:bodyPr>
          <a:lstStyle/>
          <a:p>
            <a:pPr algn="just"/>
            <a:r>
              <a:rPr lang="en-ZA" dirty="0" smtClean="0">
                <a:solidFill>
                  <a:prstClr val="black"/>
                </a:solidFill>
                <a:latin typeface="Arial Narrow" panose="020B0606020202030204" pitchFamily="34" charset="0"/>
              </a:rPr>
              <a:t>Upon analysis of Quarter 2 and Quarter 3 results the stretched targets were reviewed in line with conditions on the ground and consultation with Labour Centre Heads; CDPO and Provincial Leadership at the Dexcom. The above targets are achievable after the proof of concept in 2017/18 year.</a:t>
            </a:r>
            <a:endParaRPr lang="en-ZA" dirty="0">
              <a:solidFill>
                <a:prstClr val="black"/>
              </a:solidFill>
              <a:latin typeface="Arial Narrow" panose="020B0606020202030204" pitchFamily="34" charset="0"/>
            </a:endParaRPr>
          </a:p>
        </p:txBody>
      </p:sp>
      <p:cxnSp>
        <p:nvCxnSpPr>
          <p:cNvPr id="20" name="Straight Arrow Connector 19"/>
          <p:cNvCxnSpPr>
            <a:endCxn id="6" idx="1"/>
          </p:cNvCxnSpPr>
          <p:nvPr/>
        </p:nvCxnSpPr>
        <p:spPr>
          <a:xfrm>
            <a:off x="4175976" y="1208473"/>
            <a:ext cx="60026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5919" y="554587"/>
            <a:ext cx="0" cy="58865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84300" y="866129"/>
            <a:ext cx="3048141" cy="646331"/>
          </a:xfrm>
          <a:prstGeom prst="rect">
            <a:avLst/>
          </a:prstGeom>
          <a:solidFill>
            <a:schemeClr val="accent3"/>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21" name="TextBox 20"/>
          <p:cNvSpPr txBox="1"/>
          <p:nvPr/>
        </p:nvSpPr>
        <p:spPr>
          <a:xfrm>
            <a:off x="8756759" y="2061126"/>
            <a:ext cx="3048143" cy="646331"/>
          </a:xfrm>
          <a:prstGeom prst="rect">
            <a:avLst/>
          </a:prstGeom>
          <a:solidFill>
            <a:schemeClr val="accent3"/>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10 days</a:t>
            </a:r>
            <a:endParaRPr lang="en-ZA" dirty="0">
              <a:solidFill>
                <a:prstClr val="black"/>
              </a:solidFill>
            </a:endParaRPr>
          </a:p>
        </p:txBody>
      </p:sp>
      <p:sp>
        <p:nvSpPr>
          <p:cNvPr id="22" name="TextBox 21"/>
          <p:cNvSpPr txBox="1"/>
          <p:nvPr/>
        </p:nvSpPr>
        <p:spPr>
          <a:xfrm>
            <a:off x="8784486" y="3191686"/>
            <a:ext cx="3048143" cy="646331"/>
          </a:xfrm>
          <a:prstGeom prst="rect">
            <a:avLst/>
          </a:prstGeom>
          <a:solidFill>
            <a:schemeClr val="accent3"/>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20 days</a:t>
            </a:r>
            <a:endParaRPr lang="en-ZA" dirty="0">
              <a:solidFill>
                <a:prstClr val="black"/>
              </a:solidFill>
            </a:endParaRPr>
          </a:p>
        </p:txBody>
      </p:sp>
      <p:sp>
        <p:nvSpPr>
          <p:cNvPr id="16" name="TextBox 7"/>
          <p:cNvSpPr txBox="1"/>
          <p:nvPr/>
        </p:nvSpPr>
        <p:spPr>
          <a:xfrm>
            <a:off x="11385077" y="716558"/>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25</a:t>
            </a:r>
            <a:endParaRPr lang="en-ZA" sz="1200" dirty="0">
              <a:solidFill>
                <a:prstClr val="black"/>
              </a:solidFill>
            </a:endParaRPr>
          </a:p>
        </p:txBody>
      </p:sp>
    </p:spTree>
    <p:extLst>
      <p:ext uri="{BB962C8B-B14F-4D97-AF65-F5344CB8AC3E}">
        <p14:creationId xmlns:p14="http://schemas.microsoft.com/office/powerpoint/2010/main" xmlns="" val="2907016703"/>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26</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2260555" y="992039"/>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660821" y="992039"/>
            <a:ext cx="1627200" cy="276999"/>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253109" y="888777"/>
            <a:ext cx="1627200" cy="461665"/>
          </a:xfrm>
          <a:prstGeom prst="rect">
            <a:avLst/>
          </a:prstGeom>
          <a:solidFill>
            <a:schemeClr val="bg1">
              <a:lumMod val="95000"/>
            </a:schemeClr>
          </a:solidFill>
        </p:spPr>
        <p:txBody>
          <a:bodyPr wrap="square">
            <a:spAutoFit/>
          </a:bodyPr>
          <a:lstStyle/>
          <a:p>
            <a:r>
              <a:rPr lang="en-ZA" sz="1200" b="1" dirty="0" smtClean="0">
                <a:solidFill>
                  <a:prstClr val="black"/>
                </a:solidFill>
              </a:rPr>
              <a:t>      Quarter 3   	</a:t>
            </a:r>
            <a:endParaRPr lang="en-ZA" sz="1200" dirty="0">
              <a:solidFill>
                <a:prstClr val="black"/>
              </a:solidFill>
            </a:endParaRPr>
          </a:p>
        </p:txBody>
      </p:sp>
      <p:sp>
        <p:nvSpPr>
          <p:cNvPr id="61" name="Rounded Rectangle 60"/>
          <p:cNvSpPr/>
          <p:nvPr/>
        </p:nvSpPr>
        <p:spPr>
          <a:xfrm>
            <a:off x="3274968" y="664048"/>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Unemployment benefits Processed</a:t>
            </a:r>
            <a:endParaRPr lang="en-ZA" sz="1200" b="1" dirty="0">
              <a:solidFill>
                <a:prstClr val="black"/>
              </a:solidFill>
            </a:endParaRPr>
          </a:p>
        </p:txBody>
      </p:sp>
      <p:sp>
        <p:nvSpPr>
          <p:cNvPr id="62" name="Rectangle 61"/>
          <p:cNvSpPr/>
          <p:nvPr/>
        </p:nvSpPr>
        <p:spPr>
          <a:xfrm rot="10800000" flipV="1">
            <a:off x="9744405" y="992039"/>
            <a:ext cx="1627200" cy="276999"/>
          </a:xfrm>
          <a:prstGeom prst="rect">
            <a:avLst/>
          </a:prstGeom>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42" name="TextBox 7"/>
          <p:cNvSpPr txBox="1"/>
          <p:nvPr/>
        </p:nvSpPr>
        <p:spPr>
          <a:xfrm>
            <a:off x="11385077" y="342205"/>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26</a:t>
            </a:r>
            <a:endParaRPr lang="en-ZA" sz="12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3590737950"/>
              </p:ext>
            </p:extLst>
          </p:nvPr>
        </p:nvGraphicFramePr>
        <p:xfrm>
          <a:off x="609652" y="1484784"/>
          <a:ext cx="10972799" cy="4752528"/>
        </p:xfrm>
        <a:graphic>
          <a:graphicData uri="http://schemas.openxmlformats.org/drawingml/2006/table">
            <a:tbl>
              <a:tblPr firstRow="1" bandRow="1"/>
              <a:tblGrid>
                <a:gridCol w="1042109">
                  <a:extLst>
                    <a:ext uri="{9D8B030D-6E8A-4147-A177-3AD203B41FA5}">
                      <a16:colId xmlns="" xmlns:a16="http://schemas.microsoft.com/office/drawing/2014/main" val="20000"/>
                    </a:ext>
                  </a:extLst>
                </a:gridCol>
                <a:gridCol w="1026784">
                  <a:extLst>
                    <a:ext uri="{9D8B030D-6E8A-4147-A177-3AD203B41FA5}">
                      <a16:colId xmlns="" xmlns:a16="http://schemas.microsoft.com/office/drawing/2014/main" val="20001"/>
                    </a:ext>
                  </a:extLst>
                </a:gridCol>
                <a:gridCol w="1026784">
                  <a:extLst>
                    <a:ext uri="{9D8B030D-6E8A-4147-A177-3AD203B41FA5}">
                      <a16:colId xmlns="" xmlns:a16="http://schemas.microsoft.com/office/drawing/2014/main" val="20002"/>
                    </a:ext>
                  </a:extLst>
                </a:gridCol>
                <a:gridCol w="796907">
                  <a:extLst>
                    <a:ext uri="{9D8B030D-6E8A-4147-A177-3AD203B41FA5}">
                      <a16:colId xmlns="" xmlns:a16="http://schemas.microsoft.com/office/drawing/2014/main" val="20003"/>
                    </a:ext>
                  </a:extLst>
                </a:gridCol>
                <a:gridCol w="750932">
                  <a:extLst>
                    <a:ext uri="{9D8B030D-6E8A-4147-A177-3AD203B41FA5}">
                      <a16:colId xmlns="" xmlns:a16="http://schemas.microsoft.com/office/drawing/2014/main" val="20004"/>
                    </a:ext>
                  </a:extLst>
                </a:gridCol>
                <a:gridCol w="750932">
                  <a:extLst>
                    <a:ext uri="{9D8B030D-6E8A-4147-A177-3AD203B41FA5}">
                      <a16:colId xmlns="" xmlns:a16="http://schemas.microsoft.com/office/drawing/2014/main" val="20005"/>
                    </a:ext>
                  </a:extLst>
                </a:gridCol>
                <a:gridCol w="934833">
                  <a:extLst>
                    <a:ext uri="{9D8B030D-6E8A-4147-A177-3AD203B41FA5}">
                      <a16:colId xmlns="" xmlns:a16="http://schemas.microsoft.com/office/drawing/2014/main" val="20006"/>
                    </a:ext>
                  </a:extLst>
                </a:gridCol>
                <a:gridCol w="750932">
                  <a:extLst>
                    <a:ext uri="{9D8B030D-6E8A-4147-A177-3AD203B41FA5}">
                      <a16:colId xmlns="" xmlns:a16="http://schemas.microsoft.com/office/drawing/2014/main" val="20007"/>
                    </a:ext>
                  </a:extLst>
                </a:gridCol>
                <a:gridCol w="750932">
                  <a:extLst>
                    <a:ext uri="{9D8B030D-6E8A-4147-A177-3AD203B41FA5}">
                      <a16:colId xmlns="" xmlns:a16="http://schemas.microsoft.com/office/drawing/2014/main" val="20008"/>
                    </a:ext>
                  </a:extLst>
                </a:gridCol>
                <a:gridCol w="934833">
                  <a:extLst>
                    <a:ext uri="{9D8B030D-6E8A-4147-A177-3AD203B41FA5}">
                      <a16:colId xmlns="" xmlns:a16="http://schemas.microsoft.com/office/drawing/2014/main" val="20009"/>
                    </a:ext>
                  </a:extLst>
                </a:gridCol>
                <a:gridCol w="735607">
                  <a:extLst>
                    <a:ext uri="{9D8B030D-6E8A-4147-A177-3AD203B41FA5}">
                      <a16:colId xmlns="" xmlns:a16="http://schemas.microsoft.com/office/drawing/2014/main" val="20010"/>
                    </a:ext>
                  </a:extLst>
                </a:gridCol>
                <a:gridCol w="735607">
                  <a:extLst>
                    <a:ext uri="{9D8B030D-6E8A-4147-A177-3AD203B41FA5}">
                      <a16:colId xmlns="" xmlns:a16="http://schemas.microsoft.com/office/drawing/2014/main" val="20011"/>
                    </a:ext>
                  </a:extLst>
                </a:gridCol>
                <a:gridCol w="735607">
                  <a:extLst>
                    <a:ext uri="{9D8B030D-6E8A-4147-A177-3AD203B41FA5}">
                      <a16:colId xmlns="" xmlns:a16="http://schemas.microsoft.com/office/drawing/2014/main" val="20012"/>
                    </a:ext>
                  </a:extLst>
                </a:gridCol>
              </a:tblGrid>
              <a:tr h="1161731">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34437">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20 341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17 611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17 913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16 590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19 101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18 689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15 060</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14 643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97%</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16835">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9 339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8 542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8 293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7 238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7 128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7 966</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7 631</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96%</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34437">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45 662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43 162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45 304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43 622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40 601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39 701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39 727</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38 678</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97%</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16835">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2 556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2 309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2 627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2 299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2 513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2 272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2 805</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2 422</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86%</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34437">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32 016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29 891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28 938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27 387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26 698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25 356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27 506</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25 904</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94%</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16835">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14 288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11 959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14 306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13 569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13 997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13 156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8 601</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6 852</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80%</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34437">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11 641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8 814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14 922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13 349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13 596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12 726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13 018</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11 997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92%</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16835">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7 353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8 260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7 741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6 153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5 868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5 570</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5 192</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34437">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5 440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5 371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5 103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4 304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4 193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900" b="0" i="0" u="none" strike="noStrike" kern="1200" smtClean="0">
                          <a:solidFill>
                            <a:srgbClr val="000000"/>
                          </a:solidFill>
                          <a:effectLst/>
                          <a:latin typeface="Arial"/>
                          <a:ea typeface="+mn-ea"/>
                          <a:cs typeface="+mn-cs"/>
                        </a:rPr>
                        <a:t>4 553</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4 327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95%</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16835">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32 009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29 937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32 600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30 377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27 521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26 476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1100" b="0"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900" b="0" i="0" u="none" strike="noStrike" kern="1200" smtClean="0">
                          <a:solidFill>
                            <a:srgbClr val="000000"/>
                          </a:solidFill>
                          <a:effectLst/>
                          <a:latin typeface="Arial"/>
                          <a:ea typeface="+mn-ea"/>
                          <a:cs typeface="+mn-cs"/>
                        </a:rPr>
                        <a:t>24 768</a:t>
                      </a:r>
                      <a:endParaRPr lang="en-ZA" sz="900" b="0" i="0" u="none" strike="noStrike" kern="1200" dirty="0">
                        <a:solidFill>
                          <a:srgbClr val="000000"/>
                        </a:solidFill>
                        <a:effectLst/>
                        <a:latin typeface="Arial"/>
                        <a:ea typeface="+mn-ea"/>
                        <a:cs typeface="+mn-cs"/>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smtClean="0">
                          <a:solidFill>
                            <a:srgbClr val="000000"/>
                          </a:solidFill>
                          <a:effectLst/>
                          <a:latin typeface="Calibri"/>
                        </a:rPr>
                        <a:t>22 927</a:t>
                      </a:r>
                      <a:endParaRPr lang="en-ZA" sz="1100" b="0"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smtClean="0">
                          <a:solidFill>
                            <a:srgbClr val="000000"/>
                          </a:solidFill>
                          <a:effectLst/>
                          <a:latin typeface="Calibri"/>
                        </a:rPr>
                        <a:t>93%</a:t>
                      </a:r>
                      <a:endParaRPr lang="en-ZA" sz="1100" b="0"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r h="334437">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181 109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164 563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178 783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168 330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1" i="0" u="none" strike="noStrike">
                          <a:solidFill>
                            <a:srgbClr val="000000"/>
                          </a:solidFill>
                          <a:effectLst/>
                          <a:latin typeface="Calibri"/>
                        </a:rPr>
                        <a:t>161 722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1" i="0" u="none" strike="noStrike" dirty="0">
                          <a:solidFill>
                            <a:srgbClr val="000000"/>
                          </a:solidFill>
                          <a:effectLst/>
                          <a:latin typeface="Calibri"/>
                        </a:rPr>
                        <a:t>155 565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1100" b="1"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1" i="0" u="none" strike="noStrike" smtClean="0">
                          <a:solidFill>
                            <a:srgbClr val="000000"/>
                          </a:solidFill>
                          <a:effectLst/>
                          <a:latin typeface="Calibri"/>
                        </a:rPr>
                        <a:t>149 574</a:t>
                      </a:r>
                      <a:endParaRPr lang="en-ZA" sz="1100" b="1"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1" i="0" u="none" strike="noStrike" smtClean="0">
                          <a:solidFill>
                            <a:srgbClr val="000000"/>
                          </a:solidFill>
                          <a:effectLst/>
                          <a:latin typeface="Calibri"/>
                        </a:rPr>
                        <a:t>140 573</a:t>
                      </a:r>
                      <a:endParaRPr lang="en-ZA" sz="1100" b="1" i="0" u="none" strike="noStrike">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smtClean="0">
                          <a:solidFill>
                            <a:srgbClr val="000000"/>
                          </a:solidFill>
                          <a:effectLst/>
                          <a:latin typeface="Calibri"/>
                        </a:rPr>
                        <a:t>94%</a:t>
                      </a:r>
                      <a:endParaRPr lang="en-ZA" sz="1100" b="1" i="0" u="none" strike="noStrike" dirty="0">
                        <a:solidFill>
                          <a:srgbClr val="000000"/>
                        </a:solidFill>
                        <a:effectLst/>
                        <a:latin typeface="Calibri"/>
                      </a:endParaRP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1"/>
                  </a:ext>
                </a:extLst>
              </a:tr>
            </a:tbl>
          </a:graphicData>
        </a:graphic>
      </p:graphicFrame>
      <p:cxnSp>
        <p:nvCxnSpPr>
          <p:cNvPr id="44" name="Straight Arrow Connector 43"/>
          <p:cNvCxnSpPr/>
          <p:nvPr/>
        </p:nvCxnSpPr>
        <p:spPr>
          <a:xfrm flipV="1">
            <a:off x="6672064"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flipV="1">
            <a:off x="6672064"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6672064" y="299695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6672064"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a:off x="6672064" y="367480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72064"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72064" y="429309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6672064"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6483291" y="5157192"/>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6672064" y="53136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6672064"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6672064" y="596173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9089595" y="27089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9072331" y="299695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9072331" y="336944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9072331" y="365747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9072331" y="466558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Connector 68"/>
          <p:cNvCxnSpPr/>
          <p:nvPr/>
        </p:nvCxnSpPr>
        <p:spPr>
          <a:xfrm>
            <a:off x="8904062" y="4106850"/>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9055727" y="433607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9072331" y="501317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p:nvPr/>
        </p:nvCxnSpPr>
        <p:spPr>
          <a:xfrm flipV="1">
            <a:off x="9072331" y="531366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a:xfrm flipV="1">
            <a:off x="9089595" y="5630521"/>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a:xfrm flipV="1">
            <a:off x="9089595" y="596173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11371605" y="272137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11384888" y="306619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11384888" y="339922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11384888" y="37267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11371605" y="400506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11398215" y="4318167"/>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11371605" y="4625795"/>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11398215" y="495849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11371605" y="528631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11367999" y="560318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a:off x="11367999" y="590705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194882418"/>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27</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2164544" y="1042835"/>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52843" y="1044680"/>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347432" y="1042835"/>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796"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In-Service benefits Processed</a:t>
            </a:r>
            <a:endParaRPr lang="en-ZA" sz="1200" b="1" dirty="0">
              <a:solidFill>
                <a:prstClr val="black"/>
              </a:solidFill>
            </a:endParaRPr>
          </a:p>
        </p:txBody>
      </p:sp>
      <p:sp>
        <p:nvSpPr>
          <p:cNvPr id="62" name="Rectangle 61"/>
          <p:cNvSpPr/>
          <p:nvPr/>
        </p:nvSpPr>
        <p:spPr>
          <a:xfrm rot="10800000" flipV="1">
            <a:off x="10227751" y="1042830"/>
            <a:ext cx="1627200"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40"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27</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760275699"/>
              </p:ext>
            </p:extLst>
          </p:nvPr>
        </p:nvGraphicFramePr>
        <p:xfrm>
          <a:off x="515288" y="1412783"/>
          <a:ext cx="11245351" cy="4824533"/>
        </p:xfrm>
        <a:graphic>
          <a:graphicData uri="http://schemas.openxmlformats.org/drawingml/2006/table">
            <a:tbl>
              <a:tblPr firstRow="1" bandRow="1"/>
              <a:tblGrid>
                <a:gridCol w="1067995">
                  <a:extLst>
                    <a:ext uri="{9D8B030D-6E8A-4147-A177-3AD203B41FA5}">
                      <a16:colId xmlns="" xmlns:a16="http://schemas.microsoft.com/office/drawing/2014/main" val="20000"/>
                    </a:ext>
                  </a:extLst>
                </a:gridCol>
                <a:gridCol w="1052288">
                  <a:extLst>
                    <a:ext uri="{9D8B030D-6E8A-4147-A177-3AD203B41FA5}">
                      <a16:colId xmlns="" xmlns:a16="http://schemas.microsoft.com/office/drawing/2014/main" val="20001"/>
                    </a:ext>
                  </a:extLst>
                </a:gridCol>
                <a:gridCol w="1052288">
                  <a:extLst>
                    <a:ext uri="{9D8B030D-6E8A-4147-A177-3AD203B41FA5}">
                      <a16:colId xmlns="" xmlns:a16="http://schemas.microsoft.com/office/drawing/2014/main" val="20002"/>
                    </a:ext>
                  </a:extLst>
                </a:gridCol>
                <a:gridCol w="816701">
                  <a:extLst>
                    <a:ext uri="{9D8B030D-6E8A-4147-A177-3AD203B41FA5}">
                      <a16:colId xmlns="" xmlns:a16="http://schemas.microsoft.com/office/drawing/2014/main" val="20003"/>
                    </a:ext>
                  </a:extLst>
                </a:gridCol>
                <a:gridCol w="769584">
                  <a:extLst>
                    <a:ext uri="{9D8B030D-6E8A-4147-A177-3AD203B41FA5}">
                      <a16:colId xmlns="" xmlns:a16="http://schemas.microsoft.com/office/drawing/2014/main" val="20004"/>
                    </a:ext>
                  </a:extLst>
                </a:gridCol>
                <a:gridCol w="769584">
                  <a:extLst>
                    <a:ext uri="{9D8B030D-6E8A-4147-A177-3AD203B41FA5}">
                      <a16:colId xmlns="" xmlns:a16="http://schemas.microsoft.com/office/drawing/2014/main" val="20005"/>
                    </a:ext>
                  </a:extLst>
                </a:gridCol>
                <a:gridCol w="958053">
                  <a:extLst>
                    <a:ext uri="{9D8B030D-6E8A-4147-A177-3AD203B41FA5}">
                      <a16:colId xmlns="" xmlns:a16="http://schemas.microsoft.com/office/drawing/2014/main" val="20006"/>
                    </a:ext>
                  </a:extLst>
                </a:gridCol>
                <a:gridCol w="769584">
                  <a:extLst>
                    <a:ext uri="{9D8B030D-6E8A-4147-A177-3AD203B41FA5}">
                      <a16:colId xmlns="" xmlns:a16="http://schemas.microsoft.com/office/drawing/2014/main" val="20007"/>
                    </a:ext>
                  </a:extLst>
                </a:gridCol>
                <a:gridCol w="769584">
                  <a:extLst>
                    <a:ext uri="{9D8B030D-6E8A-4147-A177-3AD203B41FA5}">
                      <a16:colId xmlns="" xmlns:a16="http://schemas.microsoft.com/office/drawing/2014/main" val="20008"/>
                    </a:ext>
                  </a:extLst>
                </a:gridCol>
                <a:gridCol w="958053">
                  <a:extLst>
                    <a:ext uri="{9D8B030D-6E8A-4147-A177-3AD203B41FA5}">
                      <a16:colId xmlns="" xmlns:a16="http://schemas.microsoft.com/office/drawing/2014/main" val="20009"/>
                    </a:ext>
                  </a:extLst>
                </a:gridCol>
                <a:gridCol w="753879">
                  <a:extLst>
                    <a:ext uri="{9D8B030D-6E8A-4147-A177-3AD203B41FA5}">
                      <a16:colId xmlns="" xmlns:a16="http://schemas.microsoft.com/office/drawing/2014/main" val="20010"/>
                    </a:ext>
                  </a:extLst>
                </a:gridCol>
                <a:gridCol w="753879">
                  <a:extLst>
                    <a:ext uri="{9D8B030D-6E8A-4147-A177-3AD203B41FA5}">
                      <a16:colId xmlns="" xmlns:a16="http://schemas.microsoft.com/office/drawing/2014/main" val="20011"/>
                    </a:ext>
                  </a:extLst>
                </a:gridCol>
                <a:gridCol w="753879">
                  <a:extLst>
                    <a:ext uri="{9D8B030D-6E8A-4147-A177-3AD203B41FA5}">
                      <a16:colId xmlns="" xmlns:a16="http://schemas.microsoft.com/office/drawing/2014/main" val="20012"/>
                    </a:ext>
                  </a:extLst>
                </a:gridCol>
              </a:tblGrid>
              <a:tr h="1206136">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dirty="0">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37007">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2 576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2 309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2 172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dirty="0">
                          <a:solidFill>
                            <a:srgbClr val="000000"/>
                          </a:solidFill>
                          <a:effectLst/>
                          <a:latin typeface="Arial"/>
                        </a:rPr>
                        <a:t>2 049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dirty="0">
                          <a:solidFill>
                            <a:srgbClr val="000000"/>
                          </a:solidFill>
                          <a:effectLst/>
                          <a:latin typeface="Arial"/>
                        </a:rPr>
                        <a:t>2 009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dirty="0">
                          <a:solidFill>
                            <a:srgbClr val="000000"/>
                          </a:solidFill>
                          <a:effectLst/>
                          <a:latin typeface="Calibri"/>
                        </a:rPr>
                        <a:t>1 964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a:solidFill>
                            <a:srgbClr val="000000"/>
                          </a:solidFill>
                          <a:effectLst/>
                          <a:latin typeface="Calibri"/>
                        </a:rPr>
                        <a:t>1 936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19271">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1 458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1 348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dirty="0">
                          <a:solidFill>
                            <a:srgbClr val="000000"/>
                          </a:solidFill>
                          <a:effectLst/>
                          <a:latin typeface="Arial"/>
                        </a:rPr>
                        <a:t>1 091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1 094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1 053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37007">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10 785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10 141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10 026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9 558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9 348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9 121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8 845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8 672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19271">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1 948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1 497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1 984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1 400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2 090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dirty="0">
                          <a:solidFill>
                            <a:srgbClr val="000000"/>
                          </a:solidFill>
                          <a:effectLst/>
                          <a:latin typeface="Calibri"/>
                        </a:rPr>
                        <a:t>2 006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1 535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77%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37007">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5 989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5 297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5 518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5 039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4 619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4 252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4 503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4 161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19271">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2 225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1 796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2 384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2 298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1 705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1 308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1 160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37007">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1 809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1 422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2 118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1 817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1 449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1 290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1 343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1 259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19271">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1 204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1 134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1 613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1 527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1 088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1 028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956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923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37007">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593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0" i="0" u="none" strike="noStrike">
                          <a:solidFill>
                            <a:srgbClr val="000000"/>
                          </a:solidFill>
                          <a:effectLst/>
                          <a:latin typeface="Calibri"/>
                        </a:rPr>
                        <a:t>592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573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19271">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7 701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6 916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7 488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6 761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7 066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6 578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1100" b="0" i="0" u="none" strike="noStrike">
                          <a:solidFill>
                            <a:srgbClr val="000000"/>
                          </a:solidFill>
                          <a:effectLst/>
                          <a:latin typeface="Calibri"/>
                        </a:rPr>
                        <a:t>6 228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0" i="0" u="none" strike="noStrike" dirty="0">
                          <a:solidFill>
                            <a:srgbClr val="000000"/>
                          </a:solidFill>
                          <a:effectLst/>
                          <a:latin typeface="Calibri"/>
                        </a:rPr>
                        <a:t>5 812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r h="337007">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36 591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32 487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dirty="0">
                          <a:solidFill>
                            <a:srgbClr val="000000"/>
                          </a:solidFill>
                          <a:effectLst/>
                          <a:latin typeface="Arial"/>
                        </a:rPr>
                        <a:t>35 562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32 625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31 112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29 199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1100" b="1" i="0" u="none" strike="noStrike">
                          <a:solidFill>
                            <a:srgbClr val="000000"/>
                          </a:solidFill>
                          <a:effectLst/>
                          <a:latin typeface="Calibri"/>
                        </a:rPr>
                        <a:t>28 839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1100" b="1" i="0" u="none" strike="noStrike" dirty="0">
                          <a:solidFill>
                            <a:srgbClr val="000000"/>
                          </a:solidFill>
                          <a:effectLst/>
                          <a:latin typeface="Calibri"/>
                        </a:rPr>
                        <a:t>27 084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1"/>
                  </a:ext>
                </a:extLst>
              </a:tr>
            </a:tbl>
          </a:graphicData>
        </a:graphic>
      </p:graphicFrame>
      <p:cxnSp>
        <p:nvCxnSpPr>
          <p:cNvPr id="42" name="Straight Arrow Connector 41"/>
          <p:cNvCxnSpPr/>
          <p:nvPr/>
        </p:nvCxnSpPr>
        <p:spPr>
          <a:xfrm flipV="1">
            <a:off x="6672064" y="272137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flipV="1">
            <a:off x="6672064" y="308141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flipV="1">
            <a:off x="6672064"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6672064"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6672395" y="429309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55461"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55461" y="494116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flipV="1">
            <a:off x="6638859" y="53012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a:off x="6504019" y="5733256"/>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flipV="1">
            <a:off x="6605984" y="59492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6672064" y="3674802"/>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V="1">
            <a:off x="9168341" y="263691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flipV="1">
            <a:off x="9175749" y="299288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flipV="1">
            <a:off x="9190565" y="335699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p:nvPr/>
        </p:nvCxnSpPr>
        <p:spPr>
          <a:xfrm flipV="1">
            <a:off x="9190565" y="367480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flipV="1">
            <a:off x="9168341" y="4005064"/>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flipV="1">
            <a:off x="9168341" y="4653136"/>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flipV="1">
            <a:off x="9166224" y="53012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flipV="1">
            <a:off x="9166224" y="563147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flipV="1">
            <a:off x="9166224" y="597055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Connector 71"/>
          <p:cNvCxnSpPr/>
          <p:nvPr/>
        </p:nvCxnSpPr>
        <p:spPr>
          <a:xfrm>
            <a:off x="8974822" y="448952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9143089" y="494116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11618997" y="267020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11618997" y="299288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11618997" y="3630631"/>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11602395" y="4293096"/>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11585792" y="530120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a:off x="11472616" y="3456198"/>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11472597" y="4099086"/>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11435816" y="5735054"/>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V="1">
            <a:off x="11558547" y="4669222"/>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flipV="1">
            <a:off x="11585792" y="4971895"/>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a:off x="11399016" y="6079690"/>
            <a:ext cx="240000"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509608369"/>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28</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918646" y="1014992"/>
            <a:ext cx="1969297"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47864" y="1003959"/>
            <a:ext cx="1920213" cy="288035"/>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352807" y="1009477"/>
            <a:ext cx="1719593"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796"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Death benefits Processed</a:t>
            </a:r>
            <a:endParaRPr lang="en-ZA" sz="1200" b="1" dirty="0">
              <a:solidFill>
                <a:prstClr val="black"/>
              </a:solidFill>
            </a:endParaRPr>
          </a:p>
        </p:txBody>
      </p:sp>
      <p:sp>
        <p:nvSpPr>
          <p:cNvPr id="62" name="Rectangle 61"/>
          <p:cNvSpPr/>
          <p:nvPr/>
        </p:nvSpPr>
        <p:spPr>
          <a:xfrm rot="10800000" flipV="1">
            <a:off x="10037417" y="1009477"/>
            <a:ext cx="1627200" cy="276999"/>
          </a:xfrm>
          <a:prstGeom prst="rect">
            <a:avLst/>
          </a:prstGeom>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sp>
        <p:nvSpPr>
          <p:cNvPr id="47"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28</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951998849"/>
              </p:ext>
            </p:extLst>
          </p:nvPr>
        </p:nvGraphicFramePr>
        <p:xfrm>
          <a:off x="431423" y="1484788"/>
          <a:ext cx="11329257" cy="4824533"/>
        </p:xfrm>
        <a:graphic>
          <a:graphicData uri="http://schemas.openxmlformats.org/drawingml/2006/table">
            <a:tbl>
              <a:tblPr firstRow="1" bandRow="1"/>
              <a:tblGrid>
                <a:gridCol w="1075963">
                  <a:extLst>
                    <a:ext uri="{9D8B030D-6E8A-4147-A177-3AD203B41FA5}">
                      <a16:colId xmlns="" xmlns:a16="http://schemas.microsoft.com/office/drawing/2014/main" val="20000"/>
                    </a:ext>
                  </a:extLst>
                </a:gridCol>
                <a:gridCol w="1060140">
                  <a:extLst>
                    <a:ext uri="{9D8B030D-6E8A-4147-A177-3AD203B41FA5}">
                      <a16:colId xmlns="" xmlns:a16="http://schemas.microsoft.com/office/drawing/2014/main" val="20001"/>
                    </a:ext>
                  </a:extLst>
                </a:gridCol>
                <a:gridCol w="1060140">
                  <a:extLst>
                    <a:ext uri="{9D8B030D-6E8A-4147-A177-3AD203B41FA5}">
                      <a16:colId xmlns="" xmlns:a16="http://schemas.microsoft.com/office/drawing/2014/main" val="20002"/>
                    </a:ext>
                  </a:extLst>
                </a:gridCol>
                <a:gridCol w="822795">
                  <a:extLst>
                    <a:ext uri="{9D8B030D-6E8A-4147-A177-3AD203B41FA5}">
                      <a16:colId xmlns="" xmlns:a16="http://schemas.microsoft.com/office/drawing/2014/main" val="20003"/>
                    </a:ext>
                  </a:extLst>
                </a:gridCol>
                <a:gridCol w="775327">
                  <a:extLst>
                    <a:ext uri="{9D8B030D-6E8A-4147-A177-3AD203B41FA5}">
                      <a16:colId xmlns="" xmlns:a16="http://schemas.microsoft.com/office/drawing/2014/main" val="20004"/>
                    </a:ext>
                  </a:extLst>
                </a:gridCol>
                <a:gridCol w="775327">
                  <a:extLst>
                    <a:ext uri="{9D8B030D-6E8A-4147-A177-3AD203B41FA5}">
                      <a16:colId xmlns="" xmlns:a16="http://schemas.microsoft.com/office/drawing/2014/main" val="20005"/>
                    </a:ext>
                  </a:extLst>
                </a:gridCol>
                <a:gridCol w="965201">
                  <a:extLst>
                    <a:ext uri="{9D8B030D-6E8A-4147-A177-3AD203B41FA5}">
                      <a16:colId xmlns="" xmlns:a16="http://schemas.microsoft.com/office/drawing/2014/main" val="20006"/>
                    </a:ext>
                  </a:extLst>
                </a:gridCol>
                <a:gridCol w="775327">
                  <a:extLst>
                    <a:ext uri="{9D8B030D-6E8A-4147-A177-3AD203B41FA5}">
                      <a16:colId xmlns="" xmlns:a16="http://schemas.microsoft.com/office/drawing/2014/main" val="20007"/>
                    </a:ext>
                  </a:extLst>
                </a:gridCol>
                <a:gridCol w="775327">
                  <a:extLst>
                    <a:ext uri="{9D8B030D-6E8A-4147-A177-3AD203B41FA5}">
                      <a16:colId xmlns="" xmlns:a16="http://schemas.microsoft.com/office/drawing/2014/main" val="20008"/>
                    </a:ext>
                  </a:extLst>
                </a:gridCol>
                <a:gridCol w="965201">
                  <a:extLst>
                    <a:ext uri="{9D8B030D-6E8A-4147-A177-3AD203B41FA5}">
                      <a16:colId xmlns="" xmlns:a16="http://schemas.microsoft.com/office/drawing/2014/main" val="20009"/>
                    </a:ext>
                  </a:extLst>
                </a:gridCol>
                <a:gridCol w="759503">
                  <a:extLst>
                    <a:ext uri="{9D8B030D-6E8A-4147-A177-3AD203B41FA5}">
                      <a16:colId xmlns="" xmlns:a16="http://schemas.microsoft.com/office/drawing/2014/main" val="20010"/>
                    </a:ext>
                  </a:extLst>
                </a:gridCol>
                <a:gridCol w="759503">
                  <a:extLst>
                    <a:ext uri="{9D8B030D-6E8A-4147-A177-3AD203B41FA5}">
                      <a16:colId xmlns="" xmlns:a16="http://schemas.microsoft.com/office/drawing/2014/main" val="20011"/>
                    </a:ext>
                  </a:extLst>
                </a:gridCol>
                <a:gridCol w="759503">
                  <a:extLst>
                    <a:ext uri="{9D8B030D-6E8A-4147-A177-3AD203B41FA5}">
                      <a16:colId xmlns="" xmlns:a16="http://schemas.microsoft.com/office/drawing/2014/main" val="20012"/>
                    </a:ext>
                  </a:extLst>
                </a:gridCol>
              </a:tblGrid>
              <a:tr h="1249383">
                <a:tc>
                  <a:txBody>
                    <a:bodyPr/>
                    <a:lstStyle/>
                    <a:p>
                      <a:pPr algn="ctr"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a:txBody>
                    <a:bodyPr/>
                    <a:lstStyle/>
                    <a:p>
                      <a:pPr algn="ctr"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365203">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435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352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dirty="0">
                          <a:solidFill>
                            <a:srgbClr val="000000"/>
                          </a:solidFill>
                          <a:effectLst/>
                          <a:latin typeface="Calibri"/>
                        </a:rPr>
                        <a:t>485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470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45983">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280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265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261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258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2"/>
                  </a:ext>
                </a:extLst>
              </a:tr>
              <a:tr h="365203">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1 160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862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789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657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706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688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3"/>
                  </a:ext>
                </a:extLst>
              </a:tr>
              <a:tr h="365203">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754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730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711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671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4"/>
                  </a:ext>
                </a:extLst>
              </a:tr>
              <a:tr h="345983">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225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259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115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257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215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84%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5"/>
                  </a:ext>
                </a:extLst>
              </a:tr>
              <a:tr h="365203">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367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218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142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133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6"/>
                  </a:ext>
                </a:extLst>
              </a:tr>
              <a:tr h="345983">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424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287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269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171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255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243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7"/>
                  </a:ext>
                </a:extLst>
              </a:tr>
              <a:tr h="365203">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137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132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90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l" fontAlgn="b"/>
                      <a:r>
                        <a:rPr lang="en-ZA" sz="900" b="0" i="0" u="none" strike="noStrike" dirty="0">
                          <a:solidFill>
                            <a:srgbClr val="000000"/>
                          </a:solidFill>
                          <a:effectLst/>
                          <a:latin typeface="Arial"/>
                        </a:rPr>
                        <a:t>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r" fontAlgn="b"/>
                      <a:r>
                        <a:rPr lang="en-ZA" sz="1100" b="0" i="0" u="none" strike="noStrike">
                          <a:solidFill>
                            <a:srgbClr val="000000"/>
                          </a:solidFill>
                          <a:effectLst/>
                          <a:latin typeface="Calibri"/>
                        </a:rPr>
                        <a:t>113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105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8"/>
                  </a:ext>
                </a:extLst>
              </a:tr>
              <a:tr h="345983">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F1F5"/>
                    </a:solidFill>
                  </a:tcPr>
                </a:tc>
                <a:tc>
                  <a:txBody>
                    <a:bodyPr/>
                    <a:lstStyle/>
                    <a:p>
                      <a:pPr algn="ctr" fontAlgn="b"/>
                      <a:r>
                        <a:rPr lang="en-ZA" sz="900" b="0" i="0" u="none" strike="noStrike">
                          <a:solidFill>
                            <a:srgbClr val="000000"/>
                          </a:solidFill>
                          <a:effectLst/>
                          <a:latin typeface="Arial"/>
                        </a:rPr>
                        <a:t>447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444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0" i="0" u="none" strike="noStrike" dirty="0">
                          <a:solidFill>
                            <a:srgbClr val="000000"/>
                          </a:solidFill>
                          <a:effectLst/>
                          <a:latin typeface="Arial"/>
                        </a:rPr>
                        <a:t>91%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0" i="0" u="none" strike="noStrike">
                          <a:solidFill>
                            <a:srgbClr val="000000"/>
                          </a:solidFill>
                          <a:effectLst/>
                          <a:latin typeface="Arial"/>
                        </a:rPr>
                        <a:t>434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0" i="0" u="none" strike="noStrike">
                          <a:solidFill>
                            <a:srgbClr val="000000"/>
                          </a:solidFill>
                          <a:effectLst/>
                          <a:latin typeface="Arial"/>
                        </a:rPr>
                        <a:t>381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0" i="0" u="none" strike="noStrike" dirty="0">
                          <a:solidFill>
                            <a:srgbClr val="000000"/>
                          </a:solidFill>
                          <a:effectLst/>
                          <a:latin typeface="Arial"/>
                        </a:rPr>
                        <a:t>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0" i="0" u="none" strike="noStrike">
                          <a:solidFill>
                            <a:srgbClr val="000000"/>
                          </a:solidFill>
                          <a:effectLst/>
                          <a:latin typeface="Calibri"/>
                        </a:rPr>
                        <a:t>499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0" i="0" u="none" strike="noStrike">
                          <a:solidFill>
                            <a:srgbClr val="000000"/>
                          </a:solidFill>
                          <a:effectLst/>
                          <a:latin typeface="Calibri"/>
                        </a:rPr>
                        <a:t>465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0" i="0" u="none" strike="noStrike" dirty="0">
                          <a:solidFill>
                            <a:srgbClr val="000000"/>
                          </a:solidFill>
                          <a:effectLst/>
                          <a:latin typeface="Calibri"/>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09"/>
                  </a:ext>
                </a:extLst>
              </a:tr>
              <a:tr h="365203">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4 386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3 805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a:solidFill>
                            <a:srgbClr val="000000"/>
                          </a:solidFill>
                          <a:effectLst/>
                          <a:latin typeface="Arial"/>
                        </a:rPr>
                        <a:t>87%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3 669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3 404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900" b="1"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fontAlgn="b"/>
                      <a:r>
                        <a:rPr lang="en-ZA" sz="900" b="1" i="0" u="none" strike="noStrike">
                          <a:solidFill>
                            <a:srgbClr val="000000"/>
                          </a:solidFill>
                          <a:effectLst/>
                          <a:latin typeface="Arial"/>
                        </a:rPr>
                        <a:t>2 911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fontAlgn="b"/>
                      <a:r>
                        <a:rPr lang="en-ZA" sz="900" b="1" i="0" u="none" strike="noStrike">
                          <a:solidFill>
                            <a:srgbClr val="000000"/>
                          </a:solidFill>
                          <a:effectLst/>
                          <a:latin typeface="Arial"/>
                        </a:rPr>
                        <a:t>2 721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l" fontAlgn="b"/>
                      <a:r>
                        <a:rPr lang="en-ZA" sz="900" b="1" i="0" u="none" strike="noStrike" dirty="0">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r" fontAlgn="b"/>
                      <a:r>
                        <a:rPr lang="en-ZA" sz="1100" b="1" i="0" u="none" strike="noStrike">
                          <a:solidFill>
                            <a:srgbClr val="000000"/>
                          </a:solidFill>
                          <a:effectLst/>
                          <a:latin typeface="Calibri"/>
                        </a:rPr>
                        <a:t>3 429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r" fontAlgn="b"/>
                      <a:r>
                        <a:rPr lang="en-ZA" sz="1100" b="1" i="0" u="none" strike="noStrike">
                          <a:solidFill>
                            <a:srgbClr val="000000"/>
                          </a:solidFill>
                          <a:effectLst/>
                          <a:latin typeface="Calibri"/>
                        </a:rPr>
                        <a:t>3 248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fontAlgn="b"/>
                      <a:r>
                        <a:rPr lang="en-ZA" sz="1100" b="1" i="0" u="none" strike="noStrike" dirty="0">
                          <a:solidFill>
                            <a:srgbClr val="000000"/>
                          </a:solidFill>
                          <a:effectLst/>
                          <a:latin typeface="Calibri"/>
                        </a:rPr>
                        <a:t>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 xmlns:a16="http://schemas.microsoft.com/office/drawing/2014/main" val="10010"/>
                  </a:ext>
                </a:extLst>
              </a:tr>
            </a:tbl>
          </a:graphicData>
        </a:graphic>
      </p:graphicFrame>
      <p:cxnSp>
        <p:nvCxnSpPr>
          <p:cNvPr id="48" name="Straight Arrow Connector 47"/>
          <p:cNvCxnSpPr/>
          <p:nvPr/>
        </p:nvCxnSpPr>
        <p:spPr>
          <a:xfrm flipV="1">
            <a:off x="6672064" y="27933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6672064" y="315342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flipV="1">
            <a:off x="6672064" y="35010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flipV="1">
            <a:off x="6672064" y="387350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6672064" y="423354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flipV="1">
            <a:off x="6672064" y="459358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6672064" y="494116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6672064" y="6033740"/>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a:off x="6504019" y="544522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6672064"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flipV="1">
            <a:off x="9168341" y="278092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flipV="1">
            <a:off x="9168341" y="3501008"/>
            <a:ext cx="0" cy="20357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9008802" y="328498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8928470" y="5085184"/>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a:off x="9114001" y="387350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7" name="Straight Arrow Connector 66"/>
          <p:cNvCxnSpPr/>
          <p:nvPr/>
        </p:nvCxnSpPr>
        <p:spPr>
          <a:xfrm>
            <a:off x="9114001" y="4233540"/>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a:off x="9096737" y="4566239"/>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a:off x="9083672" y="5305524"/>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a:off x="9083672" y="5619018"/>
            <a:ext cx="0" cy="258254"/>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71" name="Straight Connector 70"/>
          <p:cNvCxnSpPr/>
          <p:nvPr/>
        </p:nvCxnSpPr>
        <p:spPr>
          <a:xfrm>
            <a:off x="8945733" y="6136766"/>
            <a:ext cx="336913"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472956328"/>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29</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871531" y="876216"/>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847861" y="889288"/>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445128" y="893745"/>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a:t>
            </a:r>
            <a:endParaRPr lang="en-ZA" sz="1200" dirty="0">
              <a:solidFill>
                <a:prstClr val="black"/>
              </a:solidFill>
            </a:endParaRPr>
          </a:p>
        </p:txBody>
      </p:sp>
      <p:sp>
        <p:nvSpPr>
          <p:cNvPr id="61" name="Rounded Rectangle 60"/>
          <p:cNvSpPr/>
          <p:nvPr/>
        </p:nvSpPr>
        <p:spPr>
          <a:xfrm>
            <a:off x="3262796"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a:t>
            </a:r>
            <a:r>
              <a:rPr lang="en-ZA" sz="1200" b="1" dirty="0">
                <a:solidFill>
                  <a:prstClr val="black"/>
                </a:solidFill>
              </a:rPr>
              <a:t>B</a:t>
            </a:r>
            <a:r>
              <a:rPr lang="en-ZA" sz="1200" b="1" dirty="0" smtClean="0">
                <a:solidFill>
                  <a:prstClr val="black"/>
                </a:solidFill>
              </a:rPr>
              <a:t>enefits Payments</a:t>
            </a:r>
            <a:endParaRPr lang="en-ZA" sz="1200" b="1" dirty="0">
              <a:solidFill>
                <a:prstClr val="black"/>
              </a:solidFill>
            </a:endParaRPr>
          </a:p>
        </p:txBody>
      </p:sp>
      <p:sp>
        <p:nvSpPr>
          <p:cNvPr id="62" name="Rectangle 61"/>
          <p:cNvSpPr/>
          <p:nvPr/>
        </p:nvSpPr>
        <p:spPr>
          <a:xfrm rot="10800000" flipV="1">
            <a:off x="9943580" y="884983"/>
            <a:ext cx="1625217"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4</a:t>
            </a:r>
            <a:endParaRPr lang="en-ZA" sz="1200" dirty="0">
              <a:solidFill>
                <a:prstClr val="black"/>
              </a:solidFill>
            </a:endParaRPr>
          </a:p>
        </p:txBody>
      </p:sp>
      <p:sp>
        <p:nvSpPr>
          <p:cNvPr id="10"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29</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680209117"/>
              </p:ext>
            </p:extLst>
          </p:nvPr>
        </p:nvGraphicFramePr>
        <p:xfrm>
          <a:off x="431423" y="1412775"/>
          <a:ext cx="11329257" cy="4896550"/>
        </p:xfrm>
        <a:graphic>
          <a:graphicData uri="http://schemas.openxmlformats.org/drawingml/2006/table">
            <a:tbl>
              <a:tblPr firstRow="1" bandRow="1"/>
              <a:tblGrid>
                <a:gridCol w="1075963">
                  <a:extLst>
                    <a:ext uri="{9D8B030D-6E8A-4147-A177-3AD203B41FA5}">
                      <a16:colId xmlns="" xmlns:a16="http://schemas.microsoft.com/office/drawing/2014/main" val="20000"/>
                    </a:ext>
                  </a:extLst>
                </a:gridCol>
                <a:gridCol w="1060140">
                  <a:extLst>
                    <a:ext uri="{9D8B030D-6E8A-4147-A177-3AD203B41FA5}">
                      <a16:colId xmlns="" xmlns:a16="http://schemas.microsoft.com/office/drawing/2014/main" val="20001"/>
                    </a:ext>
                  </a:extLst>
                </a:gridCol>
                <a:gridCol w="1060140">
                  <a:extLst>
                    <a:ext uri="{9D8B030D-6E8A-4147-A177-3AD203B41FA5}">
                      <a16:colId xmlns="" xmlns:a16="http://schemas.microsoft.com/office/drawing/2014/main" val="20002"/>
                    </a:ext>
                  </a:extLst>
                </a:gridCol>
                <a:gridCol w="822795">
                  <a:extLst>
                    <a:ext uri="{9D8B030D-6E8A-4147-A177-3AD203B41FA5}">
                      <a16:colId xmlns="" xmlns:a16="http://schemas.microsoft.com/office/drawing/2014/main" val="20003"/>
                    </a:ext>
                  </a:extLst>
                </a:gridCol>
                <a:gridCol w="775327">
                  <a:extLst>
                    <a:ext uri="{9D8B030D-6E8A-4147-A177-3AD203B41FA5}">
                      <a16:colId xmlns="" xmlns:a16="http://schemas.microsoft.com/office/drawing/2014/main" val="20004"/>
                    </a:ext>
                  </a:extLst>
                </a:gridCol>
                <a:gridCol w="775327">
                  <a:extLst>
                    <a:ext uri="{9D8B030D-6E8A-4147-A177-3AD203B41FA5}">
                      <a16:colId xmlns="" xmlns:a16="http://schemas.microsoft.com/office/drawing/2014/main" val="20005"/>
                    </a:ext>
                  </a:extLst>
                </a:gridCol>
                <a:gridCol w="965201">
                  <a:extLst>
                    <a:ext uri="{9D8B030D-6E8A-4147-A177-3AD203B41FA5}">
                      <a16:colId xmlns="" xmlns:a16="http://schemas.microsoft.com/office/drawing/2014/main" val="20006"/>
                    </a:ext>
                  </a:extLst>
                </a:gridCol>
                <a:gridCol w="775327">
                  <a:extLst>
                    <a:ext uri="{9D8B030D-6E8A-4147-A177-3AD203B41FA5}">
                      <a16:colId xmlns="" xmlns:a16="http://schemas.microsoft.com/office/drawing/2014/main" val="20007"/>
                    </a:ext>
                  </a:extLst>
                </a:gridCol>
                <a:gridCol w="775327">
                  <a:extLst>
                    <a:ext uri="{9D8B030D-6E8A-4147-A177-3AD203B41FA5}">
                      <a16:colId xmlns="" xmlns:a16="http://schemas.microsoft.com/office/drawing/2014/main" val="20008"/>
                    </a:ext>
                  </a:extLst>
                </a:gridCol>
                <a:gridCol w="965201">
                  <a:extLst>
                    <a:ext uri="{9D8B030D-6E8A-4147-A177-3AD203B41FA5}">
                      <a16:colId xmlns="" xmlns:a16="http://schemas.microsoft.com/office/drawing/2014/main" val="20009"/>
                    </a:ext>
                  </a:extLst>
                </a:gridCol>
                <a:gridCol w="759503">
                  <a:extLst>
                    <a:ext uri="{9D8B030D-6E8A-4147-A177-3AD203B41FA5}">
                      <a16:colId xmlns="" xmlns:a16="http://schemas.microsoft.com/office/drawing/2014/main" val="20010"/>
                    </a:ext>
                  </a:extLst>
                </a:gridCol>
                <a:gridCol w="759503">
                  <a:extLst>
                    <a:ext uri="{9D8B030D-6E8A-4147-A177-3AD203B41FA5}">
                      <a16:colId xmlns="" xmlns:a16="http://schemas.microsoft.com/office/drawing/2014/main" val="20011"/>
                    </a:ext>
                  </a:extLst>
                </a:gridCol>
                <a:gridCol w="759503">
                  <a:extLst>
                    <a:ext uri="{9D8B030D-6E8A-4147-A177-3AD203B41FA5}">
                      <a16:colId xmlns="" xmlns:a16="http://schemas.microsoft.com/office/drawing/2014/main" val="20012"/>
                    </a:ext>
                  </a:extLst>
                </a:gridCol>
              </a:tblGrid>
              <a:tr h="904672">
                <a:tc>
                  <a:txBody>
                    <a:bodyPr/>
                    <a:lstStyle/>
                    <a:p>
                      <a:pPr algn="l"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373178">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58 847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56 330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dirty="0">
                          <a:solidFill>
                            <a:srgbClr val="000000"/>
                          </a:solidFill>
                          <a:effectLst/>
                          <a:latin typeface="Arial"/>
                        </a:rPr>
                        <a:t>61 688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61 242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65 860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65 518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dirty="0">
                          <a:solidFill>
                            <a:srgbClr val="000000"/>
                          </a:solidFill>
                          <a:effectLst/>
                          <a:latin typeface="Arial"/>
                          <a:ea typeface="+mn-ea"/>
                          <a:cs typeface="+mn-cs"/>
                        </a:rPr>
                        <a:t>57 143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a:solidFill>
                            <a:srgbClr val="000000"/>
                          </a:solidFill>
                          <a:effectLst/>
                          <a:latin typeface="Arial"/>
                          <a:ea typeface="+mn-ea"/>
                          <a:cs typeface="+mn-cs"/>
                        </a:rPr>
                        <a:t>53 071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1"/>
                  </a:ext>
                </a:extLst>
              </a:tr>
              <a:tr h="361870">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32 832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32 807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34 467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34 454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34 034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34 018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dirty="0">
                          <a:solidFill>
                            <a:srgbClr val="000000"/>
                          </a:solidFill>
                          <a:effectLst/>
                          <a:latin typeface="Arial"/>
                          <a:ea typeface="+mn-ea"/>
                          <a:cs typeface="+mn-cs"/>
                        </a:rPr>
                        <a:t>32 088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32 017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2"/>
                  </a:ext>
                </a:extLst>
              </a:tr>
              <a:tr h="361870">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216 939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215 847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214 338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213 758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210 952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210 808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188 614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188 095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3"/>
                  </a:ext>
                </a:extLst>
              </a:tr>
              <a:tr h="361870">
                <a:tc>
                  <a:txBody>
                    <a:bodyPr/>
                    <a:lstStyle/>
                    <a:p>
                      <a:pPr algn="l" rtl="0" fontAlgn="ctr"/>
                      <a:r>
                        <a:rPr lang="en-ZA" sz="900" b="0" i="0" u="none" strike="noStrike">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13 143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13 119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13 867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13 741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13 708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13 668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11 590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11 454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4"/>
                  </a:ext>
                </a:extLst>
              </a:tr>
              <a:tr h="361870">
                <a:tc>
                  <a:txBody>
                    <a:bodyPr/>
                    <a:lstStyle/>
                    <a:p>
                      <a:pPr algn="l" rtl="0" fontAlgn="ctr"/>
                      <a:r>
                        <a:rPr lang="en-ZA" sz="900" b="0" i="0" u="none" strike="noStrike">
                          <a:solidFill>
                            <a:srgbClr val="000000"/>
                          </a:solidFill>
                          <a:effectLst/>
                          <a:latin typeface="Arial"/>
                        </a:rPr>
                        <a:t>KwaZulu-Natal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127 978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125 575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129 816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128 302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124 028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122 844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107 944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104 690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5"/>
                  </a:ext>
                </a:extLst>
              </a:tr>
              <a:tr h="361870">
                <a:tc>
                  <a:txBody>
                    <a:bodyPr/>
                    <a:lstStyle/>
                    <a:p>
                      <a:pPr algn="l" rtl="0" fontAlgn="ctr"/>
                      <a:r>
                        <a:rPr lang="en-ZA" sz="900" b="0" i="0" u="none" strike="noStrike">
                          <a:solidFill>
                            <a:srgbClr val="000000"/>
                          </a:solidFill>
                          <a:effectLst/>
                          <a:latin typeface="Arial"/>
                        </a:rPr>
                        <a:t>Limpopo</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50 013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49 960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48 951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48 846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51 223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51 151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39 911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39 687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6"/>
                  </a:ext>
                </a:extLst>
              </a:tr>
              <a:tr h="361870">
                <a:tc>
                  <a:txBody>
                    <a:bodyPr/>
                    <a:lstStyle/>
                    <a:p>
                      <a:pPr algn="l" rtl="0" fontAlgn="ctr"/>
                      <a:r>
                        <a:rPr lang="en-ZA" sz="900" b="0" i="0" u="none" strike="noStrike">
                          <a:solidFill>
                            <a:srgbClr val="000000"/>
                          </a:solidFill>
                          <a:effectLst/>
                          <a:latin typeface="Arial"/>
                        </a:rPr>
                        <a:t>Mpumalanga</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42 310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32 381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77%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42 774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42 064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44 133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43 652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39 313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38 602</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7"/>
                  </a:ext>
                </a:extLst>
              </a:tr>
              <a:tr h="361870">
                <a:tc>
                  <a:txBody>
                    <a:bodyPr/>
                    <a:lstStyle/>
                    <a:p>
                      <a:pPr algn="l" rtl="0" fontAlgn="ctr"/>
                      <a:r>
                        <a:rPr lang="en-ZA" sz="900" b="0" i="0" u="none" strike="noStrike">
                          <a:solidFill>
                            <a:srgbClr val="000000"/>
                          </a:solidFill>
                          <a:effectLst/>
                          <a:latin typeface="Arial"/>
                        </a:rPr>
                        <a:t>North West</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27 344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26 412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30 516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30 306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30 160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30 101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22 573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22 454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8"/>
                  </a:ext>
                </a:extLst>
              </a:tr>
              <a:tr h="361870">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16 340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15 248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16 485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15 911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14 814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14 574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12 336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12 097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09"/>
                  </a:ext>
                </a:extLst>
              </a:tr>
              <a:tr h="361870">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111 217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110 550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122 360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122 210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a:solidFill>
                            <a:srgbClr val="000000"/>
                          </a:solidFill>
                          <a:effectLst/>
                          <a:latin typeface="Arial"/>
                        </a:rPr>
                        <a:t>127 551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127 429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ZA" sz="900" b="0" i="0" u="none" strike="noStrike" kern="1200">
                          <a:solidFill>
                            <a:srgbClr val="000000"/>
                          </a:solidFill>
                          <a:effectLst/>
                          <a:latin typeface="Arial"/>
                          <a:ea typeface="+mn-ea"/>
                          <a:cs typeface="+mn-cs"/>
                        </a:rPr>
                        <a:t>110 401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110 231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10"/>
                  </a:ext>
                </a:extLst>
              </a:tr>
              <a:tr h="361870">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696 963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678 229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715 262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710 834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a:solidFill>
                            <a:srgbClr val="000000"/>
                          </a:solidFill>
                          <a:effectLst/>
                          <a:latin typeface="Arial"/>
                        </a:rPr>
                        <a:t>716 463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713 763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1"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ZA" sz="900" b="0" i="0" u="none" strike="noStrike" kern="1200">
                          <a:solidFill>
                            <a:srgbClr val="000000"/>
                          </a:solidFill>
                          <a:effectLst/>
                          <a:latin typeface="Arial"/>
                          <a:ea typeface="+mn-ea"/>
                          <a:cs typeface="+mn-cs"/>
                        </a:rPr>
                        <a:t>621 913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0" i="0" u="none" strike="noStrike" kern="1200" dirty="0">
                          <a:solidFill>
                            <a:srgbClr val="000000"/>
                          </a:solidFill>
                          <a:effectLst/>
                          <a:latin typeface="Arial"/>
                          <a:ea typeface="+mn-ea"/>
                          <a:cs typeface="+mn-cs"/>
                        </a:rPr>
                        <a:t>612 398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xmlns="" val="1842468974"/>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1"/>
          <p:cNvSpPr>
            <a:spLocks noGrp="1"/>
          </p:cNvSpPr>
          <p:nvPr>
            <p:ph type="sldNum" sz="quarter" idx="12"/>
          </p:nvPr>
        </p:nvSpPr>
        <p:spPr bwMode="auto">
          <a:xfrm>
            <a:off x="8955617" y="6370705"/>
            <a:ext cx="284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C0B08933-8069-4ED0-89A7-1161CEE05673}" type="slidenum">
              <a:rPr lang="en-ZA" altLang="en-US" sz="1200" smtClean="0">
                <a:solidFill>
                  <a:srgbClr val="898989"/>
                </a:solidFill>
              </a:rPr>
              <a:pPr eaLnBrk="1" hangingPunct="1">
                <a:spcBef>
                  <a:spcPct val="0"/>
                </a:spcBef>
                <a:buFontTx/>
                <a:buNone/>
              </a:pPr>
              <a:t>3</a:t>
            </a:fld>
            <a:endParaRPr lang="en-ZA" altLang="en-US" sz="1200" smtClean="0">
              <a:solidFill>
                <a:srgbClr val="898989"/>
              </a:solidFill>
            </a:endParaRPr>
          </a:p>
        </p:txBody>
      </p:sp>
      <p:sp>
        <p:nvSpPr>
          <p:cNvPr id="207875" name="TextBox 6"/>
          <p:cNvSpPr txBox="1">
            <a:spLocks noChangeArrowheads="1"/>
          </p:cNvSpPr>
          <p:nvPr/>
        </p:nvSpPr>
        <p:spPr bwMode="auto">
          <a:xfrm>
            <a:off x="1981200" y="492125"/>
            <a:ext cx="8686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0" fontAlgn="base" hangingPunct="0">
              <a:spcBef>
                <a:spcPct val="0"/>
              </a:spcBef>
              <a:spcAft>
                <a:spcPct val="0"/>
              </a:spcAft>
              <a:buFontTx/>
              <a:buNone/>
            </a:pPr>
            <a:r>
              <a:rPr lang="en-ZA" altLang="en-US" sz="2800" b="1" dirty="0">
                <a:solidFill>
                  <a:srgbClr val="000000"/>
                </a:solidFill>
                <a:cs typeface="Arial" pitchFamily="34" charset="0"/>
              </a:rPr>
              <a:t>INTRODUCTION</a:t>
            </a:r>
          </a:p>
        </p:txBody>
      </p:sp>
      <p:sp>
        <p:nvSpPr>
          <p:cNvPr id="9" name="Content Placeholder 1"/>
          <p:cNvSpPr>
            <a:spLocks noGrp="1"/>
          </p:cNvSpPr>
          <p:nvPr>
            <p:ph idx="1"/>
          </p:nvPr>
        </p:nvSpPr>
        <p:spPr>
          <a:xfrm>
            <a:off x="421217" y="1355728"/>
            <a:ext cx="11379200" cy="5153025"/>
          </a:xfrm>
        </p:spPr>
        <p:txBody>
          <a:bodyPr/>
          <a:lstStyle/>
          <a:p>
            <a:pPr marL="0" indent="0">
              <a:buFont typeface="Arial" charset="0"/>
              <a:buNone/>
              <a:defRPr/>
            </a:pPr>
            <a:endParaRPr lang="en-ZA" sz="2000" dirty="0" smtClean="0">
              <a:ea typeface="MS PGothic" pitchFamily="34" charset="-128"/>
            </a:endParaRPr>
          </a:p>
          <a:p>
            <a:pPr>
              <a:buFont typeface="Arial" charset="0"/>
              <a:buChar char="•"/>
              <a:defRPr/>
            </a:pPr>
            <a:endParaRPr lang="en-ZA" sz="2400" dirty="0">
              <a:ea typeface="MS PGothic" pitchFamily="34" charset="-128"/>
            </a:endParaRPr>
          </a:p>
        </p:txBody>
      </p:sp>
      <p:sp>
        <p:nvSpPr>
          <p:cNvPr id="207877" name="TextBox 5"/>
          <p:cNvSpPr txBox="1">
            <a:spLocks noChangeArrowheads="1"/>
          </p:cNvSpPr>
          <p:nvPr/>
        </p:nvSpPr>
        <p:spPr bwMode="auto">
          <a:xfrm>
            <a:off x="11072284" y="304801"/>
            <a:ext cx="575733"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smtClean="0">
                <a:solidFill>
                  <a:srgbClr val="000000"/>
                </a:solidFill>
                <a:latin typeface="Arial" pitchFamily="34" charset="0"/>
              </a:rPr>
              <a:t>3</a:t>
            </a:r>
            <a:endParaRPr lang="en-ZA" altLang="en-US" sz="1200" dirty="0">
              <a:solidFill>
                <a:srgbClr val="000000"/>
              </a:solidFill>
              <a:latin typeface="Arial" pitchFamily="34" charset="0"/>
            </a:endParaRPr>
          </a:p>
        </p:txBody>
      </p:sp>
      <p:graphicFrame>
        <p:nvGraphicFramePr>
          <p:cNvPr id="8" name="Diagram 7"/>
          <p:cNvGraphicFramePr/>
          <p:nvPr>
            <p:extLst>
              <p:ext uri="{D42A27DB-BD31-4B8C-83A1-F6EECF244321}">
                <p14:modId xmlns:p14="http://schemas.microsoft.com/office/powerpoint/2010/main" xmlns="" val="3827803919"/>
              </p:ext>
            </p:extLst>
          </p:nvPr>
        </p:nvGraphicFramePr>
        <p:xfrm>
          <a:off x="431371" y="1397000"/>
          <a:ext cx="4155144"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nvGraphicFramePr>
        <p:xfrm>
          <a:off x="4679450" y="1355726"/>
          <a:ext cx="7210697" cy="5245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222688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30</a:t>
            </a:fld>
            <a:endParaRPr lang="en-US" dirty="0"/>
          </a:p>
        </p:txBody>
      </p:sp>
      <p:sp>
        <p:nvSpPr>
          <p:cNvPr id="3" name="Rectangle 2"/>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1876512" y="1027606"/>
            <a:ext cx="1627200"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4756832" y="1032526"/>
            <a:ext cx="1627200"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7536160" y="1032526"/>
            <a:ext cx="1627200"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3262796"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Registration within 2 working days </a:t>
            </a:r>
            <a:endParaRPr lang="en-ZA" sz="1200" b="1" dirty="0">
              <a:solidFill>
                <a:prstClr val="black"/>
              </a:solidFill>
            </a:endParaRPr>
          </a:p>
        </p:txBody>
      </p:sp>
      <p:sp>
        <p:nvSpPr>
          <p:cNvPr id="62" name="Rectangle 61"/>
          <p:cNvSpPr/>
          <p:nvPr/>
        </p:nvSpPr>
        <p:spPr>
          <a:xfrm rot="10800000" flipV="1">
            <a:off x="10229440" y="1012879"/>
            <a:ext cx="1627200"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sp>
        <p:nvSpPr>
          <p:cNvPr id="10"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30</a:t>
            </a:r>
            <a:endParaRPr lang="en-ZA" sz="12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097498427"/>
              </p:ext>
            </p:extLst>
          </p:nvPr>
        </p:nvGraphicFramePr>
        <p:xfrm>
          <a:off x="335361" y="1412774"/>
          <a:ext cx="11425267" cy="5355253"/>
        </p:xfrm>
        <a:graphic>
          <a:graphicData uri="http://schemas.openxmlformats.org/drawingml/2006/table">
            <a:tbl>
              <a:tblPr firstRow="1" bandRow="1"/>
              <a:tblGrid>
                <a:gridCol w="1085081">
                  <a:extLst>
                    <a:ext uri="{9D8B030D-6E8A-4147-A177-3AD203B41FA5}">
                      <a16:colId xmlns="" xmlns:a16="http://schemas.microsoft.com/office/drawing/2014/main" val="20000"/>
                    </a:ext>
                  </a:extLst>
                </a:gridCol>
                <a:gridCol w="1069124">
                  <a:extLst>
                    <a:ext uri="{9D8B030D-6E8A-4147-A177-3AD203B41FA5}">
                      <a16:colId xmlns="" xmlns:a16="http://schemas.microsoft.com/office/drawing/2014/main" val="20001"/>
                    </a:ext>
                  </a:extLst>
                </a:gridCol>
                <a:gridCol w="1069124">
                  <a:extLst>
                    <a:ext uri="{9D8B030D-6E8A-4147-A177-3AD203B41FA5}">
                      <a16:colId xmlns="" xmlns:a16="http://schemas.microsoft.com/office/drawing/2014/main" val="20002"/>
                    </a:ext>
                  </a:extLst>
                </a:gridCol>
                <a:gridCol w="829768">
                  <a:extLst>
                    <a:ext uri="{9D8B030D-6E8A-4147-A177-3AD203B41FA5}">
                      <a16:colId xmlns="" xmlns:a16="http://schemas.microsoft.com/office/drawing/2014/main" val="20003"/>
                    </a:ext>
                  </a:extLst>
                </a:gridCol>
                <a:gridCol w="781897">
                  <a:extLst>
                    <a:ext uri="{9D8B030D-6E8A-4147-A177-3AD203B41FA5}">
                      <a16:colId xmlns="" xmlns:a16="http://schemas.microsoft.com/office/drawing/2014/main" val="20004"/>
                    </a:ext>
                  </a:extLst>
                </a:gridCol>
                <a:gridCol w="781897">
                  <a:extLst>
                    <a:ext uri="{9D8B030D-6E8A-4147-A177-3AD203B41FA5}">
                      <a16:colId xmlns="" xmlns:a16="http://schemas.microsoft.com/office/drawing/2014/main" val="20005"/>
                    </a:ext>
                  </a:extLst>
                </a:gridCol>
                <a:gridCol w="973381">
                  <a:extLst>
                    <a:ext uri="{9D8B030D-6E8A-4147-A177-3AD203B41FA5}">
                      <a16:colId xmlns="" xmlns:a16="http://schemas.microsoft.com/office/drawing/2014/main" val="20006"/>
                    </a:ext>
                  </a:extLst>
                </a:gridCol>
                <a:gridCol w="781897">
                  <a:extLst>
                    <a:ext uri="{9D8B030D-6E8A-4147-A177-3AD203B41FA5}">
                      <a16:colId xmlns="" xmlns:a16="http://schemas.microsoft.com/office/drawing/2014/main" val="20007"/>
                    </a:ext>
                  </a:extLst>
                </a:gridCol>
                <a:gridCol w="781897">
                  <a:extLst>
                    <a:ext uri="{9D8B030D-6E8A-4147-A177-3AD203B41FA5}">
                      <a16:colId xmlns="" xmlns:a16="http://schemas.microsoft.com/office/drawing/2014/main" val="20008"/>
                    </a:ext>
                  </a:extLst>
                </a:gridCol>
                <a:gridCol w="973381">
                  <a:extLst>
                    <a:ext uri="{9D8B030D-6E8A-4147-A177-3AD203B41FA5}">
                      <a16:colId xmlns="" xmlns:a16="http://schemas.microsoft.com/office/drawing/2014/main" val="20009"/>
                    </a:ext>
                  </a:extLst>
                </a:gridCol>
                <a:gridCol w="765940">
                  <a:extLst>
                    <a:ext uri="{9D8B030D-6E8A-4147-A177-3AD203B41FA5}">
                      <a16:colId xmlns="" xmlns:a16="http://schemas.microsoft.com/office/drawing/2014/main" val="20010"/>
                    </a:ext>
                  </a:extLst>
                </a:gridCol>
                <a:gridCol w="765940">
                  <a:extLst>
                    <a:ext uri="{9D8B030D-6E8A-4147-A177-3AD203B41FA5}">
                      <a16:colId xmlns="" xmlns:a16="http://schemas.microsoft.com/office/drawing/2014/main" val="20011"/>
                    </a:ext>
                  </a:extLst>
                </a:gridCol>
                <a:gridCol w="765940">
                  <a:extLst>
                    <a:ext uri="{9D8B030D-6E8A-4147-A177-3AD203B41FA5}">
                      <a16:colId xmlns="" xmlns:a16="http://schemas.microsoft.com/office/drawing/2014/main" val="20012"/>
                    </a:ext>
                  </a:extLst>
                </a:gridCol>
              </a:tblGrid>
              <a:tr h="831997">
                <a:tc>
                  <a:txBody>
                    <a:bodyPr/>
                    <a:lstStyle/>
                    <a:p>
                      <a:pPr algn="l" rtl="0" fontAlgn="ctr"/>
                      <a:r>
                        <a:rPr lang="en-ZA" sz="900" b="1" i="0" u="none" strike="noStrike" dirty="0">
                          <a:solidFill>
                            <a:srgbClr val="FFFFFF"/>
                          </a:solidFill>
                          <a:effectLst/>
                          <a:latin typeface="Arial"/>
                        </a:rPr>
                        <a:t>Province</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Created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ctr"/>
                      <a:r>
                        <a:rPr lang="en-ZA" sz="900" b="1" i="0" u="none" strike="noStrike">
                          <a:solidFill>
                            <a:srgbClr val="FFFFFF"/>
                          </a:solidFill>
                          <a:effectLst/>
                          <a:latin typeface="Arial"/>
                        </a:rPr>
                        <a:t>Finalised %</a:t>
                      </a:r>
                    </a:p>
                  </a:txBody>
                  <a:tcPr marL="11493" marR="11493" marT="862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extLst>
                  <a:ext uri="{0D108BD9-81ED-4DB2-BD59-A6C34878D82A}">
                    <a16:rowId xmlns="" xmlns:a16="http://schemas.microsoft.com/office/drawing/2014/main" val="10000"/>
                  </a:ext>
                </a:extLst>
              </a:tr>
              <a:tr h="386703">
                <a:tc>
                  <a:txBody>
                    <a:bodyPr/>
                    <a:lstStyle/>
                    <a:p>
                      <a:pPr algn="l" rtl="0" fontAlgn="ctr"/>
                      <a:r>
                        <a:rPr lang="en-ZA" sz="900" b="0" i="0" u="none" strike="noStrike">
                          <a:solidFill>
                            <a:srgbClr val="000000"/>
                          </a:solidFill>
                          <a:effectLst/>
                          <a:latin typeface="Arial"/>
                        </a:rPr>
                        <a:t>Eastern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2 323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2 288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743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731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469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464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321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314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1"/>
                  </a:ext>
                </a:extLst>
              </a:tr>
              <a:tr h="386703">
                <a:tc>
                  <a:txBody>
                    <a:bodyPr/>
                    <a:lstStyle/>
                    <a:p>
                      <a:pPr algn="l" rtl="0" fontAlgn="ctr"/>
                      <a:endParaRPr lang="en-ZA" sz="900" b="0" i="0" u="none" strike="noStrike">
                        <a:solidFill>
                          <a:srgbClr val="000000"/>
                        </a:solidFill>
                        <a:effectLst/>
                        <a:latin typeface="Arial"/>
                      </a:endParaRP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900" b="0" i="0" u="none" strike="noStrike">
                        <a:solidFill>
                          <a:srgbClr val="000000"/>
                        </a:solidFill>
                        <a:effectLst/>
                        <a:latin typeface="Arial"/>
                      </a:endParaRP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426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421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2"/>
                  </a:ext>
                </a:extLst>
              </a:tr>
              <a:tr h="374985">
                <a:tc>
                  <a:txBody>
                    <a:bodyPr/>
                    <a:lstStyle/>
                    <a:p>
                      <a:pPr algn="l" rtl="0" fontAlgn="ctr"/>
                      <a:r>
                        <a:rPr lang="en-ZA" sz="900" b="0" i="0" u="none" strike="noStrike">
                          <a:solidFill>
                            <a:srgbClr val="000000"/>
                          </a:solidFill>
                          <a:effectLst/>
                          <a:latin typeface="Arial"/>
                        </a:rPr>
                        <a:t>Free State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548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520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427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426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1 010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3"/>
                  </a:ext>
                </a:extLst>
              </a:tr>
              <a:tr h="374985">
                <a:tc>
                  <a:txBody>
                    <a:bodyPr/>
                    <a:lstStyle/>
                    <a:p>
                      <a:pPr algn="l" rtl="0" fontAlgn="ctr"/>
                      <a:r>
                        <a:rPr lang="en-ZA" sz="900" b="0" i="0" u="none" strike="noStrike">
                          <a:solidFill>
                            <a:srgbClr val="000000"/>
                          </a:solidFill>
                          <a:effectLst/>
                          <a:latin typeface="Arial"/>
                        </a:rPr>
                        <a:t>Gauteng</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1 554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1 578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1 551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1 252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7 770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7 706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4"/>
                  </a:ext>
                </a:extLst>
              </a:tr>
              <a:tr h="374985">
                <a:tc>
                  <a:txBody>
                    <a:bodyPr/>
                    <a:lstStyle/>
                    <a:p>
                      <a:pPr algn="l" rtl="0" fontAlgn="ctr"/>
                      <a:r>
                        <a:rPr lang="en-ZA" sz="900" b="0" i="0" u="none" strike="noStrike" dirty="0">
                          <a:solidFill>
                            <a:srgbClr val="000000"/>
                          </a:solidFill>
                          <a:effectLst/>
                          <a:latin typeface="Arial"/>
                        </a:rPr>
                        <a:t>Head Office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13 247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13 130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10 129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10 048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9 143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9 119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1 166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1 153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5"/>
                  </a:ext>
                </a:extLst>
              </a:tr>
              <a:tr h="374985">
                <a:tc>
                  <a:txBody>
                    <a:bodyPr/>
                    <a:lstStyle/>
                    <a:p>
                      <a:pPr algn="l" fontAlgn="b"/>
                      <a:r>
                        <a:rPr lang="en-ZA" sz="900" b="0" i="0" u="none" strike="noStrike">
                          <a:solidFill>
                            <a:srgbClr val="000000"/>
                          </a:solidFill>
                          <a:effectLst/>
                          <a:latin typeface="Arial"/>
                        </a:rPr>
                        <a:t>KwaZulu-Natal</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1 289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1 349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1 336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984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608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604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6"/>
                  </a:ext>
                </a:extLst>
              </a:tr>
              <a:tr h="374985">
                <a:tc>
                  <a:txBody>
                    <a:bodyPr/>
                    <a:lstStyle/>
                    <a:p>
                      <a:pPr algn="l" fontAlgn="b"/>
                      <a:r>
                        <a:rPr lang="en-ZA" sz="900" b="0" i="0" u="none" strike="noStrike">
                          <a:solidFill>
                            <a:srgbClr val="000000"/>
                          </a:solidFill>
                          <a:effectLst/>
                          <a:latin typeface="Arial"/>
                        </a:rPr>
                        <a:t>Limpopo</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460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458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100%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492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488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253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248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7"/>
                  </a:ext>
                </a:extLst>
              </a:tr>
              <a:tr h="374985">
                <a:tc>
                  <a:txBody>
                    <a:bodyPr/>
                    <a:lstStyle/>
                    <a:p>
                      <a:pPr algn="l" fontAlgn="b"/>
                      <a:r>
                        <a:rPr lang="en-ZA" sz="900" b="0" i="0" u="none" strike="noStrike">
                          <a:solidFill>
                            <a:srgbClr val="000000"/>
                          </a:solidFill>
                          <a:effectLst/>
                          <a:latin typeface="Arial"/>
                        </a:rPr>
                        <a:t>Mpumalanga</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356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317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89%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366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355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282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216</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215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8"/>
                  </a:ext>
                </a:extLst>
              </a:tr>
              <a:tr h="374985">
                <a:tc>
                  <a:txBody>
                    <a:bodyPr/>
                    <a:lstStyle/>
                    <a:p>
                      <a:pPr algn="l" fontAlgn="b"/>
                      <a:r>
                        <a:rPr lang="en-ZA" sz="900" b="0" i="0" u="none" strike="noStrike">
                          <a:solidFill>
                            <a:srgbClr val="000000"/>
                          </a:solidFill>
                          <a:effectLst/>
                          <a:latin typeface="Arial"/>
                        </a:rPr>
                        <a:t>North West</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314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304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301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237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233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208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203</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98%</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09"/>
                  </a:ext>
                </a:extLst>
              </a:tr>
              <a:tr h="374985">
                <a:tc>
                  <a:txBody>
                    <a:bodyPr/>
                    <a:lstStyle/>
                    <a:p>
                      <a:pPr algn="l" rtl="0" fontAlgn="ctr"/>
                      <a:r>
                        <a:rPr lang="en-ZA" sz="900" b="0" i="0" u="none" strike="noStrike">
                          <a:solidFill>
                            <a:srgbClr val="000000"/>
                          </a:solidFill>
                          <a:effectLst/>
                          <a:latin typeface="Arial"/>
                        </a:rPr>
                        <a:t>Northern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257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97%</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279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266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208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199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a:rPr>
                        <a:t>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664</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655</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0"/>
                  </a:ext>
                </a:extLst>
              </a:tr>
              <a:tr h="374985">
                <a:tc>
                  <a:txBody>
                    <a:bodyPr/>
                    <a:lstStyle/>
                    <a:p>
                      <a:pPr algn="l" rtl="0" fontAlgn="ctr"/>
                      <a:r>
                        <a:rPr lang="en-ZA" sz="900" b="0" i="0" u="none" strike="noStrike">
                          <a:solidFill>
                            <a:srgbClr val="000000"/>
                          </a:solidFill>
                          <a:effectLst/>
                          <a:latin typeface="Arial"/>
                        </a:rPr>
                        <a:t>Western Cape</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694</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678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775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771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a:solidFill>
                            <a:srgbClr val="000000"/>
                          </a:solidFill>
                          <a:effectLst/>
                          <a:latin typeface="Arial"/>
                        </a:rPr>
                        <a:t>696</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685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79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79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100%</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1"/>
                  </a:ext>
                </a:extLst>
              </a:tr>
              <a:tr h="374985">
                <a:tc>
                  <a:txBody>
                    <a:bodyPr/>
                    <a:lstStyle/>
                    <a:p>
                      <a:pPr algn="l" rtl="0" fontAlgn="ctr"/>
                      <a:r>
                        <a:rPr lang="en-ZA" sz="900" b="1" i="0" u="none" strike="noStrike">
                          <a:solidFill>
                            <a:srgbClr val="000000"/>
                          </a:solidFill>
                          <a:effectLst/>
                          <a:latin typeface="Arial"/>
                        </a:rPr>
                        <a:t>Grand Total</a:t>
                      </a:r>
                    </a:p>
                  </a:txBody>
                  <a:tcPr marL="11493" marR="11493" marT="8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21 108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dirty="0">
                          <a:solidFill>
                            <a:srgbClr val="000000"/>
                          </a:solidFill>
                          <a:effectLst/>
                          <a:latin typeface="Arial"/>
                        </a:rPr>
                        <a:t>20 770</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98%</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16 553</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16 361</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a:solidFill>
                            <a:srgbClr val="000000"/>
                          </a:solidFill>
                          <a:effectLst/>
                          <a:latin typeface="Arial"/>
                        </a:rPr>
                        <a:t>14 195</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14 102</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a:rPr>
                        <a:t>99%</a:t>
                      </a:r>
                    </a:p>
                  </a:txBody>
                  <a:tcPr marL="11493" marR="11493" marT="8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900" b="1" i="0" u="none" strike="noStrike">
                          <a:solidFill>
                            <a:srgbClr val="000000"/>
                          </a:solidFill>
                          <a:effectLst/>
                          <a:latin typeface="Arial" panose="020B0604020202020204" pitchFamily="34" charset="0"/>
                          <a:cs typeface="Arial" panose="020B0604020202020204" pitchFamily="34" charset="0"/>
                        </a:rPr>
                        <a:t>12 721</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12 587</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pPr algn="r" fontAlgn="b"/>
                      <a:r>
                        <a:rPr lang="en-ZA" sz="900" b="1" i="0" u="none" strike="noStrike" dirty="0">
                          <a:solidFill>
                            <a:srgbClr val="000000"/>
                          </a:solidFill>
                          <a:effectLst/>
                          <a:latin typeface="Arial" panose="020B0604020202020204" pitchFamily="34" charset="0"/>
                          <a:cs typeface="Arial" panose="020B0604020202020204" pitchFamily="34" charset="0"/>
                        </a:rPr>
                        <a:t>99%</a:t>
                      </a:r>
                    </a:p>
                  </a:txBody>
                  <a:tcPr marL="12700" marR="12700"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xmlns="" val="911545014"/>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796423310"/>
              </p:ext>
            </p:extLst>
          </p:nvPr>
        </p:nvGraphicFramePr>
        <p:xfrm>
          <a:off x="431550" y="1484785"/>
          <a:ext cx="11233246" cy="4320476"/>
        </p:xfrm>
        <a:graphic>
          <a:graphicData uri="http://schemas.openxmlformats.org/drawingml/2006/table">
            <a:tbl>
              <a:tblPr/>
              <a:tblGrid>
                <a:gridCol w="1504860">
                  <a:extLst>
                    <a:ext uri="{9D8B030D-6E8A-4147-A177-3AD203B41FA5}">
                      <a16:colId xmlns="" xmlns:a16="http://schemas.microsoft.com/office/drawing/2014/main" val="20000"/>
                    </a:ext>
                  </a:extLst>
                </a:gridCol>
                <a:gridCol w="952572">
                  <a:extLst>
                    <a:ext uri="{9D8B030D-6E8A-4147-A177-3AD203B41FA5}">
                      <a16:colId xmlns="" xmlns:a16="http://schemas.microsoft.com/office/drawing/2014/main" val="20001"/>
                    </a:ext>
                  </a:extLst>
                </a:gridCol>
                <a:gridCol w="952572">
                  <a:extLst>
                    <a:ext uri="{9D8B030D-6E8A-4147-A177-3AD203B41FA5}">
                      <a16:colId xmlns="" xmlns:a16="http://schemas.microsoft.com/office/drawing/2014/main" val="20002"/>
                    </a:ext>
                  </a:extLst>
                </a:gridCol>
                <a:gridCol w="952572">
                  <a:extLst>
                    <a:ext uri="{9D8B030D-6E8A-4147-A177-3AD203B41FA5}">
                      <a16:colId xmlns="" xmlns:a16="http://schemas.microsoft.com/office/drawing/2014/main" val="20003"/>
                    </a:ext>
                  </a:extLst>
                </a:gridCol>
                <a:gridCol w="952572">
                  <a:extLst>
                    <a:ext uri="{9D8B030D-6E8A-4147-A177-3AD203B41FA5}">
                      <a16:colId xmlns="" xmlns:a16="http://schemas.microsoft.com/office/drawing/2014/main" val="20004"/>
                    </a:ext>
                  </a:extLst>
                </a:gridCol>
                <a:gridCol w="993105">
                  <a:extLst>
                    <a:ext uri="{9D8B030D-6E8A-4147-A177-3AD203B41FA5}">
                      <a16:colId xmlns="" xmlns:a16="http://schemas.microsoft.com/office/drawing/2014/main" val="20005"/>
                    </a:ext>
                  </a:extLst>
                </a:gridCol>
                <a:gridCol w="993105">
                  <a:extLst>
                    <a:ext uri="{9D8B030D-6E8A-4147-A177-3AD203B41FA5}">
                      <a16:colId xmlns="" xmlns:a16="http://schemas.microsoft.com/office/drawing/2014/main" val="20006"/>
                    </a:ext>
                  </a:extLst>
                </a:gridCol>
                <a:gridCol w="993105">
                  <a:extLst>
                    <a:ext uri="{9D8B030D-6E8A-4147-A177-3AD203B41FA5}">
                      <a16:colId xmlns="" xmlns:a16="http://schemas.microsoft.com/office/drawing/2014/main" val="20007"/>
                    </a:ext>
                  </a:extLst>
                </a:gridCol>
                <a:gridCol w="993105">
                  <a:extLst>
                    <a:ext uri="{9D8B030D-6E8A-4147-A177-3AD203B41FA5}">
                      <a16:colId xmlns="" xmlns:a16="http://schemas.microsoft.com/office/drawing/2014/main" val="20008"/>
                    </a:ext>
                  </a:extLst>
                </a:gridCol>
                <a:gridCol w="972839">
                  <a:extLst>
                    <a:ext uri="{9D8B030D-6E8A-4147-A177-3AD203B41FA5}">
                      <a16:colId xmlns="" xmlns:a16="http://schemas.microsoft.com/office/drawing/2014/main" val="20009"/>
                    </a:ext>
                  </a:extLst>
                </a:gridCol>
                <a:gridCol w="972839">
                  <a:extLst>
                    <a:ext uri="{9D8B030D-6E8A-4147-A177-3AD203B41FA5}">
                      <a16:colId xmlns="" xmlns:a16="http://schemas.microsoft.com/office/drawing/2014/main" val="20010"/>
                    </a:ext>
                  </a:extLst>
                </a:gridCol>
              </a:tblGrid>
              <a:tr h="357332">
                <a:tc>
                  <a:txBody>
                    <a:bodyPr/>
                    <a:lstStyle/>
                    <a:p>
                      <a:pPr algn="l" fontAlgn="b"/>
                      <a:r>
                        <a:rPr lang="en-ZA" sz="1400" b="0" i="0" u="none" strike="noStrike">
                          <a:solidFill>
                            <a:srgbClr val="000000"/>
                          </a:solidFill>
                          <a:effectLst/>
                          <a:latin typeface="Calibri"/>
                        </a:rPr>
                        <a:t> </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ZA" sz="1400" b="1" i="0" u="none" strike="noStrike">
                          <a:solidFill>
                            <a:srgbClr val="000000"/>
                          </a:solidFill>
                          <a:effectLst/>
                          <a:latin typeface="Calibri"/>
                        </a:rPr>
                        <a:t>2017/18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400" b="1" i="0" u="none" strike="noStrike">
                          <a:solidFill>
                            <a:srgbClr val="000000"/>
                          </a:solidFill>
                          <a:effectLst/>
                          <a:latin typeface="Calibri"/>
                        </a:rPr>
                        <a:t>2018/19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0"/>
                  </a:ext>
                </a:extLst>
              </a:tr>
              <a:tr h="357332">
                <a:tc>
                  <a:txBody>
                    <a:bodyPr/>
                    <a:lstStyle/>
                    <a:p>
                      <a:pPr algn="l" fontAlgn="b"/>
                      <a:r>
                        <a:rPr lang="en-ZA" sz="1400" b="1" i="0" u="none" strike="noStrike">
                          <a:solidFill>
                            <a:srgbClr val="000000"/>
                          </a:solidFill>
                          <a:effectLst/>
                          <a:latin typeface="Calibri"/>
                        </a:rPr>
                        <a:t>Province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ZA" sz="1400" b="1" i="0" u="none" strike="noStrike">
                          <a:solidFill>
                            <a:srgbClr val="000000"/>
                          </a:solidFill>
                          <a:effectLst/>
                          <a:latin typeface="Calibri"/>
                        </a:rPr>
                        <a:t>Ordinary</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In-Service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Deceased</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Payments</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1400" b="1" i="0" u="none" strike="noStrike">
                          <a:solidFill>
                            <a:srgbClr val="000000"/>
                          </a:solidFill>
                          <a:effectLst/>
                          <a:latin typeface="Calibri"/>
                        </a:rPr>
                        <a:t>Registrations</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0001"/>
                  </a:ext>
                </a:extLst>
              </a:tr>
              <a:tr h="324848">
                <a:tc>
                  <a:txBody>
                    <a:bodyPr/>
                    <a:lstStyle/>
                    <a:p>
                      <a:pPr algn="l" fontAlgn="b"/>
                      <a:r>
                        <a:rPr lang="en-ZA" sz="1400" b="0" i="0" u="none" strike="noStrike">
                          <a:solidFill>
                            <a:srgbClr val="000000"/>
                          </a:solidFill>
                          <a:effectLst/>
                          <a:latin typeface="Calibri"/>
                        </a:rPr>
                        <a:t>Eastern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2"/>
                  </a:ext>
                </a:extLst>
              </a:tr>
              <a:tr h="324848">
                <a:tc>
                  <a:txBody>
                    <a:bodyPr/>
                    <a:lstStyle/>
                    <a:p>
                      <a:pPr algn="l" fontAlgn="b"/>
                      <a:r>
                        <a:rPr lang="en-ZA" sz="1400" b="0" i="0" u="none" strike="noStrike">
                          <a:solidFill>
                            <a:srgbClr val="000000"/>
                          </a:solidFill>
                          <a:effectLst/>
                          <a:latin typeface="Calibri"/>
                        </a:rPr>
                        <a:t>Free State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3"/>
                  </a:ext>
                </a:extLst>
              </a:tr>
              <a:tr h="324848">
                <a:tc>
                  <a:txBody>
                    <a:bodyPr/>
                    <a:lstStyle/>
                    <a:p>
                      <a:pPr algn="l" fontAlgn="b"/>
                      <a:r>
                        <a:rPr lang="en-ZA" sz="1400" b="0" i="0" u="none" strike="noStrike">
                          <a:solidFill>
                            <a:srgbClr val="000000"/>
                          </a:solidFill>
                          <a:effectLst/>
                          <a:latin typeface="Calibri"/>
                        </a:rPr>
                        <a:t>Gauteng</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4"/>
                  </a:ext>
                </a:extLst>
              </a:tr>
              <a:tr h="324848">
                <a:tc>
                  <a:txBody>
                    <a:bodyPr/>
                    <a:lstStyle/>
                    <a:p>
                      <a:pPr algn="l" fontAlgn="b"/>
                      <a:r>
                        <a:rPr lang="en-ZA" sz="1400" b="0" i="0" u="none" strike="noStrike">
                          <a:solidFill>
                            <a:srgbClr val="000000"/>
                          </a:solidFill>
                          <a:effectLst/>
                          <a:latin typeface="Calibri"/>
                        </a:rPr>
                        <a:t>Head Office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ZA" sz="1400" b="0" i="0" u="none" strike="noStrike">
                          <a:solidFill>
                            <a:srgbClr val="000000"/>
                          </a:solidFill>
                          <a:effectLst/>
                          <a:latin typeface="Calibri"/>
                        </a:rPr>
                        <a:t> </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ZA" sz="1400" b="0" i="0" u="none" strike="noStrike">
                          <a:solidFill>
                            <a:srgbClr val="000000"/>
                          </a:solidFill>
                          <a:effectLst/>
                          <a:latin typeface="Calibri"/>
                        </a:rPr>
                        <a:t> </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5"/>
                  </a:ext>
                </a:extLst>
              </a:tr>
              <a:tr h="324848">
                <a:tc>
                  <a:txBody>
                    <a:bodyPr/>
                    <a:lstStyle/>
                    <a:p>
                      <a:pPr algn="l" fontAlgn="b"/>
                      <a:r>
                        <a:rPr lang="en-ZA" sz="1400" b="0" i="0" u="none" strike="noStrike">
                          <a:solidFill>
                            <a:srgbClr val="000000"/>
                          </a:solidFill>
                          <a:effectLst/>
                          <a:latin typeface="Calibri"/>
                        </a:rPr>
                        <a:t>KwaZulu-Natal</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68%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91%</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6"/>
                  </a:ext>
                </a:extLst>
              </a:tr>
              <a:tr h="324848">
                <a:tc>
                  <a:txBody>
                    <a:bodyPr/>
                    <a:lstStyle/>
                    <a:p>
                      <a:pPr algn="l" fontAlgn="b"/>
                      <a:r>
                        <a:rPr lang="en-ZA" sz="1400" b="0" i="0" u="none" strike="noStrike">
                          <a:solidFill>
                            <a:srgbClr val="000000"/>
                          </a:solidFill>
                          <a:effectLst/>
                          <a:latin typeface="Calibri"/>
                        </a:rPr>
                        <a:t>Limpopo</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7"/>
                  </a:ext>
                </a:extLst>
              </a:tr>
              <a:tr h="324848">
                <a:tc>
                  <a:txBody>
                    <a:bodyPr/>
                    <a:lstStyle/>
                    <a:p>
                      <a:pPr algn="l" fontAlgn="b"/>
                      <a:r>
                        <a:rPr lang="en-ZA" sz="1400" b="0" i="0" u="none" strike="noStrike">
                          <a:solidFill>
                            <a:srgbClr val="000000"/>
                          </a:solidFill>
                          <a:effectLst/>
                          <a:latin typeface="Calibri"/>
                        </a:rPr>
                        <a:t>Mpumalanga</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86%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8"/>
                  </a:ext>
                </a:extLst>
              </a:tr>
              <a:tr h="324848">
                <a:tc>
                  <a:txBody>
                    <a:bodyPr/>
                    <a:lstStyle/>
                    <a:p>
                      <a:pPr algn="l" fontAlgn="b"/>
                      <a:r>
                        <a:rPr lang="en-ZA" sz="1400" b="0" i="0" u="none" strike="noStrike">
                          <a:solidFill>
                            <a:srgbClr val="000000"/>
                          </a:solidFill>
                          <a:effectLst/>
                          <a:latin typeface="Calibri"/>
                        </a:rPr>
                        <a:t>North West</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79%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72%</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58%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98%</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09"/>
                  </a:ext>
                </a:extLst>
              </a:tr>
              <a:tr h="324848">
                <a:tc>
                  <a:txBody>
                    <a:bodyPr/>
                    <a:lstStyle/>
                    <a:p>
                      <a:pPr algn="l" fontAlgn="b"/>
                      <a:r>
                        <a:rPr lang="en-ZA" sz="1400" b="0" i="0" u="none" strike="noStrike">
                          <a:solidFill>
                            <a:srgbClr val="000000"/>
                          </a:solidFill>
                          <a:effectLst/>
                          <a:latin typeface="Calibri"/>
                        </a:rPr>
                        <a:t>Northern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94%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90%</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97%</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95%</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96%</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0"/>
                  </a:ext>
                </a:extLst>
              </a:tr>
              <a:tr h="341090">
                <a:tc>
                  <a:txBody>
                    <a:bodyPr/>
                    <a:lstStyle/>
                    <a:p>
                      <a:pPr algn="l" fontAlgn="b"/>
                      <a:r>
                        <a:rPr lang="en-ZA" sz="1400" b="0" i="0" u="none" strike="noStrike">
                          <a:solidFill>
                            <a:srgbClr val="000000"/>
                          </a:solidFill>
                          <a:effectLst/>
                          <a:latin typeface="Calibri"/>
                        </a:rPr>
                        <a:t>Western Cape</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a:rPr>
                        <a:t>84%</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79%</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91%</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100%</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0" i="0" u="none" strike="noStrike">
                          <a:solidFill>
                            <a:srgbClr val="000000"/>
                          </a:solidFill>
                          <a:effectLst/>
                          <a:latin typeface="Calibri"/>
                        </a:rPr>
                        <a:t>92%</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0" i="0" u="none" strike="noStrike">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1"/>
                  </a:ext>
                </a:extLst>
              </a:tr>
              <a:tr h="341090">
                <a:tc>
                  <a:txBody>
                    <a:bodyPr/>
                    <a:lstStyle/>
                    <a:p>
                      <a:pPr algn="l" fontAlgn="b"/>
                      <a:r>
                        <a:rPr lang="en-ZA" sz="1400" b="1" i="0" u="none" strike="noStrike">
                          <a:solidFill>
                            <a:srgbClr val="000000"/>
                          </a:solidFill>
                          <a:effectLst/>
                          <a:latin typeface="Calibri"/>
                        </a:rPr>
                        <a:t>Grand Total</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a:rPr>
                        <a:t>83%</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94%</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dirty="0">
                          <a:solidFill>
                            <a:srgbClr val="000000"/>
                          </a:solidFill>
                          <a:effectLst/>
                          <a:latin typeface="Calibri"/>
                        </a:rPr>
                        <a:t>71%</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75%</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92%</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a:solidFill>
                            <a:srgbClr val="000000"/>
                          </a:solidFill>
                          <a:effectLst/>
                          <a:latin typeface="Calibri"/>
                        </a:rPr>
                        <a:t>99%</a:t>
                      </a:r>
                    </a:p>
                  </a:txBody>
                  <a:tcPr marL="12700" marR="1270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ZA" sz="1400" b="1" i="0" u="none" strike="noStrike">
                          <a:solidFill>
                            <a:srgbClr val="000000"/>
                          </a:solidFill>
                          <a:effectLst/>
                          <a:latin typeface="Calibri"/>
                        </a:rPr>
                        <a:t>98%</a:t>
                      </a:r>
                    </a:p>
                  </a:txBody>
                  <a:tcPr marL="12700" marR="12700"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ZA" sz="1400" b="1" i="0" u="none" strike="noStrike" dirty="0">
                          <a:solidFill>
                            <a:srgbClr val="000000"/>
                          </a:solidFill>
                          <a:effectLst/>
                          <a:latin typeface="Calibri"/>
                        </a:rPr>
                        <a:t>99%</a:t>
                      </a:r>
                    </a:p>
                  </a:txBody>
                  <a:tcPr marL="12700" marR="12700"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2"/>
                  </a:ext>
                </a:extLst>
              </a:tr>
            </a:tbl>
          </a:graphicData>
        </a:graphic>
      </p:graphicFrame>
      <p:sp>
        <p:nvSpPr>
          <p:cNvPr id="4" name="Rectangle 3"/>
          <p:cNvSpPr/>
          <p:nvPr/>
        </p:nvSpPr>
        <p:spPr>
          <a:xfrm>
            <a:off x="3262607"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5" name="Rounded Rectangle 4"/>
          <p:cNvSpPr/>
          <p:nvPr/>
        </p:nvSpPr>
        <p:spPr>
          <a:xfrm>
            <a:off x="3262796" y="665077"/>
            <a:ext cx="5382497"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ANNUAL COMPARISONS</a:t>
            </a:r>
            <a:endParaRPr lang="en-ZA" sz="1200" b="1" dirty="0">
              <a:solidFill>
                <a:prstClr val="black"/>
              </a:solidFill>
            </a:endParaRPr>
          </a:p>
        </p:txBody>
      </p:sp>
      <p:sp>
        <p:nvSpPr>
          <p:cNvPr id="6" name="TextBox 5"/>
          <p:cNvSpPr txBox="1"/>
          <p:nvPr/>
        </p:nvSpPr>
        <p:spPr>
          <a:xfrm>
            <a:off x="11184687"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31</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3409189285"/>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a:ln>
            <a:solidFill>
              <a:schemeClr val="bg1"/>
            </a:solidFill>
          </a:ln>
        </p:spPr>
        <p:txBody>
          <a:bodyPr/>
          <a:lstStyle/>
          <a:p>
            <a:r>
              <a:rPr lang="en-ZA" sz="4000" b="1" dirty="0">
                <a:ln w="1905"/>
                <a:solidFill>
                  <a:srgbClr val="00B0F0"/>
                </a:solidFill>
                <a:effectLst>
                  <a:innerShdw blurRad="69850" dist="43180" dir="5400000">
                    <a:srgbClr val="000000">
                      <a:alpha val="65000"/>
                    </a:srgbClr>
                  </a:innerShdw>
                </a:effectLst>
              </a:rPr>
              <a:t>4</a:t>
            </a:r>
            <a:r>
              <a:rPr lang="en-ZA" sz="4000" b="1" baseline="30000" dirty="0">
                <a:ln w="1905"/>
                <a:solidFill>
                  <a:srgbClr val="00B0F0"/>
                </a:solidFill>
                <a:effectLst>
                  <a:innerShdw blurRad="69850" dist="43180" dir="5400000">
                    <a:srgbClr val="000000">
                      <a:alpha val="65000"/>
                    </a:srgbClr>
                  </a:innerShdw>
                </a:effectLst>
              </a:rPr>
              <a:t>TH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QUARTER CLAIMS</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BENEFIT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PAYMENTS</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5"/>
          <p:cNvSpPr txBox="1"/>
          <p:nvPr/>
        </p:nvSpPr>
        <p:spPr>
          <a:xfrm>
            <a:off x="11184687" y="304801"/>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32</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2717567926"/>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800" b="1" dirty="0" smtClean="0">
                <a:solidFill>
                  <a:prstClr val="black"/>
                </a:solidFill>
              </a:rPr>
              <a:t>VALUE AND VOLUME OF BENEFITS PAYMENTS</a:t>
            </a:r>
            <a:endParaRPr lang="en-ZA" sz="2800" b="1" dirty="0"/>
          </a:p>
        </p:txBody>
      </p:sp>
      <p:sp>
        <p:nvSpPr>
          <p:cNvPr id="6" name="Text Placeholder 5"/>
          <p:cNvSpPr>
            <a:spLocks noGrp="1"/>
          </p:cNvSpPr>
          <p:nvPr>
            <p:ph type="body" idx="1"/>
          </p:nvPr>
        </p:nvSpPr>
        <p:spPr/>
        <p:txBody>
          <a:bodyPr/>
          <a:lstStyle/>
          <a:p>
            <a:pPr marL="171450" lvl="0" indent="-171450">
              <a:buFont typeface="Arial" panose="020B0604020202020204" pitchFamily="34" charset="0"/>
              <a:buChar char="•"/>
            </a:pPr>
            <a:r>
              <a:rPr lang="en-ZA" sz="900" dirty="0">
                <a:solidFill>
                  <a:prstClr val="black"/>
                </a:solidFill>
                <a:cs typeface="+mn-cs"/>
              </a:rPr>
              <a:t>There was a growth in payments rand value and volumes for </a:t>
            </a:r>
            <a:r>
              <a:rPr lang="en-ZA" sz="900" dirty="0" smtClean="0">
                <a:solidFill>
                  <a:prstClr val="black"/>
                </a:solidFill>
                <a:cs typeface="+mn-cs"/>
              </a:rPr>
              <a:t>4th </a:t>
            </a:r>
            <a:r>
              <a:rPr lang="en-ZA" sz="900" dirty="0">
                <a:solidFill>
                  <a:prstClr val="black"/>
                </a:solidFill>
                <a:cs typeface="+mn-cs"/>
              </a:rPr>
              <a:t>quarter 2018 compared to </a:t>
            </a:r>
            <a:r>
              <a:rPr lang="en-ZA" sz="900" dirty="0" smtClean="0">
                <a:solidFill>
                  <a:prstClr val="black"/>
                </a:solidFill>
                <a:cs typeface="+mn-cs"/>
              </a:rPr>
              <a:t>4th </a:t>
            </a:r>
            <a:r>
              <a:rPr lang="en-ZA" sz="900" dirty="0">
                <a:solidFill>
                  <a:prstClr val="black"/>
                </a:solidFill>
                <a:cs typeface="+mn-cs"/>
              </a:rPr>
              <a:t>quarter </a:t>
            </a:r>
            <a:r>
              <a:rPr lang="en-ZA" sz="900" dirty="0" smtClean="0">
                <a:solidFill>
                  <a:prstClr val="black"/>
                </a:solidFill>
                <a:cs typeface="+mn-cs"/>
              </a:rPr>
              <a:t>2017 </a:t>
            </a:r>
            <a:r>
              <a:rPr lang="en-ZA" sz="900" dirty="0">
                <a:solidFill>
                  <a:prstClr val="black"/>
                </a:solidFill>
                <a:cs typeface="+mn-cs"/>
              </a:rPr>
              <a:t>of </a:t>
            </a:r>
            <a:r>
              <a:rPr lang="en-ZA" sz="900" dirty="0" smtClean="0">
                <a:solidFill>
                  <a:prstClr val="black"/>
                </a:solidFill>
                <a:cs typeface="+mn-cs"/>
              </a:rPr>
              <a:t>23.18</a:t>
            </a:r>
            <a:r>
              <a:rPr lang="en-ZA" sz="900" dirty="0" smtClean="0">
                <a:cs typeface="+mn-cs"/>
              </a:rPr>
              <a:t>%</a:t>
            </a:r>
            <a:r>
              <a:rPr lang="en-ZA" sz="900" dirty="0" smtClean="0">
                <a:solidFill>
                  <a:srgbClr val="FF0000"/>
                </a:solidFill>
                <a:cs typeface="+mn-cs"/>
              </a:rPr>
              <a:t> </a:t>
            </a:r>
            <a:r>
              <a:rPr lang="en-ZA" sz="900" dirty="0" smtClean="0">
                <a:solidFill>
                  <a:prstClr val="black"/>
                </a:solidFill>
                <a:cs typeface="+mn-cs"/>
              </a:rPr>
              <a:t>and </a:t>
            </a:r>
            <a:r>
              <a:rPr lang="en-ZA" sz="900" dirty="0" smtClean="0">
                <a:cs typeface="+mn-cs"/>
              </a:rPr>
              <a:t>1.84% </a:t>
            </a:r>
            <a:r>
              <a:rPr lang="en-ZA" sz="900" dirty="0">
                <a:solidFill>
                  <a:prstClr val="black"/>
                </a:solidFill>
                <a:cs typeface="+mn-cs"/>
              </a:rPr>
              <a:t>respectively.</a:t>
            </a:r>
          </a:p>
          <a:p>
            <a:endParaRPr lang="en-ZA" dirty="0"/>
          </a:p>
        </p:txBody>
      </p:sp>
      <p:graphicFrame>
        <p:nvGraphicFramePr>
          <p:cNvPr id="9" name="Chart 8"/>
          <p:cNvGraphicFramePr>
            <a:graphicFrameLocks/>
          </p:cNvGraphicFramePr>
          <p:nvPr>
            <p:extLst>
              <p:ext uri="{D42A27DB-BD31-4B8C-83A1-F6EECF244321}">
                <p14:modId xmlns:p14="http://schemas.microsoft.com/office/powerpoint/2010/main" xmlns="" val="626446565"/>
              </p:ext>
            </p:extLst>
          </p:nvPr>
        </p:nvGraphicFramePr>
        <p:xfrm>
          <a:off x="623393" y="4149080"/>
          <a:ext cx="5568619" cy="2232248"/>
        </p:xfrm>
        <a:graphic>
          <a:graphicData uri="http://schemas.openxmlformats.org/drawingml/2006/chart">
            <c:chart xmlns:c="http://schemas.openxmlformats.org/drawingml/2006/chart" xmlns:r="http://schemas.openxmlformats.org/officeDocument/2006/relationships" r:id="rId2"/>
          </a:graphicData>
        </a:graphic>
      </p:graphicFrame>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8025" y="4149080"/>
            <a:ext cx="5280587"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6"/>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384" y="1844824"/>
            <a:ext cx="5664629"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Grp="1" noChangeAspect="1" noChangeArrowheads="1"/>
          </p:cNvPicPr>
          <p:nvPr>
            <p:ph sz="quarter" idx="4"/>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8207" y="1844824"/>
            <a:ext cx="5184575"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11184687"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33</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1153069150"/>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prstClr val="black"/>
                </a:solidFill>
              </a:rPr>
              <a:t>VALUE </a:t>
            </a:r>
            <a:r>
              <a:rPr lang="en-ZA" sz="2800" b="1" dirty="0" smtClean="0">
                <a:solidFill>
                  <a:prstClr val="black"/>
                </a:solidFill>
              </a:rPr>
              <a:t>AND VOLUME OF </a:t>
            </a:r>
            <a:r>
              <a:rPr lang="en-ZA" sz="2800" b="1" dirty="0">
                <a:solidFill>
                  <a:prstClr val="black"/>
                </a:solidFill>
              </a:rPr>
              <a:t>BENEFITS PAYMENTS</a:t>
            </a:r>
            <a:endParaRPr lang="en-ZA" sz="2800" dirty="0"/>
          </a:p>
        </p:txBody>
      </p:sp>
      <p:sp>
        <p:nvSpPr>
          <p:cNvPr id="3" name="Text Placeholder 2"/>
          <p:cNvSpPr>
            <a:spLocks noGrp="1"/>
          </p:cNvSpPr>
          <p:nvPr>
            <p:ph type="body" idx="1"/>
          </p:nvPr>
        </p:nvSpPr>
        <p:spPr/>
        <p:txBody>
          <a:bodyPr/>
          <a:lstStyle/>
          <a:p>
            <a:r>
              <a:rPr lang="en-ZA" sz="1600" dirty="0" smtClean="0"/>
              <a:t>VALUE OF  THE BENEFITS PAYMENTS</a:t>
            </a:r>
            <a:endParaRPr lang="en-ZA" sz="1600" dirty="0"/>
          </a:p>
        </p:txBody>
      </p:sp>
      <p:sp>
        <p:nvSpPr>
          <p:cNvPr id="5" name="Text Placeholder 4"/>
          <p:cNvSpPr>
            <a:spLocks noGrp="1"/>
          </p:cNvSpPr>
          <p:nvPr>
            <p:ph type="body" sz="quarter" idx="3"/>
          </p:nvPr>
        </p:nvSpPr>
        <p:spPr/>
        <p:txBody>
          <a:bodyPr/>
          <a:lstStyle/>
          <a:p>
            <a:r>
              <a:rPr lang="en-ZA" sz="1600" dirty="0" smtClean="0"/>
              <a:t>VOLUME </a:t>
            </a:r>
            <a:r>
              <a:rPr lang="en-ZA" sz="1600" dirty="0"/>
              <a:t>OF  THE BENEFITS PAYMENTS</a:t>
            </a:r>
          </a:p>
        </p:txBody>
      </p:sp>
      <p:pic>
        <p:nvPicPr>
          <p:cNvPr id="14"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348881"/>
            <a:ext cx="5198368" cy="3672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3556" y="2348880"/>
            <a:ext cx="5389033" cy="3672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1184687" y="304801"/>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34</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1697934399"/>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FINANCE REPORT</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35</a:t>
            </a:r>
            <a:endParaRPr lang="en-ZA" sz="1200" dirty="0">
              <a:solidFill>
                <a:prstClr val="black"/>
              </a:solidFill>
            </a:endParaRPr>
          </a:p>
        </p:txBody>
      </p:sp>
    </p:spTree>
    <p:extLst>
      <p:ext uri="{BB962C8B-B14F-4D97-AF65-F5344CB8AC3E}">
        <p14:creationId xmlns:p14="http://schemas.microsoft.com/office/powerpoint/2010/main" xmlns="" val="891051873"/>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FINANCIAL PERFORMANCE 5 YEARS </a:t>
            </a: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36</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7026" y="1556792"/>
            <a:ext cx="10657185"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36</a:t>
            </a:r>
            <a:endParaRPr lang="en-ZA" sz="1200" dirty="0">
              <a:solidFill>
                <a:prstClr val="black"/>
              </a:solidFill>
            </a:endParaRPr>
          </a:p>
        </p:txBody>
      </p:sp>
      <p:grpSp>
        <p:nvGrpSpPr>
          <p:cNvPr id="3" name="Group 4"/>
          <p:cNvGrpSpPr>
            <a:grpSpLocks noChangeAspect="1"/>
          </p:cNvGrpSpPr>
          <p:nvPr/>
        </p:nvGrpSpPr>
        <p:grpSpPr bwMode="auto">
          <a:xfrm>
            <a:off x="1008063" y="4868865"/>
            <a:ext cx="10780712" cy="1303338"/>
            <a:chOff x="635" y="3067"/>
            <a:chExt cx="6791" cy="821"/>
          </a:xfrm>
        </p:grpSpPr>
        <p:sp>
          <p:nvSpPr>
            <p:cNvPr id="7" name="Rectangle 5"/>
            <p:cNvSpPr>
              <a:spLocks noChangeArrowheads="1"/>
            </p:cNvSpPr>
            <p:nvPr/>
          </p:nvSpPr>
          <p:spPr bwMode="auto">
            <a:xfrm>
              <a:off x="2718" y="3067"/>
              <a:ext cx="4642" cy="145"/>
            </a:xfrm>
            <a:prstGeom prst="rect">
              <a:avLst/>
            </a:prstGeom>
            <a:solidFill>
              <a:srgbClr val="F2DC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Rectangle 12"/>
            <p:cNvSpPr>
              <a:spLocks noChangeArrowheads="1"/>
            </p:cNvSpPr>
            <p:nvPr/>
          </p:nvSpPr>
          <p:spPr bwMode="auto">
            <a:xfrm>
              <a:off x="2733" y="3488"/>
              <a:ext cx="709" cy="103"/>
            </a:xfrm>
            <a:prstGeom prst="rect">
              <a:avLst/>
            </a:prstGeom>
            <a:solidFill>
              <a:srgbClr val="638E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Rectangle 13"/>
            <p:cNvSpPr>
              <a:spLocks noChangeArrowheads="1"/>
            </p:cNvSpPr>
            <p:nvPr/>
          </p:nvSpPr>
          <p:spPr bwMode="auto">
            <a:xfrm>
              <a:off x="3595" y="3488"/>
              <a:ext cx="783" cy="103"/>
            </a:xfrm>
            <a:prstGeom prst="rect">
              <a:avLst/>
            </a:prstGeom>
            <a:solidFill>
              <a:srgbClr val="638E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Rectangle 14"/>
            <p:cNvSpPr>
              <a:spLocks noChangeArrowheads="1"/>
            </p:cNvSpPr>
            <p:nvPr/>
          </p:nvSpPr>
          <p:spPr bwMode="auto">
            <a:xfrm>
              <a:off x="4495" y="3488"/>
              <a:ext cx="826" cy="103"/>
            </a:xfrm>
            <a:prstGeom prst="rect">
              <a:avLst/>
            </a:prstGeom>
            <a:solidFill>
              <a:srgbClr val="638E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Rectangle 15"/>
            <p:cNvSpPr>
              <a:spLocks noChangeArrowheads="1"/>
            </p:cNvSpPr>
            <p:nvPr/>
          </p:nvSpPr>
          <p:spPr bwMode="auto">
            <a:xfrm>
              <a:off x="5386" y="3488"/>
              <a:ext cx="848" cy="103"/>
            </a:xfrm>
            <a:prstGeom prst="rect">
              <a:avLst/>
            </a:prstGeom>
            <a:solidFill>
              <a:srgbClr val="638E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Rectangle 16"/>
            <p:cNvSpPr>
              <a:spLocks noChangeArrowheads="1"/>
            </p:cNvSpPr>
            <p:nvPr/>
          </p:nvSpPr>
          <p:spPr bwMode="auto">
            <a:xfrm>
              <a:off x="6278" y="3488"/>
              <a:ext cx="1067" cy="103"/>
            </a:xfrm>
            <a:prstGeom prst="rect">
              <a:avLst/>
            </a:prstGeom>
            <a:solidFill>
              <a:srgbClr val="638E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Rectangle 18"/>
            <p:cNvSpPr>
              <a:spLocks noChangeArrowheads="1"/>
            </p:cNvSpPr>
            <p:nvPr/>
          </p:nvSpPr>
          <p:spPr bwMode="auto">
            <a:xfrm>
              <a:off x="3113" y="3081"/>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2014/2015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4012" y="3081"/>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2015/2016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4904" y="3081"/>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2016/2017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5796" y="3081"/>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2017/2018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6987" y="3081"/>
              <a:ext cx="439"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2018/19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3076" y="3219"/>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3062" y="3219"/>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3976" y="3219"/>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3968" y="3219"/>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1"/>
            <p:cNvSpPr>
              <a:spLocks noChangeArrowheads="1"/>
            </p:cNvSpPr>
            <p:nvPr/>
          </p:nvSpPr>
          <p:spPr bwMode="auto">
            <a:xfrm>
              <a:off x="4867" y="3219"/>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3"/>
            <p:cNvSpPr>
              <a:spLocks noChangeArrowheads="1"/>
            </p:cNvSpPr>
            <p:nvPr/>
          </p:nvSpPr>
          <p:spPr bwMode="auto">
            <a:xfrm>
              <a:off x="5430" y="3219"/>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4"/>
            <p:cNvSpPr>
              <a:spLocks noChangeArrowheads="1"/>
            </p:cNvSpPr>
            <p:nvPr/>
          </p:nvSpPr>
          <p:spPr bwMode="auto">
            <a:xfrm>
              <a:off x="5759" y="3219"/>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0"/>
            <p:cNvSpPr>
              <a:spLocks noChangeArrowheads="1"/>
            </p:cNvSpPr>
            <p:nvPr/>
          </p:nvSpPr>
          <p:spPr bwMode="auto">
            <a:xfrm>
              <a:off x="3076" y="3474"/>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16 146 737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41"/>
            <p:cNvSpPr>
              <a:spLocks noChangeArrowheads="1"/>
            </p:cNvSpPr>
            <p:nvPr/>
          </p:nvSpPr>
          <p:spPr bwMode="auto">
            <a:xfrm>
              <a:off x="726" y="3488"/>
              <a:ext cx="243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2"/>
            <p:cNvSpPr>
              <a:spLocks noChangeArrowheads="1"/>
            </p:cNvSpPr>
            <p:nvPr/>
          </p:nvSpPr>
          <p:spPr bwMode="auto">
            <a:xfrm>
              <a:off x="3062" y="3474"/>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3"/>
            <p:cNvSpPr>
              <a:spLocks noChangeArrowheads="1"/>
            </p:cNvSpPr>
            <p:nvPr/>
          </p:nvSpPr>
          <p:spPr bwMode="auto">
            <a:xfrm>
              <a:off x="3976" y="3474"/>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17 120 381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4"/>
            <p:cNvSpPr>
              <a:spLocks noChangeArrowheads="1"/>
            </p:cNvSpPr>
            <p:nvPr/>
          </p:nvSpPr>
          <p:spPr bwMode="auto">
            <a:xfrm>
              <a:off x="3639" y="3474"/>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5"/>
            <p:cNvSpPr>
              <a:spLocks noChangeArrowheads="1"/>
            </p:cNvSpPr>
            <p:nvPr/>
          </p:nvSpPr>
          <p:spPr bwMode="auto">
            <a:xfrm>
              <a:off x="3968" y="3474"/>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6"/>
            <p:cNvSpPr>
              <a:spLocks noChangeArrowheads="1"/>
            </p:cNvSpPr>
            <p:nvPr/>
          </p:nvSpPr>
          <p:spPr bwMode="auto">
            <a:xfrm>
              <a:off x="4867" y="3474"/>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18 256 811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7"/>
            <p:cNvSpPr>
              <a:spLocks noChangeArrowheads="1"/>
            </p:cNvSpPr>
            <p:nvPr/>
          </p:nvSpPr>
          <p:spPr bwMode="auto">
            <a:xfrm>
              <a:off x="4538" y="3474"/>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8"/>
            <p:cNvSpPr>
              <a:spLocks noChangeArrowheads="1"/>
            </p:cNvSpPr>
            <p:nvPr/>
          </p:nvSpPr>
          <p:spPr bwMode="auto">
            <a:xfrm>
              <a:off x="4867" y="3474"/>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9"/>
            <p:cNvSpPr>
              <a:spLocks noChangeArrowheads="1"/>
            </p:cNvSpPr>
            <p:nvPr/>
          </p:nvSpPr>
          <p:spPr bwMode="auto">
            <a:xfrm>
              <a:off x="5759" y="3474"/>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18 740 065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0"/>
            <p:cNvSpPr>
              <a:spLocks noChangeArrowheads="1"/>
            </p:cNvSpPr>
            <p:nvPr/>
          </p:nvSpPr>
          <p:spPr bwMode="auto">
            <a:xfrm>
              <a:off x="5430" y="3474"/>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1"/>
            <p:cNvSpPr>
              <a:spLocks noChangeArrowheads="1"/>
            </p:cNvSpPr>
            <p:nvPr/>
          </p:nvSpPr>
          <p:spPr bwMode="auto">
            <a:xfrm>
              <a:off x="5759" y="3474"/>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2"/>
            <p:cNvSpPr>
              <a:spLocks noChangeArrowheads="1"/>
            </p:cNvSpPr>
            <p:nvPr/>
          </p:nvSpPr>
          <p:spPr bwMode="auto">
            <a:xfrm>
              <a:off x="6848" y="3474"/>
              <a:ext cx="47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19 565</a:t>
              </a:r>
              <a:r>
                <a:rPr kumimoji="0" lang="en-US" altLang="en-US" sz="1300" b="0" i="0" u="none" strike="noStrike" cap="none" normalizeH="0" dirty="0" smtClean="0">
                  <a:ln>
                    <a:noFill/>
                  </a:ln>
                  <a:solidFill>
                    <a:srgbClr val="000000"/>
                  </a:solidFill>
                  <a:effectLst/>
                  <a:latin typeface="Calibri" pitchFamily="34" charset="0"/>
                  <a:cs typeface="Arial" pitchFamily="34" charset="0"/>
                </a:rPr>
                <a:t> 214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3"/>
            <p:cNvSpPr>
              <a:spLocks noChangeArrowheads="1"/>
            </p:cNvSpPr>
            <p:nvPr/>
          </p:nvSpPr>
          <p:spPr bwMode="auto">
            <a:xfrm>
              <a:off x="6644" y="3474"/>
              <a:ext cx="509"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4"/>
            <p:cNvSpPr>
              <a:spLocks noChangeArrowheads="1"/>
            </p:cNvSpPr>
            <p:nvPr/>
          </p:nvSpPr>
          <p:spPr bwMode="auto">
            <a:xfrm>
              <a:off x="6848" y="3474"/>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8"/>
            <p:cNvSpPr>
              <a:spLocks noChangeArrowheads="1"/>
            </p:cNvSpPr>
            <p:nvPr/>
          </p:nvSpPr>
          <p:spPr bwMode="auto">
            <a:xfrm>
              <a:off x="3391" y="3605"/>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5" name="Rectangle 63"/>
            <p:cNvSpPr>
              <a:spLocks noChangeArrowheads="1"/>
            </p:cNvSpPr>
            <p:nvPr/>
          </p:nvSpPr>
          <p:spPr bwMode="auto">
            <a:xfrm>
              <a:off x="4538" y="3605"/>
              <a:ext cx="782"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64"/>
            <p:cNvSpPr>
              <a:spLocks noChangeArrowheads="1"/>
            </p:cNvSpPr>
            <p:nvPr/>
          </p:nvSpPr>
          <p:spPr bwMode="auto">
            <a:xfrm>
              <a:off x="5174" y="3605"/>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69"/>
            <p:cNvSpPr>
              <a:spLocks noChangeArrowheads="1"/>
            </p:cNvSpPr>
            <p:nvPr/>
          </p:nvSpPr>
          <p:spPr bwMode="auto">
            <a:xfrm>
              <a:off x="6322" y="3605"/>
              <a:ext cx="1009"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71"/>
            <p:cNvSpPr>
              <a:spLocks noChangeArrowheads="1"/>
            </p:cNvSpPr>
            <p:nvPr/>
          </p:nvSpPr>
          <p:spPr bwMode="auto">
            <a:xfrm>
              <a:off x="3076" y="3736"/>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16 146 737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72"/>
            <p:cNvSpPr>
              <a:spLocks noChangeArrowheads="1"/>
            </p:cNvSpPr>
            <p:nvPr/>
          </p:nvSpPr>
          <p:spPr bwMode="auto">
            <a:xfrm>
              <a:off x="2777" y="3736"/>
              <a:ext cx="3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73"/>
            <p:cNvSpPr>
              <a:spLocks noChangeArrowheads="1"/>
            </p:cNvSpPr>
            <p:nvPr/>
          </p:nvSpPr>
          <p:spPr bwMode="auto">
            <a:xfrm>
              <a:off x="3062" y="3736"/>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74"/>
            <p:cNvSpPr>
              <a:spLocks noChangeArrowheads="1"/>
            </p:cNvSpPr>
            <p:nvPr/>
          </p:nvSpPr>
          <p:spPr bwMode="auto">
            <a:xfrm>
              <a:off x="3976" y="3736"/>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17 120 381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75"/>
            <p:cNvSpPr>
              <a:spLocks noChangeArrowheads="1"/>
            </p:cNvSpPr>
            <p:nvPr/>
          </p:nvSpPr>
          <p:spPr bwMode="auto">
            <a:xfrm>
              <a:off x="3639" y="3736"/>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76"/>
            <p:cNvSpPr>
              <a:spLocks noChangeArrowheads="1"/>
            </p:cNvSpPr>
            <p:nvPr/>
          </p:nvSpPr>
          <p:spPr bwMode="auto">
            <a:xfrm>
              <a:off x="3968" y="3736"/>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77"/>
            <p:cNvSpPr>
              <a:spLocks noChangeArrowheads="1"/>
            </p:cNvSpPr>
            <p:nvPr/>
          </p:nvSpPr>
          <p:spPr bwMode="auto">
            <a:xfrm>
              <a:off x="4867" y="3736"/>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18 256 811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78"/>
            <p:cNvSpPr>
              <a:spLocks noChangeArrowheads="1"/>
            </p:cNvSpPr>
            <p:nvPr/>
          </p:nvSpPr>
          <p:spPr bwMode="auto">
            <a:xfrm>
              <a:off x="4538" y="3736"/>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79"/>
            <p:cNvSpPr>
              <a:spLocks noChangeArrowheads="1"/>
            </p:cNvSpPr>
            <p:nvPr/>
          </p:nvSpPr>
          <p:spPr bwMode="auto">
            <a:xfrm>
              <a:off x="4867" y="3736"/>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80"/>
            <p:cNvSpPr>
              <a:spLocks noChangeArrowheads="1"/>
            </p:cNvSpPr>
            <p:nvPr/>
          </p:nvSpPr>
          <p:spPr bwMode="auto">
            <a:xfrm>
              <a:off x="5759" y="3736"/>
              <a:ext cx="55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18 740 065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81"/>
            <p:cNvSpPr>
              <a:spLocks noChangeArrowheads="1"/>
            </p:cNvSpPr>
            <p:nvPr/>
          </p:nvSpPr>
          <p:spPr bwMode="auto">
            <a:xfrm>
              <a:off x="5430" y="3736"/>
              <a:ext cx="431"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82"/>
            <p:cNvSpPr>
              <a:spLocks noChangeArrowheads="1"/>
            </p:cNvSpPr>
            <p:nvPr/>
          </p:nvSpPr>
          <p:spPr bwMode="auto">
            <a:xfrm>
              <a:off x="5759" y="3736"/>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83"/>
            <p:cNvSpPr>
              <a:spLocks noChangeArrowheads="1"/>
            </p:cNvSpPr>
            <p:nvPr/>
          </p:nvSpPr>
          <p:spPr bwMode="auto">
            <a:xfrm>
              <a:off x="6848" y="3736"/>
              <a:ext cx="47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19 </a:t>
              </a:r>
              <a:r>
                <a:rPr lang="en-US" altLang="en-US" sz="1300" b="1" dirty="0" smtClean="0">
                  <a:solidFill>
                    <a:srgbClr val="000000"/>
                  </a:solidFill>
                  <a:latin typeface="Calibri" pitchFamily="34" charset="0"/>
                </a:rPr>
                <a:t>565 214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84"/>
            <p:cNvSpPr>
              <a:spLocks noChangeArrowheads="1"/>
            </p:cNvSpPr>
            <p:nvPr/>
          </p:nvSpPr>
          <p:spPr bwMode="auto">
            <a:xfrm>
              <a:off x="6322" y="3736"/>
              <a:ext cx="658"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85"/>
            <p:cNvSpPr>
              <a:spLocks noChangeArrowheads="1"/>
            </p:cNvSpPr>
            <p:nvPr/>
          </p:nvSpPr>
          <p:spPr bwMode="auto">
            <a:xfrm>
              <a:off x="6848" y="3736"/>
              <a:ext cx="80"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Line 86"/>
            <p:cNvSpPr>
              <a:spLocks noChangeShapeType="1"/>
            </p:cNvSpPr>
            <p:nvPr/>
          </p:nvSpPr>
          <p:spPr bwMode="auto">
            <a:xfrm>
              <a:off x="635" y="3067"/>
              <a:ext cx="2083"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50" name="Rectangle 87"/>
            <p:cNvSpPr>
              <a:spLocks noChangeArrowheads="1"/>
            </p:cNvSpPr>
            <p:nvPr/>
          </p:nvSpPr>
          <p:spPr bwMode="auto">
            <a:xfrm>
              <a:off x="635" y="3067"/>
              <a:ext cx="2083"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1" name="Line 88"/>
            <p:cNvSpPr>
              <a:spLocks noChangeShapeType="1"/>
            </p:cNvSpPr>
            <p:nvPr/>
          </p:nvSpPr>
          <p:spPr bwMode="auto">
            <a:xfrm>
              <a:off x="635" y="3205"/>
              <a:ext cx="2083"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52" name="Rectangle 89"/>
            <p:cNvSpPr>
              <a:spLocks noChangeArrowheads="1"/>
            </p:cNvSpPr>
            <p:nvPr/>
          </p:nvSpPr>
          <p:spPr bwMode="auto">
            <a:xfrm>
              <a:off x="635" y="3205"/>
              <a:ext cx="2083"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3" name="Line 90"/>
            <p:cNvSpPr>
              <a:spLocks noChangeShapeType="1"/>
            </p:cNvSpPr>
            <p:nvPr/>
          </p:nvSpPr>
          <p:spPr bwMode="auto">
            <a:xfrm>
              <a:off x="635" y="3343"/>
              <a:ext cx="2083"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54" name="Rectangle 91"/>
            <p:cNvSpPr>
              <a:spLocks noChangeArrowheads="1"/>
            </p:cNvSpPr>
            <p:nvPr/>
          </p:nvSpPr>
          <p:spPr bwMode="auto">
            <a:xfrm>
              <a:off x="635" y="3343"/>
              <a:ext cx="2083"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5" name="Line 92"/>
            <p:cNvSpPr>
              <a:spLocks noChangeShapeType="1"/>
            </p:cNvSpPr>
            <p:nvPr/>
          </p:nvSpPr>
          <p:spPr bwMode="auto">
            <a:xfrm>
              <a:off x="635" y="3736"/>
              <a:ext cx="2083"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r>
                <a:rPr lang="en-ZA" sz="1400" dirty="0" smtClean="0"/>
                <a:t>Contribution Received</a:t>
              </a:r>
              <a:endParaRPr lang="en-ZA" sz="1400" dirty="0"/>
            </a:p>
          </p:txBody>
        </p:sp>
        <p:sp>
          <p:nvSpPr>
            <p:cNvPr id="1056" name="Rectangle 93"/>
            <p:cNvSpPr>
              <a:spLocks noChangeArrowheads="1"/>
            </p:cNvSpPr>
            <p:nvPr/>
          </p:nvSpPr>
          <p:spPr bwMode="auto">
            <a:xfrm>
              <a:off x="635" y="3736"/>
              <a:ext cx="2083"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7" name="Line 94"/>
            <p:cNvSpPr>
              <a:spLocks noChangeShapeType="1"/>
            </p:cNvSpPr>
            <p:nvPr/>
          </p:nvSpPr>
          <p:spPr bwMode="auto">
            <a:xfrm>
              <a:off x="2718" y="3350"/>
              <a:ext cx="0" cy="386"/>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58" name="Rectangle 95"/>
            <p:cNvSpPr>
              <a:spLocks noChangeArrowheads="1"/>
            </p:cNvSpPr>
            <p:nvPr/>
          </p:nvSpPr>
          <p:spPr bwMode="auto">
            <a:xfrm>
              <a:off x="2718" y="3350"/>
              <a:ext cx="8" cy="38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9" name="Line 96"/>
            <p:cNvSpPr>
              <a:spLocks noChangeShapeType="1"/>
            </p:cNvSpPr>
            <p:nvPr/>
          </p:nvSpPr>
          <p:spPr bwMode="auto">
            <a:xfrm>
              <a:off x="3581" y="3350"/>
              <a:ext cx="0" cy="386"/>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0" name="Rectangle 97"/>
            <p:cNvSpPr>
              <a:spLocks noChangeArrowheads="1"/>
            </p:cNvSpPr>
            <p:nvPr/>
          </p:nvSpPr>
          <p:spPr bwMode="auto">
            <a:xfrm>
              <a:off x="3581" y="3350"/>
              <a:ext cx="7" cy="38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1" name="Line 98"/>
            <p:cNvSpPr>
              <a:spLocks noChangeShapeType="1"/>
            </p:cNvSpPr>
            <p:nvPr/>
          </p:nvSpPr>
          <p:spPr bwMode="auto">
            <a:xfrm>
              <a:off x="4480"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2" name="Rectangle 99"/>
            <p:cNvSpPr>
              <a:spLocks noChangeArrowheads="1"/>
            </p:cNvSpPr>
            <p:nvPr/>
          </p:nvSpPr>
          <p:spPr bwMode="auto">
            <a:xfrm>
              <a:off x="4480" y="3212"/>
              <a:ext cx="7" cy="5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3" name="Line 100"/>
            <p:cNvSpPr>
              <a:spLocks noChangeShapeType="1"/>
            </p:cNvSpPr>
            <p:nvPr/>
          </p:nvSpPr>
          <p:spPr bwMode="auto">
            <a:xfrm>
              <a:off x="5372"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4" name="Rectangle 101"/>
            <p:cNvSpPr>
              <a:spLocks noChangeArrowheads="1"/>
            </p:cNvSpPr>
            <p:nvPr/>
          </p:nvSpPr>
          <p:spPr bwMode="auto">
            <a:xfrm>
              <a:off x="5372" y="3212"/>
              <a:ext cx="7" cy="5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5" name="Line 102"/>
            <p:cNvSpPr>
              <a:spLocks noChangeShapeType="1"/>
            </p:cNvSpPr>
            <p:nvPr/>
          </p:nvSpPr>
          <p:spPr bwMode="auto">
            <a:xfrm>
              <a:off x="6263"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6" name="Rectangle 103"/>
            <p:cNvSpPr>
              <a:spLocks noChangeArrowheads="1"/>
            </p:cNvSpPr>
            <p:nvPr/>
          </p:nvSpPr>
          <p:spPr bwMode="auto">
            <a:xfrm>
              <a:off x="6263" y="3212"/>
              <a:ext cx="8" cy="5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7" name="Line 104"/>
            <p:cNvSpPr>
              <a:spLocks noChangeShapeType="1"/>
            </p:cNvSpPr>
            <p:nvPr/>
          </p:nvSpPr>
          <p:spPr bwMode="auto">
            <a:xfrm>
              <a:off x="2718" y="3736"/>
              <a:ext cx="464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68" name="Rectangle 105"/>
            <p:cNvSpPr>
              <a:spLocks noChangeArrowheads="1"/>
            </p:cNvSpPr>
            <p:nvPr/>
          </p:nvSpPr>
          <p:spPr bwMode="auto">
            <a:xfrm>
              <a:off x="2718" y="3736"/>
              <a:ext cx="4642" cy="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9" name="Line 106"/>
            <p:cNvSpPr>
              <a:spLocks noChangeShapeType="1"/>
            </p:cNvSpPr>
            <p:nvPr/>
          </p:nvSpPr>
          <p:spPr bwMode="auto">
            <a:xfrm>
              <a:off x="7353"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70" name="Rectangle 107"/>
            <p:cNvSpPr>
              <a:spLocks noChangeArrowheads="1"/>
            </p:cNvSpPr>
            <p:nvPr/>
          </p:nvSpPr>
          <p:spPr bwMode="auto">
            <a:xfrm>
              <a:off x="7353" y="3212"/>
              <a:ext cx="7" cy="5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1" name="Line 108"/>
            <p:cNvSpPr>
              <a:spLocks noChangeShapeType="1"/>
            </p:cNvSpPr>
            <p:nvPr/>
          </p:nvSpPr>
          <p:spPr bwMode="auto">
            <a:xfrm>
              <a:off x="635" y="3874"/>
              <a:ext cx="2083"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72" name="Rectangle 109"/>
            <p:cNvSpPr>
              <a:spLocks noChangeArrowheads="1"/>
            </p:cNvSpPr>
            <p:nvPr/>
          </p:nvSpPr>
          <p:spPr bwMode="auto">
            <a:xfrm>
              <a:off x="635" y="3874"/>
              <a:ext cx="2083"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3" name="Line 110"/>
            <p:cNvSpPr>
              <a:spLocks noChangeShapeType="1"/>
            </p:cNvSpPr>
            <p:nvPr/>
          </p:nvSpPr>
          <p:spPr bwMode="auto">
            <a:xfrm>
              <a:off x="2718" y="3867"/>
              <a:ext cx="464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74" name="Rectangle 111"/>
            <p:cNvSpPr>
              <a:spLocks noChangeArrowheads="1"/>
            </p:cNvSpPr>
            <p:nvPr/>
          </p:nvSpPr>
          <p:spPr bwMode="auto">
            <a:xfrm>
              <a:off x="2718" y="3867"/>
              <a:ext cx="4642" cy="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5" name="Line 112"/>
            <p:cNvSpPr>
              <a:spLocks noChangeShapeType="1"/>
            </p:cNvSpPr>
            <p:nvPr/>
          </p:nvSpPr>
          <p:spPr bwMode="auto">
            <a:xfrm>
              <a:off x="2718" y="3881"/>
              <a:ext cx="464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76" name="Rectangle 113"/>
            <p:cNvSpPr>
              <a:spLocks noChangeArrowheads="1"/>
            </p:cNvSpPr>
            <p:nvPr/>
          </p:nvSpPr>
          <p:spPr bwMode="auto">
            <a:xfrm>
              <a:off x="2718" y="3881"/>
              <a:ext cx="4642" cy="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7" name="Line 114"/>
            <p:cNvSpPr>
              <a:spLocks noChangeShapeType="1"/>
            </p:cNvSpPr>
            <p:nvPr/>
          </p:nvSpPr>
          <p:spPr bwMode="auto">
            <a:xfrm>
              <a:off x="635" y="3067"/>
              <a:ext cx="1" cy="81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78" name="Rectangle 115"/>
            <p:cNvSpPr>
              <a:spLocks noChangeArrowheads="1"/>
            </p:cNvSpPr>
            <p:nvPr/>
          </p:nvSpPr>
          <p:spPr bwMode="auto">
            <a:xfrm>
              <a:off x="635" y="3067"/>
              <a:ext cx="7" cy="82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79" name="Line 116"/>
            <p:cNvSpPr>
              <a:spLocks noChangeShapeType="1"/>
            </p:cNvSpPr>
            <p:nvPr/>
          </p:nvSpPr>
          <p:spPr bwMode="auto">
            <a:xfrm>
              <a:off x="2718"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80" name="Rectangle 117"/>
            <p:cNvSpPr>
              <a:spLocks noChangeArrowheads="1"/>
            </p:cNvSpPr>
            <p:nvPr/>
          </p:nvSpPr>
          <p:spPr bwMode="auto">
            <a:xfrm>
              <a:off x="2718" y="3743"/>
              <a:ext cx="8"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1" name="Line 118"/>
            <p:cNvSpPr>
              <a:spLocks noChangeShapeType="1"/>
            </p:cNvSpPr>
            <p:nvPr/>
          </p:nvSpPr>
          <p:spPr bwMode="auto">
            <a:xfrm>
              <a:off x="7353"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82" name="Rectangle 119"/>
            <p:cNvSpPr>
              <a:spLocks noChangeArrowheads="1"/>
            </p:cNvSpPr>
            <p:nvPr/>
          </p:nvSpPr>
          <p:spPr bwMode="auto">
            <a:xfrm>
              <a:off x="7353" y="3743"/>
              <a:ext cx="7"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3" name="Line 120"/>
            <p:cNvSpPr>
              <a:spLocks noChangeShapeType="1"/>
            </p:cNvSpPr>
            <p:nvPr/>
          </p:nvSpPr>
          <p:spPr bwMode="auto">
            <a:xfrm>
              <a:off x="4480"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84" name="Rectangle 121"/>
            <p:cNvSpPr>
              <a:spLocks noChangeArrowheads="1"/>
            </p:cNvSpPr>
            <p:nvPr/>
          </p:nvSpPr>
          <p:spPr bwMode="auto">
            <a:xfrm>
              <a:off x="4480" y="3743"/>
              <a:ext cx="7"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5" name="Line 122"/>
            <p:cNvSpPr>
              <a:spLocks noChangeShapeType="1"/>
            </p:cNvSpPr>
            <p:nvPr/>
          </p:nvSpPr>
          <p:spPr bwMode="auto">
            <a:xfrm>
              <a:off x="5372"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86" name="Rectangle 123"/>
            <p:cNvSpPr>
              <a:spLocks noChangeArrowheads="1"/>
            </p:cNvSpPr>
            <p:nvPr/>
          </p:nvSpPr>
          <p:spPr bwMode="auto">
            <a:xfrm>
              <a:off x="5372" y="3743"/>
              <a:ext cx="7"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87" name="Line 124"/>
            <p:cNvSpPr>
              <a:spLocks noChangeShapeType="1"/>
            </p:cNvSpPr>
            <p:nvPr/>
          </p:nvSpPr>
          <p:spPr bwMode="auto">
            <a:xfrm>
              <a:off x="6263"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16" name="Rectangle 125"/>
            <p:cNvSpPr>
              <a:spLocks noChangeArrowheads="1"/>
            </p:cNvSpPr>
            <p:nvPr/>
          </p:nvSpPr>
          <p:spPr bwMode="auto">
            <a:xfrm>
              <a:off x="6263" y="3743"/>
              <a:ext cx="8"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17" name="Line 126"/>
            <p:cNvSpPr>
              <a:spLocks noChangeShapeType="1"/>
            </p:cNvSpPr>
            <p:nvPr/>
          </p:nvSpPr>
          <p:spPr bwMode="auto">
            <a:xfrm>
              <a:off x="3581"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18" name="Rectangle 127"/>
            <p:cNvSpPr>
              <a:spLocks noChangeArrowheads="1"/>
            </p:cNvSpPr>
            <p:nvPr/>
          </p:nvSpPr>
          <p:spPr bwMode="auto">
            <a:xfrm>
              <a:off x="3581" y="3743"/>
              <a:ext cx="7" cy="124"/>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19" name="Line 128"/>
            <p:cNvSpPr>
              <a:spLocks noChangeShapeType="1"/>
            </p:cNvSpPr>
            <p:nvPr/>
          </p:nvSpPr>
          <p:spPr bwMode="auto">
            <a:xfrm>
              <a:off x="7360" y="306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21" name="Rectangle 129"/>
            <p:cNvSpPr>
              <a:spLocks noChangeArrowheads="1"/>
            </p:cNvSpPr>
            <p:nvPr/>
          </p:nvSpPr>
          <p:spPr bwMode="auto">
            <a:xfrm>
              <a:off x="7360" y="3067"/>
              <a:ext cx="7"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22" name="Line 130"/>
            <p:cNvSpPr>
              <a:spLocks noChangeShapeType="1"/>
            </p:cNvSpPr>
            <p:nvPr/>
          </p:nvSpPr>
          <p:spPr bwMode="auto">
            <a:xfrm>
              <a:off x="7360" y="320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23" name="Rectangle 131"/>
            <p:cNvSpPr>
              <a:spLocks noChangeArrowheads="1"/>
            </p:cNvSpPr>
            <p:nvPr/>
          </p:nvSpPr>
          <p:spPr bwMode="auto">
            <a:xfrm>
              <a:off x="7360" y="3205"/>
              <a:ext cx="7"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24" name="Line 132"/>
            <p:cNvSpPr>
              <a:spLocks noChangeShapeType="1"/>
            </p:cNvSpPr>
            <p:nvPr/>
          </p:nvSpPr>
          <p:spPr bwMode="auto">
            <a:xfrm>
              <a:off x="3588" y="3343"/>
              <a:ext cx="3772"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25" name="Rectangle 133"/>
            <p:cNvSpPr>
              <a:spLocks noChangeArrowheads="1"/>
            </p:cNvSpPr>
            <p:nvPr/>
          </p:nvSpPr>
          <p:spPr bwMode="auto">
            <a:xfrm>
              <a:off x="3588" y="3343"/>
              <a:ext cx="3779"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26" name="Line 134"/>
            <p:cNvSpPr>
              <a:spLocks noChangeShapeType="1"/>
            </p:cNvSpPr>
            <p:nvPr/>
          </p:nvSpPr>
          <p:spPr bwMode="auto">
            <a:xfrm>
              <a:off x="635" y="3474"/>
              <a:ext cx="6725"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r>
                <a:rPr lang="en-ZA" sz="1400" b="1" dirty="0" smtClean="0"/>
                <a:t>INCOME</a:t>
              </a:r>
              <a:endParaRPr lang="en-ZA" sz="1400" b="1" dirty="0"/>
            </a:p>
          </p:txBody>
        </p:sp>
        <p:sp>
          <p:nvSpPr>
            <p:cNvPr id="9227" name="Rectangle 135"/>
            <p:cNvSpPr>
              <a:spLocks noChangeArrowheads="1"/>
            </p:cNvSpPr>
            <p:nvPr/>
          </p:nvSpPr>
          <p:spPr bwMode="auto">
            <a:xfrm>
              <a:off x="635" y="3474"/>
              <a:ext cx="6732"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28" name="Line 136"/>
            <p:cNvSpPr>
              <a:spLocks noChangeShapeType="1"/>
            </p:cNvSpPr>
            <p:nvPr/>
          </p:nvSpPr>
          <p:spPr bwMode="auto">
            <a:xfrm>
              <a:off x="635" y="3605"/>
              <a:ext cx="6725"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29" name="Rectangle 137"/>
            <p:cNvSpPr>
              <a:spLocks noChangeArrowheads="1"/>
            </p:cNvSpPr>
            <p:nvPr/>
          </p:nvSpPr>
          <p:spPr bwMode="auto">
            <a:xfrm>
              <a:off x="635" y="3605"/>
              <a:ext cx="6732"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30" name="Line 138"/>
            <p:cNvSpPr>
              <a:spLocks noChangeShapeType="1"/>
            </p:cNvSpPr>
            <p:nvPr/>
          </p:nvSpPr>
          <p:spPr bwMode="auto">
            <a:xfrm>
              <a:off x="7360" y="3736"/>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31" name="Rectangle 139"/>
            <p:cNvSpPr>
              <a:spLocks noChangeArrowheads="1"/>
            </p:cNvSpPr>
            <p:nvPr/>
          </p:nvSpPr>
          <p:spPr bwMode="auto">
            <a:xfrm>
              <a:off x="7360" y="3736"/>
              <a:ext cx="7"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32" name="Line 140"/>
            <p:cNvSpPr>
              <a:spLocks noChangeShapeType="1"/>
            </p:cNvSpPr>
            <p:nvPr/>
          </p:nvSpPr>
          <p:spPr bwMode="auto">
            <a:xfrm>
              <a:off x="7360" y="3874"/>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233" name="Rectangle 141"/>
            <p:cNvSpPr>
              <a:spLocks noChangeArrowheads="1"/>
            </p:cNvSpPr>
            <p:nvPr/>
          </p:nvSpPr>
          <p:spPr bwMode="auto">
            <a:xfrm>
              <a:off x="7360" y="3874"/>
              <a:ext cx="7" cy="7"/>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xmlns="" val="2301278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FINANCIAL PERFORMANCE 5 YEARS </a:t>
            </a: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37</a:t>
            </a:fld>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3445" y="1556792"/>
            <a:ext cx="9889099"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7436" y="4725144"/>
            <a:ext cx="9959013"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37</a:t>
            </a:r>
            <a:endParaRPr lang="en-ZA" sz="1200" dirty="0">
              <a:solidFill>
                <a:prstClr val="black"/>
              </a:solidFill>
            </a:endParaRPr>
          </a:p>
        </p:txBody>
      </p:sp>
    </p:spTree>
    <p:extLst>
      <p:ext uri="{BB962C8B-B14F-4D97-AF65-F5344CB8AC3E}">
        <p14:creationId xmlns:p14="http://schemas.microsoft.com/office/powerpoint/2010/main" xmlns="" val="3418625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FINANCIAL PERFORMANCE 5 YEARS </a:t>
            </a: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38</a:t>
            </a:fld>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3447" y="1412779"/>
            <a:ext cx="10024900" cy="3096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9458" y="4725144"/>
            <a:ext cx="9690100" cy="1583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38</a:t>
            </a:r>
            <a:endParaRPr lang="en-ZA" sz="1200" dirty="0">
              <a:solidFill>
                <a:prstClr val="black"/>
              </a:solidFill>
            </a:endParaRPr>
          </a:p>
        </p:txBody>
      </p:sp>
    </p:spTree>
    <p:extLst>
      <p:ext uri="{BB962C8B-B14F-4D97-AF65-F5344CB8AC3E}">
        <p14:creationId xmlns:p14="http://schemas.microsoft.com/office/powerpoint/2010/main" xmlns="" val="440275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FINANCIAL PERFORMANCE 5 YEARS  </a:t>
            </a: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39</a:t>
            </a:fld>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1425" y="1628800"/>
            <a:ext cx="9837803"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39</a:t>
            </a:r>
            <a:endParaRPr lang="en-ZA" sz="1200" dirty="0">
              <a:solidFill>
                <a:prstClr val="black"/>
              </a:solidFill>
            </a:endParaRPr>
          </a:p>
        </p:txBody>
      </p:sp>
      <p:grpSp>
        <p:nvGrpSpPr>
          <p:cNvPr id="5" name="Group 4"/>
          <p:cNvGrpSpPr>
            <a:grpSpLocks noChangeAspect="1"/>
          </p:cNvGrpSpPr>
          <p:nvPr/>
        </p:nvGrpSpPr>
        <p:grpSpPr bwMode="auto">
          <a:xfrm>
            <a:off x="911225" y="5373688"/>
            <a:ext cx="9937751" cy="892175"/>
            <a:chOff x="574" y="3385"/>
            <a:chExt cx="6260" cy="562"/>
          </a:xfrm>
        </p:grpSpPr>
        <p:sp>
          <p:nvSpPr>
            <p:cNvPr id="7" name="AutoShape 3"/>
            <p:cNvSpPr>
              <a:spLocks noChangeAspect="1" noChangeArrowheads="1" noTextEdit="1"/>
            </p:cNvSpPr>
            <p:nvPr/>
          </p:nvSpPr>
          <p:spPr bwMode="auto">
            <a:xfrm>
              <a:off x="574" y="3385"/>
              <a:ext cx="6169"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 name="Rectangle 5"/>
            <p:cNvSpPr>
              <a:spLocks noChangeArrowheads="1"/>
            </p:cNvSpPr>
            <p:nvPr/>
          </p:nvSpPr>
          <p:spPr bwMode="auto">
            <a:xfrm>
              <a:off x="1905" y="3385"/>
              <a:ext cx="4838" cy="187"/>
            </a:xfrm>
            <a:prstGeom prst="rect">
              <a:avLst/>
            </a:prstGeom>
            <a:solidFill>
              <a:srgbClr val="F2DC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Rectangle 6"/>
            <p:cNvSpPr>
              <a:spLocks noChangeArrowheads="1"/>
            </p:cNvSpPr>
            <p:nvPr/>
          </p:nvSpPr>
          <p:spPr bwMode="auto">
            <a:xfrm>
              <a:off x="605" y="3394"/>
              <a:ext cx="366"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2058" y="3394"/>
              <a:ext cx="76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2014/2015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2952" y="3394"/>
              <a:ext cx="76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2015/2016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3948" y="3394"/>
              <a:ext cx="76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2016/2017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4995" y="3394"/>
              <a:ext cx="76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2017/2018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6021" y="3394"/>
              <a:ext cx="61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Calibri" pitchFamily="34" charset="0"/>
                  <a:cs typeface="Arial" pitchFamily="34" charset="0"/>
                </a:rPr>
                <a:t>2018/19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605" y="3572"/>
              <a:ext cx="125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Technical Reserves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2159" y="3572"/>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19,145,892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3023" y="3572"/>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21,621,408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5"/>
            <p:cNvSpPr>
              <a:spLocks noChangeArrowheads="1"/>
            </p:cNvSpPr>
            <p:nvPr/>
          </p:nvSpPr>
          <p:spPr bwMode="auto">
            <a:xfrm>
              <a:off x="4141" y="3572"/>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38,303,768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5117" y="3572"/>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40,928,889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7"/>
            <p:cNvSpPr>
              <a:spLocks noChangeArrowheads="1"/>
            </p:cNvSpPr>
            <p:nvPr/>
          </p:nvSpPr>
          <p:spPr bwMode="auto">
            <a:xfrm>
              <a:off x="6062" y="3572"/>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42,760,087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605" y="3751"/>
              <a:ext cx="539"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Surplus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2159" y="3751"/>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90,292,812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0"/>
            <p:cNvSpPr>
              <a:spLocks noChangeArrowheads="1"/>
            </p:cNvSpPr>
            <p:nvPr/>
          </p:nvSpPr>
          <p:spPr bwMode="auto">
            <a:xfrm>
              <a:off x="3023" y="3751"/>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98,503,433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4141" y="3751"/>
              <a:ext cx="772"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94,822,326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5046" y="3751"/>
              <a:ext cx="854"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Calibri" pitchFamily="34" charset="0"/>
                  <a:cs typeface="Arial" pitchFamily="34" charset="0"/>
                </a:rPr>
                <a:t>105,707,027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3"/>
            <p:cNvSpPr>
              <a:spLocks noChangeArrowheads="1"/>
            </p:cNvSpPr>
            <p:nvPr/>
          </p:nvSpPr>
          <p:spPr bwMode="auto">
            <a:xfrm>
              <a:off x="5991" y="3751"/>
              <a:ext cx="696"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itchFamily="34" charset="0"/>
                  <a:cs typeface="Arial" pitchFamily="34" charset="0"/>
                </a:rPr>
                <a:t>101,505</a:t>
              </a:r>
              <a:r>
                <a:rPr lang="en-US" altLang="en-US" sz="1700" dirty="0" smtClean="0">
                  <a:solidFill>
                    <a:srgbClr val="000000"/>
                  </a:solidFill>
                  <a:latin typeface="Calibri" pitchFamily="34" charset="0"/>
                </a:rPr>
                <a:t>,203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Line 24"/>
            <p:cNvSpPr>
              <a:spLocks noChangeShapeType="1"/>
            </p:cNvSpPr>
            <p:nvPr/>
          </p:nvSpPr>
          <p:spPr bwMode="auto">
            <a:xfrm>
              <a:off x="574" y="3385"/>
              <a:ext cx="1331"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8" name="Rectangle 25"/>
            <p:cNvSpPr>
              <a:spLocks noChangeArrowheads="1"/>
            </p:cNvSpPr>
            <p:nvPr/>
          </p:nvSpPr>
          <p:spPr bwMode="auto">
            <a:xfrm>
              <a:off x="574" y="3385"/>
              <a:ext cx="1331"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Rectangle 26"/>
            <p:cNvSpPr>
              <a:spLocks noChangeArrowheads="1"/>
            </p:cNvSpPr>
            <p:nvPr/>
          </p:nvSpPr>
          <p:spPr bwMode="auto">
            <a:xfrm>
              <a:off x="1905" y="3385"/>
              <a:ext cx="11"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Rectangle 27"/>
            <p:cNvSpPr>
              <a:spLocks noChangeArrowheads="1"/>
            </p:cNvSpPr>
            <p:nvPr/>
          </p:nvSpPr>
          <p:spPr bwMode="auto">
            <a:xfrm>
              <a:off x="2830" y="3385"/>
              <a:ext cx="10"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Rectangle 28"/>
            <p:cNvSpPr>
              <a:spLocks noChangeArrowheads="1"/>
            </p:cNvSpPr>
            <p:nvPr/>
          </p:nvSpPr>
          <p:spPr bwMode="auto">
            <a:xfrm>
              <a:off x="3694" y="3385"/>
              <a:ext cx="10"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2" name="Rectangle 29"/>
            <p:cNvSpPr>
              <a:spLocks noChangeArrowheads="1"/>
            </p:cNvSpPr>
            <p:nvPr/>
          </p:nvSpPr>
          <p:spPr bwMode="auto">
            <a:xfrm>
              <a:off x="4812" y="3385"/>
              <a:ext cx="10"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3" name="Rectangle 30"/>
            <p:cNvSpPr>
              <a:spLocks noChangeArrowheads="1"/>
            </p:cNvSpPr>
            <p:nvPr/>
          </p:nvSpPr>
          <p:spPr bwMode="auto">
            <a:xfrm>
              <a:off x="5788" y="3385"/>
              <a:ext cx="10"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4" name="Rectangle 31"/>
            <p:cNvSpPr>
              <a:spLocks noChangeArrowheads="1"/>
            </p:cNvSpPr>
            <p:nvPr/>
          </p:nvSpPr>
          <p:spPr bwMode="auto">
            <a:xfrm>
              <a:off x="6733" y="3385"/>
              <a:ext cx="10"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5" name="Line 32"/>
            <p:cNvSpPr>
              <a:spLocks noChangeShapeType="1"/>
            </p:cNvSpPr>
            <p:nvPr/>
          </p:nvSpPr>
          <p:spPr bwMode="auto">
            <a:xfrm>
              <a:off x="574" y="3563"/>
              <a:ext cx="1331" cy="0"/>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6" name="Rectangle 33"/>
            <p:cNvSpPr>
              <a:spLocks noChangeArrowheads="1"/>
            </p:cNvSpPr>
            <p:nvPr/>
          </p:nvSpPr>
          <p:spPr bwMode="auto">
            <a:xfrm>
              <a:off x="574" y="3563"/>
              <a:ext cx="1331"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7" name="Line 34"/>
            <p:cNvSpPr>
              <a:spLocks noChangeShapeType="1"/>
            </p:cNvSpPr>
            <p:nvPr/>
          </p:nvSpPr>
          <p:spPr bwMode="auto">
            <a:xfrm>
              <a:off x="574" y="3385"/>
              <a:ext cx="1" cy="544"/>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8" name="Rectangle 35"/>
            <p:cNvSpPr>
              <a:spLocks noChangeArrowheads="1"/>
            </p:cNvSpPr>
            <p:nvPr/>
          </p:nvSpPr>
          <p:spPr bwMode="auto">
            <a:xfrm>
              <a:off x="574" y="3385"/>
              <a:ext cx="10" cy="553"/>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9" name="Line 36"/>
            <p:cNvSpPr>
              <a:spLocks noChangeShapeType="1"/>
            </p:cNvSpPr>
            <p:nvPr/>
          </p:nvSpPr>
          <p:spPr bwMode="auto">
            <a:xfrm>
              <a:off x="1905"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0" name="Rectangle 37"/>
            <p:cNvSpPr>
              <a:spLocks noChangeArrowheads="1"/>
            </p:cNvSpPr>
            <p:nvPr/>
          </p:nvSpPr>
          <p:spPr bwMode="auto">
            <a:xfrm>
              <a:off x="1905" y="3572"/>
              <a:ext cx="11"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Line 38"/>
            <p:cNvSpPr>
              <a:spLocks noChangeShapeType="1"/>
            </p:cNvSpPr>
            <p:nvPr/>
          </p:nvSpPr>
          <p:spPr bwMode="auto">
            <a:xfrm>
              <a:off x="2830"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2" name="Rectangle 39"/>
            <p:cNvSpPr>
              <a:spLocks noChangeArrowheads="1"/>
            </p:cNvSpPr>
            <p:nvPr/>
          </p:nvSpPr>
          <p:spPr bwMode="auto">
            <a:xfrm>
              <a:off x="2830" y="3572"/>
              <a:ext cx="10"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 name="Line 40"/>
            <p:cNvSpPr>
              <a:spLocks noChangeShapeType="1"/>
            </p:cNvSpPr>
            <p:nvPr/>
          </p:nvSpPr>
          <p:spPr bwMode="auto">
            <a:xfrm>
              <a:off x="3694"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4" name="Rectangle 41"/>
            <p:cNvSpPr>
              <a:spLocks noChangeArrowheads="1"/>
            </p:cNvSpPr>
            <p:nvPr/>
          </p:nvSpPr>
          <p:spPr bwMode="auto">
            <a:xfrm>
              <a:off x="3694" y="3572"/>
              <a:ext cx="10"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Line 42"/>
            <p:cNvSpPr>
              <a:spLocks noChangeShapeType="1"/>
            </p:cNvSpPr>
            <p:nvPr/>
          </p:nvSpPr>
          <p:spPr bwMode="auto">
            <a:xfrm>
              <a:off x="4812"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6" name="Rectangle 43"/>
            <p:cNvSpPr>
              <a:spLocks noChangeArrowheads="1"/>
            </p:cNvSpPr>
            <p:nvPr/>
          </p:nvSpPr>
          <p:spPr bwMode="auto">
            <a:xfrm>
              <a:off x="4812" y="3572"/>
              <a:ext cx="10"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Line 44"/>
            <p:cNvSpPr>
              <a:spLocks noChangeShapeType="1"/>
            </p:cNvSpPr>
            <p:nvPr/>
          </p:nvSpPr>
          <p:spPr bwMode="auto">
            <a:xfrm>
              <a:off x="5788"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8" name="Rectangle 45"/>
            <p:cNvSpPr>
              <a:spLocks noChangeArrowheads="1"/>
            </p:cNvSpPr>
            <p:nvPr/>
          </p:nvSpPr>
          <p:spPr bwMode="auto">
            <a:xfrm>
              <a:off x="5788" y="3572"/>
              <a:ext cx="10"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Line 46"/>
            <p:cNvSpPr>
              <a:spLocks noChangeShapeType="1"/>
            </p:cNvSpPr>
            <p:nvPr/>
          </p:nvSpPr>
          <p:spPr bwMode="auto">
            <a:xfrm>
              <a:off x="6733" y="3572"/>
              <a:ext cx="1" cy="357"/>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0" name="Rectangle 47"/>
            <p:cNvSpPr>
              <a:spLocks noChangeArrowheads="1"/>
            </p:cNvSpPr>
            <p:nvPr/>
          </p:nvSpPr>
          <p:spPr bwMode="auto">
            <a:xfrm>
              <a:off x="6733" y="3572"/>
              <a:ext cx="10" cy="36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Line 48"/>
            <p:cNvSpPr>
              <a:spLocks noChangeShapeType="1"/>
            </p:cNvSpPr>
            <p:nvPr/>
          </p:nvSpPr>
          <p:spPr bwMode="auto">
            <a:xfrm>
              <a:off x="6743" y="338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2" name="Rectangle 49"/>
            <p:cNvSpPr>
              <a:spLocks noChangeArrowheads="1"/>
            </p:cNvSpPr>
            <p:nvPr/>
          </p:nvSpPr>
          <p:spPr bwMode="auto">
            <a:xfrm>
              <a:off x="6743" y="3385"/>
              <a:ext cx="10"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Line 50"/>
            <p:cNvSpPr>
              <a:spLocks noChangeShapeType="1"/>
            </p:cNvSpPr>
            <p:nvPr/>
          </p:nvSpPr>
          <p:spPr bwMode="auto">
            <a:xfrm>
              <a:off x="6743" y="3563"/>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4" name="Rectangle 51"/>
            <p:cNvSpPr>
              <a:spLocks noChangeArrowheads="1"/>
            </p:cNvSpPr>
            <p:nvPr/>
          </p:nvSpPr>
          <p:spPr bwMode="auto">
            <a:xfrm>
              <a:off x="6743" y="3563"/>
              <a:ext cx="10"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5" name="Line 52"/>
            <p:cNvSpPr>
              <a:spLocks noChangeShapeType="1"/>
            </p:cNvSpPr>
            <p:nvPr/>
          </p:nvSpPr>
          <p:spPr bwMode="auto">
            <a:xfrm>
              <a:off x="574" y="3742"/>
              <a:ext cx="6169"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6" name="Rectangle 53"/>
            <p:cNvSpPr>
              <a:spLocks noChangeArrowheads="1"/>
            </p:cNvSpPr>
            <p:nvPr/>
          </p:nvSpPr>
          <p:spPr bwMode="auto">
            <a:xfrm>
              <a:off x="574" y="3742"/>
              <a:ext cx="6179"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7" name="Line 54"/>
            <p:cNvSpPr>
              <a:spLocks noChangeShapeType="1"/>
            </p:cNvSpPr>
            <p:nvPr/>
          </p:nvSpPr>
          <p:spPr bwMode="auto">
            <a:xfrm>
              <a:off x="574" y="3920"/>
              <a:ext cx="6169"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8" name="Rectangle 55"/>
            <p:cNvSpPr>
              <a:spLocks noChangeArrowheads="1"/>
            </p:cNvSpPr>
            <p:nvPr/>
          </p:nvSpPr>
          <p:spPr bwMode="auto">
            <a:xfrm>
              <a:off x="574" y="3920"/>
              <a:ext cx="6179" cy="9"/>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xmlns="" val="196947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620184" y="188913"/>
            <a:ext cx="10972800" cy="1143000"/>
          </a:xfrm>
        </p:spPr>
        <p:txBody>
          <a:bodyPr/>
          <a:lstStyle/>
          <a:p>
            <a:r>
              <a:rPr lang="en-ZA" altLang="en-US" sz="2800" b="1" dirty="0" smtClean="0"/>
              <a:t>VISION, MISSION AND VALUES</a:t>
            </a:r>
          </a:p>
        </p:txBody>
      </p:sp>
      <p:sp>
        <p:nvSpPr>
          <p:cNvPr id="2140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0F3CCC7-A11A-4256-9897-2AC1713AA7C5}" type="slidenum">
              <a:rPr lang="en-US" altLang="en-US" sz="1200" smtClean="0">
                <a:solidFill>
                  <a:srgbClr val="898989"/>
                </a:solidFill>
              </a:rPr>
              <a:pPr eaLnBrk="1" hangingPunct="1">
                <a:spcBef>
                  <a:spcPct val="0"/>
                </a:spcBef>
                <a:buFontTx/>
                <a:buNone/>
              </a:pPr>
              <a:t>4</a:t>
            </a:fld>
            <a:endParaRPr lang="en-US" altLang="en-US" sz="1200" smtClean="0">
              <a:solidFill>
                <a:srgbClr val="898989"/>
              </a:solidFill>
            </a:endParaRPr>
          </a:p>
        </p:txBody>
      </p:sp>
      <p:graphicFrame>
        <p:nvGraphicFramePr>
          <p:cNvPr id="6" name="Diagram 5"/>
          <p:cNvGraphicFramePr/>
          <p:nvPr>
            <p:extLst>
              <p:ext uri="{D42A27DB-BD31-4B8C-83A1-F6EECF244321}">
                <p14:modId xmlns:p14="http://schemas.microsoft.com/office/powerpoint/2010/main" xmlns="" val="2786069415"/>
              </p:ext>
            </p:extLst>
          </p:nvPr>
        </p:nvGraphicFramePr>
        <p:xfrm>
          <a:off x="304801" y="1371600"/>
          <a:ext cx="5311147"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xmlns="" val="2595735112"/>
              </p:ext>
            </p:extLst>
          </p:nvPr>
        </p:nvGraphicFramePr>
        <p:xfrm>
          <a:off x="5243468" y="1412776"/>
          <a:ext cx="6375553"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4022" name="TextBox 8"/>
          <p:cNvSpPr txBox="1">
            <a:spLocks noChangeArrowheads="1"/>
          </p:cNvSpPr>
          <p:nvPr/>
        </p:nvSpPr>
        <p:spPr bwMode="auto">
          <a:xfrm>
            <a:off x="6198939" y="2430497"/>
            <a:ext cx="156501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defTabSz="457200" fontAlgn="base">
              <a:spcBef>
                <a:spcPct val="0"/>
              </a:spcBef>
              <a:spcAft>
                <a:spcPct val="0"/>
              </a:spcAft>
              <a:buFontTx/>
              <a:buNone/>
            </a:pPr>
            <a:r>
              <a:rPr lang="en-ZA" altLang="en-US" sz="1200" b="1" dirty="0" smtClean="0">
                <a:solidFill>
                  <a:srgbClr val="000000"/>
                </a:solidFill>
                <a:latin typeface="+mn-lt"/>
              </a:rPr>
              <a:t>Caring for our people</a:t>
            </a:r>
          </a:p>
          <a:p>
            <a:pPr algn="just" defTabSz="457200" fontAlgn="base">
              <a:spcBef>
                <a:spcPct val="0"/>
              </a:spcBef>
              <a:spcAft>
                <a:spcPct val="0"/>
              </a:spcAft>
              <a:buFontTx/>
              <a:buNone/>
            </a:pPr>
            <a:r>
              <a:rPr lang="en-ZA" altLang="en-US" sz="1200" dirty="0" smtClean="0">
                <a:solidFill>
                  <a:srgbClr val="000000"/>
                </a:solidFill>
                <a:latin typeface="+mn-lt"/>
              </a:rPr>
              <a:t>Treat  employees with dignity , care  and respect</a:t>
            </a:r>
          </a:p>
          <a:p>
            <a:pPr algn="just" defTabSz="457200" fontAlgn="base">
              <a:spcBef>
                <a:spcPct val="0"/>
              </a:spcBef>
              <a:spcAft>
                <a:spcPct val="0"/>
              </a:spcAft>
              <a:buFontTx/>
              <a:buNone/>
            </a:pPr>
            <a:endParaRPr lang="en-ZA" altLang="en-US" sz="1200" b="1" dirty="0" smtClean="0">
              <a:solidFill>
                <a:srgbClr val="000000"/>
              </a:solidFill>
              <a:latin typeface="Arial" pitchFamily="34" charset="0"/>
            </a:endParaRPr>
          </a:p>
        </p:txBody>
      </p:sp>
      <p:sp>
        <p:nvSpPr>
          <p:cNvPr id="214023" name="TextBox 9"/>
          <p:cNvSpPr txBox="1">
            <a:spLocks noChangeArrowheads="1"/>
          </p:cNvSpPr>
          <p:nvPr/>
        </p:nvSpPr>
        <p:spPr bwMode="auto">
          <a:xfrm>
            <a:off x="11159090" y="395323"/>
            <a:ext cx="639233"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smtClean="0">
                <a:solidFill>
                  <a:srgbClr val="000000"/>
                </a:solidFill>
                <a:latin typeface="Arial" pitchFamily="34" charset="0"/>
              </a:rPr>
              <a:t>4</a:t>
            </a:r>
          </a:p>
        </p:txBody>
      </p:sp>
    </p:spTree>
    <p:extLst>
      <p:ext uri="{BB962C8B-B14F-4D97-AF65-F5344CB8AC3E}">
        <p14:creationId xmlns:p14="http://schemas.microsoft.com/office/powerpoint/2010/main" xmlns="" val="2255238117"/>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STATEMENT OF FINANCIAL PERFORMANCE </a:t>
            </a:r>
            <a:br>
              <a:rPr lang="en-US" sz="2800" b="1" dirty="0" smtClean="0"/>
            </a:br>
            <a:r>
              <a:rPr lang="en-US" sz="2800" b="1" dirty="0" smtClean="0"/>
              <a:t> 31 MARCH 2019</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67479947"/>
              </p:ext>
            </p:extLst>
          </p:nvPr>
        </p:nvGraphicFramePr>
        <p:xfrm>
          <a:off x="623396" y="1412780"/>
          <a:ext cx="11041226" cy="5164952"/>
        </p:xfrm>
        <a:graphic>
          <a:graphicData uri="http://schemas.openxmlformats.org/drawingml/2006/table">
            <a:tbl>
              <a:tblPr/>
              <a:tblGrid>
                <a:gridCol w="2362443">
                  <a:extLst>
                    <a:ext uri="{9D8B030D-6E8A-4147-A177-3AD203B41FA5}">
                      <a16:colId xmlns="" xmlns:a16="http://schemas.microsoft.com/office/drawing/2014/main" val="20000"/>
                    </a:ext>
                  </a:extLst>
                </a:gridCol>
                <a:gridCol w="1181223">
                  <a:extLst>
                    <a:ext uri="{9D8B030D-6E8A-4147-A177-3AD203B41FA5}">
                      <a16:colId xmlns="" xmlns:a16="http://schemas.microsoft.com/office/drawing/2014/main" val="20001"/>
                    </a:ext>
                  </a:extLst>
                </a:gridCol>
                <a:gridCol w="1349968">
                  <a:extLst>
                    <a:ext uri="{9D8B030D-6E8A-4147-A177-3AD203B41FA5}">
                      <a16:colId xmlns="" xmlns:a16="http://schemas.microsoft.com/office/drawing/2014/main" val="20002"/>
                    </a:ext>
                  </a:extLst>
                </a:gridCol>
                <a:gridCol w="1434341">
                  <a:extLst>
                    <a:ext uri="{9D8B030D-6E8A-4147-A177-3AD203B41FA5}">
                      <a16:colId xmlns="" xmlns:a16="http://schemas.microsoft.com/office/drawing/2014/main" val="20003"/>
                    </a:ext>
                  </a:extLst>
                </a:gridCol>
                <a:gridCol w="4713251">
                  <a:extLst>
                    <a:ext uri="{9D8B030D-6E8A-4147-A177-3AD203B41FA5}">
                      <a16:colId xmlns="" xmlns:a16="http://schemas.microsoft.com/office/drawing/2014/main" val="20004"/>
                    </a:ext>
                  </a:extLst>
                </a:gridCol>
              </a:tblGrid>
              <a:tr h="584016">
                <a:tc>
                  <a:txBody>
                    <a:bodyPr/>
                    <a:lstStyle/>
                    <a:p>
                      <a:pPr>
                        <a:lnSpc>
                          <a:spcPct val="115000"/>
                        </a:lnSpc>
                        <a:spcAft>
                          <a:spcPts val="0"/>
                        </a:spcAft>
                      </a:pP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100" b="1" dirty="0" smtClean="0">
                          <a:solidFill>
                            <a:schemeClr val="tx1"/>
                          </a:solidFill>
                          <a:effectLst/>
                          <a:latin typeface="Arial" panose="020B0604020202020204" pitchFamily="34" charset="0"/>
                          <a:ea typeface="Times New Roman"/>
                          <a:cs typeface="Arial" panose="020B0604020202020204" pitchFamily="34" charset="0"/>
                        </a:rPr>
                        <a:t>31</a:t>
                      </a:r>
                      <a:r>
                        <a:rPr lang="en-US" sz="1100" b="1" baseline="0" dirty="0" smtClean="0">
                          <a:solidFill>
                            <a:schemeClr val="tx1"/>
                          </a:solidFill>
                          <a:effectLst/>
                          <a:latin typeface="Arial" panose="020B0604020202020204" pitchFamily="34" charset="0"/>
                          <a:ea typeface="Times New Roman"/>
                          <a:cs typeface="Arial" panose="020B0604020202020204" pitchFamily="34" charset="0"/>
                        </a:rPr>
                        <a:t> March </a:t>
                      </a:r>
                      <a:r>
                        <a:rPr lang="en-US" sz="1100" b="1" dirty="0" smtClean="0">
                          <a:solidFill>
                            <a:schemeClr val="tx1"/>
                          </a:solidFill>
                          <a:effectLst/>
                          <a:latin typeface="Arial" panose="020B0604020202020204" pitchFamily="34" charset="0"/>
                          <a:ea typeface="Times New Roman"/>
                          <a:cs typeface="Arial" panose="020B0604020202020204" pitchFamily="34" charset="0"/>
                        </a:rPr>
                        <a:t>2019</a:t>
                      </a:r>
                    </a:p>
                    <a:p>
                      <a:pPr>
                        <a:lnSpc>
                          <a:spcPct val="115000"/>
                        </a:lnSpc>
                        <a:spcAft>
                          <a:spcPts val="0"/>
                        </a:spcAft>
                      </a:pPr>
                      <a:r>
                        <a:rPr lang="en-US" sz="1100" b="1" dirty="0" smtClean="0">
                          <a:solidFill>
                            <a:schemeClr val="tx1"/>
                          </a:solidFill>
                          <a:effectLst/>
                          <a:latin typeface="Arial" panose="020B0604020202020204" pitchFamily="34" charset="0"/>
                          <a:ea typeface="Times New Roman"/>
                          <a:cs typeface="Arial" panose="020B0604020202020204" pitchFamily="34" charset="0"/>
                        </a:rPr>
                        <a:t>R’000</a:t>
                      </a:r>
                    </a:p>
                    <a:p>
                      <a:pPr>
                        <a:lnSpc>
                          <a:spcPct val="115000"/>
                        </a:lnSpc>
                        <a:spcAft>
                          <a:spcPts val="0"/>
                        </a:spcAft>
                      </a:pPr>
                      <a:endParaRPr lang="en-US" sz="1100" b="1" dirty="0" smtClean="0">
                        <a:solidFill>
                          <a:schemeClr val="tx1"/>
                        </a:solidFill>
                        <a:effectLst/>
                        <a:latin typeface="Arial" panose="020B0604020202020204" pitchFamily="34" charset="0"/>
                        <a:ea typeface="Times New Roman"/>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31 March 2018</a:t>
                      </a:r>
                    </a:p>
                    <a:p>
                      <a:pPr>
                        <a:lnSpc>
                          <a:spcPct val="115000"/>
                        </a:lnSpc>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R’000</a:t>
                      </a:r>
                    </a:p>
                    <a:p>
                      <a:pPr>
                        <a:lnSpc>
                          <a:spcPct val="115000"/>
                        </a:lnSpc>
                        <a:spcAft>
                          <a:spcPts val="0"/>
                        </a:spcAft>
                      </a:pP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Arial" panose="020B0604020202020204" pitchFamily="34" charset="0"/>
                          <a:ea typeface="Times New Roman"/>
                          <a:cs typeface="Arial" panose="020B0604020202020204" pitchFamily="34" charset="0"/>
                        </a:rPr>
                        <a:t>Percentage</a:t>
                      </a:r>
                      <a:r>
                        <a:rPr lang="en-US" sz="1200" b="1" baseline="0" dirty="0" smtClean="0">
                          <a:solidFill>
                            <a:schemeClr val="tx1"/>
                          </a:solidFill>
                          <a:effectLst/>
                          <a:latin typeface="Arial" panose="020B0604020202020204" pitchFamily="34" charset="0"/>
                          <a:ea typeface="Times New Roman"/>
                          <a:cs typeface="Arial" panose="020B0604020202020204" pitchFamily="34" charset="0"/>
                        </a:rPr>
                        <a:t> Variance</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a:solidFill>
                            <a:schemeClr val="tx1"/>
                          </a:solidFill>
                          <a:effectLst/>
                          <a:latin typeface="Arial" panose="020B0604020202020204" pitchFamily="34" charset="0"/>
                          <a:ea typeface="Times New Roman"/>
                          <a:cs typeface="Arial" panose="020B0604020202020204" pitchFamily="34" charset="0"/>
                        </a:rPr>
                        <a:t> </a:t>
                      </a:r>
                      <a:r>
                        <a:rPr lang="en-US" sz="1200" b="1" dirty="0" smtClean="0">
                          <a:solidFill>
                            <a:schemeClr val="tx1"/>
                          </a:solidFill>
                          <a:effectLst/>
                          <a:latin typeface="Arial" panose="020B0604020202020204" pitchFamily="34" charset="0"/>
                          <a:ea typeface="Times New Roman"/>
                          <a:cs typeface="Arial" panose="020B0604020202020204" pitchFamily="34" charset="0"/>
                        </a:rPr>
                        <a:t>COMMENTS</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949025">
                <a:tc>
                  <a:txBody>
                    <a:bodyPr/>
                    <a:lstStyle/>
                    <a:p>
                      <a:pPr>
                        <a:lnSpc>
                          <a:spcPct val="115000"/>
                        </a:lnSpc>
                        <a:spcAft>
                          <a:spcPts val="0"/>
                        </a:spcAft>
                      </a:pPr>
                      <a:r>
                        <a:rPr lang="en-US" sz="1050" b="1" baseline="0" dirty="0" smtClean="0">
                          <a:effectLst/>
                          <a:latin typeface="Arial" pitchFamily="34" charset="0"/>
                          <a:ea typeface="Times New Roman"/>
                          <a:cs typeface="Arial" pitchFamily="34" charset="0"/>
                        </a:rPr>
                        <a:t>Contributions</a:t>
                      </a:r>
                      <a:endParaRPr lang="en-ZA" sz="1050" b="1"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19 565</a:t>
                      </a:r>
                      <a:r>
                        <a:rPr lang="en-ZA" sz="1100" baseline="0" dirty="0" smtClean="0">
                          <a:latin typeface="Arial" panose="020B0604020202020204" pitchFamily="34" charset="0"/>
                          <a:cs typeface="Arial" panose="020B0604020202020204" pitchFamily="34" charset="0"/>
                        </a:rPr>
                        <a:t> 214</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18 740 065</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50" dirty="0" smtClean="0">
                          <a:effectLst/>
                          <a:latin typeface="Arial" pitchFamily="34" charset="0"/>
                          <a:ea typeface="Times New Roman"/>
                          <a:cs typeface="Arial" pitchFamily="34" charset="0"/>
                        </a:rPr>
                        <a:t>4%</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50" dirty="0" smtClean="0">
                          <a:effectLst/>
                          <a:latin typeface="Arial" pitchFamily="34" charset="0"/>
                          <a:ea typeface="Times New Roman"/>
                          <a:cs typeface="Arial" pitchFamily="34" charset="0"/>
                        </a:rPr>
                        <a:t>Revenue consists of contributions,</a:t>
                      </a:r>
                      <a:r>
                        <a:rPr lang="en-ZA" sz="1050" baseline="0" dirty="0" smtClean="0">
                          <a:effectLst/>
                          <a:latin typeface="Arial" pitchFamily="34" charset="0"/>
                          <a:ea typeface="Times New Roman"/>
                          <a:cs typeface="Arial" pitchFamily="34" charset="0"/>
                        </a:rPr>
                        <a:t> interest and penalties received.  The % increase is due to increase in numbers of employers.</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16493">
                <a:tc>
                  <a:txBody>
                    <a:bodyPr/>
                    <a:lstStyle/>
                    <a:p>
                      <a:pPr>
                        <a:lnSpc>
                          <a:spcPct val="115000"/>
                        </a:lnSpc>
                        <a:spcAft>
                          <a:spcPts val="0"/>
                        </a:spcAft>
                      </a:pPr>
                      <a:r>
                        <a:rPr lang="en-ZA" sz="1050" b="1" dirty="0" smtClean="0">
                          <a:effectLst/>
                          <a:latin typeface="Arial" pitchFamily="34" charset="0"/>
                          <a:ea typeface="Times New Roman"/>
                          <a:cs typeface="Arial" pitchFamily="34" charset="0"/>
                        </a:rPr>
                        <a:t>Investment</a:t>
                      </a:r>
                      <a:r>
                        <a:rPr lang="en-ZA" sz="1050" b="1" baseline="0" dirty="0" smtClean="0">
                          <a:effectLst/>
                          <a:latin typeface="Arial" pitchFamily="34" charset="0"/>
                          <a:ea typeface="Times New Roman"/>
                          <a:cs typeface="Arial" pitchFamily="34" charset="0"/>
                        </a:rPr>
                        <a:t> Revenue</a:t>
                      </a:r>
                      <a:endParaRPr lang="en-ZA" sz="1050" b="1"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10 571</a:t>
                      </a:r>
                      <a:r>
                        <a:rPr lang="en-ZA" sz="1100" baseline="0" dirty="0" smtClean="0">
                          <a:latin typeface="Arial" panose="020B0604020202020204" pitchFamily="34" charset="0"/>
                          <a:cs typeface="Arial" panose="020B0604020202020204" pitchFamily="34" charset="0"/>
                        </a:rPr>
                        <a:t> 813</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9 354 313</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50" dirty="0" smtClean="0">
                          <a:effectLst/>
                          <a:latin typeface="Arial" pitchFamily="34" charset="0"/>
                          <a:ea typeface="Times New Roman"/>
                          <a:cs typeface="Arial" pitchFamily="34" charset="0"/>
                        </a:rPr>
                        <a:t>13%</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50" dirty="0" smtClean="0">
                          <a:effectLst/>
                          <a:latin typeface="Arial" pitchFamily="34" charset="0"/>
                          <a:ea typeface="Times New Roman"/>
                          <a:cs typeface="Arial" pitchFamily="34" charset="0"/>
                        </a:rPr>
                        <a:t>Income generated from investments has increased  by 12,6% as compared to the last financial year at the same period.  The main contributor is interest received on listed Financial assets.</a:t>
                      </a:r>
                    </a:p>
                    <a:p>
                      <a:pPr>
                        <a:lnSpc>
                          <a:spcPct val="115000"/>
                        </a:lnSpc>
                        <a:spcAft>
                          <a:spcPts val="0"/>
                        </a:spcAft>
                      </a:pP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12199">
                <a:tc>
                  <a:txBody>
                    <a:bodyPr/>
                    <a:lstStyle/>
                    <a:p>
                      <a:pPr>
                        <a:lnSpc>
                          <a:spcPct val="115000"/>
                        </a:lnSpc>
                        <a:spcAft>
                          <a:spcPts val="0"/>
                        </a:spcAft>
                      </a:pPr>
                      <a:r>
                        <a:rPr lang="en-ZA" sz="1050" b="1" dirty="0" smtClean="0">
                          <a:effectLst/>
                          <a:latin typeface="Arial" pitchFamily="34" charset="0"/>
                          <a:ea typeface="Times New Roman"/>
                          <a:cs typeface="Arial" pitchFamily="34" charset="0"/>
                        </a:rPr>
                        <a:t>Benefit Claims </a:t>
                      </a:r>
                    </a:p>
                    <a:p>
                      <a:pPr>
                        <a:lnSpc>
                          <a:spcPct val="115000"/>
                        </a:lnSpc>
                        <a:spcAft>
                          <a:spcPts val="0"/>
                        </a:spcAft>
                      </a:pPr>
                      <a:endParaRPr lang="en-ZA" sz="1050" b="1"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10 992 622</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9 227 370</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50" dirty="0" smtClean="0">
                          <a:effectLst/>
                          <a:latin typeface="Arial" pitchFamily="34" charset="0"/>
                          <a:ea typeface="Times New Roman"/>
                          <a:cs typeface="Arial" pitchFamily="34" charset="0"/>
                        </a:rPr>
                        <a:t>19%</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50" dirty="0" smtClean="0">
                          <a:effectLst/>
                          <a:latin typeface="Arial" pitchFamily="34" charset="0"/>
                          <a:ea typeface="Times New Roman"/>
                          <a:cs typeface="Arial" pitchFamily="34" charset="0"/>
                        </a:rPr>
                        <a:t>Benefit claims has increased by 19%.  This</a:t>
                      </a:r>
                      <a:r>
                        <a:rPr lang="en-ZA" sz="1050" baseline="0" dirty="0" smtClean="0">
                          <a:effectLst/>
                          <a:latin typeface="Arial" pitchFamily="34" charset="0"/>
                          <a:ea typeface="Times New Roman"/>
                          <a:cs typeface="Arial" pitchFamily="34" charset="0"/>
                        </a:rPr>
                        <a:t> is due to the increase in Unemployment rate and the implementation of the UI Amendment Act with effect from 01/012019.  The amended UI Act was implemented from 01/01/2019.</a:t>
                      </a:r>
                      <a:endParaRPr lang="en-ZA" sz="1050" dirty="0" smtClean="0">
                        <a:effectLst/>
                        <a:latin typeface="Arial" pitchFamily="34" charset="0"/>
                        <a:ea typeface="Times New Roman"/>
                        <a:cs typeface="Arial" pitchFamily="34" charset="0"/>
                      </a:endParaRPr>
                    </a:p>
                    <a:p>
                      <a:pPr>
                        <a:lnSpc>
                          <a:spcPct val="115000"/>
                        </a:lnSpc>
                        <a:spcAft>
                          <a:spcPts val="0"/>
                        </a:spcAft>
                      </a:pPr>
                      <a:r>
                        <a:rPr lang="en-ZA" sz="1050" dirty="0" smtClean="0">
                          <a:effectLst/>
                          <a:latin typeface="Arial" pitchFamily="34" charset="0"/>
                          <a:ea typeface="Times New Roman"/>
                          <a:cs typeface="Arial" pitchFamily="34" charset="0"/>
                        </a:rPr>
                        <a:t>Unemployment benefit = 82%</a:t>
                      </a:r>
                    </a:p>
                    <a:p>
                      <a:pPr>
                        <a:lnSpc>
                          <a:spcPct val="115000"/>
                        </a:lnSpc>
                        <a:spcAft>
                          <a:spcPts val="0"/>
                        </a:spcAft>
                      </a:pPr>
                      <a:r>
                        <a:rPr lang="en-ZA" sz="1050" dirty="0" smtClean="0">
                          <a:effectLst/>
                          <a:latin typeface="Arial" pitchFamily="34" charset="0"/>
                          <a:ea typeface="Times New Roman"/>
                          <a:cs typeface="Arial" pitchFamily="34" charset="0"/>
                        </a:rPr>
                        <a:t>Illness benefits increased by 3%</a:t>
                      </a:r>
                    </a:p>
                    <a:p>
                      <a:pPr>
                        <a:lnSpc>
                          <a:spcPct val="115000"/>
                        </a:lnSpc>
                        <a:spcAft>
                          <a:spcPts val="0"/>
                        </a:spcAft>
                      </a:pPr>
                      <a:r>
                        <a:rPr lang="en-ZA" sz="1050" dirty="0" smtClean="0">
                          <a:effectLst/>
                          <a:latin typeface="Arial" pitchFamily="34" charset="0"/>
                          <a:ea typeface="Times New Roman"/>
                          <a:cs typeface="Arial" pitchFamily="34" charset="0"/>
                        </a:rPr>
                        <a:t>Maternity benefits = 11%</a:t>
                      </a:r>
                    </a:p>
                    <a:p>
                      <a:pPr>
                        <a:lnSpc>
                          <a:spcPct val="115000"/>
                        </a:lnSpc>
                        <a:spcAft>
                          <a:spcPts val="0"/>
                        </a:spcAft>
                      </a:pPr>
                      <a:r>
                        <a:rPr lang="en-ZA" sz="1050" dirty="0" smtClean="0">
                          <a:effectLst/>
                          <a:latin typeface="Arial" pitchFamily="34" charset="0"/>
                          <a:ea typeface="Times New Roman"/>
                          <a:cs typeface="Arial" pitchFamily="34" charset="0"/>
                        </a:rPr>
                        <a:t>Dependant benefit = 4%</a:t>
                      </a:r>
                    </a:p>
                    <a:p>
                      <a:pPr>
                        <a:lnSpc>
                          <a:spcPct val="115000"/>
                        </a:lnSpc>
                        <a:spcAft>
                          <a:spcPts val="0"/>
                        </a:spcAft>
                      </a:pPr>
                      <a:r>
                        <a:rPr lang="en-ZA" sz="1050" dirty="0" smtClean="0">
                          <a:effectLst/>
                          <a:latin typeface="Arial" pitchFamily="34" charset="0"/>
                          <a:ea typeface="Times New Roman"/>
                          <a:cs typeface="Arial" pitchFamily="34" charset="0"/>
                        </a:rPr>
                        <a:t>Year on year increase 8%</a:t>
                      </a:r>
                    </a:p>
                    <a:p>
                      <a:pPr>
                        <a:lnSpc>
                          <a:spcPct val="115000"/>
                        </a:lnSpc>
                        <a:spcAft>
                          <a:spcPts val="0"/>
                        </a:spcAft>
                      </a:pP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90809">
                <a:tc>
                  <a:txBody>
                    <a:bodyPr/>
                    <a:lstStyle/>
                    <a:p>
                      <a:pPr>
                        <a:lnSpc>
                          <a:spcPct val="115000"/>
                        </a:lnSpc>
                        <a:spcAft>
                          <a:spcPts val="0"/>
                        </a:spcAft>
                      </a:pPr>
                      <a:r>
                        <a:rPr lang="en-ZA" sz="1050" b="1" dirty="0" smtClean="0">
                          <a:effectLst/>
                          <a:latin typeface="Arial" pitchFamily="34" charset="0"/>
                          <a:ea typeface="Times New Roman"/>
                          <a:cs typeface="Arial" pitchFamily="34" charset="0"/>
                        </a:rPr>
                        <a:t>Surplus/Deficit from equity</a:t>
                      </a:r>
                      <a:r>
                        <a:rPr lang="en-ZA" sz="1050" b="1" baseline="0" dirty="0" smtClean="0">
                          <a:effectLst/>
                          <a:latin typeface="Arial" pitchFamily="34" charset="0"/>
                          <a:ea typeface="Times New Roman"/>
                          <a:cs typeface="Arial" pitchFamily="34" charset="0"/>
                        </a:rPr>
                        <a:t> accounted investments </a:t>
                      </a:r>
                      <a:endParaRPr lang="en-ZA" sz="1050" b="1"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(453</a:t>
                      </a:r>
                      <a:r>
                        <a:rPr lang="en-ZA" sz="1100" baseline="0" dirty="0" smtClean="0">
                          <a:latin typeface="Arial" panose="020B0604020202020204" pitchFamily="34" charset="0"/>
                          <a:cs typeface="Arial" panose="020B0604020202020204" pitchFamily="34" charset="0"/>
                        </a:rPr>
                        <a:t> 264</a:t>
                      </a:r>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dirty="0" smtClean="0">
                          <a:latin typeface="Arial" panose="020B0604020202020204" pitchFamily="34" charset="0"/>
                          <a:cs typeface="Arial" panose="020B0604020202020204" pitchFamily="34" charset="0"/>
                        </a:rPr>
                        <a:t>43</a:t>
                      </a:r>
                      <a:r>
                        <a:rPr lang="en-ZA" sz="1100" baseline="0" dirty="0" smtClean="0">
                          <a:latin typeface="Arial" panose="020B0604020202020204" pitchFamily="34" charset="0"/>
                          <a:cs typeface="Arial" panose="020B0604020202020204" pitchFamily="34" charset="0"/>
                        </a:rPr>
                        <a:t> 334</a:t>
                      </a:r>
                      <a:endParaRPr lang="en-ZA" sz="110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50" dirty="0" smtClean="0">
                          <a:effectLst/>
                          <a:latin typeface="Arial" pitchFamily="34" charset="0"/>
                          <a:ea typeface="Times New Roman"/>
                          <a:cs typeface="Arial" pitchFamily="34" charset="0"/>
                        </a:rPr>
                        <a:t>-1146%</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050" dirty="0" smtClean="0">
                          <a:effectLst/>
                          <a:latin typeface="Arial" pitchFamily="34" charset="0"/>
                          <a:ea typeface="Times New Roman"/>
                          <a:cs typeface="Arial" pitchFamily="34" charset="0"/>
                        </a:rPr>
                        <a:t>The surplus /deficit from equity accounted investment</a:t>
                      </a:r>
                      <a:r>
                        <a:rPr lang="en-ZA" sz="1050" baseline="0" dirty="0" smtClean="0">
                          <a:effectLst/>
                          <a:latin typeface="Arial" pitchFamily="34" charset="0"/>
                          <a:ea typeface="Times New Roman"/>
                          <a:cs typeface="Arial" pitchFamily="34" charset="0"/>
                        </a:rPr>
                        <a:t> has decreased .  The main contributors to the deficit  are </a:t>
                      </a:r>
                      <a:r>
                        <a:rPr lang="en-ZA" sz="1050" baseline="0" dirty="0" err="1" smtClean="0">
                          <a:effectLst/>
                          <a:latin typeface="Arial" pitchFamily="34" charset="0"/>
                          <a:ea typeface="Times New Roman"/>
                          <a:cs typeface="Arial" pitchFamily="34" charset="0"/>
                        </a:rPr>
                        <a:t>Kefolile</a:t>
                      </a:r>
                      <a:r>
                        <a:rPr lang="en-ZA" sz="1050" baseline="0" dirty="0" smtClean="0">
                          <a:effectLst/>
                          <a:latin typeface="Arial" pitchFamily="34" charset="0"/>
                          <a:ea typeface="Times New Roman"/>
                          <a:cs typeface="Arial" pitchFamily="34" charset="0"/>
                        </a:rPr>
                        <a:t> Health, Musa Capital , </a:t>
                      </a:r>
                      <a:r>
                        <a:rPr lang="en-ZA" sz="1050" baseline="0" dirty="0" err="1" smtClean="0">
                          <a:effectLst/>
                          <a:latin typeface="Arial" pitchFamily="34" charset="0"/>
                          <a:ea typeface="Times New Roman"/>
                          <a:cs typeface="Arial" pitchFamily="34" charset="0"/>
                        </a:rPr>
                        <a:t>Razorite</a:t>
                      </a:r>
                      <a:r>
                        <a:rPr lang="en-ZA" sz="1050" baseline="0" dirty="0" smtClean="0">
                          <a:effectLst/>
                          <a:latin typeface="Arial" pitchFamily="34" charset="0"/>
                          <a:ea typeface="Times New Roman"/>
                          <a:cs typeface="Arial" pitchFamily="34" charset="0"/>
                        </a:rPr>
                        <a:t> Health  and Bright Glacier </a:t>
                      </a:r>
                      <a:endParaRPr lang="en-ZA" sz="1050" dirty="0">
                        <a:effectLst/>
                        <a:latin typeface="Arial" pitchFamily="34" charset="0"/>
                        <a:ea typeface="Times New Roman"/>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a:defRPr/>
            </a:pPr>
            <a:fld id="{416AF1B2-E7A4-446A-84DC-90AA83BA6A19}" type="slidenum">
              <a:rPr lang="en-US" smtClean="0"/>
              <a:pPr>
                <a:defRPr/>
              </a:pPr>
              <a:t>40</a:t>
            </a:fld>
            <a:endParaRPr 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7533" y="2101932"/>
            <a:ext cx="960107" cy="611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6476" y="3040083"/>
            <a:ext cx="960107" cy="676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Down Arrow 8"/>
          <p:cNvSpPr/>
          <p:nvPr/>
        </p:nvSpPr>
        <p:spPr>
          <a:xfrm>
            <a:off x="6124497" y="5937662"/>
            <a:ext cx="646176" cy="6596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6476" y="4342606"/>
            <a:ext cx="960107" cy="82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40</a:t>
            </a:r>
            <a:endParaRPr lang="en-ZA" sz="1200" dirty="0">
              <a:solidFill>
                <a:prstClr val="black"/>
              </a:solidFill>
            </a:endParaRPr>
          </a:p>
        </p:txBody>
      </p:sp>
    </p:spTree>
    <p:extLst>
      <p:ext uri="{BB962C8B-B14F-4D97-AF65-F5344CB8AC3E}">
        <p14:creationId xmlns:p14="http://schemas.microsoft.com/office/powerpoint/2010/main" xmlns="" val="3978250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prstClr val="black"/>
                </a:solidFill>
              </a:rPr>
              <a:t>STATEMENT OF FINANCIAL PERFORMANCE </a:t>
            </a:r>
            <a:br>
              <a:rPr lang="en-US" sz="2800" b="1" dirty="0" smtClean="0">
                <a:solidFill>
                  <a:prstClr val="black"/>
                </a:solidFill>
              </a:rPr>
            </a:br>
            <a:r>
              <a:rPr lang="en-US" sz="2800" b="1" dirty="0" smtClean="0">
                <a:solidFill>
                  <a:prstClr val="black"/>
                </a:solidFill>
              </a:rPr>
              <a:t> 31 MARCH 2019</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4622356"/>
              </p:ext>
            </p:extLst>
          </p:nvPr>
        </p:nvGraphicFramePr>
        <p:xfrm>
          <a:off x="623393" y="1484784"/>
          <a:ext cx="11041227" cy="4631146"/>
        </p:xfrm>
        <a:graphic>
          <a:graphicData uri="http://schemas.openxmlformats.org/drawingml/2006/table">
            <a:tbl>
              <a:tblPr/>
              <a:tblGrid>
                <a:gridCol w="2324931">
                  <a:extLst>
                    <a:ext uri="{9D8B030D-6E8A-4147-A177-3AD203B41FA5}">
                      <a16:colId xmlns="" xmlns:a16="http://schemas.microsoft.com/office/drawing/2014/main" val="20000"/>
                    </a:ext>
                  </a:extLst>
                </a:gridCol>
                <a:gridCol w="1291629">
                  <a:extLst>
                    <a:ext uri="{9D8B030D-6E8A-4147-A177-3AD203B41FA5}">
                      <a16:colId xmlns="" xmlns:a16="http://schemas.microsoft.com/office/drawing/2014/main" val="20001"/>
                    </a:ext>
                  </a:extLst>
                </a:gridCol>
                <a:gridCol w="1377739">
                  <a:extLst>
                    <a:ext uri="{9D8B030D-6E8A-4147-A177-3AD203B41FA5}">
                      <a16:colId xmlns="" xmlns:a16="http://schemas.microsoft.com/office/drawing/2014/main" val="20002"/>
                    </a:ext>
                  </a:extLst>
                </a:gridCol>
                <a:gridCol w="1463845">
                  <a:extLst>
                    <a:ext uri="{9D8B030D-6E8A-4147-A177-3AD203B41FA5}">
                      <a16:colId xmlns="" xmlns:a16="http://schemas.microsoft.com/office/drawing/2014/main" val="20003"/>
                    </a:ext>
                  </a:extLst>
                </a:gridCol>
                <a:gridCol w="4583083">
                  <a:extLst>
                    <a:ext uri="{9D8B030D-6E8A-4147-A177-3AD203B41FA5}">
                      <a16:colId xmlns="" xmlns:a16="http://schemas.microsoft.com/office/drawing/2014/main" val="20004"/>
                    </a:ext>
                  </a:extLst>
                </a:gridCol>
              </a:tblGrid>
              <a:tr h="733134">
                <a:tc>
                  <a:txBody>
                    <a:bodyPr/>
                    <a:lstStyle/>
                    <a:p>
                      <a:pPr>
                        <a:lnSpc>
                          <a:spcPct val="115000"/>
                        </a:lnSpc>
                        <a:spcAft>
                          <a:spcPts val="0"/>
                        </a:spcAft>
                      </a:pPr>
                      <a:endParaRPr lang="en-ZA" sz="1000"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Arial"/>
                          <a:ea typeface="Times New Roman"/>
                        </a:rPr>
                        <a:t>Actual 31</a:t>
                      </a:r>
                      <a:r>
                        <a:rPr lang="en-US" sz="1200" b="1" baseline="0" dirty="0" smtClean="0">
                          <a:solidFill>
                            <a:schemeClr val="tx1"/>
                          </a:solidFill>
                          <a:effectLst/>
                          <a:latin typeface="Arial"/>
                          <a:ea typeface="Times New Roman"/>
                        </a:rPr>
                        <a:t> March 2019</a:t>
                      </a:r>
                      <a:endParaRPr lang="en-US" sz="1200" b="1" dirty="0" smtClean="0">
                        <a:solidFill>
                          <a:schemeClr val="tx1"/>
                        </a:solidFill>
                        <a:effectLst/>
                        <a:latin typeface="Arial"/>
                        <a:ea typeface="Times New Roman"/>
                      </a:endParaRPr>
                    </a:p>
                    <a:p>
                      <a:pPr>
                        <a:lnSpc>
                          <a:spcPct val="115000"/>
                        </a:lnSpc>
                        <a:spcAft>
                          <a:spcPts val="0"/>
                        </a:spcAft>
                      </a:pPr>
                      <a:r>
                        <a:rPr lang="en-US" sz="1200" b="1" dirty="0" smtClean="0">
                          <a:solidFill>
                            <a:schemeClr val="tx1"/>
                          </a:solidFill>
                          <a:effectLst/>
                          <a:latin typeface="Arial"/>
                          <a:ea typeface="Times New Roman"/>
                        </a:rPr>
                        <a:t>R’000</a:t>
                      </a: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Arial"/>
                          <a:ea typeface="Times New Roman"/>
                        </a:rPr>
                        <a:t>Actual 31 March 2018</a:t>
                      </a:r>
                    </a:p>
                    <a:p>
                      <a:pPr>
                        <a:lnSpc>
                          <a:spcPct val="115000"/>
                        </a:lnSpc>
                        <a:spcAft>
                          <a:spcPts val="0"/>
                        </a:spcAft>
                      </a:pPr>
                      <a:r>
                        <a:rPr lang="en-US" sz="1200" b="1" dirty="0" smtClean="0">
                          <a:solidFill>
                            <a:schemeClr val="tx1"/>
                          </a:solidFill>
                          <a:effectLst/>
                          <a:latin typeface="Arial"/>
                          <a:ea typeface="Times New Roman"/>
                        </a:rPr>
                        <a:t>R’000</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Times New Roman"/>
                          <a:ea typeface="Times New Roman"/>
                        </a:rPr>
                        <a:t>Percentage</a:t>
                      </a:r>
                      <a:r>
                        <a:rPr lang="en-US" sz="1200" b="1" baseline="0" dirty="0" smtClean="0">
                          <a:solidFill>
                            <a:schemeClr val="tx1"/>
                          </a:solidFill>
                          <a:effectLst/>
                          <a:latin typeface="Times New Roman"/>
                          <a:ea typeface="Times New Roman"/>
                        </a:rPr>
                        <a:t> Variance</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a:solidFill>
                            <a:schemeClr val="tx1"/>
                          </a:solidFill>
                          <a:effectLst/>
                          <a:latin typeface="Arial"/>
                          <a:ea typeface="Times New Roman"/>
                        </a:rPr>
                        <a:t> </a:t>
                      </a:r>
                      <a:r>
                        <a:rPr lang="en-US" sz="1200" b="1" dirty="0" smtClean="0">
                          <a:solidFill>
                            <a:schemeClr val="tx1"/>
                          </a:solidFill>
                          <a:effectLst/>
                          <a:latin typeface="Arial"/>
                          <a:ea typeface="Times New Roman"/>
                        </a:rPr>
                        <a:t>COMMENTS</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1107645">
                <a:tc>
                  <a:txBody>
                    <a:bodyPr/>
                    <a:lstStyle/>
                    <a:p>
                      <a:r>
                        <a:rPr lang="en-US" sz="1050" b="1" dirty="0" smtClean="0">
                          <a:latin typeface="Arial" pitchFamily="34" charset="0"/>
                          <a:cs typeface="Arial" pitchFamily="34" charset="0"/>
                        </a:rPr>
                        <a:t>Employee costs </a:t>
                      </a:r>
                      <a:endParaRPr lang="en-ZA" sz="105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itchFamily="34" charset="0"/>
                          <a:cs typeface="Arial" pitchFamily="34" charset="0"/>
                        </a:rPr>
                        <a:t>(1 </a:t>
                      </a:r>
                      <a:r>
                        <a:rPr lang="en-ZA" sz="1050" baseline="0" dirty="0" smtClean="0">
                          <a:latin typeface="Arial" pitchFamily="34" charset="0"/>
                          <a:cs typeface="Arial" pitchFamily="34" charset="0"/>
                        </a:rPr>
                        <a:t> 337 344</a:t>
                      </a:r>
                      <a:r>
                        <a:rPr lang="en-ZA" sz="1050" dirty="0" smtClean="0">
                          <a:latin typeface="Arial" pitchFamily="34" charset="0"/>
                          <a:cs typeface="Arial" pitchFamily="34" charset="0"/>
                        </a:rPr>
                        <a:t>)</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itchFamily="34" charset="0"/>
                          <a:cs typeface="Arial" pitchFamily="34" charset="0"/>
                        </a:rPr>
                        <a:t>(1 168</a:t>
                      </a:r>
                      <a:r>
                        <a:rPr lang="en-ZA" sz="1050" baseline="0" dirty="0" smtClean="0">
                          <a:latin typeface="Arial" pitchFamily="34" charset="0"/>
                          <a:cs typeface="Arial" pitchFamily="34" charset="0"/>
                        </a:rPr>
                        <a:t> 993</a:t>
                      </a:r>
                      <a:r>
                        <a:rPr lang="en-ZA" sz="1050" dirty="0" smtClean="0">
                          <a:latin typeface="Arial" pitchFamily="34" charset="0"/>
                          <a:cs typeface="Arial" pitchFamily="34" charset="0"/>
                        </a:rPr>
                        <a:t>)</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smtClean="0">
                          <a:latin typeface="Arial" pitchFamily="34" charset="0"/>
                          <a:cs typeface="Arial" pitchFamily="34" charset="0"/>
                        </a:rPr>
                        <a:t>14.4%</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050" dirty="0" smtClean="0">
                          <a:latin typeface="Arial" pitchFamily="34" charset="0"/>
                          <a:cs typeface="Arial" pitchFamily="34" charset="0"/>
                        </a:rPr>
                        <a:t>There is a 14,4% increase in the staff cost – this</a:t>
                      </a:r>
                      <a:r>
                        <a:rPr lang="en-ZA" sz="1050" baseline="0" dirty="0" smtClean="0">
                          <a:latin typeface="Arial" pitchFamily="34" charset="0"/>
                          <a:cs typeface="Arial" pitchFamily="34" charset="0"/>
                        </a:rPr>
                        <a:t> is due to the annual salary increases, the filling of vacant posts and the appointment of interns on 1 February 2019.</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00603">
                <a:tc>
                  <a:txBody>
                    <a:bodyPr/>
                    <a:lstStyle/>
                    <a:p>
                      <a:r>
                        <a:rPr lang="en-ZA" sz="1050" b="1" dirty="0" smtClean="0">
                          <a:latin typeface="Arial" pitchFamily="34" charset="0"/>
                          <a:cs typeface="Arial" pitchFamily="34" charset="0"/>
                        </a:rPr>
                        <a:t>Poverty Alleviation Schemes</a:t>
                      </a:r>
                      <a:endParaRPr lang="en-ZA" sz="105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anose="020B0604020202020204" pitchFamily="34" charset="0"/>
                          <a:cs typeface="Arial" panose="020B0604020202020204" pitchFamily="34" charset="0"/>
                        </a:rPr>
                        <a:t>(120</a:t>
                      </a:r>
                      <a:r>
                        <a:rPr lang="en-ZA" sz="1050" baseline="0" dirty="0" smtClean="0">
                          <a:latin typeface="Arial" panose="020B0604020202020204" pitchFamily="34" charset="0"/>
                          <a:cs typeface="Arial" panose="020B0604020202020204" pitchFamily="34" charset="0"/>
                        </a:rPr>
                        <a:t> 073</a:t>
                      </a:r>
                      <a:r>
                        <a:rPr lang="en-ZA" sz="1050" dirty="0" smtClean="0">
                          <a:latin typeface="Arial" panose="020B0604020202020204" pitchFamily="34" charset="0"/>
                          <a:cs typeface="Arial" panose="020B0604020202020204" pitchFamily="34" charset="0"/>
                        </a:rPr>
                        <a:t>)</a:t>
                      </a:r>
                      <a:endParaRPr lang="en-ZA" sz="105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anose="020B0604020202020204" pitchFamily="34" charset="0"/>
                          <a:cs typeface="Arial" panose="020B0604020202020204" pitchFamily="34" charset="0"/>
                        </a:rPr>
                        <a:t>(48</a:t>
                      </a:r>
                      <a:r>
                        <a:rPr lang="en-ZA" sz="1050" baseline="0" dirty="0" smtClean="0">
                          <a:latin typeface="Arial" panose="020B0604020202020204" pitchFamily="34" charset="0"/>
                          <a:cs typeface="Arial" panose="020B0604020202020204" pitchFamily="34" charset="0"/>
                        </a:rPr>
                        <a:t> 673</a:t>
                      </a:r>
                      <a:r>
                        <a:rPr lang="en-ZA" sz="1050" dirty="0" smtClean="0">
                          <a:latin typeface="Arial" panose="020B0604020202020204" pitchFamily="34" charset="0"/>
                          <a:cs typeface="Arial" panose="020B0604020202020204" pitchFamily="34" charset="0"/>
                        </a:rPr>
                        <a:t>)</a:t>
                      </a:r>
                      <a:endParaRPr lang="en-ZA" sz="105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smtClean="0">
                          <a:latin typeface="Arial" pitchFamily="34" charset="0"/>
                          <a:cs typeface="Arial" pitchFamily="34" charset="0"/>
                        </a:rPr>
                        <a:t>147%</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050" dirty="0" smtClean="0">
                          <a:latin typeface="Arial" pitchFamily="34" charset="0"/>
                          <a:cs typeface="Arial" pitchFamily="34" charset="0"/>
                        </a:rPr>
                        <a:t>The increase of 147% is due to the increase in the Training of the Unemployed and Training Lay off Scheme.  The Fund has entered into agreements with different training institutions to upskill/train the beneficiaries.</a:t>
                      </a:r>
                      <a:endParaRPr lang="en-ZA" sz="105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89764">
                <a:tc>
                  <a:txBody>
                    <a:bodyPr/>
                    <a:lstStyle/>
                    <a:p>
                      <a:r>
                        <a:rPr lang="en-ZA" sz="1050" b="1" dirty="0" smtClean="0">
                          <a:latin typeface="Arial" panose="020B0604020202020204" pitchFamily="34" charset="0"/>
                          <a:cs typeface="Arial" panose="020B0604020202020204" pitchFamily="34" charset="0"/>
                        </a:rPr>
                        <a:t>Net Surplus/Deficit</a:t>
                      </a:r>
                      <a:endParaRPr lang="en-ZA" sz="1050" b="1"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anose="020B0604020202020204" pitchFamily="34" charset="0"/>
                          <a:cs typeface="Arial" panose="020B0604020202020204" pitchFamily="34" charset="0"/>
                        </a:rPr>
                        <a:t>(1</a:t>
                      </a:r>
                      <a:r>
                        <a:rPr lang="en-ZA" sz="1050" baseline="0" dirty="0" smtClean="0">
                          <a:latin typeface="Arial" panose="020B0604020202020204" pitchFamily="34" charset="0"/>
                          <a:cs typeface="Arial" panose="020B0604020202020204" pitchFamily="34" charset="0"/>
                        </a:rPr>
                        <a:t> 588 048 </a:t>
                      </a:r>
                      <a:r>
                        <a:rPr lang="en-ZA" sz="1050" dirty="0" smtClean="0">
                          <a:latin typeface="Arial" panose="020B0604020202020204" pitchFamily="34" charset="0"/>
                          <a:cs typeface="Arial" panose="020B0604020202020204" pitchFamily="34" charset="0"/>
                        </a:rPr>
                        <a:t>)</a:t>
                      </a:r>
                      <a:endParaRPr lang="en-ZA" sz="105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050" dirty="0" smtClean="0">
                          <a:latin typeface="Arial" panose="020B0604020202020204" pitchFamily="34" charset="0"/>
                          <a:cs typeface="Arial" panose="020B0604020202020204" pitchFamily="34" charset="0"/>
                        </a:rPr>
                        <a:t>12</a:t>
                      </a:r>
                      <a:r>
                        <a:rPr lang="en-ZA" sz="1050" baseline="0" dirty="0" smtClean="0">
                          <a:latin typeface="Arial" panose="020B0604020202020204" pitchFamily="34" charset="0"/>
                          <a:cs typeface="Arial" panose="020B0604020202020204" pitchFamily="34" charset="0"/>
                        </a:rPr>
                        <a:t> 727 245</a:t>
                      </a:r>
                      <a:endParaRPr lang="en-ZA" sz="105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050" dirty="0" smtClean="0">
                          <a:latin typeface="Arial" panose="020B0604020202020204" pitchFamily="34" charset="0"/>
                          <a:cs typeface="Arial" panose="020B0604020202020204" pitchFamily="34" charset="0"/>
                        </a:rPr>
                        <a:t>(-113%)</a:t>
                      </a:r>
                      <a:endParaRPr lang="en-ZA" sz="1050" dirty="0">
                        <a:latin typeface="Arial" panose="020B0604020202020204" pitchFamily="34" charset="0"/>
                        <a:cs typeface="Arial" panose="020B0604020202020204"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050" baseline="0" dirty="0" smtClean="0">
                          <a:solidFill>
                            <a:schemeClr val="tx1"/>
                          </a:solidFill>
                          <a:latin typeface="Arial" pitchFamily="34" charset="0"/>
                          <a:cs typeface="Arial" pitchFamily="34" charset="0"/>
                        </a:rPr>
                        <a:t>The net deficit is due to unrealised losses in investment/fair value adjustment, impaired SRI and loss in investment in equity accounted investments.</a:t>
                      </a:r>
                      <a:endParaRPr lang="en-ZA" sz="1050" dirty="0">
                        <a:solidFill>
                          <a:schemeClr val="tx1"/>
                        </a:solidFill>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a:defRPr/>
            </a:pPr>
            <a:fld id="{416AF1B2-E7A4-446A-84DC-90AA83BA6A19}" type="slidenum">
              <a:rPr lang="en-US" smtClean="0"/>
              <a:pPr>
                <a:defRPr/>
              </a:pPr>
              <a:t>41</a:t>
            </a:fld>
            <a:endParaRPr lang="en-US"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2268" y="2408090"/>
            <a:ext cx="960107" cy="608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0105" y="3537012"/>
            <a:ext cx="960107" cy="714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Down Arrow 6"/>
          <p:cNvSpPr/>
          <p:nvPr/>
        </p:nvSpPr>
        <p:spPr>
          <a:xfrm>
            <a:off x="6131124" y="5058889"/>
            <a:ext cx="878068" cy="7957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8"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41</a:t>
            </a:r>
            <a:endParaRPr lang="en-ZA" sz="1200" dirty="0">
              <a:solidFill>
                <a:prstClr val="black"/>
              </a:solidFill>
            </a:endParaRPr>
          </a:p>
        </p:txBody>
      </p:sp>
    </p:spTree>
    <p:extLst>
      <p:ext uri="{BB962C8B-B14F-4D97-AF65-F5344CB8AC3E}">
        <p14:creationId xmlns:p14="http://schemas.microsoft.com/office/powerpoint/2010/main" xmlns="" val="3699643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STATEMENT OF FINANCIAL POSITION @ 31 MARCH 2019</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36080765"/>
              </p:ext>
            </p:extLst>
          </p:nvPr>
        </p:nvGraphicFramePr>
        <p:xfrm>
          <a:off x="439388" y="1332736"/>
          <a:ext cx="11321243" cy="5319286"/>
        </p:xfrm>
        <a:graphic>
          <a:graphicData uri="http://schemas.openxmlformats.org/drawingml/2006/table">
            <a:tbl>
              <a:tblPr/>
              <a:tblGrid>
                <a:gridCol w="2635116">
                  <a:extLst>
                    <a:ext uri="{9D8B030D-6E8A-4147-A177-3AD203B41FA5}">
                      <a16:colId xmlns="" xmlns:a16="http://schemas.microsoft.com/office/drawing/2014/main" val="20000"/>
                    </a:ext>
                  </a:extLst>
                </a:gridCol>
                <a:gridCol w="1463954">
                  <a:extLst>
                    <a:ext uri="{9D8B030D-6E8A-4147-A177-3AD203B41FA5}">
                      <a16:colId xmlns="" xmlns:a16="http://schemas.microsoft.com/office/drawing/2014/main" val="20001"/>
                    </a:ext>
                  </a:extLst>
                </a:gridCol>
                <a:gridCol w="1561551">
                  <a:extLst>
                    <a:ext uri="{9D8B030D-6E8A-4147-A177-3AD203B41FA5}">
                      <a16:colId xmlns="" xmlns:a16="http://schemas.microsoft.com/office/drawing/2014/main" val="20002"/>
                    </a:ext>
                  </a:extLst>
                </a:gridCol>
                <a:gridCol w="1659148">
                  <a:extLst>
                    <a:ext uri="{9D8B030D-6E8A-4147-A177-3AD203B41FA5}">
                      <a16:colId xmlns="" xmlns:a16="http://schemas.microsoft.com/office/drawing/2014/main" val="20003"/>
                    </a:ext>
                  </a:extLst>
                </a:gridCol>
                <a:gridCol w="4001474">
                  <a:extLst>
                    <a:ext uri="{9D8B030D-6E8A-4147-A177-3AD203B41FA5}">
                      <a16:colId xmlns="" xmlns:a16="http://schemas.microsoft.com/office/drawing/2014/main" val="20004"/>
                    </a:ext>
                  </a:extLst>
                </a:gridCol>
              </a:tblGrid>
              <a:tr h="576064">
                <a:tc>
                  <a:txBody>
                    <a:bodyPr/>
                    <a:lstStyle/>
                    <a:p>
                      <a:pPr>
                        <a:lnSpc>
                          <a:spcPct val="115000"/>
                        </a:lnSpc>
                        <a:spcAft>
                          <a:spcPts val="0"/>
                        </a:spcAft>
                      </a:pPr>
                      <a:endParaRPr lang="en-ZA" sz="1000"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Arial"/>
                          <a:ea typeface="Times New Roman"/>
                        </a:rPr>
                        <a:t>March</a:t>
                      </a:r>
                      <a:r>
                        <a:rPr lang="en-US" sz="1200" b="1" baseline="0" dirty="0" smtClean="0">
                          <a:solidFill>
                            <a:schemeClr val="tx1"/>
                          </a:solidFill>
                          <a:effectLst/>
                          <a:latin typeface="Arial"/>
                          <a:ea typeface="Times New Roman"/>
                        </a:rPr>
                        <a:t> </a:t>
                      </a:r>
                      <a:r>
                        <a:rPr lang="en-US" sz="1200" b="1" dirty="0" smtClean="0">
                          <a:solidFill>
                            <a:schemeClr val="tx1"/>
                          </a:solidFill>
                          <a:effectLst/>
                          <a:latin typeface="Arial"/>
                          <a:ea typeface="Times New Roman"/>
                        </a:rPr>
                        <a:t> 2019</a:t>
                      </a:r>
                    </a:p>
                    <a:p>
                      <a:pPr>
                        <a:lnSpc>
                          <a:spcPct val="115000"/>
                        </a:lnSpc>
                        <a:spcAft>
                          <a:spcPts val="0"/>
                        </a:spcAft>
                      </a:pPr>
                      <a:r>
                        <a:rPr lang="en-US" sz="1200" b="1" dirty="0" smtClean="0">
                          <a:solidFill>
                            <a:schemeClr val="tx1"/>
                          </a:solidFill>
                          <a:effectLst/>
                          <a:latin typeface="Arial"/>
                          <a:ea typeface="Times New Roman"/>
                        </a:rPr>
                        <a:t>R’000</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Arial"/>
                          <a:ea typeface="Times New Roman"/>
                        </a:rPr>
                        <a:t>March 2018</a:t>
                      </a:r>
                    </a:p>
                    <a:p>
                      <a:pPr>
                        <a:lnSpc>
                          <a:spcPct val="115000"/>
                        </a:lnSpc>
                        <a:spcAft>
                          <a:spcPts val="0"/>
                        </a:spcAft>
                      </a:pPr>
                      <a:r>
                        <a:rPr lang="en-US" sz="1200" b="1" dirty="0" smtClean="0">
                          <a:solidFill>
                            <a:schemeClr val="tx1"/>
                          </a:solidFill>
                          <a:effectLst/>
                          <a:latin typeface="Arial"/>
                          <a:ea typeface="Times New Roman"/>
                        </a:rPr>
                        <a:t>R’000</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smtClean="0">
                          <a:solidFill>
                            <a:schemeClr val="tx1"/>
                          </a:solidFill>
                          <a:effectLst/>
                          <a:latin typeface="Times New Roman"/>
                          <a:ea typeface="Times New Roman"/>
                        </a:rPr>
                        <a:t>PERCENTAGE%</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15000"/>
                        </a:lnSpc>
                        <a:spcAft>
                          <a:spcPts val="0"/>
                        </a:spcAft>
                      </a:pPr>
                      <a:r>
                        <a:rPr lang="en-US" sz="1200" b="1" dirty="0">
                          <a:solidFill>
                            <a:schemeClr val="tx1"/>
                          </a:solidFill>
                          <a:effectLst/>
                          <a:latin typeface="Arial"/>
                          <a:ea typeface="Times New Roman"/>
                        </a:rPr>
                        <a:t> </a:t>
                      </a:r>
                      <a:r>
                        <a:rPr lang="en-US" sz="1200" b="1" dirty="0" smtClean="0">
                          <a:solidFill>
                            <a:schemeClr val="tx1"/>
                          </a:solidFill>
                          <a:effectLst/>
                          <a:latin typeface="Arial"/>
                          <a:ea typeface="Times New Roman"/>
                        </a:rPr>
                        <a:t>COMMENTS</a:t>
                      </a:r>
                      <a:endParaRPr lang="en-ZA" sz="1200" b="1" dirty="0">
                        <a:solidFill>
                          <a:schemeClr val="tx1"/>
                        </a:solidFill>
                        <a:effectLst/>
                        <a:latin typeface="Times New Roman"/>
                        <a:ea typeface="Times New Roman"/>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512088">
                <a:tc>
                  <a:txBody>
                    <a:bodyPr/>
                    <a:lstStyle/>
                    <a:p>
                      <a:r>
                        <a:rPr lang="en-ZA" sz="900" b="1" dirty="0" smtClean="0">
                          <a:latin typeface="Arial" pitchFamily="34" charset="0"/>
                          <a:cs typeface="Arial" pitchFamily="34" charset="0"/>
                        </a:rPr>
                        <a:t>Non-current Assets</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99 031 514</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97 125 698</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1,96%</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Non-current</a:t>
                      </a:r>
                      <a:r>
                        <a:rPr lang="en-ZA" sz="900" baseline="0" dirty="0" smtClean="0">
                          <a:latin typeface="Arial" pitchFamily="34" charset="0"/>
                          <a:cs typeface="Arial" pitchFamily="34" charset="0"/>
                        </a:rPr>
                        <a:t> assets includes investments, property plan and equipment.</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48072">
                <a:tc>
                  <a:txBody>
                    <a:bodyPr/>
                    <a:lstStyle/>
                    <a:p>
                      <a:r>
                        <a:rPr lang="en-ZA" sz="900" b="1" dirty="0" smtClean="0">
                          <a:latin typeface="Arial" pitchFamily="34" charset="0"/>
                          <a:cs typeface="Arial" pitchFamily="34" charset="0"/>
                        </a:rPr>
                        <a:t>Investment Property</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104 809</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9 181</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1041%</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baseline="0" dirty="0" smtClean="0">
                          <a:latin typeface="Arial" pitchFamily="34" charset="0"/>
                          <a:cs typeface="Arial" pitchFamily="34" charset="0"/>
                        </a:rPr>
                        <a:t>The increase in investment property is due to refurbishments done in </a:t>
                      </a:r>
                      <a:r>
                        <a:rPr lang="en-ZA" sz="900" baseline="0" dirty="0" err="1" smtClean="0">
                          <a:latin typeface="Arial" pitchFamily="34" charset="0"/>
                          <a:cs typeface="Arial" pitchFamily="34" charset="0"/>
                        </a:rPr>
                        <a:t>Bisho</a:t>
                      </a:r>
                      <a:r>
                        <a:rPr lang="en-ZA" sz="900" baseline="0" dirty="0" smtClean="0">
                          <a:latin typeface="Arial" pitchFamily="34" charset="0"/>
                          <a:cs typeface="Arial" pitchFamily="34" charset="0"/>
                        </a:rPr>
                        <a:t> (R21 m) and </a:t>
                      </a:r>
                      <a:r>
                        <a:rPr lang="en-ZA" sz="900" baseline="0" dirty="0" err="1" smtClean="0">
                          <a:latin typeface="Arial" pitchFamily="34" charset="0"/>
                          <a:cs typeface="Arial" pitchFamily="34" charset="0"/>
                        </a:rPr>
                        <a:t>Thoyandou</a:t>
                      </a:r>
                      <a:r>
                        <a:rPr lang="en-ZA" sz="900" baseline="0" dirty="0" smtClean="0">
                          <a:latin typeface="Arial" pitchFamily="34" charset="0"/>
                          <a:cs typeface="Arial" pitchFamily="34" charset="0"/>
                        </a:rPr>
                        <a:t> (R18m).  The Fund has also acquired two additional properties </a:t>
                      </a:r>
                      <a:r>
                        <a:rPr lang="en-ZA" sz="900" baseline="0" dirty="0" err="1" smtClean="0">
                          <a:latin typeface="Arial" pitchFamily="34" charset="0"/>
                          <a:cs typeface="Arial" pitchFamily="34" charset="0"/>
                        </a:rPr>
                        <a:t>viz</a:t>
                      </a:r>
                      <a:r>
                        <a:rPr lang="en-ZA" sz="900" baseline="0" dirty="0" smtClean="0">
                          <a:latin typeface="Arial" pitchFamily="34" charset="0"/>
                          <a:cs typeface="Arial" pitchFamily="34" charset="0"/>
                        </a:rPr>
                        <a:t> Marshalltown @ R78 m and </a:t>
                      </a:r>
                      <a:r>
                        <a:rPr lang="en-ZA" sz="900" baseline="0" dirty="0" err="1" smtClean="0">
                          <a:latin typeface="Arial" pitchFamily="34" charset="0"/>
                          <a:cs typeface="Arial" pitchFamily="34" charset="0"/>
                        </a:rPr>
                        <a:t>Annadale</a:t>
                      </a:r>
                      <a:r>
                        <a:rPr lang="en-ZA" sz="900" baseline="0" dirty="0" smtClean="0">
                          <a:latin typeface="Arial" pitchFamily="34" charset="0"/>
                          <a:cs typeface="Arial" pitchFamily="34" charset="0"/>
                        </a:rPr>
                        <a:t> @ R10m</a:t>
                      </a: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31480">
                <a:tc>
                  <a:txBody>
                    <a:bodyPr/>
                    <a:lstStyle/>
                    <a:p>
                      <a:r>
                        <a:rPr lang="en-ZA" sz="900" b="1" dirty="0" smtClean="0">
                          <a:latin typeface="Arial" pitchFamily="34" charset="0"/>
                          <a:cs typeface="Arial" pitchFamily="34" charset="0"/>
                        </a:rPr>
                        <a:t>Current</a:t>
                      </a:r>
                      <a:r>
                        <a:rPr lang="en-ZA" sz="900" b="1" baseline="0" dirty="0" smtClean="0">
                          <a:latin typeface="Arial" pitchFamily="34" charset="0"/>
                          <a:cs typeface="Arial" pitchFamily="34" charset="0"/>
                        </a:rPr>
                        <a:t> Assets</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66 </a:t>
                      </a:r>
                      <a:r>
                        <a:rPr lang="en-ZA" sz="900" baseline="0" dirty="0" smtClean="0">
                          <a:latin typeface="Arial" pitchFamily="34" charset="0"/>
                          <a:cs typeface="Arial" pitchFamily="34" charset="0"/>
                        </a:rPr>
                        <a:t> 434 943</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62 163 807</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7%</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baseline="0" dirty="0" smtClean="0">
                          <a:latin typeface="Arial" pitchFamily="34" charset="0"/>
                          <a:cs typeface="Arial" pitchFamily="34" charset="0"/>
                        </a:rPr>
                        <a:t>The increase is due to growth in none current assets (investments)</a:t>
                      </a: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77454">
                <a:tc>
                  <a:txBody>
                    <a:bodyPr/>
                    <a:lstStyle/>
                    <a:p>
                      <a:r>
                        <a:rPr lang="en-ZA" sz="900" b="1" dirty="0" smtClean="0">
                          <a:latin typeface="Arial" pitchFamily="34" charset="0"/>
                          <a:cs typeface="Arial" pitchFamily="34" charset="0"/>
                        </a:rPr>
                        <a:t>Current Liabilities</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21 174 196</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13  409 732</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58%</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solidFill>
                            <a:schemeClr val="tx1"/>
                          </a:solidFill>
                          <a:latin typeface="Arial" pitchFamily="34" charset="0"/>
                          <a:cs typeface="Arial" pitchFamily="34" charset="0"/>
                        </a:rPr>
                        <a:t>Included in the current liabilities</a:t>
                      </a:r>
                      <a:r>
                        <a:rPr lang="en-ZA" sz="900" baseline="0" dirty="0" smtClean="0">
                          <a:solidFill>
                            <a:schemeClr val="tx1"/>
                          </a:solidFill>
                          <a:latin typeface="Arial" pitchFamily="34" charset="0"/>
                          <a:cs typeface="Arial" pitchFamily="34" charset="0"/>
                        </a:rPr>
                        <a:t> is the claims provision of R20,6 billion,  provision 57,5% as compared to last year.  Impact of the new legislation </a:t>
                      </a:r>
                      <a:endParaRPr lang="en-ZA" sz="900" dirty="0">
                        <a:solidFill>
                          <a:schemeClr val="tx1"/>
                        </a:solidFill>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19258">
                <a:tc>
                  <a:txBody>
                    <a:bodyPr/>
                    <a:lstStyle/>
                    <a:p>
                      <a:r>
                        <a:rPr lang="en-ZA" sz="900" b="1" dirty="0" smtClean="0">
                          <a:latin typeface="Arial" pitchFamily="34" charset="0"/>
                          <a:cs typeface="Arial" pitchFamily="34" charset="0"/>
                        </a:rPr>
                        <a:t>Investment in JV</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153 931</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259 869</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-40%</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The decrease of -39% is due</a:t>
                      </a:r>
                      <a:r>
                        <a:rPr lang="en-ZA" sz="900" baseline="0" dirty="0" smtClean="0">
                          <a:latin typeface="Arial" pitchFamily="34" charset="0"/>
                          <a:cs typeface="Arial" pitchFamily="34" charset="0"/>
                        </a:rPr>
                        <a:t> to the deficit/loss in </a:t>
                      </a:r>
                      <a:r>
                        <a:rPr lang="en-ZA" sz="900" baseline="0" dirty="0" err="1" smtClean="0">
                          <a:latin typeface="Arial" pitchFamily="34" charset="0"/>
                          <a:cs typeface="Arial" pitchFamily="34" charset="0"/>
                        </a:rPr>
                        <a:t>Kefolile</a:t>
                      </a:r>
                      <a:r>
                        <a:rPr lang="en-ZA" sz="900" baseline="0" dirty="0" smtClean="0">
                          <a:latin typeface="Arial" pitchFamily="34" charset="0"/>
                          <a:cs typeface="Arial" pitchFamily="34" charset="0"/>
                        </a:rPr>
                        <a:t> Consumer Brands of R101 million.</a:t>
                      </a:r>
                    </a:p>
                    <a:p>
                      <a:r>
                        <a:rPr lang="en-ZA" sz="900" baseline="0" dirty="0" smtClean="0">
                          <a:latin typeface="Arial" pitchFamily="34" charset="0"/>
                          <a:cs typeface="Arial" pitchFamily="34" charset="0"/>
                        </a:rPr>
                        <a:t>The Fund has 2 JV (</a:t>
                      </a:r>
                      <a:r>
                        <a:rPr lang="en-ZA" sz="900" baseline="0" dirty="0" err="1" smtClean="0">
                          <a:latin typeface="Arial" pitchFamily="34" charset="0"/>
                          <a:cs typeface="Arial" pitchFamily="34" charset="0"/>
                        </a:rPr>
                        <a:t>Kefolile</a:t>
                      </a:r>
                      <a:r>
                        <a:rPr lang="en-ZA" sz="900" baseline="0" dirty="0" smtClean="0">
                          <a:latin typeface="Arial" pitchFamily="34" charset="0"/>
                          <a:cs typeface="Arial" pitchFamily="34" charset="0"/>
                        </a:rPr>
                        <a:t> Consumer Brands and </a:t>
                      </a:r>
                      <a:r>
                        <a:rPr lang="en-ZA" sz="900" baseline="0" dirty="0" err="1" smtClean="0">
                          <a:latin typeface="Arial" pitchFamily="34" charset="0"/>
                          <a:cs typeface="Arial" pitchFamily="34" charset="0"/>
                        </a:rPr>
                        <a:t>Matseke</a:t>
                      </a:r>
                      <a:r>
                        <a:rPr lang="en-ZA" sz="900" baseline="0" dirty="0" smtClean="0">
                          <a:latin typeface="Arial" pitchFamily="34" charset="0"/>
                          <a:cs typeface="Arial" pitchFamily="34" charset="0"/>
                        </a:rPr>
                        <a:t> Medical Consultants)</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48096">
                <a:tc>
                  <a:txBody>
                    <a:bodyPr/>
                    <a:lstStyle/>
                    <a:p>
                      <a:r>
                        <a:rPr lang="en-ZA" sz="900" b="1" dirty="0" smtClean="0">
                          <a:latin typeface="Arial" pitchFamily="34" charset="0"/>
                          <a:cs typeface="Arial" pitchFamily="34" charset="0"/>
                        </a:rPr>
                        <a:t>Accumulated</a:t>
                      </a:r>
                      <a:r>
                        <a:rPr lang="en-ZA" sz="900" b="1" baseline="0" dirty="0" smtClean="0">
                          <a:latin typeface="Arial" pitchFamily="34" charset="0"/>
                          <a:cs typeface="Arial" pitchFamily="34" charset="0"/>
                        </a:rPr>
                        <a:t> Surplus</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101 505 203</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104 924 450</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-3,25%</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The decrease is</a:t>
                      </a:r>
                      <a:r>
                        <a:rPr lang="en-ZA" sz="900" baseline="0" dirty="0" smtClean="0">
                          <a:latin typeface="Arial" pitchFamily="34" charset="0"/>
                          <a:cs typeface="Arial" pitchFamily="34" charset="0"/>
                        </a:rPr>
                        <a:t> due to the net deficit of R2,3 billion and increase in technical reserves.</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03387">
                <a:tc>
                  <a:txBody>
                    <a:bodyPr/>
                    <a:lstStyle/>
                    <a:p>
                      <a:r>
                        <a:rPr lang="en-ZA" sz="900" b="1" dirty="0" smtClean="0">
                          <a:latin typeface="Arial" pitchFamily="34" charset="0"/>
                          <a:cs typeface="Arial" pitchFamily="34" charset="0"/>
                        </a:rPr>
                        <a:t>Technical reserves</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42 760 087</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40 928 889</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4,4%</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Future claims liability/provision as calculated by the Actuaries.</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603387">
                <a:tc>
                  <a:txBody>
                    <a:bodyPr/>
                    <a:lstStyle/>
                    <a:p>
                      <a:r>
                        <a:rPr lang="en-ZA" sz="900" b="1" dirty="0" smtClean="0">
                          <a:latin typeface="Arial" pitchFamily="34" charset="0"/>
                          <a:cs typeface="Arial" pitchFamily="34" charset="0"/>
                        </a:rPr>
                        <a:t>Investment</a:t>
                      </a:r>
                      <a:r>
                        <a:rPr lang="en-ZA" sz="900" b="1" baseline="0" dirty="0" smtClean="0">
                          <a:latin typeface="Arial" pitchFamily="34" charset="0"/>
                          <a:cs typeface="Arial" pitchFamily="34" charset="0"/>
                        </a:rPr>
                        <a:t> in Associates </a:t>
                      </a:r>
                      <a:endParaRPr lang="en-ZA" sz="900" b="1"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3 698 318</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900" dirty="0" smtClean="0">
                          <a:latin typeface="Arial" pitchFamily="34" charset="0"/>
                          <a:cs typeface="Arial" pitchFamily="34" charset="0"/>
                        </a:rPr>
                        <a:t>2 886 118</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28%</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dirty="0" smtClean="0">
                          <a:latin typeface="Arial" pitchFamily="34" charset="0"/>
                          <a:cs typeface="Arial" pitchFamily="34" charset="0"/>
                        </a:rPr>
                        <a:t>The fund has acquired additional investment</a:t>
                      </a:r>
                      <a:r>
                        <a:rPr lang="en-ZA" sz="900" baseline="0" dirty="0" smtClean="0">
                          <a:latin typeface="Arial" pitchFamily="34" charset="0"/>
                          <a:cs typeface="Arial" pitchFamily="34" charset="0"/>
                        </a:rPr>
                        <a:t> in Associates (</a:t>
                      </a:r>
                      <a:r>
                        <a:rPr lang="en-ZA" sz="900" baseline="0" dirty="0" err="1" smtClean="0">
                          <a:latin typeface="Arial" pitchFamily="34" charset="0"/>
                          <a:cs typeface="Arial" pitchFamily="34" charset="0"/>
                        </a:rPr>
                        <a:t>Gray</a:t>
                      </a:r>
                      <a:r>
                        <a:rPr lang="en-ZA" sz="900" baseline="0" dirty="0" smtClean="0">
                          <a:latin typeface="Arial" pitchFamily="34" charset="0"/>
                          <a:cs typeface="Arial" pitchFamily="34" charset="0"/>
                        </a:rPr>
                        <a:t> Jade Trade &amp; Investment, Bright Glacier Trading, </a:t>
                      </a:r>
                      <a:r>
                        <a:rPr lang="en-ZA" sz="900" baseline="0" dirty="0" err="1" smtClean="0">
                          <a:latin typeface="Arial" pitchFamily="34" charset="0"/>
                          <a:cs typeface="Arial" pitchFamily="34" charset="0"/>
                        </a:rPr>
                        <a:t>Naturecell</a:t>
                      </a:r>
                      <a:r>
                        <a:rPr lang="en-ZA" sz="900" baseline="0" dirty="0" smtClean="0">
                          <a:latin typeface="Arial" pitchFamily="34" charset="0"/>
                          <a:cs typeface="Arial" pitchFamily="34" charset="0"/>
                        </a:rPr>
                        <a:t> Africa)</a:t>
                      </a:r>
                      <a:endParaRPr lang="en-ZA" sz="900" dirty="0">
                        <a:latin typeface="Arial" pitchFamily="34" charset="0"/>
                        <a:cs typeface="Arial" pitchFamily="34" charset="0"/>
                      </a:endParaRPr>
                    </a:p>
                  </a:txBody>
                  <a:tcPr marL="79513" marR="79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1846" y="3717035"/>
            <a:ext cx="962508" cy="446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1370" y="3140968"/>
            <a:ext cx="841407"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3568" y="1967056"/>
            <a:ext cx="869209" cy="453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416AF1B2-E7A4-446A-84DC-90AA83BA6A19}" type="slidenum">
              <a:rPr lang="en-US" smtClean="0"/>
              <a:pPr>
                <a:defRPr/>
              </a:pPr>
              <a:t>42</a:t>
            </a:fld>
            <a:endParaRPr lang="en-US" dirty="0"/>
          </a:p>
        </p:txBody>
      </p:sp>
      <p:sp>
        <p:nvSpPr>
          <p:cNvPr id="7" name="Down Arrow 6"/>
          <p:cNvSpPr/>
          <p:nvPr/>
        </p:nvSpPr>
        <p:spPr>
          <a:xfrm>
            <a:off x="7028983" y="4293096"/>
            <a:ext cx="646176"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3804" y="4853957"/>
            <a:ext cx="804333"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91846" y="5551487"/>
            <a:ext cx="967316"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7468" y="2492899"/>
            <a:ext cx="869209" cy="453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1370" y="6165304"/>
            <a:ext cx="967316"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42</a:t>
            </a:r>
            <a:endParaRPr lang="en-ZA" sz="1200" dirty="0">
              <a:solidFill>
                <a:prstClr val="black"/>
              </a:solidFill>
            </a:endParaRPr>
          </a:p>
        </p:txBody>
      </p:sp>
    </p:spTree>
    <p:extLst>
      <p:ext uri="{BB962C8B-B14F-4D97-AF65-F5344CB8AC3E}">
        <p14:creationId xmlns:p14="http://schemas.microsoft.com/office/powerpoint/2010/main" xmlns="" val="2665792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INVESTMENT IN UNLISTED INVESTMENTS (SRI’S)</a:t>
            </a:r>
            <a:endParaRPr lang="en-ZA" sz="2800" b="1" dirty="0"/>
          </a:p>
        </p:txBody>
      </p:sp>
      <p:sp>
        <p:nvSpPr>
          <p:cNvPr id="3" name="Content Placeholder 2"/>
          <p:cNvSpPr>
            <a:spLocks noGrp="1"/>
          </p:cNvSpPr>
          <p:nvPr>
            <p:ph idx="1"/>
          </p:nvPr>
        </p:nvSpPr>
        <p:spPr/>
        <p:txBody>
          <a:bodyPr/>
          <a:lstStyle/>
          <a:p>
            <a:pPr marL="0" indent="0">
              <a:buNone/>
            </a:pPr>
            <a:r>
              <a:rPr lang="en-ZA" sz="1600" b="1" dirty="0"/>
              <a:t>Investments in Associates</a:t>
            </a:r>
          </a:p>
          <a:p>
            <a:pPr marL="0" indent="0">
              <a:buNone/>
            </a:pPr>
            <a:endParaRPr lang="en-ZA" sz="1600" dirty="0"/>
          </a:p>
          <a:p>
            <a:pPr marL="0" indent="0" algn="just">
              <a:buNone/>
            </a:pPr>
            <a:r>
              <a:rPr lang="en-ZA" sz="1600" dirty="0"/>
              <a:t>Associates are all entities over which the UIF has significant influence but not control, generally accompanying a shareholding of between 20% and 50% of the voting rights. In circumstances where shareholding is less than 20% but significant influence is present, entities are also classified as associated. Investments in associates are accounted for using the equity method of accounting and are initially recognised at cost.</a:t>
            </a:r>
          </a:p>
          <a:p>
            <a:pPr marL="0" indent="0">
              <a:buNone/>
            </a:pPr>
            <a:endParaRPr lang="en-ZA" sz="1600" dirty="0" smtClean="0"/>
          </a:p>
          <a:p>
            <a:pPr marL="0" indent="0">
              <a:buNone/>
            </a:pPr>
            <a:endParaRPr lang="en-ZA" sz="1600" dirty="0"/>
          </a:p>
          <a:p>
            <a:pPr marL="0" indent="0">
              <a:buNone/>
            </a:pPr>
            <a:r>
              <a:rPr lang="en-ZA" sz="1600" b="1" dirty="0"/>
              <a:t>Investments in jointly controlled entities</a:t>
            </a:r>
          </a:p>
          <a:p>
            <a:pPr marL="0" indent="0">
              <a:buNone/>
            </a:pPr>
            <a:endParaRPr lang="en-ZA" sz="1600" dirty="0"/>
          </a:p>
          <a:p>
            <a:pPr marL="0" indent="0" algn="just">
              <a:buNone/>
            </a:pPr>
            <a:r>
              <a:rPr lang="en-ZA" sz="1600" dirty="0"/>
              <a:t>Jointly controlled entities are all entities over which the UIF has joint control. Jointly controlled entities are accounted for using equity accounting. Investments in jointly controlled entities are accounted for using the equity method of accounting and are initially recognised at cost.</a:t>
            </a:r>
          </a:p>
          <a:p>
            <a:pPr marL="0" indent="0">
              <a:buNone/>
            </a:pPr>
            <a:endParaRPr lang="en-ZA" sz="1200" dirty="0"/>
          </a:p>
          <a:p>
            <a:pPr marL="0" indent="0">
              <a:buNone/>
            </a:pPr>
            <a:endParaRPr lang="en-ZA" sz="1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43</a:t>
            </a:fld>
            <a:endParaRPr lang="en-US" dirty="0"/>
          </a:p>
        </p:txBody>
      </p:sp>
      <p:sp>
        <p:nvSpPr>
          <p:cNvPr id="5"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43</a:t>
            </a:r>
            <a:endParaRPr lang="en-ZA" sz="1200" dirty="0">
              <a:solidFill>
                <a:prstClr val="black"/>
              </a:solidFill>
            </a:endParaRPr>
          </a:p>
        </p:txBody>
      </p:sp>
    </p:spTree>
    <p:extLst>
      <p:ext uri="{BB962C8B-B14F-4D97-AF65-F5344CB8AC3E}">
        <p14:creationId xmlns:p14="http://schemas.microsoft.com/office/powerpoint/2010/main" xmlns="" val="334101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solidFill>
                  <a:prstClr val="black"/>
                </a:solidFill>
                <a:cs typeface="Arial" panose="020B0604020202020204" pitchFamily="34" charset="0"/>
              </a:rPr>
              <a:t>GRAP 6,7,8 and 20 </a:t>
            </a:r>
            <a:r>
              <a:rPr lang="en-ZA" sz="2800" b="1" dirty="0" smtClean="0">
                <a:solidFill>
                  <a:prstClr val="black"/>
                </a:solidFill>
                <a:cs typeface="Arial" panose="020B0604020202020204" pitchFamily="34" charset="0"/>
              </a:rPr>
              <a:t>IMPLEMENTATION</a:t>
            </a:r>
            <a:r>
              <a:rPr lang="en-ZA" sz="3200" b="1" dirty="0" smtClean="0">
                <a:solidFill>
                  <a:prstClr val="black"/>
                </a:solidFill>
                <a:cs typeface="Arial" panose="020B0604020202020204" pitchFamily="34" charset="0"/>
              </a:rPr>
              <a:t>.</a:t>
            </a:r>
            <a:endParaRPr lang="en-ZA" b="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All unlisted investments were reviewed and analysed ( 2015- 2018)</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Tested against GRAP 6,7,8 20, and 104.</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Investment accounting policy was reviewed.</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Disclosures on investments were reviewed.</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Final valuation reports and the Financials Statements were used to prepare the adjusting entries.</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17 unlisted investments were equity accounted – Associates</a:t>
            </a:r>
          </a:p>
          <a:p>
            <a:pPr>
              <a:buFont typeface="Wingdings" panose="05000000000000000000" pitchFamily="2" charset="2"/>
              <a:buChar char="Ø"/>
            </a:pPr>
            <a:r>
              <a:rPr lang="en-ZA" sz="2000" dirty="0">
                <a:latin typeface="Arial" panose="020B0604020202020204" pitchFamily="34" charset="0"/>
                <a:cs typeface="Arial" panose="020B0604020202020204" pitchFamily="34" charset="0"/>
              </a:rPr>
              <a:t>2</a:t>
            </a:r>
            <a:r>
              <a:rPr lang="en-ZA" sz="2000" dirty="0" smtClean="0">
                <a:latin typeface="Arial" panose="020B0604020202020204" pitchFamily="34" charset="0"/>
                <a:cs typeface="Arial" panose="020B0604020202020204" pitchFamily="34" charset="0"/>
              </a:rPr>
              <a:t> company was classified as a Joint Venture</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No company was classified/ identified as a Subsidiary(in 2016) but discontinued.</a:t>
            </a:r>
          </a:p>
          <a:p>
            <a:pPr>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The Fair Value accounting treatment was applied for the remaining  unlisted investments that met the criteria in line with GRAP.</a:t>
            </a:r>
          </a:p>
          <a:p>
            <a:pPr marL="0" indent="0">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44</a:t>
            </a:fld>
            <a:endParaRPr lang="en-US" dirty="0"/>
          </a:p>
        </p:txBody>
      </p:sp>
      <p:sp>
        <p:nvSpPr>
          <p:cNvPr id="5"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44</a:t>
            </a:r>
            <a:endParaRPr lang="en-ZA" sz="1200" dirty="0">
              <a:solidFill>
                <a:prstClr val="black"/>
              </a:solidFill>
            </a:endParaRPr>
          </a:p>
        </p:txBody>
      </p:sp>
    </p:spTree>
    <p:extLst>
      <p:ext uri="{BB962C8B-B14F-4D97-AF65-F5344CB8AC3E}">
        <p14:creationId xmlns:p14="http://schemas.microsoft.com/office/powerpoint/2010/main" xmlns="" val="2927199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
            </a:r>
            <a:br>
              <a:rPr lang="en-ZA" sz="2800" b="1" dirty="0" smtClean="0"/>
            </a:br>
            <a:r>
              <a:rPr lang="en-ZA" sz="2800" b="1" dirty="0" smtClean="0"/>
              <a:t>IRREGULAR EXPENDITURE AS AT </a:t>
            </a:r>
            <a:br>
              <a:rPr lang="en-ZA" sz="2800" b="1" dirty="0" smtClean="0"/>
            </a:br>
            <a:r>
              <a:rPr lang="en-ZA" sz="2800" b="1" dirty="0" smtClean="0"/>
              <a:t>31 MARCH 2019</a:t>
            </a:r>
            <a:r>
              <a:rPr lang="en-ZA" sz="2800" dirty="0" smtClean="0"/>
              <a:t/>
            </a:r>
            <a:br>
              <a:rPr lang="en-ZA" sz="2800" dirty="0" smtClean="0"/>
            </a:br>
            <a:endParaRPr lang="en-ZA" sz="2800" dirty="0"/>
          </a:p>
        </p:txBody>
      </p:sp>
      <p:sp>
        <p:nvSpPr>
          <p:cNvPr id="3" name="Content Placeholder 2"/>
          <p:cNvSpPr>
            <a:spLocks noGrp="1"/>
          </p:cNvSpPr>
          <p:nvPr>
            <p:ph idx="1"/>
          </p:nvPr>
        </p:nvSpPr>
        <p:spPr/>
        <p:txBody>
          <a:bodyPr/>
          <a:lstStyle/>
          <a:p>
            <a:pPr marL="0" indent="0">
              <a:buNone/>
            </a:pPr>
            <a:r>
              <a:rPr lang="en-ZA" sz="1400" dirty="0"/>
              <a:t>	</a:t>
            </a:r>
            <a:r>
              <a:rPr lang="en-ZA" sz="1600" dirty="0"/>
              <a:t>							</a:t>
            </a:r>
            <a:endParaRPr lang="en-ZA" sz="14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45</a:t>
            </a:fld>
            <a:endParaRPr lang="en-US" dirty="0"/>
          </a:p>
        </p:txBody>
      </p:sp>
      <p:sp>
        <p:nvSpPr>
          <p:cNvPr id="5"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46</a:t>
            </a:r>
            <a:endParaRPr lang="en-ZA" sz="1200" dirty="0">
              <a:solidFill>
                <a:prstClr val="black"/>
              </a:solidFill>
            </a:endParaRPr>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0022" y="1436688"/>
            <a:ext cx="10859164" cy="475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7177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
            </a:r>
            <a:br>
              <a:rPr lang="en-ZA" sz="2800" b="1" dirty="0" smtClean="0"/>
            </a:br>
            <a:r>
              <a:rPr lang="en-ZA" sz="2800" b="1" dirty="0" smtClean="0"/>
              <a:t>IRREGULAR EXPENDITURE AS AT </a:t>
            </a:r>
            <a:br>
              <a:rPr lang="en-ZA" sz="2800" b="1" dirty="0" smtClean="0"/>
            </a:br>
            <a:r>
              <a:rPr lang="en-ZA" sz="2800" b="1" dirty="0" smtClean="0"/>
              <a:t>31 MARCH 2019</a:t>
            </a:r>
            <a:r>
              <a:rPr lang="en-ZA" sz="2800" dirty="0" smtClean="0"/>
              <a:t/>
            </a:r>
            <a:br>
              <a:rPr lang="en-ZA" sz="2800" dirty="0" smtClean="0"/>
            </a:br>
            <a:endParaRPr lang="en-ZA" sz="2800" dirty="0"/>
          </a:p>
        </p:txBody>
      </p:sp>
      <p:sp>
        <p:nvSpPr>
          <p:cNvPr id="3" name="Content Placeholder 2"/>
          <p:cNvSpPr>
            <a:spLocks noGrp="1"/>
          </p:cNvSpPr>
          <p:nvPr>
            <p:ph idx="1"/>
          </p:nvPr>
        </p:nvSpPr>
        <p:spPr/>
        <p:txBody>
          <a:bodyPr/>
          <a:lstStyle/>
          <a:p>
            <a:pPr marL="0" indent="0" algn="just">
              <a:lnSpc>
                <a:spcPct val="115000"/>
              </a:lnSpc>
              <a:spcAft>
                <a:spcPts val="1000"/>
              </a:spcAft>
              <a:buNone/>
            </a:pPr>
            <a:r>
              <a:rPr lang="en-ZA" sz="1600" b="1" dirty="0">
                <a:ea typeface="Calibri"/>
                <a:cs typeface="Times New Roman"/>
              </a:rPr>
              <a:t>Details of irregular expenditure under investigation </a:t>
            </a:r>
            <a:endParaRPr lang="en-ZA" sz="1600" b="1" dirty="0" smtClean="0">
              <a:ea typeface="Calibri"/>
              <a:cs typeface="Times New Roman"/>
            </a:endParaRPr>
          </a:p>
          <a:p>
            <a:pPr marL="0" indent="0" algn="just">
              <a:lnSpc>
                <a:spcPct val="115000"/>
              </a:lnSpc>
              <a:spcAft>
                <a:spcPts val="1000"/>
              </a:spcAft>
              <a:buNone/>
            </a:pPr>
            <a:endParaRPr lang="en-ZA" sz="1600" b="1" dirty="0">
              <a:ea typeface="Calibri"/>
              <a:cs typeface="Times New Roman"/>
            </a:endParaRPr>
          </a:p>
          <a:p>
            <a:pPr marL="0" indent="0" algn="just">
              <a:lnSpc>
                <a:spcPct val="115000"/>
              </a:lnSpc>
              <a:spcAft>
                <a:spcPts val="1000"/>
              </a:spcAft>
              <a:buNone/>
            </a:pPr>
            <a:r>
              <a:rPr lang="en-ZA" sz="1600" b="1" dirty="0" smtClean="0">
                <a:ea typeface="Calibri"/>
                <a:cs typeface="Times New Roman"/>
              </a:rPr>
              <a:t>                                          </a:t>
            </a:r>
            <a:endParaRPr lang="en-ZA" sz="1200" dirty="0">
              <a:ea typeface="Calibri"/>
              <a:cs typeface="Times New Roman"/>
            </a:endParaRPr>
          </a:p>
          <a:p>
            <a:pPr marL="0" indent="0">
              <a:buNone/>
            </a:pPr>
            <a:r>
              <a:rPr lang="en-ZA" sz="1600" dirty="0"/>
              <a:t>							</a:t>
            </a:r>
            <a:endParaRPr lang="en-ZA" sz="14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46</a:t>
            </a:fld>
            <a:endParaRPr lang="en-US" dirty="0"/>
          </a:p>
        </p:txBody>
      </p:sp>
      <p:sp>
        <p:nvSpPr>
          <p:cNvPr id="5"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46</a:t>
            </a:r>
            <a:endParaRPr lang="en-ZA" sz="120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1907675629"/>
              </p:ext>
            </p:extLst>
          </p:nvPr>
        </p:nvGraphicFramePr>
        <p:xfrm>
          <a:off x="760022" y="2173188"/>
          <a:ext cx="10859164" cy="3835728"/>
        </p:xfrm>
        <a:graphic>
          <a:graphicData uri="http://schemas.openxmlformats.org/drawingml/2006/table">
            <a:tbl>
              <a:tblPr firstRow="1" firstCol="1" bandRow="1"/>
              <a:tblGrid>
                <a:gridCol w="6489302"/>
                <a:gridCol w="2608130"/>
                <a:gridCol w="1761732"/>
              </a:tblGrid>
              <a:tr h="426192">
                <a:tc>
                  <a:txBody>
                    <a:bodyPr/>
                    <a:lstStyle/>
                    <a:p>
                      <a:pPr algn="just">
                        <a:lnSpc>
                          <a:spcPct val="115000"/>
                        </a:lnSpc>
                        <a:spcAft>
                          <a:spcPts val="0"/>
                        </a:spcAft>
                      </a:pPr>
                      <a:r>
                        <a:rPr lang="en-ZA" sz="1400"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a:effectLst/>
                          <a:latin typeface="Calibri"/>
                          <a:ea typeface="Calibri"/>
                          <a:cs typeface="Times New Roman"/>
                        </a:rPr>
                        <a:t>2019</a:t>
                      </a:r>
                      <a:endParaRPr lang="en-ZA" sz="1100" b="1">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dirty="0">
                          <a:effectLst/>
                          <a:latin typeface="Calibri"/>
                          <a:ea typeface="Calibri"/>
                          <a:cs typeface="Times New Roman"/>
                        </a:rPr>
                        <a:t>2018</a:t>
                      </a:r>
                      <a:endParaRPr lang="en-ZA" sz="1100" b="1" dirty="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a:effectLst/>
                          <a:latin typeface="Calibri"/>
                          <a:ea typeface="Calibri"/>
                          <a:cs typeface="Times New Roman"/>
                        </a:rPr>
                        <a:t> </a:t>
                      </a:r>
                      <a:endParaRPr lang="en-ZA" sz="11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dirty="0">
                          <a:effectLst/>
                          <a:latin typeface="Calibri"/>
                          <a:ea typeface="Calibri"/>
                          <a:cs typeface="Times New Roman"/>
                        </a:rPr>
                        <a:t>R’000</a:t>
                      </a:r>
                      <a:endParaRPr lang="en-ZA" sz="1100" b="1"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dirty="0">
                          <a:effectLst/>
                          <a:latin typeface="Calibri"/>
                          <a:ea typeface="Calibri"/>
                          <a:cs typeface="Times New Roman"/>
                        </a:rPr>
                        <a:t>R’000</a:t>
                      </a:r>
                      <a:endParaRPr lang="en-ZA" sz="1100" b="1" dirty="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a:t>
                      </a:r>
                      <a:endParaRPr lang="en-ZA" sz="11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a:t>
                      </a:r>
                      <a:endParaRPr lang="en-ZA" sz="110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Opening balance</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32 377</a:t>
                      </a:r>
                      <a:endParaRPr lang="en-ZA" sz="11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71 927</a:t>
                      </a:r>
                      <a:endParaRPr lang="en-ZA" sz="110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Irregular expenditure incurred in 2018/19– under investigation</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6 370</a:t>
                      </a:r>
                      <a:endParaRPr lang="en-ZA" sz="11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6 332</a:t>
                      </a:r>
                      <a:endParaRPr lang="en-ZA" sz="110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Less Irregular Expenditure confirmed                                                                          </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dirty="0">
                          <a:effectLst/>
                          <a:latin typeface="Calibri"/>
                          <a:ea typeface="Calibri"/>
                          <a:cs typeface="Times New Roman"/>
                        </a:rPr>
                        <a:t>(2 544)</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45 734)</a:t>
                      </a:r>
                      <a:endParaRPr lang="en-ZA" sz="110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Less Expenditure confirmed Non Irregular</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u="sng" dirty="0">
                          <a:effectLst/>
                          <a:latin typeface="Calibri"/>
                          <a:ea typeface="Calibri"/>
                          <a:cs typeface="Times New Roman"/>
                        </a:rPr>
                        <a:t>(22 861)</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a:effectLst/>
                          <a:latin typeface="Calibri"/>
                          <a:ea typeface="Calibri"/>
                          <a:cs typeface="Times New Roman"/>
                        </a:rPr>
                        <a:t>     </a:t>
                      </a:r>
                      <a:r>
                        <a:rPr lang="en-ZA" sz="1400" u="sng">
                          <a:effectLst/>
                          <a:latin typeface="Calibri"/>
                          <a:ea typeface="Calibri"/>
                          <a:cs typeface="Times New Roman"/>
                        </a:rPr>
                        <a:t>(148)</a:t>
                      </a:r>
                      <a:endParaRPr lang="en-ZA" sz="110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u="none" strike="noStrike"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dirty="0">
                          <a:effectLst/>
                          <a:latin typeface="Calibri"/>
                          <a:ea typeface="Calibri"/>
                          <a:cs typeface="Times New Roman"/>
                        </a:rPr>
                        <a:t> </a:t>
                      </a:r>
                      <a:endParaRPr lang="en-ZA" sz="1100" dirty="0">
                        <a:effectLst/>
                        <a:latin typeface="Calibri"/>
                        <a:ea typeface="Calibri"/>
                        <a:cs typeface="Times New Roman"/>
                      </a:endParaRPr>
                    </a:p>
                  </a:txBody>
                  <a:tcPr marL="68580" marR="68580" marT="0" marB="0">
                    <a:lnL>
                      <a:noFill/>
                    </a:lnL>
                    <a:lnR>
                      <a:noFill/>
                    </a:lnR>
                    <a:lnT>
                      <a:noFill/>
                    </a:lnT>
                    <a:lnB>
                      <a:noFill/>
                    </a:lnB>
                  </a:tcPr>
                </a:tc>
              </a:tr>
              <a:tr h="426192">
                <a:tc>
                  <a:txBody>
                    <a:bodyPr/>
                    <a:lstStyle/>
                    <a:p>
                      <a:pPr algn="just">
                        <a:lnSpc>
                          <a:spcPct val="115000"/>
                        </a:lnSpc>
                        <a:spcAft>
                          <a:spcPts val="0"/>
                        </a:spcAft>
                      </a:pPr>
                      <a:r>
                        <a:rPr lang="en-ZA" sz="1400" b="1">
                          <a:effectLst/>
                          <a:latin typeface="Calibri"/>
                          <a:ea typeface="Calibri"/>
                          <a:cs typeface="Times New Roman"/>
                        </a:rPr>
                        <a:t>Closing balance</a:t>
                      </a:r>
                      <a:endParaRPr lang="en-ZA" sz="110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dirty="0">
                          <a:effectLst/>
                          <a:latin typeface="Calibri"/>
                          <a:ea typeface="Calibri"/>
                          <a:cs typeface="Times New Roman"/>
                        </a:rPr>
                        <a:t>  </a:t>
                      </a:r>
                      <a:r>
                        <a:rPr lang="en-ZA" sz="1400" b="1" u="sng" dirty="0">
                          <a:effectLst/>
                          <a:latin typeface="Calibri"/>
                          <a:ea typeface="Calibri"/>
                          <a:cs typeface="Times New Roman"/>
                        </a:rPr>
                        <a:t>13 342</a:t>
                      </a:r>
                      <a:endParaRPr lang="en-ZA" sz="1100" dirty="0">
                        <a:effectLst/>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n-ZA" sz="1400" b="1" dirty="0">
                          <a:effectLst/>
                          <a:latin typeface="Calibri"/>
                          <a:ea typeface="Calibri"/>
                          <a:cs typeface="Times New Roman"/>
                        </a:rPr>
                        <a:t> </a:t>
                      </a:r>
                      <a:r>
                        <a:rPr lang="en-ZA" sz="1400" b="1" u="sng" dirty="0">
                          <a:effectLst/>
                          <a:latin typeface="Calibri"/>
                          <a:ea typeface="Calibri"/>
                          <a:cs typeface="Times New Roman"/>
                        </a:rPr>
                        <a:t>32 377</a:t>
                      </a:r>
                      <a:endParaRPr lang="en-ZA"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xmlns="" val="2021144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
            </a:r>
            <a:br>
              <a:rPr lang="en-ZA" sz="2800" b="1" dirty="0" smtClean="0"/>
            </a:br>
            <a:r>
              <a:rPr lang="en-ZA" sz="2800" b="1" dirty="0" smtClean="0"/>
              <a:t>FRUITLESS AND WASTEFUL EXPENDITURE AS AT </a:t>
            </a:r>
            <a:br>
              <a:rPr lang="en-ZA" sz="2800" b="1" dirty="0" smtClean="0"/>
            </a:br>
            <a:r>
              <a:rPr lang="en-ZA" sz="2800" b="1" dirty="0" smtClean="0"/>
              <a:t>31 MARCH 2019</a:t>
            </a:r>
            <a:r>
              <a:rPr lang="en-ZA" sz="2800" dirty="0" smtClean="0"/>
              <a:t/>
            </a:r>
            <a:br>
              <a:rPr lang="en-ZA" sz="2800" dirty="0" smtClean="0"/>
            </a:br>
            <a:endParaRPr lang="en-ZA" sz="2800" dirty="0"/>
          </a:p>
        </p:txBody>
      </p:sp>
      <p:sp>
        <p:nvSpPr>
          <p:cNvPr id="3" name="Content Placeholder 2"/>
          <p:cNvSpPr>
            <a:spLocks noGrp="1"/>
          </p:cNvSpPr>
          <p:nvPr>
            <p:ph idx="1"/>
          </p:nvPr>
        </p:nvSpPr>
        <p:spPr/>
        <p:txBody>
          <a:bodyPr/>
          <a:lstStyle/>
          <a:p>
            <a:pPr marL="0" indent="0">
              <a:buNone/>
            </a:pPr>
            <a:r>
              <a:rPr lang="en-ZA" sz="1400" dirty="0"/>
              <a:t>	</a:t>
            </a:r>
            <a:r>
              <a:rPr lang="en-ZA" sz="1600" dirty="0"/>
              <a:t>							</a:t>
            </a:r>
            <a:r>
              <a:rPr lang="en-ZA" sz="1400" dirty="0" smtClean="0"/>
              <a:t>                                    </a:t>
            </a:r>
            <a:r>
              <a:rPr lang="en-ZA" sz="1400" b="1" dirty="0" smtClean="0"/>
              <a:t>2019</a:t>
            </a:r>
            <a:r>
              <a:rPr lang="en-ZA" sz="1400" b="1" dirty="0"/>
              <a:t>	 </a:t>
            </a:r>
            <a:r>
              <a:rPr lang="en-ZA" sz="1400" b="1" dirty="0" smtClean="0"/>
              <a:t>        2018 </a:t>
            </a:r>
            <a:r>
              <a:rPr lang="en-ZA" sz="1400" b="1" dirty="0"/>
              <a:t>	</a:t>
            </a:r>
          </a:p>
          <a:p>
            <a:pPr marL="0" indent="0">
              <a:buNone/>
            </a:pPr>
            <a:r>
              <a:rPr lang="en-ZA" sz="1400" dirty="0" smtClean="0"/>
              <a:t>									                        </a:t>
            </a:r>
            <a:r>
              <a:rPr lang="en-ZA" sz="1400" u="sng" dirty="0" smtClean="0"/>
              <a:t> ‘000             ‘000</a:t>
            </a:r>
          </a:p>
          <a:p>
            <a:pPr marL="0" indent="0">
              <a:buNone/>
            </a:pPr>
            <a:r>
              <a:rPr lang="en-ZA" sz="1400" dirty="0" smtClean="0"/>
              <a:t>Opening </a:t>
            </a:r>
            <a:r>
              <a:rPr lang="en-ZA" sz="1400" dirty="0"/>
              <a:t>Balance						 </a:t>
            </a:r>
            <a:r>
              <a:rPr lang="en-ZA" sz="1400" dirty="0" smtClean="0"/>
              <a:t>		                 29                   -</a:t>
            </a:r>
            <a:endParaRPr lang="en-ZA" sz="1400" dirty="0"/>
          </a:p>
          <a:p>
            <a:pPr marL="0" indent="0">
              <a:buNone/>
            </a:pPr>
            <a:r>
              <a:rPr lang="en-ZA" sz="1400" dirty="0"/>
              <a:t>Add: Fruitless and wasteful expenditure – Current Year	 </a:t>
            </a:r>
            <a:r>
              <a:rPr lang="en-ZA" sz="1400" dirty="0" smtClean="0"/>
              <a:t>    </a:t>
            </a:r>
            <a:r>
              <a:rPr lang="en-ZA" sz="1400" dirty="0"/>
              <a:t> </a:t>
            </a:r>
            <a:r>
              <a:rPr lang="en-ZA" sz="1400" dirty="0" smtClean="0"/>
              <a:t>                    237</a:t>
            </a:r>
            <a:r>
              <a:rPr lang="en-ZA" sz="1400" dirty="0"/>
              <a:t>		   </a:t>
            </a:r>
            <a:r>
              <a:rPr lang="en-ZA" sz="1400" dirty="0" smtClean="0"/>
              <a:t>29 </a:t>
            </a:r>
            <a:r>
              <a:rPr lang="en-ZA" sz="1400" dirty="0"/>
              <a:t>	   </a:t>
            </a:r>
          </a:p>
          <a:p>
            <a:pPr marL="0" indent="0">
              <a:buNone/>
            </a:pPr>
            <a:r>
              <a:rPr lang="en-ZA" sz="1400" b="1" dirty="0" smtClean="0"/>
              <a:t>Fruitless and wasteful expenditure awaiting condonement                    </a:t>
            </a:r>
            <a:r>
              <a:rPr lang="en-ZA" sz="1400" b="1" u="sng" dirty="0" smtClean="0"/>
              <a:t>  237                 29</a:t>
            </a:r>
            <a:endParaRPr lang="en-ZA" sz="1400" b="1" u="sng" dirty="0"/>
          </a:p>
          <a:p>
            <a:pPr marL="0" indent="0">
              <a:buNone/>
            </a:pPr>
            <a:endParaRPr lang="en-ZA" sz="1400" dirty="0"/>
          </a:p>
          <a:p>
            <a:pPr marL="0" indent="0">
              <a:buNone/>
            </a:pPr>
            <a:r>
              <a:rPr lang="en-ZA" sz="1400" dirty="0" smtClean="0"/>
              <a:t>R28,782,72 in respect of the interest payable to Toyota which accumulated as a result of the delayed payments of the shortfall amount in relation to the Toyota Corolla motor vehicles procured through the RT57 still at the transversal contract, was confirmed by the service provider as incorrect and the fruitless and wasteful expenditure amount subsequently reversed.</a:t>
            </a:r>
          </a:p>
          <a:p>
            <a:pPr marL="0" indent="0">
              <a:buNone/>
            </a:pPr>
            <a:endParaRPr lang="en-ZA" sz="1400" dirty="0"/>
          </a:p>
          <a:p>
            <a:pPr marL="0" indent="0">
              <a:buNone/>
            </a:pPr>
            <a:r>
              <a:rPr lang="en-ZA" sz="1400" dirty="0" smtClean="0"/>
              <a:t>An amount of R237,600 was confirmed as fruitless and wasteful expenditure with regards to lease payments made for a parking area – disciplinary action is in process.  R79,</a:t>
            </a:r>
            <a:r>
              <a:rPr lang="en-ZA" sz="1400" dirty="0"/>
              <a:t> </a:t>
            </a:r>
            <a:r>
              <a:rPr lang="en-ZA" sz="1400" dirty="0" smtClean="0"/>
              <a:t>587,143 has been identified as possible fruitless and wasteful expenditure is currently under investigation of which R75,018,212 was paid in respect of SAP licenses, support, and a lease agreement that was entered into.</a:t>
            </a:r>
            <a:endParaRPr lang="en-ZA" sz="14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47</a:t>
            </a:fld>
            <a:endParaRPr lang="en-US" dirty="0"/>
          </a:p>
        </p:txBody>
      </p:sp>
      <p:sp>
        <p:nvSpPr>
          <p:cNvPr id="5"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47</a:t>
            </a:r>
            <a:endParaRPr lang="en-ZA" sz="1200" dirty="0">
              <a:solidFill>
                <a:prstClr val="black"/>
              </a:solidFill>
            </a:endParaRPr>
          </a:p>
        </p:txBody>
      </p:sp>
    </p:spTree>
    <p:extLst>
      <p:ext uri="{BB962C8B-B14F-4D97-AF65-F5344CB8AC3E}">
        <p14:creationId xmlns:p14="http://schemas.microsoft.com/office/powerpoint/2010/main" xmlns="" val="18991495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marL="0" indent="0">
              <a:buNone/>
              <a:defRPr/>
            </a:pPr>
            <a:endParaRPr lang="en-ZA" sz="4000" b="1" dirty="0" smtClean="0">
              <a:ln w="1905"/>
              <a:solidFill>
                <a:srgbClr val="00B0F0"/>
              </a:solidFill>
              <a:effectLst>
                <a:innerShdw blurRad="69850" dist="43180" dir="5400000">
                  <a:srgbClr val="000000">
                    <a:alpha val="65000"/>
                  </a:srgbClr>
                </a:innerShdw>
              </a:effectLst>
              <a:ea typeface="+mn-ea"/>
              <a:cs typeface="+mn-cs"/>
            </a:endParaRPr>
          </a:p>
          <a:p>
            <a:pPr marL="0" indent="0">
              <a:buNone/>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48</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p:spPr>
        <p:txBody>
          <a:bodyPr/>
          <a:lstStyle/>
          <a:p>
            <a:r>
              <a:rPr lang="en-ZA" sz="4000" b="1" dirty="0" smtClean="0">
                <a:ln w="1905"/>
                <a:solidFill>
                  <a:srgbClr val="00B0F0"/>
                </a:solidFill>
                <a:effectLst>
                  <a:innerShdw blurRad="69850" dist="43180" dir="5400000">
                    <a:srgbClr val="000000">
                      <a:alpha val="65000"/>
                    </a:srgbClr>
                  </a:innerShdw>
                </a:effectLst>
                <a:ea typeface="+mn-ea"/>
                <a:cs typeface="+mn-cs"/>
              </a:rPr>
              <a:t/>
            </a:r>
            <a:br>
              <a:rPr lang="en-ZA" sz="4000" b="1" dirty="0" smtClean="0">
                <a:ln w="1905"/>
                <a:solidFill>
                  <a:srgbClr val="00B0F0"/>
                </a:solidFill>
                <a:effectLst>
                  <a:innerShdw blurRad="69850" dist="43180" dir="5400000">
                    <a:srgbClr val="000000">
                      <a:alpha val="65000"/>
                    </a:srgbClr>
                  </a:innerShdw>
                </a:effectLst>
                <a:ea typeface="+mn-ea"/>
                <a:cs typeface="+mn-cs"/>
              </a:rPr>
            </a:br>
            <a:r>
              <a:rPr lang="en-ZA" sz="4000" b="1" dirty="0">
                <a:ln w="1905"/>
                <a:solidFill>
                  <a:srgbClr val="00B0F0"/>
                </a:solidFill>
                <a:effectLst>
                  <a:innerShdw blurRad="69850" dist="43180" dir="5400000">
                    <a:srgbClr val="000000">
                      <a:alpha val="65000"/>
                    </a:srgbClr>
                  </a:innerShdw>
                </a:effectLst>
                <a:ea typeface="+mn-ea"/>
                <a:cs typeface="+mn-cs"/>
              </a:rPr>
              <a:t/>
            </a:r>
            <a:br>
              <a:rPr lang="en-ZA" sz="4000" b="1" dirty="0">
                <a:ln w="1905"/>
                <a:solidFill>
                  <a:srgbClr val="00B0F0"/>
                </a:solidFill>
                <a:effectLst>
                  <a:innerShdw blurRad="69850" dist="43180" dir="5400000">
                    <a:srgbClr val="000000">
                      <a:alpha val="65000"/>
                    </a:srgbClr>
                  </a:innerShdw>
                </a:effectLst>
                <a:ea typeface="+mn-ea"/>
                <a:cs typeface="+mn-cs"/>
              </a:rPr>
            </a:br>
            <a:r>
              <a:rPr lang="en-ZA" sz="4000" b="1" dirty="0" smtClean="0">
                <a:ln w="1905"/>
                <a:solidFill>
                  <a:srgbClr val="00B0F0"/>
                </a:solidFill>
                <a:effectLst>
                  <a:innerShdw blurRad="69850" dist="43180" dir="5400000">
                    <a:srgbClr val="000000">
                      <a:alpha val="65000"/>
                    </a:srgbClr>
                  </a:innerShdw>
                </a:effectLst>
                <a:ea typeface="+mn-ea"/>
                <a:cs typeface="+mn-cs"/>
              </a:rPr>
              <a:t/>
            </a:r>
            <a:br>
              <a:rPr lang="en-ZA" sz="4000" b="1" dirty="0" smtClean="0">
                <a:ln w="1905"/>
                <a:solidFill>
                  <a:srgbClr val="00B0F0"/>
                </a:solidFill>
                <a:effectLst>
                  <a:innerShdw blurRad="69850" dist="43180" dir="5400000">
                    <a:srgbClr val="000000">
                      <a:alpha val="65000"/>
                    </a:srgbClr>
                  </a:innerShdw>
                </a:effectLst>
                <a:ea typeface="+mn-ea"/>
                <a:cs typeface="+mn-cs"/>
              </a:rPr>
            </a:br>
            <a:r>
              <a:rPr lang="en-ZA" sz="4000" b="1" dirty="0" smtClean="0">
                <a:ln w="1905"/>
                <a:solidFill>
                  <a:srgbClr val="00B0F0"/>
                </a:solidFill>
                <a:effectLst>
                  <a:innerShdw blurRad="69850" dist="43180" dir="5400000">
                    <a:srgbClr val="000000">
                      <a:alpha val="65000"/>
                    </a:srgbClr>
                  </a:innerShdw>
                </a:effectLst>
                <a:ea typeface="+mn-ea"/>
                <a:cs typeface="+mn-cs"/>
              </a:rPr>
              <a:t>VACANCY RATE AS AT 31</a:t>
            </a:r>
            <a:r>
              <a:rPr lang="en-ZA" sz="4000" b="1" baseline="30000" dirty="0" smtClean="0">
                <a:ln w="1905"/>
                <a:solidFill>
                  <a:srgbClr val="00B0F0"/>
                </a:solidFill>
                <a:effectLst>
                  <a:innerShdw blurRad="69850" dist="43180" dir="5400000">
                    <a:srgbClr val="000000">
                      <a:alpha val="65000"/>
                    </a:srgbClr>
                  </a:innerShdw>
                </a:effectLst>
                <a:ea typeface="+mn-ea"/>
                <a:cs typeface="+mn-cs"/>
              </a:rPr>
              <a:t>ST</a:t>
            </a:r>
            <a:r>
              <a:rPr lang="en-ZA" sz="4000" b="1" dirty="0" smtClean="0">
                <a:ln w="1905"/>
                <a:solidFill>
                  <a:srgbClr val="00B0F0"/>
                </a:solidFill>
                <a:effectLst>
                  <a:innerShdw blurRad="69850" dist="43180" dir="5400000">
                    <a:srgbClr val="000000">
                      <a:alpha val="65000"/>
                    </a:srgbClr>
                  </a:innerShdw>
                </a:effectLst>
                <a:ea typeface="+mn-ea"/>
                <a:cs typeface="+mn-cs"/>
              </a:rPr>
              <a:t> MARCH 2019</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48</a:t>
            </a:r>
            <a:endParaRPr lang="en-ZA" sz="1200" dirty="0">
              <a:solidFill>
                <a:prstClr val="black"/>
              </a:solidFill>
            </a:endParaRPr>
          </a:p>
        </p:txBody>
      </p:sp>
    </p:spTree>
    <p:extLst>
      <p:ext uri="{BB962C8B-B14F-4D97-AF65-F5344CB8AC3E}">
        <p14:creationId xmlns:p14="http://schemas.microsoft.com/office/powerpoint/2010/main" xmlns="" val="2933426992"/>
      </p:ext>
    </p:extLst>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VACANCY RATE</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16196911"/>
              </p:ext>
            </p:extLst>
          </p:nvPr>
        </p:nvGraphicFramePr>
        <p:xfrm>
          <a:off x="368136" y="1600200"/>
          <a:ext cx="11400312" cy="741680"/>
        </p:xfrm>
        <a:graphic>
          <a:graphicData uri="http://schemas.openxmlformats.org/drawingml/2006/table">
            <a:tbl>
              <a:tblPr firstRow="1" bandRow="1">
                <a:tableStyleId>{5C22544A-7EE6-4342-B048-85BDC9FD1C3A}</a:tableStyleId>
              </a:tblPr>
              <a:tblGrid>
                <a:gridCol w="2470068">
                  <a:extLst>
                    <a:ext uri="{9D8B030D-6E8A-4147-A177-3AD203B41FA5}">
                      <a16:colId xmlns="" xmlns:a16="http://schemas.microsoft.com/office/drawing/2014/main" val="20000"/>
                    </a:ext>
                  </a:extLst>
                </a:gridCol>
                <a:gridCol w="2968831">
                  <a:extLst>
                    <a:ext uri="{9D8B030D-6E8A-4147-A177-3AD203B41FA5}">
                      <a16:colId xmlns="" xmlns:a16="http://schemas.microsoft.com/office/drawing/2014/main" val="20001"/>
                    </a:ext>
                  </a:extLst>
                </a:gridCol>
                <a:gridCol w="2956956">
                  <a:extLst>
                    <a:ext uri="{9D8B030D-6E8A-4147-A177-3AD203B41FA5}">
                      <a16:colId xmlns="" xmlns:a16="http://schemas.microsoft.com/office/drawing/2014/main" val="20002"/>
                    </a:ext>
                  </a:extLst>
                </a:gridCol>
                <a:gridCol w="3004457">
                  <a:extLst>
                    <a:ext uri="{9D8B030D-6E8A-4147-A177-3AD203B41FA5}">
                      <a16:colId xmlns="" xmlns:a16="http://schemas.microsoft.com/office/drawing/2014/main" val="20003"/>
                    </a:ext>
                  </a:extLst>
                </a:gridCol>
              </a:tblGrid>
              <a:tr h="370840">
                <a:tc>
                  <a:txBody>
                    <a:bodyPr/>
                    <a:lstStyle/>
                    <a:p>
                      <a:pPr algn="ctr">
                        <a:lnSpc>
                          <a:spcPct val="115000"/>
                        </a:lnSpc>
                        <a:spcAft>
                          <a:spcPts val="1000"/>
                        </a:spcAft>
                      </a:pPr>
                      <a:r>
                        <a:rPr lang="en-ZA" sz="1600" dirty="0">
                          <a:effectLst/>
                        </a:rPr>
                        <a:t>TOTAL APPROVED POSTS</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FILLED</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TOTAL VACANCIES</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VACANCY RATE %</a:t>
                      </a:r>
                      <a:endParaRPr lang="en-ZA" sz="1600" b="1" dirty="0">
                        <a:solidFill>
                          <a:schemeClr val="tx1"/>
                        </a:solidFill>
                        <a:effectLst/>
                        <a:latin typeface="Calibri"/>
                        <a:ea typeface="Calibri"/>
                        <a:cs typeface="Times New Roman"/>
                      </a:endParaRPr>
                    </a:p>
                  </a:txBody>
                  <a:tcPr marL="68580" marR="68580" marT="9525" marB="0"/>
                </a:tc>
                <a:extLst>
                  <a:ext uri="{0D108BD9-81ED-4DB2-BD59-A6C34878D82A}">
                    <a16:rowId xmlns="" xmlns:a16="http://schemas.microsoft.com/office/drawing/2014/main" val="10000"/>
                  </a:ext>
                </a:extLst>
              </a:tr>
              <a:tr h="370840">
                <a:tc>
                  <a:txBody>
                    <a:bodyPr/>
                    <a:lstStyle/>
                    <a:p>
                      <a:pPr algn="ctr">
                        <a:lnSpc>
                          <a:spcPct val="115000"/>
                        </a:lnSpc>
                        <a:spcAft>
                          <a:spcPts val="1000"/>
                        </a:spcAft>
                      </a:pPr>
                      <a:r>
                        <a:rPr lang="en-ZA" sz="1600" dirty="0" smtClean="0">
                          <a:effectLst/>
                          <a:latin typeface="Calibri"/>
                          <a:ea typeface="Calibri"/>
                          <a:cs typeface="Times New Roman"/>
                        </a:rPr>
                        <a:t>602</a:t>
                      </a:r>
                      <a:endParaRPr lang="en-ZA" sz="16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smtClean="0">
                          <a:effectLst/>
                          <a:latin typeface="Calibri"/>
                          <a:ea typeface="Calibri"/>
                          <a:cs typeface="Times New Roman"/>
                        </a:rPr>
                        <a:t>522</a:t>
                      </a:r>
                      <a:endParaRPr lang="en-ZA" sz="16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smtClean="0">
                          <a:effectLst/>
                          <a:latin typeface="Calibri"/>
                          <a:ea typeface="Calibri"/>
                          <a:cs typeface="Times New Roman"/>
                        </a:rPr>
                        <a:t>80</a:t>
                      </a:r>
                      <a:endParaRPr lang="en-ZA" sz="1600" dirty="0">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smtClean="0">
                          <a:effectLst/>
                          <a:latin typeface="Calibri"/>
                          <a:ea typeface="Calibri"/>
                          <a:cs typeface="Times New Roman"/>
                        </a:rPr>
                        <a:t>13.3%</a:t>
                      </a:r>
                      <a:endParaRPr lang="en-ZA" sz="1600" dirty="0">
                        <a:effectLst/>
                        <a:latin typeface="Calibri"/>
                        <a:ea typeface="Calibri"/>
                        <a:cs typeface="Times New Roman"/>
                      </a:endParaRPr>
                    </a:p>
                  </a:txBody>
                  <a:tcPr marL="68580" marR="68580" marT="9525" marB="0"/>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E0D3230-56C0-40A7-B22D-C087DC0808A2}" type="slidenum">
              <a:rPr lang="en-US" smtClean="0"/>
              <a:pPr>
                <a:defRPr/>
              </a:pPr>
              <a:t>49</a:t>
            </a:fld>
            <a:endParaRPr lang="en-US"/>
          </a:p>
        </p:txBody>
      </p:sp>
      <p:sp>
        <p:nvSpPr>
          <p:cNvPr id="6" name="TextBox 5"/>
          <p:cNvSpPr txBox="1"/>
          <p:nvPr/>
        </p:nvSpPr>
        <p:spPr>
          <a:xfrm>
            <a:off x="11184687"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49</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3566646877"/>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DBF4E1A9-01F9-4083-B32E-2A8DF816C4F8}" type="slidenum">
              <a:rPr lang="en-US" altLang="en-US" sz="1200" smtClean="0">
                <a:solidFill>
                  <a:srgbClr val="898989"/>
                </a:solidFill>
              </a:rPr>
              <a:pPr>
                <a:spcBef>
                  <a:spcPct val="0"/>
                </a:spcBef>
                <a:buFontTx/>
                <a:buNone/>
              </a:pPr>
              <a:t>5</a:t>
            </a:fld>
            <a:endParaRPr lang="en-US" altLang="en-US" sz="1200" dirty="0" smtClean="0">
              <a:solidFill>
                <a:srgbClr val="898989"/>
              </a:solidFill>
            </a:endParaRPr>
          </a:p>
        </p:txBody>
      </p:sp>
      <p:sp>
        <p:nvSpPr>
          <p:cNvPr id="5" name="Rectangle 4"/>
          <p:cNvSpPr/>
          <p:nvPr/>
        </p:nvSpPr>
        <p:spPr>
          <a:xfrm>
            <a:off x="1372479" y="3068960"/>
            <a:ext cx="9305368" cy="1323439"/>
          </a:xfrm>
          <a:prstGeom prst="rect">
            <a:avLst/>
          </a:prstGeom>
          <a:noFill/>
        </p:spPr>
        <p:txBody>
          <a:bodyPr wrap="none">
            <a:spAutoFit/>
          </a:bodyPr>
          <a:lstStyle/>
          <a:p>
            <a:pPr algn="ctr">
              <a:defRPr/>
            </a:pPr>
            <a:r>
              <a:rPr lang="en-ZA" sz="4000" b="1" dirty="0">
                <a:solidFill>
                  <a:srgbClr val="00B0F0"/>
                </a:solidFill>
                <a:ea typeface="ＭＳ Ｐゴシック" pitchFamily="-111" charset="-128"/>
              </a:rPr>
              <a:t>ALIGNMENT TO NATIONAL DEVELOPMENT </a:t>
            </a:r>
            <a:br>
              <a:rPr lang="en-ZA" sz="4000" b="1" dirty="0">
                <a:solidFill>
                  <a:srgbClr val="00B0F0"/>
                </a:solidFill>
                <a:ea typeface="ＭＳ Ｐゴシック" pitchFamily="-111" charset="-128"/>
              </a:rPr>
            </a:br>
            <a:r>
              <a:rPr lang="en-ZA" sz="40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68612"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smtClean="0">
                <a:solidFill>
                  <a:srgbClr val="000000"/>
                </a:solidFill>
              </a:rPr>
              <a:t>5</a:t>
            </a:r>
            <a:endParaRPr lang="en-ZA" altLang="en-US" sz="1200" dirty="0">
              <a:solidFill>
                <a:srgbClr val="000000"/>
              </a:solidFill>
            </a:endParaRPr>
          </a:p>
        </p:txBody>
      </p:sp>
    </p:spTree>
    <p:extLst>
      <p:ext uri="{BB962C8B-B14F-4D97-AF65-F5344CB8AC3E}">
        <p14:creationId xmlns:p14="http://schemas.microsoft.com/office/powerpoint/2010/main" xmlns="" val="1415757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3" y="3140968"/>
            <a:ext cx="11329259" cy="1143000"/>
          </a:xfrm>
        </p:spPr>
        <p:txBody>
          <a:bodyPr/>
          <a:lstStyle/>
          <a:p>
            <a:r>
              <a:rPr lang="en-ZA" sz="4000" b="1" dirty="0" smtClean="0">
                <a:solidFill>
                  <a:srgbClr val="00B0F0"/>
                </a:solidFill>
              </a:rPr>
              <a:t>PROGRESS ON LABOUR LAWS</a:t>
            </a:r>
            <a:br>
              <a:rPr lang="en-ZA" sz="4000" b="1" dirty="0" smtClean="0">
                <a:solidFill>
                  <a:srgbClr val="00B0F0"/>
                </a:solidFill>
              </a:rPr>
            </a:br>
            <a:r>
              <a:rPr lang="en-ZA" sz="4000" b="1" dirty="0" smtClean="0">
                <a:solidFill>
                  <a:srgbClr val="00B0F0"/>
                </a:solidFill>
              </a:rPr>
              <a:t/>
            </a:r>
            <a:br>
              <a:rPr lang="en-ZA" sz="4000" b="1" dirty="0" smtClean="0">
                <a:solidFill>
                  <a:srgbClr val="00B0F0"/>
                </a:solidFill>
              </a:rPr>
            </a:br>
            <a:r>
              <a:rPr lang="en-ZA" sz="4000" b="1" dirty="0" smtClean="0">
                <a:solidFill>
                  <a:srgbClr val="00B0F0"/>
                </a:solidFill>
              </a:rPr>
              <a:t>“OPERATIONS &amp; ICT “</a:t>
            </a:r>
            <a:endParaRPr lang="en-ZA" sz="4000" b="1" dirty="0">
              <a:solidFill>
                <a:srgbClr val="00B0F0"/>
              </a:solidFill>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pPr/>
              <a:t>50</a:t>
            </a:fld>
            <a:endParaRPr lang="en-US" dirty="0"/>
          </a:p>
        </p:txBody>
      </p:sp>
      <p:sp>
        <p:nvSpPr>
          <p:cNvPr id="5" name="TextBox 4"/>
          <p:cNvSpPr txBox="1"/>
          <p:nvPr/>
        </p:nvSpPr>
        <p:spPr>
          <a:xfrm>
            <a:off x="11366909" y="380616"/>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50</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1928504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0000"/>
                </a:solidFill>
                <a:latin typeface="Calibri" panose="020F0502020204030204" pitchFamily="34" charset="0"/>
                <a:cs typeface="Arial" pitchFamily="34" charset="0"/>
              </a:rPr>
              <a:t>PROJECT SUMMARY</a:t>
            </a:r>
            <a:endParaRPr lang="en-US" sz="2800" b="1" dirty="0">
              <a:solidFill>
                <a:srgbClr val="000000"/>
              </a:solidFill>
              <a:latin typeface="Calibri" panose="020F0502020204030204" pitchFamily="34" charset="0"/>
              <a:cs typeface="Arial" pitchFamily="34" charset="0"/>
            </a:endParaRPr>
          </a:p>
        </p:txBody>
      </p:sp>
      <p:sp>
        <p:nvSpPr>
          <p:cNvPr id="3" name="Rectangle 96"/>
          <p:cNvSpPr>
            <a:spLocks noChangeArrowheads="1"/>
          </p:cNvSpPr>
          <p:nvPr/>
        </p:nvSpPr>
        <p:spPr bwMode="auto">
          <a:xfrm>
            <a:off x="6729101" y="2160971"/>
            <a:ext cx="5181851" cy="2708195"/>
          </a:xfrm>
          <a:prstGeom prst="rect">
            <a:avLst/>
          </a:prstGeom>
          <a:noFill/>
          <a:ln w="9525">
            <a:solidFill>
              <a:srgbClr val="0066CC"/>
            </a:solidFill>
            <a:miter lim="800000"/>
            <a:headEnd/>
            <a:tailEnd/>
          </a:ln>
          <a:extLst>
            <a:ext uri="{909E8E84-426E-40DD-AFC4-6F175D3DCCD1}">
              <a14:hiddenFill xmlns:a14="http://schemas.microsoft.com/office/drawing/2010/main" xmlns="">
                <a:solidFill>
                  <a:srgbClr val="FFFFFF"/>
                </a:solidFill>
              </a14:hiddenFill>
            </a:ext>
          </a:extLst>
        </p:spPr>
        <p:txBody>
          <a:bodyPr lIns="90000" tIns="118800" rIns="90000" bIns="46800"/>
          <a:lstStyle/>
          <a:p>
            <a:pPr marL="88900" indent="-88900" eaLnBrk="0" hangingPunct="0">
              <a:lnSpc>
                <a:spcPct val="80000"/>
              </a:lnSpc>
              <a:buClr>
                <a:srgbClr val="551155"/>
              </a:buClr>
              <a:buFont typeface="Wingdings" pitchFamily="2" charset="2"/>
              <a:buChar char="§"/>
            </a:pPr>
            <a:endParaRPr lang="en-US" sz="800" dirty="0">
              <a:solidFill>
                <a:srgbClr val="0066CC"/>
              </a:solidFill>
            </a:endParaRPr>
          </a:p>
          <a:p>
            <a:pPr marL="88900" indent="-88900" eaLnBrk="0" hangingPunct="0">
              <a:lnSpc>
                <a:spcPct val="80000"/>
              </a:lnSpc>
              <a:buClr>
                <a:srgbClr val="551155"/>
              </a:buClr>
              <a:buFont typeface="Wingdings" pitchFamily="2" charset="2"/>
              <a:buChar char="§"/>
            </a:pPr>
            <a:endParaRPr lang="en-US" sz="800" dirty="0">
              <a:solidFill>
                <a:srgbClr val="0066CC"/>
              </a:solidFill>
            </a:endParaRPr>
          </a:p>
        </p:txBody>
      </p:sp>
      <p:sp>
        <p:nvSpPr>
          <p:cNvPr id="4" name="Rectangle 94"/>
          <p:cNvSpPr>
            <a:spLocks noChangeArrowheads="1"/>
          </p:cNvSpPr>
          <p:nvPr/>
        </p:nvSpPr>
        <p:spPr bwMode="auto">
          <a:xfrm>
            <a:off x="488139" y="3259140"/>
            <a:ext cx="6157300" cy="1759240"/>
          </a:xfrm>
          <a:prstGeom prst="rect">
            <a:avLst/>
          </a:prstGeom>
          <a:noFill/>
          <a:ln w="9525">
            <a:solidFill>
              <a:srgbClr val="0066CC"/>
            </a:solidFill>
            <a:miter lim="800000"/>
            <a:headEnd/>
            <a:tailEnd/>
          </a:ln>
          <a:extLst>
            <a:ext uri="{909E8E84-426E-40DD-AFC4-6F175D3DCCD1}">
              <a14:hiddenFill xmlns:a14="http://schemas.microsoft.com/office/drawing/2010/main" xmlns="">
                <a:solidFill>
                  <a:srgbClr val="FFFFFF"/>
                </a:solidFill>
              </a14:hiddenFill>
            </a:ext>
          </a:extLst>
        </p:spPr>
        <p:txBody>
          <a:bodyPr lIns="90000" tIns="118800" rIns="90000" bIns="46800"/>
          <a:lstStyle/>
          <a:p>
            <a:pPr marL="88900" indent="-88900" eaLnBrk="0" hangingPunct="0">
              <a:lnSpc>
                <a:spcPct val="80000"/>
              </a:lnSpc>
              <a:buClr>
                <a:srgbClr val="551155"/>
              </a:buClr>
              <a:buFont typeface="Wingdings" pitchFamily="2" charset="2"/>
              <a:buChar char="§"/>
            </a:pPr>
            <a:endParaRPr lang="en-US" sz="1200" dirty="0">
              <a:solidFill>
                <a:srgbClr val="0066CC"/>
              </a:solidFill>
            </a:endParaRPr>
          </a:p>
          <a:p>
            <a:pPr marL="88900" indent="-88900" eaLnBrk="0" hangingPunct="0">
              <a:lnSpc>
                <a:spcPct val="80000"/>
              </a:lnSpc>
              <a:buClr>
                <a:srgbClr val="551155"/>
              </a:buClr>
              <a:buFont typeface="Wingdings" pitchFamily="2" charset="2"/>
              <a:buChar char="§"/>
            </a:pPr>
            <a:endParaRPr lang="en-US" sz="1200" dirty="0">
              <a:solidFill>
                <a:srgbClr val="0066CC"/>
              </a:solidFill>
            </a:endParaRPr>
          </a:p>
        </p:txBody>
      </p:sp>
      <p:sp>
        <p:nvSpPr>
          <p:cNvPr id="6" name="Rectangle 103"/>
          <p:cNvSpPr>
            <a:spLocks noChangeArrowheads="1"/>
          </p:cNvSpPr>
          <p:nvPr/>
        </p:nvSpPr>
        <p:spPr bwMode="auto">
          <a:xfrm>
            <a:off x="392499" y="1447952"/>
            <a:ext cx="6211500" cy="1693169"/>
          </a:xfrm>
          <a:prstGeom prst="rect">
            <a:avLst/>
          </a:prstGeom>
          <a:noFill/>
          <a:ln w="9525">
            <a:solidFill>
              <a:srgbClr val="0066CC"/>
            </a:solidFill>
            <a:miter lim="800000"/>
            <a:headEnd/>
            <a:tailEnd/>
          </a:ln>
          <a:extLst>
            <a:ext uri="{909E8E84-426E-40DD-AFC4-6F175D3DCCD1}">
              <a14:hiddenFill xmlns:a14="http://schemas.microsoft.com/office/drawing/2010/main" xmlns="">
                <a:solidFill>
                  <a:srgbClr val="FFFFFF"/>
                </a:solidFill>
              </a14:hiddenFill>
            </a:ext>
          </a:extLst>
        </p:spPr>
        <p:txBody>
          <a:bodyPr lIns="90000" tIns="118800" rIns="90000" bIns="46800"/>
          <a:lstStyle/>
          <a:p>
            <a:pPr marL="88900" indent="-88900" eaLnBrk="0" hangingPunct="0">
              <a:lnSpc>
                <a:spcPct val="80000"/>
              </a:lnSpc>
              <a:buClr>
                <a:srgbClr val="551155"/>
              </a:buClr>
              <a:buFont typeface="Wingdings" pitchFamily="2" charset="2"/>
              <a:buChar char="§"/>
            </a:pPr>
            <a:endParaRPr lang="en-US" sz="1200" dirty="0">
              <a:solidFill>
                <a:srgbClr val="0066CC"/>
              </a:solidFill>
            </a:endParaRPr>
          </a:p>
          <a:p>
            <a:pPr marL="88900" indent="-88900" eaLnBrk="0" hangingPunct="0">
              <a:lnSpc>
                <a:spcPct val="80000"/>
              </a:lnSpc>
              <a:buClr>
                <a:srgbClr val="551155"/>
              </a:buClr>
              <a:buFont typeface="Wingdings" pitchFamily="2" charset="2"/>
              <a:buChar char="§"/>
            </a:pPr>
            <a:endParaRPr lang="en-US" sz="1200" dirty="0">
              <a:solidFill>
                <a:srgbClr val="0066CC"/>
              </a:solidFill>
            </a:endParaRPr>
          </a:p>
        </p:txBody>
      </p:sp>
      <p:sp>
        <p:nvSpPr>
          <p:cNvPr id="7" name="Text Box 104"/>
          <p:cNvSpPr txBox="1">
            <a:spLocks noChangeArrowheads="1"/>
          </p:cNvSpPr>
          <p:nvPr/>
        </p:nvSpPr>
        <p:spPr bwMode="auto">
          <a:xfrm>
            <a:off x="442485" y="1430490"/>
            <a:ext cx="811441" cy="24622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solidFill>
                  <a:srgbClr val="0066CC"/>
                </a:solidFill>
              </a:rPr>
              <a:t>Highlights</a:t>
            </a:r>
          </a:p>
        </p:txBody>
      </p:sp>
      <p:sp>
        <p:nvSpPr>
          <p:cNvPr id="8" name="Text Box 97"/>
          <p:cNvSpPr txBox="1">
            <a:spLocks noChangeArrowheads="1"/>
          </p:cNvSpPr>
          <p:nvPr/>
        </p:nvSpPr>
        <p:spPr bwMode="auto">
          <a:xfrm>
            <a:off x="7236133" y="1910696"/>
            <a:ext cx="4005943" cy="217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sz="1000" b="1" dirty="0" smtClean="0">
                <a:solidFill>
                  <a:srgbClr val="0066CC"/>
                </a:solidFill>
              </a:rPr>
              <a:t>Key Team Deliverables for Project Phase</a:t>
            </a:r>
            <a:endParaRPr lang="en-US" sz="1000" b="1" dirty="0">
              <a:solidFill>
                <a:srgbClr val="0066CC"/>
              </a:solidFill>
            </a:endParaRPr>
          </a:p>
        </p:txBody>
      </p:sp>
      <p:sp>
        <p:nvSpPr>
          <p:cNvPr id="11" name="Rectangle 94"/>
          <p:cNvSpPr>
            <a:spLocks noChangeArrowheads="1"/>
          </p:cNvSpPr>
          <p:nvPr/>
        </p:nvSpPr>
        <p:spPr bwMode="auto">
          <a:xfrm>
            <a:off x="6807201" y="5176120"/>
            <a:ext cx="4978400" cy="1283649"/>
          </a:xfrm>
          <a:prstGeom prst="rect">
            <a:avLst/>
          </a:prstGeom>
          <a:noFill/>
          <a:ln w="9525">
            <a:solidFill>
              <a:srgbClr val="0066CC"/>
            </a:solidFill>
            <a:miter lim="800000"/>
            <a:headEnd/>
            <a:tailEnd/>
          </a:ln>
          <a:extLst>
            <a:ext uri="{909E8E84-426E-40DD-AFC4-6F175D3DCCD1}">
              <a14:hiddenFill xmlns:a14="http://schemas.microsoft.com/office/drawing/2010/main" xmlns="">
                <a:solidFill>
                  <a:srgbClr val="FFFFFF"/>
                </a:solidFill>
              </a14:hiddenFill>
            </a:ext>
          </a:extLst>
        </p:spPr>
        <p:txBody>
          <a:bodyPr lIns="90000" tIns="118800" rIns="90000" bIns="46800"/>
          <a:lstStyle/>
          <a:p>
            <a:pPr marL="88900" indent="-88900" eaLnBrk="0" hangingPunct="0">
              <a:lnSpc>
                <a:spcPct val="80000"/>
              </a:lnSpc>
              <a:buClr>
                <a:srgbClr val="551155"/>
              </a:buClr>
              <a:buFont typeface="Wingdings" pitchFamily="2" charset="2"/>
              <a:buChar char="§"/>
            </a:pPr>
            <a:endParaRPr lang="en-US" sz="1200" dirty="0">
              <a:solidFill>
                <a:srgbClr val="0066CC"/>
              </a:solidFill>
            </a:endParaRPr>
          </a:p>
          <a:p>
            <a:pPr marL="88900" indent="-88900" eaLnBrk="0" hangingPunct="0">
              <a:lnSpc>
                <a:spcPct val="80000"/>
              </a:lnSpc>
              <a:buClr>
                <a:srgbClr val="551155"/>
              </a:buClr>
              <a:buFont typeface="Wingdings" pitchFamily="2" charset="2"/>
              <a:buChar char="§"/>
            </a:pPr>
            <a:endParaRPr lang="en-US" sz="1200" dirty="0">
              <a:solidFill>
                <a:srgbClr val="0066CC"/>
              </a:solidFill>
            </a:endParaRPr>
          </a:p>
        </p:txBody>
      </p:sp>
      <p:sp>
        <p:nvSpPr>
          <p:cNvPr id="12" name="Text Box 97"/>
          <p:cNvSpPr txBox="1">
            <a:spLocks noChangeArrowheads="1"/>
          </p:cNvSpPr>
          <p:nvPr/>
        </p:nvSpPr>
        <p:spPr bwMode="auto">
          <a:xfrm>
            <a:off x="6806021" y="5105553"/>
            <a:ext cx="2771616" cy="217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sz="1000" b="1" dirty="0" smtClean="0">
                <a:solidFill>
                  <a:srgbClr val="0066CC"/>
                </a:solidFill>
              </a:rPr>
              <a:t>Management Attention/Issues</a:t>
            </a:r>
            <a:endParaRPr lang="en-US" sz="1000" b="1" dirty="0">
              <a:solidFill>
                <a:srgbClr val="0066CC"/>
              </a:solidFill>
            </a:endParaRPr>
          </a:p>
        </p:txBody>
      </p:sp>
      <p:sp>
        <p:nvSpPr>
          <p:cNvPr id="13" name="Text Box 13"/>
          <p:cNvSpPr txBox="1">
            <a:spLocks noChangeArrowheads="1"/>
          </p:cNvSpPr>
          <p:nvPr/>
        </p:nvSpPr>
        <p:spPr bwMode="auto">
          <a:xfrm>
            <a:off x="8144054" y="1538692"/>
            <a:ext cx="1325001" cy="246221"/>
          </a:xfrm>
          <a:prstGeom prst="rect">
            <a:avLst/>
          </a:prstGeom>
          <a:noFill/>
          <a:ln w="9525" algn="ctr">
            <a:noFill/>
            <a:miter lim="800000"/>
            <a:headEnd/>
            <a:tailEnd/>
          </a:ln>
        </p:spPr>
        <p:txBody>
          <a:bodyPr wrap="square">
            <a:spAutoFit/>
          </a:bodyPr>
          <a:lstStyle/>
          <a:p>
            <a:pPr>
              <a:defRPr/>
            </a:pPr>
            <a:r>
              <a:rPr lang="en-AU" altLang="zh-CN" sz="1000" i="1" dirty="0">
                <a:solidFill>
                  <a:prstClr val="black"/>
                </a:solidFill>
                <a:latin typeface="Calibri"/>
              </a:rPr>
              <a:t>Last Week:    </a:t>
            </a:r>
          </a:p>
        </p:txBody>
      </p:sp>
      <p:sp>
        <p:nvSpPr>
          <p:cNvPr id="14" name="Text Box 13"/>
          <p:cNvSpPr txBox="1">
            <a:spLocks noChangeArrowheads="1"/>
          </p:cNvSpPr>
          <p:nvPr/>
        </p:nvSpPr>
        <p:spPr bwMode="auto">
          <a:xfrm>
            <a:off x="9577637" y="1508965"/>
            <a:ext cx="1379331" cy="246221"/>
          </a:xfrm>
          <a:prstGeom prst="rect">
            <a:avLst/>
          </a:prstGeom>
          <a:noFill/>
          <a:ln w="9525" algn="ctr">
            <a:noFill/>
            <a:miter lim="800000"/>
            <a:headEnd/>
            <a:tailEnd/>
          </a:ln>
        </p:spPr>
        <p:txBody>
          <a:bodyPr wrap="square">
            <a:spAutoFit/>
          </a:bodyPr>
          <a:lstStyle/>
          <a:p>
            <a:pPr>
              <a:defRPr/>
            </a:pPr>
            <a:r>
              <a:rPr lang="en-AU" altLang="zh-CN" sz="1000" i="1" dirty="0">
                <a:solidFill>
                  <a:prstClr val="black"/>
                </a:solidFill>
                <a:latin typeface="Calibri"/>
              </a:rPr>
              <a:t>Next week:      </a:t>
            </a:r>
          </a:p>
        </p:txBody>
      </p:sp>
      <p:sp>
        <p:nvSpPr>
          <p:cNvPr id="18" name="Text Box 2"/>
          <p:cNvSpPr txBox="1">
            <a:spLocks noChangeArrowheads="1"/>
          </p:cNvSpPr>
          <p:nvPr/>
        </p:nvSpPr>
        <p:spPr bwMode="auto">
          <a:xfrm>
            <a:off x="6617500" y="1525771"/>
            <a:ext cx="1083949" cy="276999"/>
          </a:xfrm>
          <a:prstGeom prst="rect">
            <a:avLst/>
          </a:prstGeom>
          <a:noFill/>
          <a:ln w="9525" algn="ctr">
            <a:noFill/>
            <a:miter lim="800000"/>
            <a:headEnd/>
            <a:tailEnd/>
          </a:ln>
        </p:spPr>
        <p:txBody>
          <a:bodyPr wrap="square">
            <a:spAutoFit/>
          </a:bodyPr>
          <a:lstStyle/>
          <a:p>
            <a:pPr>
              <a:defRPr/>
            </a:pPr>
            <a:r>
              <a:rPr lang="en-AU" altLang="zh-CN" sz="1200" b="1" dirty="0">
                <a:solidFill>
                  <a:prstClr val="black"/>
                </a:solidFill>
                <a:latin typeface="Calibri"/>
              </a:rPr>
              <a:t>Overall:</a:t>
            </a:r>
            <a:r>
              <a:rPr lang="en-AU" altLang="zh-CN" sz="1200" dirty="0">
                <a:solidFill>
                  <a:prstClr val="black"/>
                </a:solidFill>
                <a:latin typeface="Calibri"/>
              </a:rPr>
              <a:t>      </a:t>
            </a:r>
          </a:p>
        </p:txBody>
      </p:sp>
      <p:sp>
        <p:nvSpPr>
          <p:cNvPr id="20" name="Rectangle 94"/>
          <p:cNvSpPr>
            <a:spLocks noChangeArrowheads="1"/>
          </p:cNvSpPr>
          <p:nvPr/>
        </p:nvSpPr>
        <p:spPr bwMode="auto">
          <a:xfrm>
            <a:off x="541504" y="5305112"/>
            <a:ext cx="6220791" cy="1173745"/>
          </a:xfrm>
          <a:prstGeom prst="rect">
            <a:avLst/>
          </a:prstGeom>
          <a:noFill/>
          <a:ln w="9525">
            <a:solidFill>
              <a:srgbClr val="0066CC"/>
            </a:solidFill>
            <a:miter lim="800000"/>
            <a:headEnd/>
            <a:tailEnd/>
          </a:ln>
          <a:extLst>
            <a:ext uri="{909E8E84-426E-40DD-AFC4-6F175D3DCCD1}">
              <a14:hiddenFill xmlns:a14="http://schemas.microsoft.com/office/drawing/2010/main" xmlns="">
                <a:solidFill>
                  <a:srgbClr val="FFFFFF"/>
                </a:solidFill>
              </a14:hiddenFill>
            </a:ext>
          </a:extLst>
        </p:spPr>
        <p:txBody>
          <a:bodyPr lIns="90000" tIns="118800" rIns="90000" bIns="46800"/>
          <a:lstStyle/>
          <a:p>
            <a:pPr marL="88900" indent="-88900" eaLnBrk="0" hangingPunct="0">
              <a:lnSpc>
                <a:spcPct val="80000"/>
              </a:lnSpc>
              <a:buClr>
                <a:srgbClr val="551155"/>
              </a:buClr>
              <a:buFont typeface="Wingdings" pitchFamily="2" charset="2"/>
              <a:buChar char="§"/>
            </a:pPr>
            <a:endParaRPr lang="en-US" sz="1200" dirty="0">
              <a:solidFill>
                <a:srgbClr val="0066CC"/>
              </a:solidFill>
            </a:endParaRPr>
          </a:p>
          <a:p>
            <a:pPr marL="88900" indent="-88900" eaLnBrk="0" hangingPunct="0">
              <a:lnSpc>
                <a:spcPct val="80000"/>
              </a:lnSpc>
              <a:buClr>
                <a:srgbClr val="551155"/>
              </a:buClr>
              <a:buFont typeface="Wingdings" pitchFamily="2" charset="2"/>
              <a:buChar char="§"/>
            </a:pPr>
            <a:endParaRPr lang="en-US" sz="1200" dirty="0">
              <a:solidFill>
                <a:srgbClr val="0066CC"/>
              </a:solidFill>
            </a:endParaRPr>
          </a:p>
        </p:txBody>
      </p:sp>
      <p:sp>
        <p:nvSpPr>
          <p:cNvPr id="21" name="Text Box 97"/>
          <p:cNvSpPr txBox="1">
            <a:spLocks noChangeArrowheads="1"/>
          </p:cNvSpPr>
          <p:nvPr/>
        </p:nvSpPr>
        <p:spPr bwMode="auto">
          <a:xfrm>
            <a:off x="648915" y="5018532"/>
            <a:ext cx="1894692" cy="217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pPr>
            <a:r>
              <a:rPr lang="en-US" sz="1000" b="1" dirty="0" smtClean="0">
                <a:solidFill>
                  <a:srgbClr val="0066CC"/>
                </a:solidFill>
              </a:rPr>
              <a:t>Plans for next week</a:t>
            </a:r>
            <a:endParaRPr lang="en-US" sz="1000" b="1" dirty="0">
              <a:solidFill>
                <a:srgbClr val="0066CC"/>
              </a:solidFill>
            </a:endParaRPr>
          </a:p>
        </p:txBody>
      </p:sp>
      <p:sp>
        <p:nvSpPr>
          <p:cNvPr id="24" name="Rectangle 23"/>
          <p:cNvSpPr/>
          <p:nvPr/>
        </p:nvSpPr>
        <p:spPr>
          <a:xfrm>
            <a:off x="6814607" y="5304959"/>
            <a:ext cx="4970996" cy="122802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lvl="1" indent="-195262" eaLnBrk="0" hangingPunct="0">
              <a:spcBef>
                <a:spcPct val="20000"/>
              </a:spcBef>
              <a:buClr>
                <a:srgbClr val="92D050"/>
              </a:buClr>
              <a:buFont typeface="Wingdings" pitchFamily="2" charset="2"/>
              <a:buChar char="l"/>
              <a:defRPr/>
            </a:pPr>
            <a:r>
              <a:rPr lang="en-GB" sz="1100" dirty="0">
                <a:solidFill>
                  <a:prstClr val="black"/>
                </a:solidFill>
                <a:latin typeface="Arial"/>
              </a:rPr>
              <a:t>Legal timeframes not in line with deployment date</a:t>
            </a:r>
          </a:p>
          <a:p>
            <a:pPr marL="0" lvl="1" indent="-195262" eaLnBrk="0" hangingPunct="0">
              <a:spcBef>
                <a:spcPct val="20000"/>
              </a:spcBef>
              <a:buClr>
                <a:srgbClr val="92D050"/>
              </a:buClr>
              <a:buFont typeface="Wingdings" pitchFamily="2" charset="2"/>
              <a:buChar char="l"/>
              <a:defRPr/>
            </a:pPr>
            <a:r>
              <a:rPr lang="en-GB" sz="1100" dirty="0" smtClean="0">
                <a:solidFill>
                  <a:prstClr val="black"/>
                </a:solidFill>
                <a:latin typeface="Arial"/>
              </a:rPr>
              <a:t>Non attendance of </a:t>
            </a:r>
            <a:r>
              <a:rPr lang="en-GB" sz="1100" dirty="0">
                <a:solidFill>
                  <a:prstClr val="black"/>
                </a:solidFill>
                <a:latin typeface="Arial"/>
              </a:rPr>
              <a:t>meetings by </a:t>
            </a:r>
            <a:r>
              <a:rPr lang="en-GB" sz="1100" dirty="0" smtClean="0">
                <a:solidFill>
                  <a:prstClr val="black"/>
                </a:solidFill>
                <a:latin typeface="Arial"/>
              </a:rPr>
              <a:t>some of PMC</a:t>
            </a:r>
          </a:p>
          <a:p>
            <a:pPr marL="0" lvl="1" indent="-195262" eaLnBrk="0" hangingPunct="0">
              <a:spcBef>
                <a:spcPct val="20000"/>
              </a:spcBef>
              <a:buClr>
                <a:srgbClr val="92D050"/>
              </a:buClr>
              <a:buFont typeface="Wingdings" pitchFamily="2" charset="2"/>
              <a:buChar char="l"/>
              <a:defRPr/>
            </a:pPr>
            <a:r>
              <a:rPr lang="en-GB" sz="1100" dirty="0" smtClean="0">
                <a:solidFill>
                  <a:prstClr val="black"/>
                </a:solidFill>
                <a:latin typeface="Arial"/>
              </a:rPr>
              <a:t>Unavailability of Work streams Strategies &amp; Plans </a:t>
            </a:r>
          </a:p>
          <a:p>
            <a:pPr marL="0" lvl="1" indent="-195262" eaLnBrk="0" hangingPunct="0">
              <a:spcBef>
                <a:spcPct val="20000"/>
              </a:spcBef>
              <a:buClr>
                <a:srgbClr val="92D050"/>
              </a:buClr>
              <a:buFont typeface="Wingdings" pitchFamily="2" charset="2"/>
              <a:buChar char="l"/>
              <a:defRPr/>
            </a:pPr>
            <a:endParaRPr lang="en-GB" sz="1100" dirty="0">
              <a:solidFill>
                <a:prstClr val="black"/>
              </a:solidFill>
              <a:latin typeface="Arial"/>
            </a:endParaRPr>
          </a:p>
          <a:p>
            <a:pPr marL="0" lvl="1" eaLnBrk="0" hangingPunct="0">
              <a:spcBef>
                <a:spcPct val="20000"/>
              </a:spcBef>
              <a:buClr>
                <a:srgbClr val="92D050"/>
              </a:buClr>
              <a:defRPr/>
            </a:pPr>
            <a:endParaRPr lang="en-GB" sz="1100" dirty="0" smtClean="0">
              <a:solidFill>
                <a:prstClr val="black"/>
              </a:solidFill>
              <a:latin typeface="Arial"/>
            </a:endParaRPr>
          </a:p>
          <a:p>
            <a:endParaRPr lang="en-GB" sz="1000" dirty="0">
              <a:solidFill>
                <a:srgbClr val="000000"/>
              </a:solidFill>
            </a:endParaRPr>
          </a:p>
        </p:txBody>
      </p:sp>
      <p:sp>
        <p:nvSpPr>
          <p:cNvPr id="10" name="Rectangle 9"/>
          <p:cNvSpPr/>
          <p:nvPr/>
        </p:nvSpPr>
        <p:spPr>
          <a:xfrm>
            <a:off x="392580" y="1723753"/>
            <a:ext cx="6107447" cy="1631216"/>
          </a:xfrm>
          <a:prstGeom prst="rect">
            <a:avLst/>
          </a:prstGeom>
        </p:spPr>
        <p:txBody>
          <a:bodyPr wrap="square">
            <a:spAutoFit/>
          </a:bodyPr>
          <a:lstStyle/>
          <a:p>
            <a:pPr marL="449263" lvl="2" indent="-187325" eaLnBrk="0" hangingPunct="0">
              <a:lnSpc>
                <a:spcPct val="150000"/>
              </a:lnSpc>
              <a:spcBef>
                <a:spcPct val="20000"/>
              </a:spcBef>
              <a:buClr>
                <a:srgbClr val="92D050"/>
              </a:buClr>
              <a:buFont typeface="Wingdings" pitchFamily="2" charset="2"/>
              <a:buChar char="l"/>
              <a:defRPr/>
            </a:pPr>
            <a:r>
              <a:rPr lang="en-ZA" sz="1000" dirty="0" smtClean="0">
                <a:solidFill>
                  <a:prstClr val="black"/>
                </a:solidFill>
              </a:rPr>
              <a:t>PID v1 approved</a:t>
            </a:r>
          </a:p>
          <a:p>
            <a:pPr marL="449263" lvl="2" indent="-187325" eaLnBrk="0" hangingPunct="0">
              <a:lnSpc>
                <a:spcPct val="150000"/>
              </a:lnSpc>
              <a:spcBef>
                <a:spcPct val="20000"/>
              </a:spcBef>
              <a:buClr>
                <a:srgbClr val="92D050"/>
              </a:buClr>
              <a:buFont typeface="Wingdings" pitchFamily="2" charset="2"/>
              <a:buChar char="l"/>
              <a:defRPr/>
            </a:pPr>
            <a:r>
              <a:rPr lang="en-ZA" sz="1000" dirty="0">
                <a:solidFill>
                  <a:prstClr val="black"/>
                </a:solidFill>
              </a:rPr>
              <a:t>URS </a:t>
            </a:r>
            <a:r>
              <a:rPr lang="en-ZA" sz="1000" dirty="0" smtClean="0">
                <a:solidFill>
                  <a:prstClr val="black"/>
                </a:solidFill>
              </a:rPr>
              <a:t>approved</a:t>
            </a:r>
          </a:p>
          <a:p>
            <a:pPr marL="449263" lvl="2" indent="-187325" eaLnBrk="0" hangingPunct="0">
              <a:lnSpc>
                <a:spcPct val="150000"/>
              </a:lnSpc>
              <a:spcBef>
                <a:spcPct val="20000"/>
              </a:spcBef>
              <a:buClr>
                <a:srgbClr val="92D050"/>
              </a:buClr>
              <a:buFont typeface="Wingdings" pitchFamily="2" charset="2"/>
              <a:buChar char="l"/>
              <a:defRPr/>
            </a:pPr>
            <a:r>
              <a:rPr lang="en-ZA" sz="1000" dirty="0" smtClean="0">
                <a:solidFill>
                  <a:prstClr val="black"/>
                </a:solidFill>
              </a:rPr>
              <a:t>High level Functional Specification approved</a:t>
            </a:r>
          </a:p>
          <a:p>
            <a:pPr marL="449263" lvl="2" indent="-187325" eaLnBrk="0" hangingPunct="0">
              <a:lnSpc>
                <a:spcPct val="150000"/>
              </a:lnSpc>
              <a:spcBef>
                <a:spcPct val="20000"/>
              </a:spcBef>
              <a:buClr>
                <a:srgbClr val="92D050"/>
              </a:buClr>
              <a:buFont typeface="Wingdings" pitchFamily="2" charset="2"/>
              <a:buChar char="l"/>
              <a:defRPr/>
            </a:pPr>
            <a:endParaRPr lang="en-ZA" sz="1000" dirty="0" smtClean="0">
              <a:solidFill>
                <a:prstClr val="black"/>
              </a:solidFill>
            </a:endParaRPr>
          </a:p>
          <a:p>
            <a:pPr marL="449263" lvl="2" indent="-187325" eaLnBrk="0" hangingPunct="0">
              <a:lnSpc>
                <a:spcPct val="150000"/>
              </a:lnSpc>
              <a:spcBef>
                <a:spcPct val="20000"/>
              </a:spcBef>
              <a:buClr>
                <a:srgbClr val="92D050"/>
              </a:buClr>
              <a:buFont typeface="Wingdings" pitchFamily="2" charset="2"/>
              <a:buChar char="l"/>
              <a:defRPr/>
            </a:pPr>
            <a:endParaRPr lang="en-ZA" sz="1000" dirty="0" smtClean="0">
              <a:solidFill>
                <a:prstClr val="black"/>
              </a:solidFill>
            </a:endParaRPr>
          </a:p>
          <a:p>
            <a:pPr marL="449263" lvl="2" indent="-187325" eaLnBrk="0" hangingPunct="0">
              <a:lnSpc>
                <a:spcPct val="150000"/>
              </a:lnSpc>
              <a:spcBef>
                <a:spcPct val="20000"/>
              </a:spcBef>
              <a:buClr>
                <a:srgbClr val="92D050"/>
              </a:buClr>
              <a:buFont typeface="Wingdings" pitchFamily="2" charset="2"/>
              <a:buChar char="l"/>
              <a:defRPr/>
            </a:pPr>
            <a:endParaRPr lang="en-ZA" sz="1000" dirty="0" smtClean="0">
              <a:solidFill>
                <a:prstClr val="black"/>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xmlns="" val="3696462846"/>
              </p:ext>
            </p:extLst>
          </p:nvPr>
        </p:nvGraphicFramePr>
        <p:xfrm>
          <a:off x="6762326" y="2204859"/>
          <a:ext cx="5136830" cy="2485896"/>
        </p:xfrm>
        <a:graphic>
          <a:graphicData uri="http://schemas.openxmlformats.org/drawingml/2006/table">
            <a:tbl>
              <a:tblPr firstRow="1" bandRow="1"/>
              <a:tblGrid>
                <a:gridCol w="1881483">
                  <a:extLst>
                    <a:ext uri="{9D8B030D-6E8A-4147-A177-3AD203B41FA5}">
                      <a16:colId xmlns="" xmlns:a16="http://schemas.microsoft.com/office/drawing/2014/main" val="20000"/>
                    </a:ext>
                  </a:extLst>
                </a:gridCol>
                <a:gridCol w="1463375">
                  <a:extLst>
                    <a:ext uri="{9D8B030D-6E8A-4147-A177-3AD203B41FA5}">
                      <a16:colId xmlns="" xmlns:a16="http://schemas.microsoft.com/office/drawing/2014/main" val="20001"/>
                    </a:ext>
                  </a:extLst>
                </a:gridCol>
                <a:gridCol w="1791972">
                  <a:extLst>
                    <a:ext uri="{9D8B030D-6E8A-4147-A177-3AD203B41FA5}">
                      <a16:colId xmlns="" xmlns:a16="http://schemas.microsoft.com/office/drawing/2014/main" val="20002"/>
                    </a:ext>
                  </a:extLst>
                </a:gridCol>
              </a:tblGrid>
              <a:tr h="47811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94000"/>
                        </a:lnSpc>
                        <a:spcBef>
                          <a:spcPct val="30000"/>
                        </a:spcBef>
                        <a:spcAft>
                          <a:spcPct val="0"/>
                        </a:spcAft>
                        <a:buClrTx/>
                        <a:buSzTx/>
                        <a:buFontTx/>
                        <a:buNone/>
                        <a:tabLst/>
                      </a:pPr>
                      <a:r>
                        <a:rPr kumimoji="0" lang="en-AU" altLang="zh-CN" sz="900" b="1" i="0" u="none" strike="noStrike" cap="none" normalizeH="0" baseline="0" dirty="0" smtClean="0">
                          <a:ln>
                            <a:noFill/>
                          </a:ln>
                          <a:solidFill>
                            <a:schemeClr val="bg1"/>
                          </a:solidFill>
                          <a:effectLst/>
                          <a:latin typeface="+mj-lt"/>
                          <a:ea typeface="宋体" pitchFamily="2" charset="-122"/>
                          <a:cs typeface="Arial" charset="0"/>
                        </a:rPr>
                        <a:t>Deliverable</a:t>
                      </a:r>
                    </a:p>
                  </a:txBody>
                  <a:tcPr marL="119945" marR="119945" marT="46733" marB="46733" anchor="b" horzOverflow="overflow">
                    <a:lnL w="12700" cmpd="sng">
                      <a:solidFill>
                        <a:srgbClr val="FFFFFF"/>
                      </a:solidFill>
                    </a:lnL>
                    <a:lnR w="12700" cap="flat" cmpd="sng" algn="ctr">
                      <a:solidFill>
                        <a:schemeClr val="tx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A44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94000"/>
                        </a:lnSpc>
                        <a:spcBef>
                          <a:spcPct val="30000"/>
                        </a:spcBef>
                        <a:spcAft>
                          <a:spcPct val="0"/>
                        </a:spcAft>
                        <a:buClrTx/>
                        <a:buSzTx/>
                        <a:buFontTx/>
                        <a:buNone/>
                        <a:tabLst/>
                      </a:pPr>
                      <a:r>
                        <a:rPr kumimoji="0" lang="en-AU" altLang="zh-CN" sz="900" b="1" i="0" u="none" strike="noStrike" cap="none" normalizeH="0" baseline="0" dirty="0" smtClean="0">
                          <a:ln>
                            <a:noFill/>
                          </a:ln>
                          <a:solidFill>
                            <a:schemeClr val="bg1"/>
                          </a:solidFill>
                          <a:effectLst/>
                          <a:latin typeface="+mj-lt"/>
                          <a:ea typeface="宋体" pitchFamily="2" charset="-122"/>
                          <a:cs typeface="Arial" charset="0"/>
                        </a:rPr>
                        <a:t>Expected</a:t>
                      </a:r>
                    </a:p>
                    <a:p>
                      <a:pPr marL="0" marR="0" lvl="0" indent="0" algn="l" defTabSz="914400" rtl="0" eaLnBrk="1" fontAlgn="base" latinLnBrk="0" hangingPunct="1">
                        <a:lnSpc>
                          <a:spcPct val="94000"/>
                        </a:lnSpc>
                        <a:spcBef>
                          <a:spcPct val="30000"/>
                        </a:spcBef>
                        <a:spcAft>
                          <a:spcPct val="0"/>
                        </a:spcAft>
                        <a:buClrTx/>
                        <a:buSzTx/>
                        <a:buFontTx/>
                        <a:buNone/>
                        <a:tabLst/>
                      </a:pPr>
                      <a:r>
                        <a:rPr kumimoji="0" lang="en-AU" altLang="zh-CN" sz="900" b="1" i="0" u="none" strike="noStrike" cap="none" normalizeH="0" baseline="0" dirty="0" smtClean="0">
                          <a:ln>
                            <a:noFill/>
                          </a:ln>
                          <a:solidFill>
                            <a:schemeClr val="bg1"/>
                          </a:solidFill>
                          <a:effectLst/>
                          <a:latin typeface="+mj-lt"/>
                          <a:ea typeface="宋体" pitchFamily="2" charset="-122"/>
                          <a:cs typeface="Arial" charset="0"/>
                        </a:rPr>
                        <a:t>End Date</a:t>
                      </a:r>
                    </a:p>
                  </a:txBody>
                  <a:tcPr marL="119945" marR="119945" marT="46733" marB="4673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A44F"/>
                    </a:solidFill>
                  </a:tcPr>
                </a:tc>
                <a:tc>
                  <a:txBody>
                    <a:bodyPr/>
                    <a:lstStyle/>
                    <a:p>
                      <a:pPr marL="0" marR="0" lvl="0" indent="0" algn="l" defTabSz="914400" rtl="0" eaLnBrk="1" fontAlgn="base" latinLnBrk="0" hangingPunct="1">
                        <a:lnSpc>
                          <a:spcPct val="94000"/>
                        </a:lnSpc>
                        <a:spcBef>
                          <a:spcPct val="30000"/>
                        </a:spcBef>
                        <a:spcAft>
                          <a:spcPct val="0"/>
                        </a:spcAft>
                        <a:buClrTx/>
                        <a:buSzTx/>
                        <a:buFontTx/>
                        <a:buNone/>
                        <a:tabLst/>
                      </a:pPr>
                      <a:r>
                        <a:rPr kumimoji="0" lang="en-AU" altLang="zh-CN" sz="900" b="1" i="0" u="none" strike="noStrike" cap="none" normalizeH="0" baseline="0" dirty="0" smtClean="0">
                          <a:ln>
                            <a:noFill/>
                          </a:ln>
                          <a:solidFill>
                            <a:schemeClr val="bg1"/>
                          </a:solidFill>
                          <a:effectLst/>
                          <a:latin typeface="+mj-lt"/>
                          <a:ea typeface="宋体" pitchFamily="2" charset="-122"/>
                          <a:cs typeface="Arial" charset="0"/>
                        </a:rPr>
                        <a:t>% Complete</a:t>
                      </a:r>
                    </a:p>
                  </a:txBody>
                  <a:tcPr marL="119945" marR="119945" marT="46733" marB="46733" anchor="b" horzOverflow="overflow">
                    <a:lnL w="12700" cap="flat" cmpd="sng" algn="ctr">
                      <a:solidFill>
                        <a:schemeClr val="tx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A44F"/>
                    </a:solidFill>
                  </a:tcPr>
                </a:tc>
                <a:extLst>
                  <a:ext uri="{0D108BD9-81ED-4DB2-BD59-A6C34878D82A}">
                    <a16:rowId xmlns="" xmlns:a16="http://schemas.microsoft.com/office/drawing/2014/main" val="10000"/>
                  </a:ext>
                </a:extLst>
              </a:tr>
              <a:tr h="178713">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Schedule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l" rtl="0" fontAlgn="ctr"/>
                      <a:r>
                        <a:rPr lang="en-US" sz="900" b="0" i="0" u="none" strike="noStrike" dirty="0" smtClean="0">
                          <a:solidFill>
                            <a:schemeClr val="tx1"/>
                          </a:solidFill>
                          <a:effectLst/>
                          <a:latin typeface="Arial" panose="020B0604020202020204" pitchFamily="34" charset="0"/>
                          <a:cs typeface="Arial" panose="020B0604020202020204" pitchFamily="34" charset="0"/>
                        </a:rPr>
                        <a:t>26.06.2019</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tc>
                  <a:txBody>
                    <a:bodyPr/>
                    <a:lstStyle/>
                    <a:p>
                      <a:pPr algn="ctr"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100%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extLst>
                  <a:ext uri="{0D108BD9-81ED-4DB2-BD59-A6C34878D82A}">
                    <a16:rowId xmlns="" xmlns:a16="http://schemas.microsoft.com/office/drawing/2014/main" val="10002"/>
                  </a:ext>
                </a:extLst>
              </a:tr>
              <a:tr h="289876">
                <a:tc>
                  <a:txBody>
                    <a:bodyPr/>
                    <a:lstStyle/>
                    <a:p>
                      <a:pPr algn="l" rtl="0" fontAlgn="ctr"/>
                      <a:r>
                        <a:rPr lang="en-ZA" sz="900" b="0" i="0" u="none" strike="noStrike" dirty="0" smtClean="0">
                          <a:solidFill>
                            <a:srgbClr val="000000"/>
                          </a:solidFill>
                          <a:effectLst/>
                          <a:latin typeface="Arial" panose="020B0604020202020204" pitchFamily="34" charset="0"/>
                          <a:cs typeface="Arial" panose="020B0604020202020204" pitchFamily="34" charset="0"/>
                        </a:rPr>
                        <a:t>Development  of Parental Benefit</a:t>
                      </a: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rtl="0" fontAlgn="ctr"/>
                      <a:r>
                        <a:rPr lang="en-US" sz="900" b="0" i="0" u="none" strike="noStrike" dirty="0" smtClean="0">
                          <a:solidFill>
                            <a:schemeClr val="tx1"/>
                          </a:solidFill>
                          <a:effectLst/>
                          <a:latin typeface="Arial" panose="020B0604020202020204" pitchFamily="34" charset="0"/>
                          <a:cs typeface="Arial" panose="020B0604020202020204" pitchFamily="34" charset="0"/>
                        </a:rPr>
                        <a:t>12.07.2019</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rtl="0" fontAlgn="ctr"/>
                      <a:r>
                        <a:rPr lang="en-US" sz="900" b="0" i="0" u="none" strike="noStrike" dirty="0" smtClean="0">
                          <a:solidFill>
                            <a:schemeClr val="tx1"/>
                          </a:solidFill>
                          <a:effectLst/>
                          <a:latin typeface="Arial" panose="020B0604020202020204" pitchFamily="34" charset="0"/>
                          <a:cs typeface="Arial" panose="020B0604020202020204" pitchFamily="34" charset="0"/>
                        </a:rPr>
                        <a:t>66%</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05"/>
                  </a:ext>
                </a:extLst>
              </a:tr>
              <a:tr h="1962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panose="020B0604020202020204" pitchFamily="34" charset="0"/>
                          <a:cs typeface="Arial" panose="020B0604020202020204" pitchFamily="34" charset="0"/>
                        </a:rPr>
                        <a:t>QA and UAT</a:t>
                      </a: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900" b="0" i="0" u="none" strike="noStrike" dirty="0" smtClean="0">
                          <a:solidFill>
                            <a:schemeClr val="tx1"/>
                          </a:solidFill>
                          <a:effectLst/>
                          <a:latin typeface="Arial" panose="020B0604020202020204" pitchFamily="34" charset="0"/>
                          <a:cs typeface="Arial" panose="020B0604020202020204" pitchFamily="34" charset="0"/>
                        </a:rPr>
                        <a:t>26.08.2019</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232846">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Training Strategy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Arial" panose="020B0604020202020204" pitchFamily="34" charset="0"/>
                          <a:cs typeface="Arial" panose="020B0604020202020204" pitchFamily="34" charset="0"/>
                        </a:rPr>
                        <a:t>24.05.2019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panose="020B0604020202020204" pitchFamily="34" charset="0"/>
                          <a:cs typeface="Arial" panose="020B0604020202020204" pitchFamily="34" charset="0"/>
                        </a:rPr>
                        <a:t>0%</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7"/>
                  </a:ext>
                </a:extLst>
              </a:tr>
              <a:tr h="232846">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Change Strategy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Arial" panose="020B0604020202020204" pitchFamily="34" charset="0"/>
                          <a:cs typeface="Arial" panose="020B0604020202020204" pitchFamily="34" charset="0"/>
                        </a:rPr>
                        <a:t>24.05.2019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panose="020B0604020202020204" pitchFamily="34" charset="0"/>
                          <a:cs typeface="Arial" panose="020B0604020202020204" pitchFamily="34" charset="0"/>
                        </a:rPr>
                        <a:t>0%</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8"/>
                  </a:ext>
                </a:extLst>
              </a:tr>
              <a:tr h="232846">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Comms Strategy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Arial" panose="020B0604020202020204" pitchFamily="34" charset="0"/>
                          <a:cs typeface="Arial" panose="020B0604020202020204" pitchFamily="34" charset="0"/>
                        </a:rPr>
                        <a:t>24.05.2019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Arial" panose="020B0604020202020204" pitchFamily="34" charset="0"/>
                          <a:ea typeface="+mn-ea"/>
                          <a:cs typeface="Arial" panose="020B0604020202020204" pitchFamily="34" charset="0"/>
                        </a:rPr>
                        <a:t>33%</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9"/>
                  </a:ext>
                </a:extLst>
              </a:tr>
              <a:tr h="232846">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SOGs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Arial" panose="020B0604020202020204" pitchFamily="34" charset="0"/>
                          <a:cs typeface="Arial" panose="020B0604020202020204" pitchFamily="34" charset="0"/>
                        </a:rPr>
                        <a:t>29.07.2019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Arial" panose="020B0604020202020204" pitchFamily="34" charset="0"/>
                          <a:ea typeface="+mn-ea"/>
                          <a:cs typeface="Arial" panose="020B0604020202020204" pitchFamily="34" charset="0"/>
                        </a:rPr>
                        <a:t>40%</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11"/>
                  </a:ext>
                </a:extLst>
              </a:tr>
              <a:tr h="232846">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Regulations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chemeClr val="tx1"/>
                        </a:solidFill>
                        <a:effectLst/>
                        <a:latin typeface="Arial" panose="020B0604020202020204" pitchFamily="34" charset="0"/>
                        <a:cs typeface="Arial" panose="020B060402020202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effectLst/>
                          <a:latin typeface="Arial" panose="020B0604020202020204" pitchFamily="34" charset="0"/>
                          <a:ea typeface="+mn-ea"/>
                          <a:cs typeface="Arial" panose="020B0604020202020204" pitchFamily="34" charset="0"/>
                        </a:rPr>
                        <a:t>7%</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13"/>
                  </a:ext>
                </a:extLst>
              </a:tr>
              <a:tr h="178713">
                <a:tc>
                  <a:txBody>
                    <a:bodyPr/>
                    <a:lstStyle/>
                    <a:p>
                      <a:pPr algn="l" rtl="0" fontAlgn="ctr"/>
                      <a:r>
                        <a:rPr lang="en-US" sz="900" b="0" i="0" u="none" strike="noStrike" dirty="0" smtClean="0">
                          <a:solidFill>
                            <a:srgbClr val="000000"/>
                          </a:solidFill>
                          <a:effectLst/>
                          <a:latin typeface="Arial" panose="020B0604020202020204" pitchFamily="34" charset="0"/>
                          <a:cs typeface="Arial" panose="020B0604020202020204" pitchFamily="34" charset="0"/>
                        </a:rPr>
                        <a:t>Deployment to PROD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9525" marB="0" anchor="ctr">
                    <a:lnL w="12700" cmpd="sng">
                      <a:solidFill>
                        <a:srgbClr val="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Arial" panose="020B0604020202020204" pitchFamily="34" charset="0"/>
                          <a:cs typeface="Arial" panose="020B0604020202020204" pitchFamily="34" charset="0"/>
                        </a:rPr>
                        <a:t>01.08.2019</a:t>
                      </a: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Arial" panose="020B0604020202020204" pitchFamily="34" charset="0"/>
                          <a:cs typeface="Arial" panose="020B0604020202020204" pitchFamily="34" charset="0"/>
                        </a:rPr>
                        <a:t>0%</a:t>
                      </a:r>
                    </a:p>
                  </a:txBody>
                  <a:tcPr marL="12700" marR="12700" marT="9525" marB="0" anchor="ctr">
                    <a:lnL w="12700" cap="flat" cmpd="sng" algn="ctr">
                      <a:solidFill>
                        <a:schemeClr val="tx1"/>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
        <p:nvSpPr>
          <p:cNvPr id="26" name="Oval 306"/>
          <p:cNvSpPr>
            <a:spLocks noChangeArrowheads="1"/>
          </p:cNvSpPr>
          <p:nvPr/>
        </p:nvSpPr>
        <p:spPr bwMode="auto">
          <a:xfrm>
            <a:off x="10566400" y="1524000"/>
            <a:ext cx="319616" cy="246062"/>
          </a:xfrm>
          <a:prstGeom prst="ellipse">
            <a:avLst/>
          </a:prstGeom>
          <a:solidFill>
            <a:srgbClr val="EEB500"/>
          </a:solidFill>
          <a:ln w="12700">
            <a:solidFill>
              <a:schemeClr val="tx1"/>
            </a:solidFill>
            <a:round/>
            <a:headEnd/>
            <a:tailEnd/>
          </a:ln>
        </p:spPr>
        <p:txBody>
          <a:bodyPr wrap="none" anchor="ctr"/>
          <a:lstStyle>
            <a:lvl1pPr eaLnBrk="0" hangingPunct="0">
              <a:spcBef>
                <a:spcPct val="20000"/>
              </a:spcBef>
              <a:buClr>
                <a:schemeClr val="bg2"/>
              </a:buClr>
              <a:buFont typeface="Wingdings" pitchFamily="2" charset="2"/>
              <a:buChar char="§"/>
              <a:defRPr sz="1400">
                <a:solidFill>
                  <a:schemeClr val="tx1"/>
                </a:solidFill>
                <a:latin typeface="Arial" charset="0"/>
                <a:ea typeface="MS PGothic" pitchFamily="34" charset="-128"/>
                <a:cs typeface="Arial" charset="0"/>
              </a:defRPr>
            </a:lvl1pPr>
            <a:lvl2pPr marL="742950" indent="-285750" eaLnBrk="0" hangingPunct="0">
              <a:spcBef>
                <a:spcPct val="20000"/>
              </a:spcBef>
              <a:buClr>
                <a:schemeClr val="bg2"/>
              </a:buClr>
              <a:buFont typeface="Arial" charset="0"/>
              <a:buChar char="–"/>
              <a:defRPr sz="1200">
                <a:solidFill>
                  <a:schemeClr val="tx1"/>
                </a:solidFill>
                <a:latin typeface="Arial" charset="0"/>
                <a:ea typeface="MS PGothic" pitchFamily="34" charset="-128"/>
                <a:cs typeface="Arial" charset="0"/>
              </a:defRPr>
            </a:lvl2pPr>
            <a:lvl3pPr marL="1143000" indent="-228600" eaLnBrk="0" hangingPunct="0">
              <a:spcBef>
                <a:spcPct val="20000"/>
              </a:spcBef>
              <a:buFont typeface="Wingdings" pitchFamily="2" charset="2"/>
              <a:buChar char="§"/>
              <a:defRPr sz="1000">
                <a:solidFill>
                  <a:schemeClr val="tx1"/>
                </a:solidFill>
                <a:latin typeface="Arial" charset="0"/>
                <a:ea typeface="MS PGothic" pitchFamily="34" charset="-128"/>
                <a:cs typeface="Arial" charset="0"/>
              </a:defRPr>
            </a:lvl3pPr>
            <a:lvl4pPr marL="1600200" indent="-228600" eaLnBrk="0" hangingPunct="0">
              <a:spcBef>
                <a:spcPct val="20000"/>
              </a:spcBef>
              <a:buClr>
                <a:schemeClr val="bg2"/>
              </a:buClr>
              <a:buFont typeface="Arial" charset="0"/>
              <a:buChar char="–"/>
              <a:defRPr sz="900">
                <a:solidFill>
                  <a:schemeClr val="tx1"/>
                </a:solidFill>
                <a:latin typeface="Arial" charset="0"/>
                <a:ea typeface="MS PGothic" pitchFamily="34" charset="-128"/>
                <a:cs typeface="Arial" charset="0"/>
              </a:defRPr>
            </a:lvl4pPr>
            <a:lvl5pPr marL="2057400" indent="-228600" eaLnBrk="0" hangingPunct="0">
              <a:spcBef>
                <a:spcPct val="20000"/>
              </a:spcBef>
              <a:buClr>
                <a:schemeClr val="bg2"/>
              </a:buClr>
              <a:buFont typeface="Wingdings" pitchFamily="2" charset="2"/>
              <a:buChar char="§"/>
              <a:defRPr sz="8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9pPr>
          </a:lstStyle>
          <a:p>
            <a:pPr algn="ctr" fontAlgn="base">
              <a:spcBef>
                <a:spcPct val="0"/>
              </a:spcBef>
              <a:spcAft>
                <a:spcPct val="0"/>
              </a:spcAft>
              <a:buClrTx/>
              <a:buFontTx/>
              <a:buNone/>
            </a:pPr>
            <a:r>
              <a:rPr lang="en-AU" altLang="zh-CN" sz="800" dirty="0">
                <a:solidFill>
                  <a:prstClr val="black"/>
                </a:solidFill>
                <a:ea typeface="SimSun" pitchFamily="2" charset="-122"/>
              </a:rPr>
              <a:t>A</a:t>
            </a:r>
          </a:p>
        </p:txBody>
      </p:sp>
      <p:sp>
        <p:nvSpPr>
          <p:cNvPr id="27" name="Oval 306"/>
          <p:cNvSpPr>
            <a:spLocks noChangeArrowheads="1"/>
          </p:cNvSpPr>
          <p:nvPr/>
        </p:nvSpPr>
        <p:spPr bwMode="auto">
          <a:xfrm>
            <a:off x="9144000" y="1506538"/>
            <a:ext cx="319616" cy="246062"/>
          </a:xfrm>
          <a:prstGeom prst="ellipse">
            <a:avLst/>
          </a:prstGeom>
          <a:solidFill>
            <a:srgbClr val="FF0000"/>
          </a:solidFill>
          <a:ln w="12700">
            <a:solidFill>
              <a:schemeClr val="tx1"/>
            </a:solidFill>
            <a:round/>
            <a:headEnd/>
            <a:tailEnd/>
          </a:ln>
        </p:spPr>
        <p:txBody>
          <a:bodyPr wrap="none" anchor="ctr"/>
          <a:lstStyle>
            <a:lvl1pPr eaLnBrk="0" hangingPunct="0">
              <a:spcBef>
                <a:spcPct val="20000"/>
              </a:spcBef>
              <a:buClr>
                <a:schemeClr val="bg2"/>
              </a:buClr>
              <a:buFont typeface="Wingdings" pitchFamily="2" charset="2"/>
              <a:buChar char="§"/>
              <a:defRPr sz="1400">
                <a:solidFill>
                  <a:schemeClr val="tx1"/>
                </a:solidFill>
                <a:latin typeface="Arial" charset="0"/>
                <a:ea typeface="MS PGothic" pitchFamily="34" charset="-128"/>
                <a:cs typeface="Arial" charset="0"/>
              </a:defRPr>
            </a:lvl1pPr>
            <a:lvl2pPr marL="742950" indent="-285750" eaLnBrk="0" hangingPunct="0">
              <a:spcBef>
                <a:spcPct val="20000"/>
              </a:spcBef>
              <a:buClr>
                <a:schemeClr val="bg2"/>
              </a:buClr>
              <a:buFont typeface="Arial" charset="0"/>
              <a:buChar char="–"/>
              <a:defRPr sz="1200">
                <a:solidFill>
                  <a:schemeClr val="tx1"/>
                </a:solidFill>
                <a:latin typeface="Arial" charset="0"/>
                <a:ea typeface="MS PGothic" pitchFamily="34" charset="-128"/>
                <a:cs typeface="Arial" charset="0"/>
              </a:defRPr>
            </a:lvl2pPr>
            <a:lvl3pPr marL="1143000" indent="-228600" eaLnBrk="0" hangingPunct="0">
              <a:spcBef>
                <a:spcPct val="20000"/>
              </a:spcBef>
              <a:buFont typeface="Wingdings" pitchFamily="2" charset="2"/>
              <a:buChar char="§"/>
              <a:defRPr sz="1000">
                <a:solidFill>
                  <a:schemeClr val="tx1"/>
                </a:solidFill>
                <a:latin typeface="Arial" charset="0"/>
                <a:ea typeface="MS PGothic" pitchFamily="34" charset="-128"/>
                <a:cs typeface="Arial" charset="0"/>
              </a:defRPr>
            </a:lvl3pPr>
            <a:lvl4pPr marL="1600200" indent="-228600" eaLnBrk="0" hangingPunct="0">
              <a:spcBef>
                <a:spcPct val="20000"/>
              </a:spcBef>
              <a:buClr>
                <a:schemeClr val="bg2"/>
              </a:buClr>
              <a:buFont typeface="Arial" charset="0"/>
              <a:buChar char="–"/>
              <a:defRPr sz="900">
                <a:solidFill>
                  <a:schemeClr val="tx1"/>
                </a:solidFill>
                <a:latin typeface="Arial" charset="0"/>
                <a:ea typeface="MS PGothic" pitchFamily="34" charset="-128"/>
                <a:cs typeface="Arial" charset="0"/>
              </a:defRPr>
            </a:lvl4pPr>
            <a:lvl5pPr marL="2057400" indent="-228600" eaLnBrk="0" hangingPunct="0">
              <a:spcBef>
                <a:spcPct val="20000"/>
              </a:spcBef>
              <a:buClr>
                <a:schemeClr val="bg2"/>
              </a:buClr>
              <a:buFont typeface="Wingdings" pitchFamily="2" charset="2"/>
              <a:buChar char="§"/>
              <a:defRPr sz="8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9pPr>
          </a:lstStyle>
          <a:p>
            <a:pPr algn="ctr" fontAlgn="base">
              <a:spcBef>
                <a:spcPct val="0"/>
              </a:spcBef>
              <a:spcAft>
                <a:spcPct val="0"/>
              </a:spcAft>
              <a:buClrTx/>
              <a:buFontTx/>
              <a:buNone/>
            </a:pPr>
            <a:r>
              <a:rPr lang="en-AU" altLang="zh-CN" sz="800" dirty="0" smtClean="0">
                <a:solidFill>
                  <a:prstClr val="black"/>
                </a:solidFill>
                <a:ea typeface="SimSun" pitchFamily="2" charset="-122"/>
              </a:rPr>
              <a:t>R </a:t>
            </a:r>
            <a:endParaRPr lang="en-AU" altLang="zh-CN" sz="800" dirty="0">
              <a:solidFill>
                <a:prstClr val="black"/>
              </a:solidFill>
              <a:ea typeface="SimSun" pitchFamily="2" charset="-122"/>
            </a:endParaRPr>
          </a:p>
        </p:txBody>
      </p:sp>
      <p:sp>
        <p:nvSpPr>
          <p:cNvPr id="28" name="Oval 306"/>
          <p:cNvSpPr>
            <a:spLocks noChangeArrowheads="1"/>
          </p:cNvSpPr>
          <p:nvPr/>
        </p:nvSpPr>
        <p:spPr bwMode="auto">
          <a:xfrm>
            <a:off x="7579152" y="1553368"/>
            <a:ext cx="319616" cy="246062"/>
          </a:xfrm>
          <a:prstGeom prst="ellipse">
            <a:avLst/>
          </a:prstGeom>
          <a:solidFill>
            <a:srgbClr val="00FF00"/>
          </a:solidFill>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spcBef>
                <a:spcPct val="20000"/>
              </a:spcBef>
              <a:buClr>
                <a:schemeClr val="bg2"/>
              </a:buClr>
              <a:buFont typeface="Wingdings" pitchFamily="2" charset="2"/>
              <a:buChar char="§"/>
              <a:defRPr sz="1400">
                <a:solidFill>
                  <a:schemeClr val="tx1"/>
                </a:solidFill>
                <a:latin typeface="Arial" charset="0"/>
                <a:ea typeface="MS PGothic" pitchFamily="34" charset="-128"/>
                <a:cs typeface="Arial" charset="0"/>
              </a:defRPr>
            </a:lvl1pPr>
            <a:lvl2pPr marL="742950" indent="-285750" eaLnBrk="0" hangingPunct="0">
              <a:spcBef>
                <a:spcPct val="20000"/>
              </a:spcBef>
              <a:buClr>
                <a:schemeClr val="bg2"/>
              </a:buClr>
              <a:buFont typeface="Arial" charset="0"/>
              <a:buChar char="–"/>
              <a:defRPr sz="1200">
                <a:solidFill>
                  <a:schemeClr val="tx1"/>
                </a:solidFill>
                <a:latin typeface="Arial" charset="0"/>
                <a:ea typeface="MS PGothic" pitchFamily="34" charset="-128"/>
                <a:cs typeface="Arial" charset="0"/>
              </a:defRPr>
            </a:lvl2pPr>
            <a:lvl3pPr marL="1143000" indent="-228600" eaLnBrk="0" hangingPunct="0">
              <a:spcBef>
                <a:spcPct val="20000"/>
              </a:spcBef>
              <a:buFont typeface="Wingdings" pitchFamily="2" charset="2"/>
              <a:buChar char="§"/>
              <a:defRPr sz="1000">
                <a:solidFill>
                  <a:schemeClr val="tx1"/>
                </a:solidFill>
                <a:latin typeface="Arial" charset="0"/>
                <a:ea typeface="MS PGothic" pitchFamily="34" charset="-128"/>
                <a:cs typeface="Arial" charset="0"/>
              </a:defRPr>
            </a:lvl3pPr>
            <a:lvl4pPr marL="1600200" indent="-228600" eaLnBrk="0" hangingPunct="0">
              <a:spcBef>
                <a:spcPct val="20000"/>
              </a:spcBef>
              <a:buClr>
                <a:schemeClr val="bg2"/>
              </a:buClr>
              <a:buFont typeface="Arial" charset="0"/>
              <a:buChar char="–"/>
              <a:defRPr sz="900">
                <a:solidFill>
                  <a:schemeClr val="tx1"/>
                </a:solidFill>
                <a:latin typeface="Arial" charset="0"/>
                <a:ea typeface="MS PGothic" pitchFamily="34" charset="-128"/>
                <a:cs typeface="Arial" charset="0"/>
              </a:defRPr>
            </a:lvl4pPr>
            <a:lvl5pPr marL="2057400" indent="-228600" eaLnBrk="0" hangingPunct="0">
              <a:spcBef>
                <a:spcPct val="20000"/>
              </a:spcBef>
              <a:buClr>
                <a:schemeClr val="bg2"/>
              </a:buClr>
              <a:buFont typeface="Wingdings" pitchFamily="2" charset="2"/>
              <a:buChar char="§"/>
              <a:defRPr sz="800">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lr>
                <a:schemeClr val="bg2"/>
              </a:buClr>
              <a:buFont typeface="Wingdings" pitchFamily="2" charset="2"/>
              <a:buChar char="§"/>
              <a:defRPr sz="800">
                <a:solidFill>
                  <a:schemeClr val="tx1"/>
                </a:solidFill>
                <a:latin typeface="Arial" charset="0"/>
                <a:ea typeface="MS PGothic" pitchFamily="34" charset="-128"/>
                <a:cs typeface="Arial" charset="0"/>
              </a:defRPr>
            </a:lvl9pPr>
          </a:lstStyle>
          <a:p>
            <a:pPr algn="ctr" fontAlgn="base">
              <a:spcBef>
                <a:spcPct val="0"/>
              </a:spcBef>
              <a:spcAft>
                <a:spcPct val="0"/>
              </a:spcAft>
              <a:buClrTx/>
              <a:buFontTx/>
              <a:buNone/>
            </a:pPr>
            <a:r>
              <a:rPr lang="en-AU" altLang="zh-CN" sz="800" dirty="0" smtClean="0">
                <a:solidFill>
                  <a:prstClr val="black"/>
                </a:solidFill>
                <a:ea typeface="SimSun" pitchFamily="2" charset="-122"/>
              </a:rPr>
              <a:t>G</a:t>
            </a:r>
            <a:endParaRPr lang="en-AU" altLang="zh-CN" sz="800" dirty="0">
              <a:solidFill>
                <a:prstClr val="black"/>
              </a:solidFill>
              <a:ea typeface="SimSun" pitchFamily="2" charset="-122"/>
            </a:endParaRPr>
          </a:p>
        </p:txBody>
      </p:sp>
      <p:sp>
        <p:nvSpPr>
          <p:cNvPr id="30" name="Rectangle 29"/>
          <p:cNvSpPr/>
          <p:nvPr/>
        </p:nvSpPr>
        <p:spPr>
          <a:xfrm>
            <a:off x="425412" y="5236157"/>
            <a:ext cx="6203112" cy="1428083"/>
          </a:xfrm>
          <a:prstGeom prst="rect">
            <a:avLst/>
          </a:prstGeom>
        </p:spPr>
        <p:txBody>
          <a:bodyPr wrap="square">
            <a:spAutoFit/>
          </a:bodyPr>
          <a:lstStyle/>
          <a:p>
            <a:pPr marL="449263" lvl="2" indent="-187325" eaLnBrk="0" hangingPunct="0">
              <a:spcBef>
                <a:spcPct val="20000"/>
              </a:spcBef>
              <a:buClr>
                <a:srgbClr val="92D050"/>
              </a:buClr>
              <a:buFont typeface="Wingdings" pitchFamily="2" charset="2"/>
              <a:buChar char="l"/>
              <a:defRPr/>
            </a:pPr>
            <a:endParaRPr lang="en-ZA" sz="1100" dirty="0" smtClean="0">
              <a:solidFill>
                <a:prstClr val="black"/>
              </a:solidFill>
            </a:endParaRPr>
          </a:p>
          <a:p>
            <a:pPr marL="449263" lvl="2" indent="-187325" eaLnBrk="0" hangingPunct="0">
              <a:spcBef>
                <a:spcPct val="20000"/>
              </a:spcBef>
              <a:buClr>
                <a:srgbClr val="92D050"/>
              </a:buClr>
              <a:buFont typeface="Wingdings" pitchFamily="2" charset="2"/>
              <a:buChar char="l"/>
              <a:defRPr/>
            </a:pPr>
            <a:r>
              <a:rPr lang="en-ZA" sz="1100" dirty="0" smtClean="0">
                <a:solidFill>
                  <a:prstClr val="black"/>
                </a:solidFill>
              </a:rPr>
              <a:t>Acceptance  </a:t>
            </a:r>
            <a:r>
              <a:rPr lang="en-ZA" sz="1100" dirty="0">
                <a:solidFill>
                  <a:prstClr val="black"/>
                </a:solidFill>
              </a:rPr>
              <a:t>of  Project Plan by SteerCo – </a:t>
            </a:r>
            <a:r>
              <a:rPr lang="en-ZA" sz="1100" dirty="0" smtClean="0">
                <a:solidFill>
                  <a:prstClr val="black"/>
                </a:solidFill>
              </a:rPr>
              <a:t>01/07/2019</a:t>
            </a:r>
          </a:p>
          <a:p>
            <a:pPr marL="449263" lvl="2" indent="-187325" eaLnBrk="0" hangingPunct="0">
              <a:spcBef>
                <a:spcPct val="20000"/>
              </a:spcBef>
              <a:buClr>
                <a:srgbClr val="92D050"/>
              </a:buClr>
              <a:buFont typeface="Wingdings" pitchFamily="2" charset="2"/>
              <a:buChar char="l"/>
              <a:defRPr/>
            </a:pPr>
            <a:r>
              <a:rPr lang="en-ZA" sz="1100" dirty="0" smtClean="0">
                <a:solidFill>
                  <a:prstClr val="black"/>
                </a:solidFill>
              </a:rPr>
              <a:t>100% development progress</a:t>
            </a:r>
          </a:p>
          <a:p>
            <a:pPr marL="449263" lvl="2" indent="-187325" eaLnBrk="0" hangingPunct="0">
              <a:spcBef>
                <a:spcPct val="20000"/>
              </a:spcBef>
              <a:buClr>
                <a:srgbClr val="92D050"/>
              </a:buClr>
              <a:buFont typeface="Wingdings" pitchFamily="2" charset="2"/>
              <a:buChar char="l"/>
              <a:defRPr/>
            </a:pPr>
            <a:r>
              <a:rPr lang="en-ZA" sz="1100" dirty="0" smtClean="0">
                <a:solidFill>
                  <a:prstClr val="black"/>
                </a:solidFill>
              </a:rPr>
              <a:t>Submission and presentation of Communication , Training &amp; Change </a:t>
            </a:r>
            <a:r>
              <a:rPr lang="en-ZA" sz="1100" dirty="0">
                <a:solidFill>
                  <a:prstClr val="black"/>
                </a:solidFill>
              </a:rPr>
              <a:t>Management </a:t>
            </a:r>
            <a:r>
              <a:rPr lang="en-ZA" sz="1100" dirty="0" smtClean="0">
                <a:solidFill>
                  <a:prstClr val="black"/>
                </a:solidFill>
              </a:rPr>
              <a:t>Strategies.</a:t>
            </a:r>
          </a:p>
          <a:p>
            <a:pPr marL="449263" lvl="2" indent="-187325" eaLnBrk="0" hangingPunct="0">
              <a:spcBef>
                <a:spcPct val="20000"/>
              </a:spcBef>
              <a:buClr>
                <a:srgbClr val="92D050"/>
              </a:buClr>
              <a:buFont typeface="Wingdings" pitchFamily="2" charset="2"/>
              <a:buChar char="l"/>
              <a:defRPr/>
            </a:pPr>
            <a:endParaRPr lang="en-ZA" sz="1100" dirty="0" smtClean="0">
              <a:solidFill>
                <a:prstClr val="black"/>
              </a:solidFill>
            </a:endParaRPr>
          </a:p>
          <a:p>
            <a:pPr marL="638175" lvl="2" indent="-180975" eaLnBrk="0" hangingPunct="0">
              <a:spcBef>
                <a:spcPct val="20000"/>
              </a:spcBef>
              <a:buClr>
                <a:srgbClr val="92D050"/>
              </a:buClr>
              <a:buFont typeface="Wingdings" pitchFamily="2" charset="2"/>
              <a:buChar char="l"/>
              <a:defRPr/>
            </a:pPr>
            <a:endParaRPr lang="en-ZA" sz="1000" dirty="0" smtClean="0">
              <a:solidFill>
                <a:prstClr val="black"/>
              </a:solidFill>
            </a:endParaRPr>
          </a:p>
        </p:txBody>
      </p:sp>
      <p:sp>
        <p:nvSpPr>
          <p:cNvPr id="32" name="Rectangle 31"/>
          <p:cNvSpPr/>
          <p:nvPr/>
        </p:nvSpPr>
        <p:spPr>
          <a:xfrm>
            <a:off x="488137" y="3259147"/>
            <a:ext cx="6236024" cy="1800493"/>
          </a:xfrm>
          <a:prstGeom prst="rect">
            <a:avLst/>
          </a:prstGeom>
        </p:spPr>
        <p:txBody>
          <a:bodyPr wrap="square">
            <a:spAutoFit/>
          </a:bodyPr>
          <a:lstStyle/>
          <a:p>
            <a:pPr marL="457200" lvl="2" eaLnBrk="0" hangingPunct="0">
              <a:lnSpc>
                <a:spcPct val="150000"/>
              </a:lnSpc>
              <a:spcBef>
                <a:spcPct val="20000"/>
              </a:spcBef>
              <a:buClr>
                <a:srgbClr val="92D050"/>
              </a:buClr>
              <a:defRPr/>
            </a:pPr>
            <a:r>
              <a:rPr lang="en-ZA" sz="1000" b="1" dirty="0" smtClean="0">
                <a:solidFill>
                  <a:srgbClr val="0070C0"/>
                </a:solidFill>
              </a:rPr>
              <a:t>Weekly Status   </a:t>
            </a:r>
          </a:p>
          <a:p>
            <a:pPr marL="363538" lvl="2" indent="-188913" eaLnBrk="0" hangingPunct="0">
              <a:spcBef>
                <a:spcPct val="20000"/>
              </a:spcBef>
              <a:buClr>
                <a:srgbClr val="92D050"/>
              </a:buClr>
              <a:buFont typeface="Wingdings" pitchFamily="2" charset="2"/>
              <a:buChar char="l"/>
              <a:defRPr/>
            </a:pPr>
            <a:r>
              <a:rPr lang="en-ZA" sz="1000" dirty="0" smtClean="0">
                <a:solidFill>
                  <a:prstClr val="black"/>
                </a:solidFill>
              </a:rPr>
              <a:t>Draft  Project Plan  adopted by PMC</a:t>
            </a:r>
          </a:p>
          <a:p>
            <a:pPr marL="363538" lvl="2" indent="-188913" eaLnBrk="0" hangingPunct="0">
              <a:spcBef>
                <a:spcPct val="20000"/>
              </a:spcBef>
              <a:buClr>
                <a:srgbClr val="92D050"/>
              </a:buClr>
              <a:buFont typeface="Wingdings" pitchFamily="2" charset="2"/>
              <a:buChar char="l"/>
              <a:defRPr/>
            </a:pPr>
            <a:r>
              <a:rPr lang="en-ZA" sz="1000" dirty="0" smtClean="0">
                <a:solidFill>
                  <a:prstClr val="black"/>
                </a:solidFill>
              </a:rPr>
              <a:t>66% of  development  for parental benefit completed</a:t>
            </a:r>
          </a:p>
          <a:p>
            <a:pPr marL="363538" lvl="2" indent="-188913" eaLnBrk="0" hangingPunct="0">
              <a:spcBef>
                <a:spcPct val="20000"/>
              </a:spcBef>
              <a:buClr>
                <a:srgbClr val="92D050"/>
              </a:buClr>
              <a:buFont typeface="Wingdings" pitchFamily="2" charset="2"/>
              <a:buChar char="l"/>
              <a:defRPr/>
            </a:pPr>
            <a:r>
              <a:rPr lang="en-ZA" sz="1000" dirty="0" smtClean="0">
                <a:solidFill>
                  <a:prstClr val="black"/>
                </a:solidFill>
              </a:rPr>
              <a:t>Incorporate regulations  inputs from internal stakeholders by 28/06/2019</a:t>
            </a:r>
            <a:endParaRPr lang="en-ZA" sz="1000" dirty="0">
              <a:solidFill>
                <a:prstClr val="black"/>
              </a:solidFill>
            </a:endParaRPr>
          </a:p>
          <a:p>
            <a:pPr marL="363538" lvl="2" indent="-188913" eaLnBrk="0" hangingPunct="0">
              <a:spcBef>
                <a:spcPct val="20000"/>
              </a:spcBef>
              <a:buClr>
                <a:srgbClr val="92D050"/>
              </a:buClr>
              <a:buFont typeface="Wingdings" pitchFamily="2" charset="2"/>
              <a:buChar char="l"/>
              <a:defRPr/>
            </a:pPr>
            <a:r>
              <a:rPr lang="en-ZA" sz="1000" dirty="0" smtClean="0">
                <a:solidFill>
                  <a:prstClr val="black"/>
                </a:solidFill>
              </a:rPr>
              <a:t>Revised PID circulated for approval</a:t>
            </a:r>
          </a:p>
          <a:p>
            <a:pPr marL="363538" lvl="2" indent="-188913" eaLnBrk="0" hangingPunct="0">
              <a:spcBef>
                <a:spcPct val="20000"/>
              </a:spcBef>
              <a:buClr>
                <a:srgbClr val="92D050"/>
              </a:buClr>
              <a:buFont typeface="Wingdings" pitchFamily="2" charset="2"/>
              <a:buChar char="l"/>
              <a:defRPr/>
            </a:pPr>
            <a:r>
              <a:rPr lang="en-ZA" sz="1000" dirty="0">
                <a:solidFill>
                  <a:prstClr val="black"/>
                </a:solidFill>
              </a:rPr>
              <a:t>Development of a detailed functional specification in </a:t>
            </a:r>
            <a:r>
              <a:rPr lang="en-ZA" sz="1000" dirty="0" smtClean="0">
                <a:solidFill>
                  <a:prstClr val="black"/>
                </a:solidFill>
              </a:rPr>
              <a:t>progress</a:t>
            </a:r>
          </a:p>
          <a:p>
            <a:pPr marL="363538" lvl="2" indent="-188913" eaLnBrk="0" hangingPunct="0">
              <a:spcBef>
                <a:spcPct val="20000"/>
              </a:spcBef>
              <a:buClr>
                <a:srgbClr val="92D050"/>
              </a:buClr>
              <a:buFont typeface="Wingdings" pitchFamily="2" charset="2"/>
              <a:buChar char="l"/>
              <a:defRPr/>
            </a:pPr>
            <a:r>
              <a:rPr lang="en-ZA" sz="1000" dirty="0" smtClean="0">
                <a:solidFill>
                  <a:prstClr val="black"/>
                </a:solidFill>
              </a:rPr>
              <a:t>SteerCo postponed to 01/07/2019</a:t>
            </a:r>
            <a:endParaRPr lang="en-ZA" sz="1000" dirty="0">
              <a:solidFill>
                <a:prstClr val="black"/>
              </a:solidFill>
            </a:endParaRPr>
          </a:p>
          <a:p>
            <a:pPr marL="363538" lvl="2" indent="-188913" eaLnBrk="0" hangingPunct="0">
              <a:spcBef>
                <a:spcPct val="20000"/>
              </a:spcBef>
              <a:buClr>
                <a:srgbClr val="92D050"/>
              </a:buClr>
              <a:buFont typeface="Wingdings" pitchFamily="2" charset="2"/>
              <a:buChar char="l"/>
              <a:defRPr/>
            </a:pPr>
            <a:endParaRPr lang="en-ZA" sz="1000" dirty="0">
              <a:solidFill>
                <a:prstClr val="black"/>
              </a:solidFill>
            </a:endParaRPr>
          </a:p>
          <a:p>
            <a:pPr marL="457200" lvl="2" eaLnBrk="0" hangingPunct="0">
              <a:spcBef>
                <a:spcPct val="20000"/>
              </a:spcBef>
              <a:buClr>
                <a:srgbClr val="92D050"/>
              </a:buClr>
              <a:defRPr/>
            </a:pPr>
            <a:endParaRPr lang="en-ZA" sz="1000" dirty="0">
              <a:solidFill>
                <a:prstClr val="black"/>
              </a:solidFill>
            </a:endParaRPr>
          </a:p>
        </p:txBody>
      </p:sp>
      <p:sp>
        <p:nvSpPr>
          <p:cNvPr id="29" name="TextBox 7"/>
          <p:cNvSpPr txBox="1"/>
          <p:nvPr/>
        </p:nvSpPr>
        <p:spPr>
          <a:xfrm>
            <a:off x="11150969" y="405150"/>
            <a:ext cx="468217" cy="276999"/>
          </a:xfrm>
          <a:prstGeom prst="rect">
            <a:avLst/>
          </a:prstGeom>
          <a:solidFill>
            <a:srgbClr val="C0504D"/>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51</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43046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fontAlgn="auto" hangingPunct="1">
              <a:spcBef>
                <a:spcPts val="0"/>
              </a:spcBef>
              <a:spcAft>
                <a:spcPts val="0"/>
              </a:spcAft>
            </a:pPr>
            <a:r>
              <a:rPr lang="en-ZA" sz="3200" b="1" dirty="0" smtClean="0">
                <a:ea typeface="+mn-ea"/>
                <a:cs typeface="+mn-cs"/>
              </a:rPr>
              <a:t/>
            </a:r>
            <a:br>
              <a:rPr lang="en-ZA" sz="3200" b="1" dirty="0" smtClean="0">
                <a:ea typeface="+mn-ea"/>
                <a:cs typeface="+mn-cs"/>
              </a:rPr>
            </a:br>
            <a:r>
              <a:rPr lang="en-ZA" sz="2800" b="1" dirty="0" smtClean="0">
                <a:ea typeface="+mn-ea"/>
                <a:cs typeface="+mn-cs"/>
              </a:rPr>
              <a:t>HIGH-LEVEL PLAN</a:t>
            </a:r>
            <a:r>
              <a:rPr lang="en-ZA" sz="2800" dirty="0" smtClean="0">
                <a:ea typeface="+mn-ea"/>
                <a:cs typeface="+mn-cs"/>
              </a:rPr>
              <a:t/>
            </a:r>
            <a:br>
              <a:rPr lang="en-ZA" sz="2800" dirty="0" smtClean="0">
                <a:ea typeface="+mn-ea"/>
                <a:cs typeface="+mn-cs"/>
              </a:rPr>
            </a:br>
            <a:endParaRPr lang="en-ZA" sz="28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21237538"/>
              </p:ext>
            </p:extLst>
          </p:nvPr>
        </p:nvGraphicFramePr>
        <p:xfrm>
          <a:off x="391884" y="1412399"/>
          <a:ext cx="11388438" cy="5151417"/>
        </p:xfrm>
        <a:graphic>
          <a:graphicData uri="http://schemas.openxmlformats.org/drawingml/2006/table">
            <a:tbl>
              <a:tblPr firstRow="1" bandRow="1">
                <a:tableStyleId>{BC89EF96-8CEA-46FF-86C4-4CE0E7609802}</a:tableStyleId>
              </a:tblPr>
              <a:tblGrid>
                <a:gridCol w="1892135">
                  <a:extLst>
                    <a:ext uri="{9D8B030D-6E8A-4147-A177-3AD203B41FA5}">
                      <a16:colId xmlns="" xmlns:a16="http://schemas.microsoft.com/office/drawing/2014/main" val="20000"/>
                    </a:ext>
                  </a:extLst>
                </a:gridCol>
                <a:gridCol w="1892135">
                  <a:extLst>
                    <a:ext uri="{9D8B030D-6E8A-4147-A177-3AD203B41FA5}">
                      <a16:colId xmlns="" xmlns:a16="http://schemas.microsoft.com/office/drawing/2014/main" val="20001"/>
                    </a:ext>
                  </a:extLst>
                </a:gridCol>
                <a:gridCol w="1892135">
                  <a:extLst>
                    <a:ext uri="{9D8B030D-6E8A-4147-A177-3AD203B41FA5}">
                      <a16:colId xmlns="" xmlns:a16="http://schemas.microsoft.com/office/drawing/2014/main" val="20002"/>
                    </a:ext>
                  </a:extLst>
                </a:gridCol>
                <a:gridCol w="1892135">
                  <a:extLst>
                    <a:ext uri="{9D8B030D-6E8A-4147-A177-3AD203B41FA5}">
                      <a16:colId xmlns="" xmlns:a16="http://schemas.microsoft.com/office/drawing/2014/main" val="20003"/>
                    </a:ext>
                  </a:extLst>
                </a:gridCol>
                <a:gridCol w="1575461">
                  <a:extLst>
                    <a:ext uri="{9D8B030D-6E8A-4147-A177-3AD203B41FA5}">
                      <a16:colId xmlns="" xmlns:a16="http://schemas.microsoft.com/office/drawing/2014/main" val="20004"/>
                    </a:ext>
                  </a:extLst>
                </a:gridCol>
                <a:gridCol w="2244437">
                  <a:extLst>
                    <a:ext uri="{9D8B030D-6E8A-4147-A177-3AD203B41FA5}">
                      <a16:colId xmlns="" xmlns:a16="http://schemas.microsoft.com/office/drawing/2014/main" val="20005"/>
                    </a:ext>
                  </a:extLst>
                </a:gridCol>
              </a:tblGrid>
              <a:tr h="564312">
                <a:tc>
                  <a:txBody>
                    <a:bodyPr/>
                    <a:lstStyle/>
                    <a:p>
                      <a:pPr>
                        <a:lnSpc>
                          <a:spcPct val="107000"/>
                        </a:lnSpc>
                        <a:spcAft>
                          <a:spcPts val="0"/>
                        </a:spcAft>
                      </a:pPr>
                      <a:r>
                        <a:rPr lang="en-ZA" sz="1600" dirty="0">
                          <a:effectLst/>
                          <a:latin typeface="+mn-lt"/>
                        </a:rPr>
                        <a:t>Milestone</a:t>
                      </a:r>
                      <a:endParaRPr lang="en-ZA" sz="1600" dirty="0">
                        <a:effectLst/>
                        <a:latin typeface="+mn-lt"/>
                        <a:ea typeface="Calibri"/>
                        <a:cs typeface="Times New Roman"/>
                      </a:endParaRPr>
                    </a:p>
                  </a:txBody>
                  <a:tcPr marT="0" marB="0"/>
                </a:tc>
                <a:tc>
                  <a:txBody>
                    <a:bodyPr/>
                    <a:lstStyle/>
                    <a:p>
                      <a:pPr>
                        <a:lnSpc>
                          <a:spcPct val="107000"/>
                        </a:lnSpc>
                        <a:spcAft>
                          <a:spcPts val="0"/>
                        </a:spcAft>
                      </a:pPr>
                      <a:r>
                        <a:rPr lang="en-ZA" sz="1600" dirty="0">
                          <a:effectLst/>
                          <a:latin typeface="+mn-lt"/>
                        </a:rPr>
                        <a:t>Milestone </a:t>
                      </a:r>
                      <a:r>
                        <a:rPr lang="en-ZA" sz="1600" dirty="0" smtClean="0">
                          <a:effectLst/>
                          <a:latin typeface="+mn-lt"/>
                        </a:rPr>
                        <a:t>Duration (Development)</a:t>
                      </a:r>
                      <a:endParaRPr lang="en-ZA" sz="1600" dirty="0">
                        <a:effectLst/>
                        <a:latin typeface="+mn-lt"/>
                        <a:ea typeface="Calibri"/>
                        <a:cs typeface="Times New Roman"/>
                      </a:endParaRPr>
                    </a:p>
                  </a:txBody>
                  <a:tcPr marT="0" marB="0"/>
                </a:tc>
                <a:tc>
                  <a:txBody>
                    <a:bodyPr/>
                    <a:lstStyle/>
                    <a:p>
                      <a:pPr>
                        <a:lnSpc>
                          <a:spcPct val="107000"/>
                        </a:lnSpc>
                        <a:spcAft>
                          <a:spcPts val="0"/>
                        </a:spcAft>
                      </a:pPr>
                      <a:r>
                        <a:rPr lang="en-ZA" sz="1600" dirty="0">
                          <a:effectLst/>
                          <a:latin typeface="+mn-lt"/>
                        </a:rPr>
                        <a:t>Development</a:t>
                      </a:r>
                      <a:endParaRPr lang="en-ZA" sz="1600" dirty="0">
                        <a:effectLst/>
                        <a:latin typeface="+mn-lt"/>
                        <a:ea typeface="Calibri"/>
                        <a:cs typeface="Times New Roman"/>
                      </a:endParaRPr>
                    </a:p>
                  </a:txBody>
                  <a:tcPr marT="0" marB="0"/>
                </a:tc>
                <a:tc>
                  <a:txBody>
                    <a:bodyPr/>
                    <a:lstStyle/>
                    <a:p>
                      <a:pPr>
                        <a:lnSpc>
                          <a:spcPct val="107000"/>
                        </a:lnSpc>
                        <a:spcAft>
                          <a:spcPts val="0"/>
                        </a:spcAft>
                      </a:pPr>
                      <a:r>
                        <a:rPr lang="en-ZA" sz="1600" dirty="0">
                          <a:effectLst/>
                          <a:latin typeface="+mn-lt"/>
                        </a:rPr>
                        <a:t>Testing</a:t>
                      </a:r>
                      <a:endParaRPr lang="en-ZA" sz="1600" dirty="0">
                        <a:effectLst/>
                        <a:latin typeface="+mn-lt"/>
                        <a:ea typeface="Calibri"/>
                        <a:cs typeface="Times New Roman"/>
                      </a:endParaRPr>
                    </a:p>
                  </a:txBody>
                  <a:tcPr marT="0" marB="0"/>
                </a:tc>
                <a:tc>
                  <a:txBody>
                    <a:bodyPr/>
                    <a:lstStyle/>
                    <a:p>
                      <a:pPr>
                        <a:lnSpc>
                          <a:spcPct val="107000"/>
                        </a:lnSpc>
                        <a:spcAft>
                          <a:spcPts val="0"/>
                        </a:spcAft>
                      </a:pPr>
                      <a:r>
                        <a:rPr lang="en-ZA" sz="1600" dirty="0">
                          <a:effectLst/>
                          <a:latin typeface="+mn-lt"/>
                        </a:rPr>
                        <a:t>Deployment</a:t>
                      </a:r>
                      <a:endParaRPr lang="en-ZA" sz="1600" dirty="0">
                        <a:effectLst/>
                        <a:latin typeface="+mn-lt"/>
                        <a:ea typeface="Calibri"/>
                        <a:cs typeface="Times New Roman"/>
                      </a:endParaRPr>
                    </a:p>
                  </a:txBody>
                  <a:tcPr marT="0" marB="0"/>
                </a:tc>
                <a:tc>
                  <a:txBody>
                    <a:bodyPr/>
                    <a:lstStyle/>
                    <a:p>
                      <a:pPr>
                        <a:lnSpc>
                          <a:spcPct val="107000"/>
                        </a:lnSpc>
                        <a:spcAft>
                          <a:spcPts val="0"/>
                        </a:spcAft>
                      </a:pPr>
                      <a:r>
                        <a:rPr lang="en-ZA" sz="1600" dirty="0" smtClean="0">
                          <a:effectLst/>
                          <a:latin typeface="+mn-lt"/>
                        </a:rPr>
                        <a:t>Status</a:t>
                      </a:r>
                      <a:endParaRPr lang="en-ZA" sz="1600" dirty="0">
                        <a:effectLst/>
                        <a:latin typeface="+mn-lt"/>
                        <a:ea typeface="Calibri"/>
                        <a:cs typeface="Times New Roman"/>
                      </a:endParaRPr>
                    </a:p>
                  </a:txBody>
                  <a:tcPr marT="0" marB="0"/>
                </a:tc>
                <a:extLst>
                  <a:ext uri="{0D108BD9-81ED-4DB2-BD59-A6C34878D82A}">
                    <a16:rowId xmlns="" xmlns:a16="http://schemas.microsoft.com/office/drawing/2014/main" val="10000"/>
                  </a:ext>
                </a:extLst>
              </a:tr>
              <a:tr h="564312">
                <a:tc>
                  <a:txBody>
                    <a:bodyPr/>
                    <a:lstStyle/>
                    <a:p>
                      <a:pPr>
                        <a:lnSpc>
                          <a:spcPct val="107000"/>
                        </a:lnSpc>
                        <a:spcAft>
                          <a:spcPts val="0"/>
                        </a:spcAft>
                      </a:pPr>
                      <a:r>
                        <a:rPr lang="en-ZA" sz="1200" dirty="0">
                          <a:effectLst/>
                          <a:latin typeface="+mn-lt"/>
                        </a:rPr>
                        <a:t>Development of </a:t>
                      </a:r>
                      <a:r>
                        <a:rPr lang="en-ZA" sz="1200" dirty="0" smtClean="0">
                          <a:effectLst/>
                          <a:latin typeface="+mn-lt"/>
                        </a:rPr>
                        <a:t>Parental </a:t>
                      </a:r>
                      <a:r>
                        <a:rPr lang="en-ZA" sz="1200" dirty="0">
                          <a:effectLst/>
                          <a:latin typeface="+mn-lt"/>
                        </a:rPr>
                        <a:t>Benefit</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6 weeks</a:t>
                      </a:r>
                      <a:endParaRPr lang="en-ZA" sz="1200" dirty="0">
                        <a:effectLst/>
                        <a:latin typeface="+mn-lt"/>
                        <a:ea typeface="Calibri"/>
                        <a:cs typeface="Times New Roman"/>
                      </a:endParaRPr>
                    </a:p>
                  </a:txBody>
                  <a:tcPr marT="0" marB="0"/>
                </a:tc>
                <a:tc>
                  <a:txBody>
                    <a:bodyPr/>
                    <a:lstStyle/>
                    <a:p>
                      <a:pPr marL="0" algn="l" defTabSz="914400" rtl="0" eaLnBrk="1" latinLnBrk="0" hangingPunct="1">
                        <a:lnSpc>
                          <a:spcPct val="107000"/>
                        </a:lnSpc>
                        <a:spcAft>
                          <a:spcPts val="0"/>
                        </a:spcAft>
                      </a:pPr>
                      <a:r>
                        <a:rPr lang="en-ZA" sz="1200" kern="1200" dirty="0" smtClean="0">
                          <a:effectLst/>
                          <a:latin typeface="+mn-lt"/>
                        </a:rPr>
                        <a:t>27 May 2019 – 12 Jul </a:t>
                      </a:r>
                      <a:r>
                        <a:rPr lang="en-ZA" sz="1200" kern="1200" dirty="0">
                          <a:effectLst/>
                          <a:latin typeface="+mn-lt"/>
                        </a:rPr>
                        <a:t>2019</a:t>
                      </a:r>
                      <a:endParaRPr lang="en-ZA" sz="1200" kern="1200" dirty="0">
                        <a:solidFill>
                          <a:schemeClr val="tx1"/>
                        </a:solidFill>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13  Jul 2019 – 26 Jul </a:t>
                      </a:r>
                      <a:r>
                        <a:rPr lang="en-ZA" sz="1200" dirty="0">
                          <a:effectLst/>
                          <a:latin typeface="+mn-lt"/>
                        </a:rPr>
                        <a:t>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 Aug </a:t>
                      </a:r>
                      <a:r>
                        <a:rPr lang="en-ZA" sz="1200" dirty="0">
                          <a:effectLst/>
                          <a:latin typeface="+mn-lt"/>
                        </a:rPr>
                        <a:t>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66% </a:t>
                      </a:r>
                      <a:r>
                        <a:rPr lang="en-ZA" sz="1200" baseline="0" dirty="0" smtClean="0">
                          <a:effectLst/>
                          <a:latin typeface="+mn-lt"/>
                        </a:rPr>
                        <a:t> </a:t>
                      </a:r>
                      <a:r>
                        <a:rPr lang="en-ZA" sz="1200" dirty="0" smtClean="0">
                          <a:effectLst/>
                          <a:latin typeface="+mn-lt"/>
                        </a:rPr>
                        <a:t>Development completed  </a:t>
                      </a:r>
                      <a:endParaRPr lang="en-ZA" sz="1200" dirty="0">
                        <a:effectLst/>
                        <a:latin typeface="+mn-lt"/>
                        <a:ea typeface="Calibri"/>
                        <a:cs typeface="Times New Roman"/>
                      </a:endParaRPr>
                    </a:p>
                  </a:txBody>
                  <a:tcPr marT="0" marB="0"/>
                </a:tc>
                <a:extLst>
                  <a:ext uri="{0D108BD9-81ED-4DB2-BD59-A6C34878D82A}">
                    <a16:rowId xmlns="" xmlns:a16="http://schemas.microsoft.com/office/drawing/2014/main" val="10001"/>
                  </a:ext>
                </a:extLst>
              </a:tr>
              <a:tr h="564312">
                <a:tc>
                  <a:txBody>
                    <a:bodyPr/>
                    <a:lstStyle/>
                    <a:p>
                      <a:pPr>
                        <a:lnSpc>
                          <a:spcPct val="107000"/>
                        </a:lnSpc>
                        <a:spcAft>
                          <a:spcPts val="0"/>
                        </a:spcAft>
                      </a:pPr>
                      <a:r>
                        <a:rPr lang="en-ZA" sz="1200" dirty="0">
                          <a:effectLst/>
                          <a:latin typeface="+mn-lt"/>
                        </a:rPr>
                        <a:t>Development  of </a:t>
                      </a:r>
                      <a:r>
                        <a:rPr lang="en-ZA" sz="1200" dirty="0" smtClean="0">
                          <a:effectLst/>
                          <a:latin typeface="+mn-lt"/>
                        </a:rPr>
                        <a:t>Adoption benefit</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 month</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 Aug 2019 – 2 Sep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3 Sep 2019 – 16 Sep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26 Sep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Not started</a:t>
                      </a:r>
                      <a:endParaRPr lang="en-ZA" sz="1200" dirty="0">
                        <a:effectLst/>
                        <a:latin typeface="+mn-lt"/>
                        <a:ea typeface="Calibri"/>
                        <a:cs typeface="Times New Roman"/>
                      </a:endParaRPr>
                    </a:p>
                  </a:txBody>
                  <a:tcPr marT="0" marB="0"/>
                </a:tc>
                <a:extLst>
                  <a:ext uri="{0D108BD9-81ED-4DB2-BD59-A6C34878D82A}">
                    <a16:rowId xmlns="" xmlns:a16="http://schemas.microsoft.com/office/drawing/2014/main" val="10002"/>
                  </a:ext>
                </a:extLst>
              </a:tr>
              <a:tr h="564312">
                <a:tc>
                  <a:txBody>
                    <a:bodyPr/>
                    <a:lstStyle/>
                    <a:p>
                      <a:pPr>
                        <a:lnSpc>
                          <a:spcPct val="107000"/>
                        </a:lnSpc>
                        <a:spcAft>
                          <a:spcPts val="0"/>
                        </a:spcAft>
                      </a:pPr>
                      <a:r>
                        <a:rPr lang="en-ZA" sz="1200" dirty="0">
                          <a:effectLst/>
                          <a:latin typeface="+mn-lt"/>
                        </a:rPr>
                        <a:t>Development of Surrogacy benefit</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3 months</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4 Nov 2019 – 3 Jan 2020</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6 Jan 2019 – 6  Feb </a:t>
                      </a:r>
                      <a:r>
                        <a:rPr lang="en-ZA" sz="1200" dirty="0">
                          <a:effectLst/>
                          <a:latin typeface="+mn-lt"/>
                        </a:rPr>
                        <a:t>2020</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17 Feb </a:t>
                      </a:r>
                      <a:r>
                        <a:rPr lang="en-ZA" sz="1200" dirty="0">
                          <a:effectLst/>
                          <a:latin typeface="+mn-lt"/>
                        </a:rPr>
                        <a:t>2020</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Not Started</a:t>
                      </a:r>
                      <a:endParaRPr lang="en-ZA" sz="1200" dirty="0">
                        <a:effectLst/>
                        <a:latin typeface="+mn-lt"/>
                        <a:ea typeface="Calibri"/>
                        <a:cs typeface="Times New Roman"/>
                      </a:endParaRPr>
                    </a:p>
                  </a:txBody>
                  <a:tcPr marT="0" marB="0"/>
                </a:tc>
                <a:extLst>
                  <a:ext uri="{0D108BD9-81ED-4DB2-BD59-A6C34878D82A}">
                    <a16:rowId xmlns="" xmlns:a16="http://schemas.microsoft.com/office/drawing/2014/main" val="10003"/>
                  </a:ext>
                </a:extLst>
              </a:tr>
              <a:tr h="587660">
                <a:tc>
                  <a:txBody>
                    <a:bodyPr/>
                    <a:lstStyle/>
                    <a:p>
                      <a:pPr>
                        <a:lnSpc>
                          <a:spcPct val="107000"/>
                        </a:lnSpc>
                        <a:spcAft>
                          <a:spcPts val="0"/>
                        </a:spcAft>
                      </a:pPr>
                      <a:r>
                        <a:rPr lang="en-ZA" sz="1200" dirty="0">
                          <a:effectLst/>
                          <a:latin typeface="+mn-lt"/>
                        </a:rPr>
                        <a:t>Regulations</a:t>
                      </a:r>
                      <a:endParaRPr lang="en-ZA" sz="1200" b="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10 </a:t>
                      </a:r>
                      <a:r>
                        <a:rPr lang="en-ZA" sz="1200" dirty="0">
                          <a:effectLst/>
                          <a:latin typeface="+mn-lt"/>
                        </a:rPr>
                        <a:t>Months</a:t>
                      </a:r>
                      <a:endParaRPr lang="en-ZA" sz="1200" b="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6 Jun 2019</a:t>
                      </a:r>
                      <a:endParaRPr lang="en-ZA" sz="1200" b="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24 </a:t>
                      </a:r>
                      <a:r>
                        <a:rPr lang="en-ZA" sz="1200" baseline="0" dirty="0" smtClean="0">
                          <a:effectLst/>
                          <a:latin typeface="+mn-lt"/>
                        </a:rPr>
                        <a:t> Mar </a:t>
                      </a:r>
                      <a:r>
                        <a:rPr lang="en-ZA" sz="1200" dirty="0" smtClean="0">
                          <a:effectLst/>
                          <a:latin typeface="+mn-lt"/>
                        </a:rPr>
                        <a:t>2020</a:t>
                      </a:r>
                      <a:endParaRPr lang="en-ZA" sz="1200" b="0" dirty="0">
                        <a:effectLst/>
                        <a:latin typeface="+mn-lt"/>
                        <a:ea typeface="Calibri"/>
                        <a:cs typeface="Times New Roman"/>
                      </a:endParaRPr>
                    </a:p>
                  </a:txBody>
                  <a:tcPr marT="0" marB="0"/>
                </a:tc>
                <a:tc>
                  <a:txBody>
                    <a:bodyPr/>
                    <a:lstStyle/>
                    <a:p>
                      <a:pPr>
                        <a:lnSpc>
                          <a:spcPct val="107000"/>
                        </a:lnSpc>
                        <a:spcAft>
                          <a:spcPts val="0"/>
                        </a:spcAft>
                      </a:pPr>
                      <a:endParaRPr lang="en-ZA" sz="1200" b="1" dirty="0">
                        <a:effectLst/>
                        <a:latin typeface="+mn-lt"/>
                        <a:ea typeface="Calibri"/>
                        <a:cs typeface="Times New Roman"/>
                      </a:endParaRPr>
                    </a:p>
                  </a:txBody>
                  <a:tcPr marT="0" marB="0"/>
                </a:tc>
                <a:tc>
                  <a:txBody>
                    <a:bodyPr/>
                    <a:lstStyle/>
                    <a:p>
                      <a:pPr marL="0" algn="l" defTabSz="914400" rtl="0" eaLnBrk="1" latinLnBrk="0" hangingPunct="1">
                        <a:lnSpc>
                          <a:spcPct val="107000"/>
                        </a:lnSpc>
                        <a:spcAft>
                          <a:spcPts val="0"/>
                        </a:spcAft>
                      </a:pPr>
                      <a:r>
                        <a:rPr lang="en-ZA" sz="1200" kern="1200" dirty="0" smtClean="0">
                          <a:effectLst/>
                          <a:latin typeface="+mn-lt"/>
                        </a:rPr>
                        <a:t>Incorporate regulations  inputs from internal stakeholders by 28/06/2019</a:t>
                      </a:r>
                      <a:endParaRPr lang="en-ZA" sz="1200" kern="1200" dirty="0" smtClean="0">
                        <a:solidFill>
                          <a:schemeClr val="tx1"/>
                        </a:solidFill>
                        <a:effectLst/>
                        <a:latin typeface="+mn-lt"/>
                        <a:ea typeface="Calibri"/>
                        <a:cs typeface="Times New Roman"/>
                      </a:endParaRPr>
                    </a:p>
                  </a:txBody>
                  <a:tcPr marT="0" marB="0"/>
                </a:tc>
                <a:extLst>
                  <a:ext uri="{0D108BD9-81ED-4DB2-BD59-A6C34878D82A}">
                    <a16:rowId xmlns="" xmlns:a16="http://schemas.microsoft.com/office/drawing/2014/main" val="10004"/>
                  </a:ext>
                </a:extLst>
              </a:tr>
              <a:tr h="786471">
                <a:tc>
                  <a:txBody>
                    <a:bodyPr/>
                    <a:lstStyle/>
                    <a:p>
                      <a:pPr>
                        <a:lnSpc>
                          <a:spcPct val="107000"/>
                        </a:lnSpc>
                        <a:spcAft>
                          <a:spcPts val="0"/>
                        </a:spcAft>
                      </a:pPr>
                      <a:r>
                        <a:rPr lang="en-ZA" sz="1200" dirty="0">
                          <a:effectLst/>
                          <a:latin typeface="+mn-lt"/>
                        </a:rPr>
                        <a:t>Standard Operating </a:t>
                      </a:r>
                      <a:r>
                        <a:rPr lang="en-ZA" sz="1200" dirty="0" smtClean="0">
                          <a:effectLst/>
                          <a:latin typeface="+mn-lt"/>
                        </a:rPr>
                        <a:t>Procedures</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 </a:t>
                      </a:r>
                      <a:r>
                        <a:rPr lang="en-ZA" sz="1200" dirty="0">
                          <a:effectLst/>
                          <a:latin typeface="+mn-lt"/>
                        </a:rPr>
                        <a:t>Months</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20 </a:t>
                      </a:r>
                      <a:r>
                        <a:rPr lang="en-ZA" sz="1200" dirty="0">
                          <a:effectLst/>
                          <a:latin typeface="+mn-lt"/>
                        </a:rPr>
                        <a:t>May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29</a:t>
                      </a:r>
                      <a:r>
                        <a:rPr lang="en-ZA" sz="1200" baseline="0" dirty="0" smtClean="0">
                          <a:effectLst/>
                          <a:latin typeface="+mn-lt"/>
                        </a:rPr>
                        <a:t> Jul 2019</a:t>
                      </a:r>
                      <a:endParaRPr lang="en-ZA" sz="1200" dirty="0">
                        <a:effectLst/>
                        <a:latin typeface="+mn-lt"/>
                        <a:ea typeface="Calibri"/>
                        <a:cs typeface="Times New Roman"/>
                      </a:endParaRPr>
                    </a:p>
                  </a:txBody>
                  <a:tcPr marT="0" marB="0"/>
                </a:tc>
                <a:tc>
                  <a:txBody>
                    <a:bodyPr/>
                    <a:lstStyle/>
                    <a:p>
                      <a:pPr>
                        <a:lnSpc>
                          <a:spcPct val="107000"/>
                        </a:lnSpc>
                        <a:spcAft>
                          <a:spcPts val="0"/>
                        </a:spcAft>
                      </a:pP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SOGs submitted</a:t>
                      </a:r>
                      <a:r>
                        <a:rPr lang="en-ZA" sz="1200" baseline="0" dirty="0" smtClean="0">
                          <a:effectLst/>
                          <a:latin typeface="+mn-lt"/>
                        </a:rPr>
                        <a:t> to </a:t>
                      </a:r>
                      <a:r>
                        <a:rPr lang="en-ZA" sz="1200" dirty="0" smtClean="0">
                          <a:effectLst/>
                          <a:latin typeface="+mn-lt"/>
                        </a:rPr>
                        <a:t>Policy &amp; Procedures  for presentation on the date</a:t>
                      </a:r>
                      <a:r>
                        <a:rPr lang="en-ZA" sz="1200" baseline="0" dirty="0" smtClean="0">
                          <a:effectLst/>
                          <a:latin typeface="+mn-lt"/>
                        </a:rPr>
                        <a:t> to be confirmed to Provincial Support.</a:t>
                      </a:r>
                      <a:endParaRPr lang="en-ZA" sz="1200" dirty="0">
                        <a:effectLst/>
                        <a:latin typeface="+mn-lt"/>
                        <a:ea typeface="Calibri"/>
                        <a:cs typeface="Times New Roman"/>
                      </a:endParaRPr>
                    </a:p>
                  </a:txBody>
                  <a:tcPr marT="0" marB="0"/>
                </a:tc>
                <a:extLst>
                  <a:ext uri="{0D108BD9-81ED-4DB2-BD59-A6C34878D82A}">
                    <a16:rowId xmlns="" xmlns:a16="http://schemas.microsoft.com/office/drawing/2014/main" val="10005"/>
                  </a:ext>
                </a:extLst>
              </a:tr>
              <a:tr h="564312">
                <a:tc>
                  <a:txBody>
                    <a:bodyPr/>
                    <a:lstStyle/>
                    <a:p>
                      <a:pPr>
                        <a:lnSpc>
                          <a:spcPct val="107000"/>
                        </a:lnSpc>
                        <a:spcAft>
                          <a:spcPts val="0"/>
                        </a:spcAft>
                      </a:pPr>
                      <a:r>
                        <a:rPr lang="en-ZA" sz="1200" dirty="0">
                          <a:effectLst/>
                          <a:latin typeface="+mn-lt"/>
                        </a:rPr>
                        <a:t>Communication</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a:effectLst/>
                          <a:latin typeface="+mn-lt"/>
                        </a:rPr>
                        <a:t>8 Months</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20 </a:t>
                      </a:r>
                      <a:r>
                        <a:rPr lang="en-ZA" sz="1200" dirty="0">
                          <a:effectLst/>
                          <a:latin typeface="+mn-lt"/>
                        </a:rPr>
                        <a:t>May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17 Feb </a:t>
                      </a:r>
                      <a:r>
                        <a:rPr lang="en-ZA" sz="1200" dirty="0">
                          <a:effectLst/>
                          <a:latin typeface="+mn-lt"/>
                        </a:rPr>
                        <a:t>2020</a:t>
                      </a:r>
                      <a:endParaRPr lang="en-ZA" sz="1200" dirty="0">
                        <a:effectLst/>
                        <a:latin typeface="+mn-lt"/>
                        <a:ea typeface="Calibri"/>
                        <a:cs typeface="Times New Roman"/>
                      </a:endParaRPr>
                    </a:p>
                  </a:txBody>
                  <a:tcPr marT="0" marB="0"/>
                </a:tc>
                <a:tc>
                  <a:txBody>
                    <a:bodyPr/>
                    <a:lstStyle/>
                    <a:p>
                      <a:pPr>
                        <a:lnSpc>
                          <a:spcPct val="107000"/>
                        </a:lnSpc>
                        <a:spcAft>
                          <a:spcPts val="0"/>
                        </a:spcAft>
                      </a:pPr>
                      <a:endParaRPr lang="en-ZA" sz="1200" dirty="0">
                        <a:effectLst/>
                        <a:latin typeface="+mn-lt"/>
                        <a:ea typeface="Calibri"/>
                        <a:cs typeface="Times New Roman"/>
                      </a:endParaRPr>
                    </a:p>
                  </a:txBody>
                  <a:tcPr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effectLst/>
                          <a:latin typeface="+mn-lt"/>
                        </a:rPr>
                        <a:t>Draft Strategy</a:t>
                      </a:r>
                      <a:r>
                        <a:rPr lang="en-ZA" sz="1200" baseline="0" dirty="0" smtClean="0">
                          <a:effectLst/>
                          <a:latin typeface="+mn-lt"/>
                        </a:rPr>
                        <a:t> submitted for inputs</a:t>
                      </a:r>
                      <a:endParaRPr lang="en-ZA" sz="1200" dirty="0" smtClean="0">
                        <a:effectLst/>
                        <a:latin typeface="+mn-lt"/>
                        <a:ea typeface="Calibri"/>
                        <a:cs typeface="Times New Roman"/>
                      </a:endParaRPr>
                    </a:p>
                  </a:txBody>
                  <a:tcPr marT="0" marB="0"/>
                </a:tc>
                <a:extLst>
                  <a:ext uri="{0D108BD9-81ED-4DB2-BD59-A6C34878D82A}">
                    <a16:rowId xmlns="" xmlns:a16="http://schemas.microsoft.com/office/drawing/2014/main" val="10006"/>
                  </a:ext>
                </a:extLst>
              </a:tr>
              <a:tr h="564312">
                <a:tc>
                  <a:txBody>
                    <a:bodyPr/>
                    <a:lstStyle/>
                    <a:p>
                      <a:pPr>
                        <a:lnSpc>
                          <a:spcPct val="107000"/>
                        </a:lnSpc>
                        <a:spcAft>
                          <a:spcPts val="0"/>
                        </a:spcAft>
                      </a:pPr>
                      <a:r>
                        <a:rPr lang="en-ZA" sz="1200" dirty="0">
                          <a:effectLst/>
                          <a:latin typeface="+mn-lt"/>
                        </a:rPr>
                        <a:t>Training</a:t>
                      </a:r>
                      <a:endParaRPr lang="en-ZA" sz="1200" dirty="0">
                        <a:effectLst/>
                        <a:latin typeface="+mn-lt"/>
                        <a:ea typeface="Calibri"/>
                        <a:cs typeface="Times New Roman"/>
                      </a:endParaRPr>
                    </a:p>
                  </a:txBody>
                  <a:tcPr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effectLst/>
                          <a:latin typeface="+mn-lt"/>
                        </a:rPr>
                        <a:t>8 Months</a:t>
                      </a:r>
                      <a:endParaRPr lang="en-ZA" sz="1200" dirty="0" smtClean="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20 </a:t>
                      </a:r>
                      <a:r>
                        <a:rPr lang="en-ZA" sz="1200" dirty="0">
                          <a:effectLst/>
                          <a:latin typeface="+mn-lt"/>
                        </a:rPr>
                        <a:t>May 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a:effectLst/>
                          <a:latin typeface="+mn-lt"/>
                        </a:rPr>
                        <a:t>15 </a:t>
                      </a:r>
                      <a:r>
                        <a:rPr lang="en-ZA" sz="1200" dirty="0" smtClean="0">
                          <a:effectLst/>
                          <a:latin typeface="+mn-lt"/>
                        </a:rPr>
                        <a:t>Feb </a:t>
                      </a:r>
                      <a:r>
                        <a:rPr lang="en-ZA" sz="1200" dirty="0">
                          <a:effectLst/>
                          <a:latin typeface="+mn-lt"/>
                        </a:rPr>
                        <a:t>2020</a:t>
                      </a:r>
                      <a:endParaRPr lang="en-ZA" sz="1200" dirty="0">
                        <a:effectLst/>
                        <a:latin typeface="+mn-lt"/>
                        <a:ea typeface="Calibri"/>
                        <a:cs typeface="Times New Roman"/>
                      </a:endParaRPr>
                    </a:p>
                  </a:txBody>
                  <a:tcPr marT="0" marB="0"/>
                </a:tc>
                <a:tc>
                  <a:txBody>
                    <a:bodyPr/>
                    <a:lstStyle/>
                    <a:p>
                      <a:pPr>
                        <a:lnSpc>
                          <a:spcPct val="107000"/>
                        </a:lnSpc>
                        <a:spcAft>
                          <a:spcPts val="0"/>
                        </a:spcAft>
                      </a:pPr>
                      <a:endParaRPr lang="en-ZA" sz="1200" dirty="0">
                        <a:effectLst/>
                        <a:latin typeface="+mn-lt"/>
                        <a:ea typeface="Calibri"/>
                        <a:cs typeface="Times New Roman"/>
                      </a:endParaRPr>
                    </a:p>
                  </a:txBody>
                  <a:tcPr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effectLst/>
                          <a:latin typeface="+mn-lt"/>
                        </a:rPr>
                        <a:t>No</a:t>
                      </a:r>
                      <a:r>
                        <a:rPr lang="en-ZA" sz="1200" baseline="0" dirty="0" smtClean="0">
                          <a:effectLst/>
                          <a:latin typeface="+mn-lt"/>
                        </a:rPr>
                        <a:t>  information provided</a:t>
                      </a:r>
                      <a:endParaRPr lang="en-ZA" sz="1200" dirty="0" smtClean="0">
                        <a:effectLst/>
                        <a:latin typeface="+mn-lt"/>
                      </a:endParaRPr>
                    </a:p>
                  </a:txBody>
                  <a:tcPr marT="0" marB="0"/>
                </a:tc>
                <a:extLst>
                  <a:ext uri="{0D108BD9-81ED-4DB2-BD59-A6C34878D82A}">
                    <a16:rowId xmlns="" xmlns:a16="http://schemas.microsoft.com/office/drawing/2014/main" val="10007"/>
                  </a:ext>
                </a:extLst>
              </a:tr>
              <a:tr h="370135">
                <a:tc>
                  <a:txBody>
                    <a:bodyPr/>
                    <a:lstStyle/>
                    <a:p>
                      <a:pPr>
                        <a:lnSpc>
                          <a:spcPct val="107000"/>
                        </a:lnSpc>
                        <a:spcAft>
                          <a:spcPts val="0"/>
                        </a:spcAft>
                      </a:pPr>
                      <a:r>
                        <a:rPr lang="en-ZA" sz="1200" dirty="0">
                          <a:effectLst/>
                          <a:latin typeface="+mn-lt"/>
                        </a:rPr>
                        <a:t>Change Management</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a:effectLst/>
                          <a:latin typeface="+mn-lt"/>
                        </a:rPr>
                        <a:t>9 Months</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smtClean="0">
                          <a:effectLst/>
                          <a:latin typeface="+mn-lt"/>
                        </a:rPr>
                        <a:t>20 </a:t>
                      </a:r>
                      <a:r>
                        <a:rPr lang="en-ZA" sz="1200" dirty="0">
                          <a:effectLst/>
                          <a:latin typeface="+mn-lt"/>
                        </a:rPr>
                        <a:t>M</a:t>
                      </a:r>
                      <a:r>
                        <a:rPr lang="en-ZA" sz="1200" dirty="0" smtClean="0">
                          <a:effectLst/>
                          <a:latin typeface="+mn-lt"/>
                        </a:rPr>
                        <a:t>ay </a:t>
                      </a:r>
                      <a:r>
                        <a:rPr lang="en-ZA" sz="1200" dirty="0">
                          <a:effectLst/>
                          <a:latin typeface="+mn-lt"/>
                        </a:rPr>
                        <a:t>2019</a:t>
                      </a:r>
                      <a:endParaRPr lang="en-ZA" sz="1200" dirty="0">
                        <a:effectLst/>
                        <a:latin typeface="+mn-lt"/>
                        <a:ea typeface="Calibri"/>
                        <a:cs typeface="Times New Roman"/>
                      </a:endParaRPr>
                    </a:p>
                  </a:txBody>
                  <a:tcPr marT="0" marB="0"/>
                </a:tc>
                <a:tc>
                  <a:txBody>
                    <a:bodyPr/>
                    <a:lstStyle/>
                    <a:p>
                      <a:pPr>
                        <a:lnSpc>
                          <a:spcPct val="107000"/>
                        </a:lnSpc>
                        <a:spcAft>
                          <a:spcPts val="0"/>
                        </a:spcAft>
                      </a:pPr>
                      <a:r>
                        <a:rPr lang="en-ZA" sz="1200" dirty="0">
                          <a:effectLst/>
                          <a:latin typeface="+mn-lt"/>
                        </a:rPr>
                        <a:t>28 </a:t>
                      </a:r>
                      <a:r>
                        <a:rPr lang="en-ZA" sz="1200" dirty="0" smtClean="0">
                          <a:effectLst/>
                          <a:latin typeface="+mn-lt"/>
                        </a:rPr>
                        <a:t>Feb </a:t>
                      </a:r>
                      <a:r>
                        <a:rPr lang="en-ZA" sz="1200" dirty="0">
                          <a:effectLst/>
                          <a:latin typeface="+mn-lt"/>
                        </a:rPr>
                        <a:t>2020</a:t>
                      </a:r>
                      <a:endParaRPr lang="en-ZA" sz="1200" dirty="0">
                        <a:effectLst/>
                        <a:latin typeface="+mn-lt"/>
                        <a:ea typeface="Calibri"/>
                        <a:cs typeface="Times New Roman"/>
                      </a:endParaRPr>
                    </a:p>
                  </a:txBody>
                  <a:tcPr marT="0" marB="0"/>
                </a:tc>
                <a:tc>
                  <a:txBody>
                    <a:bodyPr/>
                    <a:lstStyle/>
                    <a:p>
                      <a:pPr>
                        <a:lnSpc>
                          <a:spcPct val="107000"/>
                        </a:lnSpc>
                        <a:spcAft>
                          <a:spcPts val="0"/>
                        </a:spcAft>
                      </a:pPr>
                      <a:endParaRPr lang="en-ZA" sz="1200" dirty="0">
                        <a:effectLst/>
                        <a:latin typeface="+mn-lt"/>
                        <a:ea typeface="Calibri"/>
                        <a:cs typeface="Times New Roman"/>
                      </a:endParaRPr>
                    </a:p>
                  </a:txBody>
                  <a:tcPr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effectLst/>
                          <a:latin typeface="+mn-lt"/>
                        </a:rPr>
                        <a:t>Development of</a:t>
                      </a:r>
                      <a:r>
                        <a:rPr lang="en-ZA" sz="1200" baseline="0" dirty="0" smtClean="0">
                          <a:effectLst/>
                          <a:latin typeface="+mn-lt"/>
                        </a:rPr>
                        <a:t> strategy in progress</a:t>
                      </a:r>
                      <a:endParaRPr lang="en-ZA" sz="1200" dirty="0" smtClean="0">
                        <a:effectLst/>
                        <a:latin typeface="+mn-lt"/>
                        <a:ea typeface="Calibri"/>
                        <a:cs typeface="Times New Roman"/>
                      </a:endParaRPr>
                    </a:p>
                  </a:txBody>
                  <a:tcPr marT="0" marB="0"/>
                </a:tc>
                <a:extLst>
                  <a:ext uri="{0D108BD9-81ED-4DB2-BD59-A6C34878D82A}">
                    <a16:rowId xmlns="" xmlns:a16="http://schemas.microsoft.com/office/drawing/2014/main" val="10008"/>
                  </a:ext>
                </a:extLst>
              </a:tr>
            </a:tbl>
          </a:graphicData>
        </a:graphic>
      </p:graphicFrame>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52</a:t>
            </a:r>
            <a:endParaRPr lang="en-ZA" sz="1200" dirty="0">
              <a:solidFill>
                <a:prstClr val="black"/>
              </a:solidFill>
            </a:endParaRPr>
          </a:p>
        </p:txBody>
      </p:sp>
    </p:spTree>
    <p:extLst>
      <p:ext uri="{BB962C8B-B14F-4D97-AF65-F5344CB8AC3E}">
        <p14:creationId xmlns:p14="http://schemas.microsoft.com/office/powerpoint/2010/main" xmlns="" val="2408345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fontAlgn="auto" hangingPunct="1">
              <a:spcBef>
                <a:spcPts val="0"/>
              </a:spcBef>
              <a:spcAft>
                <a:spcPts val="0"/>
              </a:spcAft>
            </a:pPr>
            <a:r>
              <a:rPr lang="en-ZA" sz="3200" b="1" dirty="0" smtClean="0">
                <a:ea typeface="+mn-ea"/>
                <a:cs typeface="+mn-cs"/>
              </a:rPr>
              <a:t/>
            </a:r>
            <a:br>
              <a:rPr lang="en-ZA" sz="3200" b="1" dirty="0" smtClean="0">
                <a:ea typeface="+mn-ea"/>
                <a:cs typeface="+mn-cs"/>
              </a:rPr>
            </a:br>
            <a:r>
              <a:rPr lang="en-ZA" sz="2800" b="1" dirty="0" smtClean="0">
                <a:ea typeface="+mn-ea"/>
                <a:cs typeface="+mn-cs"/>
              </a:rPr>
              <a:t>PARENTAL BENEFIT: MODULE DEVELOPMENT STATUS</a:t>
            </a:r>
            <a:r>
              <a:rPr lang="en-ZA" sz="2800" dirty="0" smtClean="0">
                <a:ea typeface="+mn-ea"/>
                <a:cs typeface="+mn-cs"/>
              </a:rPr>
              <a:t/>
            </a:r>
            <a:br>
              <a:rPr lang="en-ZA" sz="2800" dirty="0" smtClean="0">
                <a:ea typeface="+mn-ea"/>
                <a:cs typeface="+mn-cs"/>
              </a:rPr>
            </a:br>
            <a:endParaRPr lang="en-ZA" sz="28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538163389"/>
              </p:ext>
            </p:extLst>
          </p:nvPr>
        </p:nvGraphicFramePr>
        <p:xfrm>
          <a:off x="463140" y="1448790"/>
          <a:ext cx="11364685" cy="3728854"/>
        </p:xfrm>
        <a:graphic>
          <a:graphicData uri="http://schemas.openxmlformats.org/drawingml/2006/table">
            <a:tbl>
              <a:tblPr firstRow="1" bandRow="1">
                <a:tableStyleId>{72833802-FEF1-4C79-8D5D-14CF1EAF98D9}</a:tableStyleId>
              </a:tblPr>
              <a:tblGrid>
                <a:gridCol w="2272937">
                  <a:extLst>
                    <a:ext uri="{9D8B030D-6E8A-4147-A177-3AD203B41FA5}">
                      <a16:colId xmlns="" xmlns:a16="http://schemas.microsoft.com/office/drawing/2014/main" val="20000"/>
                    </a:ext>
                  </a:extLst>
                </a:gridCol>
                <a:gridCol w="2272937">
                  <a:extLst>
                    <a:ext uri="{9D8B030D-6E8A-4147-A177-3AD203B41FA5}">
                      <a16:colId xmlns="" xmlns:a16="http://schemas.microsoft.com/office/drawing/2014/main" val="20001"/>
                    </a:ext>
                  </a:extLst>
                </a:gridCol>
                <a:gridCol w="2272937">
                  <a:extLst>
                    <a:ext uri="{9D8B030D-6E8A-4147-A177-3AD203B41FA5}">
                      <a16:colId xmlns="" xmlns:a16="http://schemas.microsoft.com/office/drawing/2014/main" val="20002"/>
                    </a:ext>
                  </a:extLst>
                </a:gridCol>
                <a:gridCol w="2272937">
                  <a:extLst>
                    <a:ext uri="{9D8B030D-6E8A-4147-A177-3AD203B41FA5}">
                      <a16:colId xmlns="" xmlns:a16="http://schemas.microsoft.com/office/drawing/2014/main" val="20003"/>
                    </a:ext>
                  </a:extLst>
                </a:gridCol>
                <a:gridCol w="2272937">
                  <a:extLst>
                    <a:ext uri="{9D8B030D-6E8A-4147-A177-3AD203B41FA5}">
                      <a16:colId xmlns="" xmlns:a16="http://schemas.microsoft.com/office/drawing/2014/main" val="20004"/>
                    </a:ext>
                  </a:extLst>
                </a:gridCol>
              </a:tblGrid>
              <a:tr h="764854">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Module</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Start Date</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Expected Completion</a:t>
                      </a:r>
                      <a:r>
                        <a:rPr lang="en-ZA" sz="1400" baseline="0" dirty="0" smtClean="0">
                          <a:effectLst/>
                          <a:latin typeface="Arial" panose="020B0604020202020204" pitchFamily="34" charset="0"/>
                          <a:cs typeface="Arial" panose="020B0604020202020204" pitchFamily="34" charset="0"/>
                        </a:rPr>
                        <a:t> Date</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a:t>
                      </a:r>
                      <a:r>
                        <a:rPr lang="en-ZA" sz="1400" baseline="0" dirty="0" smtClean="0">
                          <a:effectLst/>
                          <a:latin typeface="Arial" panose="020B0604020202020204" pitchFamily="34" charset="0"/>
                          <a:cs typeface="Arial" panose="020B0604020202020204" pitchFamily="34" charset="0"/>
                        </a:rPr>
                        <a:t> Completed</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Status</a:t>
                      </a:r>
                      <a:endParaRPr lang="en-ZA" sz="1400" dirty="0">
                        <a:effectLst/>
                        <a:latin typeface="Arial" panose="020B0604020202020204" pitchFamily="34" charset="0"/>
                        <a:ea typeface="Calibri"/>
                        <a:cs typeface="Arial" panose="020B0604020202020204" pitchFamily="34" charset="0"/>
                      </a:endParaRPr>
                    </a:p>
                  </a:txBody>
                  <a:tcPr marT="0" marB="0"/>
                </a:tc>
                <a:extLst>
                  <a:ext uri="{0D108BD9-81ED-4DB2-BD59-A6C34878D82A}">
                    <a16:rowId xmlns="" xmlns:a16="http://schemas.microsoft.com/office/drawing/2014/main" val="10000"/>
                  </a:ext>
                </a:extLst>
              </a:tr>
              <a:tr h="741000">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1. Declaration</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27 May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30 May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Completed</a:t>
                      </a:r>
                      <a:endParaRPr lang="en-ZA" sz="1400" dirty="0">
                        <a:effectLst/>
                        <a:latin typeface="Arial" panose="020B0604020202020204" pitchFamily="34" charset="0"/>
                        <a:ea typeface="Calibri"/>
                        <a:cs typeface="Arial" panose="020B0604020202020204" pitchFamily="34" charset="0"/>
                      </a:endParaRPr>
                    </a:p>
                  </a:txBody>
                  <a:tcPr marT="0" marB="0"/>
                </a:tc>
                <a:extLst>
                  <a:ext uri="{0D108BD9-81ED-4DB2-BD59-A6C34878D82A}">
                    <a16:rowId xmlns="" xmlns:a16="http://schemas.microsoft.com/office/drawing/2014/main" val="10001"/>
                  </a:ext>
                </a:extLst>
              </a:tr>
              <a:tr h="741000">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2. Claims</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31 May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20 Jun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Completed</a:t>
                      </a:r>
                      <a:endParaRPr lang="en-ZA" sz="1400" dirty="0">
                        <a:effectLst/>
                        <a:latin typeface="Arial" panose="020B0604020202020204" pitchFamily="34" charset="0"/>
                        <a:ea typeface="Calibri"/>
                        <a:cs typeface="Arial" panose="020B0604020202020204" pitchFamily="34" charset="0"/>
                      </a:endParaRPr>
                    </a:p>
                  </a:txBody>
                  <a:tcPr marT="0" marB="0"/>
                </a:tc>
                <a:extLst>
                  <a:ext uri="{0D108BD9-81ED-4DB2-BD59-A6C34878D82A}">
                    <a16:rowId xmlns="" xmlns:a16="http://schemas.microsoft.com/office/drawing/2014/main" val="10002"/>
                  </a:ext>
                </a:extLst>
              </a:tr>
              <a:tr h="741000">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3. Payments</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21 Jun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30</a:t>
                      </a:r>
                      <a:r>
                        <a:rPr lang="en-ZA" sz="1400" baseline="0" dirty="0" smtClean="0">
                          <a:effectLst/>
                          <a:latin typeface="Arial" panose="020B0604020202020204" pitchFamily="34" charset="0"/>
                          <a:cs typeface="Arial" panose="020B0604020202020204" pitchFamily="34" charset="0"/>
                        </a:rPr>
                        <a:t> Jun 2019</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83%</a:t>
                      </a:r>
                      <a:endParaRPr lang="en-ZA" sz="140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In progress</a:t>
                      </a:r>
                      <a:endParaRPr lang="en-ZA" sz="1400" dirty="0">
                        <a:effectLst/>
                        <a:latin typeface="Arial" panose="020B0604020202020204" pitchFamily="34" charset="0"/>
                        <a:ea typeface="Calibri"/>
                        <a:cs typeface="Arial" panose="020B0604020202020204" pitchFamily="34" charset="0"/>
                      </a:endParaRPr>
                    </a:p>
                  </a:txBody>
                  <a:tcPr marT="0" marB="0"/>
                </a:tc>
                <a:extLst>
                  <a:ext uri="{0D108BD9-81ED-4DB2-BD59-A6C34878D82A}">
                    <a16:rowId xmlns="" xmlns:a16="http://schemas.microsoft.com/office/drawing/2014/main" val="10003"/>
                  </a:ext>
                </a:extLst>
              </a:tr>
              <a:tr h="741000">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4. Discrepancies</a:t>
                      </a: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1 Jul 2019</a:t>
                      </a:r>
                      <a:endParaRPr lang="en-ZA" sz="1400" b="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12 Jul 2019</a:t>
                      </a:r>
                      <a:endParaRPr lang="en-ZA" sz="1400" b="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0%</a:t>
                      </a:r>
                      <a:endParaRPr lang="en-ZA" sz="1400" b="0" dirty="0">
                        <a:effectLst/>
                        <a:latin typeface="Arial" panose="020B0604020202020204" pitchFamily="34" charset="0"/>
                        <a:ea typeface="Calibri"/>
                        <a:cs typeface="Arial" panose="020B0604020202020204" pitchFamily="34" charset="0"/>
                      </a:endParaRPr>
                    </a:p>
                  </a:txBody>
                  <a:tcPr marT="0" marB="0"/>
                </a:tc>
                <a:tc>
                  <a:txBody>
                    <a:bodyPr/>
                    <a:lstStyle/>
                    <a:p>
                      <a:pPr>
                        <a:lnSpc>
                          <a:spcPct val="107000"/>
                        </a:lnSpc>
                        <a:spcAft>
                          <a:spcPts val="0"/>
                        </a:spcAft>
                      </a:pPr>
                      <a:r>
                        <a:rPr lang="en-ZA" sz="1400" dirty="0" smtClean="0">
                          <a:effectLst/>
                          <a:latin typeface="Arial" panose="020B0604020202020204" pitchFamily="34" charset="0"/>
                          <a:cs typeface="Arial" panose="020B0604020202020204" pitchFamily="34" charset="0"/>
                        </a:rPr>
                        <a:t>Not started</a:t>
                      </a:r>
                      <a:endParaRPr lang="en-ZA" sz="1400" b="0" dirty="0">
                        <a:effectLst/>
                        <a:latin typeface="Arial" panose="020B0604020202020204" pitchFamily="34" charset="0"/>
                        <a:ea typeface="Calibri"/>
                        <a:cs typeface="Arial" panose="020B0604020202020204" pitchFamily="34" charset="0"/>
                      </a:endParaRPr>
                    </a:p>
                  </a:txBody>
                  <a:tcPr marT="0" marB="0"/>
                </a:tc>
                <a:extLst>
                  <a:ext uri="{0D108BD9-81ED-4DB2-BD59-A6C34878D82A}">
                    <a16:rowId xmlns="" xmlns:a16="http://schemas.microsoft.com/office/drawing/2014/main" val="10004"/>
                  </a:ext>
                </a:extLst>
              </a:tr>
            </a:tbl>
          </a:graphicData>
        </a:graphic>
      </p:graphicFrame>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53</a:t>
            </a:r>
            <a:endParaRPr lang="en-ZA" sz="1200" dirty="0">
              <a:solidFill>
                <a:prstClr val="black"/>
              </a:solidFill>
            </a:endParaRPr>
          </a:p>
        </p:txBody>
      </p:sp>
    </p:spTree>
    <p:extLst>
      <p:ext uri="{BB962C8B-B14F-4D97-AF65-F5344CB8AC3E}">
        <p14:creationId xmlns:p14="http://schemas.microsoft.com/office/powerpoint/2010/main" xmlns="" val="2509676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MODULE STATUS </a:t>
            </a: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17514815"/>
              </p:ext>
            </p:extLst>
          </p:nvPr>
        </p:nvGraphicFramePr>
        <p:xfrm>
          <a:off x="320715" y="1365666"/>
          <a:ext cx="6080166" cy="5364375"/>
        </p:xfrm>
        <a:graphic>
          <a:graphicData uri="http://schemas.openxmlformats.org/drawingml/2006/table">
            <a:tbl>
              <a:tblPr firstRow="1" bandRow="1">
                <a:tableStyleId>{69012ECD-51FC-41F1-AA8D-1B2483CD663E}</a:tableStyleId>
              </a:tblPr>
              <a:tblGrid>
                <a:gridCol w="3087215">
                  <a:extLst>
                    <a:ext uri="{9D8B030D-6E8A-4147-A177-3AD203B41FA5}">
                      <a16:colId xmlns="" xmlns:a16="http://schemas.microsoft.com/office/drawing/2014/main" val="20000"/>
                    </a:ext>
                  </a:extLst>
                </a:gridCol>
                <a:gridCol w="1449343">
                  <a:extLst>
                    <a:ext uri="{9D8B030D-6E8A-4147-A177-3AD203B41FA5}">
                      <a16:colId xmlns="" xmlns:a16="http://schemas.microsoft.com/office/drawing/2014/main" val="20001"/>
                    </a:ext>
                  </a:extLst>
                </a:gridCol>
                <a:gridCol w="1543608">
                  <a:extLst>
                    <a:ext uri="{9D8B030D-6E8A-4147-A177-3AD203B41FA5}">
                      <a16:colId xmlns="" xmlns:a16="http://schemas.microsoft.com/office/drawing/2014/main" val="20002"/>
                    </a:ext>
                  </a:extLst>
                </a:gridCol>
              </a:tblGrid>
              <a:tr h="644335">
                <a:tc>
                  <a:txBody>
                    <a:bodyPr/>
                    <a:lstStyle/>
                    <a:p>
                      <a:r>
                        <a:rPr lang="en-ZA" sz="1800" dirty="0" smtClean="0"/>
                        <a:t>Module </a:t>
                      </a:r>
                      <a:endParaRPr lang="en-ZA" sz="1800" dirty="0">
                        <a:solidFill>
                          <a:schemeClr val="tx1"/>
                        </a:solidFill>
                      </a:endParaRPr>
                    </a:p>
                  </a:txBody>
                  <a:tcPr marL="91435" marR="91435" marT="45708" marB="45708"/>
                </a:tc>
                <a:tc>
                  <a:txBody>
                    <a:bodyPr/>
                    <a:lstStyle/>
                    <a:p>
                      <a:r>
                        <a:rPr lang="en-ZA" sz="1800" dirty="0" smtClean="0"/>
                        <a:t>Status of development </a:t>
                      </a:r>
                      <a:endParaRPr lang="en-ZA" sz="1800" dirty="0">
                        <a:solidFill>
                          <a:schemeClr val="tx1"/>
                        </a:solidFill>
                      </a:endParaRPr>
                    </a:p>
                  </a:txBody>
                  <a:tcPr marL="91435" marR="91435" marT="45708" marB="45708"/>
                </a:tc>
                <a:tc>
                  <a:txBody>
                    <a:bodyPr/>
                    <a:lstStyle/>
                    <a:p>
                      <a:r>
                        <a:rPr lang="en-ZA" sz="1800" dirty="0" smtClean="0"/>
                        <a:t>Expected completion</a:t>
                      </a:r>
                      <a:endParaRPr lang="en-ZA" sz="1800" dirty="0">
                        <a:solidFill>
                          <a:schemeClr val="tx1"/>
                        </a:solidFill>
                      </a:endParaRPr>
                    </a:p>
                  </a:txBody>
                  <a:tcPr marL="91435" marR="91435" marT="45708" marB="45708"/>
                </a:tc>
                <a:extLst>
                  <a:ext uri="{0D108BD9-81ED-4DB2-BD59-A6C34878D82A}">
                    <a16:rowId xmlns="" xmlns:a16="http://schemas.microsoft.com/office/drawing/2014/main" val="10000"/>
                  </a:ext>
                </a:extLst>
              </a:tr>
              <a:tr h="429573">
                <a:tc>
                  <a:txBody>
                    <a:bodyPr/>
                    <a:lstStyle/>
                    <a:p>
                      <a:pPr>
                        <a:spcAft>
                          <a:spcPts val="0"/>
                        </a:spcAft>
                      </a:pPr>
                      <a:r>
                        <a:rPr lang="en-ZA" sz="1400" dirty="0" smtClean="0">
                          <a:effectLst/>
                        </a:rPr>
                        <a:t>New </a:t>
                      </a:r>
                      <a:r>
                        <a:rPr lang="en-ZA" sz="1400" dirty="0">
                          <a:effectLst/>
                        </a:rPr>
                        <a:t>Benefit </a:t>
                      </a:r>
                      <a:r>
                        <a:rPr lang="en-ZA" sz="1400" dirty="0" smtClean="0">
                          <a:effectLst/>
                        </a:rPr>
                        <a:t>Type</a:t>
                      </a:r>
                    </a:p>
                    <a:p>
                      <a:pPr>
                        <a:spcAft>
                          <a:spcPts val="0"/>
                        </a:spcAft>
                      </a:pPr>
                      <a:endParaRPr lang="en-ZA" sz="140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1"/>
                  </a:ext>
                </a:extLst>
              </a:tr>
              <a:tr h="429573">
                <a:tc>
                  <a:txBody>
                    <a:bodyPr/>
                    <a:lstStyle/>
                    <a:p>
                      <a:pPr>
                        <a:spcAft>
                          <a:spcPts val="0"/>
                        </a:spcAft>
                      </a:pPr>
                      <a:r>
                        <a:rPr lang="en-ZA" sz="1400" dirty="0" smtClean="0">
                          <a:effectLst/>
                        </a:rPr>
                        <a:t>Declaration </a:t>
                      </a:r>
                      <a:r>
                        <a:rPr lang="en-ZA" sz="1400" dirty="0">
                          <a:effectLst/>
                        </a:rPr>
                        <a:t>with New Termination Reason – 19</a:t>
                      </a:r>
                      <a:endParaRPr lang="en-ZA" sz="140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2"/>
                  </a:ext>
                </a:extLst>
              </a:tr>
              <a:tr h="677518">
                <a:tc>
                  <a:txBody>
                    <a:bodyPr/>
                    <a:lstStyle/>
                    <a:p>
                      <a:pPr>
                        <a:spcAft>
                          <a:spcPts val="0"/>
                        </a:spcAft>
                      </a:pPr>
                      <a:r>
                        <a:rPr lang="en-ZA" sz="1400" dirty="0" smtClean="0">
                          <a:effectLst/>
                        </a:rPr>
                        <a:t>Claim </a:t>
                      </a:r>
                      <a:r>
                        <a:rPr lang="en-ZA" sz="1400" dirty="0">
                          <a:effectLst/>
                        </a:rPr>
                        <a:t>Registration Page- Parental benefit and sub benefits loading of look up data and corresponding fields </a:t>
                      </a:r>
                      <a:endParaRPr lang="en-ZA" sz="1400" dirty="0" smtClean="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3"/>
                  </a:ext>
                </a:extLst>
              </a:tr>
              <a:tr h="859146">
                <a:tc>
                  <a:txBody>
                    <a:bodyPr/>
                    <a:lstStyle/>
                    <a:p>
                      <a:pPr>
                        <a:spcAft>
                          <a:spcPts val="0"/>
                        </a:spcAft>
                      </a:pPr>
                      <a:r>
                        <a:rPr lang="en-ZA" sz="1400" dirty="0" smtClean="0">
                          <a:effectLst/>
                        </a:rPr>
                        <a:t>Development </a:t>
                      </a:r>
                      <a:r>
                        <a:rPr lang="en-ZA" sz="1400" dirty="0">
                          <a:effectLst/>
                        </a:rPr>
                        <a:t>of claim qualification Rules (91days/Incorrect Termination Reason/Active/12 month rule for application</a:t>
                      </a:r>
                      <a:r>
                        <a:rPr lang="en-ZA" sz="1400" dirty="0" smtClean="0">
                          <a:effectLst/>
                        </a:rPr>
                        <a:t>)</a:t>
                      </a:r>
                      <a:endParaRPr lang="en-ZA" sz="1400" dirty="0" smtClean="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4"/>
                  </a:ext>
                </a:extLst>
              </a:tr>
              <a:tr h="801661">
                <a:tc>
                  <a:txBody>
                    <a:bodyPr/>
                    <a:lstStyle/>
                    <a:p>
                      <a:pPr>
                        <a:spcAft>
                          <a:spcPts val="0"/>
                        </a:spcAft>
                      </a:pPr>
                      <a:r>
                        <a:rPr lang="en-ZA" sz="1400" dirty="0" smtClean="0">
                          <a:effectLst/>
                        </a:rPr>
                        <a:t>Claim </a:t>
                      </a:r>
                      <a:r>
                        <a:rPr lang="en-ZA" sz="1400" dirty="0">
                          <a:effectLst/>
                        </a:rPr>
                        <a:t>qualification screen – calculation of credits- Average salary/Daily benefit Amount/Total Benefit </a:t>
                      </a:r>
                      <a:r>
                        <a:rPr lang="en-ZA" sz="1400" dirty="0" smtClean="0">
                          <a:effectLst/>
                        </a:rPr>
                        <a:t>Amount</a:t>
                      </a:r>
                      <a:endParaRPr lang="en-ZA" sz="1400" dirty="0" smtClean="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5"/>
                  </a:ext>
                </a:extLst>
              </a:tr>
              <a:tr h="552714">
                <a:tc>
                  <a:txBody>
                    <a:bodyPr/>
                    <a:lstStyle/>
                    <a:p>
                      <a:pPr>
                        <a:spcAft>
                          <a:spcPts val="0"/>
                        </a:spcAft>
                      </a:pPr>
                      <a:r>
                        <a:rPr lang="en-ZA" sz="1400" dirty="0" smtClean="0">
                          <a:effectLst/>
                        </a:rPr>
                        <a:t>Claim </a:t>
                      </a:r>
                      <a:r>
                        <a:rPr lang="en-ZA" sz="1400" dirty="0">
                          <a:effectLst/>
                        </a:rPr>
                        <a:t>Rejection Letter for Refused application – </a:t>
                      </a:r>
                      <a:r>
                        <a:rPr lang="en-ZA" sz="1400" dirty="0" smtClean="0">
                          <a:effectLst/>
                        </a:rPr>
                        <a:t>SG3_665</a:t>
                      </a:r>
                      <a:endParaRPr lang="en-ZA" sz="1400" dirty="0" smtClean="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6"/>
                  </a:ext>
                </a:extLst>
              </a:tr>
              <a:tr h="969855">
                <a:tc>
                  <a:txBody>
                    <a:bodyPr/>
                    <a:lstStyle/>
                    <a:p>
                      <a:pPr>
                        <a:spcAft>
                          <a:spcPts val="0"/>
                        </a:spcAft>
                      </a:pPr>
                      <a:r>
                        <a:rPr lang="en-ZA" sz="1400" dirty="0" smtClean="0">
                          <a:effectLst/>
                        </a:rPr>
                        <a:t>Rejected </a:t>
                      </a:r>
                      <a:r>
                        <a:rPr lang="en-ZA" sz="1400" dirty="0">
                          <a:effectLst/>
                        </a:rPr>
                        <a:t>claim required information storage in claim table - </a:t>
                      </a:r>
                      <a:r>
                        <a:rPr lang="en-ZA" sz="1400" dirty="0" smtClean="0">
                          <a:effectLst/>
                        </a:rPr>
                        <a:t>CREATION </a:t>
                      </a:r>
                      <a:r>
                        <a:rPr lang="en-ZA" sz="1400" dirty="0">
                          <a:effectLst/>
                        </a:rPr>
                        <a:t>OF MAIN CLAIMMTABLE/ HISTORY </a:t>
                      </a:r>
                      <a:r>
                        <a:rPr lang="en-ZA" sz="1400" dirty="0" smtClean="0">
                          <a:effectLst/>
                        </a:rPr>
                        <a:t>TABLE</a:t>
                      </a:r>
                      <a:endParaRPr lang="en-ZA" sz="1400" dirty="0" smtClean="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530733475"/>
              </p:ext>
            </p:extLst>
          </p:nvPr>
        </p:nvGraphicFramePr>
        <p:xfrm>
          <a:off x="6480069" y="1374445"/>
          <a:ext cx="5430983" cy="5273101"/>
        </p:xfrm>
        <a:graphic>
          <a:graphicData uri="http://schemas.openxmlformats.org/drawingml/2006/table">
            <a:tbl>
              <a:tblPr firstRow="1" bandRow="1">
                <a:tableStyleId>{72833802-FEF1-4C79-8D5D-14CF1EAF98D9}</a:tableStyleId>
              </a:tblPr>
              <a:tblGrid>
                <a:gridCol w="2592779">
                  <a:extLst>
                    <a:ext uri="{9D8B030D-6E8A-4147-A177-3AD203B41FA5}">
                      <a16:colId xmlns="" xmlns:a16="http://schemas.microsoft.com/office/drawing/2014/main" val="20000"/>
                    </a:ext>
                  </a:extLst>
                </a:gridCol>
                <a:gridCol w="1531917">
                  <a:extLst>
                    <a:ext uri="{9D8B030D-6E8A-4147-A177-3AD203B41FA5}">
                      <a16:colId xmlns="" xmlns:a16="http://schemas.microsoft.com/office/drawing/2014/main" val="20001"/>
                    </a:ext>
                  </a:extLst>
                </a:gridCol>
                <a:gridCol w="1306287">
                  <a:extLst>
                    <a:ext uri="{9D8B030D-6E8A-4147-A177-3AD203B41FA5}">
                      <a16:colId xmlns="" xmlns:a16="http://schemas.microsoft.com/office/drawing/2014/main" val="20002"/>
                    </a:ext>
                  </a:extLst>
                </a:gridCol>
              </a:tblGrid>
              <a:tr h="904239">
                <a:tc>
                  <a:txBody>
                    <a:bodyPr/>
                    <a:lstStyle/>
                    <a:p>
                      <a:r>
                        <a:rPr lang="en-ZA" sz="1800" dirty="0" smtClean="0"/>
                        <a:t>Module </a:t>
                      </a:r>
                      <a:endParaRPr lang="en-ZA" sz="1800" dirty="0">
                        <a:solidFill>
                          <a:schemeClr val="tx1"/>
                        </a:solidFill>
                      </a:endParaRPr>
                    </a:p>
                  </a:txBody>
                  <a:tcPr marL="91435" marR="91435" marT="45745" marB="45745"/>
                </a:tc>
                <a:tc>
                  <a:txBody>
                    <a:bodyPr/>
                    <a:lstStyle/>
                    <a:p>
                      <a:r>
                        <a:rPr lang="en-ZA" sz="1800" dirty="0" smtClean="0"/>
                        <a:t>Status/</a:t>
                      </a:r>
                      <a:r>
                        <a:rPr lang="en-ZA" sz="1800" baseline="0" dirty="0" smtClean="0"/>
                        <a:t> </a:t>
                      </a:r>
                      <a:r>
                        <a:rPr lang="en-ZA" sz="1800" dirty="0" smtClean="0"/>
                        <a:t>Start date of development </a:t>
                      </a:r>
                      <a:endParaRPr lang="en-ZA" sz="1800" dirty="0">
                        <a:solidFill>
                          <a:schemeClr val="tx1"/>
                        </a:solidFill>
                      </a:endParaRPr>
                    </a:p>
                  </a:txBody>
                  <a:tcPr marL="91435" marR="91435" marT="45745" marB="4574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t>Expected completion</a:t>
                      </a:r>
                    </a:p>
                    <a:p>
                      <a:endParaRPr lang="en-ZA" sz="1800" dirty="0">
                        <a:solidFill>
                          <a:schemeClr val="tx1"/>
                        </a:solidFill>
                      </a:endParaRPr>
                    </a:p>
                  </a:txBody>
                  <a:tcPr marL="91435" marR="91435" marT="45745" marB="45745"/>
                </a:tc>
                <a:extLst>
                  <a:ext uri="{0D108BD9-81ED-4DB2-BD59-A6C34878D82A}">
                    <a16:rowId xmlns="" xmlns:a16="http://schemas.microsoft.com/office/drawing/2014/main" val="10000"/>
                  </a:ext>
                </a:extLst>
              </a:tr>
              <a:tr h="421955">
                <a:tc>
                  <a:txBody>
                    <a:bodyPr/>
                    <a:lstStyle/>
                    <a:p>
                      <a:pPr>
                        <a:spcAft>
                          <a:spcPts val="0"/>
                        </a:spcAft>
                      </a:pPr>
                      <a:r>
                        <a:rPr lang="en-ZA" sz="1400" dirty="0">
                          <a:effectLst/>
                        </a:rPr>
                        <a:t>Ceiling of Credits for Parental benefits</a:t>
                      </a:r>
                      <a:endParaRPr lang="en-ZA" sz="1400" dirty="0">
                        <a:solidFill>
                          <a:schemeClr val="tx1"/>
                        </a:solidFill>
                        <a:effectLst/>
                        <a:latin typeface="+mn-lt"/>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mn-lt"/>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r h="565979">
                <a:tc>
                  <a:txBody>
                    <a:bodyPr/>
                    <a:lstStyle/>
                    <a:p>
                      <a:pPr>
                        <a:spcAft>
                          <a:spcPts val="0"/>
                        </a:spcAft>
                      </a:pPr>
                      <a:r>
                        <a:rPr lang="en-ZA" sz="1400" dirty="0">
                          <a:effectLst/>
                        </a:rPr>
                        <a:t>Supporting document screen</a:t>
                      </a:r>
                      <a:endParaRPr lang="en-ZA" sz="1400" dirty="0">
                        <a:solidFill>
                          <a:schemeClr val="tx1"/>
                        </a:solidFill>
                        <a:effectLst/>
                        <a:latin typeface="+mn-lt"/>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mn-lt"/>
                        <a:ea typeface="Calibri"/>
                        <a:cs typeface="Times New Roman"/>
                      </a:endParaRPr>
                    </a:p>
                  </a:txBody>
                  <a:tcPr marL="68580" marR="68580" marT="0" marB="0"/>
                </a:tc>
                <a:tc>
                  <a:txBody>
                    <a:bodyPr/>
                    <a:lstStyle/>
                    <a:p>
                      <a:pPr>
                        <a:spcAft>
                          <a:spcPts val="0"/>
                        </a:spcAft>
                      </a:pPr>
                      <a:r>
                        <a:rPr lang="en-ZA" sz="1400" dirty="0" smtClean="0">
                          <a:effectLst/>
                        </a:rPr>
                        <a:t>Completed</a:t>
                      </a:r>
                      <a:endParaRPr lang="en-ZA" sz="1400" b="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560590">
                <a:tc>
                  <a:txBody>
                    <a:bodyPr/>
                    <a:lstStyle/>
                    <a:p>
                      <a:pPr>
                        <a:spcAft>
                          <a:spcPts val="0"/>
                        </a:spcAft>
                      </a:pPr>
                      <a:r>
                        <a:rPr lang="en-ZA" sz="1400" dirty="0" smtClean="0">
                          <a:effectLst/>
                        </a:rPr>
                        <a:t>Configuration of new documents corresponding to Parental Benefit</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 </a:t>
                      </a:r>
                      <a:endParaRPr lang="en-ZA" sz="1400" kern="1200" dirty="0" smtClean="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3"/>
                  </a:ext>
                </a:extLst>
              </a:tr>
              <a:tr h="474635">
                <a:tc>
                  <a:txBody>
                    <a:bodyPr/>
                    <a:lstStyle/>
                    <a:p>
                      <a:pPr algn="l">
                        <a:spcAft>
                          <a:spcPts val="0"/>
                        </a:spcAft>
                      </a:pPr>
                      <a:r>
                        <a:rPr lang="en-ZA" sz="1400" dirty="0" smtClean="0">
                          <a:effectLst/>
                        </a:rPr>
                        <a:t>Documents </a:t>
                      </a:r>
                      <a:r>
                        <a:rPr lang="en-ZA" sz="1400" dirty="0">
                          <a:effectLst/>
                        </a:rPr>
                        <a:t>Submitted validation and Date of receipt – </a:t>
                      </a:r>
                      <a:r>
                        <a:rPr lang="en-ZA" sz="1400" dirty="0" smtClean="0">
                          <a:effectLst/>
                        </a:rPr>
                        <a:t>Sg3_545</a:t>
                      </a:r>
                      <a:endParaRPr lang="en-ZA" sz="1400" dirty="0" smtClean="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662282">
                <a:tc>
                  <a:txBody>
                    <a:bodyPr/>
                    <a:lstStyle/>
                    <a:p>
                      <a:pPr algn="l">
                        <a:spcAft>
                          <a:spcPts val="0"/>
                        </a:spcAft>
                      </a:pPr>
                      <a:r>
                        <a:rPr lang="en-ZA" sz="1400" dirty="0" smtClean="0">
                          <a:effectLst/>
                        </a:rPr>
                        <a:t>TOP UP Screen</a:t>
                      </a:r>
                      <a:endParaRPr lang="en-ZA" sz="1400" dirty="0" smtClean="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640205">
                <a:tc>
                  <a:txBody>
                    <a:bodyPr/>
                    <a:lstStyle/>
                    <a:p>
                      <a:pPr algn="l">
                        <a:spcAft>
                          <a:spcPts val="0"/>
                        </a:spcAft>
                      </a:pPr>
                      <a:r>
                        <a:rPr lang="en-ZA" sz="1400" dirty="0" smtClean="0">
                          <a:effectLst/>
                        </a:rPr>
                        <a:t>Top </a:t>
                      </a:r>
                      <a:r>
                        <a:rPr lang="en-ZA" sz="1400" dirty="0">
                          <a:effectLst/>
                        </a:rPr>
                        <a:t>up Rules</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6"/>
                  </a:ext>
                </a:extLst>
              </a:tr>
              <a:tr h="1028240">
                <a:tc>
                  <a:txBody>
                    <a:bodyPr/>
                    <a:lstStyle/>
                    <a:p>
                      <a:pPr algn="l">
                        <a:spcAft>
                          <a:spcPts val="0"/>
                        </a:spcAft>
                      </a:pPr>
                      <a:r>
                        <a:rPr lang="en-ZA" sz="1400" dirty="0" smtClean="0">
                          <a:effectLst/>
                        </a:rPr>
                        <a:t>Banking </a:t>
                      </a:r>
                      <a:r>
                        <a:rPr lang="en-ZA" sz="1400" dirty="0">
                          <a:effectLst/>
                        </a:rPr>
                        <a:t>Details </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7"/>
                  </a:ext>
                </a:extLst>
              </a:tr>
            </a:tbl>
          </a:graphicData>
        </a:graphic>
      </p:graphicFrame>
      <p:sp>
        <p:nvSpPr>
          <p:cNvPr id="7" name="Right Arrow 6"/>
          <p:cNvSpPr/>
          <p:nvPr/>
        </p:nvSpPr>
        <p:spPr>
          <a:xfrm>
            <a:off x="5979247" y="6104066"/>
            <a:ext cx="748145" cy="308757"/>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TextBox 7"/>
          <p:cNvSpPr txBox="1"/>
          <p:nvPr/>
        </p:nvSpPr>
        <p:spPr>
          <a:xfrm>
            <a:off x="11150969" y="414409"/>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54</a:t>
            </a:r>
            <a:endParaRPr lang="en-ZA" sz="1200" dirty="0">
              <a:solidFill>
                <a:prstClr val="black"/>
              </a:solidFill>
            </a:endParaRPr>
          </a:p>
        </p:txBody>
      </p:sp>
    </p:spTree>
    <p:extLst>
      <p:ext uri="{BB962C8B-B14F-4D97-AF65-F5344CB8AC3E}">
        <p14:creationId xmlns:p14="http://schemas.microsoft.com/office/powerpoint/2010/main" xmlns="" val="1951249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smtClean="0">
                <a:solidFill>
                  <a:srgbClr val="000000"/>
                </a:solidFill>
                <a:ea typeface="ＭＳ Ｐゴシック" pitchFamily="34" charset="-128"/>
                <a:cs typeface="Arial" charset="0"/>
              </a:rPr>
              <a:t>MODULE STATUS </a:t>
            </a:r>
            <a:endParaRPr lang="en-ZA" sz="2800" dirty="0"/>
          </a:p>
        </p:txBody>
      </p:sp>
      <p:graphicFrame>
        <p:nvGraphicFramePr>
          <p:cNvPr id="5" name="Table 4"/>
          <p:cNvGraphicFramePr>
            <a:graphicFrameLocks noGrp="1"/>
          </p:cNvGraphicFramePr>
          <p:nvPr>
            <p:extLst>
              <p:ext uri="{D42A27DB-BD31-4B8C-83A1-F6EECF244321}">
                <p14:modId xmlns:p14="http://schemas.microsoft.com/office/powerpoint/2010/main" xmlns="" val="74962906"/>
              </p:ext>
            </p:extLst>
          </p:nvPr>
        </p:nvGraphicFramePr>
        <p:xfrm>
          <a:off x="320715" y="1365666"/>
          <a:ext cx="6080166" cy="5364375"/>
        </p:xfrm>
        <a:graphic>
          <a:graphicData uri="http://schemas.openxmlformats.org/drawingml/2006/table">
            <a:tbl>
              <a:tblPr firstRow="1" bandRow="1">
                <a:tableStyleId>{72833802-FEF1-4C79-8D5D-14CF1EAF98D9}</a:tableStyleId>
              </a:tblPr>
              <a:tblGrid>
                <a:gridCol w="3087215">
                  <a:extLst>
                    <a:ext uri="{9D8B030D-6E8A-4147-A177-3AD203B41FA5}">
                      <a16:colId xmlns="" xmlns:a16="http://schemas.microsoft.com/office/drawing/2014/main" val="20000"/>
                    </a:ext>
                  </a:extLst>
                </a:gridCol>
                <a:gridCol w="1449343">
                  <a:extLst>
                    <a:ext uri="{9D8B030D-6E8A-4147-A177-3AD203B41FA5}">
                      <a16:colId xmlns="" xmlns:a16="http://schemas.microsoft.com/office/drawing/2014/main" val="20001"/>
                    </a:ext>
                  </a:extLst>
                </a:gridCol>
                <a:gridCol w="1543608">
                  <a:extLst>
                    <a:ext uri="{9D8B030D-6E8A-4147-A177-3AD203B41FA5}">
                      <a16:colId xmlns="" xmlns:a16="http://schemas.microsoft.com/office/drawing/2014/main" val="20002"/>
                    </a:ext>
                  </a:extLst>
                </a:gridCol>
              </a:tblGrid>
              <a:tr h="644335">
                <a:tc>
                  <a:txBody>
                    <a:bodyPr/>
                    <a:lstStyle/>
                    <a:p>
                      <a:r>
                        <a:rPr lang="en-ZA" sz="1800" dirty="0" smtClean="0"/>
                        <a:t>Module </a:t>
                      </a:r>
                      <a:endParaRPr lang="en-ZA" sz="1800" dirty="0">
                        <a:solidFill>
                          <a:schemeClr val="tx1"/>
                        </a:solidFill>
                      </a:endParaRPr>
                    </a:p>
                  </a:txBody>
                  <a:tcPr marL="91435" marR="91435" marT="45708" marB="45708"/>
                </a:tc>
                <a:tc>
                  <a:txBody>
                    <a:bodyPr/>
                    <a:lstStyle/>
                    <a:p>
                      <a:r>
                        <a:rPr lang="en-ZA" sz="1800" dirty="0" smtClean="0"/>
                        <a:t>Status of development </a:t>
                      </a:r>
                      <a:endParaRPr lang="en-ZA" sz="1800" dirty="0">
                        <a:solidFill>
                          <a:schemeClr val="tx1"/>
                        </a:solidFill>
                      </a:endParaRPr>
                    </a:p>
                  </a:txBody>
                  <a:tcPr marL="91435" marR="91435" marT="45708" marB="45708"/>
                </a:tc>
                <a:tc>
                  <a:txBody>
                    <a:bodyPr/>
                    <a:lstStyle/>
                    <a:p>
                      <a:r>
                        <a:rPr lang="en-ZA" sz="1800" dirty="0" smtClean="0"/>
                        <a:t>Expected completion</a:t>
                      </a:r>
                      <a:endParaRPr lang="en-ZA" sz="1800" dirty="0">
                        <a:solidFill>
                          <a:schemeClr val="tx1"/>
                        </a:solidFill>
                      </a:endParaRPr>
                    </a:p>
                  </a:txBody>
                  <a:tcPr marL="91435" marR="91435" marT="45708" marB="45708"/>
                </a:tc>
                <a:extLst>
                  <a:ext uri="{0D108BD9-81ED-4DB2-BD59-A6C34878D82A}">
                    <a16:rowId xmlns="" xmlns:a16="http://schemas.microsoft.com/office/drawing/2014/main" val="10000"/>
                  </a:ext>
                </a:extLst>
              </a:tr>
              <a:tr h="429573">
                <a:tc>
                  <a:txBody>
                    <a:bodyPr/>
                    <a:lstStyle/>
                    <a:p>
                      <a:pPr algn="l">
                        <a:spcAft>
                          <a:spcPts val="0"/>
                        </a:spcAft>
                      </a:pPr>
                      <a:r>
                        <a:rPr lang="en-ZA" sz="1400" dirty="0">
                          <a:effectLst/>
                        </a:rPr>
                        <a:t>Top up contributing Employers Selection</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r h="429573">
                <a:tc>
                  <a:txBody>
                    <a:bodyPr/>
                    <a:lstStyle/>
                    <a:p>
                      <a:pPr algn="l">
                        <a:spcAft>
                          <a:spcPts val="0"/>
                        </a:spcAft>
                      </a:pPr>
                      <a:r>
                        <a:rPr lang="en-ZA" sz="1400" dirty="0">
                          <a:effectLst/>
                        </a:rPr>
                        <a:t>Report Page</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677518">
                <a:tc>
                  <a:txBody>
                    <a:bodyPr/>
                    <a:lstStyle/>
                    <a:p>
                      <a:pPr algn="l">
                        <a:spcAft>
                          <a:spcPts val="0"/>
                        </a:spcAft>
                      </a:pPr>
                      <a:r>
                        <a:rPr lang="en-ZA" sz="1400" dirty="0">
                          <a:effectLst/>
                        </a:rPr>
                        <a:t>creating Claim/supporting document/Document/Date of receipt Tablet and triggers and Jobs</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3"/>
                  </a:ext>
                </a:extLst>
              </a:tr>
              <a:tr h="859146">
                <a:tc>
                  <a:txBody>
                    <a:bodyPr/>
                    <a:lstStyle/>
                    <a:p>
                      <a:pPr algn="l">
                        <a:spcAft>
                          <a:spcPts val="0"/>
                        </a:spcAft>
                      </a:pPr>
                      <a:r>
                        <a:rPr lang="en-ZA" sz="1400" dirty="0">
                          <a:effectLst/>
                        </a:rPr>
                        <a:t>Inserting all claim information, documents and validating the working of history tables/triggers and jobs</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801661">
                <a:tc>
                  <a:txBody>
                    <a:bodyPr/>
                    <a:lstStyle/>
                    <a:p>
                      <a:pPr algn="l">
                        <a:spcAft>
                          <a:spcPts val="0"/>
                        </a:spcAft>
                      </a:pPr>
                      <a:r>
                        <a:rPr lang="en-ZA" sz="1400">
                          <a:effectLst/>
                        </a:rPr>
                        <a:t>Payment continuation form</a:t>
                      </a:r>
                      <a:endParaRPr lang="en-ZA" sz="140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552714">
                <a:tc>
                  <a:txBody>
                    <a:bodyPr/>
                    <a:lstStyle/>
                    <a:p>
                      <a:pPr>
                        <a:spcAft>
                          <a:spcPts val="0"/>
                        </a:spcAft>
                      </a:pPr>
                      <a:r>
                        <a:rPr lang="en-ZA" sz="1400" dirty="0">
                          <a:effectLst/>
                        </a:rPr>
                        <a:t>Claim Approval letter</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6"/>
                  </a:ext>
                </a:extLst>
              </a:tr>
              <a:tr h="969855">
                <a:tc>
                  <a:txBody>
                    <a:bodyPr/>
                    <a:lstStyle/>
                    <a:p>
                      <a:pPr>
                        <a:spcAft>
                          <a:spcPts val="0"/>
                        </a:spcAft>
                      </a:pPr>
                      <a:r>
                        <a:rPr lang="en-ZA" sz="1400" dirty="0">
                          <a:effectLst/>
                        </a:rPr>
                        <a:t>Payment continuation </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194676376"/>
              </p:ext>
            </p:extLst>
          </p:nvPr>
        </p:nvGraphicFramePr>
        <p:xfrm>
          <a:off x="6480069" y="1374438"/>
          <a:ext cx="5430983" cy="3795814"/>
        </p:xfrm>
        <a:graphic>
          <a:graphicData uri="http://schemas.openxmlformats.org/drawingml/2006/table">
            <a:tbl>
              <a:tblPr firstRow="1" bandRow="1">
                <a:tableStyleId>{69012ECD-51FC-41F1-AA8D-1B2483CD663E}</a:tableStyleId>
              </a:tblPr>
              <a:tblGrid>
                <a:gridCol w="2592779">
                  <a:extLst>
                    <a:ext uri="{9D8B030D-6E8A-4147-A177-3AD203B41FA5}">
                      <a16:colId xmlns="" xmlns:a16="http://schemas.microsoft.com/office/drawing/2014/main" val="20000"/>
                    </a:ext>
                  </a:extLst>
                </a:gridCol>
                <a:gridCol w="1531917">
                  <a:extLst>
                    <a:ext uri="{9D8B030D-6E8A-4147-A177-3AD203B41FA5}">
                      <a16:colId xmlns="" xmlns:a16="http://schemas.microsoft.com/office/drawing/2014/main" val="20001"/>
                    </a:ext>
                  </a:extLst>
                </a:gridCol>
                <a:gridCol w="1306287">
                  <a:extLst>
                    <a:ext uri="{9D8B030D-6E8A-4147-A177-3AD203B41FA5}">
                      <a16:colId xmlns="" xmlns:a16="http://schemas.microsoft.com/office/drawing/2014/main" val="20002"/>
                    </a:ext>
                  </a:extLst>
                </a:gridCol>
              </a:tblGrid>
              <a:tr h="904239">
                <a:tc>
                  <a:txBody>
                    <a:bodyPr/>
                    <a:lstStyle/>
                    <a:p>
                      <a:r>
                        <a:rPr lang="en-ZA" sz="1800" dirty="0" smtClean="0"/>
                        <a:t>Module </a:t>
                      </a:r>
                      <a:endParaRPr lang="en-ZA" sz="1800" dirty="0">
                        <a:solidFill>
                          <a:schemeClr val="tx1"/>
                        </a:solidFill>
                      </a:endParaRPr>
                    </a:p>
                  </a:txBody>
                  <a:tcPr marL="91435" marR="91435" marT="45745" marB="45745"/>
                </a:tc>
                <a:tc>
                  <a:txBody>
                    <a:bodyPr/>
                    <a:lstStyle/>
                    <a:p>
                      <a:r>
                        <a:rPr lang="en-ZA" sz="1800" dirty="0" smtClean="0"/>
                        <a:t>Status/</a:t>
                      </a:r>
                      <a:r>
                        <a:rPr lang="en-ZA" sz="1800" baseline="0" dirty="0" smtClean="0"/>
                        <a:t> </a:t>
                      </a:r>
                      <a:r>
                        <a:rPr lang="en-ZA" sz="1800" dirty="0" smtClean="0"/>
                        <a:t>Start date of development </a:t>
                      </a:r>
                      <a:endParaRPr lang="en-ZA" sz="1800" dirty="0">
                        <a:solidFill>
                          <a:schemeClr val="tx1"/>
                        </a:solidFill>
                      </a:endParaRPr>
                    </a:p>
                  </a:txBody>
                  <a:tcPr marL="91435" marR="91435" marT="45745" marB="4574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t>Expected completion</a:t>
                      </a:r>
                    </a:p>
                    <a:p>
                      <a:endParaRPr lang="en-ZA" sz="1800" dirty="0">
                        <a:solidFill>
                          <a:schemeClr val="tx1"/>
                        </a:solidFill>
                      </a:endParaRPr>
                    </a:p>
                  </a:txBody>
                  <a:tcPr marL="91435" marR="91435" marT="45745" marB="45745"/>
                </a:tc>
                <a:extLst>
                  <a:ext uri="{0D108BD9-81ED-4DB2-BD59-A6C34878D82A}">
                    <a16:rowId xmlns="" xmlns:a16="http://schemas.microsoft.com/office/drawing/2014/main" val="10000"/>
                  </a:ext>
                </a:extLst>
              </a:tr>
              <a:tr h="421955">
                <a:tc>
                  <a:txBody>
                    <a:bodyPr/>
                    <a:lstStyle/>
                    <a:p>
                      <a:pPr>
                        <a:spcAft>
                          <a:spcPts val="0"/>
                        </a:spcAft>
                      </a:pPr>
                      <a:r>
                        <a:rPr lang="en-ZA" sz="1400" dirty="0">
                          <a:effectLst/>
                          <a:latin typeface="+mn-lt"/>
                        </a:rPr>
                        <a:t>Development of payment packages and stored proc</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latin typeface="+mn-l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smtClean="0">
                          <a:effectLst/>
                          <a:latin typeface="+mn-l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r h="565979">
                <a:tc>
                  <a:txBody>
                    <a:bodyPr/>
                    <a:lstStyle/>
                    <a:p>
                      <a:pPr>
                        <a:spcAft>
                          <a:spcPts val="0"/>
                        </a:spcAft>
                      </a:pPr>
                      <a:r>
                        <a:rPr lang="en-ZA" sz="1400" dirty="0">
                          <a:effectLst/>
                          <a:latin typeface="+mn-lt"/>
                        </a:rPr>
                        <a:t>Payment </a:t>
                      </a:r>
                      <a:r>
                        <a:rPr lang="en-ZA" sz="1400" dirty="0" smtClean="0">
                          <a:effectLst/>
                          <a:latin typeface="+mn-lt"/>
                        </a:rPr>
                        <a:t>Calculation</a:t>
                      </a:r>
                      <a:endParaRPr lang="en-ZA" sz="1400" dirty="0" smtClean="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latin typeface="+mn-lt"/>
                        </a:rPr>
                        <a:t>Completed</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latin typeface="+mn-lt"/>
                        </a:rPr>
                        <a:t>Completed</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560590">
                <a:tc>
                  <a:txBody>
                    <a:bodyPr/>
                    <a:lstStyle/>
                    <a:p>
                      <a:pPr marL="0" algn="l" defTabSz="457200" rtl="0" eaLnBrk="1" latinLnBrk="0" hangingPunct="1">
                        <a:spcAft>
                          <a:spcPts val="0"/>
                        </a:spcAft>
                      </a:pPr>
                      <a:r>
                        <a:rPr lang="en-ZA" sz="1400" kern="1200" dirty="0">
                          <a:effectLst/>
                          <a:latin typeface="+mn-lt"/>
                        </a:rPr>
                        <a:t>Integration of </a:t>
                      </a:r>
                      <a:r>
                        <a:rPr lang="en-ZA" sz="1400" kern="1200" dirty="0" smtClean="0">
                          <a:effectLst/>
                          <a:latin typeface="+mn-lt"/>
                        </a:rPr>
                        <a:t>Payment</a:t>
                      </a:r>
                      <a:endParaRPr lang="en-ZA" sz="1400" kern="1200" dirty="0" smtClean="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endParaRPr lang="en-ZA" sz="1400" kern="1200" dirty="0">
                        <a:solidFill>
                          <a:schemeClr val="tx1"/>
                        </a:solidFill>
                        <a:effectLst/>
                        <a:latin typeface="+mn-lt"/>
                        <a:ea typeface="Calibri"/>
                        <a:cs typeface="Times New Roman"/>
                      </a:endParaRPr>
                    </a:p>
                  </a:txBody>
                  <a:tcPr marL="68580" marR="68580" marT="0" marB="0"/>
                </a:tc>
                <a:tc>
                  <a:txBody>
                    <a:bodyPr/>
                    <a:lstStyle/>
                    <a:p>
                      <a:pPr>
                        <a:spcAft>
                          <a:spcPts val="0"/>
                        </a:spcAft>
                      </a:pPr>
                      <a:endParaRPr lang="en-ZA" sz="1400" b="1" dirty="0">
                        <a:solidFill>
                          <a:srgbClr val="FF0000"/>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3"/>
                  </a:ext>
                </a:extLst>
              </a:tr>
              <a:tr h="474635">
                <a:tc>
                  <a:txBody>
                    <a:bodyPr/>
                    <a:lstStyle/>
                    <a:p>
                      <a:pPr>
                        <a:spcAft>
                          <a:spcPts val="0"/>
                        </a:spcAft>
                      </a:pPr>
                      <a:r>
                        <a:rPr lang="en-ZA" sz="1400" dirty="0">
                          <a:effectLst/>
                          <a:latin typeface="+mn-lt"/>
                        </a:rPr>
                        <a:t>Discrepancy </a:t>
                      </a:r>
                      <a:r>
                        <a:rPr lang="en-ZA" sz="1400" dirty="0" smtClean="0">
                          <a:effectLst/>
                          <a:latin typeface="+mn-lt"/>
                        </a:rPr>
                        <a:t>detection</a:t>
                      </a:r>
                      <a:endParaRPr lang="en-ZA" sz="1400" dirty="0" smtClean="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latin typeface="+mn-lt"/>
                        </a:rPr>
                        <a:t>29.6.2019</a:t>
                      </a:r>
                      <a:endParaRPr lang="en-ZA" sz="1400" kern="1200" dirty="0">
                        <a:solidFill>
                          <a:schemeClr val="tx1"/>
                        </a:solidFill>
                        <a:effectLst/>
                        <a:latin typeface="+mn-lt"/>
                        <a:ea typeface="Calibri"/>
                        <a:cs typeface="Times New Roman"/>
                      </a:endParaRPr>
                    </a:p>
                  </a:txBody>
                  <a:tcPr marL="68580" marR="68580" marT="0" marB="0"/>
                </a:tc>
                <a:tc>
                  <a:txBody>
                    <a:bodyPr/>
                    <a:lstStyle/>
                    <a:p>
                      <a:pPr>
                        <a:spcAft>
                          <a:spcPts val="0"/>
                        </a:spcAft>
                      </a:pPr>
                      <a:r>
                        <a:rPr lang="en-ZA" sz="1400" dirty="0" smtClean="0">
                          <a:effectLst/>
                          <a:latin typeface="+mn-lt"/>
                        </a:rPr>
                        <a:t>30.6.2019</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662282">
                <a:tc>
                  <a:txBody>
                    <a:bodyPr/>
                    <a:lstStyle/>
                    <a:p>
                      <a:pPr>
                        <a:spcAft>
                          <a:spcPts val="0"/>
                        </a:spcAft>
                      </a:pPr>
                      <a:r>
                        <a:rPr lang="en-ZA" sz="1400" dirty="0">
                          <a:effectLst/>
                          <a:latin typeface="+mn-lt"/>
                        </a:rPr>
                        <a:t>Adjudicate – Underpayment/Overpayment/Resumed </a:t>
                      </a:r>
                      <a:r>
                        <a:rPr lang="en-ZA" sz="1400" dirty="0" smtClean="0">
                          <a:effectLst/>
                          <a:latin typeface="+mn-lt"/>
                        </a:rPr>
                        <a:t>work Total </a:t>
                      </a:r>
                    </a:p>
                    <a:p>
                      <a:pPr>
                        <a:spcAft>
                          <a:spcPts val="0"/>
                        </a:spcAft>
                      </a:pPr>
                      <a:r>
                        <a:rPr lang="en-ZA" sz="1400" dirty="0" smtClean="0">
                          <a:effectLst/>
                          <a:latin typeface="+mn-lt"/>
                        </a:rPr>
                        <a:t>Overpayment </a:t>
                      </a:r>
                      <a:r>
                        <a:rPr lang="en-ZA" sz="1400" dirty="0">
                          <a:effectLst/>
                          <a:latin typeface="+mn-lt"/>
                        </a:rPr>
                        <a:t>Scenarios</a:t>
                      </a:r>
                      <a:endParaRPr lang="en-ZA" sz="14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latin typeface="+mn-lt"/>
                        </a:rPr>
                        <a:t>1.6.2019</a:t>
                      </a:r>
                      <a:endParaRPr lang="en-ZA" sz="1400" kern="1200" dirty="0">
                        <a:solidFill>
                          <a:schemeClr val="tx1"/>
                        </a:solidFill>
                        <a:effectLst/>
                        <a:latin typeface="+mn-lt"/>
                        <a:ea typeface="Calibri"/>
                        <a:cs typeface="Times New Roman"/>
                      </a:endParaRPr>
                    </a:p>
                  </a:txBody>
                  <a:tcPr marL="68580" marR="68580" marT="0" marB="0"/>
                </a:tc>
                <a:tc>
                  <a:txBody>
                    <a:bodyPr/>
                    <a:lstStyle/>
                    <a:p>
                      <a:pPr marL="0" algn="l" defTabSz="457200" rtl="0" eaLnBrk="1" latinLnBrk="0" hangingPunct="1">
                        <a:spcAft>
                          <a:spcPts val="0"/>
                        </a:spcAft>
                      </a:pPr>
                      <a:r>
                        <a:rPr lang="en-ZA" sz="1400" kern="1200" dirty="0" smtClean="0">
                          <a:effectLst/>
                          <a:latin typeface="+mn-lt"/>
                        </a:rPr>
                        <a:t>12.6.2019</a:t>
                      </a:r>
                      <a:endParaRPr lang="en-ZA" sz="1400" kern="1200" dirty="0">
                        <a:solidFill>
                          <a:schemeClr val="tx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
        <p:nvSpPr>
          <p:cNvPr id="7" name="Right Arrow 6"/>
          <p:cNvSpPr/>
          <p:nvPr/>
        </p:nvSpPr>
        <p:spPr>
          <a:xfrm rot="19109657">
            <a:off x="6074329" y="5764303"/>
            <a:ext cx="748145" cy="308757"/>
          </a:xfrm>
          <a:prstGeom prst="rightArrow">
            <a:avLst/>
          </a:prstGeom>
          <a:solidFill>
            <a:srgbClr val="FF00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extBox 2"/>
          <p:cNvSpPr txBox="1"/>
          <p:nvPr/>
        </p:nvSpPr>
        <p:spPr>
          <a:xfrm>
            <a:off x="7564681" y="5391548"/>
            <a:ext cx="4001985" cy="1169551"/>
          </a:xfrm>
          <a:prstGeom prst="rect">
            <a:avLst/>
          </a:prstGeom>
          <a:noFill/>
        </p:spPr>
        <p:txBody>
          <a:bodyPr wrap="square" rtlCol="0">
            <a:spAutoFit/>
          </a:bodyPr>
          <a:lstStyle/>
          <a:p>
            <a:pPr algn="just"/>
            <a:r>
              <a:rPr lang="en-ZA" sz="1400" dirty="0"/>
              <a:t>The duration for development is reduced to one (1) month from 27 May to 12 July 2019 while the testing will start from 13 to 26 July with fixing of defect.</a:t>
            </a:r>
          </a:p>
          <a:p>
            <a:pPr algn="just"/>
            <a:r>
              <a:rPr lang="en-ZA" sz="1400" dirty="0"/>
              <a:t>The estimated go live is 1 August 2019</a:t>
            </a:r>
          </a:p>
        </p:txBody>
      </p:sp>
      <p:sp>
        <p:nvSpPr>
          <p:cNvPr id="8"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55</a:t>
            </a:r>
            <a:endParaRPr lang="en-ZA" sz="1200" dirty="0">
              <a:solidFill>
                <a:prstClr val="black"/>
              </a:solidFill>
            </a:endParaRPr>
          </a:p>
        </p:txBody>
      </p:sp>
    </p:spTree>
    <p:extLst>
      <p:ext uri="{BB962C8B-B14F-4D97-AF65-F5344CB8AC3E}">
        <p14:creationId xmlns:p14="http://schemas.microsoft.com/office/powerpoint/2010/main" xmlns="" val="1029760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3" y="3140968"/>
            <a:ext cx="11329259" cy="1143000"/>
          </a:xfrm>
        </p:spPr>
        <p:txBody>
          <a:bodyPr/>
          <a:lstStyle/>
          <a:p>
            <a:r>
              <a:rPr lang="en-ZA" sz="4000" b="1" dirty="0" smtClean="0">
                <a:solidFill>
                  <a:srgbClr val="00B0F0"/>
                </a:solidFill>
              </a:rPr>
              <a:t>GOVERNANCE  </a:t>
            </a:r>
            <a:endParaRPr lang="en-ZA" sz="4000" b="1" dirty="0">
              <a:solidFill>
                <a:srgbClr val="00B0F0"/>
              </a:solidFill>
            </a:endParaRPr>
          </a:p>
        </p:txBody>
      </p:sp>
      <p:sp>
        <p:nvSpPr>
          <p:cNvPr id="4" name="Slide Number Placeholder 3"/>
          <p:cNvSpPr>
            <a:spLocks noGrp="1"/>
          </p:cNvSpPr>
          <p:nvPr>
            <p:ph type="sldNum" sz="quarter" idx="12"/>
          </p:nvPr>
        </p:nvSpPr>
        <p:spPr/>
        <p:txBody>
          <a:bodyPr/>
          <a:lstStyle/>
          <a:p>
            <a:fld id="{96CA8298-9D91-4CF9-AB6A-504DBB769D5D}" type="slidenum">
              <a:rPr lang="en-US" smtClean="0"/>
              <a:pPr/>
              <a:t>56</a:t>
            </a:fld>
            <a:endParaRPr lang="en-US" dirty="0"/>
          </a:p>
        </p:txBody>
      </p:sp>
      <p:sp>
        <p:nvSpPr>
          <p:cNvPr id="5" name="TextBox 4"/>
          <p:cNvSpPr txBox="1"/>
          <p:nvPr/>
        </p:nvSpPr>
        <p:spPr>
          <a:xfrm>
            <a:off x="11366909" y="380616"/>
            <a:ext cx="463551"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56</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2188006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274638"/>
            <a:ext cx="10972800" cy="1143000"/>
          </a:xfrm>
        </p:spPr>
        <p:txBody>
          <a:bodyPr/>
          <a:lstStyle/>
          <a:p>
            <a:pPr>
              <a:defRPr/>
            </a:pPr>
            <a:r>
              <a:rPr lang="en-ZA" sz="2800" b="1" dirty="0" smtClean="0">
                <a:solidFill>
                  <a:srgbClr val="000000"/>
                </a:solidFill>
              </a:rPr>
              <a:t>UIF BOARD </a:t>
            </a:r>
            <a:r>
              <a:rPr lang="en-ZA" sz="2800" b="1" dirty="0">
                <a:solidFill>
                  <a:srgbClr val="000000"/>
                </a:solidFill>
              </a:rPr>
              <a:t>AND COMMITTEE </a:t>
            </a:r>
            <a:r>
              <a:rPr lang="en-ZA" sz="2800" b="1" dirty="0" smtClean="0">
                <a:solidFill>
                  <a:srgbClr val="000000"/>
                </a:solidFill>
              </a:rPr>
              <a:t>MEETINGS</a:t>
            </a:r>
            <a:r>
              <a:rPr lang="en-ZA" sz="2800" b="1" dirty="0">
                <a:solidFill>
                  <a:srgbClr val="000000"/>
                </a:solidFill>
              </a:rPr>
              <a:t/>
            </a:r>
            <a:br>
              <a:rPr lang="en-ZA" sz="2800" b="1" dirty="0">
                <a:solidFill>
                  <a:srgbClr val="000000"/>
                </a:solidFill>
              </a:rPr>
            </a:br>
            <a:r>
              <a:rPr lang="en-ZA" sz="2800" b="1" dirty="0" smtClean="0">
                <a:ea typeface="ＭＳ Ｐゴシック" pitchFamily="34" charset="-128"/>
                <a:cs typeface="+mj-cs"/>
              </a:rPr>
              <a:t> </a:t>
            </a:r>
            <a:r>
              <a:rPr lang="en-ZA" sz="2800" b="1" dirty="0">
                <a:ea typeface="ＭＳ Ｐゴシック" pitchFamily="34" charset="-128"/>
                <a:cs typeface="+mj-cs"/>
              </a:rPr>
              <a:t>AS AT 31 </a:t>
            </a:r>
            <a:r>
              <a:rPr lang="en-ZA" sz="2800" b="1" dirty="0" smtClean="0">
                <a:ea typeface="ＭＳ Ｐゴシック" pitchFamily="34" charset="-128"/>
                <a:cs typeface="+mj-cs"/>
              </a:rPr>
              <a:t>MARCH 2019</a:t>
            </a:r>
            <a:endParaRPr lang="en-ZA" sz="2800" b="1" dirty="0">
              <a:ea typeface="ＭＳ Ｐゴシック" pitchFamily="34" charset="-128"/>
              <a:cs typeface="+mj-cs"/>
            </a:endParaRP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EEB057F3-53CA-4FC8-A37A-987C5F23CE93}" type="slidenum">
              <a:rPr lang="en-US" altLang="en-US" sz="1200">
                <a:solidFill>
                  <a:srgbClr val="898989"/>
                </a:solidFill>
              </a:rPr>
              <a:pPr>
                <a:spcBef>
                  <a:spcPct val="0"/>
                </a:spcBef>
                <a:buFontTx/>
                <a:buNone/>
              </a:pPr>
              <a:t>57</a:t>
            </a:fld>
            <a:endParaRPr lang="en-US" altLang="en-US" sz="120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556753422"/>
              </p:ext>
            </p:extLst>
          </p:nvPr>
        </p:nvGraphicFramePr>
        <p:xfrm>
          <a:off x="394208" y="1635132"/>
          <a:ext cx="11274631" cy="4236671"/>
        </p:xfrm>
        <a:graphic>
          <a:graphicData uri="http://schemas.openxmlformats.org/drawingml/2006/table">
            <a:tbl>
              <a:tblPr/>
              <a:tblGrid>
                <a:gridCol w="2526415">
                  <a:extLst>
                    <a:ext uri="{9D8B030D-6E8A-4147-A177-3AD203B41FA5}">
                      <a16:colId xmlns="" xmlns:a16="http://schemas.microsoft.com/office/drawing/2014/main" val="20000"/>
                    </a:ext>
                  </a:extLst>
                </a:gridCol>
                <a:gridCol w="1596788">
                  <a:extLst>
                    <a:ext uri="{9D8B030D-6E8A-4147-A177-3AD203B41FA5}">
                      <a16:colId xmlns="" xmlns:a16="http://schemas.microsoft.com/office/drawing/2014/main" val="20001"/>
                    </a:ext>
                  </a:extLst>
                </a:gridCol>
                <a:gridCol w="1746913">
                  <a:extLst>
                    <a:ext uri="{9D8B030D-6E8A-4147-A177-3AD203B41FA5}">
                      <a16:colId xmlns="" xmlns:a16="http://schemas.microsoft.com/office/drawing/2014/main" val="20002"/>
                    </a:ext>
                  </a:extLst>
                </a:gridCol>
                <a:gridCol w="1978927">
                  <a:extLst>
                    <a:ext uri="{9D8B030D-6E8A-4147-A177-3AD203B41FA5}">
                      <a16:colId xmlns="" xmlns:a16="http://schemas.microsoft.com/office/drawing/2014/main" val="20003"/>
                    </a:ext>
                  </a:extLst>
                </a:gridCol>
                <a:gridCol w="1624083">
                  <a:extLst>
                    <a:ext uri="{9D8B030D-6E8A-4147-A177-3AD203B41FA5}">
                      <a16:colId xmlns="" xmlns:a16="http://schemas.microsoft.com/office/drawing/2014/main" val="20004"/>
                    </a:ext>
                  </a:extLst>
                </a:gridCol>
                <a:gridCol w="1801505">
                  <a:extLst>
                    <a:ext uri="{9D8B030D-6E8A-4147-A177-3AD203B41FA5}">
                      <a16:colId xmlns="" xmlns:a16="http://schemas.microsoft.com/office/drawing/2014/main" val="20005"/>
                    </a:ext>
                  </a:extLst>
                </a:gridCol>
              </a:tblGrid>
              <a:tr h="251492">
                <a:tc gridSpan="6">
                  <a:txBody>
                    <a:bodyPr/>
                    <a:lstStyle/>
                    <a:p>
                      <a:pPr algn="ctr" fontAlgn="b"/>
                      <a:endParaRPr lang="en-ZA" sz="1600" b="1" i="0" u="none" strike="noStrike" dirty="0">
                        <a:solidFill>
                          <a:srgbClr val="000000"/>
                        </a:solidFill>
                        <a:effectLst/>
                        <a:latin typeface="Calibri" panose="020F0502020204030204" pitchFamily="34" charset="0"/>
                      </a:endParaRPr>
                    </a:p>
                  </a:txBody>
                  <a:tcPr marL="10160" marR="10160" marT="7621"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79589">
                <a:tc>
                  <a:txBody>
                    <a:bodyPr/>
                    <a:lstStyle/>
                    <a:p>
                      <a:pPr algn="ctr" fontAlgn="b"/>
                      <a:r>
                        <a:rPr lang="en-ZA" sz="1600" b="1" i="0" u="none" strike="noStrike" dirty="0">
                          <a:solidFill>
                            <a:srgbClr val="000000"/>
                          </a:solidFill>
                          <a:effectLst/>
                          <a:latin typeface="Calibri" panose="020F0502020204030204" pitchFamily="34" charset="0"/>
                        </a:rPr>
                        <a:t> </a:t>
                      </a:r>
                    </a:p>
                  </a:txBody>
                  <a:tcPr marL="10160" marR="10160" marT="7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TYPE OF MEETING</a:t>
                      </a:r>
                    </a:p>
                  </a:txBody>
                  <a:tcPr marL="10160" marR="10160" marT="7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r>
                        <a:rPr lang="en-ZA" sz="1600" b="1" i="0" u="none" strike="noStrike">
                          <a:solidFill>
                            <a:srgbClr val="000000"/>
                          </a:solidFill>
                          <a:effectLst/>
                          <a:latin typeface="Calibri" panose="020F0502020204030204" pitchFamily="34" charset="0"/>
                        </a:rPr>
                        <a:t> </a:t>
                      </a:r>
                    </a:p>
                  </a:txBody>
                  <a:tcPr marL="10160" marR="10160" marT="7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37979">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NAME OF COMMITTEE</a:t>
                      </a:r>
                    </a:p>
                  </a:txBody>
                  <a:tcPr marL="10160" marR="10160" marT="7621"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NO. OF MEMBERS</a:t>
                      </a:r>
                    </a:p>
                  </a:txBody>
                  <a:tcPr marL="10160" marR="10160" marT="7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SPECIAL</a:t>
                      </a:r>
                    </a:p>
                  </a:txBody>
                  <a:tcPr marL="10160" marR="10160" marT="7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WORKSHOP</a:t>
                      </a:r>
                    </a:p>
                  </a:txBody>
                  <a:tcPr marL="10160" marR="10160" marT="7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NORMAL</a:t>
                      </a:r>
                    </a:p>
                  </a:txBody>
                  <a:tcPr marL="10160" marR="1016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TOTAL OF ALL MEETINGS</a:t>
                      </a:r>
                    </a:p>
                  </a:txBody>
                  <a:tcPr marL="10160" marR="1016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r h="251492">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Board</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13</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95363">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Investment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64937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Financial Advisory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64937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Labour Activation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                                                                                    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51492">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Audit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78401">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TOTALS</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tx1"/>
                          </a:solidFill>
                          <a:effectLst/>
                          <a:latin typeface="Arial" panose="020B0604020202020204" pitchFamily="34" charset="0"/>
                          <a:cs typeface="Arial" panose="020B0604020202020204" pitchFamily="34" charset="0"/>
                        </a:rPr>
                        <a:t>36</a:t>
                      </a:r>
                    </a:p>
                  </a:txBody>
                  <a:tcPr marL="10160" marR="10160" marT="762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cxnSp>
        <p:nvCxnSpPr>
          <p:cNvPr id="8" name="Straight Connector 7"/>
          <p:cNvCxnSpPr/>
          <p:nvPr/>
        </p:nvCxnSpPr>
        <p:spPr>
          <a:xfrm>
            <a:off x="4188884" y="1635127"/>
            <a:ext cx="0" cy="334963"/>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184526" y="304801"/>
            <a:ext cx="463551" cy="277813"/>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57</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1644184733"/>
      </p:ext>
    </p:extLst>
  </p:cSld>
  <p:clrMapOvr>
    <a:masterClrMapping/>
  </p:clrMapOvr>
  <p:transition spd="slow">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UIF BOARD PERFORMANCE</a:t>
            </a:r>
          </a:p>
        </p:txBody>
      </p:sp>
      <p:sp>
        <p:nvSpPr>
          <p:cNvPr id="4" name="Slide Number Placeholder 3"/>
          <p:cNvSpPr>
            <a:spLocks noGrp="1"/>
          </p:cNvSpPr>
          <p:nvPr>
            <p:ph type="sldNum" sz="quarter" idx="12"/>
          </p:nvPr>
        </p:nvSpPr>
        <p:spPr/>
        <p:txBody>
          <a:bodyPr/>
          <a:lstStyle/>
          <a:p>
            <a:pPr>
              <a:defRPr/>
            </a:pPr>
            <a:fld id="{2E0D3230-56C0-40A7-B22D-C087DC0808A2}" type="slidenum">
              <a:rPr lang="en-US" smtClean="0"/>
              <a:pPr>
                <a:defRPr/>
              </a:pPr>
              <a:t>58</a:t>
            </a:fld>
            <a:endParaRPr lang="en-US"/>
          </a:p>
        </p:txBody>
      </p:sp>
      <p:grpSp>
        <p:nvGrpSpPr>
          <p:cNvPr id="6" name="Group 5"/>
          <p:cNvGrpSpPr/>
          <p:nvPr/>
        </p:nvGrpSpPr>
        <p:grpSpPr>
          <a:xfrm>
            <a:off x="333998" y="1318161"/>
            <a:ext cx="10962773" cy="5308270"/>
            <a:chOff x="333998" y="2115147"/>
            <a:chExt cx="10962773" cy="3103927"/>
          </a:xfrm>
        </p:grpSpPr>
        <p:sp>
          <p:nvSpPr>
            <p:cNvPr id="7" name="Rounded Rectangle 6"/>
            <p:cNvSpPr/>
            <p:nvPr/>
          </p:nvSpPr>
          <p:spPr>
            <a:xfrm>
              <a:off x="333998"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49805"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lvl="0" algn="l" defTabSz="1600200">
                <a:lnSpc>
                  <a:spcPct val="90000"/>
                </a:lnSpc>
                <a:spcBef>
                  <a:spcPct val="0"/>
                </a:spcBef>
                <a:spcAft>
                  <a:spcPct val="35000"/>
                </a:spcAft>
              </a:pPr>
              <a:endParaRPr lang="en-ZA" sz="3600" kern="1200"/>
            </a:p>
            <a:p>
              <a:pPr marL="285750" lvl="1" indent="-285750" algn="l" defTabSz="1244600">
                <a:lnSpc>
                  <a:spcPct val="90000"/>
                </a:lnSpc>
                <a:spcBef>
                  <a:spcPct val="0"/>
                </a:spcBef>
                <a:spcAft>
                  <a:spcPct val="15000"/>
                </a:spcAft>
                <a:buChar char="••"/>
              </a:pPr>
              <a:endParaRPr lang="en-ZA" sz="2800" kern="1200"/>
            </a:p>
            <a:p>
              <a:pPr marL="285750" lvl="1" indent="-285750" algn="l" defTabSz="1244600">
                <a:lnSpc>
                  <a:spcPct val="90000"/>
                </a:lnSpc>
                <a:spcBef>
                  <a:spcPct val="0"/>
                </a:spcBef>
                <a:spcAft>
                  <a:spcPct val="15000"/>
                </a:spcAft>
                <a:buChar char="••"/>
              </a:pPr>
              <a:endParaRPr lang="en-ZA" sz="2800" kern="1200"/>
            </a:p>
          </p:txBody>
        </p:sp>
        <p:sp>
          <p:nvSpPr>
            <p:cNvPr id="9" name="Freeform 8"/>
            <p:cNvSpPr/>
            <p:nvPr/>
          </p:nvSpPr>
          <p:spPr>
            <a:xfrm>
              <a:off x="2647631"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0" name="Rounded Rectangle 9"/>
            <p:cNvSpPr/>
            <p:nvPr/>
          </p:nvSpPr>
          <p:spPr>
            <a:xfrm>
              <a:off x="3341604"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657411"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469" tIns="304469" rIns="304469" bIns="304469" numCol="1" spcCol="1270" anchor="ctr" anchorCtr="0">
              <a:noAutofit/>
            </a:bodyPr>
            <a:lstStyle/>
            <a:p>
              <a:pPr lvl="0" algn="ctr" defTabSz="2889250">
                <a:lnSpc>
                  <a:spcPct val="90000"/>
                </a:lnSpc>
                <a:spcBef>
                  <a:spcPct val="0"/>
                </a:spcBef>
                <a:spcAft>
                  <a:spcPct val="35000"/>
                </a:spcAft>
              </a:pPr>
              <a:endParaRPr lang="en-ZA" sz="6500" kern="1200"/>
            </a:p>
          </p:txBody>
        </p:sp>
        <p:sp>
          <p:nvSpPr>
            <p:cNvPr id="12" name="Freeform 11"/>
            <p:cNvSpPr/>
            <p:nvPr/>
          </p:nvSpPr>
          <p:spPr>
            <a:xfrm>
              <a:off x="5655237"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3" name="Rounded Rectangle 12"/>
            <p:cNvSpPr/>
            <p:nvPr/>
          </p:nvSpPr>
          <p:spPr>
            <a:xfrm>
              <a:off x="6349211"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665016" y="3279120"/>
              <a:ext cx="2514610"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lvl="0" algn="l" defTabSz="1600200">
                <a:lnSpc>
                  <a:spcPct val="90000"/>
                </a:lnSpc>
                <a:spcBef>
                  <a:spcPct val="0"/>
                </a:spcBef>
                <a:spcAft>
                  <a:spcPct val="35000"/>
                </a:spcAft>
              </a:pPr>
              <a:endParaRPr lang="en-ZA" sz="3600" kern="1200"/>
            </a:p>
            <a:p>
              <a:pPr marL="285750" lvl="1" indent="-285750" algn="l" defTabSz="1244600">
                <a:lnSpc>
                  <a:spcPct val="90000"/>
                </a:lnSpc>
                <a:spcBef>
                  <a:spcPct val="0"/>
                </a:spcBef>
                <a:spcAft>
                  <a:spcPct val="15000"/>
                </a:spcAft>
                <a:buChar char="••"/>
              </a:pPr>
              <a:endParaRPr lang="en-ZA" sz="2800" kern="1200"/>
            </a:p>
            <a:p>
              <a:pPr marL="285750" lvl="1" indent="-285750" algn="l" defTabSz="1244600">
                <a:lnSpc>
                  <a:spcPct val="90000"/>
                </a:lnSpc>
                <a:spcBef>
                  <a:spcPct val="0"/>
                </a:spcBef>
                <a:spcAft>
                  <a:spcPct val="15000"/>
                </a:spcAft>
                <a:buChar char="••"/>
              </a:pPr>
              <a:endParaRPr lang="en-ZA" sz="2800" kern="1200"/>
            </a:p>
          </p:txBody>
        </p:sp>
        <p:sp>
          <p:nvSpPr>
            <p:cNvPr id="15" name="Freeform 14"/>
            <p:cNvSpPr/>
            <p:nvPr/>
          </p:nvSpPr>
          <p:spPr>
            <a:xfrm>
              <a:off x="8662843"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6" name="Rounded Rectangle 15"/>
            <p:cNvSpPr/>
            <p:nvPr/>
          </p:nvSpPr>
          <p:spPr>
            <a:xfrm>
              <a:off x="9356817"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grpSp>
      <p:sp>
        <p:nvSpPr>
          <p:cNvPr id="18" name="Rectangle 17"/>
          <p:cNvSpPr/>
          <p:nvPr/>
        </p:nvSpPr>
        <p:spPr>
          <a:xfrm>
            <a:off x="333998" y="1997425"/>
            <a:ext cx="1939954" cy="461665"/>
          </a:xfrm>
          <a:prstGeom prst="rect">
            <a:avLst/>
          </a:prstGeom>
        </p:spPr>
        <p:txBody>
          <a:bodyPr wrap="square">
            <a:spAutoFit/>
          </a:bodyPr>
          <a:lstStyle/>
          <a:p>
            <a:r>
              <a:rPr lang="en-ZA" sz="1200" dirty="0"/>
              <a:t>Implementation of new Governance Framework</a:t>
            </a:r>
          </a:p>
        </p:txBody>
      </p:sp>
      <p:sp>
        <p:nvSpPr>
          <p:cNvPr id="19" name="Rectangle 18"/>
          <p:cNvSpPr/>
          <p:nvPr/>
        </p:nvSpPr>
        <p:spPr>
          <a:xfrm>
            <a:off x="669661" y="3536436"/>
            <a:ext cx="1900241" cy="2862322"/>
          </a:xfrm>
          <a:prstGeom prst="rect">
            <a:avLst/>
          </a:prstGeom>
        </p:spPr>
        <p:txBody>
          <a:bodyPr wrap="square">
            <a:spAutoFit/>
          </a:bodyPr>
          <a:lstStyle/>
          <a:p>
            <a:pPr marL="171450" indent="-171450" algn="just">
              <a:buFont typeface="Arial" panose="020B0604020202020204" pitchFamily="34" charset="0"/>
              <a:buChar char="•"/>
            </a:pPr>
            <a:r>
              <a:rPr lang="en-ZA" sz="1200" dirty="0"/>
              <a:t>Implemented the yearly assessment for each Committee;</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Consolidation of the year resolutions in order to track all decisions made for the year and its implementation; and</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Recommended the approval and  implementation of the Corporate Governance framework and policy.</a:t>
            </a:r>
          </a:p>
        </p:txBody>
      </p:sp>
      <p:sp>
        <p:nvSpPr>
          <p:cNvPr id="20" name="Rectangle 19"/>
          <p:cNvSpPr/>
          <p:nvPr/>
        </p:nvSpPr>
        <p:spPr>
          <a:xfrm>
            <a:off x="3341604" y="1721081"/>
            <a:ext cx="1980347" cy="830997"/>
          </a:xfrm>
          <a:prstGeom prst="rect">
            <a:avLst/>
          </a:prstGeom>
        </p:spPr>
        <p:txBody>
          <a:bodyPr wrap="square">
            <a:spAutoFit/>
          </a:bodyPr>
          <a:lstStyle/>
          <a:p>
            <a:pPr algn="just"/>
            <a:r>
              <a:rPr lang="en-ZA" sz="1200" dirty="0"/>
              <a:t>Conversion of investments portfolios and asset classes to ensure maximization Return On Investment </a:t>
            </a:r>
          </a:p>
        </p:txBody>
      </p:sp>
      <p:sp>
        <p:nvSpPr>
          <p:cNvPr id="21" name="Rectangle 20"/>
          <p:cNvSpPr/>
          <p:nvPr/>
        </p:nvSpPr>
        <p:spPr>
          <a:xfrm>
            <a:off x="3654718" y="3729888"/>
            <a:ext cx="1942647" cy="646331"/>
          </a:xfrm>
          <a:prstGeom prst="rect">
            <a:avLst/>
          </a:prstGeom>
        </p:spPr>
        <p:txBody>
          <a:bodyPr wrap="square">
            <a:spAutoFit/>
          </a:bodyPr>
          <a:lstStyle/>
          <a:p>
            <a:pPr marL="171450" lvl="0" indent="-171450" algn="just">
              <a:buFont typeface="Arial" panose="020B0604020202020204" pitchFamily="34" charset="0"/>
              <a:buChar char="•"/>
            </a:pPr>
            <a:r>
              <a:rPr lang="en-ZA" sz="1200" dirty="0">
                <a:solidFill>
                  <a:prstClr val="black"/>
                </a:solidFill>
              </a:rPr>
              <a:t>SWIX investment Portfolio was changed to capped SWIX </a:t>
            </a:r>
          </a:p>
        </p:txBody>
      </p:sp>
      <p:sp>
        <p:nvSpPr>
          <p:cNvPr id="22" name="Rectangle 21"/>
          <p:cNvSpPr/>
          <p:nvPr/>
        </p:nvSpPr>
        <p:spPr>
          <a:xfrm>
            <a:off x="6412781" y="1776665"/>
            <a:ext cx="1804292" cy="1200329"/>
          </a:xfrm>
          <a:prstGeom prst="rect">
            <a:avLst/>
          </a:prstGeom>
        </p:spPr>
        <p:txBody>
          <a:bodyPr wrap="square">
            <a:spAutoFit/>
          </a:bodyPr>
          <a:lstStyle/>
          <a:p>
            <a:pPr algn="just"/>
            <a:r>
              <a:rPr lang="en-ZA" sz="1200" dirty="0"/>
              <a:t>Revision of the Social Responsibility Investment (SRI) mandate to ensure positive impact on distressed companies and preserving jobs</a:t>
            </a:r>
          </a:p>
        </p:txBody>
      </p:sp>
      <p:sp>
        <p:nvSpPr>
          <p:cNvPr id="23" name="Rectangle 22"/>
          <p:cNvSpPr/>
          <p:nvPr/>
        </p:nvSpPr>
        <p:spPr>
          <a:xfrm>
            <a:off x="6718980" y="3375588"/>
            <a:ext cx="2460646" cy="3231654"/>
          </a:xfrm>
          <a:prstGeom prst="rect">
            <a:avLst/>
          </a:prstGeom>
        </p:spPr>
        <p:txBody>
          <a:bodyPr wrap="square">
            <a:spAutoFit/>
          </a:bodyPr>
          <a:lstStyle/>
          <a:p>
            <a:pPr marL="171450" indent="-171450" algn="just">
              <a:buFont typeface="Arial" panose="020B0604020202020204" pitchFamily="34" charset="0"/>
              <a:buChar char="•"/>
            </a:pPr>
            <a:r>
              <a:rPr lang="en-ZA" sz="1200" dirty="0"/>
              <a:t>Development of the High Social Impact Portfolio (HSIP) – R3 billion and 2% of portfolio for the outer years</a:t>
            </a:r>
          </a:p>
          <a:p>
            <a:pPr marL="171450" indent="-171450" algn="just">
              <a:buFont typeface="Arial" panose="020B0604020202020204" pitchFamily="34" charset="0"/>
              <a:buChar char="•"/>
            </a:pPr>
            <a:r>
              <a:rPr lang="en-ZA" sz="1200" dirty="0"/>
              <a:t>Resulted in Edcon being funded through PIC the 1.2 billion</a:t>
            </a:r>
          </a:p>
          <a:p>
            <a:pPr marL="171450" indent="-171450" algn="just">
              <a:buFont typeface="Arial" panose="020B0604020202020204" pitchFamily="34" charset="0"/>
              <a:buChar char="•"/>
            </a:pPr>
            <a:r>
              <a:rPr lang="en-ZA" sz="1200" dirty="0"/>
              <a:t>Launched Project Development Partnership (PDP) – R2 billion  and 2% of portfolio for the outer years. The project is aimed at addressing: </a:t>
            </a:r>
          </a:p>
          <a:p>
            <a:pPr marL="171450" indent="-171450" algn="just">
              <a:buFont typeface="Arial" panose="020B0604020202020204" pitchFamily="34" charset="0"/>
              <a:buChar char="•"/>
            </a:pPr>
            <a:r>
              <a:rPr lang="en-ZA" sz="1200" dirty="0"/>
              <a:t>Training of Unemployed; </a:t>
            </a:r>
          </a:p>
          <a:p>
            <a:pPr marL="171450" indent="-171450" algn="just">
              <a:buFont typeface="Arial" panose="020B0604020202020204" pitchFamily="34" charset="0"/>
              <a:buChar char="•"/>
            </a:pPr>
            <a:r>
              <a:rPr lang="en-ZA" sz="1200" dirty="0"/>
              <a:t>Preservation of Jobs; and  </a:t>
            </a:r>
          </a:p>
          <a:p>
            <a:pPr marL="171450" indent="-171450" algn="just">
              <a:buFont typeface="Arial" panose="020B0604020202020204" pitchFamily="34" charset="0"/>
              <a:buChar char="•"/>
            </a:pPr>
            <a:r>
              <a:rPr lang="en-ZA" sz="1200" dirty="0"/>
              <a:t>Alleviating Distress Companies. </a:t>
            </a:r>
          </a:p>
          <a:p>
            <a:pPr marL="171450" indent="-171450" algn="just">
              <a:buFont typeface="Arial" panose="020B0604020202020204" pitchFamily="34" charset="0"/>
              <a:buChar char="•"/>
            </a:pPr>
            <a:r>
              <a:rPr lang="en-ZA" sz="1200" dirty="0"/>
              <a:t>Monitored the Social investments by visiting and evaluating the selected project sites</a:t>
            </a:r>
          </a:p>
        </p:txBody>
      </p:sp>
      <p:sp>
        <p:nvSpPr>
          <p:cNvPr id="24" name="Rectangle 23"/>
          <p:cNvSpPr/>
          <p:nvPr/>
        </p:nvSpPr>
        <p:spPr>
          <a:xfrm>
            <a:off x="9356818" y="1812758"/>
            <a:ext cx="1939954" cy="1200329"/>
          </a:xfrm>
          <a:prstGeom prst="rect">
            <a:avLst/>
          </a:prstGeom>
        </p:spPr>
        <p:txBody>
          <a:bodyPr wrap="square">
            <a:spAutoFit/>
          </a:bodyPr>
          <a:lstStyle/>
          <a:p>
            <a:pPr algn="just"/>
            <a:r>
              <a:rPr lang="en-ZA" sz="1200" dirty="0"/>
              <a:t>Recommended the UIF plan and activities which addresses the implementation of Job Summit and SONA outcomes</a:t>
            </a:r>
          </a:p>
        </p:txBody>
      </p:sp>
      <p:sp>
        <p:nvSpPr>
          <p:cNvPr id="25" name="Rectangle 24"/>
          <p:cNvSpPr/>
          <p:nvPr/>
        </p:nvSpPr>
        <p:spPr>
          <a:xfrm>
            <a:off x="459445" y="671830"/>
            <a:ext cx="3088395" cy="646331"/>
          </a:xfrm>
          <a:prstGeom prst="rect">
            <a:avLst/>
          </a:prstGeom>
        </p:spPr>
        <p:txBody>
          <a:bodyPr wrap="square">
            <a:spAutoFit/>
          </a:bodyPr>
          <a:lstStyle/>
          <a:p>
            <a:r>
              <a:rPr lang="en-ZA" sz="1200" b="1" dirty="0"/>
              <a:t>The UIF Board recommended the following as its strategic interventions and participation during 2018/19:</a:t>
            </a:r>
          </a:p>
        </p:txBody>
      </p:sp>
      <p:sp>
        <p:nvSpPr>
          <p:cNvPr id="2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58</a:t>
            </a:r>
            <a:endParaRPr lang="en-ZA" sz="1200" dirty="0">
              <a:solidFill>
                <a:prstClr val="black"/>
              </a:solidFill>
            </a:endParaRPr>
          </a:p>
        </p:txBody>
      </p:sp>
    </p:spTree>
    <p:extLst>
      <p:ext uri="{BB962C8B-B14F-4D97-AF65-F5344CB8AC3E}">
        <p14:creationId xmlns:p14="http://schemas.microsoft.com/office/powerpoint/2010/main" xmlns="" val="4128174201"/>
      </p:ext>
    </p:extLst>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UIF BOARD PERFORMANCE</a:t>
            </a:r>
          </a:p>
        </p:txBody>
      </p:sp>
      <p:sp>
        <p:nvSpPr>
          <p:cNvPr id="4" name="Slide Number Placeholder 3"/>
          <p:cNvSpPr>
            <a:spLocks noGrp="1"/>
          </p:cNvSpPr>
          <p:nvPr>
            <p:ph type="sldNum" sz="quarter" idx="12"/>
          </p:nvPr>
        </p:nvSpPr>
        <p:spPr/>
        <p:txBody>
          <a:bodyPr/>
          <a:lstStyle/>
          <a:p>
            <a:pPr>
              <a:defRPr/>
            </a:pPr>
            <a:fld id="{2E0D3230-56C0-40A7-B22D-C087DC0808A2}" type="slidenum">
              <a:rPr lang="en-US" smtClean="0"/>
              <a:pPr>
                <a:defRPr/>
              </a:pPr>
              <a:t>59</a:t>
            </a:fld>
            <a:endParaRPr lang="en-US"/>
          </a:p>
        </p:txBody>
      </p:sp>
      <p:grpSp>
        <p:nvGrpSpPr>
          <p:cNvPr id="6" name="Group 5"/>
          <p:cNvGrpSpPr/>
          <p:nvPr/>
        </p:nvGrpSpPr>
        <p:grpSpPr>
          <a:xfrm>
            <a:off x="333998" y="1318161"/>
            <a:ext cx="11278579" cy="5308270"/>
            <a:chOff x="333998" y="2115147"/>
            <a:chExt cx="11278579" cy="3103927"/>
          </a:xfrm>
        </p:grpSpPr>
        <p:sp>
          <p:nvSpPr>
            <p:cNvPr id="7" name="Rounded Rectangle 6"/>
            <p:cNvSpPr/>
            <p:nvPr/>
          </p:nvSpPr>
          <p:spPr>
            <a:xfrm>
              <a:off x="333998"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49804" y="3279120"/>
              <a:ext cx="2184665"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lvl="0" algn="l" defTabSz="1600200">
                <a:lnSpc>
                  <a:spcPct val="90000"/>
                </a:lnSpc>
                <a:spcBef>
                  <a:spcPct val="0"/>
                </a:spcBef>
                <a:spcAft>
                  <a:spcPct val="35000"/>
                </a:spcAft>
              </a:pPr>
              <a:endParaRPr lang="en-ZA" sz="3600" kern="1200"/>
            </a:p>
            <a:p>
              <a:pPr marL="285750" lvl="1" indent="-285750" algn="l" defTabSz="1244600">
                <a:lnSpc>
                  <a:spcPct val="90000"/>
                </a:lnSpc>
                <a:spcBef>
                  <a:spcPct val="0"/>
                </a:spcBef>
                <a:spcAft>
                  <a:spcPct val="15000"/>
                </a:spcAft>
                <a:buChar char="••"/>
              </a:pPr>
              <a:endParaRPr lang="en-ZA" sz="2800" kern="1200"/>
            </a:p>
            <a:p>
              <a:pPr marL="285750" lvl="1" indent="-285750" algn="l" defTabSz="1244600">
                <a:lnSpc>
                  <a:spcPct val="90000"/>
                </a:lnSpc>
                <a:spcBef>
                  <a:spcPct val="0"/>
                </a:spcBef>
                <a:spcAft>
                  <a:spcPct val="15000"/>
                </a:spcAft>
                <a:buChar char="••"/>
              </a:pPr>
              <a:endParaRPr lang="en-ZA" sz="2800" kern="1200"/>
            </a:p>
          </p:txBody>
        </p:sp>
        <p:sp>
          <p:nvSpPr>
            <p:cNvPr id="9" name="Freeform 8"/>
            <p:cNvSpPr/>
            <p:nvPr/>
          </p:nvSpPr>
          <p:spPr>
            <a:xfrm>
              <a:off x="2647631"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0" name="Rounded Rectangle 9"/>
            <p:cNvSpPr/>
            <p:nvPr/>
          </p:nvSpPr>
          <p:spPr>
            <a:xfrm>
              <a:off x="3341604"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657411"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469" tIns="304469" rIns="304469" bIns="304469" numCol="1" spcCol="1270" anchor="ctr" anchorCtr="0">
              <a:noAutofit/>
            </a:bodyPr>
            <a:lstStyle/>
            <a:p>
              <a:pPr lvl="0" algn="ctr" defTabSz="2889250">
                <a:lnSpc>
                  <a:spcPct val="90000"/>
                </a:lnSpc>
                <a:spcBef>
                  <a:spcPct val="0"/>
                </a:spcBef>
                <a:spcAft>
                  <a:spcPct val="35000"/>
                </a:spcAft>
              </a:pPr>
              <a:endParaRPr lang="en-ZA" sz="6500" kern="1200"/>
            </a:p>
          </p:txBody>
        </p:sp>
        <p:sp>
          <p:nvSpPr>
            <p:cNvPr id="12" name="Freeform 11"/>
            <p:cNvSpPr/>
            <p:nvPr/>
          </p:nvSpPr>
          <p:spPr>
            <a:xfrm>
              <a:off x="5655237"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3" name="Rounded Rectangle 12"/>
            <p:cNvSpPr/>
            <p:nvPr/>
          </p:nvSpPr>
          <p:spPr>
            <a:xfrm>
              <a:off x="6349211"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665016" y="3279120"/>
              <a:ext cx="2514610"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lvl="0" algn="l" defTabSz="1600200">
                <a:lnSpc>
                  <a:spcPct val="90000"/>
                </a:lnSpc>
                <a:spcBef>
                  <a:spcPct val="0"/>
                </a:spcBef>
                <a:spcAft>
                  <a:spcPct val="35000"/>
                </a:spcAft>
              </a:pPr>
              <a:endParaRPr lang="en-ZA" sz="3600" kern="1200"/>
            </a:p>
            <a:p>
              <a:pPr marL="285750" lvl="1" indent="-285750" algn="l" defTabSz="1244600">
                <a:lnSpc>
                  <a:spcPct val="90000"/>
                </a:lnSpc>
                <a:spcBef>
                  <a:spcPct val="0"/>
                </a:spcBef>
                <a:spcAft>
                  <a:spcPct val="15000"/>
                </a:spcAft>
                <a:buChar char="••"/>
              </a:pPr>
              <a:endParaRPr lang="en-ZA" sz="2800" kern="1200"/>
            </a:p>
            <a:p>
              <a:pPr marL="285750" lvl="1" indent="-285750" algn="l" defTabSz="1244600">
                <a:lnSpc>
                  <a:spcPct val="90000"/>
                </a:lnSpc>
                <a:spcBef>
                  <a:spcPct val="0"/>
                </a:spcBef>
                <a:spcAft>
                  <a:spcPct val="15000"/>
                </a:spcAft>
                <a:buChar char="••"/>
              </a:pPr>
              <a:endParaRPr lang="en-ZA" sz="2800" kern="1200"/>
            </a:p>
          </p:txBody>
        </p:sp>
        <p:sp>
          <p:nvSpPr>
            <p:cNvPr id="15" name="Freeform 14"/>
            <p:cNvSpPr/>
            <p:nvPr/>
          </p:nvSpPr>
          <p:spPr>
            <a:xfrm>
              <a:off x="8662843"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lvl="0" algn="ctr" defTabSz="889000">
                <a:lnSpc>
                  <a:spcPct val="90000"/>
                </a:lnSpc>
                <a:spcBef>
                  <a:spcPct val="0"/>
                </a:spcBef>
                <a:spcAft>
                  <a:spcPct val="35000"/>
                </a:spcAft>
              </a:pPr>
              <a:endParaRPr lang="en-ZA" sz="2000" kern="1200"/>
            </a:p>
          </p:txBody>
        </p:sp>
        <p:sp>
          <p:nvSpPr>
            <p:cNvPr id="16" name="Rounded Rectangle 15"/>
            <p:cNvSpPr/>
            <p:nvPr/>
          </p:nvSpPr>
          <p:spPr>
            <a:xfrm>
              <a:off x="9356817"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9672623"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marL="171450" lvl="0" indent="-171450" defTabSz="1600200">
                <a:lnSpc>
                  <a:spcPct val="90000"/>
                </a:lnSpc>
                <a:spcBef>
                  <a:spcPct val="0"/>
                </a:spcBef>
                <a:spcAft>
                  <a:spcPct val="35000"/>
                </a:spcAft>
                <a:buFont typeface="Arial" panose="020B0604020202020204" pitchFamily="34" charset="0"/>
                <a:buChar char="•"/>
              </a:pPr>
              <a:r>
                <a:rPr lang="en-ZA" sz="1200" dirty="0"/>
                <a:t>Engagements with PSA board through joint meetings in order to ensure continual services to the distressed </a:t>
              </a:r>
              <a:r>
                <a:rPr lang="en-ZA" sz="1200" dirty="0" smtClean="0"/>
                <a:t>companies</a:t>
              </a:r>
              <a:endParaRPr lang="en-ZA" sz="3600" dirty="0"/>
            </a:p>
            <a:p>
              <a:pPr lvl="0" defTabSz="1600200">
                <a:lnSpc>
                  <a:spcPct val="90000"/>
                </a:lnSpc>
                <a:spcBef>
                  <a:spcPct val="0"/>
                </a:spcBef>
                <a:spcAft>
                  <a:spcPct val="35000"/>
                </a:spcAft>
              </a:pPr>
              <a:endParaRPr lang="en-ZA" sz="3600" dirty="0"/>
            </a:p>
            <a:p>
              <a:pPr lvl="0" algn="l" defTabSz="1600200">
                <a:lnSpc>
                  <a:spcPct val="90000"/>
                </a:lnSpc>
                <a:spcBef>
                  <a:spcPct val="0"/>
                </a:spcBef>
                <a:spcAft>
                  <a:spcPct val="35000"/>
                </a:spcAft>
              </a:pPr>
              <a:endParaRPr lang="en-ZA" sz="3600" kern="1200" dirty="0"/>
            </a:p>
            <a:p>
              <a:pPr marL="285750" lvl="1" indent="-285750" algn="l" defTabSz="1244600">
                <a:lnSpc>
                  <a:spcPct val="90000"/>
                </a:lnSpc>
                <a:spcBef>
                  <a:spcPct val="0"/>
                </a:spcBef>
                <a:spcAft>
                  <a:spcPct val="15000"/>
                </a:spcAft>
                <a:buChar char="••"/>
              </a:pPr>
              <a:endParaRPr lang="en-ZA" sz="2800" kern="1200" dirty="0"/>
            </a:p>
            <a:p>
              <a:pPr marL="285750" lvl="1" indent="-285750" algn="l" defTabSz="1244600">
                <a:lnSpc>
                  <a:spcPct val="90000"/>
                </a:lnSpc>
                <a:spcBef>
                  <a:spcPct val="0"/>
                </a:spcBef>
                <a:spcAft>
                  <a:spcPct val="15000"/>
                </a:spcAft>
                <a:buChar char="••"/>
              </a:pPr>
              <a:endParaRPr lang="en-ZA" sz="2800" kern="1200" dirty="0"/>
            </a:p>
          </p:txBody>
        </p:sp>
      </p:grpSp>
      <p:sp>
        <p:nvSpPr>
          <p:cNvPr id="18" name="Rectangle 17"/>
          <p:cNvSpPr/>
          <p:nvPr/>
        </p:nvSpPr>
        <p:spPr>
          <a:xfrm>
            <a:off x="333998" y="1997425"/>
            <a:ext cx="1939954" cy="461665"/>
          </a:xfrm>
          <a:prstGeom prst="rect">
            <a:avLst/>
          </a:prstGeom>
        </p:spPr>
        <p:txBody>
          <a:bodyPr wrap="square">
            <a:spAutoFit/>
          </a:bodyPr>
          <a:lstStyle/>
          <a:p>
            <a:r>
              <a:rPr lang="en-ZA" sz="1200" dirty="0"/>
              <a:t>Approval of LAP Policy Framework and investments</a:t>
            </a:r>
          </a:p>
        </p:txBody>
      </p:sp>
      <p:sp>
        <p:nvSpPr>
          <p:cNvPr id="19" name="Rectangle 18"/>
          <p:cNvSpPr/>
          <p:nvPr/>
        </p:nvSpPr>
        <p:spPr>
          <a:xfrm>
            <a:off x="669662" y="3375588"/>
            <a:ext cx="2164808" cy="3416320"/>
          </a:xfrm>
          <a:prstGeom prst="rect">
            <a:avLst/>
          </a:prstGeom>
        </p:spPr>
        <p:txBody>
          <a:bodyPr wrap="square">
            <a:spAutoFit/>
          </a:bodyPr>
          <a:lstStyle/>
          <a:p>
            <a:pPr marL="171450" indent="-171450" algn="just">
              <a:buFont typeface="Arial" panose="020B0604020202020204" pitchFamily="34" charset="0"/>
              <a:buChar char="•"/>
            </a:pPr>
            <a:r>
              <a:rPr lang="en-ZA" sz="1200" dirty="0"/>
              <a:t>Recommended the approval and  implementation of the LAP framework and policy;</a:t>
            </a:r>
          </a:p>
          <a:p>
            <a:pPr marL="171450" indent="-171450" algn="just">
              <a:buFont typeface="Arial" panose="020B0604020202020204" pitchFamily="34" charset="0"/>
              <a:buChar char="•"/>
            </a:pPr>
            <a:r>
              <a:rPr lang="en-ZA" sz="1200" dirty="0"/>
              <a:t>Recommended that R8 billion from Free Capital to be allocated for LAP investment projects within 3 years;</a:t>
            </a:r>
          </a:p>
          <a:p>
            <a:pPr marL="171450" indent="-171450" algn="just">
              <a:buFont typeface="Arial" panose="020B0604020202020204" pitchFamily="34" charset="0"/>
              <a:buChar char="•"/>
            </a:pPr>
            <a:r>
              <a:rPr lang="en-ZA" sz="1200" dirty="0"/>
              <a:t>Monitored the LAP projects by visiting and evaluating the selected project sites; and</a:t>
            </a:r>
          </a:p>
          <a:p>
            <a:pPr marL="171450" indent="-171450" algn="just">
              <a:buFont typeface="Arial" panose="020B0604020202020204" pitchFamily="34" charset="0"/>
              <a:buChar char="•"/>
            </a:pPr>
            <a:r>
              <a:rPr lang="en-ZA" sz="1200" dirty="0"/>
              <a:t>Launched some of the new LAP projects nationally. The Board accompanied by Minister or Deputy Minister on some of the projects that were launched.</a:t>
            </a:r>
          </a:p>
          <a:p>
            <a:pPr marL="171450" indent="-171450" algn="just">
              <a:buFont typeface="Arial" panose="020B0604020202020204" pitchFamily="34" charset="0"/>
              <a:buChar char="•"/>
            </a:pPr>
            <a:r>
              <a:rPr lang="en-ZA" sz="1200" dirty="0" smtClean="0"/>
              <a:t>.</a:t>
            </a:r>
            <a:endParaRPr lang="en-ZA" sz="1200" dirty="0"/>
          </a:p>
        </p:txBody>
      </p:sp>
      <p:sp>
        <p:nvSpPr>
          <p:cNvPr id="21" name="Rectangle 20"/>
          <p:cNvSpPr/>
          <p:nvPr/>
        </p:nvSpPr>
        <p:spPr>
          <a:xfrm>
            <a:off x="3610749" y="3560254"/>
            <a:ext cx="1942647" cy="3046988"/>
          </a:xfrm>
          <a:prstGeom prst="rect">
            <a:avLst/>
          </a:prstGeom>
        </p:spPr>
        <p:txBody>
          <a:bodyPr wrap="square">
            <a:spAutoFit/>
          </a:bodyPr>
          <a:lstStyle/>
          <a:p>
            <a:pPr marL="171450" lvl="0" indent="-171450" algn="just">
              <a:buFont typeface="Arial" panose="020B0604020202020204" pitchFamily="34" charset="0"/>
              <a:buChar char="•"/>
            </a:pPr>
            <a:r>
              <a:rPr lang="en-ZA" sz="1200" dirty="0">
                <a:solidFill>
                  <a:prstClr val="black"/>
                </a:solidFill>
              </a:rPr>
              <a:t>From  disclaimer in 2016/17 to Unqualified in 2017/18 audit opinion:</a:t>
            </a:r>
          </a:p>
          <a:p>
            <a:pPr marL="171450" lvl="0" indent="-171450" algn="just">
              <a:buFont typeface="Arial" panose="020B0604020202020204" pitchFamily="34" charset="0"/>
              <a:buChar char="•"/>
            </a:pPr>
            <a:endParaRPr lang="en-ZA" sz="1200" dirty="0">
              <a:solidFill>
                <a:prstClr val="black"/>
              </a:solidFill>
            </a:endParaRPr>
          </a:p>
          <a:p>
            <a:pPr marL="171450" lvl="0" indent="-171450" algn="just">
              <a:buFont typeface="Arial" panose="020B0604020202020204" pitchFamily="34" charset="0"/>
              <a:buChar char="•"/>
            </a:pPr>
            <a:r>
              <a:rPr lang="en-ZA" sz="1200" dirty="0">
                <a:solidFill>
                  <a:prstClr val="black"/>
                </a:solidFill>
              </a:rPr>
              <a:t>Fostering and overseeing the audit matrix action plans implementation; and</a:t>
            </a:r>
          </a:p>
          <a:p>
            <a:pPr marL="171450" lvl="0" indent="-171450" algn="just">
              <a:buFont typeface="Arial" panose="020B0604020202020204" pitchFamily="34" charset="0"/>
              <a:buChar char="•"/>
            </a:pPr>
            <a:endParaRPr lang="en-ZA" sz="1200" dirty="0">
              <a:solidFill>
                <a:prstClr val="black"/>
              </a:solidFill>
            </a:endParaRPr>
          </a:p>
          <a:p>
            <a:pPr marL="171450" lvl="0" indent="-171450" algn="just">
              <a:buFont typeface="Arial" panose="020B0604020202020204" pitchFamily="34" charset="0"/>
              <a:buChar char="•"/>
            </a:pPr>
            <a:r>
              <a:rPr lang="en-ZA" sz="1200" dirty="0">
                <a:solidFill>
                  <a:prstClr val="black"/>
                </a:solidFill>
              </a:rPr>
              <a:t>Monitoring management on expected timelines adherence and deliverables as per agreed action plan through Board Committees</a:t>
            </a:r>
          </a:p>
        </p:txBody>
      </p:sp>
      <p:sp>
        <p:nvSpPr>
          <p:cNvPr id="22" name="Rectangle 21"/>
          <p:cNvSpPr/>
          <p:nvPr/>
        </p:nvSpPr>
        <p:spPr>
          <a:xfrm>
            <a:off x="6412781" y="1776665"/>
            <a:ext cx="1804292" cy="830997"/>
          </a:xfrm>
          <a:prstGeom prst="rect">
            <a:avLst/>
          </a:prstGeom>
        </p:spPr>
        <p:txBody>
          <a:bodyPr wrap="square">
            <a:spAutoFit/>
          </a:bodyPr>
          <a:lstStyle/>
          <a:p>
            <a:pPr algn="just"/>
            <a:r>
              <a:rPr lang="en-ZA" sz="1200" dirty="0"/>
              <a:t>Approval of budget, financial statements and performance reports by Accounting Authority</a:t>
            </a:r>
          </a:p>
        </p:txBody>
      </p:sp>
      <p:sp>
        <p:nvSpPr>
          <p:cNvPr id="23" name="Rectangle 22"/>
          <p:cNvSpPr/>
          <p:nvPr/>
        </p:nvSpPr>
        <p:spPr>
          <a:xfrm>
            <a:off x="6718980" y="3375588"/>
            <a:ext cx="2460646" cy="2862322"/>
          </a:xfrm>
          <a:prstGeom prst="rect">
            <a:avLst/>
          </a:prstGeom>
        </p:spPr>
        <p:txBody>
          <a:bodyPr wrap="square">
            <a:spAutoFit/>
          </a:bodyPr>
          <a:lstStyle/>
          <a:p>
            <a:pPr marL="171450" indent="-171450" algn="just">
              <a:buFont typeface="Arial" panose="020B0604020202020204" pitchFamily="34" charset="0"/>
              <a:buChar char="•"/>
            </a:pPr>
            <a:r>
              <a:rPr lang="en-ZA" sz="1200" dirty="0"/>
              <a:t>Developing suitable key indicators performance indicators;</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Improved processing time of beneficiaries claims from 35 days  to 10 days; </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Annual and Quarterly Financial Statements;</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Annual MTEF and Annual Revised Budgets; and </a:t>
            </a:r>
          </a:p>
          <a:p>
            <a:pPr marL="171450" indent="-171450" algn="just">
              <a:buFont typeface="Arial" panose="020B0604020202020204" pitchFamily="34" charset="0"/>
              <a:buChar char="•"/>
            </a:pPr>
            <a:endParaRPr lang="en-ZA" sz="1200" dirty="0"/>
          </a:p>
          <a:p>
            <a:pPr marL="171450" indent="-171450" algn="just">
              <a:buFont typeface="Arial" panose="020B0604020202020204" pitchFamily="34" charset="0"/>
              <a:buChar char="•"/>
            </a:pPr>
            <a:r>
              <a:rPr lang="en-ZA" sz="1200" dirty="0"/>
              <a:t>Annual and Quarterly performance reports.</a:t>
            </a:r>
          </a:p>
        </p:txBody>
      </p:sp>
      <p:sp>
        <p:nvSpPr>
          <p:cNvPr id="24" name="Rectangle 23"/>
          <p:cNvSpPr/>
          <p:nvPr/>
        </p:nvSpPr>
        <p:spPr>
          <a:xfrm>
            <a:off x="9356818" y="1876683"/>
            <a:ext cx="1939954" cy="461665"/>
          </a:xfrm>
          <a:prstGeom prst="rect">
            <a:avLst/>
          </a:prstGeom>
        </p:spPr>
        <p:txBody>
          <a:bodyPr wrap="square">
            <a:spAutoFit/>
          </a:bodyPr>
          <a:lstStyle/>
          <a:p>
            <a:pPr algn="just"/>
            <a:r>
              <a:rPr lang="en-ZA" sz="1200" dirty="0"/>
              <a:t>Facilitate stakeholder relations</a:t>
            </a:r>
          </a:p>
        </p:txBody>
      </p:sp>
      <p:sp>
        <p:nvSpPr>
          <p:cNvPr id="25" name="Rectangle 24"/>
          <p:cNvSpPr/>
          <p:nvPr/>
        </p:nvSpPr>
        <p:spPr>
          <a:xfrm>
            <a:off x="3341605" y="1815128"/>
            <a:ext cx="1939954" cy="523220"/>
          </a:xfrm>
          <a:prstGeom prst="rect">
            <a:avLst/>
          </a:prstGeom>
        </p:spPr>
        <p:txBody>
          <a:bodyPr wrap="square">
            <a:spAutoFit/>
          </a:bodyPr>
          <a:lstStyle/>
          <a:p>
            <a:pPr algn="just"/>
            <a:r>
              <a:rPr lang="en-ZA" sz="1400" dirty="0"/>
              <a:t>Improvement of the audit outcome</a:t>
            </a:r>
          </a:p>
        </p:txBody>
      </p:sp>
      <p:sp>
        <p:nvSpPr>
          <p:cNvPr id="26" name="TextBox 7"/>
          <p:cNvSpPr txBox="1"/>
          <p:nvPr/>
        </p:nvSpPr>
        <p:spPr>
          <a:xfrm>
            <a:off x="11150969" y="378783"/>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59</a:t>
            </a:r>
            <a:endParaRPr lang="en-ZA" sz="1200" dirty="0">
              <a:solidFill>
                <a:prstClr val="black"/>
              </a:solidFill>
            </a:endParaRPr>
          </a:p>
        </p:txBody>
      </p:sp>
    </p:spTree>
    <p:extLst>
      <p:ext uri="{BB962C8B-B14F-4D97-AF65-F5344CB8AC3E}">
        <p14:creationId xmlns:p14="http://schemas.microsoft.com/office/powerpoint/2010/main" xmlns="" val="1033030196"/>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77140276"/>
              </p:ext>
            </p:extLst>
          </p:nvPr>
        </p:nvGraphicFramePr>
        <p:xfrm>
          <a:off x="304800" y="304800"/>
          <a:ext cx="711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812800" y="627394"/>
            <a:ext cx="4318000" cy="338137"/>
          </a:xfrm>
          <a:prstGeom prst="rect">
            <a:avLst/>
          </a:prstGeom>
        </p:spPr>
        <p:txBody>
          <a:bodyPr>
            <a:spAutoFit/>
          </a:bodyPr>
          <a:lstStyle/>
          <a:p>
            <a:pPr algn="ctr">
              <a:defRPr/>
            </a:pPr>
            <a:r>
              <a:rPr lang="en-ZA" sz="1600" b="1" dirty="0">
                <a:solidFill>
                  <a:prstClr val="black"/>
                </a:solidFill>
                <a:ea typeface="MS PGothic" pitchFamily="34" charset="-128"/>
              </a:rPr>
              <a:t>NDP Government Outcomes</a:t>
            </a:r>
            <a:endParaRPr lang="en-ZA" dirty="0">
              <a:solidFill>
                <a:prstClr val="black"/>
              </a:solidFill>
              <a:ea typeface="MS PGothic" pitchFamily="34" charset="-128"/>
            </a:endParaRPr>
          </a:p>
        </p:txBody>
      </p:sp>
      <p:sp>
        <p:nvSpPr>
          <p:cNvPr id="12" name="Rectangle 11"/>
          <p:cNvSpPr/>
          <p:nvPr/>
        </p:nvSpPr>
        <p:spPr>
          <a:xfrm>
            <a:off x="400053" y="3854778"/>
            <a:ext cx="2396067" cy="2292935"/>
          </a:xfrm>
          <a:prstGeom prst="rect">
            <a:avLst/>
          </a:prstGeom>
        </p:spPr>
        <p:txBody>
          <a:bodyPr wrap="square">
            <a:spAutoFit/>
          </a:bodyPr>
          <a:lstStyle/>
          <a:p>
            <a:pPr marL="228600" indent="-228600">
              <a:buAutoNum type="arabicPeriod"/>
              <a:defRPr/>
            </a:pPr>
            <a:r>
              <a:rPr lang="en-ZA" sz="1100" dirty="0" smtClean="0">
                <a:solidFill>
                  <a:prstClr val="black"/>
                </a:solidFill>
                <a:ea typeface="MS PGothic" pitchFamily="34" charset="-128"/>
              </a:rPr>
              <a:t>DOL </a:t>
            </a:r>
            <a:r>
              <a:rPr lang="en-ZA" sz="1100" dirty="0">
                <a:solidFill>
                  <a:prstClr val="black"/>
                </a:solidFill>
                <a:ea typeface="MS PGothic" pitchFamily="34" charset="-128"/>
              </a:rPr>
              <a:t>strategic objective 1</a:t>
            </a:r>
            <a:r>
              <a:rPr lang="en-ZA" sz="1100" dirty="0" smtClean="0">
                <a:solidFill>
                  <a:prstClr val="black"/>
                </a:solidFill>
                <a:ea typeface="MS PGothic" pitchFamily="34" charset="-128"/>
              </a:rPr>
              <a:t>,</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a:t>
            </a:r>
            <a:r>
              <a:rPr lang="en-ZA" sz="1100" b="1" dirty="0">
                <a:solidFill>
                  <a:prstClr val="black"/>
                </a:solidFill>
                <a:ea typeface="MS PGothic" pitchFamily="34" charset="-128"/>
              </a:rPr>
              <a:t>Outcome </a:t>
            </a:r>
            <a:r>
              <a:rPr lang="en-ZA" sz="1100" b="1" dirty="0" smtClean="0">
                <a:solidFill>
                  <a:prstClr val="black"/>
                </a:solidFill>
                <a:ea typeface="MS PGothic" pitchFamily="34" charset="-128"/>
              </a:rPr>
              <a:t>4</a:t>
            </a:r>
          </a:p>
          <a:p>
            <a:pPr>
              <a:defRPr/>
            </a:pPr>
            <a:r>
              <a:rPr lang="en-ZA" sz="1100" dirty="0" smtClean="0">
                <a:solidFill>
                  <a:prstClr val="black"/>
                </a:solidFill>
                <a:ea typeface="MS PGothic" pitchFamily="34" charset="-128"/>
              </a:rPr>
              <a:t>       Contribute </a:t>
            </a:r>
            <a:r>
              <a:rPr lang="en-ZA" sz="1100" dirty="0">
                <a:solidFill>
                  <a:prstClr val="black"/>
                </a:solidFill>
                <a:ea typeface="MS PGothic" pitchFamily="34" charset="-128"/>
              </a:rPr>
              <a:t>to decent employment </a:t>
            </a:r>
            <a:r>
              <a:rPr lang="en-ZA" sz="1100" dirty="0" smtClean="0">
                <a:solidFill>
                  <a:prstClr val="black"/>
                </a:solidFill>
                <a:ea typeface="MS PGothic" pitchFamily="34" charset="-128"/>
              </a:rPr>
              <a:t>  </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creation</a:t>
            </a: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	</a:t>
            </a:r>
          </a:p>
          <a:p>
            <a:pPr>
              <a:defRPr/>
            </a:pPr>
            <a:r>
              <a:rPr lang="en-ZA" sz="1100" dirty="0">
                <a:solidFill>
                  <a:prstClr val="black"/>
                </a:solidFill>
                <a:ea typeface="MS PGothic" pitchFamily="34" charset="-128"/>
              </a:rPr>
              <a:t>2. DOL strategic objective 5</a:t>
            </a:r>
            <a:r>
              <a:rPr lang="en-ZA" sz="1100" dirty="0" smtClean="0">
                <a:solidFill>
                  <a:prstClr val="black"/>
                </a:solidFill>
                <a:ea typeface="MS PGothic" pitchFamily="34" charset="-128"/>
              </a:rPr>
              <a:t>,</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a:t>
            </a:r>
            <a:r>
              <a:rPr lang="en-ZA" sz="1100" b="1" dirty="0">
                <a:solidFill>
                  <a:prstClr val="black"/>
                </a:solidFill>
                <a:ea typeface="MS PGothic" pitchFamily="34" charset="-128"/>
              </a:rPr>
              <a:t>Outcome 13</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smtClean="0">
                <a:solidFill>
                  <a:prstClr val="black"/>
                </a:solidFill>
                <a:ea typeface="MS PGothic" pitchFamily="34" charset="-128"/>
              </a:rPr>
              <a:t>   </a:t>
            </a:r>
            <a:r>
              <a:rPr lang="en-ZA" sz="1100" dirty="0">
                <a:solidFill>
                  <a:prstClr val="black"/>
                </a:solidFill>
                <a:ea typeface="MS PGothic" pitchFamily="34" charset="-128"/>
              </a:rPr>
              <a:t>Strengthening social  </a:t>
            </a:r>
            <a:r>
              <a:rPr lang="en-ZA" sz="1100" dirty="0" smtClean="0">
                <a:solidFill>
                  <a:prstClr val="black"/>
                </a:solidFill>
                <a:ea typeface="MS PGothic" pitchFamily="34" charset="-128"/>
              </a:rPr>
              <a:t>protection</a:t>
            </a:r>
            <a:r>
              <a:rPr lang="en-ZA" sz="1100" dirty="0">
                <a:solidFill>
                  <a:prstClr val="black"/>
                </a:solidFill>
                <a:ea typeface="MS PGothic" pitchFamily="34" charset="-128"/>
              </a:rPr>
              <a:t>	</a:t>
            </a:r>
          </a:p>
          <a:p>
            <a:pPr>
              <a:defRPr/>
            </a:pPr>
            <a:r>
              <a:rPr lang="en-ZA" sz="1100" dirty="0">
                <a:solidFill>
                  <a:prstClr val="black"/>
                </a:solidFill>
                <a:ea typeface="MS PGothic" pitchFamily="34" charset="-128"/>
              </a:rPr>
              <a:t>3. DOL strategic objective 8, </a:t>
            </a:r>
            <a:endParaRPr lang="en-ZA" sz="1100" dirty="0" smtClean="0">
              <a:solidFill>
                <a:prstClr val="black"/>
              </a:solidFill>
              <a:ea typeface="MS PGothic" pitchFamily="34" charset="-128"/>
            </a:endParaRPr>
          </a:p>
          <a:p>
            <a:pPr>
              <a:defRPr/>
            </a:pPr>
            <a:r>
              <a:rPr lang="en-ZA" sz="1100" b="1" dirty="0">
                <a:solidFill>
                  <a:prstClr val="black"/>
                </a:solidFill>
                <a:ea typeface="MS PGothic" pitchFamily="34" charset="-128"/>
              </a:rPr>
              <a:t> </a:t>
            </a:r>
            <a:r>
              <a:rPr lang="en-ZA" sz="1100" b="1" dirty="0" smtClean="0">
                <a:solidFill>
                  <a:prstClr val="black"/>
                </a:solidFill>
                <a:ea typeface="MS PGothic" pitchFamily="34" charset="-128"/>
              </a:rPr>
              <a:t> Outcome </a:t>
            </a:r>
            <a:r>
              <a:rPr lang="en-ZA" sz="1100" b="1" dirty="0">
                <a:solidFill>
                  <a:prstClr val="black"/>
                </a:solidFill>
                <a:ea typeface="MS PGothic" pitchFamily="34" charset="-128"/>
              </a:rPr>
              <a:t>12</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smtClean="0">
                <a:solidFill>
                  <a:prstClr val="black"/>
                </a:solidFill>
                <a:ea typeface="MS PGothic" pitchFamily="34" charset="-128"/>
              </a:rPr>
              <a:t>  Strengthening </a:t>
            </a:r>
            <a:r>
              <a:rPr lang="en-ZA" sz="1100" dirty="0">
                <a:solidFill>
                  <a:prstClr val="black"/>
                </a:solidFill>
                <a:ea typeface="MS PGothic" pitchFamily="34" charset="-128"/>
              </a:rPr>
              <a:t>institutional capacity </a:t>
            </a:r>
            <a:r>
              <a:rPr lang="en-ZA" sz="1100" dirty="0" smtClean="0">
                <a:solidFill>
                  <a:prstClr val="black"/>
                </a:solidFill>
                <a:ea typeface="MS PGothic" pitchFamily="34" charset="-128"/>
              </a:rPr>
              <a:t> </a:t>
            </a:r>
          </a:p>
          <a:p>
            <a:pPr>
              <a:defRPr/>
            </a:pPr>
            <a:r>
              <a:rPr lang="en-ZA" sz="1100" dirty="0">
                <a:solidFill>
                  <a:prstClr val="black"/>
                </a:solidFill>
                <a:ea typeface="MS PGothic" pitchFamily="34" charset="-128"/>
              </a:rPr>
              <a:t> </a:t>
            </a:r>
            <a:r>
              <a:rPr lang="en-ZA" sz="1100" dirty="0" smtClean="0">
                <a:solidFill>
                  <a:prstClr val="black"/>
                </a:solidFill>
                <a:ea typeface="MS PGothic" pitchFamily="34" charset="-128"/>
              </a:rPr>
              <a:t> of </a:t>
            </a:r>
            <a:r>
              <a:rPr lang="en-ZA" sz="1100" dirty="0">
                <a:solidFill>
                  <a:prstClr val="black"/>
                </a:solidFill>
                <a:ea typeface="MS PGothic" pitchFamily="34" charset="-128"/>
              </a:rPr>
              <a:t>the Department </a:t>
            </a:r>
          </a:p>
        </p:txBody>
      </p:sp>
      <p:sp>
        <p:nvSpPr>
          <p:cNvPr id="13" name="Rectangle 12"/>
          <p:cNvSpPr/>
          <p:nvPr/>
        </p:nvSpPr>
        <p:spPr>
          <a:xfrm>
            <a:off x="3391841" y="3652304"/>
            <a:ext cx="4080933" cy="3323987"/>
          </a:xfrm>
          <a:prstGeom prst="rect">
            <a:avLst/>
          </a:prstGeom>
        </p:spPr>
        <p:txBody>
          <a:bodyPr>
            <a:spAutoFit/>
          </a:bodyPr>
          <a:lstStyle/>
          <a:p>
            <a:pPr>
              <a:defRPr/>
            </a:pPr>
            <a:r>
              <a:rPr lang="en-ZA" sz="1200" dirty="0">
                <a:solidFill>
                  <a:prstClr val="black"/>
                </a:solidFill>
                <a:ea typeface="MS PGothic" pitchFamily="34" charset="-128"/>
              </a:rPr>
              <a:t>1. </a:t>
            </a:r>
            <a:r>
              <a:rPr lang="en-ZA" sz="1100" b="1" dirty="0">
                <a:solidFill>
                  <a:prstClr val="black"/>
                </a:solidFill>
                <a:ea typeface="MS PGothic" pitchFamily="34" charset="-128"/>
              </a:rPr>
              <a:t>Outcome 12</a:t>
            </a:r>
          </a:p>
          <a:p>
            <a:pPr>
              <a:defRPr/>
            </a:pPr>
            <a:r>
              <a:rPr lang="en-ZA" sz="1100" dirty="0">
                <a:solidFill>
                  <a:prstClr val="black"/>
                </a:solidFill>
                <a:ea typeface="MS PGothic" pitchFamily="34" charset="-128"/>
              </a:rPr>
              <a:t>      Ensure Financial </a:t>
            </a:r>
            <a:r>
              <a:rPr lang="en-ZA" sz="1100" dirty="0" smtClean="0">
                <a:solidFill>
                  <a:prstClr val="black"/>
                </a:solidFill>
                <a:ea typeface="MS PGothic" pitchFamily="34" charset="-128"/>
              </a:rPr>
              <a:t>sustainability</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2.  </a:t>
            </a:r>
            <a:r>
              <a:rPr lang="en-ZA" sz="1100" b="1" dirty="0">
                <a:solidFill>
                  <a:prstClr val="black"/>
                </a:solidFill>
                <a:ea typeface="MS PGothic" pitchFamily="34" charset="-128"/>
              </a:rPr>
              <a:t>Outcome 13</a:t>
            </a:r>
          </a:p>
          <a:p>
            <a:pPr marL="171450" indent="-171450">
              <a:buFont typeface="Arial" panose="020B0604020202020204" pitchFamily="34" charset="0"/>
              <a:buChar char="•"/>
              <a:defRPr/>
            </a:pPr>
            <a:r>
              <a:rPr lang="en-ZA" sz="1100" dirty="0">
                <a:solidFill>
                  <a:prstClr val="black"/>
                </a:solidFill>
                <a:ea typeface="MS PGothic" pitchFamily="34" charset="-128"/>
              </a:rPr>
              <a:t>Improve service delivery</a:t>
            </a:r>
          </a:p>
          <a:p>
            <a:pPr marL="171450" indent="-171450">
              <a:buFont typeface="Arial" panose="020B0604020202020204" pitchFamily="34" charset="0"/>
              <a:buChar char="•"/>
              <a:defRPr/>
            </a:pPr>
            <a:r>
              <a:rPr lang="en-ZA" sz="1100" dirty="0">
                <a:solidFill>
                  <a:prstClr val="black"/>
                </a:solidFill>
                <a:ea typeface="MS PGothic" pitchFamily="34" charset="-128"/>
              </a:rPr>
              <a:t> Strengthen Institutional capacity of the Fund</a:t>
            </a:r>
          </a:p>
          <a:p>
            <a:pPr marL="171450" indent="-171450">
              <a:buFont typeface="Arial" panose="020B0604020202020204" pitchFamily="34" charset="0"/>
              <a:buChar char="•"/>
              <a:defRPr/>
            </a:pPr>
            <a:r>
              <a:rPr lang="en-ZA" sz="1100" dirty="0">
                <a:solidFill>
                  <a:prstClr val="black"/>
                </a:solidFill>
                <a:ea typeface="MS PGothic" pitchFamily="34" charset="-128"/>
              </a:rPr>
              <a:t> Provide easy to use services through multiple                       </a:t>
            </a:r>
          </a:p>
          <a:p>
            <a:pPr>
              <a:defRPr/>
            </a:pPr>
            <a:r>
              <a:rPr lang="en-ZA" sz="1100" dirty="0">
                <a:solidFill>
                  <a:prstClr val="black"/>
                </a:solidFill>
                <a:ea typeface="MS PGothic" pitchFamily="34" charset="-128"/>
              </a:rPr>
              <a:t>         access points</a:t>
            </a:r>
            <a:r>
              <a:rPr lang="en-ZA" sz="1100" dirty="0" smtClean="0">
                <a:solidFill>
                  <a:prstClr val="black"/>
                </a:solidFill>
                <a:ea typeface="MS PGothic" pitchFamily="34" charset="-128"/>
              </a:rPr>
              <a:t>.</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3.   </a:t>
            </a:r>
            <a:r>
              <a:rPr lang="en-ZA" sz="1100" b="1" dirty="0">
                <a:solidFill>
                  <a:prstClr val="black"/>
                </a:solidFill>
                <a:ea typeface="MS PGothic" pitchFamily="34" charset="-128"/>
              </a:rPr>
              <a:t>Outcome 13:</a:t>
            </a:r>
          </a:p>
          <a:p>
            <a:pPr>
              <a:defRPr/>
            </a:pPr>
            <a:r>
              <a:rPr lang="en-ZA" sz="1100" dirty="0">
                <a:solidFill>
                  <a:prstClr val="black"/>
                </a:solidFill>
                <a:ea typeface="MS PGothic" pitchFamily="34" charset="-128"/>
              </a:rPr>
              <a:t>      Collaborate with Stakeholders to Improve         </a:t>
            </a:r>
          </a:p>
          <a:p>
            <a:pPr>
              <a:defRPr/>
            </a:pPr>
            <a:r>
              <a:rPr lang="en-ZA" sz="1100" dirty="0">
                <a:solidFill>
                  <a:prstClr val="black"/>
                </a:solidFill>
                <a:ea typeface="MS PGothic" pitchFamily="34" charset="-128"/>
              </a:rPr>
              <a:t>      compliance with UIF </a:t>
            </a:r>
            <a:r>
              <a:rPr lang="en-ZA" sz="1100" dirty="0" smtClean="0">
                <a:solidFill>
                  <a:prstClr val="black"/>
                </a:solidFill>
                <a:ea typeface="MS PGothic" pitchFamily="34" charset="-128"/>
              </a:rPr>
              <a:t>acts</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4.   </a:t>
            </a:r>
            <a:r>
              <a:rPr lang="en-ZA" sz="1100" b="1" dirty="0">
                <a:solidFill>
                  <a:prstClr val="black"/>
                </a:solidFill>
                <a:ea typeface="MS PGothic" pitchFamily="34" charset="-128"/>
              </a:rPr>
              <a:t>Outcome 4:</a:t>
            </a:r>
          </a:p>
          <a:p>
            <a:pPr>
              <a:defRPr/>
            </a:pPr>
            <a:r>
              <a:rPr lang="en-ZA" sz="1100" dirty="0">
                <a:solidFill>
                  <a:prstClr val="black"/>
                </a:solidFill>
                <a:ea typeface="MS PGothic" pitchFamily="34" charset="-128"/>
              </a:rPr>
              <a:t>      Enhance employability of UIF                                  </a:t>
            </a:r>
          </a:p>
          <a:p>
            <a:pPr>
              <a:defRPr/>
            </a:pPr>
            <a:r>
              <a:rPr lang="en-ZA" sz="1100" dirty="0">
                <a:solidFill>
                  <a:prstClr val="black"/>
                </a:solidFill>
                <a:ea typeface="MS PGothic" pitchFamily="34" charset="-128"/>
              </a:rPr>
              <a:t>      beneficiaries, enable  entrepreneurship and  </a:t>
            </a:r>
          </a:p>
          <a:p>
            <a:pPr>
              <a:defRPr/>
            </a:pPr>
            <a:r>
              <a:rPr lang="en-ZA" sz="1100" dirty="0">
                <a:solidFill>
                  <a:prstClr val="black"/>
                </a:solidFill>
                <a:ea typeface="MS PGothic" pitchFamily="34" charset="-128"/>
              </a:rPr>
              <a:t>      preserve jobs</a:t>
            </a:r>
          </a:p>
          <a:p>
            <a:pPr algn="just">
              <a:defRPr/>
            </a:pPr>
            <a:r>
              <a:rPr lang="en-ZA" sz="1100" dirty="0">
                <a:solidFill>
                  <a:prstClr val="black"/>
                </a:solidFill>
                <a:ea typeface="MS PGothic" pitchFamily="34" charset="-128"/>
              </a:rPr>
              <a:t>     </a:t>
            </a:r>
          </a:p>
          <a:p>
            <a:pPr algn="just">
              <a:defRPr/>
            </a:pPr>
            <a:endParaRPr lang="en-ZA" sz="1100" dirty="0">
              <a:solidFill>
                <a:prstClr val="black"/>
              </a:solidFill>
              <a:ea typeface="MS PGothic" pitchFamily="34" charset="-128"/>
            </a:endParaRPr>
          </a:p>
        </p:txBody>
      </p:sp>
      <p:graphicFrame>
        <p:nvGraphicFramePr>
          <p:cNvPr id="14" name="Diagram 13"/>
          <p:cNvGraphicFramePr/>
          <p:nvPr>
            <p:extLst>
              <p:ext uri="{D42A27DB-BD31-4B8C-83A1-F6EECF244321}">
                <p14:modId xmlns:p14="http://schemas.microsoft.com/office/powerpoint/2010/main" xmlns="" val="2083658643"/>
              </p:ext>
            </p:extLst>
          </p:nvPr>
        </p:nvGraphicFramePr>
        <p:xfrm>
          <a:off x="7029663" y="1392200"/>
          <a:ext cx="4756151" cy="52535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7528749" y="5537817"/>
            <a:ext cx="3907367" cy="461665"/>
          </a:xfrm>
          <a:prstGeom prst="rect">
            <a:avLst/>
          </a:prstGeom>
        </p:spPr>
        <p:txBody>
          <a:bodyPr>
            <a:spAutoFit/>
          </a:bodyPr>
          <a:lstStyle/>
          <a:p>
            <a:pPr algn="just">
              <a:defRPr/>
            </a:pPr>
            <a:r>
              <a:rPr lang="en-ZA" sz="1200" dirty="0">
                <a:solidFill>
                  <a:prstClr val="black"/>
                </a:solidFill>
                <a:ea typeface="MS PGothic" pitchFamily="34" charset="-128"/>
              </a:rPr>
              <a:t>Maintain effective systems of internal control as required by the Public Finance Management Act</a:t>
            </a:r>
          </a:p>
        </p:txBody>
      </p:sp>
      <p:sp>
        <p:nvSpPr>
          <p:cNvPr id="16" name="Rectangle 15"/>
          <p:cNvSpPr/>
          <p:nvPr/>
        </p:nvSpPr>
        <p:spPr>
          <a:xfrm>
            <a:off x="7042149" y="4693330"/>
            <a:ext cx="298451" cy="315284"/>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1092200" y="3473450"/>
            <a:ext cx="1117600" cy="338554"/>
          </a:xfrm>
          <a:prstGeom prst="rect">
            <a:avLst/>
          </a:prstGeom>
          <a:noFill/>
        </p:spPr>
        <p:txBody>
          <a:bodyPr>
            <a:spAutoFit/>
          </a:bodyPr>
          <a:lstStyle/>
          <a:p>
            <a:pPr algn="ctr">
              <a:defRPr/>
            </a:pPr>
            <a:r>
              <a:rPr lang="en-ZA" sz="1600" dirty="0">
                <a:solidFill>
                  <a:prstClr val="black"/>
                </a:solidFill>
                <a:ea typeface="MS PGothic" pitchFamily="34" charset="-128"/>
              </a:rPr>
              <a:t>DOL</a:t>
            </a:r>
          </a:p>
        </p:txBody>
      </p:sp>
      <p:sp>
        <p:nvSpPr>
          <p:cNvPr id="18" name="TextBox 17"/>
          <p:cNvSpPr txBox="1"/>
          <p:nvPr/>
        </p:nvSpPr>
        <p:spPr>
          <a:xfrm>
            <a:off x="3595915" y="3408136"/>
            <a:ext cx="3352800" cy="338554"/>
          </a:xfrm>
          <a:prstGeom prst="rect">
            <a:avLst/>
          </a:prstGeom>
          <a:noFill/>
        </p:spPr>
        <p:txBody>
          <a:bodyPr>
            <a:spAutoFit/>
          </a:bodyPr>
          <a:lstStyle/>
          <a:p>
            <a:pPr algn="ctr">
              <a:defRPr/>
            </a:pPr>
            <a:r>
              <a:rPr lang="en-ZA" sz="1600" dirty="0">
                <a:solidFill>
                  <a:prstClr val="black"/>
                </a:solidFill>
                <a:ea typeface="MS PGothic" pitchFamily="34" charset="-128"/>
              </a:rPr>
              <a:t>UIF Strategic Objectives</a:t>
            </a:r>
          </a:p>
        </p:txBody>
      </p:sp>
      <p:sp>
        <p:nvSpPr>
          <p:cNvPr id="107531" name="Title 1"/>
          <p:cNvSpPr>
            <a:spLocks noGrp="1"/>
          </p:cNvSpPr>
          <p:nvPr>
            <p:ph type="title"/>
          </p:nvPr>
        </p:nvSpPr>
        <p:spPr>
          <a:xfrm>
            <a:off x="6671733" y="350838"/>
            <a:ext cx="5283200" cy="990600"/>
          </a:xfrm>
        </p:spPr>
        <p:txBody>
          <a:bodyPr/>
          <a:lstStyle/>
          <a:p>
            <a:r>
              <a:rPr lang="en-ZA" altLang="en-US" sz="1800" b="1" dirty="0" smtClean="0"/>
              <a:t>Service Delivery Outcomes &amp; Strategic Goals</a:t>
            </a:r>
          </a:p>
        </p:txBody>
      </p:sp>
      <p:sp>
        <p:nvSpPr>
          <p:cNvPr id="21" name="TextBox 20"/>
          <p:cNvSpPr txBox="1"/>
          <p:nvPr/>
        </p:nvSpPr>
        <p:spPr>
          <a:xfrm>
            <a:off x="11204340" y="304801"/>
            <a:ext cx="463551" cy="277813"/>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6</a:t>
            </a:r>
          </a:p>
        </p:txBody>
      </p:sp>
      <p:sp>
        <p:nvSpPr>
          <p:cNvPr id="2" name="TextBox 1"/>
          <p:cNvSpPr txBox="1"/>
          <p:nvPr/>
        </p:nvSpPr>
        <p:spPr>
          <a:xfrm>
            <a:off x="7488768" y="3811137"/>
            <a:ext cx="4121149" cy="461665"/>
          </a:xfrm>
          <a:prstGeom prst="rect">
            <a:avLst/>
          </a:prstGeom>
          <a:noFill/>
        </p:spPr>
        <p:txBody>
          <a:bodyPr wrap="square" rtlCol="0">
            <a:spAutoFit/>
          </a:bodyPr>
          <a:lstStyle/>
          <a:p>
            <a:r>
              <a:rPr lang="en-ZA" sz="1200" dirty="0" smtClean="0"/>
              <a:t>Increase the rate of processing claims in order to pay within the targeted service levels and turnaround times   </a:t>
            </a:r>
            <a:endParaRPr lang="en-ZA" sz="1200" dirty="0"/>
          </a:p>
        </p:txBody>
      </p:sp>
    </p:spTree>
    <p:extLst>
      <p:ext uri="{BB962C8B-B14F-4D97-AF65-F5344CB8AC3E}">
        <p14:creationId xmlns:p14="http://schemas.microsoft.com/office/powerpoint/2010/main" xmlns="" val="3362826129"/>
      </p:ext>
    </p:extLst>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676BBE7-66E8-4B83-BA53-9F4BA7AC915C}" type="slidenum">
              <a:rPr lang="en-US" altLang="en-US" sz="1200" smtClean="0">
                <a:solidFill>
                  <a:srgbClr val="898989"/>
                </a:solidFill>
              </a:rPr>
              <a:pPr>
                <a:spcBef>
                  <a:spcPct val="0"/>
                </a:spcBef>
                <a:buFontTx/>
                <a:buNone/>
              </a:pPr>
              <a:t>60</a:t>
            </a:fld>
            <a:endParaRPr lang="en-US" altLang="en-US" sz="1200" smtClean="0">
              <a:solidFill>
                <a:srgbClr val="898989"/>
              </a:solidFill>
            </a:endParaRPr>
          </a:p>
        </p:txBody>
      </p:sp>
      <p:sp>
        <p:nvSpPr>
          <p:cNvPr id="5" name="Rectangle 4"/>
          <p:cNvSpPr/>
          <p:nvPr/>
        </p:nvSpPr>
        <p:spPr>
          <a:xfrm>
            <a:off x="4082074" y="2433237"/>
            <a:ext cx="3886192" cy="3170099"/>
          </a:xfrm>
          <a:prstGeom prst="rect">
            <a:avLst/>
          </a:prstGeom>
          <a:noFill/>
        </p:spPr>
        <p:txBody>
          <a:bodyPr wrap="none">
            <a:spAutoFit/>
          </a:bodyPr>
          <a:lstStyle/>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AUDIT OUTCOME</a:t>
            </a:r>
          </a:p>
          <a:p>
            <a:pPr algn="ctr" defTabSz="914400" eaLnBrk="1" fontAlgn="auto" hangingPunct="1">
              <a:spcBef>
                <a:spcPts val="0"/>
              </a:spcBef>
              <a:spcAft>
                <a:spcPts val="0"/>
              </a:spcAft>
              <a:defRPr/>
            </a:pPr>
            <a:endParaRPr lang="en-ZA" sz="4000" b="1" dirty="0">
              <a:ln w="1905"/>
              <a:solidFill>
                <a:srgbClr val="00B0F0"/>
              </a:solidFill>
              <a:effectLst>
                <a:innerShdw blurRad="69850" dist="43180" dir="5400000">
                  <a:srgbClr val="000000">
                    <a:alpha val="65000"/>
                  </a:srgbClr>
                </a:innerShdw>
              </a:effectLst>
              <a:latin typeface="Calibri"/>
              <a:ea typeface="+mn-ea"/>
            </a:endParaRPr>
          </a:p>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2018/2019</a:t>
            </a:r>
          </a:p>
          <a:p>
            <a:pPr algn="ctr" defTabSz="914400" eaLnBrk="1" fontAlgn="auto" hangingPunct="1">
              <a:spcBef>
                <a:spcPts val="0"/>
              </a:spcBef>
              <a:spcAft>
                <a:spcPts val="0"/>
              </a:spcAft>
              <a:defRPr/>
            </a:pPr>
            <a:endParaRPr lang="en-ZA" sz="4000" b="1" dirty="0">
              <a:ln w="1905"/>
              <a:solidFill>
                <a:srgbClr val="00B0F0"/>
              </a:solidFill>
              <a:effectLst>
                <a:innerShdw blurRad="69850" dist="43180" dir="5400000">
                  <a:srgbClr val="000000">
                    <a:alpha val="65000"/>
                  </a:srgbClr>
                </a:innerShdw>
              </a:effectLst>
              <a:latin typeface="Calibri"/>
              <a:ea typeface="+mn-ea"/>
            </a:endParaRPr>
          </a:p>
          <a:p>
            <a:pPr algn="ctr" defTabSz="914400" eaLnBrk="1" fontAlgn="auto" hangingPunct="1">
              <a:spcBef>
                <a:spcPts val="0"/>
              </a:spcBef>
              <a:spcAft>
                <a:spcPts val="0"/>
              </a:spcAft>
              <a:defRPr/>
            </a:pPr>
            <a:endParaRPr lang="en-US" sz="4000" b="1" dirty="0">
              <a:ln w="1905"/>
              <a:solidFill>
                <a:srgbClr val="00B0F0"/>
              </a:solidFill>
              <a:effectLst>
                <a:innerShdw blurRad="69850" dist="43180" dir="5400000">
                  <a:srgbClr val="000000">
                    <a:alpha val="65000"/>
                  </a:srgbClr>
                </a:innerShdw>
              </a:effectLst>
              <a:latin typeface="Calibri"/>
              <a:ea typeface="+mn-ea"/>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60</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2823766147"/>
      </p:ext>
    </p:extLst>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F302C74-8B19-4D75-82B7-3D3402B643E5}" type="slidenum">
              <a:rPr lang="en-US" altLang="en-US" sz="1200" smtClean="0">
                <a:solidFill>
                  <a:srgbClr val="898989"/>
                </a:solidFill>
              </a:rPr>
              <a:pPr>
                <a:spcBef>
                  <a:spcPct val="0"/>
                </a:spcBef>
                <a:buFontTx/>
                <a:buNone/>
              </a:pPr>
              <a:t>61</a:t>
            </a:fld>
            <a:endParaRPr lang="en-US" altLang="en-US" sz="1200" smtClean="0">
              <a:solidFill>
                <a:srgbClr val="898989"/>
              </a:solidFill>
            </a:endParaRPr>
          </a:p>
        </p:txBody>
      </p:sp>
      <p:grpSp>
        <p:nvGrpSpPr>
          <p:cNvPr id="245763" name="Group 4"/>
          <p:cNvGrpSpPr>
            <a:grpSpLocks noChangeAspect="1"/>
          </p:cNvGrpSpPr>
          <p:nvPr/>
        </p:nvGrpSpPr>
        <p:grpSpPr bwMode="auto">
          <a:xfrm>
            <a:off x="179918" y="1265239"/>
            <a:ext cx="11561233" cy="4872037"/>
            <a:chOff x="180" y="799"/>
            <a:chExt cx="5462" cy="3069"/>
          </a:xfrm>
        </p:grpSpPr>
        <p:sp>
          <p:nvSpPr>
            <p:cNvPr id="7" name="AutoShape 3"/>
            <p:cNvSpPr>
              <a:spLocks noChangeAspect="1" noChangeArrowheads="1" noTextEdit="1"/>
            </p:cNvSpPr>
            <p:nvPr/>
          </p:nvSpPr>
          <p:spPr bwMode="auto">
            <a:xfrm>
              <a:off x="180" y="799"/>
              <a:ext cx="5462" cy="3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8" name="Rectangle 5"/>
            <p:cNvSpPr>
              <a:spLocks noChangeArrowheads="1"/>
            </p:cNvSpPr>
            <p:nvPr/>
          </p:nvSpPr>
          <p:spPr bwMode="auto">
            <a:xfrm>
              <a:off x="509" y="807"/>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9" name="Rectangle 6"/>
            <p:cNvSpPr>
              <a:spLocks noChangeArrowheads="1"/>
            </p:cNvSpPr>
            <p:nvPr/>
          </p:nvSpPr>
          <p:spPr bwMode="auto">
            <a:xfrm>
              <a:off x="509" y="906"/>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0" name="Rectangle 7"/>
            <p:cNvSpPr>
              <a:spLocks noChangeArrowheads="1"/>
            </p:cNvSpPr>
            <p:nvPr/>
          </p:nvSpPr>
          <p:spPr bwMode="auto">
            <a:xfrm>
              <a:off x="509" y="1006"/>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1" name="Rectangle 8"/>
            <p:cNvSpPr>
              <a:spLocks noChangeArrowheads="1"/>
            </p:cNvSpPr>
            <p:nvPr/>
          </p:nvSpPr>
          <p:spPr bwMode="auto">
            <a:xfrm>
              <a:off x="509" y="1105"/>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2" name="Rectangle 9"/>
            <p:cNvSpPr>
              <a:spLocks noChangeArrowheads="1"/>
            </p:cNvSpPr>
            <p:nvPr/>
          </p:nvSpPr>
          <p:spPr bwMode="auto">
            <a:xfrm>
              <a:off x="509" y="1205"/>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3" name="Rectangle 10"/>
            <p:cNvSpPr>
              <a:spLocks noChangeArrowheads="1"/>
            </p:cNvSpPr>
            <p:nvPr/>
          </p:nvSpPr>
          <p:spPr bwMode="auto">
            <a:xfrm>
              <a:off x="509" y="1304"/>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4" name="Rectangle 11"/>
            <p:cNvSpPr>
              <a:spLocks noChangeArrowheads="1"/>
            </p:cNvSpPr>
            <p:nvPr/>
          </p:nvSpPr>
          <p:spPr bwMode="auto">
            <a:xfrm>
              <a:off x="509" y="1403"/>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5" name="Rectangle 12"/>
            <p:cNvSpPr>
              <a:spLocks noChangeArrowheads="1"/>
            </p:cNvSpPr>
            <p:nvPr/>
          </p:nvSpPr>
          <p:spPr bwMode="auto">
            <a:xfrm>
              <a:off x="509" y="1503"/>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6" name="Rectangle 13"/>
            <p:cNvSpPr>
              <a:spLocks noChangeArrowheads="1"/>
            </p:cNvSpPr>
            <p:nvPr/>
          </p:nvSpPr>
          <p:spPr bwMode="auto">
            <a:xfrm>
              <a:off x="509" y="1602"/>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7" name="Rectangle 14"/>
            <p:cNvSpPr>
              <a:spLocks noChangeArrowheads="1"/>
            </p:cNvSpPr>
            <p:nvPr/>
          </p:nvSpPr>
          <p:spPr bwMode="auto">
            <a:xfrm>
              <a:off x="509" y="1702"/>
              <a:ext cx="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300" smtClean="0">
                  <a:solidFill>
                    <a:srgbClr val="000000"/>
                  </a:solidFill>
                  <a:ea typeface="+mn-ea"/>
                </a:rPr>
                <a:t> </a:t>
              </a:r>
              <a:endParaRPr lang="en-US" altLang="en-US" smtClean="0">
                <a:solidFill>
                  <a:prstClr val="black"/>
                </a:solidFill>
                <a:ea typeface="+mn-ea"/>
              </a:endParaRPr>
            </a:p>
          </p:txBody>
        </p:sp>
        <p:sp>
          <p:nvSpPr>
            <p:cNvPr id="18" name="Rectangle 15"/>
            <p:cNvSpPr>
              <a:spLocks noChangeArrowheads="1"/>
            </p:cNvSpPr>
            <p:nvPr/>
          </p:nvSpPr>
          <p:spPr bwMode="auto">
            <a:xfrm>
              <a:off x="203" y="939"/>
              <a:ext cx="2231" cy="1058"/>
            </a:xfrm>
            <a:prstGeom prst="rect">
              <a:avLst/>
            </a:prstGeom>
            <a:noFill/>
            <a:ln w="33338" cap="flat">
              <a:solidFill>
                <a:srgbClr val="E46C0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9" name="Rectangle 16"/>
            <p:cNvSpPr>
              <a:spLocks noChangeArrowheads="1"/>
            </p:cNvSpPr>
            <p:nvPr/>
          </p:nvSpPr>
          <p:spPr bwMode="auto">
            <a:xfrm>
              <a:off x="2490" y="939"/>
              <a:ext cx="3135" cy="1067"/>
            </a:xfrm>
            <a:prstGeom prst="rect">
              <a:avLst/>
            </a:prstGeom>
            <a:noFill/>
            <a:ln w="33338" cap="flat">
              <a:solidFill>
                <a:srgbClr val="37609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0" name="Rectangle 17"/>
            <p:cNvSpPr>
              <a:spLocks noChangeArrowheads="1"/>
            </p:cNvSpPr>
            <p:nvPr/>
          </p:nvSpPr>
          <p:spPr bwMode="auto">
            <a:xfrm>
              <a:off x="376" y="846"/>
              <a:ext cx="691"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dirty="0" smtClean="0">
                  <a:solidFill>
                    <a:srgbClr val="1E497D"/>
                  </a:solidFill>
                  <a:ea typeface="+mn-ea"/>
                </a:rPr>
                <a:t>Stagnation in audit outcome </a:t>
              </a:r>
              <a:endParaRPr lang="en-US" altLang="en-US" dirty="0" smtClean="0">
                <a:solidFill>
                  <a:prstClr val="black"/>
                </a:solidFill>
                <a:ea typeface="+mn-ea"/>
              </a:endParaRPr>
            </a:p>
          </p:txBody>
        </p:sp>
        <p:sp>
          <p:nvSpPr>
            <p:cNvPr id="21" name="Rectangle 18"/>
            <p:cNvSpPr>
              <a:spLocks noChangeArrowheads="1"/>
            </p:cNvSpPr>
            <p:nvPr/>
          </p:nvSpPr>
          <p:spPr bwMode="auto">
            <a:xfrm>
              <a:off x="1270" y="82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22" name="Rectangle 19"/>
            <p:cNvSpPr>
              <a:spLocks noChangeArrowheads="1"/>
            </p:cNvSpPr>
            <p:nvPr/>
          </p:nvSpPr>
          <p:spPr bwMode="auto">
            <a:xfrm>
              <a:off x="1657" y="950"/>
              <a:ext cx="34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dirty="0" smtClean="0">
                  <a:solidFill>
                    <a:srgbClr val="1E497D"/>
                  </a:solidFill>
                  <a:ea typeface="+mn-ea"/>
                </a:rPr>
                <a:t>Types of audit</a:t>
              </a:r>
              <a:endParaRPr lang="en-US" altLang="en-US" dirty="0" smtClean="0">
                <a:solidFill>
                  <a:prstClr val="black"/>
                </a:solidFill>
                <a:ea typeface="+mn-ea"/>
              </a:endParaRPr>
            </a:p>
          </p:txBody>
        </p:sp>
        <p:sp>
          <p:nvSpPr>
            <p:cNvPr id="24" name="Rectangle 21"/>
            <p:cNvSpPr>
              <a:spLocks noChangeArrowheads="1"/>
            </p:cNvSpPr>
            <p:nvPr/>
          </p:nvSpPr>
          <p:spPr bwMode="auto">
            <a:xfrm>
              <a:off x="2297" y="960"/>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dirty="0" smtClean="0">
                  <a:solidFill>
                    <a:srgbClr val="000000"/>
                  </a:solidFill>
                  <a:latin typeface="Times New Roman" pitchFamily="18" charset="0"/>
                  <a:ea typeface="+mn-ea"/>
                </a:rPr>
                <a:t> </a:t>
              </a:r>
              <a:endParaRPr lang="en-US" altLang="en-US" dirty="0" smtClean="0">
                <a:solidFill>
                  <a:prstClr val="black"/>
                </a:solidFill>
                <a:ea typeface="+mn-ea"/>
              </a:endParaRPr>
            </a:p>
          </p:txBody>
        </p:sp>
        <p:pic>
          <p:nvPicPr>
            <p:cNvPr id="245858" name="Picture 2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 y="1068"/>
              <a:ext cx="360"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9" name="Picture 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 y="1068"/>
              <a:ext cx="360"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4"/>
            <p:cNvSpPr>
              <a:spLocks noChangeArrowheads="1"/>
            </p:cNvSpPr>
            <p:nvPr/>
          </p:nvSpPr>
          <p:spPr bwMode="auto">
            <a:xfrm>
              <a:off x="326" y="1082"/>
              <a:ext cx="307" cy="80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6" name="Rectangle 25"/>
            <p:cNvSpPr>
              <a:spLocks noChangeArrowheads="1"/>
            </p:cNvSpPr>
            <p:nvPr/>
          </p:nvSpPr>
          <p:spPr bwMode="auto">
            <a:xfrm>
              <a:off x="326" y="1082"/>
              <a:ext cx="307" cy="809"/>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862" name="Picture 2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 y="1068"/>
              <a:ext cx="362"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3" name="Picture 2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 y="1068"/>
              <a:ext cx="362"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8"/>
            <p:cNvSpPr>
              <a:spLocks noChangeArrowheads="1"/>
            </p:cNvSpPr>
            <p:nvPr/>
          </p:nvSpPr>
          <p:spPr bwMode="auto">
            <a:xfrm>
              <a:off x="705" y="1081"/>
              <a:ext cx="308" cy="81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8" name="Rectangle 29"/>
            <p:cNvSpPr>
              <a:spLocks noChangeArrowheads="1"/>
            </p:cNvSpPr>
            <p:nvPr/>
          </p:nvSpPr>
          <p:spPr bwMode="auto">
            <a:xfrm>
              <a:off x="705" y="1081"/>
              <a:ext cx="308" cy="810"/>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866" name="Picture 3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 y="1068"/>
              <a:ext cx="361"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7" name="Picture 3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66" y="1068"/>
              <a:ext cx="361"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ectangle 32"/>
            <p:cNvSpPr>
              <a:spLocks noChangeArrowheads="1"/>
            </p:cNvSpPr>
            <p:nvPr/>
          </p:nvSpPr>
          <p:spPr bwMode="auto">
            <a:xfrm>
              <a:off x="1093" y="1082"/>
              <a:ext cx="307" cy="809"/>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31" name="Line 34"/>
            <p:cNvSpPr>
              <a:spLocks noChangeShapeType="1"/>
            </p:cNvSpPr>
            <p:nvPr/>
          </p:nvSpPr>
          <p:spPr bwMode="auto">
            <a:xfrm>
              <a:off x="1470" y="1081"/>
              <a:ext cx="829"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870" name="Picture 3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43" y="1260"/>
              <a:ext cx="962"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1" name="Picture 3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43" y="1260"/>
              <a:ext cx="962"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2" name="Picture 3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48" y="1290"/>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3" name="Picture 3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48" y="1290"/>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39"/>
            <p:cNvSpPr>
              <a:spLocks noChangeArrowheads="1"/>
            </p:cNvSpPr>
            <p:nvPr/>
          </p:nvSpPr>
          <p:spPr bwMode="auto">
            <a:xfrm>
              <a:off x="1469" y="1274"/>
              <a:ext cx="909" cy="121"/>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33" name="Rectangle 40"/>
            <p:cNvSpPr>
              <a:spLocks noChangeArrowheads="1"/>
            </p:cNvSpPr>
            <p:nvPr/>
          </p:nvSpPr>
          <p:spPr bwMode="auto">
            <a:xfrm>
              <a:off x="1469" y="1274"/>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34" name="Rectangle 41"/>
            <p:cNvSpPr>
              <a:spLocks noChangeArrowheads="1"/>
            </p:cNvSpPr>
            <p:nvPr/>
          </p:nvSpPr>
          <p:spPr bwMode="auto">
            <a:xfrm>
              <a:off x="1570" y="1311"/>
              <a:ext cx="244"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Unqualified</a:t>
              </a:r>
              <a:endParaRPr lang="en-US" altLang="en-US" smtClean="0">
                <a:solidFill>
                  <a:prstClr val="black"/>
                </a:solidFill>
                <a:ea typeface="+mn-ea"/>
              </a:endParaRPr>
            </a:p>
          </p:txBody>
        </p:sp>
        <p:sp>
          <p:nvSpPr>
            <p:cNvPr id="35" name="Rectangle 42"/>
            <p:cNvSpPr>
              <a:spLocks noChangeArrowheads="1"/>
            </p:cNvSpPr>
            <p:nvPr/>
          </p:nvSpPr>
          <p:spPr bwMode="auto">
            <a:xfrm>
              <a:off x="1891" y="1309"/>
              <a:ext cx="11"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latin typeface="Calibri" pitchFamily="34" charset="0"/>
                  <a:ea typeface="+mn-ea"/>
                </a:rPr>
                <a:t> </a:t>
              </a:r>
              <a:endParaRPr lang="en-US" altLang="en-US" smtClean="0">
                <a:solidFill>
                  <a:prstClr val="black"/>
                </a:solidFill>
                <a:ea typeface="+mn-ea"/>
              </a:endParaRPr>
            </a:p>
          </p:txBody>
        </p:sp>
        <p:sp>
          <p:nvSpPr>
            <p:cNvPr id="36" name="Rectangle 43"/>
            <p:cNvSpPr>
              <a:spLocks noChangeArrowheads="1"/>
            </p:cNvSpPr>
            <p:nvPr/>
          </p:nvSpPr>
          <p:spPr bwMode="auto">
            <a:xfrm>
              <a:off x="1906" y="1301"/>
              <a:ext cx="28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000000"/>
                  </a:solidFill>
                  <a:latin typeface="Calibri" pitchFamily="34" charset="0"/>
                  <a:ea typeface="+mn-ea"/>
                </a:rPr>
                <a:t>with findings</a:t>
              </a:r>
              <a:endParaRPr lang="en-US" altLang="en-US" smtClean="0">
                <a:solidFill>
                  <a:prstClr val="black"/>
                </a:solidFill>
                <a:ea typeface="+mn-ea"/>
              </a:endParaRPr>
            </a:p>
          </p:txBody>
        </p:sp>
        <p:sp>
          <p:nvSpPr>
            <p:cNvPr id="37" name="Rectangle 44"/>
            <p:cNvSpPr>
              <a:spLocks noChangeArrowheads="1"/>
            </p:cNvSpPr>
            <p:nvPr/>
          </p:nvSpPr>
          <p:spPr bwMode="auto">
            <a:xfrm>
              <a:off x="2278" y="129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880" name="Picture 4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437" y="1429"/>
              <a:ext cx="962"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1" name="Picture 4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437" y="1429"/>
              <a:ext cx="962"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2" name="Picture 47"/>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442" y="1460"/>
              <a:ext cx="952"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3" name="Picture 4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442" y="1460"/>
              <a:ext cx="952"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ectangle 49"/>
            <p:cNvSpPr>
              <a:spLocks noChangeArrowheads="1"/>
            </p:cNvSpPr>
            <p:nvPr/>
          </p:nvSpPr>
          <p:spPr bwMode="auto">
            <a:xfrm>
              <a:off x="1463" y="1443"/>
              <a:ext cx="909" cy="121"/>
            </a:xfrm>
            <a:prstGeom prst="rect">
              <a:avLst/>
            </a:prstGeom>
            <a:solidFill>
              <a:srgbClr val="5927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39" name="Rectangle 50"/>
            <p:cNvSpPr>
              <a:spLocks noChangeArrowheads="1"/>
            </p:cNvSpPr>
            <p:nvPr/>
          </p:nvSpPr>
          <p:spPr bwMode="auto">
            <a:xfrm>
              <a:off x="1463" y="1443"/>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40" name="Rectangle 51"/>
            <p:cNvSpPr>
              <a:spLocks noChangeArrowheads="1"/>
            </p:cNvSpPr>
            <p:nvPr/>
          </p:nvSpPr>
          <p:spPr bwMode="auto">
            <a:xfrm>
              <a:off x="1596" y="1481"/>
              <a:ext cx="206"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FFFFFF"/>
                  </a:solidFill>
                  <a:ea typeface="+mn-ea"/>
                </a:rPr>
                <a:t>Qualified </a:t>
              </a:r>
              <a:endParaRPr lang="en-US" altLang="en-US" smtClean="0">
                <a:solidFill>
                  <a:prstClr val="black"/>
                </a:solidFill>
                <a:ea typeface="+mn-ea"/>
              </a:endParaRPr>
            </a:p>
          </p:txBody>
        </p:sp>
        <p:sp>
          <p:nvSpPr>
            <p:cNvPr id="41" name="Rectangle 52"/>
            <p:cNvSpPr>
              <a:spLocks noChangeArrowheads="1"/>
            </p:cNvSpPr>
            <p:nvPr/>
          </p:nvSpPr>
          <p:spPr bwMode="auto">
            <a:xfrm>
              <a:off x="1868" y="1471"/>
              <a:ext cx="28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FFFFFF"/>
                  </a:solidFill>
                  <a:latin typeface="Calibri" pitchFamily="34" charset="0"/>
                  <a:ea typeface="+mn-ea"/>
                </a:rPr>
                <a:t>with findings</a:t>
              </a:r>
              <a:endParaRPr lang="en-US" altLang="en-US" smtClean="0">
                <a:solidFill>
                  <a:prstClr val="black"/>
                </a:solidFill>
                <a:ea typeface="+mn-ea"/>
              </a:endParaRPr>
            </a:p>
          </p:txBody>
        </p:sp>
        <p:sp>
          <p:nvSpPr>
            <p:cNvPr id="42" name="Rectangle 53"/>
            <p:cNvSpPr>
              <a:spLocks noChangeArrowheads="1"/>
            </p:cNvSpPr>
            <p:nvPr/>
          </p:nvSpPr>
          <p:spPr bwMode="auto">
            <a:xfrm>
              <a:off x="2240" y="146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889" name="Picture 54"/>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444" y="1592"/>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0" name="Picture 55"/>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444" y="1592"/>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1" name="Picture 56"/>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449" y="1622"/>
              <a:ext cx="952"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2" name="Picture 57"/>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449" y="1622"/>
              <a:ext cx="952"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ectangle 58"/>
            <p:cNvSpPr>
              <a:spLocks noChangeArrowheads="1"/>
            </p:cNvSpPr>
            <p:nvPr/>
          </p:nvSpPr>
          <p:spPr bwMode="auto">
            <a:xfrm>
              <a:off x="1470" y="1605"/>
              <a:ext cx="909" cy="121"/>
            </a:xfrm>
            <a:prstGeom prst="rect">
              <a:avLst/>
            </a:prstGeom>
            <a:solidFill>
              <a:srgbClr val="FF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44" name="Rectangle 59"/>
            <p:cNvSpPr>
              <a:spLocks noChangeArrowheads="1"/>
            </p:cNvSpPr>
            <p:nvPr/>
          </p:nvSpPr>
          <p:spPr bwMode="auto">
            <a:xfrm>
              <a:off x="1470" y="1605"/>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45" name="Rectangle 60"/>
            <p:cNvSpPr>
              <a:spLocks noChangeArrowheads="1"/>
            </p:cNvSpPr>
            <p:nvPr/>
          </p:nvSpPr>
          <p:spPr bwMode="auto">
            <a:xfrm>
              <a:off x="1622" y="1633"/>
              <a:ext cx="460"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Adverse with findings</a:t>
              </a:r>
              <a:endParaRPr lang="en-US" altLang="en-US" smtClean="0">
                <a:solidFill>
                  <a:prstClr val="black"/>
                </a:solidFill>
                <a:ea typeface="+mn-ea"/>
              </a:endParaRPr>
            </a:p>
          </p:txBody>
        </p:sp>
        <p:sp>
          <p:nvSpPr>
            <p:cNvPr id="46" name="Rectangle 61"/>
            <p:cNvSpPr>
              <a:spLocks noChangeArrowheads="1"/>
            </p:cNvSpPr>
            <p:nvPr/>
          </p:nvSpPr>
          <p:spPr bwMode="auto">
            <a:xfrm>
              <a:off x="2228" y="1616"/>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897" name="Picture 62"/>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438" y="1754"/>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8" name="Picture 63"/>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438" y="1754"/>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9" name="Picture 64"/>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1443" y="1784"/>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00" name="Picture 65"/>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1443" y="1784"/>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Rectangle 66"/>
            <p:cNvSpPr>
              <a:spLocks noChangeArrowheads="1"/>
            </p:cNvSpPr>
            <p:nvPr/>
          </p:nvSpPr>
          <p:spPr bwMode="auto">
            <a:xfrm>
              <a:off x="1464" y="1767"/>
              <a:ext cx="909" cy="12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48" name="Rectangle 67"/>
            <p:cNvSpPr>
              <a:spLocks noChangeArrowheads="1"/>
            </p:cNvSpPr>
            <p:nvPr/>
          </p:nvSpPr>
          <p:spPr bwMode="auto">
            <a:xfrm>
              <a:off x="1464" y="1767"/>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49" name="Rectangle 68"/>
            <p:cNvSpPr>
              <a:spLocks noChangeArrowheads="1"/>
            </p:cNvSpPr>
            <p:nvPr/>
          </p:nvSpPr>
          <p:spPr bwMode="auto">
            <a:xfrm>
              <a:off x="1577" y="1797"/>
              <a:ext cx="519"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dirty="0" smtClean="0">
                  <a:solidFill>
                    <a:srgbClr val="FFFFFF"/>
                  </a:solidFill>
                  <a:ea typeface="+mn-ea"/>
                </a:rPr>
                <a:t>Disclaimed with findings</a:t>
              </a:r>
              <a:endParaRPr lang="en-US" altLang="en-US" dirty="0" smtClean="0">
                <a:solidFill>
                  <a:prstClr val="black"/>
                </a:solidFill>
                <a:ea typeface="+mn-ea"/>
              </a:endParaRPr>
            </a:p>
          </p:txBody>
        </p:sp>
        <p:sp>
          <p:nvSpPr>
            <p:cNvPr id="50" name="Rectangle 69"/>
            <p:cNvSpPr>
              <a:spLocks noChangeArrowheads="1"/>
            </p:cNvSpPr>
            <p:nvPr/>
          </p:nvSpPr>
          <p:spPr bwMode="auto">
            <a:xfrm>
              <a:off x="2260" y="177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52" name="Rectangle 71"/>
            <p:cNvSpPr>
              <a:spLocks noChangeArrowheads="1"/>
            </p:cNvSpPr>
            <p:nvPr/>
          </p:nvSpPr>
          <p:spPr bwMode="auto">
            <a:xfrm>
              <a:off x="4271" y="855"/>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53" name="Rectangle 72"/>
            <p:cNvSpPr>
              <a:spLocks noChangeArrowheads="1"/>
            </p:cNvSpPr>
            <p:nvPr/>
          </p:nvSpPr>
          <p:spPr bwMode="auto">
            <a:xfrm>
              <a:off x="2608" y="1019"/>
              <a:ext cx="56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1E497D"/>
                  </a:solidFill>
                  <a:ea typeface="+mn-ea"/>
                </a:rPr>
                <a:t>First level of assurance</a:t>
              </a:r>
              <a:endParaRPr lang="en-US" altLang="en-US" smtClean="0">
                <a:solidFill>
                  <a:prstClr val="black"/>
                </a:solidFill>
                <a:ea typeface="+mn-ea"/>
              </a:endParaRPr>
            </a:p>
          </p:txBody>
        </p:sp>
        <p:sp>
          <p:nvSpPr>
            <p:cNvPr id="54" name="Rectangle 73"/>
            <p:cNvSpPr>
              <a:spLocks noChangeArrowheads="1"/>
            </p:cNvSpPr>
            <p:nvPr/>
          </p:nvSpPr>
          <p:spPr bwMode="auto">
            <a:xfrm>
              <a:off x="3341" y="100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55" name="Line 74"/>
            <p:cNvSpPr>
              <a:spLocks noChangeShapeType="1"/>
            </p:cNvSpPr>
            <p:nvPr/>
          </p:nvSpPr>
          <p:spPr bwMode="auto">
            <a:xfrm>
              <a:off x="2575" y="1130"/>
              <a:ext cx="829" cy="0"/>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909" name="Picture 75"/>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2526" y="1166"/>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0" name="Picture 76"/>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2526" y="1166"/>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1" name="Picture 77"/>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528" y="1194"/>
              <a:ext cx="913"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2" name="Picture 78"/>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528" y="1194"/>
              <a:ext cx="913"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Rectangle 79"/>
            <p:cNvSpPr>
              <a:spLocks noChangeArrowheads="1"/>
            </p:cNvSpPr>
            <p:nvPr/>
          </p:nvSpPr>
          <p:spPr bwMode="auto">
            <a:xfrm>
              <a:off x="2550" y="1177"/>
              <a:ext cx="869" cy="146"/>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57" name="Rectangle 80"/>
            <p:cNvSpPr>
              <a:spLocks noChangeArrowheads="1"/>
            </p:cNvSpPr>
            <p:nvPr/>
          </p:nvSpPr>
          <p:spPr bwMode="auto">
            <a:xfrm>
              <a:off x="2696" y="1213"/>
              <a:ext cx="154"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Senior </a:t>
              </a:r>
              <a:endParaRPr lang="en-US" altLang="en-US" smtClean="0">
                <a:solidFill>
                  <a:prstClr val="black"/>
                </a:solidFill>
                <a:ea typeface="+mn-ea"/>
              </a:endParaRPr>
            </a:p>
          </p:txBody>
        </p:sp>
        <p:sp>
          <p:nvSpPr>
            <p:cNvPr id="58" name="Rectangle 81"/>
            <p:cNvSpPr>
              <a:spLocks noChangeArrowheads="1"/>
            </p:cNvSpPr>
            <p:nvPr/>
          </p:nvSpPr>
          <p:spPr bwMode="auto">
            <a:xfrm>
              <a:off x="2899" y="1213"/>
              <a:ext cx="28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management</a:t>
              </a:r>
              <a:endParaRPr lang="en-US" altLang="en-US" smtClean="0">
                <a:solidFill>
                  <a:prstClr val="black"/>
                </a:solidFill>
                <a:ea typeface="+mn-ea"/>
              </a:endParaRPr>
            </a:p>
          </p:txBody>
        </p:sp>
        <p:sp>
          <p:nvSpPr>
            <p:cNvPr id="59" name="Rectangle 82"/>
            <p:cNvSpPr>
              <a:spLocks noChangeArrowheads="1"/>
            </p:cNvSpPr>
            <p:nvPr/>
          </p:nvSpPr>
          <p:spPr bwMode="auto">
            <a:xfrm>
              <a:off x="3272" y="1195"/>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60" name="Rectangle 83"/>
            <p:cNvSpPr>
              <a:spLocks noChangeArrowheads="1"/>
            </p:cNvSpPr>
            <p:nvPr/>
          </p:nvSpPr>
          <p:spPr bwMode="auto">
            <a:xfrm>
              <a:off x="3678" y="1016"/>
              <a:ext cx="639"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1E497D"/>
                  </a:solidFill>
                  <a:ea typeface="+mn-ea"/>
                </a:rPr>
                <a:t>Second level of assurance</a:t>
              </a:r>
              <a:endParaRPr lang="en-US" altLang="en-US" smtClean="0">
                <a:solidFill>
                  <a:prstClr val="black"/>
                </a:solidFill>
                <a:ea typeface="+mn-ea"/>
              </a:endParaRPr>
            </a:p>
          </p:txBody>
        </p:sp>
        <p:sp>
          <p:nvSpPr>
            <p:cNvPr id="61" name="Rectangle 84"/>
            <p:cNvSpPr>
              <a:spLocks noChangeArrowheads="1"/>
            </p:cNvSpPr>
            <p:nvPr/>
          </p:nvSpPr>
          <p:spPr bwMode="auto">
            <a:xfrm>
              <a:off x="4514" y="1004"/>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62" name="Line 85"/>
            <p:cNvSpPr>
              <a:spLocks noChangeShapeType="1"/>
            </p:cNvSpPr>
            <p:nvPr/>
          </p:nvSpPr>
          <p:spPr bwMode="auto">
            <a:xfrm>
              <a:off x="3671" y="1137"/>
              <a:ext cx="852" cy="6"/>
            </a:xfrm>
            <a:prstGeom prst="line">
              <a:avLst/>
            </a:prstGeom>
            <a:noFill/>
            <a:ln w="7938" cap="flat">
              <a:solidFill>
                <a:srgbClr val="000000"/>
              </a:solidFill>
              <a:prstDash val="solid"/>
              <a:round/>
              <a:headEnd/>
              <a:tailEnd/>
            </a:ln>
            <a:extLst>
              <a:ext uri="{909E8E84-426E-40DD-AFC4-6F175D3DCCD1}">
                <a14:hiddenFill xmlns:a14="http://schemas.microsoft.com/office/drawing/2010/main" xmlns="">
                  <a:no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920" name="Picture 86"/>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522" y="1350"/>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1" name="Picture 87"/>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2522" y="1350"/>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2" name="Picture 88"/>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2524" y="1377"/>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3" name="Picture 89"/>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2524" y="1377"/>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Rectangle 90"/>
            <p:cNvSpPr>
              <a:spLocks noChangeArrowheads="1"/>
            </p:cNvSpPr>
            <p:nvPr/>
          </p:nvSpPr>
          <p:spPr bwMode="auto">
            <a:xfrm>
              <a:off x="2546" y="1361"/>
              <a:ext cx="869" cy="14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24" name="Rectangle 91"/>
            <p:cNvSpPr>
              <a:spLocks noChangeArrowheads="1"/>
            </p:cNvSpPr>
            <p:nvPr/>
          </p:nvSpPr>
          <p:spPr bwMode="auto">
            <a:xfrm>
              <a:off x="2689" y="1397"/>
              <a:ext cx="44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Accounting authority</a:t>
              </a:r>
              <a:endParaRPr lang="en-US" altLang="en-US" smtClean="0">
                <a:solidFill>
                  <a:prstClr val="black"/>
                </a:solidFill>
                <a:ea typeface="+mn-ea"/>
              </a:endParaRPr>
            </a:p>
          </p:txBody>
        </p:sp>
        <p:sp>
          <p:nvSpPr>
            <p:cNvPr id="1025" name="Rectangle 92"/>
            <p:cNvSpPr>
              <a:spLocks noChangeArrowheads="1"/>
            </p:cNvSpPr>
            <p:nvPr/>
          </p:nvSpPr>
          <p:spPr bwMode="auto">
            <a:xfrm>
              <a:off x="3270" y="137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27" name="Picture 93"/>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3650" y="1175"/>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8" name="Picture 94"/>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3650" y="1175"/>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9" name="Picture 95"/>
            <p:cNvPicPr>
              <a:picLocks noChangeAspect="1" noChangeArrowheads="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3652" y="1202"/>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0" name="Picture 96"/>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3652" y="1202"/>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Rectangle 97"/>
            <p:cNvSpPr>
              <a:spLocks noChangeArrowheads="1"/>
            </p:cNvSpPr>
            <p:nvPr/>
          </p:nvSpPr>
          <p:spPr bwMode="auto">
            <a:xfrm>
              <a:off x="3674" y="1186"/>
              <a:ext cx="869" cy="145"/>
            </a:xfrm>
            <a:prstGeom prst="rect">
              <a:avLst/>
            </a:prstGeom>
            <a:solidFill>
              <a:srgbClr val="97E5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27" name="Rectangle 98"/>
            <p:cNvSpPr>
              <a:spLocks noChangeArrowheads="1"/>
            </p:cNvSpPr>
            <p:nvPr/>
          </p:nvSpPr>
          <p:spPr bwMode="auto">
            <a:xfrm>
              <a:off x="3878" y="1222"/>
              <a:ext cx="12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Audit </a:t>
              </a:r>
              <a:endParaRPr lang="en-US" altLang="en-US" smtClean="0">
                <a:solidFill>
                  <a:prstClr val="black"/>
                </a:solidFill>
                <a:ea typeface="+mn-ea"/>
              </a:endParaRPr>
            </a:p>
          </p:txBody>
        </p:sp>
        <p:sp>
          <p:nvSpPr>
            <p:cNvPr id="1028" name="Rectangle 99"/>
            <p:cNvSpPr>
              <a:spLocks noChangeArrowheads="1"/>
            </p:cNvSpPr>
            <p:nvPr/>
          </p:nvSpPr>
          <p:spPr bwMode="auto">
            <a:xfrm>
              <a:off x="4042" y="1222"/>
              <a:ext cx="238"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dirty="0" smtClean="0">
                  <a:solidFill>
                    <a:srgbClr val="000000"/>
                  </a:solidFill>
                  <a:ea typeface="+mn-ea"/>
                </a:rPr>
                <a:t> committee</a:t>
              </a:r>
              <a:endParaRPr lang="en-US" altLang="en-US" dirty="0" smtClean="0">
                <a:solidFill>
                  <a:prstClr val="black"/>
                </a:solidFill>
                <a:ea typeface="+mn-ea"/>
              </a:endParaRPr>
            </a:p>
          </p:txBody>
        </p:sp>
        <p:sp>
          <p:nvSpPr>
            <p:cNvPr id="1029" name="Rectangle 100"/>
            <p:cNvSpPr>
              <a:spLocks noChangeArrowheads="1"/>
            </p:cNvSpPr>
            <p:nvPr/>
          </p:nvSpPr>
          <p:spPr bwMode="auto">
            <a:xfrm>
              <a:off x="4337" y="1222"/>
              <a:ext cx="14"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 </a:t>
              </a:r>
              <a:endParaRPr lang="en-US" altLang="en-US" smtClean="0">
                <a:solidFill>
                  <a:prstClr val="black"/>
                </a:solidFill>
                <a:ea typeface="+mn-ea"/>
              </a:endParaRPr>
            </a:p>
          </p:txBody>
        </p:sp>
        <p:pic>
          <p:nvPicPr>
            <p:cNvPr id="245935" name="Picture 101"/>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3650" y="1346"/>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6" name="Picture 102"/>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3650" y="1346"/>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7" name="Picture 103"/>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3652" y="1373"/>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8" name="Picture 104"/>
            <p:cNvPicPr>
              <a:picLocks noChangeAspect="1" noChangeArrowheads="1"/>
            </p:cNvPicPr>
            <p:nvPr/>
          </p:nvPicPr>
          <p:blipFill>
            <a:blip r:embed="rId39" cstate="print">
              <a:extLst>
                <a:ext uri="{28A0092B-C50C-407E-A947-70E740481C1C}">
                  <a14:useLocalDpi xmlns:a14="http://schemas.microsoft.com/office/drawing/2010/main" xmlns="" val="0"/>
                </a:ext>
              </a:extLst>
            </a:blip>
            <a:srcRect/>
            <a:stretch>
              <a:fillRect/>
            </a:stretch>
          </p:blipFill>
          <p:spPr bwMode="auto">
            <a:xfrm>
              <a:off x="3652" y="1373"/>
              <a:ext cx="913"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105"/>
            <p:cNvSpPr>
              <a:spLocks noChangeArrowheads="1"/>
            </p:cNvSpPr>
            <p:nvPr/>
          </p:nvSpPr>
          <p:spPr bwMode="auto">
            <a:xfrm>
              <a:off x="3674" y="1356"/>
              <a:ext cx="869" cy="146"/>
            </a:xfrm>
            <a:prstGeom prst="rect">
              <a:avLst/>
            </a:prstGeom>
            <a:solidFill>
              <a:srgbClr val="97E5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31" name="Rectangle 106"/>
            <p:cNvSpPr>
              <a:spLocks noChangeArrowheads="1"/>
            </p:cNvSpPr>
            <p:nvPr/>
          </p:nvSpPr>
          <p:spPr bwMode="auto">
            <a:xfrm>
              <a:off x="3922" y="1393"/>
              <a:ext cx="282"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Internal audit</a:t>
              </a:r>
              <a:endParaRPr lang="en-US" altLang="en-US" smtClean="0">
                <a:solidFill>
                  <a:prstClr val="black"/>
                </a:solidFill>
                <a:ea typeface="+mn-ea"/>
              </a:endParaRPr>
            </a:p>
          </p:txBody>
        </p:sp>
        <p:sp>
          <p:nvSpPr>
            <p:cNvPr id="1032" name="Rectangle 107"/>
            <p:cNvSpPr>
              <a:spLocks noChangeArrowheads="1"/>
            </p:cNvSpPr>
            <p:nvPr/>
          </p:nvSpPr>
          <p:spPr bwMode="auto">
            <a:xfrm>
              <a:off x="4293" y="1375"/>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42" name="Picture 108"/>
            <p:cNvPicPr>
              <a:picLocks noChangeAspect="1" noChangeArrowheads="1"/>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2548" y="1723"/>
              <a:ext cx="715"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43" name="Picture 109"/>
            <p:cNvPicPr>
              <a:picLocks noChangeAspect="1" noChangeArrowheads="1"/>
            </p:cNvPicPr>
            <p:nvPr/>
          </p:nvPicPr>
          <p:blipFill>
            <a:blip r:embed="rId41" cstate="print">
              <a:extLst>
                <a:ext uri="{28A0092B-C50C-407E-A947-70E740481C1C}">
                  <a14:useLocalDpi xmlns:a14="http://schemas.microsoft.com/office/drawing/2010/main" xmlns="" val="0"/>
                </a:ext>
              </a:extLst>
            </a:blip>
            <a:srcRect/>
            <a:stretch>
              <a:fillRect/>
            </a:stretch>
          </p:blipFill>
          <p:spPr bwMode="auto">
            <a:xfrm>
              <a:off x="2548" y="1723"/>
              <a:ext cx="715"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44" name="Picture 110"/>
            <p:cNvPicPr>
              <a:picLocks noChangeAspect="1" noChangeArrowheads="1"/>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2549" y="1751"/>
              <a:ext cx="711" cy="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45" name="Picture 111"/>
            <p:cNvPicPr>
              <a:picLocks noChangeAspect="1" noChangeArrowheads="1"/>
            </p:cNvPicPr>
            <p:nvPr/>
          </p:nvPicPr>
          <p:blipFill>
            <a:blip r:embed="rId43" cstate="print">
              <a:extLst>
                <a:ext uri="{28A0092B-C50C-407E-A947-70E740481C1C}">
                  <a14:useLocalDpi xmlns:a14="http://schemas.microsoft.com/office/drawing/2010/main" xmlns="" val="0"/>
                </a:ext>
              </a:extLst>
            </a:blip>
            <a:srcRect/>
            <a:stretch>
              <a:fillRect/>
            </a:stretch>
          </p:blipFill>
          <p:spPr bwMode="auto">
            <a:xfrm>
              <a:off x="2549" y="1751"/>
              <a:ext cx="711" cy="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12"/>
            <p:cNvSpPr>
              <a:spLocks noChangeArrowheads="1"/>
            </p:cNvSpPr>
            <p:nvPr/>
          </p:nvSpPr>
          <p:spPr bwMode="auto">
            <a:xfrm>
              <a:off x="2571" y="1734"/>
              <a:ext cx="668" cy="231"/>
            </a:xfrm>
            <a:prstGeom prst="rect">
              <a:avLst/>
            </a:prstGeom>
            <a:solidFill>
              <a:srgbClr val="97E5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34" name="Rectangle 113"/>
            <p:cNvSpPr>
              <a:spLocks noChangeArrowheads="1"/>
            </p:cNvSpPr>
            <p:nvPr/>
          </p:nvSpPr>
          <p:spPr bwMode="auto">
            <a:xfrm>
              <a:off x="2779" y="1777"/>
              <a:ext cx="189"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Provides</a:t>
              </a:r>
              <a:endParaRPr lang="en-US" altLang="en-US" smtClean="0">
                <a:solidFill>
                  <a:prstClr val="black"/>
                </a:solidFill>
                <a:ea typeface="+mn-ea"/>
              </a:endParaRPr>
            </a:p>
          </p:txBody>
        </p:sp>
        <p:sp>
          <p:nvSpPr>
            <p:cNvPr id="1035" name="Rectangle 114"/>
            <p:cNvSpPr>
              <a:spLocks noChangeArrowheads="1"/>
            </p:cNvSpPr>
            <p:nvPr/>
          </p:nvSpPr>
          <p:spPr bwMode="auto">
            <a:xfrm>
              <a:off x="3030" y="1777"/>
              <a:ext cx="14"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 </a:t>
              </a:r>
              <a:endParaRPr lang="en-US" altLang="en-US" smtClean="0">
                <a:solidFill>
                  <a:prstClr val="black"/>
                </a:solidFill>
                <a:ea typeface="+mn-ea"/>
              </a:endParaRPr>
            </a:p>
          </p:txBody>
        </p:sp>
        <p:sp>
          <p:nvSpPr>
            <p:cNvPr id="1036" name="Rectangle 115"/>
            <p:cNvSpPr>
              <a:spLocks noChangeArrowheads="1"/>
            </p:cNvSpPr>
            <p:nvPr/>
          </p:nvSpPr>
          <p:spPr bwMode="auto">
            <a:xfrm>
              <a:off x="2756" y="1850"/>
              <a:ext cx="22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assurance</a:t>
              </a:r>
              <a:endParaRPr lang="en-US" altLang="en-US" smtClean="0">
                <a:solidFill>
                  <a:prstClr val="black"/>
                </a:solidFill>
                <a:ea typeface="+mn-ea"/>
              </a:endParaRPr>
            </a:p>
          </p:txBody>
        </p:sp>
        <p:sp>
          <p:nvSpPr>
            <p:cNvPr id="1037" name="Rectangle 116"/>
            <p:cNvSpPr>
              <a:spLocks noChangeArrowheads="1"/>
            </p:cNvSpPr>
            <p:nvPr/>
          </p:nvSpPr>
          <p:spPr bwMode="auto">
            <a:xfrm>
              <a:off x="3052" y="1832"/>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51" name="Picture 117"/>
            <p:cNvPicPr>
              <a:picLocks noChangeAspect="1" noChangeArrowheads="1"/>
            </p:cNvPicPr>
            <p:nvPr/>
          </p:nvPicPr>
          <p:blipFill>
            <a:blip r:embed="rId44" cstate="print">
              <a:extLst>
                <a:ext uri="{28A0092B-C50C-407E-A947-70E740481C1C}">
                  <a14:useLocalDpi xmlns:a14="http://schemas.microsoft.com/office/drawing/2010/main" xmlns="" val="0"/>
                </a:ext>
              </a:extLst>
            </a:blip>
            <a:srcRect/>
            <a:stretch>
              <a:fillRect/>
            </a:stretch>
          </p:blipFill>
          <p:spPr bwMode="auto">
            <a:xfrm>
              <a:off x="3283" y="1719"/>
              <a:ext cx="900"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52" name="Picture 118"/>
            <p:cNvPicPr>
              <a:picLocks noChangeAspect="1" noChangeArrowheads="1"/>
            </p:cNvPicPr>
            <p:nvPr/>
          </p:nvPicPr>
          <p:blipFill>
            <a:blip r:embed="rId45" cstate="print">
              <a:extLst>
                <a:ext uri="{28A0092B-C50C-407E-A947-70E740481C1C}">
                  <a14:useLocalDpi xmlns:a14="http://schemas.microsoft.com/office/drawing/2010/main" xmlns="" val="0"/>
                </a:ext>
              </a:extLst>
            </a:blip>
            <a:srcRect/>
            <a:stretch>
              <a:fillRect/>
            </a:stretch>
          </p:blipFill>
          <p:spPr bwMode="auto">
            <a:xfrm>
              <a:off x="3283" y="1719"/>
              <a:ext cx="900" cy="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53" name="Picture 119"/>
            <p:cNvPicPr>
              <a:picLocks noChangeAspect="1" noChangeArrowheads="1"/>
            </p:cNvPicPr>
            <p:nvPr/>
          </p:nvPicPr>
          <p:blipFill>
            <a:blip r:embed="rId46" cstate="print">
              <a:extLst>
                <a:ext uri="{28A0092B-C50C-407E-A947-70E740481C1C}">
                  <a14:useLocalDpi xmlns:a14="http://schemas.microsoft.com/office/drawing/2010/main" xmlns="" val="0"/>
                </a:ext>
              </a:extLst>
            </a:blip>
            <a:srcRect/>
            <a:stretch>
              <a:fillRect/>
            </a:stretch>
          </p:blipFill>
          <p:spPr bwMode="auto">
            <a:xfrm>
              <a:off x="3284" y="1746"/>
              <a:ext cx="8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54" name="Picture 120"/>
            <p:cNvPicPr>
              <a:picLocks noChangeAspect="1" noChangeArrowheads="1"/>
            </p:cNvPicPr>
            <p:nvPr/>
          </p:nvPicPr>
          <p:blipFill>
            <a:blip r:embed="rId47" cstate="print">
              <a:extLst>
                <a:ext uri="{28A0092B-C50C-407E-A947-70E740481C1C}">
                  <a14:useLocalDpi xmlns:a14="http://schemas.microsoft.com/office/drawing/2010/main" xmlns="" val="0"/>
                </a:ext>
              </a:extLst>
            </a:blip>
            <a:srcRect/>
            <a:stretch>
              <a:fillRect/>
            </a:stretch>
          </p:blipFill>
          <p:spPr bwMode="auto">
            <a:xfrm>
              <a:off x="3284" y="1746"/>
              <a:ext cx="8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 name="Rectangle 121"/>
            <p:cNvSpPr>
              <a:spLocks noChangeArrowheads="1"/>
            </p:cNvSpPr>
            <p:nvPr/>
          </p:nvSpPr>
          <p:spPr bwMode="auto">
            <a:xfrm>
              <a:off x="3306" y="1730"/>
              <a:ext cx="853" cy="239"/>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39" name="Rectangle 122"/>
            <p:cNvSpPr>
              <a:spLocks noChangeArrowheads="1"/>
            </p:cNvSpPr>
            <p:nvPr/>
          </p:nvSpPr>
          <p:spPr bwMode="auto">
            <a:xfrm>
              <a:off x="3363" y="1812"/>
              <a:ext cx="560"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Provides some assurance</a:t>
              </a:r>
              <a:endParaRPr lang="en-US" altLang="en-US" smtClean="0">
                <a:solidFill>
                  <a:prstClr val="black"/>
                </a:solidFill>
                <a:ea typeface="+mn-ea"/>
              </a:endParaRPr>
            </a:p>
          </p:txBody>
        </p:sp>
        <p:sp>
          <p:nvSpPr>
            <p:cNvPr id="1040" name="Rectangle 123"/>
            <p:cNvSpPr>
              <a:spLocks noChangeArrowheads="1"/>
            </p:cNvSpPr>
            <p:nvPr/>
          </p:nvSpPr>
          <p:spPr bwMode="auto">
            <a:xfrm>
              <a:off x="4101" y="1794"/>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58" name="Picture 124"/>
            <p:cNvPicPr>
              <a:picLocks noChangeAspect="1" noChangeArrowheads="1"/>
            </p:cNvPicPr>
            <p:nvPr/>
          </p:nvPicPr>
          <p:blipFill>
            <a:blip r:embed="rId48" cstate="print">
              <a:extLst>
                <a:ext uri="{28A0092B-C50C-407E-A947-70E740481C1C}">
                  <a14:useLocalDpi xmlns:a14="http://schemas.microsoft.com/office/drawing/2010/main" xmlns="" val="0"/>
                </a:ext>
              </a:extLst>
            </a:blip>
            <a:srcRect/>
            <a:stretch>
              <a:fillRect/>
            </a:stretch>
          </p:blipFill>
          <p:spPr bwMode="auto">
            <a:xfrm>
              <a:off x="4172" y="1728"/>
              <a:ext cx="824" cy="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59" name="Picture 125"/>
            <p:cNvPicPr>
              <a:picLocks noChangeAspect="1" noChangeArrowheads="1"/>
            </p:cNvPicPr>
            <p:nvPr/>
          </p:nvPicPr>
          <p:blipFill>
            <a:blip r:embed="rId49" cstate="print">
              <a:extLst>
                <a:ext uri="{28A0092B-C50C-407E-A947-70E740481C1C}">
                  <a14:useLocalDpi xmlns:a14="http://schemas.microsoft.com/office/drawing/2010/main" xmlns="" val="0"/>
                </a:ext>
              </a:extLst>
            </a:blip>
            <a:srcRect/>
            <a:stretch>
              <a:fillRect/>
            </a:stretch>
          </p:blipFill>
          <p:spPr bwMode="auto">
            <a:xfrm>
              <a:off x="4172" y="1728"/>
              <a:ext cx="824" cy="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60" name="Picture 126"/>
            <p:cNvPicPr>
              <a:picLocks noChangeAspect="1" noChangeArrowheads="1"/>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4173" y="1755"/>
              <a:ext cx="821"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61" name="Picture 127"/>
            <p:cNvPicPr>
              <a:picLocks noChangeAspect="1" noChangeArrowheads="1"/>
            </p:cNvPicPr>
            <p:nvPr/>
          </p:nvPicPr>
          <p:blipFill>
            <a:blip r:embed="rId51" cstate="print">
              <a:extLst>
                <a:ext uri="{28A0092B-C50C-407E-A947-70E740481C1C}">
                  <a14:useLocalDpi xmlns:a14="http://schemas.microsoft.com/office/drawing/2010/main" xmlns="" val="0"/>
                </a:ext>
              </a:extLst>
            </a:blip>
            <a:srcRect/>
            <a:stretch>
              <a:fillRect/>
            </a:stretch>
          </p:blipFill>
          <p:spPr bwMode="auto">
            <a:xfrm>
              <a:off x="4173" y="1755"/>
              <a:ext cx="821"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1" name="Rectangle 128"/>
            <p:cNvSpPr>
              <a:spLocks noChangeArrowheads="1"/>
            </p:cNvSpPr>
            <p:nvPr/>
          </p:nvSpPr>
          <p:spPr bwMode="auto">
            <a:xfrm>
              <a:off x="4195" y="1738"/>
              <a:ext cx="777" cy="227"/>
            </a:xfrm>
            <a:prstGeom prst="rect">
              <a:avLst/>
            </a:prstGeom>
            <a:solidFill>
              <a:srgbClr val="F9A1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42" name="Rectangle 129"/>
            <p:cNvSpPr>
              <a:spLocks noChangeArrowheads="1"/>
            </p:cNvSpPr>
            <p:nvPr/>
          </p:nvSpPr>
          <p:spPr bwMode="auto">
            <a:xfrm>
              <a:off x="4312" y="1779"/>
              <a:ext cx="438"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dirty="0" smtClean="0">
                  <a:solidFill>
                    <a:srgbClr val="000000"/>
                  </a:solidFill>
                  <a:ea typeface="+mn-ea"/>
                </a:rPr>
                <a:t>Provides limited/ no </a:t>
              </a:r>
              <a:endParaRPr lang="en-US" altLang="en-US" dirty="0" smtClean="0">
                <a:solidFill>
                  <a:prstClr val="black"/>
                </a:solidFill>
                <a:ea typeface="+mn-ea"/>
              </a:endParaRPr>
            </a:p>
          </p:txBody>
        </p:sp>
        <p:sp>
          <p:nvSpPr>
            <p:cNvPr id="1043" name="Rectangle 130"/>
            <p:cNvSpPr>
              <a:spLocks noChangeArrowheads="1"/>
            </p:cNvSpPr>
            <p:nvPr/>
          </p:nvSpPr>
          <p:spPr bwMode="auto">
            <a:xfrm>
              <a:off x="4435" y="1851"/>
              <a:ext cx="22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assurance</a:t>
              </a:r>
              <a:endParaRPr lang="en-US" altLang="en-US" smtClean="0">
                <a:solidFill>
                  <a:prstClr val="black"/>
                </a:solidFill>
                <a:ea typeface="+mn-ea"/>
              </a:endParaRPr>
            </a:p>
          </p:txBody>
        </p:sp>
        <p:sp>
          <p:nvSpPr>
            <p:cNvPr id="1044" name="Rectangle 131"/>
            <p:cNvSpPr>
              <a:spLocks noChangeArrowheads="1"/>
            </p:cNvSpPr>
            <p:nvPr/>
          </p:nvSpPr>
          <p:spPr bwMode="auto">
            <a:xfrm>
              <a:off x="4731" y="183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66" name="Picture 132"/>
            <p:cNvPicPr>
              <a:picLocks noChangeAspect="1" noChangeArrowheads="1"/>
            </p:cNvPicPr>
            <p:nvPr/>
          </p:nvPicPr>
          <p:blipFill>
            <a:blip r:embed="rId52" cstate="print">
              <a:extLst>
                <a:ext uri="{28A0092B-C50C-407E-A947-70E740481C1C}">
                  <a14:useLocalDpi xmlns:a14="http://schemas.microsoft.com/office/drawing/2010/main" xmlns="" val="0"/>
                </a:ext>
              </a:extLst>
            </a:blip>
            <a:srcRect/>
            <a:stretch>
              <a:fillRect/>
            </a:stretch>
          </p:blipFill>
          <p:spPr bwMode="auto">
            <a:xfrm>
              <a:off x="5022" y="1732"/>
              <a:ext cx="599"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67" name="Picture 134"/>
            <p:cNvPicPr>
              <a:picLocks noChangeAspect="1" noChangeArrowheads="1"/>
            </p:cNvPicPr>
            <p:nvPr/>
          </p:nvPicPr>
          <p:blipFill>
            <a:blip r:embed="rId53" cstate="print">
              <a:extLst>
                <a:ext uri="{28A0092B-C50C-407E-A947-70E740481C1C}">
                  <a14:useLocalDpi xmlns:a14="http://schemas.microsoft.com/office/drawing/2010/main" xmlns="" val="0"/>
                </a:ext>
              </a:extLst>
            </a:blip>
            <a:srcRect/>
            <a:stretch>
              <a:fillRect/>
            </a:stretch>
          </p:blipFill>
          <p:spPr bwMode="auto">
            <a:xfrm>
              <a:off x="5024" y="1759"/>
              <a:ext cx="595"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2" name="Rectangle 139"/>
            <p:cNvSpPr>
              <a:spLocks noChangeArrowheads="1"/>
            </p:cNvSpPr>
            <p:nvPr/>
          </p:nvSpPr>
          <p:spPr bwMode="auto">
            <a:xfrm>
              <a:off x="5483" y="183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53" name="Rectangle 140"/>
            <p:cNvSpPr>
              <a:spLocks noChangeArrowheads="1"/>
            </p:cNvSpPr>
            <p:nvPr/>
          </p:nvSpPr>
          <p:spPr bwMode="auto">
            <a:xfrm>
              <a:off x="699" y="2936"/>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56" name="Rectangle 141"/>
            <p:cNvSpPr>
              <a:spLocks noChangeArrowheads="1"/>
            </p:cNvSpPr>
            <p:nvPr/>
          </p:nvSpPr>
          <p:spPr bwMode="auto">
            <a:xfrm>
              <a:off x="1533" y="2215"/>
              <a:ext cx="1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7F7F7F"/>
                  </a:solidFill>
                  <a:latin typeface="Arial Narrow" pitchFamily="34" charset="0"/>
                  <a:ea typeface="+mn-ea"/>
                </a:rPr>
                <a:t> </a:t>
              </a:r>
              <a:endParaRPr lang="en-US" altLang="en-US" smtClean="0">
                <a:solidFill>
                  <a:prstClr val="black"/>
                </a:solidFill>
                <a:ea typeface="+mn-ea"/>
              </a:endParaRPr>
            </a:p>
          </p:txBody>
        </p:sp>
        <p:sp>
          <p:nvSpPr>
            <p:cNvPr id="1057" name="Rectangle 142"/>
            <p:cNvSpPr>
              <a:spLocks noChangeArrowheads="1"/>
            </p:cNvSpPr>
            <p:nvPr/>
          </p:nvSpPr>
          <p:spPr bwMode="auto">
            <a:xfrm>
              <a:off x="1549" y="220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58" name="Rectangle 143"/>
            <p:cNvSpPr>
              <a:spLocks noChangeArrowheads="1"/>
            </p:cNvSpPr>
            <p:nvPr/>
          </p:nvSpPr>
          <p:spPr bwMode="auto">
            <a:xfrm>
              <a:off x="4311" y="2545"/>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63" name="Rectangle 144"/>
            <p:cNvSpPr>
              <a:spLocks noChangeArrowheads="1"/>
            </p:cNvSpPr>
            <p:nvPr/>
          </p:nvSpPr>
          <p:spPr bwMode="auto">
            <a:xfrm>
              <a:off x="480" y="2521"/>
              <a:ext cx="50"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b="1" smtClean="0">
                  <a:solidFill>
                    <a:srgbClr val="FFFFFF"/>
                  </a:solidFill>
                  <a:latin typeface="Arial Narrow" pitchFamily="34" charset="0"/>
                  <a:ea typeface="+mn-ea"/>
                </a:rPr>
                <a:t>5</a:t>
              </a:r>
              <a:endParaRPr lang="en-US" altLang="en-US" smtClean="0">
                <a:solidFill>
                  <a:prstClr val="black"/>
                </a:solidFill>
                <a:ea typeface="+mn-ea"/>
              </a:endParaRPr>
            </a:p>
          </p:txBody>
        </p:sp>
        <p:sp>
          <p:nvSpPr>
            <p:cNvPr id="1064" name="Rectangle 145"/>
            <p:cNvSpPr>
              <a:spLocks noChangeArrowheads="1"/>
            </p:cNvSpPr>
            <p:nvPr/>
          </p:nvSpPr>
          <p:spPr bwMode="auto">
            <a:xfrm>
              <a:off x="495" y="2526"/>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65" name="Rectangle 146"/>
            <p:cNvSpPr>
              <a:spLocks noChangeArrowheads="1"/>
            </p:cNvSpPr>
            <p:nvPr/>
          </p:nvSpPr>
          <p:spPr bwMode="auto">
            <a:xfrm>
              <a:off x="1940" y="2556"/>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66" name="Rectangle 147"/>
            <p:cNvSpPr>
              <a:spLocks noChangeArrowheads="1"/>
            </p:cNvSpPr>
            <p:nvPr/>
          </p:nvSpPr>
          <p:spPr bwMode="auto">
            <a:xfrm>
              <a:off x="2875" y="216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67" name="Rectangle 148"/>
            <p:cNvSpPr>
              <a:spLocks noChangeArrowheads="1"/>
            </p:cNvSpPr>
            <p:nvPr/>
          </p:nvSpPr>
          <p:spPr bwMode="auto">
            <a:xfrm>
              <a:off x="1153" y="251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dirty="0" smtClean="0">
                  <a:solidFill>
                    <a:srgbClr val="000000"/>
                  </a:solidFill>
                  <a:latin typeface="Times New Roman" pitchFamily="18" charset="0"/>
                  <a:ea typeface="+mn-ea"/>
                </a:rPr>
                <a:t> </a:t>
              </a:r>
              <a:endParaRPr lang="en-US" altLang="en-US" dirty="0" smtClean="0">
                <a:solidFill>
                  <a:prstClr val="black"/>
                </a:solidFill>
                <a:ea typeface="+mn-ea"/>
              </a:endParaRPr>
            </a:p>
          </p:txBody>
        </p:sp>
        <p:sp>
          <p:nvSpPr>
            <p:cNvPr id="1068" name="Rectangle 149"/>
            <p:cNvSpPr>
              <a:spLocks noChangeArrowheads="1"/>
            </p:cNvSpPr>
            <p:nvPr/>
          </p:nvSpPr>
          <p:spPr bwMode="auto">
            <a:xfrm>
              <a:off x="2662" y="254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73" name="Rectangle 150"/>
            <p:cNvSpPr>
              <a:spLocks noChangeArrowheads="1"/>
            </p:cNvSpPr>
            <p:nvPr/>
          </p:nvSpPr>
          <p:spPr bwMode="auto">
            <a:xfrm>
              <a:off x="1956" y="292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74" name="Rectangle 151"/>
            <p:cNvSpPr>
              <a:spLocks noChangeArrowheads="1"/>
            </p:cNvSpPr>
            <p:nvPr/>
          </p:nvSpPr>
          <p:spPr bwMode="auto">
            <a:xfrm>
              <a:off x="1335" y="308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75" name="Rectangle 152"/>
            <p:cNvSpPr>
              <a:spLocks noChangeArrowheads="1"/>
            </p:cNvSpPr>
            <p:nvPr/>
          </p:nvSpPr>
          <p:spPr bwMode="auto">
            <a:xfrm>
              <a:off x="1572" y="3754"/>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76" name="Rectangle 153"/>
            <p:cNvSpPr>
              <a:spLocks noChangeArrowheads="1"/>
            </p:cNvSpPr>
            <p:nvPr/>
          </p:nvSpPr>
          <p:spPr bwMode="auto">
            <a:xfrm>
              <a:off x="2096" y="3750"/>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77" name="Rectangle 154"/>
            <p:cNvSpPr>
              <a:spLocks noChangeArrowheads="1"/>
            </p:cNvSpPr>
            <p:nvPr/>
          </p:nvSpPr>
          <p:spPr bwMode="auto">
            <a:xfrm>
              <a:off x="2570" y="3761"/>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82" name="Rectangle 155"/>
            <p:cNvSpPr>
              <a:spLocks noChangeArrowheads="1"/>
            </p:cNvSpPr>
            <p:nvPr/>
          </p:nvSpPr>
          <p:spPr bwMode="auto">
            <a:xfrm>
              <a:off x="2084" y="3082"/>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83" name="Rectangle 156"/>
            <p:cNvSpPr>
              <a:spLocks noChangeArrowheads="1"/>
            </p:cNvSpPr>
            <p:nvPr/>
          </p:nvSpPr>
          <p:spPr bwMode="auto">
            <a:xfrm>
              <a:off x="2575" y="306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84" name="Rectangle 157"/>
            <p:cNvSpPr>
              <a:spLocks noChangeArrowheads="1"/>
            </p:cNvSpPr>
            <p:nvPr/>
          </p:nvSpPr>
          <p:spPr bwMode="auto">
            <a:xfrm>
              <a:off x="242" y="2757"/>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85" name="Rectangle 158"/>
            <p:cNvSpPr>
              <a:spLocks noChangeArrowheads="1"/>
            </p:cNvSpPr>
            <p:nvPr/>
          </p:nvSpPr>
          <p:spPr bwMode="auto">
            <a:xfrm>
              <a:off x="4305" y="2926"/>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90" name="Rectangle 159"/>
            <p:cNvSpPr>
              <a:spLocks noChangeArrowheads="1"/>
            </p:cNvSpPr>
            <p:nvPr/>
          </p:nvSpPr>
          <p:spPr bwMode="auto">
            <a:xfrm>
              <a:off x="4901" y="3069"/>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5989" name="Picture 160"/>
            <p:cNvPicPr>
              <a:picLocks noChangeAspect="1" noChangeArrowheads="1"/>
            </p:cNvPicPr>
            <p:nvPr/>
          </p:nvPicPr>
          <p:blipFill>
            <a:blip r:embed="rId54" cstate="print">
              <a:extLst>
                <a:ext uri="{28A0092B-C50C-407E-A947-70E740481C1C}">
                  <a14:useLocalDpi xmlns:a14="http://schemas.microsoft.com/office/drawing/2010/main" xmlns="" val="0"/>
                </a:ext>
              </a:extLst>
            </a:blip>
            <a:srcRect/>
            <a:stretch>
              <a:fillRect/>
            </a:stretch>
          </p:blipFill>
          <p:spPr bwMode="auto">
            <a:xfrm>
              <a:off x="1444" y="1091"/>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90" name="Picture 161"/>
            <p:cNvPicPr>
              <a:picLocks noChangeAspect="1" noChangeArrowheads="1"/>
            </p:cNvPicPr>
            <p:nvPr/>
          </p:nvPicPr>
          <p:blipFill>
            <a:blip r:embed="rId55" cstate="print">
              <a:extLst>
                <a:ext uri="{28A0092B-C50C-407E-A947-70E740481C1C}">
                  <a14:useLocalDpi xmlns:a14="http://schemas.microsoft.com/office/drawing/2010/main" xmlns="" val="0"/>
                </a:ext>
              </a:extLst>
            </a:blip>
            <a:srcRect/>
            <a:stretch>
              <a:fillRect/>
            </a:stretch>
          </p:blipFill>
          <p:spPr bwMode="auto">
            <a:xfrm>
              <a:off x="1444" y="1091"/>
              <a:ext cx="96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91" name="Picture 162"/>
            <p:cNvPicPr>
              <a:picLocks noChangeAspect="1" noChangeArrowheads="1"/>
            </p:cNvPicPr>
            <p:nvPr/>
          </p:nvPicPr>
          <p:blipFill>
            <a:blip r:embed="rId56" cstate="print">
              <a:extLst>
                <a:ext uri="{28A0092B-C50C-407E-A947-70E740481C1C}">
                  <a14:useLocalDpi xmlns:a14="http://schemas.microsoft.com/office/drawing/2010/main" xmlns="" val="0"/>
                </a:ext>
              </a:extLst>
            </a:blip>
            <a:srcRect/>
            <a:stretch>
              <a:fillRect/>
            </a:stretch>
          </p:blipFill>
          <p:spPr bwMode="auto">
            <a:xfrm>
              <a:off x="1449" y="1121"/>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92" name="Picture 163"/>
            <p:cNvPicPr>
              <a:picLocks noChangeAspect="1" noChangeArrowheads="1"/>
            </p:cNvPicPr>
            <p:nvPr/>
          </p:nvPicPr>
          <p:blipFill>
            <a:blip r:embed="rId57" cstate="print">
              <a:extLst>
                <a:ext uri="{28A0092B-C50C-407E-A947-70E740481C1C}">
                  <a14:useLocalDpi xmlns:a14="http://schemas.microsoft.com/office/drawing/2010/main" xmlns="" val="0"/>
                </a:ext>
              </a:extLst>
            </a:blip>
            <a:srcRect/>
            <a:stretch>
              <a:fillRect/>
            </a:stretch>
          </p:blipFill>
          <p:spPr bwMode="auto">
            <a:xfrm>
              <a:off x="1449" y="1121"/>
              <a:ext cx="95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1" name="Rectangle 164"/>
            <p:cNvSpPr>
              <a:spLocks noChangeArrowheads="1"/>
            </p:cNvSpPr>
            <p:nvPr/>
          </p:nvSpPr>
          <p:spPr bwMode="auto">
            <a:xfrm>
              <a:off x="1470" y="1104"/>
              <a:ext cx="909" cy="121"/>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92" name="Rectangle 165"/>
            <p:cNvSpPr>
              <a:spLocks noChangeArrowheads="1"/>
            </p:cNvSpPr>
            <p:nvPr/>
          </p:nvSpPr>
          <p:spPr bwMode="auto">
            <a:xfrm>
              <a:off x="1470" y="1104"/>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093" name="Rectangle 166"/>
            <p:cNvSpPr>
              <a:spLocks noChangeArrowheads="1"/>
            </p:cNvSpPr>
            <p:nvPr/>
          </p:nvSpPr>
          <p:spPr bwMode="auto">
            <a:xfrm>
              <a:off x="1525" y="1142"/>
              <a:ext cx="244"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Unqualified</a:t>
              </a:r>
              <a:endParaRPr lang="en-US" altLang="en-US" smtClean="0">
                <a:solidFill>
                  <a:prstClr val="black"/>
                </a:solidFill>
                <a:ea typeface="+mn-ea"/>
              </a:endParaRPr>
            </a:p>
          </p:txBody>
        </p:sp>
        <p:sp>
          <p:nvSpPr>
            <p:cNvPr id="1094" name="Rectangle 167"/>
            <p:cNvSpPr>
              <a:spLocks noChangeArrowheads="1"/>
            </p:cNvSpPr>
            <p:nvPr/>
          </p:nvSpPr>
          <p:spPr bwMode="auto">
            <a:xfrm>
              <a:off x="1846" y="1140"/>
              <a:ext cx="11"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latin typeface="Calibri" pitchFamily="34" charset="0"/>
                  <a:ea typeface="+mn-ea"/>
                </a:rPr>
                <a:t> </a:t>
              </a:r>
              <a:endParaRPr lang="en-US" altLang="en-US" smtClean="0">
                <a:solidFill>
                  <a:prstClr val="black"/>
                </a:solidFill>
                <a:ea typeface="+mn-ea"/>
              </a:endParaRPr>
            </a:p>
          </p:txBody>
        </p:sp>
        <p:sp>
          <p:nvSpPr>
            <p:cNvPr id="1095" name="Rectangle 168"/>
            <p:cNvSpPr>
              <a:spLocks noChangeArrowheads="1"/>
            </p:cNvSpPr>
            <p:nvPr/>
          </p:nvSpPr>
          <p:spPr bwMode="auto">
            <a:xfrm>
              <a:off x="1860" y="1132"/>
              <a:ext cx="35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smtClean="0">
                  <a:solidFill>
                    <a:srgbClr val="000000"/>
                  </a:solidFill>
                  <a:latin typeface="Calibri" pitchFamily="34" charset="0"/>
                  <a:ea typeface="+mn-ea"/>
                </a:rPr>
                <a:t>with no findings</a:t>
              </a:r>
              <a:endParaRPr lang="en-US" altLang="en-US" smtClean="0">
                <a:solidFill>
                  <a:prstClr val="black"/>
                </a:solidFill>
                <a:ea typeface="+mn-ea"/>
              </a:endParaRPr>
            </a:p>
          </p:txBody>
        </p:sp>
        <p:sp>
          <p:nvSpPr>
            <p:cNvPr id="1096" name="Rectangle 169"/>
            <p:cNvSpPr>
              <a:spLocks noChangeArrowheads="1"/>
            </p:cNvSpPr>
            <p:nvPr/>
          </p:nvSpPr>
          <p:spPr bwMode="auto">
            <a:xfrm>
              <a:off x="2324" y="1124"/>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098" name="Rectangle 171"/>
            <p:cNvSpPr>
              <a:spLocks noChangeArrowheads="1"/>
            </p:cNvSpPr>
            <p:nvPr/>
          </p:nvSpPr>
          <p:spPr bwMode="auto">
            <a:xfrm>
              <a:off x="502" y="174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03" name="Rectangle 172"/>
            <p:cNvSpPr>
              <a:spLocks noChangeArrowheads="1"/>
            </p:cNvSpPr>
            <p:nvPr/>
          </p:nvSpPr>
          <p:spPr bwMode="auto">
            <a:xfrm>
              <a:off x="350" y="1900"/>
              <a:ext cx="153"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700" b="1" dirty="0" smtClean="0">
                  <a:solidFill>
                    <a:srgbClr val="1E497D"/>
                  </a:solidFill>
                  <a:ea typeface="+mn-ea"/>
                </a:rPr>
                <a:t>2016/17</a:t>
              </a:r>
              <a:endParaRPr lang="en-US" altLang="en-US" dirty="0" smtClean="0">
                <a:solidFill>
                  <a:prstClr val="black"/>
                </a:solidFill>
                <a:ea typeface="+mn-ea"/>
              </a:endParaRPr>
            </a:p>
          </p:txBody>
        </p:sp>
        <p:sp>
          <p:nvSpPr>
            <p:cNvPr id="1104" name="Rectangle 173"/>
            <p:cNvSpPr>
              <a:spLocks noChangeArrowheads="1"/>
            </p:cNvSpPr>
            <p:nvPr/>
          </p:nvSpPr>
          <p:spPr bwMode="auto">
            <a:xfrm>
              <a:off x="585" y="172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106" name="Rectangle 175"/>
            <p:cNvSpPr>
              <a:spLocks noChangeArrowheads="1"/>
            </p:cNvSpPr>
            <p:nvPr/>
          </p:nvSpPr>
          <p:spPr bwMode="auto">
            <a:xfrm>
              <a:off x="878" y="174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07" name="Rectangle 176"/>
            <p:cNvSpPr>
              <a:spLocks noChangeArrowheads="1"/>
            </p:cNvSpPr>
            <p:nvPr/>
          </p:nvSpPr>
          <p:spPr bwMode="auto">
            <a:xfrm>
              <a:off x="897" y="174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08" name="Rectangle 177"/>
            <p:cNvSpPr>
              <a:spLocks noChangeArrowheads="1"/>
            </p:cNvSpPr>
            <p:nvPr/>
          </p:nvSpPr>
          <p:spPr bwMode="auto">
            <a:xfrm>
              <a:off x="961" y="172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sp>
          <p:nvSpPr>
            <p:cNvPr id="1109" name="Rectangle 178"/>
            <p:cNvSpPr>
              <a:spLocks noChangeArrowheads="1"/>
            </p:cNvSpPr>
            <p:nvPr/>
          </p:nvSpPr>
          <p:spPr bwMode="auto">
            <a:xfrm>
              <a:off x="1128" y="174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14" name="Rectangle 179"/>
            <p:cNvSpPr>
              <a:spLocks noChangeArrowheads="1"/>
            </p:cNvSpPr>
            <p:nvPr/>
          </p:nvSpPr>
          <p:spPr bwMode="auto">
            <a:xfrm>
              <a:off x="1254" y="174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15" name="Rectangle 180"/>
            <p:cNvSpPr>
              <a:spLocks noChangeArrowheads="1"/>
            </p:cNvSpPr>
            <p:nvPr/>
          </p:nvSpPr>
          <p:spPr bwMode="auto">
            <a:xfrm>
              <a:off x="1273" y="174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n-US" altLang="en-US" dirty="0" smtClean="0">
                <a:solidFill>
                  <a:prstClr val="black"/>
                </a:solidFill>
                <a:ea typeface="+mn-ea"/>
              </a:endParaRPr>
            </a:p>
          </p:txBody>
        </p:sp>
        <p:sp>
          <p:nvSpPr>
            <p:cNvPr id="1116" name="Rectangle 181"/>
            <p:cNvSpPr>
              <a:spLocks noChangeArrowheads="1"/>
            </p:cNvSpPr>
            <p:nvPr/>
          </p:nvSpPr>
          <p:spPr bwMode="auto">
            <a:xfrm>
              <a:off x="1337" y="1725"/>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6009" name="Picture 182"/>
            <p:cNvPicPr>
              <a:picLocks noChangeAspect="1" noChangeArrowheads="1"/>
            </p:cNvPicPr>
            <p:nvPr/>
          </p:nvPicPr>
          <p:blipFill>
            <a:blip r:embed="rId58" cstate="print">
              <a:extLst>
                <a:ext uri="{28A0092B-C50C-407E-A947-70E740481C1C}">
                  <a14:useLocalDpi xmlns:a14="http://schemas.microsoft.com/office/drawing/2010/main" xmlns="" val="0"/>
                </a:ext>
              </a:extLst>
            </a:blip>
            <a:srcRect/>
            <a:stretch>
              <a:fillRect/>
            </a:stretch>
          </p:blipFill>
          <p:spPr bwMode="auto">
            <a:xfrm>
              <a:off x="2522" y="1534"/>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10" name="Picture 183"/>
            <p:cNvPicPr>
              <a:picLocks noChangeAspect="1" noChangeArrowheads="1"/>
            </p:cNvPicPr>
            <p:nvPr/>
          </p:nvPicPr>
          <p:blipFill>
            <a:blip r:embed="rId59" cstate="print">
              <a:extLst>
                <a:ext uri="{28A0092B-C50C-407E-A947-70E740481C1C}">
                  <a14:useLocalDpi xmlns:a14="http://schemas.microsoft.com/office/drawing/2010/main" xmlns="" val="0"/>
                </a:ext>
              </a:extLst>
            </a:blip>
            <a:srcRect/>
            <a:stretch>
              <a:fillRect/>
            </a:stretch>
          </p:blipFill>
          <p:spPr bwMode="auto">
            <a:xfrm>
              <a:off x="2522" y="1534"/>
              <a:ext cx="91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11" name="Picture 184"/>
            <p:cNvPicPr>
              <a:picLocks noChangeAspect="1" noChangeArrowheads="1"/>
            </p:cNvPicPr>
            <p:nvPr/>
          </p:nvPicPr>
          <p:blipFill>
            <a:blip r:embed="rId60" cstate="print">
              <a:extLst>
                <a:ext uri="{28A0092B-C50C-407E-A947-70E740481C1C}">
                  <a14:useLocalDpi xmlns:a14="http://schemas.microsoft.com/office/drawing/2010/main" xmlns="" val="0"/>
                </a:ext>
              </a:extLst>
            </a:blip>
            <a:srcRect/>
            <a:stretch>
              <a:fillRect/>
            </a:stretch>
          </p:blipFill>
          <p:spPr bwMode="auto">
            <a:xfrm>
              <a:off x="2524" y="1561"/>
              <a:ext cx="913"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12" name="Picture 185"/>
            <p:cNvPicPr>
              <a:picLocks noChangeAspect="1" noChangeArrowheads="1"/>
            </p:cNvPicPr>
            <p:nvPr/>
          </p:nvPicPr>
          <p:blipFill>
            <a:blip r:embed="rId61" cstate="print">
              <a:extLst>
                <a:ext uri="{28A0092B-C50C-407E-A947-70E740481C1C}">
                  <a14:useLocalDpi xmlns:a14="http://schemas.microsoft.com/office/drawing/2010/main" xmlns="" val="0"/>
                </a:ext>
              </a:extLst>
            </a:blip>
            <a:srcRect/>
            <a:stretch>
              <a:fillRect/>
            </a:stretch>
          </p:blipFill>
          <p:spPr bwMode="auto">
            <a:xfrm>
              <a:off x="2524" y="1561"/>
              <a:ext cx="913"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1" name="Rectangle 186"/>
            <p:cNvSpPr>
              <a:spLocks noChangeArrowheads="1"/>
            </p:cNvSpPr>
            <p:nvPr/>
          </p:nvSpPr>
          <p:spPr bwMode="auto">
            <a:xfrm>
              <a:off x="2546" y="1544"/>
              <a:ext cx="869" cy="146"/>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1122" name="Rectangle 187"/>
            <p:cNvSpPr>
              <a:spLocks noChangeArrowheads="1"/>
            </p:cNvSpPr>
            <p:nvPr/>
          </p:nvSpPr>
          <p:spPr bwMode="auto">
            <a:xfrm>
              <a:off x="2708" y="1581"/>
              <a:ext cx="225"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Executive </a:t>
              </a:r>
              <a:endParaRPr lang="en-US" altLang="en-US" smtClean="0">
                <a:solidFill>
                  <a:prstClr val="black"/>
                </a:solidFill>
                <a:ea typeface="+mn-ea"/>
              </a:endParaRPr>
            </a:p>
          </p:txBody>
        </p:sp>
        <p:sp>
          <p:nvSpPr>
            <p:cNvPr id="1123" name="Rectangle 188"/>
            <p:cNvSpPr>
              <a:spLocks noChangeArrowheads="1"/>
            </p:cNvSpPr>
            <p:nvPr/>
          </p:nvSpPr>
          <p:spPr bwMode="auto">
            <a:xfrm>
              <a:off x="3005" y="1581"/>
              <a:ext cx="187" cy="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800" smtClean="0">
                  <a:solidFill>
                    <a:srgbClr val="000000"/>
                  </a:solidFill>
                  <a:ea typeface="+mn-ea"/>
                </a:rPr>
                <a:t>authority</a:t>
              </a:r>
              <a:endParaRPr lang="en-US" altLang="en-US" smtClean="0">
                <a:solidFill>
                  <a:prstClr val="black"/>
                </a:solidFill>
                <a:ea typeface="+mn-ea"/>
              </a:endParaRPr>
            </a:p>
          </p:txBody>
        </p:sp>
        <p:sp>
          <p:nvSpPr>
            <p:cNvPr id="1124" name="Rectangle 189"/>
            <p:cNvSpPr>
              <a:spLocks noChangeArrowheads="1"/>
            </p:cNvSpPr>
            <p:nvPr/>
          </p:nvSpPr>
          <p:spPr bwMode="auto">
            <a:xfrm>
              <a:off x="3250" y="1563"/>
              <a:ext cx="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1100" smtClean="0">
                  <a:solidFill>
                    <a:srgbClr val="000000"/>
                  </a:solidFill>
                  <a:latin typeface="Times New Roman" pitchFamily="18" charset="0"/>
                  <a:ea typeface="+mn-ea"/>
                </a:rPr>
                <a:t> </a:t>
              </a:r>
              <a:endParaRPr lang="en-US" altLang="en-US" smtClean="0">
                <a:solidFill>
                  <a:prstClr val="black"/>
                </a:solidFill>
                <a:ea typeface="+mn-ea"/>
              </a:endParaRPr>
            </a:p>
          </p:txBody>
        </p:sp>
        <p:pic>
          <p:nvPicPr>
            <p:cNvPr id="246017" name="Picture 190"/>
            <p:cNvPicPr>
              <a:picLocks noChangeAspect="1" noChangeArrowheads="1"/>
            </p:cNvPicPr>
            <p:nvPr/>
          </p:nvPicPr>
          <p:blipFill>
            <a:blip r:embed="rId62" cstate="print">
              <a:extLst>
                <a:ext uri="{28A0092B-C50C-407E-A947-70E740481C1C}">
                  <a14:useLocalDpi xmlns:a14="http://schemas.microsoft.com/office/drawing/2010/main" xmlns="" val="0"/>
                </a:ext>
              </a:extLst>
            </a:blip>
            <a:srcRect/>
            <a:stretch>
              <a:fillRect/>
            </a:stretch>
          </p:blipFill>
          <p:spPr bwMode="auto">
            <a:xfrm>
              <a:off x="3507" y="1185"/>
              <a:ext cx="51" cy="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18" name="Picture 191"/>
            <p:cNvPicPr>
              <a:picLocks noChangeAspect="1" noChangeArrowheads="1"/>
            </p:cNvPicPr>
            <p:nvPr/>
          </p:nvPicPr>
          <p:blipFill>
            <a:blip r:embed="rId63" cstate="print">
              <a:extLst>
                <a:ext uri="{28A0092B-C50C-407E-A947-70E740481C1C}">
                  <a14:useLocalDpi xmlns:a14="http://schemas.microsoft.com/office/drawing/2010/main" xmlns="" val="0"/>
                </a:ext>
              </a:extLst>
            </a:blip>
            <a:srcRect/>
            <a:stretch>
              <a:fillRect/>
            </a:stretch>
          </p:blipFill>
          <p:spPr bwMode="auto">
            <a:xfrm>
              <a:off x="3507" y="1185"/>
              <a:ext cx="51" cy="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19" name="Picture 192"/>
            <p:cNvPicPr>
              <a:picLocks noChangeAspect="1" noChangeArrowheads="1"/>
            </p:cNvPicPr>
            <p:nvPr/>
          </p:nvPicPr>
          <p:blipFill>
            <a:blip r:embed="rId64" cstate="print">
              <a:extLst>
                <a:ext uri="{28A0092B-C50C-407E-A947-70E740481C1C}">
                  <a14:useLocalDpi xmlns:a14="http://schemas.microsoft.com/office/drawing/2010/main" xmlns="" val="0"/>
                </a:ext>
              </a:extLst>
            </a:blip>
            <a:srcRect/>
            <a:stretch>
              <a:fillRect/>
            </a:stretch>
          </p:blipFill>
          <p:spPr bwMode="auto">
            <a:xfrm>
              <a:off x="3502" y="1404"/>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0" name="Picture 193"/>
            <p:cNvPicPr>
              <a:picLocks noChangeAspect="1" noChangeArrowheads="1"/>
            </p:cNvPicPr>
            <p:nvPr/>
          </p:nvPicPr>
          <p:blipFill>
            <a:blip r:embed="rId65" cstate="print">
              <a:extLst>
                <a:ext uri="{28A0092B-C50C-407E-A947-70E740481C1C}">
                  <a14:useLocalDpi xmlns:a14="http://schemas.microsoft.com/office/drawing/2010/main" xmlns="" val="0"/>
                </a:ext>
              </a:extLst>
            </a:blip>
            <a:srcRect/>
            <a:stretch>
              <a:fillRect/>
            </a:stretch>
          </p:blipFill>
          <p:spPr bwMode="auto">
            <a:xfrm>
              <a:off x="3502" y="1404"/>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1" name="Picture 194"/>
            <p:cNvPicPr>
              <a:picLocks noChangeAspect="1" noChangeArrowheads="1"/>
            </p:cNvPicPr>
            <p:nvPr/>
          </p:nvPicPr>
          <p:blipFill>
            <a:blip r:embed="rId66" cstate="print">
              <a:extLst>
                <a:ext uri="{28A0092B-C50C-407E-A947-70E740481C1C}">
                  <a14:useLocalDpi xmlns:a14="http://schemas.microsoft.com/office/drawing/2010/main" xmlns="" val="0"/>
                </a:ext>
              </a:extLst>
            </a:blip>
            <a:srcRect/>
            <a:stretch>
              <a:fillRect/>
            </a:stretch>
          </p:blipFill>
          <p:spPr bwMode="auto">
            <a:xfrm>
              <a:off x="3502" y="1609"/>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2" name="Picture 195"/>
            <p:cNvPicPr>
              <a:picLocks noChangeAspect="1" noChangeArrowheads="1"/>
            </p:cNvPicPr>
            <p:nvPr/>
          </p:nvPicPr>
          <p:blipFill>
            <a:blip r:embed="rId67" cstate="print">
              <a:extLst>
                <a:ext uri="{28A0092B-C50C-407E-A947-70E740481C1C}">
                  <a14:useLocalDpi xmlns:a14="http://schemas.microsoft.com/office/drawing/2010/main" xmlns="" val="0"/>
                </a:ext>
              </a:extLst>
            </a:blip>
            <a:srcRect/>
            <a:stretch>
              <a:fillRect/>
            </a:stretch>
          </p:blipFill>
          <p:spPr bwMode="auto">
            <a:xfrm>
              <a:off x="3502" y="1609"/>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3" name="Picture 196"/>
            <p:cNvPicPr>
              <a:picLocks noChangeAspect="1" noChangeArrowheads="1"/>
            </p:cNvPicPr>
            <p:nvPr/>
          </p:nvPicPr>
          <p:blipFill>
            <a:blip r:embed="rId68" cstate="print">
              <a:extLst>
                <a:ext uri="{28A0092B-C50C-407E-A947-70E740481C1C}">
                  <a14:useLocalDpi xmlns:a14="http://schemas.microsoft.com/office/drawing/2010/main" xmlns="" val="0"/>
                </a:ext>
              </a:extLst>
            </a:blip>
            <a:srcRect/>
            <a:stretch>
              <a:fillRect/>
            </a:stretch>
          </p:blipFill>
          <p:spPr bwMode="auto">
            <a:xfrm>
              <a:off x="4631" y="1400"/>
              <a:ext cx="72"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4" name="Picture 197"/>
            <p:cNvPicPr>
              <a:picLocks noChangeAspect="1" noChangeArrowheads="1"/>
            </p:cNvPicPr>
            <p:nvPr/>
          </p:nvPicPr>
          <p:blipFill>
            <a:blip r:embed="rId69" cstate="print">
              <a:extLst>
                <a:ext uri="{28A0092B-C50C-407E-A947-70E740481C1C}">
                  <a14:useLocalDpi xmlns:a14="http://schemas.microsoft.com/office/drawing/2010/main" xmlns="" val="0"/>
                </a:ext>
              </a:extLst>
            </a:blip>
            <a:srcRect/>
            <a:stretch>
              <a:fillRect/>
            </a:stretch>
          </p:blipFill>
          <p:spPr bwMode="auto">
            <a:xfrm>
              <a:off x="4631" y="1400"/>
              <a:ext cx="72"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5" name="Picture 198"/>
            <p:cNvPicPr>
              <a:picLocks noChangeAspect="1" noChangeArrowheads="1"/>
            </p:cNvPicPr>
            <p:nvPr/>
          </p:nvPicPr>
          <p:blipFill>
            <a:blip r:embed="rId70" cstate="print">
              <a:extLst>
                <a:ext uri="{28A0092B-C50C-407E-A947-70E740481C1C}">
                  <a14:useLocalDpi xmlns:a14="http://schemas.microsoft.com/office/drawing/2010/main" xmlns="" val="0"/>
                </a:ext>
              </a:extLst>
            </a:blip>
            <a:srcRect/>
            <a:stretch>
              <a:fillRect/>
            </a:stretch>
          </p:blipFill>
          <p:spPr bwMode="auto">
            <a:xfrm>
              <a:off x="4627" y="1225"/>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6" name="Picture 199"/>
            <p:cNvPicPr>
              <a:picLocks noChangeAspect="1" noChangeArrowheads="1"/>
            </p:cNvPicPr>
            <p:nvPr/>
          </p:nvPicPr>
          <p:blipFill>
            <a:blip r:embed="rId71" cstate="print">
              <a:extLst>
                <a:ext uri="{28A0092B-C50C-407E-A947-70E740481C1C}">
                  <a14:useLocalDpi xmlns:a14="http://schemas.microsoft.com/office/drawing/2010/main" xmlns="" val="0"/>
                </a:ext>
              </a:extLst>
            </a:blip>
            <a:srcRect/>
            <a:stretch>
              <a:fillRect/>
            </a:stretch>
          </p:blipFill>
          <p:spPr bwMode="auto">
            <a:xfrm>
              <a:off x="4627" y="1225"/>
              <a:ext cx="73"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3" name="Rectangle 202"/>
          <p:cNvSpPr/>
          <p:nvPr/>
        </p:nvSpPr>
        <p:spPr>
          <a:xfrm>
            <a:off x="315384" y="3998913"/>
            <a:ext cx="2125133" cy="2614612"/>
          </a:xfrm>
          <a:prstGeom prst="rect">
            <a:avLst/>
          </a:prstGeom>
          <a:noFill/>
          <a:ln w="38100" cap="flat" cmpd="sng" algn="ctr">
            <a:solidFill>
              <a:srgbClr val="4F81BD"/>
            </a:solidFill>
            <a:prstDash val="solid"/>
          </a:ln>
          <a:effectLst/>
        </p:spPr>
        <p:txBody>
          <a:bodyPr anchor="ctr"/>
          <a:lstStyle/>
          <a:p>
            <a:pPr defTabSz="914400" eaLnBrk="1" fontAlgn="auto" hangingPunct="1">
              <a:spcBef>
                <a:spcPts val="0"/>
              </a:spcBef>
              <a:spcAft>
                <a:spcPts val="0"/>
              </a:spcAft>
              <a:defRPr/>
            </a:pPr>
            <a:endParaRPr lang="en-ZA" kern="0">
              <a:solidFill>
                <a:sysClr val="windowText" lastClr="000000"/>
              </a:solidFill>
              <a:latin typeface="Calibri"/>
              <a:ea typeface="+mn-ea"/>
            </a:endParaRPr>
          </a:p>
        </p:txBody>
      </p:sp>
      <p:sp>
        <p:nvSpPr>
          <p:cNvPr id="245765" name="TextBox 359"/>
          <p:cNvSpPr txBox="1">
            <a:spLocks noChangeArrowheads="1"/>
          </p:cNvSpPr>
          <p:nvPr/>
        </p:nvSpPr>
        <p:spPr bwMode="auto">
          <a:xfrm>
            <a:off x="425451" y="4671381"/>
            <a:ext cx="1866900" cy="1774502"/>
          </a:xfrm>
          <a:prstGeom prst="rect">
            <a:avLst/>
          </a:prstGeom>
          <a:noFill/>
          <a:ln w="9525">
            <a:solidFill>
              <a:srgbClr val="595959"/>
            </a:solidFill>
            <a:miter lim="800000"/>
            <a:headEnd/>
            <a:tailEnd/>
          </a:ln>
          <a:extLst>
            <a:ext uri="{909E8E84-426E-40DD-AFC4-6F175D3DCCD1}">
              <a14:hiddenFill xmlns:a14="http://schemas.microsoft.com/office/drawing/2010/main" xmlns="">
                <a:solidFill>
                  <a:srgbClr val="FFFFFF"/>
                </a:solidFill>
              </a14:hiddenFill>
            </a:ext>
          </a:extLst>
        </p:spPr>
        <p:txBody>
          <a:bodyPr lIns="36000" tIns="36000" rIns="36000" bIns="144000" anchor="ct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lnSpc>
                <a:spcPct val="115000"/>
              </a:lnSpc>
              <a:spcBef>
                <a:spcPct val="0"/>
              </a:spcBef>
              <a:buFontTx/>
              <a:buNone/>
            </a:pPr>
            <a:r>
              <a:rPr lang="en-ZA" altLang="en-US" sz="900" b="1">
                <a:solidFill>
                  <a:srgbClr val="000000"/>
                </a:solidFill>
                <a:latin typeface="Arial" pitchFamily="34" charset="0"/>
                <a:ea typeface="Calibri" pitchFamily="34" charset="0"/>
                <a:cs typeface="Times New Roman" pitchFamily="18" charset="0"/>
              </a:rPr>
              <a:t>Financial Statement </a:t>
            </a:r>
          </a:p>
          <a:p>
            <a:pPr defTabSz="914400" eaLnBrk="1" hangingPunct="1">
              <a:lnSpc>
                <a:spcPct val="115000"/>
              </a:lnSpc>
              <a:spcBef>
                <a:spcPct val="0"/>
              </a:spcBef>
              <a:buFontTx/>
              <a:buNone/>
            </a:pPr>
            <a:r>
              <a:rPr lang="en-ZA" altLang="en-US" sz="900">
                <a:solidFill>
                  <a:srgbClr val="000000"/>
                </a:solidFill>
                <a:latin typeface="Arial" pitchFamily="34" charset="0"/>
                <a:ea typeface="Calibri" pitchFamily="34" charset="0"/>
                <a:cs typeface="Times New Roman" pitchFamily="18" charset="0"/>
              </a:rPr>
              <a:t>Misstatement over daily and monthly processing and reconciling of transactions</a:t>
            </a:r>
          </a:p>
          <a:p>
            <a:pPr defTabSz="914400" eaLnBrk="1" hangingPunct="1">
              <a:lnSpc>
                <a:spcPct val="115000"/>
              </a:lnSpc>
              <a:spcBef>
                <a:spcPct val="0"/>
              </a:spcBef>
              <a:buFontTx/>
              <a:buNone/>
            </a:pPr>
            <a:endParaRPr lang="en-ZA" altLang="en-US" sz="900">
              <a:solidFill>
                <a:srgbClr val="000000"/>
              </a:solidFill>
              <a:latin typeface="Arial" pitchFamily="34" charset="0"/>
              <a:ea typeface="Calibri" pitchFamily="34" charset="0"/>
              <a:cs typeface="Times New Roman" pitchFamily="18" charset="0"/>
            </a:endParaRPr>
          </a:p>
          <a:p>
            <a:pPr defTabSz="914400" eaLnBrk="1" hangingPunct="1">
              <a:lnSpc>
                <a:spcPct val="115000"/>
              </a:lnSpc>
              <a:spcBef>
                <a:spcPct val="0"/>
              </a:spcBef>
              <a:buFontTx/>
              <a:buNone/>
            </a:pPr>
            <a:r>
              <a:rPr lang="en-ZA" altLang="en-US" sz="900" b="1">
                <a:solidFill>
                  <a:srgbClr val="000000"/>
                </a:solidFill>
                <a:latin typeface="Arial" pitchFamily="34" charset="0"/>
                <a:ea typeface="Calibri" pitchFamily="34" charset="0"/>
                <a:cs typeface="Times New Roman" pitchFamily="18" charset="0"/>
              </a:rPr>
              <a:t>Information Technology </a:t>
            </a:r>
          </a:p>
          <a:p>
            <a:pPr defTabSz="914400" eaLnBrk="1" hangingPunct="1">
              <a:lnSpc>
                <a:spcPct val="115000"/>
              </a:lnSpc>
              <a:spcBef>
                <a:spcPct val="0"/>
              </a:spcBef>
              <a:buFontTx/>
              <a:buNone/>
            </a:pPr>
            <a:r>
              <a:rPr lang="en-ZA" altLang="en-US" sz="900">
                <a:solidFill>
                  <a:srgbClr val="000000"/>
                </a:solidFill>
                <a:latin typeface="Arial" pitchFamily="34" charset="0"/>
                <a:ea typeface="Calibri" pitchFamily="34" charset="0"/>
                <a:cs typeface="Times New Roman" pitchFamily="18" charset="0"/>
              </a:rPr>
              <a:t>Some IT controls had not been adequately designed and implemented to enable an effective IT control environment </a:t>
            </a:r>
            <a:endParaRPr lang="en-ZA" altLang="en-US" sz="1100">
              <a:solidFill>
                <a:srgbClr val="000000"/>
              </a:solidFill>
              <a:ea typeface="Calibri" pitchFamily="34" charset="0"/>
              <a:cs typeface="Times New Roman" pitchFamily="18" charset="0"/>
            </a:endParaRPr>
          </a:p>
        </p:txBody>
      </p:sp>
      <p:sp>
        <p:nvSpPr>
          <p:cNvPr id="1130" name="Rectangle 1129"/>
          <p:cNvSpPr/>
          <p:nvPr/>
        </p:nvSpPr>
        <p:spPr>
          <a:xfrm>
            <a:off x="402168" y="4049713"/>
            <a:ext cx="1985433" cy="246221"/>
          </a:xfrm>
          <a:prstGeom prst="rect">
            <a:avLst/>
          </a:prstGeom>
        </p:spPr>
        <p:txBody>
          <a:bodyPr>
            <a:spAutoFit/>
          </a:bodyPr>
          <a:lstStyle/>
          <a:p>
            <a:pPr algn="ctr" defTabSz="914400" eaLnBrk="1" fontAlgn="auto" hangingPunct="1">
              <a:spcBef>
                <a:spcPts val="0"/>
              </a:spcBef>
              <a:spcAft>
                <a:spcPts val="0"/>
              </a:spcAft>
              <a:defRPr/>
            </a:pPr>
            <a:r>
              <a:rPr lang="en-ZA" sz="1000" dirty="0">
                <a:solidFill>
                  <a:prstClr val="black"/>
                </a:solidFill>
                <a:latin typeface="Calibri"/>
                <a:ea typeface="+mn-ea"/>
              </a:rPr>
              <a:t>Root causes should be addressed</a:t>
            </a:r>
          </a:p>
        </p:txBody>
      </p:sp>
      <p:sp>
        <p:nvSpPr>
          <p:cNvPr id="245767" name="TextBox 407"/>
          <p:cNvSpPr txBox="1">
            <a:spLocks noChangeArrowheads="1"/>
          </p:cNvSpPr>
          <p:nvPr/>
        </p:nvSpPr>
        <p:spPr bwMode="auto">
          <a:xfrm>
            <a:off x="3221567" y="3914775"/>
            <a:ext cx="179493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1000">
                <a:solidFill>
                  <a:srgbClr val="1F497D"/>
                </a:solidFill>
                <a:latin typeface="Arial" pitchFamily="34" charset="0"/>
                <a:cs typeface="Times New Roman" pitchFamily="18" charset="0"/>
              </a:rPr>
              <a:t>Risk areas</a:t>
            </a:r>
            <a:endParaRPr lang="en-ZA" altLang="en-US" sz="1200">
              <a:solidFill>
                <a:srgbClr val="000000"/>
              </a:solidFill>
              <a:latin typeface="Times New Roman" pitchFamily="18" charset="0"/>
              <a:cs typeface="Times New Roman" pitchFamily="18" charset="0"/>
            </a:endParaRPr>
          </a:p>
        </p:txBody>
      </p:sp>
      <p:sp>
        <p:nvSpPr>
          <p:cNvPr id="208" name="Rectangle 207"/>
          <p:cNvSpPr/>
          <p:nvPr/>
        </p:nvSpPr>
        <p:spPr>
          <a:xfrm>
            <a:off x="2510367" y="4103688"/>
            <a:ext cx="3441700" cy="2546350"/>
          </a:xfrm>
          <a:prstGeom prst="rect">
            <a:avLst/>
          </a:prstGeom>
          <a:noFill/>
          <a:ln w="38100" cap="flat" cmpd="sng" algn="ctr">
            <a:solidFill>
              <a:srgbClr val="77933C"/>
            </a:solidFill>
            <a:prstDash val="solid"/>
          </a:ln>
          <a:effectLst/>
        </p:spPr>
        <p:txBody>
          <a:bodyPr anchor="ctr"/>
          <a:lstStyle/>
          <a:p>
            <a:pPr defTabSz="914400" eaLnBrk="1" fontAlgn="auto" hangingPunct="1">
              <a:spcBef>
                <a:spcPts val="0"/>
              </a:spcBef>
              <a:spcAft>
                <a:spcPts val="0"/>
              </a:spcAft>
              <a:defRPr/>
            </a:pPr>
            <a:endParaRPr lang="en-ZA" kern="0">
              <a:solidFill>
                <a:sysClr val="windowText" lastClr="000000"/>
              </a:solidFill>
              <a:latin typeface="Calibri"/>
              <a:ea typeface="+mn-ea"/>
            </a:endParaRPr>
          </a:p>
        </p:txBody>
      </p:sp>
      <p:sp>
        <p:nvSpPr>
          <p:cNvPr id="245769" name="Rectangle 208"/>
          <p:cNvSpPr>
            <a:spLocks noChangeArrowheads="1"/>
          </p:cNvSpPr>
          <p:nvPr/>
        </p:nvSpPr>
        <p:spPr bwMode="auto">
          <a:xfrm>
            <a:off x="2609851" y="4171951"/>
            <a:ext cx="975783" cy="1052513"/>
          </a:xfrm>
          <a:prstGeom prst="rect">
            <a:avLst/>
          </a:prstGeom>
          <a:solidFill>
            <a:srgbClr val="FFFF66"/>
          </a:solidFill>
          <a:ln w="3175" algn="ctr">
            <a:solidFill>
              <a:srgbClr val="000000"/>
            </a:solidFill>
            <a:miter lim="800000"/>
            <a:headEnd/>
            <a:tailEnd/>
          </a:ln>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Quality of submitted financial statement</a:t>
            </a:r>
            <a:endParaRPr lang="en-ZA" altLang="en-US" sz="800">
              <a:solidFill>
                <a:srgbClr val="000000"/>
              </a:solidFill>
              <a:latin typeface="Arial" pitchFamily="34" charset="0"/>
              <a:ea typeface="Times New Roman" pitchFamily="18" charset="0"/>
              <a:cs typeface="Arial" pitchFamily="34" charset="0"/>
            </a:endParaRPr>
          </a:p>
        </p:txBody>
      </p:sp>
      <p:sp>
        <p:nvSpPr>
          <p:cNvPr id="210" name="Rectangle 209"/>
          <p:cNvSpPr/>
          <p:nvPr/>
        </p:nvSpPr>
        <p:spPr>
          <a:xfrm>
            <a:off x="3627967" y="4171951"/>
            <a:ext cx="1087967" cy="1052513"/>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defTabSz="914400" eaLnBrk="1" fontAlgn="auto" hangingPunct="1">
              <a:spcBef>
                <a:spcPts val="0"/>
              </a:spcBef>
              <a:spcAft>
                <a:spcPts val="0"/>
              </a:spcAft>
              <a:defRPr/>
            </a:pPr>
            <a:r>
              <a:rPr lang="en-ZA" sz="800" b="1" kern="0" dirty="0">
                <a:solidFill>
                  <a:sysClr val="windowText" lastClr="000000"/>
                </a:solidFill>
                <a:ea typeface="+mn-ea"/>
                <a:cs typeface="Arial" panose="020B0604020202020204" pitchFamily="34" charset="0"/>
              </a:rPr>
              <a:t>Quality of submitted performance information</a:t>
            </a:r>
          </a:p>
          <a:p>
            <a:pPr defTabSz="914400" eaLnBrk="1" fontAlgn="auto" hangingPunct="1">
              <a:spcBef>
                <a:spcPts val="0"/>
              </a:spcBef>
              <a:spcAft>
                <a:spcPts val="0"/>
              </a:spcAft>
              <a:defRPr/>
            </a:pPr>
            <a:endParaRPr lang="en-ZA" sz="900" kern="0" dirty="0">
              <a:solidFill>
                <a:sysClr val="windowText" lastClr="000000"/>
              </a:solidFill>
              <a:ea typeface="+mn-ea"/>
              <a:cs typeface="Arial" panose="020B0604020202020204" pitchFamily="34" charset="0"/>
            </a:endParaRPr>
          </a:p>
        </p:txBody>
      </p:sp>
      <p:sp>
        <p:nvSpPr>
          <p:cNvPr id="211" name="Rectangle 210"/>
          <p:cNvSpPr/>
          <p:nvPr/>
        </p:nvSpPr>
        <p:spPr>
          <a:xfrm>
            <a:off x="4747685" y="4186239"/>
            <a:ext cx="1045633" cy="1025525"/>
          </a:xfrm>
          <a:prstGeom prst="rect">
            <a:avLst/>
          </a:prstGeom>
          <a:solidFill>
            <a:srgbClr val="FFFF66"/>
          </a:solidFill>
          <a:ln w="3175" cap="flat" cmpd="sng" algn="ctr">
            <a:solidFill>
              <a:sysClr val="windowText" lastClr="000000">
                <a:shade val="95000"/>
                <a:satMod val="105000"/>
              </a:sysClr>
            </a:solidFill>
            <a:prstDash val="solid"/>
          </a:ln>
          <a:effectLst/>
        </p:spPr>
        <p:txBody>
          <a:bodyPr anchor="ctr"/>
          <a:lstStyle/>
          <a:p>
            <a:pPr defTabSz="914400" eaLnBrk="1" fontAlgn="auto" hangingPunct="1">
              <a:spcBef>
                <a:spcPts val="0"/>
              </a:spcBef>
              <a:spcAft>
                <a:spcPts val="0"/>
              </a:spcAft>
              <a:defRPr/>
            </a:pPr>
            <a:endParaRPr lang="en-ZA" kern="0">
              <a:solidFill>
                <a:sysClr val="windowText" lastClr="000000"/>
              </a:solidFill>
              <a:latin typeface="Calibri"/>
              <a:ea typeface="+mn-ea"/>
            </a:endParaRPr>
          </a:p>
        </p:txBody>
      </p:sp>
      <p:sp>
        <p:nvSpPr>
          <p:cNvPr id="245772" name="TextBox 423"/>
          <p:cNvSpPr txBox="1">
            <a:spLocks noChangeArrowheads="1"/>
          </p:cNvSpPr>
          <p:nvPr/>
        </p:nvSpPr>
        <p:spPr bwMode="auto">
          <a:xfrm>
            <a:off x="4866217" y="4378325"/>
            <a:ext cx="88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Supply </a:t>
            </a:r>
            <a:endParaRPr lang="en-ZA" altLang="en-US" sz="800" b="1">
              <a:solidFill>
                <a:srgbClr val="000000"/>
              </a:solidFill>
              <a:latin typeface="Arial" pitchFamily="34" charset="0"/>
              <a:ea typeface="Times New Roman" pitchFamily="18" charset="0"/>
              <a:cs typeface="Arial" pitchFamily="34" charset="0"/>
            </a:endParaRPr>
          </a:p>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Chain management</a:t>
            </a:r>
            <a:endParaRPr lang="en-ZA" altLang="en-US" sz="800" b="1">
              <a:solidFill>
                <a:srgbClr val="000000"/>
              </a:solidFill>
              <a:latin typeface="Arial" pitchFamily="34" charset="0"/>
              <a:ea typeface="Times New Roman" pitchFamily="18" charset="0"/>
              <a:cs typeface="Arial" pitchFamily="34" charset="0"/>
            </a:endParaRPr>
          </a:p>
        </p:txBody>
      </p:sp>
      <p:sp>
        <p:nvSpPr>
          <p:cNvPr id="213" name="Rectangle 212"/>
          <p:cNvSpPr/>
          <p:nvPr/>
        </p:nvSpPr>
        <p:spPr>
          <a:xfrm>
            <a:off x="2609851" y="5251451"/>
            <a:ext cx="988483" cy="1052513"/>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14" name="Rectangle 213"/>
          <p:cNvSpPr/>
          <p:nvPr/>
        </p:nvSpPr>
        <p:spPr>
          <a:xfrm>
            <a:off x="3659717" y="5253038"/>
            <a:ext cx="1056216" cy="1052512"/>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defTabSz="914400" eaLnBrk="1" fontAlgn="auto" hangingPunct="1">
              <a:spcBef>
                <a:spcPts val="0"/>
              </a:spcBef>
              <a:spcAft>
                <a:spcPts val="0"/>
              </a:spcAft>
              <a:defRPr/>
            </a:pPr>
            <a:endParaRPr lang="en-ZA" kern="0">
              <a:solidFill>
                <a:sysClr val="windowText" lastClr="000000"/>
              </a:solidFill>
              <a:latin typeface="Calibri"/>
              <a:ea typeface="+mn-ea"/>
            </a:endParaRPr>
          </a:p>
        </p:txBody>
      </p:sp>
      <p:sp>
        <p:nvSpPr>
          <p:cNvPr id="215" name="Rectangle 214"/>
          <p:cNvSpPr/>
          <p:nvPr/>
        </p:nvSpPr>
        <p:spPr>
          <a:xfrm>
            <a:off x="4777318" y="5254626"/>
            <a:ext cx="1045633" cy="1052513"/>
          </a:xfrm>
          <a:prstGeom prst="rect">
            <a:avLst/>
          </a:prstGeom>
          <a:solidFill>
            <a:srgbClr val="FFFF66"/>
          </a:solidFill>
          <a:ln w="3175" cap="flat" cmpd="sng" algn="ctr">
            <a:solidFill>
              <a:sysClr val="windowText" lastClr="000000">
                <a:shade val="95000"/>
                <a:satMod val="105000"/>
              </a:sysClr>
            </a:solidFill>
            <a:prstDash val="solid"/>
          </a:ln>
          <a:effectLst/>
        </p:spPr>
        <p:txBody>
          <a:bodyPr anchor="ct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5776" name="TextBox 414"/>
          <p:cNvSpPr txBox="1">
            <a:spLocks noChangeArrowheads="1"/>
          </p:cNvSpPr>
          <p:nvPr/>
        </p:nvSpPr>
        <p:spPr bwMode="auto">
          <a:xfrm>
            <a:off x="2664885" y="5418138"/>
            <a:ext cx="92498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Financial </a:t>
            </a:r>
            <a:endParaRPr lang="en-ZA" altLang="en-US" sz="800">
              <a:solidFill>
                <a:srgbClr val="000000"/>
              </a:solidFill>
              <a:latin typeface="Arial" pitchFamily="34" charset="0"/>
              <a:ea typeface="Times New Roman" pitchFamily="18" charset="0"/>
              <a:cs typeface="Arial" pitchFamily="34" charset="0"/>
            </a:endParaRPr>
          </a:p>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health</a:t>
            </a:r>
            <a:endParaRPr lang="en-ZA" altLang="en-US" sz="800">
              <a:solidFill>
                <a:srgbClr val="000000"/>
              </a:solidFill>
              <a:latin typeface="Arial" pitchFamily="34" charset="0"/>
              <a:ea typeface="Times New Roman" pitchFamily="18" charset="0"/>
              <a:cs typeface="Arial" pitchFamily="34" charset="0"/>
            </a:endParaRPr>
          </a:p>
        </p:txBody>
      </p:sp>
      <p:sp>
        <p:nvSpPr>
          <p:cNvPr id="245777" name="TextBox 415"/>
          <p:cNvSpPr txBox="1">
            <a:spLocks noChangeArrowheads="1"/>
          </p:cNvSpPr>
          <p:nvPr/>
        </p:nvSpPr>
        <p:spPr bwMode="auto">
          <a:xfrm>
            <a:off x="3636434" y="5353050"/>
            <a:ext cx="116416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Human ,</a:t>
            </a:r>
            <a:endParaRPr lang="en-ZA" altLang="en-US" sz="800" b="1">
              <a:solidFill>
                <a:srgbClr val="000000"/>
              </a:solidFill>
              <a:latin typeface="Arial" pitchFamily="34" charset="0"/>
              <a:ea typeface="Times New Roman" pitchFamily="18" charset="0"/>
              <a:cs typeface="Arial" pitchFamily="34" charset="0"/>
            </a:endParaRPr>
          </a:p>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resource</a:t>
            </a:r>
          </a:p>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 management</a:t>
            </a:r>
            <a:endParaRPr lang="en-ZA" altLang="en-US" sz="800" b="1">
              <a:solidFill>
                <a:srgbClr val="000000"/>
              </a:solidFill>
              <a:latin typeface="Arial" pitchFamily="34" charset="0"/>
              <a:ea typeface="Times New Roman" pitchFamily="18" charset="0"/>
              <a:cs typeface="Arial" pitchFamily="34" charset="0"/>
            </a:endParaRPr>
          </a:p>
        </p:txBody>
      </p:sp>
      <p:sp>
        <p:nvSpPr>
          <p:cNvPr id="245778" name="TextBox 416"/>
          <p:cNvSpPr txBox="1">
            <a:spLocks noChangeArrowheads="1"/>
          </p:cNvSpPr>
          <p:nvPr/>
        </p:nvSpPr>
        <p:spPr bwMode="auto">
          <a:xfrm>
            <a:off x="4836585" y="5430838"/>
            <a:ext cx="104563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ea typeface="Times New Roman" pitchFamily="18" charset="0"/>
                <a:cs typeface="Arial" pitchFamily="34" charset="0"/>
              </a:rPr>
              <a:t>Information technology</a:t>
            </a:r>
            <a:endParaRPr lang="en-ZA" altLang="en-US" sz="800">
              <a:solidFill>
                <a:srgbClr val="000000"/>
              </a:solidFill>
              <a:latin typeface="Arial" pitchFamily="34" charset="0"/>
              <a:ea typeface="Times New Roman" pitchFamily="18" charset="0"/>
              <a:cs typeface="Arial" pitchFamily="34" charset="0"/>
            </a:endParaRPr>
          </a:p>
        </p:txBody>
      </p:sp>
      <p:pic>
        <p:nvPicPr>
          <p:cNvPr id="245779" name="table"/>
          <p:cNvPicPr>
            <a:picLocks noChangeAspect="1" noChangeArrowheads="1"/>
          </p:cNvPicPr>
          <p:nvPr/>
        </p:nvPicPr>
        <p:blipFill>
          <a:blip r:embed="rId72" cstate="print">
            <a:extLst>
              <a:ext uri="{28A0092B-C50C-407E-A947-70E740481C1C}">
                <a14:useLocalDpi xmlns:a14="http://schemas.microsoft.com/office/drawing/2010/main" xmlns="" val="0"/>
              </a:ext>
            </a:extLst>
          </a:blip>
          <a:srcRect/>
          <a:stretch>
            <a:fillRect/>
          </a:stretch>
        </p:blipFill>
        <p:spPr bwMode="auto">
          <a:xfrm>
            <a:off x="2590800" y="6346825"/>
            <a:ext cx="3242733"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 name="Rectangle 225"/>
          <p:cNvSpPr/>
          <p:nvPr/>
        </p:nvSpPr>
        <p:spPr>
          <a:xfrm>
            <a:off x="6076951" y="4054475"/>
            <a:ext cx="5985933" cy="2535238"/>
          </a:xfrm>
          <a:prstGeom prst="rect">
            <a:avLst/>
          </a:prstGeom>
          <a:noFill/>
          <a:ln w="38100" cap="flat" cmpd="sng" algn="ctr">
            <a:solidFill>
              <a:srgbClr val="C00000"/>
            </a:solidFill>
            <a:prstDash val="solid"/>
          </a:ln>
          <a:effectLst/>
        </p:spPr>
        <p:txBody>
          <a:bodyPr anchor="ct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27" name="Rectangle 226"/>
          <p:cNvSpPr/>
          <p:nvPr/>
        </p:nvSpPr>
        <p:spPr>
          <a:xfrm>
            <a:off x="6129868" y="4286250"/>
            <a:ext cx="1579033" cy="4127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Effective leadership culture</a:t>
            </a:r>
            <a:endParaRPr lang="en-ZA" sz="800" dirty="0">
              <a:solidFill>
                <a:prstClr val="black"/>
              </a:solidFill>
              <a:latin typeface="Times New Roman"/>
              <a:ea typeface="Times New Roman"/>
            </a:endParaRPr>
          </a:p>
        </p:txBody>
      </p:sp>
      <p:sp>
        <p:nvSpPr>
          <p:cNvPr id="228" name="Rectangle 227"/>
          <p:cNvSpPr/>
          <p:nvPr/>
        </p:nvSpPr>
        <p:spPr>
          <a:xfrm>
            <a:off x="6134101" y="4699000"/>
            <a:ext cx="1579033" cy="38100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Oversight responsibility</a:t>
            </a:r>
            <a:endParaRPr lang="en-ZA" sz="800" dirty="0">
              <a:solidFill>
                <a:prstClr val="black"/>
              </a:solidFill>
              <a:latin typeface="Times New Roman"/>
              <a:ea typeface="Times New Roman"/>
            </a:endParaRPr>
          </a:p>
        </p:txBody>
      </p:sp>
      <p:sp>
        <p:nvSpPr>
          <p:cNvPr id="229" name="Rectangle 228"/>
          <p:cNvSpPr/>
          <p:nvPr/>
        </p:nvSpPr>
        <p:spPr>
          <a:xfrm>
            <a:off x="6134101" y="5092700"/>
            <a:ext cx="1579033"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HR Management</a:t>
            </a:r>
            <a:endParaRPr lang="en-ZA" sz="800" dirty="0">
              <a:solidFill>
                <a:prstClr val="black"/>
              </a:solidFill>
              <a:latin typeface="Times New Roman"/>
              <a:ea typeface="Times New Roman"/>
            </a:endParaRPr>
          </a:p>
        </p:txBody>
      </p:sp>
      <p:sp>
        <p:nvSpPr>
          <p:cNvPr id="230" name="Rectangle 229"/>
          <p:cNvSpPr/>
          <p:nvPr/>
        </p:nvSpPr>
        <p:spPr>
          <a:xfrm>
            <a:off x="6140451" y="5362576"/>
            <a:ext cx="1576916" cy="360363"/>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Policies and procedures</a:t>
            </a:r>
            <a:endParaRPr lang="en-ZA" sz="800" dirty="0">
              <a:solidFill>
                <a:prstClr val="black"/>
              </a:solidFill>
              <a:latin typeface="Times New Roman"/>
              <a:ea typeface="Times New Roman"/>
            </a:endParaRPr>
          </a:p>
        </p:txBody>
      </p:sp>
      <p:sp>
        <p:nvSpPr>
          <p:cNvPr id="231" name="Rectangle 230"/>
          <p:cNvSpPr/>
          <p:nvPr/>
        </p:nvSpPr>
        <p:spPr>
          <a:xfrm>
            <a:off x="6134101" y="5757864"/>
            <a:ext cx="1579033" cy="280987"/>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Audit action plans</a:t>
            </a:r>
            <a:endParaRPr lang="en-ZA" sz="800" dirty="0">
              <a:solidFill>
                <a:prstClr val="black"/>
              </a:solidFill>
              <a:latin typeface="Times New Roman"/>
              <a:ea typeface="Times New Roman"/>
            </a:endParaRPr>
          </a:p>
        </p:txBody>
      </p:sp>
      <p:sp>
        <p:nvSpPr>
          <p:cNvPr id="232" name="Rectangle 231"/>
          <p:cNvSpPr/>
          <p:nvPr/>
        </p:nvSpPr>
        <p:spPr>
          <a:xfrm>
            <a:off x="6144685" y="6067425"/>
            <a:ext cx="1579033" cy="304800"/>
          </a:xfrm>
          <a:prstGeom prst="rect">
            <a:avLst/>
          </a:prstGeom>
          <a:solidFill>
            <a:srgbClr val="F9A1A1"/>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prstClr val="black"/>
                </a:solidFill>
                <a:latin typeface="Arial"/>
                <a:ea typeface="Times New Roman"/>
              </a:rPr>
              <a:t>IT Governance</a:t>
            </a:r>
            <a:endParaRPr lang="en-ZA" sz="800" dirty="0">
              <a:solidFill>
                <a:prstClr val="black"/>
              </a:solidFill>
              <a:latin typeface="Times New Roman"/>
              <a:ea typeface="Times New Roman"/>
            </a:endParaRPr>
          </a:p>
        </p:txBody>
      </p:sp>
      <p:sp>
        <p:nvSpPr>
          <p:cNvPr id="245787" name="Rectangle 232"/>
          <p:cNvSpPr>
            <a:spLocks noChangeArrowheads="1"/>
          </p:cNvSpPr>
          <p:nvPr/>
        </p:nvSpPr>
        <p:spPr bwMode="auto">
          <a:xfrm>
            <a:off x="7584018" y="3806825"/>
            <a:ext cx="3202516"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a:solidFill>
                  <a:srgbClr val="1F497D"/>
                </a:solidFill>
                <a:latin typeface="Arial" pitchFamily="34" charset="0"/>
                <a:cs typeface="Times New Roman" pitchFamily="18" charset="0"/>
              </a:rPr>
              <a:t>Status of drivers of internal controls</a:t>
            </a:r>
            <a:endParaRPr lang="en-ZA" altLang="en-US" sz="800">
              <a:solidFill>
                <a:srgbClr val="000000"/>
              </a:solidFill>
              <a:latin typeface="Times New Roman" pitchFamily="18" charset="0"/>
              <a:cs typeface="Times New Roman" pitchFamily="18" charset="0"/>
            </a:endParaRPr>
          </a:p>
        </p:txBody>
      </p:sp>
      <p:sp>
        <p:nvSpPr>
          <p:cNvPr id="245788" name="Rectangle 233"/>
          <p:cNvSpPr>
            <a:spLocks noChangeArrowheads="1"/>
          </p:cNvSpPr>
          <p:nvPr/>
        </p:nvSpPr>
        <p:spPr bwMode="auto">
          <a:xfrm>
            <a:off x="7871885" y="4141788"/>
            <a:ext cx="2457449"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cs typeface="Times New Roman" pitchFamily="18" charset="0"/>
              </a:rPr>
              <a:t>Financial and performance management</a:t>
            </a:r>
            <a:endParaRPr lang="en-ZA" altLang="en-US" sz="800">
              <a:solidFill>
                <a:srgbClr val="000000"/>
              </a:solidFill>
              <a:latin typeface="Times New Roman" pitchFamily="18" charset="0"/>
              <a:cs typeface="Times New Roman" pitchFamily="18" charset="0"/>
            </a:endParaRPr>
          </a:p>
        </p:txBody>
      </p:sp>
      <p:sp>
        <p:nvSpPr>
          <p:cNvPr id="236" name="Rectangle 235"/>
          <p:cNvSpPr/>
          <p:nvPr/>
        </p:nvSpPr>
        <p:spPr>
          <a:xfrm>
            <a:off x="8153401" y="4487863"/>
            <a:ext cx="1631951" cy="26035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Proper record keeping</a:t>
            </a:r>
            <a:endParaRPr lang="en-ZA" sz="800" dirty="0">
              <a:solidFill>
                <a:prstClr val="black"/>
              </a:solidFill>
              <a:latin typeface="Times New Roman"/>
              <a:ea typeface="Times New Roman"/>
            </a:endParaRPr>
          </a:p>
        </p:txBody>
      </p:sp>
      <p:sp>
        <p:nvSpPr>
          <p:cNvPr id="237" name="Rectangle 236"/>
          <p:cNvSpPr/>
          <p:nvPr/>
        </p:nvSpPr>
        <p:spPr>
          <a:xfrm>
            <a:off x="8144934" y="4800601"/>
            <a:ext cx="1640417" cy="411163"/>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Processing and reconciling control</a:t>
            </a:r>
            <a:endParaRPr lang="en-ZA" sz="800" dirty="0">
              <a:solidFill>
                <a:prstClr val="black"/>
              </a:solidFill>
              <a:latin typeface="Times New Roman"/>
              <a:ea typeface="Times New Roman"/>
            </a:endParaRPr>
          </a:p>
        </p:txBody>
      </p:sp>
      <p:sp>
        <p:nvSpPr>
          <p:cNvPr id="238" name="Rectangle 237"/>
          <p:cNvSpPr/>
          <p:nvPr/>
        </p:nvSpPr>
        <p:spPr>
          <a:xfrm>
            <a:off x="8121651" y="5253038"/>
            <a:ext cx="1663700" cy="265112"/>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Regular reporting</a:t>
            </a:r>
            <a:endParaRPr lang="en-ZA" sz="800" dirty="0">
              <a:solidFill>
                <a:prstClr val="black"/>
              </a:solidFill>
              <a:latin typeface="Times New Roman"/>
              <a:ea typeface="Times New Roman"/>
            </a:endParaRPr>
          </a:p>
        </p:txBody>
      </p:sp>
      <p:sp>
        <p:nvSpPr>
          <p:cNvPr id="239" name="Rectangle 238"/>
          <p:cNvSpPr/>
          <p:nvPr/>
        </p:nvSpPr>
        <p:spPr>
          <a:xfrm>
            <a:off x="8142818" y="5530850"/>
            <a:ext cx="1642533" cy="357188"/>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Compliance monitoring</a:t>
            </a:r>
            <a:endParaRPr lang="en-ZA" sz="800" dirty="0">
              <a:solidFill>
                <a:prstClr val="black"/>
              </a:solidFill>
              <a:latin typeface="Times New Roman"/>
              <a:ea typeface="Times New Roman"/>
            </a:endParaRPr>
          </a:p>
        </p:txBody>
      </p:sp>
      <p:sp>
        <p:nvSpPr>
          <p:cNvPr id="240" name="Rectangle 239"/>
          <p:cNvSpPr/>
          <p:nvPr/>
        </p:nvSpPr>
        <p:spPr>
          <a:xfrm>
            <a:off x="8163985" y="5934075"/>
            <a:ext cx="1621367" cy="26670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800" dirty="0">
                <a:solidFill>
                  <a:srgbClr val="000000"/>
                </a:solidFill>
                <a:latin typeface="Arial"/>
                <a:ea typeface="Times New Roman"/>
              </a:rPr>
              <a:t>IT system controls</a:t>
            </a:r>
            <a:endParaRPr lang="en-ZA" sz="800" dirty="0">
              <a:solidFill>
                <a:prstClr val="black"/>
              </a:solidFill>
              <a:latin typeface="Times New Roman"/>
              <a:ea typeface="Times New Roman"/>
            </a:endParaRPr>
          </a:p>
        </p:txBody>
      </p:sp>
      <p:sp>
        <p:nvSpPr>
          <p:cNvPr id="241" name="Rectangle 240"/>
          <p:cNvSpPr/>
          <p:nvPr/>
        </p:nvSpPr>
        <p:spPr>
          <a:xfrm>
            <a:off x="10109201" y="4530725"/>
            <a:ext cx="1511300"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900">
                <a:solidFill>
                  <a:srgbClr val="000000"/>
                </a:solidFill>
                <a:latin typeface="Arial"/>
                <a:ea typeface="Times New Roman"/>
              </a:rPr>
              <a:t>Risk management</a:t>
            </a:r>
            <a:endParaRPr lang="en-ZA" sz="1200">
              <a:solidFill>
                <a:prstClr val="black"/>
              </a:solidFill>
              <a:latin typeface="Times New Roman"/>
              <a:ea typeface="Times New Roman"/>
            </a:endParaRPr>
          </a:p>
        </p:txBody>
      </p:sp>
      <p:sp>
        <p:nvSpPr>
          <p:cNvPr id="242" name="Rectangle 241"/>
          <p:cNvSpPr/>
          <p:nvPr/>
        </p:nvSpPr>
        <p:spPr>
          <a:xfrm>
            <a:off x="10104967" y="4851400"/>
            <a:ext cx="1511300"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900">
                <a:solidFill>
                  <a:srgbClr val="000000"/>
                </a:solidFill>
                <a:latin typeface="Arial"/>
                <a:ea typeface="Times New Roman"/>
              </a:rPr>
              <a:t>Internal audit</a:t>
            </a:r>
            <a:endParaRPr lang="en-ZA" sz="1200">
              <a:solidFill>
                <a:prstClr val="black"/>
              </a:solidFill>
              <a:latin typeface="Times New Roman"/>
              <a:ea typeface="Times New Roman"/>
            </a:endParaRPr>
          </a:p>
        </p:txBody>
      </p:sp>
      <p:sp>
        <p:nvSpPr>
          <p:cNvPr id="243" name="Rectangle 242"/>
          <p:cNvSpPr/>
          <p:nvPr/>
        </p:nvSpPr>
        <p:spPr>
          <a:xfrm>
            <a:off x="10100733" y="5200651"/>
            <a:ext cx="1509184" cy="258763"/>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defTabSz="914400" eaLnBrk="1" fontAlgn="auto" hangingPunct="1">
              <a:spcBef>
                <a:spcPts val="0"/>
              </a:spcBef>
              <a:spcAft>
                <a:spcPts val="0"/>
              </a:spcAft>
              <a:defRPr/>
            </a:pPr>
            <a:r>
              <a:rPr lang="en-US" sz="900">
                <a:solidFill>
                  <a:srgbClr val="000000"/>
                </a:solidFill>
                <a:latin typeface="Arial"/>
                <a:ea typeface="Times New Roman"/>
              </a:rPr>
              <a:t>Audit committee</a:t>
            </a:r>
            <a:endParaRPr lang="en-ZA" sz="1200">
              <a:solidFill>
                <a:prstClr val="black"/>
              </a:solidFill>
              <a:latin typeface="Times New Roman"/>
              <a:ea typeface="Times New Roman"/>
            </a:endParaRPr>
          </a:p>
        </p:txBody>
      </p:sp>
      <p:sp>
        <p:nvSpPr>
          <p:cNvPr id="245797" name="Rectangle 244"/>
          <p:cNvSpPr>
            <a:spLocks noChangeArrowheads="1"/>
          </p:cNvSpPr>
          <p:nvPr/>
        </p:nvSpPr>
        <p:spPr bwMode="auto">
          <a:xfrm>
            <a:off x="6343651" y="4094163"/>
            <a:ext cx="1056216"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800" b="1">
                <a:solidFill>
                  <a:srgbClr val="000000"/>
                </a:solidFill>
                <a:latin typeface="Arial" pitchFamily="34" charset="0"/>
                <a:cs typeface="Times New Roman" pitchFamily="18" charset="0"/>
              </a:rPr>
              <a:t>Leadership</a:t>
            </a:r>
            <a:endParaRPr lang="en-ZA" altLang="en-US" sz="800">
              <a:solidFill>
                <a:srgbClr val="000000"/>
              </a:solidFill>
              <a:latin typeface="Times New Roman" pitchFamily="18" charset="0"/>
              <a:cs typeface="Times New Roman" pitchFamily="18" charset="0"/>
            </a:endParaRPr>
          </a:p>
        </p:txBody>
      </p:sp>
      <p:sp>
        <p:nvSpPr>
          <p:cNvPr id="246" name="Left-Right Arrow 245"/>
          <p:cNvSpPr>
            <a:spLocks noChangeArrowheads="1"/>
          </p:cNvSpPr>
          <p:nvPr/>
        </p:nvSpPr>
        <p:spPr bwMode="auto">
          <a:xfrm>
            <a:off x="7802034" y="4503739"/>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7" name="Left-Right Arrow 246"/>
          <p:cNvSpPr>
            <a:spLocks noChangeArrowheads="1"/>
          </p:cNvSpPr>
          <p:nvPr/>
        </p:nvSpPr>
        <p:spPr bwMode="auto">
          <a:xfrm>
            <a:off x="7774518" y="5173664"/>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8" name="Left-Right Arrow 247"/>
          <p:cNvSpPr>
            <a:spLocks noChangeArrowheads="1"/>
          </p:cNvSpPr>
          <p:nvPr/>
        </p:nvSpPr>
        <p:spPr bwMode="auto">
          <a:xfrm>
            <a:off x="7795685" y="5480051"/>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9" name="Left-Right Arrow 248"/>
          <p:cNvSpPr>
            <a:spLocks noChangeArrowheads="1"/>
          </p:cNvSpPr>
          <p:nvPr/>
        </p:nvSpPr>
        <p:spPr bwMode="auto">
          <a:xfrm>
            <a:off x="7816851" y="6148389"/>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4" name="Left-Right Arrow 253"/>
          <p:cNvSpPr>
            <a:spLocks noChangeArrowheads="1"/>
          </p:cNvSpPr>
          <p:nvPr/>
        </p:nvSpPr>
        <p:spPr bwMode="auto">
          <a:xfrm>
            <a:off x="9808634" y="5307014"/>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5" name="Left-Right Arrow 254"/>
          <p:cNvSpPr>
            <a:spLocks noChangeArrowheads="1"/>
          </p:cNvSpPr>
          <p:nvPr/>
        </p:nvSpPr>
        <p:spPr bwMode="auto">
          <a:xfrm>
            <a:off x="9834033" y="6010276"/>
            <a:ext cx="177800"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6" name="Left-Right Arrow 255"/>
          <p:cNvSpPr>
            <a:spLocks noChangeArrowheads="1"/>
          </p:cNvSpPr>
          <p:nvPr/>
        </p:nvSpPr>
        <p:spPr bwMode="auto">
          <a:xfrm>
            <a:off x="9844617" y="5672139"/>
            <a:ext cx="177800" cy="90487"/>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7" name="Left-Right Arrow 256"/>
          <p:cNvSpPr>
            <a:spLocks noChangeArrowheads="1"/>
          </p:cNvSpPr>
          <p:nvPr/>
        </p:nvSpPr>
        <p:spPr bwMode="auto">
          <a:xfrm>
            <a:off x="11681885" y="5295900"/>
            <a:ext cx="179916" cy="90488"/>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8" name="Left-Right Arrow 257"/>
          <p:cNvSpPr>
            <a:spLocks noChangeArrowheads="1"/>
          </p:cNvSpPr>
          <p:nvPr/>
        </p:nvSpPr>
        <p:spPr bwMode="auto">
          <a:xfrm>
            <a:off x="11658600" y="4972051"/>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59" name="Left-Right Arrow 258"/>
          <p:cNvSpPr>
            <a:spLocks noChangeArrowheads="1"/>
          </p:cNvSpPr>
          <p:nvPr/>
        </p:nvSpPr>
        <p:spPr bwMode="auto">
          <a:xfrm>
            <a:off x="11628967" y="4630739"/>
            <a:ext cx="177800"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5808" name="Rectangle 259"/>
          <p:cNvSpPr>
            <a:spLocks noChangeArrowheads="1"/>
          </p:cNvSpPr>
          <p:nvPr/>
        </p:nvSpPr>
        <p:spPr bwMode="auto">
          <a:xfrm>
            <a:off x="10251017" y="4244975"/>
            <a:ext cx="78098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800" b="1">
                <a:solidFill>
                  <a:srgbClr val="000000"/>
                </a:solidFill>
                <a:latin typeface="Arial" pitchFamily="34" charset="0"/>
                <a:cs typeface="Times New Roman" pitchFamily="18" charset="0"/>
              </a:rPr>
              <a:t>Governance</a:t>
            </a:r>
            <a:endParaRPr lang="en-ZA" altLang="en-US" sz="800">
              <a:solidFill>
                <a:srgbClr val="000000"/>
              </a:solidFill>
              <a:latin typeface="Times New Roman" pitchFamily="18" charset="0"/>
              <a:cs typeface="Times New Roman" pitchFamily="18" charset="0"/>
            </a:endParaRPr>
          </a:p>
        </p:txBody>
      </p:sp>
      <p:sp>
        <p:nvSpPr>
          <p:cNvPr id="263" name="Isosceles Triangle 262"/>
          <p:cNvSpPr/>
          <p:nvPr/>
        </p:nvSpPr>
        <p:spPr>
          <a:xfrm>
            <a:off x="478368" y="3281363"/>
            <a:ext cx="1172633" cy="215900"/>
          </a:xfrm>
          <a:prstGeom prst="triangle">
            <a:avLst/>
          </a:prstGeom>
          <a:solidFill>
            <a:srgbClr val="F79646">
              <a:lumMod val="75000"/>
            </a:srgbClr>
          </a:solidFill>
          <a:ln w="25400" cap="flat" cmpd="sng" algn="ctr">
            <a:noFill/>
            <a:prstDash val="solid"/>
          </a:ln>
          <a:effectLst/>
        </p:spPr>
        <p:txBody>
          <a:bodyPr anchor="ctr"/>
          <a:lstStyle/>
          <a:p>
            <a:pPr defTabSz="914400" eaLnBrk="1" fontAlgn="auto" hangingPunct="1">
              <a:spcBef>
                <a:spcPts val="0"/>
              </a:spcBef>
              <a:spcAft>
                <a:spcPts val="0"/>
              </a:spcAft>
              <a:defRPr/>
            </a:pPr>
            <a:r>
              <a:rPr lang="en-ZA" sz="800" dirty="0">
                <a:solidFill>
                  <a:prstClr val="black"/>
                </a:solidFill>
                <a:ea typeface="+mn-ea"/>
                <a:cs typeface="Arial" panose="020B0604020202020204" pitchFamily="34" charset="0"/>
              </a:rPr>
              <a:t>1</a:t>
            </a:r>
          </a:p>
        </p:txBody>
      </p:sp>
      <p:sp>
        <p:nvSpPr>
          <p:cNvPr id="245810" name="TextBox 366"/>
          <p:cNvSpPr txBox="1">
            <a:spLocks noChangeArrowheads="1"/>
          </p:cNvSpPr>
          <p:nvPr/>
        </p:nvSpPr>
        <p:spPr bwMode="auto">
          <a:xfrm>
            <a:off x="1629833" y="3333750"/>
            <a:ext cx="2990851"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To improve/maintain the </a:t>
            </a:r>
            <a:r>
              <a:rPr lang="en-US" altLang="en-US" sz="1000" b="1">
                <a:solidFill>
                  <a:srgbClr val="E46C0A"/>
                </a:solidFill>
                <a:latin typeface="Arial Narrow" pitchFamily="34" charset="0"/>
                <a:cs typeface="Times New Roman" pitchFamily="18" charset="0"/>
              </a:rPr>
              <a:t>audit outcomes </a:t>
            </a:r>
            <a:r>
              <a:rPr lang="en-US" altLang="en-US" sz="1000">
                <a:solidFill>
                  <a:srgbClr val="7F7F7F"/>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265" name="Isosceles Triangle 264"/>
          <p:cNvSpPr/>
          <p:nvPr/>
        </p:nvSpPr>
        <p:spPr>
          <a:xfrm>
            <a:off x="4696885" y="3244850"/>
            <a:ext cx="1172633" cy="215900"/>
          </a:xfrm>
          <a:prstGeom prst="triangle">
            <a:avLst/>
          </a:prstGeom>
          <a:solidFill>
            <a:srgbClr val="1F497D"/>
          </a:solidFill>
          <a:ln w="25400" cap="flat" cmpd="sng" algn="ctr">
            <a:noFill/>
            <a:prstDash val="solid"/>
          </a:ln>
          <a:effectLst/>
        </p:spPr>
        <p:txBody>
          <a:bodyPr anchor="ctr"/>
          <a:lstStyle/>
          <a:p>
            <a:pPr defTabSz="914400" eaLnBrk="1" fontAlgn="auto" hangingPunct="1">
              <a:spcBef>
                <a:spcPts val="0"/>
              </a:spcBef>
              <a:spcAft>
                <a:spcPts val="0"/>
              </a:spcAft>
              <a:defRPr/>
            </a:pPr>
            <a:r>
              <a:rPr lang="en-ZA" sz="1000" dirty="0">
                <a:solidFill>
                  <a:prstClr val="white"/>
                </a:solidFill>
                <a:ea typeface="+mn-ea"/>
                <a:cs typeface="Arial" panose="020B0604020202020204" pitchFamily="34" charset="0"/>
              </a:rPr>
              <a:t>2</a:t>
            </a:r>
          </a:p>
        </p:txBody>
      </p:sp>
      <p:sp>
        <p:nvSpPr>
          <p:cNvPr id="245812" name="TextBox 378"/>
          <p:cNvSpPr txBox="1">
            <a:spLocks noChangeArrowheads="1"/>
          </p:cNvSpPr>
          <p:nvPr/>
        </p:nvSpPr>
        <p:spPr bwMode="auto">
          <a:xfrm>
            <a:off x="5844118" y="3328988"/>
            <a:ext cx="2959100"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 the key role players need to </a:t>
            </a:r>
            <a:r>
              <a:rPr lang="en-US" altLang="en-US" sz="1000" b="1">
                <a:solidFill>
                  <a:srgbClr val="1F497D"/>
                </a:solidFill>
                <a:latin typeface="Arial Narrow" pitchFamily="34" charset="0"/>
                <a:cs typeface="Times New Roman" pitchFamily="18" charset="0"/>
              </a:rPr>
              <a:t>assure</a:t>
            </a:r>
            <a:r>
              <a:rPr lang="en-US" altLang="en-US" sz="1000">
                <a:solidFill>
                  <a:srgbClr val="4F81BD"/>
                </a:solidFill>
                <a:latin typeface="Arial Narrow" pitchFamily="34" charset="0"/>
                <a:cs typeface="Times New Roman" pitchFamily="18" charset="0"/>
              </a:rPr>
              <a:t> </a:t>
            </a:r>
            <a:r>
              <a:rPr lang="en-US" altLang="en-US" sz="1000">
                <a:solidFill>
                  <a:srgbClr val="7F7F7F"/>
                </a:solidFill>
                <a:latin typeface="Arial Narrow" pitchFamily="34" charset="0"/>
                <a:cs typeface="Times New Roman" pitchFamily="18" charset="0"/>
              </a:rPr>
              <a:t>that …</a:t>
            </a:r>
            <a:endParaRPr lang="en-ZA" altLang="en-US" sz="1200">
              <a:solidFill>
                <a:srgbClr val="000000"/>
              </a:solidFill>
              <a:latin typeface="Times New Roman" pitchFamily="18" charset="0"/>
              <a:cs typeface="Times New Roman" pitchFamily="18" charset="0"/>
            </a:endParaRPr>
          </a:p>
        </p:txBody>
      </p:sp>
      <p:sp>
        <p:nvSpPr>
          <p:cNvPr id="267" name="Isosceles Triangle 266"/>
          <p:cNvSpPr/>
          <p:nvPr/>
        </p:nvSpPr>
        <p:spPr>
          <a:xfrm flipV="1">
            <a:off x="478368" y="3605213"/>
            <a:ext cx="1172633" cy="215900"/>
          </a:xfrm>
          <a:prstGeom prst="triangle">
            <a:avLst/>
          </a:prstGeom>
          <a:solidFill>
            <a:srgbClr val="4F81BD"/>
          </a:solidFill>
          <a:ln w="25400" cap="flat" cmpd="sng" algn="ctr">
            <a:noFill/>
            <a:prstDash val="solid"/>
          </a:ln>
          <a:effectLst/>
        </p:spPr>
        <p:txBody>
          <a:bodyPr anchor="ct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5814" name="TextBox 380"/>
          <p:cNvSpPr txBox="1">
            <a:spLocks noChangeArrowheads="1"/>
          </p:cNvSpPr>
          <p:nvPr/>
        </p:nvSpPr>
        <p:spPr bwMode="auto">
          <a:xfrm>
            <a:off x="1604434" y="3592513"/>
            <a:ext cx="2561167"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4F81BD"/>
                </a:solidFill>
                <a:latin typeface="Arial Narrow" pitchFamily="34" charset="0"/>
                <a:cs typeface="Times New Roman" pitchFamily="18" charset="0"/>
              </a:rPr>
              <a:t>root causes </a:t>
            </a:r>
            <a:r>
              <a:rPr lang="en-US" altLang="en-US" sz="1000">
                <a:solidFill>
                  <a:srgbClr val="7F7F7F"/>
                </a:solidFill>
                <a:latin typeface="Arial Narrow" pitchFamily="34" charset="0"/>
                <a:cs typeface="Times New Roman" pitchFamily="18" charset="0"/>
              </a:rPr>
              <a:t>are addressed …</a:t>
            </a:r>
            <a:endParaRPr lang="en-ZA" altLang="en-US" sz="1200">
              <a:solidFill>
                <a:srgbClr val="000000"/>
              </a:solidFill>
              <a:latin typeface="Times New Roman" pitchFamily="18" charset="0"/>
              <a:cs typeface="Times New Roman" pitchFamily="18" charset="0"/>
            </a:endParaRPr>
          </a:p>
        </p:txBody>
      </p:sp>
      <p:sp>
        <p:nvSpPr>
          <p:cNvPr id="245815" name="TextBox 435"/>
          <p:cNvSpPr txBox="1">
            <a:spLocks noChangeArrowheads="1"/>
          </p:cNvSpPr>
          <p:nvPr/>
        </p:nvSpPr>
        <p:spPr bwMode="auto">
          <a:xfrm>
            <a:off x="332317" y="3832225"/>
            <a:ext cx="2563283"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4F81BD"/>
                </a:solidFill>
                <a:latin typeface="Arial Narrow" pitchFamily="34" charset="0"/>
                <a:cs typeface="Times New Roman" pitchFamily="18" charset="0"/>
              </a:rPr>
              <a:t>best practices </a:t>
            </a:r>
            <a:r>
              <a:rPr lang="en-US" altLang="en-US" sz="1000">
                <a:solidFill>
                  <a:srgbClr val="7F7F7F"/>
                </a:solidFill>
                <a:latin typeface="Arial Narrow" pitchFamily="34" charset="0"/>
                <a:cs typeface="Times New Roman" pitchFamily="18" charset="0"/>
              </a:rPr>
              <a:t>are maintained.</a:t>
            </a:r>
            <a:endParaRPr lang="en-ZA" altLang="en-US" sz="1200">
              <a:solidFill>
                <a:srgbClr val="000000"/>
              </a:solidFill>
              <a:latin typeface="Times New Roman" pitchFamily="18" charset="0"/>
              <a:cs typeface="Times New Roman" pitchFamily="18" charset="0"/>
            </a:endParaRPr>
          </a:p>
        </p:txBody>
      </p:sp>
      <p:sp>
        <p:nvSpPr>
          <p:cNvPr id="270" name="Isosceles Triangle 269"/>
          <p:cNvSpPr/>
          <p:nvPr/>
        </p:nvSpPr>
        <p:spPr>
          <a:xfrm flipV="1">
            <a:off x="4294718" y="3616325"/>
            <a:ext cx="1172633" cy="215900"/>
          </a:xfrm>
          <a:prstGeom prst="triangle">
            <a:avLst/>
          </a:prstGeom>
          <a:solidFill>
            <a:srgbClr val="9BBB59"/>
          </a:solidFill>
          <a:ln w="25400" cap="flat" cmpd="sng" algn="ctr">
            <a:noFill/>
            <a:prstDash val="solid"/>
          </a:ln>
          <a:effectLst/>
        </p:spPr>
        <p:txBody>
          <a:bodyPr anchor="ctr"/>
          <a:lstStyle/>
          <a:p>
            <a:pPr defTabSz="914400" eaLnBrk="1" fontAlgn="auto" hangingPunct="1">
              <a:spcBef>
                <a:spcPts val="0"/>
              </a:spcBef>
              <a:spcAft>
                <a:spcPts val="0"/>
              </a:spcAft>
              <a:defRPr/>
            </a:pPr>
            <a:endParaRPr lang="en-ZA" dirty="0">
              <a:solidFill>
                <a:prstClr val="black"/>
              </a:solidFill>
              <a:latin typeface="Calibri"/>
              <a:ea typeface="+mn-ea"/>
            </a:endParaRPr>
          </a:p>
        </p:txBody>
      </p:sp>
      <p:sp>
        <p:nvSpPr>
          <p:cNvPr id="245817" name="TextBox 385"/>
          <p:cNvSpPr txBox="1">
            <a:spLocks noChangeArrowheads="1"/>
          </p:cNvSpPr>
          <p:nvPr/>
        </p:nvSpPr>
        <p:spPr bwMode="auto">
          <a:xfrm>
            <a:off x="5024967" y="3660775"/>
            <a:ext cx="2802467"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77933C"/>
                </a:solidFill>
                <a:latin typeface="Arial Narrow" pitchFamily="34" charset="0"/>
                <a:cs typeface="Times New Roman" pitchFamily="18" charset="0"/>
              </a:rPr>
              <a:t>risk areas </a:t>
            </a:r>
            <a:r>
              <a:rPr lang="en-US" altLang="en-US" sz="1000">
                <a:solidFill>
                  <a:srgbClr val="7F7F7F"/>
                </a:solidFill>
                <a:latin typeface="Arial Narrow" pitchFamily="34" charset="0"/>
                <a:cs typeface="Times New Roman" pitchFamily="18" charset="0"/>
              </a:rPr>
              <a:t>and</a:t>
            </a:r>
            <a:r>
              <a:rPr lang="en-US" altLang="en-US" sz="1000" b="1">
                <a:solidFill>
                  <a:srgbClr val="7F7F7F"/>
                </a:solidFill>
                <a:latin typeface="Arial Narrow" pitchFamily="34" charset="0"/>
                <a:cs typeface="Times New Roman" pitchFamily="18" charset="0"/>
              </a:rPr>
              <a:t> </a:t>
            </a:r>
            <a:r>
              <a:rPr lang="en-US" altLang="en-US" sz="1000" b="1">
                <a:solidFill>
                  <a:srgbClr val="77933C"/>
                </a:solidFill>
                <a:latin typeface="Arial Narrow" pitchFamily="34" charset="0"/>
                <a:cs typeface="Times New Roman" pitchFamily="18" charset="0"/>
              </a:rPr>
              <a:t> </a:t>
            </a:r>
            <a:r>
              <a:rPr lang="en-US" altLang="en-US" sz="1000">
                <a:solidFill>
                  <a:srgbClr val="7F7F7F"/>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272" name="Isosceles Triangle 271"/>
          <p:cNvSpPr/>
          <p:nvPr/>
        </p:nvSpPr>
        <p:spPr>
          <a:xfrm flipV="1">
            <a:off x="7734301" y="3589338"/>
            <a:ext cx="1172633" cy="215900"/>
          </a:xfrm>
          <a:prstGeom prst="triangle">
            <a:avLst/>
          </a:prstGeom>
          <a:solidFill>
            <a:srgbClr val="C0504D"/>
          </a:solidFill>
          <a:ln w="25400" cap="flat" cmpd="sng" algn="ctr">
            <a:noFill/>
            <a:prstDash val="solid"/>
          </a:ln>
          <a:effectLst/>
        </p:spPr>
        <p:txBody>
          <a:bodyPr anchor="ctr"/>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45819" name="TextBox 372"/>
          <p:cNvSpPr txBox="1">
            <a:spLocks noChangeArrowheads="1"/>
          </p:cNvSpPr>
          <p:nvPr/>
        </p:nvSpPr>
        <p:spPr bwMode="auto">
          <a:xfrm>
            <a:off x="8525934" y="3586163"/>
            <a:ext cx="3621617" cy="12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ts val="1000"/>
              </a:lnSpc>
              <a:spcBef>
                <a:spcPct val="0"/>
              </a:spcBef>
              <a:buFontTx/>
              <a:buNone/>
            </a:pPr>
            <a:r>
              <a:rPr lang="en-US" altLang="en-US" sz="1000">
                <a:solidFill>
                  <a:srgbClr val="7F7F7F"/>
                </a:solidFill>
                <a:latin typeface="Arial Narrow" pitchFamily="34" charset="0"/>
                <a:cs typeface="Times New Roman" pitchFamily="18" charset="0"/>
              </a:rPr>
              <a:t>… attention is given to the </a:t>
            </a:r>
            <a:r>
              <a:rPr lang="en-US" altLang="en-US" sz="1000" b="1">
                <a:solidFill>
                  <a:srgbClr val="C0504D"/>
                </a:solidFill>
                <a:latin typeface="Arial Narrow" pitchFamily="34" charset="0"/>
                <a:cs typeface="Times New Roman" pitchFamily="18" charset="0"/>
              </a:rPr>
              <a:t>key controls </a:t>
            </a:r>
            <a:r>
              <a:rPr lang="en-US" altLang="en-US" sz="1000">
                <a:solidFill>
                  <a:srgbClr val="7F7F7F"/>
                </a:solidFill>
                <a:latin typeface="Arial Narrow" pitchFamily="34" charset="0"/>
                <a:cs typeface="Times New Roman" pitchFamily="18" charset="0"/>
              </a:rPr>
              <a:t>and</a:t>
            </a:r>
            <a:r>
              <a:rPr lang="en-US" altLang="en-US" sz="1000" b="1">
                <a:solidFill>
                  <a:srgbClr val="77933C"/>
                </a:solidFill>
                <a:latin typeface="Arial Narrow" pitchFamily="34" charset="0"/>
                <a:cs typeface="Times New Roman" pitchFamily="18" charset="0"/>
              </a:rPr>
              <a:t> </a:t>
            </a:r>
            <a:r>
              <a:rPr lang="en-US" altLang="en-US" sz="1000">
                <a:solidFill>
                  <a:srgbClr val="4F81BD"/>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1131" name="TextBox 1130"/>
          <p:cNvSpPr txBox="1"/>
          <p:nvPr/>
        </p:nvSpPr>
        <p:spPr>
          <a:xfrm>
            <a:off x="4747684" y="3649663"/>
            <a:ext cx="370416" cy="231775"/>
          </a:xfrm>
          <a:prstGeom prst="rect">
            <a:avLst/>
          </a:prstGeom>
          <a:noFill/>
        </p:spPr>
        <p:txBody>
          <a:bodyPr>
            <a:spAutoFit/>
          </a:bodyPr>
          <a:lstStyle/>
          <a:p>
            <a:pPr defTabSz="914400" eaLnBrk="1" fontAlgn="auto" hangingPunct="1">
              <a:spcBef>
                <a:spcPts val="0"/>
              </a:spcBef>
              <a:spcAft>
                <a:spcPts val="0"/>
              </a:spcAft>
              <a:defRPr/>
            </a:pPr>
            <a:r>
              <a:rPr lang="en-ZA" sz="900" dirty="0">
                <a:solidFill>
                  <a:prstClr val="black"/>
                </a:solidFill>
                <a:ea typeface="+mn-ea"/>
                <a:cs typeface="Arial" panose="020B0604020202020204" pitchFamily="34" charset="0"/>
              </a:rPr>
              <a:t>4</a:t>
            </a:r>
          </a:p>
        </p:txBody>
      </p:sp>
      <p:sp>
        <p:nvSpPr>
          <p:cNvPr id="1136" name="TextBox 1135"/>
          <p:cNvSpPr txBox="1"/>
          <p:nvPr/>
        </p:nvSpPr>
        <p:spPr>
          <a:xfrm>
            <a:off x="897467" y="3600451"/>
            <a:ext cx="313267" cy="246063"/>
          </a:xfrm>
          <a:prstGeom prst="rect">
            <a:avLst/>
          </a:prstGeom>
          <a:noFill/>
        </p:spPr>
        <p:txBody>
          <a:bodyPr>
            <a:spAutoFit/>
          </a:bodyPr>
          <a:lstStyle/>
          <a:p>
            <a:pPr defTabSz="914400" eaLnBrk="1" fontAlgn="auto" hangingPunct="1">
              <a:spcBef>
                <a:spcPts val="0"/>
              </a:spcBef>
              <a:spcAft>
                <a:spcPts val="0"/>
              </a:spcAft>
              <a:defRPr/>
            </a:pPr>
            <a:r>
              <a:rPr lang="en-ZA" sz="1000" dirty="0">
                <a:solidFill>
                  <a:prstClr val="white"/>
                </a:solidFill>
                <a:ea typeface="+mn-ea"/>
                <a:cs typeface="Arial" panose="020B0604020202020204" pitchFamily="34" charset="0"/>
              </a:rPr>
              <a:t>5</a:t>
            </a:r>
          </a:p>
        </p:txBody>
      </p:sp>
      <p:sp>
        <p:nvSpPr>
          <p:cNvPr id="276" name="TextBox 275"/>
          <p:cNvSpPr txBox="1"/>
          <p:nvPr/>
        </p:nvSpPr>
        <p:spPr>
          <a:xfrm>
            <a:off x="8187266" y="3532188"/>
            <a:ext cx="313267" cy="247650"/>
          </a:xfrm>
          <a:prstGeom prst="rect">
            <a:avLst/>
          </a:prstGeom>
          <a:noFill/>
        </p:spPr>
        <p:txBody>
          <a:bodyPr>
            <a:spAutoFit/>
          </a:bodyPr>
          <a:lstStyle/>
          <a:p>
            <a:pPr defTabSz="914400" eaLnBrk="1" fontAlgn="auto" hangingPunct="1">
              <a:spcBef>
                <a:spcPts val="0"/>
              </a:spcBef>
              <a:spcAft>
                <a:spcPts val="0"/>
              </a:spcAft>
              <a:defRPr/>
            </a:pPr>
            <a:r>
              <a:rPr lang="en-ZA" sz="1000" dirty="0">
                <a:solidFill>
                  <a:prstClr val="white"/>
                </a:solidFill>
                <a:ea typeface="+mn-ea"/>
                <a:cs typeface="Arial" panose="020B0604020202020204" pitchFamily="34" charset="0"/>
              </a:rPr>
              <a:t>3</a:t>
            </a:r>
          </a:p>
        </p:txBody>
      </p:sp>
      <p:sp>
        <p:nvSpPr>
          <p:cNvPr id="1137" name="Rectangle 1136"/>
          <p:cNvSpPr/>
          <p:nvPr/>
        </p:nvSpPr>
        <p:spPr>
          <a:xfrm>
            <a:off x="1039285" y="563563"/>
            <a:ext cx="8022902" cy="584775"/>
          </a:xfrm>
          <a:prstGeom prst="rect">
            <a:avLst/>
          </a:prstGeom>
        </p:spPr>
        <p:txBody>
          <a:bodyPr wrap="none">
            <a:spAutoFit/>
          </a:bodyPr>
          <a:lstStyle/>
          <a:p>
            <a:pPr defTabSz="914400" eaLnBrk="1" fontAlgn="auto" hangingPunct="1">
              <a:spcBef>
                <a:spcPts val="0"/>
              </a:spcBef>
              <a:spcAft>
                <a:spcPts val="0"/>
              </a:spcAft>
              <a:defRPr/>
            </a:pPr>
            <a:r>
              <a:rPr lang="en-ZA" sz="3200" b="1" dirty="0">
                <a:solidFill>
                  <a:prstClr val="black"/>
                </a:solidFill>
                <a:latin typeface="Calibri"/>
                <a:ea typeface="+mn-ea"/>
              </a:rPr>
              <a:t>PICTORIAL SUMMARY OF THE AUDIT RESULTS </a:t>
            </a:r>
          </a:p>
        </p:txBody>
      </p:sp>
      <p:sp>
        <p:nvSpPr>
          <p:cNvPr id="278" name="TextBox 277"/>
          <p:cNvSpPr txBox="1"/>
          <p:nvPr/>
        </p:nvSpPr>
        <p:spPr>
          <a:xfrm>
            <a:off x="11072285" y="304801"/>
            <a:ext cx="514350" cy="277813"/>
          </a:xfrm>
          <a:prstGeom prst="rect">
            <a:avLst/>
          </a:prstGeom>
          <a:solidFill>
            <a:schemeClr val="accent2"/>
          </a:solidFill>
        </p:spPr>
        <p:txBody>
          <a:bodyPr wrap="square">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61</a:t>
            </a:r>
            <a:endParaRPr lang="en-ZA" sz="1200" dirty="0">
              <a:solidFill>
                <a:prstClr val="black"/>
              </a:solidFill>
              <a:latin typeface="Calibri"/>
              <a:ea typeface="+mn-ea"/>
            </a:endParaRPr>
          </a:p>
        </p:txBody>
      </p:sp>
      <p:sp>
        <p:nvSpPr>
          <p:cNvPr id="275" name="Rectangle 172"/>
          <p:cNvSpPr>
            <a:spLocks noChangeArrowheads="1"/>
          </p:cNvSpPr>
          <p:nvPr/>
        </p:nvSpPr>
        <p:spPr bwMode="auto">
          <a:xfrm>
            <a:off x="1401233" y="3027363"/>
            <a:ext cx="323807"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700" b="1" dirty="0" smtClean="0">
                <a:solidFill>
                  <a:srgbClr val="1E497D"/>
                </a:solidFill>
                <a:ea typeface="+mn-ea"/>
              </a:rPr>
              <a:t>2017/18</a:t>
            </a:r>
            <a:endParaRPr lang="en-US" altLang="en-US" dirty="0" smtClean="0">
              <a:solidFill>
                <a:prstClr val="black"/>
              </a:solidFill>
              <a:ea typeface="+mn-ea"/>
            </a:endParaRPr>
          </a:p>
        </p:txBody>
      </p:sp>
      <p:sp>
        <p:nvSpPr>
          <p:cNvPr id="277" name="Rectangle 172"/>
          <p:cNvSpPr>
            <a:spLocks noChangeArrowheads="1"/>
          </p:cNvSpPr>
          <p:nvPr/>
        </p:nvSpPr>
        <p:spPr bwMode="auto">
          <a:xfrm>
            <a:off x="2211917" y="3022600"/>
            <a:ext cx="323807"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700" b="1" dirty="0" smtClean="0">
                <a:solidFill>
                  <a:srgbClr val="1E497D"/>
                </a:solidFill>
                <a:ea typeface="+mn-ea"/>
              </a:rPr>
              <a:t>2018/19</a:t>
            </a:r>
            <a:endParaRPr lang="en-US" altLang="en-US" dirty="0" smtClean="0">
              <a:solidFill>
                <a:prstClr val="black"/>
              </a:solidFill>
              <a:ea typeface="+mn-ea"/>
            </a:endParaRPr>
          </a:p>
        </p:txBody>
      </p:sp>
      <p:sp>
        <p:nvSpPr>
          <p:cNvPr id="279" name="Rectangle 70"/>
          <p:cNvSpPr>
            <a:spLocks noChangeArrowheads="1"/>
          </p:cNvSpPr>
          <p:nvPr/>
        </p:nvSpPr>
        <p:spPr bwMode="auto">
          <a:xfrm>
            <a:off x="7698318" y="1354138"/>
            <a:ext cx="1276349"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eaLnBrk="1" hangingPunct="1">
              <a:defRPr/>
            </a:pPr>
            <a:r>
              <a:rPr lang="en-US" altLang="en-US" sz="900" dirty="0" smtClean="0">
                <a:solidFill>
                  <a:srgbClr val="1E497D"/>
                </a:solidFill>
                <a:ea typeface="+mn-ea"/>
              </a:rPr>
              <a:t>Assurance levels</a:t>
            </a:r>
            <a:endParaRPr lang="en-US" altLang="en-US" dirty="0" smtClean="0">
              <a:solidFill>
                <a:prstClr val="black"/>
              </a:solidFill>
              <a:ea typeface="+mn-ea"/>
            </a:endParaRPr>
          </a:p>
        </p:txBody>
      </p:sp>
      <p:sp>
        <p:nvSpPr>
          <p:cNvPr id="285" name="Left-Right Arrow 284"/>
          <p:cNvSpPr>
            <a:spLocks noChangeArrowheads="1"/>
          </p:cNvSpPr>
          <p:nvPr/>
        </p:nvSpPr>
        <p:spPr bwMode="auto">
          <a:xfrm>
            <a:off x="7782985" y="4889501"/>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86" name="Left-Right Arrow 285"/>
          <p:cNvSpPr>
            <a:spLocks noChangeArrowheads="1"/>
          </p:cNvSpPr>
          <p:nvPr/>
        </p:nvSpPr>
        <p:spPr bwMode="auto">
          <a:xfrm>
            <a:off x="9834034" y="4960939"/>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87" name="Right Arrow 286"/>
          <p:cNvSpPr>
            <a:spLocks noChangeArrowheads="1"/>
          </p:cNvSpPr>
          <p:nvPr/>
        </p:nvSpPr>
        <p:spPr bwMode="auto">
          <a:xfrm rot="5400000">
            <a:off x="9861816" y="4574383"/>
            <a:ext cx="103187" cy="146049"/>
          </a:xfrm>
          <a:prstGeom prst="rightArrow">
            <a:avLst>
              <a:gd name="adj1" fmla="val 50000"/>
              <a:gd name="adj2" fmla="val 34400"/>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sp>
        <p:nvSpPr>
          <p:cNvPr id="288" name="Right Arrow 287"/>
          <p:cNvSpPr>
            <a:spLocks noChangeArrowheads="1"/>
          </p:cNvSpPr>
          <p:nvPr/>
        </p:nvSpPr>
        <p:spPr bwMode="auto">
          <a:xfrm rot="5400000">
            <a:off x="7826376" y="5846764"/>
            <a:ext cx="101600" cy="146049"/>
          </a:xfrm>
          <a:prstGeom prst="rightArrow">
            <a:avLst>
              <a:gd name="adj1" fmla="val 50000"/>
              <a:gd name="adj2" fmla="val 34400"/>
            </a:avLst>
          </a:prstGeom>
          <a:solidFill>
            <a:srgbClr val="0099FF"/>
          </a:solidFill>
          <a:ln w="9525">
            <a:solidFill>
              <a:srgbClr val="000000"/>
            </a:solidFill>
            <a:miter lim="800000"/>
            <a:headEnd/>
            <a:tailEnd/>
          </a:ln>
        </p:spPr>
        <p:txBody>
          <a:bodyPr upright="1"/>
          <a:lstStyle/>
          <a:p>
            <a:pPr defTabSz="914400" eaLnBrk="1" fontAlgn="auto" hangingPunct="1">
              <a:spcBef>
                <a:spcPts val="0"/>
              </a:spcBef>
              <a:spcAft>
                <a:spcPts val="0"/>
              </a:spcAft>
              <a:defRPr/>
            </a:pPr>
            <a:endParaRPr lang="en-ZA">
              <a:solidFill>
                <a:prstClr val="black"/>
              </a:solidFill>
              <a:latin typeface="Calibri"/>
              <a:ea typeface="+mn-ea"/>
            </a:endParaRPr>
          </a:p>
        </p:txBody>
      </p:sp>
      <p:pic>
        <p:nvPicPr>
          <p:cNvPr id="245832" name="Picture 2"/>
          <p:cNvPicPr>
            <a:picLocks noChangeAspect="1" noChangeArrowheads="1"/>
          </p:cNvPicPr>
          <p:nvPr/>
        </p:nvPicPr>
        <p:blipFill>
          <a:blip r:embed="rId73" cstate="print">
            <a:extLst>
              <a:ext uri="{28A0092B-C50C-407E-A947-70E740481C1C}">
                <a14:useLocalDpi xmlns:a14="http://schemas.microsoft.com/office/drawing/2010/main" xmlns="" val="0"/>
              </a:ext>
            </a:extLst>
          </a:blip>
          <a:srcRect/>
          <a:stretch>
            <a:fillRect/>
          </a:stretch>
        </p:blipFill>
        <p:spPr bwMode="auto">
          <a:xfrm>
            <a:off x="7675034" y="4097339"/>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3" name="Picture 2"/>
          <p:cNvPicPr>
            <a:picLocks noChangeAspect="1" noChangeArrowheads="1"/>
          </p:cNvPicPr>
          <p:nvPr/>
        </p:nvPicPr>
        <p:blipFill>
          <a:blip r:embed="rId73" cstate="print">
            <a:extLst>
              <a:ext uri="{28A0092B-C50C-407E-A947-70E740481C1C}">
                <a14:useLocalDpi xmlns:a14="http://schemas.microsoft.com/office/drawing/2010/main" xmlns="" val="0"/>
              </a:ext>
            </a:extLst>
          </a:blip>
          <a:srcRect/>
          <a:stretch>
            <a:fillRect/>
          </a:stretch>
        </p:blipFill>
        <p:spPr bwMode="auto">
          <a:xfrm>
            <a:off x="10022418" y="416877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4"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11345334" y="4197351"/>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5"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2946401" y="4979989"/>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6"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3989918" y="4951414"/>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7"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2956985" y="5948364"/>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8"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4057651" y="597852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39" name="Picture 3"/>
          <p:cNvPicPr>
            <a:picLocks noChangeAspect="1" noChangeArrowheads="1"/>
          </p:cNvPicPr>
          <p:nvPr/>
        </p:nvPicPr>
        <p:blipFill>
          <a:blip r:embed="rId74" cstate="print">
            <a:extLst>
              <a:ext uri="{28A0092B-C50C-407E-A947-70E740481C1C}">
                <a14:useLocalDpi xmlns:a14="http://schemas.microsoft.com/office/drawing/2010/main" xmlns="" val="0"/>
              </a:ext>
            </a:extLst>
          </a:blip>
          <a:srcRect/>
          <a:stretch>
            <a:fillRect/>
          </a:stretch>
        </p:blipFill>
        <p:spPr bwMode="auto">
          <a:xfrm>
            <a:off x="5080001" y="597852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40" name="Picture 4"/>
          <p:cNvPicPr>
            <a:picLocks noChangeAspect="1" noChangeArrowheads="1"/>
          </p:cNvPicPr>
          <p:nvPr/>
        </p:nvPicPr>
        <p:blipFill>
          <a:blip r:embed="rId75" cstate="print">
            <a:extLst>
              <a:ext uri="{28A0092B-C50C-407E-A947-70E740481C1C}">
                <a14:useLocalDpi xmlns:a14="http://schemas.microsoft.com/office/drawing/2010/main" xmlns="" val="0"/>
              </a:ext>
            </a:extLst>
          </a:blip>
          <a:srcRect/>
          <a:stretch>
            <a:fillRect/>
          </a:stretch>
        </p:blipFill>
        <p:spPr bwMode="auto">
          <a:xfrm>
            <a:off x="5084233" y="4935539"/>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5066013"/>
      </p:ext>
    </p:extLst>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9D20C981-92EE-456E-9102-5D88D1033AC0}" type="slidenum">
              <a:rPr lang="en-US" altLang="en-US" sz="1200" smtClean="0">
                <a:solidFill>
                  <a:srgbClr val="898989"/>
                </a:solidFill>
              </a:rPr>
              <a:pPr>
                <a:spcBef>
                  <a:spcPct val="0"/>
                </a:spcBef>
                <a:buFontTx/>
                <a:buNone/>
              </a:pPr>
              <a:t>62</a:t>
            </a:fld>
            <a:endParaRPr lang="en-US" altLang="en-US" sz="1200" smtClean="0">
              <a:solidFill>
                <a:srgbClr val="898989"/>
              </a:solidFill>
            </a:endParaRPr>
          </a:p>
        </p:txBody>
      </p:sp>
      <p:sp>
        <p:nvSpPr>
          <p:cNvPr id="5" name="Rectangle 4"/>
          <p:cNvSpPr/>
          <p:nvPr/>
        </p:nvSpPr>
        <p:spPr>
          <a:xfrm>
            <a:off x="2136503" y="1882722"/>
            <a:ext cx="8360228" cy="4401205"/>
          </a:xfrm>
          <a:prstGeom prst="rect">
            <a:avLst/>
          </a:prstGeom>
          <a:noFill/>
        </p:spPr>
        <p:txBody>
          <a:bodyPr>
            <a:spAutoFit/>
          </a:bodyPr>
          <a:lstStyle/>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COMPARISION</a:t>
            </a:r>
          </a:p>
          <a:p>
            <a:pPr algn="ctr" defTabSz="914400" eaLnBrk="1" fontAlgn="auto" hangingPunct="1">
              <a:spcBef>
                <a:spcPts val="0"/>
              </a:spcBef>
              <a:spcAft>
                <a:spcPts val="0"/>
              </a:spcAft>
              <a:defRPr/>
            </a:pPr>
            <a:endParaRPr lang="en-ZA" sz="4000" b="1" dirty="0">
              <a:ln w="1905"/>
              <a:solidFill>
                <a:srgbClr val="00B0F0"/>
              </a:solidFill>
              <a:effectLst>
                <a:innerShdw blurRad="69850" dist="43180" dir="5400000">
                  <a:srgbClr val="000000">
                    <a:alpha val="65000"/>
                  </a:srgbClr>
                </a:innerShdw>
              </a:effectLst>
              <a:latin typeface="Calibri"/>
              <a:ea typeface="+mn-ea"/>
            </a:endParaRPr>
          </a:p>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2017/2018 </a:t>
            </a:r>
          </a:p>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&amp; </a:t>
            </a:r>
          </a:p>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2018/2019</a:t>
            </a:r>
          </a:p>
          <a:p>
            <a:pPr algn="ctr" defTabSz="914400" eaLnBrk="1" fontAlgn="auto" hangingPunct="1">
              <a:spcBef>
                <a:spcPts val="0"/>
              </a:spcBef>
              <a:spcAft>
                <a:spcPts val="0"/>
              </a:spcAft>
              <a:defRPr/>
            </a:pPr>
            <a:endParaRPr lang="en-ZA" sz="4000" b="1" dirty="0">
              <a:ln w="1905"/>
              <a:solidFill>
                <a:srgbClr val="00B0F0"/>
              </a:solidFill>
              <a:effectLst>
                <a:innerShdw blurRad="69850" dist="43180" dir="5400000">
                  <a:srgbClr val="000000">
                    <a:alpha val="65000"/>
                  </a:srgbClr>
                </a:innerShdw>
              </a:effectLst>
              <a:latin typeface="Calibri"/>
              <a:ea typeface="+mn-ea"/>
            </a:endParaRPr>
          </a:p>
          <a:p>
            <a:pPr algn="ctr" defTabSz="914400" eaLnBrk="1" fontAlgn="auto" hangingPunct="1">
              <a:spcBef>
                <a:spcPts val="0"/>
              </a:spcBef>
              <a:spcAft>
                <a:spcPts val="0"/>
              </a:spcAft>
              <a:defRPr/>
            </a:pPr>
            <a:endParaRPr lang="en-US" sz="4000" b="1" dirty="0">
              <a:ln w="1905"/>
              <a:solidFill>
                <a:srgbClr val="00B0F0"/>
              </a:solidFill>
              <a:effectLst>
                <a:innerShdw blurRad="69850" dist="43180" dir="5400000">
                  <a:srgbClr val="000000">
                    <a:alpha val="65000"/>
                  </a:srgbClr>
                </a:innerShdw>
              </a:effectLst>
              <a:latin typeface="Calibri"/>
              <a:ea typeface="+mn-ea"/>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62</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2538594749"/>
      </p:ext>
    </p:extLst>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1955F125-4C7B-43DC-882B-FE9D0636CBEC}" type="slidenum">
              <a:rPr lang="en-US" altLang="en-US" sz="1200" smtClean="0">
                <a:solidFill>
                  <a:srgbClr val="898989"/>
                </a:solidFill>
              </a:rPr>
              <a:pPr>
                <a:spcBef>
                  <a:spcPct val="0"/>
                </a:spcBef>
                <a:buFontTx/>
                <a:buNone/>
              </a:pPr>
              <a:t>63</a:t>
            </a:fld>
            <a:endParaRPr lang="en-US" altLang="en-US" sz="1200" smtClean="0">
              <a:solidFill>
                <a:srgbClr val="898989"/>
              </a:solidFill>
            </a:endParaRPr>
          </a:p>
        </p:txBody>
      </p:sp>
      <p:sp>
        <p:nvSpPr>
          <p:cNvPr id="5" name="Rounded Rectangle 4"/>
          <p:cNvSpPr/>
          <p:nvPr/>
        </p:nvSpPr>
        <p:spPr>
          <a:xfrm>
            <a:off x="609600" y="1728789"/>
            <a:ext cx="2971800" cy="61753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dirty="0">
              <a:solidFill>
                <a:schemeClr val="tx1"/>
              </a:solidFill>
              <a:ea typeface="Open Sans" pitchFamily="34" charset="0"/>
              <a:cs typeface="Open Sans" pitchFamily="34" charset="0"/>
            </a:endParaRPr>
          </a:p>
          <a:p>
            <a:pPr algn="ctr">
              <a:defRPr/>
            </a:pPr>
            <a:r>
              <a:rPr lang="en-US" sz="900" b="1" dirty="0">
                <a:solidFill>
                  <a:schemeClr val="tx1"/>
                </a:solidFill>
                <a:ea typeface="Open Sans" pitchFamily="34" charset="0"/>
                <a:cs typeface="Open Sans" pitchFamily="34" charset="0"/>
              </a:rPr>
              <a:t>Senior Management</a:t>
            </a:r>
          </a:p>
          <a:p>
            <a:pPr algn="ctr">
              <a:defRPr/>
            </a:pPr>
            <a:endParaRPr lang="en-US" sz="1000" b="1" dirty="0">
              <a:solidFill>
                <a:schemeClr val="tx1"/>
              </a:solidFill>
              <a:ea typeface="Open Sans" pitchFamily="34" charset="0"/>
              <a:cs typeface="Open Sans" pitchFamily="34" charset="0"/>
            </a:endParaRPr>
          </a:p>
          <a:p>
            <a:pPr algn="ctr">
              <a:defRPr/>
            </a:pPr>
            <a:r>
              <a:rPr lang="en-US" sz="1000" b="1" dirty="0">
                <a:solidFill>
                  <a:schemeClr val="tx1"/>
                </a:solidFill>
                <a:ea typeface="Open Sans" pitchFamily="34" charset="0"/>
                <a:cs typeface="Open Sans" pitchFamily="34" charset="0"/>
              </a:rPr>
              <a:t> </a:t>
            </a:r>
          </a:p>
        </p:txBody>
      </p:sp>
      <p:sp>
        <p:nvSpPr>
          <p:cNvPr id="6" name="Rounded Rectangle 5"/>
          <p:cNvSpPr/>
          <p:nvPr/>
        </p:nvSpPr>
        <p:spPr>
          <a:xfrm>
            <a:off x="529167" y="2690813"/>
            <a:ext cx="2971800" cy="639762"/>
          </a:xfrm>
          <a:prstGeom prst="roundRect">
            <a:avLst>
              <a:gd name="adj"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defTabSz="914400" eaLnBrk="1" fontAlgn="auto" hangingPunct="1">
              <a:spcBef>
                <a:spcPts val="0"/>
              </a:spcBef>
              <a:spcAft>
                <a:spcPts val="0"/>
              </a:spcAft>
              <a:defRPr/>
            </a:pPr>
            <a:r>
              <a:rPr lang="en-US" sz="900" b="1" kern="0" dirty="0">
                <a:ea typeface="Open Sans" pitchFamily="34" charset="0"/>
                <a:cs typeface="Open Sans" pitchFamily="34" charset="0"/>
              </a:rPr>
              <a:t>Quality of submitted financial statement </a:t>
            </a:r>
          </a:p>
        </p:txBody>
      </p:sp>
      <p:sp>
        <p:nvSpPr>
          <p:cNvPr id="7" name="Rounded Rectangle 6"/>
          <p:cNvSpPr/>
          <p:nvPr/>
        </p:nvSpPr>
        <p:spPr>
          <a:xfrm>
            <a:off x="529167" y="3792539"/>
            <a:ext cx="2971800" cy="70008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nchor="ctr"/>
          <a:lstStyle/>
          <a:p>
            <a:pPr algn="ctr" defTabSz="914400" eaLnBrk="1" fontAlgn="auto" hangingPunct="1">
              <a:spcBef>
                <a:spcPts val="0"/>
              </a:spcBef>
              <a:spcAft>
                <a:spcPts val="0"/>
              </a:spcAft>
              <a:defRPr/>
            </a:pPr>
            <a:r>
              <a:rPr lang="en-US" sz="900" b="1" kern="0" dirty="0">
                <a:solidFill>
                  <a:schemeClr val="tx1"/>
                </a:solidFill>
                <a:ea typeface="Open Sans" pitchFamily="34" charset="0"/>
                <a:cs typeface="Open Sans" pitchFamily="34" charset="0"/>
              </a:rPr>
              <a:t>Quality of submitted performance information </a:t>
            </a:r>
          </a:p>
        </p:txBody>
      </p:sp>
      <p:sp>
        <p:nvSpPr>
          <p:cNvPr id="8" name="Rounded Rectangle 7"/>
          <p:cNvSpPr/>
          <p:nvPr/>
        </p:nvSpPr>
        <p:spPr>
          <a:xfrm>
            <a:off x="529167" y="5656264"/>
            <a:ext cx="2971800" cy="70008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defTabSz="914400" eaLnBrk="1" fontAlgn="auto" hangingPunct="1">
              <a:spcBef>
                <a:spcPts val="0"/>
              </a:spcBef>
              <a:spcAft>
                <a:spcPts val="0"/>
              </a:spcAft>
              <a:defRPr/>
            </a:pPr>
            <a:r>
              <a:rPr lang="en-US" sz="900" b="1" kern="0" dirty="0">
                <a:ea typeface="Open Sans" pitchFamily="34" charset="0"/>
                <a:cs typeface="Open Sans" pitchFamily="34" charset="0"/>
              </a:rPr>
              <a:t>Oversight responsibility </a:t>
            </a:r>
          </a:p>
        </p:txBody>
      </p:sp>
      <p:sp>
        <p:nvSpPr>
          <p:cNvPr id="9" name="Oval 8"/>
          <p:cNvSpPr/>
          <p:nvPr/>
        </p:nvSpPr>
        <p:spPr>
          <a:xfrm>
            <a:off x="5012267" y="2425700"/>
            <a:ext cx="1998133" cy="2503488"/>
          </a:xfrm>
          <a:prstGeom prst="ellipse">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defTabSz="914400" eaLnBrk="1" fontAlgn="auto" hangingPunct="1">
              <a:spcBef>
                <a:spcPts val="0"/>
              </a:spcBef>
              <a:spcAft>
                <a:spcPts val="0"/>
              </a:spcAft>
              <a:defRPr/>
            </a:pPr>
            <a:r>
              <a:rPr lang="en-US" sz="1200" b="1" kern="0" dirty="0">
                <a:solidFill>
                  <a:prstClr val="white"/>
                </a:solidFill>
                <a:latin typeface="Calibri"/>
                <a:ea typeface="+mn-ea"/>
              </a:rPr>
              <a:t>Comparison</a:t>
            </a:r>
          </a:p>
          <a:p>
            <a:pPr algn="ctr" defTabSz="914400" eaLnBrk="1" fontAlgn="auto" hangingPunct="1">
              <a:spcBef>
                <a:spcPts val="0"/>
              </a:spcBef>
              <a:spcAft>
                <a:spcPts val="0"/>
              </a:spcAft>
              <a:defRPr/>
            </a:pPr>
            <a:r>
              <a:rPr lang="en-US" sz="1200" b="1" kern="0" dirty="0">
                <a:solidFill>
                  <a:prstClr val="white"/>
                </a:solidFill>
                <a:latin typeface="Calibri"/>
                <a:ea typeface="+mn-ea"/>
              </a:rPr>
              <a:t> </a:t>
            </a:r>
          </a:p>
          <a:p>
            <a:pPr algn="ctr" defTabSz="914400" eaLnBrk="1" fontAlgn="auto" hangingPunct="1">
              <a:spcBef>
                <a:spcPts val="0"/>
              </a:spcBef>
              <a:spcAft>
                <a:spcPts val="0"/>
              </a:spcAft>
              <a:defRPr/>
            </a:pPr>
            <a:r>
              <a:rPr lang="en-US" sz="1200" b="1" kern="0" dirty="0">
                <a:solidFill>
                  <a:prstClr val="white"/>
                </a:solidFill>
                <a:latin typeface="Calibri"/>
                <a:ea typeface="+mn-ea"/>
              </a:rPr>
              <a:t>2017/2018</a:t>
            </a:r>
          </a:p>
          <a:p>
            <a:pPr algn="ctr" defTabSz="914400" eaLnBrk="1" fontAlgn="auto" hangingPunct="1">
              <a:spcBef>
                <a:spcPts val="0"/>
              </a:spcBef>
              <a:spcAft>
                <a:spcPts val="0"/>
              </a:spcAft>
              <a:defRPr/>
            </a:pPr>
            <a:endParaRPr lang="en-US" sz="1200" b="1" kern="0" dirty="0">
              <a:solidFill>
                <a:prstClr val="white"/>
              </a:solidFill>
              <a:latin typeface="Calibri"/>
              <a:ea typeface="+mn-ea"/>
            </a:endParaRPr>
          </a:p>
          <a:p>
            <a:pPr algn="ctr" defTabSz="914400" eaLnBrk="1" fontAlgn="auto" hangingPunct="1">
              <a:spcBef>
                <a:spcPts val="0"/>
              </a:spcBef>
              <a:spcAft>
                <a:spcPts val="0"/>
              </a:spcAft>
              <a:defRPr/>
            </a:pPr>
            <a:r>
              <a:rPr lang="en-US" sz="1200" b="1" kern="0" dirty="0">
                <a:solidFill>
                  <a:prstClr val="white"/>
                </a:solidFill>
                <a:latin typeface="Calibri"/>
                <a:ea typeface="+mn-ea"/>
              </a:rPr>
              <a:t>&amp; </a:t>
            </a:r>
          </a:p>
          <a:p>
            <a:pPr algn="ctr" defTabSz="914400" eaLnBrk="1" fontAlgn="auto" hangingPunct="1">
              <a:spcBef>
                <a:spcPts val="0"/>
              </a:spcBef>
              <a:spcAft>
                <a:spcPts val="0"/>
              </a:spcAft>
              <a:defRPr/>
            </a:pPr>
            <a:endParaRPr lang="en-US" sz="1200" b="1" kern="0" dirty="0">
              <a:solidFill>
                <a:prstClr val="white"/>
              </a:solidFill>
              <a:latin typeface="Calibri"/>
              <a:ea typeface="+mn-ea"/>
            </a:endParaRPr>
          </a:p>
          <a:p>
            <a:pPr algn="ctr" defTabSz="914400" eaLnBrk="1" fontAlgn="auto" hangingPunct="1">
              <a:spcBef>
                <a:spcPts val="0"/>
              </a:spcBef>
              <a:spcAft>
                <a:spcPts val="0"/>
              </a:spcAft>
              <a:defRPr/>
            </a:pPr>
            <a:r>
              <a:rPr lang="en-US" sz="1200" b="1" kern="0" dirty="0">
                <a:solidFill>
                  <a:prstClr val="white"/>
                </a:solidFill>
                <a:latin typeface="Calibri"/>
                <a:ea typeface="+mn-ea"/>
              </a:rPr>
              <a:t>2018/2019</a:t>
            </a:r>
          </a:p>
        </p:txBody>
      </p:sp>
      <p:sp>
        <p:nvSpPr>
          <p:cNvPr id="10" name="Rounded Rectangle 9"/>
          <p:cNvSpPr/>
          <p:nvPr/>
        </p:nvSpPr>
        <p:spPr>
          <a:xfrm>
            <a:off x="8394700" y="1793876"/>
            <a:ext cx="3344333" cy="72231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914400" eaLnBrk="1" fontAlgn="auto" hangingPunct="1">
              <a:spcBef>
                <a:spcPts val="0"/>
              </a:spcBef>
              <a:spcAft>
                <a:spcPts val="0"/>
              </a:spcAft>
              <a:defRPr/>
            </a:pPr>
            <a:r>
              <a:rPr lang="en-US" sz="900" b="1" kern="0" dirty="0">
                <a:ea typeface="Open Sans" pitchFamily="34" charset="0"/>
                <a:cs typeface="Open Sans" pitchFamily="34" charset="0"/>
              </a:rPr>
              <a:t>Audit action plans</a:t>
            </a:r>
          </a:p>
          <a:p>
            <a:pPr algn="ctr" defTabSz="914400" eaLnBrk="1" fontAlgn="auto" hangingPunct="1">
              <a:spcBef>
                <a:spcPts val="0"/>
              </a:spcBef>
              <a:spcAft>
                <a:spcPts val="0"/>
              </a:spcAft>
              <a:defRPr/>
            </a:pPr>
            <a:r>
              <a:rPr lang="en-US" sz="900" b="1" kern="0" dirty="0">
                <a:ea typeface="Open Sans" pitchFamily="34" charset="0"/>
                <a:cs typeface="Open Sans" pitchFamily="34" charset="0"/>
              </a:rPr>
              <a:t> </a:t>
            </a:r>
          </a:p>
        </p:txBody>
      </p:sp>
      <p:sp>
        <p:nvSpPr>
          <p:cNvPr id="13" name="Rounded Rectangle 12"/>
          <p:cNvSpPr/>
          <p:nvPr/>
        </p:nvSpPr>
        <p:spPr>
          <a:xfrm>
            <a:off x="8394701" y="2914651"/>
            <a:ext cx="3314700" cy="665163"/>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defTabSz="914400" eaLnBrk="1" fontAlgn="auto" hangingPunct="1">
              <a:spcBef>
                <a:spcPts val="0"/>
              </a:spcBef>
              <a:spcAft>
                <a:spcPts val="0"/>
              </a:spcAft>
              <a:defRPr/>
            </a:pPr>
            <a:r>
              <a:rPr lang="en-US" sz="900" b="1" kern="0" dirty="0">
                <a:ea typeface="Open Sans" pitchFamily="34" charset="0"/>
                <a:cs typeface="Open Sans" pitchFamily="34" charset="0"/>
              </a:rPr>
              <a:t>IT Governance </a:t>
            </a:r>
          </a:p>
        </p:txBody>
      </p:sp>
      <p:cxnSp>
        <p:nvCxnSpPr>
          <p:cNvPr id="21" name="Straight Arrow Connector 20"/>
          <p:cNvCxnSpPr/>
          <p:nvPr/>
        </p:nvCxnSpPr>
        <p:spPr>
          <a:xfrm flipH="1">
            <a:off x="3683001" y="4103688"/>
            <a:ext cx="90381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H="1">
            <a:off x="3748618" y="3065463"/>
            <a:ext cx="81914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H="1">
            <a:off x="3788834" y="5864225"/>
            <a:ext cx="7789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4" name="Rounded Rectangle 53"/>
          <p:cNvSpPr/>
          <p:nvPr/>
        </p:nvSpPr>
        <p:spPr>
          <a:xfrm>
            <a:off x="529167" y="4795838"/>
            <a:ext cx="2971800" cy="703262"/>
          </a:xfrm>
          <a:prstGeom prst="roundRect">
            <a:avLst>
              <a:gd name="adj"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defTabSz="914400" eaLnBrk="1" fontAlgn="auto" hangingPunct="1">
              <a:spcBef>
                <a:spcPts val="0"/>
              </a:spcBef>
              <a:spcAft>
                <a:spcPts val="0"/>
              </a:spcAft>
              <a:defRPr/>
            </a:pPr>
            <a:r>
              <a:rPr lang="en-US" sz="900" b="1" kern="0" dirty="0">
                <a:ea typeface="Open Sans" pitchFamily="34" charset="0"/>
                <a:cs typeface="Open Sans" pitchFamily="34" charset="0"/>
              </a:rPr>
              <a:t>Supply chain management</a:t>
            </a:r>
          </a:p>
          <a:p>
            <a:pPr algn="ctr" defTabSz="914400" eaLnBrk="1" fontAlgn="auto" hangingPunct="1">
              <a:spcBef>
                <a:spcPts val="0"/>
              </a:spcBef>
              <a:spcAft>
                <a:spcPts val="0"/>
              </a:spcAft>
              <a:defRPr/>
            </a:pPr>
            <a:endParaRPr lang="en-US" sz="900" b="1" kern="0" dirty="0">
              <a:ea typeface="Open Sans" pitchFamily="34" charset="0"/>
              <a:cs typeface="Open Sans" pitchFamily="34" charset="0"/>
            </a:endParaRPr>
          </a:p>
          <a:p>
            <a:pPr algn="ctr" defTabSz="914400" eaLnBrk="1" fontAlgn="auto" hangingPunct="1">
              <a:spcBef>
                <a:spcPts val="0"/>
              </a:spcBef>
              <a:spcAft>
                <a:spcPts val="0"/>
              </a:spcAft>
              <a:defRPr/>
            </a:pPr>
            <a:r>
              <a:rPr lang="en-US" sz="900" b="1" kern="0" dirty="0">
                <a:ea typeface="Open Sans" pitchFamily="34" charset="0"/>
                <a:cs typeface="Open Sans" pitchFamily="34" charset="0"/>
              </a:rPr>
              <a:t> </a:t>
            </a:r>
          </a:p>
        </p:txBody>
      </p:sp>
      <p:cxnSp>
        <p:nvCxnSpPr>
          <p:cNvPr id="58" name="Straight Arrow Connector 57"/>
          <p:cNvCxnSpPr/>
          <p:nvPr/>
        </p:nvCxnSpPr>
        <p:spPr>
          <a:xfrm flipH="1">
            <a:off x="3807884" y="5003800"/>
            <a:ext cx="7789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flipH="1">
            <a:off x="3748618" y="2005013"/>
            <a:ext cx="81914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flipH="1">
            <a:off x="4567767" y="2005013"/>
            <a:ext cx="19051" cy="3859212"/>
          </a:xfrm>
          <a:prstGeom prst="line">
            <a:avLst/>
          </a:prstGeom>
        </p:spPr>
        <p:style>
          <a:lnRef idx="2">
            <a:schemeClr val="accent1"/>
          </a:lnRef>
          <a:fillRef idx="0">
            <a:schemeClr val="accent1"/>
          </a:fillRef>
          <a:effectRef idx="1">
            <a:schemeClr val="accent1"/>
          </a:effectRef>
          <a:fontRef idx="minor">
            <a:schemeClr val="tx1"/>
          </a:fontRef>
        </p:style>
      </p:cxnSp>
      <p:sp>
        <p:nvSpPr>
          <p:cNvPr id="62" name="Rounded Rectangle 61"/>
          <p:cNvSpPr/>
          <p:nvPr/>
        </p:nvSpPr>
        <p:spPr>
          <a:xfrm>
            <a:off x="8394701" y="3857625"/>
            <a:ext cx="3314700" cy="706438"/>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lstStyle/>
          <a:p>
            <a:pPr algn="ctr" defTabSz="914400" eaLnBrk="1" fontAlgn="auto" hangingPunct="1">
              <a:spcBef>
                <a:spcPts val="0"/>
              </a:spcBef>
              <a:spcAft>
                <a:spcPts val="0"/>
              </a:spcAft>
              <a:defRPr/>
            </a:pPr>
            <a:r>
              <a:rPr lang="en-US" sz="900" b="1" kern="0" dirty="0">
                <a:solidFill>
                  <a:schemeClr val="tx1"/>
                </a:solidFill>
                <a:ea typeface="Open Sans" pitchFamily="34" charset="0"/>
                <a:cs typeface="Open Sans" pitchFamily="34" charset="0"/>
              </a:rPr>
              <a:t>Proper record keeping </a:t>
            </a:r>
          </a:p>
        </p:txBody>
      </p:sp>
      <p:sp>
        <p:nvSpPr>
          <p:cNvPr id="63" name="Rounded Rectangle 62"/>
          <p:cNvSpPr/>
          <p:nvPr/>
        </p:nvSpPr>
        <p:spPr>
          <a:xfrm>
            <a:off x="8614833" y="4795838"/>
            <a:ext cx="2971800" cy="703262"/>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defTabSz="914400" eaLnBrk="1" fontAlgn="auto" hangingPunct="1">
              <a:spcBef>
                <a:spcPts val="0"/>
              </a:spcBef>
              <a:spcAft>
                <a:spcPts val="0"/>
              </a:spcAft>
              <a:defRPr/>
            </a:pPr>
            <a:r>
              <a:rPr lang="en-US" sz="900" b="1" kern="0" dirty="0">
                <a:latin typeface="Lato" panose="020F0502020204030203" pitchFamily="34" charset="0"/>
                <a:ea typeface="Open Sans" pitchFamily="34" charset="0"/>
                <a:cs typeface="Open Sans" pitchFamily="34" charset="0"/>
              </a:rPr>
              <a:t>Processing and reconciling control</a:t>
            </a:r>
          </a:p>
          <a:p>
            <a:pPr algn="ctr" defTabSz="914400" eaLnBrk="1" fontAlgn="auto" hangingPunct="1">
              <a:spcBef>
                <a:spcPts val="0"/>
              </a:spcBef>
              <a:spcAft>
                <a:spcPts val="0"/>
              </a:spcAft>
              <a:defRPr/>
            </a:pPr>
            <a:r>
              <a:rPr lang="en-US" sz="900" b="1" kern="0" dirty="0">
                <a:latin typeface="Lato" panose="020F0502020204030203" pitchFamily="34" charset="0"/>
                <a:ea typeface="Open Sans" pitchFamily="34" charset="0"/>
                <a:cs typeface="Open Sans" pitchFamily="34" charset="0"/>
              </a:rPr>
              <a:t> </a:t>
            </a:r>
          </a:p>
        </p:txBody>
      </p:sp>
      <p:sp>
        <p:nvSpPr>
          <p:cNvPr id="64" name="Plaque 63"/>
          <p:cNvSpPr/>
          <p:nvPr/>
        </p:nvSpPr>
        <p:spPr>
          <a:xfrm>
            <a:off x="802217" y="1323975"/>
            <a:ext cx="2946400" cy="285750"/>
          </a:xfrm>
          <a:prstGeom prst="plaqu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dirty="0">
                <a:solidFill>
                  <a:schemeClr val="tx1"/>
                </a:solidFill>
              </a:rPr>
              <a:t>2017/18 &amp; 2018/19</a:t>
            </a:r>
          </a:p>
        </p:txBody>
      </p:sp>
      <p:sp>
        <p:nvSpPr>
          <p:cNvPr id="65" name="Plaque 64"/>
          <p:cNvSpPr/>
          <p:nvPr/>
        </p:nvSpPr>
        <p:spPr>
          <a:xfrm>
            <a:off x="8614833" y="1323975"/>
            <a:ext cx="2971800" cy="312738"/>
          </a:xfrm>
          <a:prstGeom prst="plaqu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dirty="0">
                <a:solidFill>
                  <a:schemeClr val="tx1"/>
                </a:solidFill>
              </a:rPr>
              <a:t>2017/18  &amp; 2018/19</a:t>
            </a:r>
          </a:p>
        </p:txBody>
      </p:sp>
      <p:pic>
        <p:nvPicPr>
          <p:cNvPr id="24782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0234" y="6007101"/>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3151" y="211772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4951" y="2117726"/>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0885" y="3087689"/>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11817" y="3122614"/>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2767" y="4278314"/>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5418" y="4292601"/>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3651" y="519747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2933" y="5197476"/>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3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417" y="6007101"/>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9" name="Straight Arrow Connector 78"/>
          <p:cNvCxnSpPr/>
          <p:nvPr/>
        </p:nvCxnSpPr>
        <p:spPr>
          <a:xfrm>
            <a:off x="7431617" y="2146300"/>
            <a:ext cx="96308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1" name="Straight Arrow Connector 80"/>
          <p:cNvCxnSpPr/>
          <p:nvPr/>
        </p:nvCxnSpPr>
        <p:spPr>
          <a:xfrm>
            <a:off x="7431617" y="3236913"/>
            <a:ext cx="96308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p:nvPr/>
        </p:nvCxnSpPr>
        <p:spPr>
          <a:xfrm flipV="1">
            <a:off x="7431617" y="4278314"/>
            <a:ext cx="963083" cy="142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3" name="Straight Arrow Connector 82"/>
          <p:cNvCxnSpPr/>
          <p:nvPr/>
        </p:nvCxnSpPr>
        <p:spPr>
          <a:xfrm>
            <a:off x="7416800" y="5197475"/>
            <a:ext cx="118745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4" name="Straight Connector 83"/>
          <p:cNvCxnSpPr/>
          <p:nvPr/>
        </p:nvCxnSpPr>
        <p:spPr>
          <a:xfrm>
            <a:off x="7408334" y="2146301"/>
            <a:ext cx="23284" cy="3051175"/>
          </a:xfrm>
          <a:prstGeom prst="line">
            <a:avLst/>
          </a:prstGeom>
        </p:spPr>
        <p:style>
          <a:lnRef idx="2">
            <a:schemeClr val="accent1"/>
          </a:lnRef>
          <a:fillRef idx="0">
            <a:schemeClr val="accent1"/>
          </a:fillRef>
          <a:effectRef idx="1">
            <a:schemeClr val="accent1"/>
          </a:effectRef>
          <a:fontRef idx="minor">
            <a:schemeClr val="tx1"/>
          </a:fontRef>
        </p:style>
      </p:cxnSp>
      <p:pic>
        <p:nvPicPr>
          <p:cNvPr id="2478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57784" y="4214814"/>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4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86901" y="228282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78018" y="2278064"/>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4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86901" y="330517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4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78018" y="3321051"/>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4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78018" y="4214814"/>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5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62533" y="5194301"/>
            <a:ext cx="2286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78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39918" y="5197476"/>
            <a:ext cx="241300" cy="18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8" name="Straight Connector 87"/>
          <p:cNvCxnSpPr/>
          <p:nvPr/>
        </p:nvCxnSpPr>
        <p:spPr>
          <a:xfrm>
            <a:off x="7010400" y="3502025"/>
            <a:ext cx="3979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614334" y="3643313"/>
            <a:ext cx="397933" cy="0"/>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619251" y="461963"/>
            <a:ext cx="9097433" cy="584200"/>
          </a:xfrm>
          <a:prstGeom prst="rect">
            <a:avLst/>
          </a:prstGeom>
          <a:noFill/>
        </p:spPr>
        <p:txBody>
          <a:bodyPr>
            <a:spAutoFit/>
          </a:bodyPr>
          <a:lstStyle/>
          <a:p>
            <a:pPr>
              <a:defRPr/>
            </a:pPr>
            <a:r>
              <a:rPr lang="en-ZA" sz="3200" b="1" dirty="0">
                <a:latin typeface="+mj-lt"/>
              </a:rPr>
              <a:t>COMPARISON 2017/18 AND 2018/2019</a:t>
            </a:r>
          </a:p>
        </p:txBody>
      </p:sp>
      <p:sp>
        <p:nvSpPr>
          <p:cNvPr id="47" name="TextBox 46"/>
          <p:cNvSpPr txBox="1"/>
          <p:nvPr/>
        </p:nvSpPr>
        <p:spPr>
          <a:xfrm>
            <a:off x="11072284" y="304801"/>
            <a:ext cx="575733" cy="277813"/>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63</a:t>
            </a:r>
            <a:endParaRPr lang="en-ZA" sz="1200" dirty="0">
              <a:solidFill>
                <a:prstClr val="black"/>
              </a:solidFill>
              <a:latin typeface="Calibri"/>
              <a:ea typeface="+mn-ea"/>
            </a:endParaRPr>
          </a:p>
        </p:txBody>
      </p:sp>
      <p:sp>
        <p:nvSpPr>
          <p:cNvPr id="247856" name="Rectangle 1"/>
          <p:cNvSpPr>
            <a:spLocks noChangeArrowheads="1"/>
          </p:cNvSpPr>
          <p:nvPr/>
        </p:nvSpPr>
        <p:spPr bwMode="auto">
          <a:xfrm>
            <a:off x="4235451" y="1374776"/>
            <a:ext cx="319616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71 findings last year</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57 findings this year</a:t>
            </a:r>
          </a:p>
        </p:txBody>
      </p:sp>
    </p:spTree>
    <p:extLst>
      <p:ext uri="{BB962C8B-B14F-4D97-AF65-F5344CB8AC3E}">
        <p14:creationId xmlns:p14="http://schemas.microsoft.com/office/powerpoint/2010/main" xmlns="" val="15441134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3"/>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1"/>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4"/>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1000" fill="hold"/>
                                        <p:tgtEl>
                                          <p:spTgt spid="54"/>
                                        </p:tgtEl>
                                        <p:attrNameLst>
                                          <p:attrName>ppt_w</p:attrName>
                                        </p:attrNameLst>
                                      </p:cBhvr>
                                      <p:tavLst>
                                        <p:tav tm="0">
                                          <p:val>
                                            <p:fltVal val="0"/>
                                          </p:val>
                                        </p:tav>
                                        <p:tav tm="100000">
                                          <p:val>
                                            <p:strVal val="#ppt_w"/>
                                          </p:val>
                                        </p:tav>
                                      </p:tavLst>
                                    </p:anim>
                                    <p:anim calcmode="lin" valueType="num">
                                      <p:cBhvr>
                                        <p:cTn id="70" dur="1000" fill="hold"/>
                                        <p:tgtEl>
                                          <p:spTgt spid="54"/>
                                        </p:tgtEl>
                                        <p:attrNameLst>
                                          <p:attrName>ppt_h</p:attrName>
                                        </p:attrNameLst>
                                      </p:cBhvr>
                                      <p:tavLst>
                                        <p:tav tm="0">
                                          <p:val>
                                            <p:fltVal val="0"/>
                                          </p:val>
                                        </p:tav>
                                        <p:tav tm="100000">
                                          <p:val>
                                            <p:strVal val="#ppt_h"/>
                                          </p:val>
                                        </p:tav>
                                      </p:tavLst>
                                    </p:anim>
                                    <p:anim calcmode="lin" valueType="num">
                                      <p:cBhvr>
                                        <p:cTn id="71"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54"/>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1000" fill="hold"/>
                                        <p:tgtEl>
                                          <p:spTgt spid="58"/>
                                        </p:tgtEl>
                                        <p:attrNameLst>
                                          <p:attrName>ppt_w</p:attrName>
                                        </p:attrNameLst>
                                      </p:cBhvr>
                                      <p:tavLst>
                                        <p:tav tm="0">
                                          <p:val>
                                            <p:fltVal val="0"/>
                                          </p:val>
                                        </p:tav>
                                        <p:tav tm="100000">
                                          <p:val>
                                            <p:strVal val="#ppt_w"/>
                                          </p:val>
                                        </p:tav>
                                      </p:tavLst>
                                    </p:anim>
                                    <p:anim calcmode="lin" valueType="num">
                                      <p:cBhvr>
                                        <p:cTn id="76" dur="1000" fill="hold"/>
                                        <p:tgtEl>
                                          <p:spTgt spid="58"/>
                                        </p:tgtEl>
                                        <p:attrNameLst>
                                          <p:attrName>ppt_h</p:attrName>
                                        </p:attrNameLst>
                                      </p:cBhvr>
                                      <p:tavLst>
                                        <p:tav tm="0">
                                          <p:val>
                                            <p:fltVal val="0"/>
                                          </p:val>
                                        </p:tav>
                                        <p:tav tm="100000">
                                          <p:val>
                                            <p:strVal val="#ppt_h"/>
                                          </p:val>
                                        </p:tav>
                                      </p:tavLst>
                                    </p:anim>
                                    <p:anim calcmode="lin" valueType="num">
                                      <p:cBhvr>
                                        <p:cTn id="77"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58"/>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1000" fill="hold"/>
                                        <p:tgtEl>
                                          <p:spTgt spid="59"/>
                                        </p:tgtEl>
                                        <p:attrNameLst>
                                          <p:attrName>ppt_w</p:attrName>
                                        </p:attrNameLst>
                                      </p:cBhvr>
                                      <p:tavLst>
                                        <p:tav tm="0">
                                          <p:val>
                                            <p:fltVal val="0"/>
                                          </p:val>
                                        </p:tav>
                                        <p:tav tm="100000">
                                          <p:val>
                                            <p:strVal val="#ppt_w"/>
                                          </p:val>
                                        </p:tav>
                                      </p:tavLst>
                                    </p:anim>
                                    <p:anim calcmode="lin" valueType="num">
                                      <p:cBhvr>
                                        <p:cTn id="82" dur="1000" fill="hold"/>
                                        <p:tgtEl>
                                          <p:spTgt spid="59"/>
                                        </p:tgtEl>
                                        <p:attrNameLst>
                                          <p:attrName>ppt_h</p:attrName>
                                        </p:attrNameLst>
                                      </p:cBhvr>
                                      <p:tavLst>
                                        <p:tav tm="0">
                                          <p:val>
                                            <p:fltVal val="0"/>
                                          </p:val>
                                        </p:tav>
                                        <p:tav tm="100000">
                                          <p:val>
                                            <p:strVal val="#ppt_h"/>
                                          </p:val>
                                        </p:tav>
                                      </p:tavLst>
                                    </p:anim>
                                    <p:anim calcmode="lin" valueType="num">
                                      <p:cBhvr>
                                        <p:cTn id="83"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59"/>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1000" fill="hold"/>
                                        <p:tgtEl>
                                          <p:spTgt spid="62"/>
                                        </p:tgtEl>
                                        <p:attrNameLst>
                                          <p:attrName>ppt_w</p:attrName>
                                        </p:attrNameLst>
                                      </p:cBhvr>
                                      <p:tavLst>
                                        <p:tav tm="0">
                                          <p:val>
                                            <p:fltVal val="0"/>
                                          </p:val>
                                        </p:tav>
                                        <p:tav tm="100000">
                                          <p:val>
                                            <p:strVal val="#ppt_w"/>
                                          </p:val>
                                        </p:tav>
                                      </p:tavLst>
                                    </p:anim>
                                    <p:anim calcmode="lin" valueType="num">
                                      <p:cBhvr>
                                        <p:cTn id="88" dur="1000" fill="hold"/>
                                        <p:tgtEl>
                                          <p:spTgt spid="62"/>
                                        </p:tgtEl>
                                        <p:attrNameLst>
                                          <p:attrName>ppt_h</p:attrName>
                                        </p:attrNameLst>
                                      </p:cBhvr>
                                      <p:tavLst>
                                        <p:tav tm="0">
                                          <p:val>
                                            <p:fltVal val="0"/>
                                          </p:val>
                                        </p:tav>
                                        <p:tav tm="100000">
                                          <p:val>
                                            <p:strVal val="#ppt_h"/>
                                          </p:val>
                                        </p:tav>
                                      </p:tavLst>
                                    </p:anim>
                                    <p:anim calcmode="lin" valueType="num">
                                      <p:cBhvr>
                                        <p:cTn id="89"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62"/>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p:cTn id="93" dur="1000" fill="hold"/>
                                        <p:tgtEl>
                                          <p:spTgt spid="63"/>
                                        </p:tgtEl>
                                        <p:attrNameLst>
                                          <p:attrName>ppt_w</p:attrName>
                                        </p:attrNameLst>
                                      </p:cBhvr>
                                      <p:tavLst>
                                        <p:tav tm="0">
                                          <p:val>
                                            <p:fltVal val="0"/>
                                          </p:val>
                                        </p:tav>
                                        <p:tav tm="100000">
                                          <p:val>
                                            <p:strVal val="#ppt_w"/>
                                          </p:val>
                                        </p:tav>
                                      </p:tavLst>
                                    </p:anim>
                                    <p:anim calcmode="lin" valueType="num">
                                      <p:cBhvr>
                                        <p:cTn id="94" dur="1000" fill="hold"/>
                                        <p:tgtEl>
                                          <p:spTgt spid="63"/>
                                        </p:tgtEl>
                                        <p:attrNameLst>
                                          <p:attrName>ppt_h</p:attrName>
                                        </p:attrNameLst>
                                      </p:cBhvr>
                                      <p:tavLst>
                                        <p:tav tm="0">
                                          <p:val>
                                            <p:fltVal val="0"/>
                                          </p:val>
                                        </p:tav>
                                        <p:tav tm="100000">
                                          <p:val>
                                            <p:strVal val="#ppt_h"/>
                                          </p:val>
                                        </p:tav>
                                      </p:tavLst>
                                    </p:anim>
                                    <p:anim calcmode="lin" valueType="num">
                                      <p:cBhvr>
                                        <p:cTn id="95"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63"/>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p:cTn id="99" dur="1000" fill="hold"/>
                                        <p:tgtEl>
                                          <p:spTgt spid="79"/>
                                        </p:tgtEl>
                                        <p:attrNameLst>
                                          <p:attrName>ppt_w</p:attrName>
                                        </p:attrNameLst>
                                      </p:cBhvr>
                                      <p:tavLst>
                                        <p:tav tm="0">
                                          <p:val>
                                            <p:fltVal val="0"/>
                                          </p:val>
                                        </p:tav>
                                        <p:tav tm="100000">
                                          <p:val>
                                            <p:strVal val="#ppt_w"/>
                                          </p:val>
                                        </p:tav>
                                      </p:tavLst>
                                    </p:anim>
                                    <p:anim calcmode="lin" valueType="num">
                                      <p:cBhvr>
                                        <p:cTn id="100" dur="1000" fill="hold"/>
                                        <p:tgtEl>
                                          <p:spTgt spid="79"/>
                                        </p:tgtEl>
                                        <p:attrNameLst>
                                          <p:attrName>ppt_h</p:attrName>
                                        </p:attrNameLst>
                                      </p:cBhvr>
                                      <p:tavLst>
                                        <p:tav tm="0">
                                          <p:val>
                                            <p:fltVal val="0"/>
                                          </p:val>
                                        </p:tav>
                                        <p:tav tm="100000">
                                          <p:val>
                                            <p:strVal val="#ppt_h"/>
                                          </p:val>
                                        </p:tav>
                                      </p:tavLst>
                                    </p:anim>
                                    <p:anim calcmode="lin" valueType="num">
                                      <p:cBhvr>
                                        <p:cTn id="10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79"/>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 calcmode="lin" valueType="num">
                                      <p:cBhvr>
                                        <p:cTn id="105" dur="1000" fill="hold"/>
                                        <p:tgtEl>
                                          <p:spTgt spid="81"/>
                                        </p:tgtEl>
                                        <p:attrNameLst>
                                          <p:attrName>ppt_w</p:attrName>
                                        </p:attrNameLst>
                                      </p:cBhvr>
                                      <p:tavLst>
                                        <p:tav tm="0">
                                          <p:val>
                                            <p:fltVal val="0"/>
                                          </p:val>
                                        </p:tav>
                                        <p:tav tm="100000">
                                          <p:val>
                                            <p:strVal val="#ppt_w"/>
                                          </p:val>
                                        </p:tav>
                                      </p:tavLst>
                                    </p:anim>
                                    <p:anim calcmode="lin" valueType="num">
                                      <p:cBhvr>
                                        <p:cTn id="106" dur="1000" fill="hold"/>
                                        <p:tgtEl>
                                          <p:spTgt spid="81"/>
                                        </p:tgtEl>
                                        <p:attrNameLst>
                                          <p:attrName>ppt_h</p:attrName>
                                        </p:attrNameLst>
                                      </p:cBhvr>
                                      <p:tavLst>
                                        <p:tav tm="0">
                                          <p:val>
                                            <p:fltVal val="0"/>
                                          </p:val>
                                        </p:tav>
                                        <p:tav tm="100000">
                                          <p:val>
                                            <p:strVal val="#ppt_h"/>
                                          </p:val>
                                        </p:tav>
                                      </p:tavLst>
                                    </p:anim>
                                    <p:anim calcmode="lin" valueType="num">
                                      <p:cBhvr>
                                        <p:cTn id="107"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81"/>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nodeType="withEffect">
                                  <p:stCondLst>
                                    <p:cond delay="0"/>
                                  </p:stCondLst>
                                  <p:childTnLst>
                                    <p:set>
                                      <p:cBhvr>
                                        <p:cTn id="110" dur="1" fill="hold">
                                          <p:stCondLst>
                                            <p:cond delay="0"/>
                                          </p:stCondLst>
                                        </p:cTn>
                                        <p:tgtEl>
                                          <p:spTgt spid="82"/>
                                        </p:tgtEl>
                                        <p:attrNameLst>
                                          <p:attrName>style.visibility</p:attrName>
                                        </p:attrNameLst>
                                      </p:cBhvr>
                                      <p:to>
                                        <p:strVal val="visible"/>
                                      </p:to>
                                    </p:set>
                                    <p:anim calcmode="lin" valueType="num">
                                      <p:cBhvr>
                                        <p:cTn id="111" dur="1000" fill="hold"/>
                                        <p:tgtEl>
                                          <p:spTgt spid="82"/>
                                        </p:tgtEl>
                                        <p:attrNameLst>
                                          <p:attrName>ppt_w</p:attrName>
                                        </p:attrNameLst>
                                      </p:cBhvr>
                                      <p:tavLst>
                                        <p:tav tm="0">
                                          <p:val>
                                            <p:fltVal val="0"/>
                                          </p:val>
                                        </p:tav>
                                        <p:tav tm="100000">
                                          <p:val>
                                            <p:strVal val="#ppt_w"/>
                                          </p:val>
                                        </p:tav>
                                      </p:tavLst>
                                    </p:anim>
                                    <p:anim calcmode="lin" valueType="num">
                                      <p:cBhvr>
                                        <p:cTn id="112" dur="1000" fill="hold"/>
                                        <p:tgtEl>
                                          <p:spTgt spid="82"/>
                                        </p:tgtEl>
                                        <p:attrNameLst>
                                          <p:attrName>ppt_h</p:attrName>
                                        </p:attrNameLst>
                                      </p:cBhvr>
                                      <p:tavLst>
                                        <p:tav tm="0">
                                          <p:val>
                                            <p:fltVal val="0"/>
                                          </p:val>
                                        </p:tav>
                                        <p:tav tm="100000">
                                          <p:val>
                                            <p:strVal val="#ppt_h"/>
                                          </p:val>
                                        </p:tav>
                                      </p:tavLst>
                                    </p:anim>
                                    <p:anim calcmode="lin" valueType="num">
                                      <p:cBhvr>
                                        <p:cTn id="113"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82"/>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p:cTn id="117" dur="1000" fill="hold"/>
                                        <p:tgtEl>
                                          <p:spTgt spid="83"/>
                                        </p:tgtEl>
                                        <p:attrNameLst>
                                          <p:attrName>ppt_w</p:attrName>
                                        </p:attrNameLst>
                                      </p:cBhvr>
                                      <p:tavLst>
                                        <p:tav tm="0">
                                          <p:val>
                                            <p:fltVal val="0"/>
                                          </p:val>
                                        </p:tav>
                                        <p:tav tm="100000">
                                          <p:val>
                                            <p:strVal val="#ppt_w"/>
                                          </p:val>
                                        </p:tav>
                                      </p:tavLst>
                                    </p:anim>
                                    <p:anim calcmode="lin" valueType="num">
                                      <p:cBhvr>
                                        <p:cTn id="118" dur="1000" fill="hold"/>
                                        <p:tgtEl>
                                          <p:spTgt spid="83"/>
                                        </p:tgtEl>
                                        <p:attrNameLst>
                                          <p:attrName>ppt_h</p:attrName>
                                        </p:attrNameLst>
                                      </p:cBhvr>
                                      <p:tavLst>
                                        <p:tav tm="0">
                                          <p:val>
                                            <p:fltVal val="0"/>
                                          </p:val>
                                        </p:tav>
                                        <p:tav tm="100000">
                                          <p:val>
                                            <p:strVal val="#ppt_h"/>
                                          </p:val>
                                        </p:tav>
                                      </p:tavLst>
                                    </p:anim>
                                    <p:anim calcmode="lin" valueType="num">
                                      <p:cBhvr>
                                        <p:cTn id="11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54" grpId="0" animBg="1"/>
      <p:bldP spid="62" grpId="0" animBg="1"/>
      <p:bldP spid="6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ECBF707E-044E-47BB-AD1D-6F4B47D18204}" type="slidenum">
              <a:rPr lang="en-US" altLang="en-US" sz="1200" smtClean="0">
                <a:solidFill>
                  <a:srgbClr val="898989"/>
                </a:solidFill>
              </a:rPr>
              <a:pPr>
                <a:spcBef>
                  <a:spcPct val="0"/>
                </a:spcBef>
                <a:buFontTx/>
                <a:buNone/>
              </a:pPr>
              <a:t>64</a:t>
            </a:fld>
            <a:endParaRPr lang="en-US" altLang="en-US" sz="1200" smtClean="0">
              <a:solidFill>
                <a:srgbClr val="898989"/>
              </a:solidFill>
            </a:endParaRPr>
          </a:p>
        </p:txBody>
      </p:sp>
      <p:sp>
        <p:nvSpPr>
          <p:cNvPr id="5" name="Rectangle 4"/>
          <p:cNvSpPr/>
          <p:nvPr/>
        </p:nvSpPr>
        <p:spPr>
          <a:xfrm>
            <a:off x="1939111" y="2962584"/>
            <a:ext cx="8360228" cy="707886"/>
          </a:xfrm>
          <a:prstGeom prst="rect">
            <a:avLst/>
          </a:prstGeom>
          <a:noFill/>
        </p:spPr>
        <p:txBody>
          <a:bodyPr>
            <a:spAutoFit/>
          </a:bodyPr>
          <a:lstStyle/>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RECURRING FINDINGS</a:t>
            </a:r>
            <a:endParaRPr lang="en-US" sz="4000" b="1" dirty="0">
              <a:ln w="1905"/>
              <a:solidFill>
                <a:srgbClr val="00B0F0"/>
              </a:solidFill>
              <a:effectLst>
                <a:innerShdw blurRad="69850" dist="43180" dir="5400000">
                  <a:srgbClr val="000000">
                    <a:alpha val="65000"/>
                  </a:srgbClr>
                </a:innerShdw>
              </a:effectLst>
              <a:latin typeface="Calibri"/>
              <a:ea typeface="+mn-ea"/>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64</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2853677169"/>
      </p:ext>
    </p:extLst>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609600" y="274639"/>
            <a:ext cx="10972800" cy="1038225"/>
          </a:xfrm>
        </p:spPr>
        <p:txBody>
          <a:bodyPr/>
          <a:lstStyle/>
          <a:p>
            <a:r>
              <a:rPr lang="en-ZA" altLang="en-US" sz="3200" b="1" dirty="0" smtClean="0">
                <a:solidFill>
                  <a:srgbClr val="000000"/>
                </a:solidFill>
                <a:ea typeface="ＭＳ Ｐゴシック" pitchFamily="34" charset="-128"/>
              </a:rPr>
              <a:t>RECURRING FINDINGS</a:t>
            </a:r>
            <a:endParaRPr lang="en-ZA" altLang="en-US" dirty="0" smtClean="0">
              <a:ea typeface="ＭＳ Ｐゴシック" pitchFamily="34" charset="-128"/>
            </a:endParaRPr>
          </a:p>
        </p:txBody>
      </p:sp>
      <p:sp>
        <p:nvSpPr>
          <p:cNvPr id="2498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95BFD1D7-6B7D-484F-95E4-CD464440787F}" type="slidenum">
              <a:rPr lang="en-US" altLang="en-US" sz="1200" smtClean="0">
                <a:solidFill>
                  <a:srgbClr val="898989"/>
                </a:solidFill>
              </a:rPr>
              <a:pPr>
                <a:spcBef>
                  <a:spcPct val="0"/>
                </a:spcBef>
                <a:buFontTx/>
                <a:buNone/>
              </a:pPr>
              <a:t>65</a:t>
            </a:fld>
            <a:endParaRPr lang="en-US" altLang="en-US" sz="1200" smtClean="0">
              <a:solidFill>
                <a:srgbClr val="898989"/>
              </a:solidFill>
            </a:endParaRPr>
          </a:p>
        </p:txBody>
      </p:sp>
      <p:cxnSp>
        <p:nvCxnSpPr>
          <p:cNvPr id="5" name="Straight Arrow Connector 4"/>
          <p:cNvCxnSpPr/>
          <p:nvPr/>
        </p:nvCxnSpPr>
        <p:spPr>
          <a:xfrm>
            <a:off x="3168651" y="2112964"/>
            <a:ext cx="0" cy="375443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p:cNvCxnSpPr/>
          <p:nvPr/>
        </p:nvCxnSpPr>
        <p:spPr>
          <a:xfrm>
            <a:off x="9357784" y="2233614"/>
            <a:ext cx="0" cy="353218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a:off x="476251" y="3998913"/>
            <a:ext cx="11343216" cy="0"/>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9863" name="Rectangle 8"/>
          <p:cNvSpPr>
            <a:spLocks noChangeArrowheads="1"/>
          </p:cNvSpPr>
          <p:nvPr/>
        </p:nvSpPr>
        <p:spPr bwMode="auto">
          <a:xfrm>
            <a:off x="609600" y="2836863"/>
            <a:ext cx="244475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Names of bidders not published within 10 days after closure of </a:t>
            </a:r>
            <a:r>
              <a:rPr lang="en-US" altLang="en-US" sz="1200">
                <a:solidFill>
                  <a:srgbClr val="000000"/>
                </a:solidFill>
                <a:latin typeface="Arial" pitchFamily="34" charset="0"/>
                <a:ea typeface="Calibri" pitchFamily="34" charset="0"/>
                <a:cs typeface="Times New Roman" pitchFamily="18" charset="0"/>
              </a:rPr>
              <a:t>advertised competitive bid;</a:t>
            </a:r>
            <a:endParaRPr lang="en-ZA" altLang="en-US" sz="1200">
              <a:solidFill>
                <a:srgbClr val="000000"/>
              </a:solidFill>
              <a:ea typeface="Calibri" pitchFamily="34" charset="0"/>
              <a:cs typeface="Times New Roman" pitchFamily="18" charset="0"/>
            </a:endParaRPr>
          </a:p>
        </p:txBody>
      </p:sp>
      <p:sp>
        <p:nvSpPr>
          <p:cNvPr id="249864" name="Rectangle 11"/>
          <p:cNvSpPr>
            <a:spLocks noChangeArrowheads="1"/>
          </p:cNvSpPr>
          <p:nvPr/>
        </p:nvSpPr>
        <p:spPr bwMode="auto">
          <a:xfrm>
            <a:off x="3323168" y="2928938"/>
            <a:ext cx="26818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Staff members not appointed in terms of the Unemployment Insurance Act;</a:t>
            </a:r>
            <a:endParaRPr lang="en-ZA" altLang="en-US" sz="1200">
              <a:solidFill>
                <a:srgbClr val="000000"/>
              </a:solidFill>
              <a:ea typeface="Calibri" pitchFamily="34" charset="0"/>
              <a:cs typeface="Times New Roman" pitchFamily="18" charset="0"/>
            </a:endParaRPr>
          </a:p>
        </p:txBody>
      </p:sp>
      <p:sp>
        <p:nvSpPr>
          <p:cNvPr id="249865" name="Rectangle 13"/>
          <p:cNvSpPr>
            <a:spLocks noChangeArrowheads="1"/>
          </p:cNvSpPr>
          <p:nvPr/>
        </p:nvSpPr>
        <p:spPr bwMode="auto">
          <a:xfrm>
            <a:off x="6358468" y="3022600"/>
            <a:ext cx="255481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pPr>
            <a:r>
              <a:rPr lang="en-ZA" altLang="en-US" sz="1200">
                <a:solidFill>
                  <a:srgbClr val="000000"/>
                </a:solidFill>
                <a:latin typeface="Arial" pitchFamily="34" charset="0"/>
                <a:ea typeface="Calibri" pitchFamily="34" charset="0"/>
                <a:cs typeface="Times New Roman" pitchFamily="18" charset="0"/>
              </a:rPr>
              <a:t>External debt collector not appointed</a:t>
            </a:r>
          </a:p>
          <a:p>
            <a:pPr algn="just">
              <a:spcBef>
                <a:spcPct val="0"/>
              </a:spcBef>
            </a:pPr>
            <a:endParaRPr lang="en-ZA" altLang="en-US" sz="1800">
              <a:latin typeface="Arial" pitchFamily="34" charset="0"/>
              <a:ea typeface="Calibri" pitchFamily="34" charset="0"/>
              <a:cs typeface="Times New Roman" pitchFamily="18" charset="0"/>
            </a:endParaRPr>
          </a:p>
        </p:txBody>
      </p:sp>
      <p:sp>
        <p:nvSpPr>
          <p:cNvPr id="249866" name="Rectangle 14"/>
          <p:cNvSpPr>
            <a:spLocks noChangeArrowheads="1"/>
          </p:cNvSpPr>
          <p:nvPr/>
        </p:nvSpPr>
        <p:spPr bwMode="auto">
          <a:xfrm>
            <a:off x="850900" y="4832351"/>
            <a:ext cx="220345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200">
                <a:solidFill>
                  <a:srgbClr val="000000"/>
                </a:solidFill>
                <a:latin typeface="Arial" pitchFamily="34" charset="0"/>
                <a:ea typeface="Calibri" pitchFamily="34" charset="0"/>
                <a:cs typeface="Times New Roman" pitchFamily="18" charset="0"/>
              </a:rPr>
              <a:t>Interest income receivable: Dividends not accrued for at year end</a:t>
            </a:r>
            <a:endParaRPr lang="en-ZA" altLang="en-US" sz="1800">
              <a:latin typeface="Arial" pitchFamily="34" charset="0"/>
              <a:ea typeface="Calibri" pitchFamily="34" charset="0"/>
              <a:cs typeface="Times New Roman" pitchFamily="18" charset="0"/>
            </a:endParaRPr>
          </a:p>
        </p:txBody>
      </p:sp>
      <p:sp>
        <p:nvSpPr>
          <p:cNvPr id="249867" name="Rectangle 16"/>
          <p:cNvSpPr>
            <a:spLocks noChangeArrowheads="1"/>
          </p:cNvSpPr>
          <p:nvPr/>
        </p:nvSpPr>
        <p:spPr bwMode="auto">
          <a:xfrm>
            <a:off x="3323168" y="4838701"/>
            <a:ext cx="26818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Limitation of scope on the review of work in progress – PPE;</a:t>
            </a:r>
            <a:endParaRPr lang="en-ZA" altLang="en-US" sz="1200">
              <a:solidFill>
                <a:srgbClr val="000000"/>
              </a:solidFill>
              <a:ea typeface="Calibri" pitchFamily="34" charset="0"/>
              <a:cs typeface="Times New Roman" pitchFamily="18" charset="0"/>
            </a:endParaRPr>
          </a:p>
        </p:txBody>
      </p:sp>
      <p:sp>
        <p:nvSpPr>
          <p:cNvPr id="249868" name="Rectangle 17"/>
          <p:cNvSpPr>
            <a:spLocks noChangeArrowheads="1"/>
          </p:cNvSpPr>
          <p:nvPr/>
        </p:nvSpPr>
        <p:spPr bwMode="auto">
          <a:xfrm>
            <a:off x="6479118" y="4792664"/>
            <a:ext cx="2313516"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pPr>
            <a:r>
              <a:rPr lang="en-ZA" altLang="en-US" sz="1200">
                <a:solidFill>
                  <a:srgbClr val="000000"/>
                </a:solidFill>
                <a:latin typeface="Arial" pitchFamily="34" charset="0"/>
                <a:ea typeface="Calibri" pitchFamily="34" charset="0"/>
                <a:cs typeface="Times New Roman" pitchFamily="18" charset="0"/>
              </a:rPr>
              <a:t>Incorrectly recorded prepayments</a:t>
            </a:r>
          </a:p>
          <a:p>
            <a:pPr>
              <a:spcBef>
                <a:spcPct val="0"/>
              </a:spcBef>
            </a:pPr>
            <a:endParaRPr lang="en-ZA" altLang="en-US" sz="1800">
              <a:latin typeface="Arial" pitchFamily="34" charset="0"/>
              <a:ea typeface="Calibri" pitchFamily="34" charset="0"/>
              <a:cs typeface="Times New Roman" pitchFamily="18" charset="0"/>
            </a:endParaRPr>
          </a:p>
        </p:txBody>
      </p:sp>
      <p:cxnSp>
        <p:nvCxnSpPr>
          <p:cNvPr id="23" name="Straight Arrow Connector 22"/>
          <p:cNvCxnSpPr/>
          <p:nvPr/>
        </p:nvCxnSpPr>
        <p:spPr>
          <a:xfrm>
            <a:off x="6148917" y="2233614"/>
            <a:ext cx="0" cy="363378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249870" name="Rectangle 26"/>
          <p:cNvSpPr>
            <a:spLocks noChangeArrowheads="1"/>
          </p:cNvSpPr>
          <p:nvPr/>
        </p:nvSpPr>
        <p:spPr bwMode="auto">
          <a:xfrm>
            <a:off x="9404351" y="2914651"/>
            <a:ext cx="241511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latin typeface="Arial" pitchFamily="34" charset="0"/>
                <a:ea typeface="Calibri" pitchFamily="34" charset="0"/>
                <a:cs typeface="Times New Roman" pitchFamily="18" charset="0"/>
              </a:rPr>
              <a:t>Incomplete disclosure of GRAP 7 Investments in associates</a:t>
            </a:r>
            <a:r>
              <a:rPr lang="en-ZA" altLang="en-US" sz="1800">
                <a:latin typeface="Arial" pitchFamily="34" charset="0"/>
                <a:ea typeface="Calibri" pitchFamily="34" charset="0"/>
                <a:cs typeface="Times New Roman" pitchFamily="18" charset="0"/>
              </a:rPr>
              <a:t>;</a:t>
            </a:r>
            <a:endParaRPr lang="en-ZA" altLang="en-US" sz="1800">
              <a:ea typeface="Calibri" pitchFamily="34" charset="0"/>
              <a:cs typeface="Times New Roman" pitchFamily="18" charset="0"/>
            </a:endParaRPr>
          </a:p>
        </p:txBody>
      </p:sp>
      <p:sp>
        <p:nvSpPr>
          <p:cNvPr id="249871" name="Rectangle 27"/>
          <p:cNvSpPr>
            <a:spLocks noChangeArrowheads="1"/>
          </p:cNvSpPr>
          <p:nvPr/>
        </p:nvSpPr>
        <p:spPr bwMode="auto">
          <a:xfrm>
            <a:off x="9510184" y="4841876"/>
            <a:ext cx="2072216"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a:solidFill>
                  <a:srgbClr val="000000"/>
                </a:solidFill>
                <a:latin typeface="Arial" pitchFamily="34" charset="0"/>
                <a:ea typeface="Calibri" pitchFamily="34" charset="0"/>
                <a:cs typeface="Times New Roman" pitchFamily="18" charset="0"/>
              </a:rPr>
              <a:t>Consolidations: Limitation of scope</a:t>
            </a:r>
            <a:endParaRPr lang="en-ZA" altLang="en-US" sz="1800">
              <a:latin typeface="Arial" pitchFamily="34" charset="0"/>
              <a:ea typeface="Calibri" pitchFamily="34" charset="0"/>
              <a:cs typeface="Times New Roman" pitchFamily="18" charset="0"/>
            </a:endParaRPr>
          </a:p>
        </p:txBody>
      </p:sp>
      <p:sp>
        <p:nvSpPr>
          <p:cNvPr id="249872" name="Rectangle 30"/>
          <p:cNvSpPr>
            <a:spLocks noChangeArrowheads="1"/>
          </p:cNvSpPr>
          <p:nvPr/>
        </p:nvSpPr>
        <p:spPr bwMode="auto">
          <a:xfrm>
            <a:off x="383117" y="1312864"/>
            <a:ext cx="25654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57 total findings</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8 recurring findings </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49 new findings</a:t>
            </a:r>
          </a:p>
        </p:txBody>
      </p:sp>
      <p:pic>
        <p:nvPicPr>
          <p:cNvPr id="24987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5834" y="2206625"/>
            <a:ext cx="912284" cy="484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3633" y="2073276"/>
            <a:ext cx="1143000" cy="828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2901" y="2439988"/>
            <a:ext cx="1530351"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6"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30833" y="2401888"/>
            <a:ext cx="1828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91166" y="4019551"/>
            <a:ext cx="1303867" cy="72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8"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68634" y="4081463"/>
            <a:ext cx="954617" cy="71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79"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961033" y="4225925"/>
            <a:ext cx="975784" cy="52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9880"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58685" y="4097339"/>
            <a:ext cx="1612900" cy="649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TextBox 24"/>
          <p:cNvSpPr txBox="1"/>
          <p:nvPr/>
        </p:nvSpPr>
        <p:spPr>
          <a:xfrm>
            <a:off x="11294534" y="312738"/>
            <a:ext cx="575733" cy="277812"/>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65</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18419488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66</a:t>
            </a:fld>
            <a:endParaRPr lang="en-US" altLang="en-US" sz="1200" smtClean="0">
              <a:solidFill>
                <a:srgbClr val="898989"/>
              </a:solidFill>
            </a:endParaRPr>
          </a:p>
        </p:txBody>
      </p:sp>
      <p:sp>
        <p:nvSpPr>
          <p:cNvPr id="5" name="Rectangle 4"/>
          <p:cNvSpPr/>
          <p:nvPr/>
        </p:nvSpPr>
        <p:spPr>
          <a:xfrm>
            <a:off x="1939111" y="2962586"/>
            <a:ext cx="8360228" cy="707886"/>
          </a:xfrm>
          <a:prstGeom prst="rect">
            <a:avLst/>
          </a:prstGeom>
          <a:noFill/>
        </p:spPr>
        <p:txBody>
          <a:bodyPr>
            <a:spAutoFit/>
          </a:bodyPr>
          <a:lstStyle/>
          <a:p>
            <a:pPr algn="ctr" defTabSz="914400" eaLnBrk="1" fontAlgn="auto" hangingPunct="1">
              <a:spcBef>
                <a:spcPts val="0"/>
              </a:spcBef>
              <a:spcAft>
                <a:spcPts val="0"/>
              </a:spcAft>
              <a:defRPr/>
            </a:pPr>
            <a:r>
              <a:rPr lang="en-ZA" sz="4000" b="1" dirty="0">
                <a:ln w="1905"/>
                <a:solidFill>
                  <a:srgbClr val="00B0F0"/>
                </a:solidFill>
                <a:effectLst>
                  <a:innerShdw blurRad="69850" dist="43180" dir="5400000">
                    <a:srgbClr val="000000">
                      <a:alpha val="65000"/>
                    </a:srgbClr>
                  </a:innerShdw>
                </a:effectLst>
                <a:latin typeface="Calibri"/>
                <a:ea typeface="+mn-ea"/>
              </a:rPr>
              <a:t>AUDIT ACTION PLANS</a:t>
            </a:r>
            <a:endParaRPr lang="en-US" sz="4000" b="1" dirty="0">
              <a:ln w="1905"/>
              <a:solidFill>
                <a:srgbClr val="00B0F0"/>
              </a:solidFill>
              <a:effectLst>
                <a:innerShdw blurRad="69850" dist="43180" dir="5400000">
                  <a:srgbClr val="000000">
                    <a:alpha val="65000"/>
                  </a:srgbClr>
                </a:innerShdw>
              </a:effectLst>
              <a:latin typeface="Calibri"/>
              <a:ea typeface="+mn-ea"/>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66</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780273627"/>
      </p:ext>
    </p:extLst>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smtClean="0"/>
              <a:pPr>
                <a:defRPr/>
              </a:pPr>
              <a:t>67</a:t>
            </a:fld>
            <a:endParaRPr lang="en-US"/>
          </a:p>
        </p:txBody>
      </p:sp>
      <p:sp>
        <p:nvSpPr>
          <p:cNvPr id="3" name="Rectangle 2"/>
          <p:cNvSpPr/>
          <p:nvPr/>
        </p:nvSpPr>
        <p:spPr>
          <a:xfrm>
            <a:off x="304799" y="1508120"/>
            <a:ext cx="11523023" cy="3139321"/>
          </a:xfrm>
          <a:prstGeom prst="rect">
            <a:avLst/>
          </a:prstGeom>
        </p:spPr>
        <p:txBody>
          <a:bodyPr wrap="square">
            <a:spAutoFit/>
          </a:bodyPr>
          <a:lstStyle/>
          <a:p>
            <a:pPr>
              <a:lnSpc>
                <a:spcPct val="150000"/>
              </a:lnSpc>
              <a:spcAft>
                <a:spcPts val="0"/>
              </a:spcAft>
            </a:pPr>
            <a:r>
              <a:rPr lang="en-ZA" dirty="0" smtClean="0">
                <a:ea typeface="Calibri"/>
                <a:cs typeface="Times New Roman"/>
              </a:rPr>
              <a:t>The Fund held a Post Audit workshop on the 19</a:t>
            </a:r>
            <a:r>
              <a:rPr lang="en-ZA" baseline="30000" dirty="0" smtClean="0">
                <a:ea typeface="Calibri"/>
                <a:cs typeface="Times New Roman"/>
              </a:rPr>
              <a:t>th</a:t>
            </a:r>
            <a:r>
              <a:rPr lang="en-ZA" dirty="0" smtClean="0">
                <a:ea typeface="Calibri"/>
                <a:cs typeface="Times New Roman"/>
              </a:rPr>
              <a:t> to the 20</a:t>
            </a:r>
            <a:r>
              <a:rPr lang="en-ZA" baseline="30000" dirty="0" smtClean="0">
                <a:ea typeface="Calibri"/>
                <a:cs typeface="Times New Roman"/>
              </a:rPr>
              <a:t>th</a:t>
            </a:r>
            <a:r>
              <a:rPr lang="en-ZA" dirty="0" smtClean="0">
                <a:ea typeface="Calibri"/>
                <a:cs typeface="Times New Roman"/>
              </a:rPr>
              <a:t> September 2019 to discuss findings and develop adequate action plans.</a:t>
            </a:r>
          </a:p>
          <a:p>
            <a:pPr>
              <a:spcAft>
                <a:spcPts val="0"/>
              </a:spcAft>
            </a:pPr>
            <a:r>
              <a:rPr lang="en-ZA" dirty="0">
                <a:ea typeface="Calibri"/>
                <a:cs typeface="Times New Roman"/>
              </a:rPr>
              <a:t> </a:t>
            </a:r>
          </a:p>
          <a:p>
            <a:pPr>
              <a:spcAft>
                <a:spcPts val="0"/>
              </a:spcAft>
            </a:pPr>
            <a:r>
              <a:rPr lang="en-ZA" b="1" dirty="0">
                <a:ea typeface="Calibri"/>
                <a:cs typeface="Times New Roman"/>
              </a:rPr>
              <a:t>The process followed was as follows:</a:t>
            </a:r>
          </a:p>
          <a:p>
            <a:pPr marL="342900" lvl="0" indent="-342900">
              <a:lnSpc>
                <a:spcPct val="150000"/>
              </a:lnSpc>
              <a:spcAft>
                <a:spcPts val="0"/>
              </a:spcAft>
              <a:buFont typeface="Wingdings" panose="05000000000000000000" pitchFamily="2" charset="2"/>
              <a:buChar char="v"/>
            </a:pPr>
            <a:r>
              <a:rPr lang="en-ZA" dirty="0">
                <a:ea typeface="Calibri"/>
                <a:cs typeface="Times New Roman"/>
              </a:rPr>
              <a:t>Received presentations from Auditor-General and Internal Audit on the focus areas to improve audit opinion;</a:t>
            </a:r>
          </a:p>
          <a:p>
            <a:pPr marL="342900" lvl="0" indent="-342900">
              <a:lnSpc>
                <a:spcPct val="150000"/>
              </a:lnSpc>
              <a:spcAft>
                <a:spcPts val="0"/>
              </a:spcAft>
              <a:buFont typeface="Wingdings" panose="05000000000000000000" pitchFamily="2" charset="2"/>
              <a:buChar char="v"/>
            </a:pPr>
            <a:r>
              <a:rPr lang="en-ZA" dirty="0">
                <a:ea typeface="Calibri"/>
                <a:cs typeface="Times New Roman"/>
              </a:rPr>
              <a:t>Conducted root cause analysis for each finding;</a:t>
            </a:r>
          </a:p>
          <a:p>
            <a:pPr marL="342900" lvl="0" indent="-342900">
              <a:lnSpc>
                <a:spcPct val="150000"/>
              </a:lnSpc>
              <a:spcAft>
                <a:spcPts val="0"/>
              </a:spcAft>
              <a:buFont typeface="Wingdings" panose="05000000000000000000" pitchFamily="2" charset="2"/>
              <a:buChar char="v"/>
            </a:pPr>
            <a:r>
              <a:rPr lang="en-ZA" dirty="0">
                <a:ea typeface="Calibri"/>
                <a:cs typeface="Times New Roman"/>
              </a:rPr>
              <a:t>Developed overarching action plan to address other high risk areas;</a:t>
            </a:r>
          </a:p>
          <a:p>
            <a:pPr marL="342900" lvl="0" indent="-342900">
              <a:lnSpc>
                <a:spcPct val="150000"/>
              </a:lnSpc>
              <a:spcAft>
                <a:spcPts val="0"/>
              </a:spcAft>
              <a:buFont typeface="Wingdings" panose="05000000000000000000" pitchFamily="2" charset="2"/>
              <a:buChar char="v"/>
            </a:pPr>
            <a:r>
              <a:rPr lang="en-ZA" dirty="0">
                <a:ea typeface="Calibri"/>
                <a:cs typeface="Times New Roman"/>
              </a:rPr>
              <a:t>Developed main pillars to drive clean audit in support of the government priorities.</a:t>
            </a:r>
          </a:p>
        </p:txBody>
      </p:sp>
      <p:sp>
        <p:nvSpPr>
          <p:cNvPr id="4" name="TextBox 3"/>
          <p:cNvSpPr txBox="1"/>
          <p:nvPr/>
        </p:nvSpPr>
        <p:spPr>
          <a:xfrm>
            <a:off x="2185060" y="641268"/>
            <a:ext cx="8942119" cy="584775"/>
          </a:xfrm>
          <a:prstGeom prst="rect">
            <a:avLst/>
          </a:prstGeom>
          <a:noFill/>
        </p:spPr>
        <p:txBody>
          <a:bodyPr wrap="square" rtlCol="0">
            <a:spAutoFit/>
          </a:bodyPr>
          <a:lstStyle/>
          <a:p>
            <a:pPr algn="ctr"/>
            <a:r>
              <a:rPr lang="en-ZA" sz="3200" b="1" dirty="0" smtClean="0"/>
              <a:t>POST AUDIT WORKSHOP RECOMMENDATION</a:t>
            </a:r>
            <a:endParaRPr lang="en-ZA" sz="3200" b="1" dirty="0"/>
          </a:p>
        </p:txBody>
      </p:sp>
      <p:sp>
        <p:nvSpPr>
          <p:cNvPr id="5" name="TextBox 4"/>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67</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3127447583"/>
      </p:ext>
    </p:extLst>
  </p:cSld>
  <p:clrMapOvr>
    <a:masterClrMapping/>
  </p:clrMapOvr>
  <p:transition spd="slow">
    <p:circl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smtClean="0"/>
              <a:pPr>
                <a:defRPr/>
              </a:pPr>
              <a:t>68</a:t>
            </a:fld>
            <a:endParaRPr lang="en-US"/>
          </a:p>
        </p:txBody>
      </p:sp>
      <p:sp>
        <p:nvSpPr>
          <p:cNvPr id="4" name="Rectangle 3"/>
          <p:cNvSpPr/>
          <p:nvPr/>
        </p:nvSpPr>
        <p:spPr>
          <a:xfrm>
            <a:off x="296882" y="1793173"/>
            <a:ext cx="5854536" cy="47976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en-GB" sz="1200" b="1" dirty="0">
                <a:solidFill>
                  <a:prstClr val="black"/>
                </a:solidFill>
                <a:ea typeface="Calibri"/>
                <a:cs typeface="Times New Roman"/>
              </a:rPr>
              <a:t>. </a:t>
            </a:r>
            <a:endParaRPr lang="en-GB" sz="1200" b="1" dirty="0" smtClean="0">
              <a:solidFill>
                <a:prstClr val="black"/>
              </a:solidFill>
              <a:ea typeface="Calibri"/>
              <a:cs typeface="Times New Roman"/>
            </a:endParaRPr>
          </a:p>
          <a:p>
            <a:pPr lvl="0"/>
            <a:endParaRPr lang="en-GB" sz="1200" b="1" dirty="0">
              <a:solidFill>
                <a:prstClr val="black"/>
              </a:solidFill>
              <a:ea typeface="Calibri"/>
              <a:cs typeface="Times New Roman"/>
            </a:endParaRPr>
          </a:p>
          <a:p>
            <a:pPr lvl="0" algn="r"/>
            <a:endParaRPr lang="en-GB" sz="2400" b="1" dirty="0" smtClean="0">
              <a:solidFill>
                <a:prstClr val="black"/>
              </a:solidFill>
              <a:ea typeface="Calibri"/>
              <a:cs typeface="Times New Roman"/>
            </a:endParaRPr>
          </a:p>
          <a:p>
            <a:pPr lvl="0" algn="r"/>
            <a:endParaRPr lang="en-GB" sz="2400" b="1" dirty="0">
              <a:solidFill>
                <a:prstClr val="black"/>
              </a:solidFill>
              <a:ea typeface="Calibri"/>
              <a:cs typeface="Times New Roman"/>
            </a:endParaRPr>
          </a:p>
          <a:p>
            <a:pPr lvl="0" algn="r"/>
            <a:r>
              <a:rPr lang="en-GB" sz="2400" b="1" dirty="0" smtClean="0">
                <a:solidFill>
                  <a:prstClr val="black"/>
                </a:solidFill>
                <a:ea typeface="Calibri"/>
                <a:cs typeface="Times New Roman"/>
              </a:rPr>
              <a:t>   </a:t>
            </a:r>
            <a:endParaRPr lang="en-GB" sz="1400" b="1" dirty="0" smtClean="0">
              <a:solidFill>
                <a:prstClr val="black"/>
              </a:solidFill>
              <a:ea typeface="Calibri"/>
              <a:cs typeface="Times New Roman"/>
            </a:endParaRPr>
          </a:p>
          <a:p>
            <a:pPr lvl="0"/>
            <a:endParaRPr lang="en-GB" sz="1400" b="1" dirty="0">
              <a:solidFill>
                <a:prstClr val="black"/>
              </a:solidFill>
              <a:ea typeface="Calibri"/>
              <a:cs typeface="Times New Roman"/>
            </a:endParaRPr>
          </a:p>
          <a:p>
            <a:pPr lvl="0"/>
            <a:endParaRPr lang="en-GB" sz="1400" b="1" dirty="0" smtClean="0">
              <a:solidFill>
                <a:prstClr val="black"/>
              </a:solidFill>
              <a:ea typeface="Calibri"/>
              <a:cs typeface="Times New Roman"/>
            </a:endParaRPr>
          </a:p>
          <a:p>
            <a:pPr lvl="0"/>
            <a:endParaRPr lang="en-GB" sz="1400" b="1" dirty="0">
              <a:solidFill>
                <a:prstClr val="black"/>
              </a:solidFill>
              <a:ea typeface="Calibri"/>
              <a:cs typeface="Times New Roman"/>
            </a:endParaRPr>
          </a:p>
          <a:p>
            <a:pPr lvl="0"/>
            <a:endParaRPr lang="en-GB" sz="1400" b="1" dirty="0" smtClean="0">
              <a:solidFill>
                <a:prstClr val="black"/>
              </a:solidFill>
              <a:ea typeface="Calibri"/>
              <a:cs typeface="Times New Roman"/>
            </a:endParaRPr>
          </a:p>
          <a:p>
            <a:pPr lvl="0"/>
            <a:r>
              <a:rPr lang="en-GB" sz="1400" b="1" dirty="0" smtClean="0">
                <a:solidFill>
                  <a:prstClr val="black"/>
                </a:solidFill>
                <a:ea typeface="Calibri"/>
                <a:cs typeface="Times New Roman"/>
              </a:rPr>
              <a:t>1. </a:t>
            </a:r>
            <a:r>
              <a:rPr lang="en-GB" sz="1600" b="1" dirty="0" smtClean="0">
                <a:solidFill>
                  <a:prstClr val="black"/>
                </a:solidFill>
                <a:ea typeface="Calibri"/>
                <a:cs typeface="Times New Roman"/>
              </a:rPr>
              <a:t>QUALITY </a:t>
            </a:r>
            <a:r>
              <a:rPr lang="en-GB" sz="1600" b="1" dirty="0">
                <a:solidFill>
                  <a:prstClr val="black"/>
                </a:solidFill>
                <a:ea typeface="Calibri"/>
                <a:cs typeface="Times New Roman"/>
              </a:rPr>
              <a:t>OF FINANCIAL STATEMENTS:</a:t>
            </a:r>
            <a:r>
              <a:rPr lang="en-GB" sz="1600" dirty="0">
                <a:solidFill>
                  <a:prstClr val="black"/>
                </a:solidFill>
                <a:ea typeface="Calibri"/>
                <a:cs typeface="Times New Roman"/>
              </a:rPr>
              <a:t> </a:t>
            </a:r>
          </a:p>
          <a:p>
            <a:pPr marL="342900" lvl="0" indent="-342900">
              <a:buFont typeface="Wingdings"/>
              <a:buChar char=""/>
            </a:pPr>
            <a:endParaRPr lang="en-GB" sz="1600" dirty="0">
              <a:solidFill>
                <a:prstClr val="black"/>
              </a:solidFill>
              <a:ea typeface="Calibri"/>
              <a:cs typeface="Times New Roman"/>
            </a:endParaRPr>
          </a:p>
          <a:p>
            <a:pPr marL="342900" lvl="0" indent="-342900">
              <a:buFont typeface="Wingdings"/>
              <a:buChar char=""/>
            </a:pPr>
            <a:r>
              <a:rPr lang="en-GB" sz="1600" dirty="0" smtClean="0">
                <a:solidFill>
                  <a:prstClr val="black"/>
                </a:solidFill>
                <a:ea typeface="Calibri"/>
                <a:cs typeface="Times New Roman"/>
              </a:rPr>
              <a:t>Institute </a:t>
            </a:r>
            <a:r>
              <a:rPr lang="en-GB" sz="1600" dirty="0">
                <a:solidFill>
                  <a:prstClr val="black"/>
                </a:solidFill>
                <a:ea typeface="Calibri"/>
                <a:cs typeface="Times New Roman"/>
              </a:rPr>
              <a:t>Independent Committee to overseer the review of financial statements;</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Sign-off process by all sub-module owners.</a:t>
            </a:r>
            <a:endParaRPr lang="en-ZA" sz="1600" dirty="0">
              <a:solidFill>
                <a:prstClr val="black"/>
              </a:solidFill>
              <a:ea typeface="Calibri"/>
              <a:cs typeface="Times New Roman"/>
            </a:endParaRPr>
          </a:p>
          <a:p>
            <a:pPr lvl="0"/>
            <a:r>
              <a:rPr lang="en-ZA" sz="1600" dirty="0">
                <a:solidFill>
                  <a:prstClr val="black"/>
                </a:solidFill>
                <a:ea typeface="Calibri"/>
                <a:cs typeface="Times New Roman"/>
              </a:rPr>
              <a:t> </a:t>
            </a:r>
          </a:p>
          <a:p>
            <a:pPr lvl="0"/>
            <a:r>
              <a:rPr lang="en-GB" sz="1600" b="1" dirty="0">
                <a:solidFill>
                  <a:prstClr val="black"/>
                </a:solidFill>
                <a:ea typeface="Calibri"/>
                <a:cs typeface="Times New Roman"/>
              </a:rPr>
              <a:t>2. RECORD KEEPING:</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Monthly reconciliation for all process;</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Keep evidence for all line items on the financials</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lvl="0"/>
            <a:r>
              <a:rPr lang="en-GB" sz="1600" b="1" dirty="0">
                <a:solidFill>
                  <a:prstClr val="black"/>
                </a:solidFill>
                <a:ea typeface="Calibri"/>
                <a:cs typeface="Times New Roman"/>
              </a:rPr>
              <a:t>3. INVESTMENT: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Constant de-brief with AGSA on the GRAP interpretation;</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Monthly review of the client report;</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Auditing of SRI Companies</a:t>
            </a:r>
            <a:r>
              <a:rPr lang="en-GB" sz="1600" dirty="0" smtClean="0">
                <a:solidFill>
                  <a:prstClr val="black"/>
                </a:solidFill>
                <a:ea typeface="Calibri"/>
                <a:cs typeface="Times New Roman"/>
              </a:rPr>
              <a:t>.</a:t>
            </a:r>
          </a:p>
          <a:p>
            <a:pPr marL="342900" lvl="0" indent="-342900">
              <a:buFont typeface="Wingdings"/>
              <a:buChar char=""/>
            </a:pPr>
            <a:endParaRPr lang="en-GB" sz="1600" dirty="0">
              <a:solidFill>
                <a:prstClr val="black"/>
              </a:solidFill>
              <a:ea typeface="Calibri"/>
              <a:cs typeface="Times New Roman"/>
            </a:endParaRPr>
          </a:p>
          <a:p>
            <a:pPr lvl="0"/>
            <a:r>
              <a:rPr lang="en-GB" sz="1600" b="1" dirty="0" smtClean="0">
                <a:solidFill>
                  <a:prstClr val="black"/>
                </a:solidFill>
                <a:ea typeface="Calibri"/>
                <a:cs typeface="Times New Roman"/>
              </a:rPr>
              <a:t>4. </a:t>
            </a:r>
            <a:r>
              <a:rPr lang="en-GB" sz="1600" b="1" dirty="0">
                <a:solidFill>
                  <a:prstClr val="black"/>
                </a:solidFill>
                <a:ea typeface="Calibri"/>
                <a:cs typeface="Times New Roman"/>
              </a:rPr>
              <a:t>LAP:</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Proper record keeping of agreements and invoices;</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Improve accounting part of LAP invoices.</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endParaRPr lang="en-GB" sz="1600" dirty="0" smtClean="0">
              <a:solidFill>
                <a:prstClr val="black"/>
              </a:solidFill>
              <a:ea typeface="Calibri"/>
              <a:cs typeface="Times New Roman"/>
            </a:endParaRPr>
          </a:p>
          <a:p>
            <a:pPr marL="342900" lvl="0" indent="-342900">
              <a:buFont typeface="Wingdings"/>
              <a:buChar char=""/>
            </a:pPr>
            <a:endParaRPr lang="en-GB" sz="1200" dirty="0">
              <a:solidFill>
                <a:prstClr val="black"/>
              </a:solidFill>
              <a:ea typeface="Calibri"/>
              <a:cs typeface="Times New Roman"/>
            </a:endParaRPr>
          </a:p>
          <a:p>
            <a:pPr marL="342900" lvl="0" indent="-342900">
              <a:buFont typeface="Wingdings"/>
              <a:buChar char=""/>
            </a:pPr>
            <a:endParaRPr lang="en-GB" sz="1200" dirty="0" smtClean="0">
              <a:solidFill>
                <a:prstClr val="black"/>
              </a:solidFill>
              <a:ea typeface="Calibri"/>
              <a:cs typeface="Times New Roman"/>
            </a:endParaRPr>
          </a:p>
          <a:p>
            <a:pPr marL="342900" lvl="0" indent="-342900">
              <a:buFont typeface="Wingdings"/>
              <a:buChar char=""/>
            </a:pPr>
            <a:endParaRPr lang="en-GB" sz="1200" dirty="0">
              <a:solidFill>
                <a:prstClr val="black"/>
              </a:solidFill>
              <a:ea typeface="Calibri"/>
              <a:cs typeface="Times New Roman"/>
            </a:endParaRPr>
          </a:p>
          <a:p>
            <a:pPr marL="342900" lvl="0" indent="-342900">
              <a:buFont typeface="Wingdings"/>
              <a:buChar char=""/>
            </a:pPr>
            <a:endParaRPr lang="en-GB" sz="1200" dirty="0" smtClean="0">
              <a:solidFill>
                <a:prstClr val="black"/>
              </a:solidFill>
              <a:ea typeface="Calibri"/>
              <a:cs typeface="Times New Roman"/>
            </a:endParaRPr>
          </a:p>
          <a:p>
            <a:pPr marL="342900" lvl="0" indent="-342900">
              <a:buFont typeface="Wingdings"/>
              <a:buChar char=""/>
            </a:pPr>
            <a:endParaRPr lang="en-GB" sz="1200" dirty="0">
              <a:solidFill>
                <a:prstClr val="black"/>
              </a:solidFill>
              <a:ea typeface="Calibri"/>
              <a:cs typeface="Times New Roman"/>
            </a:endParaRPr>
          </a:p>
          <a:p>
            <a:pPr marL="342900" lvl="0" indent="-342900">
              <a:buFont typeface="Wingdings"/>
              <a:buChar char=""/>
            </a:pPr>
            <a:endParaRPr lang="en-GB" sz="1200" dirty="0" smtClean="0">
              <a:solidFill>
                <a:prstClr val="black"/>
              </a:solidFill>
              <a:ea typeface="Calibri"/>
              <a:cs typeface="Times New Roman"/>
            </a:endParaRPr>
          </a:p>
          <a:p>
            <a:pPr marL="342900" lvl="0" indent="-342900">
              <a:buFont typeface="Wingdings"/>
              <a:buChar char=""/>
            </a:pPr>
            <a:endParaRPr lang="en-ZA" sz="1200" dirty="0">
              <a:solidFill>
                <a:prstClr val="black"/>
              </a:solidFill>
              <a:ea typeface="Calibri"/>
              <a:cs typeface="Times New Roman"/>
            </a:endParaRPr>
          </a:p>
          <a:p>
            <a:pPr lvl="0"/>
            <a:r>
              <a:rPr lang="en-GB" sz="1200" dirty="0">
                <a:solidFill>
                  <a:prstClr val="black"/>
                </a:solidFill>
                <a:ea typeface="Calibri"/>
                <a:cs typeface="Times New Roman"/>
              </a:rPr>
              <a:t> </a:t>
            </a:r>
            <a:endParaRPr lang="en-ZA" sz="1200" dirty="0">
              <a:solidFill>
                <a:prstClr val="black"/>
              </a:solidFill>
              <a:ea typeface="Calibri"/>
              <a:cs typeface="Times New Roman"/>
            </a:endParaRPr>
          </a:p>
        </p:txBody>
      </p:sp>
      <p:sp>
        <p:nvSpPr>
          <p:cNvPr id="5" name="Rectangle 4"/>
          <p:cNvSpPr/>
          <p:nvPr/>
        </p:nvSpPr>
        <p:spPr>
          <a:xfrm>
            <a:off x="6151417" y="1793173"/>
            <a:ext cx="5664531" cy="47976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en-GB" sz="1600" b="1" dirty="0" smtClean="0">
                <a:solidFill>
                  <a:prstClr val="black"/>
                </a:solidFill>
                <a:ea typeface="Calibri"/>
                <a:cs typeface="Times New Roman"/>
              </a:rPr>
              <a:t>5</a:t>
            </a:r>
            <a:r>
              <a:rPr lang="en-GB" sz="1600" b="1" dirty="0">
                <a:solidFill>
                  <a:prstClr val="black"/>
                </a:solidFill>
                <a:ea typeface="Calibri"/>
                <a:cs typeface="Times New Roman"/>
              </a:rPr>
              <a:t>. INTERNAL CONTROL (Control Self Assessment):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To utilise Internal Audit dashboard for key controls;</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Re-train Officials on CSA.</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lvl="0"/>
            <a:r>
              <a:rPr lang="en-GB" sz="1600" b="1" dirty="0">
                <a:solidFill>
                  <a:prstClr val="black"/>
                </a:solidFill>
                <a:ea typeface="Calibri"/>
                <a:cs typeface="Times New Roman"/>
              </a:rPr>
              <a:t>6. IRREGULAR EXPENDITURE:</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Arrange a training with National Treasury;</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Re-work on the irregular expenditure process flow.</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lvl="0"/>
            <a:r>
              <a:rPr lang="en-GB" sz="1600" b="1" dirty="0">
                <a:solidFill>
                  <a:prstClr val="black"/>
                </a:solidFill>
                <a:ea typeface="Calibri"/>
                <a:cs typeface="Times New Roman"/>
              </a:rPr>
              <a:t>7. GOVERNANCE:</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Improve leadership role;</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Constant meetings for each Directorate to discuss findings;</a:t>
            </a:r>
            <a:endParaRPr lang="en-ZA" sz="1600" dirty="0">
              <a:solidFill>
                <a:prstClr val="black"/>
              </a:solidFill>
              <a:ea typeface="Calibri"/>
              <a:cs typeface="Times New Roman"/>
            </a:endParaRPr>
          </a:p>
          <a:p>
            <a:pPr lvl="0"/>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lvl="0"/>
            <a:r>
              <a:rPr lang="en-GB" sz="1600" b="1" dirty="0">
                <a:solidFill>
                  <a:prstClr val="black"/>
                </a:solidFill>
                <a:ea typeface="Calibri"/>
                <a:cs typeface="Times New Roman"/>
              </a:rPr>
              <a:t>8. CONSEQUENCE MANAGEMENT: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lvl="0" indent="-342900">
              <a:buFont typeface="Wingdings"/>
              <a:buChar char=""/>
            </a:pPr>
            <a:r>
              <a:rPr lang="en-GB" sz="1600" dirty="0">
                <a:solidFill>
                  <a:prstClr val="black"/>
                </a:solidFill>
                <a:ea typeface="Calibri"/>
                <a:cs typeface="Times New Roman"/>
              </a:rPr>
              <a:t>Training on Public Audit Act</a:t>
            </a:r>
            <a:r>
              <a:rPr lang="en-GB" sz="1600" dirty="0" smtClean="0">
                <a:solidFill>
                  <a:prstClr val="black"/>
                </a:solidFill>
                <a:ea typeface="Calibri"/>
                <a:cs typeface="Times New Roman"/>
              </a:rPr>
              <a:t>;</a:t>
            </a:r>
          </a:p>
          <a:p>
            <a:pPr marL="342900" lvl="0" indent="-342900">
              <a:buFont typeface="Wingdings"/>
              <a:buChar char=""/>
            </a:pPr>
            <a:r>
              <a:rPr lang="en-GB" sz="1600" dirty="0" smtClean="0">
                <a:solidFill>
                  <a:prstClr val="black"/>
                </a:solidFill>
                <a:ea typeface="Calibri"/>
                <a:cs typeface="Times New Roman"/>
              </a:rPr>
              <a:t>Implementation of the new guidelines on irregular expenditure.</a:t>
            </a:r>
            <a:endParaRPr lang="en-ZA" sz="1600" dirty="0">
              <a:solidFill>
                <a:prstClr val="black"/>
              </a:solidFill>
              <a:ea typeface="Calibri"/>
              <a:cs typeface="Times New Roman"/>
            </a:endParaRPr>
          </a:p>
          <a:p>
            <a:pPr lvl="0"/>
            <a:endParaRPr lang="en-GB" sz="1600" dirty="0">
              <a:solidFill>
                <a:prstClr val="black"/>
              </a:solidFill>
              <a:ea typeface="Calibri"/>
              <a:cs typeface="Times New Roman"/>
            </a:endParaRPr>
          </a:p>
          <a:p>
            <a:pPr lvl="0"/>
            <a:r>
              <a:rPr lang="en-GB" sz="1600" dirty="0" smtClean="0">
                <a:solidFill>
                  <a:prstClr val="black"/>
                </a:solidFill>
                <a:ea typeface="Calibri"/>
                <a:cs typeface="Times New Roman"/>
              </a:rPr>
              <a:t> </a:t>
            </a:r>
            <a:endParaRPr lang="en-ZA" sz="1600" dirty="0">
              <a:solidFill>
                <a:prstClr val="black"/>
              </a:solidFill>
              <a:ea typeface="Calibri"/>
              <a:cs typeface="Times New Roman"/>
            </a:endParaRPr>
          </a:p>
        </p:txBody>
      </p:sp>
      <p:sp>
        <p:nvSpPr>
          <p:cNvPr id="6" name="Rounded Rectangle 5"/>
          <p:cNvSpPr/>
          <p:nvPr/>
        </p:nvSpPr>
        <p:spPr>
          <a:xfrm>
            <a:off x="296882" y="1353787"/>
            <a:ext cx="11519067" cy="4393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The Fund has adopted the following pillars to drive operation clean audit review for the next two years:</a:t>
            </a:r>
            <a:endParaRPr lang="en-ZA" b="1" dirty="0">
              <a:solidFill>
                <a:schemeClr val="tx1"/>
              </a:solidFill>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68</a:t>
            </a:r>
            <a:endParaRPr lang="en-ZA" sz="1200" dirty="0">
              <a:solidFill>
                <a:prstClr val="black"/>
              </a:solidFill>
              <a:latin typeface="Calibri"/>
              <a:ea typeface="+mn-ea"/>
            </a:endParaRPr>
          </a:p>
        </p:txBody>
      </p:sp>
      <p:sp>
        <p:nvSpPr>
          <p:cNvPr id="8" name="Rectangle 7"/>
          <p:cNvSpPr/>
          <p:nvPr/>
        </p:nvSpPr>
        <p:spPr>
          <a:xfrm>
            <a:off x="1140032" y="412751"/>
            <a:ext cx="9566151" cy="584775"/>
          </a:xfrm>
          <a:prstGeom prst="rect">
            <a:avLst/>
          </a:prstGeom>
        </p:spPr>
        <p:txBody>
          <a:bodyPr wrap="square">
            <a:spAutoFit/>
          </a:bodyPr>
          <a:lstStyle/>
          <a:p>
            <a:pPr lvl="0" algn="ctr"/>
            <a:r>
              <a:rPr lang="en-GB" sz="3200" b="1" dirty="0">
                <a:solidFill>
                  <a:prstClr val="black"/>
                </a:solidFill>
                <a:ea typeface="Calibri"/>
                <a:cs typeface="Times New Roman"/>
              </a:rPr>
              <a:t>CLEAN AUDIT PILLARS</a:t>
            </a:r>
          </a:p>
        </p:txBody>
      </p:sp>
    </p:spTree>
    <p:extLst>
      <p:ext uri="{BB962C8B-B14F-4D97-AF65-F5344CB8AC3E}">
        <p14:creationId xmlns:p14="http://schemas.microsoft.com/office/powerpoint/2010/main" xmlns="" val="4124535932"/>
      </p:ext>
    </p:extLst>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smtClean="0"/>
              <a:pPr>
                <a:defRPr/>
              </a:pPr>
              <a:t>69</a:t>
            </a:fld>
            <a:endParaRPr lang="en-US"/>
          </a:p>
        </p:txBody>
      </p:sp>
      <p:sp>
        <p:nvSpPr>
          <p:cNvPr id="3" name="Rectangle 2"/>
          <p:cNvSpPr/>
          <p:nvPr/>
        </p:nvSpPr>
        <p:spPr>
          <a:xfrm>
            <a:off x="344383" y="1486710"/>
            <a:ext cx="11415817" cy="4385816"/>
          </a:xfrm>
          <a:prstGeom prst="rect">
            <a:avLst/>
          </a:prstGeom>
        </p:spPr>
        <p:txBody>
          <a:bodyPr wrap="square">
            <a:spAutoFit/>
          </a:bodyPr>
          <a:lstStyle/>
          <a:p>
            <a:pPr lvl="0"/>
            <a:r>
              <a:rPr lang="en-ZA" b="1" dirty="0" smtClean="0">
                <a:solidFill>
                  <a:prstClr val="black"/>
                </a:solidFill>
                <a:ea typeface="Calibri"/>
                <a:cs typeface="Times New Roman"/>
              </a:rPr>
              <a:t>The </a:t>
            </a:r>
            <a:r>
              <a:rPr lang="en-ZA" b="1" dirty="0">
                <a:solidFill>
                  <a:prstClr val="black"/>
                </a:solidFill>
                <a:ea typeface="Calibri"/>
                <a:cs typeface="Times New Roman"/>
              </a:rPr>
              <a:t>Fund has instituted a C</a:t>
            </a:r>
            <a:r>
              <a:rPr lang="en-ZA" b="1" dirty="0" smtClean="0">
                <a:solidFill>
                  <a:prstClr val="black"/>
                </a:solidFill>
                <a:ea typeface="Calibri"/>
                <a:cs typeface="Times New Roman"/>
              </a:rPr>
              <a:t>lean Audit </a:t>
            </a:r>
            <a:r>
              <a:rPr lang="en-ZA" b="1" dirty="0">
                <a:solidFill>
                  <a:prstClr val="black"/>
                </a:solidFill>
                <a:ea typeface="Calibri"/>
                <a:cs typeface="Times New Roman"/>
              </a:rPr>
              <a:t>Committee to drive main pillars of the </a:t>
            </a:r>
            <a:r>
              <a:rPr lang="en-ZA" b="1" dirty="0" smtClean="0">
                <a:solidFill>
                  <a:prstClr val="black"/>
                </a:solidFill>
                <a:ea typeface="Calibri"/>
                <a:cs typeface="Times New Roman"/>
              </a:rPr>
              <a:t>Fund</a:t>
            </a:r>
            <a:r>
              <a:rPr lang="en-ZA" dirty="0">
                <a:solidFill>
                  <a:prstClr val="black"/>
                </a:solidFill>
                <a:ea typeface="Calibri"/>
                <a:cs typeface="Times New Roman"/>
              </a:rPr>
              <a:t>:</a:t>
            </a:r>
            <a:endParaRPr lang="en-ZA" dirty="0" smtClean="0">
              <a:solidFill>
                <a:prstClr val="black"/>
              </a:solidFill>
              <a:ea typeface="Calibri"/>
              <a:cs typeface="Times New Roman"/>
            </a:endParaRPr>
          </a:p>
          <a:p>
            <a:pPr marL="285750" lvl="0" indent="-285750">
              <a:buFont typeface="Wingdings" panose="05000000000000000000" pitchFamily="2" charset="2"/>
              <a:buChar char="v"/>
            </a:pPr>
            <a:endParaRPr lang="en-ZA" dirty="0">
              <a:solidFill>
                <a:prstClr val="black"/>
              </a:solidFill>
              <a:ea typeface="Calibri"/>
              <a:cs typeface="Times New Roman"/>
            </a:endParaRPr>
          </a:p>
          <a:p>
            <a:pPr marL="285750" lvl="0" indent="-285750">
              <a:lnSpc>
                <a:spcPct val="150000"/>
              </a:lnSpc>
              <a:buFont typeface="Wingdings" panose="05000000000000000000" pitchFamily="2" charset="2"/>
              <a:buChar char="§"/>
            </a:pPr>
            <a:r>
              <a:rPr lang="en-ZA" dirty="0">
                <a:solidFill>
                  <a:prstClr val="black"/>
                </a:solidFill>
                <a:ea typeface="Calibri"/>
                <a:cs typeface="Times New Roman"/>
              </a:rPr>
              <a:t>The Committee will </a:t>
            </a:r>
            <a:r>
              <a:rPr lang="en-ZA" dirty="0" smtClean="0">
                <a:solidFill>
                  <a:prstClr val="black"/>
                </a:solidFill>
                <a:ea typeface="Calibri"/>
                <a:cs typeface="Times New Roman"/>
              </a:rPr>
              <a:t>be chaired by the Chief Operation Officer (COO).</a:t>
            </a:r>
          </a:p>
          <a:p>
            <a:pPr marL="285750" lvl="0" indent="-285750">
              <a:lnSpc>
                <a:spcPct val="150000"/>
              </a:lnSpc>
              <a:buFont typeface="Wingdings" panose="05000000000000000000" pitchFamily="2" charset="2"/>
              <a:buChar char="§"/>
            </a:pPr>
            <a:r>
              <a:rPr lang="en-ZA" dirty="0" smtClean="0">
                <a:solidFill>
                  <a:prstClr val="black"/>
                </a:solidFill>
                <a:ea typeface="Calibri"/>
                <a:cs typeface="Times New Roman"/>
              </a:rPr>
              <a:t>It will meet </a:t>
            </a:r>
            <a:r>
              <a:rPr lang="en-ZA" dirty="0">
                <a:solidFill>
                  <a:prstClr val="black"/>
                </a:solidFill>
                <a:ea typeface="Calibri"/>
                <a:cs typeface="Times New Roman"/>
              </a:rPr>
              <a:t>on a monthly basis and report to </a:t>
            </a:r>
            <a:r>
              <a:rPr lang="en-ZA" dirty="0" smtClean="0">
                <a:solidFill>
                  <a:prstClr val="black"/>
                </a:solidFill>
                <a:ea typeface="Calibri"/>
                <a:cs typeface="Times New Roman"/>
              </a:rPr>
              <a:t>EXCO.</a:t>
            </a:r>
          </a:p>
          <a:p>
            <a:pPr marL="285750" lvl="0" indent="-285750">
              <a:lnSpc>
                <a:spcPct val="150000"/>
              </a:lnSpc>
              <a:buFont typeface="Wingdings" panose="05000000000000000000" pitchFamily="2" charset="2"/>
              <a:buChar char="§"/>
            </a:pPr>
            <a:r>
              <a:rPr lang="en-ZA" dirty="0" smtClean="0">
                <a:solidFill>
                  <a:prstClr val="black"/>
                </a:solidFill>
                <a:ea typeface="Calibri"/>
                <a:cs typeface="Times New Roman"/>
              </a:rPr>
              <a:t>The </a:t>
            </a:r>
            <a:r>
              <a:rPr lang="en-ZA" dirty="0">
                <a:solidFill>
                  <a:prstClr val="black"/>
                </a:solidFill>
                <a:ea typeface="Calibri"/>
                <a:cs typeface="Times New Roman"/>
              </a:rPr>
              <a:t>consolidated report will also serve at the Board and </a:t>
            </a:r>
            <a:r>
              <a:rPr lang="en-ZA" dirty="0" smtClean="0">
                <a:solidFill>
                  <a:prstClr val="black"/>
                </a:solidFill>
                <a:ea typeface="Calibri"/>
                <a:cs typeface="Times New Roman"/>
              </a:rPr>
              <a:t>Departmental EXCO.</a:t>
            </a:r>
          </a:p>
          <a:p>
            <a:pPr marL="285750" lvl="0" indent="-285750">
              <a:lnSpc>
                <a:spcPct val="150000"/>
              </a:lnSpc>
              <a:buFont typeface="Wingdings" panose="05000000000000000000" pitchFamily="2" charset="2"/>
              <a:buChar char="§"/>
            </a:pPr>
            <a:r>
              <a:rPr lang="en-ZA" dirty="0" smtClean="0">
                <a:solidFill>
                  <a:prstClr val="black"/>
                </a:solidFill>
                <a:ea typeface="Calibri"/>
                <a:cs typeface="Times New Roman"/>
              </a:rPr>
              <a:t>The Committee will report to:</a:t>
            </a:r>
          </a:p>
          <a:p>
            <a:pPr marL="742950" lvl="1" indent="-285750">
              <a:lnSpc>
                <a:spcPct val="150000"/>
              </a:lnSpc>
              <a:buFont typeface="Arial" panose="020B0604020202020204" pitchFamily="34" charset="0"/>
              <a:buChar char="•"/>
            </a:pPr>
            <a:r>
              <a:rPr lang="en-ZA" dirty="0" smtClean="0">
                <a:solidFill>
                  <a:prstClr val="black"/>
                </a:solidFill>
                <a:ea typeface="Calibri"/>
                <a:cs typeface="Times New Roman"/>
              </a:rPr>
              <a:t>The Director-General on a monthly basis; and </a:t>
            </a:r>
          </a:p>
          <a:p>
            <a:pPr marL="742950" lvl="1" indent="-285750">
              <a:lnSpc>
                <a:spcPct val="150000"/>
              </a:lnSpc>
              <a:buFont typeface="Arial" panose="020B0604020202020204" pitchFamily="34" charset="0"/>
              <a:buChar char="•"/>
            </a:pPr>
            <a:r>
              <a:rPr lang="en-ZA" dirty="0" smtClean="0">
                <a:solidFill>
                  <a:prstClr val="black"/>
                </a:solidFill>
                <a:ea typeface="Calibri"/>
                <a:cs typeface="Times New Roman"/>
              </a:rPr>
              <a:t>Risk and Audit Committee on progress</a:t>
            </a:r>
          </a:p>
          <a:p>
            <a:pPr marL="285750" lvl="0" indent="-285750">
              <a:lnSpc>
                <a:spcPct val="150000"/>
              </a:lnSpc>
              <a:buFont typeface="Wingdings" panose="05000000000000000000" pitchFamily="2" charset="2"/>
              <a:buChar char="§"/>
            </a:pPr>
            <a:r>
              <a:rPr lang="en-ZA" dirty="0" smtClean="0">
                <a:solidFill>
                  <a:prstClr val="black"/>
                </a:solidFill>
                <a:ea typeface="Calibri"/>
                <a:cs typeface="Times New Roman"/>
              </a:rPr>
              <a:t>The </a:t>
            </a:r>
            <a:r>
              <a:rPr lang="en-ZA" dirty="0">
                <a:solidFill>
                  <a:prstClr val="black"/>
                </a:solidFill>
                <a:ea typeface="Calibri"/>
                <a:cs typeface="Times New Roman"/>
              </a:rPr>
              <a:t>Committee will also perform thorough review of the annual financial statement and recommend them to other structures</a:t>
            </a:r>
            <a:r>
              <a:rPr lang="en-ZA" dirty="0" smtClean="0">
                <a:solidFill>
                  <a:prstClr val="black"/>
                </a:solidFill>
                <a:ea typeface="Calibri"/>
                <a:cs typeface="Times New Roman"/>
              </a:rPr>
              <a:t>.</a:t>
            </a:r>
          </a:p>
          <a:p>
            <a:pPr marL="285750" lvl="0" indent="-285750">
              <a:lnSpc>
                <a:spcPct val="150000"/>
              </a:lnSpc>
              <a:buFont typeface="Wingdings" panose="05000000000000000000" pitchFamily="2" charset="2"/>
              <a:buChar char="§"/>
            </a:pPr>
            <a:r>
              <a:rPr lang="en-ZA" dirty="0" smtClean="0">
                <a:solidFill>
                  <a:prstClr val="black"/>
                </a:solidFill>
                <a:ea typeface="Calibri"/>
                <a:cs typeface="Times New Roman"/>
              </a:rPr>
              <a:t>The </a:t>
            </a:r>
            <a:r>
              <a:rPr lang="en-ZA" dirty="0">
                <a:solidFill>
                  <a:prstClr val="black"/>
                </a:solidFill>
                <a:ea typeface="Calibri"/>
                <a:cs typeface="Times New Roman"/>
              </a:rPr>
              <a:t>Committee will oversee the implementation of the control self-assessment for each </a:t>
            </a:r>
            <a:r>
              <a:rPr lang="en-ZA" dirty="0" smtClean="0">
                <a:solidFill>
                  <a:prstClr val="black"/>
                </a:solidFill>
                <a:ea typeface="Calibri"/>
                <a:cs typeface="Times New Roman"/>
              </a:rPr>
              <a:t>Directorate.</a:t>
            </a:r>
            <a:endParaRPr lang="en-ZA" sz="2000" dirty="0"/>
          </a:p>
        </p:txBody>
      </p:sp>
      <p:sp>
        <p:nvSpPr>
          <p:cNvPr id="4" name="Rectangle 3"/>
          <p:cNvSpPr/>
          <p:nvPr/>
        </p:nvSpPr>
        <p:spPr>
          <a:xfrm>
            <a:off x="985651" y="734011"/>
            <a:ext cx="10774549" cy="584775"/>
          </a:xfrm>
          <a:prstGeom prst="rect">
            <a:avLst/>
          </a:prstGeom>
        </p:spPr>
        <p:txBody>
          <a:bodyPr wrap="square">
            <a:spAutoFit/>
          </a:bodyPr>
          <a:lstStyle/>
          <a:p>
            <a:pPr lvl="0" algn="ctr"/>
            <a:r>
              <a:rPr lang="en-ZA" sz="3200" b="1" dirty="0">
                <a:solidFill>
                  <a:prstClr val="black"/>
                </a:solidFill>
                <a:ea typeface="Calibri"/>
                <a:cs typeface="Times New Roman"/>
              </a:rPr>
              <a:t>CLEAN AUDIT </a:t>
            </a:r>
            <a:r>
              <a:rPr lang="en-ZA" sz="3200" b="1" dirty="0" smtClean="0">
                <a:solidFill>
                  <a:prstClr val="black"/>
                </a:solidFill>
                <a:ea typeface="Calibri"/>
                <a:cs typeface="Times New Roman"/>
              </a:rPr>
              <a:t>GOVERNANCE</a:t>
            </a:r>
            <a:endParaRPr lang="en-ZA" sz="3200" b="1" dirty="0">
              <a:solidFill>
                <a:prstClr val="black"/>
              </a:solidFill>
              <a:ea typeface="Calibri"/>
              <a:cs typeface="Times New Roman"/>
            </a:endParaRPr>
          </a:p>
        </p:txBody>
      </p:sp>
      <p:sp>
        <p:nvSpPr>
          <p:cNvPr id="5" name="TextBox 4"/>
          <p:cNvSpPr txBox="1"/>
          <p:nvPr/>
        </p:nvSpPr>
        <p:spPr>
          <a:xfrm>
            <a:off x="11273368" y="274639"/>
            <a:ext cx="486833" cy="276999"/>
          </a:xfrm>
          <a:prstGeom prst="rect">
            <a:avLst/>
          </a:prstGeom>
          <a:solidFill>
            <a:schemeClr val="accent2"/>
          </a:solidFill>
        </p:spPr>
        <p:txBody>
          <a:bodyPr>
            <a:spAutoFit/>
          </a:bodyPr>
          <a:lstStyle/>
          <a:p>
            <a:pPr defTabSz="914400" eaLnBrk="1" fontAlgn="auto" hangingPunct="1">
              <a:spcBef>
                <a:spcPts val="0"/>
              </a:spcBef>
              <a:spcAft>
                <a:spcPts val="0"/>
              </a:spcAft>
              <a:defRPr/>
            </a:pPr>
            <a:r>
              <a:rPr lang="en-ZA" sz="1200" dirty="0" smtClean="0">
                <a:solidFill>
                  <a:prstClr val="black"/>
                </a:solidFill>
                <a:latin typeface="Calibri"/>
                <a:ea typeface="+mn-ea"/>
              </a:rPr>
              <a:t>69</a:t>
            </a:r>
            <a:endParaRPr lang="en-ZA" sz="1200" dirty="0">
              <a:solidFill>
                <a:prstClr val="black"/>
              </a:solidFill>
              <a:latin typeface="Calibri"/>
              <a:ea typeface="+mn-ea"/>
            </a:endParaRPr>
          </a:p>
        </p:txBody>
      </p:sp>
    </p:spTree>
    <p:extLst>
      <p:ext uri="{BB962C8B-B14F-4D97-AF65-F5344CB8AC3E}">
        <p14:creationId xmlns:p14="http://schemas.microsoft.com/office/powerpoint/2010/main" xmlns="" val="2417414823"/>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a:t>
            </a:fld>
            <a:endParaRPr lang="en-US" dirty="0"/>
          </a:p>
        </p:txBody>
      </p:sp>
      <p:sp>
        <p:nvSpPr>
          <p:cNvPr id="5" name="Rectangle 4"/>
          <p:cNvSpPr/>
          <p:nvPr/>
        </p:nvSpPr>
        <p:spPr>
          <a:xfrm>
            <a:off x="431423" y="3068960"/>
            <a:ext cx="11329257"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INTERNAL AUDIT REPORT </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34" y="40510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a:t>
            </a:r>
            <a:endParaRPr lang="en-ZA" sz="1200" dirty="0">
              <a:solidFill>
                <a:prstClr val="black"/>
              </a:solidFill>
            </a:endParaRPr>
          </a:p>
        </p:txBody>
      </p:sp>
    </p:spTree>
    <p:extLst>
      <p:ext uri="{BB962C8B-B14F-4D97-AF65-F5344CB8AC3E}">
        <p14:creationId xmlns:p14="http://schemas.microsoft.com/office/powerpoint/2010/main" xmlns="" val="2265600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2291" name="Title 1"/>
          <p:cNvSpPr txBox="1">
            <a:spLocks/>
          </p:cNvSpPr>
          <p:nvPr/>
        </p:nvSpPr>
        <p:spPr bwMode="auto">
          <a:xfrm>
            <a:off x="8112224" y="4602276"/>
            <a:ext cx="4079776" cy="541338"/>
          </a:xfrm>
          <a:prstGeom prst="rect">
            <a:avLst/>
          </a:prstGeom>
          <a:noFill/>
          <a:ln w="9525">
            <a:noFill/>
            <a:miter lim="800000"/>
            <a:headEnd/>
            <a:tailEnd/>
          </a:ln>
        </p:spPr>
        <p:txBody>
          <a:bodyPr anchor="ctr"/>
          <a:lstStyle/>
          <a:p>
            <a:pPr defTabSz="457200" fontAlgn="base">
              <a:spcBef>
                <a:spcPct val="0"/>
              </a:spcBef>
              <a:spcAft>
                <a:spcPct val="0"/>
              </a:spcAft>
            </a:pPr>
            <a:r>
              <a:rPr lang="en-US" sz="3600" b="1" dirty="0">
                <a:solidFill>
                  <a:srgbClr val="FFAB16"/>
                </a:solidFill>
                <a:latin typeface="Arial" charset="0"/>
                <a:cs typeface="Arial" charset="0"/>
              </a:rPr>
              <a:t>Thank</a:t>
            </a:r>
            <a:r>
              <a:rPr lang="en-US" sz="2000" b="1" dirty="0">
                <a:solidFill>
                  <a:srgbClr val="FFAB16"/>
                </a:solidFill>
                <a:latin typeface="Arial" charset="0"/>
                <a:cs typeface="Arial" charset="0"/>
              </a:rPr>
              <a:t> </a:t>
            </a:r>
            <a:r>
              <a:rPr lang="en-US" sz="3600" b="1" dirty="0" smtClean="0">
                <a:solidFill>
                  <a:srgbClr val="FFAB16"/>
                </a:solidFill>
                <a:latin typeface="Arial" charset="0"/>
                <a:cs typeface="Arial" charset="0"/>
              </a:rPr>
              <a:t>You</a:t>
            </a:r>
            <a:r>
              <a:rPr lang="en-US" sz="2000" b="1" dirty="0" smtClean="0">
                <a:solidFill>
                  <a:srgbClr val="FFAB16"/>
                </a:solidFill>
                <a:latin typeface="Arial" charset="0"/>
                <a:cs typeface="Arial" charset="0"/>
              </a:rPr>
              <a:t>…</a:t>
            </a:r>
            <a:endParaRPr lang="en-US" sz="2000" b="1" dirty="0">
              <a:solidFill>
                <a:srgbClr val="FFAB16"/>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70</a:t>
            </a:fld>
            <a:endParaRPr lang="en-US" dirty="0"/>
          </a:p>
        </p:txBody>
      </p:sp>
      <p:sp>
        <p:nvSpPr>
          <p:cNvPr id="7" name="TextBox 6"/>
          <p:cNvSpPr txBox="1"/>
          <p:nvPr/>
        </p:nvSpPr>
        <p:spPr>
          <a:xfrm>
            <a:off x="11207355" y="292016"/>
            <a:ext cx="501372" cy="276999"/>
          </a:xfrm>
          <a:prstGeom prst="rect">
            <a:avLst/>
          </a:prstGeom>
          <a:solidFill>
            <a:schemeClr val="accent2"/>
          </a:solidFill>
        </p:spPr>
        <p:txBody>
          <a:bodyPr wrap="square" rtlCol="0">
            <a:spAutoFit/>
          </a:bodyPr>
          <a:lstStyle/>
          <a:p>
            <a:r>
              <a:rPr lang="en-ZA" sz="1200" dirty="0" smtClean="0">
                <a:solidFill>
                  <a:prstClr val="black"/>
                </a:solidFill>
              </a:rPr>
              <a:t>70</a:t>
            </a:r>
            <a:endParaRPr lang="en-ZA" sz="1200" dirty="0">
              <a:solidFill>
                <a:prstClr val="black"/>
              </a:solidFill>
            </a:endParaRPr>
          </a:p>
        </p:txBody>
      </p:sp>
    </p:spTree>
    <p:extLst>
      <p:ext uri="{BB962C8B-B14F-4D97-AF65-F5344CB8AC3E}">
        <p14:creationId xmlns:p14="http://schemas.microsoft.com/office/powerpoint/2010/main" xmlns="" val="141624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8</a:t>
            </a:fld>
            <a:endParaRPr lang="en-US" dirty="0"/>
          </a:p>
        </p:txBody>
      </p:sp>
      <p:sp>
        <p:nvSpPr>
          <p:cNvPr id="3" name="Rectangle 2"/>
          <p:cNvSpPr/>
          <p:nvPr/>
        </p:nvSpPr>
        <p:spPr>
          <a:xfrm>
            <a:off x="249483" y="1412776"/>
            <a:ext cx="3633849" cy="5121402"/>
          </a:xfrm>
          <a:prstGeom prst="rect">
            <a:avLst/>
          </a:prstGeom>
        </p:spPr>
        <p:txBody>
          <a:bodyPr wrap="square">
            <a:spAutoFit/>
          </a:bodyPr>
          <a:lstStyle/>
          <a:p>
            <a:pPr marL="342900" indent="-342900">
              <a:buSzPts val="1100"/>
              <a:buFont typeface="+mj-lt"/>
              <a:buAutoNum type="arabicPeriod"/>
            </a:pPr>
            <a:endParaRPr lang="en-US" sz="1400" b="1" dirty="0" smtClean="0">
              <a:solidFill>
                <a:prstClr val="black"/>
              </a:solidFill>
              <a:ea typeface="Times New Roman"/>
            </a:endParaRPr>
          </a:p>
          <a:p>
            <a:pPr marL="342900" indent="-342900">
              <a:buSzPts val="1100"/>
              <a:buFont typeface="+mj-lt"/>
              <a:buAutoNum type="arabicPeriod"/>
            </a:pPr>
            <a:endParaRPr lang="en-US" sz="1400" b="1" dirty="0">
              <a:solidFill>
                <a:prstClr val="black"/>
              </a:solidFill>
              <a:ea typeface="Times New Roman"/>
            </a:endParaRPr>
          </a:p>
          <a:p>
            <a:pPr marL="342900" indent="-342900">
              <a:buSzPts val="1100"/>
              <a:buFont typeface="+mj-lt"/>
              <a:buAutoNum type="arabicPeriod"/>
            </a:pPr>
            <a:r>
              <a:rPr lang="en-US" sz="1400" b="1" dirty="0" smtClean="0">
                <a:solidFill>
                  <a:prstClr val="black"/>
                </a:solidFill>
                <a:ea typeface="Times New Roman"/>
              </a:rPr>
              <a:t>Audit Objective </a:t>
            </a:r>
            <a:endParaRPr lang="en-ZA" sz="1400" dirty="0">
              <a:solidFill>
                <a:prstClr val="black"/>
              </a:solidFill>
              <a:ea typeface="Times New Roman"/>
            </a:endParaRPr>
          </a:p>
          <a:p>
            <a:pPr algn="just"/>
            <a:r>
              <a:rPr lang="en-GB" sz="1400" b="1" dirty="0">
                <a:solidFill>
                  <a:prstClr val="black"/>
                </a:solidFill>
              </a:rPr>
              <a:t> </a:t>
            </a:r>
            <a:r>
              <a:rPr lang="en-ZA" sz="1400" dirty="0" smtClean="0">
                <a:solidFill>
                  <a:prstClr val="black"/>
                </a:solidFill>
                <a:ea typeface="Calibri"/>
                <a:cs typeface="Times New Roman"/>
              </a:rPr>
              <a:t>The</a:t>
            </a:r>
            <a:r>
              <a:rPr lang="en-GB" sz="1400" dirty="0" smtClean="0">
                <a:solidFill>
                  <a:prstClr val="black"/>
                </a:solidFill>
                <a:ea typeface="Calibri"/>
                <a:cs typeface="Times New Roman"/>
              </a:rPr>
              <a:t> </a:t>
            </a:r>
            <a:r>
              <a:rPr lang="en-GB" sz="1400" dirty="0">
                <a:solidFill>
                  <a:prstClr val="black"/>
                </a:solidFill>
                <a:ea typeface="Calibri"/>
                <a:cs typeface="Times New Roman"/>
              </a:rPr>
              <a:t>objective is to evaluate the adequacy and effectiveness of the control activities relating to the validity, accuracy and completeness of information in the Performance Information process.</a:t>
            </a:r>
            <a:endParaRPr lang="en-ZA" sz="1400" dirty="0">
              <a:solidFill>
                <a:prstClr val="black"/>
              </a:solidFill>
              <a:ea typeface="Calibri"/>
              <a:cs typeface="Times New Roman"/>
            </a:endParaRPr>
          </a:p>
          <a:p>
            <a:pPr marL="914400" algn="just"/>
            <a:r>
              <a:rPr lang="en-ZA" sz="1400" dirty="0">
                <a:solidFill>
                  <a:prstClr val="black"/>
                </a:solidFill>
              </a:rPr>
              <a:t> </a:t>
            </a:r>
          </a:p>
          <a:p>
            <a:pPr algn="just">
              <a:buSzPts val="1100"/>
            </a:pPr>
            <a:r>
              <a:rPr lang="en-GB" sz="1400" b="1" dirty="0" smtClean="0">
                <a:solidFill>
                  <a:prstClr val="black"/>
                </a:solidFill>
              </a:rPr>
              <a:t>2.      Audit Scope  </a:t>
            </a:r>
            <a:endParaRPr lang="en-ZA" sz="1400" dirty="0">
              <a:solidFill>
                <a:prstClr val="black"/>
              </a:solidFill>
            </a:endParaRPr>
          </a:p>
          <a:p>
            <a:pPr marL="450215" algn="just">
              <a:lnSpc>
                <a:spcPct val="115000"/>
              </a:lnSpc>
              <a:tabLst>
                <a:tab pos="450215" algn="l"/>
                <a:tab pos="2865755" algn="ctr"/>
                <a:tab pos="6264910" algn="r"/>
              </a:tabLst>
            </a:pPr>
            <a:r>
              <a:rPr lang="en-GB" sz="1400" dirty="0">
                <a:solidFill>
                  <a:prstClr val="black"/>
                </a:solidFill>
                <a:ea typeface="Calibri"/>
                <a:cs typeface="Times New Roman"/>
              </a:rPr>
              <a:t>The audit scope covers the period of </a:t>
            </a:r>
            <a:r>
              <a:rPr lang="en-GB" sz="1400" b="1" dirty="0">
                <a:solidFill>
                  <a:prstClr val="black"/>
                </a:solidFill>
                <a:ea typeface="Calibri"/>
                <a:cs typeface="Times New Roman"/>
              </a:rPr>
              <a:t>1 January 2019 to 31 March 2019 </a:t>
            </a:r>
            <a:r>
              <a:rPr lang="en-GB" sz="1400" dirty="0">
                <a:solidFill>
                  <a:prstClr val="black"/>
                </a:solidFill>
                <a:ea typeface="Calibri"/>
                <a:cs typeface="Times New Roman"/>
              </a:rPr>
              <a:t>and will evaluate the adequacy and effectiveness of control environment encompassing the: </a:t>
            </a:r>
            <a:endParaRPr lang="en-ZA" sz="1400" dirty="0">
              <a:solidFill>
                <a:prstClr val="black"/>
              </a:solidFill>
              <a:ea typeface="Calibri"/>
              <a:cs typeface="Times New Roman"/>
            </a:endParaRPr>
          </a:p>
          <a:p>
            <a:pPr algn="just">
              <a:lnSpc>
                <a:spcPct val="115000"/>
              </a:lnSpc>
            </a:pPr>
            <a:r>
              <a:rPr lang="en-GB" sz="1400" dirty="0">
                <a:solidFill>
                  <a:prstClr val="black"/>
                </a:solidFill>
                <a:ea typeface="Calibri"/>
                <a:cs typeface="Times New Roman"/>
              </a:rPr>
              <a:t> </a:t>
            </a:r>
            <a:endParaRPr lang="en-ZA" sz="1400" dirty="0">
              <a:solidFill>
                <a:prstClr val="black"/>
              </a:solidFill>
              <a:ea typeface="Calibri"/>
              <a:cs typeface="Times New Roman"/>
            </a:endParaRPr>
          </a:p>
          <a:p>
            <a:pPr marL="342900" indent="-342900">
              <a:lnSpc>
                <a:spcPct val="115000"/>
              </a:lnSpc>
              <a:buFont typeface="Symbol"/>
              <a:buChar char=""/>
              <a:tabLst>
                <a:tab pos="742950" algn="l"/>
              </a:tabLst>
            </a:pPr>
            <a:r>
              <a:rPr lang="en-ZA" sz="1400" dirty="0">
                <a:solidFill>
                  <a:prstClr val="black"/>
                </a:solidFill>
                <a:ea typeface="Calibri"/>
                <a:cs typeface="Times New Roman"/>
              </a:rPr>
              <a:t>Compliance with reporting requirements;</a:t>
            </a:r>
          </a:p>
          <a:p>
            <a:pPr marL="342900" indent="-342900">
              <a:lnSpc>
                <a:spcPct val="115000"/>
              </a:lnSpc>
              <a:buFont typeface="Symbol"/>
              <a:buChar char=""/>
              <a:tabLst>
                <a:tab pos="742950" algn="l"/>
              </a:tabLst>
            </a:pPr>
            <a:r>
              <a:rPr lang="en-ZA" sz="1400" dirty="0">
                <a:solidFill>
                  <a:prstClr val="black"/>
                </a:solidFill>
                <a:ea typeface="Calibri"/>
                <a:cs typeface="Times New Roman"/>
              </a:rPr>
              <a:t>Reliability of information:</a:t>
            </a:r>
          </a:p>
          <a:p>
            <a:pPr marL="342900" indent="-342900">
              <a:buFont typeface="Wingdings"/>
              <a:buChar char=""/>
              <a:tabLst>
                <a:tab pos="742950" algn="l"/>
              </a:tabLst>
            </a:pPr>
            <a:r>
              <a:rPr lang="en-US" sz="1400" dirty="0">
                <a:solidFill>
                  <a:prstClr val="black"/>
                </a:solidFill>
                <a:ea typeface="Times New Roman"/>
              </a:rPr>
              <a:t>Validity of information;</a:t>
            </a:r>
            <a:endParaRPr lang="en-ZA" sz="1400" dirty="0">
              <a:solidFill>
                <a:prstClr val="black"/>
              </a:solidFill>
              <a:ea typeface="Times New Roman"/>
            </a:endParaRPr>
          </a:p>
          <a:p>
            <a:pPr marL="342900" indent="-342900">
              <a:buFont typeface="Wingdings"/>
              <a:buChar char=""/>
              <a:tabLst>
                <a:tab pos="742950" algn="l"/>
              </a:tabLst>
            </a:pPr>
            <a:r>
              <a:rPr lang="en-US" sz="1400" dirty="0">
                <a:solidFill>
                  <a:prstClr val="black"/>
                </a:solidFill>
                <a:ea typeface="Times New Roman"/>
              </a:rPr>
              <a:t>Accuracy of information; and</a:t>
            </a:r>
            <a:endParaRPr lang="en-ZA" sz="1400" dirty="0">
              <a:solidFill>
                <a:prstClr val="black"/>
              </a:solidFill>
              <a:ea typeface="Times New Roman"/>
            </a:endParaRPr>
          </a:p>
          <a:p>
            <a:pPr marL="342900" indent="-342900">
              <a:buFont typeface="Wingdings"/>
              <a:buChar char=""/>
              <a:tabLst>
                <a:tab pos="742950" algn="l"/>
              </a:tabLst>
            </a:pPr>
            <a:r>
              <a:rPr lang="en-US" sz="1400" dirty="0">
                <a:solidFill>
                  <a:prstClr val="black"/>
                </a:solidFill>
                <a:ea typeface="Times New Roman"/>
              </a:rPr>
              <a:t>Completeness of information.</a:t>
            </a:r>
            <a:endParaRPr lang="en-ZA" sz="1400" dirty="0">
              <a:solidFill>
                <a:prstClr val="black"/>
              </a:solidFill>
              <a:ea typeface="Times New Roman"/>
            </a:endParaRPr>
          </a:p>
          <a:p>
            <a:r>
              <a:rPr lang="en-US" sz="1600" dirty="0">
                <a:solidFill>
                  <a:prstClr val="black"/>
                </a:solidFill>
                <a:ea typeface="Times New Roman"/>
              </a:rPr>
              <a:t> </a:t>
            </a:r>
            <a:endParaRPr lang="en-ZA" sz="1600" dirty="0">
              <a:solidFill>
                <a:prstClr val="black"/>
              </a:solidFill>
              <a:ea typeface="Times New Roman"/>
            </a:endParaRPr>
          </a:p>
        </p:txBody>
      </p:sp>
      <p:sp>
        <p:nvSpPr>
          <p:cNvPr id="4" name="Rectangle 3"/>
          <p:cNvSpPr/>
          <p:nvPr/>
        </p:nvSpPr>
        <p:spPr>
          <a:xfrm>
            <a:off x="857955" y="1412776"/>
            <a:ext cx="3132076" cy="369332"/>
          </a:xfrm>
          <a:prstGeom prst="rect">
            <a:avLst/>
          </a:prstGeom>
        </p:spPr>
        <p:txBody>
          <a:bodyPr wrap="none">
            <a:spAutoFit/>
          </a:bodyPr>
          <a:lstStyle/>
          <a:p>
            <a:r>
              <a:rPr lang="en-ZA" b="1" dirty="0">
                <a:solidFill>
                  <a:prstClr val="black"/>
                </a:solidFill>
              </a:rPr>
              <a:t>AUDIT OBJECTIVES AND SCOPE</a:t>
            </a:r>
          </a:p>
        </p:txBody>
      </p:sp>
      <p:sp>
        <p:nvSpPr>
          <p:cNvPr id="5"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a:t>
            </a:r>
            <a:endParaRPr lang="en-ZA" sz="1200" dirty="0">
              <a:solidFill>
                <a:prstClr val="black"/>
              </a:solidFill>
            </a:endParaRPr>
          </a:p>
        </p:txBody>
      </p:sp>
      <p:sp>
        <p:nvSpPr>
          <p:cNvPr id="6" name="Rectangle 5"/>
          <p:cNvSpPr/>
          <p:nvPr/>
        </p:nvSpPr>
        <p:spPr>
          <a:xfrm>
            <a:off x="3883235" y="1300824"/>
            <a:ext cx="3826516" cy="5526128"/>
          </a:xfrm>
          <a:prstGeom prst="rect">
            <a:avLst/>
          </a:prstGeom>
        </p:spPr>
        <p:txBody>
          <a:bodyPr wrap="square">
            <a:spAutoFit/>
          </a:bodyPr>
          <a:lstStyle/>
          <a:p>
            <a:pPr marL="180340"/>
            <a:endParaRPr lang="en-US" sz="1200" b="1" dirty="0" smtClean="0">
              <a:solidFill>
                <a:prstClr val="black"/>
              </a:solidFill>
              <a:ea typeface="Times New Roman"/>
            </a:endParaRPr>
          </a:p>
          <a:p>
            <a:pPr marL="180340"/>
            <a:endParaRPr lang="en-US" sz="1200" b="1" dirty="0">
              <a:solidFill>
                <a:prstClr val="black"/>
              </a:solidFill>
              <a:ea typeface="Times New Roman"/>
            </a:endParaRPr>
          </a:p>
          <a:p>
            <a:pPr marL="180340"/>
            <a:r>
              <a:rPr lang="en-US" sz="1200" b="1" dirty="0">
                <a:solidFill>
                  <a:prstClr val="black"/>
                </a:solidFill>
                <a:ea typeface="Times New Roman"/>
              </a:rPr>
              <a:t> </a:t>
            </a:r>
            <a:endParaRPr lang="en-US" sz="1200" b="1" dirty="0" smtClean="0">
              <a:solidFill>
                <a:prstClr val="black"/>
              </a:solidFill>
              <a:ea typeface="Times New Roman"/>
            </a:endParaRPr>
          </a:p>
          <a:p>
            <a:pPr marL="180340"/>
            <a:r>
              <a:rPr lang="en-US" sz="1400" dirty="0" smtClean="0">
                <a:solidFill>
                  <a:prstClr val="black"/>
                </a:solidFill>
                <a:ea typeface="Times New Roman"/>
              </a:rPr>
              <a:t>As </a:t>
            </a:r>
            <a:r>
              <a:rPr lang="en-US" sz="1400" dirty="0">
                <a:solidFill>
                  <a:prstClr val="black"/>
                </a:solidFill>
                <a:ea typeface="Times New Roman"/>
              </a:rPr>
              <a:t>per our Annual Performance Plan 2018/2019, there are sixteen (16) performance indicators and targets</a:t>
            </a:r>
            <a:r>
              <a:rPr lang="en-US" sz="1400" dirty="0" smtClean="0">
                <a:solidFill>
                  <a:prstClr val="black"/>
                </a:solidFill>
                <a:ea typeface="Times New Roman"/>
              </a:rPr>
              <a:t>.</a:t>
            </a:r>
          </a:p>
          <a:p>
            <a:pPr marL="180340"/>
            <a:endParaRPr lang="en-ZA" sz="1400" dirty="0">
              <a:solidFill>
                <a:prstClr val="black"/>
              </a:solidFill>
              <a:ea typeface="Times New Roman"/>
            </a:endParaRPr>
          </a:p>
          <a:p>
            <a:pPr marL="270510" algn="just">
              <a:tabLst>
                <a:tab pos="180340" algn="l"/>
              </a:tabLst>
            </a:pPr>
            <a:r>
              <a:rPr lang="en-US" sz="1400" dirty="0">
                <a:solidFill>
                  <a:prstClr val="black"/>
                </a:solidFill>
                <a:ea typeface="Times New Roman"/>
              </a:rPr>
              <a:t> </a:t>
            </a:r>
            <a:r>
              <a:rPr lang="en-ZA" sz="1400" b="1" dirty="0" smtClean="0">
                <a:solidFill>
                  <a:prstClr val="black"/>
                </a:solidFill>
                <a:ea typeface="Calibri"/>
                <a:cs typeface="Times New Roman"/>
              </a:rPr>
              <a:t>Management </a:t>
            </a:r>
            <a:r>
              <a:rPr lang="en-ZA" sz="1400" b="1" dirty="0">
                <a:solidFill>
                  <a:prstClr val="black"/>
                </a:solidFill>
                <a:ea typeface="Calibri"/>
                <a:cs typeface="Times New Roman"/>
              </a:rPr>
              <a:t>Assurance:</a:t>
            </a:r>
            <a:r>
              <a:rPr lang="en-ZA" sz="1400" dirty="0">
                <a:solidFill>
                  <a:prstClr val="black"/>
                </a:solidFill>
                <a:ea typeface="Calibri"/>
                <a:cs typeface="Times New Roman"/>
              </a:rPr>
              <a:t> </a:t>
            </a:r>
            <a:endParaRPr lang="en-ZA" sz="1400" dirty="0" smtClean="0">
              <a:solidFill>
                <a:prstClr val="black"/>
              </a:solidFill>
              <a:ea typeface="Calibri"/>
              <a:cs typeface="Times New Roman"/>
            </a:endParaRPr>
          </a:p>
          <a:p>
            <a:pPr marL="342900" indent="-342900" algn="just">
              <a:buFont typeface="Symbol"/>
              <a:buChar char=""/>
              <a:tabLst>
                <a:tab pos="180340" algn="l"/>
              </a:tabLst>
            </a:pPr>
            <a:r>
              <a:rPr lang="en-US" sz="1400" dirty="0" smtClean="0">
                <a:solidFill>
                  <a:prstClr val="black"/>
                </a:solidFill>
                <a:ea typeface="Times New Roman"/>
              </a:rPr>
              <a:t>Management </a:t>
            </a:r>
            <a:r>
              <a:rPr lang="en-US" sz="1400" dirty="0">
                <a:solidFill>
                  <a:prstClr val="black"/>
                </a:solidFill>
                <a:ea typeface="Times New Roman"/>
              </a:rPr>
              <a:t>reported that ten (10) performance targets were achieved and six (6) performance targets were not achieved.</a:t>
            </a:r>
            <a:endParaRPr lang="en-ZA" sz="1400" dirty="0">
              <a:solidFill>
                <a:prstClr val="black"/>
              </a:solidFill>
              <a:ea typeface="Times New Roman"/>
            </a:endParaRPr>
          </a:p>
          <a:p>
            <a:pPr marL="342900" indent="-342900" algn="just">
              <a:buFont typeface="Symbol"/>
              <a:buChar char=""/>
              <a:tabLst>
                <a:tab pos="742950" algn="l"/>
              </a:tabLst>
            </a:pPr>
            <a:r>
              <a:rPr lang="en-ZA" sz="1400" dirty="0">
                <a:solidFill>
                  <a:prstClr val="black"/>
                </a:solidFill>
                <a:ea typeface="Times New Roman"/>
              </a:rPr>
              <a:t>Percentage achieved 63%</a:t>
            </a:r>
          </a:p>
          <a:p>
            <a:pPr marL="180340" algn="just">
              <a:tabLst>
                <a:tab pos="742950" algn="l"/>
              </a:tabLst>
            </a:pPr>
            <a:r>
              <a:rPr lang="en-ZA" sz="1400" dirty="0">
                <a:solidFill>
                  <a:prstClr val="black"/>
                </a:solidFill>
                <a:ea typeface="Times New Roman"/>
              </a:rPr>
              <a:t> </a:t>
            </a:r>
            <a:r>
              <a:rPr lang="en-ZA" sz="1400" b="1" dirty="0">
                <a:solidFill>
                  <a:prstClr val="black"/>
                </a:solidFill>
                <a:ea typeface="Calibri"/>
                <a:cs typeface="Times New Roman"/>
              </a:rPr>
              <a:t>	</a:t>
            </a:r>
            <a:endParaRPr lang="en-ZA" sz="1400" b="1" dirty="0" smtClean="0">
              <a:solidFill>
                <a:prstClr val="black"/>
              </a:solidFill>
              <a:ea typeface="Calibri"/>
              <a:cs typeface="Times New Roman"/>
            </a:endParaRPr>
          </a:p>
          <a:p>
            <a:pPr marL="270510" algn="just">
              <a:lnSpc>
                <a:spcPct val="115000"/>
              </a:lnSpc>
              <a:tabLst>
                <a:tab pos="270510" algn="l"/>
              </a:tabLst>
            </a:pPr>
            <a:r>
              <a:rPr lang="en-ZA" sz="1400" b="1" dirty="0" smtClean="0">
                <a:solidFill>
                  <a:prstClr val="black"/>
                </a:solidFill>
                <a:ea typeface="Calibri"/>
                <a:cs typeface="Times New Roman"/>
              </a:rPr>
              <a:t>Internal </a:t>
            </a:r>
            <a:r>
              <a:rPr lang="en-ZA" sz="1400" b="1" dirty="0">
                <a:solidFill>
                  <a:prstClr val="black"/>
                </a:solidFill>
                <a:ea typeface="Calibri"/>
                <a:cs typeface="Times New Roman"/>
              </a:rPr>
              <a:t>Audit Assurance:</a:t>
            </a:r>
            <a:r>
              <a:rPr lang="en-ZA" sz="1400" dirty="0">
                <a:solidFill>
                  <a:prstClr val="black"/>
                </a:solidFill>
                <a:ea typeface="Calibri"/>
                <a:cs typeface="Times New Roman"/>
              </a:rPr>
              <a:t> </a:t>
            </a:r>
          </a:p>
          <a:p>
            <a:pPr marL="270510" algn="just">
              <a:lnSpc>
                <a:spcPct val="115000"/>
              </a:lnSpc>
              <a:tabLst>
                <a:tab pos="180340" algn="l"/>
              </a:tabLst>
            </a:pPr>
            <a:r>
              <a:rPr lang="en-ZA" sz="1400" dirty="0" smtClean="0">
                <a:solidFill>
                  <a:prstClr val="black"/>
                </a:solidFill>
                <a:ea typeface="Calibri"/>
                <a:cs typeface="Times New Roman"/>
              </a:rPr>
              <a:t>Internal </a:t>
            </a:r>
            <a:r>
              <a:rPr lang="en-ZA" sz="1400" dirty="0">
                <a:solidFill>
                  <a:prstClr val="black"/>
                </a:solidFill>
                <a:ea typeface="Calibri"/>
                <a:cs typeface="Times New Roman"/>
              </a:rPr>
              <a:t>Audit is providing reasonable assurance on the four (4) performance targets which were achieved and the five (5) which was not </a:t>
            </a:r>
            <a:r>
              <a:rPr lang="en-ZA" sz="1400" dirty="0" smtClean="0">
                <a:solidFill>
                  <a:prstClr val="black"/>
                </a:solidFill>
                <a:ea typeface="Calibri"/>
                <a:cs typeface="Times New Roman"/>
              </a:rPr>
              <a:t>achieved.</a:t>
            </a:r>
          </a:p>
          <a:p>
            <a:pPr marL="270510" algn="just">
              <a:lnSpc>
                <a:spcPct val="115000"/>
              </a:lnSpc>
              <a:tabLst>
                <a:tab pos="180340" algn="l"/>
              </a:tabLst>
            </a:pPr>
            <a:r>
              <a:rPr lang="en-ZA" sz="1400" dirty="0" smtClean="0">
                <a:solidFill>
                  <a:prstClr val="black"/>
                </a:solidFill>
                <a:ea typeface="Calibri"/>
                <a:cs typeface="Times New Roman"/>
              </a:rPr>
              <a:t>However</a:t>
            </a:r>
            <a:r>
              <a:rPr lang="en-ZA" sz="1400" dirty="0">
                <a:solidFill>
                  <a:prstClr val="black"/>
                </a:solidFill>
                <a:ea typeface="Calibri"/>
                <a:cs typeface="Times New Roman"/>
              </a:rPr>
              <a:t>, Internal audit could not provide assurance on seven (7) performance indicators due to outstanding </a:t>
            </a:r>
            <a:r>
              <a:rPr lang="en-ZA" sz="1400" dirty="0" smtClean="0">
                <a:solidFill>
                  <a:prstClr val="black"/>
                </a:solidFill>
                <a:ea typeface="Calibri"/>
                <a:cs typeface="Times New Roman"/>
              </a:rPr>
              <a:t>evidence.</a:t>
            </a:r>
          </a:p>
          <a:p>
            <a:pPr marL="270510" algn="just">
              <a:lnSpc>
                <a:spcPct val="115000"/>
              </a:lnSpc>
              <a:tabLst>
                <a:tab pos="180340" algn="l"/>
              </a:tabLst>
            </a:pPr>
            <a:r>
              <a:rPr lang="en-ZA" sz="1400" dirty="0" smtClean="0">
                <a:solidFill>
                  <a:prstClr val="black"/>
                </a:solidFill>
                <a:ea typeface="Times New Roman"/>
                <a:cs typeface="Times New Roman"/>
              </a:rPr>
              <a:t>The </a:t>
            </a:r>
            <a:r>
              <a:rPr lang="en-ZA" sz="1400" dirty="0">
                <a:solidFill>
                  <a:prstClr val="black"/>
                </a:solidFill>
                <a:ea typeface="Times New Roman"/>
                <a:cs typeface="Times New Roman"/>
              </a:rPr>
              <a:t>table below reflects the details and comments on the performance indicators</a:t>
            </a:r>
            <a:r>
              <a:rPr lang="en-ZA" sz="1400" dirty="0" smtClean="0">
                <a:solidFill>
                  <a:prstClr val="black"/>
                </a:solidFill>
                <a:ea typeface="Times New Roman"/>
                <a:cs typeface="Times New Roman"/>
              </a:rPr>
              <a:t>.</a:t>
            </a:r>
          </a:p>
          <a:p>
            <a:pPr marL="457200" algn="just">
              <a:lnSpc>
                <a:spcPct val="115000"/>
              </a:lnSpc>
              <a:spcAft>
                <a:spcPts val="1000"/>
              </a:spcAft>
              <a:tabLst>
                <a:tab pos="180340" algn="l"/>
              </a:tabLst>
            </a:pPr>
            <a:endParaRPr lang="en-ZA" sz="1400" dirty="0">
              <a:solidFill>
                <a:prstClr val="black"/>
              </a:solidFill>
              <a:ea typeface="Calibri"/>
              <a:cs typeface="Times New Roman"/>
            </a:endParaRPr>
          </a:p>
        </p:txBody>
      </p:sp>
      <p:sp>
        <p:nvSpPr>
          <p:cNvPr id="7" name="Rectangle 6"/>
          <p:cNvSpPr/>
          <p:nvPr/>
        </p:nvSpPr>
        <p:spPr>
          <a:xfrm>
            <a:off x="4835972" y="1412494"/>
            <a:ext cx="1996252" cy="400110"/>
          </a:xfrm>
          <a:prstGeom prst="rect">
            <a:avLst/>
          </a:prstGeom>
        </p:spPr>
        <p:txBody>
          <a:bodyPr wrap="none">
            <a:spAutoFit/>
          </a:bodyPr>
          <a:lstStyle/>
          <a:p>
            <a:r>
              <a:rPr lang="en-ZA" b="1" dirty="0">
                <a:solidFill>
                  <a:prstClr val="black"/>
                </a:solidFill>
              </a:rPr>
              <a:t>TOTAL</a:t>
            </a:r>
            <a:r>
              <a:rPr lang="en-ZA" sz="2000" b="1" dirty="0">
                <a:solidFill>
                  <a:prstClr val="black"/>
                </a:solidFill>
              </a:rPr>
              <a:t> </a:t>
            </a:r>
            <a:r>
              <a:rPr lang="en-ZA" b="1" dirty="0">
                <a:solidFill>
                  <a:prstClr val="black"/>
                </a:solidFill>
              </a:rPr>
              <a:t>INDICATORS</a:t>
            </a:r>
          </a:p>
        </p:txBody>
      </p:sp>
      <p:sp>
        <p:nvSpPr>
          <p:cNvPr id="8" name="Rectangle 7"/>
          <p:cNvSpPr/>
          <p:nvPr/>
        </p:nvSpPr>
        <p:spPr>
          <a:xfrm>
            <a:off x="7564698" y="1277388"/>
            <a:ext cx="4322617" cy="5464573"/>
          </a:xfrm>
          <a:prstGeom prst="rect">
            <a:avLst/>
          </a:prstGeom>
        </p:spPr>
        <p:txBody>
          <a:bodyPr wrap="square">
            <a:spAutoFit/>
          </a:bodyPr>
          <a:lstStyle/>
          <a:p>
            <a:pPr>
              <a:buSzPts val="1100"/>
            </a:pPr>
            <a:endParaRPr lang="en-US" sz="1600" b="1" dirty="0" smtClean="0">
              <a:solidFill>
                <a:prstClr val="black"/>
              </a:solidFill>
              <a:ea typeface="Times New Roman"/>
            </a:endParaRPr>
          </a:p>
          <a:p>
            <a:pPr marL="180340"/>
            <a:r>
              <a:rPr lang="en-US" sz="1400" b="1" dirty="0">
                <a:solidFill>
                  <a:prstClr val="black"/>
                </a:solidFill>
                <a:ea typeface="Times New Roman"/>
              </a:rPr>
              <a:t> </a:t>
            </a:r>
            <a:endParaRPr lang="en-US" sz="1400" b="1" dirty="0" smtClean="0">
              <a:solidFill>
                <a:prstClr val="black"/>
              </a:solidFill>
              <a:ea typeface="Times New Roman"/>
            </a:endParaRPr>
          </a:p>
          <a:p>
            <a:pPr marL="180340"/>
            <a:r>
              <a:rPr lang="en-US" sz="1400" dirty="0" smtClean="0">
                <a:solidFill>
                  <a:prstClr val="black"/>
                </a:solidFill>
                <a:ea typeface="Times New Roman"/>
              </a:rPr>
              <a:t>As </a:t>
            </a:r>
            <a:r>
              <a:rPr lang="en-US" sz="1400" dirty="0">
                <a:solidFill>
                  <a:prstClr val="black"/>
                </a:solidFill>
                <a:ea typeface="Times New Roman"/>
              </a:rPr>
              <a:t>per our Annual Performance Plan 2018/2019, there are sixteen (16) performance indicators and </a:t>
            </a:r>
            <a:r>
              <a:rPr lang="en-US" sz="1400" dirty="0" smtClean="0">
                <a:solidFill>
                  <a:prstClr val="black"/>
                </a:solidFill>
                <a:ea typeface="Times New Roman"/>
              </a:rPr>
              <a:t>targets.</a:t>
            </a:r>
          </a:p>
          <a:p>
            <a:pPr marL="180340"/>
            <a:endParaRPr lang="en-ZA" sz="1400" dirty="0">
              <a:solidFill>
                <a:prstClr val="black"/>
              </a:solidFill>
              <a:ea typeface="Times New Roman"/>
            </a:endParaRPr>
          </a:p>
          <a:p>
            <a:pPr marL="180340"/>
            <a:r>
              <a:rPr lang="en-ZA" sz="1400" b="1" dirty="0" smtClean="0">
                <a:solidFill>
                  <a:prstClr val="black"/>
                </a:solidFill>
                <a:ea typeface="Calibri"/>
                <a:cs typeface="Times New Roman"/>
              </a:rPr>
              <a:t>Management </a:t>
            </a:r>
            <a:r>
              <a:rPr lang="en-ZA" sz="1400" b="1" dirty="0">
                <a:solidFill>
                  <a:prstClr val="black"/>
                </a:solidFill>
                <a:ea typeface="Calibri"/>
                <a:cs typeface="Times New Roman"/>
              </a:rPr>
              <a:t>Assurance</a:t>
            </a:r>
            <a:r>
              <a:rPr lang="en-ZA" sz="1600" b="1" dirty="0">
                <a:solidFill>
                  <a:prstClr val="black"/>
                </a:solidFill>
                <a:ea typeface="Calibri"/>
                <a:cs typeface="Times New Roman"/>
              </a:rPr>
              <a:t>:</a:t>
            </a:r>
            <a:r>
              <a:rPr lang="en-ZA" sz="1600" dirty="0">
                <a:solidFill>
                  <a:prstClr val="black"/>
                </a:solidFill>
                <a:ea typeface="Calibri"/>
                <a:cs typeface="Times New Roman"/>
              </a:rPr>
              <a:t> </a:t>
            </a:r>
            <a:endParaRPr lang="en-ZA" sz="1600" dirty="0" smtClean="0">
              <a:solidFill>
                <a:prstClr val="black"/>
              </a:solidFill>
              <a:ea typeface="Calibri"/>
              <a:cs typeface="Times New Roman"/>
            </a:endParaRPr>
          </a:p>
          <a:p>
            <a:pPr marL="342900" indent="-342900" algn="just">
              <a:buFont typeface="Symbol"/>
              <a:buChar char=""/>
              <a:tabLst>
                <a:tab pos="180340" algn="l"/>
              </a:tabLst>
            </a:pPr>
            <a:r>
              <a:rPr lang="en-US" sz="1400" dirty="0" smtClean="0">
                <a:solidFill>
                  <a:prstClr val="black"/>
                </a:solidFill>
                <a:ea typeface="Times New Roman"/>
              </a:rPr>
              <a:t>Management </a:t>
            </a:r>
            <a:r>
              <a:rPr lang="en-US" sz="1400" dirty="0">
                <a:solidFill>
                  <a:prstClr val="black"/>
                </a:solidFill>
                <a:ea typeface="Times New Roman"/>
              </a:rPr>
              <a:t>reported that ten (10) performance targets were achieved and six (6) performance targets were not achieved</a:t>
            </a:r>
            <a:r>
              <a:rPr lang="en-US" sz="1400" dirty="0" smtClean="0">
                <a:solidFill>
                  <a:prstClr val="black"/>
                </a:solidFill>
                <a:ea typeface="Times New Roman"/>
              </a:rPr>
              <a:t>.</a:t>
            </a:r>
          </a:p>
          <a:p>
            <a:pPr marL="342900" indent="-342900" algn="just">
              <a:buFont typeface="Symbol"/>
              <a:buChar char=""/>
              <a:tabLst>
                <a:tab pos="742950" algn="l"/>
              </a:tabLst>
            </a:pPr>
            <a:r>
              <a:rPr lang="en-ZA" sz="1400" dirty="0" smtClean="0">
                <a:solidFill>
                  <a:prstClr val="black"/>
                </a:solidFill>
                <a:ea typeface="Times New Roman"/>
              </a:rPr>
              <a:t>Percentage </a:t>
            </a:r>
            <a:r>
              <a:rPr lang="en-ZA" sz="1400" dirty="0">
                <a:solidFill>
                  <a:prstClr val="black"/>
                </a:solidFill>
                <a:ea typeface="Times New Roman"/>
              </a:rPr>
              <a:t>achieved 63%</a:t>
            </a:r>
          </a:p>
          <a:p>
            <a:pPr marL="180340" algn="just">
              <a:tabLst>
                <a:tab pos="742950" algn="l"/>
              </a:tabLst>
            </a:pPr>
            <a:r>
              <a:rPr lang="en-ZA" sz="1400" dirty="0">
                <a:solidFill>
                  <a:prstClr val="black"/>
                </a:solidFill>
                <a:ea typeface="Times New Roman"/>
              </a:rPr>
              <a:t> </a:t>
            </a:r>
            <a:endParaRPr lang="en-ZA" sz="1400" dirty="0" smtClean="0">
              <a:solidFill>
                <a:prstClr val="black"/>
              </a:solidFill>
              <a:ea typeface="Times New Roman"/>
            </a:endParaRPr>
          </a:p>
          <a:p>
            <a:pPr marL="180340" algn="just">
              <a:tabLst>
                <a:tab pos="742950" algn="l"/>
              </a:tabLst>
            </a:pPr>
            <a:r>
              <a:rPr lang="en-ZA" sz="1400" b="1" dirty="0" smtClean="0">
                <a:solidFill>
                  <a:prstClr val="black"/>
                </a:solidFill>
                <a:ea typeface="Calibri"/>
                <a:cs typeface="Times New Roman"/>
              </a:rPr>
              <a:t>Internal </a:t>
            </a:r>
            <a:r>
              <a:rPr lang="en-ZA" sz="1400" b="1" dirty="0">
                <a:solidFill>
                  <a:prstClr val="black"/>
                </a:solidFill>
                <a:ea typeface="Calibri"/>
                <a:cs typeface="Times New Roman"/>
              </a:rPr>
              <a:t>Audit Assurance:</a:t>
            </a:r>
            <a:r>
              <a:rPr lang="en-ZA" sz="1400" dirty="0">
                <a:solidFill>
                  <a:prstClr val="black"/>
                </a:solidFill>
                <a:ea typeface="Calibri"/>
                <a:cs typeface="Times New Roman"/>
              </a:rPr>
              <a:t> </a:t>
            </a:r>
          </a:p>
          <a:p>
            <a:pPr marL="270510" algn="just">
              <a:lnSpc>
                <a:spcPct val="115000"/>
              </a:lnSpc>
              <a:tabLst>
                <a:tab pos="180340" algn="l"/>
              </a:tabLst>
            </a:pPr>
            <a:r>
              <a:rPr lang="en-ZA" sz="1400" dirty="0" smtClean="0">
                <a:solidFill>
                  <a:prstClr val="black"/>
                </a:solidFill>
                <a:ea typeface="Calibri"/>
                <a:cs typeface="Times New Roman"/>
              </a:rPr>
              <a:t>Subsequent </a:t>
            </a:r>
            <a:r>
              <a:rPr lang="en-ZA" sz="1400" dirty="0">
                <a:solidFill>
                  <a:prstClr val="black"/>
                </a:solidFill>
                <a:ea typeface="Calibri"/>
                <a:cs typeface="Times New Roman"/>
              </a:rPr>
              <a:t>to receipt of the evidence that was outstanding during the initial review of the quarter four performance information, Internal Audit provides reasonable assurance that out of seven (7) performance indicators listed below, six (6) performance targets were achieved and one (1) was not achieved. </a:t>
            </a:r>
            <a:r>
              <a:rPr lang="en-ZA" sz="1400" dirty="0" smtClean="0">
                <a:solidFill>
                  <a:prstClr val="black"/>
                </a:solidFill>
                <a:ea typeface="Calibri"/>
                <a:cs typeface="Times New Roman"/>
              </a:rPr>
              <a:t>Internal </a:t>
            </a:r>
            <a:r>
              <a:rPr lang="en-ZA" sz="1400" dirty="0">
                <a:solidFill>
                  <a:prstClr val="black"/>
                </a:solidFill>
                <a:ea typeface="Calibri"/>
                <a:cs typeface="Times New Roman"/>
              </a:rPr>
              <a:t>Audit provides reasonable assurance that the overall annual performance achievement against annual performance plan for 2018/2019 financial year is 63%.</a:t>
            </a:r>
          </a:p>
          <a:p>
            <a:pPr marL="457200" algn="just">
              <a:lnSpc>
                <a:spcPct val="115000"/>
              </a:lnSpc>
              <a:tabLst>
                <a:tab pos="180340" algn="l"/>
              </a:tabLst>
            </a:pPr>
            <a:r>
              <a:rPr lang="en-ZA" sz="1400" dirty="0">
                <a:solidFill>
                  <a:prstClr val="black"/>
                </a:solidFill>
                <a:ea typeface="Calibri"/>
                <a:cs typeface="Times New Roman"/>
              </a:rPr>
              <a:t> </a:t>
            </a:r>
          </a:p>
        </p:txBody>
      </p:sp>
      <p:sp>
        <p:nvSpPr>
          <p:cNvPr id="9" name="Rectangle 8"/>
          <p:cNvSpPr/>
          <p:nvPr/>
        </p:nvSpPr>
        <p:spPr>
          <a:xfrm>
            <a:off x="2066422" y="405090"/>
            <a:ext cx="7001353" cy="523220"/>
          </a:xfrm>
          <a:prstGeom prst="rect">
            <a:avLst/>
          </a:prstGeom>
        </p:spPr>
        <p:txBody>
          <a:bodyPr wrap="square">
            <a:spAutoFit/>
          </a:bodyPr>
          <a:lstStyle/>
          <a:p>
            <a:pPr algn="ctr"/>
            <a:r>
              <a:rPr lang="en-ZA" sz="2800" b="1" dirty="0" smtClean="0">
                <a:solidFill>
                  <a:prstClr val="black"/>
                </a:solidFill>
              </a:rPr>
              <a:t>INTERNAL AUDIT REPORT </a:t>
            </a:r>
            <a:endParaRPr lang="en-ZA" sz="2800" b="1" dirty="0">
              <a:solidFill>
                <a:prstClr val="black"/>
              </a:solidFill>
            </a:endParaRPr>
          </a:p>
        </p:txBody>
      </p:sp>
      <p:sp>
        <p:nvSpPr>
          <p:cNvPr id="10" name="Rectangle 9"/>
          <p:cNvSpPr/>
          <p:nvPr/>
        </p:nvSpPr>
        <p:spPr>
          <a:xfrm>
            <a:off x="8040725" y="1381998"/>
            <a:ext cx="4151275" cy="400110"/>
          </a:xfrm>
          <a:prstGeom prst="rect">
            <a:avLst/>
          </a:prstGeom>
        </p:spPr>
        <p:txBody>
          <a:bodyPr wrap="square">
            <a:spAutoFit/>
          </a:bodyPr>
          <a:lstStyle/>
          <a:p>
            <a:r>
              <a:rPr lang="en-ZA" b="1" dirty="0" smtClean="0">
                <a:solidFill>
                  <a:prstClr val="black"/>
                </a:solidFill>
              </a:rPr>
              <a:t>REVIEW</a:t>
            </a:r>
            <a:r>
              <a:rPr lang="en-ZA" sz="2000" b="1" dirty="0" smtClean="0">
                <a:solidFill>
                  <a:prstClr val="black"/>
                </a:solidFill>
              </a:rPr>
              <a:t> </a:t>
            </a:r>
            <a:r>
              <a:rPr lang="en-ZA" b="1" dirty="0" smtClean="0">
                <a:solidFill>
                  <a:prstClr val="black"/>
                </a:solidFill>
              </a:rPr>
              <a:t>ON</a:t>
            </a:r>
            <a:r>
              <a:rPr lang="en-ZA" sz="2000" b="1" dirty="0" smtClean="0">
                <a:solidFill>
                  <a:prstClr val="black"/>
                </a:solidFill>
              </a:rPr>
              <a:t> </a:t>
            </a:r>
            <a:r>
              <a:rPr lang="en-ZA" b="1" dirty="0" smtClean="0">
                <a:solidFill>
                  <a:prstClr val="black"/>
                </a:solidFill>
              </a:rPr>
              <a:t>OUTSTANDING</a:t>
            </a:r>
            <a:r>
              <a:rPr lang="en-ZA" sz="2000" b="1" dirty="0" smtClean="0">
                <a:solidFill>
                  <a:prstClr val="black"/>
                </a:solidFill>
              </a:rPr>
              <a:t> </a:t>
            </a:r>
            <a:r>
              <a:rPr lang="en-ZA" b="1" dirty="0" smtClean="0">
                <a:solidFill>
                  <a:prstClr val="black"/>
                </a:solidFill>
              </a:rPr>
              <a:t>EVIDENCE</a:t>
            </a:r>
            <a:endParaRPr lang="en-ZA" b="1" dirty="0">
              <a:solidFill>
                <a:prstClr val="black"/>
              </a:solidFill>
            </a:endParaRPr>
          </a:p>
        </p:txBody>
      </p:sp>
    </p:spTree>
    <p:extLst>
      <p:ext uri="{BB962C8B-B14F-4D97-AF65-F5344CB8AC3E}">
        <p14:creationId xmlns:p14="http://schemas.microsoft.com/office/powerpoint/2010/main" xmlns="" val="118993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1872354832"/>
              </p:ext>
            </p:extLst>
          </p:nvPr>
        </p:nvGraphicFramePr>
        <p:xfrm>
          <a:off x="431375" y="1448789"/>
          <a:ext cx="11425268" cy="5014595"/>
        </p:xfrm>
        <a:graphic>
          <a:graphicData uri="http://schemas.openxmlformats.org/drawingml/2006/table">
            <a:tbl>
              <a:tblPr firstRow="1" firstCol="1" bandRow="1"/>
              <a:tblGrid>
                <a:gridCol w="824219">
                  <a:extLst>
                    <a:ext uri="{9D8B030D-6E8A-4147-A177-3AD203B41FA5}">
                      <a16:colId xmlns="" xmlns:a16="http://schemas.microsoft.com/office/drawing/2014/main" val="20000"/>
                    </a:ext>
                  </a:extLst>
                </a:gridCol>
                <a:gridCol w="4669819">
                  <a:extLst>
                    <a:ext uri="{9D8B030D-6E8A-4147-A177-3AD203B41FA5}">
                      <a16:colId xmlns="" xmlns:a16="http://schemas.microsoft.com/office/drawing/2014/main" val="20001"/>
                    </a:ext>
                  </a:extLst>
                </a:gridCol>
                <a:gridCol w="1243939">
                  <a:extLst>
                    <a:ext uri="{9D8B030D-6E8A-4147-A177-3AD203B41FA5}">
                      <a16:colId xmlns="" xmlns:a16="http://schemas.microsoft.com/office/drawing/2014/main" val="20002"/>
                    </a:ext>
                  </a:extLst>
                </a:gridCol>
                <a:gridCol w="1464779">
                  <a:extLst>
                    <a:ext uri="{9D8B030D-6E8A-4147-A177-3AD203B41FA5}">
                      <a16:colId xmlns="" xmlns:a16="http://schemas.microsoft.com/office/drawing/2014/main" val="20003"/>
                    </a:ext>
                  </a:extLst>
                </a:gridCol>
                <a:gridCol w="3222512">
                  <a:extLst>
                    <a:ext uri="{9D8B030D-6E8A-4147-A177-3AD203B41FA5}">
                      <a16:colId xmlns="" xmlns:a16="http://schemas.microsoft.com/office/drawing/2014/main" val="20004"/>
                    </a:ext>
                  </a:extLst>
                </a:gridCol>
              </a:tblGrid>
              <a:tr h="252018">
                <a:tc>
                  <a:txBody>
                    <a:bodyPr/>
                    <a:lstStyle/>
                    <a:p>
                      <a:pPr marL="457200" algn="l">
                        <a:spcAft>
                          <a:spcPts val="0"/>
                        </a:spcAft>
                      </a:pPr>
                      <a:r>
                        <a:rPr lang="en-US" sz="1100" b="1" dirty="0" smtClean="0">
                          <a:solidFill>
                            <a:srgbClr val="000000"/>
                          </a:solidFill>
                          <a:effectLst/>
                          <a:latin typeface="+mn-lt"/>
                          <a:ea typeface="Times New Roman"/>
                        </a:rPr>
                        <a:t>NO</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r>
                        <a:rPr lang="en-ZA" sz="1100" b="1" dirty="0">
                          <a:solidFill>
                            <a:srgbClr val="000000"/>
                          </a:solidFill>
                          <a:effectLst/>
                          <a:latin typeface="+mn-lt"/>
                          <a:ea typeface="Calibri"/>
                          <a:cs typeface="Times New Roman"/>
                        </a:rPr>
                        <a:t>Performance Indicator</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spcAft>
                          <a:spcPts val="0"/>
                        </a:spcAft>
                        <a:tabLst>
                          <a:tab pos="180340" algn="l"/>
                        </a:tabLst>
                      </a:pPr>
                      <a:r>
                        <a:rPr lang="en-US" sz="1100" b="1" dirty="0" smtClean="0">
                          <a:effectLst/>
                          <a:latin typeface="+mn-lt"/>
                          <a:ea typeface="Times New Roman"/>
                        </a:rPr>
                        <a:t>status </a:t>
                      </a:r>
                      <a:r>
                        <a:rPr lang="en-US" sz="1100" b="1" dirty="0">
                          <a:effectLst/>
                          <a:latin typeface="+mn-lt"/>
                          <a:ea typeface="Times New Roman"/>
                        </a:rPr>
                        <a:t>as per QPR 4</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spcAft>
                          <a:spcPts val="0"/>
                        </a:spcAft>
                        <a:tabLst>
                          <a:tab pos="180340" algn="l"/>
                        </a:tabLst>
                      </a:pPr>
                      <a:r>
                        <a:rPr lang="en-US" sz="1100" b="1" dirty="0">
                          <a:effectLst/>
                          <a:latin typeface="+mn-lt"/>
                          <a:ea typeface="Times New Roman"/>
                        </a:rPr>
                        <a:t>Status as per </a:t>
                      </a:r>
                      <a:r>
                        <a:rPr lang="en-US" sz="1100" b="1" dirty="0" smtClean="0">
                          <a:effectLst/>
                          <a:latin typeface="+mn-lt"/>
                          <a:ea typeface="Times New Roman"/>
                        </a:rPr>
                        <a:t>IA</a:t>
                      </a:r>
                    </a:p>
                    <a:p>
                      <a:pPr marL="457200" algn="l">
                        <a:spcAft>
                          <a:spcPts val="0"/>
                        </a:spcAft>
                        <a:tabLst>
                          <a:tab pos="180340" algn="l"/>
                        </a:tabLst>
                      </a:pP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spcAft>
                          <a:spcPts val="0"/>
                        </a:spcAft>
                        <a:tabLst>
                          <a:tab pos="180340" algn="l"/>
                        </a:tabLst>
                      </a:pPr>
                      <a:r>
                        <a:rPr lang="en-US" sz="1100" b="1" dirty="0">
                          <a:effectLst/>
                          <a:latin typeface="+mn-lt"/>
                          <a:ea typeface="Times New Roman"/>
                        </a:rPr>
                        <a:t>Auditor’s Conclusion/ Comments</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312135">
                <a:tc>
                  <a:txBody>
                    <a:bodyPr/>
                    <a:lstStyle/>
                    <a:p>
                      <a:pPr marL="0" lvl="0" indent="0" algn="just">
                        <a:spcAft>
                          <a:spcPts val="0"/>
                        </a:spcAft>
                        <a:buFont typeface="+mj-lt"/>
                        <a:buNone/>
                      </a:pPr>
                      <a:r>
                        <a:rPr lang="en-US" sz="1100" dirty="0" smtClean="0">
                          <a:effectLst/>
                          <a:latin typeface="+mn-lt"/>
                          <a:ea typeface="Times New Roman"/>
                        </a:rPr>
                        <a:t>1</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administrative expenditure (excluding capex) as compared to revenue maintained</a:t>
                      </a:r>
                      <a:r>
                        <a:rPr lang="en-ZA" sz="1100" dirty="0" smtClean="0">
                          <a:solidFill>
                            <a:srgbClr val="000000"/>
                          </a:solidFill>
                          <a:effectLst/>
                          <a:latin typeface="+mn-lt"/>
                          <a:ea typeface="Calibri"/>
                          <a:cs typeface="Times New Roman"/>
                        </a:rPr>
                        <a:t>.</a:t>
                      </a:r>
                    </a:p>
                    <a:p>
                      <a:pPr algn="just">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lvl="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12135">
                <a:tc>
                  <a:txBody>
                    <a:bodyPr/>
                    <a:lstStyle/>
                    <a:p>
                      <a:pPr marL="0" lvl="0" indent="0" algn="just">
                        <a:spcAft>
                          <a:spcPts val="0"/>
                        </a:spcAft>
                        <a:buFont typeface="+mj-lt"/>
                        <a:buNone/>
                      </a:pPr>
                      <a:r>
                        <a:rPr lang="en-US" sz="1100" dirty="0" smtClean="0">
                          <a:effectLst/>
                          <a:latin typeface="+mn-lt"/>
                          <a:ea typeface="Times New Roman"/>
                        </a:rPr>
                        <a:t>2</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valid invoices paid within 30 calendar days after receipt by the Fund.</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dirty="0">
                          <a:effectLst/>
                          <a:latin typeface="+mn-lt"/>
                          <a:ea typeface="Times New Roman"/>
                        </a:rPr>
                        <a:t> </a:t>
                      </a:r>
                      <a:endParaRPr lang="en-ZA" sz="1100" dirty="0">
                        <a:effectLst/>
                        <a:latin typeface="+mn-lt"/>
                        <a:ea typeface="Times New Roman"/>
                      </a:endParaRPr>
                    </a:p>
                    <a:p>
                      <a:pPr>
                        <a:lnSpc>
                          <a:spcPct val="115000"/>
                        </a:lnSpc>
                        <a:spcAft>
                          <a:spcPts val="0"/>
                        </a:spcAft>
                      </a:pPr>
                      <a:r>
                        <a:rPr lang="en-US" sz="1100" dirty="0">
                          <a:effectLst/>
                          <a:latin typeface="+mn-lt"/>
                          <a:ea typeface="Calibri"/>
                          <a:cs typeface="Times New Roman"/>
                        </a:rPr>
                        <a:t> </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12135">
                <a:tc>
                  <a:txBody>
                    <a:bodyPr/>
                    <a:lstStyle/>
                    <a:p>
                      <a:pPr marL="0" lvl="0" indent="0" algn="just">
                        <a:spcAft>
                          <a:spcPts val="0"/>
                        </a:spcAft>
                        <a:buFont typeface="+mj-lt"/>
                        <a:buNone/>
                      </a:pPr>
                      <a:r>
                        <a:rPr lang="en-US" sz="1100" dirty="0" smtClean="0">
                          <a:effectLst/>
                          <a:latin typeface="+mn-lt"/>
                          <a:ea typeface="Times New Roman"/>
                        </a:rPr>
                        <a:t>3</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total mandated social responsible investment committed</a:t>
                      </a: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12135">
                <a:tc>
                  <a:txBody>
                    <a:bodyPr/>
                    <a:lstStyle/>
                    <a:p>
                      <a:pPr marL="0" lvl="0" indent="0">
                        <a:spcAft>
                          <a:spcPts val="0"/>
                        </a:spcAft>
                        <a:buFont typeface="+mj-lt"/>
                        <a:buNone/>
                      </a:pPr>
                      <a:r>
                        <a:rPr lang="en-GB" sz="1100" dirty="0" smtClean="0">
                          <a:effectLst/>
                          <a:latin typeface="+mn-lt"/>
                          <a:ea typeface="Times New Roman"/>
                        </a:rPr>
                        <a:t>4</a:t>
                      </a:r>
                      <a:r>
                        <a:rPr lang="en-GB"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Percentage of vacancy rate reduced.</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Evidence was sufficient and in line with TID.</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12135">
                <a:tc>
                  <a:txBody>
                    <a:bodyPr/>
                    <a:lstStyle/>
                    <a:p>
                      <a:pPr marL="0" lvl="0" indent="0" algn="just">
                        <a:spcAft>
                          <a:spcPts val="0"/>
                        </a:spcAft>
                        <a:buFont typeface="+mj-lt"/>
                        <a:buNone/>
                      </a:pPr>
                      <a:r>
                        <a:rPr lang="en-GB" sz="1100" dirty="0" smtClean="0">
                          <a:effectLst/>
                          <a:latin typeface="+mn-lt"/>
                          <a:ea typeface="Times New Roman"/>
                        </a:rPr>
                        <a:t>5</a:t>
                      </a:r>
                      <a:r>
                        <a:rPr lang="en-GB"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Number of provincial sites upgraded with free Wi-Fi to access UIF systems</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There is no supporting evidence as nothing was done.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12135">
                <a:tc>
                  <a:txBody>
                    <a:bodyPr/>
                    <a:lstStyle/>
                    <a:p>
                      <a:pPr marL="0" lvl="0" indent="0">
                        <a:spcAft>
                          <a:spcPts val="0"/>
                        </a:spcAft>
                        <a:buFont typeface="+mj-lt"/>
                        <a:buNone/>
                      </a:pPr>
                      <a:r>
                        <a:rPr lang="en-US" sz="1100" dirty="0" smtClean="0">
                          <a:effectLst/>
                          <a:latin typeface="+mn-lt"/>
                          <a:ea typeface="Times New Roman"/>
                        </a:rPr>
                        <a:t>6</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mn-lt"/>
                          <a:ea typeface="Calibri"/>
                          <a:cs typeface="Times New Roman"/>
                        </a:rPr>
                        <a:t>Integrated claims management System (ICMS) implemented</a:t>
                      </a:r>
                      <a:endParaRPr lang="en-ZA" sz="110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lgn="l">
                        <a:spcAft>
                          <a:spcPts val="0"/>
                        </a:spcAft>
                        <a:tabLst>
                          <a:tab pos="180340" algn="l"/>
                        </a:tabLst>
                      </a:pPr>
                      <a:r>
                        <a:rPr lang="en-US" sz="1100" b="1" dirty="0">
                          <a:effectLst/>
                          <a:latin typeface="+mn-lt"/>
                          <a:ea typeface="Times New Roman"/>
                        </a:rPr>
                        <a:t>Satisfactory,</a:t>
                      </a:r>
                      <a:endParaRPr lang="en-ZA" sz="1100" b="1" dirty="0">
                        <a:effectLst/>
                        <a:latin typeface="+mn-lt"/>
                        <a:ea typeface="Times New Roman"/>
                      </a:endParaRPr>
                    </a:p>
                    <a:p>
                      <a:pPr marL="457200" algn="l">
                        <a:spcAft>
                          <a:spcPts val="0"/>
                        </a:spcAft>
                        <a:tabLst>
                          <a:tab pos="180340" algn="l"/>
                        </a:tabLst>
                      </a:pPr>
                      <a:r>
                        <a:rPr lang="en-US" sz="1100" dirty="0">
                          <a:effectLst/>
                          <a:latin typeface="+mn-lt"/>
                          <a:ea typeface="Times New Roman"/>
                        </a:rPr>
                        <a:t>There is no supporting evidence as nothing was done.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58956">
                <a:tc>
                  <a:txBody>
                    <a:bodyPr/>
                    <a:lstStyle/>
                    <a:p>
                      <a:pPr marL="0" lvl="0" indent="0">
                        <a:spcAft>
                          <a:spcPts val="0"/>
                        </a:spcAft>
                        <a:buFont typeface="+mj-lt"/>
                        <a:buNone/>
                      </a:pPr>
                      <a:r>
                        <a:rPr lang="en-US" sz="1100" dirty="0" smtClean="0">
                          <a:effectLst/>
                          <a:latin typeface="+mn-lt"/>
                          <a:ea typeface="Times New Roman"/>
                        </a:rPr>
                        <a:t>7</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(Unemployment benefit) with complete information approved or rejected within specified time </a:t>
                      </a:r>
                      <a:r>
                        <a:rPr lang="en-ZA" sz="1100" dirty="0" smtClean="0">
                          <a:solidFill>
                            <a:srgbClr val="000000"/>
                          </a:solidFill>
                          <a:effectLst/>
                          <a:latin typeface="+mn-lt"/>
                          <a:ea typeface="Calibri"/>
                          <a:cs typeface="Times New Roman"/>
                        </a:rPr>
                        <a:t>frames</a:t>
                      </a:r>
                    </a:p>
                    <a:p>
                      <a:pPr>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457200" algn="l">
                        <a:spcAft>
                          <a:spcPts val="0"/>
                        </a:spcAft>
                        <a:tabLst>
                          <a:tab pos="180340" algn="l"/>
                        </a:tabLst>
                      </a:pPr>
                      <a:r>
                        <a:rPr lang="en-US" sz="1100" dirty="0">
                          <a:effectLst/>
                          <a:latin typeface="+mn-lt"/>
                          <a:ea typeface="Times New Roman"/>
                        </a:rPr>
                        <a:t>Could not be validated due to outstanding evidence.</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78608">
                <a:tc>
                  <a:txBody>
                    <a:bodyPr/>
                    <a:lstStyle/>
                    <a:p>
                      <a:pPr marL="0" lvl="0" indent="0">
                        <a:spcAft>
                          <a:spcPts val="0"/>
                        </a:spcAft>
                        <a:buFont typeface="+mj-lt"/>
                        <a:buNone/>
                      </a:pPr>
                      <a:r>
                        <a:rPr lang="en-US" sz="1100" dirty="0" smtClean="0">
                          <a:effectLst/>
                          <a:latin typeface="+mn-lt"/>
                          <a:ea typeface="Times New Roman"/>
                        </a:rPr>
                        <a:t>8</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mn-lt"/>
                          <a:ea typeface="Calibri"/>
                          <a:cs typeface="Times New Roman"/>
                        </a:rPr>
                        <a:t>Percentage of valid claims (In-service benefits; Maternity, illness and adoption benefits) with complete information approved or rejected within specified time frames</a:t>
                      </a:r>
                      <a:r>
                        <a:rPr lang="en-ZA" sz="1100" dirty="0" smtClean="0">
                          <a:solidFill>
                            <a:srgbClr val="000000"/>
                          </a:solidFill>
                          <a:effectLst/>
                          <a:latin typeface="+mn-lt"/>
                          <a:ea typeface="Calibri"/>
                          <a:cs typeface="Times New Roman"/>
                        </a:rPr>
                        <a:t>.</a:t>
                      </a:r>
                    </a:p>
                    <a:p>
                      <a:pPr>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58956">
                <a:tc>
                  <a:txBody>
                    <a:bodyPr/>
                    <a:lstStyle/>
                    <a:p>
                      <a:pPr marL="0" lvl="0" indent="0">
                        <a:spcAft>
                          <a:spcPts val="0"/>
                        </a:spcAft>
                        <a:buFont typeface="+mj-lt"/>
                        <a:buNone/>
                      </a:pPr>
                      <a:r>
                        <a:rPr lang="en-US" sz="1100" dirty="0" smtClean="0">
                          <a:effectLst/>
                          <a:latin typeface="+mn-lt"/>
                          <a:ea typeface="Times New Roman"/>
                        </a:rPr>
                        <a:t>9</a:t>
                      </a:r>
                      <a:r>
                        <a:rPr lang="en-US" sz="1100" dirty="0">
                          <a:effectLst/>
                          <a:latin typeface="+mn-lt"/>
                          <a:ea typeface="Times New Roman"/>
                        </a:rPr>
                        <a:t> </a:t>
                      </a:r>
                      <a:endParaRPr lang="en-ZA" sz="1100" dirty="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a:solidFill>
                            <a:srgbClr val="000000"/>
                          </a:solidFill>
                          <a:effectLst/>
                          <a:latin typeface="+mn-lt"/>
                          <a:ea typeface="Calibri"/>
                          <a:cs typeface="Times New Roman"/>
                        </a:rPr>
                        <a:t>Percentage of valid claims (Deceased benefit) with complete information approved or rejected within specified time </a:t>
                      </a:r>
                      <a:r>
                        <a:rPr lang="en-ZA" sz="1100" dirty="0" smtClean="0">
                          <a:solidFill>
                            <a:srgbClr val="000000"/>
                          </a:solidFill>
                          <a:effectLst/>
                          <a:latin typeface="+mn-lt"/>
                          <a:ea typeface="Calibri"/>
                          <a:cs typeface="Times New Roman"/>
                        </a:rPr>
                        <a:t>frames</a:t>
                      </a:r>
                    </a:p>
                    <a:p>
                      <a:pPr algn="just">
                        <a:lnSpc>
                          <a:spcPct val="115000"/>
                        </a:lnSpc>
                        <a:spcAft>
                          <a:spcPts val="0"/>
                        </a:spcAft>
                      </a:pPr>
                      <a:endParaRPr lang="en-ZA" sz="1100" dirty="0">
                        <a:effectLst/>
                        <a:latin typeface="+mn-lt"/>
                        <a:ea typeface="Calibri"/>
                        <a:cs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100">
                          <a:effectLst/>
                          <a:latin typeface="+mn-lt"/>
                          <a:ea typeface="Times New Roman"/>
                        </a:rPr>
                        <a:t> </a:t>
                      </a:r>
                      <a:endParaRPr lang="en-ZA" sz="1100">
                        <a:effectLst/>
                        <a:latin typeface="+mn-lt"/>
                        <a:ea typeface="Times New Roman"/>
                      </a:endParaRP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lvl="1">
                        <a:lnSpc>
                          <a:spcPct val="115000"/>
                        </a:lnSpc>
                        <a:spcAft>
                          <a:spcPts val="1000"/>
                        </a:spcAft>
                      </a:pPr>
                      <a:r>
                        <a:rPr lang="en-ZA" sz="1100" dirty="0">
                          <a:effectLst/>
                          <a:latin typeface="+mn-lt"/>
                          <a:ea typeface="Calibri"/>
                          <a:cs typeface="Times New Roman"/>
                        </a:rPr>
                        <a:t>Could not be validated due to outstanding evidence.</a:t>
                      </a:r>
                    </a:p>
                  </a:txBody>
                  <a:tcPr marL="56752" marR="56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
        <p:nvSpPr>
          <p:cNvPr id="3" name="Rectangle 2"/>
          <p:cNvSpPr/>
          <p:nvPr/>
        </p:nvSpPr>
        <p:spPr>
          <a:xfrm>
            <a:off x="1017888" y="420479"/>
            <a:ext cx="10367145" cy="523220"/>
          </a:xfrm>
          <a:prstGeom prst="rect">
            <a:avLst/>
          </a:prstGeom>
        </p:spPr>
        <p:txBody>
          <a:bodyPr wrap="square">
            <a:spAutoFit/>
          </a:bodyPr>
          <a:lstStyle/>
          <a:p>
            <a:r>
              <a:rPr lang="en-ZA" sz="2800" b="1" dirty="0">
                <a:solidFill>
                  <a:prstClr val="black"/>
                </a:solidFill>
              </a:rPr>
              <a:t>INTERNAL AUDIT VALIDATION OF REPORTED PERFORMANCE</a:t>
            </a:r>
          </a:p>
        </p:txBody>
      </p:sp>
      <p:sp>
        <p:nvSpPr>
          <p:cNvPr id="5"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xmlns="" val="264761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7846</Words>
  <Application>Microsoft Office PowerPoint</Application>
  <PresentationFormat>Custom</PresentationFormat>
  <Paragraphs>2643</Paragraphs>
  <Slides>70</Slides>
  <Notes>7</Notes>
  <HiddenSlides>0</HiddenSlides>
  <MMClips>0</MMClips>
  <ScaleCrop>false</ScaleCrop>
  <HeadingPairs>
    <vt:vector size="4" baseType="variant">
      <vt:variant>
        <vt:lpstr>Theme</vt:lpstr>
      </vt:variant>
      <vt:variant>
        <vt:i4>15</vt:i4>
      </vt:variant>
      <vt:variant>
        <vt:lpstr>Slide Titles</vt:lpstr>
      </vt:variant>
      <vt:variant>
        <vt:i4>70</vt:i4>
      </vt:variant>
    </vt:vector>
  </HeadingPairs>
  <TitlesOfParts>
    <vt:vector size="85" baseType="lpstr">
      <vt:lpstr>18_Office Theme</vt:lpstr>
      <vt:lpstr>2_Office Theme</vt:lpstr>
      <vt:lpstr>1_Office Theme</vt:lpstr>
      <vt:lpstr>Theme1</vt:lpstr>
      <vt:lpstr>3_Office Theme</vt:lpstr>
      <vt:lpstr>6_Office Theme</vt:lpstr>
      <vt:lpstr>7_Office Theme</vt:lpstr>
      <vt:lpstr>22_Office Theme</vt:lpstr>
      <vt:lpstr>8_Office Theme</vt:lpstr>
      <vt:lpstr>1_Accenture_tiger_InterpretationA_animate_full</vt:lpstr>
      <vt:lpstr>11_Office Theme</vt:lpstr>
      <vt:lpstr>12_Office Theme</vt:lpstr>
      <vt:lpstr>13_Office Theme</vt:lpstr>
      <vt:lpstr>14_Office Theme</vt:lpstr>
      <vt:lpstr>1_Theme1</vt:lpstr>
      <vt:lpstr>Slide 1</vt:lpstr>
      <vt:lpstr>FOCUS AREA</vt:lpstr>
      <vt:lpstr>Slide 3</vt:lpstr>
      <vt:lpstr>VISION, MISSION AND VALUES</vt:lpstr>
      <vt:lpstr>Slide 5</vt:lpstr>
      <vt:lpstr>Service Delivery Outcomes &amp; Strategic Goals</vt:lpstr>
      <vt:lpstr>Slide 7</vt:lpstr>
      <vt:lpstr>Slide 8</vt:lpstr>
      <vt:lpstr>Slide 9</vt:lpstr>
      <vt:lpstr>Slide 10</vt:lpstr>
      <vt:lpstr>Slide 11</vt:lpstr>
      <vt:lpstr>Slide 12</vt:lpstr>
      <vt:lpstr>COMPARATIVE ANALYSIS OF 2018/19  PERFORMANCE PER QUARTER </vt:lpstr>
      <vt:lpstr>PROGRAMME 1: ADMINISTRATION</vt:lpstr>
      <vt:lpstr>PROGRAMME 1: ADMINISTRATION</vt:lpstr>
      <vt:lpstr>PROGRAMME 1: ADMINISTRATION</vt:lpstr>
      <vt:lpstr>PROGRAMME 2: BUSINESS OPERATIONS</vt:lpstr>
      <vt:lpstr>PROGRAMME 2: BUSINESS OPERATIONS</vt:lpstr>
      <vt:lpstr>PROGRAMME 2: BUSINESS OPERATIONS</vt:lpstr>
      <vt:lpstr> PROGRAMME 3: LABOUR ACTIVATION PROGRAMMES</vt:lpstr>
      <vt:lpstr>   NON-ACHIEVED TARGETS </vt:lpstr>
      <vt:lpstr>Slide 22</vt:lpstr>
      <vt:lpstr>Slide 23</vt:lpstr>
      <vt:lpstr>Slide 24</vt:lpstr>
      <vt:lpstr>Slide 25</vt:lpstr>
      <vt:lpstr>Slide 26</vt:lpstr>
      <vt:lpstr>Slide 27</vt:lpstr>
      <vt:lpstr>Slide 28</vt:lpstr>
      <vt:lpstr>Slide 29</vt:lpstr>
      <vt:lpstr>Slide 30</vt:lpstr>
      <vt:lpstr>Slide 31</vt:lpstr>
      <vt:lpstr>4TH QUARTER CLAIMS   BENEFIT PAYMENTS</vt:lpstr>
      <vt:lpstr>VALUE AND VOLUME OF BENEFITS PAYMENTS</vt:lpstr>
      <vt:lpstr>VALUE AND VOLUME OF BENEFITS PAYMENTS</vt:lpstr>
      <vt:lpstr>FINANCE REPORT</vt:lpstr>
      <vt:lpstr>FINANCIAL PERFORMANCE 5 YEARS </vt:lpstr>
      <vt:lpstr>FINANCIAL PERFORMANCE 5 YEARS </vt:lpstr>
      <vt:lpstr>FINANCIAL PERFORMANCE 5 YEARS </vt:lpstr>
      <vt:lpstr>FINANCIAL PERFORMANCE 5 YEARS  </vt:lpstr>
      <vt:lpstr>STATEMENT OF FINANCIAL PERFORMANCE   31 MARCH 2019</vt:lpstr>
      <vt:lpstr>STATEMENT OF FINANCIAL PERFORMANCE   31 MARCH 2019</vt:lpstr>
      <vt:lpstr>STATEMENT OF FINANCIAL POSITION @ 31 MARCH 2019</vt:lpstr>
      <vt:lpstr>INVESTMENT IN UNLISTED INVESTMENTS (SRI’S)</vt:lpstr>
      <vt:lpstr>GRAP 6,7,8 and 20 IMPLEMENTATION.</vt:lpstr>
      <vt:lpstr> IRREGULAR EXPENDITURE AS AT  31 MARCH 2019 </vt:lpstr>
      <vt:lpstr> IRREGULAR EXPENDITURE AS AT  31 MARCH 2019 </vt:lpstr>
      <vt:lpstr> FRUITLESS AND WASTEFUL EXPENDITURE AS AT  31 MARCH 2019 </vt:lpstr>
      <vt:lpstr>   VACANCY RATE AS AT 31ST MARCH 2019  </vt:lpstr>
      <vt:lpstr>VACANCY RATE</vt:lpstr>
      <vt:lpstr>PROGRESS ON LABOUR LAWS  “OPERATIONS &amp; ICT “</vt:lpstr>
      <vt:lpstr>PROJECT SUMMARY</vt:lpstr>
      <vt:lpstr> HIGH-LEVEL PLAN </vt:lpstr>
      <vt:lpstr> PARENTAL BENEFIT: MODULE DEVELOPMENT STATUS </vt:lpstr>
      <vt:lpstr>MODULE STATUS </vt:lpstr>
      <vt:lpstr>MODULE STATUS </vt:lpstr>
      <vt:lpstr>GOVERNANCE  </vt:lpstr>
      <vt:lpstr>UIF BOARD AND COMMITTEE MEETINGS  AS AT 31 MARCH 2019</vt:lpstr>
      <vt:lpstr>UIF BOARD PERFORMANCE</vt:lpstr>
      <vt:lpstr>UIF BOARD PERFORMANCE</vt:lpstr>
      <vt:lpstr>Slide 60</vt:lpstr>
      <vt:lpstr>Slide 61</vt:lpstr>
      <vt:lpstr>Slide 62</vt:lpstr>
      <vt:lpstr>Slide 63</vt:lpstr>
      <vt:lpstr>Slide 64</vt:lpstr>
      <vt:lpstr>RECURRING FINDINGS</vt:lpstr>
      <vt:lpstr>Slide 66</vt:lpstr>
      <vt:lpstr>Slide 67</vt:lpstr>
      <vt:lpstr>Slide 68</vt:lpstr>
      <vt:lpstr>Slide 69</vt:lpstr>
      <vt:lpstr>Slide 70</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contributing factors to UIF Strategic Planning Exercise</dc:title>
  <dc:creator>Diketso Ratau</dc:creator>
  <cp:lastModifiedBy>PUMZA</cp:lastModifiedBy>
  <cp:revision>386</cp:revision>
  <cp:lastPrinted>2019-10-04T13:17:21Z</cp:lastPrinted>
  <dcterms:created xsi:type="dcterms:W3CDTF">2019-01-24T12:53:58Z</dcterms:created>
  <dcterms:modified xsi:type="dcterms:W3CDTF">2019-10-14T11:32:19Z</dcterms:modified>
</cp:coreProperties>
</file>