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828" r:id="rId3"/>
    <p:sldMasterId id="2147483877" r:id="rId4"/>
  </p:sldMasterIdLst>
  <p:notesMasterIdLst>
    <p:notesMasterId r:id="rId40"/>
  </p:notesMasterIdLst>
  <p:handoutMasterIdLst>
    <p:handoutMasterId r:id="rId41"/>
  </p:handoutMasterIdLst>
  <p:sldIdLst>
    <p:sldId id="593" r:id="rId5"/>
    <p:sldId id="594" r:id="rId6"/>
    <p:sldId id="596" r:id="rId7"/>
    <p:sldId id="589" r:id="rId8"/>
    <p:sldId id="547" r:id="rId9"/>
    <p:sldId id="568" r:id="rId10"/>
    <p:sldId id="558" r:id="rId11"/>
    <p:sldId id="559" r:id="rId12"/>
    <p:sldId id="583" r:id="rId13"/>
    <p:sldId id="560" r:id="rId14"/>
    <p:sldId id="561" r:id="rId15"/>
    <p:sldId id="562" r:id="rId16"/>
    <p:sldId id="563" r:id="rId17"/>
    <p:sldId id="564" r:id="rId18"/>
    <p:sldId id="565" r:id="rId19"/>
    <p:sldId id="566" r:id="rId20"/>
    <p:sldId id="567" r:id="rId21"/>
    <p:sldId id="584" r:id="rId22"/>
    <p:sldId id="569" r:id="rId23"/>
    <p:sldId id="570" r:id="rId24"/>
    <p:sldId id="571" r:id="rId25"/>
    <p:sldId id="572" r:id="rId26"/>
    <p:sldId id="573" r:id="rId27"/>
    <p:sldId id="574" r:id="rId28"/>
    <p:sldId id="575" r:id="rId29"/>
    <p:sldId id="576" r:id="rId30"/>
    <p:sldId id="549" r:id="rId31"/>
    <p:sldId id="577" r:id="rId32"/>
    <p:sldId id="557" r:id="rId33"/>
    <p:sldId id="591" r:id="rId34"/>
    <p:sldId id="597" r:id="rId35"/>
    <p:sldId id="599" r:id="rId36"/>
    <p:sldId id="598" r:id="rId37"/>
    <p:sldId id="600" r:id="rId38"/>
    <p:sldId id="592" r:id="rId3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akotoko" initials="L" lastIdx="2" clrIdx="0"/>
  <p:cmAuthor id="1" name="Janett Komape" initials="JK" lastIdx="3" clrIdx="1">
    <p:extLst>
      <p:ext uri="{19B8F6BF-5375-455C-9EA6-DF929625EA0E}">
        <p15:presenceInfo xmlns:p15="http://schemas.microsoft.com/office/powerpoint/2012/main" xmlns="" userId="S-1-5-21-2133283647-1422751870-1994159406-35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3B"/>
    <a:srgbClr val="339933"/>
    <a:srgbClr val="00FF00"/>
    <a:srgbClr val="1DFF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434"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pPr>
            <a:r>
              <a:rPr lang="en-US"/>
              <a:t>Status</a:t>
            </a:r>
          </a:p>
        </c:rich>
      </c:tx>
    </c:title>
    <c:plotArea>
      <c:layout/>
      <c:pieChart>
        <c:varyColors val="1"/>
        <c:ser>
          <c:idx val="0"/>
          <c:order val="0"/>
          <c:tx>
            <c:strRef>
              <c:f>Sheet2!$B$5</c:f>
              <c:strCache>
                <c:ptCount val="1"/>
                <c:pt idx="0">
                  <c:v>% of target achieved</c:v>
                </c:pt>
              </c:strCache>
            </c:strRef>
          </c:tx>
          <c:dPt>
            <c:idx val="0"/>
            <c:spPr>
              <a:solidFill>
                <a:srgbClr val="00B050"/>
              </a:solidFill>
            </c:spPr>
            <c:extLst xmlns:c16r2="http://schemas.microsoft.com/office/drawing/2015/06/chart">
              <c:ext xmlns:c16="http://schemas.microsoft.com/office/drawing/2014/chart" uri="{C3380CC4-5D6E-409C-BE32-E72D297353CC}">
                <c16:uniqueId val="{00000001-E363-4950-BED1-9C28A23105F8}"/>
              </c:ext>
            </c:extLst>
          </c:dPt>
          <c:dPt>
            <c:idx val="1"/>
            <c:spPr>
              <a:solidFill>
                <a:srgbClr val="FFFF00"/>
              </a:solidFill>
            </c:spPr>
            <c:extLst xmlns:c16r2="http://schemas.microsoft.com/office/drawing/2015/06/chart">
              <c:ext xmlns:c16="http://schemas.microsoft.com/office/drawing/2014/chart" uri="{C3380CC4-5D6E-409C-BE32-E72D297353CC}">
                <c16:uniqueId val="{00000003-E363-4950-BED1-9C28A23105F8}"/>
              </c:ext>
            </c:extLst>
          </c:dPt>
          <c:dPt>
            <c:idx val="2"/>
            <c:spPr>
              <a:solidFill>
                <a:srgbClr val="FF0000"/>
              </a:solidFill>
            </c:spPr>
            <c:extLst xmlns:c16r2="http://schemas.microsoft.com/office/drawing/2015/06/chart">
              <c:ext xmlns:c16="http://schemas.microsoft.com/office/drawing/2014/chart" uri="{C3380CC4-5D6E-409C-BE32-E72D297353CC}">
                <c16:uniqueId val="{00000005-E363-4950-BED1-9C28A23105F8}"/>
              </c:ext>
            </c:extLst>
          </c:dPt>
          <c:dPt>
            <c:idx val="3"/>
            <c:spPr>
              <a:solidFill>
                <a:srgbClr val="0070C0"/>
              </a:solidFill>
            </c:spPr>
            <c:extLst xmlns:c16r2="http://schemas.microsoft.com/office/drawing/2015/06/chart">
              <c:ext xmlns:c16="http://schemas.microsoft.com/office/drawing/2014/chart" uri="{C3380CC4-5D6E-409C-BE32-E72D297353CC}">
                <c16:uniqueId val="{00000007-E363-4950-BED1-9C28A23105F8}"/>
              </c:ext>
            </c:extLst>
          </c:dPt>
          <c:dLbls>
            <c:dLbl>
              <c:idx val="0"/>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363-4950-BED1-9C28A23105F8}"/>
                </c:ext>
              </c:extLst>
            </c:dLbl>
            <c:dLbl>
              <c:idx val="1"/>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363-4950-BED1-9C28A23105F8}"/>
                </c:ext>
              </c:extLst>
            </c:dLbl>
            <c:dLbl>
              <c:idx val="2"/>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363-4950-BED1-9C28A23105F8}"/>
                </c:ext>
              </c:extLst>
            </c:dLbl>
            <c:delete val="1"/>
            <c:spPr>
              <a:noFill/>
              <a:ln>
                <a:noFill/>
              </a:ln>
              <a:effectLst/>
            </c:spPr>
            <c:txPr>
              <a:bodyPr wrap="square" lIns="38100" tIns="19050" rIns="38100" bIns="19050" anchor="ctr">
                <a:spAutoFit/>
              </a:bodyPr>
              <a:lstStyle/>
              <a:p>
                <a:pPr>
                  <a:defRPr sz="1000"/>
                </a:pPr>
                <a:endParaRPr lang="en-US"/>
              </a:p>
            </c:txPr>
            <c:extLst xmlns:c16r2="http://schemas.microsoft.com/office/drawing/2015/06/chart">
              <c:ext xmlns:c15="http://schemas.microsoft.com/office/drawing/2012/chart" uri="{CE6537A1-D6FC-4f65-9D91-7224C49458BB}"/>
            </c:extLst>
          </c:dLbls>
          <c:cat>
            <c:strRef>
              <c:f>Sheet2!$C$6:$C$9</c:f>
              <c:strCache>
                <c:ptCount val="4"/>
                <c:pt idx="0">
                  <c:v>Achieved</c:v>
                </c:pt>
                <c:pt idx="1">
                  <c:v>Work in progress</c:v>
                </c:pt>
                <c:pt idx="2">
                  <c:v>Off Target</c:v>
                </c:pt>
                <c:pt idx="3">
                  <c:v>No Target</c:v>
                </c:pt>
              </c:strCache>
            </c:strRef>
          </c:cat>
          <c:val>
            <c:numRef>
              <c:f>Sheet2!$D$6:$D$9</c:f>
              <c:numCache>
                <c:formatCode>0%</c:formatCode>
                <c:ptCount val="4"/>
                <c:pt idx="0">
                  <c:v>0.73846153846153861</c:v>
                </c:pt>
                <c:pt idx="1">
                  <c:v>9.2307692307692354E-2</c:v>
                </c:pt>
                <c:pt idx="2">
                  <c:v>0.16923076923076924</c:v>
                </c:pt>
                <c:pt idx="3">
                  <c:v>0</c:v>
                </c:pt>
              </c:numCache>
            </c:numRef>
          </c:val>
          <c:extLst xmlns:c16r2="http://schemas.microsoft.com/office/drawing/2015/06/chart">
            <c:ext xmlns:c16="http://schemas.microsoft.com/office/drawing/2014/chart" uri="{C3380CC4-5D6E-409C-BE32-E72D297353CC}">
              <c16:uniqueId val="{00000008-E363-4950-BED1-9C28A23105F8}"/>
            </c:ext>
          </c:extLst>
        </c:ser>
        <c:dLbls/>
        <c:firstSliceAng val="0"/>
      </c:pieChart>
    </c:plotArea>
    <c:legend>
      <c:legendPos val="r"/>
    </c:legend>
    <c:plotVisOnly val="1"/>
    <c:dispBlanksAs val="zero"/>
  </c:chart>
  <c:txPr>
    <a:bodyPr/>
    <a:lstStyle/>
    <a:p>
      <a:pPr>
        <a:defRPr sz="1200">
          <a:latin typeface="Arial" panose="020B0604020202020204" pitchFamily="34" charset="0"/>
          <a:cs typeface="Arial" panose="020B0604020202020204" pitchFamily="34" charset="0"/>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3C936-9944-421E-A281-E3CE9C3A20B2}" type="doc">
      <dgm:prSet loTypeId="urn:microsoft.com/office/officeart/2016/7/layout/BasicLinearProcessNumbered" loCatId="process" qsTypeId="urn:microsoft.com/office/officeart/2005/8/quickstyle/simple2" qsCatId="simple" csTypeId="urn:microsoft.com/office/officeart/2005/8/colors/accent0_3" csCatId="mainScheme" phldr="1"/>
      <dgm:spPr/>
      <dgm:t>
        <a:bodyPr/>
        <a:lstStyle/>
        <a:p>
          <a:endParaRPr lang="en-ZA"/>
        </a:p>
      </dgm:t>
    </dgm:pt>
    <dgm:pt modelId="{B7EA37E1-3618-4216-9C97-3D7C273D2CF3}">
      <dgm:prSet phldrT="[Text]" custT="1"/>
      <dgm:spPr/>
      <dgm:t>
        <a:bodyPr/>
        <a:lstStyle/>
        <a:p>
          <a:r>
            <a:rPr lang="en-ZA" sz="2400" b="0" i="0" dirty="0">
              <a:solidFill>
                <a:schemeClr val="bg1">
                  <a:lumMod val="50000"/>
                  <a:lumOff val="50000"/>
                </a:schemeClr>
              </a:solidFill>
              <a:latin typeface="Arial Black" panose="020B0A04020102020204" pitchFamily="34" charset="0"/>
            </a:rPr>
            <a:t>VISION</a:t>
          </a:r>
          <a:endParaRPr lang="en-ZA" sz="1800" b="0" i="0" dirty="0">
            <a:solidFill>
              <a:schemeClr val="bg1">
                <a:lumMod val="50000"/>
                <a:lumOff val="50000"/>
              </a:schemeClr>
            </a:solidFill>
            <a:latin typeface="Arial Black" panose="020B0A04020102020204" pitchFamily="34" charset="0"/>
          </a:endParaRPr>
        </a:p>
        <a:p>
          <a:r>
            <a:rPr lang="en-ZA" sz="1700" b="0" i="0" dirty="0" smtClean="0">
              <a:latin typeface="Arial Black" panose="020B0A04020102020204" pitchFamily="34" charset="0"/>
            </a:rPr>
            <a:t>A </a:t>
          </a:r>
          <a:r>
            <a:rPr lang="en-ZA" sz="1700" b="0" i="0" dirty="0">
              <a:latin typeface="Arial Black" panose="020B0A04020102020204" pitchFamily="34" charset="0"/>
            </a:rPr>
            <a:t>sustainable national </a:t>
          </a:r>
          <a:r>
            <a:rPr lang="en-ZA" sz="1700" b="0" i="0" dirty="0" smtClean="0">
              <a:latin typeface="Arial Black" panose="020B0A04020102020204" pitchFamily="34" charset="0"/>
            </a:rPr>
            <a:t>parks system connecting society</a:t>
          </a:r>
          <a:endParaRPr lang="en-ZA" sz="1700" b="0" i="0" dirty="0">
            <a:latin typeface="Arial Black" panose="020B0A04020102020204" pitchFamily="34" charset="0"/>
          </a:endParaRPr>
        </a:p>
      </dgm:t>
    </dgm:pt>
    <dgm:pt modelId="{99B58055-B1DF-4AD5-A615-8772EB6F939E}" type="parTrans" cxnId="{629C8451-5BFA-41B5-BB4A-2B213B8BFCE1}">
      <dgm:prSet/>
      <dgm:spPr/>
      <dgm:t>
        <a:bodyPr/>
        <a:lstStyle/>
        <a:p>
          <a:pPr>
            <a:lnSpc>
              <a:spcPct val="150000"/>
            </a:lnSpc>
          </a:pPr>
          <a:endParaRPr lang="en-ZA" sz="1800">
            <a:latin typeface="+mn-lt"/>
          </a:endParaRPr>
        </a:p>
      </dgm:t>
    </dgm:pt>
    <dgm:pt modelId="{CECF7619-C10D-4D5D-8943-258F7558BE10}" type="sibTrans" cxnId="{629C8451-5BFA-41B5-BB4A-2B213B8BFCE1}">
      <dgm:prSet phldrT="1" phldr="0"/>
      <dgm:spPr>
        <a:solidFill>
          <a:schemeClr val="accent6"/>
        </a:solidFill>
      </dgm:spPr>
      <dgm:t>
        <a:bodyPr/>
        <a:lstStyle/>
        <a:p>
          <a:r>
            <a:rPr lang="en-ZA" b="0" i="0">
              <a:latin typeface="Arial Black" panose="020B0A04020102020204" pitchFamily="34" charset="0"/>
            </a:rPr>
            <a:t>1</a:t>
          </a:r>
        </a:p>
      </dgm:t>
    </dgm:pt>
    <dgm:pt modelId="{74A5694E-AB1A-41D0-8CC8-D3A2E188BE4C}">
      <dgm:prSet phldrT="[Text]" custT="1"/>
      <dgm:spPr/>
      <dgm:t>
        <a:bodyPr/>
        <a:lstStyle/>
        <a:p>
          <a:r>
            <a:rPr lang="en-ZA" sz="2400" b="0" i="0" dirty="0">
              <a:solidFill>
                <a:schemeClr val="bg1">
                  <a:lumMod val="50000"/>
                  <a:lumOff val="50000"/>
                </a:schemeClr>
              </a:solidFill>
              <a:latin typeface="Arial Black" panose="020B0A04020102020204" pitchFamily="34" charset="0"/>
            </a:rPr>
            <a:t>MISSION</a:t>
          </a:r>
          <a:endParaRPr lang="en-ZA" sz="1100" b="0" i="0" dirty="0">
            <a:solidFill>
              <a:schemeClr val="bg1">
                <a:lumMod val="50000"/>
                <a:lumOff val="50000"/>
              </a:schemeClr>
            </a:solidFill>
            <a:latin typeface="Arial Black" panose="020B0A04020102020204" pitchFamily="34" charset="0"/>
          </a:endParaRPr>
        </a:p>
        <a:p>
          <a:r>
            <a:rPr lang="en-ZA" sz="1700" b="0" i="0" dirty="0" smtClean="0">
              <a:latin typeface="Arial Black" panose="020B0A04020102020204" pitchFamily="34" charset="0"/>
              <a:ea typeface="Segoe UI" panose="020B0502040204020203" pitchFamily="34" charset="0"/>
              <a:cs typeface="Segoe UI" panose="020B0502040204020203" pitchFamily="34" charset="0"/>
            </a:rPr>
            <a:t>To develop, manage </a:t>
          </a:r>
          <a:r>
            <a:rPr lang="en-ZA" sz="1700" b="0" i="0" dirty="0">
              <a:latin typeface="Arial Black" panose="020B0A04020102020204" pitchFamily="34" charset="0"/>
              <a:ea typeface="Segoe UI" panose="020B0502040204020203" pitchFamily="34" charset="0"/>
              <a:cs typeface="Segoe UI" panose="020B0502040204020203" pitchFamily="34" charset="0"/>
            </a:rPr>
            <a:t>and promote a system of sustainable national parks that represents biodiversity and heritage assets, through innovation and best practice for the just and equitable benefit of current and future generations.</a:t>
          </a:r>
          <a:endParaRPr lang="en-ZA" sz="1700" b="0" i="0" dirty="0">
            <a:latin typeface="Arial Black" panose="020B0A04020102020204" pitchFamily="34" charset="0"/>
          </a:endParaRPr>
        </a:p>
      </dgm:t>
    </dgm:pt>
    <dgm:pt modelId="{5C24C325-BD5C-4753-B39B-E9AEBEB243C6}" type="parTrans" cxnId="{0DB90BC9-96BE-4978-B0CF-4EDC4CA58252}">
      <dgm:prSet/>
      <dgm:spPr/>
      <dgm:t>
        <a:bodyPr/>
        <a:lstStyle/>
        <a:p>
          <a:pPr>
            <a:lnSpc>
              <a:spcPct val="150000"/>
            </a:lnSpc>
          </a:pPr>
          <a:endParaRPr lang="en-ZA" sz="1800">
            <a:latin typeface="+mn-lt"/>
          </a:endParaRPr>
        </a:p>
      </dgm:t>
    </dgm:pt>
    <dgm:pt modelId="{616E047E-50A4-42DD-A97B-2465A406F27B}" type="sibTrans" cxnId="{0DB90BC9-96BE-4978-B0CF-4EDC4CA58252}">
      <dgm:prSet phldrT="2" phldr="0"/>
      <dgm:spPr>
        <a:solidFill>
          <a:schemeClr val="accent6"/>
        </a:solidFill>
      </dgm:spPr>
      <dgm:t>
        <a:bodyPr/>
        <a:lstStyle/>
        <a:p>
          <a:r>
            <a:rPr lang="en-ZA" b="0" i="0">
              <a:latin typeface="Arial Black" panose="020B0A04020102020204" pitchFamily="34" charset="0"/>
            </a:rPr>
            <a:t>2</a:t>
          </a:r>
        </a:p>
      </dgm:t>
    </dgm:pt>
    <dgm:pt modelId="{5BBD2487-3C2A-4BA0-B10F-D685FE561EE9}" type="pres">
      <dgm:prSet presAssocID="{AA93C936-9944-421E-A281-E3CE9C3A20B2}" presName="Name0" presStyleCnt="0">
        <dgm:presLayoutVars>
          <dgm:animLvl val="lvl"/>
          <dgm:resizeHandles val="exact"/>
        </dgm:presLayoutVars>
      </dgm:prSet>
      <dgm:spPr/>
      <dgm:t>
        <a:bodyPr/>
        <a:lstStyle/>
        <a:p>
          <a:endParaRPr lang="en-US"/>
        </a:p>
      </dgm:t>
    </dgm:pt>
    <dgm:pt modelId="{92C15CEA-ACA2-4413-974E-709552487474}" type="pres">
      <dgm:prSet presAssocID="{B7EA37E1-3618-4216-9C97-3D7C273D2CF3}" presName="compositeNode" presStyleCnt="0">
        <dgm:presLayoutVars>
          <dgm:bulletEnabled val="1"/>
        </dgm:presLayoutVars>
      </dgm:prSet>
      <dgm:spPr/>
    </dgm:pt>
    <dgm:pt modelId="{517C4106-5CB7-4110-AF7A-F21BD9C5C2B7}" type="pres">
      <dgm:prSet presAssocID="{B7EA37E1-3618-4216-9C97-3D7C273D2CF3}" presName="bgRect" presStyleLbl="bgAccFollowNode1" presStyleIdx="0" presStyleCnt="2" custScaleX="88353" custScaleY="106438" custLinFactNeighborX="-5880" custLinFactNeighborY="-4716"/>
      <dgm:spPr/>
      <dgm:t>
        <a:bodyPr/>
        <a:lstStyle/>
        <a:p>
          <a:endParaRPr lang="en-US"/>
        </a:p>
      </dgm:t>
    </dgm:pt>
    <dgm:pt modelId="{6FA4972F-B706-4349-8F82-8A9A14511FE0}" type="pres">
      <dgm:prSet presAssocID="{CECF7619-C10D-4D5D-8943-258F7558BE10}" presName="sibTransNodeCircle" presStyleLbl="alignNode1" presStyleIdx="0" presStyleCnt="4">
        <dgm:presLayoutVars>
          <dgm:chMax val="0"/>
          <dgm:bulletEnabled/>
        </dgm:presLayoutVars>
      </dgm:prSet>
      <dgm:spPr/>
      <dgm:t>
        <a:bodyPr/>
        <a:lstStyle/>
        <a:p>
          <a:endParaRPr lang="en-US"/>
        </a:p>
      </dgm:t>
    </dgm:pt>
    <dgm:pt modelId="{D0484F1F-BD91-403C-9295-6F4104B66763}" type="pres">
      <dgm:prSet presAssocID="{B7EA37E1-3618-4216-9C97-3D7C273D2CF3}" presName="bottomLine" presStyleLbl="alignNode1" presStyleIdx="1" presStyleCnt="4" custScaleX="54074" custScaleY="2000000" custLinFactY="-1412000000" custLinFactNeighborX="-10000" custLinFactNeighborY="-1412044444">
        <dgm:presLayoutVars/>
      </dgm:prSet>
      <dgm:spPr/>
    </dgm:pt>
    <dgm:pt modelId="{AF5670F2-E93F-4ABB-9F1E-3437525F2F6C}" type="pres">
      <dgm:prSet presAssocID="{B7EA37E1-3618-4216-9C97-3D7C273D2CF3}" presName="nodeText" presStyleLbl="bgAccFollowNode1" presStyleIdx="0" presStyleCnt="2">
        <dgm:presLayoutVars>
          <dgm:bulletEnabled val="1"/>
        </dgm:presLayoutVars>
      </dgm:prSet>
      <dgm:spPr/>
      <dgm:t>
        <a:bodyPr/>
        <a:lstStyle/>
        <a:p>
          <a:endParaRPr lang="en-US"/>
        </a:p>
      </dgm:t>
    </dgm:pt>
    <dgm:pt modelId="{8F95F834-63E9-4EB8-8967-91B8083B49B7}" type="pres">
      <dgm:prSet presAssocID="{CECF7619-C10D-4D5D-8943-258F7558BE10}" presName="sibTrans" presStyleCnt="0"/>
      <dgm:spPr/>
    </dgm:pt>
    <dgm:pt modelId="{4264D6BB-EEBD-4B06-AD23-78AF40CC97A3}" type="pres">
      <dgm:prSet presAssocID="{74A5694E-AB1A-41D0-8CC8-D3A2E188BE4C}" presName="compositeNode" presStyleCnt="0">
        <dgm:presLayoutVars>
          <dgm:bulletEnabled val="1"/>
        </dgm:presLayoutVars>
      </dgm:prSet>
      <dgm:spPr/>
    </dgm:pt>
    <dgm:pt modelId="{ED0F229D-36DF-41B3-A294-D4B3B75B6664}" type="pres">
      <dgm:prSet presAssocID="{74A5694E-AB1A-41D0-8CC8-D3A2E188BE4C}" presName="bgRect" presStyleLbl="bgAccFollowNode1" presStyleIdx="1" presStyleCnt="2" custScaleX="210388" custScaleY="106896" custLinFactNeighborY="-4716"/>
      <dgm:spPr/>
      <dgm:t>
        <a:bodyPr/>
        <a:lstStyle/>
        <a:p>
          <a:endParaRPr lang="en-US"/>
        </a:p>
      </dgm:t>
    </dgm:pt>
    <dgm:pt modelId="{0BC45B9C-C0C7-450B-ACFB-005B2411EC44}" type="pres">
      <dgm:prSet presAssocID="{616E047E-50A4-42DD-A97B-2465A406F27B}" presName="sibTransNodeCircle" presStyleLbl="alignNode1" presStyleIdx="2" presStyleCnt="4">
        <dgm:presLayoutVars>
          <dgm:chMax val="0"/>
          <dgm:bulletEnabled/>
        </dgm:presLayoutVars>
      </dgm:prSet>
      <dgm:spPr/>
      <dgm:t>
        <a:bodyPr/>
        <a:lstStyle/>
        <a:p>
          <a:endParaRPr lang="en-US"/>
        </a:p>
      </dgm:t>
    </dgm:pt>
    <dgm:pt modelId="{C965E393-54AD-4CC7-A4AE-CA2FD60A3BED}" type="pres">
      <dgm:prSet presAssocID="{74A5694E-AB1A-41D0-8CC8-D3A2E188BE4C}" presName="bottomLine" presStyleLbl="alignNode1" presStyleIdx="3" presStyleCnt="4" custScaleX="57445" custScaleY="2000000" custLinFactY="-1418500000" custLinFactNeighborX="-67620" custLinFactNeighborY="-1418505556">
        <dgm:presLayoutVars/>
      </dgm:prSet>
      <dgm:spPr/>
    </dgm:pt>
    <dgm:pt modelId="{7033CC34-BBF9-443C-B42E-751341458297}" type="pres">
      <dgm:prSet presAssocID="{74A5694E-AB1A-41D0-8CC8-D3A2E188BE4C}" presName="nodeText" presStyleLbl="bgAccFollowNode1" presStyleIdx="1" presStyleCnt="2">
        <dgm:presLayoutVars>
          <dgm:bulletEnabled val="1"/>
        </dgm:presLayoutVars>
      </dgm:prSet>
      <dgm:spPr/>
      <dgm:t>
        <a:bodyPr/>
        <a:lstStyle/>
        <a:p>
          <a:endParaRPr lang="en-US"/>
        </a:p>
      </dgm:t>
    </dgm:pt>
  </dgm:ptLst>
  <dgm:cxnLst>
    <dgm:cxn modelId="{0D238754-FDA0-4BB8-893D-534318B15A7C}" type="presOf" srcId="{CECF7619-C10D-4D5D-8943-258F7558BE10}" destId="{6FA4972F-B706-4349-8F82-8A9A14511FE0}" srcOrd="0" destOrd="0" presId="urn:microsoft.com/office/officeart/2016/7/layout/BasicLinearProcessNumbered"/>
    <dgm:cxn modelId="{13D7E430-86B9-47E5-9DC2-38216DF577ED}" type="presOf" srcId="{74A5694E-AB1A-41D0-8CC8-D3A2E188BE4C}" destId="{7033CC34-BBF9-443C-B42E-751341458297}" srcOrd="1" destOrd="0" presId="urn:microsoft.com/office/officeart/2016/7/layout/BasicLinearProcessNumbered"/>
    <dgm:cxn modelId="{3CBAE6BE-96EE-4A79-B02B-AF4A36CD1B03}" type="presOf" srcId="{AA93C936-9944-421E-A281-E3CE9C3A20B2}" destId="{5BBD2487-3C2A-4BA0-B10F-D685FE561EE9}" srcOrd="0" destOrd="0" presId="urn:microsoft.com/office/officeart/2016/7/layout/BasicLinearProcessNumbered"/>
    <dgm:cxn modelId="{AEF9FB76-B08F-47DF-82D4-14AA83FDAEF8}" type="presOf" srcId="{B7EA37E1-3618-4216-9C97-3D7C273D2CF3}" destId="{AF5670F2-E93F-4ABB-9F1E-3437525F2F6C}" srcOrd="1" destOrd="0" presId="urn:microsoft.com/office/officeart/2016/7/layout/BasicLinearProcessNumbered"/>
    <dgm:cxn modelId="{629C8451-5BFA-41B5-BB4A-2B213B8BFCE1}" srcId="{AA93C936-9944-421E-A281-E3CE9C3A20B2}" destId="{B7EA37E1-3618-4216-9C97-3D7C273D2CF3}" srcOrd="0" destOrd="0" parTransId="{99B58055-B1DF-4AD5-A615-8772EB6F939E}" sibTransId="{CECF7619-C10D-4D5D-8943-258F7558BE10}"/>
    <dgm:cxn modelId="{0DB90BC9-96BE-4978-B0CF-4EDC4CA58252}" srcId="{AA93C936-9944-421E-A281-E3CE9C3A20B2}" destId="{74A5694E-AB1A-41D0-8CC8-D3A2E188BE4C}" srcOrd="1" destOrd="0" parTransId="{5C24C325-BD5C-4753-B39B-E9AEBEB243C6}" sibTransId="{616E047E-50A4-42DD-A97B-2465A406F27B}"/>
    <dgm:cxn modelId="{6BB7EF7E-0C52-4E75-8A48-A4E9D40B3044}" type="presOf" srcId="{B7EA37E1-3618-4216-9C97-3D7C273D2CF3}" destId="{517C4106-5CB7-4110-AF7A-F21BD9C5C2B7}" srcOrd="0" destOrd="0" presId="urn:microsoft.com/office/officeart/2016/7/layout/BasicLinearProcessNumbered"/>
    <dgm:cxn modelId="{07C2B4A7-B09C-43C1-AD9E-0DDBE1E55C8A}" type="presOf" srcId="{616E047E-50A4-42DD-A97B-2465A406F27B}" destId="{0BC45B9C-C0C7-450B-ACFB-005B2411EC44}" srcOrd="0" destOrd="0" presId="urn:microsoft.com/office/officeart/2016/7/layout/BasicLinearProcessNumbered"/>
    <dgm:cxn modelId="{322CC7B9-DF26-4303-BC72-5020EEA8D5E8}" type="presOf" srcId="{74A5694E-AB1A-41D0-8CC8-D3A2E188BE4C}" destId="{ED0F229D-36DF-41B3-A294-D4B3B75B6664}" srcOrd="0" destOrd="0" presId="urn:microsoft.com/office/officeart/2016/7/layout/BasicLinearProcessNumbered"/>
    <dgm:cxn modelId="{D63B8F26-30A0-4255-948D-0A3325DD4826}" type="presParOf" srcId="{5BBD2487-3C2A-4BA0-B10F-D685FE561EE9}" destId="{92C15CEA-ACA2-4413-974E-709552487474}" srcOrd="0" destOrd="0" presId="urn:microsoft.com/office/officeart/2016/7/layout/BasicLinearProcessNumbered"/>
    <dgm:cxn modelId="{FE9F9A42-2BBF-4C75-AB12-A4AEDD4D3AFE}" type="presParOf" srcId="{92C15CEA-ACA2-4413-974E-709552487474}" destId="{517C4106-5CB7-4110-AF7A-F21BD9C5C2B7}" srcOrd="0" destOrd="0" presId="urn:microsoft.com/office/officeart/2016/7/layout/BasicLinearProcessNumbered"/>
    <dgm:cxn modelId="{4C5DD8BF-AAF2-4EFB-B1EB-7277A0E33BF7}" type="presParOf" srcId="{92C15CEA-ACA2-4413-974E-709552487474}" destId="{6FA4972F-B706-4349-8F82-8A9A14511FE0}" srcOrd="1" destOrd="0" presId="urn:microsoft.com/office/officeart/2016/7/layout/BasicLinearProcessNumbered"/>
    <dgm:cxn modelId="{791269A6-D14E-4351-AA70-E707E12CD784}" type="presParOf" srcId="{92C15CEA-ACA2-4413-974E-709552487474}" destId="{D0484F1F-BD91-403C-9295-6F4104B66763}" srcOrd="2" destOrd="0" presId="urn:microsoft.com/office/officeart/2016/7/layout/BasicLinearProcessNumbered"/>
    <dgm:cxn modelId="{D9AED3BC-E6C5-4DB1-9E91-9898F3BB7A30}" type="presParOf" srcId="{92C15CEA-ACA2-4413-974E-709552487474}" destId="{AF5670F2-E93F-4ABB-9F1E-3437525F2F6C}" srcOrd="3" destOrd="0" presId="urn:microsoft.com/office/officeart/2016/7/layout/BasicLinearProcessNumbered"/>
    <dgm:cxn modelId="{708868CB-0311-4595-975A-77FFEE5A0264}" type="presParOf" srcId="{5BBD2487-3C2A-4BA0-B10F-D685FE561EE9}" destId="{8F95F834-63E9-4EB8-8967-91B8083B49B7}" srcOrd="1" destOrd="0" presId="urn:microsoft.com/office/officeart/2016/7/layout/BasicLinearProcessNumbered"/>
    <dgm:cxn modelId="{6F4AD800-E948-454D-8522-D57857F1AB63}" type="presParOf" srcId="{5BBD2487-3C2A-4BA0-B10F-D685FE561EE9}" destId="{4264D6BB-EEBD-4B06-AD23-78AF40CC97A3}" srcOrd="2" destOrd="0" presId="urn:microsoft.com/office/officeart/2016/7/layout/BasicLinearProcessNumbered"/>
    <dgm:cxn modelId="{A3F2AE4F-C6CD-43D6-BAEF-7BE15442E112}" type="presParOf" srcId="{4264D6BB-EEBD-4B06-AD23-78AF40CC97A3}" destId="{ED0F229D-36DF-41B3-A294-D4B3B75B6664}" srcOrd="0" destOrd="0" presId="urn:microsoft.com/office/officeart/2016/7/layout/BasicLinearProcessNumbered"/>
    <dgm:cxn modelId="{38D28F5D-4A12-4325-ADE9-750BF8043A44}" type="presParOf" srcId="{4264D6BB-EEBD-4B06-AD23-78AF40CC97A3}" destId="{0BC45B9C-C0C7-450B-ACFB-005B2411EC44}" srcOrd="1" destOrd="0" presId="urn:microsoft.com/office/officeart/2016/7/layout/BasicLinearProcessNumbered"/>
    <dgm:cxn modelId="{B3129015-816B-43E8-8F86-BD0DA5F035BF}" type="presParOf" srcId="{4264D6BB-EEBD-4B06-AD23-78AF40CC97A3}" destId="{C965E393-54AD-4CC7-A4AE-CA2FD60A3BED}" srcOrd="2" destOrd="0" presId="urn:microsoft.com/office/officeart/2016/7/layout/BasicLinearProcessNumbered"/>
    <dgm:cxn modelId="{046F8E01-E8ED-49B0-AACC-D252E5DECA5A}" type="presParOf" srcId="{4264D6BB-EEBD-4B06-AD23-78AF40CC97A3}" destId="{7033CC34-BBF9-443C-B42E-751341458297}" srcOrd="3" destOrd="0" presId="urn:microsoft.com/office/officeart/2016/7/layout/BasicLinearProcessNumbered"/>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7C4106-5CB7-4110-AF7A-F21BD9C5C2B7}">
      <dsp:nvSpPr>
        <dsp:cNvPr id="0" name=""/>
        <dsp:cNvSpPr/>
      </dsp:nvSpPr>
      <dsp:spPr>
        <a:xfrm>
          <a:off x="0" y="60761"/>
          <a:ext cx="2544748" cy="429188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552" tIns="330200" rIns="224552" bIns="330200" numCol="1" spcCol="1270" anchor="t" anchorCtr="0">
          <a:noAutofit/>
        </a:bodyPr>
        <a:lstStyle/>
        <a:p>
          <a:pPr lvl="0" algn="l" defTabSz="1066800">
            <a:lnSpc>
              <a:spcPct val="90000"/>
            </a:lnSpc>
            <a:spcBef>
              <a:spcPct val="0"/>
            </a:spcBef>
            <a:spcAft>
              <a:spcPct val="35000"/>
            </a:spcAft>
          </a:pPr>
          <a:r>
            <a:rPr lang="en-ZA" sz="2400" b="0" i="0" kern="1200" dirty="0">
              <a:solidFill>
                <a:schemeClr val="bg1">
                  <a:lumMod val="50000"/>
                  <a:lumOff val="50000"/>
                </a:schemeClr>
              </a:solidFill>
              <a:latin typeface="Arial Black" panose="020B0A04020102020204" pitchFamily="34" charset="0"/>
            </a:rPr>
            <a:t>VISION</a:t>
          </a:r>
          <a:endParaRPr lang="en-ZA" sz="1800" b="0" i="0" kern="1200" dirty="0">
            <a:solidFill>
              <a:schemeClr val="bg1">
                <a:lumMod val="50000"/>
                <a:lumOff val="50000"/>
              </a:schemeClr>
            </a:solidFill>
            <a:latin typeface="Arial Black" panose="020B0A04020102020204" pitchFamily="34" charset="0"/>
          </a:endParaRPr>
        </a:p>
        <a:p>
          <a:pPr lvl="0" algn="l" defTabSz="1066800">
            <a:lnSpc>
              <a:spcPct val="90000"/>
            </a:lnSpc>
            <a:spcBef>
              <a:spcPct val="0"/>
            </a:spcBef>
            <a:spcAft>
              <a:spcPct val="35000"/>
            </a:spcAft>
          </a:pPr>
          <a:r>
            <a:rPr lang="en-ZA" sz="1700" b="0" i="0" kern="1200" dirty="0" smtClean="0">
              <a:latin typeface="Arial Black" panose="020B0A04020102020204" pitchFamily="34" charset="0"/>
            </a:rPr>
            <a:t>A </a:t>
          </a:r>
          <a:r>
            <a:rPr lang="en-ZA" sz="1700" b="0" i="0" kern="1200" dirty="0">
              <a:latin typeface="Arial Black" panose="020B0A04020102020204" pitchFamily="34" charset="0"/>
            </a:rPr>
            <a:t>sustainable national </a:t>
          </a:r>
          <a:r>
            <a:rPr lang="en-ZA" sz="1700" b="0" i="0" kern="1200" dirty="0" smtClean="0">
              <a:latin typeface="Arial Black" panose="020B0A04020102020204" pitchFamily="34" charset="0"/>
            </a:rPr>
            <a:t>parks system connecting society</a:t>
          </a:r>
          <a:endParaRPr lang="en-ZA" sz="1700" b="0" i="0" kern="1200" dirty="0">
            <a:latin typeface="Arial Black" panose="020B0A04020102020204" pitchFamily="34" charset="0"/>
          </a:endParaRPr>
        </a:p>
      </dsp:txBody>
      <dsp:txXfrm>
        <a:off x="0" y="1691678"/>
        <a:ext cx="2544748" cy="2575132"/>
      </dsp:txXfrm>
    </dsp:sp>
    <dsp:sp modelId="{6FA4972F-B706-4349-8F82-8A9A14511FE0}">
      <dsp:nvSpPr>
        <dsp:cNvPr id="0" name=""/>
        <dsp:cNvSpPr/>
      </dsp:nvSpPr>
      <dsp:spPr>
        <a:xfrm>
          <a:off x="669805" y="783952"/>
          <a:ext cx="1209686" cy="1209686"/>
        </a:xfrm>
        <a:prstGeom prst="ellipse">
          <a:avLst/>
        </a:prstGeom>
        <a:solidFill>
          <a:schemeClr val="accent6"/>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4312" tIns="12700" rIns="94312" bIns="12700" numCol="1" spcCol="1270" anchor="ctr" anchorCtr="0">
          <a:noAutofit/>
        </a:bodyPr>
        <a:lstStyle/>
        <a:p>
          <a:pPr lvl="0" algn="ctr" defTabSz="2133600">
            <a:lnSpc>
              <a:spcPct val="90000"/>
            </a:lnSpc>
            <a:spcBef>
              <a:spcPct val="0"/>
            </a:spcBef>
            <a:spcAft>
              <a:spcPct val="35000"/>
            </a:spcAft>
          </a:pPr>
          <a:r>
            <a:rPr lang="en-ZA" sz="4800" b="0" i="0" kern="1200">
              <a:latin typeface="Arial Black" panose="020B0A04020102020204" pitchFamily="34" charset="0"/>
            </a:rPr>
            <a:t>1</a:t>
          </a:r>
        </a:p>
      </dsp:txBody>
      <dsp:txXfrm>
        <a:off x="669805" y="783952"/>
        <a:ext cx="1209686" cy="1209686"/>
      </dsp:txXfrm>
    </dsp:sp>
    <dsp:sp modelId="{D0484F1F-BD91-403C-9295-6F4104B66763}">
      <dsp:nvSpPr>
        <dsp:cNvPr id="0" name=""/>
        <dsp:cNvSpPr/>
      </dsp:nvSpPr>
      <dsp:spPr>
        <a:xfrm>
          <a:off x="207906" y="2378944"/>
          <a:ext cx="1557442" cy="144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D0F229D-36DF-41B3-A294-D4B3B75B6664}">
      <dsp:nvSpPr>
        <dsp:cNvPr id="0" name=""/>
        <dsp:cNvSpPr/>
      </dsp:nvSpPr>
      <dsp:spPr>
        <a:xfrm>
          <a:off x="2835043" y="60761"/>
          <a:ext cx="6059608" cy="431035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552" tIns="330200" rIns="224552" bIns="330200" numCol="1" spcCol="1270" anchor="t" anchorCtr="0">
          <a:noAutofit/>
        </a:bodyPr>
        <a:lstStyle/>
        <a:p>
          <a:pPr lvl="0" algn="l" defTabSz="1066800">
            <a:lnSpc>
              <a:spcPct val="90000"/>
            </a:lnSpc>
            <a:spcBef>
              <a:spcPct val="0"/>
            </a:spcBef>
            <a:spcAft>
              <a:spcPct val="35000"/>
            </a:spcAft>
          </a:pPr>
          <a:r>
            <a:rPr lang="en-ZA" sz="2400" b="0" i="0" kern="1200" dirty="0">
              <a:solidFill>
                <a:schemeClr val="bg1">
                  <a:lumMod val="50000"/>
                  <a:lumOff val="50000"/>
                </a:schemeClr>
              </a:solidFill>
              <a:latin typeface="Arial Black" panose="020B0A04020102020204" pitchFamily="34" charset="0"/>
            </a:rPr>
            <a:t>MISSION</a:t>
          </a:r>
          <a:endParaRPr lang="en-ZA" sz="1100" b="0" i="0" kern="1200" dirty="0">
            <a:solidFill>
              <a:schemeClr val="bg1">
                <a:lumMod val="50000"/>
                <a:lumOff val="50000"/>
              </a:schemeClr>
            </a:solidFill>
            <a:latin typeface="Arial Black" panose="020B0A04020102020204" pitchFamily="34" charset="0"/>
          </a:endParaRPr>
        </a:p>
        <a:p>
          <a:pPr lvl="0" algn="l" defTabSz="1066800">
            <a:lnSpc>
              <a:spcPct val="90000"/>
            </a:lnSpc>
            <a:spcBef>
              <a:spcPct val="0"/>
            </a:spcBef>
            <a:spcAft>
              <a:spcPct val="35000"/>
            </a:spcAft>
          </a:pPr>
          <a:r>
            <a:rPr lang="en-ZA" sz="1700" b="0" i="0" kern="1200" dirty="0" smtClean="0">
              <a:latin typeface="Arial Black" panose="020B0A04020102020204" pitchFamily="34" charset="0"/>
              <a:ea typeface="Segoe UI" panose="020B0502040204020203" pitchFamily="34" charset="0"/>
              <a:cs typeface="Segoe UI" panose="020B0502040204020203" pitchFamily="34" charset="0"/>
            </a:rPr>
            <a:t>To develop, manage </a:t>
          </a:r>
          <a:r>
            <a:rPr lang="en-ZA" sz="1700" b="0" i="0" kern="1200" dirty="0">
              <a:latin typeface="Arial Black" panose="020B0A04020102020204" pitchFamily="34" charset="0"/>
              <a:ea typeface="Segoe UI" panose="020B0502040204020203" pitchFamily="34" charset="0"/>
              <a:cs typeface="Segoe UI" panose="020B0502040204020203" pitchFamily="34" charset="0"/>
            </a:rPr>
            <a:t>and promote a system of sustainable national parks that represents biodiversity and heritage assets, through innovation and best practice for the just and equitable benefit of current and future generations.</a:t>
          </a:r>
          <a:endParaRPr lang="en-ZA" sz="1700" b="0" i="0" kern="1200" dirty="0">
            <a:latin typeface="Arial Black" panose="020B0A04020102020204" pitchFamily="34" charset="0"/>
          </a:endParaRPr>
        </a:p>
      </dsp:txBody>
      <dsp:txXfrm>
        <a:off x="2835043" y="1698696"/>
        <a:ext cx="6059608" cy="2586213"/>
      </dsp:txXfrm>
    </dsp:sp>
    <dsp:sp modelId="{0BC45B9C-C0C7-450B-ACFB-005B2411EC44}">
      <dsp:nvSpPr>
        <dsp:cNvPr id="0" name=""/>
        <dsp:cNvSpPr/>
      </dsp:nvSpPr>
      <dsp:spPr>
        <a:xfrm>
          <a:off x="5260004" y="793186"/>
          <a:ext cx="1209686" cy="1209686"/>
        </a:xfrm>
        <a:prstGeom prst="ellipse">
          <a:avLst/>
        </a:prstGeom>
        <a:solidFill>
          <a:schemeClr val="accent6"/>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4312" tIns="12700" rIns="94312" bIns="12700" numCol="1" spcCol="1270" anchor="ctr" anchorCtr="0">
          <a:noAutofit/>
        </a:bodyPr>
        <a:lstStyle/>
        <a:p>
          <a:pPr lvl="0" algn="ctr" defTabSz="2133600">
            <a:lnSpc>
              <a:spcPct val="90000"/>
            </a:lnSpc>
            <a:spcBef>
              <a:spcPct val="0"/>
            </a:spcBef>
            <a:spcAft>
              <a:spcPct val="35000"/>
            </a:spcAft>
          </a:pPr>
          <a:r>
            <a:rPr lang="en-ZA" sz="4800" b="0" i="0" kern="1200">
              <a:latin typeface="Arial Black" panose="020B0A04020102020204" pitchFamily="34" charset="0"/>
            </a:rPr>
            <a:t>2</a:t>
          </a:r>
        </a:p>
      </dsp:txBody>
      <dsp:txXfrm>
        <a:off x="5260004" y="793186"/>
        <a:ext cx="1209686" cy="1209686"/>
      </dsp:txXfrm>
    </dsp:sp>
    <dsp:sp modelId="{C965E393-54AD-4CC7-A4AE-CA2FD60A3BED}">
      <dsp:nvSpPr>
        <dsp:cNvPr id="0" name=""/>
        <dsp:cNvSpPr/>
      </dsp:nvSpPr>
      <dsp:spPr>
        <a:xfrm>
          <a:off x="3089985" y="2378846"/>
          <a:ext cx="1654534" cy="144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4" cy="496671"/>
          </a:xfrm>
          <a:prstGeom prst="rect">
            <a:avLst/>
          </a:prstGeom>
        </p:spPr>
        <p:txBody>
          <a:bodyPr vert="horz" lIns="91577" tIns="45789" rIns="91577" bIns="45789" rtlCol="0"/>
          <a:lstStyle>
            <a:lvl1pPr algn="l">
              <a:defRPr sz="1200"/>
            </a:lvl1pPr>
          </a:lstStyle>
          <a:p>
            <a:pPr>
              <a:defRPr/>
            </a:pPr>
            <a:endParaRPr lang="en-US" dirty="0"/>
          </a:p>
        </p:txBody>
      </p:sp>
      <p:sp>
        <p:nvSpPr>
          <p:cNvPr id="3" name="Date Placeholder 2"/>
          <p:cNvSpPr>
            <a:spLocks noGrp="1"/>
          </p:cNvSpPr>
          <p:nvPr>
            <p:ph type="dt" sz="quarter" idx="1"/>
          </p:nvPr>
        </p:nvSpPr>
        <p:spPr>
          <a:xfrm>
            <a:off x="3849862" y="1"/>
            <a:ext cx="2946274" cy="496671"/>
          </a:xfrm>
          <a:prstGeom prst="rect">
            <a:avLst/>
          </a:prstGeom>
        </p:spPr>
        <p:txBody>
          <a:bodyPr vert="horz" lIns="91577" tIns="45789" rIns="91577" bIns="45789" rtlCol="0"/>
          <a:lstStyle>
            <a:lvl1pPr algn="r">
              <a:defRPr sz="1200"/>
            </a:lvl1pPr>
          </a:lstStyle>
          <a:p>
            <a:pPr>
              <a:defRPr/>
            </a:pPr>
            <a:fld id="{624EB7AA-A419-4E84-A7F8-FD1E9EC7CC82}" type="datetimeFigureOut">
              <a:rPr lang="en-US"/>
              <a:pPr>
                <a:defRPr/>
              </a:pPr>
              <a:t>10/10/2019</a:t>
            </a:fld>
            <a:endParaRPr lang="en-US" dirty="0"/>
          </a:p>
        </p:txBody>
      </p:sp>
      <p:sp>
        <p:nvSpPr>
          <p:cNvPr id="4" name="Footer Placeholder 3"/>
          <p:cNvSpPr>
            <a:spLocks noGrp="1"/>
          </p:cNvSpPr>
          <p:nvPr>
            <p:ph type="ftr" sz="quarter" idx="2"/>
          </p:nvPr>
        </p:nvSpPr>
        <p:spPr>
          <a:xfrm>
            <a:off x="2" y="9428273"/>
            <a:ext cx="2946274" cy="496671"/>
          </a:xfrm>
          <a:prstGeom prst="rect">
            <a:avLst/>
          </a:prstGeom>
        </p:spPr>
        <p:txBody>
          <a:bodyPr vert="horz" lIns="91577" tIns="45789" rIns="91577" bIns="457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49862" y="9428273"/>
            <a:ext cx="2946274" cy="496671"/>
          </a:xfrm>
          <a:prstGeom prst="rect">
            <a:avLst/>
          </a:prstGeom>
        </p:spPr>
        <p:txBody>
          <a:bodyPr vert="horz" lIns="91577" tIns="45789" rIns="91577" bIns="45789" rtlCol="0" anchor="b"/>
          <a:lstStyle>
            <a:lvl1pPr algn="r">
              <a:defRPr sz="1200"/>
            </a:lvl1pPr>
          </a:lstStyle>
          <a:p>
            <a:pPr>
              <a:defRPr/>
            </a:pPr>
            <a:fld id="{302DA6DC-2485-4F4D-97B4-2544424E3C27}" type="slidenum">
              <a:rPr lang="en-US"/>
              <a:pPr>
                <a:defRPr/>
              </a:pPr>
              <a:t>‹#›</a:t>
            </a:fld>
            <a:endParaRPr lang="en-US" dirty="0"/>
          </a:p>
        </p:txBody>
      </p:sp>
    </p:spTree>
    <p:extLst>
      <p:ext uri="{BB962C8B-B14F-4D97-AF65-F5344CB8AC3E}">
        <p14:creationId xmlns:p14="http://schemas.microsoft.com/office/powerpoint/2010/main" xmlns="" val="40178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2" y="1"/>
            <a:ext cx="2946274" cy="49667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pPr>
              <a:defRPr/>
            </a:pPr>
            <a:endParaRPr lang="en-US" dirty="0"/>
          </a:p>
        </p:txBody>
      </p:sp>
      <p:sp>
        <p:nvSpPr>
          <p:cNvPr id="41987" name="Rectangle 3"/>
          <p:cNvSpPr>
            <a:spLocks noGrp="1" noChangeArrowheads="1"/>
          </p:cNvSpPr>
          <p:nvPr>
            <p:ph type="dt" idx="1"/>
          </p:nvPr>
        </p:nvSpPr>
        <p:spPr bwMode="auto">
          <a:xfrm>
            <a:off x="3849862" y="1"/>
            <a:ext cx="2946274" cy="496671"/>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0383" y="4715832"/>
            <a:ext cx="5436909" cy="4466649"/>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2" y="9428273"/>
            <a:ext cx="2946274" cy="49667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pPr>
              <a:defRPr/>
            </a:pPr>
            <a:endParaRPr lang="en-US" dirty="0"/>
          </a:p>
        </p:txBody>
      </p:sp>
      <p:sp>
        <p:nvSpPr>
          <p:cNvPr id="41991" name="Rectangle 7"/>
          <p:cNvSpPr>
            <a:spLocks noGrp="1" noChangeArrowheads="1"/>
          </p:cNvSpPr>
          <p:nvPr>
            <p:ph type="sldNum" sz="quarter" idx="5"/>
          </p:nvPr>
        </p:nvSpPr>
        <p:spPr bwMode="auto">
          <a:xfrm>
            <a:off x="3849862" y="9428273"/>
            <a:ext cx="2946274" cy="496671"/>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pPr>
              <a:defRPr/>
            </a:pPr>
            <a:fld id="{497ED96E-BAF7-4FA5-8BC3-5849001FE000}" type="slidenum">
              <a:rPr lang="en-US"/>
              <a:pPr>
                <a:defRPr/>
              </a:pPr>
              <a:t>‹#›</a:t>
            </a:fld>
            <a:endParaRPr lang="en-US" dirty="0"/>
          </a:p>
        </p:txBody>
      </p:sp>
    </p:spTree>
    <p:extLst>
      <p:ext uri="{BB962C8B-B14F-4D97-AF65-F5344CB8AC3E}">
        <p14:creationId xmlns:p14="http://schemas.microsoft.com/office/powerpoint/2010/main" xmlns="" val="3453383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a:t>
            </a:fld>
            <a:endParaRPr lang="en-US" dirty="0"/>
          </a:p>
        </p:txBody>
      </p:sp>
    </p:spTree>
    <p:extLst>
      <p:ext uri="{BB962C8B-B14F-4D97-AF65-F5344CB8AC3E}">
        <p14:creationId xmlns:p14="http://schemas.microsoft.com/office/powerpoint/2010/main" xmlns="" val="190730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14</a:t>
            </a:fld>
            <a:endParaRPr lang="en-US" dirty="0">
              <a:solidFill>
                <a:srgbClr val="000000"/>
              </a:solidFill>
            </a:endParaRPr>
          </a:p>
        </p:txBody>
      </p:sp>
    </p:spTree>
    <p:extLst>
      <p:ext uri="{BB962C8B-B14F-4D97-AF65-F5344CB8AC3E}">
        <p14:creationId xmlns:p14="http://schemas.microsoft.com/office/powerpoint/2010/main" xmlns="" val="393135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15</a:t>
            </a:fld>
            <a:endParaRPr lang="en-US" dirty="0">
              <a:solidFill>
                <a:srgbClr val="000000"/>
              </a:solidFill>
            </a:endParaRPr>
          </a:p>
        </p:txBody>
      </p:sp>
    </p:spTree>
    <p:extLst>
      <p:ext uri="{BB962C8B-B14F-4D97-AF65-F5344CB8AC3E}">
        <p14:creationId xmlns:p14="http://schemas.microsoft.com/office/powerpoint/2010/main" xmlns="" val="114152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16</a:t>
            </a:fld>
            <a:endParaRPr lang="en-US" dirty="0">
              <a:solidFill>
                <a:srgbClr val="000000"/>
              </a:solidFill>
            </a:endParaRPr>
          </a:p>
        </p:txBody>
      </p:sp>
    </p:spTree>
    <p:extLst>
      <p:ext uri="{BB962C8B-B14F-4D97-AF65-F5344CB8AC3E}">
        <p14:creationId xmlns:p14="http://schemas.microsoft.com/office/powerpoint/2010/main" xmlns="" val="23150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17</a:t>
            </a:fld>
            <a:endParaRPr lang="en-US" dirty="0">
              <a:solidFill>
                <a:srgbClr val="000000"/>
              </a:solidFill>
            </a:endParaRPr>
          </a:p>
        </p:txBody>
      </p:sp>
    </p:spTree>
    <p:extLst>
      <p:ext uri="{BB962C8B-B14F-4D97-AF65-F5344CB8AC3E}">
        <p14:creationId xmlns:p14="http://schemas.microsoft.com/office/powerpoint/2010/main" xmlns="" val="307368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18</a:t>
            </a:fld>
            <a:endParaRPr lang="en-US" dirty="0">
              <a:solidFill>
                <a:srgbClr val="000000"/>
              </a:solidFill>
            </a:endParaRPr>
          </a:p>
        </p:txBody>
      </p:sp>
    </p:spTree>
    <p:extLst>
      <p:ext uri="{BB962C8B-B14F-4D97-AF65-F5344CB8AC3E}">
        <p14:creationId xmlns:p14="http://schemas.microsoft.com/office/powerpoint/2010/main" xmlns="" val="2161665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19</a:t>
            </a:fld>
            <a:endParaRPr lang="en-US" dirty="0">
              <a:solidFill>
                <a:srgbClr val="000000"/>
              </a:solidFill>
            </a:endParaRPr>
          </a:p>
        </p:txBody>
      </p:sp>
    </p:spTree>
    <p:extLst>
      <p:ext uri="{BB962C8B-B14F-4D97-AF65-F5344CB8AC3E}">
        <p14:creationId xmlns:p14="http://schemas.microsoft.com/office/powerpoint/2010/main" xmlns="" val="127352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20</a:t>
            </a:fld>
            <a:endParaRPr lang="en-US" dirty="0">
              <a:solidFill>
                <a:srgbClr val="000000"/>
              </a:solidFill>
            </a:endParaRPr>
          </a:p>
        </p:txBody>
      </p:sp>
    </p:spTree>
    <p:extLst>
      <p:ext uri="{BB962C8B-B14F-4D97-AF65-F5344CB8AC3E}">
        <p14:creationId xmlns:p14="http://schemas.microsoft.com/office/powerpoint/2010/main" xmlns="" val="274356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21</a:t>
            </a:fld>
            <a:endParaRPr lang="en-US" dirty="0">
              <a:solidFill>
                <a:srgbClr val="000000"/>
              </a:solidFill>
            </a:endParaRPr>
          </a:p>
        </p:txBody>
      </p:sp>
    </p:spTree>
    <p:extLst>
      <p:ext uri="{BB962C8B-B14F-4D97-AF65-F5344CB8AC3E}">
        <p14:creationId xmlns:p14="http://schemas.microsoft.com/office/powerpoint/2010/main" xmlns="" val="390942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22</a:t>
            </a:fld>
            <a:endParaRPr lang="en-US" dirty="0">
              <a:solidFill>
                <a:srgbClr val="000000"/>
              </a:solidFill>
            </a:endParaRPr>
          </a:p>
        </p:txBody>
      </p:sp>
    </p:spTree>
    <p:extLst>
      <p:ext uri="{BB962C8B-B14F-4D97-AF65-F5344CB8AC3E}">
        <p14:creationId xmlns:p14="http://schemas.microsoft.com/office/powerpoint/2010/main" xmlns="" val="373338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23</a:t>
            </a:fld>
            <a:endParaRPr lang="en-US" dirty="0">
              <a:solidFill>
                <a:srgbClr val="000000"/>
              </a:solidFill>
            </a:endParaRPr>
          </a:p>
        </p:txBody>
      </p:sp>
    </p:spTree>
    <p:extLst>
      <p:ext uri="{BB962C8B-B14F-4D97-AF65-F5344CB8AC3E}">
        <p14:creationId xmlns:p14="http://schemas.microsoft.com/office/powerpoint/2010/main" xmlns="" val="190016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6</a:t>
            </a:fld>
            <a:endParaRPr lang="en-US" dirty="0">
              <a:solidFill>
                <a:srgbClr val="000000"/>
              </a:solidFill>
            </a:endParaRPr>
          </a:p>
        </p:txBody>
      </p:sp>
    </p:spTree>
    <p:extLst>
      <p:ext uri="{BB962C8B-B14F-4D97-AF65-F5344CB8AC3E}">
        <p14:creationId xmlns:p14="http://schemas.microsoft.com/office/powerpoint/2010/main" xmlns="" val="792989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24</a:t>
            </a:fld>
            <a:endParaRPr lang="en-US" dirty="0">
              <a:solidFill>
                <a:srgbClr val="000000"/>
              </a:solidFill>
            </a:endParaRPr>
          </a:p>
        </p:txBody>
      </p:sp>
    </p:spTree>
    <p:extLst>
      <p:ext uri="{BB962C8B-B14F-4D97-AF65-F5344CB8AC3E}">
        <p14:creationId xmlns:p14="http://schemas.microsoft.com/office/powerpoint/2010/main" xmlns="" val="3312715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25</a:t>
            </a:fld>
            <a:endParaRPr lang="en-US" dirty="0">
              <a:solidFill>
                <a:srgbClr val="000000"/>
              </a:solidFill>
            </a:endParaRPr>
          </a:p>
        </p:txBody>
      </p:sp>
    </p:spTree>
    <p:extLst>
      <p:ext uri="{BB962C8B-B14F-4D97-AF65-F5344CB8AC3E}">
        <p14:creationId xmlns:p14="http://schemas.microsoft.com/office/powerpoint/2010/main" xmlns="" val="601674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26</a:t>
            </a:fld>
            <a:endParaRPr lang="en-US" dirty="0">
              <a:solidFill>
                <a:srgbClr val="000000"/>
              </a:solidFill>
            </a:endParaRPr>
          </a:p>
        </p:txBody>
      </p:sp>
    </p:spTree>
    <p:extLst>
      <p:ext uri="{BB962C8B-B14F-4D97-AF65-F5344CB8AC3E}">
        <p14:creationId xmlns:p14="http://schemas.microsoft.com/office/powerpoint/2010/main" xmlns="" val="137302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27</a:t>
            </a:fld>
            <a:endParaRPr lang="en-US" dirty="0"/>
          </a:p>
        </p:txBody>
      </p:sp>
    </p:spTree>
    <p:extLst>
      <p:ext uri="{BB962C8B-B14F-4D97-AF65-F5344CB8AC3E}">
        <p14:creationId xmlns:p14="http://schemas.microsoft.com/office/powerpoint/2010/main" xmlns="" val="3043715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28</a:t>
            </a:fld>
            <a:endParaRPr lang="en-US" dirty="0">
              <a:solidFill>
                <a:srgbClr val="000000"/>
              </a:solidFill>
            </a:endParaRPr>
          </a:p>
        </p:txBody>
      </p:sp>
    </p:spTree>
    <p:extLst>
      <p:ext uri="{BB962C8B-B14F-4D97-AF65-F5344CB8AC3E}">
        <p14:creationId xmlns:p14="http://schemas.microsoft.com/office/powerpoint/2010/main" xmlns="" val="2907465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116" indent="-281409">
              <a:spcBef>
                <a:spcPct val="30000"/>
              </a:spcBef>
              <a:defRPr sz="1200">
                <a:solidFill>
                  <a:schemeClr val="tx1"/>
                </a:solidFill>
                <a:latin typeface="Calibri" panose="020F0502020204030204" pitchFamily="34" charset="0"/>
              </a:defRPr>
            </a:lvl2pPr>
            <a:lvl3pPr marL="1135175" indent="-225763">
              <a:spcBef>
                <a:spcPct val="30000"/>
              </a:spcBef>
              <a:defRPr sz="1200">
                <a:solidFill>
                  <a:schemeClr val="tx1"/>
                </a:solidFill>
                <a:latin typeface="Calibri" panose="020F0502020204030204" pitchFamily="34" charset="0"/>
              </a:defRPr>
            </a:lvl3pPr>
            <a:lvl4pPr marL="1589881" indent="-225763">
              <a:spcBef>
                <a:spcPct val="30000"/>
              </a:spcBef>
              <a:defRPr sz="1200">
                <a:solidFill>
                  <a:schemeClr val="tx1"/>
                </a:solidFill>
                <a:latin typeface="Calibri" panose="020F0502020204030204" pitchFamily="34" charset="0"/>
              </a:defRPr>
            </a:lvl4pPr>
            <a:lvl5pPr marL="2044587" indent="-225763">
              <a:spcBef>
                <a:spcPct val="30000"/>
              </a:spcBef>
              <a:defRPr sz="1200">
                <a:solidFill>
                  <a:schemeClr val="tx1"/>
                </a:solidFill>
                <a:latin typeface="Calibri" panose="020F0502020204030204" pitchFamily="34" charset="0"/>
              </a:defRPr>
            </a:lvl5pPr>
            <a:lvl6pPr marL="2502473" indent="-225763" eaLnBrk="0" fontAlgn="base" hangingPunct="0">
              <a:spcBef>
                <a:spcPct val="30000"/>
              </a:spcBef>
              <a:spcAft>
                <a:spcPct val="0"/>
              </a:spcAft>
              <a:defRPr sz="1200">
                <a:solidFill>
                  <a:schemeClr val="tx1"/>
                </a:solidFill>
                <a:latin typeface="Calibri" panose="020F0502020204030204" pitchFamily="34" charset="0"/>
              </a:defRPr>
            </a:lvl6pPr>
            <a:lvl7pPr marL="2960359" indent="-225763" eaLnBrk="0" fontAlgn="base" hangingPunct="0">
              <a:spcBef>
                <a:spcPct val="30000"/>
              </a:spcBef>
              <a:spcAft>
                <a:spcPct val="0"/>
              </a:spcAft>
              <a:defRPr sz="1200">
                <a:solidFill>
                  <a:schemeClr val="tx1"/>
                </a:solidFill>
                <a:latin typeface="Calibri" panose="020F0502020204030204" pitchFamily="34" charset="0"/>
              </a:defRPr>
            </a:lvl7pPr>
            <a:lvl8pPr marL="3418245" indent="-225763" eaLnBrk="0" fontAlgn="base" hangingPunct="0">
              <a:spcBef>
                <a:spcPct val="30000"/>
              </a:spcBef>
              <a:spcAft>
                <a:spcPct val="0"/>
              </a:spcAft>
              <a:defRPr sz="1200">
                <a:solidFill>
                  <a:schemeClr val="tx1"/>
                </a:solidFill>
                <a:latin typeface="Calibri" panose="020F0502020204030204" pitchFamily="34" charset="0"/>
              </a:defRPr>
            </a:lvl8pPr>
            <a:lvl9pPr marL="3876130" indent="-2257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7706B4-1EE1-4F16-8E4A-0206441C6597}" type="slidenum">
              <a:rPr lang="en-ZA" altLang="en-US" smtClean="0">
                <a:solidFill>
                  <a:srgbClr val="000000"/>
                </a:solidFill>
                <a:latin typeface="Arial" panose="020B0604020202020204" pitchFamily="34" charset="0"/>
              </a:rPr>
              <a:pPr>
                <a:spcBef>
                  <a:spcPct val="0"/>
                </a:spcBef>
              </a:pPr>
              <a:t>30</a:t>
            </a:fld>
            <a:endParaRPr lang="en-ZA"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xmlns="" val="4159597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857967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994781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44055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4064" indent="-286179">
              <a:defRPr>
                <a:solidFill>
                  <a:schemeClr val="tx1"/>
                </a:solidFill>
                <a:latin typeface="Arial" panose="020B0604020202020204" pitchFamily="34" charset="0"/>
                <a:cs typeface="Arial" panose="020B0604020202020204" pitchFamily="34" charset="0"/>
              </a:defRPr>
            </a:lvl2pPr>
            <a:lvl3pPr marL="1144715" indent="-228943">
              <a:defRPr>
                <a:solidFill>
                  <a:schemeClr val="tx1"/>
                </a:solidFill>
                <a:latin typeface="Arial" panose="020B0604020202020204" pitchFamily="34" charset="0"/>
                <a:cs typeface="Arial" panose="020B0604020202020204" pitchFamily="34" charset="0"/>
              </a:defRPr>
            </a:lvl3pPr>
            <a:lvl4pPr marL="1602600" indent="-228943">
              <a:defRPr>
                <a:solidFill>
                  <a:schemeClr val="tx1"/>
                </a:solidFill>
                <a:latin typeface="Arial" panose="020B0604020202020204" pitchFamily="34" charset="0"/>
                <a:cs typeface="Arial" panose="020B0604020202020204" pitchFamily="34" charset="0"/>
              </a:defRPr>
            </a:lvl4pPr>
            <a:lvl5pPr marL="2060486" indent="-228943">
              <a:defRPr>
                <a:solidFill>
                  <a:schemeClr val="tx1"/>
                </a:solidFill>
                <a:latin typeface="Arial" panose="020B0604020202020204" pitchFamily="34" charset="0"/>
                <a:cs typeface="Arial" panose="020B0604020202020204" pitchFamily="34" charset="0"/>
              </a:defRPr>
            </a:lvl5pPr>
            <a:lvl6pPr marL="2518372"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6258"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4144"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2029" indent="-228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B8E0-C7BA-4D11-B0E1-8BE9C27373DA}"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64077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7</a:t>
            </a:fld>
            <a:endParaRPr lang="en-US" dirty="0">
              <a:solidFill>
                <a:srgbClr val="000000"/>
              </a:solidFill>
            </a:endParaRPr>
          </a:p>
        </p:txBody>
      </p:sp>
    </p:spTree>
    <p:extLst>
      <p:ext uri="{BB962C8B-B14F-4D97-AF65-F5344CB8AC3E}">
        <p14:creationId xmlns:p14="http://schemas.microsoft.com/office/powerpoint/2010/main" xmlns="" val="18836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8</a:t>
            </a:fld>
            <a:endParaRPr lang="en-US" dirty="0">
              <a:solidFill>
                <a:srgbClr val="000000"/>
              </a:solidFill>
            </a:endParaRPr>
          </a:p>
        </p:txBody>
      </p:sp>
    </p:spTree>
    <p:extLst>
      <p:ext uri="{BB962C8B-B14F-4D97-AF65-F5344CB8AC3E}">
        <p14:creationId xmlns:p14="http://schemas.microsoft.com/office/powerpoint/2010/main" xmlns="" val="240273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9</a:t>
            </a:fld>
            <a:endParaRPr lang="en-US" dirty="0">
              <a:solidFill>
                <a:srgbClr val="000000"/>
              </a:solidFill>
            </a:endParaRPr>
          </a:p>
        </p:txBody>
      </p:sp>
    </p:spTree>
    <p:extLst>
      <p:ext uri="{BB962C8B-B14F-4D97-AF65-F5344CB8AC3E}">
        <p14:creationId xmlns:p14="http://schemas.microsoft.com/office/powerpoint/2010/main" xmlns="" val="413892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10</a:t>
            </a:fld>
            <a:endParaRPr lang="en-US" dirty="0">
              <a:solidFill>
                <a:srgbClr val="000000"/>
              </a:solidFill>
            </a:endParaRPr>
          </a:p>
        </p:txBody>
      </p:sp>
    </p:spTree>
    <p:extLst>
      <p:ext uri="{BB962C8B-B14F-4D97-AF65-F5344CB8AC3E}">
        <p14:creationId xmlns:p14="http://schemas.microsoft.com/office/powerpoint/2010/main" xmlns="" val="257370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11</a:t>
            </a:fld>
            <a:endParaRPr lang="en-US" dirty="0">
              <a:solidFill>
                <a:srgbClr val="000000"/>
              </a:solidFill>
            </a:endParaRPr>
          </a:p>
        </p:txBody>
      </p:sp>
    </p:spTree>
    <p:extLst>
      <p:ext uri="{BB962C8B-B14F-4D97-AF65-F5344CB8AC3E}">
        <p14:creationId xmlns:p14="http://schemas.microsoft.com/office/powerpoint/2010/main" xmlns="" val="365691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12</a:t>
            </a:fld>
            <a:endParaRPr lang="en-US" dirty="0">
              <a:solidFill>
                <a:srgbClr val="000000"/>
              </a:solidFill>
            </a:endParaRPr>
          </a:p>
        </p:txBody>
      </p:sp>
    </p:spTree>
    <p:extLst>
      <p:ext uri="{BB962C8B-B14F-4D97-AF65-F5344CB8AC3E}">
        <p14:creationId xmlns:p14="http://schemas.microsoft.com/office/powerpoint/2010/main" xmlns="" val="334647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defTabSz="915772">
              <a:defRPr/>
            </a:pPr>
            <a:fld id="{497ED96E-BAF7-4FA5-8BC3-5849001FE000}" type="slidenum">
              <a:rPr lang="en-US">
                <a:solidFill>
                  <a:srgbClr val="000000"/>
                </a:solidFill>
              </a:rPr>
              <a:pPr defTabSz="915772">
                <a:defRPr/>
              </a:pPr>
              <a:t>13</a:t>
            </a:fld>
            <a:endParaRPr lang="en-US" dirty="0">
              <a:solidFill>
                <a:srgbClr val="000000"/>
              </a:solidFill>
            </a:endParaRPr>
          </a:p>
        </p:txBody>
      </p:sp>
    </p:spTree>
    <p:extLst>
      <p:ext uri="{BB962C8B-B14F-4D97-AF65-F5344CB8AC3E}">
        <p14:creationId xmlns:p14="http://schemas.microsoft.com/office/powerpoint/2010/main" xmlns="" val="2302891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3339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4580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8412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0388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2148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2893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46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363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1149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86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880896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dirty="0"/>
          </a:p>
        </p:txBody>
      </p:sp>
    </p:spTree>
    <p:extLst>
      <p:ext uri="{BB962C8B-B14F-4D97-AF65-F5344CB8AC3E}">
        <p14:creationId xmlns:p14="http://schemas.microsoft.com/office/powerpoint/2010/main" xmlns="" val="3883287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dirty="0"/>
          </a:p>
        </p:txBody>
      </p:sp>
    </p:spTree>
    <p:extLst>
      <p:ext uri="{BB962C8B-B14F-4D97-AF65-F5344CB8AC3E}">
        <p14:creationId xmlns:p14="http://schemas.microsoft.com/office/powerpoint/2010/main" xmlns="" val="118502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dirty="0"/>
          </a:p>
        </p:txBody>
      </p:sp>
    </p:spTree>
    <p:extLst>
      <p:ext uri="{BB962C8B-B14F-4D97-AF65-F5344CB8AC3E}">
        <p14:creationId xmlns:p14="http://schemas.microsoft.com/office/powerpoint/2010/main" xmlns="" val="3873286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dirty="0"/>
          </a:p>
        </p:txBody>
      </p:sp>
    </p:spTree>
    <p:extLst>
      <p:ext uri="{BB962C8B-B14F-4D97-AF65-F5344CB8AC3E}">
        <p14:creationId xmlns:p14="http://schemas.microsoft.com/office/powerpoint/2010/main" xmlns="" val="2838636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dirty="0"/>
          </a:p>
        </p:txBody>
      </p:sp>
    </p:spTree>
    <p:extLst>
      <p:ext uri="{BB962C8B-B14F-4D97-AF65-F5344CB8AC3E}">
        <p14:creationId xmlns:p14="http://schemas.microsoft.com/office/powerpoint/2010/main" xmlns="" val="29999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dirty="0"/>
          </a:p>
        </p:txBody>
      </p:sp>
    </p:spTree>
    <p:extLst>
      <p:ext uri="{BB962C8B-B14F-4D97-AF65-F5344CB8AC3E}">
        <p14:creationId xmlns:p14="http://schemas.microsoft.com/office/powerpoint/2010/main" xmlns="" val="3700878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dirty="0"/>
          </a:p>
        </p:txBody>
      </p:sp>
    </p:spTree>
    <p:extLst>
      <p:ext uri="{BB962C8B-B14F-4D97-AF65-F5344CB8AC3E}">
        <p14:creationId xmlns:p14="http://schemas.microsoft.com/office/powerpoint/2010/main" xmlns="" val="266603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dirty="0"/>
          </a:p>
        </p:txBody>
      </p:sp>
    </p:spTree>
    <p:extLst>
      <p:ext uri="{BB962C8B-B14F-4D97-AF65-F5344CB8AC3E}">
        <p14:creationId xmlns:p14="http://schemas.microsoft.com/office/powerpoint/2010/main" xmlns="" val="2514660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dirty="0"/>
          </a:p>
        </p:txBody>
      </p:sp>
    </p:spTree>
    <p:extLst>
      <p:ext uri="{BB962C8B-B14F-4D97-AF65-F5344CB8AC3E}">
        <p14:creationId xmlns:p14="http://schemas.microsoft.com/office/powerpoint/2010/main" xmlns="" val="2523981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dirty="0"/>
          </a:p>
        </p:txBody>
      </p:sp>
    </p:spTree>
    <p:extLst>
      <p:ext uri="{BB962C8B-B14F-4D97-AF65-F5344CB8AC3E}">
        <p14:creationId xmlns:p14="http://schemas.microsoft.com/office/powerpoint/2010/main" xmlns="" val="3701093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dirty="0"/>
          </a:p>
        </p:txBody>
      </p:sp>
    </p:spTree>
    <p:extLst>
      <p:ext uri="{BB962C8B-B14F-4D97-AF65-F5344CB8AC3E}">
        <p14:creationId xmlns:p14="http://schemas.microsoft.com/office/powerpoint/2010/main" xmlns="" val="466982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7" name="Picture 6" descr="IPBES Motif Bar LG.png"/>
          <p:cNvPicPr>
            <a:picLocks noChangeAspect="1"/>
          </p:cNvPicPr>
          <p:nvPr userDrawn="1"/>
        </p:nvPicPr>
        <p:blipFill>
          <a:blip r:embed="rId2" cstate="print">
            <a:extLst>
              <a:ext uri="{BEBA8EAE-BF5A-486C-A8C5-ECC9F3942E4B}">
                <a14:imgProps xmlns:a14="http://schemas.microsoft.com/office/drawing/2010/main" xmlns="">
                  <a14:imgLayer r:embed="rId3">
                    <a14:imgEffect>
                      <a14:colorTemperature colorTemp="5300"/>
                    </a14:imgEffect>
                    <a14:imgEffect>
                      <a14:brightnessContrast bright="-40000" contrast="20000"/>
                    </a14:imgEffect>
                  </a14:imgLayer>
                </a14:imgProps>
              </a:ext>
            </a:extLst>
          </a:blip>
          <a:stretch>
            <a:fillRect/>
          </a:stretch>
        </p:blipFill>
        <p:spPr>
          <a:xfrm>
            <a:off x="0" y="-29153"/>
            <a:ext cx="9144000" cy="738908"/>
          </a:xfrm>
          <a:prstGeom prst="rect">
            <a:avLst/>
          </a:prstGeom>
          <a:solidFill>
            <a:schemeClr val="accent6">
              <a:lumMod val="50000"/>
              <a:alpha val="95000"/>
            </a:schemeClr>
          </a:solidFill>
        </p:spPr>
      </p:pic>
    </p:spTree>
    <p:extLst>
      <p:ext uri="{BB962C8B-B14F-4D97-AF65-F5344CB8AC3E}">
        <p14:creationId xmlns:p14="http://schemas.microsoft.com/office/powerpoint/2010/main" xmlns="" val="2561870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7583"/>
            <a:ext cx="9144000" cy="756491"/>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3040" y="-10195"/>
            <a:ext cx="7886700" cy="731520"/>
          </a:xfrm>
        </p:spPr>
        <p:txBody>
          <a:bodyPr>
            <a:normAutofit/>
          </a:bodyPr>
          <a:lstStyle>
            <a:lvl1pPr>
              <a:defRPr sz="3200" b="0" i="0">
                <a:solidFill>
                  <a:schemeClr val="bg1">
                    <a:lumMod val="95000"/>
                  </a:schemeClr>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73040" y="938656"/>
            <a:ext cx="8378352" cy="5370703"/>
          </a:xfrm>
        </p:spPr>
        <p:txBody>
          <a:bodyPr>
            <a:normAutofit/>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Line 8"/>
          <p:cNvSpPr>
            <a:spLocks noChangeShapeType="1"/>
          </p:cNvSpPr>
          <p:nvPr userDrawn="1"/>
        </p:nvSpPr>
        <p:spPr bwMode="auto">
          <a:xfrm>
            <a:off x="0" y="6532419"/>
            <a:ext cx="9144000" cy="22223"/>
          </a:xfrm>
          <a:prstGeom prst="line">
            <a:avLst/>
          </a:prstGeom>
          <a:noFill/>
          <a:ln w="28575">
            <a:solidFill>
              <a:schemeClr val="accent6">
                <a:lumMod val="75000"/>
              </a:schemeClr>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 name="Picture 1"/>
          <p:cNvPicPr>
            <a:picLocks noChangeAspect="1"/>
          </p:cNvPicPr>
          <p:nvPr userDrawn="1"/>
        </p:nvPicPr>
        <p:blipFill>
          <a:blip r:embed="rId2" cstate="print">
            <a:extLst>
              <a:ext uri="{BEBA8EAE-BF5A-486C-A8C5-ECC9F3942E4B}">
                <a14:imgProps xmlns:a14="http://schemas.microsoft.com/office/drawing/2010/main" xmlns="">
                  <a14:imgLayer r:embed="rId3">
                    <a14:imgEffect>
                      <a14:colorTemperature colorTemp="7200"/>
                    </a14:imgEffect>
                    <a14:imgEffect>
                      <a14:saturation sat="20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442036" y="-29153"/>
            <a:ext cx="701965" cy="76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5865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12468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71419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460316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77669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376821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299803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505933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43661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605363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2800"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800" baseline="0">
                <a:solidFill>
                  <a:srgbClr val="676C5F"/>
                </a:solidFill>
                <a:latin typeface="Arial"/>
              </a:defRPr>
            </a:lvl1pPr>
            <a:lvl2pPr marL="0">
              <a:buFontTx/>
              <a:buNone/>
              <a:defRPr sz="1800" baseline="0">
                <a:solidFill>
                  <a:srgbClr val="676C5F"/>
                </a:solidFill>
                <a:latin typeface="Arial"/>
              </a:defRPr>
            </a:lvl2pPr>
            <a:lvl3pPr marL="0">
              <a:buFontTx/>
              <a:buNone/>
              <a:defRPr sz="1800" baseline="0">
                <a:solidFill>
                  <a:srgbClr val="676C5F"/>
                </a:solidFill>
                <a:latin typeface="Arial"/>
              </a:defRPr>
            </a:lvl3pPr>
            <a:lvl4pPr marL="0">
              <a:buFontTx/>
              <a:buNone/>
              <a:defRPr sz="1800" baseline="0">
                <a:solidFill>
                  <a:srgbClr val="676C5F"/>
                </a:solidFill>
                <a:latin typeface="Arial"/>
              </a:defRPr>
            </a:lvl4pPr>
            <a:lvl5pPr marL="0">
              <a:buFontTx/>
              <a:buNone/>
              <a:defRPr sz="1800"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2400" baseline="0">
                <a:solidFill>
                  <a:schemeClr val="bg1">
                    <a:lumMod val="65000"/>
                  </a:schemeClr>
                </a:solidFill>
                <a:latin typeface="Arial"/>
              </a:defRPr>
            </a:lvl1pPr>
            <a:lvl2pPr>
              <a:buFontTx/>
              <a:buNone/>
              <a:defRPr sz="2400" baseline="0">
                <a:solidFill>
                  <a:srgbClr val="6E9528"/>
                </a:solidFill>
                <a:latin typeface="Arial"/>
              </a:defRPr>
            </a:lvl2pPr>
            <a:lvl3pPr>
              <a:buFontTx/>
              <a:buNone/>
              <a:defRPr sz="2400" baseline="0">
                <a:solidFill>
                  <a:srgbClr val="6E9528"/>
                </a:solidFill>
                <a:latin typeface="Arial"/>
              </a:defRPr>
            </a:lvl3pPr>
            <a:lvl4pPr>
              <a:buFontTx/>
              <a:buNone/>
              <a:defRPr sz="2400" baseline="0">
                <a:solidFill>
                  <a:srgbClr val="6E9528"/>
                </a:solidFill>
                <a:latin typeface="Arial"/>
              </a:defRPr>
            </a:lvl4pPr>
            <a:lvl5pPr>
              <a:buFontTx/>
              <a:buNone/>
              <a:defRPr sz="240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0"/>
            <a:ext cx="5334000" cy="365125"/>
          </a:xfrm>
          <a:prstGeom prst="rect">
            <a:avLst/>
          </a:prstGeom>
        </p:spPr>
        <p:txBody>
          <a:bodyPr vert="horz" lIns="91440" tIns="45720" rIns="91440" bIns="45720" rtlCol="0" anchor="ctr"/>
          <a:lstStyle>
            <a:lvl1pPr algn="l">
              <a:defRPr sz="1100">
                <a:solidFill>
                  <a:srgbClr val="676C5F"/>
                </a:solidFill>
                <a:latin typeface="Arial"/>
                <a:cs typeface="Calibri (Body)"/>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676C5F"/>
              </a:solidFill>
              <a:effectLst/>
              <a:uLnTx/>
              <a:uFillTx/>
              <a:latin typeface="Arial"/>
              <a:ea typeface="+mn-ea"/>
            </a:endParaRPr>
          </a:p>
        </p:txBody>
      </p:sp>
      <p:sp>
        <p:nvSpPr>
          <p:cNvPr id="11"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r">
              <a:defRPr sz="1100" b="1" i="0">
                <a:solidFill>
                  <a:srgbClr val="676C5F"/>
                </a:solidFill>
                <a:latin typeface="Arial"/>
                <a:cs typeface="Calibri (Body)"/>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676C5F"/>
              </a:solidFill>
              <a:effectLst/>
              <a:uLnTx/>
              <a:uFillTx/>
              <a:latin typeface="Arial"/>
              <a:ea typeface="+mn-ea"/>
            </a:endParaRPr>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cstate="print"/>
          <a:stretch>
            <a:fillRect/>
          </a:stretch>
        </p:blipFill>
        <p:spPr>
          <a:xfrm>
            <a:off x="0" y="0"/>
            <a:ext cx="9144000" cy="540000"/>
          </a:xfrm>
          <a:prstGeom prst="rect">
            <a:avLst/>
          </a:prstGeom>
        </p:spPr>
      </p:pic>
    </p:spTree>
    <p:extLst>
      <p:ext uri="{BB962C8B-B14F-4D97-AF65-F5344CB8AC3E}">
        <p14:creationId xmlns:p14="http://schemas.microsoft.com/office/powerpoint/2010/main" xmlns="" val="3018043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b="1" i="0">
                <a:latin typeface="Arial Rounded MT Bold" panose="020F0704030504030204" pitchFamily="34" charset="0"/>
              </a:defRPr>
            </a:lvl1pPr>
          </a:lstStyle>
          <a:p>
            <a:endParaRPr lang="en-GB" dirty="0"/>
          </a:p>
        </p:txBody>
      </p:sp>
      <p:sp>
        <p:nvSpPr>
          <p:cNvPr id="3" name="Slide Number Placeholder 2"/>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0A76E79-370C-465C-9C95-52E2B0F2C861}" type="slidenum">
              <a:rPr kumimoji="0" lang="en-GB"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ontent Placeholder 5"/>
          <p:cNvSpPr>
            <a:spLocks noGrp="1"/>
          </p:cNvSpPr>
          <p:nvPr>
            <p:ph sz="quarter" idx="11"/>
          </p:nvPr>
        </p:nvSpPr>
        <p:spPr>
          <a:xfrm>
            <a:off x="252046" y="1052514"/>
            <a:ext cx="8639906" cy="5256212"/>
          </a:xfrm>
        </p:spPr>
        <p:txBody>
          <a:bodyPr>
            <a:normAutofit/>
          </a:bodyPr>
          <a:lstStyle>
            <a:lvl1pPr>
              <a:defRPr sz="1350">
                <a:latin typeface="Calibri" panose="020F0502020204030204" pitchFamily="34" charset="0"/>
              </a:defRPr>
            </a:lvl1pPr>
            <a:lvl2pPr>
              <a:defRPr sz="1350">
                <a:latin typeface="Calibri" panose="020F0502020204030204" pitchFamily="34" charset="0"/>
              </a:defRPr>
            </a:lvl2pPr>
            <a:lvl3pPr>
              <a:defRPr sz="135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7"/>
          <p:cNvSpPr>
            <a:spLocks noGrp="1"/>
          </p:cNvSpPr>
          <p:nvPr>
            <p:ph type="body" sz="quarter" idx="13" hasCustomPrompt="1"/>
          </p:nvPr>
        </p:nvSpPr>
        <p:spPr>
          <a:xfrm>
            <a:off x="252046" y="6525344"/>
            <a:ext cx="6978162" cy="332656"/>
          </a:xfrm>
          <a:prstGeom prst="rect">
            <a:avLst/>
          </a:prstGeom>
        </p:spPr>
        <p:txBody>
          <a:bodyPr anchor="ctr">
            <a:normAutofit/>
          </a:bodyPr>
          <a:lstStyle>
            <a:lvl1pPr marL="0" indent="0">
              <a:buNone/>
              <a:defRPr sz="692" i="1">
                <a:solidFill>
                  <a:schemeClr val="bg1"/>
                </a:solidFill>
              </a:defRPr>
            </a:lvl1pPr>
          </a:lstStyle>
          <a:p>
            <a:pPr lvl="0"/>
            <a:r>
              <a:rPr lang="en-US" dirty="0"/>
              <a:t>Note / Source</a:t>
            </a:r>
            <a:endParaRPr lang="en-GB" dirty="0"/>
          </a:p>
        </p:txBody>
      </p:sp>
      <p:sp>
        <p:nvSpPr>
          <p:cNvPr id="8" name="Rectangle 7"/>
          <p:cNvSpPr/>
          <p:nvPr userDrawn="1"/>
        </p:nvSpPr>
        <p:spPr>
          <a:xfrm>
            <a:off x="8299938" y="-23414"/>
            <a:ext cx="844062" cy="715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4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423031" y="25325"/>
            <a:ext cx="604470" cy="70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832104"/>
            <a:ext cx="9144000" cy="0"/>
          </a:xfrm>
          <a:prstGeom prst="line">
            <a:avLst/>
          </a:prstGeom>
          <a:ln w="63500">
            <a:solidFill>
              <a:schemeClr val="accent4">
                <a:lumMod val="60000"/>
                <a:lumOff val="40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290022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71D720C-4FAF-424D-9BD1-7C1FF3860625}"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038941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046DB23-DB99-4865-812E-48BB7C077102}"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405921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1575"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013" baseline="0">
                <a:solidFill>
                  <a:srgbClr val="676C5F"/>
                </a:solidFill>
                <a:latin typeface="Arial"/>
              </a:defRPr>
            </a:lvl1pPr>
            <a:lvl2pPr marL="0">
              <a:buFontTx/>
              <a:buNone/>
              <a:defRPr sz="1013" baseline="0">
                <a:solidFill>
                  <a:srgbClr val="676C5F"/>
                </a:solidFill>
                <a:latin typeface="Arial"/>
              </a:defRPr>
            </a:lvl2pPr>
            <a:lvl3pPr marL="0">
              <a:buFontTx/>
              <a:buNone/>
              <a:defRPr sz="1013" baseline="0">
                <a:solidFill>
                  <a:srgbClr val="676C5F"/>
                </a:solidFill>
                <a:latin typeface="Arial"/>
              </a:defRPr>
            </a:lvl3pPr>
            <a:lvl4pPr marL="0">
              <a:buFontTx/>
              <a:buNone/>
              <a:defRPr sz="1013" baseline="0">
                <a:solidFill>
                  <a:srgbClr val="676C5F"/>
                </a:solidFill>
                <a:latin typeface="Arial"/>
              </a:defRPr>
            </a:lvl4pPr>
            <a:lvl5pPr marL="0">
              <a:buFontTx/>
              <a:buNone/>
              <a:defRPr sz="1013"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1350" baseline="0">
                <a:solidFill>
                  <a:schemeClr val="bg1">
                    <a:lumMod val="65000"/>
                  </a:schemeClr>
                </a:solidFill>
                <a:latin typeface="Arial"/>
              </a:defRPr>
            </a:lvl1pPr>
            <a:lvl2pPr>
              <a:buFontTx/>
              <a:buNone/>
              <a:defRPr sz="1350" baseline="0">
                <a:solidFill>
                  <a:srgbClr val="6E9528"/>
                </a:solidFill>
                <a:latin typeface="Arial"/>
              </a:defRPr>
            </a:lvl2pPr>
            <a:lvl3pPr>
              <a:buFontTx/>
              <a:buNone/>
              <a:defRPr sz="1350" baseline="0">
                <a:solidFill>
                  <a:srgbClr val="6E9528"/>
                </a:solidFill>
                <a:latin typeface="Arial"/>
              </a:defRPr>
            </a:lvl3pPr>
            <a:lvl4pPr>
              <a:buFontTx/>
              <a:buNone/>
              <a:defRPr sz="1350" baseline="0">
                <a:solidFill>
                  <a:srgbClr val="6E9528"/>
                </a:solidFill>
                <a:latin typeface="Arial"/>
              </a:defRPr>
            </a:lvl4pPr>
            <a:lvl5pPr>
              <a:buFontTx/>
              <a:buNone/>
              <a:defRPr sz="135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4"/>
            <a:ext cx="5334000" cy="365125"/>
          </a:xfrm>
          <a:prstGeom prst="rect">
            <a:avLst/>
          </a:prstGeom>
        </p:spPr>
        <p:txBody>
          <a:bodyPr vert="horz" lIns="91440" tIns="45720" rIns="91440" bIns="45720" rtlCol="0" anchor="ctr"/>
          <a:lstStyle>
            <a:lvl1pPr algn="l">
              <a:defRPr sz="619">
                <a:solidFill>
                  <a:srgbClr val="676C5F"/>
                </a:solidFill>
                <a:latin typeface="Arial"/>
                <a:cs typeface="Calibri (Body)"/>
              </a:defRPr>
            </a:lvl1pPr>
          </a:lstStyle>
          <a:p>
            <a:pPr marL="0" marR="0" lvl="0" indent="0" algn="l" defTabSz="257175" rtl="0" eaLnBrk="0" fontAlgn="base" latinLnBrk="0" hangingPunct="0">
              <a:lnSpc>
                <a:spcPct val="100000"/>
              </a:lnSpc>
              <a:spcBef>
                <a:spcPct val="0"/>
              </a:spcBef>
              <a:spcAft>
                <a:spcPct val="0"/>
              </a:spcAft>
              <a:buClrTx/>
              <a:buSzTx/>
              <a:buFontTx/>
              <a:buNone/>
              <a:tabLst/>
              <a:defRPr/>
            </a:pPr>
            <a:endParaRPr kumimoji="0" lang="en-US" sz="619" b="0" i="0" u="none" strike="noStrike" kern="1200" cap="none" spc="0" normalizeH="0" baseline="0" noProof="0" dirty="0">
              <a:ln>
                <a:noFill/>
              </a:ln>
              <a:solidFill>
                <a:srgbClr val="676C5F"/>
              </a:solidFill>
              <a:effectLst/>
              <a:uLnTx/>
              <a:uFillTx/>
              <a:latin typeface="Arial"/>
              <a:ea typeface="+mn-ea"/>
            </a:endParaRPr>
          </a:p>
        </p:txBody>
      </p:sp>
      <p:sp>
        <p:nvSpPr>
          <p:cNvPr id="11" name="Footer Placeholder 4"/>
          <p:cNvSpPr>
            <a:spLocks noGrp="1"/>
          </p:cNvSpPr>
          <p:nvPr>
            <p:ph type="ftr" sz="quarter" idx="3"/>
          </p:nvPr>
        </p:nvSpPr>
        <p:spPr>
          <a:xfrm>
            <a:off x="5791200" y="6356354"/>
            <a:ext cx="2895600" cy="365125"/>
          </a:xfrm>
          <a:prstGeom prst="rect">
            <a:avLst/>
          </a:prstGeom>
        </p:spPr>
        <p:txBody>
          <a:bodyPr vert="horz" lIns="91440" tIns="45720" rIns="91440" bIns="45720" rtlCol="0" anchor="ctr"/>
          <a:lstStyle>
            <a:lvl1pPr algn="r">
              <a:defRPr sz="619" b="1" i="0">
                <a:solidFill>
                  <a:srgbClr val="676C5F"/>
                </a:solidFill>
                <a:latin typeface="Arial"/>
                <a:cs typeface="Calibri (Body)"/>
              </a:defRPr>
            </a:lvl1pPr>
          </a:lstStyle>
          <a:p>
            <a:pPr marL="0" marR="0" lvl="0" indent="0" algn="r" defTabSz="257175" rtl="0" eaLnBrk="0" fontAlgn="base" latinLnBrk="0" hangingPunct="0">
              <a:lnSpc>
                <a:spcPct val="100000"/>
              </a:lnSpc>
              <a:spcBef>
                <a:spcPct val="0"/>
              </a:spcBef>
              <a:spcAft>
                <a:spcPct val="0"/>
              </a:spcAft>
              <a:buClrTx/>
              <a:buSzTx/>
              <a:buFontTx/>
              <a:buNone/>
              <a:tabLst/>
              <a:defRPr/>
            </a:pPr>
            <a:endParaRPr kumimoji="0" lang="en-US" sz="619" b="1" i="0" u="none" strike="noStrike" kern="1200" cap="none" spc="0" normalizeH="0" baseline="0" noProof="0" dirty="0">
              <a:ln>
                <a:noFill/>
              </a:ln>
              <a:solidFill>
                <a:srgbClr val="676C5F"/>
              </a:solidFill>
              <a:effectLst/>
              <a:uLnTx/>
              <a:uFillTx/>
              <a:latin typeface="Arial"/>
              <a:ea typeface="+mn-ea"/>
            </a:endParaRPr>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cstate="print"/>
          <a:stretch>
            <a:fillRect/>
          </a:stretch>
        </p:blipFill>
        <p:spPr>
          <a:xfrm>
            <a:off x="0" y="0"/>
            <a:ext cx="9144000" cy="540000"/>
          </a:xfrm>
          <a:prstGeom prst="rect">
            <a:avLst/>
          </a:prstGeom>
        </p:spPr>
      </p:pic>
    </p:spTree>
    <p:extLst>
      <p:ext uri="{BB962C8B-B14F-4D97-AF65-F5344CB8AC3E}">
        <p14:creationId xmlns:p14="http://schemas.microsoft.com/office/powerpoint/2010/main" xmlns="" val="126836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2100"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350" baseline="0">
                <a:solidFill>
                  <a:srgbClr val="676C5F"/>
                </a:solidFill>
                <a:latin typeface="Arial"/>
              </a:defRPr>
            </a:lvl1pPr>
            <a:lvl2pPr marL="0">
              <a:buFontTx/>
              <a:buNone/>
              <a:defRPr sz="1350" baseline="0">
                <a:solidFill>
                  <a:srgbClr val="676C5F"/>
                </a:solidFill>
                <a:latin typeface="Arial"/>
              </a:defRPr>
            </a:lvl2pPr>
            <a:lvl3pPr marL="0">
              <a:buFontTx/>
              <a:buNone/>
              <a:defRPr sz="1350" baseline="0">
                <a:solidFill>
                  <a:srgbClr val="676C5F"/>
                </a:solidFill>
                <a:latin typeface="Arial"/>
              </a:defRPr>
            </a:lvl3pPr>
            <a:lvl4pPr marL="0">
              <a:buFontTx/>
              <a:buNone/>
              <a:defRPr sz="1350" baseline="0">
                <a:solidFill>
                  <a:srgbClr val="676C5F"/>
                </a:solidFill>
                <a:latin typeface="Arial"/>
              </a:defRPr>
            </a:lvl4pPr>
            <a:lvl5pPr marL="0">
              <a:buFontTx/>
              <a:buNone/>
              <a:defRPr sz="1350"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1800" baseline="0">
                <a:solidFill>
                  <a:schemeClr val="bg1">
                    <a:lumMod val="65000"/>
                  </a:schemeClr>
                </a:solidFill>
                <a:latin typeface="Arial"/>
              </a:defRPr>
            </a:lvl1pPr>
            <a:lvl2pPr>
              <a:buFontTx/>
              <a:buNone/>
              <a:defRPr sz="1800" baseline="0">
                <a:solidFill>
                  <a:srgbClr val="6E9528"/>
                </a:solidFill>
                <a:latin typeface="Arial"/>
              </a:defRPr>
            </a:lvl2pPr>
            <a:lvl3pPr>
              <a:buFontTx/>
              <a:buNone/>
              <a:defRPr sz="1800" baseline="0">
                <a:solidFill>
                  <a:srgbClr val="6E9528"/>
                </a:solidFill>
                <a:latin typeface="Arial"/>
              </a:defRPr>
            </a:lvl3pPr>
            <a:lvl4pPr>
              <a:buFontTx/>
              <a:buNone/>
              <a:defRPr sz="1800" baseline="0">
                <a:solidFill>
                  <a:srgbClr val="6E9528"/>
                </a:solidFill>
                <a:latin typeface="Arial"/>
              </a:defRPr>
            </a:lvl4pPr>
            <a:lvl5pPr>
              <a:buFontTx/>
              <a:buNone/>
              <a:defRPr sz="180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2"/>
            <a:ext cx="5334000" cy="365125"/>
          </a:xfrm>
          <a:prstGeom prst="rect">
            <a:avLst/>
          </a:prstGeom>
        </p:spPr>
        <p:txBody>
          <a:bodyPr vert="horz" lIns="91440" tIns="45720" rIns="91440" bIns="45720" rtlCol="0" anchor="ctr"/>
          <a:lstStyle>
            <a:lvl1pPr algn="l">
              <a:defRPr sz="825">
                <a:solidFill>
                  <a:srgbClr val="676C5F"/>
                </a:solidFill>
                <a:latin typeface="Arial"/>
                <a:cs typeface="Calibri (Body)"/>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srgbClr val="676C5F"/>
              </a:solidFill>
              <a:effectLst/>
              <a:uLnTx/>
              <a:uFillTx/>
              <a:latin typeface="Arial"/>
              <a:ea typeface="+mn-ea"/>
            </a:endParaRPr>
          </a:p>
        </p:txBody>
      </p:sp>
      <p:sp>
        <p:nvSpPr>
          <p:cNvPr id="11" name="Footer Placeholder 4"/>
          <p:cNvSpPr>
            <a:spLocks noGrp="1"/>
          </p:cNvSpPr>
          <p:nvPr>
            <p:ph type="ftr" sz="quarter" idx="3"/>
          </p:nvPr>
        </p:nvSpPr>
        <p:spPr>
          <a:xfrm>
            <a:off x="5791200" y="6356352"/>
            <a:ext cx="2895600" cy="365125"/>
          </a:xfrm>
          <a:prstGeom prst="rect">
            <a:avLst/>
          </a:prstGeom>
        </p:spPr>
        <p:txBody>
          <a:bodyPr vert="horz" lIns="91440" tIns="45720" rIns="91440" bIns="45720" rtlCol="0" anchor="ctr"/>
          <a:lstStyle>
            <a:lvl1pPr algn="r">
              <a:defRPr sz="825" b="1" i="0">
                <a:solidFill>
                  <a:srgbClr val="676C5F"/>
                </a:solidFill>
                <a:latin typeface="Arial"/>
                <a:cs typeface="Calibri (Body)"/>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endParaRPr kumimoji="0" lang="en-US" sz="825" b="1" i="0" u="none" strike="noStrike" kern="1200" cap="none" spc="0" normalizeH="0" baseline="0" noProof="0" dirty="0">
              <a:ln>
                <a:noFill/>
              </a:ln>
              <a:solidFill>
                <a:srgbClr val="676C5F"/>
              </a:solidFill>
              <a:effectLst/>
              <a:uLnTx/>
              <a:uFillTx/>
              <a:latin typeface="Arial"/>
              <a:ea typeface="+mn-ea"/>
            </a:endParaRPr>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cstate="print"/>
          <a:stretch>
            <a:fillRect/>
          </a:stretch>
        </p:blipFill>
        <p:spPr>
          <a:xfrm>
            <a:off x="0" y="0"/>
            <a:ext cx="9144000" cy="540000"/>
          </a:xfrm>
          <a:prstGeom prst="rect">
            <a:avLst/>
          </a:prstGeom>
        </p:spPr>
      </p:pic>
    </p:spTree>
    <p:extLst>
      <p:ext uri="{BB962C8B-B14F-4D97-AF65-F5344CB8AC3E}">
        <p14:creationId xmlns:p14="http://schemas.microsoft.com/office/powerpoint/2010/main" xmlns="" val="1988915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1575"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013" baseline="0">
                <a:solidFill>
                  <a:srgbClr val="676C5F"/>
                </a:solidFill>
                <a:latin typeface="Arial"/>
              </a:defRPr>
            </a:lvl1pPr>
            <a:lvl2pPr marL="0">
              <a:buFontTx/>
              <a:buNone/>
              <a:defRPr sz="1013" baseline="0">
                <a:solidFill>
                  <a:srgbClr val="676C5F"/>
                </a:solidFill>
                <a:latin typeface="Arial"/>
              </a:defRPr>
            </a:lvl2pPr>
            <a:lvl3pPr marL="0">
              <a:buFontTx/>
              <a:buNone/>
              <a:defRPr sz="1013" baseline="0">
                <a:solidFill>
                  <a:srgbClr val="676C5F"/>
                </a:solidFill>
                <a:latin typeface="Arial"/>
              </a:defRPr>
            </a:lvl3pPr>
            <a:lvl4pPr marL="0">
              <a:buFontTx/>
              <a:buNone/>
              <a:defRPr sz="1013" baseline="0">
                <a:solidFill>
                  <a:srgbClr val="676C5F"/>
                </a:solidFill>
                <a:latin typeface="Arial"/>
              </a:defRPr>
            </a:lvl4pPr>
            <a:lvl5pPr marL="0">
              <a:buFontTx/>
              <a:buNone/>
              <a:defRPr sz="1013"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1350" baseline="0">
                <a:solidFill>
                  <a:schemeClr val="bg1">
                    <a:lumMod val="65000"/>
                  </a:schemeClr>
                </a:solidFill>
                <a:latin typeface="Arial"/>
              </a:defRPr>
            </a:lvl1pPr>
            <a:lvl2pPr>
              <a:buFontTx/>
              <a:buNone/>
              <a:defRPr sz="1350" baseline="0">
                <a:solidFill>
                  <a:srgbClr val="6E9528"/>
                </a:solidFill>
                <a:latin typeface="Arial"/>
              </a:defRPr>
            </a:lvl2pPr>
            <a:lvl3pPr>
              <a:buFontTx/>
              <a:buNone/>
              <a:defRPr sz="1350" baseline="0">
                <a:solidFill>
                  <a:srgbClr val="6E9528"/>
                </a:solidFill>
                <a:latin typeface="Arial"/>
              </a:defRPr>
            </a:lvl3pPr>
            <a:lvl4pPr>
              <a:buFontTx/>
              <a:buNone/>
              <a:defRPr sz="1350" baseline="0">
                <a:solidFill>
                  <a:srgbClr val="6E9528"/>
                </a:solidFill>
                <a:latin typeface="Arial"/>
              </a:defRPr>
            </a:lvl4pPr>
            <a:lvl5pPr>
              <a:buFontTx/>
              <a:buNone/>
              <a:defRPr sz="135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4"/>
            <a:ext cx="5334000" cy="365125"/>
          </a:xfrm>
          <a:prstGeom prst="rect">
            <a:avLst/>
          </a:prstGeom>
        </p:spPr>
        <p:txBody>
          <a:bodyPr vert="horz" lIns="91440" tIns="45720" rIns="91440" bIns="45720" rtlCol="0" anchor="ctr"/>
          <a:lstStyle>
            <a:lvl1pPr algn="l">
              <a:defRPr sz="619">
                <a:solidFill>
                  <a:srgbClr val="676C5F"/>
                </a:solidFill>
                <a:latin typeface="Arial"/>
                <a:cs typeface="Calibri (Body)"/>
              </a:defRPr>
            </a:lvl1pPr>
          </a:lstStyle>
          <a:p>
            <a:pPr marL="0" marR="0" lvl="0" indent="0" algn="l" defTabSz="257175" rtl="0" eaLnBrk="0" fontAlgn="base" latinLnBrk="0" hangingPunct="0">
              <a:lnSpc>
                <a:spcPct val="100000"/>
              </a:lnSpc>
              <a:spcBef>
                <a:spcPct val="0"/>
              </a:spcBef>
              <a:spcAft>
                <a:spcPct val="0"/>
              </a:spcAft>
              <a:buClrTx/>
              <a:buSzTx/>
              <a:buFontTx/>
              <a:buNone/>
              <a:tabLst/>
              <a:defRPr/>
            </a:pPr>
            <a:endParaRPr kumimoji="0" lang="en-US" sz="619" b="0" i="0" u="none" strike="noStrike" kern="1200" cap="none" spc="0" normalizeH="0" baseline="0" noProof="0" dirty="0">
              <a:ln>
                <a:noFill/>
              </a:ln>
              <a:solidFill>
                <a:srgbClr val="676C5F"/>
              </a:solidFill>
              <a:effectLst/>
              <a:uLnTx/>
              <a:uFillTx/>
              <a:latin typeface="Arial"/>
              <a:ea typeface="+mn-ea"/>
            </a:endParaRPr>
          </a:p>
        </p:txBody>
      </p:sp>
      <p:sp>
        <p:nvSpPr>
          <p:cNvPr id="11" name="Footer Placeholder 4"/>
          <p:cNvSpPr>
            <a:spLocks noGrp="1"/>
          </p:cNvSpPr>
          <p:nvPr>
            <p:ph type="ftr" sz="quarter" idx="3"/>
          </p:nvPr>
        </p:nvSpPr>
        <p:spPr>
          <a:xfrm>
            <a:off x="5791200" y="6356354"/>
            <a:ext cx="2895600" cy="365125"/>
          </a:xfrm>
          <a:prstGeom prst="rect">
            <a:avLst/>
          </a:prstGeom>
        </p:spPr>
        <p:txBody>
          <a:bodyPr vert="horz" lIns="91440" tIns="45720" rIns="91440" bIns="45720" rtlCol="0" anchor="ctr"/>
          <a:lstStyle>
            <a:lvl1pPr algn="r">
              <a:defRPr sz="619" b="1" i="0">
                <a:solidFill>
                  <a:srgbClr val="676C5F"/>
                </a:solidFill>
                <a:latin typeface="Arial"/>
                <a:cs typeface="Calibri (Body)"/>
              </a:defRPr>
            </a:lvl1pPr>
          </a:lstStyle>
          <a:p>
            <a:pPr marL="0" marR="0" lvl="0" indent="0" algn="r" defTabSz="257175" rtl="0" eaLnBrk="0" fontAlgn="base" latinLnBrk="0" hangingPunct="0">
              <a:lnSpc>
                <a:spcPct val="100000"/>
              </a:lnSpc>
              <a:spcBef>
                <a:spcPct val="0"/>
              </a:spcBef>
              <a:spcAft>
                <a:spcPct val="0"/>
              </a:spcAft>
              <a:buClrTx/>
              <a:buSzTx/>
              <a:buFontTx/>
              <a:buNone/>
              <a:tabLst/>
              <a:defRPr/>
            </a:pPr>
            <a:endParaRPr kumimoji="0" lang="en-US" sz="619" b="1" i="0" u="none" strike="noStrike" kern="1200" cap="none" spc="0" normalizeH="0" baseline="0" noProof="0" dirty="0">
              <a:ln>
                <a:noFill/>
              </a:ln>
              <a:solidFill>
                <a:srgbClr val="676C5F"/>
              </a:solidFill>
              <a:effectLst/>
              <a:uLnTx/>
              <a:uFillTx/>
              <a:latin typeface="Arial"/>
              <a:ea typeface="+mn-ea"/>
            </a:endParaRPr>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cstate="print"/>
          <a:stretch>
            <a:fillRect/>
          </a:stretch>
        </p:blipFill>
        <p:spPr>
          <a:xfrm>
            <a:off x="0" y="0"/>
            <a:ext cx="9144000" cy="540000"/>
          </a:xfrm>
          <a:prstGeom prst="rect">
            <a:avLst/>
          </a:prstGeom>
        </p:spPr>
      </p:pic>
    </p:spTree>
    <p:extLst>
      <p:ext uri="{BB962C8B-B14F-4D97-AF65-F5344CB8AC3E}">
        <p14:creationId xmlns:p14="http://schemas.microsoft.com/office/powerpoint/2010/main" xmlns="" val="3496184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Rectangle 6"/>
          <p:cNvSpPr/>
          <p:nvPr userDrawn="1"/>
        </p:nvSpPr>
        <p:spPr>
          <a:xfrm>
            <a:off x="8299450" y="-23813"/>
            <a:ext cx="844550" cy="715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47"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423275" y="25400"/>
            <a:ext cx="6048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0" y="831850"/>
            <a:ext cx="9144000" cy="0"/>
          </a:xfrm>
          <a:prstGeom prst="line">
            <a:avLst/>
          </a:prstGeom>
          <a:ln w="63500">
            <a:solidFill>
              <a:schemeClr val="accent4">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2" name="Title 1"/>
          <p:cNvSpPr>
            <a:spLocks noGrp="1"/>
          </p:cNvSpPr>
          <p:nvPr>
            <p:ph type="title"/>
          </p:nvPr>
        </p:nvSpPr>
        <p:spPr/>
        <p:txBody>
          <a:bodyPr>
            <a:normAutofit/>
          </a:bodyPr>
          <a:lstStyle>
            <a:lvl1pPr>
              <a:defRPr sz="2100" b="1" i="0">
                <a:latin typeface="Arial Rounded MT Bold" panose="020F0704030504030204" pitchFamily="34" charset="0"/>
              </a:defRPr>
            </a:lvl1pPr>
          </a:lstStyle>
          <a:p>
            <a:endParaRPr lang="en-GB" dirty="0"/>
          </a:p>
        </p:txBody>
      </p:sp>
      <p:sp>
        <p:nvSpPr>
          <p:cNvPr id="6" name="Content Placeholder 5"/>
          <p:cNvSpPr>
            <a:spLocks noGrp="1"/>
          </p:cNvSpPr>
          <p:nvPr>
            <p:ph sz="quarter" idx="11"/>
          </p:nvPr>
        </p:nvSpPr>
        <p:spPr>
          <a:xfrm>
            <a:off x="252046" y="1052514"/>
            <a:ext cx="8639906" cy="5256212"/>
          </a:xfrm>
        </p:spPr>
        <p:txBody>
          <a:bodyPr/>
          <a:lstStyle>
            <a:lvl1pPr>
              <a:defRPr sz="1350">
                <a:latin typeface="Calibri" panose="020F0502020204030204" pitchFamily="34" charset="0"/>
              </a:defRPr>
            </a:lvl1pPr>
            <a:lvl2pPr>
              <a:defRPr sz="1350">
                <a:latin typeface="Calibri" panose="020F0502020204030204" pitchFamily="34" charset="0"/>
              </a:defRPr>
            </a:lvl2pPr>
            <a:lvl3pPr>
              <a:defRPr sz="135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7"/>
          <p:cNvSpPr>
            <a:spLocks noGrp="1"/>
          </p:cNvSpPr>
          <p:nvPr>
            <p:ph type="body" sz="quarter" idx="13"/>
          </p:nvPr>
        </p:nvSpPr>
        <p:spPr>
          <a:xfrm>
            <a:off x="252046" y="6525344"/>
            <a:ext cx="6978162" cy="332656"/>
          </a:xfrm>
          <a:prstGeom prst="rect">
            <a:avLst/>
          </a:prstGeom>
        </p:spPr>
        <p:txBody>
          <a:bodyPr anchor="ctr"/>
          <a:lstStyle>
            <a:lvl1pPr marL="0" indent="0">
              <a:buNone/>
              <a:defRPr sz="692" i="1">
                <a:solidFill>
                  <a:schemeClr val="bg1"/>
                </a:solidFill>
              </a:defRPr>
            </a:lvl1pPr>
          </a:lstStyle>
          <a:p>
            <a:pPr lvl="0"/>
            <a:r>
              <a:rPr lang="en-US" smtClean="0"/>
              <a:t>Click to edit Master text styles</a:t>
            </a:r>
          </a:p>
        </p:txBody>
      </p:sp>
      <p:sp>
        <p:nvSpPr>
          <p:cNvPr id="10" name="Slide Number Placeholder 2"/>
          <p:cNvSpPr>
            <a:spLocks noGrp="1"/>
          </p:cNvSpPr>
          <p:nvPr>
            <p:ph type="sldNum" sz="quarter" idx="14"/>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818CC27-A01C-461E-9AB7-364E6A960A85}" type="slidenum">
              <a:rPr kumimoji="0" lang="en-GB"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81202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pPr>
                <a:defRPr/>
              </a:pPr>
              <a:t>‹#›</a:t>
            </a:fld>
            <a:endParaRPr lang="en-US" dirty="0"/>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solidFill>
                  <a:srgbClr val="000000"/>
                </a:solidFill>
              </a:rPr>
              <a:pPr>
                <a:defRPr/>
              </a:pPr>
              <a:t>‹#›</a:t>
            </a:fld>
            <a:endParaRPr lang="en-US" dirty="0">
              <a:solidFill>
                <a:srgbClr val="000000"/>
              </a:solidFill>
            </a:endParaRPr>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p14="http://schemas.microsoft.com/office/powerpoint/2010/main" xmlns="" val="40879668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dirty="0" smtClean="0">
              <a:latin typeface="Calibri" pitchFamily="34" charset="0"/>
              <a:cs typeface="Arial" panose="020B0604020202020204" pitchFamily="34" charset="0"/>
            </a:endParaRPr>
          </a:p>
        </p:txBody>
      </p:sp>
    </p:spTree>
    <p:extLst>
      <p:ext uri="{BB962C8B-B14F-4D97-AF65-F5344CB8AC3E}">
        <p14:creationId xmlns:p14="http://schemas.microsoft.com/office/powerpoint/2010/main" xmlns="" val="14839574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165372545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905" r:id="rId16"/>
    <p:sldLayoutId id="2147483918" r:id="rId17"/>
    <p:sldLayoutId id="2147483931" r:id="rId18"/>
    <p:sldLayoutId id="214748387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fotosearch.com/CSP839/k8395034/" TargetMode="External"/><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259" y="4953000"/>
            <a:ext cx="7886700" cy="1143000"/>
          </a:xfrm>
        </p:spPr>
        <p:txBody>
          <a:bodyPr>
            <a:normAutofit/>
          </a:bodyPr>
          <a:lstStyle/>
          <a:p>
            <a:pPr algn="ctr"/>
            <a:r>
              <a:rPr lang="en-US" sz="2400" b="1" dirty="0" smtClean="0">
                <a:solidFill>
                  <a:srgbClr val="006600"/>
                </a:solidFill>
                <a:latin typeface="Arial" panose="020B0604020202020204" pitchFamily="34" charset="0"/>
                <a:cs typeface="Arial" panose="020B0604020202020204" pitchFamily="34" charset="0"/>
              </a:rPr>
              <a:t>Annual Report Presentation 2018/19 Financial year</a:t>
            </a:r>
            <a:br>
              <a:rPr lang="en-US" sz="2400" b="1" dirty="0" smtClean="0">
                <a:solidFill>
                  <a:srgbClr val="006600"/>
                </a:solidFill>
                <a:latin typeface="Arial" panose="020B0604020202020204" pitchFamily="34" charset="0"/>
                <a:cs typeface="Arial" panose="020B0604020202020204" pitchFamily="34" charset="0"/>
              </a:rPr>
            </a:br>
            <a:r>
              <a:rPr lang="en-US" sz="1800" b="1" dirty="0" smtClean="0">
                <a:solidFill>
                  <a:srgbClr val="006600"/>
                </a:solidFill>
                <a:latin typeface="Arial" panose="020B0604020202020204" pitchFamily="34" charset="0"/>
                <a:cs typeface="Arial" panose="020B0604020202020204" pitchFamily="34" charset="0"/>
              </a:rPr>
              <a:t>Presented by </a:t>
            </a:r>
            <a:r>
              <a:rPr lang="en-US" sz="1800" b="1" dirty="0" err="1" smtClean="0">
                <a:solidFill>
                  <a:srgbClr val="006600"/>
                </a:solidFill>
                <a:latin typeface="Arial" panose="020B0604020202020204" pitchFamily="34" charset="0"/>
                <a:cs typeface="Arial" panose="020B0604020202020204" pitchFamily="34" charset="0"/>
              </a:rPr>
              <a:t>Mr</a:t>
            </a:r>
            <a:r>
              <a:rPr lang="en-US" sz="1800" b="1" dirty="0" smtClean="0">
                <a:solidFill>
                  <a:srgbClr val="006600"/>
                </a:solidFill>
                <a:latin typeface="Arial" panose="020B0604020202020204" pitchFamily="34" charset="0"/>
                <a:cs typeface="Arial" panose="020B0604020202020204" pitchFamily="34" charset="0"/>
              </a:rPr>
              <a:t> Fundisile Mketeni: CEO</a:t>
            </a:r>
            <a:endParaRPr lang="en-ZA" sz="1800" b="1" dirty="0">
              <a:solidFill>
                <a:srgbClr val="006600"/>
              </a:solidFill>
              <a:latin typeface="Arial" panose="020B0604020202020204" pitchFamily="34" charset="0"/>
              <a:cs typeface="Arial" panose="020B0604020202020204" pitchFamily="34" charset="0"/>
            </a:endParaRPr>
          </a:p>
        </p:txBody>
      </p:sp>
      <p:pic>
        <p:nvPicPr>
          <p:cNvPr id="9" name="Picture 1"/>
          <p:cNvPicPr>
            <a:picLocks noChangeAspect="1"/>
          </p:cNvPicPr>
          <p:nvPr/>
        </p:nvPicPr>
        <p:blipFill>
          <a:blip r:embed="rId2" cstate="print">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3419818" y="2743168"/>
            <a:ext cx="2447582" cy="198123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0" y="1626587"/>
            <a:ext cx="91440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70AD47">
                    <a:lumMod val="50000"/>
                  </a:srgbClr>
                </a:solidFill>
                <a:effectLst/>
                <a:uLnTx/>
                <a:uFillTx/>
                <a:latin typeface="Arial Black" panose="020B0A04020102020204" pitchFamily="34" charset="0"/>
                <a:ea typeface="+mn-ea"/>
                <a:cs typeface="+mn-cs"/>
              </a:rPr>
              <a:t>SOUTH AFRICAN NATIONAL PARKS</a:t>
            </a:r>
            <a:endParaRPr kumimoji="0" lang="en-ZA"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248485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1:</a:t>
            </a:r>
            <a:r>
              <a:rPr lang="en-ZA" sz="1800" b="1" u="sng" kern="0" dirty="0">
                <a:solidFill>
                  <a:srgbClr val="00B050"/>
                </a:solidFill>
                <a:latin typeface="Arial"/>
              </a:rPr>
              <a:t> 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160916660"/>
              </p:ext>
            </p:extLst>
          </p:nvPr>
        </p:nvGraphicFramePr>
        <p:xfrm>
          <a:off x="152401" y="734123"/>
          <a:ext cx="8839200" cy="5666676"/>
        </p:xfrm>
        <a:graphic>
          <a:graphicData uri="http://schemas.openxmlformats.org/drawingml/2006/table">
            <a:tbl>
              <a:tblPr/>
              <a:tblGrid>
                <a:gridCol w="1828799">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5715001">
                  <a:extLst>
                    <a:ext uri="{9D8B030D-6E8A-4147-A177-3AD203B41FA5}">
                      <a16:colId xmlns:a16="http://schemas.microsoft.com/office/drawing/2014/main" xmlns="" val="20002"/>
                    </a:ext>
                  </a:extLst>
                </a:gridCol>
              </a:tblGrid>
              <a:tr h="22851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2: </a:t>
                      </a:r>
                      <a:r>
                        <a:rPr kumimoji="0" lang="en-ZA" altLang="en-US" sz="12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Effectively managed ecosystem, species and cultural heritage assets</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57034">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640528">
                <a:tc>
                  <a:txBody>
                    <a:bodyPr/>
                    <a:lstStyle/>
                    <a:p>
                      <a:pPr>
                        <a:lnSpc>
                          <a:spcPct val="106000"/>
                        </a:lnSpc>
                        <a:spcAft>
                          <a:spcPts val="0"/>
                        </a:spcAft>
                      </a:pPr>
                      <a:r>
                        <a:rPr lang="en-ZA" sz="1200" b="1" kern="1200" dirty="0">
                          <a:solidFill>
                            <a:srgbClr val="000000"/>
                          </a:solidFill>
                          <a:effectLst/>
                          <a:latin typeface="+mn-lt"/>
                          <a:ea typeface="Arial" panose="020B0604020202020204" pitchFamily="34" charset="0"/>
                          <a:cs typeface="Calibri" panose="020F0502020204030204" pitchFamily="34" charset="0"/>
                        </a:rPr>
                        <a:t> </a:t>
                      </a:r>
                      <a:endParaRPr lang="en-ZA" sz="1200" dirty="0">
                        <a:effectLst/>
                        <a:latin typeface="+mn-lt"/>
                        <a:ea typeface="Batang"/>
                        <a:cs typeface="Calibri" panose="020F0502020204030204" pitchFamily="34" charset="0"/>
                      </a:endParaRPr>
                    </a:p>
                    <a:p>
                      <a:pPr>
                        <a:lnSpc>
                          <a:spcPct val="106000"/>
                        </a:lnSpc>
                        <a:spcAft>
                          <a:spcPts val="0"/>
                        </a:spcAft>
                      </a:pPr>
                      <a:r>
                        <a:rPr lang="en-ZA" sz="1200" b="1" kern="1200" dirty="0">
                          <a:solidFill>
                            <a:srgbClr val="000000"/>
                          </a:solidFill>
                          <a:effectLst/>
                          <a:latin typeface="+mn-lt"/>
                          <a:ea typeface="Arial" panose="020B0604020202020204" pitchFamily="34" charset="0"/>
                          <a:cs typeface="Calibri" panose="020F0502020204030204" pitchFamily="34" charset="0"/>
                        </a:rPr>
                        <a:t> </a:t>
                      </a:r>
                      <a:endParaRPr lang="en-ZA" sz="1200" dirty="0">
                        <a:effectLst/>
                        <a:latin typeface="+mn-lt"/>
                        <a:ea typeface="Batang"/>
                        <a:cs typeface="Calibri" panose="020F0502020204030204" pitchFamily="34" charset="0"/>
                      </a:endParaRPr>
                    </a:p>
                    <a:p>
                      <a:pPr>
                        <a:lnSpc>
                          <a:spcPct val="106000"/>
                        </a:lnSpc>
                        <a:spcAft>
                          <a:spcPts val="0"/>
                        </a:spcAft>
                      </a:pPr>
                      <a:r>
                        <a:rPr lang="en-ZA" sz="1200" b="1" kern="1200" dirty="0">
                          <a:solidFill>
                            <a:srgbClr val="000000"/>
                          </a:solidFill>
                          <a:effectLst/>
                          <a:latin typeface="+mn-lt"/>
                          <a:ea typeface="Arial" panose="020B0604020202020204" pitchFamily="34" charset="0"/>
                          <a:cs typeface="Calibri" panose="020F0502020204030204" pitchFamily="34" charset="0"/>
                        </a:rPr>
                        <a:t>% reduction in recorded  rhino poached in the KNP</a:t>
                      </a:r>
                      <a:endParaRPr lang="en-ZA" sz="1200" dirty="0">
                        <a:effectLst/>
                        <a:latin typeface="+mn-lt"/>
                        <a:ea typeface="Batang"/>
                        <a:cs typeface="Calibri" panose="020F0502020204030204" pitchFamily="34" charset="0"/>
                      </a:endParaRPr>
                    </a:p>
                  </a:txBody>
                  <a:tcPr marL="24765" marR="24765" marT="24767" marB="24767">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a:solidFill>
                            <a:srgbClr val="000000"/>
                          </a:solidFill>
                          <a:effectLst/>
                          <a:latin typeface="+mn-lt"/>
                          <a:ea typeface="Arial" panose="020B0604020202020204" pitchFamily="34" charset="0"/>
                          <a:cs typeface="Calibri" panose="020F0502020204030204" pitchFamily="34" charset="0"/>
                        </a:rPr>
                        <a:t>    </a:t>
                      </a:r>
                      <a:endParaRPr lang="en-ZA" sz="1200" dirty="0">
                        <a:effectLst/>
                        <a:latin typeface="+mn-lt"/>
                        <a:ea typeface="Batang"/>
                        <a:cs typeface="Calibri" panose="020F0502020204030204" pitchFamily="34" charset="0"/>
                      </a:endParaRPr>
                    </a:p>
                    <a:p>
                      <a:pPr algn="ctr">
                        <a:lnSpc>
                          <a:spcPct val="106000"/>
                        </a:lnSpc>
                        <a:spcAft>
                          <a:spcPts val="0"/>
                        </a:spcAft>
                      </a:pPr>
                      <a:r>
                        <a:rPr lang="en-ZA" sz="1200" kern="1200" dirty="0">
                          <a:solidFill>
                            <a:srgbClr val="000000"/>
                          </a:solidFill>
                          <a:effectLst/>
                          <a:latin typeface="+mn-lt"/>
                          <a:ea typeface="Arial" panose="020B0604020202020204" pitchFamily="34" charset="0"/>
                          <a:cs typeface="Calibri" panose="020F0502020204030204" pitchFamily="34" charset="0"/>
                        </a:rPr>
                        <a:t> </a:t>
                      </a:r>
                      <a:endParaRPr lang="en-ZA" sz="1200" dirty="0">
                        <a:effectLst/>
                        <a:latin typeface="+mn-lt"/>
                        <a:ea typeface="Batang"/>
                        <a:cs typeface="Calibri" panose="020F0502020204030204" pitchFamily="34" charset="0"/>
                      </a:endParaRPr>
                    </a:p>
                    <a:p>
                      <a:pPr algn="ctr">
                        <a:lnSpc>
                          <a:spcPct val="106000"/>
                        </a:lnSpc>
                        <a:spcAft>
                          <a:spcPts val="0"/>
                        </a:spcAft>
                      </a:pPr>
                      <a:r>
                        <a:rPr lang="en-ZA" sz="1200" kern="1200" dirty="0">
                          <a:solidFill>
                            <a:srgbClr val="000000"/>
                          </a:solidFill>
                          <a:effectLst/>
                          <a:latin typeface="+mn-lt"/>
                          <a:ea typeface="Arial" panose="020B0604020202020204" pitchFamily="34" charset="0"/>
                          <a:cs typeface="Calibri" panose="020F0502020204030204" pitchFamily="34" charset="0"/>
                        </a:rPr>
                        <a:t>2% reduction </a:t>
                      </a:r>
                      <a:r>
                        <a:rPr lang="en-ZA" sz="1200" kern="1200" dirty="0" smtClean="0">
                          <a:solidFill>
                            <a:srgbClr val="000000"/>
                          </a:solidFill>
                          <a:effectLst/>
                          <a:latin typeface="+mn-lt"/>
                          <a:ea typeface="Arial" panose="020B0604020202020204" pitchFamily="34" charset="0"/>
                          <a:cs typeface="Calibri" panose="020F0502020204030204" pitchFamily="34" charset="0"/>
                        </a:rPr>
                        <a:t>                </a:t>
                      </a:r>
                    </a:p>
                    <a:p>
                      <a:pPr algn="ctr">
                        <a:lnSpc>
                          <a:spcPct val="106000"/>
                        </a:lnSpc>
                        <a:spcAft>
                          <a:spcPts val="0"/>
                        </a:spcAft>
                      </a:pPr>
                      <a:r>
                        <a:rPr lang="en-ZA" sz="1200" kern="1200" dirty="0" smtClean="0">
                          <a:solidFill>
                            <a:srgbClr val="000000"/>
                          </a:solidFill>
                          <a:effectLst/>
                          <a:latin typeface="+mn-lt"/>
                          <a:ea typeface="Arial" panose="020B0604020202020204" pitchFamily="34" charset="0"/>
                          <a:cs typeface="Calibri" panose="020F0502020204030204" pitchFamily="34" charset="0"/>
                        </a:rPr>
                        <a:t>      (</a:t>
                      </a:r>
                      <a:r>
                        <a:rPr lang="en-ZA" sz="1200" kern="1200" dirty="0">
                          <a:solidFill>
                            <a:srgbClr val="000000"/>
                          </a:solidFill>
                          <a:effectLst/>
                          <a:latin typeface="+mn-lt"/>
                          <a:ea typeface="Arial" panose="020B0604020202020204" pitchFamily="34" charset="0"/>
                          <a:cs typeface="Calibri" panose="020F0502020204030204" pitchFamily="34" charset="0"/>
                        </a:rPr>
                        <a:t>YoY)</a:t>
                      </a:r>
                      <a:endParaRPr lang="en-ZA" sz="1200" dirty="0">
                        <a:effectLst/>
                        <a:latin typeface="+mn-lt"/>
                        <a:ea typeface="Batang"/>
                        <a:cs typeface="Calibri" panose="020F0502020204030204" pitchFamily="34" charset="0"/>
                      </a:endParaRPr>
                    </a:p>
                  </a:txBody>
                  <a:tcPr marL="24765" marR="24765" marT="24767" marB="247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There was a 23.5% (502 to 384) reduction in the number of rhino fatalities due to poaching.</a:t>
                      </a:r>
                      <a:endPar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Times New Roman" panose="02020603050405020304" pitchFamily="18" charset="0"/>
                        </a:rPr>
                        <a:t>Ranger efficiencies, good tracking skills and deployment of K9 resources contributed to the improvements. Support was provided by Operation Rhino 9 (NATJOINTS), SANParks, SAPS and SANDF joint operations both internal and external to park. ECI continues to work successfully with SAPS in external intelligence-driven investigations and operations.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195741">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mn-lt"/>
                          <a:ea typeface="Arial" panose="020B0604020202020204" pitchFamily="34" charset="0"/>
                          <a:cs typeface="Calibri" panose="020F0502020204030204" pitchFamily="34" charset="0"/>
                        </a:rPr>
                        <a:t> Reduction in the number of rhino fatalities due to poaching in KNP</a:t>
                      </a:r>
                      <a:endParaRPr kumimoji="0" lang="en-ZA" altLang="en-US" sz="1200" b="0" i="0" u="none" strike="noStrike" cap="none" normalizeH="0" baseline="0" dirty="0" smtClean="0">
                        <a:ln>
                          <a:noFill/>
                        </a:ln>
                        <a:solidFill>
                          <a:schemeClr val="tx1"/>
                        </a:solidFill>
                        <a:effectLst/>
                        <a:latin typeface="+mn-lt"/>
                        <a:ea typeface="Batang" panose="02030600000101010101" pitchFamily="18" charset="-127"/>
                        <a:cs typeface="Calibri" panose="020F0502020204030204" pitchFamily="34" charset="0"/>
                      </a:endParaRPr>
                    </a:p>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mn-lt"/>
                          <a:ea typeface="Arial" panose="020B0604020202020204" pitchFamily="34" charset="0"/>
                          <a:cs typeface="Calibri" panose="020F0502020204030204" pitchFamily="34" charset="0"/>
                        </a:rPr>
                        <a:t> </a:t>
                      </a:r>
                      <a:endParaRPr kumimoji="0" lang="en-ZA" altLang="en-US" sz="1200" b="0" i="0" u="none" strike="noStrike" cap="none" normalizeH="0" baseline="0" dirty="0" smtClean="0">
                        <a:ln>
                          <a:noFill/>
                        </a:ln>
                        <a:solidFill>
                          <a:schemeClr val="tx1"/>
                        </a:solidFill>
                        <a:effectLst/>
                        <a:latin typeface="+mn-lt"/>
                        <a:ea typeface="Batang" panose="02030600000101010101" pitchFamily="18" charset="-127"/>
                        <a:cs typeface="Calibri" panose="020F0502020204030204" pitchFamily="34" charset="0"/>
                      </a:endParaRPr>
                    </a:p>
                  </a:txBody>
                  <a:tcPr marL="24765" marR="24765" marT="24762" marB="24762"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mn-lt"/>
                          <a:ea typeface="Arial" panose="020B0604020202020204" pitchFamily="34" charset="0"/>
                          <a:cs typeface="Calibri" panose="020F0502020204030204" pitchFamily="34" charset="0"/>
                        </a:rPr>
                        <a:t> </a:t>
                      </a:r>
                      <a:endParaRPr kumimoji="0" lang="en-ZA" altLang="en-US" sz="1200" b="0" i="0" u="none" strike="noStrike" cap="none" normalizeH="0" baseline="0" dirty="0" smtClean="0">
                        <a:ln>
                          <a:noFill/>
                        </a:ln>
                        <a:solidFill>
                          <a:schemeClr val="tx1"/>
                        </a:solidFill>
                        <a:effectLst/>
                        <a:latin typeface="+mn-lt"/>
                        <a:ea typeface="Batang" panose="02030600000101010101" pitchFamily="18" charset="-127"/>
                        <a:cs typeface="Calibri" panose="020F0502020204030204" pitchFamily="34" charset="0"/>
                      </a:endParaRPr>
                    </a:p>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mn-lt"/>
                          <a:ea typeface="Arial" panose="020B0604020202020204" pitchFamily="34" charset="0"/>
                          <a:cs typeface="Calibri" panose="020F0502020204030204" pitchFamily="34" charset="0"/>
                        </a:rPr>
                        <a:t> </a:t>
                      </a:r>
                      <a:endParaRPr kumimoji="0" lang="en-ZA" altLang="en-US" sz="1200" b="0" i="0" u="none" strike="noStrike" cap="none" normalizeH="0" baseline="0" dirty="0" smtClean="0">
                        <a:ln>
                          <a:noFill/>
                        </a:ln>
                        <a:solidFill>
                          <a:schemeClr val="tx1"/>
                        </a:solidFill>
                        <a:effectLst/>
                        <a:latin typeface="+mn-lt"/>
                        <a:ea typeface="Batang" panose="02030600000101010101" pitchFamily="18" charset="-127"/>
                        <a:cs typeface="Calibri" panose="020F0502020204030204" pitchFamily="34" charset="0"/>
                      </a:endParaRPr>
                    </a:p>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mn-lt"/>
                          <a:ea typeface="Arial" panose="020B0604020202020204" pitchFamily="34" charset="0"/>
                          <a:cs typeface="Calibri" panose="020F0502020204030204" pitchFamily="34" charset="0"/>
                        </a:rPr>
                        <a:t>    </a:t>
                      </a:r>
                      <a:r>
                        <a:rPr kumimoji="0" lang="en-ZA" altLang="en-US" sz="1200" b="0" i="0" u="none" strike="noStrike" cap="none" normalizeH="0" baseline="0" dirty="0" smtClean="0">
                          <a:ln>
                            <a:noFill/>
                          </a:ln>
                          <a:solidFill>
                            <a:srgbClr val="000000"/>
                          </a:solidFill>
                          <a:effectLst/>
                          <a:latin typeface="+mn-lt"/>
                          <a:cs typeface="Arial" panose="020B0604020202020204" pitchFamily="34" charset="0"/>
                        </a:rPr>
                        <a:t> ≥ 500 </a:t>
                      </a:r>
                      <a:endParaRPr kumimoji="0" lang="en-ZA" altLang="en-US" sz="1200" b="0" i="0" u="none" strike="noStrike" cap="none" normalizeH="0" baseline="0" dirty="0" smtClean="0">
                        <a:ln>
                          <a:noFill/>
                        </a:ln>
                        <a:solidFill>
                          <a:schemeClr val="tx1"/>
                        </a:solidFill>
                        <a:effectLst/>
                        <a:latin typeface="+mn-lt"/>
                        <a:ea typeface="Batang" panose="02030600000101010101" pitchFamily="18" charset="-127"/>
                        <a:cs typeface="Arial" panose="020B0604020202020204" pitchFamily="34" charset="0"/>
                      </a:endParaRPr>
                    </a:p>
                  </a:txBody>
                  <a:tcPr marL="24765" marR="24765" marT="24762" marB="247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44475" marR="0" lvl="0" indent="0" algn="l" defTabSz="914400" rtl="0" eaLnBrk="1" fontAlgn="base" latinLnBrk="0" hangingPunct="1">
                        <a:lnSpc>
                          <a:spcPct val="107000"/>
                        </a:lnSpc>
                        <a:spcBef>
                          <a:spcPct val="0"/>
                        </a:spcBef>
                        <a:spcAft>
                          <a:spcPct val="0"/>
                        </a:spcAft>
                        <a:buClrTx/>
                        <a:buSzTx/>
                        <a:buFontTx/>
                        <a:buNone/>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Batang" panose="02030600000101010101" pitchFamily="18" charset="-127"/>
                          <a:cs typeface="Calibri" panose="020F0502020204030204" pitchFamily="34" charset="0"/>
                        </a:rPr>
                        <a:t>384 rhino poached: a reduction from the previous year’s total of 502.</a:t>
                      </a:r>
                    </a:p>
                    <a:p>
                      <a:pPr marL="244475" marR="0" lvl="0" indent="0" algn="l" defTabSz="914400" rtl="0" eaLnBrk="1" fontAlgn="base" latinLnBrk="0" hangingPunct="1">
                        <a:lnSpc>
                          <a:spcPct val="107000"/>
                        </a:lnSpc>
                        <a:spcBef>
                          <a:spcPct val="0"/>
                        </a:spcBef>
                        <a:spcAft>
                          <a:spcPct val="0"/>
                        </a:spcAft>
                        <a:buClrTx/>
                        <a:buSzTx/>
                        <a:buFontTx/>
                        <a:buNone/>
                        <a:tabLst/>
                        <a:defRPr/>
                      </a:pPr>
                      <a:endParaRPr kumimoji="0" lang="en-ZA" altLang="en-US" sz="1200" b="1" i="0" u="none" strike="noStrike" kern="1200" cap="none" spc="0" normalizeH="0" baseline="0" noProof="0" dirty="0" smtClean="0">
                        <a:ln>
                          <a:noFill/>
                        </a:ln>
                        <a:solidFill>
                          <a:srgbClr val="000000"/>
                        </a:solidFill>
                        <a:effectLst/>
                        <a:uLnTx/>
                        <a:uFillTx/>
                        <a:latin typeface="+mn-lt"/>
                        <a:ea typeface="Batang" panose="02030600000101010101" pitchFamily="18" charset="-127"/>
                        <a:cs typeface="Calibri" panose="020F0502020204030204" pitchFamily="34" charset="0"/>
                      </a:endParaRPr>
                    </a:p>
                    <a:p>
                      <a:pPr marL="182563" marR="0" lvl="0" indent="-182563" algn="l" defTabSz="914400" rtl="0" eaLnBrk="1" fontAlgn="base" latinLnBrk="0" hangingPunct="1">
                        <a:lnSpc>
                          <a:spcPct val="107000"/>
                        </a:lnSpc>
                        <a:spcBef>
                          <a:spcPct val="0"/>
                        </a:spcBef>
                        <a:spcAft>
                          <a:spcPct val="0"/>
                        </a:spcAft>
                        <a:buClrTx/>
                        <a:buSzTx/>
                        <a:buFont typeface="Arial" panose="020B0604020202020204" pitchFamily="34" charset="0"/>
                        <a:buChar char="•"/>
                        <a:tabLst>
                          <a:tab pos="182563" algn="l"/>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Batang" panose="02030600000101010101" pitchFamily="18" charset="-127"/>
                          <a:cs typeface="Calibri" panose="020F0502020204030204" pitchFamily="34" charset="0"/>
                        </a:rPr>
                        <a:t>Rangers efficiency in early detection and successful follow-up operations of poacher incursions and good racking skills. </a:t>
                      </a:r>
                    </a:p>
                    <a:p>
                      <a:pPr marL="182563" marR="0" lvl="0" indent="-182563" algn="l" defTabSz="914400" rtl="0" eaLnBrk="1" fontAlgn="base" latinLnBrk="0" hangingPunct="1">
                        <a:lnSpc>
                          <a:spcPct val="107000"/>
                        </a:lnSpc>
                        <a:spcBef>
                          <a:spcPct val="0"/>
                        </a:spcBef>
                        <a:spcAft>
                          <a:spcPct val="0"/>
                        </a:spcAft>
                        <a:buClrTx/>
                        <a:buSzTx/>
                        <a:buFont typeface="Arial" panose="020B0604020202020204" pitchFamily="34" charset="0"/>
                        <a:buChar char="•"/>
                        <a:tabLst>
                          <a:tab pos="182563" algn="l"/>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Batang" panose="02030600000101010101" pitchFamily="18" charset="-127"/>
                          <a:cs typeface="Calibri" panose="020F0502020204030204" pitchFamily="34" charset="0"/>
                        </a:rPr>
                        <a:t>Support from operation from NATJOINTS, SANParks, SAPS, SANDF joint operations both internal and external to the parks .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2144855">
                <a:tc>
                  <a:txBody>
                    <a:bodyPr/>
                    <a:lstStyle/>
                    <a:p>
                      <a:pPr algn="just">
                        <a:lnSpc>
                          <a:spcPct val="115000"/>
                        </a:lnSpc>
                        <a:spcAft>
                          <a:spcPts val="0"/>
                        </a:spcAft>
                      </a:pPr>
                      <a:r>
                        <a:rPr lang="en-ZA" sz="1200" b="1" kern="1200" dirty="0">
                          <a:solidFill>
                            <a:srgbClr val="000000"/>
                          </a:solidFill>
                          <a:effectLst/>
                          <a:latin typeface="+mn-lt"/>
                          <a:ea typeface="Times New Roman" panose="02020603050405020304" pitchFamily="18" charset="0"/>
                          <a:cs typeface="Calibri" panose="020F0502020204030204" pitchFamily="34" charset="0"/>
                        </a:rPr>
                        <a:t> </a:t>
                      </a:r>
                      <a:endParaRPr lang="en-ZA" sz="1200" dirty="0">
                        <a:effectLst/>
                        <a:latin typeface="+mn-lt"/>
                        <a:ea typeface="Batang"/>
                        <a:cs typeface="Calibri" panose="020F0502020204030204" pitchFamily="34" charset="0"/>
                      </a:endParaRPr>
                    </a:p>
                    <a:p>
                      <a:pPr algn="just">
                        <a:lnSpc>
                          <a:spcPct val="115000"/>
                        </a:lnSpc>
                        <a:spcAft>
                          <a:spcPts val="0"/>
                        </a:spcAft>
                      </a:pPr>
                      <a:r>
                        <a:rPr lang="en-ZA" sz="1200" b="1" kern="1200" dirty="0">
                          <a:solidFill>
                            <a:srgbClr val="000000"/>
                          </a:solidFill>
                          <a:effectLst/>
                          <a:latin typeface="+mn-lt"/>
                          <a:ea typeface="Times New Roman" panose="02020603050405020304" pitchFamily="18" charset="0"/>
                          <a:cs typeface="Calibri" panose="020F0502020204030204" pitchFamily="34" charset="0"/>
                        </a:rPr>
                        <a:t>Number of rhinos poached per annum in 6 Rhino parks (other than KNP)</a:t>
                      </a:r>
                      <a:endParaRPr lang="en-ZA" sz="1200" dirty="0">
                        <a:effectLst/>
                        <a:latin typeface="+mn-lt"/>
                        <a:ea typeface="Batang"/>
                        <a:cs typeface="Calibri" panose="020F0502020204030204" pitchFamily="34" charset="0"/>
                      </a:endParaRPr>
                    </a:p>
                  </a:txBody>
                  <a:tcPr marL="68580" marR="68580" marT="952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200" kern="1200" dirty="0">
                          <a:solidFill>
                            <a:srgbClr val="000000"/>
                          </a:solidFill>
                          <a:effectLst/>
                          <a:latin typeface="+mn-lt"/>
                          <a:ea typeface="Times New Roman" panose="02020603050405020304" pitchFamily="18" charset="0"/>
                          <a:cs typeface="Calibri" panose="020F0502020204030204" pitchFamily="34" charset="0"/>
                        </a:rPr>
                        <a:t> </a:t>
                      </a:r>
                      <a:endParaRPr lang="en-ZA" sz="1200" dirty="0">
                        <a:effectLst/>
                        <a:latin typeface="+mn-lt"/>
                        <a:ea typeface="Batang"/>
                        <a:cs typeface="Calibri" panose="020F0502020204030204" pitchFamily="34" charset="0"/>
                      </a:endParaRPr>
                    </a:p>
                    <a:p>
                      <a:pPr algn="ctr">
                        <a:lnSpc>
                          <a:spcPct val="107000"/>
                        </a:lnSpc>
                        <a:spcAft>
                          <a:spcPts val="0"/>
                        </a:spcAft>
                      </a:pPr>
                      <a:r>
                        <a:rPr lang="en-ZA" sz="1200" kern="1200" dirty="0">
                          <a:solidFill>
                            <a:srgbClr val="000000"/>
                          </a:solidFill>
                          <a:effectLst/>
                          <a:latin typeface="+mn-lt"/>
                          <a:ea typeface="Times New Roman" panose="02020603050405020304" pitchFamily="18" charset="0"/>
                          <a:cs typeface="Calibri" panose="020F0502020204030204" pitchFamily="34" charset="0"/>
                        </a:rPr>
                        <a:t>0-2</a:t>
                      </a:r>
                      <a:endParaRPr lang="en-ZA" sz="1200" dirty="0">
                        <a:effectLst/>
                        <a:latin typeface="+mn-lt"/>
                        <a:ea typeface="Batang"/>
                        <a:cs typeface="Calibri" panose="020F0502020204030204" pitchFamily="34" charset="0"/>
                      </a:endParaRPr>
                    </a:p>
                  </a:txBody>
                  <a:tcPr marL="68580" marR="68580"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3 rhinos were poached. ( 2 x White rhino in Marakele and 1 WR in Mokala) </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Challenges:  </a:t>
                      </a:r>
                      <a:endParaRPr kumimoji="0" lang="en-ZA" sz="1200" b="0" i="0" u="sng" strike="noStrike" kern="1200" cap="none" spc="0" normalizeH="0" baseline="0" noProof="0" dirty="0" smtClean="0">
                        <a:ln>
                          <a:noFill/>
                        </a:ln>
                        <a:solidFill>
                          <a:srgbClr val="000000"/>
                        </a:solidFill>
                        <a:effectLst/>
                        <a:uLnTx/>
                        <a:uFillTx/>
                        <a:latin typeface="+mn-lt"/>
                        <a:ea typeface="Batang"/>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Poaching pressures have increased in and around parks significantly. Poachers arrested close to Mokala come as far as Mozambique. </a:t>
                      </a:r>
                      <a:b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b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Staff remain committed to the cause of rhino protection and work hard to ensure that poaching minimised. </a:t>
                      </a:r>
                      <a:b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b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Two of the poaching incidents around Marakele were possibly opportunistic as the animals poached were very close to a  public road.</a:t>
                      </a:r>
                      <a:r>
                        <a:rPr kumimoji="0" lang="en-ZA"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Corrective Actions:</a:t>
                      </a:r>
                      <a:r>
                        <a:rPr kumimoji="0" lang="en-ZA"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 </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Continued implementation of the Rhino Protection Plan</a:t>
                      </a:r>
                      <a:endParaRPr kumimoji="0" lang="en-ZA"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527014147"/>
                  </a:ext>
                </a:extLst>
              </a:tr>
            </a:tbl>
          </a:graphicData>
        </a:graphic>
      </p:graphicFrame>
      <p:grpSp>
        <p:nvGrpSpPr>
          <p:cNvPr id="11" name="Group 6"/>
          <p:cNvGrpSpPr>
            <a:grpSpLocks/>
          </p:cNvGrpSpPr>
          <p:nvPr/>
        </p:nvGrpSpPr>
        <p:grpSpPr bwMode="auto">
          <a:xfrm>
            <a:off x="2362200" y="65532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10</a:t>
            </a:fld>
            <a:endParaRPr lang="en-US" altLang="en-US" dirty="0"/>
          </a:p>
        </p:txBody>
      </p:sp>
    </p:spTree>
    <p:extLst>
      <p:ext uri="{BB962C8B-B14F-4D97-AF65-F5344CB8AC3E}">
        <p14:creationId xmlns:p14="http://schemas.microsoft.com/office/powerpoint/2010/main" xmlns="" val="3744013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1:</a:t>
            </a:r>
            <a:r>
              <a:rPr lang="en-ZA" sz="1800" b="1" u="sng" kern="0" dirty="0">
                <a:solidFill>
                  <a:srgbClr val="00B050"/>
                </a:solidFill>
                <a:latin typeface="Arial"/>
              </a:rPr>
              <a:t> 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297662231"/>
              </p:ext>
            </p:extLst>
          </p:nvPr>
        </p:nvGraphicFramePr>
        <p:xfrm>
          <a:off x="152401" y="734125"/>
          <a:ext cx="8839200" cy="5514274"/>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45783">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2:  </a:t>
                      </a:r>
                      <a:r>
                        <a:rPr kumimoji="0" lang="en-ZA" altLang="en-US" sz="12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Effectively managed ecosystem, species and cultural heritage assets</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91564">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145415">
                <a:tc>
                  <a:txBody>
                    <a:bodyPr/>
                    <a:lstStyle/>
                    <a:p>
                      <a:pPr>
                        <a:lnSpc>
                          <a:spcPct val="107000"/>
                        </a:lnSpc>
                        <a:spcAft>
                          <a:spcPts val="0"/>
                        </a:spcAft>
                      </a:pP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 </a:t>
                      </a:r>
                      <a:endParaRPr lang="en-ZA" sz="1200" b="1" kern="1200" dirty="0" smtClean="0">
                        <a:solidFill>
                          <a:srgbClr val="000000"/>
                        </a:solidFill>
                        <a:effectLst/>
                        <a:latin typeface="+mn-lt"/>
                        <a:ea typeface="Times New Roman" panose="02020603050405020304" pitchFamily="18" charset="0"/>
                        <a:cs typeface="Times New Roman" panose="02020603050405020304" pitchFamily="18" charset="0"/>
                      </a:endParaRPr>
                    </a:p>
                    <a:p>
                      <a:pPr>
                        <a:lnSpc>
                          <a:spcPct val="107000"/>
                        </a:lnSpc>
                        <a:spcAft>
                          <a:spcPts val="0"/>
                        </a:spcAft>
                      </a:pP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reduction in recorded elephant poached in the KNP</a:t>
                      </a:r>
                      <a:endParaRPr lang="en-ZA" sz="1200" dirty="0">
                        <a:effectLst/>
                        <a:latin typeface="+mn-lt"/>
                        <a:ea typeface="Batang"/>
                        <a:cs typeface="Times New Roman" panose="02020603050405020304" pitchFamily="18" charset="0"/>
                      </a:endParaRPr>
                    </a:p>
                  </a:txBody>
                  <a:tcPr marT="45703" marB="45703">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ZA" sz="1200" kern="1200" dirty="0">
                          <a:solidFill>
                            <a:srgbClr val="000000"/>
                          </a:solidFill>
                          <a:effectLst/>
                          <a:latin typeface="+mn-lt"/>
                          <a:ea typeface="Arial" panose="020B0604020202020204" pitchFamily="34"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p>
                      <a:pPr>
                        <a:lnSpc>
                          <a:spcPct val="106000"/>
                        </a:lnSpc>
                        <a:spcAft>
                          <a:spcPts val="0"/>
                        </a:spcAft>
                      </a:pPr>
                      <a:r>
                        <a:rPr lang="en-ZA" sz="1200" kern="1200" dirty="0">
                          <a:solidFill>
                            <a:srgbClr val="000000"/>
                          </a:solidFill>
                          <a:effectLst/>
                          <a:latin typeface="+mn-lt"/>
                          <a:ea typeface="Arial" panose="020B0604020202020204" pitchFamily="34" charset="0"/>
                          <a:cs typeface="Times New Roman" panose="02020603050405020304" pitchFamily="18" charset="0"/>
                        </a:rPr>
                        <a:t>    2% reduction (YoY)</a:t>
                      </a:r>
                      <a:endParaRPr lang="en-ZA" sz="1200" dirty="0">
                        <a:effectLst/>
                        <a:latin typeface="+mn-lt"/>
                        <a:ea typeface="Batang"/>
                        <a:cs typeface="Times New Roman" panose="02020603050405020304" pitchFamily="18" charset="0"/>
                      </a:endParaRPr>
                    </a:p>
                  </a:txBody>
                  <a:tcPr marL="24765" marR="24765" marT="24754" marB="24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There was a 35.2% reduction in the number of elephant poached.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rPr>
                        <a:t>The positive reduction in recorded elephant poaching incidents, from 74 to 48, is mainly due to: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rPr>
                        <a:t>Ranger efficiencies in early detection and follow up operations of poacher incursions, good tracking skills, deployment of K9 resources where available.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rPr>
                        <a:t>ECI continues to work successfully with SAPS in external intelligence-driven investigations and operations.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rPr>
                        <a:t>Improved movement control in the park.</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rPr>
                        <a:t>Support from Operation Rhino 9 (NATJOINTS), SANParks, SAPS and SANDF joint operations both internal and external to the park</a:t>
                      </a: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631512">
                <a:tc>
                  <a:txBody>
                    <a:bodyPr/>
                    <a:lstStyle/>
                    <a:p>
                      <a:pPr>
                        <a:lnSpc>
                          <a:spcPct val="115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ctr">
                        <a:lnSpc>
                          <a:spcPct val="115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Implementation of the annual Rhinoceros Plan</a:t>
                      </a:r>
                      <a:endParaRPr lang="en-ZA" sz="1200" dirty="0">
                        <a:effectLst/>
                        <a:latin typeface="Calibri" panose="020F0502020204030204" pitchFamily="34" charset="0"/>
                        <a:ea typeface="Batang"/>
                        <a:cs typeface="Calibri" panose="020F050202020403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just">
                        <a:lnSpc>
                          <a:spcPct val="107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 implementation of the annual Rhinoceros Plan.</a:t>
                      </a:r>
                      <a:endParaRPr lang="en-ZA" sz="1200" dirty="0">
                        <a:effectLst/>
                        <a:latin typeface="Calibri" panose="020F0502020204030204" pitchFamily="34" charset="0"/>
                        <a:ea typeface="Batang"/>
                        <a:cs typeface="Calibri" panose="020F0502020204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90% (36/40) of the annual targets were met. </a:t>
                      </a:r>
                      <a:r>
                        <a:rPr kumimoji="0" lang="en-ZA" sz="1200" b="1" i="0" u="none" strike="noStrike" kern="1200" cap="none" spc="0" normalizeH="0" baseline="0" noProof="0" dirty="0" smtClean="0">
                          <a:ln>
                            <a:noFill/>
                          </a:ln>
                          <a:solidFill>
                            <a:srgbClr val="000000"/>
                          </a:solidFill>
                          <a:effectLst/>
                          <a:highlight>
                            <a:srgbClr val="FF00FF"/>
                          </a:highligh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The following activities posed </a:t>
                      </a: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challenges and was therefore not met: </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1) Conduct full spectrum integrated anti–poaching operations in rhino parks other than KNP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2) Use and maintain human and technology sourced information to execute the majority of arrests outside of KNP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3) Manage injured and orphaned rhinos. Conduct strategic translocations.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4) Focus donor proposals on specific projects.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Corrective Actions :  </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Anti-poaching and management strategies are regularly reviewed and refined to support operations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11</a:t>
            </a:fld>
            <a:endParaRPr lang="en-US" altLang="en-US" dirty="0"/>
          </a:p>
        </p:txBody>
      </p:sp>
    </p:spTree>
    <p:extLst>
      <p:ext uri="{BB962C8B-B14F-4D97-AF65-F5344CB8AC3E}">
        <p14:creationId xmlns:p14="http://schemas.microsoft.com/office/powerpoint/2010/main" xmlns="" val="3581539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1:</a:t>
            </a:r>
            <a:r>
              <a:rPr lang="en-ZA" sz="1800" b="1" u="sng" kern="0" dirty="0">
                <a:solidFill>
                  <a:srgbClr val="00B050"/>
                </a:solidFill>
                <a:latin typeface="Arial"/>
              </a:rPr>
              <a:t> 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904224871"/>
              </p:ext>
            </p:extLst>
          </p:nvPr>
        </p:nvGraphicFramePr>
        <p:xfrm>
          <a:off x="152401" y="734125"/>
          <a:ext cx="8839200" cy="5612138"/>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0105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2: </a:t>
                      </a:r>
                      <a:r>
                        <a:rPr kumimoji="0" lang="en-ZA" altLang="en-US" sz="12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Effectively managed ecosystem, species and cultural heritage assets</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0211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758698">
                <a:tc>
                  <a:txBody>
                    <a:bodyPr/>
                    <a:lstStyle/>
                    <a:p>
                      <a:pPr>
                        <a:lnSpc>
                          <a:spcPct val="115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Implementation of the annual Elephant Plan</a:t>
                      </a:r>
                      <a:endParaRPr lang="en-ZA" sz="1200" dirty="0">
                        <a:effectLst/>
                        <a:latin typeface="Calibri" panose="020F0502020204030204" pitchFamily="34" charset="0"/>
                        <a:ea typeface="Batang"/>
                        <a:cs typeface="Calibri" panose="020F0502020204030204" pitchFamily="34" charset="0"/>
                      </a:endParaRPr>
                    </a:p>
                  </a:txBody>
                  <a:tcPr marL="68580" marR="68580" marT="952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100% Implementation of the annual Elephant Plan.</a:t>
                      </a:r>
                      <a:endParaRPr lang="en-ZA" sz="1200" dirty="0">
                        <a:effectLst/>
                        <a:latin typeface="Calibri" panose="020F0502020204030204" pitchFamily="34" charset="0"/>
                        <a:ea typeface="Batang"/>
                        <a:cs typeface="Calibri" panose="020F0502020204030204" pitchFamily="34" charset="0"/>
                      </a:endParaRPr>
                    </a:p>
                  </a:txBody>
                  <a:tcPr marL="24765" marR="24765" marT="24770" marB="2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74.0% ( 20/27)  activities were implemented</a:t>
                      </a:r>
                    </a:p>
                    <a:p>
                      <a:pPr marL="0" marR="0" lvl="0" indent="0" algn="l" defTabSz="914400" rtl="0" eaLnBrk="1" fontAlgn="auto" latinLnBrk="0" hangingPunct="1">
                        <a:lnSpc>
                          <a:spcPct val="107000"/>
                        </a:lnSpc>
                        <a:spcBef>
                          <a:spcPts val="300"/>
                        </a:spcBef>
                        <a:spcAft>
                          <a:spcPts val="300"/>
                        </a:spcAft>
                        <a:buClrTx/>
                        <a:buSzTx/>
                        <a:buFontTx/>
                        <a:buNone/>
                        <a:tabLst/>
                        <a:defRPr/>
                      </a:pPr>
                      <a:r>
                        <a:rPr kumimoji="0" lang="en-ZA" sz="1100" b="1" i="0" u="sng"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Challenges : </a:t>
                      </a:r>
                      <a:endParaRPr kumimoji="0" lang="en-ZA" sz="11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100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Developing best practice interventions to disturb elephants at local scale. Although the intervention proposal to mimic zones of increased vigilance created by historic people in Kruger NP are well advanced in development, evaluation of mechanisms and options are unresolved as considerable analyses are required to confirm the predicted mechanisms for each area of concern.</a:t>
                      </a:r>
                      <a:endParaRPr kumimoji="0" lang="en-ZA"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100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 Exclusion of elephants from sensitive riverine forest and cultural heritage sites in Mapungubwe. Park management has re-aligned fences, but have challenges finding funding to implement the changes to infrastructure required.</a:t>
                      </a:r>
                    </a:p>
                    <a:p>
                      <a:pPr marL="0" marR="0" lvl="0" indent="0" algn="l" defTabSz="914400" rtl="0" eaLnBrk="1" fontAlgn="auto" latinLnBrk="0" hangingPunct="1">
                        <a:lnSpc>
                          <a:spcPct val="107000"/>
                        </a:lnSpc>
                        <a:spcBef>
                          <a:spcPts val="0"/>
                        </a:spcBef>
                        <a:spcAft>
                          <a:spcPts val="100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 The sourcing of two elephant bulls from Tembe Elephant Park managed by Ezemvelo KZN Wildlife to Addo Elephant NP did not take place during the reporting period.</a:t>
                      </a:r>
                      <a:endParaRPr kumimoji="0" lang="en-ZA" sz="11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 Revision of the original target, which was to assist with an elephant management approach for the Associated Private Nature Reserves, delayed the process.</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GB" sz="11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100" b="1" i="0" u="sng"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Corrective Actions</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Developing best practice interventions to disturb elephants at local scale. </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One exclosure to protect sensitive sites in Mapungubwe to be re-constructed </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Translocation of bull elephants to AENP from Tembe Elephant Park has been approved by Ezemvelo KZN Wildlife and is scheduled for 2019/20 financial year.</a:t>
                      </a:r>
                    </a:p>
                    <a:p>
                      <a:pPr marL="171450" marR="0" lvl="0" indent="-1714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Development of a broader Greater Limpopo Elephant Strategy to be incorporated in the 2019-2020 elephant implementation actions.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12</a:t>
            </a:fld>
            <a:endParaRPr lang="en-US" altLang="en-US" dirty="0"/>
          </a:p>
        </p:txBody>
      </p:sp>
    </p:spTree>
    <p:extLst>
      <p:ext uri="{BB962C8B-B14F-4D97-AF65-F5344CB8AC3E}">
        <p14:creationId xmlns:p14="http://schemas.microsoft.com/office/powerpoint/2010/main" xmlns="" val="343531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1:</a:t>
            </a:r>
            <a:r>
              <a:rPr lang="en-ZA" sz="1800" b="1" u="sng" kern="0" dirty="0">
                <a:solidFill>
                  <a:srgbClr val="00B050"/>
                </a:solidFill>
                <a:latin typeface="Arial"/>
              </a:rPr>
              <a:t> 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542129934"/>
              </p:ext>
            </p:extLst>
          </p:nvPr>
        </p:nvGraphicFramePr>
        <p:xfrm>
          <a:off x="152401" y="734125"/>
          <a:ext cx="8839200" cy="5537003"/>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29092">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2: </a:t>
                      </a:r>
                      <a:r>
                        <a:rPr kumimoji="0" lang="en-ZA" altLang="en-US" sz="12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Effectively managed ecosystem, species and cultural heritage assets</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58184">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053358">
                <a:tc>
                  <a:txBody>
                    <a:bodyPr/>
                    <a:lstStyle/>
                    <a:p>
                      <a:pPr fontAlgn="base">
                        <a:lnSpc>
                          <a:spcPct val="106000"/>
                        </a:lnSpc>
                        <a:spcAft>
                          <a:spcPts val="0"/>
                        </a:spcAft>
                      </a:pPr>
                      <a:r>
                        <a:rPr lang="en-ZA" sz="1200" b="1" kern="1200" dirty="0">
                          <a:solidFill>
                            <a:srgbClr val="000000"/>
                          </a:solidFill>
                          <a:effectLst/>
                          <a:latin typeface="+mn-lt"/>
                          <a:ea typeface="Batang"/>
                          <a:cs typeface="Times New Roman" panose="02020603050405020304" pitchFamily="18" charset="0"/>
                        </a:rPr>
                        <a:t> </a:t>
                      </a:r>
                      <a:endParaRPr lang="en-ZA" sz="1200" dirty="0">
                        <a:effectLst/>
                        <a:latin typeface="+mn-lt"/>
                        <a:ea typeface="Batang"/>
                        <a:cs typeface="Times New Roman" panose="02020603050405020304" pitchFamily="18" charset="0"/>
                      </a:endParaRPr>
                    </a:p>
                    <a:p>
                      <a:pPr fontAlgn="base">
                        <a:lnSpc>
                          <a:spcPct val="106000"/>
                        </a:lnSpc>
                        <a:spcAft>
                          <a:spcPts val="0"/>
                        </a:spcAft>
                      </a:pPr>
                      <a:r>
                        <a:rPr lang="en-ZA" sz="1200" b="1" kern="1200" dirty="0">
                          <a:solidFill>
                            <a:srgbClr val="000000"/>
                          </a:solidFill>
                          <a:effectLst/>
                          <a:latin typeface="+mn-lt"/>
                          <a:ea typeface="Batang"/>
                          <a:cs typeface="Times New Roman" panose="02020603050405020304" pitchFamily="18" charset="0"/>
                        </a:rPr>
                        <a:t>% Increase in SANParks arrests for key spp (+total)</a:t>
                      </a:r>
                      <a:endParaRPr lang="en-ZA" sz="1200" dirty="0">
                        <a:effectLst/>
                        <a:latin typeface="+mn-lt"/>
                        <a:ea typeface="Batang"/>
                        <a:cs typeface="Times New Roman" panose="02020603050405020304" pitchFamily="18" charset="0"/>
                      </a:endParaRPr>
                    </a:p>
                  </a:txBody>
                  <a:tcPr marT="45707" marB="45707">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Bef>
                          <a:spcPts val="300"/>
                        </a:spcBef>
                        <a:spcAft>
                          <a:spcPts val="300"/>
                        </a:spcAft>
                      </a:pPr>
                      <a:r>
                        <a:rPr lang="en-GB" sz="1200" kern="1200" dirty="0" smtClean="0">
                          <a:solidFill>
                            <a:srgbClr val="000000"/>
                          </a:solidFill>
                          <a:effectLst/>
                          <a:latin typeface="+mn-lt"/>
                          <a:ea typeface="Times New Roman" panose="02020603050405020304" pitchFamily="18" charset="0"/>
                          <a:cs typeface="Times New Roman" panose="02020603050405020304" pitchFamily="18" charset="0"/>
                        </a:rPr>
                        <a:t>2% increase </a:t>
                      </a:r>
                      <a:r>
                        <a:rPr lang="en-GB" sz="1200" kern="1200" dirty="0">
                          <a:solidFill>
                            <a:srgbClr val="000000"/>
                          </a:solidFill>
                          <a:effectLst/>
                          <a:latin typeface="+mn-lt"/>
                          <a:ea typeface="Times New Roman" panose="02020603050405020304" pitchFamily="18" charset="0"/>
                          <a:cs typeface="Times New Roman" panose="02020603050405020304" pitchFamily="18" charset="0"/>
                        </a:rPr>
                        <a:t>year-on-year arrests for key species</a:t>
                      </a:r>
                      <a:endParaRPr lang="en-ZA" sz="1200" dirty="0">
                        <a:effectLst/>
                        <a:latin typeface="+mn-lt"/>
                        <a:ea typeface="Batang"/>
                        <a:cs typeface="Times New Roman" panose="02020603050405020304" pitchFamily="18" charset="0"/>
                      </a:endParaRPr>
                    </a:p>
                  </a:txBody>
                  <a:tcPr marL="68580" marR="6858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There was a 22.6% increase in Arrests for Key species</a:t>
                      </a:r>
                      <a:endParaRPr kumimoji="0" lang="en-ZA" sz="1200" b="0"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  </a:t>
                      </a:r>
                      <a:endParaRPr kumimoji="0" lang="en-ZA" sz="1200" b="0"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Reasons for exceeding the target: </a:t>
                      </a:r>
                      <a:endParaRPr kumimoji="0" lang="en-ZA" sz="1200" b="0"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The positive increase in the number of arrests for Key species (rhino &amp; elephant) from 190 to 233 is due mainly to Ranger efficiencies in early detection and successful follow up operations of poacher incursions, good tracking skills and deployment of K9 resources.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ECI continues to work successfully with SAPS in external intelligence driven investigations and operations.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Support from Operation Rhino 9 (NATJOINTS), SANParks, SAPS and SANDF joint operations both internal and external to park.</a:t>
                      </a:r>
                      <a:endParaRPr kumimoji="0" lang="en-ZA" sz="1200" b="1"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316442">
                <a:tc>
                  <a:txBody>
                    <a:bodyPr/>
                    <a:lstStyle/>
                    <a:p>
                      <a:pPr fontAlgn="base">
                        <a:lnSpc>
                          <a:spcPct val="106000"/>
                        </a:lnSpc>
                        <a:spcAft>
                          <a:spcPts val="0"/>
                        </a:spcAft>
                      </a:pPr>
                      <a:r>
                        <a:rPr lang="en-ZA" sz="1200" b="1" kern="1200" dirty="0">
                          <a:solidFill>
                            <a:srgbClr val="000000"/>
                          </a:solidFill>
                          <a:effectLst/>
                          <a:latin typeface="+mn-lt"/>
                          <a:ea typeface="Batang"/>
                          <a:cs typeface="Calibri" panose="020F0502020204030204" pitchFamily="34" charset="0"/>
                        </a:rPr>
                        <a:t> </a:t>
                      </a:r>
                      <a:endParaRPr lang="en-ZA" sz="1200" b="1" kern="1200" dirty="0" smtClean="0">
                        <a:solidFill>
                          <a:srgbClr val="000000"/>
                        </a:solidFill>
                        <a:effectLst/>
                        <a:latin typeface="+mn-lt"/>
                        <a:ea typeface="Batang"/>
                        <a:cs typeface="Calibri" panose="020F0502020204030204" pitchFamily="34" charset="0"/>
                      </a:endParaRPr>
                    </a:p>
                    <a:p>
                      <a:pPr fontAlgn="base">
                        <a:lnSpc>
                          <a:spcPct val="106000"/>
                        </a:lnSpc>
                        <a:spcAft>
                          <a:spcPts val="0"/>
                        </a:spcAft>
                      </a:pPr>
                      <a:endParaRPr lang="en-US" sz="1200" b="1" kern="1200" dirty="0" smtClean="0">
                        <a:solidFill>
                          <a:srgbClr val="000000"/>
                        </a:solidFill>
                        <a:effectLst/>
                        <a:latin typeface="+mn-lt"/>
                        <a:ea typeface="Batang"/>
                        <a:cs typeface="Calibri" panose="020F0502020204030204" pitchFamily="34" charset="0"/>
                      </a:endParaRPr>
                    </a:p>
                    <a:p>
                      <a:pPr fontAlgn="base">
                        <a:lnSpc>
                          <a:spcPct val="106000"/>
                        </a:lnSpc>
                        <a:spcAft>
                          <a:spcPts val="0"/>
                        </a:spcAft>
                      </a:pPr>
                      <a:endParaRPr lang="en-US" sz="1200" b="1" kern="1200" dirty="0" smtClean="0">
                        <a:solidFill>
                          <a:srgbClr val="000000"/>
                        </a:solidFill>
                        <a:effectLst/>
                        <a:latin typeface="+mn-lt"/>
                        <a:ea typeface="Batang"/>
                        <a:cs typeface="Calibri" panose="020F0502020204030204" pitchFamily="34" charset="0"/>
                      </a:endParaRPr>
                    </a:p>
                    <a:p>
                      <a:pPr fontAlgn="base">
                        <a:lnSpc>
                          <a:spcPct val="106000"/>
                        </a:lnSpc>
                        <a:spcAft>
                          <a:spcPts val="0"/>
                        </a:spcAft>
                      </a:pPr>
                      <a:endParaRPr lang="en-US" sz="1200" b="1" kern="1200" dirty="0" smtClean="0">
                        <a:solidFill>
                          <a:srgbClr val="000000"/>
                        </a:solidFill>
                        <a:effectLst/>
                        <a:latin typeface="+mn-lt"/>
                        <a:ea typeface="Batang"/>
                        <a:cs typeface="Calibri" panose="020F0502020204030204" pitchFamily="34" charset="0"/>
                      </a:endParaRPr>
                    </a:p>
                    <a:p>
                      <a:pPr fontAlgn="base">
                        <a:lnSpc>
                          <a:spcPct val="106000"/>
                        </a:lnSpc>
                        <a:spcAft>
                          <a:spcPts val="0"/>
                        </a:spcAft>
                      </a:pPr>
                      <a:endParaRPr lang="en-US" sz="1200" b="1" kern="1200" dirty="0" smtClean="0">
                        <a:solidFill>
                          <a:srgbClr val="000000"/>
                        </a:solidFill>
                        <a:effectLst/>
                        <a:latin typeface="+mn-lt"/>
                        <a:ea typeface="Batang"/>
                        <a:cs typeface="Calibri" panose="020F0502020204030204" pitchFamily="34" charset="0"/>
                      </a:endParaRPr>
                    </a:p>
                    <a:p>
                      <a:pPr fontAlgn="base">
                        <a:lnSpc>
                          <a:spcPct val="106000"/>
                        </a:lnSpc>
                        <a:spcAft>
                          <a:spcPts val="0"/>
                        </a:spcAft>
                      </a:pPr>
                      <a:endParaRPr lang="en-ZA" sz="1200" dirty="0">
                        <a:effectLst/>
                        <a:latin typeface="+mn-lt"/>
                        <a:ea typeface="Batang"/>
                        <a:cs typeface="Calibri" panose="020F0502020204030204" pitchFamily="34" charset="0"/>
                      </a:endParaRPr>
                    </a:p>
                    <a:p>
                      <a:pPr fontAlgn="base">
                        <a:lnSpc>
                          <a:spcPct val="106000"/>
                        </a:lnSpc>
                        <a:spcAft>
                          <a:spcPts val="0"/>
                        </a:spcAft>
                      </a:pPr>
                      <a:r>
                        <a:rPr lang="en-ZA" sz="1200" b="1" kern="1200" dirty="0">
                          <a:solidFill>
                            <a:srgbClr val="000000"/>
                          </a:solidFill>
                          <a:effectLst/>
                          <a:latin typeface="+mn-lt"/>
                          <a:ea typeface="Batang"/>
                          <a:cs typeface="Calibri" panose="020F0502020204030204" pitchFamily="34" charset="0"/>
                        </a:rPr>
                        <a:t>% Increase in SANParks </a:t>
                      </a:r>
                      <a:r>
                        <a:rPr lang="en-ZA" sz="1200" b="1" kern="1200" dirty="0" smtClean="0">
                          <a:solidFill>
                            <a:srgbClr val="000000"/>
                          </a:solidFill>
                          <a:effectLst/>
                          <a:latin typeface="+mn-lt"/>
                          <a:ea typeface="Batang"/>
                          <a:cs typeface="Calibri" panose="020F0502020204030204" pitchFamily="34" charset="0"/>
                        </a:rPr>
                        <a:t>fines</a:t>
                      </a:r>
                      <a:r>
                        <a:rPr lang="en-ZA" sz="1200" b="1" kern="1200" baseline="0" dirty="0" smtClean="0">
                          <a:solidFill>
                            <a:srgbClr val="000000"/>
                          </a:solidFill>
                          <a:effectLst/>
                          <a:latin typeface="+mn-lt"/>
                          <a:ea typeface="Batang"/>
                          <a:cs typeface="Calibri" panose="020F0502020204030204" pitchFamily="34" charset="0"/>
                        </a:rPr>
                        <a:t> </a:t>
                      </a:r>
                      <a:r>
                        <a:rPr lang="en-ZA" sz="1200" b="1" kern="1200" dirty="0" smtClean="0">
                          <a:solidFill>
                            <a:srgbClr val="000000"/>
                          </a:solidFill>
                          <a:effectLst/>
                          <a:latin typeface="+mn-lt"/>
                          <a:ea typeface="Batang"/>
                          <a:cs typeface="Calibri" panose="020F0502020204030204" pitchFamily="34" charset="0"/>
                        </a:rPr>
                        <a:t> </a:t>
                      </a:r>
                      <a:r>
                        <a:rPr lang="en-ZA" sz="1200" b="1" kern="1200" dirty="0">
                          <a:solidFill>
                            <a:srgbClr val="000000"/>
                          </a:solidFill>
                          <a:effectLst/>
                          <a:latin typeface="+mn-lt"/>
                          <a:ea typeface="Batang"/>
                          <a:cs typeface="Calibri" panose="020F0502020204030204" pitchFamily="34" charset="0"/>
                        </a:rPr>
                        <a:t>for key spp (+total)</a:t>
                      </a:r>
                      <a:endParaRPr lang="en-ZA" sz="1200" dirty="0">
                        <a:effectLst/>
                        <a:latin typeface="+mn-lt"/>
                        <a:ea typeface="Batang"/>
                        <a:cs typeface="Calibri" panose="020F0502020204030204" pitchFamily="34" charset="0"/>
                      </a:endParaRPr>
                    </a:p>
                  </a:txBody>
                  <a:tcPr marT="45707" marB="45707">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Bef>
                          <a:spcPts val="300"/>
                        </a:spcBef>
                        <a:spcAft>
                          <a:spcPts val="300"/>
                        </a:spcAft>
                      </a:pPr>
                      <a:r>
                        <a:rPr lang="en-GB" sz="1200" kern="1200" dirty="0" smtClean="0">
                          <a:solidFill>
                            <a:srgbClr val="000000"/>
                          </a:solidFill>
                          <a:effectLst/>
                          <a:latin typeface="+mn-lt"/>
                          <a:ea typeface="Times New Roman" panose="02020603050405020304" pitchFamily="18" charset="0"/>
                          <a:cs typeface="Calibri" panose="020F0502020204030204" pitchFamily="34" charset="0"/>
                        </a:rPr>
                        <a:t>2% increase </a:t>
                      </a:r>
                      <a:r>
                        <a:rPr lang="en-GB" sz="1200" kern="1200" dirty="0">
                          <a:solidFill>
                            <a:srgbClr val="000000"/>
                          </a:solidFill>
                          <a:effectLst/>
                          <a:latin typeface="+mn-lt"/>
                          <a:ea typeface="Times New Roman" panose="02020603050405020304" pitchFamily="18" charset="0"/>
                          <a:cs typeface="Calibri" panose="020F0502020204030204" pitchFamily="34" charset="0"/>
                        </a:rPr>
                        <a:t>year-on-year arrests for key species</a:t>
                      </a:r>
                      <a:endParaRPr lang="en-ZA" sz="1200" dirty="0">
                        <a:effectLst/>
                        <a:latin typeface="+mn-lt"/>
                        <a:ea typeface="Batang"/>
                        <a:cs typeface="Calibri" panose="020F0502020204030204" pitchFamily="34" charset="0"/>
                      </a:endParaRPr>
                    </a:p>
                  </a:txBody>
                  <a:tcPr marL="68580" marR="68580"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rPr>
                        <a:t>A decrease of 75.5 % fines issued  from the previous year.</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rPr>
                        <a:t>Challenges: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rPr>
                        <a:t>The EMI fines shows a major decrease of 75,5 % to the previous year and this is due to the traffic fines no longer recorded due to the legal opinion received indicating that SANParks should stop issuing traffic fines in terms on National Road Traffic Act, but are permitted to issue other fines related to Environmental crime in accordance to NEMPAA.</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13</a:t>
            </a:fld>
            <a:endParaRPr lang="en-US" altLang="en-US" dirty="0"/>
          </a:p>
        </p:txBody>
      </p:sp>
    </p:spTree>
    <p:extLst>
      <p:ext uri="{BB962C8B-B14F-4D97-AF65-F5344CB8AC3E}">
        <p14:creationId xmlns:p14="http://schemas.microsoft.com/office/powerpoint/2010/main" xmlns="" val="3609134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1:</a:t>
            </a:r>
            <a:r>
              <a:rPr lang="en-ZA" sz="1800" b="1" u="sng" kern="0" dirty="0">
                <a:solidFill>
                  <a:srgbClr val="00B050"/>
                </a:solidFill>
                <a:latin typeface="Arial"/>
              </a:rPr>
              <a:t> 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408244181"/>
              </p:ext>
            </p:extLst>
          </p:nvPr>
        </p:nvGraphicFramePr>
        <p:xfrm>
          <a:off x="152401" y="734125"/>
          <a:ext cx="8839200" cy="5600902"/>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0360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2: </a:t>
                      </a:r>
                      <a:r>
                        <a:rPr kumimoji="0" lang="en-ZA" altLang="en-US" sz="12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Effectively managed ecosystem, species and cultural heritage assets</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0721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789203">
                <a:tc>
                  <a:txBody>
                    <a:bodyPr/>
                    <a:lstStyle/>
                    <a:p>
                      <a:pPr algn="l" fontAlgn="base">
                        <a:lnSpc>
                          <a:spcPct val="115000"/>
                        </a:lnSpc>
                        <a:spcAft>
                          <a:spcPts val="0"/>
                        </a:spcAft>
                      </a:pPr>
                      <a:endPar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l" fontAlgn="base">
                        <a:lnSpc>
                          <a:spcPct val="115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Implemen-</a:t>
                      </a:r>
                    </a:p>
                    <a:p>
                      <a:pPr algn="l" fontAlgn="base">
                        <a:lnSpc>
                          <a:spcPct val="115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tation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SANParks Wildlife Utilization Strategic Plan</a:t>
                      </a:r>
                      <a:endParaRPr lang="en-ZA" sz="1200" dirty="0">
                        <a:effectLst/>
                        <a:latin typeface="Calibri" panose="020F0502020204030204" pitchFamily="34" charset="0"/>
                        <a:ea typeface="Batang"/>
                        <a:cs typeface="Calibri" panose="020F0502020204030204" pitchFamily="34" charset="0"/>
                      </a:endParaRPr>
                    </a:p>
                  </a:txBody>
                  <a:tcPr marL="24765" marR="24765" marT="24759" marB="24759">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spcAft>
                          <a:spcPts val="0"/>
                        </a:spcAft>
                      </a:pPr>
                      <a:endPar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fontAlgn="base">
                        <a:lnSpc>
                          <a:spcPct val="106000"/>
                        </a:lnSpc>
                        <a:spcAft>
                          <a:spcPts val="0"/>
                        </a:spcAft>
                      </a:pPr>
                      <a:r>
                        <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100%</a:t>
                      </a:r>
                    </a:p>
                    <a:p>
                      <a:pPr algn="ctr" fontAlgn="base">
                        <a:lnSpc>
                          <a:spcPct val="106000"/>
                        </a:lnSpc>
                        <a:spcAft>
                          <a:spcPts val="0"/>
                        </a:spcAft>
                      </a:pPr>
                      <a:r>
                        <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Delivery of annual Wildlife Utilisation Plan</a:t>
                      </a:r>
                      <a:endParaRPr lang="en-ZA" sz="1200" dirty="0">
                        <a:effectLst/>
                        <a:latin typeface="Calibri" panose="020F0502020204030204" pitchFamily="34" charset="0"/>
                        <a:ea typeface="Batang"/>
                        <a:cs typeface="Calibri" panose="020F0502020204030204" pitchFamily="34" charset="0"/>
                      </a:endParaRPr>
                    </a:p>
                  </a:txBody>
                  <a:tcPr marL="24765" marR="24765" marT="24759" marB="247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90% (45/50) activities for 2018/19 were delivered.</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Challenges: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five (5) activities not implemented, relate to the delivery of wildlife to local communities and emerging game farmers.</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 total of 567 animals were successfully delivered compared to the total of 957 animals approved for delivery during 2018/2019. </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delivery of wildlife to the two local communities was delayed due to governance issues on the part of the community. </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Whilst the Call for Interest in wildlife loans (Window 2 in 2019) was published in two newspapers, the shortlisting of eligible emerging farmers was not concluded since the bid only closed on 30 April 2019.</a:t>
                      </a:r>
                      <a:r>
                        <a:rPr kumimoji="0" lang="en-GB"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GB" sz="1200" b="1" i="0" u="sng"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Corrective Actions : </a:t>
                      </a: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Delivery of outstanding wildlife to the two local communities and emerging farmers will be completed during 2019/2020 game capture season.</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2038044">
                <a:tc>
                  <a:txBody>
                    <a:bodyPr/>
                    <a:lstStyle/>
                    <a:p>
                      <a:pPr algn="l" fontAlgn="base">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l" fontAlgn="base">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l" fontAlgn="base">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implementation </a:t>
                      </a: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of Cultural Heritage Management Plan</a:t>
                      </a:r>
                      <a:endParaRPr lang="en-ZA" sz="1200" dirty="0">
                        <a:effectLst/>
                        <a:latin typeface="Calibri" panose="020F0502020204030204" pitchFamily="34" charset="0"/>
                        <a:ea typeface="Batang"/>
                        <a:cs typeface="Calibri" panose="020F0502020204030204" pitchFamily="34" charset="0"/>
                      </a:endParaRPr>
                    </a:p>
                  </a:txBody>
                  <a:tcPr marL="24765" marR="24765" marT="24769" marB="24769">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spcAft>
                          <a:spcPts val="0"/>
                        </a:spcAft>
                      </a:pP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fontAlgn="base">
                        <a:lnSpc>
                          <a:spcPct val="106000"/>
                        </a:lnSpc>
                        <a:spcAft>
                          <a:spcPts val="0"/>
                        </a:spcAft>
                      </a:pP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fontAlgn="base">
                        <a:lnSpc>
                          <a:spcPct val="106000"/>
                        </a:lnSpc>
                        <a:spcAft>
                          <a:spcPts val="0"/>
                        </a:spcAft>
                      </a:pPr>
                      <a:r>
                        <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100</a:t>
                      </a: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implementation of annual activities in the Cultural Heritage Management Plan.</a:t>
                      </a:r>
                      <a:endParaRPr lang="en-ZA" sz="1200" dirty="0">
                        <a:effectLst/>
                        <a:latin typeface="Calibri" panose="020F0502020204030204" pitchFamily="34" charset="0"/>
                        <a:ea typeface="Batang"/>
                        <a:cs typeface="Calibri" panose="020F0502020204030204" pitchFamily="34" charset="0"/>
                      </a:endParaRPr>
                    </a:p>
                  </a:txBody>
                  <a:tcPr marL="24765" marR="24765" marT="24769" marB="247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100% (40/40) of the planned activities in the Cultural Heritage Implementation Plan were implemented in the reporting period.</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Activities such as the lower-level cultural heritage management plan for the SKA site, a proposal for an interpretation centre at Thulamela as well as the presentation of a cultural heritage training course for SANParks staff, which were lagging behind in quarters 2 and 3 were subsequently concluded. This equates to 100% of scheduled cultural heritage activities implemented for the reporting period.</a:t>
                      </a:r>
                      <a:endParaRPr kumimoji="0" lang="en-ZA" sz="1200" b="0" i="0" u="none" strike="noStrike" kern="1200" cap="none" spc="0" normalizeH="0" baseline="0" noProof="0" dirty="0">
                        <a:ln>
                          <a:noFill/>
                        </a:ln>
                        <a:solidFill>
                          <a:srgbClr val="000000"/>
                        </a:solidFill>
                        <a:effectLst/>
                        <a:uLnTx/>
                        <a:uFillTx/>
                        <a:latin typeface="Calibri" panose="020F0502020204030204" pitchFamily="34" charset="0"/>
                        <a:ea typeface="Batang"/>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14</a:t>
            </a:fld>
            <a:endParaRPr lang="en-US" altLang="en-US" dirty="0"/>
          </a:p>
        </p:txBody>
      </p:sp>
    </p:spTree>
    <p:extLst>
      <p:ext uri="{BB962C8B-B14F-4D97-AF65-F5344CB8AC3E}">
        <p14:creationId xmlns:p14="http://schemas.microsoft.com/office/powerpoint/2010/main" xmlns="" val="1279559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1:</a:t>
            </a:r>
            <a:r>
              <a:rPr lang="en-ZA" sz="1800" b="1" u="sng" kern="0" dirty="0">
                <a:solidFill>
                  <a:srgbClr val="00B050"/>
                </a:solidFill>
                <a:latin typeface="Arial"/>
              </a:rPr>
              <a:t> 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970085240"/>
              </p:ext>
            </p:extLst>
          </p:nvPr>
        </p:nvGraphicFramePr>
        <p:xfrm>
          <a:off x="152400" y="1752600"/>
          <a:ext cx="8839200" cy="2971800"/>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50542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2: </a:t>
                      </a:r>
                      <a:r>
                        <a:rPr kumimoji="0" lang="en-ZA" altLang="en-US" sz="12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Effectively managed ecosystem, species and cultural heritage assets</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0542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960944">
                <a:tc>
                  <a:txBody>
                    <a:bodyPr/>
                    <a:lstStyle/>
                    <a:p>
                      <a:pPr>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Air wing strategy developed and </a:t>
                      </a: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approved</a:t>
                      </a:r>
                      <a:endParaRPr lang="en-ZA" sz="1200" dirty="0">
                        <a:effectLst/>
                        <a:latin typeface="Calibri" panose="020F0502020204030204" pitchFamily="34" charset="0"/>
                        <a:ea typeface="Batang"/>
                        <a:cs typeface="Calibri" panose="020F0502020204030204" pitchFamily="34" charset="0"/>
                      </a:endParaRPr>
                    </a:p>
                  </a:txBody>
                  <a:tcPr marL="24765" marR="24765" marT="24772" marB="24772">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Air wing strategy developed and approved</a:t>
                      </a:r>
                      <a:endParaRPr lang="en-ZA" sz="1200" dirty="0">
                        <a:effectLst/>
                        <a:latin typeface="Calibri" panose="020F0502020204030204" pitchFamily="34" charset="0"/>
                        <a:ea typeface="Batang"/>
                        <a:cs typeface="Calibri" panose="020F0502020204030204" pitchFamily="34" charset="0"/>
                      </a:endParaRPr>
                    </a:p>
                  </a:txBody>
                  <a:tcPr marL="24765" marR="24765" marT="24772" marB="247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The Airwing strategy has been developed. However the final approval had not been received before the end of the financial year.</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Challenges: </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Further consultation was required prior to the approval</a:t>
                      </a:r>
                      <a:endParaRPr kumimoji="0" lang="en-ZA" sz="1200" b="1" i="0" u="none" strike="noStrike" kern="1200" cap="none" spc="0" normalizeH="0" baseline="0" noProof="0" dirty="0" smtClean="0">
                        <a:ln>
                          <a:noFill/>
                        </a:ln>
                        <a:solidFill>
                          <a:srgbClr val="FFFF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Corrective Actions:</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rPr>
                        <a:t> </a:t>
                      </a:r>
                      <a:r>
                        <a:rPr kumimoji="0" lang="en-ZA" sz="1200" b="1" i="0" u="none" strike="noStrike" kern="1200" cap="none" spc="0" normalizeH="0" baseline="0" noProof="0" dirty="0" smtClean="0">
                          <a:ln>
                            <a:noFill/>
                          </a:ln>
                          <a:solidFill>
                            <a:schemeClr val="tx1"/>
                          </a:solidFill>
                          <a:effectLst/>
                          <a:uLnTx/>
                          <a:uFillTx/>
                          <a:latin typeface="Calibri" panose="020F0502020204030204" pitchFamily="34" charset="0"/>
                          <a:ea typeface="Batang"/>
                          <a:cs typeface="Calibri" panose="020F0502020204030204" pitchFamily="34" charset="0"/>
                        </a:rPr>
                        <a:t>The </a:t>
                      </a:r>
                      <a:r>
                        <a:rPr kumimoji="0" lang="en-ZA" sz="1200" b="1" i="0" u="none" strike="noStrike" kern="1200" cap="none" spc="0" normalizeH="0" baseline="0" noProof="0" dirty="0" err="1" smtClean="0">
                          <a:ln>
                            <a:noFill/>
                          </a:ln>
                          <a:solidFill>
                            <a:schemeClr val="tx1"/>
                          </a:solidFill>
                          <a:effectLst/>
                          <a:uLnTx/>
                          <a:uFillTx/>
                          <a:latin typeface="Calibri" panose="020F0502020204030204" pitchFamily="34" charset="0"/>
                          <a:ea typeface="Batang"/>
                          <a:cs typeface="Calibri" panose="020F0502020204030204" pitchFamily="34" charset="0"/>
                        </a:rPr>
                        <a:t>Airwing</a:t>
                      </a:r>
                      <a:r>
                        <a:rPr kumimoji="0" lang="en-ZA" sz="1200" b="1" i="0" u="none" strike="noStrike" kern="1200" cap="none" spc="0" normalizeH="0" baseline="0" noProof="0" dirty="0" smtClean="0">
                          <a:ln>
                            <a:noFill/>
                          </a:ln>
                          <a:solidFill>
                            <a:schemeClr val="tx1"/>
                          </a:solidFill>
                          <a:effectLst/>
                          <a:uLnTx/>
                          <a:uFillTx/>
                          <a:latin typeface="Calibri" panose="020F0502020204030204" pitchFamily="34" charset="0"/>
                          <a:ea typeface="Batang"/>
                          <a:cs typeface="Calibri" panose="020F0502020204030204" pitchFamily="34" charset="0"/>
                        </a:rPr>
                        <a:t> Strategy was finalised after the end of the financial year.</a:t>
                      </a:r>
                      <a:endParaRPr kumimoji="0" lang="en-ZA" sz="12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15</a:t>
            </a:fld>
            <a:endParaRPr lang="en-US" altLang="en-US" dirty="0"/>
          </a:p>
        </p:txBody>
      </p:sp>
    </p:spTree>
    <p:extLst>
      <p:ext uri="{BB962C8B-B14F-4D97-AF65-F5344CB8AC3E}">
        <p14:creationId xmlns:p14="http://schemas.microsoft.com/office/powerpoint/2010/main" xmlns="" val="2791869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smtClean="0">
                <a:solidFill>
                  <a:srgbClr val="00B050"/>
                </a:solidFill>
                <a:latin typeface="Arial" panose="020B0604020202020204" pitchFamily="34" charset="0"/>
              </a:rPr>
              <a:t>GOAL 1 : </a:t>
            </a:r>
            <a:r>
              <a:rPr lang="en-ZA" sz="2000" b="1" dirty="0" smtClean="0">
                <a:solidFill>
                  <a:srgbClr val="00B050"/>
                </a:solidFill>
                <a:latin typeface="Arial" panose="020B0604020202020204" pitchFamily="34" charset="0"/>
              </a:rPr>
              <a:t>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873080628"/>
              </p:ext>
            </p:extLst>
          </p:nvPr>
        </p:nvGraphicFramePr>
        <p:xfrm>
          <a:off x="152400" y="1219200"/>
          <a:ext cx="8839200" cy="4409886"/>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195375">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3: Enhanced Knowledge For Decision 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074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428639">
                <a:tc>
                  <a:txBody>
                    <a:bodyPr/>
                    <a:lstStyle/>
                    <a:p>
                      <a:pPr fontAlgn="base">
                        <a:lnSpc>
                          <a:spcPct val="106000"/>
                        </a:lnSpc>
                        <a:spcAft>
                          <a:spcPts val="0"/>
                        </a:spcAft>
                      </a:pPr>
                      <a:endPar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fontAlgn="base">
                        <a:lnSpc>
                          <a:spcPct val="106000"/>
                        </a:lnSpc>
                        <a:spcAft>
                          <a:spcPts val="0"/>
                        </a:spcAft>
                      </a:pPr>
                      <a:r>
                        <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of registered research projects aligned to identified SANParks research themes rated as essential or important </a:t>
                      </a:r>
                      <a:endParaRPr lang="en-ZA" sz="1200" dirty="0">
                        <a:effectLst/>
                        <a:latin typeface="Calibri" panose="020F0502020204030204" pitchFamily="34" charset="0"/>
                        <a:ea typeface="Batang"/>
                        <a:cs typeface="Calibri" panose="020F0502020204030204" pitchFamily="34" charset="0"/>
                      </a:endParaRPr>
                    </a:p>
                    <a:p>
                      <a:pPr fontAlgn="base">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fontAlgn="base">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(Indicator was revised during Midterm review)</a:t>
                      </a:r>
                      <a:endParaRPr lang="en-ZA" sz="1200" dirty="0">
                        <a:effectLst/>
                        <a:latin typeface="Calibri" panose="020F0502020204030204" pitchFamily="34" charset="0"/>
                        <a:ea typeface="Batang"/>
                        <a:cs typeface="Calibri" panose="020F0502020204030204" pitchFamily="34" charset="0"/>
                      </a:endParaRPr>
                    </a:p>
                  </a:txBody>
                  <a:tcPr marL="24765" marR="24765" marT="24752" marB="24752">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spcAft>
                          <a:spcPts val="0"/>
                        </a:spcAft>
                      </a:pPr>
                      <a:endPar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fontAlgn="base">
                        <a:lnSpc>
                          <a:spcPct val="106000"/>
                        </a:lnSpc>
                        <a:spcAft>
                          <a:spcPts val="0"/>
                        </a:spcAft>
                      </a:pP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 75% </a:t>
                      </a:r>
                      <a:endPar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fontAlgn="base">
                        <a:lnSpc>
                          <a:spcPct val="106000"/>
                        </a:lnSpc>
                        <a:spcAft>
                          <a:spcPts val="0"/>
                        </a:spcAft>
                      </a:pPr>
                      <a:r>
                        <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of registered projects rated as essential or important </a:t>
                      </a:r>
                      <a:endParaRPr lang="en-ZA" sz="1200" dirty="0">
                        <a:effectLst/>
                        <a:latin typeface="Calibri" panose="020F0502020204030204" pitchFamily="34" charset="0"/>
                        <a:ea typeface="Batang"/>
                        <a:cs typeface="Calibri" panose="020F0502020204030204" pitchFamily="34" charset="0"/>
                      </a:endParaRPr>
                    </a:p>
                  </a:txBody>
                  <a:tcPr marL="24765" marR="24765" marT="24752" marB="24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nSpc>
                          <a:spcPct val="107000"/>
                        </a:lnSpc>
                        <a:spcAft>
                          <a:spcPts val="0"/>
                        </a:spcAft>
                      </a:pPr>
                      <a:r>
                        <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78.02</a:t>
                      </a: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(245 of the 314)</a:t>
                      </a:r>
                      <a:r>
                        <a:rPr lang="en-ZA" sz="12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0"/>
                        </a:spcAft>
                      </a:pPr>
                      <a:r>
                        <a:rPr lang="en-ZA" sz="1200" b="1" dirty="0" smtClean="0">
                          <a:effectLst/>
                          <a:latin typeface="Calibri" panose="020F0502020204030204" pitchFamily="34" charset="0"/>
                          <a:ea typeface="Batang"/>
                          <a:cs typeface="Calibri" panose="020F0502020204030204" pitchFamily="34" charset="0"/>
                        </a:rPr>
                        <a:t>These research themes include: ecosystem structure, function and process, ecosystem services and sustainable use, Global Environmental Change, adaptive governance and organisational function, cultural heritage, integrated land use and effective social engagement. The role of SANParks’ scientists as facilitators of external research efforts to meet organisational needs is demonstrated</a:t>
                      </a:r>
                      <a:r>
                        <a:rPr lang="en-ZA" sz="1200" dirty="0" smtClean="0">
                          <a:effectLst/>
                          <a:latin typeface="Calibri" panose="020F0502020204030204" pitchFamily="34" charset="0"/>
                          <a:ea typeface="Batang"/>
                          <a:cs typeface="Calibri" panose="020F0502020204030204" pitchFamily="34" charset="0"/>
                        </a:rPr>
                        <a:t>.</a:t>
                      </a:r>
                      <a:endParaRPr lang="en-ZA" sz="1200" dirty="0">
                        <a:effectLst/>
                        <a:latin typeface="Calibri" panose="020F0502020204030204" pitchFamily="34" charset="0"/>
                        <a:ea typeface="Batang"/>
                        <a:cs typeface="Calibri" panose="020F0502020204030204" pitchFamily="34" charset="0"/>
                      </a:endParaRPr>
                    </a:p>
                  </a:txBody>
                  <a:tcPr marL="24765" marR="24765" marT="24752" marB="24752">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975512">
                <a:tc>
                  <a:txBody>
                    <a:bodyPr/>
                    <a:lstStyle/>
                    <a:p>
                      <a:pPr fontAlgn="base">
                        <a:lnSpc>
                          <a:spcPct val="106000"/>
                        </a:lnSpc>
                        <a:spcAft>
                          <a:spcPts val="0"/>
                        </a:spcAft>
                      </a:pPr>
                      <a:endPar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fontAlgn="base">
                        <a:lnSpc>
                          <a:spcPct val="106000"/>
                        </a:lnSpc>
                        <a:spcAft>
                          <a:spcPts val="0"/>
                        </a:spcAft>
                      </a:pPr>
                      <a:r>
                        <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Total </a:t>
                      </a: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Number of Peer Reviewed SANParks Research publications.</a:t>
                      </a:r>
                      <a:endParaRPr lang="en-ZA" sz="1200" dirty="0">
                        <a:effectLst/>
                        <a:latin typeface="Calibri" panose="020F0502020204030204" pitchFamily="34" charset="0"/>
                        <a:ea typeface="Batang"/>
                        <a:cs typeface="Calibri" panose="020F0502020204030204" pitchFamily="34" charset="0"/>
                      </a:endParaRPr>
                    </a:p>
                  </a:txBody>
                  <a:tcPr marL="24765" marR="24765" marT="24752" marB="24752">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6000"/>
                        </a:lnSpc>
                        <a:spcAft>
                          <a:spcPts val="0"/>
                        </a:spcAft>
                      </a:pPr>
                      <a:endPar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fontAlgn="base">
                        <a:lnSpc>
                          <a:spcPct val="106000"/>
                        </a:lnSpc>
                        <a:spcAft>
                          <a:spcPts val="0"/>
                        </a:spcAft>
                      </a:pP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 30</a:t>
                      </a:r>
                      <a:endParaRPr lang="en-ZA" sz="1200" dirty="0">
                        <a:effectLst/>
                        <a:latin typeface="Calibri" panose="020F0502020204030204" pitchFamily="34" charset="0"/>
                        <a:ea typeface="Batang"/>
                        <a:cs typeface="Calibri" panose="020F0502020204030204" pitchFamily="34" charset="0"/>
                      </a:endParaRPr>
                    </a:p>
                  </a:txBody>
                  <a:tcPr marL="24765" marR="24765" marT="24752" marB="24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nSpc>
                          <a:spcPct val="107000"/>
                        </a:lnSpc>
                        <a:spcAft>
                          <a:spcPts val="0"/>
                        </a:spcAft>
                      </a:pPr>
                      <a:r>
                        <a:rPr lang="en-ZA" sz="1200" b="1"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53 </a:t>
                      </a: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Peer Reviewed SANParks Research publications </a:t>
                      </a:r>
                      <a:endParaRPr lang="en-ZA" sz="1200" dirty="0">
                        <a:effectLst/>
                        <a:latin typeface="Calibri" panose="020F0502020204030204" pitchFamily="34" charset="0"/>
                        <a:ea typeface="Batang"/>
                        <a:cs typeface="Calibri" panose="020F0502020204030204" pitchFamily="34"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b="1" dirty="0" smtClean="0">
                          <a:effectLst/>
                          <a:latin typeface="Calibri" panose="020F0502020204030204" pitchFamily="34" charset="0"/>
                          <a:ea typeface="Calibri" panose="020F0502020204030204" pitchFamily="34" charset="0"/>
                          <a:cs typeface="Calibri" panose="020F0502020204030204" pitchFamily="34" charset="0"/>
                        </a:rPr>
                        <a:t>47 </a:t>
                      </a:r>
                      <a:r>
                        <a:rPr lang="en-GB" sz="1200" b="1" dirty="0">
                          <a:effectLst/>
                          <a:latin typeface="Calibri" panose="020F0502020204030204" pitchFamily="34" charset="0"/>
                          <a:ea typeface="Calibri" panose="020F0502020204030204" pitchFamily="34" charset="0"/>
                          <a:cs typeface="Calibri" panose="020F0502020204030204" pitchFamily="34" charset="0"/>
                        </a:rPr>
                        <a:t>peer-reviewed publications and 6 book chapters published</a:t>
                      </a:r>
                      <a:r>
                        <a:rPr lang="en-GB" sz="1200" b="1" dirty="0" smtClean="0">
                          <a:effectLst/>
                          <a:latin typeface="Calibri" panose="020F0502020204030204" pitchFamily="34" charset="0"/>
                          <a:ea typeface="Calibri" panose="020F0502020204030204" pitchFamily="34" charset="0"/>
                          <a:cs typeface="Calibri" panose="020F0502020204030204" pitchFamily="34" charset="0"/>
                        </a:rPr>
                        <a:t>.</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 This achievement reflects ongoing, and often long-term work towards published scientific papers over a number of years which have come to publication fruition during this year. It has also been aided by recent appointments of scientists to the group.</a:t>
                      </a:r>
                      <a:endParaRPr lang="en-ZA" sz="1200" b="1" dirty="0">
                        <a:solidFill>
                          <a:srgbClr val="996633"/>
                        </a:solidFill>
                        <a:effectLst/>
                        <a:latin typeface="Calibri" panose="020F0502020204030204" pitchFamily="34" charset="0"/>
                        <a:ea typeface="Batang"/>
                        <a:cs typeface="Calibri" panose="020F0502020204030204" pitchFamily="34" charset="0"/>
                      </a:endParaRPr>
                    </a:p>
                  </a:txBody>
                  <a:tcPr marL="24765" marR="24765" marT="24752" marB="24752">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16</a:t>
            </a:fld>
            <a:endParaRPr lang="en-US" altLang="en-US" dirty="0"/>
          </a:p>
        </p:txBody>
      </p:sp>
    </p:spTree>
    <p:extLst>
      <p:ext uri="{BB962C8B-B14F-4D97-AF65-F5344CB8AC3E}">
        <p14:creationId xmlns:p14="http://schemas.microsoft.com/office/powerpoint/2010/main" xmlns="" val="3495846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smtClean="0">
                <a:solidFill>
                  <a:srgbClr val="00B050"/>
                </a:solidFill>
                <a:latin typeface="Arial" panose="020B0604020202020204" pitchFamily="34" charset="0"/>
              </a:rPr>
              <a:t>GOAL 2: DIVERSE AND RESPONSIBLE TOURISM</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66368588"/>
              </p:ext>
            </p:extLst>
          </p:nvPr>
        </p:nvGraphicFramePr>
        <p:xfrm>
          <a:off x="152401" y="734125"/>
          <a:ext cx="8839200" cy="5597579"/>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8090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4 : Enhanced Tourism Returns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6179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216701">
                <a:tc>
                  <a:txBody>
                    <a:bodyPr/>
                    <a:lstStyle/>
                    <a:p>
                      <a:pPr>
                        <a:lnSpc>
                          <a:spcPct val="115000"/>
                        </a:lnSpc>
                        <a:spcAft>
                          <a:spcPts val="1000"/>
                        </a:spcAft>
                      </a:pPr>
                      <a:r>
                        <a:rPr lang="en-ZA" sz="1200" b="1" dirty="0" smtClean="0">
                          <a:effectLst/>
                          <a:latin typeface="+mn-lt"/>
                          <a:ea typeface="Calibri"/>
                          <a:cs typeface="Calibri" panose="020F0502020204030204" pitchFamily="34" charset="0"/>
                        </a:rPr>
                        <a:t>% growth in Gross Operating Tourism Revenue (YoY)</a:t>
                      </a:r>
                      <a:endParaRPr lang="en-ZA" sz="1200" dirty="0" smtClean="0">
                        <a:effectLst/>
                        <a:latin typeface="+mn-lt"/>
                        <a:ea typeface="Calibri"/>
                        <a:cs typeface="Calibri" panose="020F0502020204030204" pitchFamily="34" charset="0"/>
                      </a:endParaRPr>
                    </a:p>
                  </a:txBody>
                  <a:tcPr marT="45674" marB="4567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200" dirty="0" smtClean="0">
                        <a:effectLst/>
                        <a:latin typeface="+mn-lt"/>
                        <a:ea typeface="Calibri"/>
                        <a:cs typeface="Calibri" panose="020F0502020204030204" pitchFamily="34" charset="0"/>
                      </a:endParaRPr>
                    </a:p>
                    <a:p>
                      <a:pPr algn="ctr">
                        <a:lnSpc>
                          <a:spcPct val="115000"/>
                        </a:lnSpc>
                        <a:spcAft>
                          <a:spcPts val="1000"/>
                        </a:spcAft>
                      </a:pPr>
                      <a:r>
                        <a:rPr lang="en-ZA" sz="1200" dirty="0" smtClean="0">
                          <a:effectLst/>
                          <a:latin typeface="+mn-lt"/>
                          <a:ea typeface="Calibri"/>
                          <a:cs typeface="Calibri" panose="020F0502020204030204" pitchFamily="34" charset="0"/>
                        </a:rPr>
                        <a:t>8%</a:t>
                      </a:r>
                      <a:endParaRPr lang="en-ZA" sz="1200" dirty="0">
                        <a:effectLst/>
                        <a:latin typeface="+mn-lt"/>
                        <a:ea typeface="Calibri"/>
                        <a:cs typeface="Calibri" panose="020F0502020204030204" pitchFamily="34" charset="0"/>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Tourism Revenue increased by 9.5% from R1 614 204 911 to R1 767 891 657 due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mn-cs"/>
                        </a:rPr>
                        <a:t> Differential conservation fees were implemented at TMNP in November 2018 resulting in an increase in revenue while contributing to a marginal decline in visitors.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mn-cs"/>
                        </a:rPr>
                        <a:t>Domestic economic conditions such as VAT increase and subsequent increase in the price commodities such as fuel contributed to the declines.</a:t>
                      </a:r>
                      <a:r>
                        <a:rPr kumimoji="0" lang="en-ZA" sz="1200" b="1" i="0" u="none" strike="noStrike" kern="1200" cap="none" spc="0" normalizeH="0" baseline="0" noProof="0" dirty="0" smtClean="0">
                          <a:ln>
                            <a:noFill/>
                          </a:ln>
                          <a:solidFill>
                            <a:srgbClr val="FFFF00"/>
                          </a:solidFill>
                          <a:effectLst/>
                          <a:uLnTx/>
                          <a:uFillTx/>
                          <a:latin typeface="+mn-lt"/>
                          <a:ea typeface="Calibri" panose="020F0502020204030204" pitchFamily="34" charset="0"/>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330247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mn-lt"/>
                          <a:cs typeface="Calibri" panose="020F0502020204030204" pitchFamily="34" charset="0"/>
                        </a:rPr>
                        <a:t>Total Number of Visitors to National Parks</a:t>
                      </a:r>
                      <a:endParaRPr kumimoji="0" lang="en-ZA" altLang="en-US" sz="1200" b="0" i="0" u="none" strike="noStrike" cap="none" normalizeH="0" baseline="0" dirty="0" smtClean="0">
                        <a:ln>
                          <a:noFill/>
                        </a:ln>
                        <a:solidFill>
                          <a:srgbClr val="000000"/>
                        </a:solidFill>
                        <a:effectLst/>
                        <a:latin typeface="+mn-lt"/>
                        <a:cs typeface="Calibri" panose="020F050202020403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endParaRPr kumimoji="0" lang="en-ZA" altLang="en-US" sz="1200" b="0"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ctr" defTabSz="914400" rtl="0" eaLnBrk="1" fontAlgn="base" latinLnBrk="0" hangingPunct="1">
                        <a:lnSpc>
                          <a:spcPct val="115000"/>
                        </a:lnSpc>
                        <a:spcBef>
                          <a:spcPts val="300"/>
                        </a:spcBef>
                        <a:spcAft>
                          <a:spcPts val="300"/>
                        </a:spcAft>
                        <a:buClrTx/>
                        <a:buSzTx/>
                        <a:buFontTx/>
                        <a:buNone/>
                        <a:tabLst/>
                      </a:pPr>
                      <a:endParaRPr kumimoji="0" lang="en-ZA" altLang="en-US" sz="1200" b="0"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ctr" defTabSz="914400" rtl="0" eaLnBrk="1" fontAlgn="base" latinLnBrk="0" hangingPunct="1">
                        <a:lnSpc>
                          <a:spcPct val="115000"/>
                        </a:lnSpc>
                        <a:spcBef>
                          <a:spcPts val="300"/>
                        </a:spcBef>
                        <a:spcAft>
                          <a:spcPts val="300"/>
                        </a:spcAft>
                        <a:buClrTx/>
                        <a:buSzTx/>
                        <a:buFontTx/>
                        <a:buNone/>
                        <a:tabLst/>
                      </a:pPr>
                      <a:r>
                        <a:rPr kumimoji="0" lang="en-ZA" altLang="en-US" sz="1200" b="0" i="0" u="none" strike="noStrike" cap="none" normalizeH="0" baseline="0" dirty="0" smtClean="0">
                          <a:ln>
                            <a:noFill/>
                          </a:ln>
                          <a:solidFill>
                            <a:schemeClr val="tx1"/>
                          </a:solidFill>
                          <a:effectLst/>
                          <a:latin typeface="+mn-lt"/>
                          <a:cs typeface="Calibri" panose="020F0502020204030204" pitchFamily="34" charset="0"/>
                        </a:rPr>
                        <a:t>3% increase YoY on actuals </a:t>
                      </a:r>
                    </a:p>
                  </a:txBody>
                  <a:tcPr marL="68581" marR="685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The number of visitors decreased by 7.74 % to 6,464,305.00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b="1" i="0" u="sng"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Challenges: </a:t>
                      </a:r>
                      <a:endParaRPr kumimoji="0" lang="en-ZA" altLang="en-US" sz="1200" b="1" i="0" u="sng"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2017/18 being a bumper year that saw the target exceeded by 7.5% due largely to an influx of visitors to the Cape Parks (Table Mountain, West Coast, with a total of 23% increase YoY).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According to the Tourism Business Index (TBI), of the Tourism Business Council of South Africa (TBCSA) 2018 has been the worst year for business performance since the inception of the TBI in 2010. The last time the industry performed above “normal” levels was in quarter four of 2016.</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The major contributions to this is the domestic economic conditions such as VAT increases and subsequent increases in the cost of commodities such as fuel contributed to the declines, although international visitors also declined.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Differential conservation fees were implemented at TMNP in November 2018 resulting in an increase in revenue while contributing to a marginal decline in visitors.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PTO…</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grpSp>
        <p:nvGrpSpPr>
          <p:cNvPr id="11" name="Group 6"/>
          <p:cNvGrpSpPr>
            <a:grpSpLocks/>
          </p:cNvGrpSpPr>
          <p:nvPr/>
        </p:nvGrpSpPr>
        <p:grpSpPr bwMode="auto">
          <a:xfrm>
            <a:off x="2362200" y="6504698"/>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17</a:t>
            </a:fld>
            <a:endParaRPr lang="en-US" altLang="en-US" dirty="0"/>
          </a:p>
        </p:txBody>
      </p:sp>
    </p:spTree>
    <p:extLst>
      <p:ext uri="{BB962C8B-B14F-4D97-AF65-F5344CB8AC3E}">
        <p14:creationId xmlns:p14="http://schemas.microsoft.com/office/powerpoint/2010/main" xmlns="" val="2662762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smtClean="0">
                <a:solidFill>
                  <a:srgbClr val="00B050"/>
                </a:solidFill>
                <a:latin typeface="Arial" panose="020B0604020202020204" pitchFamily="34" charset="0"/>
              </a:rPr>
              <a:t>GOAL 2: DIVERSE AND RESPONSIBLE TOURISM</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743902100"/>
              </p:ext>
            </p:extLst>
          </p:nvPr>
        </p:nvGraphicFramePr>
        <p:xfrm>
          <a:off x="87267" y="1524000"/>
          <a:ext cx="8839200" cy="3533076"/>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3345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4 : Enhanced Tourism Returns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66915">
                <a:tc>
                  <a:txBody>
                    <a:bodyPr/>
                    <a:lstStyle/>
                    <a:p>
                      <a:pPr algn="ctr">
                        <a:lnSpc>
                          <a:spcPct val="100000"/>
                        </a:lnSpc>
                        <a:spcAft>
                          <a:spcPts val="0"/>
                        </a:spcAft>
                      </a:pPr>
                      <a:r>
                        <a:rPr lang="en-ZA" sz="1200" b="1" kern="1200" dirty="0" smtClean="0">
                          <a:solidFill>
                            <a:schemeClr val="bg1"/>
                          </a:solidFill>
                          <a:effectLst/>
                          <a:latin typeface="+mn-lt"/>
                          <a:ea typeface="+mn-ea"/>
                          <a:cs typeface="Arial" panose="020B0604020202020204" pitchFamily="34" charset="0"/>
                        </a:rPr>
                        <a:t>Performance indicator</a:t>
                      </a:r>
                      <a:endParaRPr lang="en-ZA" sz="12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200" b="1" kern="1200" dirty="0" smtClean="0">
                          <a:solidFill>
                            <a:schemeClr val="bg1"/>
                          </a:solidFill>
                          <a:effectLst/>
                          <a:latin typeface="+mn-lt"/>
                          <a:ea typeface="+mn-ea"/>
                          <a:cs typeface="Arial" panose="020B0604020202020204" pitchFamily="34" charset="0"/>
                        </a:rPr>
                        <a:t>Annual</a:t>
                      </a:r>
                      <a:r>
                        <a:rPr lang="en-GB" sz="1200" b="1" kern="1200" baseline="0" dirty="0" smtClean="0">
                          <a:solidFill>
                            <a:schemeClr val="bg1"/>
                          </a:solidFill>
                          <a:effectLst/>
                          <a:latin typeface="+mn-lt"/>
                          <a:ea typeface="+mn-ea"/>
                          <a:cs typeface="Arial" panose="020B0604020202020204" pitchFamily="34" charset="0"/>
                        </a:rPr>
                        <a:t> </a:t>
                      </a:r>
                      <a:r>
                        <a:rPr lang="en-GB" sz="1200" b="1" kern="1200" dirty="0" smtClean="0">
                          <a:solidFill>
                            <a:schemeClr val="bg1"/>
                          </a:solidFill>
                          <a:effectLst/>
                          <a:latin typeface="+mn-lt"/>
                          <a:ea typeface="+mn-ea"/>
                          <a:cs typeface="Arial" panose="020B0604020202020204" pitchFamily="34" charset="0"/>
                        </a:rPr>
                        <a:t>Progress and Analysis</a:t>
                      </a:r>
                      <a:endParaRPr lang="en-ZA" sz="12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832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mn-lt"/>
                          <a:cs typeface="Calibri" panose="020F0502020204030204" pitchFamily="34" charset="0"/>
                        </a:rPr>
                        <a:t>Total Number of Visitors to National Parks</a:t>
                      </a:r>
                      <a:endParaRPr kumimoji="0" lang="en-ZA" altLang="en-US" sz="1200" b="0" i="0" u="none" strike="noStrike" cap="none" normalizeH="0" baseline="0" dirty="0" smtClean="0">
                        <a:ln>
                          <a:noFill/>
                        </a:ln>
                        <a:solidFill>
                          <a:srgbClr val="000000"/>
                        </a:solidFill>
                        <a:effectLst/>
                        <a:latin typeface="+mn-lt"/>
                        <a:cs typeface="Calibri" panose="020F0502020204030204" pitchFamily="34" charset="0"/>
                      </a:endParaRPr>
                    </a:p>
                  </a:txBody>
                  <a:tcPr marT="45674" marB="4567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300"/>
                        </a:spcBef>
                        <a:spcAft>
                          <a:spcPts val="300"/>
                        </a:spcAft>
                        <a:buClrTx/>
                        <a:buSzTx/>
                        <a:buFontTx/>
                        <a:buNone/>
                        <a:tabLst/>
                      </a:pPr>
                      <a:endParaRPr kumimoji="0" lang="en-ZA" altLang="en-US" sz="1200" b="0"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ctr" defTabSz="914400" rtl="0" eaLnBrk="1" fontAlgn="base" latinLnBrk="0" hangingPunct="1">
                        <a:lnSpc>
                          <a:spcPct val="115000"/>
                        </a:lnSpc>
                        <a:spcBef>
                          <a:spcPts val="300"/>
                        </a:spcBef>
                        <a:spcAft>
                          <a:spcPts val="300"/>
                        </a:spcAft>
                        <a:buClrTx/>
                        <a:buSzTx/>
                        <a:buFontTx/>
                        <a:buNone/>
                        <a:tabLst/>
                      </a:pPr>
                      <a:endParaRPr kumimoji="0" lang="en-ZA" altLang="en-US" sz="1200" b="0" i="0" u="none" strike="noStrike" cap="none" normalizeH="0" baseline="0" dirty="0" smtClean="0">
                        <a:ln>
                          <a:noFill/>
                        </a:ln>
                        <a:solidFill>
                          <a:schemeClr val="tx1"/>
                        </a:solidFill>
                        <a:effectLst/>
                        <a:latin typeface="+mn-lt"/>
                        <a:cs typeface="Calibri" panose="020F0502020204030204" pitchFamily="34" charset="0"/>
                      </a:endParaRPr>
                    </a:p>
                    <a:p>
                      <a:pPr marL="0" marR="0" lvl="0" indent="0" algn="ctr" defTabSz="914400" rtl="0" eaLnBrk="1" fontAlgn="base" latinLnBrk="0" hangingPunct="1">
                        <a:lnSpc>
                          <a:spcPct val="115000"/>
                        </a:lnSpc>
                        <a:spcBef>
                          <a:spcPts val="300"/>
                        </a:spcBef>
                        <a:spcAft>
                          <a:spcPts val="300"/>
                        </a:spcAft>
                        <a:buClrTx/>
                        <a:buSzTx/>
                        <a:buFontTx/>
                        <a:buNone/>
                        <a:tabLst/>
                      </a:pPr>
                      <a:r>
                        <a:rPr kumimoji="0" lang="en-ZA" altLang="en-US" sz="1200" b="0" i="0" u="none" strike="noStrike" cap="none" normalizeH="0" baseline="0" dirty="0" smtClean="0">
                          <a:ln>
                            <a:noFill/>
                          </a:ln>
                          <a:solidFill>
                            <a:schemeClr val="tx1"/>
                          </a:solidFill>
                          <a:effectLst/>
                          <a:latin typeface="+mn-lt"/>
                          <a:cs typeface="Calibri" panose="020F0502020204030204" pitchFamily="34" charset="0"/>
                        </a:rPr>
                        <a:t>3% increase YoY on actuals </a:t>
                      </a: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200" b="1" i="0" u="sng"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Corrective actions:</a:t>
                      </a: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Emphasize enablement of Tourism function by improved service from internal support functions – maintenance (reduction of period inventory is out of service), SCM (increased efficiencies)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Equip operational management with enhanced skills for hands-on monitoring &amp; management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Enhanced Sales &amp; Marketing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Provide value for money product (state of infrastructure in parks)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Become more customer-centric</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18</a:t>
            </a:fld>
            <a:endParaRPr lang="en-US" altLang="en-US" dirty="0"/>
          </a:p>
        </p:txBody>
      </p:sp>
    </p:spTree>
    <p:extLst>
      <p:ext uri="{BB962C8B-B14F-4D97-AF65-F5344CB8AC3E}">
        <p14:creationId xmlns:p14="http://schemas.microsoft.com/office/powerpoint/2010/main" xmlns="" val="3704422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smtClean="0">
                <a:solidFill>
                  <a:srgbClr val="00B050"/>
                </a:solidFill>
                <a:latin typeface="Arial" panose="020B0604020202020204" pitchFamily="34" charset="0"/>
              </a:rPr>
              <a:t>GOAL 2 : DIVERSE AND RESPONSIBLE TOURISM</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234927692"/>
              </p:ext>
            </p:extLst>
          </p:nvPr>
        </p:nvGraphicFramePr>
        <p:xfrm>
          <a:off x="152401" y="734125"/>
          <a:ext cx="8839200" cy="5431899"/>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40515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4:  Enhanced Tourism Returns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3317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257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a:cs typeface="Calibri" panose="020F0502020204030204" pitchFamily="34" charset="0"/>
                        </a:rPr>
                        <a:t>% Accommodation Occupancy</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txBody>
                  <a:tcPr marL="91434" marR="91434" marT="45655" marB="45655">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b="0" dirty="0">
                          <a:effectLst/>
                          <a:latin typeface="Calibri" panose="020F0502020204030204" pitchFamily="34" charset="0"/>
                          <a:ea typeface="Batang"/>
                          <a:cs typeface="Calibri" panose="020F0502020204030204" pitchFamily="34" charset="0"/>
                        </a:rPr>
                        <a:t>  </a:t>
                      </a:r>
                    </a:p>
                    <a:p>
                      <a:pPr algn="ctr">
                        <a:lnSpc>
                          <a:spcPct val="107000"/>
                        </a:lnSpc>
                        <a:spcAft>
                          <a:spcPts val="0"/>
                        </a:spcAft>
                      </a:pPr>
                      <a:endParaRPr lang="en-ZA" sz="1200" b="0" dirty="0" smtClean="0">
                        <a:effectLst/>
                        <a:latin typeface="Calibri" panose="020F0502020204030204" pitchFamily="34" charset="0"/>
                        <a:ea typeface="Batang"/>
                        <a:cs typeface="Calibri" panose="020F0502020204030204" pitchFamily="34" charset="0"/>
                      </a:endParaRPr>
                    </a:p>
                    <a:p>
                      <a:pPr algn="ctr">
                        <a:lnSpc>
                          <a:spcPct val="107000"/>
                        </a:lnSpc>
                        <a:spcAft>
                          <a:spcPts val="0"/>
                        </a:spcAft>
                      </a:pPr>
                      <a:r>
                        <a:rPr lang="en-ZA" sz="1200" b="0" dirty="0" smtClean="0">
                          <a:effectLst/>
                          <a:latin typeface="Calibri" panose="020F0502020204030204" pitchFamily="34" charset="0"/>
                          <a:ea typeface="Batang"/>
                          <a:cs typeface="Calibri" panose="020F0502020204030204" pitchFamily="34" charset="0"/>
                        </a:rPr>
                        <a:t>75</a:t>
                      </a:r>
                      <a:r>
                        <a:rPr lang="en-ZA" sz="1200" b="0" baseline="0" dirty="0" smtClean="0">
                          <a:effectLst/>
                          <a:latin typeface="Calibri" panose="020F0502020204030204" pitchFamily="34" charset="0"/>
                          <a:ea typeface="Batang"/>
                          <a:cs typeface="Calibri" panose="020F0502020204030204" pitchFamily="34" charset="0"/>
                        </a:rPr>
                        <a:t> % </a:t>
                      </a:r>
                      <a:endParaRPr lang="en-ZA" sz="1200" b="0" dirty="0">
                        <a:effectLst/>
                        <a:latin typeface="Calibri" panose="020F0502020204030204" pitchFamily="34" charset="0"/>
                        <a:ea typeface="Batang"/>
                        <a:cs typeface="Calibri" panose="020F0502020204030204" pitchFamily="34" charset="0"/>
                      </a:endParaRPr>
                    </a:p>
                  </a:txBody>
                  <a:tcPr marL="53069" marR="53069" marT="7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Unit Occupancy decreased from 75.2% to 72.5%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Challenges: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Worsening domestic economic conditions such as  </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mn-cs"/>
                        </a:rPr>
                        <a:t>VAT increases and subsequent increases on commodities such as fuel </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 have certainly contributed to the declines, although international visitors have also declined.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mn-cs"/>
                        </a:rPr>
                        <a:t>Differential conservation fees were implemented at TMNP in November 2018 resulting in an increase in revenue while contributing to a marginal decline in visitors.</a:t>
                      </a: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Corrective Actions:</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 </a:t>
                      </a: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 </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A concerted programme to implement innovative means to attract visitors to national parks, including marketing and promotions, is being implemented.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2190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a:cs typeface="Calibri" panose="020F0502020204030204" pitchFamily="34" charset="0"/>
                        </a:rPr>
                        <a:t>Total Number of Accommodation Unit Nights Sold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txBody>
                  <a:tcPr marL="91434" marR="91434" marT="45649" marB="45649">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Bef>
                          <a:spcPts val="300"/>
                        </a:spcBef>
                        <a:spcAft>
                          <a:spcPts val="300"/>
                        </a:spcAft>
                      </a:pPr>
                      <a:r>
                        <a:rPr lang="en-ZA" sz="1200" b="0" dirty="0">
                          <a:effectLst/>
                          <a:latin typeface="Calibri" panose="020F0502020204030204" pitchFamily="34" charset="0"/>
                          <a:ea typeface="Times New Roman"/>
                          <a:cs typeface="Calibri" panose="020F0502020204030204" pitchFamily="34" charset="0"/>
                        </a:rPr>
                        <a:t> </a:t>
                      </a:r>
                    </a:p>
                    <a:p>
                      <a:pPr algn="ctr">
                        <a:lnSpc>
                          <a:spcPct val="107000"/>
                        </a:lnSpc>
                        <a:spcBef>
                          <a:spcPts val="300"/>
                        </a:spcBef>
                        <a:spcAft>
                          <a:spcPts val="300"/>
                        </a:spcAft>
                      </a:pPr>
                      <a:endParaRPr lang="en-ZA" sz="1200" b="0" dirty="0" smtClean="0">
                        <a:effectLst/>
                        <a:latin typeface="Calibri" panose="020F0502020204030204" pitchFamily="34" charset="0"/>
                        <a:ea typeface="Batang"/>
                        <a:cs typeface="Calibri" panose="020F0502020204030204" pitchFamily="34" charset="0"/>
                      </a:endParaRPr>
                    </a:p>
                    <a:p>
                      <a:pPr algn="ctr">
                        <a:lnSpc>
                          <a:spcPct val="107000"/>
                        </a:lnSpc>
                        <a:spcBef>
                          <a:spcPts val="300"/>
                        </a:spcBef>
                        <a:spcAft>
                          <a:spcPts val="300"/>
                        </a:spcAft>
                      </a:pPr>
                      <a:endParaRPr lang="en-ZA" sz="1200" b="0" dirty="0" smtClean="0">
                        <a:effectLst/>
                        <a:latin typeface="Calibri" panose="020F0502020204030204" pitchFamily="34" charset="0"/>
                        <a:ea typeface="Batang"/>
                        <a:cs typeface="Calibri" panose="020F0502020204030204" pitchFamily="34" charset="0"/>
                      </a:endParaRPr>
                    </a:p>
                    <a:p>
                      <a:pPr algn="ctr">
                        <a:lnSpc>
                          <a:spcPct val="107000"/>
                        </a:lnSpc>
                        <a:spcBef>
                          <a:spcPts val="300"/>
                        </a:spcBef>
                        <a:spcAft>
                          <a:spcPts val="300"/>
                        </a:spcAft>
                      </a:pPr>
                      <a:r>
                        <a:rPr lang="en-ZA" sz="1200" b="0" dirty="0" smtClean="0">
                          <a:effectLst/>
                          <a:latin typeface="Calibri" panose="020F0502020204030204" pitchFamily="34" charset="0"/>
                          <a:ea typeface="Batang"/>
                          <a:cs typeface="Calibri" panose="020F0502020204030204" pitchFamily="34" charset="0"/>
                        </a:rPr>
                        <a:t>585,000</a:t>
                      </a:r>
                      <a:endParaRPr lang="en-ZA" sz="1200" b="0" dirty="0">
                        <a:effectLst/>
                        <a:latin typeface="Calibri" panose="020F0502020204030204" pitchFamily="34" charset="0"/>
                        <a:ea typeface="Batang"/>
                        <a:cs typeface="Calibri" panose="020F0502020204030204" pitchFamily="34" charset="0"/>
                      </a:endParaRPr>
                    </a:p>
                  </a:txBody>
                  <a:tcPr marL="53069" marR="53069" marT="736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569,803 Unit Nights were sold during 2018/19.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Challenges:</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Worsening domestic economic conditions such as VAT increases and subsequent increases in the cost of commodities such as fuel contributed to the declines, although international visitors also declined.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Differential conservation fees were implemented at TMNP in November 2018 resulting in an increase in revenue while contributing to a marginal decline in visitors.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200" b="1" i="0" u="sng"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Corrective actions: </a:t>
                      </a: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The same as above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19</a:t>
            </a:fld>
            <a:endParaRPr lang="en-US" altLang="en-US" dirty="0"/>
          </a:p>
        </p:txBody>
      </p:sp>
    </p:spTree>
    <p:extLst>
      <p:ext uri="{BB962C8B-B14F-4D97-AF65-F5344CB8AC3E}">
        <p14:creationId xmlns:p14="http://schemas.microsoft.com/office/powerpoint/2010/main" xmlns="" val="619328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SANPARKS MANDATE</a:t>
            </a:r>
            <a:endParaRPr lang="en-Z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721325"/>
            <a:ext cx="9144000" cy="5782992"/>
          </a:xfrm>
          <a:prstGeom prst="rect">
            <a:avLst/>
          </a:prstGeom>
        </p:spPr>
      </p:pic>
      <p:sp>
        <p:nvSpPr>
          <p:cNvPr id="5" name="Content Placeholder 4"/>
          <p:cNvSpPr txBox="1">
            <a:spLocks/>
          </p:cNvSpPr>
          <p:nvPr/>
        </p:nvSpPr>
        <p:spPr>
          <a:xfrm>
            <a:off x="643106" y="1064018"/>
            <a:ext cx="8173089" cy="2937516"/>
          </a:xfrm>
          <a:prstGeom prst="rect">
            <a:avLst/>
          </a:prstGeom>
          <a:solidFill>
            <a:sysClr val="window" lastClr="FFFFFF">
              <a:alpha val="50000"/>
            </a:sysClr>
          </a:solidFill>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en-ZA" sz="1800" b="1" i="0" u="none" strike="noStrike" kern="0" cap="none" spc="0" normalizeH="0" baseline="0" noProof="0" dirty="0">
                <a:ln>
                  <a:noFill/>
                </a:ln>
                <a:solidFill>
                  <a:srgbClr val="006600"/>
                </a:solidFill>
                <a:effectLst/>
                <a:uLnTx/>
                <a:uFillTx/>
                <a:latin typeface="Calibri" panose="020F0502020204030204"/>
                <a:ea typeface="Segoe UI" panose="020B0502040204020203" pitchFamily="34" charset="0"/>
                <a:cs typeface="Segoe UI" panose="020B0502040204020203" pitchFamily="34" charset="0"/>
              </a:rPr>
              <a:t>Mandate derived from National Environmental Management: Protected Areas Act, 57 of 2003</a:t>
            </a:r>
          </a:p>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en-ZA" sz="1800" b="1" i="0" u="none" strike="noStrike" kern="0" cap="none" spc="0" normalizeH="0" baseline="0" noProof="0" dirty="0">
                <a:ln>
                  <a:noFill/>
                </a:ln>
                <a:solidFill>
                  <a:srgbClr val="006600"/>
                </a:solidFill>
                <a:effectLst/>
                <a:uLnTx/>
                <a:uFillTx/>
                <a:latin typeface="Calibri" panose="020F0502020204030204"/>
                <a:ea typeface="Segoe UI" panose="020B0502040204020203" pitchFamily="34" charset="0"/>
                <a:cs typeface="Segoe UI" panose="020B0502040204020203" pitchFamily="34" charset="0"/>
              </a:rPr>
              <a:t>Mandate is to conserve, protect, control and manage National Parks and other defined protected areas and their biological diversity.</a:t>
            </a:r>
          </a:p>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en-ZA" sz="1800" b="1" i="0" u="none" strike="noStrike" kern="0" cap="none" spc="0" normalizeH="0" baseline="0" noProof="0" dirty="0" err="1">
                <a:ln>
                  <a:noFill/>
                </a:ln>
                <a:solidFill>
                  <a:srgbClr val="006600"/>
                </a:solidFill>
                <a:effectLst/>
                <a:uLnTx/>
                <a:uFillTx/>
                <a:latin typeface="Calibri" panose="020F0502020204030204"/>
                <a:ea typeface="Segoe UI" panose="020B0502040204020203" pitchFamily="34" charset="0"/>
                <a:cs typeface="Segoe UI" panose="020B0502040204020203" pitchFamily="34" charset="0"/>
              </a:rPr>
              <a:t>SANParks</a:t>
            </a:r>
            <a:r>
              <a:rPr kumimoji="0" lang="en-ZA" sz="1800" b="1" i="0" u="none" strike="noStrike" kern="0" cap="none" spc="0" normalizeH="0" baseline="0" noProof="0" dirty="0">
                <a:ln>
                  <a:noFill/>
                </a:ln>
                <a:solidFill>
                  <a:srgbClr val="006600"/>
                </a:solidFill>
                <a:effectLst/>
                <a:uLnTx/>
                <a:uFillTx/>
                <a:latin typeface="Calibri" panose="020F0502020204030204"/>
                <a:ea typeface="Segoe UI" panose="020B0502040204020203" pitchFamily="34" charset="0"/>
                <a:cs typeface="Segoe UI" panose="020B0502040204020203" pitchFamily="34" charset="0"/>
              </a:rPr>
              <a:t> is a Schedule 3A Entity in terms of the PFMA. The Board is the Accounting Authority</a:t>
            </a:r>
          </a:p>
        </p:txBody>
      </p:sp>
    </p:spTree>
    <p:extLst>
      <p:ext uri="{BB962C8B-B14F-4D97-AF65-F5344CB8AC3E}">
        <p14:creationId xmlns:p14="http://schemas.microsoft.com/office/powerpoint/2010/main" xmlns="" val="38530021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2 : DIVERSE AND RESPONSIBLE TOURISM</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01618270"/>
              </p:ext>
            </p:extLst>
          </p:nvPr>
        </p:nvGraphicFramePr>
        <p:xfrm>
          <a:off x="152401" y="734125"/>
          <a:ext cx="8839200" cy="5545605"/>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6393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4: Diverse and Responsible Tourism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0509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3019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0" kern="1200" noProof="0" dirty="0" smtClean="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0" kern="1200" noProof="0" dirty="0" smtClean="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0" kern="1200" noProof="0" dirty="0" smtClean="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0" kern="1200" noProof="0" dirty="0" smtClean="0">
                          <a:solidFill>
                            <a:schemeClr val="tx1"/>
                          </a:solidFill>
                          <a:effectLst/>
                          <a:latin typeface="Calibri" panose="020F0502020204030204" pitchFamily="34" charset="0"/>
                          <a:ea typeface="+mn-ea"/>
                          <a:cs typeface="Calibri" panose="020F0502020204030204" pitchFamily="34" charset="0"/>
                        </a:rPr>
                        <a:t>Customer Satisfaction Index</a:t>
                      </a:r>
                    </a:p>
                  </a:txBody>
                  <a:tcPr marL="91434" marR="91434" marT="45630" marB="4563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0" kern="1200" noProof="0" dirty="0" smtClean="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0" kern="1200" noProof="0" dirty="0" smtClean="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0" kern="1200" noProof="0" dirty="0" smtClean="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b="0" kern="1200" noProof="0" dirty="0" smtClean="0">
                          <a:solidFill>
                            <a:schemeClr val="tx1"/>
                          </a:solidFill>
                          <a:effectLst/>
                          <a:latin typeface="Calibri" panose="020F0502020204030204" pitchFamily="34" charset="0"/>
                          <a:ea typeface="+mn-ea"/>
                          <a:cs typeface="Calibri" panose="020F0502020204030204" pitchFamily="34" charset="0"/>
                        </a:rPr>
                        <a:t>82,0%</a:t>
                      </a:r>
                    </a:p>
                  </a:txBody>
                  <a:tcPr marL="53069" marR="53069" marT="73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The Customer Satisfaction Index (CSI)  improved by 0.1% points from 80.8% to 80.9% which is 1.1% points below the target of 82.0%.</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A Hospitality Leadership Initiative was launched during the year, aiming, inter alia, to improve service and become more customer-centric, not only in Tourism but across all functions.</a:t>
                      </a: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56340">
                <a:tc gridSpan="3">
                  <a:txBody>
                    <a:bodyPr/>
                    <a:lstStyle/>
                    <a:p>
                      <a:pPr algn="just">
                        <a:lnSpc>
                          <a:spcPct val="100000"/>
                        </a:lnSpc>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Strategic</a:t>
                      </a:r>
                      <a:r>
                        <a:rPr lang="en-ZA" sz="1200" b="1" kern="1200" baseline="0" dirty="0" smtClean="0">
                          <a:solidFill>
                            <a:schemeClr val="bg1"/>
                          </a:solidFill>
                          <a:effectLst/>
                          <a:latin typeface="Arial" panose="020B0604020202020204" pitchFamily="34" charset="0"/>
                          <a:ea typeface="+mn-ea"/>
                          <a:cs typeface="Arial" panose="020B0604020202020204" pitchFamily="34" charset="0"/>
                        </a:rPr>
                        <a:t> Objective 5 : Diversified and Enhanced Tourism Opportunities And Experiences</a:t>
                      </a:r>
                      <a:endParaRPr lang="en-ZA" sz="1200" b="1" kern="1200" dirty="0" smtClean="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609501">
                <a:tc>
                  <a:txBody>
                    <a:bodyPr/>
                    <a:lstStyle/>
                    <a:p>
                      <a:pPr>
                        <a:lnSpc>
                          <a:spcPct val="107000"/>
                        </a:lnSpc>
                        <a:spcAft>
                          <a:spcPts val="0"/>
                        </a:spcAft>
                      </a:pPr>
                      <a:endPar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nSpc>
                          <a:spcPct val="107000"/>
                        </a:lnSpc>
                        <a:spcAft>
                          <a:spcPts val="0"/>
                        </a:spcAft>
                      </a:pPr>
                      <a:r>
                        <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Total </a:t>
                      </a:r>
                      <a:r>
                        <a:rPr lang="en-ZA" sz="12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Number of Revenue Generating Products Implemented</a:t>
                      </a:r>
                      <a:endParaRPr lang="en-Z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24765" marR="24765" marT="24744" marB="2474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ZA" sz="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lnSpc>
                          <a:spcPct val="107000"/>
                        </a:lnSpc>
                        <a:spcAft>
                          <a:spcPts val="0"/>
                        </a:spcAft>
                      </a:pPr>
                      <a:endParaRPr lang="en-ZA" sz="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lnSpc>
                          <a:spcPct val="107000"/>
                        </a:lnSpc>
                        <a:spcAft>
                          <a:spcPts val="0"/>
                        </a:spcAft>
                      </a:pPr>
                      <a:r>
                        <a:rPr lang="en-ZA" sz="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12</a:t>
                      </a:r>
                      <a:endParaRPr lang="en-Z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24765" marR="24765" marT="24744" marB="24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r>
                        <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12</a:t>
                      </a:r>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revenue generating products implemented.</a:t>
                      </a:r>
                    </a:p>
                    <a:p>
                      <a:r>
                        <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These</a:t>
                      </a:r>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are: </a:t>
                      </a:r>
                      <a:endPar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r>
                        <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Skukuza Safari Lodge;</a:t>
                      </a:r>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Big Tree Curio Shop;</a:t>
                      </a:r>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r>
                        <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Big Tree Tea Room ; Management Agreement Mopani Restaurant; Management Agreement Punda Restaurant ; Management Agreement Shingwedzi Restaurant ; Geelbek Restaurant. West Coast National Park; ; Mountain Zebra Restaurant &amp; Retail Operator; Jack’s Picnic Site Refreshment Kiosk ; Mapungubwe Lecture Series; Boulders retail facility; Golden Gate Classics</a:t>
                      </a:r>
                    </a:p>
                  </a:txBody>
                  <a:tcPr marL="24765" marR="24765" marT="24744" marB="24744">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1601269">
                <a:tc>
                  <a:txBody>
                    <a:bodyPr/>
                    <a:lstStyle/>
                    <a:p>
                      <a:pPr>
                        <a:lnSpc>
                          <a:spcPct val="107000"/>
                        </a:lnSpc>
                        <a:spcAft>
                          <a:spcPts val="0"/>
                        </a:spcAft>
                      </a:pPr>
                      <a:endPar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nSpc>
                          <a:spcPct val="107000"/>
                        </a:lnSpc>
                        <a:spcAft>
                          <a:spcPts val="0"/>
                        </a:spcAft>
                      </a:pPr>
                      <a:r>
                        <a:rPr lang="en-ZA" sz="1200" b="1"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Total  </a:t>
                      </a:r>
                      <a:r>
                        <a:rPr lang="en-ZA" sz="12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Number of Park Visitors Management Interpretation Plans Implemented</a:t>
                      </a:r>
                      <a:endParaRPr lang="en-Z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24765" marR="24765" marT="24744" marB="2474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ZA" sz="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lnSpc>
                          <a:spcPct val="107000"/>
                        </a:lnSpc>
                        <a:spcAft>
                          <a:spcPts val="0"/>
                        </a:spcAft>
                      </a:pPr>
                      <a:r>
                        <a:rPr lang="en-ZA" sz="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6</a:t>
                      </a:r>
                      <a:r>
                        <a:rPr lang="en-ZA" sz="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*3 Parks-Visitors Plans and 3 Interpretation Plans</a:t>
                      </a:r>
                      <a:endParaRPr lang="en-ZA"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24765" marR="24765" marT="24744" marB="24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4 Park Visitor Management Plans and 4 Interpretation plans were implemented for the following parks: </a:t>
                      </a:r>
                    </a:p>
                    <a:p>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Mountain Zebra, </a:t>
                      </a:r>
                    </a:p>
                    <a:p>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Golden Gate, </a:t>
                      </a:r>
                    </a:p>
                    <a:p>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Garden Route and </a:t>
                      </a:r>
                    </a:p>
                    <a:p>
                      <a:r>
                        <a:rPr lang="en-ZA" sz="1200" b="1" baseline="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West Coast National Parks.</a:t>
                      </a:r>
                    </a:p>
                  </a:txBody>
                  <a:tcPr marL="24765" marR="24765" marT="24744" marB="24744">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20</a:t>
            </a:fld>
            <a:endParaRPr lang="en-US" altLang="en-US" dirty="0"/>
          </a:p>
        </p:txBody>
      </p:sp>
    </p:spTree>
    <p:extLst>
      <p:ext uri="{BB962C8B-B14F-4D97-AF65-F5344CB8AC3E}">
        <p14:creationId xmlns:p14="http://schemas.microsoft.com/office/powerpoint/2010/main" xmlns="" val="2788890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1800" b="1" kern="1200" dirty="0" smtClean="0">
                <a:solidFill>
                  <a:srgbClr val="00B050"/>
                </a:solidFill>
                <a:latin typeface="Arial" panose="020B0604020202020204" pitchFamily="34" charset="0"/>
                <a:ea typeface="+mn-ea"/>
                <a:cs typeface="+mn-cs"/>
              </a:rPr>
              <a:t>GOAL 3: PROGRESSIVE, EQUITABLE AND FAIR SOCIO ECONOMIC TRANSFORMATION</a:t>
            </a:r>
            <a:endParaRPr lang="en-US" sz="18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230650641"/>
              </p:ext>
            </p:extLst>
          </p:nvPr>
        </p:nvGraphicFramePr>
        <p:xfrm>
          <a:off x="152401" y="734125"/>
          <a:ext cx="8839200" cy="5486389"/>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02495">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6:  Optimised Contribution to the Green and Blue Economy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0499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659494">
                <a:tc>
                  <a:txBody>
                    <a:bodyPr/>
                    <a:lstStyle/>
                    <a:p>
                      <a:pPr algn="ctr" fontAlgn="base">
                        <a:lnSpc>
                          <a:spcPct val="107000"/>
                        </a:lnSpc>
                        <a:spcAft>
                          <a:spcPts val="0"/>
                        </a:spcAft>
                      </a:pP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Total Number of Full-time Equivalent Jobs Created</a:t>
                      </a:r>
                      <a:endParaRPr lang="en-ZA" sz="1200" dirty="0">
                        <a:effectLst/>
                        <a:latin typeface="+mn-lt"/>
                        <a:ea typeface="Batang"/>
                        <a:cs typeface="Times New Roman" panose="02020603050405020304" pitchFamily="18" charset="0"/>
                      </a:endParaRPr>
                    </a:p>
                  </a:txBody>
                  <a:tcPr marT="45692" marB="45692">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a:solidFill>
                            <a:srgbClr val="000000"/>
                          </a:solidFill>
                          <a:effectLst/>
                          <a:latin typeface="+mn-lt"/>
                          <a:ea typeface="Batang"/>
                          <a:cs typeface="Times New Roman" panose="02020603050405020304" pitchFamily="18" charset="0"/>
                        </a:rPr>
                        <a:t> </a:t>
                      </a:r>
                      <a:endParaRPr lang="en-ZA" sz="1200" dirty="0">
                        <a:effectLst/>
                        <a:latin typeface="+mn-lt"/>
                        <a:ea typeface="Batang"/>
                        <a:cs typeface="Times New Roman" panose="02020603050405020304" pitchFamily="18" charset="0"/>
                      </a:endParaRPr>
                    </a:p>
                    <a:p>
                      <a:pPr algn="ctr">
                        <a:lnSpc>
                          <a:spcPct val="106000"/>
                        </a:lnSpc>
                        <a:spcAft>
                          <a:spcPts val="0"/>
                        </a:spcAft>
                      </a:pPr>
                      <a:r>
                        <a:rPr lang="en-ZA" sz="1200" kern="1200" dirty="0">
                          <a:solidFill>
                            <a:srgbClr val="000000"/>
                          </a:solidFill>
                          <a:effectLst/>
                          <a:latin typeface="+mn-lt"/>
                          <a:ea typeface="Batang"/>
                          <a:cs typeface="Times New Roman" panose="02020603050405020304" pitchFamily="18" charset="0"/>
                        </a:rPr>
                        <a:t>EPWP =  6 829 </a:t>
                      </a:r>
                      <a:r>
                        <a:rPr lang="en-ZA" sz="1200" kern="1200" dirty="0" smtClean="0">
                          <a:solidFill>
                            <a:srgbClr val="000000"/>
                          </a:solidFill>
                          <a:effectLst/>
                          <a:latin typeface="+mn-lt"/>
                          <a:ea typeface="Batang"/>
                          <a:cs typeface="Times New Roman" panose="02020603050405020304" pitchFamily="18" charset="0"/>
                        </a:rPr>
                        <a:t>FTEs</a:t>
                      </a:r>
                      <a:endParaRPr lang="en-ZA" sz="1200" dirty="0">
                        <a:effectLst/>
                        <a:latin typeface="+mn-lt"/>
                        <a:ea typeface="Batang"/>
                        <a:cs typeface="Times New Roman" panose="02020603050405020304" pitchFamily="18" charset="0"/>
                      </a:endParaRPr>
                    </a:p>
                  </a:txBody>
                  <a:tcPr marL="44450" marR="44450" marT="634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6,428 (94%) FTE jobs were created. The target for FTEs was almost achieved with a total of 401 out of 6,829 fewer than planned (94%).  All EPWP programmes were active and employed participants for the various projects across all national parks and integrated zones.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mn-lt"/>
                          <a:ea typeface="Batang"/>
                          <a:cs typeface="Calibri" panose="020F0502020204030204" pitchFamily="34" charset="0"/>
                        </a:rPr>
                        <a:t>Challenges: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Batang"/>
                          <a:cs typeface="Calibri" panose="020F0502020204030204" pitchFamily="34" charset="0"/>
                        </a:rPr>
                        <a:t>Late appointment of the Environmental Monitor Programme by other hosts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Batang"/>
                          <a:cs typeface="Calibri" panose="020F0502020204030204" pitchFamily="34" charset="0"/>
                        </a:rPr>
                        <a:t>Reduced budget of the Eco Furniture Factory Programme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mn-lt"/>
                          <a:ea typeface="Batang"/>
                          <a:cs typeface="Calibri" panose="020F0502020204030204" pitchFamily="34" charset="0"/>
                        </a:rPr>
                        <a:t>No reports received from the Working on Fire Programme </a:t>
                      </a:r>
                      <a:endPar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1473753">
                <a:tc>
                  <a:txBody>
                    <a:bodyPr/>
                    <a:lstStyle/>
                    <a:p>
                      <a:pPr algn="ctr" fontAlgn="base">
                        <a:lnSpc>
                          <a:spcPct val="107000"/>
                        </a:lnSpc>
                        <a:spcAft>
                          <a:spcPts val="0"/>
                        </a:spcAft>
                      </a:pP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Total Number of SMMEs / Enterprises Supported</a:t>
                      </a:r>
                      <a:endParaRPr lang="en-ZA" sz="1200" dirty="0">
                        <a:effectLst/>
                        <a:latin typeface="+mn-lt"/>
                        <a:ea typeface="Batang"/>
                        <a:cs typeface="Times New Roman" panose="02020603050405020304" pitchFamily="18" charset="0"/>
                      </a:endParaRPr>
                    </a:p>
                  </a:txBody>
                  <a:tcPr marT="45692" marB="45692">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a:solidFill>
                            <a:srgbClr val="000000"/>
                          </a:solidFill>
                          <a:effectLst/>
                          <a:latin typeface="+mn-lt"/>
                          <a:ea typeface="Batang"/>
                          <a:cs typeface="Times New Roman" panose="02020603050405020304" pitchFamily="18" charset="0"/>
                        </a:rPr>
                        <a:t>EPWP: 500 </a:t>
                      </a:r>
                      <a:r>
                        <a:rPr lang="en-ZA" sz="1200" kern="1200" dirty="0" smtClean="0">
                          <a:solidFill>
                            <a:srgbClr val="000000"/>
                          </a:solidFill>
                          <a:effectLst/>
                          <a:latin typeface="+mn-lt"/>
                          <a:ea typeface="Batang"/>
                          <a:cs typeface="Times New Roman" panose="02020603050405020304" pitchFamily="18" charset="0"/>
                        </a:rPr>
                        <a:t>SMMEs</a:t>
                      </a:r>
                      <a:endParaRPr lang="en-ZA" sz="1200" dirty="0">
                        <a:effectLst/>
                        <a:latin typeface="+mn-lt"/>
                        <a:ea typeface="Batang"/>
                        <a:cs typeface="Times New Roman" panose="02020603050405020304" pitchFamily="18" charset="0"/>
                      </a:endParaRPr>
                    </a:p>
                  </a:txBody>
                  <a:tcPr marL="68580" marR="68580" marT="95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A total of 703 (141%) SMME’s were supported through the EPWP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Reasons for over achievement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The inclusion of the Eco-Furniture Programme increased the number of SMME’s,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35 Working for the Coast SMME’s were accommodated in other projects, when this programme did not start as planned.</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Additional SMME’s were employed in most projects to counter the late start of the Wetlands projects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544944">
                <a:tc>
                  <a:txBody>
                    <a:bodyPr/>
                    <a:lstStyle/>
                    <a:p>
                      <a:pPr algn="ctr" fontAlgn="base">
                        <a:lnSpc>
                          <a:spcPct val="107000"/>
                        </a:lnSpc>
                        <a:spcAft>
                          <a:spcPts val="0"/>
                        </a:spcAft>
                      </a:pP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p>
                      <a:pPr algn="ctr" fontAlgn="base">
                        <a:lnSpc>
                          <a:spcPct val="107000"/>
                        </a:lnSpc>
                        <a:spcAft>
                          <a:spcPts val="0"/>
                        </a:spcAft>
                      </a:pP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 </a:t>
                      </a: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Rand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value spent on SMME’s through EPWP</a:t>
                      </a:r>
                      <a:endParaRPr lang="en-ZA" sz="1200" dirty="0">
                        <a:effectLst/>
                        <a:latin typeface="+mn-lt"/>
                        <a:ea typeface="Batang"/>
                        <a:cs typeface="Times New Roman" panose="02020603050405020304" pitchFamily="18" charset="0"/>
                      </a:endParaRPr>
                    </a:p>
                  </a:txBody>
                  <a:tcPr marT="45692" marB="45692">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30000"/>
                        </a:lnSpc>
                        <a:spcBef>
                          <a:spcPts val="300"/>
                        </a:spcBef>
                        <a:spcAft>
                          <a:spcPts val="300"/>
                        </a:spcAft>
                      </a:pPr>
                      <a:r>
                        <a:rPr lang="en-ZA" sz="1200" kern="1200" dirty="0">
                          <a:solidFill>
                            <a:srgbClr val="000000"/>
                          </a:solidFill>
                          <a:effectLst/>
                          <a:latin typeface="+mn-lt"/>
                          <a:ea typeface="Calibri" panose="020F0502020204030204" pitchFamily="34" charset="0"/>
                          <a:cs typeface="Times New Roman" panose="02020603050405020304" pitchFamily="18" charset="0"/>
                        </a:rPr>
                        <a:t>R 195  </a:t>
                      </a:r>
                      <a:r>
                        <a:rPr lang="en-ZA" sz="1200" kern="1200" dirty="0" smtClean="0">
                          <a:solidFill>
                            <a:srgbClr val="000000"/>
                          </a:solidFill>
                          <a:effectLst/>
                          <a:latin typeface="+mn-lt"/>
                          <a:ea typeface="Calibri" panose="020F0502020204030204" pitchFamily="34" charset="0"/>
                          <a:cs typeface="Times New Roman" panose="02020603050405020304" pitchFamily="18" charset="0"/>
                        </a:rPr>
                        <a:t>million</a:t>
                      </a:r>
                    </a:p>
                    <a:p>
                      <a:pPr algn="ctr" fontAlgn="base">
                        <a:lnSpc>
                          <a:spcPct val="130000"/>
                        </a:lnSpc>
                        <a:spcBef>
                          <a:spcPts val="300"/>
                        </a:spcBef>
                        <a:spcAft>
                          <a:spcPts val="300"/>
                        </a:spcAft>
                      </a:pPr>
                      <a:r>
                        <a:rPr lang="en-ZA" sz="1200" kern="1200" dirty="0" smtClean="0">
                          <a:solidFill>
                            <a:srgbClr val="000000"/>
                          </a:solidFill>
                          <a:effectLst/>
                          <a:latin typeface="+mn-lt"/>
                          <a:ea typeface="Calibri" panose="020F0502020204030204" pitchFamily="34"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txBody>
                  <a:tcPr marL="68580" marR="68580" marT="95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 R 208.223 million (107%) was spent on SMME’s through the EPWP </a:t>
                      </a:r>
                      <a:endParaRPr kumimoji="0" lang="en-ZA" sz="1200" b="0"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mn-lt"/>
                          <a:ea typeface="Batang"/>
                          <a:cs typeface="Calibri" panose="020F0502020204030204" pitchFamily="34" charset="0"/>
                        </a:rPr>
                        <a:t>Reasons for over achievement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The continued implementation of the Eco-Furniture contributed to the revised target.  The improved performance is ascribed to the DEA NRMP Working for Ecosystems programme where more teams were employed for land rehabilitation.</a:t>
                      </a: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21</a:t>
            </a:fld>
            <a:endParaRPr lang="en-US" altLang="en-US" dirty="0"/>
          </a:p>
        </p:txBody>
      </p:sp>
    </p:spTree>
    <p:extLst>
      <p:ext uri="{BB962C8B-B14F-4D97-AF65-F5344CB8AC3E}">
        <p14:creationId xmlns:p14="http://schemas.microsoft.com/office/powerpoint/2010/main" xmlns="" val="1489245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517"/>
            <a:ext cx="8991600" cy="516083"/>
          </a:xfrm>
        </p:spPr>
        <p:txBody>
          <a:bodyPr/>
          <a:lstStyle/>
          <a:p>
            <a:r>
              <a:rPr lang="en-US" sz="1800" b="1" dirty="0">
                <a:solidFill>
                  <a:srgbClr val="00B050"/>
                </a:solidFill>
                <a:latin typeface="Arial" panose="020B0604020202020204" pitchFamily="34" charset="0"/>
              </a:rPr>
              <a:t>GOAL 3: PROGRESSIVE, EQUITABLE AND FAIR SOCIO ECONOMIC TRANSFORMATION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612034727"/>
              </p:ext>
            </p:extLst>
          </p:nvPr>
        </p:nvGraphicFramePr>
        <p:xfrm>
          <a:off x="152401" y="734125"/>
          <a:ext cx="8839200" cy="5621592"/>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40141">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6: Optimised Contribution to the Green and Blue Economy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8028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075409">
                <a:tc>
                  <a:txBody>
                    <a:bodyPr/>
                    <a:lstStyle/>
                    <a:p>
                      <a:pPr>
                        <a:lnSpc>
                          <a:spcPct val="106000"/>
                        </a:lnSpc>
                        <a:spcAft>
                          <a:spcPts val="0"/>
                        </a:spcAft>
                      </a:pPr>
                      <a:endParaRPr lang="en-ZA" sz="1200" b="1" kern="1200" dirty="0" smtClean="0">
                        <a:solidFill>
                          <a:srgbClr val="000000"/>
                        </a:solidFill>
                        <a:effectLst/>
                        <a:latin typeface="+mn-lt"/>
                        <a:ea typeface="Arial" panose="020B0604020202020204" pitchFamily="34" charset="0"/>
                        <a:cs typeface="Times New Roman" panose="02020603050405020304" pitchFamily="18" charset="0"/>
                      </a:endParaRPr>
                    </a:p>
                    <a:p>
                      <a:pPr>
                        <a:lnSpc>
                          <a:spcPct val="106000"/>
                        </a:lnSpc>
                        <a:spcAft>
                          <a:spcPts val="0"/>
                        </a:spcAft>
                      </a:pPr>
                      <a:r>
                        <a:rPr lang="en-ZA" sz="1200" b="1" kern="1200" dirty="0" smtClean="0">
                          <a:solidFill>
                            <a:srgbClr val="000000"/>
                          </a:solidFill>
                          <a:effectLst/>
                          <a:latin typeface="+mn-lt"/>
                          <a:ea typeface="Arial" panose="020B0604020202020204" pitchFamily="34" charset="0"/>
                          <a:cs typeface="Times New Roman" panose="02020603050405020304" pitchFamily="18" charset="0"/>
                        </a:rPr>
                        <a:t>Integrated </a:t>
                      </a:r>
                      <a:r>
                        <a:rPr lang="en-ZA" sz="1200" b="1" kern="1200" dirty="0">
                          <a:solidFill>
                            <a:srgbClr val="000000"/>
                          </a:solidFill>
                          <a:effectLst/>
                          <a:latin typeface="+mn-lt"/>
                          <a:ea typeface="Arial" panose="020B0604020202020204" pitchFamily="34" charset="0"/>
                          <a:cs typeface="Times New Roman" panose="02020603050405020304" pitchFamily="18" charset="0"/>
                        </a:rPr>
                        <a:t>Transformation Strategy Developed</a:t>
                      </a:r>
                      <a:endParaRPr lang="en-ZA" sz="1200" dirty="0">
                        <a:effectLst/>
                        <a:latin typeface="+mn-lt"/>
                        <a:ea typeface="Batang"/>
                        <a:cs typeface="Times New Roman" panose="02020603050405020304" pitchFamily="18" charset="0"/>
                      </a:endParaRPr>
                    </a:p>
                  </a:txBody>
                  <a:tcPr marL="24765" marR="24765" marT="24750" marB="2475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endParaRPr lang="en-ZA" sz="1200" b="1" kern="1200" dirty="0" smtClean="0">
                        <a:solidFill>
                          <a:srgbClr val="000000"/>
                        </a:solidFill>
                        <a:effectLst/>
                        <a:latin typeface="+mn-lt"/>
                        <a:ea typeface="Arial" panose="020B0604020202020204" pitchFamily="34" charset="0"/>
                        <a:cs typeface="Times New Roman" panose="02020603050405020304" pitchFamily="18" charset="0"/>
                      </a:endParaRPr>
                    </a:p>
                    <a:p>
                      <a:pPr algn="ctr">
                        <a:lnSpc>
                          <a:spcPct val="106000"/>
                        </a:lnSpc>
                        <a:spcAft>
                          <a:spcPts val="0"/>
                        </a:spcAft>
                      </a:pPr>
                      <a:r>
                        <a:rPr lang="en-ZA" sz="1200" b="0" kern="1200" dirty="0" smtClean="0">
                          <a:solidFill>
                            <a:srgbClr val="000000"/>
                          </a:solidFill>
                          <a:effectLst/>
                          <a:latin typeface="+mn-lt"/>
                          <a:ea typeface="Arial" panose="020B0604020202020204" pitchFamily="34" charset="0"/>
                          <a:cs typeface="Times New Roman" panose="02020603050405020304" pitchFamily="18" charset="0"/>
                        </a:rPr>
                        <a:t>Status </a:t>
                      </a:r>
                      <a:r>
                        <a:rPr lang="en-ZA" sz="1200" b="0" kern="1200" dirty="0">
                          <a:solidFill>
                            <a:srgbClr val="000000"/>
                          </a:solidFill>
                          <a:effectLst/>
                          <a:latin typeface="+mn-lt"/>
                          <a:ea typeface="Arial" panose="020B0604020202020204" pitchFamily="34" charset="0"/>
                          <a:cs typeface="Times New Roman" panose="02020603050405020304" pitchFamily="18" charset="0"/>
                        </a:rPr>
                        <a:t>quo concluded on the Integrated Transformation Strategy.</a:t>
                      </a:r>
                      <a:endParaRPr lang="en-ZA" sz="1200" b="0" dirty="0">
                        <a:effectLst/>
                        <a:latin typeface="+mn-lt"/>
                        <a:ea typeface="Batang"/>
                        <a:cs typeface="Times New Roman" panose="02020603050405020304" pitchFamily="18" charset="0"/>
                      </a:endParaRPr>
                    </a:p>
                    <a:p>
                      <a:pPr algn="ctr">
                        <a:lnSpc>
                          <a:spcPct val="106000"/>
                        </a:lnSpc>
                        <a:spcAft>
                          <a:spcPts val="0"/>
                        </a:spcAft>
                      </a:pPr>
                      <a:r>
                        <a:rPr lang="en-ZA" sz="1200" b="0" kern="1200" dirty="0">
                          <a:solidFill>
                            <a:srgbClr val="000000"/>
                          </a:solidFill>
                          <a:effectLst/>
                          <a:latin typeface="+mn-lt"/>
                          <a:ea typeface="Arial" panose="020B0604020202020204" pitchFamily="34" charset="0"/>
                          <a:cs typeface="Times New Roman" panose="02020603050405020304" pitchFamily="18" charset="0"/>
                        </a:rPr>
                        <a:t> </a:t>
                      </a:r>
                      <a:endParaRPr lang="en-ZA" sz="1200" b="0" dirty="0">
                        <a:effectLst/>
                        <a:latin typeface="+mn-lt"/>
                        <a:ea typeface="Batang"/>
                        <a:cs typeface="Times New Roman" panose="02020603050405020304" pitchFamily="18" charset="0"/>
                      </a:endParaRPr>
                    </a:p>
                    <a:p>
                      <a:pPr algn="ctr">
                        <a:lnSpc>
                          <a:spcPct val="106000"/>
                        </a:lnSpc>
                        <a:spcAft>
                          <a:spcPts val="0"/>
                        </a:spcAft>
                      </a:pPr>
                      <a:r>
                        <a:rPr lang="en-ZA" sz="1200" b="1" kern="1200" dirty="0">
                          <a:solidFill>
                            <a:srgbClr val="000000"/>
                          </a:solidFill>
                          <a:effectLst/>
                          <a:latin typeface="+mn-lt"/>
                          <a:ea typeface="Arial" panose="020B0604020202020204" pitchFamily="34"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txBody>
                  <a:tcPr marL="24765" marR="24765" marT="24750" marB="24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mn-lt"/>
                          <a:ea typeface="Times New Roman" panose="02020603050405020304" pitchFamily="18" charset="0"/>
                          <a:cs typeface="Calibri" panose="020F0502020204030204" pitchFamily="34" charset="0"/>
                        </a:rPr>
                        <a:t>The status quo was not concluded in time.</a:t>
                      </a: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tx1"/>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chemeClr val="tx1"/>
                          </a:solidFill>
                          <a:effectLst/>
                          <a:uLnTx/>
                          <a:uFillTx/>
                          <a:latin typeface="+mn-lt"/>
                          <a:ea typeface="Times New Roman" panose="02020603050405020304" pitchFamily="18" charset="0"/>
                          <a:cs typeface="Calibri" panose="020F0502020204030204" pitchFamily="34" charset="0"/>
                        </a:rPr>
                        <a:t>Challenges:  We underestimated the complexity of issues related to transformation at SANParks and this required us to review the initial project plan</a:t>
                      </a: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ZA" sz="1200" b="1" i="0" u="sng" strike="noStrike" kern="1200" cap="none" spc="0" normalizeH="0" baseline="0" noProof="0" dirty="0" smtClean="0">
                        <a:ln>
                          <a:noFill/>
                        </a:ln>
                        <a:solidFill>
                          <a:schemeClr val="tx1"/>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chemeClr val="tx1"/>
                          </a:solidFill>
                          <a:effectLst/>
                          <a:uLnTx/>
                          <a:uFillTx/>
                          <a:latin typeface="+mn-lt"/>
                          <a:ea typeface="Times New Roman" panose="02020603050405020304" pitchFamily="18" charset="0"/>
                          <a:cs typeface="Calibri" panose="020F0502020204030204" pitchFamily="34" charset="0"/>
                        </a:rPr>
                        <a:t>Corrective actions:</a:t>
                      </a:r>
                      <a:r>
                        <a:rPr kumimoji="0" lang="en-ZA" sz="1200" b="1" i="0" u="none" strike="noStrike" kern="1200" cap="none" spc="0" normalizeH="0" baseline="0" noProof="0" dirty="0" smtClean="0">
                          <a:ln>
                            <a:noFill/>
                          </a:ln>
                          <a:solidFill>
                            <a:schemeClr val="tx1"/>
                          </a:solidFill>
                          <a:effectLst/>
                          <a:uLnTx/>
                          <a:uFillTx/>
                          <a:latin typeface="+mn-lt"/>
                          <a:ea typeface="Times New Roman" panose="02020603050405020304" pitchFamily="18" charset="0"/>
                          <a:cs typeface="Calibri" panose="020F0502020204030204" pitchFamily="34" charset="0"/>
                        </a:rPr>
                        <a:t> The status quo was finalised after the end of the financial year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728915">
                <a:tc>
                  <a:txBody>
                    <a:bodyPr/>
                    <a:lstStyle/>
                    <a:p>
                      <a:pPr>
                        <a:lnSpc>
                          <a:spcPct val="106000"/>
                        </a:lnSpc>
                        <a:spcAft>
                          <a:spcPts val="0"/>
                        </a:spcAft>
                      </a:pPr>
                      <a:endParaRPr lang="en-ZA" sz="1200" b="1" kern="1200" dirty="0" smtClean="0">
                        <a:solidFill>
                          <a:srgbClr val="000000"/>
                        </a:solidFill>
                        <a:effectLst/>
                        <a:latin typeface="+mn-lt"/>
                        <a:ea typeface="Arial" panose="020B0604020202020204" pitchFamily="34" charset="0"/>
                        <a:cs typeface="Times New Roman" panose="02020603050405020304" pitchFamily="18" charset="0"/>
                      </a:endParaRPr>
                    </a:p>
                    <a:p>
                      <a:pPr>
                        <a:lnSpc>
                          <a:spcPct val="106000"/>
                        </a:lnSpc>
                        <a:spcAft>
                          <a:spcPts val="0"/>
                        </a:spcAft>
                      </a:pPr>
                      <a:r>
                        <a:rPr lang="en-ZA" sz="1200" b="1" kern="1200" dirty="0" smtClean="0">
                          <a:solidFill>
                            <a:srgbClr val="000000"/>
                          </a:solidFill>
                          <a:effectLst/>
                          <a:latin typeface="+mn-lt"/>
                          <a:ea typeface="Arial" panose="020B0604020202020204" pitchFamily="34" charset="0"/>
                          <a:cs typeface="Times New Roman" panose="02020603050405020304" pitchFamily="18" charset="0"/>
                        </a:rPr>
                        <a:t>Total </a:t>
                      </a:r>
                      <a:r>
                        <a:rPr lang="en-ZA" sz="1200" b="1" kern="1200" dirty="0">
                          <a:solidFill>
                            <a:srgbClr val="000000"/>
                          </a:solidFill>
                          <a:effectLst/>
                          <a:latin typeface="+mn-lt"/>
                          <a:ea typeface="Arial" panose="020B0604020202020204" pitchFamily="34" charset="0"/>
                          <a:cs typeface="Times New Roman" panose="02020603050405020304" pitchFamily="18" charset="0"/>
                        </a:rPr>
                        <a:t>number of Green and Blue Project Implemented</a:t>
                      </a:r>
                      <a:endParaRPr lang="en-ZA" sz="1200" dirty="0">
                        <a:effectLst/>
                        <a:latin typeface="+mn-lt"/>
                        <a:ea typeface="Batang"/>
                        <a:cs typeface="Times New Roman" panose="02020603050405020304" pitchFamily="18" charset="0"/>
                      </a:endParaRPr>
                    </a:p>
                  </a:txBody>
                  <a:tcPr marL="24761" marR="24761" marT="24766" marB="247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smtClean="0">
                          <a:solidFill>
                            <a:srgbClr val="000000"/>
                          </a:solidFill>
                          <a:effectLst/>
                          <a:latin typeface="+mn-lt"/>
                          <a:ea typeface="Arial" panose="020B0604020202020204" pitchFamily="34" charset="0"/>
                          <a:cs typeface="Times New Roman" panose="02020603050405020304" pitchFamily="18" charset="0"/>
                        </a:rPr>
                        <a:t>3 Green </a:t>
                      </a:r>
                      <a:r>
                        <a:rPr lang="en-ZA" sz="1200" kern="1200" dirty="0">
                          <a:solidFill>
                            <a:srgbClr val="000000"/>
                          </a:solidFill>
                          <a:effectLst/>
                          <a:latin typeface="+mn-lt"/>
                          <a:ea typeface="Arial" panose="020B0604020202020204" pitchFamily="34" charset="0"/>
                          <a:cs typeface="Times New Roman" panose="02020603050405020304" pitchFamily="18" charset="0"/>
                        </a:rPr>
                        <a:t>Economy Projects</a:t>
                      </a:r>
                      <a:endParaRPr lang="en-ZA" sz="1200" dirty="0">
                        <a:effectLst/>
                        <a:latin typeface="+mn-lt"/>
                        <a:ea typeface="Batang"/>
                        <a:cs typeface="Times New Roman" panose="02020603050405020304" pitchFamily="18" charset="0"/>
                      </a:endParaRPr>
                    </a:p>
                  </a:txBody>
                  <a:tcPr marL="24761" marR="24761" marT="24766" marB="24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0"/>
                        </a:spcAft>
                      </a:pP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Eight</a:t>
                      </a:r>
                      <a:r>
                        <a:rPr lang="en-ZA" sz="1200" b="1" kern="1200" baseline="0" dirty="0" smtClean="0">
                          <a:solidFill>
                            <a:srgbClr val="000000"/>
                          </a:solidFill>
                          <a:effectLst/>
                          <a:latin typeface="+mn-lt"/>
                          <a:ea typeface="Times New Roman" panose="02020603050405020304" pitchFamily="18" charset="0"/>
                          <a:cs typeface="Times New Roman" panose="02020603050405020304" pitchFamily="18" charset="0"/>
                        </a:rPr>
                        <a:t> (8) </a:t>
                      </a: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green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economy projects were implemented, this exceeded the annual target of three </a:t>
                      </a: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projects. The over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achievement was due to the number of applications for the game loans received, most of them qualified for loans. There was also sufficient game to loan.</a:t>
                      </a:r>
                      <a:endParaRPr lang="en-ZA" sz="1200" b="1" dirty="0">
                        <a:effectLst/>
                        <a:latin typeface="+mn-lt"/>
                        <a:ea typeface="Batang"/>
                        <a:cs typeface="Times New Roman" panose="02020603050405020304" pitchFamily="18" charset="0"/>
                      </a:endParaRPr>
                    </a:p>
                  </a:txBody>
                  <a:tcPr marL="24761" marR="24761" marT="24766" marB="247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075438">
                <a:tc>
                  <a:txBody>
                    <a:bodyPr/>
                    <a:lstStyle/>
                    <a:p>
                      <a:pPr>
                        <a:lnSpc>
                          <a:spcPct val="106000"/>
                        </a:lnSpc>
                        <a:spcAft>
                          <a:spcPts val="0"/>
                        </a:spcAft>
                      </a:pPr>
                      <a:endParaRPr lang="en-ZA" sz="1200" b="1" kern="1200" dirty="0" smtClean="0">
                        <a:solidFill>
                          <a:srgbClr val="000000"/>
                        </a:solidFill>
                        <a:effectLst/>
                        <a:latin typeface="+mn-lt"/>
                        <a:ea typeface="Arial" panose="020B0604020202020204" pitchFamily="34" charset="0"/>
                        <a:cs typeface="Times New Roman" panose="02020603050405020304" pitchFamily="18" charset="0"/>
                      </a:endParaRPr>
                    </a:p>
                    <a:p>
                      <a:pPr>
                        <a:lnSpc>
                          <a:spcPct val="106000"/>
                        </a:lnSpc>
                        <a:spcAft>
                          <a:spcPts val="0"/>
                        </a:spcAft>
                      </a:pPr>
                      <a:r>
                        <a:rPr lang="en-ZA" sz="1200" b="1" kern="1200" dirty="0" smtClean="0">
                          <a:solidFill>
                            <a:srgbClr val="000000"/>
                          </a:solidFill>
                          <a:effectLst/>
                          <a:latin typeface="+mn-lt"/>
                          <a:ea typeface="Arial" panose="020B0604020202020204" pitchFamily="34" charset="0"/>
                          <a:cs typeface="Times New Roman" panose="02020603050405020304" pitchFamily="18" charset="0"/>
                        </a:rPr>
                        <a:t>Number </a:t>
                      </a:r>
                      <a:r>
                        <a:rPr lang="en-ZA" sz="1200" b="1" kern="1200" dirty="0">
                          <a:solidFill>
                            <a:srgbClr val="000000"/>
                          </a:solidFill>
                          <a:effectLst/>
                          <a:latin typeface="+mn-lt"/>
                          <a:ea typeface="Arial" panose="020B0604020202020204" pitchFamily="34" charset="0"/>
                          <a:cs typeface="Times New Roman" panose="02020603050405020304" pitchFamily="18" charset="0"/>
                        </a:rPr>
                        <a:t>of social legacy projects implemented</a:t>
                      </a:r>
                      <a:endParaRPr lang="en-ZA" sz="1200" dirty="0">
                        <a:effectLst/>
                        <a:latin typeface="+mn-lt"/>
                        <a:ea typeface="Batang"/>
                        <a:cs typeface="Times New Roman" panose="02020603050405020304" pitchFamily="18" charset="0"/>
                      </a:endParaRPr>
                    </a:p>
                    <a:p>
                      <a:pPr>
                        <a:lnSpc>
                          <a:spcPct val="106000"/>
                        </a:lnSpc>
                        <a:spcAft>
                          <a:spcPts val="0"/>
                        </a:spcAft>
                      </a:pPr>
                      <a:r>
                        <a:rPr lang="en-ZA" sz="1200" dirty="0">
                          <a:effectLst/>
                          <a:latin typeface="+mn-lt"/>
                          <a:ea typeface="Times New Roman" panose="02020603050405020304" pitchFamily="18"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txBody>
                  <a:tcPr marL="24761" marR="24761" marT="24766" marB="247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a:solidFill>
                            <a:srgbClr val="000000"/>
                          </a:solidFill>
                          <a:effectLst/>
                          <a:latin typeface="+mn-lt"/>
                          <a:ea typeface="Arial" panose="020B0604020202020204" pitchFamily="34"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p>
                      <a:pPr algn="ctr">
                        <a:lnSpc>
                          <a:spcPct val="106000"/>
                        </a:lnSpc>
                        <a:spcAft>
                          <a:spcPts val="0"/>
                        </a:spcAft>
                      </a:pPr>
                      <a:r>
                        <a:rPr lang="en-ZA" sz="1200" kern="1200" dirty="0">
                          <a:solidFill>
                            <a:srgbClr val="000000"/>
                          </a:solidFill>
                          <a:effectLst/>
                          <a:latin typeface="+mn-lt"/>
                          <a:ea typeface="Arial" panose="020B0604020202020204" pitchFamily="34" charset="0"/>
                          <a:cs typeface="Times New Roman" panose="02020603050405020304" pitchFamily="18" charset="0"/>
                        </a:rPr>
                        <a:t> </a:t>
                      </a:r>
                      <a:r>
                        <a:rPr lang="en-ZA" sz="1200" kern="1200" dirty="0" smtClean="0">
                          <a:solidFill>
                            <a:srgbClr val="000000"/>
                          </a:solidFill>
                          <a:effectLst/>
                          <a:latin typeface="+mn-lt"/>
                          <a:ea typeface="Arial" panose="020B0604020202020204" pitchFamily="34" charset="0"/>
                          <a:cs typeface="Times New Roman" panose="02020603050405020304" pitchFamily="18" charset="0"/>
                        </a:rPr>
                        <a:t>5</a:t>
                      </a:r>
                      <a:endParaRPr lang="en-ZA" sz="1200" dirty="0">
                        <a:effectLst/>
                        <a:latin typeface="+mn-lt"/>
                        <a:ea typeface="Batang"/>
                        <a:cs typeface="Times New Roman" panose="02020603050405020304" pitchFamily="18" charset="0"/>
                      </a:endParaRPr>
                    </a:p>
                  </a:txBody>
                  <a:tcPr marL="24761" marR="24761" marT="24766" marB="247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0"/>
                        </a:spcAft>
                      </a:pP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Four</a:t>
                      </a:r>
                      <a:r>
                        <a:rPr lang="en-ZA" sz="1200" b="1" kern="1200" baseline="0" dirty="0" smtClean="0">
                          <a:solidFill>
                            <a:srgbClr val="000000"/>
                          </a:solidFill>
                          <a:effectLst/>
                          <a:latin typeface="+mn-lt"/>
                          <a:ea typeface="Times New Roman" panose="02020603050405020304" pitchFamily="18" charset="0"/>
                          <a:cs typeface="Times New Roman" panose="02020603050405020304" pitchFamily="18" charset="0"/>
                        </a:rPr>
                        <a:t> (4</a:t>
                      </a: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social legacy </a:t>
                      </a: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projects were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implemented</a:t>
                      </a: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a:t>
                      </a:r>
                    </a:p>
                    <a:p>
                      <a:pPr>
                        <a:lnSpc>
                          <a:spcPct val="106000"/>
                        </a:lnSpc>
                        <a:spcAft>
                          <a:spcPts val="0"/>
                        </a:spcAft>
                      </a:pPr>
                      <a:r>
                        <a:rPr lang="en-ZA" sz="1200" b="1" u="sng" kern="1200" dirty="0" smtClean="0">
                          <a:solidFill>
                            <a:srgbClr val="000000"/>
                          </a:solidFill>
                          <a:effectLst/>
                          <a:latin typeface="+mn-lt"/>
                          <a:ea typeface="Batang"/>
                          <a:cs typeface="Times New Roman" panose="02020603050405020304" pitchFamily="18" charset="0"/>
                        </a:rPr>
                        <a:t>Challenges:</a:t>
                      </a:r>
                      <a:r>
                        <a:rPr lang="en-ZA" sz="1200" b="1" kern="1200" dirty="0" smtClean="0">
                          <a:solidFill>
                            <a:srgbClr val="000000"/>
                          </a:solidFill>
                          <a:effectLst/>
                          <a:latin typeface="+mn-lt"/>
                          <a:ea typeface="Batang"/>
                          <a:cs typeface="Times New Roman" panose="02020603050405020304" pitchFamily="18" charset="0"/>
                        </a:rPr>
                        <a:t> </a:t>
                      </a:r>
                      <a:endParaRPr lang="en-ZA" sz="1200" b="1" dirty="0">
                        <a:effectLst/>
                        <a:latin typeface="+mn-lt"/>
                        <a:ea typeface="Batang"/>
                        <a:cs typeface="Times New Roman" panose="02020603050405020304" pitchFamily="18" charset="0"/>
                      </a:endParaRPr>
                    </a:p>
                    <a:p>
                      <a:pPr>
                        <a:lnSpc>
                          <a:spcPct val="106000"/>
                        </a:lnSpc>
                        <a:spcAft>
                          <a:spcPts val="0"/>
                        </a:spcAft>
                      </a:pP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The</a:t>
                      </a:r>
                      <a:r>
                        <a:rPr lang="en-ZA" sz="1200" b="1" kern="1200" baseline="0" dirty="0" smtClean="0">
                          <a:solidFill>
                            <a:srgbClr val="000000"/>
                          </a:solidFill>
                          <a:effectLst/>
                          <a:latin typeface="+mn-lt"/>
                          <a:ea typeface="Times New Roman" panose="02020603050405020304" pitchFamily="18" charset="0"/>
                          <a:cs typeface="Times New Roman" panose="02020603050405020304" pitchFamily="18" charset="0"/>
                        </a:rPr>
                        <a:t> p</a:t>
                      </a: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lanning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process took too long due to prolonged negotiations and discussion on the infrastructure designs</a:t>
                      </a: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a:t>
                      </a:r>
                    </a:p>
                    <a:p>
                      <a:pPr>
                        <a:lnSpc>
                          <a:spcPct val="106000"/>
                        </a:lnSpc>
                        <a:spcAft>
                          <a:spcPts val="0"/>
                        </a:spcAft>
                      </a:pPr>
                      <a:r>
                        <a:rPr lang="en-ZA" sz="1200" b="1" u="sng" kern="1200" dirty="0" smtClean="0">
                          <a:solidFill>
                            <a:srgbClr val="000000"/>
                          </a:solidFill>
                          <a:effectLst/>
                          <a:latin typeface="+mn-lt"/>
                          <a:ea typeface="Batang"/>
                          <a:cs typeface="Times New Roman" panose="02020603050405020304" pitchFamily="18" charset="0"/>
                        </a:rPr>
                        <a:t>Corrective actions:</a:t>
                      </a:r>
                      <a:r>
                        <a:rPr lang="en-ZA" sz="1200" b="1" kern="1200" dirty="0" smtClean="0">
                          <a:solidFill>
                            <a:srgbClr val="000000"/>
                          </a:solidFill>
                          <a:effectLst/>
                          <a:latin typeface="+mn-lt"/>
                          <a:ea typeface="Batang"/>
                          <a:cs typeface="Times New Roman" panose="02020603050405020304" pitchFamily="18" charset="0"/>
                        </a:rPr>
                        <a:t> </a:t>
                      </a:r>
                    </a:p>
                    <a:p>
                      <a:pPr>
                        <a:lnSpc>
                          <a:spcPct val="106000"/>
                        </a:lnSpc>
                        <a:spcAft>
                          <a:spcPts val="0"/>
                        </a:spcAft>
                      </a:pPr>
                      <a:r>
                        <a:rPr lang="en-ZA" sz="1200" b="1" kern="1200" dirty="0" smtClean="0">
                          <a:solidFill>
                            <a:srgbClr val="000000"/>
                          </a:solidFill>
                          <a:effectLst/>
                          <a:latin typeface="+mn-lt"/>
                          <a:ea typeface="Batang"/>
                          <a:cs typeface="Times New Roman" panose="02020603050405020304" pitchFamily="18" charset="0"/>
                        </a:rPr>
                        <a:t>The projects will be fast tracked for completion during 2019/20.</a:t>
                      </a:r>
                      <a:endParaRPr lang="en-ZA" sz="1200" b="1" dirty="0">
                        <a:effectLst/>
                        <a:latin typeface="+mn-lt"/>
                        <a:ea typeface="Batang"/>
                        <a:cs typeface="Times New Roman" panose="02020603050405020304" pitchFamily="18" charset="0"/>
                      </a:endParaRPr>
                    </a:p>
                  </a:txBody>
                  <a:tcPr marL="24761" marR="24761" marT="24766" marB="247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4"/>
                  </a:ext>
                </a:extLst>
              </a:tr>
              <a:tr h="1456893">
                <a:tc>
                  <a:txBody>
                    <a:bodyPr/>
                    <a:lstStyle/>
                    <a:p>
                      <a:pPr>
                        <a:lnSpc>
                          <a:spcPct val="106000"/>
                        </a:lnSpc>
                        <a:spcAft>
                          <a:spcPts val="0"/>
                        </a:spcAft>
                      </a:pPr>
                      <a:r>
                        <a:rPr lang="en-ZA" sz="1200" b="1" kern="1200" dirty="0">
                          <a:solidFill>
                            <a:srgbClr val="000000"/>
                          </a:solidFill>
                          <a:effectLst/>
                          <a:latin typeface="+mn-lt"/>
                          <a:ea typeface="Arial" panose="020B0604020202020204" pitchFamily="34"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p>
                      <a:pPr>
                        <a:lnSpc>
                          <a:spcPct val="106000"/>
                        </a:lnSpc>
                        <a:spcAft>
                          <a:spcPts val="0"/>
                        </a:spcAft>
                      </a:pPr>
                      <a:r>
                        <a:rPr lang="en-ZA" sz="1200" b="1" kern="1200" dirty="0">
                          <a:solidFill>
                            <a:srgbClr val="000000"/>
                          </a:solidFill>
                          <a:effectLst/>
                          <a:latin typeface="+mn-lt"/>
                          <a:ea typeface="Arial" panose="020B0604020202020204" pitchFamily="34" charset="0"/>
                          <a:cs typeface="Times New Roman" panose="02020603050405020304" pitchFamily="18" charset="0"/>
                        </a:rPr>
                        <a:t>Beneficiation package implemented as per land claim identified</a:t>
                      </a:r>
                      <a:endParaRPr lang="en-ZA" sz="1200" dirty="0">
                        <a:effectLst/>
                        <a:latin typeface="+mn-lt"/>
                        <a:ea typeface="Batang"/>
                        <a:cs typeface="Times New Roman" panose="02020603050405020304" pitchFamily="18" charset="0"/>
                      </a:endParaRPr>
                    </a:p>
                  </a:txBody>
                  <a:tcPr marL="24765" marR="24765" marT="24765" marB="24765">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a:solidFill>
                            <a:srgbClr val="000000"/>
                          </a:solidFill>
                          <a:effectLst/>
                          <a:latin typeface="+mn-lt"/>
                          <a:ea typeface="Arial" panose="020B0604020202020204" pitchFamily="34"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p>
                      <a:pPr algn="ctr">
                        <a:lnSpc>
                          <a:spcPct val="106000"/>
                        </a:lnSpc>
                        <a:spcAft>
                          <a:spcPts val="0"/>
                        </a:spcAft>
                      </a:pPr>
                      <a:r>
                        <a:rPr lang="en-ZA" sz="1200" kern="1200" dirty="0">
                          <a:solidFill>
                            <a:srgbClr val="000000"/>
                          </a:solidFill>
                          <a:effectLst/>
                          <a:latin typeface="+mn-lt"/>
                          <a:ea typeface="Arial" panose="020B0604020202020204" pitchFamily="34" charset="0"/>
                          <a:cs typeface="Times New Roman" panose="02020603050405020304" pitchFamily="18" charset="0"/>
                        </a:rPr>
                        <a:t>Beneficiation package implemented as per land claim identified</a:t>
                      </a:r>
                      <a:endParaRPr lang="en-ZA" sz="1200" dirty="0">
                        <a:effectLst/>
                        <a:latin typeface="+mn-lt"/>
                        <a:ea typeface="Batang"/>
                        <a:cs typeface="Times New Roman" panose="02020603050405020304" pitchFamily="18" charset="0"/>
                      </a:endParaRPr>
                    </a:p>
                  </a:txBody>
                  <a:tcPr marL="24765" marR="24765" marT="24765" marB="24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The beneficiation package as per land claim identified was not implemented. The scheme was drafted and submitted to the Board for noting.</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Challenges: </a:t>
                      </a: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The beneficiation scheme could not be approved as it is still awaiting the valuation to determine its value.</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200" b="1" i="0" u="sng"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Corrective Actions: </a:t>
                      </a:r>
                      <a:r>
                        <a:rPr kumimoji="0" lang="en-ZA" sz="12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The Terms of Reference for the appointment of a service provider for the evaluation has been drafted and funds sought for the appointment.</a:t>
                      </a: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22</a:t>
            </a:fld>
            <a:endParaRPr lang="en-US" altLang="en-US" dirty="0"/>
          </a:p>
        </p:txBody>
      </p:sp>
    </p:spTree>
    <p:extLst>
      <p:ext uri="{BB962C8B-B14F-4D97-AF65-F5344CB8AC3E}">
        <p14:creationId xmlns:p14="http://schemas.microsoft.com/office/powerpoint/2010/main" xmlns="" val="1936033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1800" b="1" dirty="0">
                <a:solidFill>
                  <a:srgbClr val="00B050"/>
                </a:solidFill>
                <a:latin typeface="Arial" panose="020B0604020202020204" pitchFamily="34" charset="0"/>
              </a:rPr>
              <a:t>GOAL 3: PROGRESSIVE, EQUITABLE AND FAIR SOCIO ECONOMIC TRANSFORMATION</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5331260"/>
              </p:ext>
            </p:extLst>
          </p:nvPr>
        </p:nvGraphicFramePr>
        <p:xfrm>
          <a:off x="152401" y="734124"/>
          <a:ext cx="8839200" cy="5437715"/>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31402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7:  Enhanced Awareness and Skills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2803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35036">
                <a:tc>
                  <a:txBody>
                    <a:bodyPr/>
                    <a:lstStyle/>
                    <a:p>
                      <a:pPr>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Total Number of Participants in Environmental Education Programme</a:t>
                      </a:r>
                      <a:endParaRPr lang="en-ZA" sz="1200" dirty="0">
                        <a:effectLst/>
                        <a:latin typeface="Calibri" panose="020F0502020204030204" pitchFamily="34" charset="0"/>
                        <a:ea typeface="Batang"/>
                        <a:cs typeface="Calibri" panose="020F0502020204030204" pitchFamily="34" charset="0"/>
                      </a:endParaRPr>
                    </a:p>
                  </a:txBody>
                  <a:tcPr marL="24765" marR="24765" marT="24761" marB="2476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b="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140 000 </a:t>
                      </a:r>
                      <a:endParaRPr lang="en-ZA" sz="1200" b="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lnSpc>
                          <a:spcPct val="106000"/>
                        </a:lnSpc>
                        <a:spcAft>
                          <a:spcPts val="0"/>
                        </a:spcAft>
                      </a:pPr>
                      <a:endParaRPr lang="en-ZA" sz="1200" b="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lnSpc>
                          <a:spcPct val="106000"/>
                        </a:lnSpc>
                        <a:spcAft>
                          <a:spcPts val="0"/>
                        </a:spcAft>
                      </a:pPr>
                      <a:r>
                        <a:rPr lang="en-ZA" sz="1200" b="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(revised </a:t>
                      </a:r>
                      <a:r>
                        <a:rPr lang="en-ZA" sz="1200" b="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target following Midterm Review)</a:t>
                      </a:r>
                      <a:endParaRPr lang="en-ZA" sz="1200" b="0" dirty="0">
                        <a:effectLst/>
                        <a:latin typeface="Calibri" panose="020F0502020204030204" pitchFamily="34" charset="0"/>
                        <a:ea typeface="Batang"/>
                        <a:cs typeface="Calibri" panose="020F0502020204030204" pitchFamily="34" charset="0"/>
                      </a:endParaRPr>
                    </a:p>
                  </a:txBody>
                  <a:tcPr marL="24765" marR="24765" marT="24761" marB="24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en-ZA" sz="1200" b="1" dirty="0" smtClean="0">
                          <a:effectLst/>
                          <a:latin typeface="Calibri" panose="020F0502020204030204" pitchFamily="34" charset="0"/>
                          <a:ea typeface="Batang"/>
                          <a:cs typeface="Calibri" panose="020F0502020204030204" pitchFamily="34" charset="0"/>
                        </a:rPr>
                        <a:t>A total of 217 363 people participated in the EE programme</a:t>
                      </a:r>
                    </a:p>
                    <a:p>
                      <a:pPr algn="l">
                        <a:lnSpc>
                          <a:spcPct val="107000"/>
                        </a:lnSpc>
                        <a:spcAft>
                          <a:spcPts val="0"/>
                        </a:spcAft>
                      </a:pPr>
                      <a:endParaRPr lang="en-ZA" sz="1200" b="1" dirty="0">
                        <a:effectLst/>
                        <a:latin typeface="Calibri" panose="020F0502020204030204" pitchFamily="34" charset="0"/>
                        <a:ea typeface="Batang"/>
                        <a:cs typeface="Calibri" panose="020F0502020204030204" pitchFamily="34" charset="0"/>
                      </a:endParaRPr>
                    </a:p>
                    <a:p>
                      <a:pPr>
                        <a:lnSpc>
                          <a:spcPct val="107000"/>
                        </a:lnSpc>
                        <a:spcAft>
                          <a:spcPts val="0"/>
                        </a:spcAft>
                      </a:pPr>
                      <a:r>
                        <a:rPr lang="en-ZA" sz="1200" b="1" u="sng" dirty="0">
                          <a:effectLst/>
                          <a:latin typeface="Calibri" panose="020F0502020204030204" pitchFamily="34" charset="0"/>
                          <a:ea typeface="Batang"/>
                          <a:cs typeface="Calibri" panose="020F0502020204030204" pitchFamily="34" charset="0"/>
                        </a:rPr>
                        <a:t>Reasons for exceeding the target</a:t>
                      </a:r>
                      <a:r>
                        <a:rPr lang="en-ZA" sz="1200" b="1" dirty="0">
                          <a:effectLst/>
                          <a:latin typeface="Calibri" panose="020F0502020204030204" pitchFamily="34" charset="0"/>
                          <a:ea typeface="Batang"/>
                          <a:cs typeface="Calibri" panose="020F0502020204030204" pitchFamily="34" charset="0"/>
                        </a:rPr>
                        <a:t>. </a:t>
                      </a:r>
                    </a:p>
                    <a:p>
                      <a:pPr>
                        <a:lnSpc>
                          <a:spcPct val="107000"/>
                        </a:lnSpc>
                        <a:spcAft>
                          <a:spcPts val="0"/>
                        </a:spcAft>
                      </a:pPr>
                      <a:r>
                        <a:rPr lang="en-ZA" sz="1200" b="1" dirty="0">
                          <a:effectLst/>
                          <a:latin typeface="Calibri" panose="020F0502020204030204" pitchFamily="34" charset="0"/>
                          <a:ea typeface="Batang"/>
                          <a:cs typeface="Calibri" panose="020F0502020204030204" pitchFamily="34" charset="0"/>
                        </a:rPr>
                        <a:t>The target was exceeded due to improved governance processes on the processing of data. </a:t>
                      </a:r>
                    </a:p>
                  </a:txBody>
                  <a:tcPr marL="24765" marR="24765" marT="24761" marB="2476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35036">
                <a:tc>
                  <a:txBody>
                    <a:bodyPr/>
                    <a:lstStyle/>
                    <a:p>
                      <a:pPr>
                        <a:lnSpc>
                          <a:spcPct val="107000"/>
                        </a:lnSpc>
                        <a:spcAft>
                          <a:spcPts val="0"/>
                        </a:spcAft>
                      </a:pPr>
                      <a:r>
                        <a:rPr lang="en-ZA" sz="1200" b="1"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a:t>
                      </a:r>
                      <a:r>
                        <a:rPr lang="en-ZA"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Free Access Entrants during SANParks week </a:t>
                      </a:r>
                      <a:endParaRPr lang="en-ZA" sz="1200" dirty="0">
                        <a:effectLst/>
                        <a:latin typeface="Calibri" panose="020F0502020204030204" pitchFamily="34" charset="0"/>
                        <a:ea typeface="Batang"/>
                        <a:cs typeface="Calibri" panose="020F0502020204030204" pitchFamily="34" charset="0"/>
                      </a:endParaRPr>
                    </a:p>
                  </a:txBody>
                  <a:tcPr marT="45713" marB="45713">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ctr">
                        <a:lnSpc>
                          <a:spcPct val="115000"/>
                        </a:lnSpc>
                        <a:spcBef>
                          <a:spcPts val="300"/>
                        </a:spcBef>
                        <a:spcAft>
                          <a:spcPts val="30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Parks week: 80 000</a:t>
                      </a:r>
                      <a:endParaRPr lang="en-ZA" sz="1200" dirty="0">
                        <a:effectLst/>
                        <a:latin typeface="Calibri" panose="020F0502020204030204" pitchFamily="34" charset="0"/>
                        <a:ea typeface="Batang"/>
                        <a:cs typeface="Calibri" panose="020F0502020204030204" pitchFamily="34" charset="0"/>
                      </a:endParaRPr>
                    </a:p>
                    <a:p>
                      <a:pPr algn="ctr">
                        <a:lnSpc>
                          <a:spcPct val="115000"/>
                        </a:lnSpc>
                        <a:spcBef>
                          <a:spcPts val="300"/>
                        </a:spcBef>
                        <a:spcAft>
                          <a:spcPts val="30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txBody>
                  <a:tcPr marL="64135" marR="64135" marT="88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ZA" sz="1200" b="1" kern="1200" dirty="0" smtClean="0">
                          <a:solidFill>
                            <a:srgbClr val="000000"/>
                          </a:solidFill>
                          <a:effectLst/>
                          <a:latin typeface="Calibri" panose="020F0502020204030204" pitchFamily="34" charset="0"/>
                          <a:ea typeface="Batang"/>
                          <a:cs typeface="Calibri" panose="020F0502020204030204" pitchFamily="34" charset="0"/>
                        </a:rPr>
                        <a:t>A</a:t>
                      </a:r>
                      <a:r>
                        <a:rPr lang="en-ZA" sz="1200" b="1" kern="1200" baseline="0" dirty="0" smtClean="0">
                          <a:solidFill>
                            <a:srgbClr val="000000"/>
                          </a:solidFill>
                          <a:effectLst/>
                          <a:latin typeface="Calibri" panose="020F0502020204030204" pitchFamily="34" charset="0"/>
                          <a:ea typeface="Batang"/>
                          <a:cs typeface="Calibri" panose="020F0502020204030204" pitchFamily="34" charset="0"/>
                        </a:rPr>
                        <a:t> total of 7</a:t>
                      </a: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 </a:t>
                      </a: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people visited the parks for free during SANParks week.</a:t>
                      </a:r>
                    </a:p>
                    <a:p>
                      <a:pPr>
                        <a:lnSpc>
                          <a:spcPct val="107000"/>
                        </a:lnSpc>
                        <a:spcAft>
                          <a:spcPts val="0"/>
                        </a:spcAft>
                      </a:pPr>
                      <a:endPar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en-ZA" sz="1200" b="1" u="sng" kern="1200" dirty="0" smtClean="0">
                          <a:solidFill>
                            <a:srgbClr val="000000"/>
                          </a:solidFill>
                          <a:effectLst/>
                          <a:latin typeface="Calibri" panose="020F0502020204030204" pitchFamily="34" charset="0"/>
                          <a:ea typeface="Batang"/>
                          <a:cs typeface="Calibri" panose="020F0502020204030204" pitchFamily="34" charset="0"/>
                        </a:rPr>
                        <a:t>Challenges:</a:t>
                      </a:r>
                      <a:endParaRPr lang="en-ZA" sz="1200" u="sng" dirty="0">
                        <a:effectLst/>
                        <a:latin typeface="Calibri" panose="020F0502020204030204" pitchFamily="34" charset="0"/>
                        <a:ea typeface="Batang"/>
                        <a:cs typeface="Calibri" panose="020F0502020204030204" pitchFamily="34" charset="0"/>
                      </a:endParaRPr>
                    </a:p>
                    <a:p>
                      <a:pPr>
                        <a:lnSpc>
                          <a:spcPct val="106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Poor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weather patterns in Frontier region &amp; limited </a:t>
                      </a: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capacity within parks to host.</a:t>
                      </a:r>
                      <a:endParaRPr lang="en-ZA" sz="1200" b="1" dirty="0">
                        <a:effectLst/>
                        <a:latin typeface="Calibri" panose="020F0502020204030204" pitchFamily="34" charset="0"/>
                        <a:ea typeface="Batang"/>
                        <a:cs typeface="Calibri" panose="020F0502020204030204" pitchFamily="34" charset="0"/>
                      </a:endParaRPr>
                    </a:p>
                  </a:txBody>
                  <a:tcPr marL="24765" marR="24765" marT="24761" marB="2476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355769">
                <a:tc gridSpan="3">
                  <a:txBody>
                    <a:bodyPr/>
                    <a:lstStyle/>
                    <a:p>
                      <a:pPr algn="just">
                        <a:lnSpc>
                          <a:spcPct val="100000"/>
                        </a:lnSpc>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Strategic Objective 7 : Enhanced Stakeholder</a:t>
                      </a:r>
                      <a:r>
                        <a:rPr lang="en-ZA" sz="1200" b="1" kern="1200" baseline="0" dirty="0" smtClean="0">
                          <a:solidFill>
                            <a:schemeClr val="bg1"/>
                          </a:solidFill>
                          <a:effectLst/>
                          <a:latin typeface="Arial" panose="020B0604020202020204" pitchFamily="34" charset="0"/>
                          <a:ea typeface="+mn-ea"/>
                          <a:cs typeface="Arial" panose="020B0604020202020204" pitchFamily="34" charset="0"/>
                        </a:rPr>
                        <a:t> Engagement</a:t>
                      </a:r>
                      <a:endParaRPr lang="en-ZA" sz="1200" b="1" kern="1200" dirty="0" smtClean="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35036">
                <a:tc>
                  <a:txBody>
                    <a:bodyPr/>
                    <a:lstStyle/>
                    <a:p>
                      <a:pPr>
                        <a:lnSpc>
                          <a:spcPct val="106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number of proactive media engagements : Articles</a:t>
                      </a:r>
                      <a:endParaRPr lang="en-ZA" sz="1200" dirty="0">
                        <a:effectLst/>
                        <a:latin typeface="Calibri" panose="020F0502020204030204" pitchFamily="34" charset="0"/>
                        <a:ea typeface="Batang"/>
                        <a:cs typeface="Calibri" panose="020F0502020204030204" pitchFamily="34" charset="0"/>
                      </a:endParaRPr>
                    </a:p>
                  </a:txBody>
                  <a:tcPr marL="24765" marR="24765" marT="24771" marB="2477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 </a:t>
                      </a:r>
                      <a:endParaRPr lang="en-ZA" sz="12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765" marR="24765" marT="24771" marB="247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total of 250 articles</a:t>
                      </a:r>
                      <a:r>
                        <a:rPr lang="en-ZA" sz="1200" b="1" kern="1200" baseline="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were developed. </a:t>
                      </a:r>
                    </a:p>
                    <a:p>
                      <a:pPr algn="l">
                        <a:lnSpc>
                          <a:spcPct val="107000"/>
                        </a:lnSpc>
                        <a:spcAft>
                          <a:spcPts val="0"/>
                        </a:spcAft>
                      </a:pPr>
                      <a:r>
                        <a:rPr lang="en-ZA" sz="1200" b="1" kern="1200" baseline="0" dirty="0" smtClean="0">
                          <a:solidFill>
                            <a:srgbClr val="000000"/>
                          </a:solidFill>
                          <a:effectLst/>
                          <a:latin typeface="Calibri" panose="020F0502020204030204" pitchFamily="34" charset="0"/>
                          <a:ea typeface="Batang"/>
                          <a:cs typeface="Calibri" panose="020F0502020204030204" pitchFamily="34" charset="0"/>
                        </a:rPr>
                        <a:t>Ad hoc issues not planned for e.g. fires (GRNP); wildlife escaping from the park fences, community unrest an protests , Ministerial and DEA request to attend events or conduct joint media interventions, new product launches contribute to both the additional articles and events.</a:t>
                      </a:r>
                      <a:endParaRPr lang="en-ZA" sz="1200" dirty="0">
                        <a:effectLst/>
                        <a:latin typeface="Calibri" panose="020F0502020204030204" pitchFamily="34" charset="0"/>
                        <a:ea typeface="Batang"/>
                        <a:cs typeface="Calibri" panose="020F0502020204030204" pitchFamily="34" charset="0"/>
                      </a:endParaRPr>
                    </a:p>
                  </a:txBody>
                  <a:tcPr marL="24765" marR="24765" marT="24771" marB="2477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1270072">
                <a:tc>
                  <a:txBody>
                    <a:bodyPr/>
                    <a:lstStyle/>
                    <a:p>
                      <a:pPr algn="l">
                        <a:lnSpc>
                          <a:spcPct val="106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proactive media engagements : Events</a:t>
                      </a:r>
                      <a:endParaRPr lang="en-ZA" sz="1200" dirty="0">
                        <a:effectLst/>
                        <a:latin typeface="Calibri" panose="020F0502020204030204" pitchFamily="34" charset="0"/>
                        <a:ea typeface="Batang"/>
                        <a:cs typeface="Calibri" panose="020F0502020204030204" pitchFamily="34" charset="0"/>
                      </a:endParaRPr>
                    </a:p>
                  </a:txBody>
                  <a:tcPr marT="45731" marB="4573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kern="1200" dirty="0" smtClean="0">
                          <a:solidFill>
                            <a:srgbClr val="000000"/>
                          </a:solidFill>
                          <a:effectLst/>
                          <a:latin typeface="Calibri" panose="020F0502020204030204" pitchFamily="34" charset="0"/>
                          <a:ea typeface="Batang"/>
                          <a:cs typeface="Calibri" panose="020F0502020204030204" pitchFamily="34" charset="0"/>
                        </a:rPr>
                        <a:t>40</a:t>
                      </a:r>
                    </a:p>
                    <a:p>
                      <a:pPr>
                        <a:lnSpc>
                          <a:spcPct val="115000"/>
                        </a:lnSpc>
                        <a:spcBef>
                          <a:spcPts val="300"/>
                        </a:spcBef>
                        <a:spcAft>
                          <a:spcPts val="300"/>
                        </a:spcAft>
                      </a:pPr>
                      <a:r>
                        <a:rPr lang="en-ZA" sz="1200" kern="1200" dirty="0" smtClean="0">
                          <a:solidFill>
                            <a:srgbClr val="000000"/>
                          </a:solidFill>
                          <a:effectLst/>
                          <a:latin typeface="Calibri" panose="020F0502020204030204" pitchFamily="34" charset="0"/>
                          <a:ea typeface="Batang"/>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txBody>
                  <a:tcPr marL="64135" marR="64135" marT="88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l">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a:t>
                      </a:r>
                      <a:r>
                        <a:rPr lang="en-ZA" sz="1200" b="1" kern="1200" baseline="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total of 75 events were held. </a:t>
                      </a:r>
                    </a:p>
                    <a:p>
                      <a:pPr algn="l">
                        <a:lnSpc>
                          <a:spcPct val="107000"/>
                        </a:lnSpc>
                        <a:spcAft>
                          <a:spcPts val="0"/>
                        </a:spcAft>
                      </a:pPr>
                      <a:r>
                        <a:rPr lang="en-ZA" sz="1200" b="1" kern="1200" baseline="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target was significantly exceeded due to certain issues out of the control of SANParks e.g. fires , wildlife getting out of the parks, community unrest protests and other requests from DEA  which required media engagement </a:t>
                      </a:r>
                      <a:endParaRPr lang="en-ZA" sz="1200" b="1" kern="1200" dirty="0" smtClean="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en-ZA" sz="1200" dirty="0">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txBody>
                  <a:tcPr marL="24765" marR="24765" marT="24771" marB="24771">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23</a:t>
            </a:fld>
            <a:endParaRPr lang="en-US" altLang="en-US" dirty="0"/>
          </a:p>
        </p:txBody>
      </p:sp>
    </p:spTree>
    <p:extLst>
      <p:ext uri="{BB962C8B-B14F-4D97-AF65-F5344CB8AC3E}">
        <p14:creationId xmlns:p14="http://schemas.microsoft.com/office/powerpoint/2010/main" xmlns="" val="730174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smtClean="0">
                <a:solidFill>
                  <a:srgbClr val="00B050"/>
                </a:solidFill>
                <a:latin typeface="Arial" panose="020B0604020202020204" pitchFamily="34" charset="0"/>
              </a:rPr>
              <a:t>GOAL 4</a:t>
            </a:r>
            <a:r>
              <a:rPr lang="en-US" sz="2000" b="1" dirty="0">
                <a:solidFill>
                  <a:srgbClr val="00B050"/>
                </a:solidFill>
                <a:latin typeface="Arial" panose="020B0604020202020204" pitchFamily="34" charset="0"/>
              </a:rPr>
              <a:t> :EFFECTIVE RESOURCE UTILISATION AND GOOD </a:t>
            </a:r>
            <a:br>
              <a:rPr lang="en-US" sz="2000" b="1" dirty="0">
                <a:solidFill>
                  <a:srgbClr val="00B050"/>
                </a:solidFill>
                <a:latin typeface="Arial" panose="020B0604020202020204" pitchFamily="34" charset="0"/>
              </a:rPr>
            </a:br>
            <a:r>
              <a:rPr lang="en-US" sz="2000" b="1" dirty="0">
                <a:solidFill>
                  <a:srgbClr val="00B050"/>
                </a:solidFill>
                <a:latin typeface="Arial" panose="020B0604020202020204" pitchFamily="34" charset="0"/>
              </a:rPr>
              <a:t>GOVERNANCE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907153129"/>
              </p:ext>
            </p:extLst>
          </p:nvPr>
        </p:nvGraphicFramePr>
        <p:xfrm>
          <a:off x="189411" y="1295400"/>
          <a:ext cx="8839200" cy="4191001"/>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480294">
                <a:tc gridSpan="3">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a:t>
                      </a:r>
                      <a:r>
                        <a:rPr kumimoji="0" lang="en-ZA" sz="12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7 : ENHANCED STAKEHOLDER ENGAGEMENT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80294">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974310">
                <a:tc>
                  <a:txBody>
                    <a:bodyPr/>
                    <a:lstStyle/>
                    <a:p>
                      <a:pPr>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Media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Reputational Rating</a:t>
                      </a:r>
                      <a:endParaRPr lang="en-ZA" sz="1200" dirty="0">
                        <a:effectLst/>
                        <a:latin typeface="Calibri" panose="020F0502020204030204" pitchFamily="34" charset="0"/>
                        <a:ea typeface="Batang"/>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ctr">
                        <a:lnSpc>
                          <a:spcPct val="107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ctr">
                        <a:lnSpc>
                          <a:spcPct val="107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95% </a:t>
                      </a:r>
                      <a:endParaRPr lang="en-ZA" sz="1200" dirty="0">
                        <a:effectLst/>
                        <a:latin typeface="Calibri" panose="020F0502020204030204" pitchFamily="34" charset="0"/>
                        <a:ea typeface="Batang"/>
                        <a:cs typeface="Calibri" panose="020F0502020204030204" pitchFamily="34" charset="0"/>
                      </a:endParaRPr>
                    </a:p>
                  </a:txBody>
                  <a:tcPr marL="64135" marR="64135"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ctr">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ctr">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1200" dirty="0">
                        <a:effectLst/>
                        <a:latin typeface="Calibri" panose="020F0502020204030204" pitchFamily="34" charset="0"/>
                        <a:ea typeface="Batang"/>
                        <a:cs typeface="Calibri" panose="020F0502020204030204" pitchFamily="34" charset="0"/>
                      </a:endParaRPr>
                    </a:p>
                  </a:txBody>
                  <a:tcPr marL="24765" marR="24765" marT="24765" marB="24765">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2256103">
                <a:tc>
                  <a:txBody>
                    <a:bodyPr/>
                    <a:lstStyle/>
                    <a:p>
                      <a:pPr>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PAIA requests responded to</a:t>
                      </a:r>
                      <a:endParaRPr lang="en-ZA" sz="1200" dirty="0">
                        <a:effectLst/>
                        <a:latin typeface="Calibri" panose="020F0502020204030204" pitchFamily="34" charset="0"/>
                        <a:ea typeface="Batang"/>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kern="1200" dirty="0" smtClean="0">
                          <a:solidFill>
                            <a:srgbClr val="000000"/>
                          </a:solidFill>
                          <a:effectLst/>
                          <a:latin typeface="Calibri" panose="020F0502020204030204" pitchFamily="34" charset="0"/>
                          <a:ea typeface="Batang"/>
                          <a:cs typeface="Calibri" panose="020F0502020204030204" pitchFamily="34" charset="0"/>
                        </a:rPr>
                        <a:t>100</a:t>
                      </a:r>
                      <a:r>
                        <a:rPr lang="en-ZA" sz="1200" kern="1200" dirty="0">
                          <a:solidFill>
                            <a:srgbClr val="000000"/>
                          </a:solidFill>
                          <a:effectLst/>
                          <a:latin typeface="Calibri" panose="020F0502020204030204" pitchFamily="34" charset="0"/>
                          <a:ea typeface="Batang"/>
                          <a:cs typeface="Calibri" panose="020F0502020204030204" pitchFamily="34" charset="0"/>
                        </a:rPr>
                        <a:t>%</a:t>
                      </a:r>
                      <a:endParaRPr lang="en-ZA" sz="1200" dirty="0">
                        <a:effectLst/>
                        <a:latin typeface="Calibri" panose="020F0502020204030204" pitchFamily="34" charset="0"/>
                        <a:ea typeface="Batang"/>
                        <a:cs typeface="Calibri" panose="020F0502020204030204" pitchFamily="34" charset="0"/>
                      </a:endParaRPr>
                    </a:p>
                  </a:txBody>
                  <a:tcPr marL="64135" marR="64135"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 (4/4) </a:t>
                      </a:r>
                      <a:endParaRPr lang="en-ZA" sz="1200" dirty="0">
                        <a:effectLst/>
                        <a:latin typeface="Calibri" panose="020F0502020204030204" pitchFamily="34" charset="0"/>
                        <a:ea typeface="Batang"/>
                        <a:cs typeface="Calibri" panose="020F0502020204030204" pitchFamily="34" charset="0"/>
                      </a:endParaRPr>
                    </a:p>
                  </a:txBody>
                  <a:tcPr marL="24765" marR="24765" marT="24765" marB="2476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24</a:t>
            </a:fld>
            <a:endParaRPr lang="en-US" altLang="en-US" dirty="0"/>
          </a:p>
        </p:txBody>
      </p:sp>
    </p:spTree>
    <p:extLst>
      <p:ext uri="{BB962C8B-B14F-4D97-AF65-F5344CB8AC3E}">
        <p14:creationId xmlns:p14="http://schemas.microsoft.com/office/powerpoint/2010/main" xmlns="" val="4163243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1800" b="1" kern="1200" dirty="0" smtClean="0">
                <a:solidFill>
                  <a:srgbClr val="00B050"/>
                </a:solidFill>
                <a:latin typeface="Arial" panose="020B0604020202020204" pitchFamily="34" charset="0"/>
                <a:ea typeface="+mn-ea"/>
                <a:cs typeface="+mn-cs"/>
              </a:rPr>
              <a:t>GOAL 4: EFFECTIVE RESOURCE UTILISATION AND GOOD </a:t>
            </a:r>
            <a:br>
              <a:rPr lang="en-US" sz="1800" b="1" kern="1200" dirty="0" smtClean="0">
                <a:solidFill>
                  <a:srgbClr val="00B050"/>
                </a:solidFill>
                <a:latin typeface="Arial" panose="020B0604020202020204" pitchFamily="34" charset="0"/>
                <a:ea typeface="+mn-ea"/>
                <a:cs typeface="+mn-cs"/>
              </a:rPr>
            </a:br>
            <a:r>
              <a:rPr lang="en-US" sz="1800" b="1" kern="1200" dirty="0" smtClean="0">
                <a:solidFill>
                  <a:srgbClr val="00B050"/>
                </a:solidFill>
                <a:latin typeface="Arial" panose="020B0604020202020204" pitchFamily="34" charset="0"/>
                <a:ea typeface="+mn-ea"/>
                <a:cs typeface="+mn-cs"/>
              </a:rPr>
              <a:t>GOVERNANCE </a:t>
            </a:r>
            <a:endParaRPr lang="en-US" sz="18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543216055"/>
              </p:ext>
            </p:extLst>
          </p:nvPr>
        </p:nvGraphicFramePr>
        <p:xfrm>
          <a:off x="152401" y="734124"/>
          <a:ext cx="8839200" cy="5333022"/>
        </p:xfrm>
        <a:graphic>
          <a:graphicData uri="http://schemas.openxmlformats.org/drawingml/2006/table">
            <a:tbl>
              <a:tblPr/>
              <a:tblGrid>
                <a:gridCol w="1904999">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31402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9 : ADEQUATE, APPROPRIATELY SKILLED AND DIVERSE HUMAN CAPITAL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2803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762217">
                <a:tc>
                  <a:txBody>
                    <a:bodyPr/>
                    <a:lstStyle/>
                    <a:p>
                      <a:pPr algn="l" fontAlgn="base">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Employees from Designated EE Groups Black as % of Management</a:t>
                      </a:r>
                      <a:endParaRPr lang="en-ZA" sz="1200" dirty="0">
                        <a:effectLst/>
                        <a:latin typeface="Calibri" panose="020F0502020204030204" pitchFamily="34" charset="0"/>
                        <a:ea typeface="Batang"/>
                        <a:cs typeface="Times New Roman" panose="02020603050405020304" pitchFamily="18" charset="0"/>
                      </a:endParaRPr>
                    </a:p>
                  </a:txBody>
                  <a:tcPr marT="45714" marB="4571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300"/>
                        </a:spcBef>
                        <a:spcAft>
                          <a:spcPts val="300"/>
                        </a:spcAft>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 </a:t>
                      </a: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60%</a:t>
                      </a:r>
                      <a:endParaRPr lang="en-ZA" sz="1200" dirty="0">
                        <a:effectLst/>
                        <a:latin typeface="Calibri" panose="020F0502020204030204" pitchFamily="34" charset="0"/>
                        <a:ea typeface="Batang"/>
                        <a:cs typeface="Times New Roman" panose="02020603050405020304" pitchFamily="18" charset="0"/>
                      </a:endParaRPr>
                    </a:p>
                  </a:txBody>
                  <a:tcPr marL="68580" marR="68580"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15000"/>
                        </a:lnSpc>
                        <a:spcAft>
                          <a:spcPts val="0"/>
                        </a:spcAft>
                      </a:pPr>
                      <a:r>
                        <a:rPr lang="en-ZA" sz="12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60.4</a:t>
                      </a:r>
                      <a:r>
                        <a:rPr lang="en-ZA" sz="12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(220/364)</a:t>
                      </a:r>
                      <a:endParaRPr lang="en-ZA" sz="1200" dirty="0">
                        <a:solidFill>
                          <a:schemeClr val="tx1"/>
                        </a:solidFill>
                        <a:effectLst/>
                        <a:latin typeface="Calibri" panose="020F0502020204030204" pitchFamily="34" charset="0"/>
                        <a:ea typeface="Batang"/>
                        <a:cs typeface="Times New Roman" panose="02020603050405020304" pitchFamily="18" charset="0"/>
                      </a:endParaRPr>
                    </a:p>
                  </a:txBody>
                  <a:tcPr marL="68580" marR="68580" marT="9524"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457200">
                <a:tc>
                  <a:txBody>
                    <a:bodyPr/>
                    <a:lstStyle/>
                    <a:p>
                      <a:pPr algn="l" fontAlgn="base">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Women as % of Management</a:t>
                      </a:r>
                      <a:endParaRPr lang="en-ZA" sz="1200" dirty="0">
                        <a:effectLst/>
                        <a:latin typeface="Calibri" panose="020F0502020204030204" pitchFamily="34" charset="0"/>
                        <a:ea typeface="Batang"/>
                        <a:cs typeface="Times New Roman" panose="02020603050405020304" pitchFamily="18" charset="0"/>
                      </a:endParaRPr>
                    </a:p>
                  </a:txBody>
                  <a:tcPr marT="45714" marB="4571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300"/>
                        </a:spcBef>
                        <a:spcAft>
                          <a:spcPts val="300"/>
                        </a:spcAft>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Women = 40 </a:t>
                      </a:r>
                      <a:r>
                        <a:rPr lang="en-Z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Batang"/>
                        <a:cs typeface="Times New Roman" panose="02020603050405020304" pitchFamily="18" charset="0"/>
                      </a:endParaRPr>
                    </a:p>
                  </a:txBody>
                  <a:tcPr marL="68580" marR="68580"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2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39.6% ( 144/364)</a:t>
                      </a:r>
                      <a:endParaRPr lang="en-ZA" sz="1200" dirty="0">
                        <a:solidFill>
                          <a:schemeClr val="tx1"/>
                        </a:solidFill>
                        <a:effectLst/>
                        <a:latin typeface="Calibri" panose="020F0502020204030204" pitchFamily="34" charset="0"/>
                        <a:ea typeface="Batang"/>
                        <a:cs typeface="Times New Roman" panose="02020603050405020304" pitchFamily="18" charset="0"/>
                      </a:endParaRPr>
                    </a:p>
                  </a:txBody>
                  <a:tcPr marL="68580" marR="68580" marT="9524"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584164">
                <a:tc>
                  <a:txBody>
                    <a:bodyPr/>
                    <a:lstStyle/>
                    <a:p>
                      <a:pPr algn="l" fontAlgn="base">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People with Disabilities as a % of </a:t>
                      </a:r>
                      <a:r>
                        <a:rPr lang="en-ZA" sz="1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r>
                        <a:rPr lang="en-ZA" sz="1200" b="1" kern="1200" baseline="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staff complement</a:t>
                      </a:r>
                      <a:endParaRPr lang="en-ZA" sz="1200" dirty="0">
                        <a:effectLst/>
                        <a:latin typeface="Calibri" panose="020F0502020204030204" pitchFamily="34" charset="0"/>
                        <a:ea typeface="Batang"/>
                        <a:cs typeface="Times New Roman" panose="02020603050405020304" pitchFamily="18" charset="0"/>
                      </a:endParaRPr>
                    </a:p>
                  </a:txBody>
                  <a:tcPr marT="45714" marB="4571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300"/>
                        </a:spcBef>
                        <a:spcAft>
                          <a:spcPts val="300"/>
                        </a:spcAft>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PwD = 2%</a:t>
                      </a:r>
                      <a:endParaRPr lang="en-ZA" sz="1200" dirty="0">
                        <a:effectLst/>
                        <a:latin typeface="Calibri" panose="020F0502020204030204" pitchFamily="34" charset="0"/>
                        <a:ea typeface="Batang"/>
                        <a:cs typeface="Times New Roman" panose="02020603050405020304" pitchFamily="18" charset="0"/>
                      </a:endParaRPr>
                    </a:p>
                  </a:txBody>
                  <a:tcPr marL="68580" marR="68580"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lnSpc>
                          <a:spcPct val="130000"/>
                        </a:lnSpc>
                        <a:spcBef>
                          <a:spcPts val="300"/>
                        </a:spcBef>
                        <a:spcAft>
                          <a:spcPts val="300"/>
                        </a:spcAft>
                      </a:pPr>
                      <a:r>
                        <a:rPr lang="en-ZA" sz="12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ZA" sz="12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(84/4181)</a:t>
                      </a:r>
                      <a:endParaRPr lang="en-ZA" sz="1200" dirty="0">
                        <a:solidFill>
                          <a:schemeClr val="tx1"/>
                        </a:solidFill>
                        <a:effectLst/>
                        <a:latin typeface="Calibri" panose="020F0502020204030204" pitchFamily="34" charset="0"/>
                        <a:ea typeface="Batang"/>
                        <a:cs typeface="Times New Roman" panose="02020603050405020304" pitchFamily="18" charset="0"/>
                      </a:endParaRPr>
                    </a:p>
                  </a:txBody>
                  <a:tcPr marL="24765" marR="24765" marT="24762" marB="24762">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635036">
                <a:tc>
                  <a:txBody>
                    <a:bodyPr/>
                    <a:lstStyle/>
                    <a:p>
                      <a:pPr algn="l" fontAlgn="base">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Batang"/>
                        <a:cs typeface="Times New Roman" panose="02020603050405020304" pitchFamily="18" charset="0"/>
                      </a:endParaRPr>
                    </a:p>
                    <a:p>
                      <a:pPr algn="l" fontAlgn="base">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Male: Female </a:t>
                      </a:r>
                      <a:r>
                        <a:rPr lang="en-ZA" sz="1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Ratio</a:t>
                      </a:r>
                      <a:endParaRPr lang="en-ZA" sz="1200" dirty="0">
                        <a:effectLst/>
                        <a:latin typeface="Calibri" panose="020F0502020204030204" pitchFamily="34" charset="0"/>
                        <a:ea typeface="Batang"/>
                        <a:cs typeface="Times New Roman" panose="02020603050405020304" pitchFamily="18" charset="0"/>
                      </a:endParaRPr>
                    </a:p>
                  </a:txBody>
                  <a:tcPr marT="45714" marB="4571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Bef>
                          <a:spcPts val="300"/>
                        </a:spcBef>
                        <a:spcAft>
                          <a:spcPts val="300"/>
                        </a:spcAft>
                      </a:pPr>
                      <a:endParaRPr lang="en-Z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5000"/>
                        </a:lnSpc>
                        <a:spcBef>
                          <a:spcPts val="300"/>
                        </a:spcBef>
                        <a:spcAft>
                          <a:spcPts val="300"/>
                        </a:spcAft>
                      </a:pPr>
                      <a:r>
                        <a:rPr lang="en-ZA" sz="1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M:F </a:t>
                      </a: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1:0.8</a:t>
                      </a:r>
                      <a:endParaRPr lang="en-ZA" sz="1200" dirty="0">
                        <a:effectLst/>
                        <a:latin typeface="Calibri" panose="020F0502020204030204" pitchFamily="34" charset="0"/>
                        <a:ea typeface="Batang"/>
                        <a:cs typeface="Times New Roman" panose="02020603050405020304" pitchFamily="18" charset="0"/>
                      </a:endParaRPr>
                    </a:p>
                  </a:txBody>
                  <a:tcPr marL="68580" marR="68580"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a:t>
                      </a:r>
                    </a:p>
                    <a:p>
                      <a:pPr algn="ctr" fontAlgn="base">
                        <a:lnSpc>
                          <a:spcPct val="130000"/>
                        </a:lnSpc>
                        <a:spcBef>
                          <a:spcPts val="300"/>
                        </a:spcBef>
                        <a:spcAft>
                          <a:spcPts val="300"/>
                        </a:spcAft>
                      </a:pPr>
                      <a:r>
                        <a:rPr lang="en-ZA" sz="1200" dirty="0" smtClean="0">
                          <a:effectLst/>
                          <a:latin typeface="Calibri" panose="020F0502020204030204" pitchFamily="34" charset="0"/>
                          <a:ea typeface="Batang"/>
                          <a:cs typeface="Calibri" panose="020F0502020204030204" pitchFamily="34" charset="0"/>
                        </a:rPr>
                        <a:t>This target</a:t>
                      </a:r>
                      <a:r>
                        <a:rPr lang="en-ZA" sz="1200" baseline="0" dirty="0" smtClean="0">
                          <a:effectLst/>
                          <a:latin typeface="Calibri" panose="020F0502020204030204" pitchFamily="34" charset="0"/>
                          <a:ea typeface="Batang"/>
                          <a:cs typeface="Calibri" panose="020F0502020204030204" pitchFamily="34" charset="0"/>
                        </a:rPr>
                        <a:t> </a:t>
                      </a:r>
                      <a:r>
                        <a:rPr lang="en-ZA" sz="1200" dirty="0" smtClean="0">
                          <a:effectLst/>
                          <a:latin typeface="Calibri" panose="020F0502020204030204" pitchFamily="34" charset="0"/>
                          <a:ea typeface="Batang"/>
                          <a:cs typeface="Calibri" panose="020F0502020204030204" pitchFamily="34" charset="0"/>
                        </a:rPr>
                        <a:t>was slightly under-achieved due to the slow staff turn-over as SANParks remains an employer of choice.</a:t>
                      </a:r>
                      <a:endParaRPr lang="en-ZA" sz="1200" dirty="0">
                        <a:effectLst/>
                        <a:latin typeface="Calibri" panose="020F0502020204030204" pitchFamily="34" charset="0"/>
                        <a:ea typeface="Batang"/>
                        <a:cs typeface="Calibri" panose="020F0502020204030204" pitchFamily="34" charset="0"/>
                      </a:endParaRPr>
                    </a:p>
                  </a:txBody>
                  <a:tcPr marL="68580" marR="68580" marT="9524"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5"/>
                  </a:ext>
                </a:extLst>
              </a:tr>
              <a:tr h="635036">
                <a:tc>
                  <a:txBody>
                    <a:bodyPr/>
                    <a:lstStyle/>
                    <a:p>
                      <a:pPr fontAlgn="base">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Employees Meeting Minimum Educational Requirements  </a:t>
                      </a:r>
                      <a:endParaRPr lang="en-ZA" sz="1200" dirty="0">
                        <a:effectLst/>
                        <a:latin typeface="Calibri" panose="020F0502020204030204" pitchFamily="34" charset="0"/>
                        <a:ea typeface="Batang"/>
                        <a:cs typeface="Calibri" panose="020F0502020204030204" pitchFamily="34" charset="0"/>
                      </a:endParaRPr>
                    </a:p>
                    <a:p>
                      <a:pPr fontAlgn="base">
                        <a:lnSpc>
                          <a:spcPct val="107000"/>
                        </a:lnSpc>
                        <a:spcAft>
                          <a:spcPts val="0"/>
                        </a:spcAft>
                      </a:pP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and Upper)</a:t>
                      </a:r>
                      <a:endParaRPr lang="en-ZA" sz="1200" dirty="0">
                        <a:effectLst/>
                        <a:latin typeface="Calibri" panose="020F0502020204030204" pitchFamily="34" charset="0"/>
                        <a:ea typeface="Batang"/>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Bef>
                          <a:spcPts val="300"/>
                        </a:spcBef>
                        <a:spcAft>
                          <a:spcPts val="300"/>
                        </a:spcAft>
                      </a:pPr>
                      <a:endParaRPr lang="en-ZA"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fontAlgn="base">
                        <a:lnSpc>
                          <a:spcPct val="115000"/>
                        </a:lnSpc>
                        <a:spcBef>
                          <a:spcPts val="300"/>
                        </a:spcBef>
                        <a:spcAft>
                          <a:spcPts val="300"/>
                        </a:spcAft>
                      </a:pPr>
                      <a:r>
                        <a:rPr lang="en-ZA"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kern="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r>
                        <a:rPr lang="en-ZA"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1200" dirty="0">
                        <a:effectLst/>
                        <a:latin typeface="Calibri" panose="020F0502020204030204" pitchFamily="34" charset="0"/>
                        <a:ea typeface="Batang"/>
                        <a:cs typeface="Calibri" panose="020F0502020204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 ( 667/891)</a:t>
                      </a: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635036">
                <a:tc>
                  <a:txBody>
                    <a:bodyPr/>
                    <a:lstStyle/>
                    <a:p>
                      <a:pPr fontAlgn="base">
                        <a:lnSpc>
                          <a:spcPct val="107000"/>
                        </a:lnSpc>
                        <a:spcAft>
                          <a:spcPts val="0"/>
                        </a:spcAft>
                      </a:pPr>
                      <a:endPar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payroll spent on the Skills Development Programme</a:t>
                      </a:r>
                      <a:endParaRPr lang="en-ZA" sz="1200" dirty="0">
                        <a:effectLst/>
                        <a:latin typeface="Calibri" panose="020F0502020204030204" pitchFamily="34" charset="0"/>
                        <a:ea typeface="Batang"/>
                        <a:cs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nSpc>
                          <a:spcPct val="107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nSpc>
                          <a:spcPct val="107000"/>
                        </a:lnSpc>
                        <a:spcAft>
                          <a:spcPts val="0"/>
                        </a:spcAft>
                      </a:pPr>
                      <a:r>
                        <a:rPr lang="en-Z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1.30% </a:t>
                      </a:r>
                      <a:endParaRPr lang="en-ZA" sz="1200" dirty="0">
                        <a:effectLst/>
                        <a:latin typeface="Calibri" panose="020F0502020204030204" pitchFamily="34" charset="0"/>
                        <a:ea typeface="Batang"/>
                        <a:cs typeface="Calibri" panose="020F0502020204030204" pitchFamily="34" charset="0"/>
                      </a:endParaRPr>
                    </a:p>
                  </a:txBody>
                  <a:tcPr marL="24765" marR="24765" marT="24765" marB="24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200" b="1" dirty="0" smtClean="0">
                        <a:effectLst/>
                        <a:latin typeface="Calibri" panose="020F0502020204030204" pitchFamily="34" charset="0"/>
                        <a:ea typeface="Batang"/>
                        <a:cs typeface="Calibri" panose="020F0502020204030204" pitchFamily="34" charset="0"/>
                      </a:endParaRPr>
                    </a:p>
                    <a:p>
                      <a:pPr algn="ctr">
                        <a:lnSpc>
                          <a:spcPct val="107000"/>
                        </a:lnSpc>
                        <a:spcAft>
                          <a:spcPts val="0"/>
                        </a:spcAft>
                      </a:pPr>
                      <a:r>
                        <a:rPr lang="en-GB" sz="1200" b="1" dirty="0" smtClean="0">
                          <a:effectLst/>
                          <a:latin typeface="Calibri" panose="020F0502020204030204" pitchFamily="34" charset="0"/>
                          <a:ea typeface="Batang"/>
                          <a:cs typeface="Calibri" panose="020F0502020204030204" pitchFamily="34" charset="0"/>
                        </a:rPr>
                        <a:t>1.86</a:t>
                      </a:r>
                      <a:r>
                        <a:rPr lang="en-GB" sz="1200" b="1" dirty="0">
                          <a:effectLst/>
                          <a:latin typeface="Calibri" panose="020F0502020204030204" pitchFamily="34" charset="0"/>
                          <a:ea typeface="Batang"/>
                          <a:cs typeface="Calibri" panose="020F0502020204030204" pitchFamily="34" charset="0"/>
                        </a:rPr>
                        <a:t>%</a:t>
                      </a:r>
                      <a:endParaRPr lang="en-ZA" sz="1200" dirty="0">
                        <a:effectLst/>
                        <a:latin typeface="Calibri" panose="020F0502020204030204" pitchFamily="34" charset="0"/>
                        <a:ea typeface="Batang"/>
                        <a:cs typeface="Calibri" panose="020F0502020204030204" pitchFamily="34" charset="0"/>
                      </a:endParaRPr>
                    </a:p>
                    <a:p>
                      <a:pPr algn="ctr">
                        <a:lnSpc>
                          <a:spcPct val="107000"/>
                        </a:lnSpc>
                        <a:spcAft>
                          <a:spcPts val="0"/>
                        </a:spcAft>
                      </a:pPr>
                      <a:r>
                        <a:rPr lang="en-GB" sz="1200" b="1" dirty="0">
                          <a:effectLst/>
                          <a:latin typeface="Calibri" panose="020F0502020204030204" pitchFamily="34" charset="0"/>
                          <a:ea typeface="Batang"/>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ctr">
                        <a:lnSpc>
                          <a:spcPct val="107000"/>
                        </a:lnSpc>
                        <a:spcAft>
                          <a:spcPts val="0"/>
                        </a:spcAft>
                      </a:pPr>
                      <a:r>
                        <a:rPr lang="en-GB" sz="1200" b="1" dirty="0">
                          <a:effectLst/>
                          <a:latin typeface="Calibri" panose="020F0502020204030204" pitchFamily="34" charset="0"/>
                          <a:ea typeface="Batang"/>
                          <a:cs typeface="Calibri" panose="020F0502020204030204" pitchFamily="34" charset="0"/>
                        </a:rPr>
                        <a:t>(17,484,216.31) of payroll spent (SANParks payroll R940, 556, 535). Target achieved</a:t>
                      </a:r>
                      <a:endParaRPr lang="en-ZA" sz="1200" dirty="0">
                        <a:effectLst/>
                        <a:latin typeface="Calibri" panose="020F0502020204030204" pitchFamily="34" charset="0"/>
                        <a:ea typeface="Batang"/>
                        <a:cs typeface="Calibri" panose="020F0502020204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25</a:t>
            </a:fld>
            <a:endParaRPr lang="en-US" altLang="en-US" dirty="0"/>
          </a:p>
        </p:txBody>
      </p:sp>
    </p:spTree>
    <p:extLst>
      <p:ext uri="{BB962C8B-B14F-4D97-AF65-F5344CB8AC3E}">
        <p14:creationId xmlns:p14="http://schemas.microsoft.com/office/powerpoint/2010/main" xmlns="" val="1213679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1800" b="1" dirty="0">
                <a:solidFill>
                  <a:srgbClr val="00B050"/>
                </a:solidFill>
                <a:latin typeface="Arial" panose="020B0604020202020204" pitchFamily="34" charset="0"/>
              </a:rPr>
              <a:t>GOAL 4: EFFECTIVE RESOURCE UTILISATION AND GOOD </a:t>
            </a:r>
            <a:r>
              <a:rPr lang="en-US" sz="1800" b="1" dirty="0" smtClean="0">
                <a:solidFill>
                  <a:srgbClr val="00B050"/>
                </a:solidFill>
                <a:latin typeface="Arial" panose="020B0604020202020204" pitchFamily="34" charset="0"/>
              </a:rPr>
              <a:t/>
            </a:r>
            <a:br>
              <a:rPr lang="en-US" sz="1800" b="1" dirty="0" smtClean="0">
                <a:solidFill>
                  <a:srgbClr val="00B050"/>
                </a:solidFill>
                <a:latin typeface="Arial" panose="020B0604020202020204" pitchFamily="34" charset="0"/>
              </a:rPr>
            </a:br>
            <a:r>
              <a:rPr lang="en-US" sz="1800" b="1" dirty="0" smtClean="0">
                <a:solidFill>
                  <a:srgbClr val="00B050"/>
                </a:solidFill>
                <a:latin typeface="Arial" panose="020B0604020202020204" pitchFamily="34" charset="0"/>
              </a:rPr>
              <a:t>GOVERNANCE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148181729"/>
              </p:ext>
            </p:extLst>
          </p:nvPr>
        </p:nvGraphicFramePr>
        <p:xfrm>
          <a:off x="152401" y="734124"/>
          <a:ext cx="8839200" cy="5067453"/>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31402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10: Conducive Working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2803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381217">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Staff Turnover</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5%</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68580" marR="68580" marT="952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The staff turnover is at 1.09 %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68580" marR="68580" marT="9526"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350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Success Rate at CCMA</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85%</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Arial" panose="020B0604020202020204" pitchFamily="34" charset="0"/>
                      </a:endParaRPr>
                    </a:p>
                  </a:txBody>
                  <a:tcPr marL="68580" marR="68580" marT="952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100% ( 14/14)</a:t>
                      </a:r>
                      <a:endPar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Arial" panose="020B060402020202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Three (3) were ruled in favour of SANParks, Seven (7) case were withdrawn by the Applicants, Three (3) were settled; and One (1) closed</a:t>
                      </a:r>
                    </a:p>
                    <a:p>
                      <a:pPr marL="0" marR="0" lvl="0" indent="0" algn="l" defTabSz="914400" rtl="0" eaLnBrk="1" fontAlgn="base" latinLnBrk="0" hangingPunct="1">
                        <a:lnSpc>
                          <a:spcPct val="107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Arial" panose="020B0604020202020204" pitchFamily="34" charset="0"/>
                      </a:endParaRPr>
                    </a:p>
                  </a:txBody>
                  <a:tcPr marL="68580" marR="68580" marT="9526"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6350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reduction in average number of sick leave days taken annually per capita</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ts val="300"/>
                        </a:spcBef>
                        <a:spcAft>
                          <a:spcPts val="30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2% reduction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Arial" panose="020B0604020202020204" pitchFamily="34"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Arial" panose="020B0604020202020204" pitchFamily="34" charset="0"/>
                      </a:endParaRPr>
                    </a:p>
                  </a:txBody>
                  <a:tcPr marL="68580" marR="68580" marT="952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0.42%</a:t>
                      </a:r>
                      <a:endPar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68580" marR="68580" marT="9526"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423665">
                <a:tc gridSpan="3">
                  <a:txBody>
                    <a:bodyPr/>
                    <a:lstStyle/>
                    <a:p>
                      <a:pPr algn="just">
                        <a:lnSpc>
                          <a:spcPct val="100000"/>
                        </a:lnSpc>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Strategic Objective 11: Optimised Business Processes and Knowledge Management Systems</a:t>
                      </a:r>
                      <a:r>
                        <a:rPr lang="en-ZA" sz="1200" b="0" kern="1200" dirty="0" smtClean="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35036">
                <a:tc>
                  <a:txBody>
                    <a:bodyPr/>
                    <a:lstStyle/>
                    <a:p>
                      <a:pPr>
                        <a:lnSpc>
                          <a:spcPct val="106000"/>
                        </a:lnSpc>
                        <a:spcAft>
                          <a:spcPts val="0"/>
                        </a:spcAft>
                      </a:pPr>
                      <a:r>
                        <a:rPr lang="en-ZA" sz="1200" b="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Number of ICT Strategy projects implemented</a:t>
                      </a:r>
                      <a:endParaRPr lang="en-ZA" sz="1200" b="0" dirty="0">
                        <a:effectLst/>
                        <a:latin typeface="Calibri" panose="020F0502020204030204" pitchFamily="34" charset="0"/>
                        <a:ea typeface="Batang"/>
                        <a:cs typeface="Calibri" panose="020F0502020204030204" pitchFamily="34" charset="0"/>
                      </a:endParaRPr>
                    </a:p>
                  </a:txBody>
                  <a:tcPr marL="24761" marR="24761" marT="24760" marB="2476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4</a:t>
                      </a:r>
                      <a:endParaRPr lang="en-ZA" sz="1200" dirty="0">
                        <a:effectLst/>
                        <a:latin typeface="Calibri" panose="020F0502020204030204" pitchFamily="34" charset="0"/>
                        <a:ea typeface="Batang"/>
                        <a:cs typeface="Calibri" panose="020F0502020204030204" pitchFamily="34" charset="0"/>
                      </a:endParaRPr>
                    </a:p>
                  </a:txBody>
                  <a:tcPr marL="24761" marR="24761" marT="24760" marB="24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cumulative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ICT strategic initiative Implemented.</a:t>
                      </a:r>
                      <a:endParaRPr lang="en-ZA" sz="1200" dirty="0">
                        <a:effectLst/>
                        <a:latin typeface="Calibri" panose="020F0502020204030204" pitchFamily="34" charset="0"/>
                        <a:ea typeface="Batang"/>
                        <a:cs typeface="Calibri" panose="020F0502020204030204" pitchFamily="34" charset="0"/>
                      </a:endParaRPr>
                    </a:p>
                  </a:txBody>
                  <a:tcPr marL="68568" marR="68568" marT="9524"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r h="635036">
                <a:tc>
                  <a:txBody>
                    <a:bodyPr/>
                    <a:lstStyle/>
                    <a:p>
                      <a:pPr>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nSpc>
                          <a:spcPct val="106000"/>
                        </a:lnSpc>
                        <a:spcAft>
                          <a:spcPts val="0"/>
                        </a:spcAft>
                      </a:pPr>
                      <a:r>
                        <a:rPr lang="en-ZA" sz="1200" b="1"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Total number of business processes reviewed</a:t>
                      </a:r>
                      <a:endParaRPr lang="en-ZA" sz="1200" dirty="0">
                        <a:effectLst/>
                        <a:latin typeface="Calibri" panose="020F0502020204030204" pitchFamily="34" charset="0"/>
                        <a:ea typeface="Batang"/>
                        <a:cs typeface="Calibri" panose="020F0502020204030204" pitchFamily="34" charset="0"/>
                      </a:endParaRPr>
                    </a:p>
                  </a:txBody>
                  <a:tcPr marL="24761" marR="24761" marT="24760" marB="2476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nSpc>
                          <a:spcPct val="106000"/>
                        </a:lnSpc>
                        <a:spcAft>
                          <a:spcPts val="0"/>
                        </a:spcAft>
                      </a:pPr>
                      <a:r>
                        <a:rPr lang="en-ZA" sz="1200" kern="1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n-ZA" sz="1200" dirty="0">
                        <a:effectLst/>
                        <a:latin typeface="Calibri" panose="020F0502020204030204" pitchFamily="34" charset="0"/>
                        <a:ea typeface="Batang"/>
                        <a:cs typeface="Calibri" panose="020F0502020204030204" pitchFamily="34" charset="0"/>
                      </a:endParaRPr>
                    </a:p>
                    <a:p>
                      <a:pPr algn="ctr">
                        <a:lnSpc>
                          <a:spcPct val="106000"/>
                        </a:lnSpc>
                        <a:spcAft>
                          <a:spcPts val="0"/>
                        </a:spcAft>
                      </a:pPr>
                      <a:r>
                        <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Mapped=4 </a:t>
                      </a:r>
                    </a:p>
                    <a:p>
                      <a:pPr algn="ctr">
                        <a:lnSpc>
                          <a:spcPct val="106000"/>
                        </a:lnSpc>
                        <a:spcAft>
                          <a:spcPts val="0"/>
                        </a:spcAft>
                      </a:pPr>
                      <a:endPar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lnSpc>
                          <a:spcPct val="106000"/>
                        </a:lnSpc>
                        <a:spcAft>
                          <a:spcPts val="0"/>
                        </a:spcAft>
                      </a:pPr>
                      <a:r>
                        <a:rPr lang="en-ZA" sz="1200" kern="1200" dirty="0" smtClean="0">
                          <a:solidFill>
                            <a:srgbClr val="000000"/>
                          </a:solidFill>
                          <a:effectLst/>
                          <a:latin typeface="Calibri" panose="020F0502020204030204" pitchFamily="34" charset="0"/>
                          <a:ea typeface="Arial" panose="020B0604020202020204" pitchFamily="34" charset="0"/>
                          <a:cs typeface="Calibri" panose="020F0502020204030204" pitchFamily="34" charset="0"/>
                        </a:rPr>
                        <a:t>Automated=4</a:t>
                      </a:r>
                      <a:endParaRPr lang="en-ZA" sz="1200" dirty="0">
                        <a:effectLst/>
                        <a:latin typeface="Calibri" panose="020F0502020204030204" pitchFamily="34" charset="0"/>
                        <a:ea typeface="Batang"/>
                        <a:cs typeface="Calibri" panose="020F0502020204030204" pitchFamily="34" charset="0"/>
                      </a:endParaRPr>
                    </a:p>
                  </a:txBody>
                  <a:tcPr marL="24761" marR="24761" marT="24760" marB="24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0"/>
                        </a:spcAft>
                      </a:pPr>
                      <a:endPar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l">
                        <a:lnSpc>
                          <a:spcPct val="106000"/>
                        </a:lnSpc>
                        <a:spcAft>
                          <a:spcPts val="0"/>
                        </a:spcAft>
                      </a:pPr>
                      <a:endPar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l">
                        <a:lnSpc>
                          <a:spcPct val="106000"/>
                        </a:lnSpc>
                        <a:spcAft>
                          <a:spcPts val="0"/>
                        </a:spcAft>
                      </a:pP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r>
                        <a:rPr lang="en-ZA" sz="1200" b="1" kern="1200" baseline="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Business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a:t>
                      </a: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were Mapped and 4  </a:t>
                      </a:r>
                      <a:r>
                        <a:rPr lang="en-ZA" sz="12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Business Process </a:t>
                      </a:r>
                      <a:r>
                        <a:rPr lang="en-ZA" sz="1200" b="1"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were Automated</a:t>
                      </a:r>
                      <a:endParaRPr lang="en-ZA" sz="1200" dirty="0">
                        <a:effectLst/>
                        <a:latin typeface="Calibri" panose="020F0502020204030204" pitchFamily="34" charset="0"/>
                        <a:ea typeface="Batang"/>
                        <a:cs typeface="Calibri" panose="020F0502020204030204" pitchFamily="34" charset="0"/>
                      </a:endParaRPr>
                    </a:p>
                  </a:txBody>
                  <a:tcPr marL="68568" marR="68568" marT="9524"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26</a:t>
            </a:fld>
            <a:endParaRPr lang="en-US" altLang="en-US" dirty="0"/>
          </a:p>
        </p:txBody>
      </p:sp>
    </p:spTree>
    <p:extLst>
      <p:ext uri="{BB962C8B-B14F-4D97-AF65-F5344CB8AC3E}">
        <p14:creationId xmlns:p14="http://schemas.microsoft.com/office/powerpoint/2010/main" xmlns="" val="3518654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1800" b="1" dirty="0">
                <a:solidFill>
                  <a:srgbClr val="00B050"/>
                </a:solidFill>
                <a:latin typeface="Arial" panose="020B0604020202020204" pitchFamily="34" charset="0"/>
              </a:rPr>
              <a:t>GOAL 4: EFFECTIVE RESOURCE UTILISATION AND GOOD </a:t>
            </a:r>
            <a:r>
              <a:rPr lang="en-US" sz="1800" b="1" dirty="0" smtClean="0">
                <a:solidFill>
                  <a:srgbClr val="00B050"/>
                </a:solidFill>
                <a:latin typeface="Arial" panose="020B0604020202020204" pitchFamily="34" charset="0"/>
              </a:rPr>
              <a:t/>
            </a:r>
            <a:br>
              <a:rPr lang="en-US" sz="1800" b="1" dirty="0" smtClean="0">
                <a:solidFill>
                  <a:srgbClr val="00B050"/>
                </a:solidFill>
                <a:latin typeface="Arial" panose="020B0604020202020204" pitchFamily="34" charset="0"/>
              </a:rPr>
            </a:br>
            <a:r>
              <a:rPr lang="en-US" sz="1800" b="1" dirty="0" smtClean="0">
                <a:solidFill>
                  <a:srgbClr val="00B050"/>
                </a:solidFill>
                <a:latin typeface="Arial" panose="020B0604020202020204" pitchFamily="34" charset="0"/>
              </a:rPr>
              <a:t>GOVERNANCE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325270005"/>
              </p:ext>
            </p:extLst>
          </p:nvPr>
        </p:nvGraphicFramePr>
        <p:xfrm>
          <a:off x="69850" y="762000"/>
          <a:ext cx="8839200" cy="5914254"/>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31402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12 : Accountable Corporate Governance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2803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35036">
                <a:tc>
                  <a:txBody>
                    <a:bodyPr/>
                    <a:lstStyle/>
                    <a:p>
                      <a:endParaRPr lang="en-ZA" sz="1200" b="1" dirty="0" smtClean="0">
                        <a:effectLst/>
                        <a:latin typeface="Calibri" panose="020F0502020204030204" pitchFamily="34" charset="0"/>
                        <a:ea typeface="Calibri"/>
                        <a:cs typeface="Calibri" panose="020F0502020204030204" pitchFamily="34" charset="0"/>
                      </a:endParaRPr>
                    </a:p>
                    <a:p>
                      <a:r>
                        <a:rPr lang="en-ZA" sz="1200" b="1" dirty="0" smtClean="0">
                          <a:effectLst/>
                          <a:latin typeface="Calibri" panose="020F0502020204030204" pitchFamily="34" charset="0"/>
                          <a:ea typeface="Calibri"/>
                          <a:cs typeface="Calibri" panose="020F0502020204030204" pitchFamily="34" charset="0"/>
                        </a:rPr>
                        <a:t>% Compliance with Governance Requirements</a:t>
                      </a:r>
                      <a:endParaRPr lang="en-ZA" sz="1200" kern="1200" dirty="0">
                        <a:solidFill>
                          <a:schemeClr val="dk1"/>
                        </a:solidFill>
                        <a:effectLst/>
                        <a:latin typeface="Calibri" panose="020F0502020204030204" pitchFamily="34" charset="0"/>
                        <a:ea typeface="+mn-ea"/>
                        <a:cs typeface="Calibri" panose="020F0502020204030204" pitchFamily="34" charset="0"/>
                      </a:endParaRPr>
                    </a:p>
                  </a:txBody>
                  <a:tcPr marL="91432" marR="91432" marT="45681" marB="45681">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en-ZA" sz="1200" dirty="0">
                          <a:effectLst/>
                          <a:latin typeface="Calibri" panose="020F0502020204030204" pitchFamily="34" charset="0"/>
                          <a:ea typeface="Calibri"/>
                          <a:cs typeface="Calibri" panose="020F0502020204030204" pitchFamily="34" charset="0"/>
                        </a:rPr>
                        <a:t> </a:t>
                      </a:r>
                      <a:endParaRPr lang="en-ZA" sz="1200" dirty="0" smtClean="0">
                        <a:effectLst/>
                        <a:latin typeface="Calibri" panose="020F0502020204030204" pitchFamily="34" charset="0"/>
                        <a:ea typeface="Calibri"/>
                        <a:cs typeface="Calibri" panose="020F0502020204030204" pitchFamily="34" charset="0"/>
                      </a:endParaRPr>
                    </a:p>
                    <a:p>
                      <a:pPr algn="ctr">
                        <a:lnSpc>
                          <a:spcPct val="115000"/>
                        </a:lnSpc>
                        <a:spcBef>
                          <a:spcPts val="300"/>
                        </a:spcBef>
                        <a:spcAft>
                          <a:spcPts val="300"/>
                        </a:spcAft>
                      </a:pPr>
                      <a:r>
                        <a:rPr lang="en-ZA" sz="1200" dirty="0" smtClean="0">
                          <a:effectLst/>
                          <a:latin typeface="Calibri" panose="020F0502020204030204" pitchFamily="34" charset="0"/>
                          <a:ea typeface="Calibri"/>
                          <a:cs typeface="Calibri" panose="020F0502020204030204" pitchFamily="34" charset="0"/>
                        </a:rPr>
                        <a:t>100</a:t>
                      </a:r>
                      <a:r>
                        <a:rPr lang="en-ZA" sz="1200" dirty="0">
                          <a:effectLst/>
                          <a:latin typeface="Calibri" panose="020F0502020204030204" pitchFamily="34" charset="0"/>
                          <a:ea typeface="Calibri"/>
                          <a:cs typeface="Calibri" panose="020F0502020204030204" pitchFamily="34" charset="0"/>
                        </a:rPr>
                        <a:t>%</a:t>
                      </a: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mn-cs"/>
                        </a:rPr>
                        <a:t>100% First Draft,, 2</a:t>
                      </a:r>
                      <a:r>
                        <a:rPr kumimoji="0" lang="en-ZA" sz="1200" b="1" i="0" u="none" strike="noStrike" kern="1200" cap="none" spc="0" normalizeH="0" baseline="30000" noProof="0" dirty="0" smtClean="0">
                          <a:ln>
                            <a:noFill/>
                          </a:ln>
                          <a:solidFill>
                            <a:schemeClr val="tx1"/>
                          </a:solidFill>
                          <a:effectLst/>
                          <a:uLnTx/>
                          <a:uFillTx/>
                          <a:latin typeface="Calibri" panose="020F0502020204030204" pitchFamily="34" charset="0"/>
                          <a:ea typeface="Times New Roman" panose="02020603050405020304" pitchFamily="18" charset="0"/>
                          <a:cs typeface="+mn-cs"/>
                        </a:rPr>
                        <a:t>ND</a:t>
                      </a:r>
                      <a:r>
                        <a:rPr kumimoji="0" lang="en-ZA" sz="1200" b="1"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mn-cs"/>
                        </a:rPr>
                        <a:t> Draft  and Final 2019/20-2023/24 Strategic Plan and 2019/20 APP was submitted to DEA and parliament for tabling on time.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tx1"/>
                        </a:solidFill>
                        <a:effectLst/>
                        <a:uLnTx/>
                        <a:uFillTx/>
                        <a:latin typeface="Calibri" panose="020F0502020204030204" pitchFamily="34" charset="0"/>
                        <a:ea typeface="Batang"/>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Calibri" panose="020F0502020204030204" pitchFamily="34" charset="0"/>
                          <a:ea typeface="Batang"/>
                          <a:cs typeface="+mn-cs"/>
                        </a:rPr>
                        <a:t>2017/18 Annual report was submitted to DEA and duly tabled to Parliament. All 2018/19 Quarterly reports compiled and submitted to the Executive Authority in line with PFMA Requirements.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chemeClr val="tx1"/>
                        </a:solidFill>
                        <a:effectLst/>
                        <a:uLnTx/>
                        <a:uFillTx/>
                        <a:latin typeface="Calibri" panose="020F0502020204030204" pitchFamily="34" charset="0"/>
                        <a:ea typeface="Batang"/>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Calibri" panose="020F0502020204030204" pitchFamily="34" charset="0"/>
                          <a:ea typeface="Batang"/>
                          <a:cs typeface="+mn-cs"/>
                        </a:rPr>
                        <a:t>The Midterm Review of the 2018/19 was submitted to DEA for approval.</a:t>
                      </a:r>
                      <a:endParaRPr kumimoji="0" lang="en-ZA" sz="1400" b="0" i="0" u="none" strike="noStrike" kern="1200" cap="none" spc="0" normalizeH="0" baseline="0" noProof="0" dirty="0" smtClean="0">
                        <a:ln>
                          <a:noFill/>
                        </a:ln>
                        <a:solidFill>
                          <a:schemeClr val="tx1"/>
                        </a:solidFill>
                        <a:effectLst/>
                        <a:uLnTx/>
                        <a:uFillTx/>
                        <a:latin typeface="Arial" panose="020B0604020202020204" pitchFamily="34" charset="0"/>
                        <a:ea typeface="Batang"/>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396535">
                <a:tc gridSpan="3">
                  <a:txBody>
                    <a:bodyPr/>
                    <a:lstStyle/>
                    <a:p>
                      <a:pPr algn="just">
                        <a:lnSpc>
                          <a:spcPct val="100000"/>
                        </a:lnSpc>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Strategic Objective 13 : Financial Sustainability</a:t>
                      </a:r>
                      <a:r>
                        <a:rPr lang="en-ZA" sz="1200" b="1" kern="1200" dirty="0" smtClean="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50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Income-to-Cost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Ratio</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54" marB="24754"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01:01</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54" marB="247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rPr>
                        <a:t>The income to cost ratio is 01.21:01</a:t>
                      </a:r>
                    </a:p>
                    <a:p>
                      <a:pPr marL="0" marR="0" lvl="0" indent="0" algn="l" defTabSz="914400" rtl="0" eaLnBrk="1" fontAlgn="base" latinLnBrk="0" hangingPunct="1">
                        <a:lnSpc>
                          <a:spcPct val="107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Reason for exceeding the target.</a:t>
                      </a:r>
                      <a:r>
                        <a:rPr kumimoji="0" lang="en-ZA" altLang="en-US" sz="12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income to cost ratio is better than expected due to more revenue generated when compared to actual costs incurred.</a:t>
                      </a:r>
                      <a:endPar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68580" marR="68580" marT="9521"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190510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 Expenditure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Budget Variance</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54" marB="24754"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0%</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54" marB="247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Batang" pitchFamily="18" charset="-127"/>
                          <a:cs typeface="Times New Roman" panose="02020603050405020304" pitchFamily="18" charset="0"/>
                        </a:rPr>
                        <a:t>The expenditure variance is  - 8% </a:t>
                      </a:r>
                      <a:endPar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Reasons for achieving the target</a:t>
                      </a:r>
                      <a:r>
                        <a:rPr kumimoji="0" lang="en-ZA" altLang="en-US" sz="12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Calibri" panose="020F0502020204030204" pitchFamily="34" charset="0"/>
                          <a:ea typeface="Batang" pitchFamily="18" charset="-127"/>
                          <a:cs typeface="Calibri" panose="020F0502020204030204" pitchFamily="34" charset="0"/>
                        </a:rPr>
                        <a:t>SANParks’ total expenditure was R2, 267 billion compared to a budget of R2, 516 billion, resulting in a saving amounting to R249 million. The saving in human resources costs results from postretirement benefit obligation actuarial gain of R69, 775 million; the remainder is due to vacant posts which are yet to be filled. The reason for saving in maintenance costs is due to long procurement processes. The saving in operating costs is mainly as a result of EPWP operating costs which reflect an underspending.</a:t>
                      </a:r>
                    </a:p>
                  </a:txBody>
                  <a:tcPr marL="68580" marR="68580" marT="9521"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grpSp>
        <p:nvGrpSpPr>
          <p:cNvPr id="11" name="Group 6"/>
          <p:cNvGrpSpPr>
            <a:grpSpLocks/>
          </p:cNvGrpSpPr>
          <p:nvPr/>
        </p:nvGrpSpPr>
        <p:grpSpPr bwMode="auto">
          <a:xfrm>
            <a:off x="2368550" y="6546143"/>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Achieved</a:t>
              </a:r>
              <a:endParaRPr lang="en-US" altLang="en-US" sz="1200" dirty="0">
                <a:solidFill>
                  <a:srgbClr val="333399"/>
                </a:solidFill>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Partially achieved</a:t>
              </a:r>
              <a:endParaRPr lang="en-US" altLang="en-US" sz="1200" dirty="0">
                <a:solidFill>
                  <a:srgbClr val="333399"/>
                </a:solidFill>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27</a:t>
            </a:fld>
            <a:endParaRPr lang="en-US" altLang="en-US" dirty="0"/>
          </a:p>
        </p:txBody>
      </p:sp>
    </p:spTree>
    <p:extLst>
      <p:ext uri="{BB962C8B-B14F-4D97-AF65-F5344CB8AC3E}">
        <p14:creationId xmlns:p14="http://schemas.microsoft.com/office/powerpoint/2010/main" xmlns="" val="15651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1800" b="1" dirty="0">
                <a:solidFill>
                  <a:srgbClr val="00B050"/>
                </a:solidFill>
                <a:latin typeface="Arial" panose="020B0604020202020204" pitchFamily="34" charset="0"/>
              </a:rPr>
              <a:t>GOAL 4: EFFECTIVE RESOURCE UTILISATION AND GOOD </a:t>
            </a:r>
            <a:r>
              <a:rPr lang="en-US" sz="1800" b="1" dirty="0" smtClean="0">
                <a:solidFill>
                  <a:srgbClr val="00B050"/>
                </a:solidFill>
                <a:latin typeface="Arial" panose="020B0604020202020204" pitchFamily="34" charset="0"/>
              </a:rPr>
              <a:t/>
            </a:r>
            <a:br>
              <a:rPr lang="en-US" sz="1800" b="1" dirty="0" smtClean="0">
                <a:solidFill>
                  <a:srgbClr val="00B050"/>
                </a:solidFill>
                <a:latin typeface="Arial" panose="020B0604020202020204" pitchFamily="34" charset="0"/>
              </a:rPr>
            </a:br>
            <a:r>
              <a:rPr lang="en-US" sz="1800" b="1" dirty="0" smtClean="0">
                <a:solidFill>
                  <a:srgbClr val="00B050"/>
                </a:solidFill>
                <a:latin typeface="Arial" panose="020B0604020202020204" pitchFamily="34" charset="0"/>
              </a:rPr>
              <a:t>GOVERNANCE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888963373"/>
              </p:ext>
            </p:extLst>
          </p:nvPr>
        </p:nvGraphicFramePr>
        <p:xfrm>
          <a:off x="152401" y="734124"/>
          <a:ext cx="8839200" cy="5057386"/>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31402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13: Financial Sustainability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2803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350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Direct HR cost as %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of Total Costs</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69" marB="2476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r>
                        <a:rPr kumimoji="0" lang="en-ZA" altLang="en-US" sz="1200" b="0"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53%</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Calibri" panose="020F0502020204030204" pitchFamily="34" charset="0"/>
                      </a:endParaRPr>
                    </a:p>
                  </a:txBody>
                  <a:tcPr marL="24765" marR="24765" marT="24769" marB="247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48%</a:t>
                      </a:r>
                      <a:r>
                        <a:rPr kumimoji="0" lang="en-ZA" altLang="en-US" sz="12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txBody>
                  <a:tcPr marL="68580" marR="68580" marT="9527"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6350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Own revenue generated as % of Total Revenue</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69" marB="2476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72%</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69" marB="247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79%</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68580" marR="68580" marT="9527"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6350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Average number of days: Debtor collection</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69" marB="2476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Arial" panose="020B0604020202020204" pitchFamily="34" charset="0"/>
                      </a:endParaRPr>
                    </a:p>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r>
                        <a:rPr kumimoji="0" lang="en-ZA"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30</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Arial" panose="020B0604020202020204" pitchFamily="34" charset="0"/>
                      </a:endParaRPr>
                    </a:p>
                  </a:txBody>
                  <a:tcPr marL="24765" marR="24765" marT="24769" marB="247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endPar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6000"/>
                        </a:lnSpc>
                        <a:spcBef>
                          <a:spcPct val="0"/>
                        </a:spcBef>
                        <a:spcAft>
                          <a:spcPct val="0"/>
                        </a:spcAft>
                        <a:buClrTx/>
                        <a:buSzTx/>
                        <a:buFontTx/>
                        <a:buNone/>
                        <a:tabLst/>
                      </a:pPr>
                      <a:endPar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21 days</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68580" marR="68580" marT="9527"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63503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Average number of days: Creditor payment</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69" marB="2476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endPar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 </a:t>
                      </a:r>
                      <a:r>
                        <a:rPr kumimoji="0" lang="en-ZA" altLang="en-US" sz="1200" b="0"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Times New Roman" panose="02020603050405020304" pitchFamily="18" charset="0"/>
                        </a:rPr>
                        <a:t>30</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24765" marR="24765" marT="24769" marB="247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endPar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25 days</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Times New Roman" panose="02020603050405020304" pitchFamily="18" charset="0"/>
                      </a:endParaRPr>
                    </a:p>
                  </a:txBody>
                  <a:tcPr marL="68580" marR="68580" marT="9527"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r h="127007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6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Calibri" panose="020F0502020204030204" pitchFamily="34" charset="0"/>
                        </a:rPr>
                        <a:t>Total Revenue generated from Fundraising per annum</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Calibri" panose="020F0502020204030204" pitchFamily="34" charset="0"/>
                      </a:endParaRPr>
                    </a:p>
                  </a:txBody>
                  <a:tcPr marL="24765" marR="24765" marT="24769" marB="2476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6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Calibri" panose="020F0502020204030204" pitchFamily="34" charset="0"/>
                        </a:rPr>
                        <a:t>R50,4 million</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itchFamily="18" charset="-127"/>
                        <a:cs typeface="Calibri" panose="020F0502020204030204" pitchFamily="34" charset="0"/>
                      </a:endParaRPr>
                    </a:p>
                  </a:txBody>
                  <a:tcPr marL="24765" marR="24765" marT="24769" marB="247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R63, 148 million</a:t>
                      </a: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target was exceeded due to the following:</a:t>
                      </a:r>
                    </a:p>
                    <a:p>
                      <a:pPr marL="171450" marR="0" lvl="0" indent="-17145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ZA"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Additional human resources added to the unit. </a:t>
                      </a:r>
                    </a:p>
                    <a:p>
                      <a:pPr marL="171450" marR="0" lvl="0" indent="-17145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ZA"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Improved coordination, administration and accountability for all donations to SANParks contributed to the improved performance compared to previous financial years.</a:t>
                      </a:r>
                    </a:p>
                    <a:p>
                      <a:pPr marL="0" marR="0" lvl="0" indent="0" algn="ctr" defTabSz="914400" rtl="0" eaLnBrk="1" fontAlgn="base" latinLnBrk="0" hangingPunct="1">
                        <a:lnSpc>
                          <a:spcPct val="107000"/>
                        </a:lnSpc>
                        <a:spcBef>
                          <a:spcPct val="0"/>
                        </a:spcBef>
                        <a:spcAft>
                          <a:spcPct val="0"/>
                        </a:spcAft>
                        <a:buClrTx/>
                        <a:buSzTx/>
                        <a:buFontTx/>
                        <a:buNone/>
                        <a:tabLst/>
                      </a:pPr>
                      <a:endParaRPr kumimoji="0" lang="en-ZA" altLang="en-US"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7"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6"/>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28</a:t>
            </a:fld>
            <a:endParaRPr lang="en-US" altLang="en-US" dirty="0"/>
          </a:p>
        </p:txBody>
      </p:sp>
    </p:spTree>
    <p:extLst>
      <p:ext uri="{BB962C8B-B14F-4D97-AF65-F5344CB8AC3E}">
        <p14:creationId xmlns:p14="http://schemas.microsoft.com/office/powerpoint/2010/main" xmlns="" val="2883453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US" altLang="en-US" sz="2000" b="1" dirty="0">
                <a:solidFill>
                  <a:srgbClr val="00B050"/>
                </a:solidFill>
                <a:latin typeface="Arial" panose="020B0604020202020204" pitchFamily="34" charset="0"/>
              </a:rPr>
              <a:t>OVERALL </a:t>
            </a:r>
            <a:r>
              <a:rPr lang="en-US" altLang="en-US" sz="2000" b="1" dirty="0" smtClean="0">
                <a:solidFill>
                  <a:srgbClr val="00B050"/>
                </a:solidFill>
                <a:latin typeface="Arial" panose="020B0604020202020204" pitchFamily="34" charset="0"/>
              </a:rPr>
              <a:t>SUMMARY OF 2018/19 SANParks PERFORMANCE</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981814016"/>
              </p:ext>
            </p:extLst>
          </p:nvPr>
        </p:nvGraphicFramePr>
        <p:xfrm>
          <a:off x="457200" y="990600"/>
          <a:ext cx="8305800" cy="1049338"/>
        </p:xfrm>
        <a:graphic>
          <a:graphicData uri="http://schemas.openxmlformats.org/drawingml/2006/table">
            <a:tbl>
              <a:tblPr/>
              <a:tblGrid>
                <a:gridCol w="2390956">
                  <a:extLst>
                    <a:ext uri="{9D8B030D-6E8A-4147-A177-3AD203B41FA5}">
                      <a16:colId xmlns:a16="http://schemas.microsoft.com/office/drawing/2014/main" xmlns="" val="20000"/>
                    </a:ext>
                  </a:extLst>
                </a:gridCol>
                <a:gridCol w="2053196">
                  <a:extLst>
                    <a:ext uri="{9D8B030D-6E8A-4147-A177-3AD203B41FA5}">
                      <a16:colId xmlns:a16="http://schemas.microsoft.com/office/drawing/2014/main" xmlns="" val="20001"/>
                    </a:ext>
                  </a:extLst>
                </a:gridCol>
                <a:gridCol w="1922582">
                  <a:extLst>
                    <a:ext uri="{9D8B030D-6E8A-4147-A177-3AD203B41FA5}">
                      <a16:colId xmlns:a16="http://schemas.microsoft.com/office/drawing/2014/main" xmlns="" val="20002"/>
                    </a:ext>
                  </a:extLst>
                </a:gridCol>
                <a:gridCol w="1939066">
                  <a:extLst>
                    <a:ext uri="{9D8B030D-6E8A-4147-A177-3AD203B41FA5}">
                      <a16:colId xmlns:a16="http://schemas.microsoft.com/office/drawing/2014/main" xmlns="" val="20003"/>
                    </a:ext>
                  </a:extLst>
                </a:gridCol>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Partially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Not achieved</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extLst>
                  <a:ext uri="{0D108BD9-81ED-4DB2-BD59-A6C34878D82A}">
                    <a16:rowId xmlns:a16="http://schemas.microsoft.com/office/drawing/2014/main" xmlns="" val="10000"/>
                  </a:ext>
                </a:extLst>
              </a:tr>
              <a:tr h="6408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74% (48/65)</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9 % (6 / 65)</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17% (11/65)</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2" name="Chart 1"/>
          <p:cNvGraphicFramePr>
            <a:graphicFrameLocks/>
          </p:cNvGraphicFramePr>
          <p:nvPr>
            <p:extLst/>
          </p:nvPr>
        </p:nvGraphicFramePr>
        <p:xfrm>
          <a:off x="488950" y="2130792"/>
          <a:ext cx="8229600" cy="434620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Chart 5"/>
          <p:cNvGraphicFramePr/>
          <p:nvPr>
            <p:extLst>
              <p:ext uri="{D42A27DB-BD31-4B8C-83A1-F6EECF244321}">
                <p14:modId xmlns:p14="http://schemas.microsoft.com/office/powerpoint/2010/main" xmlns="" val="1929703951"/>
              </p:ext>
            </p:extLst>
          </p:nvPr>
        </p:nvGraphicFramePr>
        <p:xfrm>
          <a:off x="1295400" y="2420938"/>
          <a:ext cx="6172200" cy="3827462"/>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DF053C5C-E94E-4056-B424-332B4E0ABEEC}" type="slidenum">
              <a:rPr lang="en-US" altLang="en-US" smtClean="0"/>
              <a:pPr/>
              <a:t>29</a:t>
            </a:fld>
            <a:endParaRPr lang="en-US" altLang="en-US" dirty="0"/>
          </a:p>
        </p:txBody>
      </p:sp>
    </p:spTree>
    <p:extLst>
      <p:ext uri="{BB962C8B-B14F-4D97-AF65-F5344CB8AC3E}">
        <p14:creationId xmlns:p14="http://schemas.microsoft.com/office/powerpoint/2010/main" xmlns="" val="1431722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141718165"/>
              </p:ext>
            </p:extLst>
          </p:nvPr>
        </p:nvGraphicFramePr>
        <p:xfrm>
          <a:off x="152400" y="1447800"/>
          <a:ext cx="8896927" cy="4812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IPBES Motif Bar LG.png"/>
          <p:cNvPicPr>
            <a:picLocks noChangeAspect="1"/>
          </p:cNvPicPr>
          <p:nvPr/>
        </p:nvPicPr>
        <p:blipFill>
          <a:blip r:embed="rId7" cstate="print">
            <a:extLst>
              <a:ext uri="{BEBA8EAE-BF5A-486C-A8C5-ECC9F3942E4B}">
                <a14:imgProps xmlns:a14="http://schemas.microsoft.com/office/drawing/2010/main" xmlns="">
                  <a14:imgLayer r:embed="rId8">
                    <a14:imgEffect>
                      <a14:colorTemperature colorTemp="5300"/>
                    </a14:imgEffect>
                    <a14:imgEffect>
                      <a14:brightnessContrast bright="-40000" contrast="20000"/>
                    </a14:imgEffect>
                  </a14:imgLayer>
                </a14:imgProps>
              </a:ext>
            </a:extLst>
          </a:blip>
          <a:stretch>
            <a:fillRect/>
          </a:stretch>
        </p:blipFill>
        <p:spPr>
          <a:xfrm>
            <a:off x="0" y="0"/>
            <a:ext cx="8500960" cy="789146"/>
          </a:xfrm>
          <a:prstGeom prst="rect">
            <a:avLst/>
          </a:prstGeom>
          <a:solidFill>
            <a:schemeClr val="accent6">
              <a:lumMod val="50000"/>
              <a:alpha val="95000"/>
            </a:schemeClr>
          </a:solidFill>
        </p:spPr>
      </p:pic>
      <p:pic>
        <p:nvPicPr>
          <p:cNvPr id="18" name="Picture 1"/>
          <p:cNvPicPr>
            <a:picLocks noChangeAspect="1"/>
          </p:cNvPicPr>
          <p:nvPr/>
        </p:nvPicPr>
        <p:blipFill>
          <a:blip r:embed="rId9" cstate="print">
            <a:extLst>
              <a:ext uri="{BEBA8EAE-BF5A-486C-A8C5-ECC9F3942E4B}">
                <a14:imgProps xmlns:a14="http://schemas.microsoft.com/office/drawing/2010/main" xmlns="">
                  <a14:imgLayer r:embed="rId10">
                    <a14:imgEffect>
                      <a14:colorTemperature colorTemp="7200"/>
                    </a14:imgEffect>
                    <a14:imgEffect>
                      <a14:saturation sat="20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402782" y="0"/>
            <a:ext cx="741218" cy="811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itle 1"/>
          <p:cNvSpPr txBox="1">
            <a:spLocks/>
          </p:cNvSpPr>
          <p:nvPr/>
        </p:nvSpPr>
        <p:spPr>
          <a:xfrm>
            <a:off x="932874" y="76200"/>
            <a:ext cx="6393872" cy="4154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ZA" sz="3300" b="0" i="0" u="none" strike="noStrike" kern="1200" cap="none" spc="0" normalizeH="0" baseline="0" noProof="0" dirty="0" smtClean="0">
                <a:ln>
                  <a:noFill/>
                </a:ln>
                <a:solidFill>
                  <a:prstClr val="white"/>
                </a:solidFill>
                <a:effectLst/>
                <a:uLnTx/>
                <a:uFillTx/>
                <a:latin typeface="Arial Black" panose="020B0A04020102020204" pitchFamily="34" charset="0"/>
                <a:ea typeface="+mj-ea"/>
                <a:cs typeface="+mj-cs"/>
              </a:rPr>
              <a:t>SANParks </a:t>
            </a:r>
            <a:r>
              <a:rPr kumimoji="0" lang="en-ZA" sz="3300"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rPr>
              <a:t>vision &amp; mission</a:t>
            </a:r>
          </a:p>
        </p:txBody>
      </p:sp>
      <p:sp>
        <p:nvSpPr>
          <p:cNvPr id="2" name="Slide Number Placeholder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8306629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4"/>
          <p:cNvSpPr txBox="1">
            <a:spLocks noChangeArrowheads="1"/>
          </p:cNvSpPr>
          <p:nvPr/>
        </p:nvSpPr>
        <p:spPr bwMode="auto">
          <a:xfrm>
            <a:off x="1905000" y="875627"/>
            <a:ext cx="5314950" cy="147732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ZA" sz="3000" b="1" dirty="0">
                <a:solidFill>
                  <a:srgbClr val="000000"/>
                </a:solidFill>
                <a:effectLst>
                  <a:outerShdw blurRad="38100" dist="38100" dir="2700000" algn="tl">
                    <a:srgbClr val="C0C0C0"/>
                  </a:outerShdw>
                </a:effectLst>
                <a:latin typeface="Arial"/>
              </a:rPr>
              <a:t>Financial performance </a:t>
            </a:r>
            <a:r>
              <a:rPr lang="en-ZA" sz="3000" b="1" dirty="0" smtClean="0">
                <a:solidFill>
                  <a:srgbClr val="000000"/>
                </a:solidFill>
                <a:effectLst>
                  <a:outerShdw blurRad="38100" dist="38100" dir="2700000" algn="tl">
                    <a:srgbClr val="C0C0C0"/>
                  </a:outerShdw>
                </a:effectLst>
                <a:latin typeface="Arial"/>
              </a:rPr>
              <a:t>as at the end of 2018/19 Financial year</a:t>
            </a:r>
            <a:endParaRPr lang="en-GB" sz="3000" b="1" dirty="0">
              <a:solidFill>
                <a:srgbClr val="000000"/>
              </a:solidFill>
              <a:effectLst>
                <a:outerShdw blurRad="38100" dist="38100" dir="2700000" algn="tl">
                  <a:srgbClr val="C0C0C0"/>
                </a:outerShdw>
              </a:effectLst>
              <a:latin typeface="Arial"/>
            </a:endParaRPr>
          </a:p>
        </p:txBody>
      </p:sp>
      <p:sp>
        <p:nvSpPr>
          <p:cNvPr id="24579" name="Slide Number Placeholder 1"/>
          <p:cNvSpPr>
            <a:spLocks noGrp="1"/>
          </p:cNvSpPr>
          <p:nvPr>
            <p:ph type="sldNum" sz="quarter" idx="12"/>
          </p:nvPr>
        </p:nvSpPr>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defRPr/>
            </a:pPr>
            <a:fld id="{05A05223-FDED-482C-859F-3ED816D3416F}" type="slidenum">
              <a:rPr lang="en-US" altLang="en-US" sz="1050">
                <a:solidFill>
                  <a:srgbClr val="000000"/>
                </a:solidFill>
              </a:rPr>
              <a:pPr>
                <a:spcBef>
                  <a:spcPct val="0"/>
                </a:spcBef>
                <a:buFontTx/>
                <a:buNone/>
                <a:defRPr/>
              </a:pPr>
              <a:t>30</a:t>
            </a:fld>
            <a:endParaRPr lang="en-US" altLang="en-US" sz="1050">
              <a:solidFill>
                <a:srgbClr val="000000"/>
              </a:solidFill>
            </a:endParaRPr>
          </a:p>
        </p:txBody>
      </p:sp>
      <p:pic>
        <p:nvPicPr>
          <p:cNvPr id="100356" name="Picture 5" descr="http://sr.photos2.fotosearch.com/bthumb/CSP/CSP839/k8395034.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5350" y="2917825"/>
            <a:ext cx="1992313" cy="199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0357"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65725" y="3559175"/>
            <a:ext cx="1033463" cy="1273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035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63888" y="4905375"/>
            <a:ext cx="577850" cy="566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p:cNvPicPr>
            <a:picLocks noChangeAspect="1"/>
          </p:cNvPicPr>
          <p:nvPr/>
        </p:nvPicPr>
        <p:blipFill>
          <a:blip r:embed="rId7" cstate="print"/>
          <a:stretch>
            <a:fillRect/>
          </a:stretch>
        </p:blipFill>
        <p:spPr>
          <a:xfrm>
            <a:off x="8180788" y="76200"/>
            <a:ext cx="506012" cy="585267"/>
          </a:xfrm>
          <a:prstGeom prst="rect">
            <a:avLst/>
          </a:prstGeom>
        </p:spPr>
      </p:pic>
    </p:spTree>
    <p:extLst>
      <p:ext uri="{BB962C8B-B14F-4D97-AF65-F5344CB8AC3E}">
        <p14:creationId xmlns:p14="http://schemas.microsoft.com/office/powerpoint/2010/main" xmlns="" val="4227690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cstate="print"/>
          <a:stretch>
            <a:fillRect/>
          </a:stretch>
        </p:blipFill>
        <p:spPr>
          <a:xfrm>
            <a:off x="8433794" y="114890"/>
            <a:ext cx="506012" cy="585267"/>
          </a:xfrm>
          <a:prstGeom prst="rect">
            <a:avLst/>
          </a:prstGeom>
        </p:spPr>
      </p:pic>
      <p:pic>
        <p:nvPicPr>
          <p:cNvPr id="3" name="Picture 2"/>
          <p:cNvPicPr>
            <a:picLocks noChangeAspect="1"/>
          </p:cNvPicPr>
          <p:nvPr/>
        </p:nvPicPr>
        <p:blipFill>
          <a:blip r:embed="rId4" cstate="print"/>
          <a:stretch>
            <a:fillRect/>
          </a:stretch>
        </p:blipFill>
        <p:spPr>
          <a:xfrm>
            <a:off x="533400" y="495308"/>
            <a:ext cx="8229600" cy="6057892"/>
          </a:xfrm>
          <a:prstGeom prst="rect">
            <a:avLst/>
          </a:prstGeom>
        </p:spPr>
      </p:pic>
    </p:spTree>
    <p:extLst>
      <p:ext uri="{BB962C8B-B14F-4D97-AF65-F5344CB8AC3E}">
        <p14:creationId xmlns:p14="http://schemas.microsoft.com/office/powerpoint/2010/main" xmlns="" val="3763270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cstate="print"/>
          <a:stretch>
            <a:fillRect/>
          </a:stretch>
        </p:blipFill>
        <p:spPr>
          <a:xfrm>
            <a:off x="8433794" y="114890"/>
            <a:ext cx="506012" cy="585267"/>
          </a:xfrm>
          <a:prstGeom prst="rect">
            <a:avLst/>
          </a:prstGeom>
        </p:spPr>
      </p:pic>
      <p:pic>
        <p:nvPicPr>
          <p:cNvPr id="4" name="Picture 3"/>
          <p:cNvPicPr>
            <a:picLocks noChangeAspect="1"/>
          </p:cNvPicPr>
          <p:nvPr/>
        </p:nvPicPr>
        <p:blipFill>
          <a:blip r:embed="rId4" cstate="print"/>
          <a:stretch>
            <a:fillRect/>
          </a:stretch>
        </p:blipFill>
        <p:spPr>
          <a:xfrm>
            <a:off x="457200" y="380999"/>
            <a:ext cx="8077200" cy="6340475"/>
          </a:xfrm>
          <a:prstGeom prst="rect">
            <a:avLst/>
          </a:prstGeom>
        </p:spPr>
      </p:pic>
    </p:spTree>
    <p:extLst>
      <p:ext uri="{BB962C8B-B14F-4D97-AF65-F5344CB8AC3E}">
        <p14:creationId xmlns:p14="http://schemas.microsoft.com/office/powerpoint/2010/main" xmlns="" val="1844842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cstate="print"/>
          <a:stretch>
            <a:fillRect/>
          </a:stretch>
        </p:blipFill>
        <p:spPr>
          <a:xfrm>
            <a:off x="8433794" y="114890"/>
            <a:ext cx="506012" cy="585267"/>
          </a:xfrm>
          <a:prstGeom prst="rect">
            <a:avLst/>
          </a:prstGeom>
        </p:spPr>
      </p:pic>
      <p:pic>
        <p:nvPicPr>
          <p:cNvPr id="3" name="Picture 2"/>
          <p:cNvPicPr>
            <a:picLocks noChangeAspect="1"/>
          </p:cNvPicPr>
          <p:nvPr/>
        </p:nvPicPr>
        <p:blipFill>
          <a:blip r:embed="rId4" cstate="print"/>
          <a:stretch>
            <a:fillRect/>
          </a:stretch>
        </p:blipFill>
        <p:spPr>
          <a:xfrm>
            <a:off x="457200" y="423797"/>
            <a:ext cx="4191000" cy="2804403"/>
          </a:xfrm>
          <a:prstGeom prst="rect">
            <a:avLst/>
          </a:prstGeom>
        </p:spPr>
      </p:pic>
      <p:pic>
        <p:nvPicPr>
          <p:cNvPr id="5" name="Picture 4"/>
          <p:cNvPicPr>
            <a:picLocks noChangeAspect="1"/>
          </p:cNvPicPr>
          <p:nvPr/>
        </p:nvPicPr>
        <p:blipFill>
          <a:blip r:embed="rId5" cstate="print"/>
          <a:stretch>
            <a:fillRect/>
          </a:stretch>
        </p:blipFill>
        <p:spPr>
          <a:xfrm>
            <a:off x="4724400" y="1447801"/>
            <a:ext cx="4343399" cy="2971799"/>
          </a:xfrm>
          <a:prstGeom prst="rect">
            <a:avLst/>
          </a:prstGeom>
        </p:spPr>
      </p:pic>
      <p:pic>
        <p:nvPicPr>
          <p:cNvPr id="6" name="Picture 5"/>
          <p:cNvPicPr>
            <a:picLocks noChangeAspect="1"/>
          </p:cNvPicPr>
          <p:nvPr/>
        </p:nvPicPr>
        <p:blipFill>
          <a:blip r:embed="rId6" cstate="print"/>
          <a:stretch>
            <a:fillRect/>
          </a:stretch>
        </p:blipFill>
        <p:spPr>
          <a:xfrm>
            <a:off x="457199" y="3505201"/>
            <a:ext cx="4267201" cy="3216274"/>
          </a:xfrm>
          <a:prstGeom prst="rect">
            <a:avLst/>
          </a:prstGeom>
        </p:spPr>
      </p:pic>
    </p:spTree>
    <p:extLst>
      <p:ext uri="{BB962C8B-B14F-4D97-AF65-F5344CB8AC3E}">
        <p14:creationId xmlns:p14="http://schemas.microsoft.com/office/powerpoint/2010/main" xmlns="" val="1811472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B9FF72-2D2F-4ADF-B339-DC3DE1E60B36}" type="slidenum">
              <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5" name="Title 1"/>
          <p:cNvSpPr>
            <a:spLocks noGrp="1"/>
          </p:cNvSpPr>
          <p:nvPr>
            <p:ph type="title"/>
          </p:nvPr>
        </p:nvSpPr>
        <p:spPr>
          <a:xfrm>
            <a:off x="1439466" y="870347"/>
            <a:ext cx="6172200" cy="857250"/>
          </a:xfrm>
        </p:spPr>
        <p:txBody>
          <a:bodyPr/>
          <a:lstStyle/>
          <a:p>
            <a:pPr marL="257175" indent="-257175" algn="l"/>
            <a:r>
              <a:rPr lang="en-US" altLang="en-US" sz="2400" b="1" dirty="0">
                <a:solidFill>
                  <a:schemeClr val="bg1"/>
                </a:solidFill>
              </a:rPr>
              <a:t>Financial Performance – March 2019</a:t>
            </a:r>
            <a:endParaRPr lang="en-GB" altLang="en-US" sz="2400" b="1" dirty="0">
              <a:solidFill>
                <a:schemeClr val="bg1"/>
              </a:solidFill>
            </a:endParaRPr>
          </a:p>
        </p:txBody>
      </p:sp>
      <p:pic>
        <p:nvPicPr>
          <p:cNvPr id="2" name="Picture 1"/>
          <p:cNvPicPr>
            <a:picLocks noChangeAspect="1"/>
          </p:cNvPicPr>
          <p:nvPr/>
        </p:nvPicPr>
        <p:blipFill>
          <a:blip r:embed="rId3" cstate="print"/>
          <a:stretch>
            <a:fillRect/>
          </a:stretch>
        </p:blipFill>
        <p:spPr>
          <a:xfrm>
            <a:off x="8433794" y="114890"/>
            <a:ext cx="506012" cy="585267"/>
          </a:xfrm>
          <a:prstGeom prst="rect">
            <a:avLst/>
          </a:prstGeom>
        </p:spPr>
      </p:pic>
      <p:pic>
        <p:nvPicPr>
          <p:cNvPr id="4" name="Picture 3"/>
          <p:cNvPicPr>
            <a:picLocks noChangeAspect="1"/>
          </p:cNvPicPr>
          <p:nvPr/>
        </p:nvPicPr>
        <p:blipFill>
          <a:blip r:embed="rId4" cstate="print"/>
          <a:stretch>
            <a:fillRect/>
          </a:stretch>
        </p:blipFill>
        <p:spPr>
          <a:xfrm>
            <a:off x="762000" y="449845"/>
            <a:ext cx="7671793" cy="5958309"/>
          </a:xfrm>
          <a:prstGeom prst="rect">
            <a:avLst/>
          </a:prstGeom>
        </p:spPr>
      </p:pic>
    </p:spTree>
    <p:extLst>
      <p:ext uri="{BB962C8B-B14F-4D97-AF65-F5344CB8AC3E}">
        <p14:creationId xmlns:p14="http://schemas.microsoft.com/office/powerpoint/2010/main" xmlns="" val="690850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18473"/>
            <a:ext cx="9139401" cy="6876473"/>
          </a:xfrm>
          <a:prstGeom prst="rect">
            <a:avLst/>
          </a:prstGeom>
        </p:spPr>
      </p:pic>
      <p:sp>
        <p:nvSpPr>
          <p:cNvPr id="18" name="Freeform: Shape 11">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888273" y="632990"/>
            <a:ext cx="3046982" cy="1043409"/>
          </a:xfrm>
        </p:spPr>
        <p:txBody>
          <a:bodyPr>
            <a:normAutofit/>
          </a:bodyPr>
          <a:lstStyle/>
          <a:p>
            <a:r>
              <a:rPr lang="en-ZA" sz="3100"/>
              <a:t>Thank you</a:t>
            </a:r>
          </a:p>
        </p:txBody>
      </p:sp>
      <p:sp>
        <p:nvSpPr>
          <p:cNvPr id="19" name="Content Placeholder 8">
            <a:extLst>
              <a:ext uri="{FF2B5EF4-FFF2-40B4-BE49-F238E27FC236}">
                <a16:creationId xmlns:a16="http://schemas.microsoft.com/office/drawing/2014/main" xmlns="" id="{4EF36091-6469-426E-B4B7-46DE570AEE40}"/>
              </a:ext>
            </a:extLst>
          </p:cNvPr>
          <p:cNvSpPr>
            <a:spLocks noGrp="1"/>
          </p:cNvSpPr>
          <p:nvPr>
            <p:ph idx="1"/>
          </p:nvPr>
        </p:nvSpPr>
        <p:spPr>
          <a:xfrm>
            <a:off x="5062605" y="1774372"/>
            <a:ext cx="3872650" cy="2754086"/>
          </a:xfrm>
        </p:spPr>
        <p:txBody>
          <a:bodyPr anchor="t">
            <a:normAutofit/>
          </a:bodyPr>
          <a:lstStyle/>
          <a:p>
            <a:pPr marL="0" indent="0" algn="ctr">
              <a:buNone/>
            </a:pPr>
            <a:r>
              <a:rPr lang="en-US" sz="6000" b="0" dirty="0">
                <a:latin typeface="Arial Black" panose="020B0A04020102020204" pitchFamily="34" charset="0"/>
              </a:rPr>
              <a:t>THANK YOU</a:t>
            </a:r>
          </a:p>
        </p:txBody>
      </p:sp>
    </p:spTree>
    <p:extLst>
      <p:ext uri="{BB962C8B-B14F-4D97-AF65-F5344CB8AC3E}">
        <p14:creationId xmlns:p14="http://schemas.microsoft.com/office/powerpoint/2010/main" xmlns="" val="3582569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ounded Rectangle 2"/>
          <p:cNvSpPr/>
          <p:nvPr/>
        </p:nvSpPr>
        <p:spPr>
          <a:xfrm>
            <a:off x="430213" y="1387475"/>
            <a:ext cx="2770187" cy="5794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G1: Sustainable Conservation Asset</a:t>
            </a:r>
          </a:p>
        </p:txBody>
      </p:sp>
      <p:sp>
        <p:nvSpPr>
          <p:cNvPr id="4" name="Rounded Rectangle 3"/>
          <p:cNvSpPr/>
          <p:nvPr/>
        </p:nvSpPr>
        <p:spPr>
          <a:xfrm>
            <a:off x="3309938" y="1387475"/>
            <a:ext cx="2693987" cy="5794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G2: Diverse &amp; Responsible Tourism</a:t>
            </a:r>
          </a:p>
        </p:txBody>
      </p:sp>
      <p:sp>
        <p:nvSpPr>
          <p:cNvPr id="5" name="Rounded Rectangle 4"/>
          <p:cNvSpPr/>
          <p:nvPr/>
        </p:nvSpPr>
        <p:spPr>
          <a:xfrm>
            <a:off x="6186488" y="1387475"/>
            <a:ext cx="2693987" cy="57943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G3: Radical (equitable&amp; fair) Socio-Economic Transformation</a:t>
            </a:r>
          </a:p>
        </p:txBody>
      </p:sp>
      <p:sp>
        <p:nvSpPr>
          <p:cNvPr id="6" name="Rounded Rectangle 5"/>
          <p:cNvSpPr/>
          <p:nvPr/>
        </p:nvSpPr>
        <p:spPr>
          <a:xfrm>
            <a:off x="427038" y="2016125"/>
            <a:ext cx="8474075" cy="3349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G4: Effective Resource Utilisation and Good Governance</a:t>
            </a:r>
          </a:p>
        </p:txBody>
      </p:sp>
      <p:sp>
        <p:nvSpPr>
          <p:cNvPr id="7" name="Rounded Rectangle 6"/>
          <p:cNvSpPr/>
          <p:nvPr/>
        </p:nvSpPr>
        <p:spPr>
          <a:xfrm>
            <a:off x="3513138" y="2774950"/>
            <a:ext cx="2540000" cy="573088"/>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panose="020F0502020204030204"/>
                <a:ea typeface="+mn-ea"/>
                <a:cs typeface="+mn-cs"/>
              </a:rPr>
              <a:t>SO4: </a:t>
            </a: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Enhanced tourism returns</a:t>
            </a:r>
          </a:p>
        </p:txBody>
      </p:sp>
      <p:sp>
        <p:nvSpPr>
          <p:cNvPr id="8" name="Rounded Rectangle 7"/>
          <p:cNvSpPr/>
          <p:nvPr/>
        </p:nvSpPr>
        <p:spPr>
          <a:xfrm>
            <a:off x="3521075" y="3416300"/>
            <a:ext cx="2546350" cy="574675"/>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panose="020F0502020204030204"/>
                <a:ea typeface="+mn-ea"/>
                <a:cs typeface="+mn-cs"/>
              </a:rPr>
              <a:t>SO5: </a:t>
            </a: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Diversified &amp; enhanced tourism opportunities &amp; experience</a:t>
            </a:r>
          </a:p>
        </p:txBody>
      </p:sp>
      <p:sp>
        <p:nvSpPr>
          <p:cNvPr id="9" name="Rounded Rectangle 8"/>
          <p:cNvSpPr/>
          <p:nvPr/>
        </p:nvSpPr>
        <p:spPr>
          <a:xfrm>
            <a:off x="6343650" y="2838450"/>
            <a:ext cx="2540000" cy="574675"/>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panose="020F0502020204030204"/>
                <a:ea typeface="+mn-ea"/>
                <a:cs typeface="+mn-cs"/>
              </a:rPr>
              <a:t>SO6: </a:t>
            </a: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Optimised contribution to the green and blue economy</a:t>
            </a:r>
          </a:p>
        </p:txBody>
      </p:sp>
      <p:sp>
        <p:nvSpPr>
          <p:cNvPr id="10" name="Rounded Rectangle 9"/>
          <p:cNvSpPr/>
          <p:nvPr/>
        </p:nvSpPr>
        <p:spPr>
          <a:xfrm>
            <a:off x="6343650" y="3467100"/>
            <a:ext cx="2540000" cy="574675"/>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panose="020F0502020204030204"/>
                <a:ea typeface="+mn-ea"/>
                <a:cs typeface="+mn-cs"/>
              </a:rPr>
              <a:t>SO7: </a:t>
            </a: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Enhanced awareness &amp; skills</a:t>
            </a:r>
          </a:p>
        </p:txBody>
      </p:sp>
      <p:sp>
        <p:nvSpPr>
          <p:cNvPr id="11" name="Rounded Rectangle 10"/>
          <p:cNvSpPr/>
          <p:nvPr/>
        </p:nvSpPr>
        <p:spPr>
          <a:xfrm>
            <a:off x="401638" y="2779713"/>
            <a:ext cx="2622550" cy="573087"/>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panose="020F0502020204030204"/>
                <a:ea typeface="+mn-ea"/>
                <a:cs typeface="+mn-cs"/>
              </a:rPr>
              <a:t>SO1</a:t>
            </a: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 Improved representative conservation estate</a:t>
            </a:r>
          </a:p>
        </p:txBody>
      </p:sp>
      <p:sp>
        <p:nvSpPr>
          <p:cNvPr id="12" name="Rounded Rectangle 11"/>
          <p:cNvSpPr/>
          <p:nvPr/>
        </p:nvSpPr>
        <p:spPr>
          <a:xfrm>
            <a:off x="401638" y="3438525"/>
            <a:ext cx="2622550" cy="574675"/>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panose="020F0502020204030204"/>
                <a:ea typeface="+mn-ea"/>
                <a:cs typeface="+mn-cs"/>
              </a:rPr>
              <a:t>SO2: </a:t>
            </a: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Effectively managed eco-system, species &amp; cultural heritage assets</a:t>
            </a:r>
          </a:p>
        </p:txBody>
      </p:sp>
      <p:sp>
        <p:nvSpPr>
          <p:cNvPr id="15" name="Rounded Rectangle 14"/>
          <p:cNvSpPr/>
          <p:nvPr/>
        </p:nvSpPr>
        <p:spPr>
          <a:xfrm>
            <a:off x="476250" y="5343525"/>
            <a:ext cx="1611313" cy="5175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75" b="1" i="0" u="none" strike="noStrike" kern="1200" cap="none" spc="0" normalizeH="0" baseline="0" noProof="0" dirty="0">
                <a:ln>
                  <a:noFill/>
                </a:ln>
                <a:solidFill>
                  <a:prstClr val="black"/>
                </a:solidFill>
                <a:effectLst/>
                <a:uLnTx/>
                <a:uFillTx/>
                <a:latin typeface="Calibri" panose="020F0502020204030204"/>
                <a:ea typeface="+mn-ea"/>
                <a:cs typeface="+mn-cs"/>
              </a:rPr>
              <a:t>SO9</a:t>
            </a:r>
            <a:r>
              <a:rPr kumimoji="0" lang="en-ZA" sz="975" b="0" i="0" u="none" strike="noStrike" kern="1200" cap="none" spc="0" normalizeH="0" baseline="0" noProof="0" dirty="0">
                <a:ln>
                  <a:noFill/>
                </a:ln>
                <a:solidFill>
                  <a:prstClr val="black"/>
                </a:solidFill>
                <a:effectLst/>
                <a:uLnTx/>
                <a:uFillTx/>
                <a:latin typeface="Calibri" panose="020F0502020204030204"/>
                <a:ea typeface="+mn-ea"/>
                <a:cs typeface="+mn-cs"/>
              </a:rPr>
              <a:t>: Adequate, appropriately skilled  transformed &amp; diverse human capital</a:t>
            </a:r>
          </a:p>
        </p:txBody>
      </p:sp>
      <p:sp>
        <p:nvSpPr>
          <p:cNvPr id="16" name="Rounded Rectangle 15"/>
          <p:cNvSpPr/>
          <p:nvPr/>
        </p:nvSpPr>
        <p:spPr>
          <a:xfrm>
            <a:off x="2181225" y="5340350"/>
            <a:ext cx="1611313" cy="5175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75" b="1" i="0" u="none" strike="noStrike" kern="1200" cap="none" spc="0" normalizeH="0" baseline="0" noProof="0" dirty="0">
                <a:ln>
                  <a:noFill/>
                </a:ln>
                <a:solidFill>
                  <a:prstClr val="black"/>
                </a:solidFill>
                <a:effectLst/>
                <a:uLnTx/>
                <a:uFillTx/>
                <a:latin typeface="Calibri" panose="020F0502020204030204"/>
                <a:ea typeface="+mn-ea"/>
                <a:cs typeface="+mn-cs"/>
              </a:rPr>
              <a:t>SO10: </a:t>
            </a:r>
            <a:r>
              <a:rPr kumimoji="0" lang="en-ZA" sz="975" b="0" i="0" u="none" strike="noStrike" kern="1200" cap="none" spc="0" normalizeH="0" baseline="0" noProof="0" dirty="0">
                <a:ln>
                  <a:noFill/>
                </a:ln>
                <a:solidFill>
                  <a:prstClr val="black"/>
                </a:solidFill>
                <a:effectLst/>
                <a:uLnTx/>
                <a:uFillTx/>
                <a:latin typeface="Calibri" panose="020F0502020204030204"/>
                <a:ea typeface="+mn-ea"/>
                <a:cs typeface="+mn-cs"/>
              </a:rPr>
              <a:t>Conducive working environment </a:t>
            </a:r>
            <a:endParaRPr kumimoji="0" lang="en-ZA" sz="975"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ounded Rectangle 16"/>
          <p:cNvSpPr/>
          <p:nvPr/>
        </p:nvSpPr>
        <p:spPr>
          <a:xfrm>
            <a:off x="3886200" y="5341938"/>
            <a:ext cx="1611313" cy="5191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75" b="1" i="0" u="none" strike="noStrike" kern="1200" cap="none" spc="0" normalizeH="0" baseline="0" noProof="0" dirty="0">
                <a:ln>
                  <a:noFill/>
                </a:ln>
                <a:solidFill>
                  <a:prstClr val="black"/>
                </a:solidFill>
                <a:effectLst/>
                <a:uLnTx/>
                <a:uFillTx/>
                <a:latin typeface="Calibri" panose="020F0502020204030204"/>
                <a:ea typeface="+mn-ea"/>
                <a:cs typeface="+mn-cs"/>
              </a:rPr>
              <a:t>SO11</a:t>
            </a:r>
            <a:r>
              <a:rPr kumimoji="0" lang="en-ZA" sz="975" b="0" i="0" u="none" strike="noStrike" kern="1200" cap="none" spc="0" normalizeH="0" baseline="0" noProof="0" dirty="0">
                <a:ln>
                  <a:noFill/>
                </a:ln>
                <a:solidFill>
                  <a:prstClr val="black"/>
                </a:solidFill>
                <a:effectLst/>
                <a:uLnTx/>
                <a:uFillTx/>
                <a:latin typeface="Calibri" panose="020F0502020204030204"/>
                <a:ea typeface="+mn-ea"/>
                <a:cs typeface="+mn-cs"/>
              </a:rPr>
              <a:t>: Optimised business processes &amp; knowledge management systems</a:t>
            </a:r>
          </a:p>
        </p:txBody>
      </p:sp>
      <p:sp>
        <p:nvSpPr>
          <p:cNvPr id="18" name="Rounded Rectangle 17"/>
          <p:cNvSpPr/>
          <p:nvPr/>
        </p:nvSpPr>
        <p:spPr>
          <a:xfrm>
            <a:off x="5597525" y="5351463"/>
            <a:ext cx="1611313" cy="5175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75" b="1" i="0" u="none" strike="noStrike" kern="1200" cap="none" spc="0" normalizeH="0" baseline="0" noProof="0" dirty="0">
                <a:ln>
                  <a:noFill/>
                </a:ln>
                <a:solidFill>
                  <a:prstClr val="black"/>
                </a:solidFill>
                <a:effectLst/>
                <a:uLnTx/>
                <a:uFillTx/>
                <a:latin typeface="Calibri" panose="020F0502020204030204"/>
                <a:ea typeface="+mn-ea"/>
                <a:cs typeface="+mn-cs"/>
              </a:rPr>
              <a:t>SO12</a:t>
            </a:r>
            <a:r>
              <a:rPr kumimoji="0" lang="en-ZA" sz="975" b="0" i="0" u="none" strike="noStrike" kern="1200" cap="none" spc="0" normalizeH="0" baseline="0" noProof="0" dirty="0">
                <a:ln>
                  <a:noFill/>
                </a:ln>
                <a:solidFill>
                  <a:prstClr val="black"/>
                </a:solidFill>
                <a:effectLst/>
                <a:uLnTx/>
                <a:uFillTx/>
                <a:latin typeface="Calibri" panose="020F0502020204030204"/>
                <a:ea typeface="+mn-ea"/>
                <a:cs typeface="+mn-cs"/>
              </a:rPr>
              <a:t>: Accountable corporate governance</a:t>
            </a:r>
          </a:p>
        </p:txBody>
      </p:sp>
      <p:sp>
        <p:nvSpPr>
          <p:cNvPr id="19" name="Rounded Rectangle 18"/>
          <p:cNvSpPr/>
          <p:nvPr/>
        </p:nvSpPr>
        <p:spPr>
          <a:xfrm>
            <a:off x="7297738" y="5343525"/>
            <a:ext cx="1611312" cy="5175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75" b="1" i="0" u="none" strike="noStrike" kern="1200" cap="none" spc="0" normalizeH="0" baseline="0" noProof="0" dirty="0">
                <a:ln>
                  <a:noFill/>
                </a:ln>
                <a:solidFill>
                  <a:prstClr val="black"/>
                </a:solidFill>
                <a:effectLst/>
                <a:uLnTx/>
                <a:uFillTx/>
                <a:latin typeface="Calibri" panose="020F0502020204030204"/>
                <a:ea typeface="+mn-ea"/>
                <a:cs typeface="+mn-cs"/>
              </a:rPr>
              <a:t>SO13</a:t>
            </a:r>
            <a:r>
              <a:rPr kumimoji="0" lang="en-ZA" sz="975" b="0" i="0" u="none" strike="noStrike" kern="1200" cap="none" spc="0" normalizeH="0" baseline="0" noProof="0" dirty="0">
                <a:ln>
                  <a:noFill/>
                </a:ln>
                <a:solidFill>
                  <a:prstClr val="black"/>
                </a:solidFill>
                <a:effectLst/>
                <a:uLnTx/>
                <a:uFillTx/>
                <a:latin typeface="Calibri" panose="020F0502020204030204"/>
                <a:ea typeface="+mn-ea"/>
                <a:cs typeface="+mn-cs"/>
              </a:rPr>
              <a:t>: Financial sustainability</a:t>
            </a:r>
          </a:p>
        </p:txBody>
      </p:sp>
      <p:sp>
        <p:nvSpPr>
          <p:cNvPr id="23" name="Rounded Rectangle 22"/>
          <p:cNvSpPr/>
          <p:nvPr/>
        </p:nvSpPr>
        <p:spPr>
          <a:xfrm>
            <a:off x="2281238" y="906463"/>
            <a:ext cx="4948237" cy="3540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white"/>
                </a:solidFill>
                <a:effectLst/>
                <a:uLnTx/>
                <a:uFillTx/>
                <a:latin typeface="Calibri" panose="020F0502020204030204"/>
                <a:ea typeface="+mn-ea"/>
                <a:cs typeface="+mn-cs"/>
              </a:rPr>
              <a:t>A sustainable National Parks system connecting society</a:t>
            </a:r>
          </a:p>
        </p:txBody>
      </p:sp>
      <p:sp>
        <p:nvSpPr>
          <p:cNvPr id="24" name="TextBox 23"/>
          <p:cNvSpPr txBox="1"/>
          <p:nvPr/>
        </p:nvSpPr>
        <p:spPr>
          <a:xfrm>
            <a:off x="3712962" y="2473381"/>
            <a:ext cx="2141099" cy="27699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solidFill>
                  <a:srgbClr val="FF0000"/>
                </a:solidFill>
                <a:effectLst/>
                <a:uLnTx/>
                <a:uFillTx/>
                <a:latin typeface="Calibri" panose="020F0502020204030204"/>
                <a:ea typeface="+mn-ea"/>
                <a:cs typeface="Arial" panose="020B0604020202020204" pitchFamily="34" charset="0"/>
              </a:rPr>
              <a:t>Responsible &amp; Diverse Tourism</a:t>
            </a:r>
          </a:p>
        </p:txBody>
      </p:sp>
      <p:sp>
        <p:nvSpPr>
          <p:cNvPr id="25" name="Rectangle 24"/>
          <p:cNvSpPr/>
          <p:nvPr/>
        </p:nvSpPr>
        <p:spPr>
          <a:xfrm>
            <a:off x="6374950" y="2486634"/>
            <a:ext cx="2712346" cy="276999"/>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solidFill>
                  <a:srgbClr val="FF0000"/>
                </a:solidFill>
                <a:effectLst/>
                <a:uLnTx/>
                <a:uFillTx/>
                <a:latin typeface="Calibri" panose="020F0502020204030204"/>
                <a:ea typeface="+mn-ea"/>
                <a:cs typeface="Arial" panose="020B0604020202020204" pitchFamily="34" charset="0"/>
              </a:rPr>
              <a:t>Radical Socio-Economic Transformation</a:t>
            </a:r>
          </a:p>
        </p:txBody>
      </p:sp>
      <p:sp>
        <p:nvSpPr>
          <p:cNvPr id="26" name="TextBox 25"/>
          <p:cNvSpPr txBox="1"/>
          <p:nvPr/>
        </p:nvSpPr>
        <p:spPr>
          <a:xfrm>
            <a:off x="652679" y="2492837"/>
            <a:ext cx="2310761" cy="27699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solidFill>
                  <a:srgbClr val="FF0000"/>
                </a:solidFill>
                <a:effectLst/>
                <a:uLnTx/>
                <a:uFillTx/>
                <a:latin typeface="Calibri" panose="020F0502020204030204"/>
                <a:ea typeface="+mn-ea"/>
                <a:cs typeface="Arial" panose="020B0604020202020204" pitchFamily="34" charset="0"/>
              </a:rPr>
              <a:t>Conservation Asset Management</a:t>
            </a:r>
          </a:p>
        </p:txBody>
      </p:sp>
      <p:sp>
        <p:nvSpPr>
          <p:cNvPr id="35" name="TextBox 34"/>
          <p:cNvSpPr txBox="1"/>
          <p:nvPr/>
        </p:nvSpPr>
        <p:spPr>
          <a:xfrm>
            <a:off x="2118617" y="5001062"/>
            <a:ext cx="5642186" cy="27699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solidFill>
                  <a:srgbClr val="70AD47">
                    <a:lumMod val="50000"/>
                  </a:srgbClr>
                </a:solidFill>
                <a:effectLst/>
                <a:uLnTx/>
                <a:uFillTx/>
                <a:latin typeface="Calibri" panose="020F0502020204030204"/>
                <a:ea typeface="+mn-ea"/>
                <a:cs typeface="Arial" panose="020B0604020202020204" pitchFamily="34" charset="0"/>
              </a:rPr>
              <a:t>Achieve synergies, effectiveness and efficiencies through systems and communication</a:t>
            </a:r>
          </a:p>
        </p:txBody>
      </p:sp>
      <p:sp>
        <p:nvSpPr>
          <p:cNvPr id="39" name="TextBox 38"/>
          <p:cNvSpPr txBox="1"/>
          <p:nvPr/>
        </p:nvSpPr>
        <p:spPr>
          <a:xfrm>
            <a:off x="1480462" y="945881"/>
            <a:ext cx="575799" cy="253916"/>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1" u="none" strike="noStrike" kern="1200" cap="none" spc="0" normalizeH="0" baseline="0" noProof="0" dirty="0">
                <a:ln/>
                <a:solidFill>
                  <a:srgbClr val="ED7D31"/>
                </a:solidFill>
                <a:effectLst/>
                <a:uLnTx/>
                <a:uFillTx/>
                <a:latin typeface="Calibri" panose="020F0502020204030204"/>
                <a:ea typeface="+mn-ea"/>
                <a:cs typeface="Arial" panose="020B0604020202020204" pitchFamily="34" charset="0"/>
              </a:rPr>
              <a:t>VISION</a:t>
            </a:r>
          </a:p>
        </p:txBody>
      </p:sp>
      <p:sp>
        <p:nvSpPr>
          <p:cNvPr id="40" name="TextBox 39"/>
          <p:cNvSpPr txBox="1"/>
          <p:nvPr/>
        </p:nvSpPr>
        <p:spPr>
          <a:xfrm>
            <a:off x="-3634" y="1549033"/>
            <a:ext cx="346249" cy="743152"/>
          </a:xfrm>
          <a:prstGeom prst="rect">
            <a:avLst/>
          </a:prstGeom>
          <a:noFill/>
        </p:spPr>
        <p:txBody>
          <a:bodyPr vert="vert270"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1" u="none" strike="noStrike" kern="1200" cap="none" spc="0" normalizeH="0" baseline="0" noProof="0" dirty="0">
                <a:ln/>
                <a:solidFill>
                  <a:srgbClr val="ED7D31"/>
                </a:solidFill>
                <a:effectLst/>
                <a:uLnTx/>
                <a:uFillTx/>
                <a:latin typeface="Calibri" panose="020F0502020204030204"/>
                <a:ea typeface="+mn-ea"/>
                <a:cs typeface="Arial" panose="020B0604020202020204" pitchFamily="34" charset="0"/>
              </a:rPr>
              <a:t>OUTCOMES</a:t>
            </a:r>
          </a:p>
        </p:txBody>
      </p:sp>
      <p:sp>
        <p:nvSpPr>
          <p:cNvPr id="41" name="TextBox 40"/>
          <p:cNvSpPr txBox="1"/>
          <p:nvPr/>
        </p:nvSpPr>
        <p:spPr>
          <a:xfrm>
            <a:off x="-34407" y="3067206"/>
            <a:ext cx="346249" cy="1309013"/>
          </a:xfrm>
          <a:prstGeom prst="rect">
            <a:avLst/>
          </a:prstGeom>
          <a:noFill/>
        </p:spPr>
        <p:txBody>
          <a:bodyPr vert="vert270" wrap="none">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1" u="none" strike="noStrike" kern="1200" cap="none" spc="0" normalizeH="0" baseline="0" noProof="0" dirty="0">
                <a:ln/>
                <a:solidFill>
                  <a:srgbClr val="ED7D31"/>
                </a:solidFill>
                <a:effectLst/>
                <a:uLnTx/>
                <a:uFillTx/>
                <a:latin typeface="Calibri" panose="020F0502020204030204"/>
                <a:ea typeface="+mn-ea"/>
                <a:cs typeface="Arial" panose="020B0604020202020204" pitchFamily="34" charset="0"/>
              </a:rPr>
              <a:t>INTERNAL PROCESSES</a:t>
            </a:r>
          </a:p>
        </p:txBody>
      </p:sp>
      <p:sp>
        <p:nvSpPr>
          <p:cNvPr id="42" name="TextBox 41"/>
          <p:cNvSpPr txBox="1"/>
          <p:nvPr/>
        </p:nvSpPr>
        <p:spPr>
          <a:xfrm>
            <a:off x="-86014" y="5186388"/>
            <a:ext cx="507831" cy="750532"/>
          </a:xfrm>
          <a:prstGeom prst="rect">
            <a:avLst/>
          </a:prstGeom>
          <a:noFill/>
        </p:spPr>
        <p:txBody>
          <a:bodyPr vert="vert27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1" i="1" u="none" strike="noStrike" kern="1200" cap="none" spc="0" normalizeH="0" baseline="0" noProof="0" dirty="0">
                <a:ln/>
                <a:solidFill>
                  <a:srgbClr val="ED7D31"/>
                </a:solidFill>
                <a:effectLst/>
                <a:uLnTx/>
                <a:uFillTx/>
                <a:latin typeface="Calibri" panose="020F0502020204030204"/>
                <a:ea typeface="+mn-ea"/>
                <a:cs typeface="Arial" panose="020B0604020202020204" pitchFamily="34" charset="0"/>
              </a:rPr>
              <a:t>LEARNING &amp; GROWTH</a:t>
            </a:r>
          </a:p>
        </p:txBody>
      </p:sp>
      <p:sp>
        <p:nvSpPr>
          <p:cNvPr id="43" name="Rectangle 42"/>
          <p:cNvSpPr/>
          <p:nvPr/>
        </p:nvSpPr>
        <p:spPr>
          <a:xfrm>
            <a:off x="296863" y="1333500"/>
            <a:ext cx="8734425" cy="1065213"/>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p:cNvSpPr/>
          <p:nvPr/>
        </p:nvSpPr>
        <p:spPr>
          <a:xfrm>
            <a:off x="306388" y="2484438"/>
            <a:ext cx="2987675" cy="2497137"/>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p:cNvSpPr/>
          <p:nvPr/>
        </p:nvSpPr>
        <p:spPr>
          <a:xfrm>
            <a:off x="3413125" y="2486025"/>
            <a:ext cx="2697163" cy="249555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p:cNvSpPr/>
          <p:nvPr/>
        </p:nvSpPr>
        <p:spPr>
          <a:xfrm>
            <a:off x="6257925" y="2479675"/>
            <a:ext cx="2773363" cy="250190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p:cNvSpPr/>
          <p:nvPr/>
        </p:nvSpPr>
        <p:spPr>
          <a:xfrm>
            <a:off x="306388" y="5264150"/>
            <a:ext cx="8724900" cy="66040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15925" y="4113213"/>
            <a:ext cx="8467725" cy="336550"/>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panose="020F0502020204030204"/>
                <a:ea typeface="+mn-ea"/>
                <a:cs typeface="+mn-cs"/>
              </a:rPr>
              <a:t>SO3</a:t>
            </a: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 Enhanced knowledge for decision making</a:t>
            </a:r>
          </a:p>
        </p:txBody>
      </p:sp>
      <p:sp>
        <p:nvSpPr>
          <p:cNvPr id="14" name="Rounded Rectangle 13"/>
          <p:cNvSpPr/>
          <p:nvPr/>
        </p:nvSpPr>
        <p:spPr>
          <a:xfrm>
            <a:off x="415925" y="4543425"/>
            <a:ext cx="8467725" cy="334963"/>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prstClr val="black"/>
                </a:solidFill>
                <a:effectLst/>
                <a:uLnTx/>
                <a:uFillTx/>
                <a:latin typeface="Calibri" panose="020F0502020204030204"/>
                <a:ea typeface="+mn-ea"/>
                <a:cs typeface="+mn-cs"/>
              </a:rPr>
              <a:t>SO8</a:t>
            </a: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 Enhanced Stakeholder Engagement </a:t>
            </a:r>
          </a:p>
        </p:txBody>
      </p:sp>
      <p:sp>
        <p:nvSpPr>
          <p:cNvPr id="33" name="Title 6"/>
          <p:cNvSpPr txBox="1">
            <a:spLocks/>
          </p:cNvSpPr>
          <p:nvPr/>
        </p:nvSpPr>
        <p:spPr>
          <a:xfrm>
            <a:off x="0" y="1"/>
            <a:ext cx="8343520" cy="772760"/>
          </a:xfrm>
          <a:prstGeom prst="rect">
            <a:avLst/>
          </a:prstGeom>
          <a:solidFill>
            <a:schemeClr val="accent6">
              <a:lumMod val="5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25" b="0" i="0" u="none" strike="noStrike" kern="1200" cap="none" spc="0" normalizeH="0" baseline="0" noProof="0" dirty="0" smtClean="0">
                <a:ln>
                  <a:noFill/>
                </a:ln>
                <a:solidFill>
                  <a:prstClr val="white"/>
                </a:solidFill>
                <a:effectLst/>
                <a:uLnTx/>
                <a:uFillTx/>
                <a:latin typeface="Arial Black" panose="020B0A04020102020204" pitchFamily="34" charset="0"/>
                <a:ea typeface="+mj-ea"/>
                <a:cs typeface="+mj-cs"/>
              </a:rPr>
              <a:t>SANPARKS STRATEGY MAP</a:t>
            </a:r>
            <a:endParaRPr kumimoji="0" lang="en-GB" sz="2025"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endParaRPr>
          </a:p>
        </p:txBody>
      </p:sp>
      <p:sp>
        <p:nvSpPr>
          <p:cNvPr id="34" name="Rectangle 33"/>
          <p:cNvSpPr/>
          <p:nvPr/>
        </p:nvSpPr>
        <p:spPr>
          <a:xfrm>
            <a:off x="244475" y="6537325"/>
            <a:ext cx="8669338" cy="36830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srgbClr val="003300"/>
                </a:solidFill>
                <a:effectLst/>
                <a:uLnTx/>
                <a:uFillTx/>
                <a:latin typeface="Calibri" panose="020F0502020204030204"/>
                <a:ea typeface="+mn-ea"/>
                <a:cs typeface="Arial" panose="020B0604020202020204" pitchFamily="34" charset="0"/>
              </a:rPr>
              <a:t>SANParks </a:t>
            </a:r>
            <a:r>
              <a:rPr lang="en-GB" altLang="en-US" b="1" dirty="0" smtClean="0">
                <a:solidFill>
                  <a:srgbClr val="003300"/>
                </a:solidFill>
                <a:latin typeface="Calibri" panose="020F0502020204030204"/>
                <a:cs typeface="Arial" panose="020B0604020202020204" pitchFamily="34" charset="0"/>
              </a:rPr>
              <a:t>Annual Report</a:t>
            </a:r>
            <a:r>
              <a:rPr kumimoji="0" lang="en-GB" altLang="en-US" sz="1800" b="1" i="0" u="none" strike="noStrike" kern="1200" cap="none" spc="0" normalizeH="0" baseline="0" noProof="0" dirty="0" smtClean="0">
                <a:ln>
                  <a:noFill/>
                </a:ln>
                <a:solidFill>
                  <a:srgbClr val="003300"/>
                </a:solidFill>
                <a:effectLst/>
                <a:uLnTx/>
                <a:uFillTx/>
                <a:latin typeface="Calibri" panose="020F0502020204030204"/>
                <a:ea typeface="+mn-ea"/>
                <a:cs typeface="Arial" panose="020B0604020202020204" pitchFamily="34" charset="0"/>
              </a:rPr>
              <a:t>                    October</a:t>
            </a:r>
            <a:r>
              <a:rPr kumimoji="0" lang="en-GB" altLang="en-US" sz="1800" b="1" i="0" u="none" strike="noStrike" kern="1200" cap="none" spc="0" normalizeH="0" noProof="0" dirty="0" smtClean="0">
                <a:ln>
                  <a:noFill/>
                </a:ln>
                <a:solidFill>
                  <a:srgbClr val="003300"/>
                </a:solidFill>
                <a:effectLst/>
                <a:uLnTx/>
                <a:uFillTx/>
                <a:latin typeface="Calibri" panose="020F0502020204030204"/>
                <a:ea typeface="+mn-ea"/>
                <a:cs typeface="Arial" panose="020B0604020202020204" pitchFamily="34" charset="0"/>
              </a:rPr>
              <a:t> </a:t>
            </a:r>
            <a:r>
              <a:rPr kumimoji="0" lang="en-GB" altLang="en-US" sz="1800" b="1" i="0" u="none" strike="noStrike" kern="1200" cap="none" spc="0" normalizeH="0" baseline="0" noProof="0" dirty="0" smtClean="0">
                <a:ln>
                  <a:noFill/>
                </a:ln>
                <a:solidFill>
                  <a:srgbClr val="003300"/>
                </a:solidFill>
                <a:effectLst/>
                <a:uLnTx/>
                <a:uFillTx/>
                <a:latin typeface="Calibri" panose="020F0502020204030204"/>
                <a:ea typeface="+mn-ea"/>
                <a:cs typeface="Arial" panose="020B0604020202020204" pitchFamily="34" charset="0"/>
              </a:rPr>
              <a:t> </a:t>
            </a:r>
            <a:r>
              <a:rPr kumimoji="0" lang="en-GB" altLang="en-US" sz="1800" b="1" i="0" u="none" strike="noStrike" kern="1200" cap="none" spc="0" normalizeH="0" baseline="0" noProof="0" dirty="0">
                <a:ln>
                  <a:noFill/>
                </a:ln>
                <a:solidFill>
                  <a:srgbClr val="003300"/>
                </a:solidFill>
                <a:effectLst/>
                <a:uLnTx/>
                <a:uFillTx/>
                <a:latin typeface="Calibri" panose="020F0502020204030204"/>
                <a:ea typeface="+mn-ea"/>
                <a:cs typeface="Arial" panose="020B0604020202020204" pitchFamily="34" charset="0"/>
              </a:rPr>
              <a:t>2019                                                          4</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Picture 1"/>
          <p:cNvPicPr>
            <a:picLocks noChangeAspect="1"/>
          </p:cNvPicPr>
          <p:nvPr/>
        </p:nvPicPr>
        <p:blipFill>
          <a:blip r:embed="rId2" cstate="print"/>
          <a:stretch>
            <a:fillRect/>
          </a:stretch>
        </p:blipFill>
        <p:spPr>
          <a:xfrm>
            <a:off x="8343520" y="100013"/>
            <a:ext cx="743776" cy="721960"/>
          </a:xfrm>
          <a:prstGeom prst="rect">
            <a:avLst/>
          </a:prstGeom>
        </p:spPr>
      </p:pic>
      <p:sp>
        <p:nvSpPr>
          <p:cNvPr id="20" name="Slide Number Placeholder 19"/>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D4B60A-BA89-4F01-A23F-5C42FC38895C}" type="slidenum">
              <a:rPr kumimoji="0" lang="en-ZA"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ZA"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3174403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smtClean="0">
                <a:solidFill>
                  <a:srgbClr val="00B050"/>
                </a:solidFill>
                <a:latin typeface="Arial" panose="020B0604020202020204" pitchFamily="34" charset="0"/>
              </a:rPr>
              <a:t>GOAL 1: </a:t>
            </a:r>
            <a:r>
              <a:rPr lang="en-ZA" sz="1800" b="1" u="sng" kern="0" dirty="0" smtClean="0">
                <a:solidFill>
                  <a:srgbClr val="00B050"/>
                </a:solidFill>
                <a:latin typeface="Arial"/>
                <a:ea typeface="+mn-ea"/>
                <a:cs typeface="+mn-cs"/>
              </a:rPr>
              <a:t>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hangingPunct="0"/>
            <a:endParaRPr lang="en-ZA" dirty="0"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080200477"/>
              </p:ext>
            </p:extLst>
          </p:nvPr>
        </p:nvGraphicFramePr>
        <p:xfrm>
          <a:off x="152401" y="734124"/>
          <a:ext cx="8839200" cy="5273484"/>
        </p:xfrm>
        <a:graphic>
          <a:graphicData uri="http://schemas.openxmlformats.org/drawingml/2006/table">
            <a:tbl>
              <a:tblPr/>
              <a:tblGrid>
                <a:gridCol w="1828799">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4572001">
                  <a:extLst>
                    <a:ext uri="{9D8B030D-6E8A-4147-A177-3AD203B41FA5}">
                      <a16:colId xmlns:a16="http://schemas.microsoft.com/office/drawing/2014/main" xmlns="" val="20002"/>
                    </a:ext>
                  </a:extLst>
                </a:gridCol>
              </a:tblGrid>
              <a:tr h="465954">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Strategic Objective 1 : </a:t>
                      </a:r>
                      <a:r>
                        <a:rPr kumimoji="0" lang="en-ZA" altLang="en-US" sz="14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Calibri" panose="020F0502020204030204" pitchFamily="34" charset="0"/>
                        </a:rPr>
                        <a:t> Improved Representative Conservation Estate</a:t>
                      </a:r>
                      <a:endParaRPr kumimoji="0" lang="en-ZA"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27844">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 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091478">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Total Area Added to National Parks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2 395 ha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added to National Parks</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Batang"/>
                        <a:cs typeface="Calibri" panose="020F0502020204030204" pitchFamily="34" charset="0"/>
                      </a:endParaRPr>
                    </a:p>
                    <a:p>
                      <a:pPr>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5 350.87 ha has been purchased and included into the Tankwa Karoo National Park</a:t>
                      </a: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300"/>
                        </a:spcBef>
                        <a:spcAft>
                          <a:spcPts val="3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The variance in hectarage is attributed to the addition of 2 portions of Olivierskraal to the national parks estate.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2"/>
                  </a:ext>
                </a:extLst>
              </a:tr>
              <a:tr h="129540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Provide inputs towards the establishment of three MPAs</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Batang"/>
                        <a:cs typeface="Times New Roman" panose="02020603050405020304" pitchFamily="18" charset="0"/>
                      </a:endParaRP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Engage, provide inputs and give technical inputs as required by DEA and Phakisa team, &amp;   any other processes towards declaration of SANParks MPAs: Robben Island Namaqua &amp; Addo Elephant.</a:t>
                      </a:r>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Technical inputs relating to the declaration of Robben Island, Namaqua and Addo Elephant MPAs have been provided</a:t>
                      </a:r>
                      <a:endParaRPr kumimoji="0" lang="en-ZA" sz="12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754202">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endParaRPr kumimoji="0" lang="en-ZA" alt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ZA" alt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of National Parks assessed with a METT Score of above </a:t>
                      </a: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ZA" alt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67%</a:t>
                      </a:r>
                      <a:endParaRPr kumimoji="0" lang="en-ZA"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Batang" panose="02030600000101010101" pitchFamily="18" charset="-127"/>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77% of National Parks assessed have a METT score of  ≥ 67%</a:t>
                      </a:r>
                      <a:endParaRPr kumimoji="0" lang="en-ZA" alt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Batang" panose="02030600000101010101" pitchFamily="18" charset="-127"/>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GB" alt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84% of national parks achieved a score of above 67%</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ZA" altLang="en-US" sz="12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Arial" panose="020B0604020202020204" pitchFamily="34" charset="0"/>
                        </a:rPr>
                        <a:t>Positive variance of 7%  is due to the improvement actions identified and implemented.</a:t>
                      </a:r>
                      <a:r>
                        <a:rPr kumimoji="0" lang="en-ZA" altLang="en-US"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rPr>
                        <a:t> </a:t>
                      </a:r>
                      <a:endParaRPr kumimoji="0" lang="en-GB" altLang="en-US"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429348746"/>
                  </a:ext>
                </a:extLst>
              </a:tr>
              <a:tr h="6671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States of Area Integrity Assessments (SoAIM)</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9525"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2.8 (Parks)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en-ZA" altLang="en-US"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(KNP) </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Batang" panose="02030600000101010101" pitchFamily="18" charset="-127"/>
                        <a:cs typeface="Calibri" panose="020F0502020204030204" pitchFamily="34" charset="0"/>
                      </a:endParaRPr>
                    </a:p>
                  </a:txBody>
                  <a:tcPr marL="68580" marR="68580" marT="95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GB" alt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 SoAim Score of 2.9 for all parks (except KNP) was achieved. Corrective actions were identified for all parks. The progress for the Parks Division against the corrective actions is at 79%. </a:t>
                      </a:r>
                      <a:r>
                        <a:rPr kumimoji="0" lang="en-ZA" alt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An average score of 3.52 was achieved for the 22 KNP Ranger Section assessments.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564527855"/>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Achieved</a:t>
              </a:r>
              <a:endParaRPr lang="en-US" altLang="en-US" sz="1200" dirty="0">
                <a:solidFill>
                  <a:srgbClr val="333399"/>
                </a:solidFill>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Partially achieved</a:t>
              </a:r>
              <a:endParaRPr lang="en-US" altLang="en-US" sz="1200" dirty="0">
                <a:solidFill>
                  <a:srgbClr val="333399"/>
                </a:solidFill>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5</a:t>
            </a:fld>
            <a:endParaRPr lang="en-US" altLang="en-US" dirty="0"/>
          </a:p>
        </p:txBody>
      </p:sp>
    </p:spTree>
    <p:extLst>
      <p:ext uri="{BB962C8B-B14F-4D97-AF65-F5344CB8AC3E}">
        <p14:creationId xmlns:p14="http://schemas.microsoft.com/office/powerpoint/2010/main" xmlns="" val="54098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smtClean="0">
                <a:solidFill>
                  <a:srgbClr val="00B050"/>
                </a:solidFill>
                <a:latin typeface="Arial" panose="020B0604020202020204" pitchFamily="34" charset="0"/>
              </a:rPr>
              <a:t>GOAL 1:</a:t>
            </a:r>
            <a:r>
              <a:rPr lang="en-ZA" sz="1800" b="1" u="sng" kern="0" dirty="0">
                <a:solidFill>
                  <a:srgbClr val="00B050"/>
                </a:solidFill>
                <a:latin typeface="Arial"/>
              </a:rPr>
              <a:t> </a:t>
            </a:r>
            <a:r>
              <a:rPr lang="en-ZA" sz="1800" b="1" u="sng" kern="0" dirty="0" smtClean="0">
                <a:solidFill>
                  <a:srgbClr val="00B050"/>
                </a:solidFill>
                <a:latin typeface="Arial"/>
              </a:rPr>
              <a:t>SUSTAINABLE CONSERVATION ASSET</a:t>
            </a:r>
            <a:r>
              <a:rPr lang="en-US" sz="2000" b="1" dirty="0" smtClean="0">
                <a:solidFill>
                  <a:srgbClr val="00B050"/>
                </a:solidFill>
                <a:latin typeface="Arial" panose="020B0604020202020204" pitchFamily="34" charset="0"/>
              </a:rPr>
              <a: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1158503565"/>
              </p:ext>
            </p:extLst>
          </p:nvPr>
        </p:nvGraphicFramePr>
        <p:xfrm>
          <a:off x="152401" y="734125"/>
          <a:ext cx="8839200" cy="5221014"/>
        </p:xfrm>
        <a:graphic>
          <a:graphicData uri="http://schemas.openxmlformats.org/drawingml/2006/table">
            <a:tbl>
              <a:tblPr/>
              <a:tblGrid>
                <a:gridCol w="1828799">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4953001">
                  <a:extLst>
                    <a:ext uri="{9D8B030D-6E8A-4147-A177-3AD203B41FA5}">
                      <a16:colId xmlns:a16="http://schemas.microsoft.com/office/drawing/2014/main" xmlns="" val="20002"/>
                    </a:ext>
                  </a:extLst>
                </a:gridCol>
              </a:tblGrid>
              <a:tr h="201821">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1: </a:t>
                      </a:r>
                      <a:r>
                        <a:rPr kumimoji="0" lang="en-ZA" altLang="en-US" sz="14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Improved Representative Conservation Estate</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0364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1351266">
                <a:tc>
                  <a:txBody>
                    <a:bodyPr/>
                    <a:lstStyle/>
                    <a:p>
                      <a:pPr algn="just">
                        <a:lnSpc>
                          <a:spcPct val="115000"/>
                        </a:lnSpc>
                        <a:spcAft>
                          <a:spcPts val="0"/>
                        </a:spcAft>
                      </a:pPr>
                      <a:endParaRPr lang="en-ZA" sz="1200" b="1" kern="1200" dirty="0" smtClean="0">
                        <a:solidFill>
                          <a:srgbClr val="000000"/>
                        </a:solidFill>
                        <a:effectLst/>
                        <a:latin typeface="+mn-lt"/>
                        <a:ea typeface="Times New Roman" panose="02020603050405020304" pitchFamily="18" charset="0"/>
                        <a:cs typeface="Times New Roman" panose="02020603050405020304" pitchFamily="18" charset="0"/>
                      </a:endParaRPr>
                    </a:p>
                    <a:p>
                      <a:pPr algn="just">
                        <a:lnSpc>
                          <a:spcPct val="115000"/>
                        </a:lnSpc>
                        <a:spcAft>
                          <a:spcPts val="0"/>
                        </a:spcAft>
                      </a:pPr>
                      <a:r>
                        <a:rPr lang="en-ZA" sz="1200" b="1" kern="1200" dirty="0" smtClean="0">
                          <a:solidFill>
                            <a:srgbClr val="000000"/>
                          </a:solidFill>
                          <a:effectLst/>
                          <a:latin typeface="+mn-lt"/>
                          <a:ea typeface="Times New Roman" panose="02020603050405020304" pitchFamily="18" charset="0"/>
                          <a:cs typeface="Times New Roman" panose="02020603050405020304" pitchFamily="18" charset="0"/>
                        </a:rPr>
                        <a:t>%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Implementation of annual State of Biodiversity Mgmt. (SoB) improvement plan.</a:t>
                      </a:r>
                      <a:endParaRPr lang="en-ZA" sz="1200" dirty="0">
                        <a:effectLst/>
                        <a:latin typeface="+mn-lt"/>
                        <a:ea typeface="Batang"/>
                        <a:cs typeface="Times New Roman" panose="02020603050405020304" pitchFamily="18" charset="0"/>
                      </a:endParaRPr>
                    </a:p>
                  </a:txBody>
                  <a:tcPr marL="68580" marR="68580" marT="952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p>
                      <a:pPr algn="just">
                        <a:lnSpc>
                          <a:spcPct val="107000"/>
                        </a:lnSpc>
                        <a:spcAft>
                          <a:spcPts val="0"/>
                        </a:spcAft>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ZA" sz="1200" dirty="0">
                        <a:effectLst/>
                        <a:latin typeface="+mn-lt"/>
                        <a:ea typeface="Batang"/>
                        <a:cs typeface="Times New Roman" panose="02020603050405020304" pitchFamily="18" charset="0"/>
                      </a:endParaRPr>
                    </a:p>
                    <a:p>
                      <a:pPr algn="just">
                        <a:lnSpc>
                          <a:spcPct val="107000"/>
                        </a:lnSpc>
                        <a:spcAft>
                          <a:spcPts val="0"/>
                        </a:spcAft>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100% implementation of SoB implementation plan.</a:t>
                      </a:r>
                      <a:endParaRPr lang="en-ZA" sz="1200" dirty="0">
                        <a:effectLst/>
                        <a:latin typeface="+mn-lt"/>
                        <a:ea typeface="Batang"/>
                        <a:cs typeface="Times New Roman" panose="02020603050405020304" pitchFamily="18" charset="0"/>
                      </a:endParaRPr>
                    </a:p>
                  </a:txBody>
                  <a:tcPr marL="68580" marR="68580"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300"/>
                        </a:spcBef>
                        <a:spcAft>
                          <a:spcPts val="3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rPr>
                        <a:t>100%  </a:t>
                      </a:r>
                      <a:r>
                        <a:rPr kumimoji="0" lang="en-GB" sz="1200" b="1" i="0" u="none" strike="noStrike" kern="1200" cap="none" spc="0" normalizeH="0" baseline="0" noProof="0" dirty="0" smtClean="0">
                          <a:ln>
                            <a:noFill/>
                          </a:ln>
                          <a:solidFill>
                            <a:schemeClr val="tx1"/>
                          </a:solidFill>
                          <a:effectLst/>
                          <a:uLnTx/>
                          <a:uFillTx/>
                          <a:latin typeface="+mn-lt"/>
                          <a:ea typeface="Calibri" panose="020F0502020204030204" pitchFamily="34" charset="0"/>
                          <a:cs typeface="Calibri" panose="020F0502020204030204" pitchFamily="34" charset="0"/>
                        </a:rPr>
                        <a:t>(19/19) </a:t>
                      </a:r>
                      <a:r>
                        <a:rPr kumimoji="0" lang="en-GB"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rPr>
                        <a:t>Park-specific SoB reports were developed and circulated to 19 national parks</a:t>
                      </a:r>
                      <a:endParaRPr kumimoji="0" lang="en-ZA"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2028336">
                <a:tc rowSpan="2">
                  <a:txBody>
                    <a:bodyPr/>
                    <a:lstStyle/>
                    <a:p>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 Reduction of fossil fuel generated  energy  consumption</a:t>
                      </a:r>
                      <a:endParaRPr lang="en-ZA" sz="1200" dirty="0">
                        <a:latin typeface="+mn-l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200" kern="1200" dirty="0" smtClean="0">
                          <a:solidFill>
                            <a:srgbClr val="000000"/>
                          </a:solidFill>
                          <a:effectLst/>
                          <a:latin typeface="+mn-lt"/>
                          <a:ea typeface="Times New Roman" panose="02020603050405020304" pitchFamily="18" charset="0"/>
                          <a:cs typeface="Times New Roman" panose="02020603050405020304" pitchFamily="18" charset="0"/>
                        </a:rPr>
                        <a:t>Readiness </a:t>
                      </a:r>
                      <a:r>
                        <a:rPr lang="en-ZA" sz="1200" kern="1200" dirty="0">
                          <a:solidFill>
                            <a:srgbClr val="000000"/>
                          </a:solidFill>
                          <a:effectLst/>
                          <a:latin typeface="+mn-lt"/>
                          <a:ea typeface="Times New Roman" panose="02020603050405020304" pitchFamily="18" charset="0"/>
                          <a:cs typeface="Times New Roman" panose="02020603050405020304" pitchFamily="18" charset="0"/>
                        </a:rPr>
                        <a:t>audit for 4 identified parks. Prepare for baseline determination for five parks (17/18). 2% Reduction on 16/17 baseline for three parks.</a:t>
                      </a:r>
                      <a:endParaRPr lang="en-ZA" sz="1200" dirty="0">
                        <a:effectLst/>
                        <a:latin typeface="+mn-lt"/>
                        <a:ea typeface="Batang"/>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A readiness audit was completed in 4 parks, namely Karoo NP, West Coast NP, Bontebok NP and Agulhas NP.</a:t>
                      </a:r>
                      <a:endParaRPr kumimoji="0" lang="en-ZA"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A baseline determination was done for 5 parks during the 17/18 financial year: </a:t>
                      </a: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Kgalagadi TNP, Augrabies, Marakele NP, Mapungubwe TNP and Addo Elephant NP.</a:t>
                      </a:r>
                      <a:endParaRPr kumimoji="0" lang="en-ZA"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There was a reduction on the 16/17 baseline for 3 parks: Golden Gate HNP (overall average of supply points: - 32.5 %; Mountain Zebra NP (-10%) and Mokala NP (-5%)</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851068033"/>
                  </a:ext>
                </a:extLst>
              </a:tr>
              <a:tr h="1224412">
                <a:tc vMerge="1">
                  <a:txBody>
                    <a:bodyPr/>
                    <a:lstStyle/>
                    <a:p>
                      <a:pPr algn="just">
                        <a:lnSpc>
                          <a:spcPct val="100000"/>
                        </a:lnSpc>
                        <a:spcAft>
                          <a:spcPts val="0"/>
                        </a:spcAft>
                      </a:pPr>
                      <a:endParaRPr lang="en-ZA" sz="120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kumimoji="0" lang="en-ZA" sz="1200" b="0" i="0" u="none" strike="noStrike" kern="1200" cap="none" spc="0" normalizeH="0" baseline="0" noProof="0" dirty="0" smtClean="0">
                          <a:ln>
                            <a:noFill/>
                          </a:ln>
                          <a:solidFill>
                            <a:srgbClr val="000000"/>
                          </a:solidFill>
                          <a:effectLst/>
                          <a:uLnTx/>
                          <a:uFillTx/>
                          <a:latin typeface="+mn-lt"/>
                          <a:ea typeface="Arial" panose="020B0604020202020204" pitchFamily="34" charset="0"/>
                          <a:cs typeface="Times New Roman" panose="02020603050405020304" pitchFamily="18" charset="0"/>
                        </a:rPr>
                        <a:t>2% reduction on baseline for  Kruger NP</a:t>
                      </a:r>
                      <a:endParaRPr lang="en-ZA" sz="120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There was a 3.74% reduction on the  baseline for Kruger NP.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 New pilot solar farms and awareness  programmes were implemented.</a:t>
                      </a:r>
                      <a:endParaRPr kumimoji="0" lang="en-ZA"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6</a:t>
            </a:fld>
            <a:endParaRPr lang="en-US" altLang="en-US" dirty="0"/>
          </a:p>
        </p:txBody>
      </p:sp>
    </p:spTree>
    <p:extLst>
      <p:ext uri="{BB962C8B-B14F-4D97-AF65-F5344CB8AC3E}">
        <p14:creationId xmlns:p14="http://schemas.microsoft.com/office/powerpoint/2010/main" xmlns="" val="2058013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smtClean="0">
                <a:solidFill>
                  <a:srgbClr val="00B050"/>
                </a:solidFill>
                <a:latin typeface="Arial" panose="020B0604020202020204" pitchFamily="34" charset="0"/>
              </a:rPr>
              <a:t>GOAL 1:</a:t>
            </a:r>
            <a:r>
              <a:rPr lang="en-ZA" sz="1800" b="1" u="sng" kern="0" dirty="0">
                <a:solidFill>
                  <a:srgbClr val="00B050"/>
                </a:solidFill>
                <a:latin typeface="Arial"/>
              </a:rPr>
              <a:t> </a:t>
            </a:r>
            <a:r>
              <a:rPr lang="en-ZA" sz="1800" b="1" u="sng" kern="0" dirty="0" smtClean="0">
                <a:solidFill>
                  <a:srgbClr val="00B050"/>
                </a:solidFill>
                <a:latin typeface="Arial"/>
              </a:rPr>
              <a:t>SUSTAINABLE CONSERVATION ASSET</a:t>
            </a:r>
            <a:r>
              <a:rPr lang="en-US" sz="2000" b="1" dirty="0" smtClean="0">
                <a:solidFill>
                  <a:srgbClr val="00B050"/>
                </a:solidFill>
                <a:latin typeface="Arial" panose="020B0604020202020204" pitchFamily="34" charset="0"/>
              </a:rPr>
              <a: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574269937"/>
              </p:ext>
            </p:extLst>
          </p:nvPr>
        </p:nvGraphicFramePr>
        <p:xfrm>
          <a:off x="152401" y="734124"/>
          <a:ext cx="8839200" cy="5529299"/>
        </p:xfrm>
        <a:graphic>
          <a:graphicData uri="http://schemas.openxmlformats.org/drawingml/2006/table">
            <a:tbl>
              <a:tblPr/>
              <a:tblGrid>
                <a:gridCol w="1828799">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4953001">
                  <a:extLst>
                    <a:ext uri="{9D8B030D-6E8A-4147-A177-3AD203B41FA5}">
                      <a16:colId xmlns:a16="http://schemas.microsoft.com/office/drawing/2014/main" xmlns="" val="20002"/>
                    </a:ext>
                  </a:extLst>
                </a:gridCol>
              </a:tblGrid>
              <a:tr h="31402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1: </a:t>
                      </a:r>
                      <a:r>
                        <a:rPr kumimoji="0" lang="en-ZA" altLang="en-US" sz="14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Improved Representative Conservation Estate</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2803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635036">
                <a:tc rowSpan="2">
                  <a:txBody>
                    <a:bodyPr/>
                    <a:lstStyle/>
                    <a:p>
                      <a:pPr algn="just">
                        <a:lnSpc>
                          <a:spcPct val="100000"/>
                        </a:lnSpc>
                        <a:spcAft>
                          <a:spcPts val="0"/>
                        </a:spcAft>
                      </a:pPr>
                      <a:r>
                        <a:rPr kumimoji="0" lang="en-ZA"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 Reduction of water consumption</a:t>
                      </a:r>
                      <a:endParaRPr lang="en-ZA" sz="120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Readiness audit for 4 identified parks. Prepare for baseline determination for five parks (17/18). 2% Reduction on 16/17 baseline for three parks.</a:t>
                      </a:r>
                      <a:endParaRPr kumimoji="0" lang="en-ZA" sz="1200" b="0"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Readiness Audits were completed in 4 parks: Golden Gate Highlands NP, Marakele NP and Camdeboo NP &amp; Karoo NP.</a:t>
                      </a:r>
                      <a:b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br>
                      <a: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A baseline determination was done for 5 parks during the 17/18 financial year: Addo Elephant NP, Mountain Zebra NP, Tsitsikamma NP, Augrabies Falls NP, Mapungubwe TNP </a:t>
                      </a:r>
                      <a:b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br>
                      <a:r>
                        <a:rPr kumimoji="0" lang="en-GB"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Agulhas NP – (-21%), Bontebok NP – (-49%) &amp; Wilderness NP – (+3%).</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635036">
                <a:tc vMerge="1">
                  <a:txBody>
                    <a:bodyPr/>
                    <a:lstStyle/>
                    <a:p>
                      <a:pPr algn="just">
                        <a:lnSpc>
                          <a:spcPct val="100000"/>
                        </a:lnSpc>
                        <a:spcAft>
                          <a:spcPts val="0"/>
                        </a:spcAft>
                      </a:pPr>
                      <a:endParaRPr lang="en-ZA" sz="120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200" b="0" i="0" u="sng"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KNP:</a:t>
                      </a:r>
                      <a:r>
                        <a:rPr kumimoji="0" lang="en-ZA" sz="12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 New Roman" panose="02020603050405020304" pitchFamily="18" charset="0"/>
                        </a:rPr>
                        <a:t> 2 % decrease YoY</a:t>
                      </a:r>
                      <a:endParaRPr kumimoji="0" lang="en-ZA" sz="1200" b="0" i="0" u="none" strike="noStrike" kern="1200" cap="none" spc="0" normalizeH="0" baseline="0" noProof="0" dirty="0" smtClean="0">
                        <a:ln>
                          <a:noFill/>
                        </a:ln>
                        <a:solidFill>
                          <a:srgbClr val="000000"/>
                        </a:solidFill>
                        <a:effectLst/>
                        <a:uLnTx/>
                        <a:uFillTx/>
                        <a:latin typeface="+mn-lt"/>
                        <a:ea typeface="Batang"/>
                        <a:cs typeface="Times New Roman" panose="02020603050405020304" pitchFamily="18" charset="0"/>
                      </a:endParaRPr>
                    </a:p>
                    <a:p>
                      <a:pPr algn="just">
                        <a:lnSpc>
                          <a:spcPct val="100000"/>
                        </a:lnSpc>
                        <a:spcAft>
                          <a:spcPts val="0"/>
                        </a:spcAft>
                      </a:pPr>
                      <a:endParaRPr lang="en-ZA" sz="120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Times New Roman" panose="02020603050405020304" pitchFamily="18" charset="0"/>
                        </a:rPr>
                        <a:t>There was a 1.64% increase on baseline for Kruger</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Challenges</a:t>
                      </a:r>
                      <a:r>
                        <a:rPr kumimoji="0" lang="en-GB"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 includes: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The high temperatures and low rainfall figures during October to March 2019 caused the large camps and staff villages to exceed the previous baselines.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The lack of adequate awareness amongst guests and staff about saving water is the main cause of this under-achievement.</a:t>
                      </a:r>
                      <a:endParaRPr kumimoji="0" lang="en-ZA"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GB" sz="1200" b="1" i="0" u="sng"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Corrective Actions: </a:t>
                      </a:r>
                      <a:r>
                        <a:rPr kumimoji="0" lang="en-GB"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KNP is piloting a different approach to the creation of awareness with the assistance of the research department.  Should the outcome be successful, it will be rolled out to all camps. The water tariffs were reviewed as a mechanism of ensuring the reduction of water consumption by staff and clients.</a:t>
                      </a:r>
                      <a:endParaRPr kumimoji="0" lang="en-ZA"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5"/>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7</a:t>
            </a:fld>
            <a:endParaRPr lang="en-US" altLang="en-US" dirty="0"/>
          </a:p>
        </p:txBody>
      </p:sp>
    </p:spTree>
    <p:extLst>
      <p:ext uri="{BB962C8B-B14F-4D97-AF65-F5344CB8AC3E}">
        <p14:creationId xmlns:p14="http://schemas.microsoft.com/office/powerpoint/2010/main" xmlns="" val="33895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1:</a:t>
            </a:r>
            <a:r>
              <a:rPr lang="en-ZA" sz="1800" b="1" u="sng" kern="0" dirty="0">
                <a:solidFill>
                  <a:srgbClr val="00B050"/>
                </a:solidFill>
                <a:latin typeface="Arial"/>
              </a:rPr>
              <a:t> </a:t>
            </a:r>
            <a:r>
              <a:rPr lang="en-ZA" sz="1800" b="1" u="sng" kern="0" dirty="0" smtClean="0">
                <a:solidFill>
                  <a:srgbClr val="00B050"/>
                </a:solidFill>
                <a:latin typeface="Arial"/>
              </a:rPr>
              <a:t>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4107655835"/>
              </p:ext>
            </p:extLst>
          </p:nvPr>
        </p:nvGraphicFramePr>
        <p:xfrm>
          <a:off x="152401" y="734126"/>
          <a:ext cx="8839200" cy="5662717"/>
        </p:xfrm>
        <a:graphic>
          <a:graphicData uri="http://schemas.openxmlformats.org/drawingml/2006/table">
            <a:tbl>
              <a:tblPr/>
              <a:tblGrid>
                <a:gridCol w="1828799">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5562601">
                  <a:extLst>
                    <a:ext uri="{9D8B030D-6E8A-4147-A177-3AD203B41FA5}">
                      <a16:colId xmlns:a16="http://schemas.microsoft.com/office/drawing/2014/main" xmlns="" val="20002"/>
                    </a:ext>
                  </a:extLst>
                </a:gridCol>
              </a:tblGrid>
              <a:tr h="207138">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a:t>
                      </a:r>
                      <a:r>
                        <a:rPr kumimoji="0" lang="en-ZA" altLang="en-US" sz="1400" b="1" i="0" u="sng" strike="noStrike" kern="1200" cap="none" spc="0" normalizeH="0" baseline="0" noProof="0" dirty="0" smtClean="0">
                          <a:ln>
                            <a:noFill/>
                          </a:ln>
                          <a:solidFill>
                            <a:srgbClr val="FFFFFF"/>
                          </a:solidFill>
                          <a:effectLst/>
                          <a:uLnTx/>
                          <a:uFillTx/>
                          <a:latin typeface="Calibri" panose="020F0502020204030204" pitchFamily="34" charset="0"/>
                          <a:ea typeface="+mn-ea"/>
                          <a:cs typeface="Arial" panose="020B0604020202020204" pitchFamily="34" charset="0"/>
                        </a:rPr>
                        <a:t>Improved Representative Conservation Estate</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14276">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2382275">
                <a:tc rowSpan="3">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mn-lt"/>
                          <a:cs typeface="Times New Roman" panose="02020603050405020304" pitchFamily="18" charset="0"/>
                        </a:rPr>
                        <a:t>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mn-lt"/>
                        <a:ea typeface="Batang" pitchFamily="18" charset="-127"/>
                        <a:cs typeface="Times New Roman" panose="02020603050405020304"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mn-lt"/>
                          <a:cs typeface="Times New Roman" panose="02020603050405020304" pitchFamily="18" charset="0"/>
                        </a:rPr>
                        <a:t>Total Hectares of Land Rehabilitated / Restored</a:t>
                      </a:r>
                      <a:endParaRPr kumimoji="0" lang="en-ZA" altLang="en-US" sz="1200" b="0" i="0" u="none" strike="noStrike" cap="none" normalizeH="0" baseline="0" dirty="0" smtClean="0">
                        <a:ln>
                          <a:noFill/>
                        </a:ln>
                        <a:solidFill>
                          <a:schemeClr val="tx1"/>
                        </a:solidFill>
                        <a:effectLst/>
                        <a:latin typeface="+mn-lt"/>
                        <a:ea typeface="Batang" pitchFamily="18" charset="-127"/>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pPr>
                      <a:r>
                        <a:rPr kumimoji="0" lang="en-ZA" altLang="en-US" sz="1200" b="0" i="0" u="none" strike="noStrike" cap="none" normalizeH="0" baseline="0" dirty="0" smtClean="0">
                          <a:ln>
                            <a:noFill/>
                          </a:ln>
                          <a:solidFill>
                            <a:srgbClr val="000000"/>
                          </a:solidFill>
                          <a:effectLst/>
                          <a:latin typeface="+mn-lt"/>
                          <a:cs typeface="Times New Roman" panose="02020603050405020304" pitchFamily="18" charset="0"/>
                        </a:rPr>
                        <a:t>        </a:t>
                      </a:r>
                      <a:endParaRPr kumimoji="0" lang="en-ZA" altLang="en-US" sz="1200" b="0" i="0" u="none" strike="noStrike" cap="none" normalizeH="0" baseline="0" dirty="0" smtClean="0">
                        <a:ln>
                          <a:noFill/>
                        </a:ln>
                        <a:solidFill>
                          <a:schemeClr val="tx1"/>
                        </a:solidFill>
                        <a:effectLst/>
                        <a:latin typeface="+mn-lt"/>
                        <a:ea typeface="Batang" pitchFamily="18" charset="-127"/>
                        <a:cs typeface="Times New Roman" panose="02020603050405020304" pitchFamily="18" charset="0"/>
                      </a:endParaRPr>
                    </a:p>
                    <a:p>
                      <a:pPr marL="0" marR="0" lvl="0" indent="0" algn="l" defTabSz="914400" rtl="0" eaLnBrk="1" fontAlgn="base" latinLnBrk="0" hangingPunct="1">
                        <a:lnSpc>
                          <a:spcPct val="130000"/>
                        </a:lnSpc>
                        <a:spcBef>
                          <a:spcPts val="300"/>
                        </a:spcBef>
                        <a:spcAft>
                          <a:spcPts val="300"/>
                        </a:spcAft>
                        <a:buClrTx/>
                        <a:buSzTx/>
                        <a:buFontTx/>
                        <a:buNone/>
                        <a:tabLst/>
                      </a:pPr>
                      <a:r>
                        <a:rPr kumimoji="0" lang="en-ZA" altLang="en-US" sz="1200" b="0" i="0" u="none" strike="noStrike" cap="none" normalizeH="0" baseline="0" dirty="0" smtClean="0">
                          <a:ln>
                            <a:noFill/>
                          </a:ln>
                          <a:solidFill>
                            <a:srgbClr val="000000"/>
                          </a:solidFill>
                          <a:effectLst/>
                          <a:latin typeface="+mn-lt"/>
                          <a:cs typeface="Times New Roman" panose="02020603050405020304" pitchFamily="18" charset="0"/>
                        </a:rPr>
                        <a:t>          Initial =</a:t>
                      </a:r>
                      <a:endParaRPr kumimoji="0" lang="en-ZA" altLang="en-US" sz="1200" b="0" i="0" u="none" strike="noStrike" cap="none" normalizeH="0" baseline="0" dirty="0" smtClean="0">
                        <a:ln>
                          <a:noFill/>
                        </a:ln>
                        <a:solidFill>
                          <a:schemeClr val="tx1"/>
                        </a:solidFill>
                        <a:effectLst/>
                        <a:latin typeface="+mn-lt"/>
                        <a:ea typeface="Batang" pitchFamily="18" charset="-127"/>
                        <a:cs typeface="Arial" panose="020B0604020202020204" pitchFamily="34" charset="0"/>
                      </a:endParaRPr>
                    </a:p>
                    <a:p>
                      <a:pPr marL="0" marR="0" lvl="0" indent="0" algn="ctr" defTabSz="914400" rtl="0" eaLnBrk="1" fontAlgn="base" latinLnBrk="0" hangingPunct="1">
                        <a:lnSpc>
                          <a:spcPct val="115000"/>
                        </a:lnSpc>
                        <a:spcBef>
                          <a:spcPts val="300"/>
                        </a:spcBef>
                        <a:spcAft>
                          <a:spcPts val="300"/>
                        </a:spcAft>
                        <a:buClrTx/>
                        <a:buSzTx/>
                        <a:buFontTx/>
                        <a:buNone/>
                        <a:tabLst/>
                      </a:pPr>
                      <a:r>
                        <a:rPr kumimoji="0" lang="en-ZA" altLang="en-US" sz="1200" b="0" i="0" u="none" strike="noStrike" cap="none" normalizeH="0" baseline="0" dirty="0" smtClean="0">
                          <a:ln>
                            <a:noFill/>
                          </a:ln>
                          <a:solidFill>
                            <a:srgbClr val="000000"/>
                          </a:solidFill>
                          <a:effectLst/>
                          <a:latin typeface="+mn-lt"/>
                          <a:cs typeface="Times New Roman" panose="02020603050405020304" pitchFamily="18" charset="0"/>
                        </a:rPr>
                        <a:t>34 362 ha</a:t>
                      </a:r>
                      <a:endParaRPr kumimoji="0" lang="en-ZA" altLang="en-US" sz="1200" b="0" i="0" u="none" strike="noStrike" cap="none" normalizeH="0" baseline="0" dirty="0" smtClean="0">
                        <a:ln>
                          <a:noFill/>
                        </a:ln>
                        <a:solidFill>
                          <a:schemeClr val="tx1"/>
                        </a:solidFill>
                        <a:effectLst/>
                        <a:latin typeface="+mn-lt"/>
                        <a:ea typeface="Batang" pitchFamily="18" charset="-127"/>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GB" altLang="en-US" sz="1200" b="1"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Calibri" panose="020F0502020204030204" pitchFamily="34" charset="0"/>
                        </a:rPr>
                        <a:t>28,491ha were rehabilitated.  </a:t>
                      </a:r>
                      <a:r>
                        <a:rPr kumimoji="0" lang="en-ZA" altLang="en-US" sz="1200" b="1" i="0" u="none" strike="noStrike" kern="1200" cap="none" spc="0" normalizeH="0" baseline="0" noProof="0" dirty="0" smtClean="0">
                          <a:ln>
                            <a:noFill/>
                          </a:ln>
                          <a:solidFill>
                            <a:srgbClr val="000000"/>
                          </a:solidFill>
                          <a:effectLst/>
                          <a:uLnTx/>
                          <a:uFillTx/>
                          <a:latin typeface="+mn-lt"/>
                          <a:ea typeface="Arial" panose="020B0604020202020204" pitchFamily="34" charset="0"/>
                          <a:cs typeface="Calibri" panose="020F0502020204030204" pitchFamily="34" charset="0"/>
                        </a:rPr>
                        <a:t>The planned target for the year was not achieved. </a:t>
                      </a:r>
                    </a:p>
                    <a:p>
                      <a:pPr marL="0" marR="0" lvl="0" indent="0" algn="l" defTabSz="914400" rtl="0" eaLnBrk="1" fontAlgn="base" latinLnBrk="0" hangingPunct="1">
                        <a:lnSpc>
                          <a:spcPct val="100000"/>
                        </a:lnSpc>
                        <a:spcBef>
                          <a:spcPct val="0"/>
                        </a:spcBef>
                        <a:spcAft>
                          <a:spcPts val="1000"/>
                        </a:spcAft>
                        <a:buClrTx/>
                        <a:buSzTx/>
                        <a:buFontTx/>
                        <a:buNone/>
                        <a:tabLst/>
                        <a:defRPr/>
                      </a:pPr>
                      <a:r>
                        <a:rPr kumimoji="0" lang="en-ZA" altLang="en-US" sz="1200" b="1" i="0" u="sng"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Challenges include:</a:t>
                      </a:r>
                      <a:r>
                        <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rPr>
                        <a:t> </a:t>
                      </a:r>
                    </a:p>
                    <a:p>
                      <a:pPr marL="171450" marR="0" lvl="0" indent="-1714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The October fires in Garden Route National Park which destroyed most of the initial planned work areas. </a:t>
                      </a:r>
                      <a:endParaRPr kumimoji="0" lang="en-ZA" altLang="en-US" sz="1200" b="1" i="0" u="none" strike="noStrike" kern="1200" cap="none" spc="0" normalizeH="0" baseline="0" noProof="0" dirty="0" smtClean="0">
                        <a:ln>
                          <a:noFill/>
                        </a:ln>
                        <a:solidFill>
                          <a:srgbClr val="000000"/>
                        </a:solidFill>
                        <a:effectLst/>
                        <a:uLnTx/>
                        <a:uFillTx/>
                        <a:latin typeface="+mn-lt"/>
                        <a:ea typeface="+mn-ea"/>
                        <a:cs typeface="Calibri" panose="020F0502020204030204" pitchFamily="34" charset="0"/>
                      </a:endParaRPr>
                    </a:p>
                    <a:p>
                      <a:pPr marL="171450" marR="0" lvl="0" indent="-171450" algn="l" defTabSz="9144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ZA" altLang="en-US" sz="12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In the Frontier Region, specifically Addo, project planned areas had to be changed due to inaccessibility of areas linked to river crossings and limitations put on the number of teams in the Darlington section by the park.</a:t>
                      </a:r>
                    </a:p>
                    <a:p>
                      <a:pPr marL="0" marR="0" lvl="0" indent="0" algn="l" defTabSz="914400" rtl="0" eaLnBrk="1" fontAlgn="base" latinLnBrk="0" hangingPunct="1">
                        <a:lnSpc>
                          <a:spcPct val="106000"/>
                        </a:lnSpc>
                        <a:spcBef>
                          <a:spcPct val="0"/>
                        </a:spcBef>
                        <a:spcAft>
                          <a:spcPts val="1000"/>
                        </a:spcAft>
                        <a:buClrTx/>
                        <a:buSzTx/>
                        <a:buFontTx/>
                        <a:buNone/>
                        <a:tabLst/>
                        <a:defRPr/>
                      </a:pPr>
                      <a:r>
                        <a:rPr kumimoji="0" lang="en-ZA" altLang="en-US" sz="1200" b="1" i="0" u="sng"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Corrective Actions</a:t>
                      </a:r>
                      <a:r>
                        <a:rPr kumimoji="0" lang="en-ZA" altLang="en-US" sz="12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 </a:t>
                      </a:r>
                      <a:r>
                        <a:rPr kumimoji="0" lang="en-ZA" alt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were implemented throughout the year to ensure achievement of targets for land rehabilitation. Project management capacity was increased in the Garden Route Region over the year and assistance to Cape Region management will continue.</a:t>
                      </a:r>
                      <a:endParaRPr kumimoji="0" lang="en-ZA" altLang="en-US"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1255529">
                <a:tc vMerge="1">
                  <a:txBody>
                    <a:bodyPr/>
                    <a:lstStyle/>
                    <a:p>
                      <a:pPr algn="ctr" fontAlgn="base">
                        <a:lnSpc>
                          <a:spcPct val="130000"/>
                        </a:lnSpc>
                        <a:spcBef>
                          <a:spcPts val="300"/>
                        </a:spcBef>
                        <a:spcAft>
                          <a:spcPts val="300"/>
                        </a:spcAft>
                      </a:pPr>
                      <a:endParaRPr lang="en-ZA" sz="1200" dirty="0">
                        <a:effectLst/>
                        <a:latin typeface="Arial" panose="020B0604020202020204" pitchFamily="34" charset="0"/>
                        <a:ea typeface="Batang"/>
                        <a:cs typeface="Times New Roman" panose="02020603050405020304" pitchFamily="18" charset="0"/>
                      </a:endParaRPr>
                    </a:p>
                  </a:txBody>
                  <a:tcPr marL="68580" marR="68580" marT="952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30000"/>
                        </a:lnSpc>
                        <a:spcBef>
                          <a:spcPts val="300"/>
                        </a:spcBef>
                        <a:spcAft>
                          <a:spcPts val="300"/>
                        </a:spcAft>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Follow up =       </a:t>
                      </a:r>
                      <a:endParaRPr lang="en-ZA" sz="1200" dirty="0">
                        <a:effectLst/>
                        <a:latin typeface="+mn-lt"/>
                        <a:ea typeface="Batang"/>
                        <a:cs typeface="Times New Roman" panose="02020603050405020304" pitchFamily="18" charset="0"/>
                      </a:endParaRPr>
                    </a:p>
                    <a:p>
                      <a:pPr algn="ctr" fontAlgn="base">
                        <a:lnSpc>
                          <a:spcPct val="115000"/>
                        </a:lnSpc>
                        <a:spcBef>
                          <a:spcPts val="300"/>
                        </a:spcBef>
                        <a:spcAft>
                          <a:spcPts val="300"/>
                        </a:spcAft>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172 369 </a:t>
                      </a:r>
                      <a:r>
                        <a:rPr lang="en-ZA" sz="1200" kern="1200" dirty="0" smtClean="0">
                          <a:solidFill>
                            <a:srgbClr val="000000"/>
                          </a:solidFill>
                          <a:effectLst/>
                          <a:latin typeface="+mn-lt"/>
                          <a:ea typeface="Times New Roman" panose="02020603050405020304" pitchFamily="18" charset="0"/>
                          <a:cs typeface="Times New Roman" panose="02020603050405020304" pitchFamily="18" charset="0"/>
                        </a:rPr>
                        <a:t>ha</a:t>
                      </a:r>
                      <a:endParaRPr lang="en-ZA" sz="1200" dirty="0">
                        <a:effectLst/>
                        <a:latin typeface="+mn-lt"/>
                        <a:ea typeface="Batang"/>
                        <a:cs typeface="Times New Roman" panose="02020603050405020304" pitchFamily="18" charset="0"/>
                      </a:endParaRPr>
                    </a:p>
                  </a:txBody>
                  <a:tcPr marL="68580" marR="68580"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en-GB" sz="1200" b="1" kern="1200" dirty="0">
                          <a:solidFill>
                            <a:srgbClr val="000000"/>
                          </a:solidFill>
                          <a:effectLst/>
                          <a:latin typeface="+mn-lt"/>
                          <a:ea typeface="Times New Roman" panose="02020603050405020304" pitchFamily="18" charset="0"/>
                          <a:cs typeface="Calibri" panose="020F0502020204030204" pitchFamily="34" charset="0"/>
                        </a:rPr>
                        <a:t>166,897 ha </a:t>
                      </a:r>
                      <a:r>
                        <a:rPr lang="en-GB" sz="1200" b="1" kern="1200" dirty="0" smtClean="0">
                          <a:solidFill>
                            <a:srgbClr val="000000"/>
                          </a:solidFill>
                          <a:effectLst/>
                          <a:latin typeface="+mn-lt"/>
                          <a:ea typeface="Times New Roman" panose="02020603050405020304" pitchFamily="18" charset="0"/>
                          <a:cs typeface="Calibri" panose="020F0502020204030204" pitchFamily="34" charset="0"/>
                        </a:rPr>
                        <a:t>follow</a:t>
                      </a:r>
                      <a:r>
                        <a:rPr lang="en-GB" sz="1200" b="1" kern="1200" baseline="0" dirty="0" smtClean="0">
                          <a:solidFill>
                            <a:srgbClr val="000000"/>
                          </a:solidFill>
                          <a:effectLst/>
                          <a:latin typeface="+mn-lt"/>
                          <a:ea typeface="Times New Roman" panose="02020603050405020304" pitchFamily="18" charset="0"/>
                          <a:cs typeface="Calibri" panose="020F0502020204030204" pitchFamily="34" charset="0"/>
                        </a:rPr>
                        <a:t> up ha were rehabilitated. </a:t>
                      </a:r>
                    </a:p>
                    <a:p>
                      <a:pPr>
                        <a:lnSpc>
                          <a:spcPct val="115000"/>
                        </a:lnSpc>
                        <a:spcAft>
                          <a:spcPts val="1000"/>
                        </a:spcAft>
                      </a:pPr>
                      <a:r>
                        <a:rPr lang="en-GB" sz="1200" b="1" kern="1200" dirty="0" smtClean="0">
                          <a:solidFill>
                            <a:srgbClr val="000000"/>
                          </a:solidFill>
                          <a:effectLst/>
                          <a:latin typeface="+mn-lt"/>
                          <a:ea typeface="Times New Roman" panose="02020603050405020304" pitchFamily="18" charset="0"/>
                          <a:cs typeface="Calibri" panose="020F0502020204030204" pitchFamily="34" charset="0"/>
                        </a:rPr>
                        <a:t>The late start in Kruger National Park, shortage of capacity in Garden Route Region and management challenges in the Cape were problematic. Remedial interventions assisted in almost achieving the planned target for the year.</a:t>
                      </a:r>
                    </a:p>
                    <a:p>
                      <a:pPr>
                        <a:lnSpc>
                          <a:spcPct val="115000"/>
                        </a:lnSpc>
                        <a:spcAft>
                          <a:spcPts val="1000"/>
                        </a:spcAft>
                      </a:pPr>
                      <a:endParaRPr lang="en-GB" sz="1200" b="1" kern="1200" dirty="0" smtClean="0">
                        <a:solidFill>
                          <a:srgbClr val="000000"/>
                        </a:solidFill>
                        <a:effectLst/>
                        <a:latin typeface="+mn-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1255055">
                <a:tc vMerge="1">
                  <a:txBody>
                    <a:bodyPr/>
                    <a:lstStyle/>
                    <a:p>
                      <a:pPr algn="ctr" fontAlgn="base">
                        <a:lnSpc>
                          <a:spcPct val="130000"/>
                        </a:lnSpc>
                        <a:spcBef>
                          <a:spcPts val="300"/>
                        </a:spcBef>
                        <a:spcAft>
                          <a:spcPts val="300"/>
                        </a:spcAft>
                      </a:pPr>
                      <a:endParaRPr lang="en-ZA" sz="1200" dirty="0">
                        <a:effectLst/>
                        <a:latin typeface="Arial" panose="020B0604020202020204" pitchFamily="34" charset="0"/>
                        <a:ea typeface="Batang"/>
                        <a:cs typeface="Times New Roman" panose="02020603050405020304" pitchFamily="18" charset="0"/>
                      </a:endParaRPr>
                    </a:p>
                  </a:txBody>
                  <a:tcPr marL="68580" marR="68580" marT="952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30000"/>
                        </a:lnSpc>
                        <a:spcBef>
                          <a:spcPts val="300"/>
                        </a:spcBef>
                        <a:spcAft>
                          <a:spcPts val="300"/>
                        </a:spcAft>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Wetlands =</a:t>
                      </a:r>
                      <a:endParaRPr lang="en-ZA" sz="1200" dirty="0">
                        <a:effectLst/>
                        <a:latin typeface="+mn-lt"/>
                        <a:ea typeface="Batang"/>
                        <a:cs typeface="Times New Roman" panose="02020603050405020304" pitchFamily="18" charset="0"/>
                      </a:endParaRPr>
                    </a:p>
                    <a:p>
                      <a:pPr algn="ctr" fontAlgn="base">
                        <a:lnSpc>
                          <a:spcPct val="130000"/>
                        </a:lnSpc>
                        <a:spcBef>
                          <a:spcPts val="300"/>
                        </a:spcBef>
                        <a:spcAft>
                          <a:spcPts val="300"/>
                        </a:spcAft>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6  799 </a:t>
                      </a:r>
                      <a:r>
                        <a:rPr lang="en-ZA" sz="1200" kern="1200" dirty="0" smtClean="0">
                          <a:solidFill>
                            <a:srgbClr val="000000"/>
                          </a:solidFill>
                          <a:effectLst/>
                          <a:latin typeface="+mn-lt"/>
                          <a:ea typeface="Times New Roman" panose="02020603050405020304" pitchFamily="18" charset="0"/>
                          <a:cs typeface="Times New Roman" panose="02020603050405020304" pitchFamily="18" charset="0"/>
                        </a:rPr>
                        <a:t>m³</a:t>
                      </a:r>
                      <a:endParaRPr lang="en-ZA" sz="1200" dirty="0">
                        <a:effectLst/>
                        <a:latin typeface="+mn-lt"/>
                        <a:ea typeface="Batang"/>
                        <a:cs typeface="Times New Roman" panose="02020603050405020304" pitchFamily="18" charset="0"/>
                      </a:endParaRPr>
                    </a:p>
                  </a:txBody>
                  <a:tcPr marL="68580" marR="68580"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6000"/>
                        </a:lnSpc>
                        <a:spcAft>
                          <a:spcPts val="1000"/>
                        </a:spcAft>
                      </a:pPr>
                      <a:r>
                        <a:rPr lang="en-GB" sz="1200" b="1" kern="1200" dirty="0">
                          <a:solidFill>
                            <a:srgbClr val="000000"/>
                          </a:solidFill>
                          <a:effectLst/>
                          <a:latin typeface="+mn-lt"/>
                          <a:ea typeface="Times New Roman" panose="02020603050405020304" pitchFamily="18" charset="0"/>
                          <a:cs typeface="Calibri" panose="020F0502020204030204" pitchFamily="34" charset="0"/>
                        </a:rPr>
                        <a:t>7,170 m³ </a:t>
                      </a:r>
                      <a:r>
                        <a:rPr lang="en-GB" sz="1200" b="1" kern="1200" dirty="0" smtClean="0">
                          <a:solidFill>
                            <a:srgbClr val="000000"/>
                          </a:solidFill>
                          <a:effectLst/>
                          <a:latin typeface="+mn-lt"/>
                          <a:ea typeface="Times New Roman" panose="02020603050405020304" pitchFamily="18" charset="0"/>
                          <a:cs typeface="Calibri" panose="020F0502020204030204" pitchFamily="34" charset="0"/>
                        </a:rPr>
                        <a:t>wetlands</a:t>
                      </a:r>
                      <a:r>
                        <a:rPr lang="en-GB" sz="1200" b="1" kern="1200" baseline="0" dirty="0" smtClean="0">
                          <a:solidFill>
                            <a:srgbClr val="000000"/>
                          </a:solidFill>
                          <a:effectLst/>
                          <a:latin typeface="+mn-lt"/>
                          <a:ea typeface="Times New Roman" panose="02020603050405020304" pitchFamily="18" charset="0"/>
                          <a:cs typeface="Calibri" panose="020F0502020204030204" pitchFamily="34" charset="0"/>
                        </a:rPr>
                        <a:t> were rehabilitated .</a:t>
                      </a:r>
                      <a:endParaRPr lang="en-ZA" sz="1200" b="1" kern="1200" dirty="0" smtClean="0">
                        <a:solidFill>
                          <a:srgbClr val="000000"/>
                        </a:solidFill>
                        <a:effectLst/>
                        <a:latin typeface="+mn-lt"/>
                        <a:ea typeface="Times New Roman" panose="02020603050405020304" pitchFamily="18" charset="0"/>
                        <a:cs typeface="Calibri" panose="020F0502020204030204" pitchFamily="34" charset="0"/>
                      </a:endParaRPr>
                    </a:p>
                    <a:p>
                      <a:pPr>
                        <a:lnSpc>
                          <a:spcPct val="106000"/>
                        </a:lnSpc>
                        <a:spcAft>
                          <a:spcPts val="1000"/>
                        </a:spcAft>
                      </a:pPr>
                      <a:r>
                        <a:rPr lang="en-ZA" sz="1200" b="1" u="sng" dirty="0" smtClean="0">
                          <a:solidFill>
                            <a:srgbClr val="000000"/>
                          </a:solidFill>
                          <a:effectLst/>
                          <a:latin typeface="+mn-lt"/>
                          <a:ea typeface="Arial" panose="020B0604020202020204" pitchFamily="34" charset="0"/>
                          <a:cs typeface="Calibri" panose="020F0502020204030204" pitchFamily="34" charset="0"/>
                        </a:rPr>
                        <a:t>Corrective actions</a:t>
                      </a:r>
                      <a:r>
                        <a:rPr lang="en-ZA" sz="1200" b="1" dirty="0" smtClean="0">
                          <a:solidFill>
                            <a:srgbClr val="000000"/>
                          </a:solidFill>
                          <a:effectLst/>
                          <a:latin typeface="+mn-lt"/>
                          <a:ea typeface="Arial" panose="020B0604020202020204" pitchFamily="34" charset="0"/>
                          <a:cs typeface="Calibri" panose="020F0502020204030204" pitchFamily="34" charset="0"/>
                        </a:rPr>
                        <a:t> were implemented throughout the year to ensure achievement of targets for land rehabilitation. Project management capacity was increased in the Garden Route Region over the year, and assistance for Cape Region management will continue</a:t>
                      </a:r>
                      <a:r>
                        <a:rPr lang="en-ZA" sz="1200" dirty="0" smtClean="0">
                          <a:solidFill>
                            <a:srgbClr val="000000"/>
                          </a:solidFill>
                          <a:effectLst/>
                          <a:latin typeface="+mn-lt"/>
                          <a:ea typeface="Arial" panose="020B0604020202020204" pitchFamily="34" charset="0"/>
                          <a:cs typeface="Calibri" panose="020F0502020204030204" pitchFamily="34" charset="0"/>
                        </a:rPr>
                        <a:t>.</a:t>
                      </a:r>
                      <a:endParaRPr lang="en-ZA" sz="12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5"/>
                  </a:ext>
                </a:extLst>
              </a:tr>
            </a:tbl>
          </a:graphicData>
        </a:graphic>
      </p:graphicFrame>
      <p:grpSp>
        <p:nvGrpSpPr>
          <p:cNvPr id="11" name="Group 6"/>
          <p:cNvGrpSpPr>
            <a:grpSpLocks/>
          </p:cNvGrpSpPr>
          <p:nvPr/>
        </p:nvGrpSpPr>
        <p:grpSpPr bwMode="auto">
          <a:xfrm>
            <a:off x="2368550" y="6521368"/>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8</a:t>
            </a:fld>
            <a:endParaRPr lang="en-US" altLang="en-US" dirty="0"/>
          </a:p>
        </p:txBody>
      </p:sp>
    </p:spTree>
    <p:extLst>
      <p:ext uri="{BB962C8B-B14F-4D97-AF65-F5344CB8AC3E}">
        <p14:creationId xmlns:p14="http://schemas.microsoft.com/office/powerpoint/2010/main" xmlns="" val="117909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GOAL 1:</a:t>
            </a:r>
            <a:r>
              <a:rPr lang="en-ZA" sz="1800" b="1" u="sng" kern="0" dirty="0">
                <a:solidFill>
                  <a:srgbClr val="00B050"/>
                </a:solidFill>
                <a:latin typeface="Arial"/>
              </a:rPr>
              <a:t> SUSTAINABLE CONSERVATION ASSET</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990983159"/>
              </p:ext>
            </p:extLst>
          </p:nvPr>
        </p:nvGraphicFramePr>
        <p:xfrm>
          <a:off x="152400" y="1040673"/>
          <a:ext cx="8839200" cy="4628607"/>
        </p:xfrm>
        <a:graphic>
          <a:graphicData uri="http://schemas.openxmlformats.org/drawingml/2006/table">
            <a:tbl>
              <a:tblPr/>
              <a:tblGrid>
                <a:gridCol w="1828799">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5257801">
                  <a:extLst>
                    <a:ext uri="{9D8B030D-6E8A-4147-A177-3AD203B41FA5}">
                      <a16:colId xmlns:a16="http://schemas.microsoft.com/office/drawing/2014/main" xmlns="" val="20002"/>
                    </a:ext>
                  </a:extLst>
                </a:gridCol>
              </a:tblGrid>
              <a:tr h="257145">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1429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a:t>
                      </a:r>
                      <a:r>
                        <a:rPr lang="en-GB" sz="1400" b="1" kern="1200" dirty="0" smtClean="0">
                          <a:solidFill>
                            <a:schemeClr val="bg1"/>
                          </a:solidFill>
                          <a:effectLst/>
                          <a:latin typeface="+mn-lt"/>
                          <a:ea typeface="+mn-ea"/>
                          <a:cs typeface="Arial" panose="020B0604020202020204" pitchFamily="34" charset="0"/>
                        </a:rPr>
                        <a:t>Progress and Analysis</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385717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endParaRPr kumimoji="0" lang="en-ZA" altLang="en-US"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Total Number of Park Management Plans Reviewed and Submitted as per annum</a:t>
                      </a:r>
                      <a:endParaRPr kumimoji="0" lang="en-ZA" altLang="en-US" sz="1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txBody>
                  <a:tcPr marL="24767" marR="24767" marT="24763" marB="2476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ZA"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7000"/>
                        </a:lnSpc>
                        <a:spcBef>
                          <a:spcPct val="0"/>
                        </a:spcBef>
                        <a:spcAft>
                          <a:spcPct val="0"/>
                        </a:spcAft>
                        <a:buClrTx/>
                        <a:buSzTx/>
                        <a:buFontTx/>
                        <a:buNone/>
                        <a:tabLst/>
                      </a:pPr>
                      <a:r>
                        <a:rPr kumimoji="0" lang="en-ZA"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ZA" altLang="en-US" sz="1200" b="0" i="0" u="none" strike="noStrike" cap="none" normalizeH="0" baseline="0" dirty="0" smtClean="0">
                          <a:ln>
                            <a:noFill/>
                          </a:ln>
                          <a:solidFill>
                            <a:srgbClr val="000000"/>
                          </a:solidFill>
                          <a:effectLst/>
                          <a:latin typeface="Calibri" panose="020F0502020204030204" pitchFamily="34" charset="0"/>
                          <a:ea typeface="Arial" panose="020B0604020202020204" pitchFamily="34" charset="0"/>
                          <a:cs typeface="Calibri" panose="020F0502020204030204" pitchFamily="34" charset="0"/>
                        </a:rPr>
                        <a:t>2 drafts revised management plans for GRNP + MPNP submitted to DEA for technical review</a:t>
                      </a:r>
                      <a:endParaRPr kumimoji="0" lang="en-ZA"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24767" marR="24767" marT="24763" marB="247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The revised Mapungubwe NP, Management Plan has been submitted to DEA for technical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The Garden Route NP Management Plan is in progress</a:t>
                      </a:r>
                      <a:r>
                        <a:rPr kumimoji="0" lang="en-ZA" sz="1200" b="1" i="1"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Challenges:</a:t>
                      </a: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Due to the October/November wildfires in the Garden Route, staff were unable to complete the lower level plans. This influenced both timelines and the requirement to revisit certain draft components in light of the changed post-fire context. A request for an extension of the timeline was approved by the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Corrective Actions: </a:t>
                      </a:r>
                      <a:r>
                        <a:rPr kumimoji="0" lang="en-GB" sz="12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A request for extension of timelines was approved by the Board and a revised schedule has been adopted and process will be completed during July 2019</a:t>
                      </a:r>
                      <a:endParaRPr kumimoji="0" lang="en-ZA" sz="120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grpSp>
        <p:nvGrpSpPr>
          <p:cNvPr id="11" name="Group 6"/>
          <p:cNvGrpSpPr>
            <a:grpSpLocks/>
          </p:cNvGrpSpPr>
          <p:nvPr/>
        </p:nvGrpSpPr>
        <p:grpSpPr bwMode="auto">
          <a:xfrm>
            <a:off x="2368550" y="6400800"/>
            <a:ext cx="4254500" cy="215900"/>
            <a:chOff x="685800" y="6400800"/>
            <a:chExt cx="4254500" cy="215900"/>
          </a:xfrm>
        </p:grpSpPr>
        <p:sp>
          <p:nvSpPr>
            <p:cNvPr id="12"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3"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a:t>
              </a:r>
              <a:r>
                <a:rPr kumimoji="0" lang="en-US" altLang="en-US" sz="1200" b="0" i="0" u="none" strike="noStrike" kern="1200" cap="none" spc="0" normalizeH="0" baseline="0" noProof="0" dirty="0" smtClean="0">
                  <a:ln>
                    <a:noFill/>
                  </a:ln>
                  <a:solidFill>
                    <a:srgbClr val="333399"/>
                  </a:solidFill>
                  <a:effectLst/>
                  <a:uLnTx/>
                  <a:uFillTx/>
                  <a:latin typeface="Arial" charset="0"/>
                  <a:ea typeface="+mn-ea"/>
                  <a:cs typeface="+mn-cs"/>
                </a:rPr>
                <a:t>Partially achieved</a:t>
              </a:r>
              <a:endParaRPr kumimoji="0" lang="en-US" altLang="en-US" sz="1200" b="0" i="0" u="none" strike="noStrike" kern="1200" cap="none" spc="0" normalizeH="0" baseline="0" noProof="0" dirty="0">
                <a:ln>
                  <a:noFill/>
                </a:ln>
                <a:solidFill>
                  <a:srgbClr val="333399"/>
                </a:solidFill>
                <a:effectLst/>
                <a:uLnTx/>
                <a:uFillTx/>
                <a:latin typeface="Arial" charset="0"/>
                <a:ea typeface="+mn-ea"/>
                <a:cs typeface="+mn-cs"/>
              </a:endParaRPr>
            </a:p>
          </p:txBody>
        </p:sp>
        <p:sp>
          <p:nvSpPr>
            <p:cNvPr id="14"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marR="0" lvl="2" indent="0" algn="l" defTabSz="914400" rtl="0" eaLnBrk="1" fontAlgn="base" latinLnBrk="0" hangingPunct="1">
                <a:lnSpc>
                  <a:spcPct val="60000"/>
                </a:lnSpc>
                <a:spcBef>
                  <a:spcPct val="0"/>
                </a:spcBef>
                <a:spcAft>
                  <a:spcPct val="0"/>
                </a:spcAft>
                <a:buClr>
                  <a:srgbClr val="000000"/>
                </a:buClr>
                <a:buSzTx/>
                <a:buFontTx/>
                <a:buNone/>
                <a:tabLst/>
                <a:defRPr/>
              </a:pPr>
              <a:r>
                <a:rPr kumimoji="0" lang="en-US" altLang="en-US" sz="1200" b="0" i="0" u="none" strike="noStrike" kern="1200" cap="none" spc="0" normalizeH="0" baseline="0" noProof="0" dirty="0">
                  <a:ln>
                    <a:noFill/>
                  </a:ln>
                  <a:solidFill>
                    <a:srgbClr val="333399"/>
                  </a:solidFill>
                  <a:effectLst/>
                  <a:uLnTx/>
                  <a:uFillTx/>
                  <a:latin typeface="Arial" charset="0"/>
                  <a:ea typeface="+mn-ea"/>
                  <a:cs typeface="+mn-cs"/>
                </a:rPr>
                <a:t>= Off target</a:t>
              </a:r>
            </a:p>
          </p:txBody>
        </p:sp>
      </p:grpSp>
      <p:pic>
        <p:nvPicPr>
          <p:cNvPr id="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34400" y="26126"/>
            <a:ext cx="504093" cy="583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F053C5C-E94E-4056-B424-332B4E0ABEEC}" type="slidenum">
              <a:rPr lang="en-US" altLang="en-US" smtClean="0"/>
              <a:pPr/>
              <a:t>9</a:t>
            </a:fld>
            <a:endParaRPr lang="en-US" altLang="en-US" dirty="0"/>
          </a:p>
        </p:txBody>
      </p:sp>
    </p:spTree>
    <p:extLst>
      <p:ext uri="{BB962C8B-B14F-4D97-AF65-F5344CB8AC3E}">
        <p14:creationId xmlns:p14="http://schemas.microsoft.com/office/powerpoint/2010/main" xmlns="" val="3322578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19695</TotalTime>
  <Words>5046</Words>
  <Application>Microsoft Office PowerPoint</Application>
  <PresentationFormat>On-screen Show (4:3)</PresentationFormat>
  <Paragraphs>822</Paragraphs>
  <Slides>35</Slides>
  <Notes>29</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Default Design</vt:lpstr>
      <vt:lpstr>1_Default Design</vt:lpstr>
      <vt:lpstr>8_Office Theme</vt:lpstr>
      <vt:lpstr>1_Office Theme</vt:lpstr>
      <vt:lpstr>Annual Report Presentation 2018/19 Financial year Presented by Mr Fundisile Mketeni: CEO</vt:lpstr>
      <vt:lpstr>SANPARKS MANDATE</vt:lpstr>
      <vt:lpstr>Slide 3</vt:lpstr>
      <vt:lpstr>Slide 4</vt:lpstr>
      <vt:lpstr>GOAL 1: SUSTAINABLE CONSERVATION ASSET</vt:lpstr>
      <vt:lpstr>GOAL 1: SUSTAINABLE CONSERVATION ASSET  </vt:lpstr>
      <vt:lpstr>GOAL 1: SUSTAINABLE CONSERVATION ASSET  </vt:lpstr>
      <vt:lpstr>GOAL 1: SUSTAINABLE CONSERVATION ASSET</vt:lpstr>
      <vt:lpstr>GOAL 1: SUSTAINABLE CONSERVATION ASSET</vt:lpstr>
      <vt:lpstr>GOAL 1: SUSTAINABLE CONSERVATION ASSET</vt:lpstr>
      <vt:lpstr>GOAL 1: SUSTAINABLE CONSERVATION ASSET</vt:lpstr>
      <vt:lpstr>GOAL 1: SUSTAINABLE CONSERVATION ASSET</vt:lpstr>
      <vt:lpstr>GOAL 1: SUSTAINABLE CONSERVATION ASSET</vt:lpstr>
      <vt:lpstr>GOAL 1: SUSTAINABLE CONSERVATION ASSET</vt:lpstr>
      <vt:lpstr>GOAL 1: SUSTAINABLE CONSERVATION ASSET</vt:lpstr>
      <vt:lpstr>GOAL 1 : SUSTAINABLE CONSERVATION ASSET</vt:lpstr>
      <vt:lpstr>GOAL 2: DIVERSE AND RESPONSIBLE TOURISM</vt:lpstr>
      <vt:lpstr>GOAL 2: DIVERSE AND RESPONSIBLE TOURISM</vt:lpstr>
      <vt:lpstr>GOAL 2 : DIVERSE AND RESPONSIBLE TOURISM</vt:lpstr>
      <vt:lpstr>GOAL 2 : DIVERSE AND RESPONSIBLE TOURISM</vt:lpstr>
      <vt:lpstr>GOAL 3: PROGRESSIVE, EQUITABLE AND FAIR SOCIO ECONOMIC TRANSFORMATION</vt:lpstr>
      <vt:lpstr>GOAL 3: PROGRESSIVE, EQUITABLE AND FAIR SOCIO ECONOMIC TRANSFORMATION</vt:lpstr>
      <vt:lpstr>GOAL 3: PROGRESSIVE, EQUITABLE AND FAIR SOCIO ECONOMIC TRANSFORMATION</vt:lpstr>
      <vt:lpstr>GOAL 4 :EFFECTIVE RESOURCE UTILISATION AND GOOD  GOVERNANCE </vt:lpstr>
      <vt:lpstr>GOAL 4: EFFECTIVE RESOURCE UTILISATION AND GOOD  GOVERNANCE </vt:lpstr>
      <vt:lpstr>GOAL 4: EFFECTIVE RESOURCE UTILISATION AND GOOD  GOVERNANCE </vt:lpstr>
      <vt:lpstr>GOAL 4: EFFECTIVE RESOURCE UTILISATION AND GOOD  GOVERNANCE </vt:lpstr>
      <vt:lpstr>GOAL 4: EFFECTIVE RESOURCE UTILISATION AND GOOD  GOVERNANCE </vt:lpstr>
      <vt:lpstr>OVERALL SUMMARY OF 2018/19 SANParks PERFORMANCE</vt:lpstr>
      <vt:lpstr>Slide 30</vt:lpstr>
      <vt:lpstr>Financial Performance – March 2019</vt:lpstr>
      <vt:lpstr>Financial Performance – March 2019</vt:lpstr>
      <vt:lpstr>Financial Performance – March 2019</vt:lpstr>
      <vt:lpstr>Financial Performance – March 2019</vt:lpstr>
      <vt:lpstr>Thank you</vt:lpstr>
    </vt:vector>
  </TitlesOfParts>
  <Company>Enviromental Affairs and Tourism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Environment</dc:creator>
  <cp:lastModifiedBy>PUMZA</cp:lastModifiedBy>
  <cp:revision>1807</cp:revision>
  <cp:lastPrinted>2019-10-08T13:08:15Z</cp:lastPrinted>
  <dcterms:created xsi:type="dcterms:W3CDTF">2009-07-14T13:35:59Z</dcterms:created>
  <dcterms:modified xsi:type="dcterms:W3CDTF">2019-10-10T10:57:24Z</dcterms:modified>
</cp:coreProperties>
</file>