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51"/>
  </p:notesMasterIdLst>
  <p:handoutMasterIdLst>
    <p:handoutMasterId r:id="rId52"/>
  </p:handoutMasterIdLst>
  <p:sldIdLst>
    <p:sldId id="381" r:id="rId6"/>
    <p:sldId id="383" r:id="rId7"/>
    <p:sldId id="382" r:id="rId8"/>
    <p:sldId id="410" r:id="rId9"/>
    <p:sldId id="411" r:id="rId10"/>
    <p:sldId id="412" r:id="rId11"/>
    <p:sldId id="418" r:id="rId12"/>
    <p:sldId id="385" r:id="rId13"/>
    <p:sldId id="386" r:id="rId14"/>
    <p:sldId id="387" r:id="rId15"/>
    <p:sldId id="388" r:id="rId16"/>
    <p:sldId id="438" r:id="rId17"/>
    <p:sldId id="423" r:id="rId18"/>
    <p:sldId id="389" r:id="rId19"/>
    <p:sldId id="390" r:id="rId20"/>
    <p:sldId id="419" r:id="rId21"/>
    <p:sldId id="391" r:id="rId22"/>
    <p:sldId id="392" r:id="rId23"/>
    <p:sldId id="393" r:id="rId24"/>
    <p:sldId id="394" r:id="rId25"/>
    <p:sldId id="395" r:id="rId26"/>
    <p:sldId id="413" r:id="rId27"/>
    <p:sldId id="414" r:id="rId28"/>
    <p:sldId id="415" r:id="rId29"/>
    <p:sldId id="416" r:id="rId30"/>
    <p:sldId id="402" r:id="rId31"/>
    <p:sldId id="404" r:id="rId32"/>
    <p:sldId id="405" r:id="rId33"/>
    <p:sldId id="406" r:id="rId34"/>
    <p:sldId id="424" r:id="rId35"/>
    <p:sldId id="425" r:id="rId36"/>
    <p:sldId id="426" r:id="rId37"/>
    <p:sldId id="427" r:id="rId38"/>
    <p:sldId id="428" r:id="rId39"/>
    <p:sldId id="429" r:id="rId40"/>
    <p:sldId id="430" r:id="rId41"/>
    <p:sldId id="431" r:id="rId42"/>
    <p:sldId id="439" r:id="rId43"/>
    <p:sldId id="433" r:id="rId44"/>
    <p:sldId id="434" r:id="rId45"/>
    <p:sldId id="435" r:id="rId46"/>
    <p:sldId id="436" r:id="rId47"/>
    <p:sldId id="422" r:id="rId48"/>
    <p:sldId id="437" r:id="rId49"/>
    <p:sldId id="408" r:id="rId50"/>
  </p:sldIdLst>
  <p:sldSz cx="9144000" cy="6858000" type="screen4x3"/>
  <p:notesSz cx="6808788" cy="9940925"/>
  <p:defaultText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9679ED8C-278C-4B32-8623-DB828868CDC1}">
          <p14:sldIdLst>
            <p14:sldId id="381"/>
            <p14:sldId id="383"/>
            <p14:sldId id="382"/>
            <p14:sldId id="410"/>
            <p14:sldId id="411"/>
            <p14:sldId id="412"/>
            <p14:sldId id="418"/>
            <p14:sldId id="385"/>
            <p14:sldId id="386"/>
            <p14:sldId id="387"/>
            <p14:sldId id="388"/>
            <p14:sldId id="438"/>
            <p14:sldId id="423"/>
            <p14:sldId id="389"/>
            <p14:sldId id="390"/>
            <p14:sldId id="419"/>
            <p14:sldId id="391"/>
            <p14:sldId id="392"/>
            <p14:sldId id="393"/>
            <p14:sldId id="394"/>
            <p14:sldId id="395"/>
            <p14:sldId id="413"/>
            <p14:sldId id="414"/>
            <p14:sldId id="415"/>
            <p14:sldId id="416"/>
            <p14:sldId id="402"/>
            <p14:sldId id="404"/>
            <p14:sldId id="405"/>
            <p14:sldId id="406"/>
            <p14:sldId id="424"/>
            <p14:sldId id="425"/>
            <p14:sldId id="426"/>
            <p14:sldId id="427"/>
            <p14:sldId id="428"/>
            <p14:sldId id="429"/>
            <p14:sldId id="430"/>
            <p14:sldId id="431"/>
            <p14:sldId id="439"/>
            <p14:sldId id="433"/>
            <p14:sldId id="434"/>
            <p14:sldId id="435"/>
            <p14:sldId id="436"/>
            <p14:sldId id="422"/>
            <p14:sldId id="437"/>
            <p14:sldId id="408"/>
          </p14:sldIdLst>
        </p14:section>
        <p14:section name="Untitled Section" id="{E381FE60-33E9-493D-89DE-5669CE37F49D}">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oako Lesu" initials="NL" lastIdx="4" clrIdx="0">
    <p:extLst>
      <p:ext uri="{19B8F6BF-5375-455C-9EA6-DF929625EA0E}">
        <p15:presenceInfo xmlns:p15="http://schemas.microsoft.com/office/powerpoint/2012/main" xmlns="" userId="S-1-5-21-4132637620-221692626-2368620139-23659" providerId="AD"/>
      </p:ext>
    </p:extLst>
  </p:cmAuthor>
  <p:cmAuthor id="2" name="Hendrick Jakobus Van Wyk" initials="HJVW" lastIdx="1" clrIdx="1">
    <p:extLst>
      <p:ext uri="{19B8F6BF-5375-455C-9EA6-DF929625EA0E}">
        <p15:presenceInfo xmlns:p15="http://schemas.microsoft.com/office/powerpoint/2012/main" xmlns="" userId="S-1-5-21-4132637620-221692626-2368620139-163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60712"/>
    <a:srgbClr val="030151"/>
    <a:srgbClr val="009B4E"/>
    <a:srgbClr val="119B3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28737" autoAdjust="0"/>
  </p:normalViewPr>
  <p:slideViewPr>
    <p:cSldViewPr snapToGrid="0" snapToObjects="1">
      <p:cViewPr varScale="1">
        <p:scale>
          <a:sx n="116" d="100"/>
          <a:sy n="116" d="100"/>
        </p:scale>
        <p:origin x="-14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DB32B-E2EF-DE49-B714-565F22A5817C}" type="doc">
      <dgm:prSet loTypeId="urn:microsoft.com/office/officeart/2008/layout/VerticalCurvedList" loCatId="" qsTypeId="urn:microsoft.com/office/officeart/2005/8/quickstyle/simple1" qsCatId="simple" csTypeId="urn:microsoft.com/office/officeart/2005/8/colors/accent1_5" csCatId="accent1" phldr="1"/>
      <dgm:spPr/>
      <dgm:t>
        <a:bodyPr/>
        <a:lstStyle/>
        <a:p>
          <a:endParaRPr lang="en-US"/>
        </a:p>
      </dgm:t>
    </dgm:pt>
    <dgm:pt modelId="{E4AAF16C-C7B7-2844-82B5-0FDB75AB0190}">
      <dgm:prSet phldrT="[Text]" custT="1"/>
      <dgm:spPr/>
      <dgm:t>
        <a:bodyPr anchor="ctr"/>
        <a:lstStyle/>
        <a:p>
          <a:r>
            <a:rPr lang="en-US" sz="2000" dirty="0">
              <a:solidFill>
                <a:schemeClr val="tx1"/>
              </a:solidFill>
            </a:rPr>
            <a:t>Origination </a:t>
          </a:r>
        </a:p>
      </dgm:t>
    </dgm:pt>
    <dgm:pt modelId="{BF853464-F177-374F-A4BA-43E63BD646F8}" type="parTrans" cxnId="{7E26936B-0C67-AB4D-83F4-84BA354B4DF0}">
      <dgm:prSet/>
      <dgm:spPr/>
      <dgm:t>
        <a:bodyPr/>
        <a:lstStyle/>
        <a:p>
          <a:endParaRPr lang="en-US" sz="3200"/>
        </a:p>
      </dgm:t>
    </dgm:pt>
    <dgm:pt modelId="{301DA839-3B20-8F4C-BACE-CF7358812432}" type="sibTrans" cxnId="{7E26936B-0C67-AB4D-83F4-84BA354B4DF0}">
      <dgm:prSet/>
      <dgm:spPr/>
      <dgm:t>
        <a:bodyPr/>
        <a:lstStyle/>
        <a:p>
          <a:endParaRPr lang="en-US" sz="3200"/>
        </a:p>
      </dgm:t>
    </dgm:pt>
    <dgm:pt modelId="{CD194BA6-7B78-AA49-B17A-D72C39B1C451}">
      <dgm:prSet phldrT="[Text]" custT="1"/>
      <dgm:spPr/>
      <dgm:t>
        <a:bodyPr/>
        <a:lstStyle/>
        <a:p>
          <a:r>
            <a:rPr lang="en-US" sz="2000" dirty="0">
              <a:solidFill>
                <a:schemeClr val="tx1"/>
              </a:solidFill>
            </a:rPr>
            <a:t>Determination</a:t>
          </a:r>
          <a:r>
            <a:rPr lang="en-US" sz="2000" dirty="0"/>
            <a:t> </a:t>
          </a:r>
        </a:p>
      </dgm:t>
    </dgm:pt>
    <dgm:pt modelId="{924BE96D-DD96-B24C-B273-37847F4C377F}" type="parTrans" cxnId="{67C8A511-7D4B-0F4E-B4A8-631CB788F901}">
      <dgm:prSet/>
      <dgm:spPr/>
      <dgm:t>
        <a:bodyPr/>
        <a:lstStyle/>
        <a:p>
          <a:endParaRPr lang="en-US" sz="3200"/>
        </a:p>
      </dgm:t>
    </dgm:pt>
    <dgm:pt modelId="{4567A181-8E36-3E47-BCED-A5BB81F423C2}" type="sibTrans" cxnId="{67C8A511-7D4B-0F4E-B4A8-631CB788F901}">
      <dgm:prSet/>
      <dgm:spPr/>
      <dgm:t>
        <a:bodyPr/>
        <a:lstStyle/>
        <a:p>
          <a:endParaRPr lang="en-US" sz="3200"/>
        </a:p>
      </dgm:t>
    </dgm:pt>
    <dgm:pt modelId="{F7370F7A-1EB8-F540-B9D0-E1A600BC05D7}">
      <dgm:prSet phldrT="[Text]" custT="1"/>
      <dgm:spPr/>
      <dgm:t>
        <a:bodyPr/>
        <a:lstStyle/>
        <a:p>
          <a:r>
            <a:rPr lang="en-US" sz="2000" dirty="0">
              <a:solidFill>
                <a:schemeClr val="tx1"/>
              </a:solidFill>
            </a:rPr>
            <a:t>Litigation</a:t>
          </a:r>
          <a:r>
            <a:rPr lang="en-US" sz="2000" dirty="0"/>
            <a:t> </a:t>
          </a:r>
        </a:p>
      </dgm:t>
    </dgm:pt>
    <dgm:pt modelId="{3AC97128-F5A0-BF4C-B7D1-E67A12A81299}" type="parTrans" cxnId="{D3B27F1E-7B4B-2049-9641-CD8A1C2D13DF}">
      <dgm:prSet/>
      <dgm:spPr/>
      <dgm:t>
        <a:bodyPr/>
        <a:lstStyle/>
        <a:p>
          <a:endParaRPr lang="en-US" sz="3200"/>
        </a:p>
      </dgm:t>
    </dgm:pt>
    <dgm:pt modelId="{D3F3F141-4540-994C-9E86-A37C4C1FE6AC}" type="sibTrans" cxnId="{D3B27F1E-7B4B-2049-9641-CD8A1C2D13DF}">
      <dgm:prSet/>
      <dgm:spPr/>
      <dgm:t>
        <a:bodyPr/>
        <a:lstStyle/>
        <a:p>
          <a:endParaRPr lang="en-US" sz="3200"/>
        </a:p>
      </dgm:t>
    </dgm:pt>
    <dgm:pt modelId="{D0AE94EA-096E-B945-A3A3-DD331FDAB16D}">
      <dgm:prSet custT="1"/>
      <dgm:spPr/>
      <dgm:t>
        <a:bodyPr/>
        <a:lstStyle/>
        <a:p>
          <a:r>
            <a:rPr lang="en-US" sz="2000" dirty="0" err="1">
              <a:solidFill>
                <a:schemeClr val="tx1"/>
              </a:solidFill>
            </a:rPr>
            <a:t>Finalisation</a:t>
          </a:r>
          <a:endParaRPr lang="en-US" sz="2000" dirty="0">
            <a:solidFill>
              <a:schemeClr val="tx1"/>
            </a:solidFill>
          </a:endParaRPr>
        </a:p>
      </dgm:t>
    </dgm:pt>
    <dgm:pt modelId="{734C2A3D-D64B-B94C-BF41-A7E70CB5F91F}" type="parTrans" cxnId="{32E4607A-4C73-0448-9C42-AEE161BEB4BD}">
      <dgm:prSet/>
      <dgm:spPr/>
      <dgm:t>
        <a:bodyPr/>
        <a:lstStyle/>
        <a:p>
          <a:endParaRPr lang="en-US" sz="3200"/>
        </a:p>
      </dgm:t>
    </dgm:pt>
    <dgm:pt modelId="{61B8EC01-DD2B-9049-B612-6C79E677CE0D}" type="sibTrans" cxnId="{32E4607A-4C73-0448-9C42-AEE161BEB4BD}">
      <dgm:prSet/>
      <dgm:spPr/>
      <dgm:t>
        <a:bodyPr/>
        <a:lstStyle/>
        <a:p>
          <a:endParaRPr lang="en-US" sz="3200"/>
        </a:p>
      </dgm:t>
    </dgm:pt>
    <dgm:pt modelId="{87DE10CA-74EB-7F4C-8B95-000AECD89217}">
      <dgm:prSet custT="1"/>
      <dgm:spPr/>
      <dgm:t>
        <a:bodyPr/>
        <a:lstStyle/>
        <a:p>
          <a:r>
            <a:rPr lang="en-US" sz="2000" dirty="0">
              <a:solidFill>
                <a:schemeClr val="tx1"/>
              </a:solidFill>
            </a:rPr>
            <a:t>Post -</a:t>
          </a:r>
          <a:r>
            <a:rPr lang="en-US" sz="2000" dirty="0" err="1">
              <a:solidFill>
                <a:schemeClr val="tx1"/>
              </a:solidFill>
            </a:rPr>
            <a:t>Finalisation</a:t>
          </a:r>
          <a:r>
            <a:rPr lang="en-US" sz="2000" dirty="0">
              <a:solidFill>
                <a:schemeClr val="tx1"/>
              </a:solidFill>
            </a:rPr>
            <a:t> </a:t>
          </a:r>
        </a:p>
      </dgm:t>
    </dgm:pt>
    <dgm:pt modelId="{D8610928-58E0-5048-B247-C6A846631B6A}" type="parTrans" cxnId="{684B343E-A3E3-BC41-8783-CCB656F52A56}">
      <dgm:prSet/>
      <dgm:spPr/>
      <dgm:t>
        <a:bodyPr/>
        <a:lstStyle/>
        <a:p>
          <a:endParaRPr lang="en-US" sz="3200"/>
        </a:p>
      </dgm:t>
    </dgm:pt>
    <dgm:pt modelId="{9C46A1CF-E9D5-0444-9AD9-5BDDA2BA3353}" type="sibTrans" cxnId="{684B343E-A3E3-BC41-8783-CCB656F52A56}">
      <dgm:prSet/>
      <dgm:spPr/>
      <dgm:t>
        <a:bodyPr/>
        <a:lstStyle/>
        <a:p>
          <a:endParaRPr lang="en-US" sz="3200"/>
        </a:p>
      </dgm:t>
    </dgm:pt>
    <dgm:pt modelId="{FE94A942-E6D2-5441-BF5B-A116B761DF12}">
      <dgm:prSet custT="1"/>
      <dgm:spPr/>
      <dgm:t>
        <a:bodyPr anchor="ctr"/>
        <a:lstStyle/>
        <a:p>
          <a:endParaRPr lang="en-US" sz="1400" dirty="0"/>
        </a:p>
      </dgm:t>
    </dgm:pt>
    <dgm:pt modelId="{565DCD2D-7CC7-AC4E-BAAB-97094F7F6C2A}" type="parTrans" cxnId="{343D3EB4-C773-3341-B706-EBDC31EB6032}">
      <dgm:prSet/>
      <dgm:spPr/>
      <dgm:t>
        <a:bodyPr/>
        <a:lstStyle/>
        <a:p>
          <a:endParaRPr lang="en-US" sz="3200"/>
        </a:p>
      </dgm:t>
    </dgm:pt>
    <dgm:pt modelId="{56C43BEF-8D26-7B44-81E0-69F6910DAE72}" type="sibTrans" cxnId="{343D3EB4-C773-3341-B706-EBDC31EB6032}">
      <dgm:prSet/>
      <dgm:spPr/>
      <dgm:t>
        <a:bodyPr/>
        <a:lstStyle/>
        <a:p>
          <a:endParaRPr lang="en-US" sz="3200"/>
        </a:p>
      </dgm:t>
    </dgm:pt>
    <dgm:pt modelId="{21E97DC7-515B-1D4D-B964-4E0A95EC920D}">
      <dgm:prSet custT="1"/>
      <dgm:spPr/>
      <dgm:t>
        <a:bodyPr/>
        <a:lstStyle/>
        <a:p>
          <a:r>
            <a:rPr lang="en-US" sz="2000" dirty="0">
              <a:solidFill>
                <a:schemeClr val="tx1"/>
              </a:solidFill>
            </a:rPr>
            <a:t>Direct Claims</a:t>
          </a:r>
        </a:p>
      </dgm:t>
    </dgm:pt>
    <dgm:pt modelId="{5F5CA38B-7B17-454E-AC60-CE729B0D5582}" type="parTrans" cxnId="{C1BF3F62-A760-0A4A-BCC1-D58CDE054197}">
      <dgm:prSet/>
      <dgm:spPr/>
      <dgm:t>
        <a:bodyPr/>
        <a:lstStyle/>
        <a:p>
          <a:endParaRPr lang="en-US" sz="2400"/>
        </a:p>
      </dgm:t>
    </dgm:pt>
    <dgm:pt modelId="{9C8901A9-6BE4-504F-9C45-046130AF37DB}" type="sibTrans" cxnId="{C1BF3F62-A760-0A4A-BCC1-D58CDE054197}">
      <dgm:prSet/>
      <dgm:spPr/>
      <dgm:t>
        <a:bodyPr/>
        <a:lstStyle/>
        <a:p>
          <a:endParaRPr lang="en-US" sz="2400"/>
        </a:p>
      </dgm:t>
    </dgm:pt>
    <dgm:pt modelId="{F41013B8-C497-0547-9070-1A1818156A1F}" type="pres">
      <dgm:prSet presAssocID="{FC9DB32B-E2EF-DE49-B714-565F22A5817C}" presName="Name0" presStyleCnt="0">
        <dgm:presLayoutVars>
          <dgm:chMax val="7"/>
          <dgm:chPref val="7"/>
          <dgm:dir/>
        </dgm:presLayoutVars>
      </dgm:prSet>
      <dgm:spPr/>
      <dgm:t>
        <a:bodyPr/>
        <a:lstStyle/>
        <a:p>
          <a:endParaRPr lang="en-US"/>
        </a:p>
      </dgm:t>
    </dgm:pt>
    <dgm:pt modelId="{557D480B-D4D7-3046-A833-58F1FD8E6371}" type="pres">
      <dgm:prSet presAssocID="{FC9DB32B-E2EF-DE49-B714-565F22A5817C}" presName="Name1" presStyleCnt="0"/>
      <dgm:spPr/>
    </dgm:pt>
    <dgm:pt modelId="{99823729-6040-8549-B3F8-7A01B32963C9}" type="pres">
      <dgm:prSet presAssocID="{FC9DB32B-E2EF-DE49-B714-565F22A5817C}" presName="cycle" presStyleCnt="0"/>
      <dgm:spPr/>
    </dgm:pt>
    <dgm:pt modelId="{37B7994D-385E-E145-BD31-BBA4EF0ADAD0}" type="pres">
      <dgm:prSet presAssocID="{FC9DB32B-E2EF-DE49-B714-565F22A5817C}" presName="srcNode" presStyleLbl="node1" presStyleIdx="0" presStyleCnt="6"/>
      <dgm:spPr/>
    </dgm:pt>
    <dgm:pt modelId="{265BBD1A-18A6-B843-ACFF-3D0ED9AABD07}" type="pres">
      <dgm:prSet presAssocID="{FC9DB32B-E2EF-DE49-B714-565F22A5817C}" presName="conn" presStyleLbl="parChTrans1D2" presStyleIdx="0" presStyleCnt="1"/>
      <dgm:spPr/>
      <dgm:t>
        <a:bodyPr/>
        <a:lstStyle/>
        <a:p>
          <a:endParaRPr lang="en-US"/>
        </a:p>
      </dgm:t>
    </dgm:pt>
    <dgm:pt modelId="{0AAAB840-9C24-1745-AA3C-1280D4D34631}" type="pres">
      <dgm:prSet presAssocID="{FC9DB32B-E2EF-DE49-B714-565F22A5817C}" presName="extraNode" presStyleLbl="node1" presStyleIdx="0" presStyleCnt="6"/>
      <dgm:spPr/>
    </dgm:pt>
    <dgm:pt modelId="{A7CDC239-EB87-C94D-8EC2-43D94917D1AA}" type="pres">
      <dgm:prSet presAssocID="{FC9DB32B-E2EF-DE49-B714-565F22A5817C}" presName="dstNode" presStyleLbl="node1" presStyleIdx="0" presStyleCnt="6"/>
      <dgm:spPr/>
    </dgm:pt>
    <dgm:pt modelId="{76A8AE28-1C47-6046-A797-E6665F81A672}" type="pres">
      <dgm:prSet presAssocID="{E4AAF16C-C7B7-2844-82B5-0FDB75AB0190}" presName="text_1" presStyleLbl="node1" presStyleIdx="0" presStyleCnt="6">
        <dgm:presLayoutVars>
          <dgm:bulletEnabled val="1"/>
        </dgm:presLayoutVars>
      </dgm:prSet>
      <dgm:spPr/>
      <dgm:t>
        <a:bodyPr/>
        <a:lstStyle/>
        <a:p>
          <a:endParaRPr lang="en-US"/>
        </a:p>
      </dgm:t>
    </dgm:pt>
    <dgm:pt modelId="{EAC8DF8E-A3DB-9F44-8A5D-FD6DDCFC57DF}" type="pres">
      <dgm:prSet presAssocID="{E4AAF16C-C7B7-2844-82B5-0FDB75AB0190}" presName="accent_1" presStyleCnt="0"/>
      <dgm:spPr/>
    </dgm:pt>
    <dgm:pt modelId="{3EADDB3D-9F4A-1943-8B51-4D87D078E3E1}" type="pres">
      <dgm:prSet presAssocID="{E4AAF16C-C7B7-2844-82B5-0FDB75AB0190}" presName="accentRepeatNode" presStyleLbl="solidFgAcc1" presStyleIdx="0" presStyleCnt="6"/>
      <dgm:spPr/>
    </dgm:pt>
    <dgm:pt modelId="{9C3D58A5-050E-D246-A60B-FF114F1E200D}" type="pres">
      <dgm:prSet presAssocID="{CD194BA6-7B78-AA49-B17A-D72C39B1C451}" presName="text_2" presStyleLbl="node1" presStyleIdx="1" presStyleCnt="6">
        <dgm:presLayoutVars>
          <dgm:bulletEnabled val="1"/>
        </dgm:presLayoutVars>
      </dgm:prSet>
      <dgm:spPr/>
      <dgm:t>
        <a:bodyPr/>
        <a:lstStyle/>
        <a:p>
          <a:endParaRPr lang="en-US"/>
        </a:p>
      </dgm:t>
    </dgm:pt>
    <dgm:pt modelId="{2F5878E0-D67D-BD48-B6CC-0DDEBDADAB84}" type="pres">
      <dgm:prSet presAssocID="{CD194BA6-7B78-AA49-B17A-D72C39B1C451}" presName="accent_2" presStyleCnt="0"/>
      <dgm:spPr/>
    </dgm:pt>
    <dgm:pt modelId="{2FEB8BFE-044F-0340-900F-6888E0D54CF2}" type="pres">
      <dgm:prSet presAssocID="{CD194BA6-7B78-AA49-B17A-D72C39B1C451}" presName="accentRepeatNode" presStyleLbl="solidFgAcc1" presStyleIdx="1" presStyleCnt="6"/>
      <dgm:spPr/>
    </dgm:pt>
    <dgm:pt modelId="{0857A9C9-3A1E-924D-B92E-8B43F358E424}" type="pres">
      <dgm:prSet presAssocID="{F7370F7A-1EB8-F540-B9D0-E1A600BC05D7}" presName="text_3" presStyleLbl="node1" presStyleIdx="2" presStyleCnt="6">
        <dgm:presLayoutVars>
          <dgm:bulletEnabled val="1"/>
        </dgm:presLayoutVars>
      </dgm:prSet>
      <dgm:spPr/>
      <dgm:t>
        <a:bodyPr/>
        <a:lstStyle/>
        <a:p>
          <a:endParaRPr lang="en-US"/>
        </a:p>
      </dgm:t>
    </dgm:pt>
    <dgm:pt modelId="{99FA743F-8462-C64B-9070-B830DCEAD77A}" type="pres">
      <dgm:prSet presAssocID="{F7370F7A-1EB8-F540-B9D0-E1A600BC05D7}" presName="accent_3" presStyleCnt="0"/>
      <dgm:spPr/>
    </dgm:pt>
    <dgm:pt modelId="{4A301612-3C1C-604F-BBF4-6FC7D1D0D31B}" type="pres">
      <dgm:prSet presAssocID="{F7370F7A-1EB8-F540-B9D0-E1A600BC05D7}" presName="accentRepeatNode" presStyleLbl="solidFgAcc1" presStyleIdx="2" presStyleCnt="6"/>
      <dgm:spPr/>
    </dgm:pt>
    <dgm:pt modelId="{C3460C91-06EC-A64D-9803-B89699A6C731}" type="pres">
      <dgm:prSet presAssocID="{21E97DC7-515B-1D4D-B964-4E0A95EC920D}" presName="text_4" presStyleLbl="node1" presStyleIdx="3" presStyleCnt="6">
        <dgm:presLayoutVars>
          <dgm:bulletEnabled val="1"/>
        </dgm:presLayoutVars>
      </dgm:prSet>
      <dgm:spPr/>
      <dgm:t>
        <a:bodyPr/>
        <a:lstStyle/>
        <a:p>
          <a:endParaRPr lang="en-US"/>
        </a:p>
      </dgm:t>
    </dgm:pt>
    <dgm:pt modelId="{CD61BBA3-36BF-2A41-9F10-68BAFF947EAA}" type="pres">
      <dgm:prSet presAssocID="{21E97DC7-515B-1D4D-B964-4E0A95EC920D}" presName="accent_4" presStyleCnt="0"/>
      <dgm:spPr/>
    </dgm:pt>
    <dgm:pt modelId="{A608B8EA-9E6C-C14E-A3A5-1FB5EA6E5CF0}" type="pres">
      <dgm:prSet presAssocID="{21E97DC7-515B-1D4D-B964-4E0A95EC920D}" presName="accentRepeatNode" presStyleLbl="solidFgAcc1" presStyleIdx="3" presStyleCnt="6"/>
      <dgm:spPr/>
    </dgm:pt>
    <dgm:pt modelId="{35B4B9EA-701C-4042-9658-F24159A28409}" type="pres">
      <dgm:prSet presAssocID="{D0AE94EA-096E-B945-A3A3-DD331FDAB16D}" presName="text_5" presStyleLbl="node1" presStyleIdx="4" presStyleCnt="6">
        <dgm:presLayoutVars>
          <dgm:bulletEnabled val="1"/>
        </dgm:presLayoutVars>
      </dgm:prSet>
      <dgm:spPr/>
      <dgm:t>
        <a:bodyPr/>
        <a:lstStyle/>
        <a:p>
          <a:endParaRPr lang="en-US"/>
        </a:p>
      </dgm:t>
    </dgm:pt>
    <dgm:pt modelId="{8A0A7A16-2407-B542-B2BA-D4B7661DA74A}" type="pres">
      <dgm:prSet presAssocID="{D0AE94EA-096E-B945-A3A3-DD331FDAB16D}" presName="accent_5" presStyleCnt="0"/>
      <dgm:spPr/>
    </dgm:pt>
    <dgm:pt modelId="{793E4C49-8450-6845-88D8-8C0DB179B99F}" type="pres">
      <dgm:prSet presAssocID="{D0AE94EA-096E-B945-A3A3-DD331FDAB16D}" presName="accentRepeatNode" presStyleLbl="solidFgAcc1" presStyleIdx="4" presStyleCnt="6"/>
      <dgm:spPr/>
    </dgm:pt>
    <dgm:pt modelId="{12ABB803-4898-D64A-82DC-0B49B111052D}" type="pres">
      <dgm:prSet presAssocID="{87DE10CA-74EB-7F4C-8B95-000AECD89217}" presName="text_6" presStyleLbl="node1" presStyleIdx="5" presStyleCnt="6">
        <dgm:presLayoutVars>
          <dgm:bulletEnabled val="1"/>
        </dgm:presLayoutVars>
      </dgm:prSet>
      <dgm:spPr/>
      <dgm:t>
        <a:bodyPr/>
        <a:lstStyle/>
        <a:p>
          <a:endParaRPr lang="en-US"/>
        </a:p>
      </dgm:t>
    </dgm:pt>
    <dgm:pt modelId="{0B586B97-D3E3-BF4D-9585-EDA47DAEFC97}" type="pres">
      <dgm:prSet presAssocID="{87DE10CA-74EB-7F4C-8B95-000AECD89217}" presName="accent_6" presStyleCnt="0"/>
      <dgm:spPr/>
    </dgm:pt>
    <dgm:pt modelId="{5F69AB95-10A7-A748-A20D-426069ABA06F}" type="pres">
      <dgm:prSet presAssocID="{87DE10CA-74EB-7F4C-8B95-000AECD89217}" presName="accentRepeatNode" presStyleLbl="solidFgAcc1" presStyleIdx="5" presStyleCnt="6"/>
      <dgm:spPr/>
    </dgm:pt>
  </dgm:ptLst>
  <dgm:cxnLst>
    <dgm:cxn modelId="{32E4607A-4C73-0448-9C42-AEE161BEB4BD}" srcId="{FC9DB32B-E2EF-DE49-B714-565F22A5817C}" destId="{D0AE94EA-096E-B945-A3A3-DD331FDAB16D}" srcOrd="4" destOrd="0" parTransId="{734C2A3D-D64B-B94C-BF41-A7E70CB5F91F}" sibTransId="{61B8EC01-DD2B-9049-B612-6C79E677CE0D}"/>
    <dgm:cxn modelId="{D3B27F1E-7B4B-2049-9641-CD8A1C2D13DF}" srcId="{FC9DB32B-E2EF-DE49-B714-565F22A5817C}" destId="{F7370F7A-1EB8-F540-B9D0-E1A600BC05D7}" srcOrd="2" destOrd="0" parTransId="{3AC97128-F5A0-BF4C-B7D1-E67A12A81299}" sibTransId="{D3F3F141-4540-994C-9E86-A37C4C1FE6AC}"/>
    <dgm:cxn modelId="{A3E81E64-165C-4EE3-A7F8-D6AEA60E059E}" type="presOf" srcId="{FE94A942-E6D2-5441-BF5B-A116B761DF12}" destId="{76A8AE28-1C47-6046-A797-E6665F81A672}" srcOrd="0" destOrd="1" presId="urn:microsoft.com/office/officeart/2008/layout/VerticalCurvedList"/>
    <dgm:cxn modelId="{500A85AD-BEC2-4033-9254-9C2C76A062C6}" type="presOf" srcId="{FC9DB32B-E2EF-DE49-B714-565F22A5817C}" destId="{F41013B8-C497-0547-9070-1A1818156A1F}" srcOrd="0" destOrd="0" presId="urn:microsoft.com/office/officeart/2008/layout/VerticalCurvedList"/>
    <dgm:cxn modelId="{7E26936B-0C67-AB4D-83F4-84BA354B4DF0}" srcId="{FC9DB32B-E2EF-DE49-B714-565F22A5817C}" destId="{E4AAF16C-C7B7-2844-82B5-0FDB75AB0190}" srcOrd="0" destOrd="0" parTransId="{BF853464-F177-374F-A4BA-43E63BD646F8}" sibTransId="{301DA839-3B20-8F4C-BACE-CF7358812432}"/>
    <dgm:cxn modelId="{D35D8D72-FE37-42FF-AF34-CDC7208EEC13}" type="presOf" srcId="{56C43BEF-8D26-7B44-81E0-69F6910DAE72}" destId="{265BBD1A-18A6-B843-ACFF-3D0ED9AABD07}" srcOrd="0" destOrd="0" presId="urn:microsoft.com/office/officeart/2008/layout/VerticalCurvedList"/>
    <dgm:cxn modelId="{7E9749D0-3FA5-4AAA-9171-23F4892FBD2B}" type="presOf" srcId="{F7370F7A-1EB8-F540-B9D0-E1A600BC05D7}" destId="{0857A9C9-3A1E-924D-B92E-8B43F358E424}" srcOrd="0" destOrd="0" presId="urn:microsoft.com/office/officeart/2008/layout/VerticalCurvedList"/>
    <dgm:cxn modelId="{7AEDD19A-D7B5-4D65-A5FC-F602A69817A0}" type="presOf" srcId="{CD194BA6-7B78-AA49-B17A-D72C39B1C451}" destId="{9C3D58A5-050E-D246-A60B-FF114F1E200D}" srcOrd="0" destOrd="0" presId="urn:microsoft.com/office/officeart/2008/layout/VerticalCurvedList"/>
    <dgm:cxn modelId="{343D3EB4-C773-3341-B706-EBDC31EB6032}" srcId="{E4AAF16C-C7B7-2844-82B5-0FDB75AB0190}" destId="{FE94A942-E6D2-5441-BF5B-A116B761DF12}" srcOrd="0" destOrd="0" parTransId="{565DCD2D-7CC7-AC4E-BAAB-97094F7F6C2A}" sibTransId="{56C43BEF-8D26-7B44-81E0-69F6910DAE72}"/>
    <dgm:cxn modelId="{EC86764E-BA2D-49E1-A481-6F479F1F07A1}" type="presOf" srcId="{D0AE94EA-096E-B945-A3A3-DD331FDAB16D}" destId="{35B4B9EA-701C-4042-9658-F24159A28409}" srcOrd="0" destOrd="0" presId="urn:microsoft.com/office/officeart/2008/layout/VerticalCurvedList"/>
    <dgm:cxn modelId="{E92EF949-1FC5-4AA8-82C7-1490E40A9A90}" type="presOf" srcId="{87DE10CA-74EB-7F4C-8B95-000AECD89217}" destId="{12ABB803-4898-D64A-82DC-0B49B111052D}" srcOrd="0" destOrd="0" presId="urn:microsoft.com/office/officeart/2008/layout/VerticalCurvedList"/>
    <dgm:cxn modelId="{67C8A511-7D4B-0F4E-B4A8-631CB788F901}" srcId="{FC9DB32B-E2EF-DE49-B714-565F22A5817C}" destId="{CD194BA6-7B78-AA49-B17A-D72C39B1C451}" srcOrd="1" destOrd="0" parTransId="{924BE96D-DD96-B24C-B273-37847F4C377F}" sibTransId="{4567A181-8E36-3E47-BCED-A5BB81F423C2}"/>
    <dgm:cxn modelId="{F4695075-E9B3-48AB-976C-E14D938E32D6}" type="presOf" srcId="{21E97DC7-515B-1D4D-B964-4E0A95EC920D}" destId="{C3460C91-06EC-A64D-9803-B89699A6C731}" srcOrd="0" destOrd="0" presId="urn:microsoft.com/office/officeart/2008/layout/VerticalCurvedList"/>
    <dgm:cxn modelId="{684B343E-A3E3-BC41-8783-CCB656F52A56}" srcId="{FC9DB32B-E2EF-DE49-B714-565F22A5817C}" destId="{87DE10CA-74EB-7F4C-8B95-000AECD89217}" srcOrd="5" destOrd="0" parTransId="{D8610928-58E0-5048-B247-C6A846631B6A}" sibTransId="{9C46A1CF-E9D5-0444-9AD9-5BDDA2BA3353}"/>
    <dgm:cxn modelId="{69BD7DB8-50E9-43FA-86C9-3A5FB0174B30}" type="presOf" srcId="{E4AAF16C-C7B7-2844-82B5-0FDB75AB0190}" destId="{76A8AE28-1C47-6046-A797-E6665F81A672}" srcOrd="0" destOrd="0" presId="urn:microsoft.com/office/officeart/2008/layout/VerticalCurvedList"/>
    <dgm:cxn modelId="{C1BF3F62-A760-0A4A-BCC1-D58CDE054197}" srcId="{FC9DB32B-E2EF-DE49-B714-565F22A5817C}" destId="{21E97DC7-515B-1D4D-B964-4E0A95EC920D}" srcOrd="3" destOrd="0" parTransId="{5F5CA38B-7B17-454E-AC60-CE729B0D5582}" sibTransId="{9C8901A9-6BE4-504F-9C45-046130AF37DB}"/>
    <dgm:cxn modelId="{911423D6-D84F-4850-A457-071D2C6CFD3E}" type="presParOf" srcId="{F41013B8-C497-0547-9070-1A1818156A1F}" destId="{557D480B-D4D7-3046-A833-58F1FD8E6371}" srcOrd="0" destOrd="0" presId="urn:microsoft.com/office/officeart/2008/layout/VerticalCurvedList"/>
    <dgm:cxn modelId="{6AA76655-442D-43DD-A4FF-85708B4D725E}" type="presParOf" srcId="{557D480B-D4D7-3046-A833-58F1FD8E6371}" destId="{99823729-6040-8549-B3F8-7A01B32963C9}" srcOrd="0" destOrd="0" presId="urn:microsoft.com/office/officeart/2008/layout/VerticalCurvedList"/>
    <dgm:cxn modelId="{038459E5-D64A-4068-A789-A78B1443BD17}" type="presParOf" srcId="{99823729-6040-8549-B3F8-7A01B32963C9}" destId="{37B7994D-385E-E145-BD31-BBA4EF0ADAD0}" srcOrd="0" destOrd="0" presId="urn:microsoft.com/office/officeart/2008/layout/VerticalCurvedList"/>
    <dgm:cxn modelId="{A023B920-DA84-47C3-9750-F77F0B3DD770}" type="presParOf" srcId="{99823729-6040-8549-B3F8-7A01B32963C9}" destId="{265BBD1A-18A6-B843-ACFF-3D0ED9AABD07}" srcOrd="1" destOrd="0" presId="urn:microsoft.com/office/officeart/2008/layout/VerticalCurvedList"/>
    <dgm:cxn modelId="{26374E5C-76DF-4169-9615-AC265CAB1154}" type="presParOf" srcId="{99823729-6040-8549-B3F8-7A01B32963C9}" destId="{0AAAB840-9C24-1745-AA3C-1280D4D34631}" srcOrd="2" destOrd="0" presId="urn:microsoft.com/office/officeart/2008/layout/VerticalCurvedList"/>
    <dgm:cxn modelId="{F20BC4D9-971A-4133-B80A-8AEC50E376AE}" type="presParOf" srcId="{99823729-6040-8549-B3F8-7A01B32963C9}" destId="{A7CDC239-EB87-C94D-8EC2-43D94917D1AA}" srcOrd="3" destOrd="0" presId="urn:microsoft.com/office/officeart/2008/layout/VerticalCurvedList"/>
    <dgm:cxn modelId="{822891AF-BAD8-4B6D-BF40-E4206C46EBBE}" type="presParOf" srcId="{557D480B-D4D7-3046-A833-58F1FD8E6371}" destId="{76A8AE28-1C47-6046-A797-E6665F81A672}" srcOrd="1" destOrd="0" presId="urn:microsoft.com/office/officeart/2008/layout/VerticalCurvedList"/>
    <dgm:cxn modelId="{37137B94-A22A-48EE-BF15-8BC00471D716}" type="presParOf" srcId="{557D480B-D4D7-3046-A833-58F1FD8E6371}" destId="{EAC8DF8E-A3DB-9F44-8A5D-FD6DDCFC57DF}" srcOrd="2" destOrd="0" presId="urn:microsoft.com/office/officeart/2008/layout/VerticalCurvedList"/>
    <dgm:cxn modelId="{319FA1A7-230C-465B-8D9A-D8F832F84232}" type="presParOf" srcId="{EAC8DF8E-A3DB-9F44-8A5D-FD6DDCFC57DF}" destId="{3EADDB3D-9F4A-1943-8B51-4D87D078E3E1}" srcOrd="0" destOrd="0" presId="urn:microsoft.com/office/officeart/2008/layout/VerticalCurvedList"/>
    <dgm:cxn modelId="{6BBFC154-A124-45F2-ABB6-0DA7B4027D73}" type="presParOf" srcId="{557D480B-D4D7-3046-A833-58F1FD8E6371}" destId="{9C3D58A5-050E-D246-A60B-FF114F1E200D}" srcOrd="3" destOrd="0" presId="urn:microsoft.com/office/officeart/2008/layout/VerticalCurvedList"/>
    <dgm:cxn modelId="{F8BF23F0-091C-4A3D-AEC1-59C388C34840}" type="presParOf" srcId="{557D480B-D4D7-3046-A833-58F1FD8E6371}" destId="{2F5878E0-D67D-BD48-B6CC-0DDEBDADAB84}" srcOrd="4" destOrd="0" presId="urn:microsoft.com/office/officeart/2008/layout/VerticalCurvedList"/>
    <dgm:cxn modelId="{5E654F26-9B69-4F22-9307-24A45B791B65}" type="presParOf" srcId="{2F5878E0-D67D-BD48-B6CC-0DDEBDADAB84}" destId="{2FEB8BFE-044F-0340-900F-6888E0D54CF2}" srcOrd="0" destOrd="0" presId="urn:microsoft.com/office/officeart/2008/layout/VerticalCurvedList"/>
    <dgm:cxn modelId="{7EF9BE83-1833-47B3-884B-8EAA8367FE6D}" type="presParOf" srcId="{557D480B-D4D7-3046-A833-58F1FD8E6371}" destId="{0857A9C9-3A1E-924D-B92E-8B43F358E424}" srcOrd="5" destOrd="0" presId="urn:microsoft.com/office/officeart/2008/layout/VerticalCurvedList"/>
    <dgm:cxn modelId="{468FAC28-0A7D-4D1D-A51B-D03D396792FC}" type="presParOf" srcId="{557D480B-D4D7-3046-A833-58F1FD8E6371}" destId="{99FA743F-8462-C64B-9070-B830DCEAD77A}" srcOrd="6" destOrd="0" presId="urn:microsoft.com/office/officeart/2008/layout/VerticalCurvedList"/>
    <dgm:cxn modelId="{D06311B2-1ADB-45C2-9BD9-2EA54830C43A}" type="presParOf" srcId="{99FA743F-8462-C64B-9070-B830DCEAD77A}" destId="{4A301612-3C1C-604F-BBF4-6FC7D1D0D31B}" srcOrd="0" destOrd="0" presId="urn:microsoft.com/office/officeart/2008/layout/VerticalCurvedList"/>
    <dgm:cxn modelId="{5322FC7D-EA32-490B-B9FB-C21E86A26C9E}" type="presParOf" srcId="{557D480B-D4D7-3046-A833-58F1FD8E6371}" destId="{C3460C91-06EC-A64D-9803-B89699A6C731}" srcOrd="7" destOrd="0" presId="urn:microsoft.com/office/officeart/2008/layout/VerticalCurvedList"/>
    <dgm:cxn modelId="{5B5F9711-A140-4EE6-A9F8-C2EF25AC5265}" type="presParOf" srcId="{557D480B-D4D7-3046-A833-58F1FD8E6371}" destId="{CD61BBA3-36BF-2A41-9F10-68BAFF947EAA}" srcOrd="8" destOrd="0" presId="urn:microsoft.com/office/officeart/2008/layout/VerticalCurvedList"/>
    <dgm:cxn modelId="{9EE09626-9D1F-443A-9FC0-18AC14F3D893}" type="presParOf" srcId="{CD61BBA3-36BF-2A41-9F10-68BAFF947EAA}" destId="{A608B8EA-9E6C-C14E-A3A5-1FB5EA6E5CF0}" srcOrd="0" destOrd="0" presId="urn:microsoft.com/office/officeart/2008/layout/VerticalCurvedList"/>
    <dgm:cxn modelId="{AC82321D-B5B8-4C8F-97B6-1B23F908D862}" type="presParOf" srcId="{557D480B-D4D7-3046-A833-58F1FD8E6371}" destId="{35B4B9EA-701C-4042-9658-F24159A28409}" srcOrd="9" destOrd="0" presId="urn:microsoft.com/office/officeart/2008/layout/VerticalCurvedList"/>
    <dgm:cxn modelId="{53850B37-D998-4E91-BB03-36C450DCEF58}" type="presParOf" srcId="{557D480B-D4D7-3046-A833-58F1FD8E6371}" destId="{8A0A7A16-2407-B542-B2BA-D4B7661DA74A}" srcOrd="10" destOrd="0" presId="urn:microsoft.com/office/officeart/2008/layout/VerticalCurvedList"/>
    <dgm:cxn modelId="{D95B2CB4-B41E-4997-89A9-E0D9CA59C058}" type="presParOf" srcId="{8A0A7A16-2407-B542-B2BA-D4B7661DA74A}" destId="{793E4C49-8450-6845-88D8-8C0DB179B99F}" srcOrd="0" destOrd="0" presId="urn:microsoft.com/office/officeart/2008/layout/VerticalCurvedList"/>
    <dgm:cxn modelId="{44EDF0B1-C5C3-4AC7-B2AD-F8C61B3E3FF2}" type="presParOf" srcId="{557D480B-D4D7-3046-A833-58F1FD8E6371}" destId="{12ABB803-4898-D64A-82DC-0B49B111052D}" srcOrd="11" destOrd="0" presId="urn:microsoft.com/office/officeart/2008/layout/VerticalCurvedList"/>
    <dgm:cxn modelId="{181502E3-843D-4F44-B85B-8778F924D987}" type="presParOf" srcId="{557D480B-D4D7-3046-A833-58F1FD8E6371}" destId="{0B586B97-D3E3-BF4D-9585-EDA47DAEFC97}" srcOrd="12" destOrd="0" presId="urn:microsoft.com/office/officeart/2008/layout/VerticalCurvedList"/>
    <dgm:cxn modelId="{1C45768F-DFF6-4529-8D5C-CDBB3F6ED861}" type="presParOf" srcId="{0B586B97-D3E3-BF4D-9585-EDA47DAEFC97}" destId="{5F69AB95-10A7-A748-A20D-426069ABA06F}"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796CBD-5A5C-E44C-8F6B-88E07CAF9B1E}" type="doc">
      <dgm:prSet loTypeId="urn:microsoft.com/office/officeart/2009/layout/CircleArrowProcess" loCatId="" qsTypeId="urn:microsoft.com/office/officeart/2005/8/quickstyle/simple2" qsCatId="simple" csTypeId="urn:microsoft.com/office/officeart/2005/8/colors/colorful1#1" csCatId="colorful" phldr="1"/>
      <dgm:spPr/>
      <dgm:t>
        <a:bodyPr/>
        <a:lstStyle/>
        <a:p>
          <a:endParaRPr lang="en-US"/>
        </a:p>
      </dgm:t>
    </dgm:pt>
    <dgm:pt modelId="{DF11CA6F-B57C-8440-90EF-AF78B01935B9}">
      <dgm:prSet phldrT="[Text]" custT="1"/>
      <dgm:spPr/>
      <dgm:t>
        <a:bodyPr/>
        <a:lstStyle/>
        <a:p>
          <a:endParaRPr lang="en-US" sz="2400" dirty="0"/>
        </a:p>
      </dgm:t>
    </dgm:pt>
    <dgm:pt modelId="{ABD50CD3-8231-A94F-9897-0EA908B05295}" type="parTrans" cxnId="{D478F490-4CDE-254E-BF22-215508BC7705}">
      <dgm:prSet/>
      <dgm:spPr/>
      <dgm:t>
        <a:bodyPr/>
        <a:lstStyle/>
        <a:p>
          <a:endParaRPr lang="en-US" sz="3200"/>
        </a:p>
      </dgm:t>
    </dgm:pt>
    <dgm:pt modelId="{4F7B4C38-F8F5-1143-975E-F29F634D7F1A}" type="sibTrans" cxnId="{D478F490-4CDE-254E-BF22-215508BC7705}">
      <dgm:prSet custT="1"/>
      <dgm:spPr/>
      <dgm:t>
        <a:bodyPr/>
        <a:lstStyle/>
        <a:p>
          <a:endParaRPr lang="en-US" sz="1050"/>
        </a:p>
      </dgm:t>
    </dgm:pt>
    <dgm:pt modelId="{7017760D-914E-254A-878B-48AC49612B52}">
      <dgm:prSet phldrT="[Text]" custT="1"/>
      <dgm:spPr/>
      <dgm:t>
        <a:bodyPr/>
        <a:lstStyle/>
        <a:p>
          <a:r>
            <a:rPr lang="en-US" sz="1800" dirty="0"/>
            <a:t>Human Capital</a:t>
          </a:r>
        </a:p>
      </dgm:t>
    </dgm:pt>
    <dgm:pt modelId="{455DAFFE-5A90-C945-97D0-AAB3D9D0B725}" type="parTrans" cxnId="{4F0CAC2A-4981-874A-9F6A-193BA6E8686F}">
      <dgm:prSet/>
      <dgm:spPr/>
      <dgm:t>
        <a:bodyPr/>
        <a:lstStyle/>
        <a:p>
          <a:endParaRPr lang="en-US" sz="3200"/>
        </a:p>
      </dgm:t>
    </dgm:pt>
    <dgm:pt modelId="{8DBCC8EB-B68E-2B4E-90A5-A82B18C79889}" type="sibTrans" cxnId="{4F0CAC2A-4981-874A-9F6A-193BA6E8686F}">
      <dgm:prSet custT="1"/>
      <dgm:spPr/>
      <dgm:t>
        <a:bodyPr/>
        <a:lstStyle/>
        <a:p>
          <a:endParaRPr lang="en-US" sz="1050"/>
        </a:p>
      </dgm:t>
    </dgm:pt>
    <dgm:pt modelId="{B364D4A4-127D-144C-AAC2-02C1DA046E42}">
      <dgm:prSet phldrT="[Text]" custT="1"/>
      <dgm:spPr/>
      <dgm:t>
        <a:bodyPr/>
        <a:lstStyle/>
        <a:p>
          <a:r>
            <a:rPr lang="en-US" sz="1800" dirty="0"/>
            <a:t>Risk Management</a:t>
          </a:r>
        </a:p>
      </dgm:t>
    </dgm:pt>
    <dgm:pt modelId="{15EE939B-0FD8-3F4A-BE8C-D04333705D6E}" type="parTrans" cxnId="{9545A1FD-6E72-E042-B0C6-EC62C413EA1F}">
      <dgm:prSet/>
      <dgm:spPr/>
      <dgm:t>
        <a:bodyPr/>
        <a:lstStyle/>
        <a:p>
          <a:endParaRPr lang="en-US" sz="3200"/>
        </a:p>
      </dgm:t>
    </dgm:pt>
    <dgm:pt modelId="{BAF60450-9405-ED49-9FEF-653222722F3D}" type="sibTrans" cxnId="{9545A1FD-6E72-E042-B0C6-EC62C413EA1F}">
      <dgm:prSet custT="1"/>
      <dgm:spPr/>
      <dgm:t>
        <a:bodyPr/>
        <a:lstStyle/>
        <a:p>
          <a:endParaRPr lang="en-US" sz="1050"/>
        </a:p>
      </dgm:t>
    </dgm:pt>
    <dgm:pt modelId="{27FF2DD3-1887-9D48-BDBF-735D4C85417E}">
      <dgm:prSet custT="1"/>
      <dgm:spPr/>
      <dgm:t>
        <a:bodyPr/>
        <a:lstStyle/>
        <a:p>
          <a:r>
            <a:rPr lang="en-US" sz="1800" dirty="0"/>
            <a:t>Forensics</a:t>
          </a:r>
        </a:p>
      </dgm:t>
    </dgm:pt>
    <dgm:pt modelId="{E5A927BB-9169-F84D-A8BB-6F2061257987}" type="parTrans" cxnId="{CCD862EB-881E-1E4D-A678-BE43AD665288}">
      <dgm:prSet/>
      <dgm:spPr/>
      <dgm:t>
        <a:bodyPr/>
        <a:lstStyle/>
        <a:p>
          <a:endParaRPr lang="en-US" sz="3200"/>
        </a:p>
      </dgm:t>
    </dgm:pt>
    <dgm:pt modelId="{467F1DC9-0DB4-494C-9CBB-727D005338D9}" type="sibTrans" cxnId="{CCD862EB-881E-1E4D-A678-BE43AD665288}">
      <dgm:prSet custT="1"/>
      <dgm:spPr/>
      <dgm:t>
        <a:bodyPr/>
        <a:lstStyle/>
        <a:p>
          <a:endParaRPr lang="en-US" sz="1050"/>
        </a:p>
      </dgm:t>
    </dgm:pt>
    <dgm:pt modelId="{1F6375BD-045D-5C43-B330-12DDEFC2782E}">
      <dgm:prSet custT="1"/>
      <dgm:spPr/>
      <dgm:t>
        <a:bodyPr/>
        <a:lstStyle/>
        <a:p>
          <a:r>
            <a:rPr lang="en-US" sz="1800" dirty="0"/>
            <a:t>Marketing</a:t>
          </a:r>
        </a:p>
      </dgm:t>
    </dgm:pt>
    <dgm:pt modelId="{6F65AF1C-65EE-C349-B536-CF5319AFCD25}" type="parTrans" cxnId="{14FD68DF-78DE-1041-A3A3-A8C375179E24}">
      <dgm:prSet/>
      <dgm:spPr/>
      <dgm:t>
        <a:bodyPr/>
        <a:lstStyle/>
        <a:p>
          <a:endParaRPr lang="en-US" sz="3200"/>
        </a:p>
      </dgm:t>
    </dgm:pt>
    <dgm:pt modelId="{723E6087-BA14-9542-99EA-9F0AD3ADB651}" type="sibTrans" cxnId="{14FD68DF-78DE-1041-A3A3-A8C375179E24}">
      <dgm:prSet custT="1"/>
      <dgm:spPr/>
      <dgm:t>
        <a:bodyPr/>
        <a:lstStyle/>
        <a:p>
          <a:endParaRPr lang="en-US" sz="1050"/>
        </a:p>
      </dgm:t>
    </dgm:pt>
    <dgm:pt modelId="{DAFFBAAE-E639-C54B-8B0B-4774AB28DE47}">
      <dgm:prSet custT="1"/>
      <dgm:spPr/>
      <dgm:t>
        <a:bodyPr/>
        <a:lstStyle/>
        <a:p>
          <a:r>
            <a:rPr lang="en-US" sz="1800" dirty="0"/>
            <a:t>Stakeholder Management </a:t>
          </a:r>
        </a:p>
      </dgm:t>
    </dgm:pt>
    <dgm:pt modelId="{6C186B1F-8F99-154C-8C24-F4405FB8ACF9}" type="parTrans" cxnId="{C21FADC7-1957-2D4B-9C98-CE680EEC0AD7}">
      <dgm:prSet/>
      <dgm:spPr/>
      <dgm:t>
        <a:bodyPr/>
        <a:lstStyle/>
        <a:p>
          <a:endParaRPr lang="en-US" sz="3200"/>
        </a:p>
      </dgm:t>
    </dgm:pt>
    <dgm:pt modelId="{CFA583AC-01CE-7143-AB2B-0F21F42A3B33}" type="sibTrans" cxnId="{C21FADC7-1957-2D4B-9C98-CE680EEC0AD7}">
      <dgm:prSet custT="1"/>
      <dgm:spPr/>
      <dgm:t>
        <a:bodyPr/>
        <a:lstStyle/>
        <a:p>
          <a:endParaRPr lang="en-US" sz="1050"/>
        </a:p>
      </dgm:t>
    </dgm:pt>
    <dgm:pt modelId="{C3FD8D1F-2BE1-0341-BCDA-3C1D7CEF6EBD}">
      <dgm:prSet custT="1"/>
      <dgm:spPr/>
      <dgm:t>
        <a:bodyPr/>
        <a:lstStyle/>
        <a:p>
          <a:r>
            <a:rPr lang="en-US" sz="1800" dirty="0"/>
            <a:t>Project Management </a:t>
          </a:r>
        </a:p>
      </dgm:t>
    </dgm:pt>
    <dgm:pt modelId="{9C69274E-E32D-4940-BC3D-82B1EEDFCCF1}" type="parTrans" cxnId="{59744A50-587A-A740-BD2C-ACF6C8C69F07}">
      <dgm:prSet/>
      <dgm:spPr/>
      <dgm:t>
        <a:bodyPr/>
        <a:lstStyle/>
        <a:p>
          <a:endParaRPr lang="en-US" sz="3200"/>
        </a:p>
      </dgm:t>
    </dgm:pt>
    <dgm:pt modelId="{BF9F8246-10D1-6A42-9B1A-B7025550650E}" type="sibTrans" cxnId="{59744A50-587A-A740-BD2C-ACF6C8C69F07}">
      <dgm:prSet custT="1"/>
      <dgm:spPr/>
      <dgm:t>
        <a:bodyPr/>
        <a:lstStyle/>
        <a:p>
          <a:endParaRPr lang="en-US" sz="1050"/>
        </a:p>
      </dgm:t>
    </dgm:pt>
    <dgm:pt modelId="{93622C2E-33C2-E143-B357-C37B9718D6F5}">
      <dgm:prSet custT="1"/>
      <dgm:spPr/>
      <dgm:t>
        <a:bodyPr/>
        <a:lstStyle/>
        <a:p>
          <a:r>
            <a:rPr lang="en-US" sz="1800" dirty="0"/>
            <a:t>Monitoring and Assurance </a:t>
          </a:r>
        </a:p>
      </dgm:t>
    </dgm:pt>
    <dgm:pt modelId="{49E7E630-80B5-4D49-8F79-CF02D9116A0E}" type="parTrans" cxnId="{16E17202-DDF7-AD45-A023-C9B868BEAC44}">
      <dgm:prSet/>
      <dgm:spPr/>
      <dgm:t>
        <a:bodyPr/>
        <a:lstStyle/>
        <a:p>
          <a:endParaRPr lang="en-US" sz="3200"/>
        </a:p>
      </dgm:t>
    </dgm:pt>
    <dgm:pt modelId="{6564F657-587B-5142-A4F8-E859677DDB5D}" type="sibTrans" cxnId="{16E17202-DDF7-AD45-A023-C9B868BEAC44}">
      <dgm:prSet custT="1"/>
      <dgm:spPr/>
      <dgm:t>
        <a:bodyPr/>
        <a:lstStyle/>
        <a:p>
          <a:endParaRPr lang="en-US" sz="1050"/>
        </a:p>
      </dgm:t>
    </dgm:pt>
    <dgm:pt modelId="{6693F6A0-56D1-6446-B757-3D06543A0C82}" type="pres">
      <dgm:prSet presAssocID="{73796CBD-5A5C-E44C-8F6B-88E07CAF9B1E}" presName="Name0" presStyleCnt="0">
        <dgm:presLayoutVars>
          <dgm:chMax val="7"/>
          <dgm:chPref val="7"/>
          <dgm:dir/>
          <dgm:animLvl val="lvl"/>
        </dgm:presLayoutVars>
      </dgm:prSet>
      <dgm:spPr/>
      <dgm:t>
        <a:bodyPr/>
        <a:lstStyle/>
        <a:p>
          <a:endParaRPr lang="en-US"/>
        </a:p>
      </dgm:t>
    </dgm:pt>
    <dgm:pt modelId="{00DC3713-AC97-264A-AA05-C9C57F1EA408}" type="pres">
      <dgm:prSet presAssocID="{7017760D-914E-254A-878B-48AC49612B52}" presName="Accent1" presStyleCnt="0"/>
      <dgm:spPr/>
    </dgm:pt>
    <dgm:pt modelId="{1F2FBF9B-06B3-5344-AEAD-F8DF06A8922E}" type="pres">
      <dgm:prSet presAssocID="{7017760D-914E-254A-878B-48AC49612B52}" presName="Accent" presStyleLbl="node1" presStyleIdx="0" presStyleCnt="7" custScaleX="175677"/>
      <dgm:spPr/>
    </dgm:pt>
    <dgm:pt modelId="{1C06D3E2-9E90-6E4E-80E5-CE1D677D9179}" type="pres">
      <dgm:prSet presAssocID="{7017760D-914E-254A-878B-48AC49612B52}" presName="Parent1" presStyleLbl="revTx" presStyleIdx="0" presStyleCnt="7" custScaleX="260757" custScaleY="116055">
        <dgm:presLayoutVars>
          <dgm:chMax val="1"/>
          <dgm:chPref val="1"/>
          <dgm:bulletEnabled val="1"/>
        </dgm:presLayoutVars>
      </dgm:prSet>
      <dgm:spPr/>
      <dgm:t>
        <a:bodyPr/>
        <a:lstStyle/>
        <a:p>
          <a:endParaRPr lang="en-US"/>
        </a:p>
      </dgm:t>
    </dgm:pt>
    <dgm:pt modelId="{AFF6A329-4E66-CC45-9C3F-BA6DB42AA402}" type="pres">
      <dgm:prSet presAssocID="{B364D4A4-127D-144C-AAC2-02C1DA046E42}" presName="Accent2" presStyleCnt="0"/>
      <dgm:spPr/>
    </dgm:pt>
    <dgm:pt modelId="{B5F925E7-236D-3945-BB89-BF16ED9DE01F}" type="pres">
      <dgm:prSet presAssocID="{B364D4A4-127D-144C-AAC2-02C1DA046E42}" presName="Accent" presStyleLbl="node1" presStyleIdx="1" presStyleCnt="7" custScaleX="170401"/>
      <dgm:spPr/>
    </dgm:pt>
    <dgm:pt modelId="{B77DBDDD-1071-3B40-B7A8-F93396FE617A}" type="pres">
      <dgm:prSet presAssocID="{B364D4A4-127D-144C-AAC2-02C1DA046E42}" presName="Parent2" presStyleLbl="revTx" presStyleIdx="1" presStyleCnt="7" custScaleX="232678" custScaleY="84580" custLinFactNeighborX="9020">
        <dgm:presLayoutVars>
          <dgm:chMax val="1"/>
          <dgm:chPref val="1"/>
          <dgm:bulletEnabled val="1"/>
        </dgm:presLayoutVars>
      </dgm:prSet>
      <dgm:spPr/>
      <dgm:t>
        <a:bodyPr/>
        <a:lstStyle/>
        <a:p>
          <a:endParaRPr lang="en-US"/>
        </a:p>
      </dgm:t>
    </dgm:pt>
    <dgm:pt modelId="{64BDB2E3-82B1-F448-9162-9DEEC760DF4B}" type="pres">
      <dgm:prSet presAssocID="{27FF2DD3-1887-9D48-BDBF-735D4C85417E}" presName="Accent3" presStyleCnt="0"/>
      <dgm:spPr/>
    </dgm:pt>
    <dgm:pt modelId="{8307179D-34DE-4242-A862-39E0EC70669A}" type="pres">
      <dgm:prSet presAssocID="{27FF2DD3-1887-9D48-BDBF-735D4C85417E}" presName="Accent" presStyleLbl="node1" presStyleIdx="2" presStyleCnt="7" custScaleX="175677" custScaleY="87872"/>
      <dgm:spPr/>
    </dgm:pt>
    <dgm:pt modelId="{869D0875-9F71-304E-99F5-F7B7C8D2C88E}" type="pres">
      <dgm:prSet presAssocID="{27FF2DD3-1887-9D48-BDBF-735D4C85417E}" presName="Parent3" presStyleLbl="revTx" presStyleIdx="2" presStyleCnt="7" custScaleX="210000" custScaleY="75672">
        <dgm:presLayoutVars>
          <dgm:chMax val="1"/>
          <dgm:chPref val="1"/>
          <dgm:bulletEnabled val="1"/>
        </dgm:presLayoutVars>
      </dgm:prSet>
      <dgm:spPr/>
      <dgm:t>
        <a:bodyPr/>
        <a:lstStyle/>
        <a:p>
          <a:endParaRPr lang="en-US"/>
        </a:p>
      </dgm:t>
    </dgm:pt>
    <dgm:pt modelId="{3E8F0B86-7CFA-F442-A3F9-834523672531}" type="pres">
      <dgm:prSet presAssocID="{DAFFBAAE-E639-C54B-8B0B-4774AB28DE47}" presName="Accent4" presStyleCnt="0"/>
      <dgm:spPr/>
    </dgm:pt>
    <dgm:pt modelId="{FF8A91A3-966F-4C4F-9660-36E625D32860}" type="pres">
      <dgm:prSet presAssocID="{DAFFBAAE-E639-C54B-8B0B-4774AB28DE47}" presName="Accent" presStyleLbl="node1" presStyleIdx="3" presStyleCnt="7" custScaleX="168880"/>
      <dgm:spPr/>
    </dgm:pt>
    <dgm:pt modelId="{CE01A5D6-C95D-7A49-BCE0-E865105F09FC}" type="pres">
      <dgm:prSet presAssocID="{DAFFBAAE-E639-C54B-8B0B-4774AB28DE47}" presName="Parent4" presStyleLbl="revTx" presStyleIdx="3" presStyleCnt="7" custScaleX="273287" custScaleY="133985">
        <dgm:presLayoutVars>
          <dgm:chMax val="1"/>
          <dgm:chPref val="1"/>
          <dgm:bulletEnabled val="1"/>
        </dgm:presLayoutVars>
      </dgm:prSet>
      <dgm:spPr/>
      <dgm:t>
        <a:bodyPr/>
        <a:lstStyle/>
        <a:p>
          <a:endParaRPr lang="en-US"/>
        </a:p>
      </dgm:t>
    </dgm:pt>
    <dgm:pt modelId="{EE8985A3-0734-5547-8607-E27F006A1421}" type="pres">
      <dgm:prSet presAssocID="{C3FD8D1F-2BE1-0341-BCDA-3C1D7CEF6EBD}" presName="Accent5" presStyleCnt="0"/>
      <dgm:spPr/>
    </dgm:pt>
    <dgm:pt modelId="{74408681-394A-D949-B500-1A413C4444CE}" type="pres">
      <dgm:prSet presAssocID="{C3FD8D1F-2BE1-0341-BCDA-3C1D7CEF6EBD}" presName="Accent" presStyleLbl="node1" presStyleIdx="4" presStyleCnt="7" custScaleX="184747" custScaleY="82090"/>
      <dgm:spPr/>
    </dgm:pt>
    <dgm:pt modelId="{929E3256-7AAB-884D-AC49-1D379F283FDF}" type="pres">
      <dgm:prSet presAssocID="{C3FD8D1F-2BE1-0341-BCDA-3C1D7CEF6EBD}" presName="Parent5" presStyleLbl="revTx" presStyleIdx="4" presStyleCnt="7" custScaleX="232547" custScaleY="151949" custLinFactNeighborY="-13533">
        <dgm:presLayoutVars>
          <dgm:chMax val="1"/>
          <dgm:chPref val="1"/>
          <dgm:bulletEnabled val="1"/>
        </dgm:presLayoutVars>
      </dgm:prSet>
      <dgm:spPr/>
      <dgm:t>
        <a:bodyPr/>
        <a:lstStyle/>
        <a:p>
          <a:endParaRPr lang="en-US"/>
        </a:p>
      </dgm:t>
    </dgm:pt>
    <dgm:pt modelId="{45297FF9-596E-644A-A40E-7DCEEFB2406A}" type="pres">
      <dgm:prSet presAssocID="{93622C2E-33C2-E143-B357-C37B9718D6F5}" presName="Accent6" presStyleCnt="0"/>
      <dgm:spPr/>
    </dgm:pt>
    <dgm:pt modelId="{06730D38-7613-2044-90CA-506E2FC8869F}" type="pres">
      <dgm:prSet presAssocID="{93622C2E-33C2-E143-B357-C37B9718D6F5}" presName="Accent" presStyleLbl="node1" presStyleIdx="5" presStyleCnt="7" custScaleX="166364"/>
      <dgm:spPr/>
    </dgm:pt>
    <dgm:pt modelId="{E5F604C9-FF91-1245-ACA9-76F15B5E2D48}" type="pres">
      <dgm:prSet presAssocID="{93622C2E-33C2-E143-B357-C37B9718D6F5}" presName="Parent6" presStyleLbl="revTx" presStyleIdx="5" presStyleCnt="7" custScaleX="283197" custScaleY="231002">
        <dgm:presLayoutVars>
          <dgm:chMax val="1"/>
          <dgm:chPref val="1"/>
          <dgm:bulletEnabled val="1"/>
        </dgm:presLayoutVars>
      </dgm:prSet>
      <dgm:spPr/>
      <dgm:t>
        <a:bodyPr/>
        <a:lstStyle/>
        <a:p>
          <a:endParaRPr lang="en-US"/>
        </a:p>
      </dgm:t>
    </dgm:pt>
    <dgm:pt modelId="{5F2DED39-CA06-A549-A8C1-1F17044EF9E0}" type="pres">
      <dgm:prSet presAssocID="{1F6375BD-045D-5C43-B330-12DDEFC2782E}" presName="Accent7" presStyleCnt="0"/>
      <dgm:spPr/>
    </dgm:pt>
    <dgm:pt modelId="{D5AB8E15-3382-BA4A-B5C8-108F82E6F526}" type="pres">
      <dgm:prSet presAssocID="{1F6375BD-045D-5C43-B330-12DDEFC2782E}" presName="Accent" presStyleLbl="node1" presStyleIdx="6" presStyleCnt="7" custScaleX="165897" custScaleY="84447"/>
      <dgm:spPr/>
    </dgm:pt>
    <dgm:pt modelId="{BFF2D954-8C6A-F744-BF0B-E0E01C1D6E31}" type="pres">
      <dgm:prSet presAssocID="{1F6375BD-045D-5C43-B330-12DDEFC2782E}" presName="Parent7" presStyleLbl="revTx" presStyleIdx="6" presStyleCnt="7" custScaleX="173925" custScaleY="75478">
        <dgm:presLayoutVars>
          <dgm:chMax val="1"/>
          <dgm:chPref val="1"/>
          <dgm:bulletEnabled val="1"/>
        </dgm:presLayoutVars>
      </dgm:prSet>
      <dgm:spPr/>
      <dgm:t>
        <a:bodyPr/>
        <a:lstStyle/>
        <a:p>
          <a:endParaRPr lang="en-US"/>
        </a:p>
      </dgm:t>
    </dgm:pt>
  </dgm:ptLst>
  <dgm:cxnLst>
    <dgm:cxn modelId="{CCD862EB-881E-1E4D-A678-BE43AD665288}" srcId="{73796CBD-5A5C-E44C-8F6B-88E07CAF9B1E}" destId="{27FF2DD3-1887-9D48-BDBF-735D4C85417E}" srcOrd="2" destOrd="0" parTransId="{E5A927BB-9169-F84D-A8BB-6F2061257987}" sibTransId="{467F1DC9-0DB4-494C-9CBB-727D005338D9}"/>
    <dgm:cxn modelId="{4F0CAC2A-4981-874A-9F6A-193BA6E8686F}" srcId="{73796CBD-5A5C-E44C-8F6B-88E07CAF9B1E}" destId="{7017760D-914E-254A-878B-48AC49612B52}" srcOrd="0" destOrd="0" parTransId="{455DAFFE-5A90-C945-97D0-AAB3D9D0B725}" sibTransId="{8DBCC8EB-B68E-2B4E-90A5-A82B18C79889}"/>
    <dgm:cxn modelId="{AFFA2D55-8549-4A90-AF00-F35B5576672D}" type="presOf" srcId="{1F6375BD-045D-5C43-B330-12DDEFC2782E}" destId="{BFF2D954-8C6A-F744-BF0B-E0E01C1D6E31}" srcOrd="0" destOrd="0" presId="urn:microsoft.com/office/officeart/2009/layout/CircleArrowProcess"/>
    <dgm:cxn modelId="{016F1523-5CBD-4B58-849B-29BB4B88F66E}" type="presOf" srcId="{73796CBD-5A5C-E44C-8F6B-88E07CAF9B1E}" destId="{6693F6A0-56D1-6446-B757-3D06543A0C82}" srcOrd="0" destOrd="0" presId="urn:microsoft.com/office/officeart/2009/layout/CircleArrowProcess"/>
    <dgm:cxn modelId="{16E17202-DDF7-AD45-A023-C9B868BEAC44}" srcId="{73796CBD-5A5C-E44C-8F6B-88E07CAF9B1E}" destId="{93622C2E-33C2-E143-B357-C37B9718D6F5}" srcOrd="5" destOrd="0" parTransId="{49E7E630-80B5-4D49-8F79-CF02D9116A0E}" sibTransId="{6564F657-587B-5142-A4F8-E859677DDB5D}"/>
    <dgm:cxn modelId="{1D86C7E6-99E7-4151-81F8-DF542501EAB8}" type="presOf" srcId="{DAFFBAAE-E639-C54B-8B0B-4774AB28DE47}" destId="{CE01A5D6-C95D-7A49-BCE0-E865105F09FC}" srcOrd="0" destOrd="0" presId="urn:microsoft.com/office/officeart/2009/layout/CircleArrowProcess"/>
    <dgm:cxn modelId="{C21FADC7-1957-2D4B-9C98-CE680EEC0AD7}" srcId="{73796CBD-5A5C-E44C-8F6B-88E07CAF9B1E}" destId="{DAFFBAAE-E639-C54B-8B0B-4774AB28DE47}" srcOrd="3" destOrd="0" parTransId="{6C186B1F-8F99-154C-8C24-F4405FB8ACF9}" sibTransId="{CFA583AC-01CE-7143-AB2B-0F21F42A3B33}"/>
    <dgm:cxn modelId="{D478F490-4CDE-254E-BF22-215508BC7705}" srcId="{73796CBD-5A5C-E44C-8F6B-88E07CAF9B1E}" destId="{DF11CA6F-B57C-8440-90EF-AF78B01935B9}" srcOrd="7" destOrd="0" parTransId="{ABD50CD3-8231-A94F-9897-0EA908B05295}" sibTransId="{4F7B4C38-F8F5-1143-975E-F29F634D7F1A}"/>
    <dgm:cxn modelId="{2063B256-10CB-4082-BA05-B5E41F6AF915}" type="presOf" srcId="{7017760D-914E-254A-878B-48AC49612B52}" destId="{1C06D3E2-9E90-6E4E-80E5-CE1D677D9179}" srcOrd="0" destOrd="0" presId="urn:microsoft.com/office/officeart/2009/layout/CircleArrowProcess"/>
    <dgm:cxn modelId="{4B97FE7D-93FE-48E5-8F83-C0E4842D5036}" type="presOf" srcId="{C3FD8D1F-2BE1-0341-BCDA-3C1D7CEF6EBD}" destId="{929E3256-7AAB-884D-AC49-1D379F283FDF}" srcOrd="0" destOrd="0" presId="urn:microsoft.com/office/officeart/2009/layout/CircleArrowProcess"/>
    <dgm:cxn modelId="{59744A50-587A-A740-BD2C-ACF6C8C69F07}" srcId="{73796CBD-5A5C-E44C-8F6B-88E07CAF9B1E}" destId="{C3FD8D1F-2BE1-0341-BCDA-3C1D7CEF6EBD}" srcOrd="4" destOrd="0" parTransId="{9C69274E-E32D-4940-BC3D-82B1EEDFCCF1}" sibTransId="{BF9F8246-10D1-6A42-9B1A-B7025550650E}"/>
    <dgm:cxn modelId="{14FD68DF-78DE-1041-A3A3-A8C375179E24}" srcId="{73796CBD-5A5C-E44C-8F6B-88E07CAF9B1E}" destId="{1F6375BD-045D-5C43-B330-12DDEFC2782E}" srcOrd="6" destOrd="0" parTransId="{6F65AF1C-65EE-C349-B536-CF5319AFCD25}" sibTransId="{723E6087-BA14-9542-99EA-9F0AD3ADB651}"/>
    <dgm:cxn modelId="{96D70023-FB38-40F5-A800-EE50BE4A1E1E}" type="presOf" srcId="{93622C2E-33C2-E143-B357-C37B9718D6F5}" destId="{E5F604C9-FF91-1245-ACA9-76F15B5E2D48}" srcOrd="0" destOrd="0" presId="urn:microsoft.com/office/officeart/2009/layout/CircleArrowProcess"/>
    <dgm:cxn modelId="{6CF43DE8-0F6D-4DC3-AB4F-C2565451C859}" type="presOf" srcId="{27FF2DD3-1887-9D48-BDBF-735D4C85417E}" destId="{869D0875-9F71-304E-99F5-F7B7C8D2C88E}" srcOrd="0" destOrd="0" presId="urn:microsoft.com/office/officeart/2009/layout/CircleArrowProcess"/>
    <dgm:cxn modelId="{9545A1FD-6E72-E042-B0C6-EC62C413EA1F}" srcId="{73796CBD-5A5C-E44C-8F6B-88E07CAF9B1E}" destId="{B364D4A4-127D-144C-AAC2-02C1DA046E42}" srcOrd="1" destOrd="0" parTransId="{15EE939B-0FD8-3F4A-BE8C-D04333705D6E}" sibTransId="{BAF60450-9405-ED49-9FEF-653222722F3D}"/>
    <dgm:cxn modelId="{0CD7F275-2344-4E4A-BDDE-2D347A2FB748}" type="presOf" srcId="{B364D4A4-127D-144C-AAC2-02C1DA046E42}" destId="{B77DBDDD-1071-3B40-B7A8-F93396FE617A}" srcOrd="0" destOrd="0" presId="urn:microsoft.com/office/officeart/2009/layout/CircleArrowProcess"/>
    <dgm:cxn modelId="{A7C18230-C362-4F8E-8D6D-2E3A851A056F}" type="presParOf" srcId="{6693F6A0-56D1-6446-B757-3D06543A0C82}" destId="{00DC3713-AC97-264A-AA05-C9C57F1EA408}" srcOrd="0" destOrd="0" presId="urn:microsoft.com/office/officeart/2009/layout/CircleArrowProcess"/>
    <dgm:cxn modelId="{A772A871-04D8-4E52-A1D9-5489DB84B275}" type="presParOf" srcId="{00DC3713-AC97-264A-AA05-C9C57F1EA408}" destId="{1F2FBF9B-06B3-5344-AEAD-F8DF06A8922E}" srcOrd="0" destOrd="0" presId="urn:microsoft.com/office/officeart/2009/layout/CircleArrowProcess"/>
    <dgm:cxn modelId="{189DC140-7067-4920-B2B5-0473618DC82D}" type="presParOf" srcId="{6693F6A0-56D1-6446-B757-3D06543A0C82}" destId="{1C06D3E2-9E90-6E4E-80E5-CE1D677D9179}" srcOrd="1" destOrd="0" presId="urn:microsoft.com/office/officeart/2009/layout/CircleArrowProcess"/>
    <dgm:cxn modelId="{3F129CFB-7B26-47BA-BE97-B945736BC75A}" type="presParOf" srcId="{6693F6A0-56D1-6446-B757-3D06543A0C82}" destId="{AFF6A329-4E66-CC45-9C3F-BA6DB42AA402}" srcOrd="2" destOrd="0" presId="urn:microsoft.com/office/officeart/2009/layout/CircleArrowProcess"/>
    <dgm:cxn modelId="{CE3B55C5-D1AA-46D4-9FD7-7771A61498C0}" type="presParOf" srcId="{AFF6A329-4E66-CC45-9C3F-BA6DB42AA402}" destId="{B5F925E7-236D-3945-BB89-BF16ED9DE01F}" srcOrd="0" destOrd="0" presId="urn:microsoft.com/office/officeart/2009/layout/CircleArrowProcess"/>
    <dgm:cxn modelId="{11AE0ED9-54B9-40EF-B9DE-BEF1CBF4C195}" type="presParOf" srcId="{6693F6A0-56D1-6446-B757-3D06543A0C82}" destId="{B77DBDDD-1071-3B40-B7A8-F93396FE617A}" srcOrd="3" destOrd="0" presId="urn:microsoft.com/office/officeart/2009/layout/CircleArrowProcess"/>
    <dgm:cxn modelId="{7462BC5D-BF9B-4B10-8C04-10B89E11E373}" type="presParOf" srcId="{6693F6A0-56D1-6446-B757-3D06543A0C82}" destId="{64BDB2E3-82B1-F448-9162-9DEEC760DF4B}" srcOrd="4" destOrd="0" presId="urn:microsoft.com/office/officeart/2009/layout/CircleArrowProcess"/>
    <dgm:cxn modelId="{C3EFA365-D076-4C10-B794-8275FC7ADB94}" type="presParOf" srcId="{64BDB2E3-82B1-F448-9162-9DEEC760DF4B}" destId="{8307179D-34DE-4242-A862-39E0EC70669A}" srcOrd="0" destOrd="0" presId="urn:microsoft.com/office/officeart/2009/layout/CircleArrowProcess"/>
    <dgm:cxn modelId="{E27AEBFA-2C37-4210-ACAB-53755F151457}" type="presParOf" srcId="{6693F6A0-56D1-6446-B757-3D06543A0C82}" destId="{869D0875-9F71-304E-99F5-F7B7C8D2C88E}" srcOrd="5" destOrd="0" presId="urn:microsoft.com/office/officeart/2009/layout/CircleArrowProcess"/>
    <dgm:cxn modelId="{09588B12-EBB3-4AED-B4D0-8D13A14E668B}" type="presParOf" srcId="{6693F6A0-56D1-6446-B757-3D06543A0C82}" destId="{3E8F0B86-7CFA-F442-A3F9-834523672531}" srcOrd="6" destOrd="0" presId="urn:microsoft.com/office/officeart/2009/layout/CircleArrowProcess"/>
    <dgm:cxn modelId="{6BBCB33A-0F8F-44FF-8BDC-37D378FD093C}" type="presParOf" srcId="{3E8F0B86-7CFA-F442-A3F9-834523672531}" destId="{FF8A91A3-966F-4C4F-9660-36E625D32860}" srcOrd="0" destOrd="0" presId="urn:microsoft.com/office/officeart/2009/layout/CircleArrowProcess"/>
    <dgm:cxn modelId="{D87079E9-B211-4936-A73B-A73A0DE74B4E}" type="presParOf" srcId="{6693F6A0-56D1-6446-B757-3D06543A0C82}" destId="{CE01A5D6-C95D-7A49-BCE0-E865105F09FC}" srcOrd="7" destOrd="0" presId="urn:microsoft.com/office/officeart/2009/layout/CircleArrowProcess"/>
    <dgm:cxn modelId="{AB9D68D8-225D-49C3-A569-00B5FA858172}" type="presParOf" srcId="{6693F6A0-56D1-6446-B757-3D06543A0C82}" destId="{EE8985A3-0734-5547-8607-E27F006A1421}" srcOrd="8" destOrd="0" presId="urn:microsoft.com/office/officeart/2009/layout/CircleArrowProcess"/>
    <dgm:cxn modelId="{EF8CB0ED-7E2D-450D-9CAE-9C8A2DFC1402}" type="presParOf" srcId="{EE8985A3-0734-5547-8607-E27F006A1421}" destId="{74408681-394A-D949-B500-1A413C4444CE}" srcOrd="0" destOrd="0" presId="urn:microsoft.com/office/officeart/2009/layout/CircleArrowProcess"/>
    <dgm:cxn modelId="{E8B05375-BE62-4EA3-8612-161055C8B9A0}" type="presParOf" srcId="{6693F6A0-56D1-6446-B757-3D06543A0C82}" destId="{929E3256-7AAB-884D-AC49-1D379F283FDF}" srcOrd="9" destOrd="0" presId="urn:microsoft.com/office/officeart/2009/layout/CircleArrowProcess"/>
    <dgm:cxn modelId="{4340F487-C266-4064-8CE0-48BE3B10C8F2}" type="presParOf" srcId="{6693F6A0-56D1-6446-B757-3D06543A0C82}" destId="{45297FF9-596E-644A-A40E-7DCEEFB2406A}" srcOrd="10" destOrd="0" presId="urn:microsoft.com/office/officeart/2009/layout/CircleArrowProcess"/>
    <dgm:cxn modelId="{AED4AECE-CA3E-46CE-9F2A-742DDD90D54C}" type="presParOf" srcId="{45297FF9-596E-644A-A40E-7DCEEFB2406A}" destId="{06730D38-7613-2044-90CA-506E2FC8869F}" srcOrd="0" destOrd="0" presId="urn:microsoft.com/office/officeart/2009/layout/CircleArrowProcess"/>
    <dgm:cxn modelId="{F85B1A3B-BA1C-4AFE-91AF-B7817904A524}" type="presParOf" srcId="{6693F6A0-56D1-6446-B757-3D06543A0C82}" destId="{E5F604C9-FF91-1245-ACA9-76F15B5E2D48}" srcOrd="11" destOrd="0" presId="urn:microsoft.com/office/officeart/2009/layout/CircleArrowProcess"/>
    <dgm:cxn modelId="{171B2432-DFDE-4A2B-AC3C-F99F0D1DE910}" type="presParOf" srcId="{6693F6A0-56D1-6446-B757-3D06543A0C82}" destId="{5F2DED39-CA06-A549-A8C1-1F17044EF9E0}" srcOrd="12" destOrd="0" presId="urn:microsoft.com/office/officeart/2009/layout/CircleArrowProcess"/>
    <dgm:cxn modelId="{39F0DA93-6778-40A6-AF76-00A736DD0073}" type="presParOf" srcId="{5F2DED39-CA06-A549-A8C1-1F17044EF9E0}" destId="{D5AB8E15-3382-BA4A-B5C8-108F82E6F526}" srcOrd="0" destOrd="0" presId="urn:microsoft.com/office/officeart/2009/layout/CircleArrowProcess"/>
    <dgm:cxn modelId="{94388E9C-F783-4F63-AC0A-B42474832476}" type="presParOf" srcId="{6693F6A0-56D1-6446-B757-3D06543A0C82}" destId="{BFF2D954-8C6A-F744-BF0B-E0E01C1D6E31}" srcOrd="13" destOrd="0" presId="urn:microsoft.com/office/officeart/2009/layout/CircleArrowProces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373" cy="49840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6878" y="1"/>
            <a:ext cx="2950373" cy="498402"/>
          </a:xfrm>
          <a:prstGeom prst="rect">
            <a:avLst/>
          </a:prstGeom>
        </p:spPr>
        <p:txBody>
          <a:bodyPr vert="horz" lIns="91440" tIns="45720" rIns="91440" bIns="45720" rtlCol="0"/>
          <a:lstStyle>
            <a:lvl1pPr algn="r">
              <a:defRPr sz="1200"/>
            </a:lvl1pPr>
          </a:lstStyle>
          <a:p>
            <a:endParaRPr lang="en-ZA"/>
          </a:p>
        </p:txBody>
      </p:sp>
      <p:sp>
        <p:nvSpPr>
          <p:cNvPr id="4" name="Footer Placeholder 3"/>
          <p:cNvSpPr>
            <a:spLocks noGrp="1"/>
          </p:cNvSpPr>
          <p:nvPr>
            <p:ph type="ftr" sz="quarter" idx="2"/>
          </p:nvPr>
        </p:nvSpPr>
        <p:spPr>
          <a:xfrm>
            <a:off x="0" y="9442524"/>
            <a:ext cx="2950373" cy="49840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6878" y="9442524"/>
            <a:ext cx="2950373" cy="498402"/>
          </a:xfrm>
          <a:prstGeom prst="rect">
            <a:avLst/>
          </a:prstGeom>
        </p:spPr>
        <p:txBody>
          <a:bodyPr vert="horz" lIns="91440" tIns="45720" rIns="91440" bIns="45720" rtlCol="0" anchor="b"/>
          <a:lstStyle>
            <a:lvl1pPr algn="r">
              <a:defRPr sz="1200"/>
            </a:lvl1pPr>
          </a:lstStyle>
          <a:p>
            <a:fld id="{41B0B529-0A22-4D38-B155-FA18601A980B}" type="slidenum">
              <a:rPr lang="en-ZA" smtClean="0"/>
              <a:pPr/>
              <a:t>‹#›</a:t>
            </a:fld>
            <a:endParaRPr lang="en-ZA"/>
          </a:p>
        </p:txBody>
      </p:sp>
    </p:spTree>
    <p:extLst>
      <p:ext uri="{BB962C8B-B14F-4D97-AF65-F5344CB8AC3E}">
        <p14:creationId xmlns:p14="http://schemas.microsoft.com/office/powerpoint/2010/main" xmlns="" val="35561539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40" y="0"/>
            <a:ext cx="2950475" cy="497047"/>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80" y="4721941"/>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2153"/>
            <a:ext cx="2950475" cy="4970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40" y="9442153"/>
            <a:ext cx="2950475" cy="497047"/>
          </a:xfrm>
          <a:prstGeom prst="rect">
            <a:avLst/>
          </a:prstGeom>
        </p:spPr>
        <p:txBody>
          <a:bodyPr vert="horz" lIns="91440" tIns="45720" rIns="91440" bIns="45720" rtlCol="0" anchor="b"/>
          <a:lstStyle>
            <a:lvl1pPr algn="r">
              <a:defRPr sz="1200"/>
            </a:lvl1pPr>
          </a:lstStyle>
          <a:p>
            <a:fld id="{FB06DC5D-0481-49D8-83E7-3CB55831419A}" type="slidenum">
              <a:rPr lang="en-US" smtClean="0"/>
              <a:pPr/>
              <a:t>‹#›</a:t>
            </a:fld>
            <a:endParaRPr lang="en-US"/>
          </a:p>
        </p:txBody>
      </p:sp>
    </p:spTree>
    <p:extLst>
      <p:ext uri="{BB962C8B-B14F-4D97-AF65-F5344CB8AC3E}">
        <p14:creationId xmlns:p14="http://schemas.microsoft.com/office/powerpoint/2010/main" xmlns="" val="1669049085"/>
      </p:ext>
    </p:extLst>
  </p:cSld>
  <p:clrMap bg1="lt1" tx1="dk1" bg2="lt2" tx2="dk2" accent1="accent1" accent2="accent2" accent3="accent3" accent4="accent4" accent5="accent5" accent6="accent6" hlink="hlink" folHlink="folHlink"/>
  <p:hf hdr="0" ftr="0"/>
  <p:notesStyle>
    <a:lvl1pPr marL="0" algn="l" defTabSz="914259" rtl="0" eaLnBrk="1" latinLnBrk="0" hangingPunct="1">
      <a:defRPr sz="1200" kern="1200">
        <a:solidFill>
          <a:schemeClr val="tx1"/>
        </a:solidFill>
        <a:latin typeface="+mn-lt"/>
        <a:ea typeface="+mn-ea"/>
        <a:cs typeface="+mn-cs"/>
      </a:defRPr>
    </a:lvl1pPr>
    <a:lvl2pPr marL="457130" algn="l" defTabSz="914259" rtl="0" eaLnBrk="1" latinLnBrk="0" hangingPunct="1">
      <a:defRPr sz="1200" kern="1200">
        <a:solidFill>
          <a:schemeClr val="tx1"/>
        </a:solidFill>
        <a:latin typeface="+mn-lt"/>
        <a:ea typeface="+mn-ea"/>
        <a:cs typeface="+mn-cs"/>
      </a:defRPr>
    </a:lvl2pPr>
    <a:lvl3pPr marL="914259" algn="l" defTabSz="914259" rtl="0" eaLnBrk="1" latinLnBrk="0" hangingPunct="1">
      <a:defRPr sz="1200" kern="1200">
        <a:solidFill>
          <a:schemeClr val="tx1"/>
        </a:solidFill>
        <a:latin typeface="+mn-lt"/>
        <a:ea typeface="+mn-ea"/>
        <a:cs typeface="+mn-cs"/>
      </a:defRPr>
    </a:lvl3pPr>
    <a:lvl4pPr marL="1371390" algn="l" defTabSz="914259" rtl="0" eaLnBrk="1" latinLnBrk="0" hangingPunct="1">
      <a:defRPr sz="1200" kern="1200">
        <a:solidFill>
          <a:schemeClr val="tx1"/>
        </a:solidFill>
        <a:latin typeface="+mn-lt"/>
        <a:ea typeface="+mn-ea"/>
        <a:cs typeface="+mn-cs"/>
      </a:defRPr>
    </a:lvl4pPr>
    <a:lvl5pPr marL="1828519" algn="l" defTabSz="914259" rtl="0" eaLnBrk="1" latinLnBrk="0" hangingPunct="1">
      <a:defRPr sz="1200" kern="1200">
        <a:solidFill>
          <a:schemeClr val="tx1"/>
        </a:solidFill>
        <a:latin typeface="+mn-lt"/>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06DC5D-0481-49D8-83E7-3CB55831419A}" type="slidenum">
              <a:rPr lang="en-US" smtClean="0"/>
              <a:pPr/>
              <a:t>1</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xmlns="" val="3717626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xmlns="" val="132255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xmlns="" val="52321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xmlns="" val="168432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xmlns="" val="61980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xmlns="" val="146519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xmlns="" val="266876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xmlns="" val="396481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06DC5D-0481-49D8-83E7-3CB55831419A}" type="slidenum">
              <a:rPr lang="en-US" smtClean="0"/>
              <a:pPr/>
              <a:t>15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xmlns="" val="1745397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xmlns="" val="2428897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Helvetica Neue"/>
              <a:ea typeface="Helvetica Neue"/>
              <a:cs typeface="Helvetica Neue"/>
            </a:endParaRPr>
          </a:p>
        </p:txBody>
      </p:sp>
      <p:sp>
        <p:nvSpPr>
          <p:cNvPr id="9220"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defTabSz="584200" eaLnBrk="0" fontAlgn="base" hangingPunct="0">
              <a:spcBef>
                <a:spcPct val="0"/>
              </a:spcBef>
              <a:spcAft>
                <a:spcPct val="0"/>
              </a:spcAft>
            </a:pPr>
            <a:fld id="{8516DD43-33FC-445C-84B2-83D2BF03A98E}" type="slidenum">
              <a:rPr lang="en-US" altLang="en-US" smtClean="0"/>
              <a:pPr defTabSz="584200" eaLnBrk="0" fontAlgn="base" hangingPunct="0">
                <a:spcBef>
                  <a:spcPct val="0"/>
                </a:spcBef>
                <a:spcAft>
                  <a:spcPct val="0"/>
                </a:spcAft>
              </a:pPr>
              <a:t>33</a:t>
            </a:fld>
            <a:endParaRPr lang="en-US" alt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xmlns="" val="70396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06DC5D-0481-49D8-83E7-3CB55831419A}" type="slidenum">
              <a:rPr lang="en-US" smtClean="0"/>
              <a:pPr/>
              <a:t>39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xmlns="" val="3648626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0000 RAF_PPT TEMPLATE_backgrounds_20160805.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536"/>
            <a:ext cx="9144000" cy="6857464"/>
          </a:xfrm>
          <a:prstGeom prst="rect">
            <a:avLst/>
          </a:prstGeom>
        </p:spPr>
      </p:pic>
      <p:pic>
        <p:nvPicPr>
          <p:cNvPr id="8" name="Picture 7" descr="RAF_logo.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495646" y="4198470"/>
            <a:ext cx="2191153" cy="2191153"/>
          </a:xfrm>
          <a:prstGeom prst="rect">
            <a:avLst/>
          </a:prstGeom>
        </p:spPr>
      </p:pic>
      <p:sp>
        <p:nvSpPr>
          <p:cNvPr id="12" name="Title Placeholder 1"/>
          <p:cNvSpPr>
            <a:spLocks noGrp="1"/>
          </p:cNvSpPr>
          <p:nvPr>
            <p:ph type="title" hasCustomPrompt="1"/>
          </p:nvPr>
        </p:nvSpPr>
        <p:spPr>
          <a:xfrm>
            <a:off x="388470" y="274638"/>
            <a:ext cx="8229600" cy="1143000"/>
          </a:xfrm>
          <a:prstGeom prst="rect">
            <a:avLst/>
          </a:prstGeom>
        </p:spPr>
        <p:txBody>
          <a:bodyPr vert="horz" lIns="91425" tIns="45713" rIns="91425" bIns="45713" rtlCol="0" anchor="ctr">
            <a:normAutofit/>
          </a:bodyPr>
          <a:lstStyle>
            <a:lvl1pPr algn="l">
              <a:defRPr sz="4400">
                <a:solidFill>
                  <a:srgbClr val="009B4E"/>
                </a:solidFill>
              </a:defRPr>
            </a:lvl1pPr>
          </a:lstStyle>
          <a:p>
            <a:r>
              <a:rPr lang="en-US" sz="5400" b="1" dirty="0">
                <a:solidFill>
                  <a:srgbClr val="119B38"/>
                </a:solidFill>
              </a:rPr>
              <a:t>Presentation</a:t>
            </a:r>
            <a:r>
              <a:rPr lang="en-US" sz="5400" b="1" baseline="0" dirty="0">
                <a:solidFill>
                  <a:srgbClr val="119B38"/>
                </a:solidFill>
              </a:rPr>
              <a:t> Name</a:t>
            </a:r>
            <a:endParaRPr lang="en-US" sz="5400" b="1" dirty="0">
              <a:solidFill>
                <a:srgbClr val="119B38"/>
              </a:solidFill>
            </a:endParaRPr>
          </a:p>
        </p:txBody>
      </p:sp>
      <p:sp>
        <p:nvSpPr>
          <p:cNvPr id="14" name="Text Placeholder 13"/>
          <p:cNvSpPr>
            <a:spLocks noGrp="1"/>
          </p:cNvSpPr>
          <p:nvPr>
            <p:ph type="body" sz="quarter" idx="10" hasCustomPrompt="1"/>
          </p:nvPr>
        </p:nvSpPr>
        <p:spPr>
          <a:xfrm>
            <a:off x="388938" y="1628778"/>
            <a:ext cx="4989512" cy="447675"/>
          </a:xfrm>
        </p:spPr>
        <p:txBody>
          <a:bodyPr>
            <a:noAutofit/>
          </a:bodyPr>
          <a:lstStyle>
            <a:lvl1pPr marL="0" indent="0">
              <a:buNone/>
              <a:defRPr sz="1800" baseline="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Date Goes Here</a:t>
            </a:r>
          </a:p>
        </p:txBody>
      </p:sp>
    </p:spTree>
    <p:extLst>
      <p:ext uri="{BB962C8B-B14F-4D97-AF65-F5344CB8AC3E}">
        <p14:creationId xmlns:p14="http://schemas.microsoft.com/office/powerpoint/2010/main" xmlns="" val="1626563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7" name="Picture 6" descr="0000 RAF_PPT TEMPLATE_backgrounds_201608052.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536"/>
            <a:ext cx="9144000" cy="6857464"/>
          </a:xfrm>
          <a:prstGeom prst="rect">
            <a:avLst/>
          </a:prstGeom>
        </p:spPr>
      </p:pic>
      <p:sp>
        <p:nvSpPr>
          <p:cNvPr id="12" name="Title Placeholder 1"/>
          <p:cNvSpPr>
            <a:spLocks noGrp="1"/>
          </p:cNvSpPr>
          <p:nvPr>
            <p:ph type="title" hasCustomPrompt="1"/>
          </p:nvPr>
        </p:nvSpPr>
        <p:spPr>
          <a:xfrm>
            <a:off x="457200" y="274638"/>
            <a:ext cx="8229600" cy="1143000"/>
          </a:xfrm>
          <a:prstGeom prst="rect">
            <a:avLst/>
          </a:prstGeom>
        </p:spPr>
        <p:txBody>
          <a:bodyPr vert="horz" lIns="91425" tIns="45713" rIns="91425" bIns="45713" rtlCol="0" anchor="ctr">
            <a:normAutofit/>
          </a:bodyPr>
          <a:lstStyle>
            <a:lvl1pPr algn="l">
              <a:defRPr b="1">
                <a:solidFill>
                  <a:srgbClr val="030151"/>
                </a:solidFill>
              </a:defRPr>
            </a:lvl1pPr>
          </a:lstStyle>
          <a:p>
            <a:r>
              <a:rPr lang="en-US" dirty="0"/>
              <a:t>Divider Slide Title</a:t>
            </a:r>
          </a:p>
        </p:txBody>
      </p:sp>
      <p:sp>
        <p:nvSpPr>
          <p:cNvPr id="13" name="Text Placeholder 13"/>
          <p:cNvSpPr>
            <a:spLocks noGrp="1"/>
          </p:cNvSpPr>
          <p:nvPr>
            <p:ph type="body" sz="quarter" idx="10" hasCustomPrompt="1"/>
          </p:nvPr>
        </p:nvSpPr>
        <p:spPr>
          <a:xfrm>
            <a:off x="457200" y="1628778"/>
            <a:ext cx="4989512" cy="447675"/>
          </a:xfrm>
        </p:spPr>
        <p:txBody>
          <a:bodyPr>
            <a:noAutofit/>
          </a:bodyPr>
          <a:lstStyle>
            <a:lvl1pPr marL="0" indent="0">
              <a:buNone/>
              <a:defRPr sz="1800" baseline="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Sub Header Goes Here</a:t>
            </a:r>
          </a:p>
        </p:txBody>
      </p:sp>
    </p:spTree>
    <p:extLst>
      <p:ext uri="{BB962C8B-B14F-4D97-AF65-F5344CB8AC3E}">
        <p14:creationId xmlns:p14="http://schemas.microsoft.com/office/powerpoint/2010/main" xmlns="" val="36080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tion Slide">
    <p:spTree>
      <p:nvGrpSpPr>
        <p:cNvPr id="1" name=""/>
        <p:cNvGrpSpPr/>
        <p:nvPr/>
      </p:nvGrpSpPr>
      <p:grpSpPr>
        <a:xfrm>
          <a:off x="0" y="0"/>
          <a:ext cx="0" cy="0"/>
          <a:chOff x="0" y="0"/>
          <a:chExt cx="0" cy="0"/>
        </a:xfrm>
      </p:grpSpPr>
      <p:pic>
        <p:nvPicPr>
          <p:cNvPr id="7" name="Picture 6" descr="0000 RAF_PPT TEMPLATE_backgrounds_201608053.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536"/>
            <a:ext cx="9144000" cy="6857464"/>
          </a:xfrm>
          <a:prstGeom prst="rect">
            <a:avLst/>
          </a:prstGeom>
        </p:spPr>
      </p:pic>
      <p:sp>
        <p:nvSpPr>
          <p:cNvPr id="10" name="Slide Number Placeholder 5"/>
          <p:cNvSpPr>
            <a:spLocks noGrp="1"/>
          </p:cNvSpPr>
          <p:nvPr>
            <p:ph type="sldNum" sz="quarter" idx="4"/>
          </p:nvPr>
        </p:nvSpPr>
        <p:spPr>
          <a:xfrm>
            <a:off x="717176" y="6356353"/>
            <a:ext cx="454212" cy="365125"/>
          </a:xfrm>
          <a:prstGeom prst="rect">
            <a:avLst/>
          </a:prstGeom>
        </p:spPr>
        <p:txBody>
          <a:bodyPr vert="horz" lIns="91425" tIns="45713" rIns="91425" bIns="45713" rtlCol="0" anchor="ctr"/>
          <a:lstStyle>
            <a:lvl1pPr algn="r">
              <a:defRPr sz="1200">
                <a:solidFill>
                  <a:srgbClr val="009B4E"/>
                </a:solidFill>
                <a:latin typeface="Arial"/>
                <a:cs typeface="Arial"/>
              </a:defRPr>
            </a:lvl1pPr>
          </a:lstStyle>
          <a:p>
            <a:fld id="{266C20D6-C585-CC43-AFF9-E5C2638A4639}" type="slidenum">
              <a:rPr lang="en-US" smtClean="0"/>
              <a:pPr/>
              <a:t>‹#›</a:t>
            </a:fld>
            <a:endParaRPr lang="en-US" dirty="0"/>
          </a:p>
        </p:txBody>
      </p:sp>
      <p:sp>
        <p:nvSpPr>
          <p:cNvPr id="11" name="Footer Placeholder 4"/>
          <p:cNvSpPr>
            <a:spLocks noGrp="1"/>
          </p:cNvSpPr>
          <p:nvPr>
            <p:ph type="ftr" sz="quarter" idx="3"/>
          </p:nvPr>
        </p:nvSpPr>
        <p:spPr>
          <a:xfrm>
            <a:off x="1171388" y="6356353"/>
            <a:ext cx="2895600" cy="365125"/>
          </a:xfrm>
          <a:prstGeom prst="rect">
            <a:avLst/>
          </a:prstGeom>
        </p:spPr>
        <p:txBody>
          <a:bodyPr vert="horz" lIns="91425" tIns="45713" rIns="91425" bIns="45713" rtlCol="0" anchor="ctr"/>
          <a:lstStyle>
            <a:lvl1pPr algn="l">
              <a:defRPr sz="1200" b="1">
                <a:solidFill>
                  <a:srgbClr val="030151"/>
                </a:solidFill>
              </a:defRPr>
            </a:lvl1pPr>
          </a:lstStyle>
          <a:p>
            <a:r>
              <a:rPr lang="en-US" dirty="0"/>
              <a:t>| Presentation Name</a:t>
            </a:r>
          </a:p>
        </p:txBody>
      </p:sp>
      <p:sp>
        <p:nvSpPr>
          <p:cNvPr id="13" name="Text Placeholder 12"/>
          <p:cNvSpPr>
            <a:spLocks noGrp="1"/>
          </p:cNvSpPr>
          <p:nvPr>
            <p:ph type="body" sz="quarter" idx="10" hasCustomPrompt="1"/>
          </p:nvPr>
        </p:nvSpPr>
        <p:spPr>
          <a:xfrm>
            <a:off x="717550" y="1075018"/>
            <a:ext cx="8426450" cy="5295900"/>
          </a:xfrm>
        </p:spPr>
        <p:txBody>
          <a:bodyPr>
            <a:normAutofit/>
          </a:bodyPr>
          <a:lstStyle>
            <a:lvl1pPr marL="0" indent="0">
              <a:buNone/>
              <a:defRPr sz="1800" baseline="0"/>
            </a:lvl1pPr>
            <a:lvl2pPr>
              <a:defRPr sz="1800"/>
            </a:lvl2pPr>
            <a:lvl3pPr>
              <a:defRPr sz="1800"/>
            </a:lvl3pPr>
            <a:lvl4pPr>
              <a:defRPr sz="1800"/>
            </a:lvl4pPr>
            <a:lvl5pPr>
              <a:defRPr sz="1800"/>
            </a:lvl5pPr>
          </a:lstStyle>
          <a:p>
            <a:pPr lvl="0"/>
            <a:r>
              <a:rPr lang="en-US" dirty="0"/>
              <a:t>Information Goes Here</a:t>
            </a:r>
          </a:p>
        </p:txBody>
      </p:sp>
      <p:sp>
        <p:nvSpPr>
          <p:cNvPr id="8" name="Text Placeholder 13"/>
          <p:cNvSpPr>
            <a:spLocks noGrp="1"/>
          </p:cNvSpPr>
          <p:nvPr>
            <p:ph type="body" sz="quarter" idx="11" hasCustomPrompt="1"/>
          </p:nvPr>
        </p:nvSpPr>
        <p:spPr>
          <a:xfrm>
            <a:off x="717550" y="284072"/>
            <a:ext cx="4989512" cy="447675"/>
          </a:xfrm>
        </p:spPr>
        <p:txBody>
          <a:bodyPr>
            <a:noAutofit/>
          </a:bodyPr>
          <a:lstStyle>
            <a:lvl1pPr marL="0" indent="0">
              <a:buNone/>
              <a:defRPr sz="2400" b="1" baseline="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Section Title Goes Here</a:t>
            </a:r>
          </a:p>
        </p:txBody>
      </p:sp>
    </p:spTree>
    <p:extLst>
      <p:ext uri="{BB962C8B-B14F-4D97-AF65-F5344CB8AC3E}">
        <p14:creationId xmlns:p14="http://schemas.microsoft.com/office/powerpoint/2010/main" xmlns="" val="209160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536"/>
            <a:ext cx="9144000" cy="6857464"/>
          </a:xfrm>
          <a:prstGeom prst="rect">
            <a:avLst/>
          </a:prstGeom>
        </p:spPr>
      </p:pic>
      <p:sp>
        <p:nvSpPr>
          <p:cNvPr id="4" name="Text Placeholder 3"/>
          <p:cNvSpPr>
            <a:spLocks noGrp="1"/>
          </p:cNvSpPr>
          <p:nvPr>
            <p:ph type="body" sz="quarter" idx="10" hasCustomPrompt="1"/>
          </p:nvPr>
        </p:nvSpPr>
        <p:spPr>
          <a:xfrm>
            <a:off x="3435910" y="4586941"/>
            <a:ext cx="5005388" cy="1867834"/>
          </a:xfrm>
        </p:spPr>
        <p:txBody>
          <a:bodyPr>
            <a:noAutofit/>
          </a:bodyPr>
          <a:lstStyle>
            <a:lvl1pPr marL="0" indent="0" algn="r">
              <a:buNone/>
              <a:defRPr sz="1200" baseline="0">
                <a:solidFill>
                  <a:srgbClr val="FFFFFF"/>
                </a:solidFill>
              </a:defRPr>
            </a:lvl1pPr>
            <a:lvl2pPr marL="457130" indent="0">
              <a:buNone/>
              <a:defRPr sz="1000">
                <a:solidFill>
                  <a:srgbClr val="FFFFFF"/>
                </a:solidFill>
              </a:defRPr>
            </a:lvl2pPr>
            <a:lvl3pPr marL="914259" indent="0">
              <a:buNone/>
              <a:defRPr sz="1000">
                <a:solidFill>
                  <a:srgbClr val="FFFFFF"/>
                </a:solidFill>
              </a:defRPr>
            </a:lvl3pPr>
            <a:lvl4pPr marL="1371390" indent="0">
              <a:buNone/>
              <a:defRPr sz="1000">
                <a:solidFill>
                  <a:srgbClr val="FFFFFF"/>
                </a:solidFill>
              </a:defRPr>
            </a:lvl4pPr>
            <a:lvl5pPr marL="1828519" indent="0">
              <a:buNone/>
              <a:defRPr sz="1000">
                <a:solidFill>
                  <a:srgbClr val="FFFFFF"/>
                </a:solidFill>
              </a:defRPr>
            </a:lvl5pPr>
          </a:lstStyle>
          <a:p>
            <a:pPr lvl="0"/>
            <a:r>
              <a:rPr lang="en-US" dirty="0"/>
              <a:t>Head Office 38 Ida Street, Menlo Park 8001</a:t>
            </a:r>
          </a:p>
          <a:p>
            <a:pPr lvl="0"/>
            <a:r>
              <a:rPr lang="en-US" dirty="0"/>
              <a:t>Private Bag X2003 </a:t>
            </a:r>
            <a:r>
              <a:rPr lang="en-US" dirty="0" err="1"/>
              <a:t>Menlyn</a:t>
            </a:r>
            <a:r>
              <a:rPr lang="en-US" dirty="0"/>
              <a:t> 0063 T +2712 429 5000 F +2712 429 5500</a:t>
            </a:r>
          </a:p>
          <a:p>
            <a:pPr lvl="0"/>
            <a:r>
              <a:rPr lang="en-US" dirty="0" err="1"/>
              <a:t>RAF_Road</a:t>
            </a:r>
            <a:endParaRPr lang="en-US" dirty="0"/>
          </a:p>
          <a:p>
            <a:pPr lvl="0"/>
            <a:r>
              <a:rPr lang="en-US" dirty="0" err="1"/>
              <a:t>RoadAccidentFund</a:t>
            </a:r>
            <a:r>
              <a:rPr lang="en-US" dirty="0"/>
              <a:t>/#</a:t>
            </a:r>
          </a:p>
          <a:p>
            <a:pPr lvl="0"/>
            <a:r>
              <a:rPr lang="en-US" dirty="0"/>
              <a:t>@RAF_SA</a:t>
            </a:r>
          </a:p>
          <a:p>
            <a:pPr lvl="0"/>
            <a:r>
              <a:rPr lang="en-US" dirty="0" err="1"/>
              <a:t>www.raf.co.za</a:t>
            </a:r>
            <a:endParaRPr lang="en-US" dirty="0"/>
          </a:p>
          <a:p>
            <a:pPr lvl="0"/>
            <a:endParaRPr lang="en-US" dirty="0"/>
          </a:p>
        </p:txBody>
      </p:sp>
      <p:pic>
        <p:nvPicPr>
          <p:cNvPr id="5" name="Picture 4" descr="FB_Icon.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8446623" y="5020235"/>
            <a:ext cx="249145" cy="249145"/>
          </a:xfrm>
          <a:prstGeom prst="rect">
            <a:avLst/>
          </a:prstGeom>
        </p:spPr>
      </p:pic>
      <p:pic>
        <p:nvPicPr>
          <p:cNvPr id="6" name="Picture 5" descr="IG_Icon.pn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8446621" y="5269380"/>
            <a:ext cx="249144" cy="249144"/>
          </a:xfrm>
          <a:prstGeom prst="rect">
            <a:avLst/>
          </a:prstGeom>
        </p:spPr>
      </p:pic>
      <p:pic>
        <p:nvPicPr>
          <p:cNvPr id="7" name="Picture 6" descr="twitter_Icon.png"/>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8471650" y="5518527"/>
            <a:ext cx="224119" cy="224119"/>
          </a:xfrm>
          <a:prstGeom prst="rect">
            <a:avLst/>
          </a:prstGeom>
        </p:spPr>
      </p:pic>
    </p:spTree>
    <p:extLst>
      <p:ext uri="{BB962C8B-B14F-4D97-AF65-F5344CB8AC3E}">
        <p14:creationId xmlns:p14="http://schemas.microsoft.com/office/powerpoint/2010/main" xmlns="" val="678226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647" y="1600648"/>
            <a:ext cx="8228707" cy="45251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546113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5" tIns="45713" rIns="91425" bIns="4571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fld id="{B65AD616-D194-D54D-A3D5-B91B292EFE77}" type="datetimeFigureOut">
              <a:rPr lang="en-US" smtClean="0"/>
              <a:pPr/>
              <a:t>10/11/2019</a:t>
            </a:fld>
            <a:endParaRPr lang="en-US"/>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fld id="{266C20D6-C585-CC43-AFF9-E5C2638A4639}" type="slidenum">
              <a:rPr lang="en-US" smtClean="0"/>
              <a:pPr/>
              <a:t>‹#›</a:t>
            </a:fld>
            <a:endParaRPr lang="en-US"/>
          </a:p>
        </p:txBody>
      </p:sp>
    </p:spTree>
    <p:extLst>
      <p:ext uri="{BB962C8B-B14F-4D97-AF65-F5344CB8AC3E}">
        <p14:creationId xmlns:p14="http://schemas.microsoft.com/office/powerpoint/2010/main" xmlns="" val="2868251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57130" rtl="0" eaLnBrk="1" latinLnBrk="0" hangingPunct="1">
        <a:spcBef>
          <a:spcPct val="0"/>
        </a:spcBef>
        <a:buNone/>
        <a:defRPr sz="4400" kern="1200">
          <a:solidFill>
            <a:schemeClr val="tx1"/>
          </a:solidFill>
          <a:latin typeface="Arial"/>
          <a:ea typeface="+mj-ea"/>
          <a:cs typeface="Arial"/>
        </a:defRPr>
      </a:lvl1pPr>
    </p:titleStyle>
    <p:bodyStyle>
      <a:lvl1pPr marL="342848" indent="-342848" algn="l" defTabSz="457130" rtl="0" eaLnBrk="1" latinLnBrk="0" hangingPunct="1">
        <a:spcBef>
          <a:spcPct val="20000"/>
        </a:spcBef>
        <a:buFont typeface="Arial"/>
        <a:buChar char="•"/>
        <a:defRPr sz="3200" kern="1200">
          <a:solidFill>
            <a:schemeClr val="tx1"/>
          </a:solidFill>
          <a:latin typeface="Arial"/>
          <a:ea typeface="+mn-ea"/>
          <a:cs typeface="Arial"/>
        </a:defRPr>
      </a:lvl1pPr>
      <a:lvl2pPr marL="742836" indent="-285707" algn="l" defTabSz="457130" rtl="0" eaLnBrk="1" latinLnBrk="0" hangingPunct="1">
        <a:spcBef>
          <a:spcPct val="20000"/>
        </a:spcBef>
        <a:buFont typeface="Arial"/>
        <a:buChar char="–"/>
        <a:defRPr sz="2800" kern="1200">
          <a:solidFill>
            <a:schemeClr val="tx1"/>
          </a:solidFill>
          <a:latin typeface="Arial"/>
          <a:ea typeface="+mn-ea"/>
          <a:cs typeface="Arial"/>
        </a:defRPr>
      </a:lvl2pPr>
      <a:lvl3pPr marL="1142824" indent="-228564" algn="l" defTabSz="457130" rtl="0" eaLnBrk="1" latinLnBrk="0" hangingPunct="1">
        <a:spcBef>
          <a:spcPct val="20000"/>
        </a:spcBef>
        <a:buFont typeface="Arial"/>
        <a:buChar char="•"/>
        <a:defRPr sz="2400" kern="1200">
          <a:solidFill>
            <a:schemeClr val="tx1"/>
          </a:solidFill>
          <a:latin typeface="Arial"/>
          <a:ea typeface="+mn-ea"/>
          <a:cs typeface="Arial"/>
        </a:defRPr>
      </a:lvl3pPr>
      <a:lvl4pPr marL="1599954" indent="-228564" algn="l" defTabSz="457130" rtl="0" eaLnBrk="1" latinLnBrk="0" hangingPunct="1">
        <a:spcBef>
          <a:spcPct val="20000"/>
        </a:spcBef>
        <a:buFont typeface="Arial"/>
        <a:buChar char="–"/>
        <a:defRPr sz="2000" kern="1200">
          <a:solidFill>
            <a:schemeClr val="tx1"/>
          </a:solidFill>
          <a:latin typeface="Arial"/>
          <a:ea typeface="+mn-ea"/>
          <a:cs typeface="Arial"/>
        </a:defRPr>
      </a:lvl4pPr>
      <a:lvl5pPr marL="2057085" indent="-228564" algn="l" defTabSz="457130" rtl="0" eaLnBrk="1" latinLnBrk="0" hangingPunct="1">
        <a:spcBef>
          <a:spcPct val="20000"/>
        </a:spcBef>
        <a:buFont typeface="Arial"/>
        <a:buChar char="»"/>
        <a:defRPr sz="2000" kern="1200">
          <a:solidFill>
            <a:schemeClr val="tx1"/>
          </a:solidFill>
          <a:latin typeface="Arial"/>
          <a:ea typeface="+mn-ea"/>
          <a:cs typeface="Arial"/>
        </a:defRPr>
      </a:lvl5pPr>
      <a:lvl6pPr marL="2514215"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44"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75"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03" indent="-228564" algn="l" defTabSz="45713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166" y="2323476"/>
            <a:ext cx="8440616" cy="13481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bg2"/>
                </a:solidFill>
                <a:latin typeface="Arial" panose="020B0604020202020204" pitchFamily="34" charset="0"/>
                <a:cs typeface="Arial" panose="020B0604020202020204" pitchFamily="34" charset="0"/>
              </a:rPr>
              <a:t>PORTFOLIO COMMITTEE ON TRANSPORT – ANNUAL REPORT 2018/19 </a:t>
            </a:r>
          </a:p>
        </p:txBody>
      </p:sp>
    </p:spTree>
    <p:extLst>
      <p:ext uri="{BB962C8B-B14F-4D97-AF65-F5344CB8AC3E}">
        <p14:creationId xmlns:p14="http://schemas.microsoft.com/office/powerpoint/2010/main" xmlns="" val="4154237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A2EDAF8-7CC2-49AA-BE10-C7568EABBD43}"/>
              </a:ext>
            </a:extLst>
          </p:cNvPr>
          <p:cNvSpPr>
            <a:spLocks noGrp="1"/>
          </p:cNvSpPr>
          <p:nvPr>
            <p:ph type="body" sz="quarter" idx="10"/>
          </p:nvPr>
        </p:nvSpPr>
        <p:spPr>
          <a:xfrm>
            <a:off x="0" y="1075018"/>
            <a:ext cx="9144000" cy="5295900"/>
          </a:xfrm>
        </p:spPr>
        <p:txBody>
          <a:bodyPr/>
          <a:lstStyle/>
          <a:p>
            <a:r>
              <a:rPr lang="en-US" b="1" dirty="0"/>
              <a:t>Business Model</a:t>
            </a:r>
          </a:p>
          <a:p>
            <a:endParaRPr lang="en-US" dirty="0"/>
          </a:p>
        </p:txBody>
      </p:sp>
      <p:sp>
        <p:nvSpPr>
          <p:cNvPr id="3" name="Text Placeholder 2">
            <a:extLst>
              <a:ext uri="{FF2B5EF4-FFF2-40B4-BE49-F238E27FC236}">
                <a16:creationId xmlns:a16="http://schemas.microsoft.com/office/drawing/2014/main" xmlns="" id="{EF7C3A6E-4791-43CE-BC9A-449B790F9888}"/>
              </a:ext>
            </a:extLst>
          </p:cNvPr>
          <p:cNvSpPr>
            <a:spLocks noGrp="1"/>
          </p:cNvSpPr>
          <p:nvPr>
            <p:ph type="body" sz="quarter" idx="11"/>
          </p:nvPr>
        </p:nvSpPr>
        <p:spPr/>
        <p:txBody>
          <a:bodyPr/>
          <a:lstStyle/>
          <a:p>
            <a:r>
              <a:rPr lang="en-US" dirty="0"/>
              <a:t>The Business</a:t>
            </a:r>
          </a:p>
          <a:p>
            <a:endParaRPr lang="en-US" dirty="0"/>
          </a:p>
        </p:txBody>
      </p:sp>
      <p:sp>
        <p:nvSpPr>
          <p:cNvPr id="5" name="Slide Number Placeholder 4"/>
          <p:cNvSpPr>
            <a:spLocks noGrp="1"/>
          </p:cNvSpPr>
          <p:nvPr>
            <p:ph type="sldNum" sz="quarter" idx="4"/>
          </p:nvPr>
        </p:nvSpPr>
        <p:spPr/>
        <p:txBody>
          <a:bodyPr/>
          <a:lstStyle/>
          <a:p>
            <a:fld id="{266C20D6-C585-CC43-AFF9-E5C2638A4639}" type="slidenum">
              <a:rPr lang="en-US" smtClean="0"/>
              <a:pPr/>
              <a:t>10</a:t>
            </a:fld>
            <a:endParaRPr lang="en-US" dirty="0"/>
          </a:p>
        </p:txBody>
      </p:sp>
      <p:pic>
        <p:nvPicPr>
          <p:cNvPr id="6" name="Picture 5"/>
          <p:cNvPicPr>
            <a:picLocks noChangeAspect="1"/>
          </p:cNvPicPr>
          <p:nvPr/>
        </p:nvPicPr>
        <p:blipFill>
          <a:blip r:embed="rId2"/>
          <a:stretch>
            <a:fillRect/>
          </a:stretch>
        </p:blipFill>
        <p:spPr>
          <a:xfrm>
            <a:off x="166255" y="1368546"/>
            <a:ext cx="8759536" cy="5084209"/>
          </a:xfrm>
          <a:prstGeom prst="rect">
            <a:avLst/>
          </a:prstGeom>
        </p:spPr>
      </p:pic>
    </p:spTree>
    <p:extLst>
      <p:ext uri="{BB962C8B-B14F-4D97-AF65-F5344CB8AC3E}">
        <p14:creationId xmlns:p14="http://schemas.microsoft.com/office/powerpoint/2010/main" xmlns="" val="210354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5BD9174-39BE-4F2C-A749-8ABC373C5196}"/>
              </a:ext>
            </a:extLst>
          </p:cNvPr>
          <p:cNvSpPr>
            <a:spLocks noGrp="1"/>
          </p:cNvSpPr>
          <p:nvPr>
            <p:ph type="body" sz="quarter" idx="10"/>
          </p:nvPr>
        </p:nvSpPr>
        <p:spPr>
          <a:xfrm>
            <a:off x="6350" y="1075018"/>
            <a:ext cx="8426450" cy="5295900"/>
          </a:xfrm>
        </p:spPr>
        <p:txBody>
          <a:bodyPr/>
          <a:lstStyle/>
          <a:p>
            <a:r>
              <a:rPr lang="en-US" b="1" dirty="0"/>
              <a:t>Operations</a:t>
            </a:r>
          </a:p>
          <a:p>
            <a:endParaRPr lang="en-US" dirty="0"/>
          </a:p>
        </p:txBody>
      </p:sp>
      <p:sp>
        <p:nvSpPr>
          <p:cNvPr id="3" name="Text Placeholder 2">
            <a:extLst>
              <a:ext uri="{FF2B5EF4-FFF2-40B4-BE49-F238E27FC236}">
                <a16:creationId xmlns:a16="http://schemas.microsoft.com/office/drawing/2014/main" xmlns="" id="{ABB5F50B-BE2F-46A7-8590-336B23169AA6}"/>
              </a:ext>
            </a:extLst>
          </p:cNvPr>
          <p:cNvSpPr>
            <a:spLocks noGrp="1"/>
          </p:cNvSpPr>
          <p:nvPr>
            <p:ph type="body" sz="quarter" idx="11"/>
          </p:nvPr>
        </p:nvSpPr>
        <p:spPr/>
        <p:txBody>
          <a:bodyPr/>
          <a:lstStyle/>
          <a:p>
            <a:r>
              <a:rPr lang="en-US" dirty="0"/>
              <a:t>The Business</a:t>
            </a:r>
          </a:p>
        </p:txBody>
      </p:sp>
      <p:graphicFrame>
        <p:nvGraphicFramePr>
          <p:cNvPr id="4" name="Diagram 3">
            <a:extLst>
              <a:ext uri="{FF2B5EF4-FFF2-40B4-BE49-F238E27FC236}">
                <a16:creationId xmlns:a16="http://schemas.microsoft.com/office/drawing/2014/main" xmlns="" id="{E3926BC2-33CD-4B5D-80FF-523C45B85426}"/>
              </a:ext>
            </a:extLst>
          </p:cNvPr>
          <p:cNvGraphicFramePr/>
          <p:nvPr>
            <p:extLst/>
          </p:nvPr>
        </p:nvGraphicFramePr>
        <p:xfrm>
          <a:off x="193962" y="1482434"/>
          <a:ext cx="5843981" cy="5320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xmlns="" id="{B5FB8A8D-B07A-4A07-AE57-B00569F4DE47}"/>
              </a:ext>
            </a:extLst>
          </p:cNvPr>
          <p:cNvGraphicFramePr/>
          <p:nvPr>
            <p:extLst>
              <p:ext uri="{D42A27DB-BD31-4B8C-83A1-F6EECF244321}">
                <p14:modId xmlns:p14="http://schemas.microsoft.com/office/powerpoint/2010/main" xmlns="" val="25009157"/>
              </p:ext>
            </p:extLst>
          </p:nvPr>
        </p:nvGraphicFramePr>
        <p:xfrm>
          <a:off x="6208487" y="1278214"/>
          <a:ext cx="2790370" cy="5295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Slide Number Placeholder 5"/>
          <p:cNvSpPr>
            <a:spLocks noGrp="1"/>
          </p:cNvSpPr>
          <p:nvPr>
            <p:ph type="sldNum" sz="quarter" idx="4"/>
          </p:nvPr>
        </p:nvSpPr>
        <p:spPr/>
        <p:txBody>
          <a:bodyPr/>
          <a:lstStyle/>
          <a:p>
            <a:fld id="{266C20D6-C585-CC43-AFF9-E5C2638A4639}" type="slidenum">
              <a:rPr lang="en-US" smtClean="0"/>
              <a:pPr/>
              <a:t>11</a:t>
            </a:fld>
            <a:endParaRPr lang="en-US" dirty="0"/>
          </a:p>
        </p:txBody>
      </p:sp>
    </p:spTree>
    <p:extLst>
      <p:ext uri="{BB962C8B-B14F-4D97-AF65-F5344CB8AC3E}">
        <p14:creationId xmlns:p14="http://schemas.microsoft.com/office/powerpoint/2010/main" xmlns="" val="32275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 y="284074"/>
            <a:ext cx="7044953" cy="447675"/>
          </a:xfrm>
        </p:spPr>
        <p:txBody>
          <a:bodyPr/>
          <a:lstStyle/>
          <a:p>
            <a:pPr algn="ctr"/>
            <a:r>
              <a:rPr lang="en-ZA" sz="2531" dirty="0">
                <a:latin typeface="+mn-lt"/>
              </a:rPr>
              <a:t>ORGANISATIONAL STRUCTURE</a:t>
            </a:r>
          </a:p>
        </p:txBody>
      </p:sp>
      <p:sp>
        <p:nvSpPr>
          <p:cNvPr id="7" name="Slide Number Placeholder 6"/>
          <p:cNvSpPr>
            <a:spLocks noGrp="1"/>
          </p:cNvSpPr>
          <p:nvPr>
            <p:ph type="sldNum" sz="quarter" idx="4"/>
          </p:nvPr>
        </p:nvSpPr>
        <p:spPr/>
        <p:txBody>
          <a:bodyPr/>
          <a:lstStyle/>
          <a:p>
            <a:pPr defTabSz="457106"/>
            <a:fld id="{266C20D6-C585-CC43-AFF9-E5C2638A4639}" type="slidenum">
              <a:rPr lang="en-US" kern="1200"/>
              <a:pPr defTabSz="457106"/>
              <a:t>12</a:t>
            </a:fld>
            <a:endParaRPr lang="en-US" kern="1200" dirty="0"/>
          </a:p>
        </p:txBody>
      </p:sp>
      <p:sp>
        <p:nvSpPr>
          <p:cNvPr id="8" name="Rectangle 7"/>
          <p:cNvSpPr/>
          <p:nvPr/>
        </p:nvSpPr>
        <p:spPr>
          <a:xfrm>
            <a:off x="7424402" y="5546245"/>
            <a:ext cx="75133" cy="6228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266"/>
          </a:p>
        </p:txBody>
      </p:sp>
      <p:sp>
        <p:nvSpPr>
          <p:cNvPr id="9" name="TextBox 8"/>
          <p:cNvSpPr txBox="1"/>
          <p:nvPr/>
        </p:nvSpPr>
        <p:spPr>
          <a:xfrm>
            <a:off x="199006" y="5053401"/>
            <a:ext cx="780709" cy="287130"/>
          </a:xfrm>
          <a:prstGeom prst="rect">
            <a:avLst/>
          </a:prstGeom>
          <a:solidFill>
            <a:schemeClr val="bg2"/>
          </a:solidFill>
          <a:ln>
            <a:solidFill>
              <a:schemeClr val="bg2"/>
            </a:solidFill>
          </a:ln>
        </p:spPr>
        <p:txBody>
          <a:bodyPr wrap="square" rtlCol="0">
            <a:spAutoFit/>
          </a:bodyPr>
          <a:lstStyle/>
          <a:p>
            <a:endParaRPr lang="en-ZA" sz="1266" dirty="0"/>
          </a:p>
        </p:txBody>
      </p:sp>
      <p:sp>
        <p:nvSpPr>
          <p:cNvPr id="10" name="TextBox 9"/>
          <p:cNvSpPr txBox="1"/>
          <p:nvPr/>
        </p:nvSpPr>
        <p:spPr>
          <a:xfrm>
            <a:off x="8210212" y="5098452"/>
            <a:ext cx="780709" cy="287130"/>
          </a:xfrm>
          <a:prstGeom prst="rect">
            <a:avLst/>
          </a:prstGeom>
          <a:solidFill>
            <a:schemeClr val="bg2"/>
          </a:solidFill>
          <a:ln>
            <a:solidFill>
              <a:schemeClr val="bg2"/>
            </a:solidFill>
          </a:ln>
        </p:spPr>
        <p:txBody>
          <a:bodyPr wrap="square" rtlCol="0">
            <a:spAutoFit/>
          </a:bodyPr>
          <a:lstStyle/>
          <a:p>
            <a:endParaRPr lang="en-ZA" sz="1266" dirty="0"/>
          </a:p>
        </p:txBody>
      </p:sp>
      <p:pic>
        <p:nvPicPr>
          <p:cNvPr id="2" name="Picture 1"/>
          <p:cNvPicPr>
            <a:picLocks noChangeAspect="1"/>
          </p:cNvPicPr>
          <p:nvPr/>
        </p:nvPicPr>
        <p:blipFill>
          <a:blip r:embed="rId3"/>
          <a:stretch>
            <a:fillRect/>
          </a:stretch>
        </p:blipFill>
        <p:spPr>
          <a:xfrm>
            <a:off x="85856" y="992609"/>
            <a:ext cx="8972287" cy="5565525"/>
          </a:xfrm>
          <a:prstGeom prst="rect">
            <a:avLst/>
          </a:prstGeom>
        </p:spPr>
      </p:pic>
    </p:spTree>
    <p:extLst>
      <p:ext uri="{BB962C8B-B14F-4D97-AF65-F5344CB8AC3E}">
        <p14:creationId xmlns:p14="http://schemas.microsoft.com/office/powerpoint/2010/main" xmlns="" val="809379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166" y="2883876"/>
            <a:ext cx="8440616" cy="78779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THE YEAR AT A GLANCE</a:t>
            </a:r>
          </a:p>
        </p:txBody>
      </p:sp>
    </p:spTree>
    <p:extLst>
      <p:ext uri="{BB962C8B-B14F-4D97-AF65-F5344CB8AC3E}">
        <p14:creationId xmlns:p14="http://schemas.microsoft.com/office/powerpoint/2010/main" xmlns="" val="2359537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9A4034E-D713-434F-96A5-737830239E1F}"/>
              </a:ext>
            </a:extLst>
          </p:cNvPr>
          <p:cNvSpPr>
            <a:spLocks noGrp="1"/>
          </p:cNvSpPr>
          <p:nvPr>
            <p:ph type="body" sz="quarter" idx="10"/>
          </p:nvPr>
        </p:nvSpPr>
        <p:spPr>
          <a:xfrm>
            <a:off x="13012" y="1075018"/>
            <a:ext cx="8426450" cy="5295900"/>
          </a:xfrm>
        </p:spPr>
        <p:txBody>
          <a:bodyPr/>
          <a:lstStyle/>
          <a:p>
            <a:r>
              <a:rPr lang="en-US" b="1" dirty="0"/>
              <a:t>Highlights</a:t>
            </a:r>
          </a:p>
          <a:p>
            <a:endParaRPr lang="en-US" dirty="0"/>
          </a:p>
        </p:txBody>
      </p:sp>
      <p:sp>
        <p:nvSpPr>
          <p:cNvPr id="3" name="Text Placeholder 2">
            <a:extLst>
              <a:ext uri="{FF2B5EF4-FFF2-40B4-BE49-F238E27FC236}">
                <a16:creationId xmlns:a16="http://schemas.microsoft.com/office/drawing/2014/main" xmlns="" id="{6758A037-67C0-4341-A4E3-74E930CD915B}"/>
              </a:ext>
            </a:extLst>
          </p:cNvPr>
          <p:cNvSpPr>
            <a:spLocks noGrp="1"/>
          </p:cNvSpPr>
          <p:nvPr>
            <p:ph type="body" sz="quarter" idx="11"/>
          </p:nvPr>
        </p:nvSpPr>
        <p:spPr/>
        <p:txBody>
          <a:bodyPr/>
          <a:lstStyle/>
          <a:p>
            <a:r>
              <a:rPr lang="en-US" dirty="0"/>
              <a:t>THE YEAR AT A GLANCE</a:t>
            </a:r>
          </a:p>
        </p:txBody>
      </p:sp>
      <p:sp>
        <p:nvSpPr>
          <p:cNvPr id="5" name="Slide Number Placeholder 4"/>
          <p:cNvSpPr>
            <a:spLocks noGrp="1"/>
          </p:cNvSpPr>
          <p:nvPr>
            <p:ph type="sldNum" sz="quarter" idx="4"/>
          </p:nvPr>
        </p:nvSpPr>
        <p:spPr/>
        <p:txBody>
          <a:bodyPr/>
          <a:lstStyle/>
          <a:p>
            <a:fld id="{266C20D6-C585-CC43-AFF9-E5C2638A4639}" type="slidenum">
              <a:rPr lang="en-US" smtClean="0"/>
              <a:pPr/>
              <a:t>14</a:t>
            </a:fld>
            <a:endParaRPr lang="en-US" dirty="0"/>
          </a:p>
        </p:txBody>
      </p:sp>
      <p:pic>
        <p:nvPicPr>
          <p:cNvPr id="8" name="Picture 7"/>
          <p:cNvPicPr>
            <a:picLocks noChangeAspect="1"/>
          </p:cNvPicPr>
          <p:nvPr/>
        </p:nvPicPr>
        <p:blipFill>
          <a:blip r:embed="rId2"/>
          <a:stretch>
            <a:fillRect/>
          </a:stretch>
        </p:blipFill>
        <p:spPr>
          <a:xfrm>
            <a:off x="176645" y="1445999"/>
            <a:ext cx="8829286" cy="5006756"/>
          </a:xfrm>
          <a:prstGeom prst="rect">
            <a:avLst/>
          </a:prstGeom>
        </p:spPr>
      </p:pic>
      <p:pic>
        <p:nvPicPr>
          <p:cNvPr id="4" name="Picture 3"/>
          <p:cNvPicPr>
            <a:picLocks noChangeAspect="1"/>
          </p:cNvPicPr>
          <p:nvPr/>
        </p:nvPicPr>
        <p:blipFill>
          <a:blip r:embed="rId3"/>
          <a:stretch>
            <a:fillRect/>
          </a:stretch>
        </p:blipFill>
        <p:spPr>
          <a:xfrm>
            <a:off x="6093797" y="6000454"/>
            <a:ext cx="2509298" cy="504825"/>
          </a:xfrm>
          <a:prstGeom prst="rect">
            <a:avLst/>
          </a:prstGeom>
        </p:spPr>
      </p:pic>
    </p:spTree>
    <p:extLst>
      <p:ext uri="{BB962C8B-B14F-4D97-AF65-F5344CB8AC3E}">
        <p14:creationId xmlns:p14="http://schemas.microsoft.com/office/powerpoint/2010/main" xmlns="" val="4256546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301295B-090F-4C4A-A545-B6001E8CA286}"/>
              </a:ext>
            </a:extLst>
          </p:cNvPr>
          <p:cNvSpPr>
            <a:spLocks noGrp="1"/>
          </p:cNvSpPr>
          <p:nvPr>
            <p:ph type="body" sz="quarter" idx="10"/>
          </p:nvPr>
        </p:nvSpPr>
        <p:spPr>
          <a:xfrm>
            <a:off x="28002" y="1075017"/>
            <a:ext cx="8426450" cy="5295900"/>
          </a:xfrm>
        </p:spPr>
        <p:txBody>
          <a:bodyPr/>
          <a:lstStyle/>
          <a:p>
            <a:r>
              <a:rPr lang="en-US" b="1" dirty="0"/>
              <a:t>Highlights (continued)</a:t>
            </a:r>
          </a:p>
          <a:p>
            <a:endParaRPr lang="en-US" dirty="0"/>
          </a:p>
        </p:txBody>
      </p:sp>
      <p:sp>
        <p:nvSpPr>
          <p:cNvPr id="3" name="Text Placeholder 2">
            <a:extLst>
              <a:ext uri="{FF2B5EF4-FFF2-40B4-BE49-F238E27FC236}">
                <a16:creationId xmlns:a16="http://schemas.microsoft.com/office/drawing/2014/main" xmlns="" id="{9EFF5F1B-3A32-44D9-BFA6-01DCC173A961}"/>
              </a:ext>
            </a:extLst>
          </p:cNvPr>
          <p:cNvSpPr>
            <a:spLocks noGrp="1"/>
          </p:cNvSpPr>
          <p:nvPr>
            <p:ph type="body" sz="quarter" idx="11"/>
          </p:nvPr>
        </p:nvSpPr>
        <p:spPr/>
        <p:txBody>
          <a:bodyPr/>
          <a:lstStyle/>
          <a:p>
            <a:r>
              <a:rPr lang="en-US" dirty="0"/>
              <a:t>THE YEAR AT A GLANCE</a:t>
            </a:r>
          </a:p>
        </p:txBody>
      </p:sp>
      <p:sp>
        <p:nvSpPr>
          <p:cNvPr id="5" name="Slide Number Placeholder 4"/>
          <p:cNvSpPr>
            <a:spLocks noGrp="1"/>
          </p:cNvSpPr>
          <p:nvPr>
            <p:ph type="sldNum" sz="quarter" idx="4"/>
          </p:nvPr>
        </p:nvSpPr>
        <p:spPr/>
        <p:txBody>
          <a:bodyPr/>
          <a:lstStyle/>
          <a:p>
            <a:fld id="{266C20D6-C585-CC43-AFF9-E5C2638A4639}" type="slidenum">
              <a:rPr lang="en-US" smtClean="0"/>
              <a:pPr/>
              <a:t>15</a:t>
            </a:fld>
            <a:endParaRPr lang="en-US" dirty="0"/>
          </a:p>
        </p:txBody>
      </p:sp>
      <p:pic>
        <p:nvPicPr>
          <p:cNvPr id="7" name="Picture 6"/>
          <p:cNvPicPr>
            <a:picLocks noChangeAspect="1"/>
          </p:cNvPicPr>
          <p:nvPr/>
        </p:nvPicPr>
        <p:blipFill>
          <a:blip r:embed="rId3"/>
          <a:stretch>
            <a:fillRect/>
          </a:stretch>
        </p:blipFill>
        <p:spPr>
          <a:xfrm>
            <a:off x="145473" y="1381916"/>
            <a:ext cx="8801100" cy="4989001"/>
          </a:xfrm>
          <a:prstGeom prst="rect">
            <a:avLst/>
          </a:prstGeom>
        </p:spPr>
      </p:pic>
    </p:spTree>
    <p:extLst>
      <p:ext uri="{BB962C8B-B14F-4D97-AF65-F5344CB8AC3E}">
        <p14:creationId xmlns:p14="http://schemas.microsoft.com/office/powerpoint/2010/main" xmlns="" val="727560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166" y="2883876"/>
            <a:ext cx="8440616" cy="78779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2018/19 OUTCOME</a:t>
            </a:r>
          </a:p>
        </p:txBody>
      </p:sp>
    </p:spTree>
    <p:extLst>
      <p:ext uri="{BB962C8B-B14F-4D97-AF65-F5344CB8AC3E}">
        <p14:creationId xmlns:p14="http://schemas.microsoft.com/office/powerpoint/2010/main" xmlns="" val="54251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19619" y="1500429"/>
            <a:ext cx="8904762" cy="4870490"/>
          </a:xfrm>
          <a:prstGeom prst="rect">
            <a:avLst/>
          </a:prstGeom>
        </p:spPr>
      </p:pic>
      <p:sp>
        <p:nvSpPr>
          <p:cNvPr id="2" name="Text Placeholder 1">
            <a:extLst>
              <a:ext uri="{FF2B5EF4-FFF2-40B4-BE49-F238E27FC236}">
                <a16:creationId xmlns:a16="http://schemas.microsoft.com/office/drawing/2014/main" xmlns="" id="{32CF9977-B4E8-4DEB-A5D8-9A5B7F446119}"/>
              </a:ext>
            </a:extLst>
          </p:cNvPr>
          <p:cNvSpPr>
            <a:spLocks noGrp="1"/>
          </p:cNvSpPr>
          <p:nvPr>
            <p:ph type="body" sz="quarter" idx="10"/>
          </p:nvPr>
        </p:nvSpPr>
        <p:spPr>
          <a:xfrm>
            <a:off x="0" y="1075018"/>
            <a:ext cx="9144000" cy="5295900"/>
          </a:xfrm>
        </p:spPr>
        <p:txBody>
          <a:bodyPr/>
          <a:lstStyle/>
          <a:p>
            <a:r>
              <a:rPr lang="en-US" b="1" dirty="0"/>
              <a:t>Indicators</a:t>
            </a:r>
          </a:p>
          <a:p>
            <a:endParaRPr lang="en-US" dirty="0"/>
          </a:p>
        </p:txBody>
      </p:sp>
      <p:sp>
        <p:nvSpPr>
          <p:cNvPr id="3" name="Text Placeholder 2">
            <a:extLst>
              <a:ext uri="{FF2B5EF4-FFF2-40B4-BE49-F238E27FC236}">
                <a16:creationId xmlns:a16="http://schemas.microsoft.com/office/drawing/2014/main" xmlns="" id="{F6E19F69-EFC6-4E7E-BF88-1A7279380B9E}"/>
              </a:ext>
            </a:extLst>
          </p:cNvPr>
          <p:cNvSpPr>
            <a:spLocks noGrp="1"/>
          </p:cNvSpPr>
          <p:nvPr>
            <p:ph type="body" sz="quarter" idx="11"/>
          </p:nvPr>
        </p:nvSpPr>
        <p:spPr/>
        <p:txBody>
          <a:bodyPr/>
          <a:lstStyle/>
          <a:p>
            <a:r>
              <a:rPr lang="en-US" dirty="0"/>
              <a:t>2018/19 OUTCOMES</a:t>
            </a:r>
          </a:p>
          <a:p>
            <a:endParaRPr lang="en-US" dirty="0"/>
          </a:p>
        </p:txBody>
      </p:sp>
      <p:sp>
        <p:nvSpPr>
          <p:cNvPr id="5" name="Slide Number Placeholder 4"/>
          <p:cNvSpPr>
            <a:spLocks noGrp="1"/>
          </p:cNvSpPr>
          <p:nvPr>
            <p:ph type="sldNum" sz="quarter" idx="4"/>
          </p:nvPr>
        </p:nvSpPr>
        <p:spPr/>
        <p:txBody>
          <a:bodyPr/>
          <a:lstStyle/>
          <a:p>
            <a:fld id="{266C20D6-C585-CC43-AFF9-E5C2638A4639}" type="slidenum">
              <a:rPr lang="en-US" smtClean="0"/>
              <a:pPr/>
              <a:t>17</a:t>
            </a:fld>
            <a:endParaRPr lang="en-US" dirty="0"/>
          </a:p>
        </p:txBody>
      </p:sp>
      <p:sp>
        <p:nvSpPr>
          <p:cNvPr id="8" name="Rectangle 7">
            <a:extLst>
              <a:ext uri="{FF2B5EF4-FFF2-40B4-BE49-F238E27FC236}">
                <a16:creationId xmlns:a16="http://schemas.microsoft.com/office/drawing/2014/main" xmlns="" id="{8CEFACD2-5DED-45EF-AAE9-A5E25BD1458C}"/>
              </a:ext>
            </a:extLst>
          </p:cNvPr>
          <p:cNvSpPr/>
          <p:nvPr/>
        </p:nvSpPr>
        <p:spPr>
          <a:xfrm>
            <a:off x="3532908" y="3657600"/>
            <a:ext cx="5469577" cy="69285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29628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81859" y="1589860"/>
            <a:ext cx="8795886" cy="4833697"/>
          </a:xfrm>
          <a:prstGeom prst="rect">
            <a:avLst/>
          </a:prstGeom>
        </p:spPr>
      </p:pic>
      <p:sp>
        <p:nvSpPr>
          <p:cNvPr id="2" name="Text Placeholder 1">
            <a:extLst>
              <a:ext uri="{FF2B5EF4-FFF2-40B4-BE49-F238E27FC236}">
                <a16:creationId xmlns:a16="http://schemas.microsoft.com/office/drawing/2014/main" xmlns="" id="{EC3C46BA-24DD-436B-8FED-50FD05BE6F10}"/>
              </a:ext>
            </a:extLst>
          </p:cNvPr>
          <p:cNvSpPr>
            <a:spLocks noGrp="1"/>
          </p:cNvSpPr>
          <p:nvPr>
            <p:ph type="body" sz="quarter" idx="10"/>
          </p:nvPr>
        </p:nvSpPr>
        <p:spPr>
          <a:xfrm>
            <a:off x="-74951" y="929702"/>
            <a:ext cx="9144000" cy="5295900"/>
          </a:xfrm>
        </p:spPr>
        <p:txBody>
          <a:bodyPr/>
          <a:lstStyle/>
          <a:p>
            <a:endParaRPr lang="en-US" b="1" dirty="0"/>
          </a:p>
          <a:p>
            <a:r>
              <a:rPr lang="en-US" b="1" dirty="0"/>
              <a:t>Indicators (continued)</a:t>
            </a:r>
          </a:p>
          <a:p>
            <a:endParaRPr lang="en-US" dirty="0"/>
          </a:p>
        </p:txBody>
      </p:sp>
      <p:sp>
        <p:nvSpPr>
          <p:cNvPr id="3" name="Text Placeholder 2">
            <a:extLst>
              <a:ext uri="{FF2B5EF4-FFF2-40B4-BE49-F238E27FC236}">
                <a16:creationId xmlns:a16="http://schemas.microsoft.com/office/drawing/2014/main" xmlns="" id="{0EEAA516-8322-4354-B23B-F2EB8C8C1D01}"/>
              </a:ext>
            </a:extLst>
          </p:cNvPr>
          <p:cNvSpPr>
            <a:spLocks noGrp="1"/>
          </p:cNvSpPr>
          <p:nvPr>
            <p:ph type="body" sz="quarter" idx="11"/>
          </p:nvPr>
        </p:nvSpPr>
        <p:spPr/>
        <p:txBody>
          <a:bodyPr/>
          <a:lstStyle/>
          <a:p>
            <a:r>
              <a:rPr lang="en-US" dirty="0"/>
              <a:t>2018/19 OUTCOMES</a:t>
            </a:r>
          </a:p>
          <a:p>
            <a:endParaRPr lang="en-US" dirty="0"/>
          </a:p>
        </p:txBody>
      </p:sp>
      <p:sp>
        <p:nvSpPr>
          <p:cNvPr id="7" name="Slide Number Placeholder 6"/>
          <p:cNvSpPr>
            <a:spLocks noGrp="1"/>
          </p:cNvSpPr>
          <p:nvPr>
            <p:ph type="sldNum" sz="quarter" idx="4"/>
          </p:nvPr>
        </p:nvSpPr>
        <p:spPr/>
        <p:txBody>
          <a:bodyPr/>
          <a:lstStyle/>
          <a:p>
            <a:fld id="{266C20D6-C585-CC43-AFF9-E5C2638A4639}" type="slidenum">
              <a:rPr lang="en-US" smtClean="0"/>
              <a:pPr/>
              <a:t>18</a:t>
            </a:fld>
            <a:endParaRPr lang="en-US" dirty="0"/>
          </a:p>
        </p:txBody>
      </p:sp>
      <p:sp>
        <p:nvSpPr>
          <p:cNvPr id="6" name="Rectangle 5">
            <a:extLst>
              <a:ext uri="{FF2B5EF4-FFF2-40B4-BE49-F238E27FC236}">
                <a16:creationId xmlns:a16="http://schemas.microsoft.com/office/drawing/2014/main" xmlns="" id="{02617B69-7785-4381-B5FF-4B2C6913B44E}"/>
              </a:ext>
            </a:extLst>
          </p:cNvPr>
          <p:cNvSpPr/>
          <p:nvPr/>
        </p:nvSpPr>
        <p:spPr>
          <a:xfrm>
            <a:off x="3298372" y="2350695"/>
            <a:ext cx="5606142" cy="122695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CBEFC12F-B43A-4193-A0E2-1448F1068178}"/>
              </a:ext>
            </a:extLst>
          </p:cNvPr>
          <p:cNvSpPr/>
          <p:nvPr/>
        </p:nvSpPr>
        <p:spPr>
          <a:xfrm>
            <a:off x="3298372" y="4385166"/>
            <a:ext cx="5606142" cy="122695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29068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07818" y="1442510"/>
            <a:ext cx="8738755" cy="5114286"/>
          </a:xfrm>
          <a:prstGeom prst="rect">
            <a:avLst/>
          </a:prstGeom>
        </p:spPr>
      </p:pic>
      <p:sp>
        <p:nvSpPr>
          <p:cNvPr id="2" name="Text Placeholder 1">
            <a:extLst>
              <a:ext uri="{FF2B5EF4-FFF2-40B4-BE49-F238E27FC236}">
                <a16:creationId xmlns:a16="http://schemas.microsoft.com/office/drawing/2014/main" xmlns="" id="{7AF036B1-8FEA-4B68-BDAC-5013DBA19FE7}"/>
              </a:ext>
            </a:extLst>
          </p:cNvPr>
          <p:cNvSpPr>
            <a:spLocks noGrp="1"/>
          </p:cNvSpPr>
          <p:nvPr>
            <p:ph type="body" sz="quarter" idx="10"/>
          </p:nvPr>
        </p:nvSpPr>
        <p:spPr>
          <a:xfrm>
            <a:off x="1" y="1075018"/>
            <a:ext cx="9144000" cy="5295900"/>
          </a:xfrm>
        </p:spPr>
        <p:txBody>
          <a:bodyPr/>
          <a:lstStyle/>
          <a:p>
            <a:r>
              <a:rPr lang="en-US" b="1" dirty="0"/>
              <a:t>Indicators (continued)</a:t>
            </a:r>
          </a:p>
          <a:p>
            <a:endParaRPr lang="en-US" dirty="0"/>
          </a:p>
        </p:txBody>
      </p:sp>
      <p:sp>
        <p:nvSpPr>
          <p:cNvPr id="3" name="Text Placeholder 2">
            <a:extLst>
              <a:ext uri="{FF2B5EF4-FFF2-40B4-BE49-F238E27FC236}">
                <a16:creationId xmlns:a16="http://schemas.microsoft.com/office/drawing/2014/main" xmlns="" id="{36F7941C-7AA1-43EF-88F4-ED06EBCDA5E0}"/>
              </a:ext>
            </a:extLst>
          </p:cNvPr>
          <p:cNvSpPr>
            <a:spLocks noGrp="1"/>
          </p:cNvSpPr>
          <p:nvPr>
            <p:ph type="body" sz="quarter" idx="11"/>
          </p:nvPr>
        </p:nvSpPr>
        <p:spPr/>
        <p:txBody>
          <a:bodyPr/>
          <a:lstStyle/>
          <a:p>
            <a:r>
              <a:rPr lang="en-US" dirty="0"/>
              <a:t>2018/19 OUTCOMES</a:t>
            </a:r>
          </a:p>
          <a:p>
            <a:endParaRPr lang="en-US" dirty="0"/>
          </a:p>
        </p:txBody>
      </p:sp>
      <p:sp>
        <p:nvSpPr>
          <p:cNvPr id="6" name="Slide Number Placeholder 5"/>
          <p:cNvSpPr>
            <a:spLocks noGrp="1"/>
          </p:cNvSpPr>
          <p:nvPr>
            <p:ph type="sldNum" sz="quarter" idx="4"/>
          </p:nvPr>
        </p:nvSpPr>
        <p:spPr/>
        <p:txBody>
          <a:bodyPr/>
          <a:lstStyle/>
          <a:p>
            <a:fld id="{266C20D6-C585-CC43-AFF9-E5C2638A4639}" type="slidenum">
              <a:rPr lang="en-US" smtClean="0"/>
              <a:pPr/>
              <a:t>19</a:t>
            </a:fld>
            <a:endParaRPr lang="en-US" dirty="0"/>
          </a:p>
        </p:txBody>
      </p:sp>
      <p:sp>
        <p:nvSpPr>
          <p:cNvPr id="5" name="Rectangle 4">
            <a:extLst>
              <a:ext uri="{FF2B5EF4-FFF2-40B4-BE49-F238E27FC236}">
                <a16:creationId xmlns:a16="http://schemas.microsoft.com/office/drawing/2014/main" xmlns="" id="{E57A0814-7815-4763-BA78-E814308F389C}"/>
              </a:ext>
            </a:extLst>
          </p:cNvPr>
          <p:cNvSpPr/>
          <p:nvPr/>
        </p:nvSpPr>
        <p:spPr>
          <a:xfrm>
            <a:off x="6363036" y="2241304"/>
            <a:ext cx="1132764" cy="165137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7498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8255889-B95F-43B8-BA25-3E81CDBF3429}"/>
              </a:ext>
            </a:extLst>
          </p:cNvPr>
          <p:cNvSpPr>
            <a:spLocks noGrp="1"/>
          </p:cNvSpPr>
          <p:nvPr>
            <p:ph type="body" sz="quarter" idx="10"/>
          </p:nvPr>
        </p:nvSpPr>
        <p:spPr/>
        <p:txBody>
          <a:bodyPr/>
          <a:lstStyle/>
          <a:p>
            <a:endParaRPr lang="en-US" b="1" dirty="0"/>
          </a:p>
          <a:p>
            <a:pPr marL="342900" indent="-342900">
              <a:buFont typeface="Arial" panose="020B0604020202020204" pitchFamily="34" charset="0"/>
              <a:buChar char="•"/>
            </a:pPr>
            <a:r>
              <a:rPr lang="en-US" b="1" dirty="0"/>
              <a:t>BACKGROUND</a:t>
            </a:r>
          </a:p>
          <a:p>
            <a:pPr marL="342900" indent="-342900">
              <a:buFont typeface="Arial" panose="020B0604020202020204" pitchFamily="34" charset="0"/>
              <a:buChar char="•"/>
            </a:pPr>
            <a:r>
              <a:rPr lang="en-US" b="1" dirty="0"/>
              <a:t>THE BUSINESS</a:t>
            </a:r>
          </a:p>
          <a:p>
            <a:pPr marL="342900" indent="-342900">
              <a:buFont typeface="Arial" panose="020B0604020202020204" pitchFamily="34" charset="0"/>
              <a:buChar char="•"/>
            </a:pPr>
            <a:r>
              <a:rPr lang="en-US" b="1" dirty="0"/>
              <a:t>THE YEAR AT A GLANCE</a:t>
            </a:r>
          </a:p>
          <a:p>
            <a:pPr marL="342900" indent="-342900">
              <a:buFont typeface="Arial" panose="020B0604020202020204" pitchFamily="34" charset="0"/>
              <a:buChar char="•"/>
            </a:pPr>
            <a:r>
              <a:rPr lang="en-US" b="1" dirty="0"/>
              <a:t>2018/19 OUTCOMES</a:t>
            </a:r>
          </a:p>
          <a:p>
            <a:pPr marL="342900" indent="-342900">
              <a:buFont typeface="Arial" panose="020B0604020202020204" pitchFamily="34" charset="0"/>
              <a:buChar char="•"/>
            </a:pPr>
            <a:r>
              <a:rPr lang="en-US" b="1" dirty="0"/>
              <a:t>FINANCIAL STATUS</a:t>
            </a:r>
          </a:p>
          <a:p>
            <a:pPr marL="1085736" lvl="1" indent="-342900">
              <a:buFont typeface="Arial" panose="020B0604020202020204" pitchFamily="34" charset="0"/>
              <a:buChar char="•"/>
            </a:pPr>
            <a:r>
              <a:rPr lang="en-US" b="1" dirty="0"/>
              <a:t>Historical Financial Information for the period 01/04/2014 – 31/03/2019</a:t>
            </a:r>
          </a:p>
          <a:p>
            <a:pPr marL="1085736" lvl="1" indent="-342900">
              <a:buFont typeface="Arial" panose="020B0604020202020204" pitchFamily="34" charset="0"/>
              <a:buChar char="•"/>
            </a:pPr>
            <a:r>
              <a:rPr lang="en-US" b="1" dirty="0"/>
              <a:t>Funding Model for the period 01/04/2019 – 31/03/2022</a:t>
            </a:r>
          </a:p>
          <a:p>
            <a:pPr marL="342900" indent="-342900">
              <a:buFont typeface="Arial" panose="020B0604020202020204" pitchFamily="34" charset="0"/>
              <a:buChar char="•"/>
            </a:pPr>
            <a:r>
              <a:rPr lang="en-US" b="1" dirty="0"/>
              <a:t>CHALLENGES &amp; MITIGATIONS</a:t>
            </a:r>
          </a:p>
          <a:p>
            <a:pPr marL="342900" indent="-342900">
              <a:buFont typeface="Arial" panose="020B0604020202020204" pitchFamily="34" charset="0"/>
              <a:buChar char="•"/>
            </a:pPr>
            <a:r>
              <a:rPr lang="en-US" b="1" dirty="0"/>
              <a:t>CONCLUSION</a:t>
            </a:r>
          </a:p>
          <a:p>
            <a:endParaRPr lang="en-US" dirty="0"/>
          </a:p>
        </p:txBody>
      </p:sp>
      <p:sp>
        <p:nvSpPr>
          <p:cNvPr id="3" name="Text Placeholder 2">
            <a:extLst>
              <a:ext uri="{FF2B5EF4-FFF2-40B4-BE49-F238E27FC236}">
                <a16:creationId xmlns:a16="http://schemas.microsoft.com/office/drawing/2014/main" xmlns="" id="{44B70CD2-ED25-4CEE-A6AD-861461BBDCD1}"/>
              </a:ext>
            </a:extLst>
          </p:cNvPr>
          <p:cNvSpPr>
            <a:spLocks noGrp="1"/>
          </p:cNvSpPr>
          <p:nvPr>
            <p:ph type="body" sz="quarter" idx="11"/>
          </p:nvPr>
        </p:nvSpPr>
        <p:spPr/>
        <p:txBody>
          <a:bodyPr/>
          <a:lstStyle/>
          <a:p>
            <a:r>
              <a:rPr lang="en-US" dirty="0"/>
              <a:t>PRESENTATION</a:t>
            </a:r>
          </a:p>
        </p:txBody>
      </p:sp>
      <p:sp>
        <p:nvSpPr>
          <p:cNvPr id="4" name="Slide Number Placeholder 3"/>
          <p:cNvSpPr>
            <a:spLocks noGrp="1"/>
          </p:cNvSpPr>
          <p:nvPr>
            <p:ph type="sldNum" sz="quarter" idx="4"/>
          </p:nvPr>
        </p:nvSpPr>
        <p:spPr/>
        <p:txBody>
          <a:bodyPr/>
          <a:lstStyle/>
          <a:p>
            <a:fld id="{266C20D6-C585-CC43-AFF9-E5C2638A4639}" type="slidenum">
              <a:rPr lang="en-US" smtClean="0"/>
              <a:pPr/>
              <a:t>2</a:t>
            </a:fld>
            <a:endParaRPr lang="en-US" dirty="0"/>
          </a:p>
        </p:txBody>
      </p:sp>
    </p:spTree>
    <p:extLst>
      <p:ext uri="{BB962C8B-B14F-4D97-AF65-F5344CB8AC3E}">
        <p14:creationId xmlns:p14="http://schemas.microsoft.com/office/powerpoint/2010/main" xmlns="" val="428829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22118" y="1462332"/>
            <a:ext cx="8707582" cy="4908585"/>
          </a:xfrm>
          <a:prstGeom prst="rect">
            <a:avLst/>
          </a:prstGeom>
        </p:spPr>
      </p:pic>
      <p:sp>
        <p:nvSpPr>
          <p:cNvPr id="2" name="Text Placeholder 1">
            <a:extLst>
              <a:ext uri="{FF2B5EF4-FFF2-40B4-BE49-F238E27FC236}">
                <a16:creationId xmlns:a16="http://schemas.microsoft.com/office/drawing/2014/main" xmlns="" id="{F38BD43C-7E6C-4E68-9E67-6E584DE2BDC2}"/>
              </a:ext>
            </a:extLst>
          </p:cNvPr>
          <p:cNvSpPr>
            <a:spLocks noGrp="1"/>
          </p:cNvSpPr>
          <p:nvPr>
            <p:ph type="body" sz="quarter" idx="10"/>
          </p:nvPr>
        </p:nvSpPr>
        <p:spPr>
          <a:xfrm>
            <a:off x="1" y="1075018"/>
            <a:ext cx="9144000" cy="5295900"/>
          </a:xfrm>
        </p:spPr>
        <p:txBody>
          <a:bodyPr/>
          <a:lstStyle/>
          <a:p>
            <a:r>
              <a:rPr lang="en-US" b="1" dirty="0"/>
              <a:t>Indicators (continued)</a:t>
            </a:r>
          </a:p>
          <a:p>
            <a:endParaRPr lang="en-US" dirty="0"/>
          </a:p>
        </p:txBody>
      </p:sp>
      <p:sp>
        <p:nvSpPr>
          <p:cNvPr id="3" name="Text Placeholder 2">
            <a:extLst>
              <a:ext uri="{FF2B5EF4-FFF2-40B4-BE49-F238E27FC236}">
                <a16:creationId xmlns:a16="http://schemas.microsoft.com/office/drawing/2014/main" xmlns="" id="{1BF4D0A1-E114-46AD-9E31-3DF5FB8EB6FF}"/>
              </a:ext>
            </a:extLst>
          </p:cNvPr>
          <p:cNvSpPr>
            <a:spLocks noGrp="1"/>
          </p:cNvSpPr>
          <p:nvPr>
            <p:ph type="body" sz="quarter" idx="11"/>
          </p:nvPr>
        </p:nvSpPr>
        <p:spPr/>
        <p:txBody>
          <a:bodyPr/>
          <a:lstStyle/>
          <a:p>
            <a:r>
              <a:rPr lang="en-US" dirty="0"/>
              <a:t>2018/19 OUTCOMES</a:t>
            </a:r>
          </a:p>
          <a:p>
            <a:endParaRPr lang="en-US" dirty="0"/>
          </a:p>
        </p:txBody>
      </p:sp>
      <p:sp>
        <p:nvSpPr>
          <p:cNvPr id="6" name="Slide Number Placeholder 5"/>
          <p:cNvSpPr>
            <a:spLocks noGrp="1"/>
          </p:cNvSpPr>
          <p:nvPr>
            <p:ph type="sldNum" sz="quarter" idx="4"/>
          </p:nvPr>
        </p:nvSpPr>
        <p:spPr/>
        <p:txBody>
          <a:bodyPr/>
          <a:lstStyle/>
          <a:p>
            <a:fld id="{266C20D6-C585-CC43-AFF9-E5C2638A4639}" type="slidenum">
              <a:rPr lang="en-US" smtClean="0"/>
              <a:pPr/>
              <a:t>20</a:t>
            </a:fld>
            <a:endParaRPr lang="en-US" dirty="0"/>
          </a:p>
        </p:txBody>
      </p:sp>
      <p:sp>
        <p:nvSpPr>
          <p:cNvPr id="5" name="Rectangle 4">
            <a:extLst>
              <a:ext uri="{FF2B5EF4-FFF2-40B4-BE49-F238E27FC236}">
                <a16:creationId xmlns:a16="http://schemas.microsoft.com/office/drawing/2014/main" xmlns="" id="{779FEA70-DBC6-4E58-9F97-EE8EE945A7E5}"/>
              </a:ext>
            </a:extLst>
          </p:cNvPr>
          <p:cNvSpPr/>
          <p:nvPr/>
        </p:nvSpPr>
        <p:spPr>
          <a:xfrm>
            <a:off x="1392381" y="2597768"/>
            <a:ext cx="7392389" cy="167889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58221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187530" y="1475509"/>
            <a:ext cx="8842170" cy="5088942"/>
          </a:xfrm>
          <a:prstGeom prst="rect">
            <a:avLst/>
          </a:prstGeom>
        </p:spPr>
      </p:pic>
      <p:sp>
        <p:nvSpPr>
          <p:cNvPr id="2" name="Text Placeholder 1">
            <a:extLst>
              <a:ext uri="{FF2B5EF4-FFF2-40B4-BE49-F238E27FC236}">
                <a16:creationId xmlns:a16="http://schemas.microsoft.com/office/drawing/2014/main" xmlns="" id="{9441D5C2-F967-4206-A942-94AD35CE6FE3}"/>
              </a:ext>
            </a:extLst>
          </p:cNvPr>
          <p:cNvSpPr>
            <a:spLocks noGrp="1"/>
          </p:cNvSpPr>
          <p:nvPr>
            <p:ph type="body" sz="quarter" idx="10"/>
          </p:nvPr>
        </p:nvSpPr>
        <p:spPr>
          <a:xfrm>
            <a:off x="0" y="1075018"/>
            <a:ext cx="8937171" cy="5108068"/>
          </a:xfrm>
        </p:spPr>
        <p:txBody>
          <a:bodyPr/>
          <a:lstStyle/>
          <a:p>
            <a:r>
              <a:rPr lang="en-US" b="1" dirty="0"/>
              <a:t>Indicators (continued)</a:t>
            </a:r>
          </a:p>
          <a:p>
            <a:endParaRPr lang="en-US" dirty="0"/>
          </a:p>
        </p:txBody>
      </p:sp>
      <p:sp>
        <p:nvSpPr>
          <p:cNvPr id="3" name="Text Placeholder 2">
            <a:extLst>
              <a:ext uri="{FF2B5EF4-FFF2-40B4-BE49-F238E27FC236}">
                <a16:creationId xmlns:a16="http://schemas.microsoft.com/office/drawing/2014/main" xmlns="" id="{735F0F47-1563-4DEA-9ABE-2C22AB69FF79}"/>
              </a:ext>
            </a:extLst>
          </p:cNvPr>
          <p:cNvSpPr>
            <a:spLocks noGrp="1"/>
          </p:cNvSpPr>
          <p:nvPr>
            <p:ph type="body" sz="quarter" idx="11"/>
          </p:nvPr>
        </p:nvSpPr>
        <p:spPr/>
        <p:txBody>
          <a:bodyPr/>
          <a:lstStyle/>
          <a:p>
            <a:r>
              <a:rPr lang="en-US" dirty="0"/>
              <a:t>2018/19 OUTCOMES</a:t>
            </a:r>
          </a:p>
          <a:p>
            <a:endParaRPr lang="en-US" dirty="0"/>
          </a:p>
        </p:txBody>
      </p:sp>
      <p:sp>
        <p:nvSpPr>
          <p:cNvPr id="6" name="Slide Number Placeholder 5"/>
          <p:cNvSpPr>
            <a:spLocks noGrp="1"/>
          </p:cNvSpPr>
          <p:nvPr>
            <p:ph type="sldNum" sz="quarter" idx="4"/>
          </p:nvPr>
        </p:nvSpPr>
        <p:spPr/>
        <p:txBody>
          <a:bodyPr/>
          <a:lstStyle/>
          <a:p>
            <a:fld id="{266C20D6-C585-CC43-AFF9-E5C2638A4639}" type="slidenum">
              <a:rPr lang="en-US" smtClean="0"/>
              <a:pPr/>
              <a:t>21</a:t>
            </a:fld>
            <a:endParaRPr lang="en-US" dirty="0"/>
          </a:p>
        </p:txBody>
      </p:sp>
      <p:sp>
        <p:nvSpPr>
          <p:cNvPr id="5" name="Rectangle 4">
            <a:extLst>
              <a:ext uri="{FF2B5EF4-FFF2-40B4-BE49-F238E27FC236}">
                <a16:creationId xmlns:a16="http://schemas.microsoft.com/office/drawing/2014/main" xmlns="" id="{65EE9AB7-4760-48B2-AA83-8CD7317264C9}"/>
              </a:ext>
            </a:extLst>
          </p:cNvPr>
          <p:cNvSpPr/>
          <p:nvPr/>
        </p:nvSpPr>
        <p:spPr>
          <a:xfrm>
            <a:off x="6861511" y="2042796"/>
            <a:ext cx="1358374" cy="252548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46439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EFEB288-E7F2-4481-B6B4-07EBC9BA62C7}"/>
              </a:ext>
            </a:extLst>
          </p:cNvPr>
          <p:cNvSpPr>
            <a:spLocks noGrp="1"/>
          </p:cNvSpPr>
          <p:nvPr>
            <p:ph type="body" sz="quarter" idx="10"/>
          </p:nvPr>
        </p:nvSpPr>
        <p:spPr>
          <a:xfrm>
            <a:off x="0" y="1075018"/>
            <a:ext cx="9144000" cy="5295900"/>
          </a:xfrm>
        </p:spPr>
        <p:txBody>
          <a:bodyPr>
            <a:normAutofit/>
          </a:bodyPr>
          <a:lstStyle/>
          <a:p>
            <a:pPr algn="just" hangingPunct="0">
              <a:lnSpc>
                <a:spcPct val="90000"/>
              </a:lnSpc>
              <a:spcBef>
                <a:spcPts val="0"/>
              </a:spcBef>
              <a:buSzPct val="100000"/>
              <a:defRPr sz="1800">
                <a:solidFill>
                  <a:srgbClr val="1A2355"/>
                </a:solidFill>
                <a:latin typeface="Arial"/>
                <a:ea typeface="Arial"/>
                <a:cs typeface="Arial"/>
                <a:sym typeface="Arial"/>
              </a:defRPr>
            </a:pPr>
            <a:endParaRPr lang="en-US" sz="1600" b="1" dirty="0">
              <a:solidFill>
                <a:srgbClr val="1A2355"/>
              </a:solidFill>
              <a:latin typeface="+mn-lt"/>
              <a:ea typeface="Tahoma" panose="020B060403050404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E9637917-9614-46AE-A107-3DF55B9EFAFC}"/>
              </a:ext>
            </a:extLst>
          </p:cNvPr>
          <p:cNvSpPr>
            <a:spLocks noGrp="1"/>
          </p:cNvSpPr>
          <p:nvPr>
            <p:ph type="body" sz="quarter" idx="11"/>
          </p:nvPr>
        </p:nvSpPr>
        <p:spPr/>
        <p:txBody>
          <a:bodyPr/>
          <a:lstStyle/>
          <a:p>
            <a:r>
              <a:rPr lang="en-US" dirty="0"/>
              <a:t>2018/19 OUTCOMES</a:t>
            </a:r>
          </a:p>
          <a:p>
            <a:endParaRPr lang="en-US" dirty="0"/>
          </a:p>
        </p:txBody>
      </p:sp>
      <p:graphicFrame>
        <p:nvGraphicFramePr>
          <p:cNvPr id="4" name="Group 2">
            <a:extLst>
              <a:ext uri="{FF2B5EF4-FFF2-40B4-BE49-F238E27FC236}">
                <a16:creationId xmlns:a16="http://schemas.microsoft.com/office/drawing/2014/main" xmlns="" id="{4A6F9256-D1FC-4EFF-BBCE-DBA6D08857C2}"/>
              </a:ext>
            </a:extLst>
          </p:cNvPr>
          <p:cNvGraphicFramePr>
            <a:graphicFrameLocks noGrp="1"/>
          </p:cNvGraphicFramePr>
          <p:nvPr>
            <p:extLst>
              <p:ext uri="{D42A27DB-BD31-4B8C-83A1-F6EECF244321}">
                <p14:modId xmlns:p14="http://schemas.microsoft.com/office/powerpoint/2010/main" xmlns="" val="3194762432"/>
              </p:ext>
            </p:extLst>
          </p:nvPr>
        </p:nvGraphicFramePr>
        <p:xfrm>
          <a:off x="130629" y="1075018"/>
          <a:ext cx="8660676" cy="5281333"/>
        </p:xfrm>
        <a:graphic>
          <a:graphicData uri="http://schemas.openxmlformats.org/drawingml/2006/table">
            <a:tbl>
              <a:tblPr/>
              <a:tblGrid>
                <a:gridCol w="3593478">
                  <a:extLst>
                    <a:ext uri="{9D8B030D-6E8A-4147-A177-3AD203B41FA5}">
                      <a16:colId xmlns:a16="http://schemas.microsoft.com/office/drawing/2014/main" xmlns="" val="20000"/>
                    </a:ext>
                  </a:extLst>
                </a:gridCol>
                <a:gridCol w="2533599">
                  <a:extLst>
                    <a:ext uri="{9D8B030D-6E8A-4147-A177-3AD203B41FA5}">
                      <a16:colId xmlns:a16="http://schemas.microsoft.com/office/drawing/2014/main" xmlns="" val="20001"/>
                    </a:ext>
                  </a:extLst>
                </a:gridCol>
                <a:gridCol w="2533599">
                  <a:extLst>
                    <a:ext uri="{9D8B030D-6E8A-4147-A177-3AD203B41FA5}">
                      <a16:colId xmlns:a16="http://schemas.microsoft.com/office/drawing/2014/main" xmlns="" val="2771645979"/>
                    </a:ext>
                  </a:extLst>
                </a:gridCol>
              </a:tblGrid>
              <a:tr h="349867">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itchFamily="34" charset="0"/>
                          <a:cs typeface="Arial" pitchFamily="34" charset="0"/>
                          <a:sym typeface="Arial" pitchFamily="34" charset="0"/>
                        </a:rPr>
                        <a:t>Pillar</a:t>
                      </a:r>
                      <a:endParaRPr kumimoji="0" lang="en-US" altLang="en-US" sz="1400" b="1"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0365C0"/>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itchFamily="34" charset="0"/>
                          <a:cs typeface="Arial" pitchFamily="34" charset="0"/>
                          <a:sym typeface="Arial" pitchFamily="34" charset="0"/>
                        </a:rPr>
                        <a:t>2018/2019</a:t>
                      </a:r>
                      <a:endParaRPr kumimoji="0" lang="en-US" altLang="en-US" sz="1400" b="1"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0365C0"/>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rgbClr val="FFFFFF"/>
                          </a:solidFill>
                          <a:effectLst/>
                          <a:latin typeface="Arial" pitchFamily="34" charset="0"/>
                          <a:ea typeface="+mn-ea"/>
                          <a:cs typeface="Arial" pitchFamily="34" charset="0"/>
                          <a:sym typeface="Helvetica Light" charset="0"/>
                        </a:rPr>
                        <a:t>2017/2018</a:t>
                      </a: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0365C0"/>
                    </a:solidFill>
                  </a:tcPr>
                </a:tc>
                <a:extLst>
                  <a:ext uri="{0D108BD9-81ED-4DB2-BD59-A6C34878D82A}">
                    <a16:rowId xmlns:a16="http://schemas.microsoft.com/office/drawing/2014/main" xmlns="" val="10000"/>
                  </a:ext>
                </a:extLst>
              </a:tr>
              <a:tr h="392782">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4D4D4D"/>
                          </a:solidFill>
                          <a:effectLst/>
                          <a:latin typeface="Arial" pitchFamily="34" charset="0"/>
                          <a:cs typeface="Arial" pitchFamily="34" charset="0"/>
                          <a:sym typeface="Arial" pitchFamily="34" charset="0"/>
                        </a:rPr>
                        <a:t>Strategic Objectives Achieved</a:t>
                      </a:r>
                      <a:endParaRPr kumimoji="0" lang="en-US" altLang="en-US" sz="14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60712"/>
                          </a:solidFill>
                          <a:effectLst/>
                          <a:latin typeface="Arial" pitchFamily="34" charset="0"/>
                          <a:cs typeface="Arial" pitchFamily="34" charset="0"/>
                          <a:sym typeface="Arial" pitchFamily="34" charset="0"/>
                        </a:rPr>
                        <a:t>77%</a:t>
                      </a:r>
                      <a:endParaRPr kumimoji="0" lang="en-US" altLang="en-US" sz="1400" b="0" i="0" u="none" strike="noStrike" cap="none" normalizeH="0" baseline="0" dirty="0">
                        <a:ln>
                          <a:noFill/>
                        </a:ln>
                        <a:solidFill>
                          <a:srgbClr val="060712"/>
                        </a:solidFill>
                        <a:effectLst/>
                        <a:latin typeface="Helvetica Light" charset="0"/>
                        <a:ea typeface="Helvetica Light" charset="0"/>
                        <a:cs typeface="Helvetica Light"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4D4D4D"/>
                          </a:solidFill>
                          <a:effectLst/>
                          <a:latin typeface="Arial" pitchFamily="34" charset="0"/>
                          <a:cs typeface="Arial" pitchFamily="34" charset="0"/>
                          <a:sym typeface="Arial" pitchFamily="34" charset="0"/>
                        </a:rPr>
                        <a:t>91%</a:t>
                      </a:r>
                      <a:endParaRPr kumimoji="0" lang="en-US" altLang="en-US" sz="1400" b="0" i="0" u="none" strike="noStrike" cap="none" normalizeH="0" baseline="0" dirty="0">
                        <a:ln>
                          <a:noFill/>
                        </a:ln>
                        <a:solidFill>
                          <a:srgbClr val="000000"/>
                        </a:solidFill>
                        <a:effectLst/>
                        <a:latin typeface="Arial" panose="020B0604020202020204" pitchFamily="34" charset="0"/>
                        <a:ea typeface="Helvetica Light" charset="0"/>
                        <a:cs typeface="Arial" panose="020B0604020202020204" pitchFamily="34"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extLst>
                  <a:ext uri="{0D108BD9-81ED-4DB2-BD59-A6C34878D82A}">
                    <a16:rowId xmlns:a16="http://schemas.microsoft.com/office/drawing/2014/main" xmlns="" val="10001"/>
                  </a:ext>
                </a:extLst>
              </a:tr>
              <a:tr h="349867">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4D4D4D"/>
                          </a:solidFill>
                          <a:effectLst/>
                          <a:latin typeface="Arial" pitchFamily="34" charset="0"/>
                          <a:cs typeface="Arial" pitchFamily="34" charset="0"/>
                          <a:sym typeface="Arial" pitchFamily="34" charset="0"/>
                        </a:rPr>
                        <a:t>Staff Count</a:t>
                      </a:r>
                      <a:endParaRPr kumimoji="0" lang="en-US" altLang="en-US" sz="14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4D4D4D"/>
                          </a:solidFill>
                          <a:effectLst/>
                          <a:latin typeface="Arial" pitchFamily="34" charset="0"/>
                          <a:cs typeface="Arial" pitchFamily="34" charset="0"/>
                          <a:sym typeface="Arial" pitchFamily="34" charset="0"/>
                        </a:rPr>
                        <a:t>2,776</a:t>
                      </a:r>
                      <a:endParaRPr kumimoji="0" lang="en-US" altLang="en-US" sz="14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4D4D4D"/>
                          </a:solidFill>
                          <a:effectLst/>
                          <a:latin typeface="Arial" pitchFamily="34" charset="0"/>
                          <a:cs typeface="Arial" pitchFamily="34" charset="0"/>
                          <a:sym typeface="Arial" pitchFamily="34" charset="0"/>
                        </a:rPr>
                        <a:t>2,754</a:t>
                      </a:r>
                      <a:endParaRPr kumimoji="0" lang="en-US" altLang="en-US" sz="1400" b="0" i="0" u="none" strike="noStrike" cap="none" normalizeH="0" baseline="0" dirty="0">
                        <a:ln>
                          <a:noFill/>
                        </a:ln>
                        <a:solidFill>
                          <a:srgbClr val="000000"/>
                        </a:solidFill>
                        <a:effectLst/>
                        <a:latin typeface="Arial" panose="020B0604020202020204" pitchFamily="34" charset="0"/>
                        <a:ea typeface="Helvetica Light" charset="0"/>
                        <a:cs typeface="Arial" panose="020B0604020202020204" pitchFamily="34"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extLst>
                  <a:ext uri="{0D108BD9-81ED-4DB2-BD59-A6C34878D82A}">
                    <a16:rowId xmlns:a16="http://schemas.microsoft.com/office/drawing/2014/main" xmlns="" val="10002"/>
                  </a:ext>
                </a:extLst>
              </a:tr>
              <a:tr h="349867">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4D4D4D"/>
                          </a:solidFill>
                          <a:effectLst/>
                          <a:latin typeface="Arial" pitchFamily="34" charset="0"/>
                          <a:cs typeface="Arial" pitchFamily="34" charset="0"/>
                          <a:sym typeface="Arial" pitchFamily="34" charset="0"/>
                        </a:rPr>
                        <a:t>Open Claims</a:t>
                      </a:r>
                      <a:endParaRPr kumimoji="0" lang="en-US" altLang="en-US" sz="14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4D4D4D"/>
                          </a:solidFill>
                          <a:effectLst/>
                          <a:latin typeface="Arial" pitchFamily="34" charset="0"/>
                          <a:cs typeface="Arial" pitchFamily="34" charset="0"/>
                          <a:sym typeface="Arial" pitchFamily="34" charset="0"/>
                        </a:rPr>
                        <a:t>234 244 (excl. RNYP) </a:t>
                      </a:r>
                      <a:endParaRPr kumimoji="0" lang="en-US" altLang="en-US" sz="14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4D4D4D"/>
                          </a:solidFill>
                          <a:effectLst/>
                          <a:latin typeface="Arial" pitchFamily="34" charset="0"/>
                          <a:cs typeface="Arial" pitchFamily="34" charset="0"/>
                          <a:sym typeface="Arial" pitchFamily="34" charset="0"/>
                        </a:rPr>
                        <a:t>245,926 (excl. RNYP) </a:t>
                      </a:r>
                      <a:endParaRPr kumimoji="0" lang="en-US" altLang="en-US" sz="1400" b="0" i="0" u="none" strike="noStrike" cap="none" normalizeH="0" baseline="0" dirty="0">
                        <a:ln>
                          <a:noFill/>
                        </a:ln>
                        <a:solidFill>
                          <a:srgbClr val="000000"/>
                        </a:solidFill>
                        <a:effectLst/>
                        <a:latin typeface="Arial" panose="020B0604020202020204" pitchFamily="34" charset="0"/>
                        <a:ea typeface="Helvetica Light" charset="0"/>
                        <a:cs typeface="Arial" panose="020B0604020202020204" pitchFamily="34"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extLst>
                  <a:ext uri="{0D108BD9-81ED-4DB2-BD59-A6C34878D82A}">
                    <a16:rowId xmlns:a16="http://schemas.microsoft.com/office/drawing/2014/main" xmlns="" val="10003"/>
                  </a:ext>
                </a:extLst>
              </a:tr>
              <a:tr h="381673">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4D4D4D"/>
                          </a:solidFill>
                          <a:effectLst/>
                          <a:latin typeface="Arial" pitchFamily="34" charset="0"/>
                          <a:cs typeface="Arial" pitchFamily="34" charset="0"/>
                          <a:sym typeface="Arial" pitchFamily="34" charset="0"/>
                        </a:rPr>
                        <a:t>Claims settled and paid</a:t>
                      </a:r>
                      <a:endParaRPr kumimoji="0" lang="en-US" altLang="en-US" sz="14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ZA" sz="1400" b="0" i="1" u="none" strike="noStrike" kern="1200" cap="none" normalizeH="0" baseline="0" dirty="0">
                          <a:ln>
                            <a:noFill/>
                          </a:ln>
                          <a:solidFill>
                            <a:srgbClr val="4D4D4D"/>
                          </a:solidFill>
                          <a:effectLst/>
                          <a:latin typeface="Arial" pitchFamily="34" charset="0"/>
                          <a:ea typeface="+mn-ea"/>
                          <a:cs typeface="Arial" pitchFamily="34" charset="0"/>
                        </a:rPr>
                        <a:t>229,534</a:t>
                      </a:r>
                      <a:r>
                        <a:rPr lang="en-ZA" sz="1400" kern="1200" dirty="0">
                          <a:solidFill>
                            <a:schemeClr val="tx1"/>
                          </a:solidFill>
                          <a:effectLst/>
                          <a:latin typeface="+mn-lt"/>
                          <a:ea typeface="+mn-ea"/>
                          <a:cs typeface="+mn-cs"/>
                        </a:rPr>
                        <a:t> </a:t>
                      </a:r>
                      <a:r>
                        <a:rPr kumimoji="0" lang="en-US" altLang="en-US" sz="1400" b="0" i="1" u="none" strike="noStrike" cap="none" normalizeH="0" baseline="0" dirty="0">
                          <a:ln>
                            <a:noFill/>
                          </a:ln>
                          <a:solidFill>
                            <a:srgbClr val="4D4D4D"/>
                          </a:solidFill>
                          <a:effectLst/>
                          <a:latin typeface="Arial" pitchFamily="34" charset="0"/>
                          <a:cs typeface="Arial" pitchFamily="34" charset="0"/>
                          <a:sym typeface="Arial" pitchFamily="34" charset="0"/>
                        </a:rPr>
                        <a:t> </a:t>
                      </a:r>
                      <a:endParaRPr kumimoji="0" lang="en-US" altLang="en-US" sz="14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ZA" sz="1400" b="0" i="1" u="none" strike="noStrike" kern="1200" cap="none" normalizeH="0" baseline="0" dirty="0">
                          <a:ln>
                            <a:noFill/>
                          </a:ln>
                          <a:solidFill>
                            <a:srgbClr val="4D4D4D"/>
                          </a:solidFill>
                          <a:effectLst/>
                          <a:latin typeface="Arial" pitchFamily="34" charset="0"/>
                          <a:ea typeface="+mn-ea"/>
                          <a:cs typeface="Arial" pitchFamily="34" charset="0"/>
                        </a:rPr>
                        <a:t>203,493</a:t>
                      </a:r>
                      <a:r>
                        <a:rPr lang="en-ZA" sz="1400" kern="1200" dirty="0">
                          <a:solidFill>
                            <a:schemeClr val="tx1"/>
                          </a:solidFill>
                          <a:effectLst/>
                          <a:latin typeface="Arial" panose="020B0604020202020204" pitchFamily="34" charset="0"/>
                          <a:ea typeface="+mn-ea"/>
                          <a:cs typeface="Arial" panose="020B0604020202020204" pitchFamily="34" charset="0"/>
                        </a:rPr>
                        <a:t> </a:t>
                      </a:r>
                      <a:r>
                        <a:rPr kumimoji="0" lang="en-US" altLang="en-US" sz="1400" b="0" i="1" u="none" strike="noStrike" cap="none" normalizeH="0" baseline="0" dirty="0">
                          <a:ln>
                            <a:noFill/>
                          </a:ln>
                          <a:solidFill>
                            <a:srgbClr val="4D4D4D"/>
                          </a:solidFill>
                          <a:effectLst/>
                          <a:latin typeface="Arial" pitchFamily="34" charset="0"/>
                          <a:cs typeface="Arial" pitchFamily="34" charset="0"/>
                          <a:sym typeface="Arial" pitchFamily="34" charset="0"/>
                        </a:rPr>
                        <a:t> </a:t>
                      </a:r>
                      <a:endParaRPr kumimoji="0" lang="en-US" altLang="en-US" sz="1400" b="0" i="0" u="none" strike="noStrike" cap="none" normalizeH="0" baseline="0" dirty="0">
                        <a:ln>
                          <a:noFill/>
                        </a:ln>
                        <a:solidFill>
                          <a:srgbClr val="000000"/>
                        </a:solidFill>
                        <a:effectLst/>
                        <a:latin typeface="Arial" panose="020B0604020202020204" pitchFamily="34" charset="0"/>
                        <a:ea typeface="Helvetica Light" charset="0"/>
                        <a:cs typeface="Arial" panose="020B0604020202020204" pitchFamily="34"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extLst>
                  <a:ext uri="{0D108BD9-81ED-4DB2-BD59-A6C34878D82A}">
                    <a16:rowId xmlns:a16="http://schemas.microsoft.com/office/drawing/2014/main" xmlns="" val="10004"/>
                  </a:ext>
                </a:extLst>
              </a:tr>
              <a:tr h="604316">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4D4D4D"/>
                          </a:solidFill>
                          <a:effectLst/>
                          <a:latin typeface="Arial" pitchFamily="34" charset="0"/>
                          <a:cs typeface="Arial" pitchFamily="34" charset="0"/>
                          <a:sym typeface="Arial" pitchFamily="34" charset="0"/>
                        </a:rPr>
                        <a:t>Claim Expenditure</a:t>
                      </a:r>
                      <a:endParaRPr kumimoji="0" lang="en-US" altLang="en-US" sz="14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kern="1200" cap="none" normalizeH="0" baseline="0" dirty="0">
                          <a:ln>
                            <a:noFill/>
                          </a:ln>
                          <a:solidFill>
                            <a:srgbClr val="4D4D4D"/>
                          </a:solidFill>
                          <a:effectLst/>
                          <a:latin typeface="Arial" pitchFamily="34" charset="0"/>
                          <a:ea typeface="+mn-ea"/>
                          <a:cs typeface="Arial" pitchFamily="34" charset="0"/>
                          <a:sym typeface="Arial" pitchFamily="34" charset="0"/>
                        </a:rPr>
                        <a:t>R39.8bn</a:t>
                      </a:r>
                    </a:p>
                    <a:p>
                      <a:pPr marL="0" marR="0" lvl="1"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kern="1200" cap="none" normalizeH="0" baseline="0" dirty="0">
                          <a:ln>
                            <a:noFill/>
                          </a:ln>
                          <a:solidFill>
                            <a:srgbClr val="4D4D4D"/>
                          </a:solidFill>
                          <a:effectLst/>
                          <a:latin typeface="Arial" pitchFamily="34" charset="0"/>
                          <a:ea typeface="+mn-ea"/>
                          <a:cs typeface="Arial" pitchFamily="34" charset="0"/>
                          <a:sym typeface="Arial" pitchFamily="34" charset="0"/>
                        </a:rPr>
                        <a:t>(RNYP R11.2bn)</a:t>
                      </a:r>
                      <a:endParaRPr kumimoji="0" lang="en-US" altLang="en-US" sz="1400" b="0" i="1" u="none" strike="noStrike" kern="1200" cap="none" normalizeH="0" baseline="0" dirty="0">
                        <a:ln>
                          <a:noFill/>
                        </a:ln>
                        <a:solidFill>
                          <a:srgbClr val="4D4D4D"/>
                        </a:solidFill>
                        <a:effectLst/>
                        <a:latin typeface="Arial" pitchFamily="34" charset="0"/>
                        <a:ea typeface="+mn-ea"/>
                        <a:cs typeface="Arial" pitchFamily="34"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4D4D4D"/>
                          </a:solidFill>
                          <a:effectLst/>
                          <a:latin typeface="Arial" pitchFamily="34" charset="0"/>
                          <a:cs typeface="Arial" pitchFamily="34" charset="0"/>
                          <a:sym typeface="Arial" pitchFamily="34" charset="0"/>
                        </a:rPr>
                        <a:t>R34.0bn</a:t>
                      </a:r>
                      <a:endParaRPr kumimoji="0" lang="en-US" altLang="en-US" sz="1400" b="0" i="1" u="none" strike="noStrike" cap="none" normalizeH="0" baseline="0" dirty="0">
                        <a:ln>
                          <a:noFill/>
                        </a:ln>
                        <a:solidFill>
                          <a:srgbClr val="000000"/>
                        </a:solidFill>
                        <a:effectLst/>
                        <a:latin typeface="Arial" pitchFamily="34" charset="0"/>
                        <a:cs typeface="Arial" pitchFamily="34" charset="0"/>
                        <a:sym typeface="Arial" pitchFamily="34" charset="0"/>
                      </a:endParaRPr>
                    </a:p>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4D4D4D"/>
                          </a:solidFill>
                          <a:effectLst/>
                          <a:latin typeface="Arial" pitchFamily="34" charset="0"/>
                          <a:cs typeface="Arial" pitchFamily="34" charset="0"/>
                          <a:sym typeface="Arial" pitchFamily="34" charset="0"/>
                        </a:rPr>
                        <a:t>(RNYP R9.1bn)</a:t>
                      </a:r>
                      <a:endParaRPr kumimoji="0" lang="en-US" altLang="en-US" sz="1400" b="0" i="0" u="none" strike="noStrike" cap="none" normalizeH="0" baseline="0" dirty="0">
                        <a:ln>
                          <a:noFill/>
                        </a:ln>
                        <a:solidFill>
                          <a:srgbClr val="000000"/>
                        </a:solidFill>
                        <a:effectLst/>
                        <a:latin typeface="Arial" panose="020B0604020202020204" pitchFamily="34" charset="0"/>
                        <a:ea typeface="Helvetica Light" charset="0"/>
                        <a:cs typeface="Arial" panose="020B0604020202020204" pitchFamily="34"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extLst>
                  <a:ext uri="{0D108BD9-81ED-4DB2-BD59-A6C34878D82A}">
                    <a16:rowId xmlns:a16="http://schemas.microsoft.com/office/drawing/2014/main" xmlns="" val="10005"/>
                  </a:ext>
                </a:extLst>
              </a:tr>
              <a:tr h="604316">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sym typeface="Arial" pitchFamily="34" charset="0"/>
                        </a:rPr>
                        <a:t>Legal </a:t>
                      </a:r>
                      <a:r>
                        <a:rPr lang="en-US" altLang="en-US" sz="1400" b="1" i="1" dirty="0">
                          <a:solidFill>
                            <a:schemeClr val="accent1">
                              <a:lumMod val="50000"/>
                            </a:schemeClr>
                          </a:solidFill>
                          <a:latin typeface="Arial" panose="020B0604020202020204" pitchFamily="34" charset="0"/>
                          <a:cs typeface="Arial" panose="020B0604020202020204" pitchFamily="34" charset="0"/>
                          <a:sym typeface="Arial" pitchFamily="34" charset="0"/>
                        </a:rPr>
                        <a:t>and other </a:t>
                      </a:r>
                      <a:r>
                        <a:rPr kumimoji="0" lang="en-US" altLang="en-US" sz="1400" b="1" i="1"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sym typeface="Arial" pitchFamily="34" charset="0"/>
                        </a:rPr>
                        <a:t>Costs as % of Claims</a:t>
                      </a:r>
                      <a:endParaRPr kumimoji="0" lang="en-US" altLang="en-US" sz="1400" b="0" i="0" u="none" strike="noStrike" cap="none" normalizeH="0" baseline="0" dirty="0">
                        <a:ln>
                          <a:noFill/>
                        </a:ln>
                        <a:solidFill>
                          <a:schemeClr val="accent1">
                            <a:lumMod val="50000"/>
                          </a:schemeClr>
                        </a:solidFill>
                        <a:effectLst/>
                        <a:latin typeface="Arial" panose="020B0604020202020204" pitchFamily="34" charset="0"/>
                        <a:ea typeface="Helvetica Light" charset="0"/>
                        <a:cs typeface="Arial" panose="020B0604020202020204" pitchFamily="34"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chemeClr val="tx1"/>
                          </a:solidFill>
                          <a:effectLst/>
                          <a:latin typeface="Arial" pitchFamily="34" charset="0"/>
                          <a:cs typeface="Arial" pitchFamily="34" charset="0"/>
                          <a:sym typeface="Arial" pitchFamily="34" charset="0"/>
                        </a:rPr>
                        <a:t>24.6%</a:t>
                      </a:r>
                      <a:endParaRPr kumimoji="0" lang="en-US" altLang="en-US" sz="1400" b="0" i="0" u="none" strike="noStrike" cap="none" normalizeH="0" baseline="0" dirty="0">
                        <a:ln>
                          <a:noFill/>
                        </a:ln>
                        <a:solidFill>
                          <a:schemeClr val="tx1"/>
                        </a:solidFill>
                        <a:effectLst/>
                        <a:latin typeface="Helvetica Light" charset="0"/>
                        <a:ea typeface="Helvetica Light" charset="0"/>
                        <a:cs typeface="Helvetica Light"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4D4D4D"/>
                          </a:solidFill>
                          <a:effectLst/>
                          <a:latin typeface="Arial" pitchFamily="34" charset="0"/>
                          <a:cs typeface="Arial" pitchFamily="34" charset="0"/>
                          <a:sym typeface="Arial" pitchFamily="34" charset="0"/>
                        </a:rPr>
                        <a:t>17%</a:t>
                      </a:r>
                      <a:endParaRPr kumimoji="0" lang="en-US" altLang="en-US" sz="1400" b="0" i="0" u="none" strike="noStrike" cap="none" normalizeH="0" baseline="0" dirty="0">
                        <a:ln>
                          <a:noFill/>
                        </a:ln>
                        <a:solidFill>
                          <a:srgbClr val="000000"/>
                        </a:solidFill>
                        <a:effectLst/>
                        <a:latin typeface="Arial" panose="020B0604020202020204" pitchFamily="34" charset="0"/>
                        <a:ea typeface="Helvetica Light" charset="0"/>
                        <a:cs typeface="Arial" panose="020B0604020202020204" pitchFamily="34"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extLst>
                  <a:ext uri="{0D108BD9-81ED-4DB2-BD59-A6C34878D82A}">
                    <a16:rowId xmlns:a16="http://schemas.microsoft.com/office/drawing/2014/main" xmlns="" val="10006"/>
                  </a:ext>
                </a:extLst>
              </a:tr>
              <a:tr h="349867">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4D4D4D"/>
                          </a:solidFill>
                          <a:effectLst/>
                          <a:latin typeface="Arial" pitchFamily="34" charset="0"/>
                          <a:cs typeface="Arial" pitchFamily="34" charset="0"/>
                          <a:sym typeface="Arial" pitchFamily="34" charset="0"/>
                        </a:rPr>
                        <a:t>Reopened Claims</a:t>
                      </a:r>
                      <a:endParaRPr kumimoji="0" lang="en-US" altLang="en-US" sz="14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60712"/>
                          </a:solidFill>
                          <a:effectLst/>
                          <a:latin typeface="Arial" pitchFamily="34" charset="0"/>
                          <a:ea typeface="+mn-ea"/>
                          <a:cs typeface="Arial" pitchFamily="34" charset="0"/>
                          <a:sym typeface="Arial" pitchFamily="34" charset="0"/>
                        </a:rPr>
                        <a:t>2,420</a:t>
                      </a:r>
                      <a:endParaRPr kumimoji="0" lang="en-US" altLang="en-US" sz="1400" b="0" i="0" u="none" strike="noStrike" cap="none" normalizeH="0" baseline="0" dirty="0">
                        <a:ln>
                          <a:noFill/>
                        </a:ln>
                        <a:solidFill>
                          <a:srgbClr val="060712"/>
                        </a:solidFill>
                        <a:effectLst/>
                        <a:latin typeface="Helvetica Light" charset="0"/>
                        <a:ea typeface="Helvetica Light" charset="0"/>
                        <a:cs typeface="Helvetica Light"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4D4D4D"/>
                          </a:solidFill>
                          <a:effectLst/>
                          <a:latin typeface="Arial" pitchFamily="34" charset="0"/>
                          <a:ea typeface="+mn-ea"/>
                          <a:cs typeface="Arial" pitchFamily="34" charset="0"/>
                          <a:sym typeface="Arial" pitchFamily="34" charset="0"/>
                        </a:rPr>
                        <a:t>3,489</a:t>
                      </a:r>
                      <a:endParaRPr kumimoji="0" lang="en-US" altLang="en-US" sz="1400" b="0" i="0" u="none" strike="noStrike" cap="none" normalizeH="0" baseline="0" dirty="0">
                        <a:ln>
                          <a:noFill/>
                        </a:ln>
                        <a:solidFill>
                          <a:srgbClr val="000000"/>
                        </a:solidFill>
                        <a:effectLst/>
                        <a:latin typeface="Arial" panose="020B0604020202020204" pitchFamily="34" charset="0"/>
                        <a:ea typeface="Helvetica Light" charset="0"/>
                        <a:cs typeface="Arial" panose="020B0604020202020204" pitchFamily="34"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extLst>
                  <a:ext uri="{0D108BD9-81ED-4DB2-BD59-A6C34878D82A}">
                    <a16:rowId xmlns:a16="http://schemas.microsoft.com/office/drawing/2014/main" xmlns="" val="10007"/>
                  </a:ext>
                </a:extLst>
              </a:tr>
              <a:tr h="1113214">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4D4D4D"/>
                          </a:solidFill>
                          <a:effectLst/>
                          <a:latin typeface="Arial" pitchFamily="34" charset="0"/>
                          <a:cs typeface="Arial" pitchFamily="34" charset="0"/>
                          <a:sym typeface="Arial" pitchFamily="34" charset="0"/>
                        </a:rPr>
                        <a:t>National Footprint – Offices</a:t>
                      </a:r>
                      <a:endParaRPr kumimoji="0" lang="en-US" altLang="en-US" sz="1400" b="0" i="1" u="none" strike="noStrike" cap="none" normalizeH="0" baseline="0" dirty="0">
                        <a:ln>
                          <a:noFill/>
                        </a:ln>
                        <a:solidFill>
                          <a:srgbClr val="000000"/>
                        </a:solidFill>
                        <a:effectLst/>
                        <a:latin typeface="Arial" pitchFamily="34" charset="0"/>
                        <a:cs typeface="Arial" pitchFamily="34" charset="0"/>
                        <a:sym typeface="Arial" pitchFamily="34" charset="0"/>
                      </a:endParaRPr>
                    </a:p>
                    <a:p>
                      <a:pPr marL="457200" marR="0" lvl="2" indent="0" algn="l"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400" b="1" i="1" u="none" strike="noStrike" cap="none" normalizeH="0" baseline="0" dirty="0">
                          <a:ln>
                            <a:noFill/>
                          </a:ln>
                          <a:solidFill>
                            <a:srgbClr val="4D4D4D"/>
                          </a:solidFill>
                          <a:effectLst/>
                          <a:latin typeface="Arial" pitchFamily="34" charset="0"/>
                          <a:cs typeface="Arial" pitchFamily="34" charset="0"/>
                          <a:sym typeface="Arial" pitchFamily="34" charset="0"/>
                        </a:rPr>
                        <a:t>No. of Offices</a:t>
                      </a:r>
                      <a:endParaRPr kumimoji="0" lang="en-US" altLang="en-US" sz="1400" b="0" i="1" u="none" strike="noStrike" cap="none" normalizeH="0" baseline="0" dirty="0">
                        <a:ln>
                          <a:noFill/>
                        </a:ln>
                        <a:solidFill>
                          <a:srgbClr val="000000"/>
                        </a:solidFill>
                        <a:effectLst/>
                        <a:latin typeface="Arial" pitchFamily="34" charset="0"/>
                        <a:cs typeface="Arial" pitchFamily="34" charset="0"/>
                        <a:sym typeface="Arial" pitchFamily="34" charset="0"/>
                      </a:endParaRPr>
                    </a:p>
                    <a:p>
                      <a:pPr marL="457200" marR="0" lvl="2" indent="0" algn="l"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400" b="1" i="1" u="none" strike="noStrike" cap="none" normalizeH="0" baseline="0" dirty="0">
                          <a:ln>
                            <a:noFill/>
                          </a:ln>
                          <a:solidFill>
                            <a:srgbClr val="4D4D4D"/>
                          </a:solidFill>
                          <a:effectLst/>
                          <a:latin typeface="Arial" pitchFamily="34" charset="0"/>
                          <a:cs typeface="Arial" pitchFamily="34" charset="0"/>
                          <a:sym typeface="Arial" pitchFamily="34" charset="0"/>
                        </a:rPr>
                        <a:t>No. of Hospitals</a:t>
                      </a:r>
                      <a:endParaRPr kumimoji="0" lang="en-US" altLang="en-US" sz="1400" b="0" i="1" u="none" strike="noStrike" cap="none" normalizeH="0" baseline="0" dirty="0">
                        <a:ln>
                          <a:noFill/>
                        </a:ln>
                        <a:solidFill>
                          <a:srgbClr val="000000"/>
                        </a:solidFill>
                        <a:effectLst/>
                        <a:latin typeface="Arial" pitchFamily="34" charset="0"/>
                        <a:cs typeface="Arial" pitchFamily="34" charset="0"/>
                        <a:sym typeface="Arial" pitchFamily="34" charset="0"/>
                      </a:endParaRPr>
                    </a:p>
                    <a:p>
                      <a:pPr marL="457200" marR="0" lvl="2" indent="0" algn="l"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400" b="1" i="1" u="none" strike="noStrike" cap="none" normalizeH="0" baseline="0" dirty="0">
                          <a:ln>
                            <a:noFill/>
                          </a:ln>
                          <a:solidFill>
                            <a:srgbClr val="4D4D4D"/>
                          </a:solidFill>
                          <a:effectLst/>
                          <a:latin typeface="Arial" pitchFamily="34" charset="0"/>
                          <a:cs typeface="Arial" pitchFamily="34" charset="0"/>
                          <a:sym typeface="Arial" pitchFamily="34" charset="0"/>
                        </a:rPr>
                        <a:t>No. of Consultations</a:t>
                      </a:r>
                      <a:endParaRPr kumimoji="0" lang="en-US" altLang="en-US" sz="14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endParaRPr kumimoji="0" lang="en-US" altLang="en-US" sz="1400" b="0" i="1" u="none" strike="noStrike" cap="none" normalizeH="0" baseline="0" dirty="0">
                        <a:ln>
                          <a:noFill/>
                        </a:ln>
                        <a:solidFill>
                          <a:srgbClr val="060712"/>
                        </a:solidFill>
                        <a:effectLst/>
                        <a:latin typeface="Arial" pitchFamily="34" charset="0"/>
                        <a:cs typeface="Arial" pitchFamily="34" charset="0"/>
                        <a:sym typeface="Arial" pitchFamily="34" charset="0"/>
                      </a:endParaRPr>
                    </a:p>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kern="1200" cap="none" normalizeH="0" baseline="0" dirty="0">
                          <a:ln>
                            <a:noFill/>
                          </a:ln>
                          <a:solidFill>
                            <a:srgbClr val="060712"/>
                          </a:solidFill>
                          <a:effectLst/>
                          <a:latin typeface="Arial" pitchFamily="34" charset="0"/>
                          <a:ea typeface="+mn-ea"/>
                          <a:cs typeface="Arial" pitchFamily="34" charset="0"/>
                          <a:sym typeface="Arial" pitchFamily="34" charset="0"/>
                        </a:rPr>
                        <a:t>10</a:t>
                      </a:r>
                    </a:p>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kern="1200" cap="none" normalizeH="0" baseline="0" dirty="0">
                          <a:ln>
                            <a:noFill/>
                          </a:ln>
                          <a:solidFill>
                            <a:srgbClr val="060712"/>
                          </a:solidFill>
                          <a:effectLst/>
                          <a:latin typeface="Arial" pitchFamily="34" charset="0"/>
                          <a:ea typeface="+mn-ea"/>
                          <a:cs typeface="Arial" pitchFamily="34" charset="0"/>
                          <a:sym typeface="Arial" pitchFamily="34" charset="0"/>
                        </a:rPr>
                        <a:t>99</a:t>
                      </a:r>
                    </a:p>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kern="1200" cap="none" normalizeH="0" baseline="0" dirty="0">
                          <a:ln>
                            <a:noFill/>
                          </a:ln>
                          <a:solidFill>
                            <a:srgbClr val="060712"/>
                          </a:solidFill>
                          <a:effectLst/>
                          <a:latin typeface="Arial" pitchFamily="34" charset="0"/>
                          <a:ea typeface="+mn-ea"/>
                          <a:cs typeface="Arial" pitchFamily="34" charset="0"/>
                          <a:sym typeface="Arial" pitchFamily="34" charset="0"/>
                        </a:rPr>
                        <a:t> </a:t>
                      </a:r>
                      <a:r>
                        <a:rPr kumimoji="0" lang="en-ZA" sz="1400" b="0" i="1" u="none" strike="noStrike" kern="1200" cap="none" normalizeH="0" baseline="0" dirty="0">
                          <a:ln>
                            <a:noFill/>
                          </a:ln>
                          <a:solidFill>
                            <a:srgbClr val="060712"/>
                          </a:solidFill>
                          <a:effectLst/>
                          <a:latin typeface="Arial" pitchFamily="34" charset="0"/>
                          <a:ea typeface="+mn-ea"/>
                          <a:cs typeface="Arial" pitchFamily="34" charset="0"/>
                        </a:rPr>
                        <a:t>132 560</a:t>
                      </a: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endParaRPr kumimoji="0" lang="en-US" altLang="en-US" sz="1400" b="0" i="1" u="none" strike="noStrike" cap="none" normalizeH="0" baseline="0" dirty="0">
                        <a:ln>
                          <a:noFill/>
                        </a:ln>
                        <a:solidFill>
                          <a:srgbClr val="4D4D4D"/>
                        </a:solidFill>
                        <a:effectLst/>
                        <a:latin typeface="Arial" pitchFamily="34" charset="0"/>
                        <a:cs typeface="Arial" pitchFamily="34" charset="0"/>
                        <a:sym typeface="Arial" pitchFamily="34" charset="0"/>
                      </a:endParaRPr>
                    </a:p>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kern="1200" cap="none" normalizeH="0" baseline="0" dirty="0">
                          <a:ln>
                            <a:noFill/>
                          </a:ln>
                          <a:solidFill>
                            <a:srgbClr val="4D4D4D"/>
                          </a:solidFill>
                          <a:effectLst/>
                          <a:latin typeface="Arial" pitchFamily="34" charset="0"/>
                          <a:ea typeface="+mn-ea"/>
                          <a:cs typeface="Arial" pitchFamily="34" charset="0"/>
                          <a:sym typeface="Arial" pitchFamily="34" charset="0"/>
                        </a:rPr>
                        <a:t>12</a:t>
                      </a:r>
                    </a:p>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kern="1200" cap="none" normalizeH="0" baseline="0" dirty="0">
                          <a:ln>
                            <a:noFill/>
                          </a:ln>
                          <a:solidFill>
                            <a:srgbClr val="4D4D4D"/>
                          </a:solidFill>
                          <a:effectLst/>
                          <a:latin typeface="Arial" pitchFamily="34" charset="0"/>
                          <a:ea typeface="+mn-ea"/>
                          <a:cs typeface="Arial" pitchFamily="34" charset="0"/>
                          <a:sym typeface="Arial" pitchFamily="34" charset="0"/>
                        </a:rPr>
                        <a:t>100</a:t>
                      </a:r>
                    </a:p>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kern="1200" cap="none" normalizeH="0" baseline="0" dirty="0">
                          <a:ln>
                            <a:noFill/>
                          </a:ln>
                          <a:solidFill>
                            <a:srgbClr val="4D4D4D"/>
                          </a:solidFill>
                          <a:effectLst/>
                          <a:latin typeface="Arial" pitchFamily="34" charset="0"/>
                          <a:ea typeface="+mn-ea"/>
                          <a:cs typeface="Arial" pitchFamily="34" charset="0"/>
                          <a:sym typeface="Arial" pitchFamily="34" charset="0"/>
                        </a:rPr>
                        <a:t> </a:t>
                      </a:r>
                      <a:r>
                        <a:rPr kumimoji="0" lang="en-ZA" sz="1400" b="0" i="1" u="none" strike="noStrike" kern="1200" cap="none" normalizeH="0" baseline="0" dirty="0">
                          <a:ln>
                            <a:noFill/>
                          </a:ln>
                          <a:solidFill>
                            <a:srgbClr val="4D4D4D"/>
                          </a:solidFill>
                          <a:effectLst/>
                          <a:latin typeface="Arial" pitchFamily="34" charset="0"/>
                          <a:ea typeface="+mn-ea"/>
                          <a:cs typeface="Arial" pitchFamily="34" charset="0"/>
                        </a:rPr>
                        <a:t>156,607</a:t>
                      </a: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extLst>
                  <a:ext uri="{0D108BD9-81ED-4DB2-BD59-A6C34878D82A}">
                    <a16:rowId xmlns:a16="http://schemas.microsoft.com/office/drawing/2014/main" xmlns="" val="10008"/>
                  </a:ext>
                </a:extLst>
              </a:tr>
              <a:tr h="392782">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en-US" altLang="en-US" sz="1400" b="1" i="1" u="none" strike="noStrike" kern="1200" cap="none" normalizeH="0" baseline="0" dirty="0">
                          <a:ln>
                            <a:noFill/>
                          </a:ln>
                          <a:solidFill>
                            <a:srgbClr val="4D4D4D"/>
                          </a:solidFill>
                          <a:effectLst/>
                          <a:latin typeface="Arial" pitchFamily="34" charset="0"/>
                          <a:ea typeface="+mn-ea"/>
                          <a:cs typeface="Arial" pitchFamily="34" charset="0"/>
                          <a:sym typeface="Helvetica Light" charset="0"/>
                        </a:rPr>
                        <a:t>Average value of a claim </a:t>
                      </a: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kern="1200" cap="none" normalizeH="0" baseline="0" dirty="0">
                          <a:ln>
                            <a:noFill/>
                          </a:ln>
                          <a:solidFill>
                            <a:srgbClr val="060712"/>
                          </a:solidFill>
                          <a:effectLst/>
                          <a:latin typeface="Arial" pitchFamily="34" charset="0"/>
                          <a:ea typeface="+mn-ea"/>
                          <a:cs typeface="Arial" pitchFamily="34" charset="0"/>
                          <a:sym typeface="Helvetica Light" charset="0"/>
                        </a:rPr>
                        <a:t>R114,008</a:t>
                      </a: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kern="1200" cap="none" normalizeH="0" baseline="0" dirty="0">
                          <a:ln>
                            <a:noFill/>
                          </a:ln>
                          <a:solidFill>
                            <a:srgbClr val="4D4D4D"/>
                          </a:solidFill>
                          <a:effectLst/>
                          <a:latin typeface="Arial" pitchFamily="34" charset="0"/>
                          <a:ea typeface="+mn-ea"/>
                          <a:cs typeface="Arial" pitchFamily="34" charset="0"/>
                          <a:sym typeface="Helvetica Light" charset="0"/>
                        </a:rPr>
                        <a:t>111,072</a:t>
                      </a: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extLst>
                  <a:ext uri="{0D108BD9-81ED-4DB2-BD59-A6C34878D82A}">
                    <a16:rowId xmlns:a16="http://schemas.microsoft.com/office/drawing/2014/main" xmlns="" val="10009"/>
                  </a:ext>
                </a:extLst>
              </a:tr>
              <a:tr h="392782">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4D4D4D"/>
                          </a:solidFill>
                          <a:effectLst/>
                          <a:latin typeface="Arial" pitchFamily="34" charset="0"/>
                          <a:cs typeface="Arial" pitchFamily="34" charset="0"/>
                          <a:sym typeface="Arial" pitchFamily="34" charset="0"/>
                        </a:rPr>
                        <a:t>Direct Claims Originated</a:t>
                      </a:r>
                      <a:endParaRPr kumimoji="0" lang="en-US" altLang="en-US" sz="1400" b="1" i="1" u="none" strike="noStrike" cap="none" normalizeH="0" baseline="0" dirty="0">
                        <a:ln>
                          <a:noFill/>
                        </a:ln>
                        <a:solidFill>
                          <a:srgbClr val="000000"/>
                        </a:solidFill>
                        <a:effectLst/>
                        <a:latin typeface="Arial" pitchFamily="34" charset="0"/>
                        <a:ea typeface="Helvetica Light" charset="0"/>
                        <a:cs typeface="Arial" pitchFamily="34"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kern="1200" cap="none" normalizeH="0" baseline="0" dirty="0">
                          <a:ln>
                            <a:noFill/>
                          </a:ln>
                          <a:solidFill>
                            <a:srgbClr val="060712"/>
                          </a:solidFill>
                          <a:effectLst/>
                          <a:latin typeface="Arial" pitchFamily="34" charset="0"/>
                          <a:ea typeface="+mn-ea"/>
                          <a:cs typeface="Arial" pitchFamily="34" charset="0"/>
                          <a:sym typeface="Arial" pitchFamily="34" charset="0"/>
                        </a:rPr>
                        <a:t>25.6%</a:t>
                      </a:r>
                      <a:endParaRPr kumimoji="0" lang="en-US" altLang="en-US" sz="1400" b="0" i="1" u="none" strike="noStrike" kern="1200" cap="none" normalizeH="0" baseline="0" dirty="0">
                        <a:ln>
                          <a:noFill/>
                        </a:ln>
                        <a:solidFill>
                          <a:srgbClr val="060712"/>
                        </a:solidFill>
                        <a:effectLst/>
                        <a:latin typeface="Arial" pitchFamily="34" charset="0"/>
                        <a:ea typeface="+mn-ea"/>
                        <a:cs typeface="Arial" pitchFamily="34"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400" b="0" i="1" u="none" strike="noStrike" kern="1200" cap="none" normalizeH="0" baseline="0" dirty="0">
                          <a:ln>
                            <a:noFill/>
                          </a:ln>
                          <a:solidFill>
                            <a:srgbClr val="4D4D4D"/>
                          </a:solidFill>
                          <a:effectLst/>
                          <a:latin typeface="Arial" pitchFamily="34" charset="0"/>
                          <a:ea typeface="+mn-ea"/>
                          <a:cs typeface="Arial" pitchFamily="34" charset="0"/>
                          <a:sym typeface="Arial" pitchFamily="34" charset="0"/>
                        </a:rPr>
                        <a:t>39.6%</a:t>
                      </a:r>
                      <a:endParaRPr kumimoji="0" lang="en-US" altLang="en-US" sz="1400" b="0" i="1" u="none" strike="noStrike" kern="1200" cap="none" normalizeH="0" baseline="0" dirty="0">
                        <a:ln>
                          <a:noFill/>
                        </a:ln>
                        <a:solidFill>
                          <a:srgbClr val="4D4D4D"/>
                        </a:solidFill>
                        <a:effectLst/>
                        <a:latin typeface="Arial" pitchFamily="34" charset="0"/>
                        <a:ea typeface="+mn-ea"/>
                        <a:cs typeface="Arial" pitchFamily="34" charset="0"/>
                        <a:sym typeface="Helvetica Light" charset="0"/>
                      </a:endParaRPr>
                    </a:p>
                  </a:txBody>
                  <a:tcPr marL="45720" marR="45720"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4"/>
          </p:nvPr>
        </p:nvSpPr>
        <p:spPr/>
        <p:txBody>
          <a:bodyPr/>
          <a:lstStyle/>
          <a:p>
            <a:fld id="{266C20D6-C585-CC43-AFF9-E5C2638A4639}" type="slidenum">
              <a:rPr lang="en-US" smtClean="0"/>
              <a:pPr/>
              <a:t>22</a:t>
            </a:fld>
            <a:endParaRPr lang="en-US" dirty="0"/>
          </a:p>
        </p:txBody>
      </p:sp>
    </p:spTree>
    <p:extLst>
      <p:ext uri="{BB962C8B-B14F-4D97-AF65-F5344CB8AC3E}">
        <p14:creationId xmlns:p14="http://schemas.microsoft.com/office/powerpoint/2010/main" xmlns="" val="2876729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D562177-2570-4AE2-9608-8D5D982A462B}"/>
              </a:ext>
            </a:extLst>
          </p:cNvPr>
          <p:cNvSpPr>
            <a:spLocks noGrp="1"/>
          </p:cNvSpPr>
          <p:nvPr>
            <p:ph type="body" sz="quarter" idx="10"/>
          </p:nvPr>
        </p:nvSpPr>
        <p:spPr>
          <a:xfrm>
            <a:off x="0" y="1075018"/>
            <a:ext cx="9144000" cy="5295900"/>
          </a:xfrm>
        </p:spPr>
        <p:txBody>
          <a:bodyPr/>
          <a:lstStyle/>
          <a:p>
            <a:endParaRPr lang="en-US" dirty="0"/>
          </a:p>
        </p:txBody>
      </p:sp>
      <p:sp>
        <p:nvSpPr>
          <p:cNvPr id="3" name="Text Placeholder 2">
            <a:extLst>
              <a:ext uri="{FF2B5EF4-FFF2-40B4-BE49-F238E27FC236}">
                <a16:creationId xmlns:a16="http://schemas.microsoft.com/office/drawing/2014/main" xmlns="" id="{F4924B15-CBD0-4695-9129-D50D6687B4F9}"/>
              </a:ext>
            </a:extLst>
          </p:cNvPr>
          <p:cNvSpPr>
            <a:spLocks noGrp="1"/>
          </p:cNvSpPr>
          <p:nvPr>
            <p:ph type="body" sz="quarter" idx="11"/>
          </p:nvPr>
        </p:nvSpPr>
        <p:spPr/>
        <p:txBody>
          <a:bodyPr/>
          <a:lstStyle/>
          <a:p>
            <a:r>
              <a:rPr lang="en-US" dirty="0"/>
              <a:t>2018/19 OUTCOMES</a:t>
            </a:r>
          </a:p>
          <a:p>
            <a:endParaRPr lang="en-US" dirty="0"/>
          </a:p>
        </p:txBody>
      </p:sp>
      <p:graphicFrame>
        <p:nvGraphicFramePr>
          <p:cNvPr id="4" name="Table 3">
            <a:extLst>
              <a:ext uri="{FF2B5EF4-FFF2-40B4-BE49-F238E27FC236}">
                <a16:creationId xmlns:a16="http://schemas.microsoft.com/office/drawing/2014/main" xmlns="" id="{7725AF77-159B-49D2-8D4E-881B880925CE}"/>
              </a:ext>
            </a:extLst>
          </p:cNvPr>
          <p:cNvGraphicFramePr>
            <a:graphicFrameLocks noGrp="1"/>
          </p:cNvGraphicFramePr>
          <p:nvPr>
            <p:extLst>
              <p:ext uri="{D42A27DB-BD31-4B8C-83A1-F6EECF244321}">
                <p14:modId xmlns:p14="http://schemas.microsoft.com/office/powerpoint/2010/main" xmlns="" val="2007364554"/>
              </p:ext>
            </p:extLst>
          </p:nvPr>
        </p:nvGraphicFramePr>
        <p:xfrm>
          <a:off x="130628" y="1045822"/>
          <a:ext cx="8869679" cy="4959971"/>
        </p:xfrm>
        <a:graphic>
          <a:graphicData uri="http://schemas.openxmlformats.org/drawingml/2006/table">
            <a:tbl>
              <a:tblPr/>
              <a:tblGrid>
                <a:gridCol w="4327033">
                  <a:extLst>
                    <a:ext uri="{9D8B030D-6E8A-4147-A177-3AD203B41FA5}">
                      <a16:colId xmlns:a16="http://schemas.microsoft.com/office/drawing/2014/main" xmlns="" val="4067753525"/>
                    </a:ext>
                  </a:extLst>
                </a:gridCol>
                <a:gridCol w="2271323">
                  <a:extLst>
                    <a:ext uri="{9D8B030D-6E8A-4147-A177-3AD203B41FA5}">
                      <a16:colId xmlns:a16="http://schemas.microsoft.com/office/drawing/2014/main" xmlns="" val="2304020724"/>
                    </a:ext>
                  </a:extLst>
                </a:gridCol>
                <a:gridCol w="2271323">
                  <a:extLst>
                    <a:ext uri="{9D8B030D-6E8A-4147-A177-3AD203B41FA5}">
                      <a16:colId xmlns:a16="http://schemas.microsoft.com/office/drawing/2014/main" xmlns="" val="405249111"/>
                    </a:ext>
                  </a:extLst>
                </a:gridCol>
              </a:tblGrid>
              <a:tr h="31100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FFFF"/>
                          </a:solidFill>
                          <a:effectLst/>
                          <a:latin typeface="Arial" pitchFamily="34" charset="0"/>
                          <a:cs typeface="Arial" pitchFamily="34" charset="0"/>
                          <a:sym typeface="Arial" pitchFamily="34" charset="0"/>
                        </a:rPr>
                        <a:t>Pillar</a:t>
                      </a:r>
                      <a:endParaRPr kumimoji="0" lang="en-US" altLang="en-US" sz="16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45720" marR="45720" marT="45722"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0365C0"/>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2"/>
                          </a:solidFill>
                          <a:effectLst/>
                          <a:latin typeface="Arial" pitchFamily="34" charset="0"/>
                          <a:cs typeface="Arial" pitchFamily="34" charset="0"/>
                          <a:sym typeface="Arial" pitchFamily="34" charset="0"/>
                        </a:rPr>
                        <a:t>2018/2019</a:t>
                      </a:r>
                      <a:endParaRPr kumimoji="0" lang="en-US" altLang="en-US" sz="1600" b="1" i="0" u="none" strike="noStrike" cap="none" normalizeH="0" baseline="0" dirty="0">
                        <a:ln>
                          <a:noFill/>
                        </a:ln>
                        <a:solidFill>
                          <a:schemeClr val="bg2"/>
                        </a:solidFill>
                        <a:effectLst/>
                        <a:latin typeface="Helvetica Light" charset="0"/>
                        <a:ea typeface="Helvetica Light" charset="0"/>
                        <a:cs typeface="Helvetica Light" charset="0"/>
                        <a:sym typeface="Helvetica Light" charset="0"/>
                      </a:endParaRPr>
                    </a:p>
                  </a:txBody>
                  <a:tcPr marL="45720" marR="45720" marT="45722"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0365C0"/>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r>
                        <a:rPr kumimoji="0" lang="en-US" altLang="en-US" sz="1600" b="1" i="0" u="none" strike="noStrike" kern="1200" cap="none" normalizeH="0" baseline="0" dirty="0">
                          <a:ln>
                            <a:noFill/>
                          </a:ln>
                          <a:solidFill>
                            <a:schemeClr val="bg2"/>
                          </a:solidFill>
                          <a:effectLst/>
                          <a:latin typeface="Arial" pitchFamily="34" charset="0"/>
                          <a:ea typeface="+mn-ea"/>
                          <a:cs typeface="Arial" pitchFamily="34" charset="0"/>
                          <a:sym typeface="Helvetica Light" charset="0"/>
                        </a:rPr>
                        <a:t>2017/18</a:t>
                      </a:r>
                    </a:p>
                  </a:txBody>
                  <a:tcPr marL="45720" marR="45720" marT="45722"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0365C0"/>
                    </a:solidFill>
                  </a:tcPr>
                </a:tc>
                <a:extLst>
                  <a:ext uri="{0D108BD9-81ED-4DB2-BD59-A6C34878D82A}">
                    <a16:rowId xmlns:a16="http://schemas.microsoft.com/office/drawing/2014/main" xmlns="" val="3824873904"/>
                  </a:ext>
                </a:extLst>
              </a:tr>
              <a:tr h="1668115">
                <a:tc>
                  <a:txBody>
                    <a:bodyPr/>
                    <a:lstStyle/>
                    <a:p>
                      <a:pPr marL="0" marR="0" lvl="0" indent="0" algn="l"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kern="1200" cap="none" normalizeH="0" baseline="0" dirty="0">
                          <a:ln>
                            <a:noFill/>
                          </a:ln>
                          <a:solidFill>
                            <a:srgbClr val="4D4D4D"/>
                          </a:solidFill>
                          <a:effectLst/>
                          <a:latin typeface="Arial" pitchFamily="34" charset="0"/>
                          <a:ea typeface="+mn-ea"/>
                          <a:cs typeface="Arial" pitchFamily="34" charset="0"/>
                          <a:sym typeface="Arial" pitchFamily="34" charset="0"/>
                        </a:rPr>
                        <a:t>ROTR Events</a:t>
                      </a:r>
                    </a:p>
                    <a:p>
                      <a:pPr marL="0" marR="0" lvl="0" indent="0" algn="l"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endParaRPr kumimoji="0" lang="en-US" altLang="en-US" sz="1600" b="1" i="1" u="none" strike="noStrike" kern="1200" cap="none" normalizeH="0" baseline="0" dirty="0">
                        <a:ln>
                          <a:noFill/>
                        </a:ln>
                        <a:solidFill>
                          <a:srgbClr val="4D4D4D"/>
                        </a:solidFill>
                        <a:effectLst/>
                        <a:latin typeface="Arial" pitchFamily="34" charset="0"/>
                        <a:ea typeface="+mn-ea"/>
                        <a:cs typeface="Arial" pitchFamily="34" charset="0"/>
                        <a:sym typeface="Arial" pitchFamily="34" charset="0"/>
                      </a:endParaRPr>
                    </a:p>
                    <a:p>
                      <a:pPr marL="0" marR="0" lvl="0" indent="0" algn="l"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kern="1200" cap="none" normalizeH="0" baseline="0" dirty="0">
                          <a:ln>
                            <a:noFill/>
                          </a:ln>
                          <a:solidFill>
                            <a:srgbClr val="4D4D4D"/>
                          </a:solidFill>
                          <a:effectLst/>
                          <a:latin typeface="Arial" pitchFamily="34" charset="0"/>
                          <a:ea typeface="+mn-ea"/>
                          <a:cs typeface="Arial" pitchFamily="34" charset="0"/>
                          <a:sym typeface="Arial" pitchFamily="34" charset="0"/>
                        </a:rPr>
                        <a:t>No. of  Claimants (All Events)</a:t>
                      </a:r>
                    </a:p>
                  </a:txBody>
                  <a:tcPr marL="45720" marR="45720" marT="45722"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1E8"/>
                    </a:solidFill>
                  </a:tcPr>
                </a:tc>
                <a:tc>
                  <a:txBody>
                    <a:bodyPr/>
                    <a:lstStyle/>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endParaRPr kumimoji="0" lang="en-US" altLang="en-US" sz="1600" b="1" i="1" u="none" strike="noStrike" kern="1200" cap="none" normalizeH="0" baseline="0" dirty="0">
                        <a:ln>
                          <a:noFill/>
                        </a:ln>
                        <a:solidFill>
                          <a:srgbClr val="060712"/>
                        </a:solidFill>
                        <a:effectLst/>
                        <a:latin typeface="Arial" pitchFamily="34" charset="0"/>
                        <a:ea typeface="+mn-ea"/>
                        <a:cs typeface="Arial" pitchFamily="34" charset="0"/>
                        <a:sym typeface="Arial" pitchFamily="34" charset="0"/>
                      </a:endParaRP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kern="1200" cap="none" normalizeH="0" baseline="0" dirty="0">
                          <a:ln>
                            <a:noFill/>
                          </a:ln>
                          <a:solidFill>
                            <a:srgbClr val="060712"/>
                          </a:solidFill>
                          <a:effectLst/>
                          <a:latin typeface="Arial" pitchFamily="34" charset="0"/>
                          <a:ea typeface="+mn-ea"/>
                          <a:cs typeface="Arial" pitchFamily="34" charset="0"/>
                          <a:sym typeface="Arial" pitchFamily="34" charset="0"/>
                        </a:rPr>
                        <a:t>10</a:t>
                      </a: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endParaRPr kumimoji="0" lang="en-US" altLang="en-US" sz="1600" b="1" i="1" u="none" strike="noStrike" kern="1200" cap="none" normalizeH="0" baseline="0" dirty="0">
                        <a:ln>
                          <a:noFill/>
                        </a:ln>
                        <a:solidFill>
                          <a:srgbClr val="060712"/>
                        </a:solidFill>
                        <a:effectLst/>
                        <a:highlight>
                          <a:srgbClr val="FFFF00"/>
                        </a:highlight>
                        <a:latin typeface="Arial" pitchFamily="34" charset="0"/>
                        <a:ea typeface="+mn-ea"/>
                        <a:cs typeface="Arial" pitchFamily="34" charset="0"/>
                        <a:sym typeface="Arial" pitchFamily="34" charset="0"/>
                      </a:endParaRP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kern="1200" cap="none" normalizeH="0" baseline="0" dirty="0">
                          <a:ln>
                            <a:noFill/>
                          </a:ln>
                          <a:solidFill>
                            <a:srgbClr val="060712"/>
                          </a:solidFill>
                          <a:effectLst/>
                          <a:latin typeface="Arial" pitchFamily="34" charset="0"/>
                          <a:ea typeface="+mn-ea"/>
                          <a:cs typeface="Arial" pitchFamily="34" charset="0"/>
                          <a:sym typeface="Arial" pitchFamily="34" charset="0"/>
                        </a:rPr>
                        <a:t>78,373</a:t>
                      </a: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None/>
                        <a:tabLst/>
                      </a:pPr>
                      <a:endParaRPr kumimoji="0" lang="en-US" altLang="en-US" sz="1600" b="1" i="1" u="none" strike="noStrike" kern="1200" cap="none" normalizeH="0" baseline="0" dirty="0">
                        <a:ln>
                          <a:noFill/>
                        </a:ln>
                        <a:solidFill>
                          <a:srgbClr val="FF0000"/>
                        </a:solidFill>
                        <a:effectLst/>
                        <a:highlight>
                          <a:srgbClr val="FFFF00"/>
                        </a:highlight>
                        <a:latin typeface="Arial" pitchFamily="34" charset="0"/>
                        <a:ea typeface="+mn-ea"/>
                        <a:cs typeface="Arial" pitchFamily="34" charset="0"/>
                        <a:sym typeface="Arial" pitchFamily="34" charset="0"/>
                      </a:endParaRPr>
                    </a:p>
                  </a:txBody>
                  <a:tcPr marL="45720" marR="45720" marT="45722"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tc>
                  <a:txBody>
                    <a:bodyPr/>
                    <a:lstStyle/>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0" i="1" u="none" strike="noStrike" kern="1200" cap="none" normalizeH="0" baseline="0" dirty="0">
                          <a:ln>
                            <a:noFill/>
                          </a:ln>
                          <a:solidFill>
                            <a:srgbClr val="4D4D4D"/>
                          </a:solidFill>
                          <a:effectLst/>
                          <a:latin typeface="Arial" pitchFamily="34" charset="0"/>
                          <a:ea typeface="+mn-ea"/>
                          <a:cs typeface="Arial" pitchFamily="34" charset="0"/>
                          <a:sym typeface="Arial" pitchFamily="34" charset="0"/>
                        </a:rPr>
                        <a:t>9</a:t>
                      </a: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None/>
                        <a:tabLst/>
                      </a:pPr>
                      <a:endParaRPr kumimoji="0" lang="en-US" altLang="en-US" sz="1600" b="0" i="1" u="none" strike="noStrike" kern="1200" cap="none" normalizeH="0" baseline="0" dirty="0">
                        <a:ln>
                          <a:noFill/>
                        </a:ln>
                        <a:solidFill>
                          <a:srgbClr val="4D4D4D"/>
                        </a:solidFill>
                        <a:effectLst/>
                        <a:highlight>
                          <a:srgbClr val="FFFF00"/>
                        </a:highlight>
                        <a:latin typeface="Arial" pitchFamily="34" charset="0"/>
                        <a:ea typeface="+mn-ea"/>
                        <a:cs typeface="Arial" pitchFamily="34" charset="0"/>
                        <a:sym typeface="Arial" pitchFamily="34" charset="0"/>
                      </a:endParaRP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0" i="1" u="none" strike="noStrike" kern="1200" cap="none" normalizeH="0" baseline="0" dirty="0">
                          <a:ln>
                            <a:noFill/>
                          </a:ln>
                          <a:solidFill>
                            <a:srgbClr val="4D4D4D"/>
                          </a:solidFill>
                          <a:effectLst/>
                          <a:latin typeface="Arial" pitchFamily="34" charset="0"/>
                          <a:ea typeface="+mn-ea"/>
                          <a:cs typeface="Arial" pitchFamily="34" charset="0"/>
                          <a:sym typeface="Arial" pitchFamily="34" charset="0"/>
                        </a:rPr>
                        <a:t>66,819</a:t>
                      </a:r>
                    </a:p>
                  </a:txBody>
                  <a:tcPr marL="45720" marR="45720" marT="45722"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extLst>
                  <a:ext uri="{0D108BD9-81ED-4DB2-BD59-A6C34878D82A}">
                    <a16:rowId xmlns:a16="http://schemas.microsoft.com/office/drawing/2014/main" xmlns="" val="2547949072"/>
                  </a:ext>
                </a:extLst>
              </a:tr>
              <a:tr h="258159">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D4D4D"/>
                          </a:solidFill>
                          <a:effectLst/>
                          <a:latin typeface="Arial" pitchFamily="34" charset="0"/>
                          <a:cs typeface="Arial" pitchFamily="34" charset="0"/>
                          <a:sym typeface="Arial" pitchFamily="34" charset="0"/>
                        </a:rPr>
                        <a:t>Writs</a:t>
                      </a:r>
                      <a:endParaRPr kumimoji="0" lang="en-US" altLang="en-US" sz="1600" b="1" i="0" u="none" strike="noStrike" cap="none" normalizeH="0" baseline="0" dirty="0">
                        <a:ln>
                          <a:noFill/>
                        </a:ln>
                        <a:solidFill>
                          <a:srgbClr val="000000"/>
                        </a:solidFill>
                        <a:effectLst/>
                        <a:latin typeface="Arial" pitchFamily="34" charset="0"/>
                        <a:ea typeface="Helvetica Light" charset="0"/>
                        <a:cs typeface="Arial" pitchFamily="34" charset="0"/>
                        <a:sym typeface="Helvetica Light" charset="0"/>
                      </a:endParaRPr>
                    </a:p>
                  </a:txBody>
                  <a:tcPr marL="45720" marR="45720" marT="45722"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5"/>
                    </a:solidFill>
                  </a:tcPr>
                </a:tc>
                <a:tc>
                  <a:txBody>
                    <a:bodyPr/>
                    <a:lstStyle/>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ZA" sz="1600" b="1" i="1" u="none" strike="noStrike" kern="1200" cap="none" normalizeH="0" baseline="0" dirty="0">
                          <a:ln>
                            <a:noFill/>
                          </a:ln>
                          <a:solidFill>
                            <a:srgbClr val="060712"/>
                          </a:solidFill>
                          <a:effectLst/>
                          <a:latin typeface="Arial" pitchFamily="34" charset="0"/>
                          <a:ea typeface="+mn-ea"/>
                          <a:cs typeface="Arial" pitchFamily="34" charset="0"/>
                        </a:rPr>
                        <a:t>9,964</a:t>
                      </a:r>
                      <a:r>
                        <a:rPr kumimoji="0" lang="en-ZA" sz="1600" b="1" i="1" u="none" strike="noStrike" kern="1200" cap="none" normalizeH="0" baseline="0" dirty="0">
                          <a:ln>
                            <a:noFill/>
                          </a:ln>
                          <a:solidFill>
                            <a:srgbClr val="FF0000"/>
                          </a:solidFill>
                          <a:effectLst/>
                          <a:latin typeface="Arial" pitchFamily="34" charset="0"/>
                          <a:ea typeface="+mn-ea"/>
                          <a:cs typeface="Arial" pitchFamily="34" charset="0"/>
                        </a:rPr>
                        <a:t> </a:t>
                      </a:r>
                      <a:endParaRPr kumimoji="0" lang="en-US" altLang="en-US" sz="1600" b="1" i="1" u="none" strike="noStrike" kern="1200" cap="none" normalizeH="0" baseline="0" dirty="0">
                        <a:ln>
                          <a:noFill/>
                        </a:ln>
                        <a:solidFill>
                          <a:srgbClr val="FF0000"/>
                        </a:solidFill>
                        <a:effectLst/>
                        <a:latin typeface="Arial" pitchFamily="34" charset="0"/>
                        <a:ea typeface="+mn-ea"/>
                        <a:cs typeface="Arial" pitchFamily="34" charset="0"/>
                        <a:sym typeface="Helvetica Light" charset="0"/>
                      </a:endParaRPr>
                    </a:p>
                  </a:txBody>
                  <a:tcPr marL="45720" marR="45720" marT="45722"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tc>
                  <a:txBody>
                    <a:bodyPr/>
                    <a:lstStyle/>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ZA" sz="1600" b="0" i="1" u="none" strike="noStrike" kern="1200" cap="none" normalizeH="0" baseline="0" dirty="0">
                          <a:ln>
                            <a:noFill/>
                          </a:ln>
                          <a:solidFill>
                            <a:srgbClr val="4D4D4D"/>
                          </a:solidFill>
                          <a:effectLst/>
                          <a:latin typeface="Arial" pitchFamily="34" charset="0"/>
                          <a:ea typeface="+mn-ea"/>
                          <a:cs typeface="Arial" pitchFamily="34" charset="0"/>
                        </a:rPr>
                        <a:t>12,525 </a:t>
                      </a:r>
                      <a:endParaRPr kumimoji="0" lang="en-US" altLang="en-US" sz="1600" b="0" i="1" u="none" strike="noStrike" kern="1200" cap="none" normalizeH="0" baseline="0" dirty="0">
                        <a:ln>
                          <a:noFill/>
                        </a:ln>
                        <a:solidFill>
                          <a:srgbClr val="4D4D4D"/>
                        </a:solidFill>
                        <a:effectLst/>
                        <a:latin typeface="Arial" pitchFamily="34" charset="0"/>
                        <a:ea typeface="+mn-ea"/>
                        <a:cs typeface="Arial" pitchFamily="34" charset="0"/>
                        <a:sym typeface="Helvetica Light" charset="0"/>
                      </a:endParaRPr>
                    </a:p>
                  </a:txBody>
                  <a:tcPr marL="45720" marR="45720" marT="45722"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extLst>
                  <a:ext uri="{0D108BD9-81ED-4DB2-BD59-A6C34878D82A}">
                    <a16:rowId xmlns:a16="http://schemas.microsoft.com/office/drawing/2014/main" xmlns="" val="1369837933"/>
                  </a:ext>
                </a:extLst>
              </a:tr>
              <a:tr h="1307314">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D4D4D"/>
                          </a:solidFill>
                          <a:effectLst/>
                          <a:latin typeface="Arial" pitchFamily="34" charset="0"/>
                          <a:cs typeface="Arial" pitchFamily="34" charset="0"/>
                          <a:sym typeface="Arial" pitchFamily="34" charset="0"/>
                        </a:rPr>
                        <a:t>Call Centre</a:t>
                      </a:r>
                      <a:endParaRPr kumimoji="0" lang="en-US" altLang="en-US" sz="1600" b="1" i="1" u="none" strike="noStrike" cap="none" normalizeH="0" baseline="0" dirty="0">
                        <a:ln>
                          <a:noFill/>
                        </a:ln>
                        <a:solidFill>
                          <a:srgbClr val="000000"/>
                        </a:solidFill>
                        <a:effectLst/>
                        <a:latin typeface="Arial" pitchFamily="34" charset="0"/>
                        <a:cs typeface="Arial" pitchFamily="34" charset="0"/>
                        <a:sym typeface="Arial" pitchFamily="34" charset="0"/>
                      </a:endParaRPr>
                    </a:p>
                    <a:p>
                      <a:pPr marL="457200" marR="0" lvl="2" indent="0" algn="l"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cap="none" normalizeH="0" baseline="0" dirty="0">
                          <a:ln>
                            <a:noFill/>
                          </a:ln>
                          <a:solidFill>
                            <a:srgbClr val="4D4D4D"/>
                          </a:solidFill>
                          <a:effectLst/>
                          <a:latin typeface="Arial" pitchFamily="34" charset="0"/>
                          <a:cs typeface="Arial" pitchFamily="34" charset="0"/>
                          <a:sym typeface="Arial" pitchFamily="34" charset="0"/>
                        </a:rPr>
                        <a:t>Agents</a:t>
                      </a:r>
                      <a:endParaRPr kumimoji="0" lang="en-US" altLang="en-US" sz="1600" b="1" i="1" u="none" strike="noStrike" cap="none" normalizeH="0" baseline="0" dirty="0">
                        <a:ln>
                          <a:noFill/>
                        </a:ln>
                        <a:solidFill>
                          <a:srgbClr val="000000"/>
                        </a:solidFill>
                        <a:effectLst/>
                        <a:latin typeface="Arial" pitchFamily="34" charset="0"/>
                        <a:cs typeface="Arial" pitchFamily="34" charset="0"/>
                        <a:sym typeface="Arial" pitchFamily="34" charset="0"/>
                      </a:endParaRPr>
                    </a:p>
                    <a:p>
                      <a:pPr marL="457200" marR="0" lvl="2" indent="0" algn="l"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cap="none" normalizeH="0" baseline="0" dirty="0">
                          <a:ln>
                            <a:noFill/>
                          </a:ln>
                          <a:solidFill>
                            <a:srgbClr val="4D4D4D"/>
                          </a:solidFill>
                          <a:effectLst/>
                          <a:latin typeface="Arial" pitchFamily="34" charset="0"/>
                          <a:cs typeface="Arial" pitchFamily="34" charset="0"/>
                          <a:sym typeface="Arial" pitchFamily="34" charset="0"/>
                        </a:rPr>
                        <a:t>Calls Received</a:t>
                      </a:r>
                    </a:p>
                    <a:p>
                      <a:pPr marL="457200" marR="0" lvl="2" indent="0" algn="l"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cap="none" normalizeH="0" baseline="0" dirty="0">
                          <a:ln>
                            <a:noFill/>
                          </a:ln>
                          <a:solidFill>
                            <a:srgbClr val="4D4D4D"/>
                          </a:solidFill>
                          <a:effectLst/>
                          <a:latin typeface="Arial" pitchFamily="34" charset="0"/>
                          <a:cs typeface="Arial" pitchFamily="34" charset="0"/>
                          <a:sym typeface="Arial" pitchFamily="34" charset="0"/>
                        </a:rPr>
                        <a:t>Calls Answered</a:t>
                      </a:r>
                      <a:endParaRPr kumimoji="0" lang="en-US" altLang="en-US" sz="1600" b="1" i="1" u="none" strike="noStrike" cap="none" normalizeH="0" baseline="0" dirty="0">
                        <a:ln>
                          <a:noFill/>
                        </a:ln>
                        <a:solidFill>
                          <a:srgbClr val="000000"/>
                        </a:solidFill>
                        <a:effectLst/>
                        <a:latin typeface="Arial" pitchFamily="34" charset="0"/>
                        <a:cs typeface="Arial" pitchFamily="34" charset="0"/>
                        <a:sym typeface="Arial" pitchFamily="34" charset="0"/>
                      </a:endParaRPr>
                    </a:p>
                    <a:p>
                      <a:pPr marL="457200" marR="0" lvl="2" indent="0" algn="l"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cap="none" normalizeH="0" baseline="0" dirty="0">
                          <a:ln>
                            <a:noFill/>
                          </a:ln>
                          <a:solidFill>
                            <a:srgbClr val="4D4D4D"/>
                          </a:solidFill>
                          <a:effectLst/>
                          <a:latin typeface="Arial" pitchFamily="34" charset="0"/>
                          <a:cs typeface="Arial" pitchFamily="34" charset="0"/>
                          <a:sym typeface="Arial" pitchFamily="34" charset="0"/>
                        </a:rPr>
                        <a:t>% Abandoned calls</a:t>
                      </a:r>
                      <a:endParaRPr kumimoji="0" lang="en-US" altLang="en-US" sz="1600" b="1" i="0" u="none" strike="noStrike" cap="none" normalizeH="0" baseline="0" dirty="0">
                        <a:ln>
                          <a:noFill/>
                        </a:ln>
                        <a:solidFill>
                          <a:srgbClr val="000000"/>
                        </a:solidFill>
                        <a:effectLst/>
                        <a:latin typeface="Arial" pitchFamily="34" charset="0"/>
                        <a:ea typeface="Helvetica Light" charset="0"/>
                        <a:cs typeface="Arial" pitchFamily="34" charset="0"/>
                        <a:sym typeface="Helvetica Light" charset="0"/>
                      </a:endParaRPr>
                    </a:p>
                  </a:txBody>
                  <a:tcPr marL="45720" marR="45720" marT="45722"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tc>
                  <a:txBody>
                    <a:bodyPr/>
                    <a:lstStyle/>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endParaRPr kumimoji="0" lang="en-US" altLang="en-US" sz="1600" b="1" i="1" u="none" strike="noStrike" kern="1200" cap="none" normalizeH="0" baseline="0" dirty="0">
                        <a:ln>
                          <a:noFill/>
                        </a:ln>
                        <a:solidFill>
                          <a:srgbClr val="FF0000"/>
                        </a:solidFill>
                        <a:effectLst/>
                        <a:latin typeface="Arial" pitchFamily="34" charset="0"/>
                        <a:ea typeface="+mn-ea"/>
                        <a:cs typeface="Arial" pitchFamily="34" charset="0"/>
                        <a:sym typeface="Arial" pitchFamily="34" charset="0"/>
                      </a:endParaRP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kern="1200" cap="none" normalizeH="0" baseline="0" dirty="0">
                          <a:ln>
                            <a:noFill/>
                          </a:ln>
                          <a:solidFill>
                            <a:schemeClr val="tx1"/>
                          </a:solidFill>
                          <a:effectLst/>
                          <a:latin typeface="Arial" pitchFamily="34" charset="0"/>
                          <a:ea typeface="+mn-ea"/>
                          <a:cs typeface="Arial" pitchFamily="34" charset="0"/>
                          <a:sym typeface="Arial" pitchFamily="34" charset="0"/>
                        </a:rPr>
                        <a:t>31</a:t>
                      </a: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kern="1200" cap="none" normalizeH="0" baseline="0" dirty="0">
                          <a:ln>
                            <a:noFill/>
                          </a:ln>
                          <a:solidFill>
                            <a:srgbClr val="060712"/>
                          </a:solidFill>
                          <a:effectLst/>
                          <a:latin typeface="Arial" pitchFamily="34" charset="0"/>
                          <a:ea typeface="+mn-ea"/>
                          <a:cs typeface="Arial" pitchFamily="34" charset="0"/>
                          <a:sym typeface="Arial" pitchFamily="34" charset="0"/>
                        </a:rPr>
                        <a:t>421,602</a:t>
                      </a: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kern="1200" cap="none" normalizeH="0" baseline="0" dirty="0">
                          <a:ln>
                            <a:noFill/>
                          </a:ln>
                          <a:solidFill>
                            <a:srgbClr val="060712"/>
                          </a:solidFill>
                          <a:effectLst/>
                          <a:latin typeface="Arial" pitchFamily="34" charset="0"/>
                          <a:ea typeface="+mn-ea"/>
                          <a:cs typeface="Arial" pitchFamily="34" charset="0"/>
                          <a:sym typeface="Arial" pitchFamily="34" charset="0"/>
                        </a:rPr>
                        <a:t>408,675</a:t>
                      </a: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kern="1200" cap="none" normalizeH="0" baseline="0" dirty="0">
                          <a:ln>
                            <a:noFill/>
                          </a:ln>
                          <a:solidFill>
                            <a:srgbClr val="060712"/>
                          </a:solidFill>
                          <a:effectLst/>
                          <a:latin typeface="Arial" pitchFamily="34" charset="0"/>
                          <a:ea typeface="+mn-ea"/>
                          <a:cs typeface="Arial" pitchFamily="34" charset="0"/>
                          <a:sym typeface="Arial" pitchFamily="34" charset="0"/>
                        </a:rPr>
                        <a:t>3.06%</a:t>
                      </a:r>
                      <a:endParaRPr kumimoji="0" lang="en-US" altLang="en-US" sz="1600" b="1" i="1" u="none" strike="noStrike" kern="1200" cap="none" normalizeH="0" baseline="0" dirty="0">
                        <a:ln>
                          <a:noFill/>
                        </a:ln>
                        <a:solidFill>
                          <a:srgbClr val="060712"/>
                        </a:solidFill>
                        <a:effectLst/>
                        <a:latin typeface="Arial" pitchFamily="34" charset="0"/>
                        <a:ea typeface="+mn-ea"/>
                        <a:cs typeface="Arial" pitchFamily="34" charset="0"/>
                        <a:sym typeface="Helvetica Light" charset="0"/>
                      </a:endParaRPr>
                    </a:p>
                  </a:txBody>
                  <a:tcPr marL="45720" marR="45720" marT="45722"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tc>
                  <a:txBody>
                    <a:bodyPr/>
                    <a:lstStyle/>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endParaRPr kumimoji="0" lang="en-US" altLang="en-US" sz="1600" b="0" i="1" u="none" strike="noStrike" kern="1200" cap="none" normalizeH="0" baseline="0" dirty="0">
                        <a:ln>
                          <a:noFill/>
                        </a:ln>
                        <a:solidFill>
                          <a:srgbClr val="4D4D4D"/>
                        </a:solidFill>
                        <a:effectLst/>
                        <a:latin typeface="Arial" pitchFamily="34" charset="0"/>
                        <a:ea typeface="+mn-ea"/>
                        <a:cs typeface="Arial" pitchFamily="34" charset="0"/>
                        <a:sym typeface="Arial" pitchFamily="34" charset="0"/>
                      </a:endParaRP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0" i="1" u="none" strike="noStrike" kern="1200" cap="none" normalizeH="0" baseline="0" dirty="0">
                          <a:ln>
                            <a:noFill/>
                          </a:ln>
                          <a:solidFill>
                            <a:srgbClr val="4D4D4D"/>
                          </a:solidFill>
                          <a:effectLst/>
                          <a:latin typeface="Arial" pitchFamily="34" charset="0"/>
                          <a:ea typeface="+mn-ea"/>
                          <a:cs typeface="Arial" pitchFamily="34" charset="0"/>
                          <a:sym typeface="Arial" pitchFamily="34" charset="0"/>
                        </a:rPr>
                        <a:t>31</a:t>
                      </a: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0" i="1" u="none" strike="noStrike" kern="1200" cap="none" normalizeH="0" baseline="0" dirty="0">
                          <a:ln>
                            <a:noFill/>
                          </a:ln>
                          <a:solidFill>
                            <a:srgbClr val="4D4D4D"/>
                          </a:solidFill>
                          <a:effectLst/>
                          <a:latin typeface="Arial" pitchFamily="34" charset="0"/>
                          <a:ea typeface="+mn-ea"/>
                          <a:cs typeface="Arial" pitchFamily="34" charset="0"/>
                          <a:sym typeface="Arial" pitchFamily="34" charset="0"/>
                        </a:rPr>
                        <a:t>395,841</a:t>
                      </a: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0" i="1" u="none" strike="noStrike" kern="1200" cap="none" normalizeH="0" baseline="0" dirty="0">
                          <a:ln>
                            <a:noFill/>
                          </a:ln>
                          <a:solidFill>
                            <a:srgbClr val="4D4D4D"/>
                          </a:solidFill>
                          <a:effectLst/>
                          <a:latin typeface="Arial" pitchFamily="34" charset="0"/>
                          <a:ea typeface="+mn-ea"/>
                          <a:cs typeface="Arial" pitchFamily="34" charset="0"/>
                          <a:sym typeface="Arial" pitchFamily="34" charset="0"/>
                        </a:rPr>
                        <a:t>387,044</a:t>
                      </a: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0" i="1" u="none" strike="noStrike" kern="1200" cap="none" normalizeH="0" baseline="0" dirty="0">
                          <a:ln>
                            <a:noFill/>
                          </a:ln>
                          <a:solidFill>
                            <a:srgbClr val="4D4D4D"/>
                          </a:solidFill>
                          <a:effectLst/>
                          <a:latin typeface="Arial" pitchFamily="34" charset="0"/>
                          <a:ea typeface="+mn-ea"/>
                          <a:cs typeface="Arial" pitchFamily="34" charset="0"/>
                          <a:sym typeface="Arial" pitchFamily="34" charset="0"/>
                        </a:rPr>
                        <a:t>2.22%</a:t>
                      </a:r>
                      <a:endParaRPr kumimoji="0" lang="en-US" altLang="en-US" sz="1600" b="0" i="1" u="none" strike="noStrike" kern="1200" cap="none" normalizeH="0" baseline="0" dirty="0">
                        <a:ln>
                          <a:noFill/>
                        </a:ln>
                        <a:solidFill>
                          <a:srgbClr val="4D4D4D"/>
                        </a:solidFill>
                        <a:effectLst/>
                        <a:latin typeface="Arial" pitchFamily="34" charset="0"/>
                        <a:ea typeface="+mn-ea"/>
                        <a:cs typeface="Arial" pitchFamily="34" charset="0"/>
                        <a:sym typeface="Helvetica Light" charset="0"/>
                      </a:endParaRPr>
                    </a:p>
                  </a:txBody>
                  <a:tcPr marL="45720" marR="45720" marT="45722"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CAD2E8"/>
                    </a:solidFill>
                  </a:tcPr>
                </a:tc>
                <a:extLst>
                  <a:ext uri="{0D108BD9-81ED-4DB2-BD59-A6C34878D82A}">
                    <a16:rowId xmlns:a16="http://schemas.microsoft.com/office/drawing/2014/main" xmlns="" val="84093392"/>
                  </a:ext>
                </a:extLst>
              </a:tr>
              <a:tr h="989561">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D4D4D"/>
                          </a:solidFill>
                          <a:effectLst/>
                          <a:latin typeface="Arial" pitchFamily="34" charset="0"/>
                          <a:cs typeface="Arial" pitchFamily="34" charset="0"/>
                          <a:sym typeface="Arial" pitchFamily="34" charset="0"/>
                        </a:rPr>
                        <a:t>Fraud</a:t>
                      </a:r>
                      <a:endParaRPr kumimoji="0" lang="en-US" altLang="en-US" sz="1600" b="1" i="1" u="none" strike="noStrike" cap="none" normalizeH="0" baseline="0" dirty="0">
                        <a:ln>
                          <a:noFill/>
                        </a:ln>
                        <a:solidFill>
                          <a:srgbClr val="000000"/>
                        </a:solidFill>
                        <a:effectLst/>
                        <a:latin typeface="Arial" pitchFamily="34" charset="0"/>
                        <a:cs typeface="Arial" pitchFamily="34" charset="0"/>
                        <a:sym typeface="Arial" pitchFamily="34" charset="0"/>
                      </a:endParaRPr>
                    </a:p>
                    <a:p>
                      <a:pPr marL="457200" marR="0" lvl="2" indent="0" algn="l"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endParaRPr kumimoji="0" lang="en-US" altLang="en-US" sz="1600" b="1" i="1" u="none" strike="noStrike" cap="none" normalizeH="0" baseline="0" dirty="0">
                        <a:ln>
                          <a:noFill/>
                        </a:ln>
                        <a:solidFill>
                          <a:srgbClr val="4D4D4D"/>
                        </a:solidFill>
                        <a:effectLst/>
                        <a:latin typeface="Arial" pitchFamily="34" charset="0"/>
                        <a:cs typeface="Arial" pitchFamily="34" charset="0"/>
                        <a:sym typeface="Arial" pitchFamily="34" charset="0"/>
                      </a:endParaRPr>
                    </a:p>
                    <a:p>
                      <a:pPr marL="457200" marR="0" lvl="2" indent="0" algn="l"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cap="none" normalizeH="0" baseline="0" dirty="0">
                          <a:ln>
                            <a:noFill/>
                          </a:ln>
                          <a:solidFill>
                            <a:srgbClr val="4D4D4D"/>
                          </a:solidFill>
                          <a:effectLst/>
                          <a:latin typeface="Arial" pitchFamily="34" charset="0"/>
                          <a:cs typeface="Arial" pitchFamily="34" charset="0"/>
                          <a:sym typeface="Arial" pitchFamily="34" charset="0"/>
                        </a:rPr>
                        <a:t> Arrests</a:t>
                      </a:r>
                    </a:p>
                    <a:p>
                      <a:pPr marL="457200" marR="0" lvl="2" indent="0" algn="l"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cap="none" normalizeH="0" baseline="0" dirty="0">
                          <a:ln>
                            <a:noFill/>
                          </a:ln>
                          <a:solidFill>
                            <a:srgbClr val="4D4D4D"/>
                          </a:solidFill>
                          <a:effectLst/>
                          <a:latin typeface="Arial" pitchFamily="34" charset="0"/>
                          <a:cs typeface="Arial" pitchFamily="34" charset="0"/>
                          <a:sym typeface="Arial" pitchFamily="34" charset="0"/>
                        </a:rPr>
                        <a:t>Convictions</a:t>
                      </a:r>
                    </a:p>
                    <a:p>
                      <a:pPr marL="457200" marR="0" lvl="2" indent="0" algn="l"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cap="none" normalizeH="0" baseline="0" dirty="0">
                          <a:ln>
                            <a:noFill/>
                          </a:ln>
                          <a:solidFill>
                            <a:srgbClr val="4D4D4D"/>
                          </a:solidFill>
                          <a:effectLst/>
                          <a:latin typeface="Arial" pitchFamily="34" charset="0"/>
                          <a:cs typeface="Arial" pitchFamily="34" charset="0"/>
                          <a:sym typeface="Arial" pitchFamily="34" charset="0"/>
                        </a:rPr>
                        <a:t>Repudiations</a:t>
                      </a:r>
                      <a:endParaRPr kumimoji="0" lang="en-US" altLang="en-US" sz="1600" b="1" i="0" u="none" strike="noStrike" cap="none" normalizeH="0" baseline="0" dirty="0">
                        <a:ln>
                          <a:noFill/>
                        </a:ln>
                        <a:solidFill>
                          <a:srgbClr val="000000"/>
                        </a:solidFill>
                        <a:effectLst/>
                        <a:latin typeface="Arial" pitchFamily="34" charset="0"/>
                        <a:ea typeface="Helvetica Light" charset="0"/>
                        <a:cs typeface="Arial" pitchFamily="34" charset="0"/>
                        <a:sym typeface="Helvetica Light" charset="0"/>
                      </a:endParaRPr>
                    </a:p>
                  </a:txBody>
                  <a:tcPr marL="45720" marR="45720" marT="45722"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FF0000"/>
                        </a:solidFill>
                        <a:effectLst/>
                        <a:latin typeface="Arial" pitchFamily="34" charset="0"/>
                        <a:cs typeface="Arial" pitchFamily="34" charset="0"/>
                        <a:sym typeface="Arial" pitchFamily="34" charset="0"/>
                      </a:endParaRPr>
                    </a:p>
                    <a:p>
                      <a:pPr marL="0" marR="0" lvl="0" indent="0" algn="r" defTabSz="914400" rtl="0" eaLnBrk="1"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60712"/>
                        </a:solidFill>
                        <a:effectLst/>
                        <a:latin typeface="Arial" pitchFamily="34" charset="0"/>
                        <a:cs typeface="Arial" pitchFamily="34" charset="0"/>
                        <a:sym typeface="Arial" pitchFamily="34" charset="0"/>
                      </a:endParaRP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kern="1200" cap="none" normalizeH="0" baseline="0" dirty="0">
                          <a:ln>
                            <a:noFill/>
                          </a:ln>
                          <a:solidFill>
                            <a:schemeClr val="tx1"/>
                          </a:solidFill>
                          <a:effectLst/>
                          <a:latin typeface="Arial" pitchFamily="34" charset="0"/>
                          <a:ea typeface="+mn-ea"/>
                          <a:cs typeface="Arial" pitchFamily="34" charset="0"/>
                          <a:sym typeface="Arial" pitchFamily="34" charset="0"/>
                        </a:rPr>
                        <a:t>13</a:t>
                      </a: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kern="1200" cap="none" normalizeH="0" baseline="0" dirty="0">
                          <a:ln>
                            <a:noFill/>
                          </a:ln>
                          <a:solidFill>
                            <a:schemeClr val="tx1"/>
                          </a:solidFill>
                          <a:effectLst/>
                          <a:latin typeface="Arial" pitchFamily="34" charset="0"/>
                          <a:ea typeface="+mn-ea"/>
                          <a:cs typeface="Arial" pitchFamily="34" charset="0"/>
                          <a:sym typeface="Arial" pitchFamily="34" charset="0"/>
                        </a:rPr>
                        <a:t>7</a:t>
                      </a: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1" i="1" u="none" strike="noStrike" kern="1200" cap="none" normalizeH="0" baseline="0" dirty="0">
                          <a:ln>
                            <a:noFill/>
                          </a:ln>
                          <a:solidFill>
                            <a:schemeClr val="tx1"/>
                          </a:solidFill>
                          <a:effectLst/>
                          <a:latin typeface="Arial" pitchFamily="34" charset="0"/>
                          <a:ea typeface="+mn-ea"/>
                          <a:cs typeface="Arial" pitchFamily="34" charset="0"/>
                          <a:sym typeface="Arial" pitchFamily="34" charset="0"/>
                        </a:rPr>
                        <a:t>2 095</a:t>
                      </a:r>
                    </a:p>
                  </a:txBody>
                  <a:tcPr marL="45720" marR="45720" marT="45722"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tc>
                  <a:txBody>
                    <a:bodyPr/>
                    <a:lstStyle/>
                    <a:p>
                      <a:pPr marL="0" marR="0" lvl="0" indent="0" algn="r" defTabSz="914400" rtl="0" eaLnBrk="1"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rial" pitchFamily="34" charset="0"/>
                        <a:cs typeface="Arial" pitchFamily="34" charset="0"/>
                        <a:sym typeface="Arial" pitchFamily="34" charset="0"/>
                      </a:endParaRPr>
                    </a:p>
                    <a:p>
                      <a:pPr marL="0" marR="0" lvl="0" indent="0" algn="r" defTabSz="914400" rtl="0" eaLnBrk="1"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rial" pitchFamily="34" charset="0"/>
                        <a:cs typeface="Arial" pitchFamily="34" charset="0"/>
                        <a:sym typeface="Arial" pitchFamily="34" charset="0"/>
                      </a:endParaRP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0" i="1" u="none" strike="noStrike" kern="1200" cap="none" normalizeH="0" baseline="0" dirty="0">
                          <a:ln>
                            <a:noFill/>
                          </a:ln>
                          <a:solidFill>
                            <a:schemeClr val="tx1"/>
                          </a:solidFill>
                          <a:effectLst/>
                          <a:latin typeface="Arial" pitchFamily="34" charset="0"/>
                          <a:ea typeface="+mn-ea"/>
                          <a:cs typeface="Arial" pitchFamily="34" charset="0"/>
                          <a:sym typeface="Arial" pitchFamily="34" charset="0"/>
                        </a:rPr>
                        <a:t>10</a:t>
                      </a: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0" i="1" u="none" strike="noStrike" kern="1200" cap="none" normalizeH="0" baseline="0" dirty="0">
                          <a:ln>
                            <a:noFill/>
                          </a:ln>
                          <a:solidFill>
                            <a:schemeClr val="tx1"/>
                          </a:solidFill>
                          <a:effectLst/>
                          <a:latin typeface="Arial" pitchFamily="34" charset="0"/>
                          <a:ea typeface="+mn-ea"/>
                          <a:cs typeface="Arial" pitchFamily="34" charset="0"/>
                          <a:sym typeface="Arial" pitchFamily="34" charset="0"/>
                        </a:rPr>
                        <a:t>11</a:t>
                      </a:r>
                    </a:p>
                    <a:p>
                      <a:pPr marL="0" marR="0" lvl="0" indent="0" algn="r" defTabSz="914400" rtl="0" eaLnBrk="1" fontAlgn="base" latinLnBrk="0" hangingPunct="0">
                        <a:lnSpc>
                          <a:spcPct val="100000"/>
                        </a:lnSpc>
                        <a:spcBef>
                          <a:spcPct val="0"/>
                        </a:spcBef>
                        <a:spcAft>
                          <a:spcPct val="0"/>
                        </a:spcAft>
                        <a:buClr>
                          <a:srgbClr val="4D4D4D"/>
                        </a:buClr>
                        <a:buSzPct val="100000"/>
                        <a:buFont typeface="Arial" pitchFamily="34" charset="0"/>
                        <a:buChar char="•"/>
                        <a:tabLst/>
                      </a:pPr>
                      <a:r>
                        <a:rPr kumimoji="0" lang="en-US" altLang="en-US" sz="1600" b="0" i="1" u="none" strike="noStrike" kern="1200" cap="none" normalizeH="0" baseline="0" dirty="0">
                          <a:ln>
                            <a:noFill/>
                          </a:ln>
                          <a:solidFill>
                            <a:schemeClr val="tx1"/>
                          </a:solidFill>
                          <a:effectLst/>
                          <a:latin typeface="Arial" pitchFamily="34" charset="0"/>
                          <a:ea typeface="+mn-ea"/>
                          <a:cs typeface="Arial" pitchFamily="34" charset="0"/>
                          <a:sym typeface="Arial" pitchFamily="34" charset="0"/>
                        </a:rPr>
                        <a:t>1 203</a:t>
                      </a:r>
                    </a:p>
                  </a:txBody>
                  <a:tcPr marL="45720" marR="45720" marT="45722" marB="45722"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6EAF4"/>
                    </a:solidFill>
                  </a:tcPr>
                </a:tc>
                <a:extLst>
                  <a:ext uri="{0D108BD9-81ED-4DB2-BD59-A6C34878D82A}">
                    <a16:rowId xmlns:a16="http://schemas.microsoft.com/office/drawing/2014/main" xmlns="" val="1038842386"/>
                  </a:ext>
                </a:extLst>
              </a:tr>
            </a:tbl>
          </a:graphicData>
        </a:graphic>
      </p:graphicFrame>
      <p:sp>
        <p:nvSpPr>
          <p:cNvPr id="5" name="Slide Number Placeholder 4"/>
          <p:cNvSpPr>
            <a:spLocks noGrp="1"/>
          </p:cNvSpPr>
          <p:nvPr>
            <p:ph type="sldNum" sz="quarter" idx="4"/>
          </p:nvPr>
        </p:nvSpPr>
        <p:spPr/>
        <p:txBody>
          <a:bodyPr/>
          <a:lstStyle/>
          <a:p>
            <a:fld id="{266C20D6-C585-CC43-AFF9-E5C2638A4639}" type="slidenum">
              <a:rPr lang="en-US" smtClean="0"/>
              <a:pPr/>
              <a:t>23</a:t>
            </a:fld>
            <a:endParaRPr lang="en-US" dirty="0"/>
          </a:p>
        </p:txBody>
      </p:sp>
    </p:spTree>
    <p:extLst>
      <p:ext uri="{BB962C8B-B14F-4D97-AF65-F5344CB8AC3E}">
        <p14:creationId xmlns:p14="http://schemas.microsoft.com/office/powerpoint/2010/main" xmlns="" val="2473697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0"/>
            <a:ext cx="7058633" cy="952646"/>
          </a:xfrm>
        </p:spPr>
        <p:txBody>
          <a:bodyPr/>
          <a:lstStyle/>
          <a:p>
            <a:pPr algn="ctr"/>
            <a:r>
              <a:rPr lang="en-ZA" dirty="0"/>
              <a:t>ENTITY PERFORMANCE </a:t>
            </a:r>
          </a:p>
          <a:p>
            <a:pPr algn="ctr"/>
            <a:r>
              <a:rPr lang="en-ZA" dirty="0"/>
              <a:t>2014/15 FY – 2018/19 FY</a:t>
            </a:r>
          </a:p>
        </p:txBody>
      </p:sp>
      <p:sp>
        <p:nvSpPr>
          <p:cNvPr id="7" name="Slide Number Placeholder 6"/>
          <p:cNvSpPr>
            <a:spLocks noGrp="1"/>
          </p:cNvSpPr>
          <p:nvPr>
            <p:ph type="sldNum" sz="quarter" idx="4"/>
          </p:nvPr>
        </p:nvSpPr>
        <p:spPr/>
        <p:txBody>
          <a:bodyPr/>
          <a:lstStyle/>
          <a:p>
            <a:fld id="{266C20D6-C585-CC43-AFF9-E5C2638A4639}" type="slidenum">
              <a:rPr lang="en-US" smtClean="0"/>
              <a:pPr/>
              <a:t>24</a:t>
            </a:fld>
            <a:endParaRPr lang="en-US" dirty="0"/>
          </a:p>
        </p:txBody>
      </p:sp>
      <p:pic>
        <p:nvPicPr>
          <p:cNvPr id="2" name="Picture 1"/>
          <p:cNvPicPr>
            <a:picLocks noChangeAspect="1"/>
          </p:cNvPicPr>
          <p:nvPr/>
        </p:nvPicPr>
        <p:blipFill>
          <a:blip r:embed="rId2"/>
          <a:stretch>
            <a:fillRect/>
          </a:stretch>
        </p:blipFill>
        <p:spPr>
          <a:xfrm>
            <a:off x="82079" y="993684"/>
            <a:ext cx="8850650" cy="53606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58112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38030D6-E831-4F6E-8A45-6DAED6D4C3C8}"/>
              </a:ext>
            </a:extLst>
          </p:cNvPr>
          <p:cNvSpPr>
            <a:spLocks noGrp="1"/>
          </p:cNvSpPr>
          <p:nvPr>
            <p:ph type="body" sz="quarter" idx="10"/>
          </p:nvPr>
        </p:nvSpPr>
        <p:spPr>
          <a:xfrm>
            <a:off x="164892" y="1075018"/>
            <a:ext cx="8769246" cy="5295900"/>
          </a:xfrm>
        </p:spPr>
        <p:txBody>
          <a:bodyPr>
            <a:normAutofit fontScale="85000" lnSpcReduction="20000"/>
          </a:bodyPr>
          <a:lstStyle/>
          <a:p>
            <a:pPr marL="208971" lvl="1" indent="0" algn="just" defTabSz="650130">
              <a:buSzPct val="75000"/>
              <a:buNone/>
              <a:defRPr sz="1600">
                <a:solidFill>
                  <a:srgbClr val="013260"/>
                </a:solidFill>
              </a:defRPr>
            </a:pPr>
            <a:r>
              <a:rPr lang="en-US" sz="2200" b="1" dirty="0">
                <a:latin typeface="+mn-lt"/>
              </a:rPr>
              <a:t>Annual Audit by Auditor-General</a:t>
            </a:r>
          </a:p>
          <a:p>
            <a:pPr marL="208971" lvl="1" indent="0" algn="just" defTabSz="650130">
              <a:buSzPct val="75000"/>
              <a:buNone/>
              <a:defRPr sz="1600">
                <a:solidFill>
                  <a:srgbClr val="013260"/>
                </a:solidFill>
              </a:defRPr>
            </a:pPr>
            <a:r>
              <a:rPr lang="en-ZA" sz="1700" b="1" dirty="0">
                <a:latin typeface="+mn-lt"/>
              </a:rPr>
              <a:t>Unqualified Audit with Material Findings </a:t>
            </a:r>
          </a:p>
          <a:p>
            <a:pPr marL="285750" indent="-285750" algn="just">
              <a:buFont typeface="Arial" pitchFamily="34" charset="0"/>
              <a:buChar char="•"/>
            </a:pPr>
            <a:r>
              <a:rPr lang="en-US" sz="1700" dirty="0"/>
              <a:t>Clean Audit lost due to a finding on the Annual Performance Report. The finding related to target 9 of Objective 1 – “Reduce the percentage of direct personal claims to represented”. The AGSA could not verify that conversions reported were valid conversions for the 2018/19 financial year, due to incomplete supporting documents i.e. Power of Attorney to change mandate was not on file. This did not affect the reported performance of the target. </a:t>
            </a:r>
          </a:p>
          <a:p>
            <a:pPr marL="285750" indent="-285750" algn="just">
              <a:buFont typeface="Arial" pitchFamily="34" charset="0"/>
              <a:buChar char="•"/>
            </a:pPr>
            <a:r>
              <a:rPr lang="en-ZA" sz="1700" dirty="0"/>
              <a:t>The RAF’s financial statements present fairly, in all material respects, the financial position of the Road Accident Fund as at 31 March 2019. No findings were raised on the Annual Financial Statements in the management report.</a:t>
            </a:r>
            <a:endParaRPr lang="en-US" sz="1700" dirty="0"/>
          </a:p>
          <a:p>
            <a:pPr marL="285750" indent="-285750" algn="just">
              <a:buFont typeface="Arial" pitchFamily="34" charset="0"/>
              <a:buChar char="•"/>
            </a:pPr>
            <a:r>
              <a:rPr lang="en-ZA" sz="1700" dirty="0"/>
              <a:t>Emphasis of matter on the net deficit retained, as in prior years, as our current liabilities exceeded total assets by R262,114,730,000. </a:t>
            </a:r>
            <a:endParaRPr lang="en-US" sz="1700" dirty="0"/>
          </a:p>
          <a:p>
            <a:pPr marL="285750" indent="-285750" algn="just">
              <a:buFont typeface="Arial" pitchFamily="34" charset="0"/>
              <a:buChar char="•"/>
            </a:pPr>
            <a:r>
              <a:rPr lang="en-ZA" sz="1700" dirty="0"/>
              <a:t>Management letter confirms a stable control environment, with improvement in the Supply Chain Management control environment and regression in the audit of predetermined objectives classified as misstatement of annual performance information.</a:t>
            </a:r>
          </a:p>
          <a:p>
            <a:pPr marL="1028586" lvl="1" indent="-285750" algn="just">
              <a:buFont typeface="Arial" pitchFamily="34" charset="0"/>
              <a:buChar char="•"/>
            </a:pPr>
            <a:r>
              <a:rPr lang="en-US" sz="1700" dirty="0"/>
              <a:t>20 of an immaterial nature classified as: </a:t>
            </a:r>
          </a:p>
          <a:p>
            <a:pPr lvl="1" indent="0" algn="just">
              <a:buNone/>
            </a:pPr>
            <a:r>
              <a:rPr lang="en-US" sz="1700" dirty="0"/>
              <a:t>		- 3 Non Compliance with Legislation (Procurement and Contract Management;</a:t>
            </a:r>
          </a:p>
          <a:p>
            <a:pPr lvl="1" indent="0" algn="just">
              <a:buNone/>
            </a:pPr>
            <a:r>
              <a:rPr lang="en-US" sz="1700" dirty="0"/>
              <a:t>		- 4 Non Compliance with Legislation (Compliance);</a:t>
            </a:r>
          </a:p>
          <a:p>
            <a:pPr lvl="1" indent="0" algn="just">
              <a:buNone/>
            </a:pPr>
            <a:r>
              <a:rPr lang="en-US" sz="1700" dirty="0"/>
              <a:t>		- 5 Misstatement in annual performance report (Audit of pre-determined objectives)</a:t>
            </a:r>
          </a:p>
          <a:p>
            <a:pPr lvl="1" indent="0" algn="just">
              <a:buNone/>
            </a:pPr>
            <a:r>
              <a:rPr lang="en-US" sz="1700" dirty="0"/>
              <a:t>		- 1 Internal control deficiency (Information Technology Governance)</a:t>
            </a:r>
          </a:p>
          <a:p>
            <a:pPr lvl="1" indent="0" algn="just">
              <a:buNone/>
            </a:pPr>
            <a:r>
              <a:rPr lang="en-US" sz="1700" dirty="0"/>
              <a:t>		- 2 Internal control deficiency (User Access Management) </a:t>
            </a:r>
          </a:p>
          <a:p>
            <a:pPr lvl="1" indent="0" algn="just">
              <a:buNone/>
            </a:pPr>
            <a:r>
              <a:rPr lang="en-US" sz="1700" dirty="0"/>
              <a:t>		- 5 Internal control deficiency (Security Management)  </a:t>
            </a:r>
          </a:p>
          <a:p>
            <a:pPr marL="1028586" lvl="1" indent="-285750" algn="just">
              <a:buFont typeface="Arial" pitchFamily="34" charset="0"/>
              <a:buChar char="•"/>
            </a:pPr>
            <a:r>
              <a:rPr lang="en-US" sz="1700" dirty="0"/>
              <a:t>1 of a material nature classified as: </a:t>
            </a:r>
          </a:p>
          <a:p>
            <a:pPr lvl="2" indent="0" algn="just">
              <a:buNone/>
            </a:pPr>
            <a:r>
              <a:rPr lang="en-US" sz="1700" dirty="0"/>
              <a:t>	- Misstatement of annual performance information and rated as matters affecting the audit report. </a:t>
            </a:r>
          </a:p>
          <a:p>
            <a:endParaRPr lang="en-US" dirty="0"/>
          </a:p>
        </p:txBody>
      </p:sp>
      <p:sp>
        <p:nvSpPr>
          <p:cNvPr id="3" name="Text Placeholder 2">
            <a:extLst>
              <a:ext uri="{FF2B5EF4-FFF2-40B4-BE49-F238E27FC236}">
                <a16:creationId xmlns:a16="http://schemas.microsoft.com/office/drawing/2014/main" xmlns="" id="{910FF661-66F6-493F-AE33-AF8513747762}"/>
              </a:ext>
            </a:extLst>
          </p:cNvPr>
          <p:cNvSpPr>
            <a:spLocks noGrp="1"/>
          </p:cNvSpPr>
          <p:nvPr>
            <p:ph type="body" sz="quarter" idx="11"/>
          </p:nvPr>
        </p:nvSpPr>
        <p:spPr/>
        <p:txBody>
          <a:bodyPr/>
          <a:lstStyle/>
          <a:p>
            <a:r>
              <a:rPr lang="en-US" dirty="0"/>
              <a:t>2018/19 OUTCOMES</a:t>
            </a:r>
          </a:p>
          <a:p>
            <a:endParaRPr lang="en-US" dirty="0"/>
          </a:p>
        </p:txBody>
      </p:sp>
      <p:sp>
        <p:nvSpPr>
          <p:cNvPr id="4" name="Slide Number Placeholder 3"/>
          <p:cNvSpPr>
            <a:spLocks noGrp="1"/>
          </p:cNvSpPr>
          <p:nvPr>
            <p:ph type="sldNum" sz="quarter" idx="4"/>
          </p:nvPr>
        </p:nvSpPr>
        <p:spPr/>
        <p:txBody>
          <a:bodyPr/>
          <a:lstStyle/>
          <a:p>
            <a:fld id="{266C20D6-C585-CC43-AFF9-E5C2638A4639}" type="slidenum">
              <a:rPr lang="en-US" smtClean="0"/>
              <a:pPr/>
              <a:t>25</a:t>
            </a:fld>
            <a:endParaRPr lang="en-US" dirty="0"/>
          </a:p>
        </p:txBody>
      </p:sp>
    </p:spTree>
    <p:extLst>
      <p:ext uri="{BB962C8B-B14F-4D97-AF65-F5344CB8AC3E}">
        <p14:creationId xmlns:p14="http://schemas.microsoft.com/office/powerpoint/2010/main" xmlns="" val="4004632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26571" y="1585862"/>
            <a:ext cx="8610600" cy="4770491"/>
          </a:xfrm>
          <a:prstGeom prst="rect">
            <a:avLst/>
          </a:prstGeom>
        </p:spPr>
      </p:pic>
      <p:sp>
        <p:nvSpPr>
          <p:cNvPr id="2" name="Text Placeholder 1">
            <a:extLst>
              <a:ext uri="{FF2B5EF4-FFF2-40B4-BE49-F238E27FC236}">
                <a16:creationId xmlns:a16="http://schemas.microsoft.com/office/drawing/2014/main" xmlns="" id="{2A3CFDBB-64CF-415C-9F2E-964A81BDBBA3}"/>
              </a:ext>
            </a:extLst>
          </p:cNvPr>
          <p:cNvSpPr>
            <a:spLocks noGrp="1"/>
          </p:cNvSpPr>
          <p:nvPr>
            <p:ph type="body" sz="quarter" idx="10"/>
          </p:nvPr>
        </p:nvSpPr>
        <p:spPr>
          <a:xfrm>
            <a:off x="0" y="1075018"/>
            <a:ext cx="9144000" cy="5295900"/>
          </a:xfrm>
        </p:spPr>
        <p:txBody>
          <a:bodyPr/>
          <a:lstStyle/>
          <a:p>
            <a:r>
              <a:rPr lang="en-US" b="1" dirty="0"/>
              <a:t>Cash Holdings</a:t>
            </a:r>
          </a:p>
          <a:p>
            <a:endParaRPr lang="en-US" dirty="0"/>
          </a:p>
        </p:txBody>
      </p:sp>
      <p:sp>
        <p:nvSpPr>
          <p:cNvPr id="3" name="Text Placeholder 2">
            <a:extLst>
              <a:ext uri="{FF2B5EF4-FFF2-40B4-BE49-F238E27FC236}">
                <a16:creationId xmlns:a16="http://schemas.microsoft.com/office/drawing/2014/main" xmlns="" id="{8DB9B09A-B6E1-4256-8019-1B86CC561C24}"/>
              </a:ext>
            </a:extLst>
          </p:cNvPr>
          <p:cNvSpPr>
            <a:spLocks noGrp="1"/>
          </p:cNvSpPr>
          <p:nvPr>
            <p:ph type="body" sz="quarter" idx="11"/>
          </p:nvPr>
        </p:nvSpPr>
        <p:spPr/>
        <p:txBody>
          <a:bodyPr/>
          <a:lstStyle/>
          <a:p>
            <a:r>
              <a:rPr lang="en-US" dirty="0"/>
              <a:t>2018/19 OUTCOMES</a:t>
            </a:r>
          </a:p>
          <a:p>
            <a:endParaRPr lang="en-US" dirty="0"/>
          </a:p>
        </p:txBody>
      </p:sp>
      <p:sp>
        <p:nvSpPr>
          <p:cNvPr id="5" name="Rectangle 4">
            <a:extLst>
              <a:ext uri="{FF2B5EF4-FFF2-40B4-BE49-F238E27FC236}">
                <a16:creationId xmlns:a16="http://schemas.microsoft.com/office/drawing/2014/main" xmlns="" id="{409B191E-CAF4-4ECA-AF86-30AE09AA9EE4}"/>
              </a:ext>
            </a:extLst>
          </p:cNvPr>
          <p:cNvSpPr/>
          <p:nvPr/>
        </p:nvSpPr>
        <p:spPr>
          <a:xfrm>
            <a:off x="5707062" y="3698543"/>
            <a:ext cx="1214651" cy="109182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p:txBody>
          <a:bodyPr/>
          <a:lstStyle/>
          <a:p>
            <a:fld id="{266C20D6-C585-CC43-AFF9-E5C2638A4639}" type="slidenum">
              <a:rPr lang="en-US" smtClean="0"/>
              <a:pPr/>
              <a:t>26</a:t>
            </a:fld>
            <a:endParaRPr lang="en-US" dirty="0"/>
          </a:p>
        </p:txBody>
      </p:sp>
    </p:spTree>
    <p:extLst>
      <p:ext uri="{BB962C8B-B14F-4D97-AF65-F5344CB8AC3E}">
        <p14:creationId xmlns:p14="http://schemas.microsoft.com/office/powerpoint/2010/main" xmlns="" val="1247114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9F8BDFE-9977-4CD4-843F-925F0FFA6648}"/>
              </a:ext>
            </a:extLst>
          </p:cNvPr>
          <p:cNvSpPr>
            <a:spLocks noGrp="1"/>
          </p:cNvSpPr>
          <p:nvPr>
            <p:ph type="body" sz="quarter" idx="10"/>
          </p:nvPr>
        </p:nvSpPr>
        <p:spPr>
          <a:xfrm>
            <a:off x="42993" y="1075018"/>
            <a:ext cx="8426450" cy="5295900"/>
          </a:xfrm>
        </p:spPr>
        <p:txBody>
          <a:bodyPr/>
          <a:lstStyle/>
          <a:p>
            <a:r>
              <a:rPr lang="en-US" b="1" dirty="0"/>
              <a:t>Fruitless and Wasteful</a:t>
            </a:r>
            <a:r>
              <a:rPr lang="en-US" dirty="0"/>
              <a:t> </a:t>
            </a:r>
            <a:r>
              <a:rPr lang="en-US" b="1" dirty="0"/>
              <a:t>Expenditure</a:t>
            </a:r>
          </a:p>
          <a:p>
            <a:endParaRPr lang="en-US" dirty="0"/>
          </a:p>
        </p:txBody>
      </p:sp>
      <p:sp>
        <p:nvSpPr>
          <p:cNvPr id="3" name="Text Placeholder 2">
            <a:extLst>
              <a:ext uri="{FF2B5EF4-FFF2-40B4-BE49-F238E27FC236}">
                <a16:creationId xmlns:a16="http://schemas.microsoft.com/office/drawing/2014/main" xmlns="" id="{35286E50-958B-404B-B29D-6A565B894CAD}"/>
              </a:ext>
            </a:extLst>
          </p:cNvPr>
          <p:cNvSpPr>
            <a:spLocks noGrp="1"/>
          </p:cNvSpPr>
          <p:nvPr>
            <p:ph type="body" sz="quarter" idx="11"/>
          </p:nvPr>
        </p:nvSpPr>
        <p:spPr/>
        <p:txBody>
          <a:bodyPr/>
          <a:lstStyle/>
          <a:p>
            <a:r>
              <a:rPr lang="en-US" dirty="0"/>
              <a:t>2018/19 OUTCOMES</a:t>
            </a:r>
          </a:p>
          <a:p>
            <a:endParaRPr lang="en-US" dirty="0"/>
          </a:p>
        </p:txBody>
      </p:sp>
      <p:sp>
        <p:nvSpPr>
          <p:cNvPr id="5" name="Slide Number Placeholder 4"/>
          <p:cNvSpPr>
            <a:spLocks noGrp="1"/>
          </p:cNvSpPr>
          <p:nvPr>
            <p:ph type="sldNum" sz="quarter" idx="4"/>
          </p:nvPr>
        </p:nvSpPr>
        <p:spPr/>
        <p:txBody>
          <a:bodyPr/>
          <a:lstStyle/>
          <a:p>
            <a:fld id="{266C20D6-C585-CC43-AFF9-E5C2638A4639}" type="slidenum">
              <a:rPr lang="en-US" smtClean="0"/>
              <a:pPr/>
              <a:t>27</a:t>
            </a:fld>
            <a:endParaRPr lang="en-US" dirty="0"/>
          </a:p>
        </p:txBody>
      </p:sp>
      <p:pic>
        <p:nvPicPr>
          <p:cNvPr id="6" name="Picture 5"/>
          <p:cNvPicPr>
            <a:picLocks noChangeAspect="1"/>
          </p:cNvPicPr>
          <p:nvPr/>
        </p:nvPicPr>
        <p:blipFill>
          <a:blip r:embed="rId2"/>
          <a:stretch>
            <a:fillRect/>
          </a:stretch>
        </p:blipFill>
        <p:spPr>
          <a:xfrm>
            <a:off x="195809" y="1434466"/>
            <a:ext cx="8752247" cy="5020763"/>
          </a:xfrm>
          <a:prstGeom prst="rect">
            <a:avLst/>
          </a:prstGeom>
        </p:spPr>
      </p:pic>
    </p:spTree>
    <p:extLst>
      <p:ext uri="{BB962C8B-B14F-4D97-AF65-F5344CB8AC3E}">
        <p14:creationId xmlns:p14="http://schemas.microsoft.com/office/powerpoint/2010/main" xmlns="" val="2235273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AE39A4B-01B4-4224-A8E1-662727A8ACEB}"/>
              </a:ext>
            </a:extLst>
          </p:cNvPr>
          <p:cNvSpPr>
            <a:spLocks noGrp="1"/>
          </p:cNvSpPr>
          <p:nvPr>
            <p:ph type="body" sz="quarter" idx="10"/>
          </p:nvPr>
        </p:nvSpPr>
        <p:spPr>
          <a:xfrm>
            <a:off x="164456" y="1075018"/>
            <a:ext cx="8805372" cy="5295900"/>
          </a:xfrm>
        </p:spPr>
        <p:txBody>
          <a:bodyPr/>
          <a:lstStyle/>
          <a:p>
            <a:r>
              <a:rPr lang="en-US" b="1" dirty="0"/>
              <a:t>Fruitless and Wasteful</a:t>
            </a:r>
            <a:r>
              <a:rPr lang="en-US" dirty="0"/>
              <a:t> </a:t>
            </a:r>
            <a:r>
              <a:rPr lang="en-US" b="1" dirty="0"/>
              <a:t>Expenditure (continued)</a:t>
            </a:r>
          </a:p>
          <a:p>
            <a:endParaRPr lang="en-US" dirty="0"/>
          </a:p>
        </p:txBody>
      </p:sp>
      <p:sp>
        <p:nvSpPr>
          <p:cNvPr id="3" name="Text Placeholder 2">
            <a:extLst>
              <a:ext uri="{FF2B5EF4-FFF2-40B4-BE49-F238E27FC236}">
                <a16:creationId xmlns:a16="http://schemas.microsoft.com/office/drawing/2014/main" xmlns="" id="{D7934011-EB26-496B-BD0C-55EECC293B37}"/>
              </a:ext>
            </a:extLst>
          </p:cNvPr>
          <p:cNvSpPr>
            <a:spLocks noGrp="1"/>
          </p:cNvSpPr>
          <p:nvPr>
            <p:ph type="body" sz="quarter" idx="11"/>
          </p:nvPr>
        </p:nvSpPr>
        <p:spPr/>
        <p:txBody>
          <a:bodyPr/>
          <a:lstStyle/>
          <a:p>
            <a:r>
              <a:rPr lang="en-US" dirty="0"/>
              <a:t>2018/19 OUTCOMES</a:t>
            </a:r>
          </a:p>
          <a:p>
            <a:endParaRPr lang="en-US" dirty="0"/>
          </a:p>
        </p:txBody>
      </p:sp>
      <p:sp>
        <p:nvSpPr>
          <p:cNvPr id="6" name="Slide Number Placeholder 5"/>
          <p:cNvSpPr>
            <a:spLocks noGrp="1"/>
          </p:cNvSpPr>
          <p:nvPr>
            <p:ph type="sldNum" sz="quarter" idx="4"/>
          </p:nvPr>
        </p:nvSpPr>
        <p:spPr/>
        <p:txBody>
          <a:bodyPr/>
          <a:lstStyle/>
          <a:p>
            <a:fld id="{266C20D6-C585-CC43-AFF9-E5C2638A4639}" type="slidenum">
              <a:rPr lang="en-US" smtClean="0"/>
              <a:pPr/>
              <a:t>28</a:t>
            </a:fld>
            <a:endParaRPr lang="en-US" dirty="0"/>
          </a:p>
        </p:txBody>
      </p:sp>
      <p:pic>
        <p:nvPicPr>
          <p:cNvPr id="7" name="Picture 6"/>
          <p:cNvPicPr>
            <a:picLocks noChangeAspect="1"/>
          </p:cNvPicPr>
          <p:nvPr/>
        </p:nvPicPr>
        <p:blipFill>
          <a:blip r:embed="rId2"/>
          <a:stretch>
            <a:fillRect/>
          </a:stretch>
        </p:blipFill>
        <p:spPr>
          <a:xfrm>
            <a:off x="164456" y="1444257"/>
            <a:ext cx="8805373" cy="1514286"/>
          </a:xfrm>
          <a:prstGeom prst="rect">
            <a:avLst/>
          </a:prstGeom>
        </p:spPr>
      </p:pic>
      <p:pic>
        <p:nvPicPr>
          <p:cNvPr id="8" name="Picture 7"/>
          <p:cNvPicPr>
            <a:picLocks noChangeAspect="1"/>
          </p:cNvPicPr>
          <p:nvPr/>
        </p:nvPicPr>
        <p:blipFill>
          <a:blip r:embed="rId3"/>
          <a:stretch>
            <a:fillRect/>
          </a:stretch>
        </p:blipFill>
        <p:spPr>
          <a:xfrm>
            <a:off x="164456" y="3152809"/>
            <a:ext cx="8729174" cy="552381"/>
          </a:xfrm>
          <a:prstGeom prst="rect">
            <a:avLst/>
          </a:prstGeom>
        </p:spPr>
      </p:pic>
    </p:spTree>
    <p:extLst>
      <p:ext uri="{BB962C8B-B14F-4D97-AF65-F5344CB8AC3E}">
        <p14:creationId xmlns:p14="http://schemas.microsoft.com/office/powerpoint/2010/main" xmlns="" val="3773678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1F29E4E-D0F6-4186-A783-A3C2B6C66F98}"/>
              </a:ext>
            </a:extLst>
          </p:cNvPr>
          <p:cNvSpPr>
            <a:spLocks noGrp="1"/>
          </p:cNvSpPr>
          <p:nvPr>
            <p:ph type="body" sz="quarter" idx="10"/>
          </p:nvPr>
        </p:nvSpPr>
        <p:spPr>
          <a:xfrm>
            <a:off x="0" y="1075018"/>
            <a:ext cx="9144000" cy="5295900"/>
          </a:xfrm>
        </p:spPr>
        <p:txBody>
          <a:bodyPr/>
          <a:lstStyle/>
          <a:p>
            <a:r>
              <a:rPr lang="en-US" b="1" dirty="0"/>
              <a:t>Irregular</a:t>
            </a:r>
            <a:r>
              <a:rPr lang="en-US" dirty="0"/>
              <a:t> </a:t>
            </a:r>
            <a:r>
              <a:rPr lang="en-US" b="1" dirty="0"/>
              <a:t>Expenditure</a:t>
            </a:r>
          </a:p>
          <a:p>
            <a:endParaRPr lang="en-US" dirty="0"/>
          </a:p>
        </p:txBody>
      </p:sp>
      <p:sp>
        <p:nvSpPr>
          <p:cNvPr id="3" name="Text Placeholder 2">
            <a:extLst>
              <a:ext uri="{FF2B5EF4-FFF2-40B4-BE49-F238E27FC236}">
                <a16:creationId xmlns:a16="http://schemas.microsoft.com/office/drawing/2014/main" xmlns="" id="{F371BD9A-832B-4905-86BF-FA96062FE1CF}"/>
              </a:ext>
            </a:extLst>
          </p:cNvPr>
          <p:cNvSpPr>
            <a:spLocks noGrp="1"/>
          </p:cNvSpPr>
          <p:nvPr>
            <p:ph type="body" sz="quarter" idx="11"/>
          </p:nvPr>
        </p:nvSpPr>
        <p:spPr/>
        <p:txBody>
          <a:bodyPr/>
          <a:lstStyle/>
          <a:p>
            <a:r>
              <a:rPr lang="en-US" dirty="0"/>
              <a:t>2018/19 OUTCOMES</a:t>
            </a:r>
          </a:p>
          <a:p>
            <a:endParaRPr lang="en-US" dirty="0"/>
          </a:p>
        </p:txBody>
      </p:sp>
      <p:sp>
        <p:nvSpPr>
          <p:cNvPr id="5" name="Slide Number Placeholder 4"/>
          <p:cNvSpPr>
            <a:spLocks noGrp="1"/>
          </p:cNvSpPr>
          <p:nvPr>
            <p:ph type="sldNum" sz="quarter" idx="4"/>
          </p:nvPr>
        </p:nvSpPr>
        <p:spPr/>
        <p:txBody>
          <a:bodyPr/>
          <a:lstStyle/>
          <a:p>
            <a:fld id="{266C20D6-C585-CC43-AFF9-E5C2638A4639}" type="slidenum">
              <a:rPr lang="en-US" smtClean="0"/>
              <a:pPr/>
              <a:t>29</a:t>
            </a:fld>
            <a:endParaRPr lang="en-US" dirty="0"/>
          </a:p>
        </p:txBody>
      </p:sp>
      <p:pic>
        <p:nvPicPr>
          <p:cNvPr id="6" name="Picture 5"/>
          <p:cNvPicPr>
            <a:picLocks noChangeAspect="1"/>
          </p:cNvPicPr>
          <p:nvPr/>
        </p:nvPicPr>
        <p:blipFill>
          <a:blip r:embed="rId2"/>
          <a:stretch>
            <a:fillRect/>
          </a:stretch>
        </p:blipFill>
        <p:spPr>
          <a:xfrm>
            <a:off x="172000" y="1408472"/>
            <a:ext cx="8800000" cy="5079413"/>
          </a:xfrm>
          <a:prstGeom prst="rect">
            <a:avLst/>
          </a:prstGeom>
        </p:spPr>
      </p:pic>
    </p:spTree>
    <p:extLst>
      <p:ext uri="{BB962C8B-B14F-4D97-AF65-F5344CB8AC3E}">
        <p14:creationId xmlns:p14="http://schemas.microsoft.com/office/powerpoint/2010/main" xmlns="" val="176754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166" y="2883876"/>
            <a:ext cx="8440616" cy="78779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BACKGROUND</a:t>
            </a:r>
          </a:p>
        </p:txBody>
      </p:sp>
    </p:spTree>
    <p:extLst>
      <p:ext uri="{BB962C8B-B14F-4D97-AF65-F5344CB8AC3E}">
        <p14:creationId xmlns:p14="http://schemas.microsoft.com/office/powerpoint/2010/main" xmlns="" val="1679056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707" y="2725837"/>
            <a:ext cx="8679656" cy="1143000"/>
          </a:xfrm>
        </p:spPr>
        <p:txBody>
          <a:bodyPr>
            <a:normAutofit fontScale="90000"/>
          </a:bodyPr>
          <a:lstStyle/>
          <a:p>
            <a:pPr algn="ctr"/>
            <a:r>
              <a:rPr lang="en-ZA" sz="4640" dirty="0">
                <a:latin typeface="+mj-lt"/>
              </a:rPr>
              <a:t>FINANCIAL INFORMATION 2014-2019</a:t>
            </a:r>
          </a:p>
        </p:txBody>
      </p:sp>
    </p:spTree>
    <p:extLst>
      <p:ext uri="{BB962C8B-B14F-4D97-AF65-F5344CB8AC3E}">
        <p14:creationId xmlns:p14="http://schemas.microsoft.com/office/powerpoint/2010/main" xmlns="" val="3131294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457647" y="116087"/>
            <a:ext cx="8228707" cy="577081"/>
          </a:xfrm>
        </p:spPr>
        <p:txBody>
          <a:bodyPr>
            <a:noAutofit/>
          </a:bodyPr>
          <a:lstStyle/>
          <a:p>
            <a:pPr algn="l">
              <a:spcBef>
                <a:spcPct val="20000"/>
              </a:spcBef>
              <a:defRPr/>
            </a:pPr>
            <a:r>
              <a:rPr lang="en-ZA" sz="2400" b="1" dirty="0">
                <a:solidFill>
                  <a:schemeClr val="bg2"/>
                </a:solidFill>
                <a:ea typeface="+mn-ea"/>
                <a:sym typeface="Helvetica Light" charset="0"/>
              </a:rPr>
              <a:t>INCOME STATEMENT</a:t>
            </a:r>
          </a:p>
        </p:txBody>
      </p:sp>
      <p:graphicFrame>
        <p:nvGraphicFramePr>
          <p:cNvPr id="4" name="Content Placeholder 3">
            <a:extLst/>
          </p:cNvPr>
          <p:cNvGraphicFramePr>
            <a:graphicFrameLocks noGrp="1"/>
          </p:cNvGraphicFramePr>
          <p:nvPr>
            <p:ph idx="1"/>
            <p:extLst>
              <p:ext uri="{D42A27DB-BD31-4B8C-83A1-F6EECF244321}">
                <p14:modId xmlns:p14="http://schemas.microsoft.com/office/powerpoint/2010/main" xmlns="" val="2732706648"/>
              </p:ext>
            </p:extLst>
          </p:nvPr>
        </p:nvGraphicFramePr>
        <p:xfrm>
          <a:off x="0" y="837159"/>
          <a:ext cx="9144000" cy="5989586"/>
        </p:xfrm>
        <a:graphic>
          <a:graphicData uri="http://schemas.openxmlformats.org/drawingml/2006/table">
            <a:tbl>
              <a:tblPr firstRow="1" bandRow="1">
                <a:tableStyleId>{8EC20E35-A176-4012-BC5E-935CFFF8708E}</a:tableStyleId>
              </a:tblPr>
              <a:tblGrid>
                <a:gridCol w="3036277">
                  <a:extLst>
                    <a:ext uri="{9D8B030D-6E8A-4147-A177-3AD203B41FA5}">
                      <a16:colId xmlns:a16="http://schemas.microsoft.com/office/drawing/2014/main" xmlns="" val="20000"/>
                    </a:ext>
                  </a:extLst>
                </a:gridCol>
                <a:gridCol w="1113692">
                  <a:extLst>
                    <a:ext uri="{9D8B030D-6E8A-4147-A177-3AD203B41FA5}">
                      <a16:colId xmlns:a16="http://schemas.microsoft.com/office/drawing/2014/main" xmlns="" val="20001"/>
                    </a:ext>
                  </a:extLst>
                </a:gridCol>
                <a:gridCol w="1266093">
                  <a:extLst>
                    <a:ext uri="{9D8B030D-6E8A-4147-A177-3AD203B41FA5}">
                      <a16:colId xmlns:a16="http://schemas.microsoft.com/office/drawing/2014/main" xmlns="" val="20002"/>
                    </a:ext>
                  </a:extLst>
                </a:gridCol>
                <a:gridCol w="1432091">
                  <a:extLst>
                    <a:ext uri="{9D8B030D-6E8A-4147-A177-3AD203B41FA5}">
                      <a16:colId xmlns:a16="http://schemas.microsoft.com/office/drawing/2014/main" xmlns="" val="20003"/>
                    </a:ext>
                  </a:extLst>
                </a:gridCol>
                <a:gridCol w="1152809">
                  <a:extLst>
                    <a:ext uri="{9D8B030D-6E8A-4147-A177-3AD203B41FA5}">
                      <a16:colId xmlns:a16="http://schemas.microsoft.com/office/drawing/2014/main" xmlns="" val="20004"/>
                    </a:ext>
                  </a:extLst>
                </a:gridCol>
                <a:gridCol w="1143038">
                  <a:extLst>
                    <a:ext uri="{9D8B030D-6E8A-4147-A177-3AD203B41FA5}">
                      <a16:colId xmlns:a16="http://schemas.microsoft.com/office/drawing/2014/main" xmlns="" val="20005"/>
                    </a:ext>
                  </a:extLst>
                </a:gridCol>
              </a:tblGrid>
              <a:tr h="648673">
                <a:tc>
                  <a:txBody>
                    <a:bodyPr/>
                    <a:lstStyle/>
                    <a:p>
                      <a:r>
                        <a:rPr lang="en-ZA" sz="1600" dirty="0"/>
                        <a:t>YEAR</a:t>
                      </a:r>
                      <a:r>
                        <a:rPr lang="en-ZA" sz="1600" baseline="0" dirty="0"/>
                        <a:t> ENDED 31 MARCH</a:t>
                      </a:r>
                      <a:endParaRPr lang="en-ZA" sz="1600" dirty="0">
                        <a:solidFill>
                          <a:schemeClr val="bg1"/>
                        </a:solidFill>
                      </a:endParaRPr>
                    </a:p>
                  </a:txBody>
                  <a:tcPr marT="45719" marB="45719"/>
                </a:tc>
                <a:tc>
                  <a:txBody>
                    <a:bodyPr/>
                    <a:lstStyle/>
                    <a:p>
                      <a:pPr algn="r"/>
                      <a:r>
                        <a:rPr lang="en-ZA" sz="1600" dirty="0" smtClean="0"/>
                        <a:t>2018/2019</a:t>
                      </a:r>
                      <a:endParaRPr lang="en-ZA" sz="1600" dirty="0"/>
                    </a:p>
                    <a:p>
                      <a:pPr algn="r"/>
                      <a:r>
                        <a:rPr lang="en-ZA" sz="1600" dirty="0" err="1"/>
                        <a:t>R’m</a:t>
                      </a:r>
                      <a:endParaRPr lang="en-ZA" sz="1600" dirty="0">
                        <a:solidFill>
                          <a:schemeClr val="bg1"/>
                        </a:solidFill>
                      </a:endParaRPr>
                    </a:p>
                  </a:txBody>
                  <a:tcPr marT="45719" marB="45719"/>
                </a:tc>
                <a:tc>
                  <a:txBody>
                    <a:bodyPr/>
                    <a:lstStyle/>
                    <a:p>
                      <a:pPr algn="r"/>
                      <a:r>
                        <a:rPr lang="en-ZA" sz="1600" dirty="0" smtClean="0"/>
                        <a:t>2017/2018</a:t>
                      </a:r>
                      <a:endParaRPr lang="en-ZA" sz="1600" dirty="0"/>
                    </a:p>
                    <a:p>
                      <a:pPr algn="r"/>
                      <a:r>
                        <a:rPr lang="en-ZA" sz="1600" dirty="0" err="1"/>
                        <a:t>R’m</a:t>
                      </a:r>
                      <a:endParaRPr lang="en-ZA" sz="1600" dirty="0">
                        <a:solidFill>
                          <a:schemeClr val="bg1"/>
                        </a:solidFill>
                      </a:endParaRPr>
                    </a:p>
                  </a:txBody>
                  <a:tcPr marT="45719" marB="45719"/>
                </a:tc>
                <a:tc>
                  <a:txBody>
                    <a:bodyPr/>
                    <a:lstStyle/>
                    <a:p>
                      <a:pPr algn="r"/>
                      <a:r>
                        <a:rPr lang="en-ZA" sz="1600" dirty="0" smtClean="0"/>
                        <a:t>2016/2017</a:t>
                      </a:r>
                      <a:endParaRPr lang="en-ZA" sz="1600" dirty="0"/>
                    </a:p>
                    <a:p>
                      <a:pPr algn="r"/>
                      <a:r>
                        <a:rPr lang="en-ZA" sz="1600" dirty="0" err="1"/>
                        <a:t>R’m</a:t>
                      </a:r>
                      <a:endParaRPr lang="en-ZA" sz="1600" dirty="0">
                        <a:solidFill>
                          <a:schemeClr val="bg1"/>
                        </a:solidFill>
                      </a:endParaRPr>
                    </a:p>
                  </a:txBody>
                  <a:tcPr marT="45719" marB="45719"/>
                </a:tc>
                <a:tc>
                  <a:txBody>
                    <a:bodyPr/>
                    <a:lstStyle/>
                    <a:p>
                      <a:pPr algn="r"/>
                      <a:r>
                        <a:rPr lang="en-ZA" sz="1600" dirty="0" smtClean="0"/>
                        <a:t>2015/2016</a:t>
                      </a:r>
                      <a:endParaRPr lang="en-ZA" sz="1600" dirty="0"/>
                    </a:p>
                    <a:p>
                      <a:pPr algn="r"/>
                      <a:r>
                        <a:rPr lang="en-ZA" sz="1600" dirty="0" err="1"/>
                        <a:t>R’m</a:t>
                      </a:r>
                      <a:endParaRPr lang="en-ZA" sz="1600" dirty="0">
                        <a:solidFill>
                          <a:schemeClr val="bg1"/>
                        </a:solidFill>
                      </a:endParaRPr>
                    </a:p>
                  </a:txBody>
                  <a:tcPr marT="45719" marB="45719"/>
                </a:tc>
                <a:tc>
                  <a:txBody>
                    <a:bodyPr/>
                    <a:lstStyle/>
                    <a:p>
                      <a:pPr algn="r"/>
                      <a:r>
                        <a:rPr lang="en-ZA" sz="1600" dirty="0" smtClean="0"/>
                        <a:t>2014/2015</a:t>
                      </a:r>
                      <a:endParaRPr lang="en-ZA" sz="1600" dirty="0"/>
                    </a:p>
                    <a:p>
                      <a:pPr algn="r"/>
                      <a:r>
                        <a:rPr lang="en-ZA" sz="1600" dirty="0" err="1"/>
                        <a:t>R’m</a:t>
                      </a:r>
                      <a:endParaRPr lang="en-ZA" sz="1600" dirty="0">
                        <a:solidFill>
                          <a:schemeClr val="bg1"/>
                        </a:solidFill>
                      </a:endParaRPr>
                    </a:p>
                  </a:txBody>
                  <a:tcPr marT="45719" marB="45719"/>
                </a:tc>
                <a:extLst>
                  <a:ext uri="{0D108BD9-81ED-4DB2-BD59-A6C34878D82A}">
                    <a16:rowId xmlns:a16="http://schemas.microsoft.com/office/drawing/2014/main" xmlns="" val="10000"/>
                  </a:ext>
                </a:extLst>
              </a:tr>
              <a:tr h="412899">
                <a:tc>
                  <a:txBody>
                    <a:bodyPr/>
                    <a:lstStyle/>
                    <a:p>
                      <a:pPr marL="342900" indent="-342900">
                        <a:buAutoNum type="arabicPeriod"/>
                      </a:pPr>
                      <a:r>
                        <a:rPr lang="en-ZA" sz="1700" dirty="0"/>
                        <a:t>INCOME</a:t>
                      </a:r>
                      <a:endParaRPr lang="en-ZA" sz="1700" b="1" dirty="0"/>
                    </a:p>
                  </a:txBody>
                  <a:tcPr marT="45719" marB="45719"/>
                </a:tc>
                <a:tc>
                  <a:txBody>
                    <a:bodyPr/>
                    <a:lstStyle/>
                    <a:p>
                      <a:pPr algn="r"/>
                      <a:r>
                        <a:rPr lang="en-ZA" sz="1700" dirty="0"/>
                        <a:t>43 239</a:t>
                      </a:r>
                      <a:endParaRPr lang="en-ZA" sz="1700" b="1" dirty="0"/>
                    </a:p>
                  </a:txBody>
                  <a:tcPr marT="45719" marB="45719"/>
                </a:tc>
                <a:tc>
                  <a:txBody>
                    <a:bodyPr/>
                    <a:lstStyle/>
                    <a:p>
                      <a:pPr algn="r"/>
                      <a:r>
                        <a:rPr lang="en-ZA" sz="1700" dirty="0"/>
                        <a:t>37 341</a:t>
                      </a:r>
                      <a:endParaRPr lang="en-ZA" sz="1700" b="1" dirty="0"/>
                    </a:p>
                  </a:txBody>
                  <a:tcPr marT="45719" marB="45719"/>
                </a:tc>
                <a:tc>
                  <a:txBody>
                    <a:bodyPr/>
                    <a:lstStyle/>
                    <a:p>
                      <a:pPr algn="r"/>
                      <a:r>
                        <a:rPr lang="en-ZA" sz="1700" dirty="0"/>
                        <a:t>33 342</a:t>
                      </a:r>
                      <a:endParaRPr lang="en-ZA" sz="1700" b="1" dirty="0"/>
                    </a:p>
                  </a:txBody>
                  <a:tcPr marT="45719" marB="45719"/>
                </a:tc>
                <a:tc>
                  <a:txBody>
                    <a:bodyPr/>
                    <a:lstStyle/>
                    <a:p>
                      <a:pPr algn="r"/>
                      <a:r>
                        <a:rPr lang="en-ZA" sz="1700" dirty="0"/>
                        <a:t>33 206</a:t>
                      </a:r>
                      <a:endParaRPr lang="en-ZA" sz="1700" b="1" dirty="0"/>
                    </a:p>
                  </a:txBody>
                  <a:tcPr marT="45719" marB="45719"/>
                </a:tc>
                <a:tc>
                  <a:txBody>
                    <a:bodyPr/>
                    <a:lstStyle/>
                    <a:p>
                      <a:pPr algn="r"/>
                      <a:r>
                        <a:rPr lang="en-ZA" sz="1700" dirty="0"/>
                        <a:t>22 680</a:t>
                      </a:r>
                      <a:endParaRPr lang="en-ZA" sz="1700" b="1" dirty="0"/>
                    </a:p>
                  </a:txBody>
                  <a:tcPr marT="45719" marB="45719"/>
                </a:tc>
                <a:extLst>
                  <a:ext uri="{0D108BD9-81ED-4DB2-BD59-A6C34878D82A}">
                    <a16:rowId xmlns:a16="http://schemas.microsoft.com/office/drawing/2014/main" xmlns="" val="10001"/>
                  </a:ext>
                </a:extLst>
              </a:tr>
              <a:tr h="412899">
                <a:tc>
                  <a:txBody>
                    <a:bodyPr/>
                    <a:lstStyle/>
                    <a:p>
                      <a:r>
                        <a:rPr lang="en-ZA" sz="1700" dirty="0"/>
                        <a:t>1.1 Net Fuel Levies</a:t>
                      </a:r>
                    </a:p>
                  </a:txBody>
                  <a:tcPr marT="45719" marB="45719"/>
                </a:tc>
                <a:tc>
                  <a:txBody>
                    <a:bodyPr/>
                    <a:lstStyle/>
                    <a:p>
                      <a:pPr algn="r"/>
                      <a:r>
                        <a:rPr lang="en-ZA" sz="1700" dirty="0"/>
                        <a:t>43</a:t>
                      </a:r>
                      <a:r>
                        <a:rPr lang="en-ZA" sz="1700" baseline="0" dirty="0"/>
                        <a:t> 139</a:t>
                      </a:r>
                      <a:endParaRPr lang="en-ZA" sz="1700" dirty="0"/>
                    </a:p>
                  </a:txBody>
                  <a:tcPr marT="45719" marB="45719"/>
                </a:tc>
                <a:tc>
                  <a:txBody>
                    <a:bodyPr/>
                    <a:lstStyle/>
                    <a:p>
                      <a:pPr algn="r"/>
                      <a:r>
                        <a:rPr lang="en-ZA" sz="1700" dirty="0"/>
                        <a:t>37 251</a:t>
                      </a:r>
                    </a:p>
                  </a:txBody>
                  <a:tcPr marT="45719" marB="45719"/>
                </a:tc>
                <a:tc>
                  <a:txBody>
                    <a:bodyPr/>
                    <a:lstStyle/>
                    <a:p>
                      <a:pPr algn="r"/>
                      <a:r>
                        <a:rPr lang="en-ZA" sz="1700" dirty="0"/>
                        <a:t>33</a:t>
                      </a:r>
                      <a:r>
                        <a:rPr lang="en-ZA" sz="1700" baseline="0" dirty="0"/>
                        <a:t> 230</a:t>
                      </a:r>
                      <a:endParaRPr lang="en-ZA" sz="1700" dirty="0"/>
                    </a:p>
                  </a:txBody>
                  <a:tcPr marT="45719" marB="45719"/>
                </a:tc>
                <a:tc>
                  <a:txBody>
                    <a:bodyPr/>
                    <a:lstStyle/>
                    <a:p>
                      <a:pPr algn="r"/>
                      <a:r>
                        <a:rPr lang="en-ZA" sz="1700" dirty="0"/>
                        <a:t>33 113</a:t>
                      </a:r>
                    </a:p>
                  </a:txBody>
                  <a:tcPr marT="45719" marB="45719"/>
                </a:tc>
                <a:tc>
                  <a:txBody>
                    <a:bodyPr/>
                    <a:lstStyle/>
                    <a:p>
                      <a:pPr algn="r"/>
                      <a:r>
                        <a:rPr lang="en-ZA" sz="1700" dirty="0"/>
                        <a:t> 22 614</a:t>
                      </a:r>
                    </a:p>
                  </a:txBody>
                  <a:tcPr marT="45719" marB="45719"/>
                </a:tc>
                <a:extLst>
                  <a:ext uri="{0D108BD9-81ED-4DB2-BD59-A6C34878D82A}">
                    <a16:rowId xmlns:a16="http://schemas.microsoft.com/office/drawing/2014/main" xmlns="" val="10002"/>
                  </a:ext>
                </a:extLst>
              </a:tr>
              <a:tr h="412899">
                <a:tc>
                  <a:txBody>
                    <a:bodyPr/>
                    <a:lstStyle/>
                    <a:p>
                      <a:r>
                        <a:rPr lang="en-ZA" sz="1700" dirty="0"/>
                        <a:t>1.2 Investment Income</a:t>
                      </a:r>
                    </a:p>
                  </a:txBody>
                  <a:tcPr marT="45719" marB="45719"/>
                </a:tc>
                <a:tc>
                  <a:txBody>
                    <a:bodyPr/>
                    <a:lstStyle/>
                    <a:p>
                      <a:pPr algn="r"/>
                      <a:r>
                        <a:rPr lang="en-ZA" sz="1700" dirty="0"/>
                        <a:t>99</a:t>
                      </a:r>
                    </a:p>
                  </a:txBody>
                  <a:tcPr marT="45719" marB="45719"/>
                </a:tc>
                <a:tc>
                  <a:txBody>
                    <a:bodyPr/>
                    <a:lstStyle/>
                    <a:p>
                      <a:pPr algn="r"/>
                      <a:r>
                        <a:rPr lang="en-ZA" sz="1700" dirty="0"/>
                        <a:t>90</a:t>
                      </a:r>
                    </a:p>
                  </a:txBody>
                  <a:tcPr marT="45719" marB="45719"/>
                </a:tc>
                <a:tc>
                  <a:txBody>
                    <a:bodyPr/>
                    <a:lstStyle/>
                    <a:p>
                      <a:pPr algn="r"/>
                      <a:r>
                        <a:rPr lang="en-ZA" sz="1700" dirty="0"/>
                        <a:t>109</a:t>
                      </a:r>
                    </a:p>
                  </a:txBody>
                  <a:tcPr marT="45719" marB="45719"/>
                </a:tc>
                <a:tc>
                  <a:txBody>
                    <a:bodyPr/>
                    <a:lstStyle/>
                    <a:p>
                      <a:pPr algn="r"/>
                      <a:r>
                        <a:rPr lang="en-ZA" sz="1700" dirty="0"/>
                        <a:t>89</a:t>
                      </a:r>
                    </a:p>
                  </a:txBody>
                  <a:tcPr marT="45719" marB="45719"/>
                </a:tc>
                <a:tc>
                  <a:txBody>
                    <a:bodyPr/>
                    <a:lstStyle/>
                    <a:p>
                      <a:pPr algn="r"/>
                      <a:r>
                        <a:rPr lang="en-ZA" sz="1700" dirty="0"/>
                        <a:t>66</a:t>
                      </a:r>
                    </a:p>
                  </a:txBody>
                  <a:tcPr marT="45719" marB="45719"/>
                </a:tc>
                <a:extLst>
                  <a:ext uri="{0D108BD9-81ED-4DB2-BD59-A6C34878D82A}">
                    <a16:rowId xmlns:a16="http://schemas.microsoft.com/office/drawing/2014/main" xmlns="" val="10003"/>
                  </a:ext>
                </a:extLst>
              </a:tr>
              <a:tr h="412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dirty="0"/>
                        <a:t>1.3 Reinsurance</a:t>
                      </a:r>
                      <a:r>
                        <a:rPr lang="en-ZA" sz="1700" baseline="0" dirty="0"/>
                        <a:t> Income</a:t>
                      </a:r>
                      <a:endParaRPr lang="en-ZA" sz="1700" dirty="0"/>
                    </a:p>
                  </a:txBody>
                  <a:tcPr marT="45719" marB="45719"/>
                </a:tc>
                <a:tc>
                  <a:txBody>
                    <a:bodyPr/>
                    <a:lstStyle/>
                    <a:p>
                      <a:pPr algn="r"/>
                      <a:r>
                        <a:rPr lang="en-ZA" sz="1700" dirty="0"/>
                        <a:t>-</a:t>
                      </a:r>
                    </a:p>
                  </a:txBody>
                  <a:tcPr marT="45719" marB="45719"/>
                </a:tc>
                <a:tc>
                  <a:txBody>
                    <a:bodyPr/>
                    <a:lstStyle/>
                    <a:p>
                      <a:pPr algn="r"/>
                      <a:r>
                        <a:rPr lang="en-ZA" sz="1700" dirty="0"/>
                        <a:t>-</a:t>
                      </a:r>
                    </a:p>
                  </a:txBody>
                  <a:tcPr marT="45719" marB="45719"/>
                </a:tc>
                <a:tc>
                  <a:txBody>
                    <a:bodyPr/>
                    <a:lstStyle/>
                    <a:p>
                      <a:pPr algn="r"/>
                      <a:r>
                        <a:rPr lang="en-ZA" sz="1700" dirty="0"/>
                        <a:t>1</a:t>
                      </a:r>
                    </a:p>
                  </a:txBody>
                  <a:tcPr marT="45719" marB="45719"/>
                </a:tc>
                <a:tc>
                  <a:txBody>
                    <a:bodyPr/>
                    <a:lstStyle/>
                    <a:p>
                      <a:pPr algn="r"/>
                      <a:r>
                        <a:rPr lang="en-ZA" sz="1700" dirty="0"/>
                        <a:t>1</a:t>
                      </a:r>
                    </a:p>
                  </a:txBody>
                  <a:tcPr marT="45719" marB="45719"/>
                </a:tc>
                <a:tc>
                  <a:txBody>
                    <a:bodyPr/>
                    <a:lstStyle/>
                    <a:p>
                      <a:pPr algn="r"/>
                      <a:r>
                        <a:rPr lang="en-ZA" sz="1700" dirty="0"/>
                        <a:t>-</a:t>
                      </a:r>
                    </a:p>
                  </a:txBody>
                  <a:tcPr marT="45719" marB="45719"/>
                </a:tc>
                <a:extLst>
                  <a:ext uri="{0D108BD9-81ED-4DB2-BD59-A6C34878D82A}">
                    <a16:rowId xmlns:a16="http://schemas.microsoft.com/office/drawing/2014/main" xmlns="" val="10004"/>
                  </a:ext>
                </a:extLst>
              </a:tr>
              <a:tr h="412899">
                <a:tc>
                  <a:txBody>
                    <a:bodyPr/>
                    <a:lstStyle/>
                    <a:p>
                      <a:r>
                        <a:rPr lang="en-ZA" sz="1700" dirty="0"/>
                        <a:t>1.4 Other</a:t>
                      </a:r>
                      <a:r>
                        <a:rPr lang="en-ZA" sz="1700" baseline="0" dirty="0"/>
                        <a:t> Income</a:t>
                      </a:r>
                      <a:endParaRPr lang="en-ZA" sz="1700" dirty="0"/>
                    </a:p>
                  </a:txBody>
                  <a:tcPr marT="45719" marB="45719"/>
                </a:tc>
                <a:tc>
                  <a:txBody>
                    <a:bodyPr/>
                    <a:lstStyle/>
                    <a:p>
                      <a:pPr algn="r"/>
                      <a:r>
                        <a:rPr lang="en-ZA" sz="1700" dirty="0"/>
                        <a:t>1</a:t>
                      </a:r>
                    </a:p>
                  </a:txBody>
                  <a:tcPr marT="45719" marB="45719"/>
                </a:tc>
                <a:tc>
                  <a:txBody>
                    <a:bodyPr/>
                    <a:lstStyle/>
                    <a:p>
                      <a:pPr algn="r"/>
                      <a:r>
                        <a:rPr lang="en-ZA" sz="1700" dirty="0"/>
                        <a:t>-</a:t>
                      </a:r>
                    </a:p>
                  </a:txBody>
                  <a:tcPr marT="45719" marB="45719"/>
                </a:tc>
                <a:tc>
                  <a:txBody>
                    <a:bodyPr/>
                    <a:lstStyle/>
                    <a:p>
                      <a:pPr algn="r"/>
                      <a:r>
                        <a:rPr lang="en-ZA" sz="1700" dirty="0"/>
                        <a:t>2</a:t>
                      </a:r>
                    </a:p>
                  </a:txBody>
                  <a:tcPr marT="45719" marB="45719"/>
                </a:tc>
                <a:tc>
                  <a:txBody>
                    <a:bodyPr/>
                    <a:lstStyle/>
                    <a:p>
                      <a:pPr algn="r"/>
                      <a:r>
                        <a:rPr lang="en-ZA" sz="1700" dirty="0"/>
                        <a:t>3</a:t>
                      </a:r>
                    </a:p>
                  </a:txBody>
                  <a:tcPr marT="45719" marB="45719"/>
                </a:tc>
                <a:tc>
                  <a:txBody>
                    <a:bodyPr/>
                    <a:lstStyle/>
                    <a:p>
                      <a:pPr algn="r"/>
                      <a:r>
                        <a:rPr lang="en-ZA" sz="1700" dirty="0"/>
                        <a:t>-</a:t>
                      </a:r>
                    </a:p>
                  </a:txBody>
                  <a:tcPr marT="45719" marB="45719"/>
                </a:tc>
                <a:extLst>
                  <a:ext uri="{0D108BD9-81ED-4DB2-BD59-A6C34878D82A}">
                    <a16:rowId xmlns:a16="http://schemas.microsoft.com/office/drawing/2014/main" xmlns="" val="10005"/>
                  </a:ext>
                </a:extLst>
              </a:tr>
              <a:tr h="412899">
                <a:tc>
                  <a:txBody>
                    <a:bodyPr/>
                    <a:lstStyle/>
                    <a:p>
                      <a:pPr marL="0" indent="0">
                        <a:buNone/>
                      </a:pPr>
                      <a:r>
                        <a:rPr lang="en-ZA" sz="1700" dirty="0"/>
                        <a:t>2. EXPENDITURE</a:t>
                      </a:r>
                      <a:endParaRPr lang="en-ZA" sz="1700" b="1" dirty="0"/>
                    </a:p>
                  </a:txBody>
                  <a:tcPr marT="45719" marB="45719"/>
                </a:tc>
                <a:tc>
                  <a:txBody>
                    <a:bodyPr/>
                    <a:lstStyle/>
                    <a:p>
                      <a:pPr algn="r"/>
                      <a:r>
                        <a:rPr lang="en-ZA" sz="1700" dirty="0"/>
                        <a:t>(99 019)</a:t>
                      </a:r>
                      <a:endParaRPr lang="en-ZA" sz="1700" b="1" dirty="0"/>
                    </a:p>
                  </a:txBody>
                  <a:tcPr marT="45719" marB="45719"/>
                </a:tc>
                <a:tc>
                  <a:txBody>
                    <a:bodyPr/>
                    <a:lstStyle/>
                    <a:p>
                      <a:pPr algn="r"/>
                      <a:r>
                        <a:rPr lang="en-ZA" sz="1700" dirty="0"/>
                        <a:t>(63 692)</a:t>
                      </a:r>
                      <a:endParaRPr lang="en-ZA" sz="1700" b="1" dirty="0"/>
                    </a:p>
                  </a:txBody>
                  <a:tcPr marT="45719" marB="45719"/>
                </a:tc>
                <a:tc>
                  <a:txBody>
                    <a:bodyPr/>
                    <a:lstStyle/>
                    <a:p>
                      <a:pPr algn="r"/>
                      <a:r>
                        <a:rPr lang="en-ZA" sz="1700" dirty="0"/>
                        <a:t>(68 083)</a:t>
                      </a:r>
                      <a:endParaRPr lang="en-ZA" sz="1700" b="1" dirty="0"/>
                    </a:p>
                  </a:txBody>
                  <a:tcPr marT="45719" marB="45719"/>
                </a:tc>
                <a:tc>
                  <a:txBody>
                    <a:bodyPr/>
                    <a:lstStyle/>
                    <a:p>
                      <a:pPr algn="r"/>
                      <a:r>
                        <a:rPr lang="en-ZA" sz="1700" dirty="0"/>
                        <a:t>(68 164)</a:t>
                      </a:r>
                      <a:endParaRPr lang="en-ZA" sz="1700" b="1" dirty="0"/>
                    </a:p>
                  </a:txBody>
                  <a:tcPr marT="45719" marB="45719"/>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700" dirty="0"/>
                        <a:t>(42 132)</a:t>
                      </a:r>
                      <a:endParaRPr lang="en-ZA" sz="1700" b="1" dirty="0"/>
                    </a:p>
                  </a:txBody>
                  <a:tcPr marT="45719" marB="45719"/>
                </a:tc>
                <a:extLst>
                  <a:ext uri="{0D108BD9-81ED-4DB2-BD59-A6C34878D82A}">
                    <a16:rowId xmlns:a16="http://schemas.microsoft.com/office/drawing/2014/main" xmlns="" val="10006"/>
                  </a:ext>
                </a:extLst>
              </a:tr>
              <a:tr h="412899">
                <a:tc>
                  <a:txBody>
                    <a:bodyPr/>
                    <a:lstStyle/>
                    <a:p>
                      <a:r>
                        <a:rPr lang="en-ZA" sz="1700" dirty="0"/>
                        <a:t>2.1 Claims Expenditure</a:t>
                      </a:r>
                    </a:p>
                  </a:txBody>
                  <a:tcPr marT="45719" marB="45719"/>
                </a:tc>
                <a:tc>
                  <a:txBody>
                    <a:bodyPr/>
                    <a:lstStyle/>
                    <a:p>
                      <a:pPr algn="r"/>
                      <a:r>
                        <a:rPr lang="en-ZA" sz="1700" dirty="0"/>
                        <a:t>(96 405)</a:t>
                      </a:r>
                    </a:p>
                  </a:txBody>
                  <a:tcPr marT="45719" marB="45719"/>
                </a:tc>
                <a:tc>
                  <a:txBody>
                    <a:bodyPr/>
                    <a:lstStyle/>
                    <a:p>
                      <a:pPr algn="r"/>
                      <a:r>
                        <a:rPr lang="en-ZA" sz="1700" dirty="0"/>
                        <a:t>(61</a:t>
                      </a:r>
                      <a:r>
                        <a:rPr lang="en-ZA" sz="1700" baseline="0" dirty="0"/>
                        <a:t> 346</a:t>
                      </a:r>
                      <a:r>
                        <a:rPr lang="en-ZA" sz="1700" dirty="0"/>
                        <a:t>)</a:t>
                      </a:r>
                    </a:p>
                  </a:txBody>
                  <a:tcPr marT="45719" marB="45719"/>
                </a:tc>
                <a:tc>
                  <a:txBody>
                    <a:bodyPr/>
                    <a:lstStyle/>
                    <a:p>
                      <a:pPr algn="r"/>
                      <a:r>
                        <a:rPr lang="en-ZA" sz="1700" dirty="0"/>
                        <a:t>(65 955)</a:t>
                      </a:r>
                    </a:p>
                  </a:txBody>
                  <a:tcPr marT="45719" marB="45719"/>
                </a:tc>
                <a:tc>
                  <a:txBody>
                    <a:bodyPr/>
                    <a:lstStyle/>
                    <a:p>
                      <a:pPr algn="r"/>
                      <a:r>
                        <a:rPr lang="en-ZA" sz="1700" dirty="0"/>
                        <a:t>(66 266)</a:t>
                      </a:r>
                    </a:p>
                  </a:txBody>
                  <a:tcPr marT="45719" marB="45719"/>
                </a:tc>
                <a:tc>
                  <a:txBody>
                    <a:bodyPr/>
                    <a:lstStyle/>
                    <a:p>
                      <a:pPr algn="r"/>
                      <a:r>
                        <a:rPr lang="en-ZA" sz="1700" dirty="0"/>
                        <a:t>(40 456)</a:t>
                      </a:r>
                    </a:p>
                  </a:txBody>
                  <a:tcPr marT="45719" marB="45719"/>
                </a:tc>
                <a:extLst>
                  <a:ext uri="{0D108BD9-81ED-4DB2-BD59-A6C34878D82A}">
                    <a16:rowId xmlns:a16="http://schemas.microsoft.com/office/drawing/2014/main" xmlns="" val="10007"/>
                  </a:ext>
                </a:extLst>
              </a:tr>
              <a:tr h="392479">
                <a:tc>
                  <a:txBody>
                    <a:bodyPr/>
                    <a:lstStyle/>
                    <a:p>
                      <a:r>
                        <a:rPr lang="en-ZA" sz="1700" dirty="0"/>
                        <a:t>2.2 Employee Costs</a:t>
                      </a:r>
                    </a:p>
                  </a:txBody>
                  <a:tcPr marT="45719" marB="45719"/>
                </a:tc>
                <a:tc>
                  <a:txBody>
                    <a:bodyPr/>
                    <a:lstStyle/>
                    <a:p>
                      <a:pPr algn="r"/>
                      <a:r>
                        <a:rPr lang="en-ZA" sz="1700" dirty="0"/>
                        <a:t>(1 735)</a:t>
                      </a:r>
                    </a:p>
                  </a:txBody>
                  <a:tcPr marT="45719" marB="45719"/>
                </a:tc>
                <a:tc>
                  <a:txBody>
                    <a:bodyPr/>
                    <a:lstStyle/>
                    <a:p>
                      <a:pPr algn="r"/>
                      <a:r>
                        <a:rPr lang="en-ZA" sz="1700" dirty="0"/>
                        <a:t>(1</a:t>
                      </a:r>
                      <a:r>
                        <a:rPr lang="en-ZA" sz="1700" baseline="0" dirty="0"/>
                        <a:t> 605)</a:t>
                      </a:r>
                      <a:endParaRPr lang="en-ZA" sz="1700" dirty="0"/>
                    </a:p>
                  </a:txBody>
                  <a:tcPr marT="45719" marB="45719"/>
                </a:tc>
                <a:tc>
                  <a:txBody>
                    <a:bodyPr/>
                    <a:lstStyle/>
                    <a:p>
                      <a:pPr algn="r"/>
                      <a:r>
                        <a:rPr lang="en-ZA" sz="1700" dirty="0"/>
                        <a:t>(1 435)</a:t>
                      </a:r>
                    </a:p>
                  </a:txBody>
                  <a:tcPr marT="45719" marB="45719"/>
                </a:tc>
                <a:tc>
                  <a:txBody>
                    <a:bodyPr/>
                    <a:lstStyle/>
                    <a:p>
                      <a:pPr algn="r"/>
                      <a:r>
                        <a:rPr lang="en-ZA" sz="1700" dirty="0"/>
                        <a:t>(1 280)</a:t>
                      </a:r>
                    </a:p>
                  </a:txBody>
                  <a:tcPr marT="45719" marB="45719"/>
                </a:tc>
                <a:tc>
                  <a:txBody>
                    <a:bodyPr/>
                    <a:lstStyle/>
                    <a:p>
                      <a:pPr algn="r"/>
                      <a:r>
                        <a:rPr lang="en-ZA" sz="1700" dirty="0"/>
                        <a:t>(1 164)</a:t>
                      </a:r>
                    </a:p>
                  </a:txBody>
                  <a:tcPr marT="45719" marB="45719"/>
                </a:tc>
                <a:extLst>
                  <a:ext uri="{0D108BD9-81ED-4DB2-BD59-A6C34878D82A}">
                    <a16:rowId xmlns:a16="http://schemas.microsoft.com/office/drawing/2014/main" xmlns="" val="10008"/>
                  </a:ext>
                </a:extLst>
              </a:tr>
              <a:tr h="412899">
                <a:tc>
                  <a:txBody>
                    <a:bodyPr/>
                    <a:lstStyle/>
                    <a:p>
                      <a:r>
                        <a:rPr lang="en-ZA" sz="1700" dirty="0"/>
                        <a:t>2.3</a:t>
                      </a:r>
                      <a:r>
                        <a:rPr lang="en-ZA" sz="1700" baseline="0" dirty="0"/>
                        <a:t> General Expenses</a:t>
                      </a:r>
                      <a:endParaRPr lang="en-ZA" sz="1700" dirty="0"/>
                    </a:p>
                  </a:txBody>
                  <a:tcPr marT="45719" marB="45719"/>
                </a:tc>
                <a:tc>
                  <a:txBody>
                    <a:bodyPr/>
                    <a:lstStyle/>
                    <a:p>
                      <a:pPr algn="r"/>
                      <a:r>
                        <a:rPr lang="en-ZA" sz="1700" dirty="0"/>
                        <a:t>(515)</a:t>
                      </a:r>
                    </a:p>
                  </a:txBody>
                  <a:tcPr marT="45719" marB="45719"/>
                </a:tc>
                <a:tc>
                  <a:txBody>
                    <a:bodyPr/>
                    <a:lstStyle/>
                    <a:p>
                      <a:pPr algn="r"/>
                      <a:r>
                        <a:rPr lang="en-ZA" sz="1700" dirty="0"/>
                        <a:t>(454)</a:t>
                      </a:r>
                    </a:p>
                  </a:txBody>
                  <a:tcPr marT="45719" marB="45719"/>
                </a:tc>
                <a:tc>
                  <a:txBody>
                    <a:bodyPr/>
                    <a:lstStyle/>
                    <a:p>
                      <a:pPr algn="r"/>
                      <a:r>
                        <a:rPr lang="en-ZA" sz="1700" dirty="0"/>
                        <a:t>(420)</a:t>
                      </a:r>
                    </a:p>
                  </a:txBody>
                  <a:tcPr marT="45719" marB="45719"/>
                </a:tc>
                <a:tc>
                  <a:txBody>
                    <a:bodyPr/>
                    <a:lstStyle/>
                    <a:p>
                      <a:pPr algn="r"/>
                      <a:r>
                        <a:rPr lang="en-ZA" sz="1700" dirty="0"/>
                        <a:t>(398)</a:t>
                      </a:r>
                    </a:p>
                  </a:txBody>
                  <a:tcPr marT="45719" marB="45719"/>
                </a:tc>
                <a:tc>
                  <a:txBody>
                    <a:bodyPr/>
                    <a:lstStyle/>
                    <a:p>
                      <a:pPr algn="r"/>
                      <a:r>
                        <a:rPr lang="en-ZA" sz="1700" dirty="0"/>
                        <a:t>(377)</a:t>
                      </a:r>
                    </a:p>
                  </a:txBody>
                  <a:tcPr marT="45719" marB="45719"/>
                </a:tc>
                <a:extLst>
                  <a:ext uri="{0D108BD9-81ED-4DB2-BD59-A6C34878D82A}">
                    <a16:rowId xmlns:a16="http://schemas.microsoft.com/office/drawing/2014/main" xmlns="" val="10009"/>
                  </a:ext>
                </a:extLst>
              </a:tr>
              <a:tr h="412899">
                <a:tc>
                  <a:txBody>
                    <a:bodyPr/>
                    <a:lstStyle/>
                    <a:p>
                      <a:r>
                        <a:rPr lang="en-ZA" sz="1700" dirty="0"/>
                        <a:t>2.4 Reinsurance Premiums</a:t>
                      </a:r>
                    </a:p>
                  </a:txBody>
                  <a:tcPr marT="45719" marB="45719"/>
                </a:tc>
                <a:tc>
                  <a:txBody>
                    <a:bodyPr/>
                    <a:lstStyle/>
                    <a:p>
                      <a:pPr algn="r"/>
                      <a:r>
                        <a:rPr lang="en-ZA" sz="1700" dirty="0"/>
                        <a:t>(22)</a:t>
                      </a:r>
                    </a:p>
                  </a:txBody>
                  <a:tcPr marT="45719" marB="45719"/>
                </a:tc>
                <a:tc>
                  <a:txBody>
                    <a:bodyPr/>
                    <a:lstStyle/>
                    <a:p>
                      <a:pPr algn="r"/>
                      <a:r>
                        <a:rPr lang="en-ZA" sz="1700" dirty="0"/>
                        <a:t>(22)</a:t>
                      </a:r>
                    </a:p>
                  </a:txBody>
                  <a:tcPr marT="45719" marB="45719"/>
                </a:tc>
                <a:tc>
                  <a:txBody>
                    <a:bodyPr/>
                    <a:lstStyle/>
                    <a:p>
                      <a:pPr algn="r"/>
                      <a:r>
                        <a:rPr lang="en-ZA" sz="1700" dirty="0"/>
                        <a:t>(22)</a:t>
                      </a:r>
                    </a:p>
                  </a:txBody>
                  <a:tcPr marT="45719" marB="45719"/>
                </a:tc>
                <a:tc>
                  <a:txBody>
                    <a:bodyPr/>
                    <a:lstStyle/>
                    <a:p>
                      <a:pPr algn="r"/>
                      <a:r>
                        <a:rPr lang="en-ZA" sz="1700" dirty="0"/>
                        <a:t>(22)</a:t>
                      </a:r>
                    </a:p>
                  </a:txBody>
                  <a:tcPr marT="45719" marB="45719"/>
                </a:tc>
                <a:tc>
                  <a:txBody>
                    <a:bodyPr/>
                    <a:lstStyle/>
                    <a:p>
                      <a:pPr algn="r"/>
                      <a:r>
                        <a:rPr lang="en-ZA" sz="1700" dirty="0"/>
                        <a:t>(23)</a:t>
                      </a:r>
                    </a:p>
                  </a:txBody>
                  <a:tcPr marT="45719" marB="45719"/>
                </a:tc>
                <a:extLst>
                  <a:ext uri="{0D108BD9-81ED-4DB2-BD59-A6C34878D82A}">
                    <a16:rowId xmlns:a16="http://schemas.microsoft.com/office/drawing/2014/main" xmlns="" val="10010"/>
                  </a:ext>
                </a:extLst>
              </a:tr>
              <a:tr h="406545">
                <a:tc>
                  <a:txBody>
                    <a:bodyPr/>
                    <a:lstStyle/>
                    <a:p>
                      <a:r>
                        <a:rPr lang="en-ZA" sz="1700" dirty="0"/>
                        <a:t>2.5 </a:t>
                      </a:r>
                      <a:r>
                        <a:rPr lang="en-ZA" sz="1700" dirty="0" err="1"/>
                        <a:t>Depreciation&amp;Amortisation</a:t>
                      </a:r>
                      <a:endParaRPr lang="en-ZA" sz="1700" dirty="0"/>
                    </a:p>
                  </a:txBody>
                  <a:tcPr marT="45719" marB="45719"/>
                </a:tc>
                <a:tc>
                  <a:txBody>
                    <a:bodyPr/>
                    <a:lstStyle/>
                    <a:p>
                      <a:pPr algn="r"/>
                      <a:r>
                        <a:rPr lang="en-ZA" sz="1700" dirty="0"/>
                        <a:t>(51)</a:t>
                      </a:r>
                    </a:p>
                  </a:txBody>
                  <a:tcPr marT="45719" marB="45719"/>
                </a:tc>
                <a:tc>
                  <a:txBody>
                    <a:bodyPr/>
                    <a:lstStyle/>
                    <a:p>
                      <a:pPr algn="r"/>
                      <a:r>
                        <a:rPr lang="en-ZA" sz="1700" dirty="0"/>
                        <a:t>(41)</a:t>
                      </a:r>
                    </a:p>
                  </a:txBody>
                  <a:tcPr marT="45719" marB="45719"/>
                </a:tc>
                <a:tc>
                  <a:txBody>
                    <a:bodyPr/>
                    <a:lstStyle/>
                    <a:p>
                      <a:pPr algn="r"/>
                      <a:r>
                        <a:rPr lang="en-ZA" sz="1700" dirty="0"/>
                        <a:t>(43)</a:t>
                      </a:r>
                    </a:p>
                  </a:txBody>
                  <a:tcPr marT="45719" marB="45719"/>
                </a:tc>
                <a:tc>
                  <a:txBody>
                    <a:bodyPr/>
                    <a:lstStyle/>
                    <a:p>
                      <a:pPr algn="r"/>
                      <a:r>
                        <a:rPr lang="en-ZA" sz="1700" dirty="0"/>
                        <a:t>(47)</a:t>
                      </a:r>
                    </a:p>
                  </a:txBody>
                  <a:tcPr marT="45719" marB="45719"/>
                </a:tc>
                <a:tc>
                  <a:txBody>
                    <a:bodyPr/>
                    <a:lstStyle/>
                    <a:p>
                      <a:pPr algn="r"/>
                      <a:r>
                        <a:rPr lang="en-ZA" sz="1700" dirty="0"/>
                        <a:t>(45)</a:t>
                      </a:r>
                    </a:p>
                  </a:txBody>
                  <a:tcPr marT="45719" marB="45719"/>
                </a:tc>
                <a:extLst>
                  <a:ext uri="{0D108BD9-81ED-4DB2-BD59-A6C34878D82A}">
                    <a16:rowId xmlns:a16="http://schemas.microsoft.com/office/drawing/2014/main" xmlns="" val="10011"/>
                  </a:ext>
                </a:extLst>
              </a:tr>
              <a:tr h="412899">
                <a:tc>
                  <a:txBody>
                    <a:bodyPr/>
                    <a:lstStyle/>
                    <a:p>
                      <a:r>
                        <a:rPr lang="en-ZA" sz="1700" dirty="0"/>
                        <a:t>2.6 Finance Costs</a:t>
                      </a:r>
                    </a:p>
                  </a:txBody>
                  <a:tcPr marT="45719" marB="45719"/>
                </a:tc>
                <a:tc>
                  <a:txBody>
                    <a:bodyPr/>
                    <a:lstStyle/>
                    <a:p>
                      <a:pPr algn="r"/>
                      <a:r>
                        <a:rPr lang="en-ZA" sz="1700" dirty="0"/>
                        <a:t>(291)</a:t>
                      </a:r>
                    </a:p>
                  </a:txBody>
                  <a:tcPr marT="45719" marB="45719"/>
                </a:tc>
                <a:tc>
                  <a:txBody>
                    <a:bodyPr/>
                    <a:lstStyle/>
                    <a:p>
                      <a:pPr algn="r"/>
                      <a:r>
                        <a:rPr lang="en-ZA" sz="1700" dirty="0"/>
                        <a:t>(224)</a:t>
                      </a:r>
                    </a:p>
                  </a:txBody>
                  <a:tcPr marT="45719" marB="45719"/>
                </a:tc>
                <a:tc>
                  <a:txBody>
                    <a:bodyPr/>
                    <a:lstStyle/>
                    <a:p>
                      <a:pPr algn="r"/>
                      <a:r>
                        <a:rPr lang="en-ZA" sz="1700" dirty="0"/>
                        <a:t>(209)</a:t>
                      </a:r>
                    </a:p>
                  </a:txBody>
                  <a:tcPr marT="45719" marB="45719"/>
                </a:tc>
                <a:tc>
                  <a:txBody>
                    <a:bodyPr/>
                    <a:lstStyle/>
                    <a:p>
                      <a:pPr algn="r"/>
                      <a:r>
                        <a:rPr lang="en-ZA" sz="1700" dirty="0"/>
                        <a:t>(151)</a:t>
                      </a:r>
                    </a:p>
                  </a:txBody>
                  <a:tcPr marT="45719" marB="45719"/>
                </a:tc>
                <a:tc>
                  <a:txBody>
                    <a:bodyPr/>
                    <a:lstStyle/>
                    <a:p>
                      <a:pPr algn="r"/>
                      <a:r>
                        <a:rPr lang="en-ZA" sz="1700" dirty="0"/>
                        <a:t>(67)</a:t>
                      </a:r>
                    </a:p>
                  </a:txBody>
                  <a:tcPr marT="45719" marB="45719"/>
                </a:tc>
                <a:extLst>
                  <a:ext uri="{0D108BD9-81ED-4DB2-BD59-A6C34878D82A}">
                    <a16:rowId xmlns:a16="http://schemas.microsoft.com/office/drawing/2014/main" xmlns="" val="10012"/>
                  </a:ext>
                </a:extLst>
              </a:tr>
              <a:tr h="412899">
                <a:tc>
                  <a:txBody>
                    <a:bodyPr/>
                    <a:lstStyle/>
                    <a:p>
                      <a:r>
                        <a:rPr lang="en-ZA" sz="1700" dirty="0"/>
                        <a:t>3. DEFICIT</a:t>
                      </a:r>
                      <a:r>
                        <a:rPr lang="en-ZA" sz="1700" baseline="0" dirty="0"/>
                        <a:t> FOR THE YEAR</a:t>
                      </a:r>
                      <a:endParaRPr lang="en-ZA" sz="1700" b="1" dirty="0"/>
                    </a:p>
                  </a:txBody>
                  <a:tcPr marT="45719" marB="45719"/>
                </a:tc>
                <a:tc>
                  <a:txBody>
                    <a:bodyPr/>
                    <a:lstStyle/>
                    <a:p>
                      <a:pPr algn="r"/>
                      <a:r>
                        <a:rPr lang="en-ZA" sz="1700" dirty="0"/>
                        <a:t>(55 780)</a:t>
                      </a:r>
                      <a:endParaRPr lang="en-ZA" sz="1700" b="1" dirty="0"/>
                    </a:p>
                  </a:txBody>
                  <a:tcPr marT="45719" marB="45719"/>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700" dirty="0"/>
                        <a:t>(26 351)</a:t>
                      </a:r>
                      <a:endParaRPr lang="en-ZA" sz="1700" b="1" dirty="0"/>
                    </a:p>
                  </a:txBody>
                  <a:tcPr marT="45719" marB="45719"/>
                </a:tc>
                <a:tc>
                  <a:txBody>
                    <a:bodyPr/>
                    <a:lstStyle/>
                    <a:p>
                      <a:pPr algn="r"/>
                      <a:r>
                        <a:rPr lang="en-ZA" sz="1700" dirty="0"/>
                        <a:t>(34 741)</a:t>
                      </a:r>
                      <a:endParaRPr lang="en-ZA" sz="1700" b="1" dirty="0"/>
                    </a:p>
                  </a:txBody>
                  <a:tcPr marT="45719" marB="45719"/>
                </a:tc>
                <a:tc>
                  <a:txBody>
                    <a:bodyPr/>
                    <a:lstStyle/>
                    <a:p>
                      <a:pPr algn="r"/>
                      <a:r>
                        <a:rPr lang="en-ZA" sz="1700" dirty="0"/>
                        <a:t>(34 958)</a:t>
                      </a:r>
                      <a:endParaRPr lang="en-ZA" sz="1700" b="1" dirty="0"/>
                    </a:p>
                  </a:txBody>
                  <a:tcPr marT="45719" marB="45719"/>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700" dirty="0"/>
                        <a:t>(19 452)</a:t>
                      </a:r>
                      <a:endParaRPr lang="en-ZA" sz="1700" b="1" dirty="0"/>
                    </a:p>
                  </a:txBody>
                  <a:tcPr marT="45719" marB="45719"/>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3398283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457647" y="274588"/>
            <a:ext cx="6793260" cy="63400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Autofit/>
          </a:bodyPr>
          <a:lstStyle/>
          <a:p>
            <a:r>
              <a:rPr lang="en-ZA" altLang="en-US" sz="2400" b="1" dirty="0">
                <a:solidFill>
                  <a:schemeClr val="bg2"/>
                </a:solidFill>
                <a:ea typeface="+mn-ea"/>
              </a:rPr>
              <a:t>BALANCE SHEET</a:t>
            </a:r>
          </a:p>
        </p:txBody>
      </p:sp>
      <p:graphicFrame>
        <p:nvGraphicFramePr>
          <p:cNvPr id="4" name="Content Placeholder 3">
            <a:extLst/>
          </p:cNvPr>
          <p:cNvGraphicFramePr>
            <a:graphicFrameLocks noGrp="1"/>
          </p:cNvGraphicFramePr>
          <p:nvPr>
            <p:ph idx="1"/>
            <p:extLst>
              <p:ext uri="{D42A27DB-BD31-4B8C-83A1-F6EECF244321}">
                <p14:modId xmlns:p14="http://schemas.microsoft.com/office/powerpoint/2010/main" xmlns="" val="1298469538"/>
              </p:ext>
            </p:extLst>
          </p:nvPr>
        </p:nvGraphicFramePr>
        <p:xfrm>
          <a:off x="1" y="981150"/>
          <a:ext cx="9143999" cy="5888016"/>
        </p:xfrm>
        <a:graphic>
          <a:graphicData uri="http://schemas.openxmlformats.org/drawingml/2006/table">
            <a:tbl>
              <a:tblPr firstRow="1" bandRow="1">
                <a:tableStyleId>{8EC20E35-A176-4012-BC5E-935CFFF8708E}</a:tableStyleId>
              </a:tblPr>
              <a:tblGrid>
                <a:gridCol w="3131442">
                  <a:extLst>
                    <a:ext uri="{9D8B030D-6E8A-4147-A177-3AD203B41FA5}">
                      <a16:colId xmlns:a16="http://schemas.microsoft.com/office/drawing/2014/main" xmlns="" val="20000"/>
                    </a:ext>
                  </a:extLst>
                </a:gridCol>
                <a:gridCol w="1175558">
                  <a:extLst>
                    <a:ext uri="{9D8B030D-6E8A-4147-A177-3AD203B41FA5}">
                      <a16:colId xmlns:a16="http://schemas.microsoft.com/office/drawing/2014/main" xmlns="" val="20001"/>
                    </a:ext>
                  </a:extLst>
                </a:gridCol>
                <a:gridCol w="1170986">
                  <a:extLst>
                    <a:ext uri="{9D8B030D-6E8A-4147-A177-3AD203B41FA5}">
                      <a16:colId xmlns:a16="http://schemas.microsoft.com/office/drawing/2014/main" xmlns="" val="20002"/>
                    </a:ext>
                  </a:extLst>
                </a:gridCol>
                <a:gridCol w="1226773">
                  <a:extLst>
                    <a:ext uri="{9D8B030D-6E8A-4147-A177-3AD203B41FA5}">
                      <a16:colId xmlns:a16="http://schemas.microsoft.com/office/drawing/2014/main" xmlns="" val="20003"/>
                    </a:ext>
                  </a:extLst>
                </a:gridCol>
                <a:gridCol w="1290654">
                  <a:extLst>
                    <a:ext uri="{9D8B030D-6E8A-4147-A177-3AD203B41FA5}">
                      <a16:colId xmlns:a16="http://schemas.microsoft.com/office/drawing/2014/main" xmlns="" val="20004"/>
                    </a:ext>
                  </a:extLst>
                </a:gridCol>
                <a:gridCol w="1148586">
                  <a:extLst>
                    <a:ext uri="{9D8B030D-6E8A-4147-A177-3AD203B41FA5}">
                      <a16:colId xmlns:a16="http://schemas.microsoft.com/office/drawing/2014/main" xmlns="" val="20005"/>
                    </a:ext>
                  </a:extLst>
                </a:gridCol>
              </a:tblGrid>
              <a:tr h="733367">
                <a:tc>
                  <a:txBody>
                    <a:bodyPr/>
                    <a:lstStyle/>
                    <a:p>
                      <a:r>
                        <a:rPr lang="en-ZA" sz="1600" dirty="0"/>
                        <a:t>YEAR</a:t>
                      </a:r>
                      <a:r>
                        <a:rPr lang="en-ZA" sz="1600" baseline="0" dirty="0"/>
                        <a:t> ENDED 31 MARCH</a:t>
                      </a:r>
                      <a:endParaRPr lang="en-ZA" sz="1600" dirty="0">
                        <a:solidFill>
                          <a:schemeClr val="bg1"/>
                        </a:solidFill>
                      </a:endParaRPr>
                    </a:p>
                  </a:txBody>
                  <a:tcPr marL="91438" marR="91438" marT="45726" marB="45726"/>
                </a:tc>
                <a:tc>
                  <a:txBody>
                    <a:bodyPr/>
                    <a:lstStyle/>
                    <a:p>
                      <a:pPr algn="r"/>
                      <a:r>
                        <a:rPr lang="en-ZA" sz="1600" dirty="0" smtClean="0"/>
                        <a:t>2018/2019</a:t>
                      </a:r>
                      <a:endParaRPr lang="en-ZA" sz="1600" dirty="0"/>
                    </a:p>
                    <a:p>
                      <a:pPr algn="r"/>
                      <a:r>
                        <a:rPr lang="en-ZA" sz="1600" dirty="0" err="1"/>
                        <a:t>R’m</a:t>
                      </a:r>
                      <a:endParaRPr lang="en-ZA" sz="1600" dirty="0">
                        <a:solidFill>
                          <a:schemeClr val="bg1"/>
                        </a:solidFill>
                      </a:endParaRPr>
                    </a:p>
                  </a:txBody>
                  <a:tcPr marL="91438" marR="91438" marT="45726" marB="45726"/>
                </a:tc>
                <a:tc>
                  <a:txBody>
                    <a:bodyPr/>
                    <a:lstStyle/>
                    <a:p>
                      <a:pPr algn="r"/>
                      <a:r>
                        <a:rPr lang="en-ZA" sz="1600" dirty="0" smtClean="0"/>
                        <a:t>2017/2018</a:t>
                      </a:r>
                      <a:endParaRPr lang="en-ZA" sz="1600" dirty="0"/>
                    </a:p>
                    <a:p>
                      <a:pPr algn="r"/>
                      <a:r>
                        <a:rPr lang="en-ZA" sz="1600" dirty="0" err="1"/>
                        <a:t>R’m</a:t>
                      </a:r>
                      <a:endParaRPr lang="en-ZA" sz="1600" dirty="0">
                        <a:solidFill>
                          <a:schemeClr val="bg1"/>
                        </a:solidFill>
                      </a:endParaRPr>
                    </a:p>
                  </a:txBody>
                  <a:tcPr marL="91438" marR="91438" marT="45726" marB="45726"/>
                </a:tc>
                <a:tc>
                  <a:txBody>
                    <a:bodyPr/>
                    <a:lstStyle/>
                    <a:p>
                      <a:pPr algn="r"/>
                      <a:r>
                        <a:rPr lang="en-ZA" sz="1600" dirty="0" smtClean="0"/>
                        <a:t>2016/2017</a:t>
                      </a:r>
                      <a:endParaRPr lang="en-ZA" sz="1600" dirty="0"/>
                    </a:p>
                    <a:p>
                      <a:pPr algn="r"/>
                      <a:r>
                        <a:rPr lang="en-ZA" sz="1600" dirty="0" err="1"/>
                        <a:t>R’m</a:t>
                      </a:r>
                      <a:endParaRPr lang="en-ZA" sz="1600" dirty="0">
                        <a:solidFill>
                          <a:schemeClr val="bg1"/>
                        </a:solidFill>
                      </a:endParaRPr>
                    </a:p>
                  </a:txBody>
                  <a:tcPr marL="91438" marR="91438" marT="45726" marB="45726"/>
                </a:tc>
                <a:tc>
                  <a:txBody>
                    <a:bodyPr/>
                    <a:lstStyle/>
                    <a:p>
                      <a:pPr algn="r"/>
                      <a:r>
                        <a:rPr lang="en-ZA" sz="1600" dirty="0" smtClean="0"/>
                        <a:t>2015/2016</a:t>
                      </a:r>
                      <a:endParaRPr lang="en-ZA" sz="1600" dirty="0"/>
                    </a:p>
                    <a:p>
                      <a:pPr algn="r"/>
                      <a:r>
                        <a:rPr lang="en-ZA" sz="1600" dirty="0" err="1"/>
                        <a:t>R’m</a:t>
                      </a:r>
                      <a:endParaRPr lang="en-ZA" sz="1600" dirty="0">
                        <a:solidFill>
                          <a:schemeClr val="bg1"/>
                        </a:solidFill>
                      </a:endParaRPr>
                    </a:p>
                  </a:txBody>
                  <a:tcPr marL="91438" marR="91438" marT="45726" marB="45726"/>
                </a:tc>
                <a:tc>
                  <a:txBody>
                    <a:bodyPr/>
                    <a:lstStyle/>
                    <a:p>
                      <a:pPr algn="r"/>
                      <a:r>
                        <a:rPr lang="en-ZA" sz="1600" dirty="0" smtClean="0"/>
                        <a:t>2014/2015</a:t>
                      </a:r>
                      <a:endParaRPr lang="en-ZA" sz="1600" dirty="0"/>
                    </a:p>
                    <a:p>
                      <a:pPr algn="r"/>
                      <a:r>
                        <a:rPr lang="en-ZA" sz="1600" dirty="0" err="1"/>
                        <a:t>R’m</a:t>
                      </a:r>
                      <a:endParaRPr lang="en-ZA" sz="1600" dirty="0">
                        <a:solidFill>
                          <a:schemeClr val="bg1"/>
                        </a:solidFill>
                      </a:endParaRPr>
                    </a:p>
                  </a:txBody>
                  <a:tcPr marL="91438" marR="91438" marT="45726" marB="45726"/>
                </a:tc>
                <a:extLst>
                  <a:ext uri="{0D108BD9-81ED-4DB2-BD59-A6C34878D82A}">
                    <a16:rowId xmlns:a16="http://schemas.microsoft.com/office/drawing/2014/main" xmlns="" val="10000"/>
                  </a:ext>
                </a:extLst>
              </a:tr>
              <a:tr h="501268">
                <a:tc>
                  <a:txBody>
                    <a:bodyPr/>
                    <a:lstStyle/>
                    <a:p>
                      <a:pPr marL="342900" indent="-342900">
                        <a:buAutoNum type="arabicPeriod"/>
                      </a:pPr>
                      <a:r>
                        <a:rPr lang="en-ZA" sz="1700" dirty="0"/>
                        <a:t>ASSETS</a:t>
                      </a:r>
                      <a:endParaRPr lang="en-ZA" sz="1700" b="1" dirty="0"/>
                    </a:p>
                  </a:txBody>
                  <a:tcPr marL="91438" marR="91438" marT="45726" marB="45726"/>
                </a:tc>
                <a:tc>
                  <a:txBody>
                    <a:bodyPr/>
                    <a:lstStyle/>
                    <a:p>
                      <a:pPr algn="r"/>
                      <a:endParaRPr lang="en-ZA" sz="1700" b="1" dirty="0"/>
                    </a:p>
                  </a:txBody>
                  <a:tcPr marL="91438" marR="91438" marT="45726" marB="45726"/>
                </a:tc>
                <a:tc>
                  <a:txBody>
                    <a:bodyPr/>
                    <a:lstStyle/>
                    <a:p>
                      <a:pPr algn="r"/>
                      <a:endParaRPr lang="en-ZA" sz="1700" b="1" dirty="0"/>
                    </a:p>
                  </a:txBody>
                  <a:tcPr marL="91438" marR="91438" marT="45726" marB="45726"/>
                </a:tc>
                <a:tc>
                  <a:txBody>
                    <a:bodyPr/>
                    <a:lstStyle/>
                    <a:p>
                      <a:pPr algn="r"/>
                      <a:endParaRPr lang="en-ZA" sz="1700" b="1" dirty="0"/>
                    </a:p>
                  </a:txBody>
                  <a:tcPr marL="91438" marR="91438" marT="45726" marB="45726"/>
                </a:tc>
                <a:tc>
                  <a:txBody>
                    <a:bodyPr/>
                    <a:lstStyle/>
                    <a:p>
                      <a:pPr algn="r"/>
                      <a:endParaRPr lang="en-ZA" sz="1700" b="1" dirty="0"/>
                    </a:p>
                  </a:txBody>
                  <a:tcPr marL="91438" marR="91438" marT="45726" marB="45726"/>
                </a:tc>
                <a:tc>
                  <a:txBody>
                    <a:bodyPr/>
                    <a:lstStyle/>
                    <a:p>
                      <a:pPr algn="r"/>
                      <a:endParaRPr lang="en-ZA" sz="1700" b="1" dirty="0"/>
                    </a:p>
                  </a:txBody>
                  <a:tcPr marL="91438" marR="91438" marT="45726" marB="45726"/>
                </a:tc>
                <a:extLst>
                  <a:ext uri="{0D108BD9-81ED-4DB2-BD59-A6C34878D82A}">
                    <a16:rowId xmlns:a16="http://schemas.microsoft.com/office/drawing/2014/main" xmlns="" val="10001"/>
                  </a:ext>
                </a:extLst>
              </a:tr>
              <a:tr h="501268">
                <a:tc>
                  <a:txBody>
                    <a:bodyPr/>
                    <a:lstStyle/>
                    <a:p>
                      <a:r>
                        <a:rPr lang="en-ZA" sz="1700" dirty="0"/>
                        <a:t>1.1 Current Assets</a:t>
                      </a:r>
                    </a:p>
                  </a:txBody>
                  <a:tcPr marL="91438" marR="91438" marT="45726" marB="45726"/>
                </a:tc>
                <a:tc>
                  <a:txBody>
                    <a:bodyPr/>
                    <a:lstStyle/>
                    <a:p>
                      <a:pPr algn="r"/>
                      <a:r>
                        <a:rPr lang="en-ZA" sz="1700" dirty="0"/>
                        <a:t>10 947</a:t>
                      </a:r>
                    </a:p>
                  </a:txBody>
                  <a:tcPr marL="91438" marR="91438" marT="45726" marB="45726"/>
                </a:tc>
                <a:tc>
                  <a:txBody>
                    <a:bodyPr/>
                    <a:lstStyle/>
                    <a:p>
                      <a:pPr algn="r"/>
                      <a:r>
                        <a:rPr lang="en-ZA" sz="1700" dirty="0"/>
                        <a:t>9 563</a:t>
                      </a:r>
                    </a:p>
                  </a:txBody>
                  <a:tcPr marL="91438" marR="91438" marT="45726" marB="45726"/>
                </a:tc>
                <a:tc>
                  <a:txBody>
                    <a:bodyPr/>
                    <a:lstStyle/>
                    <a:p>
                      <a:pPr algn="r"/>
                      <a:r>
                        <a:rPr lang="en-ZA" sz="1700" dirty="0"/>
                        <a:t>8 982</a:t>
                      </a:r>
                    </a:p>
                  </a:txBody>
                  <a:tcPr marL="91438" marR="91438" marT="45726" marB="45726"/>
                </a:tc>
                <a:tc>
                  <a:txBody>
                    <a:bodyPr/>
                    <a:lstStyle/>
                    <a:p>
                      <a:pPr algn="r"/>
                      <a:r>
                        <a:rPr lang="en-ZA" sz="1700" dirty="0"/>
                        <a:t>9 569</a:t>
                      </a:r>
                    </a:p>
                  </a:txBody>
                  <a:tcPr marL="91438" marR="91438" marT="45726" marB="45726"/>
                </a:tc>
                <a:tc>
                  <a:txBody>
                    <a:bodyPr/>
                    <a:lstStyle/>
                    <a:p>
                      <a:pPr algn="r"/>
                      <a:r>
                        <a:rPr lang="en-ZA" sz="1700" dirty="0"/>
                        <a:t>7 085</a:t>
                      </a:r>
                    </a:p>
                  </a:txBody>
                  <a:tcPr marL="91438" marR="91438" marT="45726" marB="45726"/>
                </a:tc>
                <a:extLst>
                  <a:ext uri="{0D108BD9-81ED-4DB2-BD59-A6C34878D82A}">
                    <a16:rowId xmlns:a16="http://schemas.microsoft.com/office/drawing/2014/main" xmlns="" val="10002"/>
                  </a:ext>
                </a:extLst>
              </a:tr>
              <a:tr h="501268">
                <a:tc>
                  <a:txBody>
                    <a:bodyPr/>
                    <a:lstStyle/>
                    <a:p>
                      <a:r>
                        <a:rPr lang="en-ZA" sz="1700" dirty="0"/>
                        <a:t>1.2 Non-Current Assets</a:t>
                      </a:r>
                    </a:p>
                  </a:txBody>
                  <a:tcPr marL="91438" marR="91438" marT="45726" marB="45726"/>
                </a:tc>
                <a:tc>
                  <a:txBody>
                    <a:bodyPr/>
                    <a:lstStyle/>
                    <a:p>
                      <a:pPr algn="r"/>
                      <a:r>
                        <a:rPr lang="en-ZA" sz="1700" dirty="0"/>
                        <a:t>273</a:t>
                      </a:r>
                    </a:p>
                  </a:txBody>
                  <a:tcPr marL="91438" marR="91438" marT="45726" marB="45726"/>
                </a:tc>
                <a:tc>
                  <a:txBody>
                    <a:bodyPr/>
                    <a:lstStyle/>
                    <a:p>
                      <a:pPr algn="r"/>
                      <a:r>
                        <a:rPr lang="en-ZA" sz="1700" dirty="0"/>
                        <a:t>243</a:t>
                      </a:r>
                    </a:p>
                  </a:txBody>
                  <a:tcPr marL="91438" marR="91438" marT="45726" marB="45726"/>
                </a:tc>
                <a:tc>
                  <a:txBody>
                    <a:bodyPr/>
                    <a:lstStyle/>
                    <a:p>
                      <a:pPr algn="r"/>
                      <a:r>
                        <a:rPr lang="en-ZA" sz="1700" dirty="0"/>
                        <a:t>216</a:t>
                      </a:r>
                    </a:p>
                  </a:txBody>
                  <a:tcPr marL="91438" marR="91438" marT="45726" marB="45726"/>
                </a:tc>
                <a:tc>
                  <a:txBody>
                    <a:bodyPr/>
                    <a:lstStyle/>
                    <a:p>
                      <a:pPr algn="r"/>
                      <a:r>
                        <a:rPr lang="en-ZA" sz="1700" dirty="0"/>
                        <a:t>227</a:t>
                      </a:r>
                    </a:p>
                  </a:txBody>
                  <a:tcPr marL="91438" marR="91438" marT="45726" marB="45726"/>
                </a:tc>
                <a:tc>
                  <a:txBody>
                    <a:bodyPr/>
                    <a:lstStyle/>
                    <a:p>
                      <a:pPr algn="r"/>
                      <a:r>
                        <a:rPr lang="en-ZA" sz="1700" dirty="0"/>
                        <a:t>282</a:t>
                      </a:r>
                    </a:p>
                  </a:txBody>
                  <a:tcPr marL="91438" marR="91438" marT="45726" marB="45726"/>
                </a:tc>
                <a:extLst>
                  <a:ext uri="{0D108BD9-81ED-4DB2-BD59-A6C34878D82A}">
                    <a16:rowId xmlns:a16="http://schemas.microsoft.com/office/drawing/2014/main" xmlns="" val="10003"/>
                  </a:ext>
                </a:extLst>
              </a:tr>
              <a:tr h="501268">
                <a:tc>
                  <a:txBody>
                    <a:bodyPr/>
                    <a:lstStyle/>
                    <a:p>
                      <a:pPr marL="0" indent="0">
                        <a:buNone/>
                      </a:pPr>
                      <a:r>
                        <a:rPr lang="en-ZA" sz="1700" dirty="0"/>
                        <a:t>Total Assets</a:t>
                      </a:r>
                      <a:endParaRPr lang="en-ZA" sz="1700" b="1" dirty="0"/>
                    </a:p>
                  </a:txBody>
                  <a:tcPr marL="91438" marR="91438" marT="45726" marB="45726"/>
                </a:tc>
                <a:tc>
                  <a:txBody>
                    <a:bodyPr/>
                    <a:lstStyle/>
                    <a:p>
                      <a:pPr algn="r"/>
                      <a:r>
                        <a:rPr lang="en-ZA" sz="1700" dirty="0"/>
                        <a:t>11 220</a:t>
                      </a:r>
                      <a:endParaRPr lang="en-ZA" sz="1700" b="1" dirty="0"/>
                    </a:p>
                  </a:txBody>
                  <a:tcPr marL="91438" marR="91438" marT="45726" marB="45726"/>
                </a:tc>
                <a:tc>
                  <a:txBody>
                    <a:bodyPr/>
                    <a:lstStyle/>
                    <a:p>
                      <a:pPr algn="r"/>
                      <a:r>
                        <a:rPr lang="en-ZA" sz="1700" dirty="0"/>
                        <a:t>9</a:t>
                      </a:r>
                      <a:r>
                        <a:rPr lang="en-ZA" sz="1700" baseline="0" dirty="0"/>
                        <a:t> 806</a:t>
                      </a:r>
                      <a:endParaRPr lang="en-ZA" sz="1700" b="1" dirty="0"/>
                    </a:p>
                  </a:txBody>
                  <a:tcPr marL="91438" marR="91438" marT="45726" marB="45726"/>
                </a:tc>
                <a:tc>
                  <a:txBody>
                    <a:bodyPr/>
                    <a:lstStyle/>
                    <a:p>
                      <a:pPr algn="r"/>
                      <a:r>
                        <a:rPr lang="en-ZA" sz="1700" dirty="0"/>
                        <a:t>9 198</a:t>
                      </a:r>
                      <a:endParaRPr lang="en-ZA" sz="1700" b="1" dirty="0"/>
                    </a:p>
                  </a:txBody>
                  <a:tcPr marL="91438" marR="91438" marT="45726" marB="45726"/>
                </a:tc>
                <a:tc>
                  <a:txBody>
                    <a:bodyPr/>
                    <a:lstStyle/>
                    <a:p>
                      <a:pPr algn="r"/>
                      <a:r>
                        <a:rPr lang="en-ZA" sz="1700" dirty="0"/>
                        <a:t>9 796</a:t>
                      </a:r>
                      <a:endParaRPr lang="en-ZA" sz="1700" b="1" dirty="0"/>
                    </a:p>
                  </a:txBody>
                  <a:tcPr marL="91438" marR="91438" marT="45726" marB="45726"/>
                </a:tc>
                <a:tc>
                  <a:txBody>
                    <a:bodyPr/>
                    <a:lstStyle/>
                    <a:p>
                      <a:pPr algn="r"/>
                      <a:r>
                        <a:rPr lang="en-ZA" sz="1700" dirty="0"/>
                        <a:t>7 367</a:t>
                      </a:r>
                      <a:endParaRPr lang="en-ZA" sz="1700" b="1" dirty="0"/>
                    </a:p>
                  </a:txBody>
                  <a:tcPr marL="91438" marR="91438" marT="45726" marB="45726"/>
                </a:tc>
                <a:extLst>
                  <a:ext uri="{0D108BD9-81ED-4DB2-BD59-A6C34878D82A}">
                    <a16:rowId xmlns:a16="http://schemas.microsoft.com/office/drawing/2014/main" xmlns="" val="10004"/>
                  </a:ext>
                </a:extLst>
              </a:tr>
              <a:tr h="370063">
                <a:tc>
                  <a:txBody>
                    <a:bodyPr/>
                    <a:lstStyle/>
                    <a:p>
                      <a:pPr marL="0" indent="0">
                        <a:buNone/>
                      </a:pPr>
                      <a:endParaRPr lang="en-ZA" sz="1700" b="1" dirty="0"/>
                    </a:p>
                  </a:txBody>
                  <a:tcPr marL="91438" marR="91438" marT="45726" marB="45726"/>
                </a:tc>
                <a:tc>
                  <a:txBody>
                    <a:bodyPr/>
                    <a:lstStyle/>
                    <a:p>
                      <a:pPr algn="r"/>
                      <a:endParaRPr lang="en-ZA" sz="1700" dirty="0"/>
                    </a:p>
                  </a:txBody>
                  <a:tcPr marL="91438" marR="91438" marT="45726" marB="45726"/>
                </a:tc>
                <a:tc>
                  <a:txBody>
                    <a:bodyPr/>
                    <a:lstStyle/>
                    <a:p>
                      <a:pPr algn="r"/>
                      <a:endParaRPr lang="en-ZA" sz="1700" dirty="0"/>
                    </a:p>
                  </a:txBody>
                  <a:tcPr marL="91438" marR="91438" marT="45726" marB="45726"/>
                </a:tc>
                <a:tc>
                  <a:txBody>
                    <a:bodyPr/>
                    <a:lstStyle/>
                    <a:p>
                      <a:pPr algn="r"/>
                      <a:endParaRPr lang="en-ZA" sz="1700" b="1" dirty="0"/>
                    </a:p>
                  </a:txBody>
                  <a:tcPr marL="91438" marR="91438" marT="45726" marB="45726"/>
                </a:tc>
                <a:tc>
                  <a:txBody>
                    <a:bodyPr/>
                    <a:lstStyle/>
                    <a:p>
                      <a:pPr algn="r"/>
                      <a:endParaRPr lang="en-ZA" sz="1700" b="1" dirty="0"/>
                    </a:p>
                  </a:txBody>
                  <a:tcPr marL="91438" marR="91438" marT="45726" marB="45726"/>
                </a:tc>
                <a:tc>
                  <a:txBody>
                    <a:bodyPr/>
                    <a:lstStyle/>
                    <a:p>
                      <a:pPr algn="r"/>
                      <a:endParaRPr lang="en-ZA" sz="1700" b="1" dirty="0"/>
                    </a:p>
                  </a:txBody>
                  <a:tcPr marL="91438" marR="91438" marT="45726" marB="45726"/>
                </a:tc>
                <a:extLst>
                  <a:ext uri="{0D108BD9-81ED-4DB2-BD59-A6C34878D82A}">
                    <a16:rowId xmlns:a16="http://schemas.microsoft.com/office/drawing/2014/main" xmlns="" val="10005"/>
                  </a:ext>
                </a:extLst>
              </a:tr>
              <a:tr h="648721">
                <a:tc>
                  <a:txBody>
                    <a:bodyPr/>
                    <a:lstStyle/>
                    <a:p>
                      <a:pPr marL="0" indent="0">
                        <a:buNone/>
                      </a:pPr>
                      <a:r>
                        <a:rPr lang="en-ZA" sz="1700" dirty="0"/>
                        <a:t>2. LIABILITIES AND RESERVES</a:t>
                      </a:r>
                      <a:endParaRPr lang="en-ZA" sz="1700" b="1" dirty="0"/>
                    </a:p>
                  </a:txBody>
                  <a:tcPr marL="91438" marR="91438" marT="45726" marB="45726"/>
                </a:tc>
                <a:tc>
                  <a:txBody>
                    <a:bodyPr/>
                    <a:lstStyle/>
                    <a:p>
                      <a:pPr algn="r"/>
                      <a:endParaRPr lang="en-ZA" sz="1700" dirty="0"/>
                    </a:p>
                  </a:txBody>
                  <a:tcPr marL="91438" marR="91438" marT="45726" marB="45726"/>
                </a:tc>
                <a:tc>
                  <a:txBody>
                    <a:bodyPr/>
                    <a:lstStyle/>
                    <a:p>
                      <a:pPr algn="r"/>
                      <a:endParaRPr lang="en-ZA" sz="1700" dirty="0"/>
                    </a:p>
                  </a:txBody>
                  <a:tcPr marL="91438" marR="91438" marT="45726" marB="45726"/>
                </a:tc>
                <a:tc>
                  <a:txBody>
                    <a:bodyPr/>
                    <a:lstStyle/>
                    <a:p>
                      <a:pPr algn="r"/>
                      <a:endParaRPr lang="en-ZA" sz="1700" b="1" dirty="0"/>
                    </a:p>
                  </a:txBody>
                  <a:tcPr marL="91438" marR="91438" marT="45726" marB="45726"/>
                </a:tc>
                <a:tc>
                  <a:txBody>
                    <a:bodyPr/>
                    <a:lstStyle/>
                    <a:p>
                      <a:pPr algn="r"/>
                      <a:endParaRPr lang="en-ZA" sz="1700" b="1" dirty="0"/>
                    </a:p>
                  </a:txBody>
                  <a:tcPr marL="91438" marR="91438" marT="45726" marB="45726"/>
                </a:tc>
                <a:tc>
                  <a:txBody>
                    <a:bodyPr/>
                    <a:lstStyle/>
                    <a:p>
                      <a:pPr algn="r"/>
                      <a:endParaRPr lang="en-ZA" sz="1700" b="1" dirty="0"/>
                    </a:p>
                  </a:txBody>
                  <a:tcPr marL="91438" marR="91438" marT="45726" marB="45726"/>
                </a:tc>
                <a:extLst>
                  <a:ext uri="{0D108BD9-81ED-4DB2-BD59-A6C34878D82A}">
                    <a16:rowId xmlns:a16="http://schemas.microsoft.com/office/drawing/2014/main" xmlns="" val="10006"/>
                  </a:ext>
                </a:extLst>
              </a:tr>
              <a:tr h="501268">
                <a:tc>
                  <a:txBody>
                    <a:bodyPr/>
                    <a:lstStyle/>
                    <a:p>
                      <a:r>
                        <a:rPr lang="en-ZA" sz="1700" dirty="0"/>
                        <a:t>2.1 Current Liabilities</a:t>
                      </a:r>
                    </a:p>
                  </a:txBody>
                  <a:tcPr marL="91438" marR="91438" marT="45726" marB="45726"/>
                </a:tc>
                <a:tc>
                  <a:txBody>
                    <a:bodyPr/>
                    <a:lstStyle/>
                    <a:p>
                      <a:pPr algn="r"/>
                      <a:r>
                        <a:rPr lang="en-ZA" sz="1700" dirty="0"/>
                        <a:t>41 981</a:t>
                      </a:r>
                    </a:p>
                  </a:txBody>
                  <a:tcPr marL="91438" marR="91438" marT="45726" marB="45726"/>
                </a:tc>
                <a:tc>
                  <a:txBody>
                    <a:bodyPr/>
                    <a:lstStyle/>
                    <a:p>
                      <a:pPr algn="r"/>
                      <a:r>
                        <a:rPr lang="en-ZA" sz="1700" dirty="0"/>
                        <a:t>39</a:t>
                      </a:r>
                      <a:r>
                        <a:rPr lang="en-ZA" sz="1700" baseline="0" dirty="0"/>
                        <a:t> 045</a:t>
                      </a:r>
                      <a:endParaRPr lang="en-ZA" sz="1700" dirty="0"/>
                    </a:p>
                  </a:txBody>
                  <a:tcPr marL="91438" marR="91438" marT="45726" marB="45726"/>
                </a:tc>
                <a:tc>
                  <a:txBody>
                    <a:bodyPr/>
                    <a:lstStyle/>
                    <a:p>
                      <a:pPr algn="r"/>
                      <a:r>
                        <a:rPr lang="en-ZA" sz="1700" dirty="0"/>
                        <a:t>35 299</a:t>
                      </a:r>
                    </a:p>
                  </a:txBody>
                  <a:tcPr marL="91438" marR="91438" marT="45726" marB="45726"/>
                </a:tc>
                <a:tc>
                  <a:txBody>
                    <a:bodyPr/>
                    <a:lstStyle/>
                    <a:p>
                      <a:pPr algn="r"/>
                      <a:r>
                        <a:rPr lang="en-ZA" sz="1700" dirty="0"/>
                        <a:t>47 486</a:t>
                      </a:r>
                    </a:p>
                  </a:txBody>
                  <a:tcPr marL="91438" marR="91438" marT="45726" marB="45726"/>
                </a:tc>
                <a:tc>
                  <a:txBody>
                    <a:bodyPr/>
                    <a:lstStyle/>
                    <a:p>
                      <a:pPr algn="r"/>
                      <a:r>
                        <a:rPr lang="en-ZA" sz="1700" dirty="0"/>
                        <a:t>35 586</a:t>
                      </a:r>
                    </a:p>
                  </a:txBody>
                  <a:tcPr marL="91438" marR="91438" marT="45726" marB="45726"/>
                </a:tc>
                <a:extLst>
                  <a:ext uri="{0D108BD9-81ED-4DB2-BD59-A6C34878D82A}">
                    <a16:rowId xmlns:a16="http://schemas.microsoft.com/office/drawing/2014/main" xmlns="" val="10007"/>
                  </a:ext>
                </a:extLst>
              </a:tr>
              <a:tr h="501268">
                <a:tc>
                  <a:txBody>
                    <a:bodyPr/>
                    <a:lstStyle/>
                    <a:p>
                      <a:r>
                        <a:rPr lang="en-ZA" sz="1700" dirty="0"/>
                        <a:t>2.2 Non-Current Liabilities</a:t>
                      </a:r>
                    </a:p>
                  </a:txBody>
                  <a:tcPr marL="91438" marR="91438" marT="45726" marB="45726"/>
                </a:tc>
                <a:tc>
                  <a:txBody>
                    <a:bodyPr/>
                    <a:lstStyle/>
                    <a:p>
                      <a:pPr algn="r"/>
                      <a:r>
                        <a:rPr lang="en-ZA" sz="1700" dirty="0"/>
                        <a:t>231 354</a:t>
                      </a:r>
                    </a:p>
                  </a:txBody>
                  <a:tcPr marL="91438" marR="91438" marT="45726" marB="45726"/>
                </a:tc>
                <a:tc>
                  <a:txBody>
                    <a:bodyPr/>
                    <a:lstStyle/>
                    <a:p>
                      <a:pPr algn="r"/>
                      <a:r>
                        <a:rPr lang="en-ZA" sz="1700" dirty="0"/>
                        <a:t>177</a:t>
                      </a:r>
                      <a:r>
                        <a:rPr lang="en-ZA" sz="1700" baseline="0" dirty="0"/>
                        <a:t> 102</a:t>
                      </a:r>
                      <a:endParaRPr lang="en-ZA" sz="1700" dirty="0"/>
                    </a:p>
                  </a:txBody>
                  <a:tcPr marL="91438" marR="91438" marT="45726" marB="45726"/>
                </a:tc>
                <a:tc>
                  <a:txBody>
                    <a:bodyPr/>
                    <a:lstStyle/>
                    <a:p>
                      <a:pPr algn="r"/>
                      <a:r>
                        <a:rPr lang="en-ZA" sz="1700" dirty="0"/>
                        <a:t>153 892</a:t>
                      </a:r>
                    </a:p>
                  </a:txBody>
                  <a:tcPr marL="91438" marR="91438" marT="45726" marB="45726"/>
                </a:tc>
                <a:tc>
                  <a:txBody>
                    <a:bodyPr/>
                    <a:lstStyle/>
                    <a:p>
                      <a:pPr algn="r"/>
                      <a:r>
                        <a:rPr lang="en-ZA" sz="1700" dirty="0"/>
                        <a:t>107 562</a:t>
                      </a:r>
                    </a:p>
                  </a:txBody>
                  <a:tcPr marL="91438" marR="91438" marT="45726" marB="45726"/>
                </a:tc>
                <a:tc>
                  <a:txBody>
                    <a:bodyPr/>
                    <a:lstStyle/>
                    <a:p>
                      <a:pPr algn="r"/>
                      <a:r>
                        <a:rPr lang="en-ZA" sz="1700" dirty="0"/>
                        <a:t>82 028</a:t>
                      </a:r>
                    </a:p>
                  </a:txBody>
                  <a:tcPr marL="91438" marR="91438" marT="45726" marB="45726"/>
                </a:tc>
                <a:extLst>
                  <a:ext uri="{0D108BD9-81ED-4DB2-BD59-A6C34878D82A}">
                    <a16:rowId xmlns:a16="http://schemas.microsoft.com/office/drawing/2014/main" xmlns="" val="10008"/>
                  </a:ext>
                </a:extLst>
              </a:tr>
              <a:tr h="479536">
                <a:tc>
                  <a:txBody>
                    <a:bodyPr/>
                    <a:lstStyle/>
                    <a:p>
                      <a:r>
                        <a:rPr lang="en-ZA" sz="1700" dirty="0"/>
                        <a:t>2.3 Reserves</a:t>
                      </a:r>
                    </a:p>
                  </a:txBody>
                  <a:tcPr marL="91438" marR="91438" marT="45726" marB="45726"/>
                </a:tc>
                <a:tc>
                  <a:txBody>
                    <a:bodyPr/>
                    <a:lstStyle/>
                    <a:p>
                      <a:pPr algn="r"/>
                      <a:r>
                        <a:rPr lang="en-ZA" sz="1700" dirty="0"/>
                        <a:t>(262 115)</a:t>
                      </a:r>
                    </a:p>
                  </a:txBody>
                  <a:tcPr marL="91438" marR="91438" marT="45726" marB="45726"/>
                </a:tc>
                <a:tc>
                  <a:txBody>
                    <a:bodyPr/>
                    <a:lstStyle/>
                    <a:p>
                      <a:pPr algn="r"/>
                      <a:r>
                        <a:rPr lang="en-ZA" sz="1700" dirty="0"/>
                        <a:t>(206</a:t>
                      </a:r>
                      <a:r>
                        <a:rPr lang="en-ZA" sz="1700" baseline="0" dirty="0"/>
                        <a:t> 341</a:t>
                      </a:r>
                      <a:r>
                        <a:rPr lang="en-ZA" sz="1700" dirty="0"/>
                        <a:t>)</a:t>
                      </a:r>
                    </a:p>
                  </a:txBody>
                  <a:tcPr marL="91438" marR="91438" marT="45726" marB="45726"/>
                </a:tc>
                <a:tc>
                  <a:txBody>
                    <a:bodyPr/>
                    <a:lstStyle/>
                    <a:p>
                      <a:pPr algn="r"/>
                      <a:r>
                        <a:rPr lang="en-ZA" sz="1700" dirty="0"/>
                        <a:t>(179 993)</a:t>
                      </a:r>
                    </a:p>
                  </a:txBody>
                  <a:tcPr marL="91438" marR="91438" marT="45726" marB="45726"/>
                </a:tc>
                <a:tc>
                  <a:txBody>
                    <a:bodyPr/>
                    <a:lstStyle/>
                    <a:p>
                      <a:pPr algn="r"/>
                      <a:r>
                        <a:rPr lang="en-ZA" sz="1700" dirty="0"/>
                        <a:t>(145  252)</a:t>
                      </a:r>
                    </a:p>
                  </a:txBody>
                  <a:tcPr marL="91438" marR="91438" marT="45726" marB="45726"/>
                </a:tc>
                <a:tc>
                  <a:txBody>
                    <a:bodyPr/>
                    <a:lstStyle/>
                    <a:p>
                      <a:pPr algn="r"/>
                      <a:r>
                        <a:rPr lang="en-ZA" sz="1700" dirty="0"/>
                        <a:t>(110 247)</a:t>
                      </a:r>
                    </a:p>
                  </a:txBody>
                  <a:tcPr marL="91438" marR="91438" marT="45726" marB="45726"/>
                </a:tc>
                <a:extLst>
                  <a:ext uri="{0D108BD9-81ED-4DB2-BD59-A6C34878D82A}">
                    <a16:rowId xmlns:a16="http://schemas.microsoft.com/office/drawing/2014/main" xmlns="" val="10009"/>
                  </a:ext>
                </a:extLst>
              </a:tr>
              <a:tr h="648721">
                <a:tc>
                  <a:txBody>
                    <a:bodyPr/>
                    <a:lstStyle/>
                    <a:p>
                      <a:r>
                        <a:rPr lang="en-ZA" sz="1700" dirty="0"/>
                        <a:t>Total Liabilities and Reserves</a:t>
                      </a:r>
                      <a:endParaRPr lang="en-ZA" sz="1700" b="1" dirty="0"/>
                    </a:p>
                  </a:txBody>
                  <a:tcPr marL="91438" marR="91438" marT="45726" marB="45726"/>
                </a:tc>
                <a:tc>
                  <a:txBody>
                    <a:bodyPr/>
                    <a:lstStyle/>
                    <a:p>
                      <a:pPr algn="r"/>
                      <a:r>
                        <a:rPr lang="en-ZA" sz="1700" dirty="0"/>
                        <a:t>11 220</a:t>
                      </a:r>
                      <a:endParaRPr lang="en-ZA" sz="1700" b="1" dirty="0"/>
                    </a:p>
                  </a:txBody>
                  <a:tcPr marL="91438" marR="91438" marT="45726" marB="45726"/>
                </a:tc>
                <a:tc>
                  <a:txBody>
                    <a:bodyPr/>
                    <a:lstStyle/>
                    <a:p>
                      <a:pPr algn="r"/>
                      <a:r>
                        <a:rPr lang="en-ZA" sz="1700" dirty="0"/>
                        <a:t>9</a:t>
                      </a:r>
                      <a:r>
                        <a:rPr lang="en-ZA" sz="1700" baseline="0" dirty="0"/>
                        <a:t> 806</a:t>
                      </a:r>
                      <a:endParaRPr lang="en-ZA" sz="1700" b="1" dirty="0"/>
                    </a:p>
                  </a:txBody>
                  <a:tcPr marL="91438" marR="91438" marT="45726" marB="45726"/>
                </a:tc>
                <a:tc>
                  <a:txBody>
                    <a:bodyPr/>
                    <a:lstStyle/>
                    <a:p>
                      <a:pPr algn="r"/>
                      <a:r>
                        <a:rPr lang="en-ZA" sz="1700" dirty="0"/>
                        <a:t>9 198</a:t>
                      </a:r>
                      <a:endParaRPr lang="en-ZA" sz="1700" b="1" dirty="0"/>
                    </a:p>
                  </a:txBody>
                  <a:tcPr marL="91438" marR="91438" marT="45726" marB="45726"/>
                </a:tc>
                <a:tc>
                  <a:txBody>
                    <a:bodyPr/>
                    <a:lstStyle/>
                    <a:p>
                      <a:pPr algn="r"/>
                      <a:r>
                        <a:rPr lang="en-ZA" sz="1700" dirty="0"/>
                        <a:t>9 796</a:t>
                      </a:r>
                      <a:endParaRPr lang="en-ZA" sz="1700" b="1" dirty="0"/>
                    </a:p>
                  </a:txBody>
                  <a:tcPr marL="91438" marR="91438" marT="45726" marB="45726"/>
                </a:tc>
                <a:tc>
                  <a:txBody>
                    <a:bodyPr/>
                    <a:lstStyle/>
                    <a:p>
                      <a:pPr algn="r"/>
                      <a:r>
                        <a:rPr lang="en-ZA" sz="1700" dirty="0"/>
                        <a:t>7 367</a:t>
                      </a:r>
                      <a:endParaRPr lang="en-ZA" sz="1700" b="1" dirty="0"/>
                    </a:p>
                  </a:txBody>
                  <a:tcPr marL="91438" marR="91438" marT="45726" marB="45726"/>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872063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bwMode="auto">
          <a:xfrm>
            <a:off x="0" y="0"/>
            <a:ext cx="9144000" cy="6931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en-ZA" altLang="en-US" sz="2400" b="1" dirty="0">
                <a:solidFill>
                  <a:schemeClr val="bg2"/>
                </a:solidFill>
                <a:ea typeface="+mn-ea"/>
              </a:rPr>
              <a:t>CASH  FLOW STATEMENT</a:t>
            </a:r>
          </a:p>
        </p:txBody>
      </p:sp>
      <p:graphicFrame>
        <p:nvGraphicFramePr>
          <p:cNvPr id="4" name="Content Placeholder 3">
            <a:extLst/>
          </p:cNvPr>
          <p:cNvGraphicFramePr>
            <a:graphicFrameLocks noGrp="1"/>
          </p:cNvGraphicFramePr>
          <p:nvPr>
            <p:ph idx="4294967295"/>
            <p:extLst>
              <p:ext uri="{D42A27DB-BD31-4B8C-83A1-F6EECF244321}">
                <p14:modId xmlns:p14="http://schemas.microsoft.com/office/powerpoint/2010/main" xmlns="" val="2871536264"/>
              </p:ext>
            </p:extLst>
          </p:nvPr>
        </p:nvGraphicFramePr>
        <p:xfrm>
          <a:off x="1" y="978918"/>
          <a:ext cx="9143999" cy="5542449"/>
        </p:xfrm>
        <a:graphic>
          <a:graphicData uri="http://schemas.openxmlformats.org/drawingml/2006/table">
            <a:tbl>
              <a:tblPr firstRow="1" bandRow="1">
                <a:tableStyleId>{8EC20E35-A176-4012-BC5E-935CFFF8708E}</a:tableStyleId>
              </a:tblPr>
              <a:tblGrid>
                <a:gridCol w="3130061">
                  <a:extLst>
                    <a:ext uri="{9D8B030D-6E8A-4147-A177-3AD203B41FA5}">
                      <a16:colId xmlns:a16="http://schemas.microsoft.com/office/drawing/2014/main" xmlns="" val="20000"/>
                    </a:ext>
                  </a:extLst>
                </a:gridCol>
                <a:gridCol w="1254369">
                  <a:extLst>
                    <a:ext uri="{9D8B030D-6E8A-4147-A177-3AD203B41FA5}">
                      <a16:colId xmlns:a16="http://schemas.microsoft.com/office/drawing/2014/main" xmlns="" val="20001"/>
                    </a:ext>
                  </a:extLst>
                </a:gridCol>
                <a:gridCol w="1207477">
                  <a:extLst>
                    <a:ext uri="{9D8B030D-6E8A-4147-A177-3AD203B41FA5}">
                      <a16:colId xmlns:a16="http://schemas.microsoft.com/office/drawing/2014/main" xmlns="" val="20002"/>
                    </a:ext>
                  </a:extLst>
                </a:gridCol>
                <a:gridCol w="1172307">
                  <a:extLst>
                    <a:ext uri="{9D8B030D-6E8A-4147-A177-3AD203B41FA5}">
                      <a16:colId xmlns:a16="http://schemas.microsoft.com/office/drawing/2014/main" xmlns="" val="20003"/>
                    </a:ext>
                  </a:extLst>
                </a:gridCol>
                <a:gridCol w="1172308">
                  <a:extLst>
                    <a:ext uri="{9D8B030D-6E8A-4147-A177-3AD203B41FA5}">
                      <a16:colId xmlns:a16="http://schemas.microsoft.com/office/drawing/2014/main" xmlns="" val="20004"/>
                    </a:ext>
                  </a:extLst>
                </a:gridCol>
                <a:gridCol w="1207477">
                  <a:extLst>
                    <a:ext uri="{9D8B030D-6E8A-4147-A177-3AD203B41FA5}">
                      <a16:colId xmlns:a16="http://schemas.microsoft.com/office/drawing/2014/main" xmlns="" val="20005"/>
                    </a:ext>
                  </a:extLst>
                </a:gridCol>
              </a:tblGrid>
              <a:tr h="1003473">
                <a:tc>
                  <a:txBody>
                    <a:bodyPr/>
                    <a:lstStyle/>
                    <a:p>
                      <a:r>
                        <a:rPr lang="en-ZA" sz="1700" dirty="0"/>
                        <a:t>FINANCIAL PERIOD ENDED</a:t>
                      </a:r>
                      <a:r>
                        <a:rPr lang="en-ZA" sz="1700" baseline="0" dirty="0"/>
                        <a:t> </a:t>
                      </a:r>
                    </a:p>
                    <a:p>
                      <a:r>
                        <a:rPr lang="en-ZA" sz="1700" baseline="0" dirty="0"/>
                        <a:t>31 MARCH</a:t>
                      </a:r>
                      <a:endParaRPr lang="en-ZA" sz="1700" dirty="0">
                        <a:solidFill>
                          <a:schemeClr val="bg1"/>
                        </a:solidFill>
                      </a:endParaRPr>
                    </a:p>
                  </a:txBody>
                  <a:tcPr marT="45712" marB="45712"/>
                </a:tc>
                <a:tc>
                  <a:txBody>
                    <a:bodyPr/>
                    <a:lstStyle/>
                    <a:p>
                      <a:pPr algn="r"/>
                      <a:endParaRPr lang="en-ZA" sz="1700" dirty="0"/>
                    </a:p>
                    <a:p>
                      <a:pPr algn="r"/>
                      <a:r>
                        <a:rPr lang="en-ZA" sz="1700" dirty="0" smtClean="0"/>
                        <a:t>2018/2019</a:t>
                      </a:r>
                      <a:endParaRPr lang="en-ZA" sz="1700" dirty="0"/>
                    </a:p>
                    <a:p>
                      <a:pPr algn="r"/>
                      <a:r>
                        <a:rPr lang="en-ZA" sz="1700" dirty="0" err="1"/>
                        <a:t>R’m</a:t>
                      </a:r>
                      <a:endParaRPr lang="en-ZA" sz="1700" dirty="0">
                        <a:solidFill>
                          <a:schemeClr val="bg1"/>
                        </a:solidFill>
                      </a:endParaRPr>
                    </a:p>
                  </a:txBody>
                  <a:tcPr marT="45712" marB="45712"/>
                </a:tc>
                <a:tc>
                  <a:txBody>
                    <a:bodyPr/>
                    <a:lstStyle/>
                    <a:p>
                      <a:pPr algn="r"/>
                      <a:endParaRPr lang="en-ZA" sz="1700" dirty="0"/>
                    </a:p>
                    <a:p>
                      <a:pPr algn="r"/>
                      <a:r>
                        <a:rPr lang="en-ZA" sz="1700" dirty="0" smtClean="0"/>
                        <a:t>2017/2018</a:t>
                      </a:r>
                      <a:endParaRPr lang="en-ZA" sz="1700" dirty="0"/>
                    </a:p>
                    <a:p>
                      <a:pPr algn="r"/>
                      <a:r>
                        <a:rPr lang="en-ZA" sz="1700" dirty="0" err="1"/>
                        <a:t>R’m</a:t>
                      </a:r>
                      <a:endParaRPr lang="en-ZA" sz="1700" dirty="0">
                        <a:solidFill>
                          <a:schemeClr val="bg1"/>
                        </a:solidFill>
                      </a:endParaRPr>
                    </a:p>
                  </a:txBody>
                  <a:tcPr marT="45712" marB="45712"/>
                </a:tc>
                <a:tc>
                  <a:txBody>
                    <a:bodyPr/>
                    <a:lstStyle/>
                    <a:p>
                      <a:pPr algn="r"/>
                      <a:endParaRPr lang="en-ZA" sz="1700" dirty="0"/>
                    </a:p>
                    <a:p>
                      <a:pPr algn="r"/>
                      <a:r>
                        <a:rPr lang="en-ZA" sz="1700" dirty="0" smtClean="0"/>
                        <a:t>2016/2017</a:t>
                      </a:r>
                      <a:endParaRPr lang="en-ZA" sz="1700" dirty="0"/>
                    </a:p>
                    <a:p>
                      <a:pPr algn="r"/>
                      <a:r>
                        <a:rPr lang="en-ZA" sz="1700" dirty="0" err="1"/>
                        <a:t>R’m</a:t>
                      </a:r>
                      <a:endParaRPr lang="en-ZA" sz="1700" dirty="0">
                        <a:solidFill>
                          <a:schemeClr val="bg1"/>
                        </a:solidFill>
                      </a:endParaRPr>
                    </a:p>
                  </a:txBody>
                  <a:tcPr marT="45712" marB="45712"/>
                </a:tc>
                <a:tc>
                  <a:txBody>
                    <a:bodyPr/>
                    <a:lstStyle/>
                    <a:p>
                      <a:pPr algn="r"/>
                      <a:endParaRPr lang="en-ZA" sz="1700" dirty="0"/>
                    </a:p>
                    <a:p>
                      <a:pPr algn="r"/>
                      <a:r>
                        <a:rPr lang="en-ZA" sz="1700" dirty="0" smtClean="0"/>
                        <a:t>2015/2016</a:t>
                      </a:r>
                      <a:endParaRPr lang="en-ZA" sz="1700" dirty="0"/>
                    </a:p>
                    <a:p>
                      <a:pPr algn="r"/>
                      <a:r>
                        <a:rPr lang="en-ZA" sz="1700" dirty="0" err="1"/>
                        <a:t>R’m</a:t>
                      </a:r>
                      <a:endParaRPr lang="en-ZA" sz="1700" dirty="0">
                        <a:solidFill>
                          <a:schemeClr val="bg1"/>
                        </a:solidFill>
                      </a:endParaRPr>
                    </a:p>
                  </a:txBody>
                  <a:tcPr marT="45712" marB="45712"/>
                </a:tc>
                <a:tc>
                  <a:txBody>
                    <a:bodyPr/>
                    <a:lstStyle/>
                    <a:p>
                      <a:pPr algn="r"/>
                      <a:endParaRPr lang="en-ZA" sz="1700" dirty="0"/>
                    </a:p>
                    <a:p>
                      <a:pPr algn="r"/>
                      <a:r>
                        <a:rPr lang="en-ZA" sz="1700" dirty="0" smtClean="0"/>
                        <a:t>2014/2015</a:t>
                      </a:r>
                      <a:endParaRPr lang="en-ZA" sz="1700" dirty="0"/>
                    </a:p>
                    <a:p>
                      <a:pPr algn="r"/>
                      <a:r>
                        <a:rPr lang="en-ZA" sz="1700" dirty="0" err="1"/>
                        <a:t>R’m</a:t>
                      </a:r>
                      <a:endParaRPr lang="en-ZA" sz="1700" dirty="0">
                        <a:solidFill>
                          <a:schemeClr val="bg1"/>
                        </a:solidFill>
                      </a:endParaRPr>
                    </a:p>
                  </a:txBody>
                  <a:tcPr marT="45712" marB="45712"/>
                </a:tc>
                <a:extLst>
                  <a:ext uri="{0D108BD9-81ED-4DB2-BD59-A6C34878D82A}">
                    <a16:rowId xmlns:a16="http://schemas.microsoft.com/office/drawing/2014/main" xmlns="" val="10000"/>
                  </a:ext>
                </a:extLst>
              </a:tr>
              <a:tr h="756496">
                <a:tc>
                  <a:txBody>
                    <a:bodyPr/>
                    <a:lstStyle/>
                    <a:p>
                      <a:pPr marL="342900" indent="-342900">
                        <a:buAutoNum type="arabicPeriod"/>
                      </a:pPr>
                      <a:r>
                        <a:rPr lang="en-ZA" sz="1700" dirty="0"/>
                        <a:t>OPERATING ACTIVITIES</a:t>
                      </a:r>
                      <a:endParaRPr lang="en-ZA" sz="1700" b="0" dirty="0"/>
                    </a:p>
                  </a:txBody>
                  <a:tcPr marT="45712" marB="45712"/>
                </a:tc>
                <a:tc>
                  <a:txBody>
                    <a:bodyPr/>
                    <a:lstStyle/>
                    <a:p>
                      <a:pPr algn="r"/>
                      <a:r>
                        <a:rPr lang="en-ZA" sz="1700" dirty="0"/>
                        <a:t>(585)</a:t>
                      </a:r>
                      <a:endParaRPr lang="en-ZA" sz="1700" b="0" dirty="0"/>
                    </a:p>
                  </a:txBody>
                  <a:tcPr marT="45712" marB="45712"/>
                </a:tc>
                <a:tc>
                  <a:txBody>
                    <a:bodyPr/>
                    <a:lstStyle/>
                    <a:p>
                      <a:pPr algn="r"/>
                      <a:r>
                        <a:rPr lang="en-ZA" sz="1700" dirty="0"/>
                        <a:t>(19)</a:t>
                      </a:r>
                      <a:endParaRPr lang="en-ZA" sz="1700" b="0" dirty="0"/>
                    </a:p>
                  </a:txBody>
                  <a:tcPr marT="45712" marB="45712"/>
                </a:tc>
                <a:tc>
                  <a:txBody>
                    <a:bodyPr/>
                    <a:lstStyle/>
                    <a:p>
                      <a:pPr algn="r"/>
                      <a:r>
                        <a:rPr lang="en-ZA" sz="1700" dirty="0"/>
                        <a:t>(362)</a:t>
                      </a:r>
                      <a:endParaRPr lang="en-ZA" sz="1700" b="0" dirty="0"/>
                    </a:p>
                  </a:txBody>
                  <a:tcPr marT="45712" marB="45712"/>
                </a:tc>
                <a:tc>
                  <a:txBody>
                    <a:bodyPr/>
                    <a:lstStyle/>
                    <a:p>
                      <a:pPr algn="r"/>
                      <a:r>
                        <a:rPr lang="en-ZA" sz="1700" dirty="0"/>
                        <a:t>1</a:t>
                      </a:r>
                      <a:r>
                        <a:rPr lang="en-ZA" sz="1700" baseline="0" dirty="0"/>
                        <a:t> 034</a:t>
                      </a:r>
                      <a:endParaRPr lang="en-ZA" sz="1700" b="0" dirty="0"/>
                    </a:p>
                  </a:txBody>
                  <a:tcPr marT="45712" marB="45712"/>
                </a:tc>
                <a:tc>
                  <a:txBody>
                    <a:bodyPr/>
                    <a:lstStyle/>
                    <a:p>
                      <a:pPr algn="r"/>
                      <a:r>
                        <a:rPr lang="en-ZA" sz="1700" dirty="0"/>
                        <a:t>(1 399)</a:t>
                      </a:r>
                      <a:endParaRPr lang="en-ZA" sz="1700" b="0" dirty="0"/>
                    </a:p>
                  </a:txBody>
                  <a:tcPr marT="45712" marB="45712"/>
                </a:tc>
                <a:extLst>
                  <a:ext uri="{0D108BD9-81ED-4DB2-BD59-A6C34878D82A}">
                    <a16:rowId xmlns:a16="http://schemas.microsoft.com/office/drawing/2014/main" xmlns="" val="10001"/>
                  </a:ext>
                </a:extLst>
              </a:tr>
              <a:tr h="756496">
                <a:tc>
                  <a:txBody>
                    <a:bodyPr/>
                    <a:lstStyle/>
                    <a:p>
                      <a:pPr marL="0" indent="0">
                        <a:buNone/>
                      </a:pPr>
                      <a:r>
                        <a:rPr lang="en-ZA" sz="1700" dirty="0"/>
                        <a:t>2. INVESTING</a:t>
                      </a:r>
                      <a:r>
                        <a:rPr lang="en-ZA" sz="1700" baseline="0" dirty="0"/>
                        <a:t> ACTIVITIES</a:t>
                      </a:r>
                      <a:endParaRPr lang="en-ZA" sz="1700" b="0" dirty="0"/>
                    </a:p>
                  </a:txBody>
                  <a:tcPr marT="45712" marB="45712"/>
                </a:tc>
                <a:tc>
                  <a:txBody>
                    <a:bodyPr/>
                    <a:lstStyle/>
                    <a:p>
                      <a:pPr algn="r"/>
                      <a:r>
                        <a:rPr lang="en-ZA" sz="1700" dirty="0"/>
                        <a:t>(74)</a:t>
                      </a:r>
                      <a:endParaRPr lang="en-ZA" sz="1700" b="0" dirty="0"/>
                    </a:p>
                  </a:txBody>
                  <a:tcPr marT="45712" marB="45712"/>
                </a:tc>
                <a:tc>
                  <a:txBody>
                    <a:bodyPr/>
                    <a:lstStyle/>
                    <a:p>
                      <a:pPr algn="r"/>
                      <a:r>
                        <a:rPr lang="en-ZA" sz="1700" dirty="0"/>
                        <a:t>(66)</a:t>
                      </a:r>
                      <a:endParaRPr lang="en-ZA" sz="1700" b="0" dirty="0"/>
                    </a:p>
                  </a:txBody>
                  <a:tcPr marT="45712" marB="45712"/>
                </a:tc>
                <a:tc>
                  <a:txBody>
                    <a:bodyPr/>
                    <a:lstStyle/>
                    <a:p>
                      <a:pPr algn="r"/>
                      <a:r>
                        <a:rPr lang="en-ZA" sz="1700" dirty="0"/>
                        <a:t>(30)</a:t>
                      </a:r>
                      <a:endParaRPr lang="en-ZA" sz="1700" b="0" dirty="0"/>
                    </a:p>
                  </a:txBody>
                  <a:tcPr marT="45712" marB="45712"/>
                </a:tc>
                <a:tc>
                  <a:txBody>
                    <a:bodyPr/>
                    <a:lstStyle/>
                    <a:p>
                      <a:pPr algn="r"/>
                      <a:r>
                        <a:rPr lang="en-ZA" sz="1700" dirty="0"/>
                        <a:t>(38)</a:t>
                      </a:r>
                      <a:endParaRPr lang="en-ZA" sz="1700" b="0" dirty="0"/>
                    </a:p>
                  </a:txBody>
                  <a:tcPr marT="45712" marB="45712"/>
                </a:tc>
                <a:tc>
                  <a:txBody>
                    <a:bodyPr/>
                    <a:lstStyle/>
                    <a:p>
                      <a:pPr algn="r"/>
                      <a:r>
                        <a:rPr lang="en-ZA" sz="1700" dirty="0"/>
                        <a:t>(58)</a:t>
                      </a:r>
                      <a:endParaRPr lang="en-ZA" sz="1700" b="0" dirty="0"/>
                    </a:p>
                  </a:txBody>
                  <a:tcPr marT="45712" marB="45712"/>
                </a:tc>
                <a:extLst>
                  <a:ext uri="{0D108BD9-81ED-4DB2-BD59-A6C34878D82A}">
                    <a16:rowId xmlns:a16="http://schemas.microsoft.com/office/drawing/2014/main" xmlns="" val="10002"/>
                  </a:ext>
                </a:extLst>
              </a:tr>
              <a:tr h="756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700" dirty="0"/>
                        <a:t>3. FINANCING</a:t>
                      </a:r>
                      <a:r>
                        <a:rPr lang="en-ZA" sz="1700" baseline="0" dirty="0"/>
                        <a:t> ACTIVITIES</a:t>
                      </a:r>
                      <a:endParaRPr lang="en-ZA" sz="1700" b="0" dirty="0"/>
                    </a:p>
                  </a:txBody>
                  <a:tcPr marT="45712" marB="45712"/>
                </a:tc>
                <a:tc>
                  <a:txBody>
                    <a:bodyPr/>
                    <a:lstStyle/>
                    <a:p>
                      <a:pPr algn="r"/>
                      <a:r>
                        <a:rPr lang="en-ZA" sz="1700" dirty="0"/>
                        <a:t>-</a:t>
                      </a:r>
                      <a:endParaRPr lang="en-ZA" sz="1700" b="0" dirty="0"/>
                    </a:p>
                  </a:txBody>
                  <a:tcPr marT="45712" marB="45712"/>
                </a:tc>
                <a:tc>
                  <a:txBody>
                    <a:bodyPr/>
                    <a:lstStyle/>
                    <a:p>
                      <a:pPr algn="r"/>
                      <a:r>
                        <a:rPr lang="en-ZA" sz="1700" dirty="0"/>
                        <a:t>-</a:t>
                      </a:r>
                      <a:endParaRPr lang="en-ZA" sz="1700" b="0" dirty="0"/>
                    </a:p>
                  </a:txBody>
                  <a:tcPr marT="45712" marB="45712"/>
                </a:tc>
                <a:tc>
                  <a:txBody>
                    <a:bodyPr/>
                    <a:lstStyle/>
                    <a:p>
                      <a:pPr algn="r"/>
                      <a:r>
                        <a:rPr lang="en-ZA" sz="1700" dirty="0"/>
                        <a:t>-</a:t>
                      </a:r>
                      <a:endParaRPr lang="en-ZA" sz="1700" b="0" dirty="0"/>
                    </a:p>
                  </a:txBody>
                  <a:tcPr marT="45712" marB="45712"/>
                </a:tc>
                <a:tc>
                  <a:txBody>
                    <a:bodyPr/>
                    <a:lstStyle/>
                    <a:p>
                      <a:pPr algn="r"/>
                      <a:r>
                        <a:rPr lang="en-ZA" sz="1700" dirty="0"/>
                        <a:t>-</a:t>
                      </a:r>
                      <a:endParaRPr lang="en-ZA" sz="1700" b="0" dirty="0"/>
                    </a:p>
                  </a:txBody>
                  <a:tcPr marT="45712" marB="45712"/>
                </a:tc>
                <a:tc>
                  <a:txBody>
                    <a:bodyPr/>
                    <a:lstStyle/>
                    <a:p>
                      <a:pPr algn="r"/>
                      <a:r>
                        <a:rPr lang="en-ZA" sz="1700" dirty="0"/>
                        <a:t>-</a:t>
                      </a:r>
                      <a:endParaRPr lang="en-ZA" sz="1700" b="0" dirty="0"/>
                    </a:p>
                  </a:txBody>
                  <a:tcPr marT="45712" marB="45712"/>
                </a:tc>
                <a:extLst>
                  <a:ext uri="{0D108BD9-81ED-4DB2-BD59-A6C34878D82A}">
                    <a16:rowId xmlns:a16="http://schemas.microsoft.com/office/drawing/2014/main" xmlns="" val="10003"/>
                  </a:ext>
                </a:extLst>
              </a:tr>
              <a:tr h="756496">
                <a:tc>
                  <a:txBody>
                    <a:bodyPr/>
                    <a:lstStyle/>
                    <a:p>
                      <a:r>
                        <a:rPr lang="en-ZA" sz="1700" dirty="0"/>
                        <a:t>4. NET INCREASE/(DECREASE)</a:t>
                      </a:r>
                      <a:endParaRPr lang="en-ZA" sz="1700" b="0" dirty="0"/>
                    </a:p>
                  </a:txBody>
                  <a:tcPr marT="45712" marB="45712"/>
                </a:tc>
                <a:tc>
                  <a:txBody>
                    <a:bodyPr/>
                    <a:lstStyle/>
                    <a:p>
                      <a:pPr algn="r"/>
                      <a:r>
                        <a:rPr lang="en-ZA" sz="1700" dirty="0"/>
                        <a:t>(659)</a:t>
                      </a:r>
                      <a:endParaRPr lang="en-ZA" sz="1700" b="0" dirty="0"/>
                    </a:p>
                  </a:txBody>
                  <a:tcPr marT="45712" marB="45712"/>
                </a:tc>
                <a:tc>
                  <a:txBody>
                    <a:bodyPr/>
                    <a:lstStyle/>
                    <a:p>
                      <a:pPr algn="r"/>
                      <a:r>
                        <a:rPr lang="en-ZA" sz="1700" dirty="0"/>
                        <a:t>(85)</a:t>
                      </a:r>
                      <a:endParaRPr lang="en-ZA" sz="1700" b="0" dirty="0"/>
                    </a:p>
                  </a:txBody>
                  <a:tcPr marT="45712" marB="45712"/>
                </a:tc>
                <a:tc>
                  <a:txBody>
                    <a:bodyPr/>
                    <a:lstStyle/>
                    <a:p>
                      <a:pPr algn="r"/>
                      <a:r>
                        <a:rPr lang="en-ZA" sz="1700" dirty="0"/>
                        <a:t>(392)</a:t>
                      </a:r>
                      <a:endParaRPr lang="en-ZA" sz="1700" b="0" dirty="0"/>
                    </a:p>
                  </a:txBody>
                  <a:tcPr marT="45712" marB="45712"/>
                </a:tc>
                <a:tc>
                  <a:txBody>
                    <a:bodyPr/>
                    <a:lstStyle/>
                    <a:p>
                      <a:pPr algn="r"/>
                      <a:r>
                        <a:rPr lang="en-ZA" sz="1700" dirty="0"/>
                        <a:t>996</a:t>
                      </a:r>
                      <a:endParaRPr lang="en-ZA" sz="1700" b="0" dirty="0"/>
                    </a:p>
                  </a:txBody>
                  <a:tcPr marT="45712" marB="45712"/>
                </a:tc>
                <a:tc>
                  <a:txBody>
                    <a:bodyPr/>
                    <a:lstStyle/>
                    <a:p>
                      <a:pPr algn="r"/>
                      <a:r>
                        <a:rPr lang="en-ZA" sz="1700" dirty="0"/>
                        <a:t>(1 457)</a:t>
                      </a:r>
                      <a:endParaRPr lang="en-ZA" sz="1700" b="0" dirty="0"/>
                    </a:p>
                  </a:txBody>
                  <a:tcPr marT="45712" marB="45712"/>
                </a:tc>
                <a:extLst>
                  <a:ext uri="{0D108BD9-81ED-4DB2-BD59-A6C34878D82A}">
                    <a16:rowId xmlns:a16="http://schemas.microsoft.com/office/drawing/2014/main" xmlns="" val="10004"/>
                  </a:ext>
                </a:extLst>
              </a:tr>
              <a:tr h="756496">
                <a:tc>
                  <a:txBody>
                    <a:bodyPr/>
                    <a:lstStyle/>
                    <a:p>
                      <a:r>
                        <a:rPr lang="en-ZA" sz="1700" dirty="0"/>
                        <a:t>5.</a:t>
                      </a:r>
                      <a:r>
                        <a:rPr lang="en-ZA" sz="1700" baseline="0" dirty="0"/>
                        <a:t> AT THE BEGINNING OF PERIOD</a:t>
                      </a:r>
                      <a:endParaRPr lang="en-ZA" sz="1700" b="0" dirty="0"/>
                    </a:p>
                  </a:txBody>
                  <a:tcPr marT="45712" marB="45712"/>
                </a:tc>
                <a:tc>
                  <a:txBody>
                    <a:bodyPr/>
                    <a:lstStyle/>
                    <a:p>
                      <a:pPr algn="r"/>
                      <a:r>
                        <a:rPr lang="en-ZA" sz="1700" dirty="0"/>
                        <a:t>1 567</a:t>
                      </a:r>
                      <a:endParaRPr lang="en-ZA" sz="1700" b="0" dirty="0"/>
                    </a:p>
                  </a:txBody>
                  <a:tcPr marT="45712" marB="45712"/>
                </a:tc>
                <a:tc>
                  <a:txBody>
                    <a:bodyPr/>
                    <a:lstStyle/>
                    <a:p>
                      <a:pPr algn="r"/>
                      <a:r>
                        <a:rPr lang="en-ZA" sz="1700" dirty="0"/>
                        <a:t>1 652</a:t>
                      </a:r>
                      <a:endParaRPr lang="en-ZA" sz="1700" b="0" dirty="0"/>
                    </a:p>
                  </a:txBody>
                  <a:tcPr marT="45712" marB="45712"/>
                </a:tc>
                <a:tc>
                  <a:txBody>
                    <a:bodyPr/>
                    <a:lstStyle/>
                    <a:p>
                      <a:pPr algn="r"/>
                      <a:r>
                        <a:rPr lang="en-ZA" sz="1700" dirty="0"/>
                        <a:t>2 044</a:t>
                      </a:r>
                      <a:endParaRPr lang="en-ZA" sz="1700" b="0" dirty="0"/>
                    </a:p>
                  </a:txBody>
                  <a:tcPr marT="45712" marB="45712"/>
                </a:tc>
                <a:tc>
                  <a:txBody>
                    <a:bodyPr/>
                    <a:lstStyle/>
                    <a:p>
                      <a:pPr algn="r"/>
                      <a:r>
                        <a:rPr lang="en-ZA" sz="1700" dirty="0"/>
                        <a:t>1 048</a:t>
                      </a:r>
                      <a:endParaRPr lang="en-ZA" sz="1700" b="0" dirty="0"/>
                    </a:p>
                  </a:txBody>
                  <a:tcPr marT="45712" marB="45712"/>
                </a:tc>
                <a:tc>
                  <a:txBody>
                    <a:bodyPr/>
                    <a:lstStyle/>
                    <a:p>
                      <a:pPr algn="r"/>
                      <a:r>
                        <a:rPr lang="en-ZA" sz="1700" dirty="0"/>
                        <a:t>2 505</a:t>
                      </a:r>
                      <a:endParaRPr lang="en-ZA" sz="1700" b="0" dirty="0"/>
                    </a:p>
                  </a:txBody>
                  <a:tcPr marT="45712" marB="45712"/>
                </a:tc>
                <a:extLst>
                  <a:ext uri="{0D108BD9-81ED-4DB2-BD59-A6C34878D82A}">
                    <a16:rowId xmlns:a16="http://schemas.microsoft.com/office/drawing/2014/main" xmlns="" val="10005"/>
                  </a:ext>
                </a:extLst>
              </a:tr>
              <a:tr h="756496">
                <a:tc>
                  <a:txBody>
                    <a:bodyPr/>
                    <a:lstStyle/>
                    <a:p>
                      <a:r>
                        <a:rPr lang="en-ZA" sz="1700" dirty="0"/>
                        <a:t>6. AT</a:t>
                      </a:r>
                      <a:r>
                        <a:rPr lang="en-ZA" sz="1700" baseline="0" dirty="0"/>
                        <a:t> THE END OF PERIOD</a:t>
                      </a:r>
                      <a:endParaRPr lang="en-ZA" sz="1700" b="1" dirty="0"/>
                    </a:p>
                  </a:txBody>
                  <a:tcPr marT="45712" marB="45712"/>
                </a:tc>
                <a:tc>
                  <a:txBody>
                    <a:bodyPr/>
                    <a:lstStyle/>
                    <a:p>
                      <a:pPr algn="r"/>
                      <a:r>
                        <a:rPr lang="en-ZA" sz="1700" dirty="0"/>
                        <a:t>908</a:t>
                      </a:r>
                      <a:endParaRPr lang="en-ZA" sz="1700" b="1" dirty="0"/>
                    </a:p>
                  </a:txBody>
                  <a:tcPr marT="45712" marB="45712"/>
                </a:tc>
                <a:tc>
                  <a:txBody>
                    <a:bodyPr/>
                    <a:lstStyle/>
                    <a:p>
                      <a:pPr algn="r"/>
                      <a:r>
                        <a:rPr lang="en-ZA" sz="1700" dirty="0"/>
                        <a:t>1 567</a:t>
                      </a:r>
                      <a:endParaRPr lang="en-ZA" sz="1700" b="1" dirty="0"/>
                    </a:p>
                  </a:txBody>
                  <a:tcPr marT="45712" marB="45712"/>
                </a:tc>
                <a:tc>
                  <a:txBody>
                    <a:bodyPr/>
                    <a:lstStyle/>
                    <a:p>
                      <a:pPr algn="r"/>
                      <a:r>
                        <a:rPr lang="en-ZA" sz="1700" dirty="0"/>
                        <a:t>1 652</a:t>
                      </a:r>
                      <a:endParaRPr lang="en-ZA" sz="1700" b="1" dirty="0"/>
                    </a:p>
                  </a:txBody>
                  <a:tcPr marT="45712" marB="45712"/>
                </a:tc>
                <a:tc>
                  <a:txBody>
                    <a:bodyPr/>
                    <a:lstStyle/>
                    <a:p>
                      <a:pPr algn="r"/>
                      <a:r>
                        <a:rPr lang="en-ZA" sz="1700" dirty="0"/>
                        <a:t>2 044</a:t>
                      </a:r>
                      <a:endParaRPr lang="en-ZA" sz="1700" b="1" dirty="0"/>
                    </a:p>
                  </a:txBody>
                  <a:tcPr marT="45712" marB="45712"/>
                </a:tc>
                <a:tc>
                  <a:txBody>
                    <a:bodyPr/>
                    <a:lstStyle/>
                    <a:p>
                      <a:pPr algn="r"/>
                      <a:r>
                        <a:rPr lang="en-ZA" sz="1700" dirty="0"/>
                        <a:t>1 048</a:t>
                      </a:r>
                      <a:endParaRPr lang="en-ZA" sz="1700" b="1" dirty="0"/>
                    </a:p>
                  </a:txBody>
                  <a:tcPr marT="45712" marB="45712"/>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869041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ZA"/>
          </a:p>
        </p:txBody>
      </p:sp>
      <p:sp>
        <p:nvSpPr>
          <p:cNvPr id="2" name="Title 1">
            <a:extLst/>
          </p:cNvPr>
          <p:cNvSpPr>
            <a:spLocks noGrp="1"/>
          </p:cNvSpPr>
          <p:nvPr>
            <p:ph type="title" idx="4294967295"/>
          </p:nvPr>
        </p:nvSpPr>
        <p:spPr>
          <a:xfrm>
            <a:off x="0" y="0"/>
            <a:ext cx="9144000" cy="693167"/>
          </a:xfrm>
        </p:spPr>
        <p:txBody>
          <a:bodyPr rtlCol="0">
            <a:normAutofit/>
          </a:bodyPr>
          <a:lstStyle/>
          <a:p>
            <a:pPr>
              <a:defRPr/>
            </a:pPr>
            <a:r>
              <a:rPr lang="en-ZA" sz="2400" b="1" dirty="0">
                <a:solidFill>
                  <a:schemeClr val="bg2"/>
                </a:solidFill>
                <a:ea typeface="+mn-ea"/>
              </a:rPr>
              <a:t>CLAIMS LIABILITY</a:t>
            </a:r>
          </a:p>
        </p:txBody>
      </p:sp>
      <p:graphicFrame>
        <p:nvGraphicFramePr>
          <p:cNvPr id="4" name="Content Placeholder 3">
            <a:extLst/>
          </p:cNvPr>
          <p:cNvGraphicFramePr>
            <a:graphicFrameLocks noGrp="1"/>
          </p:cNvGraphicFramePr>
          <p:nvPr>
            <p:ph idx="4294967295"/>
            <p:extLst>
              <p:ext uri="{D42A27DB-BD31-4B8C-83A1-F6EECF244321}">
                <p14:modId xmlns:p14="http://schemas.microsoft.com/office/powerpoint/2010/main" xmlns="" val="2834833632"/>
              </p:ext>
            </p:extLst>
          </p:nvPr>
        </p:nvGraphicFramePr>
        <p:xfrm>
          <a:off x="-13394" y="974453"/>
          <a:ext cx="9157395" cy="5929607"/>
        </p:xfrm>
        <a:graphic>
          <a:graphicData uri="http://schemas.openxmlformats.org/drawingml/2006/table">
            <a:tbl>
              <a:tblPr firstRow="1" bandRow="1">
                <a:tableStyleId>{8EC20E35-A176-4012-BC5E-935CFFF8708E}</a:tableStyleId>
              </a:tblPr>
              <a:tblGrid>
                <a:gridCol w="2652117">
                  <a:extLst>
                    <a:ext uri="{9D8B030D-6E8A-4147-A177-3AD203B41FA5}">
                      <a16:colId xmlns:a16="http://schemas.microsoft.com/office/drawing/2014/main" xmlns="" val="20000"/>
                    </a:ext>
                  </a:extLst>
                </a:gridCol>
                <a:gridCol w="1544836">
                  <a:extLst>
                    <a:ext uri="{9D8B030D-6E8A-4147-A177-3AD203B41FA5}">
                      <a16:colId xmlns:a16="http://schemas.microsoft.com/office/drawing/2014/main" xmlns="" val="20001"/>
                    </a:ext>
                  </a:extLst>
                </a:gridCol>
                <a:gridCol w="1232297">
                  <a:extLst>
                    <a:ext uri="{9D8B030D-6E8A-4147-A177-3AD203B41FA5}">
                      <a16:colId xmlns:a16="http://schemas.microsoft.com/office/drawing/2014/main" xmlns="" val="20002"/>
                    </a:ext>
                  </a:extLst>
                </a:gridCol>
                <a:gridCol w="1232297">
                  <a:extLst>
                    <a:ext uri="{9D8B030D-6E8A-4147-A177-3AD203B41FA5}">
                      <a16:colId xmlns:a16="http://schemas.microsoft.com/office/drawing/2014/main" xmlns="" val="20003"/>
                    </a:ext>
                  </a:extLst>
                </a:gridCol>
                <a:gridCol w="1213211">
                  <a:extLst>
                    <a:ext uri="{9D8B030D-6E8A-4147-A177-3AD203B41FA5}">
                      <a16:colId xmlns:a16="http://schemas.microsoft.com/office/drawing/2014/main" xmlns="" val="20004"/>
                    </a:ext>
                  </a:extLst>
                </a:gridCol>
                <a:gridCol w="1282637">
                  <a:extLst>
                    <a:ext uri="{9D8B030D-6E8A-4147-A177-3AD203B41FA5}">
                      <a16:colId xmlns:a16="http://schemas.microsoft.com/office/drawing/2014/main" xmlns="" val="20005"/>
                    </a:ext>
                  </a:extLst>
                </a:gridCol>
              </a:tblGrid>
              <a:tr h="605782">
                <a:tc>
                  <a:txBody>
                    <a:bodyPr/>
                    <a:lstStyle/>
                    <a:p>
                      <a:r>
                        <a:rPr lang="en-ZA" sz="1700" baseline="0" dirty="0"/>
                        <a:t>FINANCIAL YEAR ENDED </a:t>
                      </a:r>
                    </a:p>
                    <a:p>
                      <a:r>
                        <a:rPr lang="en-ZA" sz="1700" baseline="0" dirty="0"/>
                        <a:t>31 MARCH</a:t>
                      </a:r>
                      <a:endParaRPr lang="en-ZA" sz="1700" dirty="0">
                        <a:solidFill>
                          <a:schemeClr val="bg2"/>
                        </a:solidFill>
                      </a:endParaRPr>
                    </a:p>
                  </a:txBody>
                  <a:tcPr marL="91437" marR="91437" marT="45716" marB="45716"/>
                </a:tc>
                <a:tc>
                  <a:txBody>
                    <a:bodyPr/>
                    <a:lstStyle/>
                    <a:p>
                      <a:pPr algn="r"/>
                      <a:r>
                        <a:rPr lang="en-ZA" sz="1700" dirty="0" smtClean="0"/>
                        <a:t>2018/2019</a:t>
                      </a:r>
                      <a:endParaRPr lang="en-ZA" sz="1700" dirty="0"/>
                    </a:p>
                    <a:p>
                      <a:pPr algn="r"/>
                      <a:r>
                        <a:rPr lang="en-ZA" sz="1700" dirty="0" err="1"/>
                        <a:t>R’m</a:t>
                      </a:r>
                      <a:endParaRPr lang="en-ZA" sz="1700" dirty="0">
                        <a:solidFill>
                          <a:schemeClr val="bg2"/>
                        </a:solidFill>
                      </a:endParaRPr>
                    </a:p>
                  </a:txBody>
                  <a:tcPr marL="91437" marR="91437" marT="45716" marB="45716"/>
                </a:tc>
                <a:tc>
                  <a:txBody>
                    <a:bodyPr/>
                    <a:lstStyle/>
                    <a:p>
                      <a:pPr algn="r"/>
                      <a:r>
                        <a:rPr lang="en-ZA" sz="1700" dirty="0" smtClean="0"/>
                        <a:t>2017/2018</a:t>
                      </a:r>
                      <a:endParaRPr lang="en-ZA" sz="1700" dirty="0"/>
                    </a:p>
                    <a:p>
                      <a:pPr algn="r"/>
                      <a:r>
                        <a:rPr lang="en-ZA" sz="1700" dirty="0" err="1"/>
                        <a:t>R’m</a:t>
                      </a:r>
                      <a:endParaRPr lang="en-ZA" sz="1700" dirty="0">
                        <a:solidFill>
                          <a:schemeClr val="bg2"/>
                        </a:solidFill>
                      </a:endParaRPr>
                    </a:p>
                  </a:txBody>
                  <a:tcPr marL="91437" marR="91437" marT="45716" marB="45716"/>
                </a:tc>
                <a:tc>
                  <a:txBody>
                    <a:bodyPr/>
                    <a:lstStyle/>
                    <a:p>
                      <a:pPr algn="r"/>
                      <a:r>
                        <a:rPr lang="en-ZA" sz="1700" dirty="0" smtClean="0"/>
                        <a:t>2016/2017</a:t>
                      </a:r>
                      <a:endParaRPr lang="en-ZA" sz="1700" dirty="0"/>
                    </a:p>
                    <a:p>
                      <a:pPr algn="r"/>
                      <a:r>
                        <a:rPr lang="en-ZA" sz="1700" dirty="0" err="1"/>
                        <a:t>R’m</a:t>
                      </a:r>
                      <a:endParaRPr lang="en-ZA" sz="1700" dirty="0">
                        <a:solidFill>
                          <a:schemeClr val="bg2"/>
                        </a:solidFill>
                      </a:endParaRPr>
                    </a:p>
                  </a:txBody>
                  <a:tcPr marL="91437" marR="91437" marT="45716" marB="45716"/>
                </a:tc>
                <a:tc>
                  <a:txBody>
                    <a:bodyPr/>
                    <a:lstStyle/>
                    <a:p>
                      <a:pPr algn="r"/>
                      <a:r>
                        <a:rPr lang="en-ZA" sz="1700" dirty="0" smtClean="0"/>
                        <a:t>2015/2016</a:t>
                      </a:r>
                      <a:endParaRPr lang="en-ZA" sz="1700" dirty="0"/>
                    </a:p>
                    <a:p>
                      <a:pPr algn="r"/>
                      <a:r>
                        <a:rPr lang="en-ZA" sz="1700" dirty="0" err="1"/>
                        <a:t>R’m</a:t>
                      </a:r>
                      <a:endParaRPr lang="en-ZA" sz="1700" dirty="0">
                        <a:solidFill>
                          <a:schemeClr val="bg2"/>
                        </a:solidFill>
                      </a:endParaRPr>
                    </a:p>
                  </a:txBody>
                  <a:tcPr marL="91437" marR="91437" marT="45716" marB="45716"/>
                </a:tc>
                <a:tc>
                  <a:txBody>
                    <a:bodyPr/>
                    <a:lstStyle/>
                    <a:p>
                      <a:pPr algn="r"/>
                      <a:r>
                        <a:rPr lang="en-ZA" sz="1700" dirty="0" smtClean="0"/>
                        <a:t>2014/2015</a:t>
                      </a:r>
                      <a:endParaRPr lang="en-ZA" sz="1700" dirty="0"/>
                    </a:p>
                    <a:p>
                      <a:pPr algn="r"/>
                      <a:r>
                        <a:rPr lang="en-ZA" sz="1700" dirty="0" err="1"/>
                        <a:t>R’m</a:t>
                      </a:r>
                      <a:endParaRPr lang="en-ZA" sz="1700" dirty="0">
                        <a:solidFill>
                          <a:schemeClr val="bg2"/>
                        </a:solidFill>
                      </a:endParaRPr>
                    </a:p>
                  </a:txBody>
                  <a:tcPr marL="91437" marR="91437" marT="45716" marB="45716"/>
                </a:tc>
                <a:extLst>
                  <a:ext uri="{0D108BD9-81ED-4DB2-BD59-A6C34878D82A}">
                    <a16:rowId xmlns:a16="http://schemas.microsoft.com/office/drawing/2014/main" xmlns="" val="10000"/>
                  </a:ext>
                </a:extLst>
              </a:tr>
              <a:tr h="605782">
                <a:tc>
                  <a:txBody>
                    <a:bodyPr/>
                    <a:lstStyle/>
                    <a:p>
                      <a:r>
                        <a:rPr lang="en-ZA" sz="1700" dirty="0"/>
                        <a:t>A. Claims</a:t>
                      </a:r>
                      <a:r>
                        <a:rPr lang="en-ZA" sz="1700" baseline="0" dirty="0"/>
                        <a:t> Requested But Not Yet Paid</a:t>
                      </a:r>
                      <a:endParaRPr lang="en-ZA" sz="1700" dirty="0"/>
                    </a:p>
                  </a:txBody>
                  <a:tcPr marL="91437" marR="91437" marT="45716" marB="45716"/>
                </a:tc>
                <a:tc>
                  <a:txBody>
                    <a:bodyPr/>
                    <a:lstStyle/>
                    <a:p>
                      <a:pPr algn="r"/>
                      <a:r>
                        <a:rPr lang="en-ZA" sz="1700" dirty="0"/>
                        <a:t>11 232</a:t>
                      </a:r>
                    </a:p>
                  </a:txBody>
                  <a:tcPr marL="91437" marR="91437" marT="45716" marB="45716"/>
                </a:tc>
                <a:tc>
                  <a:txBody>
                    <a:bodyPr/>
                    <a:lstStyle/>
                    <a:p>
                      <a:pPr algn="r"/>
                      <a:r>
                        <a:rPr lang="en-ZA" sz="1700" dirty="0"/>
                        <a:t>9 061</a:t>
                      </a:r>
                    </a:p>
                  </a:txBody>
                  <a:tcPr marL="91437" marR="91437" marT="45716" marB="45716"/>
                </a:tc>
                <a:tc>
                  <a:txBody>
                    <a:bodyPr/>
                    <a:lstStyle/>
                    <a:p>
                      <a:pPr algn="r"/>
                      <a:r>
                        <a:rPr lang="en-ZA" sz="1700" dirty="0"/>
                        <a:t>8 516</a:t>
                      </a:r>
                    </a:p>
                  </a:txBody>
                  <a:tcPr marL="91437" marR="91437" marT="45716" marB="45716"/>
                </a:tc>
                <a:tc>
                  <a:txBody>
                    <a:bodyPr/>
                    <a:lstStyle/>
                    <a:p>
                      <a:pPr algn="r"/>
                      <a:r>
                        <a:rPr lang="en-ZA" sz="1700" dirty="0"/>
                        <a:t>10 636</a:t>
                      </a:r>
                    </a:p>
                  </a:txBody>
                  <a:tcPr marL="91437" marR="91437" marT="45716" marB="45716"/>
                </a:tc>
                <a:tc>
                  <a:txBody>
                    <a:bodyPr/>
                    <a:lstStyle/>
                    <a:p>
                      <a:pPr algn="r"/>
                      <a:r>
                        <a:rPr lang="en-ZA" sz="1700" dirty="0"/>
                        <a:t>6 940</a:t>
                      </a:r>
                    </a:p>
                  </a:txBody>
                  <a:tcPr marL="91437" marR="91437" marT="45716" marB="45716"/>
                </a:tc>
                <a:extLst>
                  <a:ext uri="{0D108BD9-81ED-4DB2-BD59-A6C34878D82A}">
                    <a16:rowId xmlns:a16="http://schemas.microsoft.com/office/drawing/2014/main" xmlns="" val="10001"/>
                  </a:ext>
                </a:extLst>
              </a:tr>
              <a:tr h="605782">
                <a:tc>
                  <a:txBody>
                    <a:bodyPr/>
                    <a:lstStyle/>
                    <a:p>
                      <a:r>
                        <a:rPr lang="en-ZA" sz="1700" dirty="0"/>
                        <a:t>B. Claims Reported But Not Yet Settled</a:t>
                      </a:r>
                    </a:p>
                  </a:txBody>
                  <a:tcPr marL="91437" marR="91437" marT="45716" marB="45716"/>
                </a:tc>
                <a:tc>
                  <a:txBody>
                    <a:bodyPr/>
                    <a:lstStyle/>
                    <a:p>
                      <a:pPr algn="r"/>
                      <a:r>
                        <a:rPr lang="en-ZA" sz="1700" dirty="0"/>
                        <a:t>173 559</a:t>
                      </a:r>
                    </a:p>
                  </a:txBody>
                  <a:tcPr marL="91437" marR="91437" marT="45716" marB="45716"/>
                </a:tc>
                <a:tc>
                  <a:txBody>
                    <a:bodyPr/>
                    <a:lstStyle/>
                    <a:p>
                      <a:pPr algn="r"/>
                      <a:r>
                        <a:rPr lang="en-ZA" sz="1700" dirty="0"/>
                        <a:t>139 204</a:t>
                      </a:r>
                    </a:p>
                  </a:txBody>
                  <a:tcPr marL="91437" marR="91437" marT="45716" marB="45716"/>
                </a:tc>
                <a:tc>
                  <a:txBody>
                    <a:bodyPr/>
                    <a:lstStyle/>
                    <a:p>
                      <a:pPr algn="r"/>
                      <a:r>
                        <a:rPr lang="en-ZA" sz="1700" dirty="0"/>
                        <a:t>119 830</a:t>
                      </a:r>
                    </a:p>
                  </a:txBody>
                  <a:tcPr marL="91437" marR="91437" marT="45716" marB="45716"/>
                </a:tc>
                <a:tc>
                  <a:txBody>
                    <a:bodyPr/>
                    <a:lstStyle/>
                    <a:p>
                      <a:pPr algn="r"/>
                      <a:r>
                        <a:rPr lang="en-ZA" sz="1700" dirty="0"/>
                        <a:t>99 152</a:t>
                      </a:r>
                    </a:p>
                  </a:txBody>
                  <a:tcPr marL="91437" marR="91437" marT="45716" marB="45716"/>
                </a:tc>
                <a:tc>
                  <a:txBody>
                    <a:bodyPr/>
                    <a:lstStyle/>
                    <a:p>
                      <a:pPr algn="r"/>
                      <a:r>
                        <a:rPr lang="en-ZA" sz="1700" dirty="0"/>
                        <a:t>78 491</a:t>
                      </a:r>
                    </a:p>
                  </a:txBody>
                  <a:tcPr marL="91437" marR="91437" marT="45716" marB="45716"/>
                </a:tc>
                <a:extLst>
                  <a:ext uri="{0D108BD9-81ED-4DB2-BD59-A6C34878D82A}">
                    <a16:rowId xmlns:a16="http://schemas.microsoft.com/office/drawing/2014/main" xmlns="" val="10002"/>
                  </a:ext>
                </a:extLst>
              </a:tr>
              <a:tr h="605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dirty="0"/>
                        <a:t>C. Claims</a:t>
                      </a:r>
                      <a:r>
                        <a:rPr lang="en-ZA" sz="1700" baseline="0" dirty="0"/>
                        <a:t> Incurred But Not Yet Reported</a:t>
                      </a:r>
                      <a:endParaRPr lang="en-ZA" sz="1700" dirty="0"/>
                    </a:p>
                  </a:txBody>
                  <a:tcPr marL="91437" marR="91437" marT="45716" marB="45716"/>
                </a:tc>
                <a:tc>
                  <a:txBody>
                    <a:bodyPr/>
                    <a:lstStyle/>
                    <a:p>
                      <a:pPr algn="r"/>
                      <a:r>
                        <a:rPr lang="en-ZA" sz="1700" dirty="0"/>
                        <a:t>87 124</a:t>
                      </a:r>
                    </a:p>
                  </a:txBody>
                  <a:tcPr marL="91437" marR="91437" marT="45716" marB="45716"/>
                </a:tc>
                <a:tc>
                  <a:txBody>
                    <a:bodyPr/>
                    <a:lstStyle/>
                    <a:p>
                      <a:pPr algn="r"/>
                      <a:r>
                        <a:rPr lang="en-ZA" sz="1700" dirty="0"/>
                        <a:t>67 013</a:t>
                      </a:r>
                    </a:p>
                  </a:txBody>
                  <a:tcPr marL="91437" marR="91437" marT="45716" marB="45716"/>
                </a:tc>
                <a:tc>
                  <a:txBody>
                    <a:bodyPr/>
                    <a:lstStyle/>
                    <a:p>
                      <a:pPr algn="r"/>
                      <a:r>
                        <a:rPr lang="en-ZA" sz="1700" dirty="0"/>
                        <a:t>59 633</a:t>
                      </a:r>
                    </a:p>
                  </a:txBody>
                  <a:tcPr marL="91437" marR="91437" marT="45716" marB="45716"/>
                </a:tc>
                <a:tc>
                  <a:txBody>
                    <a:bodyPr/>
                    <a:lstStyle/>
                    <a:p>
                      <a:pPr algn="r"/>
                      <a:r>
                        <a:rPr lang="en-ZA" sz="1700" dirty="0"/>
                        <a:t>44 182</a:t>
                      </a:r>
                    </a:p>
                  </a:txBody>
                  <a:tcPr marL="91437" marR="91437" marT="45716" marB="45716"/>
                </a:tc>
                <a:tc>
                  <a:txBody>
                    <a:bodyPr/>
                    <a:lstStyle/>
                    <a:p>
                      <a:pPr algn="r"/>
                      <a:r>
                        <a:rPr lang="en-ZA" sz="1700" dirty="0"/>
                        <a:t>30 807</a:t>
                      </a:r>
                    </a:p>
                  </a:txBody>
                  <a:tcPr marL="91437" marR="91437" marT="45716" marB="45716"/>
                </a:tc>
                <a:extLst>
                  <a:ext uri="{0D108BD9-81ED-4DB2-BD59-A6C34878D82A}">
                    <a16:rowId xmlns:a16="http://schemas.microsoft.com/office/drawing/2014/main" xmlns="" val="10003"/>
                  </a:ext>
                </a:extLst>
              </a:tr>
              <a:tr h="352890">
                <a:tc>
                  <a:txBody>
                    <a:bodyPr/>
                    <a:lstStyle/>
                    <a:p>
                      <a:r>
                        <a:rPr lang="en-ZA" sz="1700" dirty="0"/>
                        <a:t>D. Handover Costs</a:t>
                      </a:r>
                    </a:p>
                  </a:txBody>
                  <a:tcPr marL="91437" marR="91437" marT="45716" marB="45716"/>
                </a:tc>
                <a:tc>
                  <a:txBody>
                    <a:bodyPr/>
                    <a:lstStyle/>
                    <a:p>
                      <a:pPr algn="r"/>
                      <a:r>
                        <a:rPr lang="en-ZA" sz="1700" dirty="0"/>
                        <a:t>-</a:t>
                      </a:r>
                    </a:p>
                  </a:txBody>
                  <a:tcPr marL="91437" marR="91437" marT="45716" marB="45716"/>
                </a:tc>
                <a:tc>
                  <a:txBody>
                    <a:bodyPr/>
                    <a:lstStyle/>
                    <a:p>
                      <a:pPr algn="r"/>
                      <a:r>
                        <a:rPr lang="en-ZA" sz="1700" dirty="0"/>
                        <a:t>24</a:t>
                      </a:r>
                    </a:p>
                  </a:txBody>
                  <a:tcPr marL="91437" marR="91437" marT="45716" marB="45716"/>
                </a:tc>
                <a:tc>
                  <a:txBody>
                    <a:bodyPr/>
                    <a:lstStyle/>
                    <a:p>
                      <a:pPr algn="r"/>
                      <a:r>
                        <a:rPr lang="en-ZA" sz="1700" dirty="0"/>
                        <a:t>27</a:t>
                      </a:r>
                    </a:p>
                  </a:txBody>
                  <a:tcPr marL="91437" marR="91437" marT="45716" marB="45716"/>
                </a:tc>
                <a:tc>
                  <a:txBody>
                    <a:bodyPr/>
                    <a:lstStyle/>
                    <a:p>
                      <a:pPr algn="r"/>
                      <a:r>
                        <a:rPr lang="en-ZA" sz="1700" dirty="0"/>
                        <a:t>37</a:t>
                      </a:r>
                    </a:p>
                  </a:txBody>
                  <a:tcPr marL="91437" marR="91437" marT="45716" marB="45716"/>
                </a:tc>
                <a:tc>
                  <a:txBody>
                    <a:bodyPr/>
                    <a:lstStyle/>
                    <a:p>
                      <a:pPr algn="r"/>
                      <a:r>
                        <a:rPr lang="en-ZA" sz="1700" dirty="0"/>
                        <a:t>131</a:t>
                      </a:r>
                    </a:p>
                  </a:txBody>
                  <a:tcPr marL="91437" marR="91437" marT="45716" marB="45716"/>
                </a:tc>
                <a:extLst>
                  <a:ext uri="{0D108BD9-81ED-4DB2-BD59-A6C34878D82A}">
                    <a16:rowId xmlns:a16="http://schemas.microsoft.com/office/drawing/2014/main" xmlns="" val="10004"/>
                  </a:ext>
                </a:extLst>
              </a:tr>
              <a:tr h="348607">
                <a:tc>
                  <a:txBody>
                    <a:bodyPr/>
                    <a:lstStyle/>
                    <a:p>
                      <a:pPr marL="0" indent="0">
                        <a:buNone/>
                      </a:pPr>
                      <a:endParaRPr lang="en-ZA" sz="1700" b="1" dirty="0"/>
                    </a:p>
                  </a:txBody>
                  <a:tcPr marL="91437" marR="91437" marT="45716" marB="45716"/>
                </a:tc>
                <a:tc>
                  <a:txBody>
                    <a:bodyPr/>
                    <a:lstStyle/>
                    <a:p>
                      <a:pPr algn="r"/>
                      <a:r>
                        <a:rPr lang="en-ZA" sz="1700" dirty="0"/>
                        <a:t>271 915</a:t>
                      </a:r>
                      <a:endParaRPr lang="en-ZA" sz="1700" b="1" dirty="0"/>
                    </a:p>
                  </a:txBody>
                  <a:tcPr marL="91437" marR="91437" marT="45716" marB="45716"/>
                </a:tc>
                <a:tc>
                  <a:txBody>
                    <a:bodyPr/>
                    <a:lstStyle/>
                    <a:p>
                      <a:pPr algn="r"/>
                      <a:r>
                        <a:rPr lang="en-ZA" sz="1700" dirty="0"/>
                        <a:t>215 302</a:t>
                      </a:r>
                      <a:endParaRPr lang="en-ZA" sz="1700" b="1" dirty="0"/>
                    </a:p>
                  </a:txBody>
                  <a:tcPr marL="91437" marR="91437" marT="45716" marB="45716"/>
                </a:tc>
                <a:tc>
                  <a:txBody>
                    <a:bodyPr/>
                    <a:lstStyle/>
                    <a:p>
                      <a:pPr algn="r"/>
                      <a:r>
                        <a:rPr lang="en-ZA" sz="1700" dirty="0"/>
                        <a:t>188 006</a:t>
                      </a:r>
                      <a:endParaRPr lang="en-ZA" sz="1700" b="1" dirty="0"/>
                    </a:p>
                  </a:txBody>
                  <a:tcPr marL="91437" marR="91437" marT="45716" marB="45716"/>
                </a:tc>
                <a:tc>
                  <a:txBody>
                    <a:bodyPr/>
                    <a:lstStyle/>
                    <a:p>
                      <a:pPr algn="r"/>
                      <a:r>
                        <a:rPr lang="en-ZA" sz="1700" dirty="0"/>
                        <a:t>154 007</a:t>
                      </a:r>
                      <a:endParaRPr lang="en-ZA" sz="1700" b="1" dirty="0"/>
                    </a:p>
                  </a:txBody>
                  <a:tcPr marL="91437" marR="91437" marT="45716" marB="45716"/>
                </a:tc>
                <a:tc>
                  <a:txBody>
                    <a:bodyPr/>
                    <a:lstStyle/>
                    <a:p>
                      <a:pPr algn="r"/>
                      <a:r>
                        <a:rPr lang="en-ZA" sz="1700" dirty="0"/>
                        <a:t>116 369 </a:t>
                      </a:r>
                      <a:endParaRPr lang="en-ZA" sz="1700" b="1" dirty="0"/>
                    </a:p>
                  </a:txBody>
                  <a:tcPr marL="91437" marR="91437" marT="45716" marB="45716"/>
                </a:tc>
                <a:extLst>
                  <a:ext uri="{0D108BD9-81ED-4DB2-BD59-A6C34878D82A}">
                    <a16:rowId xmlns:a16="http://schemas.microsoft.com/office/drawing/2014/main" xmlns="" val="10005"/>
                  </a:ext>
                </a:extLst>
              </a:tr>
              <a:tr h="348607">
                <a:tc>
                  <a:txBody>
                    <a:bodyPr/>
                    <a:lstStyle/>
                    <a:p>
                      <a:r>
                        <a:rPr lang="en-ZA" sz="1700" dirty="0"/>
                        <a:t>NOTES:</a:t>
                      </a:r>
                      <a:endParaRPr lang="en-ZA" sz="1700" b="1" dirty="0"/>
                    </a:p>
                  </a:txBody>
                  <a:tcPr marL="91437" marR="91437" marT="45716" marB="45716"/>
                </a:tc>
                <a:tc gridSpan="5">
                  <a:txBody>
                    <a:bodyPr/>
                    <a:lstStyle/>
                    <a:p>
                      <a:pPr algn="r"/>
                      <a:endParaRPr lang="en-ZA" sz="1700" dirty="0"/>
                    </a:p>
                  </a:txBody>
                  <a:tcPr marL="91437" marR="91437" marT="45716" marB="45716"/>
                </a:tc>
                <a:tc hMerge="1">
                  <a:txBody>
                    <a:bodyPr/>
                    <a:lstStyle/>
                    <a:p>
                      <a:endParaRPr lang="en-US"/>
                    </a:p>
                  </a:txBody>
                  <a:tcPr/>
                </a:tc>
                <a:tc hMerge="1">
                  <a:txBody>
                    <a:bodyPr/>
                    <a:lstStyle/>
                    <a:p>
                      <a:pPr algn="r"/>
                      <a:endParaRPr lang="en-ZA" dirty="0"/>
                    </a:p>
                  </a:txBody>
                  <a:tcPr>
                    <a:lnT w="38100" cap="flat" cmpd="sng" algn="ctr">
                      <a:solidFill>
                        <a:schemeClr val="tx1"/>
                      </a:solidFill>
                      <a:prstDash val="solid"/>
                      <a:round/>
                      <a:headEnd type="none" w="med" len="med"/>
                      <a:tailEnd type="none" w="med" len="med"/>
                    </a:lnT>
                  </a:tcPr>
                </a:tc>
                <a:tc hMerge="1">
                  <a:txBody>
                    <a:bodyPr/>
                    <a:lstStyle/>
                    <a:p>
                      <a:pPr algn="r"/>
                      <a:endParaRPr lang="en-ZA" dirty="0"/>
                    </a:p>
                  </a:txBody>
                  <a:tcPr>
                    <a:lnT w="38100" cap="flat" cmpd="sng" algn="ctr">
                      <a:solidFill>
                        <a:schemeClr val="tx1"/>
                      </a:solidFill>
                      <a:prstDash val="solid"/>
                      <a:round/>
                      <a:headEnd type="none" w="med" len="med"/>
                      <a:tailEnd type="none" w="med" len="med"/>
                    </a:lnT>
                  </a:tcPr>
                </a:tc>
                <a:tc hMerge="1">
                  <a:txBody>
                    <a:bodyPr/>
                    <a:lstStyle/>
                    <a:p>
                      <a:pPr algn="r"/>
                      <a:endParaRPr lang="en-ZA" dirty="0"/>
                    </a:p>
                  </a:txBody>
                  <a:tcP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6"/>
                  </a:ext>
                </a:extLst>
              </a:tr>
              <a:tr h="605782">
                <a:tc>
                  <a:txBody>
                    <a:bodyPr/>
                    <a:lstStyle/>
                    <a:p>
                      <a:r>
                        <a:rPr lang="en-ZA" sz="1700" dirty="0"/>
                        <a:t>A. Claims</a:t>
                      </a:r>
                      <a:r>
                        <a:rPr lang="en-ZA" sz="1700" baseline="0" dirty="0"/>
                        <a:t> Requested But Not Yet Paid</a:t>
                      </a:r>
                      <a:endParaRPr lang="en-ZA" sz="1700" dirty="0"/>
                    </a:p>
                  </a:txBody>
                  <a:tcPr marL="91437" marR="91437" marT="45716" marB="45716"/>
                </a:tc>
                <a:tc gridSpan="5">
                  <a:txBody>
                    <a:bodyPr/>
                    <a:lstStyle/>
                    <a:p>
                      <a:pPr algn="l"/>
                      <a:r>
                        <a:rPr lang="en-ZA" sz="1700" dirty="0"/>
                        <a:t>This</a:t>
                      </a:r>
                      <a:r>
                        <a:rPr lang="en-ZA" sz="1700" baseline="0" dirty="0"/>
                        <a:t> represents </a:t>
                      </a:r>
                      <a:r>
                        <a:rPr lang="en-ZA" sz="1700" dirty="0"/>
                        <a:t>claims that are due and payable.</a:t>
                      </a:r>
                    </a:p>
                  </a:txBody>
                  <a:tcPr marL="91437" marR="91437" marT="45716" marB="45716"/>
                </a:tc>
                <a:tc hMerge="1">
                  <a:txBody>
                    <a:bodyPr/>
                    <a:lstStyle/>
                    <a:p>
                      <a:endParaRPr lang="en-US"/>
                    </a:p>
                  </a:txBody>
                  <a:tcPr/>
                </a:tc>
                <a:tc hMerge="1">
                  <a:txBody>
                    <a:bodyPr/>
                    <a:lstStyle/>
                    <a:p>
                      <a:pPr algn="r"/>
                      <a:endParaRPr lang="en-ZA" dirty="0"/>
                    </a:p>
                  </a:txBody>
                  <a:tcPr/>
                </a:tc>
                <a:tc hMerge="1">
                  <a:txBody>
                    <a:bodyPr/>
                    <a:lstStyle/>
                    <a:p>
                      <a:pPr algn="r"/>
                      <a:endParaRPr lang="en-ZA" dirty="0"/>
                    </a:p>
                  </a:txBody>
                  <a:tcPr/>
                </a:tc>
                <a:tc hMerge="1">
                  <a:txBody>
                    <a:bodyPr/>
                    <a:lstStyle/>
                    <a:p>
                      <a:pPr algn="r"/>
                      <a:endParaRPr lang="en-ZA" dirty="0"/>
                    </a:p>
                  </a:txBody>
                  <a:tcPr/>
                </a:tc>
                <a:extLst>
                  <a:ext uri="{0D108BD9-81ED-4DB2-BD59-A6C34878D82A}">
                    <a16:rowId xmlns:a16="http://schemas.microsoft.com/office/drawing/2014/main" xmlns="" val="10007"/>
                  </a:ext>
                </a:extLst>
              </a:tr>
              <a:tr h="605782">
                <a:tc>
                  <a:txBody>
                    <a:bodyPr/>
                    <a:lstStyle/>
                    <a:p>
                      <a:r>
                        <a:rPr lang="en-ZA" sz="1700" dirty="0"/>
                        <a:t>B. Claims Reported But Not Yet Settled</a:t>
                      </a:r>
                    </a:p>
                  </a:txBody>
                  <a:tcPr marL="91437" marR="91437" marT="45716" marB="45716"/>
                </a:tc>
                <a:tc gridSpan="5">
                  <a:txBody>
                    <a:bodyPr/>
                    <a:lstStyle/>
                    <a:p>
                      <a:pPr algn="l"/>
                      <a:r>
                        <a:rPr lang="en-ZA" sz="1700" dirty="0"/>
                        <a:t>This represents insurance liability. It is not known</a:t>
                      </a:r>
                      <a:r>
                        <a:rPr lang="en-ZA" sz="1700" baseline="0" dirty="0"/>
                        <a:t> when these will be paid and how much will be paid.</a:t>
                      </a:r>
                      <a:endParaRPr lang="en-ZA" sz="1700" dirty="0"/>
                    </a:p>
                  </a:txBody>
                  <a:tcPr marL="91437" marR="91437" marT="45716" marB="45716"/>
                </a:tc>
                <a:tc hMerge="1">
                  <a:txBody>
                    <a:bodyPr/>
                    <a:lstStyle/>
                    <a:p>
                      <a:endParaRPr lang="en-US"/>
                    </a:p>
                  </a:txBody>
                  <a:tcPr/>
                </a:tc>
                <a:tc hMerge="1">
                  <a:txBody>
                    <a:bodyPr/>
                    <a:lstStyle/>
                    <a:p>
                      <a:pPr algn="r"/>
                      <a:endParaRPr lang="en-ZA" dirty="0"/>
                    </a:p>
                  </a:txBody>
                  <a:tcPr/>
                </a:tc>
                <a:tc hMerge="1">
                  <a:txBody>
                    <a:bodyPr/>
                    <a:lstStyle/>
                    <a:p>
                      <a:pPr algn="r"/>
                      <a:endParaRPr lang="en-ZA" dirty="0"/>
                    </a:p>
                  </a:txBody>
                  <a:tcPr/>
                </a:tc>
                <a:tc hMerge="1">
                  <a:txBody>
                    <a:bodyPr/>
                    <a:lstStyle/>
                    <a:p>
                      <a:pPr algn="r"/>
                      <a:endParaRPr lang="en-ZA" dirty="0"/>
                    </a:p>
                  </a:txBody>
                  <a:tcPr/>
                </a:tc>
                <a:extLst>
                  <a:ext uri="{0D108BD9-81ED-4DB2-BD59-A6C34878D82A}">
                    <a16:rowId xmlns:a16="http://schemas.microsoft.com/office/drawing/2014/main" xmlns="" val="10008"/>
                  </a:ext>
                </a:extLst>
              </a:tr>
              <a:tr h="642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dirty="0"/>
                        <a:t>C. Claims</a:t>
                      </a:r>
                      <a:r>
                        <a:rPr lang="en-ZA" sz="1700" baseline="0" dirty="0"/>
                        <a:t> Incurred But Not Yet Reported</a:t>
                      </a:r>
                      <a:endParaRPr lang="en-ZA" sz="1700" dirty="0"/>
                    </a:p>
                  </a:txBody>
                  <a:tcPr marL="91437" marR="91437" marT="45716" marB="45716"/>
                </a:tc>
                <a:tc gridSpan="5">
                  <a:txBody>
                    <a:bodyPr/>
                    <a:lstStyle/>
                    <a:p>
                      <a:pPr algn="l"/>
                      <a:r>
                        <a:rPr lang="en-ZA" sz="1700" dirty="0"/>
                        <a:t>Claims</a:t>
                      </a:r>
                      <a:r>
                        <a:rPr lang="en-ZA" sz="1700" baseline="0" dirty="0"/>
                        <a:t> have not been lodged nor has an assessment been made in terms of RAF Act to determine whether RAF has an obligation or not.</a:t>
                      </a:r>
                      <a:endParaRPr lang="en-ZA" sz="1700" b="0" dirty="0"/>
                    </a:p>
                  </a:txBody>
                  <a:tcPr marL="91437" marR="91437" marT="45716" marB="45716"/>
                </a:tc>
                <a:tc hMerge="1">
                  <a:txBody>
                    <a:bodyPr/>
                    <a:lstStyle/>
                    <a:p>
                      <a:endParaRPr lang="en-US"/>
                    </a:p>
                  </a:txBody>
                  <a:tcPr/>
                </a:tc>
                <a:tc hMerge="1">
                  <a:txBody>
                    <a:bodyPr/>
                    <a:lstStyle/>
                    <a:p>
                      <a:pPr algn="r"/>
                      <a:endParaRPr lang="en-ZA" dirty="0"/>
                    </a:p>
                  </a:txBody>
                  <a:tcPr/>
                </a:tc>
                <a:tc hMerge="1">
                  <a:txBody>
                    <a:bodyPr/>
                    <a:lstStyle/>
                    <a:p>
                      <a:pPr algn="r"/>
                      <a:endParaRPr lang="en-ZA" dirty="0"/>
                    </a:p>
                  </a:txBody>
                  <a:tcPr/>
                </a:tc>
                <a:tc hMerge="1">
                  <a:txBody>
                    <a:bodyPr/>
                    <a:lstStyle/>
                    <a:p>
                      <a:pPr algn="r"/>
                      <a:endParaRPr lang="en-ZA" dirty="0"/>
                    </a:p>
                  </a:txBody>
                  <a:tcPr/>
                </a:tc>
                <a:extLst>
                  <a:ext uri="{0D108BD9-81ED-4DB2-BD59-A6C34878D82A}">
                    <a16:rowId xmlns:a16="http://schemas.microsoft.com/office/drawing/2014/main" xmlns="" val="10009"/>
                  </a:ext>
                </a:extLst>
              </a:tr>
              <a:tr h="575819">
                <a:tc>
                  <a:txBody>
                    <a:bodyPr/>
                    <a:lstStyle/>
                    <a:p>
                      <a:r>
                        <a:rPr lang="en-ZA" sz="1700" dirty="0"/>
                        <a:t>D. Handover Costs</a:t>
                      </a:r>
                    </a:p>
                  </a:txBody>
                  <a:tcPr marL="91437" marR="91437" marT="45716" marB="45716"/>
                </a:tc>
                <a:tc gridSpan="5">
                  <a:txBody>
                    <a:bodyPr/>
                    <a:lstStyle/>
                    <a:p>
                      <a:pPr algn="l" fontAlgn="t"/>
                      <a:r>
                        <a:rPr lang="en-ZA" sz="1700" u="none" strike="noStrike" dirty="0">
                          <a:effectLst/>
                        </a:rPr>
                        <a:t>Big tender in 2015 - New panel attorneys appointed (R181m provision).</a:t>
                      </a:r>
                      <a:endParaRPr lang="en-ZA" sz="1700" b="0" i="0" u="none" strike="noStrike" dirty="0">
                        <a:solidFill>
                          <a:srgbClr val="000000"/>
                        </a:solidFill>
                        <a:effectLst/>
                        <a:latin typeface="+mn-lt"/>
                      </a:endParaRPr>
                    </a:p>
                  </a:txBody>
                  <a:tcPr marL="9525" marR="9525" marT="9525" marB="0"/>
                </a:tc>
                <a:tc hMerge="1">
                  <a:txBody>
                    <a:bodyPr/>
                    <a:lstStyle/>
                    <a:p>
                      <a:endParaRPr lang="en-US"/>
                    </a:p>
                  </a:txBody>
                  <a:tcPr/>
                </a:tc>
                <a:tc hMerge="1">
                  <a:txBody>
                    <a:bodyPr/>
                    <a:lstStyle/>
                    <a:p>
                      <a:pPr algn="l" fontAlgn="t"/>
                      <a:endParaRPr lang="en-ZA" sz="1100" b="0" i="0" u="none" strike="noStrike" dirty="0">
                        <a:solidFill>
                          <a:srgbClr val="000000"/>
                        </a:solidFill>
                        <a:effectLst/>
                        <a:latin typeface="Arial"/>
                      </a:endParaRPr>
                    </a:p>
                  </a:txBody>
                  <a:tcPr marL="9525" marR="9525" marT="9525" marB="0"/>
                </a:tc>
                <a:tc hMerge="1">
                  <a:txBody>
                    <a:bodyPr/>
                    <a:lstStyle/>
                    <a:p>
                      <a:pPr algn="l" fontAlgn="t"/>
                      <a:endParaRPr lang="en-ZA" sz="1100" b="0" i="0" u="none" strike="noStrike" dirty="0">
                        <a:solidFill>
                          <a:srgbClr val="000000"/>
                        </a:solidFill>
                        <a:effectLst/>
                        <a:latin typeface="Arial"/>
                      </a:endParaRPr>
                    </a:p>
                  </a:txBody>
                  <a:tcPr marL="9525" marR="9525" marT="9525" marB="0"/>
                </a:tc>
                <a:tc hMerge="1">
                  <a:txBody>
                    <a:bodyPr/>
                    <a:lstStyle/>
                    <a:p>
                      <a:pPr algn="l" fontAlgn="t"/>
                      <a:endParaRPr lang="en-ZA" sz="11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946750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0" y="80367"/>
            <a:ext cx="9144000" cy="693167"/>
          </a:xfrm>
        </p:spPr>
        <p:txBody>
          <a:bodyPr rtlCol="0">
            <a:normAutofit/>
          </a:bodyPr>
          <a:lstStyle/>
          <a:p>
            <a:pPr>
              <a:defRPr/>
            </a:pPr>
            <a:r>
              <a:rPr lang="en-ZA" sz="2400" b="1" dirty="0">
                <a:solidFill>
                  <a:schemeClr val="bg2"/>
                </a:solidFill>
                <a:ea typeface="+mn-ea"/>
              </a:rPr>
              <a:t>CLAIMS EXPENDITURE</a:t>
            </a:r>
          </a:p>
        </p:txBody>
      </p:sp>
      <p:graphicFrame>
        <p:nvGraphicFramePr>
          <p:cNvPr id="4" name="Content Placeholder 3">
            <a:extLst/>
          </p:cNvPr>
          <p:cNvGraphicFramePr>
            <a:graphicFrameLocks noGrp="1"/>
          </p:cNvGraphicFramePr>
          <p:nvPr>
            <p:ph idx="4294967295"/>
            <p:extLst>
              <p:ext uri="{D42A27DB-BD31-4B8C-83A1-F6EECF244321}">
                <p14:modId xmlns:p14="http://schemas.microsoft.com/office/powerpoint/2010/main" xmlns="" val="9214975"/>
              </p:ext>
            </p:extLst>
          </p:nvPr>
        </p:nvGraphicFramePr>
        <p:xfrm>
          <a:off x="-35718" y="1047006"/>
          <a:ext cx="9179720" cy="4747374"/>
        </p:xfrm>
        <a:graphic>
          <a:graphicData uri="http://schemas.openxmlformats.org/drawingml/2006/table">
            <a:tbl>
              <a:tblPr firstRow="1" bandRow="1">
                <a:tableStyleId>{8EC20E35-A176-4012-BC5E-935CFFF8708E}</a:tableStyleId>
              </a:tblPr>
              <a:tblGrid>
                <a:gridCol w="2954764">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07477">
                  <a:extLst>
                    <a:ext uri="{9D8B030D-6E8A-4147-A177-3AD203B41FA5}">
                      <a16:colId xmlns:a16="http://schemas.microsoft.com/office/drawing/2014/main" xmlns="" val="20002"/>
                    </a:ext>
                  </a:extLst>
                </a:gridCol>
                <a:gridCol w="1301262">
                  <a:extLst>
                    <a:ext uri="{9D8B030D-6E8A-4147-A177-3AD203B41FA5}">
                      <a16:colId xmlns:a16="http://schemas.microsoft.com/office/drawing/2014/main" xmlns="" val="20003"/>
                    </a:ext>
                  </a:extLst>
                </a:gridCol>
                <a:gridCol w="1254369">
                  <a:extLst>
                    <a:ext uri="{9D8B030D-6E8A-4147-A177-3AD203B41FA5}">
                      <a16:colId xmlns:a16="http://schemas.microsoft.com/office/drawing/2014/main" xmlns="" val="20004"/>
                    </a:ext>
                  </a:extLst>
                </a:gridCol>
                <a:gridCol w="1242648">
                  <a:extLst>
                    <a:ext uri="{9D8B030D-6E8A-4147-A177-3AD203B41FA5}">
                      <a16:colId xmlns:a16="http://schemas.microsoft.com/office/drawing/2014/main" xmlns="" val="20005"/>
                    </a:ext>
                  </a:extLst>
                </a:gridCol>
              </a:tblGrid>
              <a:tr h="721072">
                <a:tc>
                  <a:txBody>
                    <a:bodyPr/>
                    <a:lstStyle/>
                    <a:p>
                      <a:r>
                        <a:rPr lang="en-ZA" sz="1700" baseline="0" dirty="0"/>
                        <a:t>FINANCIAL YEAR ENDED 31 MARCH</a:t>
                      </a:r>
                      <a:endParaRPr lang="en-ZA" sz="1700" dirty="0">
                        <a:solidFill>
                          <a:schemeClr val="bg2"/>
                        </a:solidFill>
                      </a:endParaRPr>
                    </a:p>
                  </a:txBody>
                  <a:tcPr marT="45725" marB="45725"/>
                </a:tc>
                <a:tc>
                  <a:txBody>
                    <a:bodyPr/>
                    <a:lstStyle/>
                    <a:p>
                      <a:pPr algn="r"/>
                      <a:r>
                        <a:rPr lang="en-ZA" sz="1700" dirty="0" smtClean="0"/>
                        <a:t>2018/2019</a:t>
                      </a:r>
                      <a:endParaRPr lang="en-ZA" sz="1700" dirty="0"/>
                    </a:p>
                    <a:p>
                      <a:pPr algn="r"/>
                      <a:r>
                        <a:rPr lang="en-ZA" sz="1700" dirty="0" err="1"/>
                        <a:t>R’m</a:t>
                      </a:r>
                      <a:endParaRPr lang="en-ZA" sz="1700" dirty="0">
                        <a:solidFill>
                          <a:schemeClr val="bg2"/>
                        </a:solidFill>
                      </a:endParaRPr>
                    </a:p>
                  </a:txBody>
                  <a:tcPr marT="45725" marB="45725"/>
                </a:tc>
                <a:tc>
                  <a:txBody>
                    <a:bodyPr/>
                    <a:lstStyle/>
                    <a:p>
                      <a:pPr algn="r"/>
                      <a:r>
                        <a:rPr lang="en-ZA" sz="1700" dirty="0" smtClean="0"/>
                        <a:t>2017/2018</a:t>
                      </a:r>
                      <a:endParaRPr lang="en-ZA" sz="1700" dirty="0"/>
                    </a:p>
                    <a:p>
                      <a:pPr algn="r"/>
                      <a:r>
                        <a:rPr lang="en-ZA" sz="1700" dirty="0" err="1"/>
                        <a:t>R’m</a:t>
                      </a:r>
                      <a:endParaRPr lang="en-ZA" sz="1700" dirty="0">
                        <a:solidFill>
                          <a:schemeClr val="bg2"/>
                        </a:solidFill>
                      </a:endParaRPr>
                    </a:p>
                  </a:txBody>
                  <a:tcPr marT="45725" marB="45725"/>
                </a:tc>
                <a:tc>
                  <a:txBody>
                    <a:bodyPr/>
                    <a:lstStyle/>
                    <a:p>
                      <a:pPr algn="r"/>
                      <a:r>
                        <a:rPr lang="en-ZA" sz="1700" dirty="0" smtClean="0"/>
                        <a:t>2016/2017</a:t>
                      </a:r>
                      <a:endParaRPr lang="en-ZA" sz="1700" dirty="0"/>
                    </a:p>
                    <a:p>
                      <a:pPr algn="r"/>
                      <a:r>
                        <a:rPr lang="en-ZA" sz="1700" dirty="0" err="1"/>
                        <a:t>R’m</a:t>
                      </a:r>
                      <a:endParaRPr lang="en-ZA" sz="1700" dirty="0">
                        <a:solidFill>
                          <a:schemeClr val="bg2"/>
                        </a:solidFill>
                      </a:endParaRPr>
                    </a:p>
                  </a:txBody>
                  <a:tcPr marT="45725" marB="45725"/>
                </a:tc>
                <a:tc>
                  <a:txBody>
                    <a:bodyPr/>
                    <a:lstStyle/>
                    <a:p>
                      <a:pPr algn="r"/>
                      <a:r>
                        <a:rPr lang="en-ZA" sz="1700" dirty="0" smtClean="0"/>
                        <a:t>2015/2016</a:t>
                      </a:r>
                      <a:endParaRPr lang="en-ZA" sz="1700" dirty="0"/>
                    </a:p>
                    <a:p>
                      <a:pPr algn="r"/>
                      <a:r>
                        <a:rPr lang="en-ZA" sz="1700" dirty="0" err="1"/>
                        <a:t>R’m</a:t>
                      </a:r>
                      <a:endParaRPr lang="en-ZA" sz="1700" dirty="0">
                        <a:solidFill>
                          <a:schemeClr val="bg2"/>
                        </a:solidFill>
                      </a:endParaRPr>
                    </a:p>
                  </a:txBody>
                  <a:tcPr marT="45725" marB="45725"/>
                </a:tc>
                <a:tc>
                  <a:txBody>
                    <a:bodyPr/>
                    <a:lstStyle/>
                    <a:p>
                      <a:pPr algn="r"/>
                      <a:r>
                        <a:rPr lang="en-ZA" sz="1700" dirty="0" smtClean="0"/>
                        <a:t>2014/2015</a:t>
                      </a:r>
                      <a:endParaRPr lang="en-ZA" sz="1700" dirty="0"/>
                    </a:p>
                    <a:p>
                      <a:pPr algn="r"/>
                      <a:r>
                        <a:rPr lang="en-ZA" sz="1700" dirty="0" err="1"/>
                        <a:t>R’m</a:t>
                      </a:r>
                      <a:endParaRPr lang="en-ZA" sz="1700" dirty="0">
                        <a:solidFill>
                          <a:schemeClr val="bg2"/>
                        </a:solidFill>
                      </a:endParaRPr>
                    </a:p>
                  </a:txBody>
                  <a:tcPr marT="45725" marB="45725"/>
                </a:tc>
                <a:extLst>
                  <a:ext uri="{0D108BD9-81ED-4DB2-BD59-A6C34878D82A}">
                    <a16:rowId xmlns:a16="http://schemas.microsoft.com/office/drawing/2014/main" xmlns="" val="10000"/>
                  </a:ext>
                </a:extLst>
              </a:tr>
              <a:tr h="543724">
                <a:tc>
                  <a:txBody>
                    <a:bodyPr/>
                    <a:lstStyle/>
                    <a:p>
                      <a:r>
                        <a:rPr lang="en-ZA" sz="1700" dirty="0"/>
                        <a:t>A. Claims</a:t>
                      </a:r>
                      <a:r>
                        <a:rPr lang="en-ZA" sz="1700" baseline="0" dirty="0"/>
                        <a:t> Paid</a:t>
                      </a:r>
                      <a:endParaRPr lang="en-ZA" sz="1700" dirty="0"/>
                    </a:p>
                  </a:txBody>
                  <a:tcPr marT="45725" marB="45725"/>
                </a:tc>
                <a:tc>
                  <a:txBody>
                    <a:bodyPr/>
                    <a:lstStyle/>
                    <a:p>
                      <a:pPr algn="r"/>
                      <a:r>
                        <a:rPr lang="en-ZA" sz="1700" dirty="0"/>
                        <a:t>39 793</a:t>
                      </a:r>
                    </a:p>
                  </a:txBody>
                  <a:tcPr marT="45725" marB="45725"/>
                </a:tc>
                <a:tc>
                  <a:txBody>
                    <a:bodyPr/>
                    <a:lstStyle/>
                    <a:p>
                      <a:pPr algn="r"/>
                      <a:r>
                        <a:rPr lang="en-ZA" sz="1700" dirty="0"/>
                        <a:t>34 049</a:t>
                      </a:r>
                    </a:p>
                  </a:txBody>
                  <a:tcPr marT="45725" marB="45725"/>
                </a:tc>
                <a:tc>
                  <a:txBody>
                    <a:bodyPr/>
                    <a:lstStyle/>
                    <a:p>
                      <a:pPr algn="r"/>
                      <a:r>
                        <a:rPr lang="en-ZA" sz="1700" dirty="0"/>
                        <a:t>31 955</a:t>
                      </a:r>
                    </a:p>
                  </a:txBody>
                  <a:tcPr marT="45725" marB="45725"/>
                </a:tc>
                <a:tc>
                  <a:txBody>
                    <a:bodyPr/>
                    <a:lstStyle/>
                    <a:p>
                      <a:pPr algn="r"/>
                      <a:r>
                        <a:rPr lang="en-ZA" sz="1700" dirty="0"/>
                        <a:t>28 628</a:t>
                      </a:r>
                    </a:p>
                  </a:txBody>
                  <a:tcPr marT="45725" marB="45725"/>
                </a:tc>
                <a:tc>
                  <a:txBody>
                    <a:bodyPr/>
                    <a:lstStyle/>
                    <a:p>
                      <a:pPr algn="r"/>
                      <a:r>
                        <a:rPr lang="en-ZA" sz="1700" dirty="0"/>
                        <a:t>21 470</a:t>
                      </a:r>
                    </a:p>
                  </a:txBody>
                  <a:tcPr marT="45725" marB="45725"/>
                </a:tc>
                <a:extLst>
                  <a:ext uri="{0D108BD9-81ED-4DB2-BD59-A6C34878D82A}">
                    <a16:rowId xmlns:a16="http://schemas.microsoft.com/office/drawing/2014/main" xmlns="" val="10001"/>
                  </a:ext>
                </a:extLst>
              </a:tr>
              <a:tr h="535781">
                <a:tc>
                  <a:txBody>
                    <a:bodyPr/>
                    <a:lstStyle/>
                    <a:p>
                      <a:r>
                        <a:rPr lang="en-ZA" sz="1700" dirty="0"/>
                        <a:t>B. Increase/(Decrease) in RNYP</a:t>
                      </a:r>
                    </a:p>
                  </a:txBody>
                  <a:tcPr marT="45725" marB="45725"/>
                </a:tc>
                <a:tc>
                  <a:txBody>
                    <a:bodyPr/>
                    <a:lstStyle/>
                    <a:p>
                      <a:pPr algn="r"/>
                      <a:r>
                        <a:rPr lang="en-ZA" sz="1700" dirty="0"/>
                        <a:t>2 171</a:t>
                      </a:r>
                    </a:p>
                  </a:txBody>
                  <a:tcPr marT="45725" marB="45725"/>
                </a:tc>
                <a:tc>
                  <a:txBody>
                    <a:bodyPr/>
                    <a:lstStyle/>
                    <a:p>
                      <a:pPr algn="r"/>
                      <a:r>
                        <a:rPr lang="en-ZA" sz="1700" dirty="0"/>
                        <a:t>546</a:t>
                      </a:r>
                    </a:p>
                  </a:txBody>
                  <a:tcPr marT="45725" marB="45725"/>
                </a:tc>
                <a:tc>
                  <a:txBody>
                    <a:bodyPr/>
                    <a:lstStyle/>
                    <a:p>
                      <a:pPr algn="r"/>
                      <a:r>
                        <a:rPr lang="en-ZA" sz="1700" dirty="0"/>
                        <a:t>(2 119)</a:t>
                      </a:r>
                    </a:p>
                  </a:txBody>
                  <a:tcPr marT="45725" marB="45725"/>
                </a:tc>
                <a:tc>
                  <a:txBody>
                    <a:bodyPr/>
                    <a:lstStyle/>
                    <a:p>
                      <a:pPr algn="r"/>
                      <a:r>
                        <a:rPr lang="en-ZA" sz="1700" dirty="0"/>
                        <a:t>3 696</a:t>
                      </a:r>
                    </a:p>
                  </a:txBody>
                  <a:tcPr marT="45725" marB="45725"/>
                </a:tc>
                <a:tc>
                  <a:txBody>
                    <a:bodyPr/>
                    <a:lstStyle/>
                    <a:p>
                      <a:pPr algn="r"/>
                      <a:r>
                        <a:rPr lang="en-ZA" sz="1700" dirty="0"/>
                        <a:t>6 557</a:t>
                      </a:r>
                    </a:p>
                  </a:txBody>
                  <a:tcPr marT="45725" marB="45725"/>
                </a:tc>
                <a:extLst>
                  <a:ext uri="{0D108BD9-81ED-4DB2-BD59-A6C34878D82A}">
                    <a16:rowId xmlns:a16="http://schemas.microsoft.com/office/drawing/2014/main" xmlns="" val="10002"/>
                  </a:ext>
                </a:extLst>
              </a:tr>
              <a:tr h="5491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dirty="0"/>
                        <a:t>C. Increase in Claims Provision</a:t>
                      </a:r>
                    </a:p>
                  </a:txBody>
                  <a:tcPr marT="45725" marB="45725"/>
                </a:tc>
                <a:tc>
                  <a:txBody>
                    <a:bodyPr/>
                    <a:lstStyle/>
                    <a:p>
                      <a:pPr algn="r"/>
                      <a:r>
                        <a:rPr lang="en-ZA" sz="1700" dirty="0"/>
                        <a:t>54 441</a:t>
                      </a:r>
                    </a:p>
                  </a:txBody>
                  <a:tcPr marT="45725" marB="45725"/>
                </a:tc>
                <a:tc>
                  <a:txBody>
                    <a:bodyPr/>
                    <a:lstStyle/>
                    <a:p>
                      <a:pPr algn="r"/>
                      <a:r>
                        <a:rPr lang="en-ZA" sz="1700" dirty="0"/>
                        <a:t>26 751</a:t>
                      </a:r>
                    </a:p>
                  </a:txBody>
                  <a:tcPr marT="45725" marB="45725"/>
                </a:tc>
                <a:tc>
                  <a:txBody>
                    <a:bodyPr/>
                    <a:lstStyle/>
                    <a:p>
                      <a:pPr algn="r"/>
                      <a:r>
                        <a:rPr lang="en-ZA" sz="1700" dirty="0"/>
                        <a:t>36 119</a:t>
                      </a:r>
                    </a:p>
                  </a:txBody>
                  <a:tcPr marT="45725" marB="45725"/>
                </a:tc>
                <a:tc>
                  <a:txBody>
                    <a:bodyPr/>
                    <a:lstStyle/>
                    <a:p>
                      <a:pPr algn="r"/>
                      <a:r>
                        <a:rPr lang="en-ZA" sz="1700" dirty="0"/>
                        <a:t>33 942</a:t>
                      </a:r>
                    </a:p>
                  </a:txBody>
                  <a:tcPr marT="45725" marB="45725"/>
                </a:tc>
                <a:tc>
                  <a:txBody>
                    <a:bodyPr/>
                    <a:lstStyle/>
                    <a:p>
                      <a:pPr algn="r"/>
                      <a:r>
                        <a:rPr lang="en-ZA" sz="1700" dirty="0"/>
                        <a:t>12 429</a:t>
                      </a:r>
                    </a:p>
                  </a:txBody>
                  <a:tcPr marT="45725" marB="45725"/>
                </a:tc>
                <a:extLst>
                  <a:ext uri="{0D108BD9-81ED-4DB2-BD59-A6C34878D82A}">
                    <a16:rowId xmlns:a16="http://schemas.microsoft.com/office/drawing/2014/main" xmlns="" val="10003"/>
                  </a:ext>
                </a:extLst>
              </a:tr>
              <a:tr h="477230">
                <a:tc>
                  <a:txBody>
                    <a:bodyPr/>
                    <a:lstStyle/>
                    <a:p>
                      <a:pPr marL="0" indent="0">
                        <a:buNone/>
                      </a:pPr>
                      <a:endParaRPr lang="en-ZA" sz="1700" b="1" dirty="0"/>
                    </a:p>
                  </a:txBody>
                  <a:tcPr marT="45725" marB="45725"/>
                </a:tc>
                <a:tc>
                  <a:txBody>
                    <a:bodyPr/>
                    <a:lstStyle/>
                    <a:p>
                      <a:pPr algn="r"/>
                      <a:r>
                        <a:rPr lang="en-ZA" sz="1700" dirty="0"/>
                        <a:t>96 405</a:t>
                      </a:r>
                      <a:endParaRPr lang="en-ZA" sz="1700" b="1" dirty="0"/>
                    </a:p>
                  </a:txBody>
                  <a:tcPr marT="45725" marB="45725"/>
                </a:tc>
                <a:tc>
                  <a:txBody>
                    <a:bodyPr/>
                    <a:lstStyle/>
                    <a:p>
                      <a:pPr algn="r"/>
                      <a:r>
                        <a:rPr lang="en-ZA" sz="1700" dirty="0"/>
                        <a:t>61 346</a:t>
                      </a:r>
                      <a:endParaRPr lang="en-ZA" sz="1700" b="1" dirty="0"/>
                    </a:p>
                  </a:txBody>
                  <a:tcPr marT="45725" marB="45725"/>
                </a:tc>
                <a:tc>
                  <a:txBody>
                    <a:bodyPr/>
                    <a:lstStyle/>
                    <a:p>
                      <a:pPr algn="r"/>
                      <a:r>
                        <a:rPr lang="en-ZA" sz="1700" dirty="0"/>
                        <a:t>65 955</a:t>
                      </a:r>
                      <a:endParaRPr lang="en-ZA" sz="1700" b="1" dirty="0"/>
                    </a:p>
                  </a:txBody>
                  <a:tcPr marT="45725" marB="45725"/>
                </a:tc>
                <a:tc>
                  <a:txBody>
                    <a:bodyPr/>
                    <a:lstStyle/>
                    <a:p>
                      <a:pPr algn="r"/>
                      <a:r>
                        <a:rPr lang="en-ZA" sz="1700" dirty="0"/>
                        <a:t>66 266</a:t>
                      </a:r>
                      <a:endParaRPr lang="en-ZA" sz="1700" b="1" dirty="0"/>
                    </a:p>
                  </a:txBody>
                  <a:tcPr marT="45725" marB="45725"/>
                </a:tc>
                <a:tc>
                  <a:txBody>
                    <a:bodyPr/>
                    <a:lstStyle/>
                    <a:p>
                      <a:pPr algn="r"/>
                      <a:r>
                        <a:rPr lang="en-ZA" sz="1700" dirty="0"/>
                        <a:t>40 456</a:t>
                      </a:r>
                      <a:endParaRPr lang="en-ZA" sz="1700" b="1" dirty="0"/>
                    </a:p>
                  </a:txBody>
                  <a:tcPr marT="45725" marB="45725"/>
                </a:tc>
                <a:extLst>
                  <a:ext uri="{0D108BD9-81ED-4DB2-BD59-A6C34878D82A}">
                    <a16:rowId xmlns:a16="http://schemas.microsoft.com/office/drawing/2014/main" xmlns="" val="10004"/>
                  </a:ext>
                </a:extLst>
              </a:tr>
              <a:tr h="477251">
                <a:tc>
                  <a:txBody>
                    <a:bodyPr/>
                    <a:lstStyle/>
                    <a:p>
                      <a:r>
                        <a:rPr lang="en-ZA" sz="1700" dirty="0"/>
                        <a:t>NOTES:</a:t>
                      </a:r>
                      <a:endParaRPr lang="en-ZA" sz="1700" b="1" dirty="0"/>
                    </a:p>
                  </a:txBody>
                  <a:tcPr marT="45725" marB="45725"/>
                </a:tc>
                <a:tc gridSpan="5">
                  <a:txBody>
                    <a:bodyPr/>
                    <a:lstStyle/>
                    <a:p>
                      <a:pPr algn="r"/>
                      <a:endParaRPr lang="en-ZA" sz="1700" dirty="0"/>
                    </a:p>
                  </a:txBody>
                  <a:tcPr marT="45725" marB="45725"/>
                </a:tc>
                <a:tc hMerge="1">
                  <a:txBody>
                    <a:bodyPr/>
                    <a:lstStyle/>
                    <a:p>
                      <a:pPr algn="r"/>
                      <a:endParaRPr lang="en-ZA" sz="3600" dirty="0"/>
                    </a:p>
                  </a:txBody>
                  <a:tcPr marL="130048" marR="130048" marT="65022" marB="65022">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hMerge="1">
                  <a:txBody>
                    <a:bodyPr/>
                    <a:lstStyle/>
                    <a:p>
                      <a:pPr algn="r"/>
                      <a:endParaRPr lang="en-ZA" dirty="0"/>
                    </a:p>
                  </a:txBody>
                  <a:tcPr>
                    <a:lnT w="38100" cap="flat" cmpd="sng" algn="ctr">
                      <a:solidFill>
                        <a:schemeClr val="tx1"/>
                      </a:solidFill>
                      <a:prstDash val="solid"/>
                      <a:round/>
                      <a:headEnd type="none" w="med" len="med"/>
                      <a:tailEnd type="none" w="med" len="med"/>
                    </a:lnT>
                  </a:tcPr>
                </a:tc>
                <a:tc hMerge="1">
                  <a:txBody>
                    <a:bodyPr/>
                    <a:lstStyle/>
                    <a:p>
                      <a:pPr algn="r"/>
                      <a:endParaRPr lang="en-ZA" dirty="0"/>
                    </a:p>
                  </a:txBody>
                  <a:tcPr>
                    <a:lnT w="38100" cap="flat" cmpd="sng" algn="ctr">
                      <a:solidFill>
                        <a:schemeClr val="tx1"/>
                      </a:solidFill>
                      <a:prstDash val="solid"/>
                      <a:round/>
                      <a:headEnd type="none" w="med" len="med"/>
                      <a:tailEnd type="none" w="med" len="med"/>
                    </a:lnT>
                  </a:tcPr>
                </a:tc>
                <a:tc hMerge="1">
                  <a:txBody>
                    <a:bodyPr/>
                    <a:lstStyle/>
                    <a:p>
                      <a:pPr algn="r"/>
                      <a:endParaRPr lang="en-ZA" dirty="0"/>
                    </a:p>
                  </a:txBody>
                  <a:tcP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5"/>
                  </a:ext>
                </a:extLst>
              </a:tr>
              <a:tr h="532312">
                <a:tc>
                  <a:txBody>
                    <a:bodyPr/>
                    <a:lstStyle/>
                    <a:p>
                      <a:r>
                        <a:rPr lang="en-ZA" sz="1700" dirty="0"/>
                        <a:t>A. Claims</a:t>
                      </a:r>
                      <a:r>
                        <a:rPr lang="en-ZA" sz="1700" baseline="0" dirty="0"/>
                        <a:t> Paid</a:t>
                      </a:r>
                      <a:endParaRPr lang="en-ZA" sz="1700" dirty="0"/>
                    </a:p>
                  </a:txBody>
                  <a:tcPr marT="45725" marB="45725"/>
                </a:tc>
                <a:tc gridSpan="5">
                  <a:txBody>
                    <a:bodyPr/>
                    <a:lstStyle/>
                    <a:p>
                      <a:pPr algn="l"/>
                      <a:r>
                        <a:rPr lang="en-ZA" sz="1700" dirty="0"/>
                        <a:t>This represents actual payments</a:t>
                      </a:r>
                      <a:r>
                        <a:rPr lang="en-ZA" sz="1700" baseline="0" dirty="0"/>
                        <a:t> during the period</a:t>
                      </a:r>
                      <a:endParaRPr lang="en-ZA" sz="1700" dirty="0"/>
                    </a:p>
                  </a:txBody>
                  <a:tcPr marT="45725" marB="45725"/>
                </a:tc>
                <a:tc hMerge="1">
                  <a:txBody>
                    <a:bodyPr/>
                    <a:lstStyle/>
                    <a:p>
                      <a:pPr algn="l"/>
                      <a:endParaRPr lang="en-ZA" sz="3600" dirty="0"/>
                    </a:p>
                  </a:txBody>
                  <a:tcPr marL="130048" marR="130048" marT="65022" marB="65022">
                    <a:lnL w="12700" cap="flat" cmpd="sng" algn="ctr">
                      <a:solidFill>
                        <a:schemeClr val="tx1"/>
                      </a:solidFill>
                      <a:prstDash val="solid"/>
                      <a:round/>
                      <a:headEnd type="none" w="med" len="med"/>
                      <a:tailEnd type="none" w="med" len="med"/>
                    </a:lnL>
                  </a:tcPr>
                </a:tc>
                <a:tc hMerge="1">
                  <a:txBody>
                    <a:bodyPr/>
                    <a:lstStyle/>
                    <a:p>
                      <a:pPr algn="r"/>
                      <a:endParaRPr lang="en-ZA" dirty="0"/>
                    </a:p>
                  </a:txBody>
                  <a:tcPr/>
                </a:tc>
                <a:tc hMerge="1">
                  <a:txBody>
                    <a:bodyPr/>
                    <a:lstStyle/>
                    <a:p>
                      <a:pPr algn="r"/>
                      <a:endParaRPr lang="en-ZA" dirty="0"/>
                    </a:p>
                  </a:txBody>
                  <a:tcPr/>
                </a:tc>
                <a:tc hMerge="1">
                  <a:txBody>
                    <a:bodyPr/>
                    <a:lstStyle/>
                    <a:p>
                      <a:pPr algn="r"/>
                      <a:endParaRPr lang="en-ZA" dirty="0"/>
                    </a:p>
                  </a:txBody>
                  <a:tcPr/>
                </a:tc>
                <a:extLst>
                  <a:ext uri="{0D108BD9-81ED-4DB2-BD59-A6C34878D82A}">
                    <a16:rowId xmlns:a16="http://schemas.microsoft.com/office/drawing/2014/main" xmlns="" val="10006"/>
                  </a:ext>
                </a:extLst>
              </a:tr>
              <a:tr h="388441">
                <a:tc>
                  <a:txBody>
                    <a:bodyPr/>
                    <a:lstStyle/>
                    <a:p>
                      <a:r>
                        <a:rPr lang="en-ZA" sz="1700" dirty="0"/>
                        <a:t>B. Increase in RNYP</a:t>
                      </a:r>
                    </a:p>
                  </a:txBody>
                  <a:tcPr marT="45725" marB="45725"/>
                </a:tc>
                <a:tc gridSpan="5">
                  <a:txBody>
                    <a:bodyPr/>
                    <a:lstStyle/>
                    <a:p>
                      <a:pPr algn="l"/>
                      <a:r>
                        <a:rPr lang="en-ZA" sz="1700" dirty="0"/>
                        <a:t>In the absence of cash, RNYP increased</a:t>
                      </a:r>
                    </a:p>
                  </a:txBody>
                  <a:tcPr marT="45725" marB="45725"/>
                </a:tc>
                <a:tc hMerge="1">
                  <a:txBody>
                    <a:bodyPr/>
                    <a:lstStyle/>
                    <a:p>
                      <a:pPr algn="l"/>
                      <a:endParaRPr lang="en-ZA" sz="3600" dirty="0"/>
                    </a:p>
                  </a:txBody>
                  <a:tcPr marL="130048" marR="130048" marT="65022" marB="65022">
                    <a:lnL w="12700" cap="flat" cmpd="sng" algn="ctr">
                      <a:solidFill>
                        <a:schemeClr val="tx1"/>
                      </a:solidFill>
                      <a:prstDash val="solid"/>
                      <a:round/>
                      <a:headEnd type="none" w="med" len="med"/>
                      <a:tailEnd type="none" w="med" len="med"/>
                    </a:lnL>
                  </a:tcPr>
                </a:tc>
                <a:tc hMerge="1">
                  <a:txBody>
                    <a:bodyPr/>
                    <a:lstStyle/>
                    <a:p>
                      <a:pPr algn="r"/>
                      <a:endParaRPr lang="en-ZA" dirty="0"/>
                    </a:p>
                  </a:txBody>
                  <a:tcPr/>
                </a:tc>
                <a:tc hMerge="1">
                  <a:txBody>
                    <a:bodyPr/>
                    <a:lstStyle/>
                    <a:p>
                      <a:pPr algn="r"/>
                      <a:endParaRPr lang="en-ZA" dirty="0"/>
                    </a:p>
                  </a:txBody>
                  <a:tcPr/>
                </a:tc>
                <a:tc hMerge="1">
                  <a:txBody>
                    <a:bodyPr/>
                    <a:lstStyle/>
                    <a:p>
                      <a:pPr algn="r"/>
                      <a:endParaRPr lang="en-ZA" dirty="0"/>
                    </a:p>
                  </a:txBody>
                  <a:tcPr/>
                </a:tc>
                <a:extLst>
                  <a:ext uri="{0D108BD9-81ED-4DB2-BD59-A6C34878D82A}">
                    <a16:rowId xmlns:a16="http://schemas.microsoft.com/office/drawing/2014/main" xmlns="" val="10007"/>
                  </a:ext>
                </a:extLst>
              </a:tr>
              <a:tr h="522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dirty="0"/>
                        <a:t>C. Increase in Claims Provision</a:t>
                      </a:r>
                    </a:p>
                  </a:txBody>
                  <a:tcPr marT="45725" marB="45725"/>
                </a:tc>
                <a:tc gridSpan="5">
                  <a:txBody>
                    <a:bodyPr/>
                    <a:lstStyle/>
                    <a:p>
                      <a:pPr algn="l"/>
                      <a:r>
                        <a:rPr lang="en-ZA" sz="1700" dirty="0"/>
                        <a:t>Increase due</a:t>
                      </a:r>
                      <a:r>
                        <a:rPr lang="en-ZA" sz="1700" baseline="0" dirty="0"/>
                        <a:t> valuation performed</a:t>
                      </a:r>
                      <a:endParaRPr lang="en-ZA" sz="1700" b="0" dirty="0"/>
                    </a:p>
                  </a:txBody>
                  <a:tcPr marT="45725" marB="45725"/>
                </a:tc>
                <a:tc hMerge="1">
                  <a:txBody>
                    <a:bodyPr/>
                    <a:lstStyle/>
                    <a:p>
                      <a:pPr algn="l"/>
                      <a:endParaRPr lang="en-ZA" sz="3600" b="0" dirty="0"/>
                    </a:p>
                  </a:txBody>
                  <a:tcPr marL="130048" marR="130048" marT="65022" marB="65022">
                    <a:lnL w="12700" cap="flat" cmpd="sng" algn="ctr">
                      <a:solidFill>
                        <a:schemeClr val="tx1"/>
                      </a:solidFill>
                      <a:prstDash val="solid"/>
                      <a:round/>
                      <a:headEnd type="none" w="med" len="med"/>
                      <a:tailEnd type="none" w="med" len="med"/>
                    </a:lnL>
                  </a:tcPr>
                </a:tc>
                <a:tc hMerge="1">
                  <a:txBody>
                    <a:bodyPr/>
                    <a:lstStyle/>
                    <a:p>
                      <a:pPr algn="r"/>
                      <a:endParaRPr lang="en-ZA" dirty="0"/>
                    </a:p>
                  </a:txBody>
                  <a:tcPr/>
                </a:tc>
                <a:tc hMerge="1">
                  <a:txBody>
                    <a:bodyPr/>
                    <a:lstStyle/>
                    <a:p>
                      <a:pPr algn="r"/>
                      <a:endParaRPr lang="en-ZA" dirty="0"/>
                    </a:p>
                  </a:txBody>
                  <a:tcPr/>
                </a:tc>
                <a:tc hMerge="1">
                  <a:txBody>
                    <a:bodyPr/>
                    <a:lstStyle/>
                    <a:p>
                      <a:pPr algn="r"/>
                      <a:endParaRPr lang="en-ZA"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4106297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0" y="107156"/>
            <a:ext cx="8103691" cy="693167"/>
          </a:xfrm>
        </p:spPr>
        <p:txBody>
          <a:bodyPr rtlCol="0">
            <a:normAutofit/>
          </a:bodyPr>
          <a:lstStyle/>
          <a:p>
            <a:pPr>
              <a:defRPr/>
            </a:pPr>
            <a:r>
              <a:rPr lang="en-ZA" sz="2400" b="1" dirty="0">
                <a:solidFill>
                  <a:schemeClr val="bg2"/>
                </a:solidFill>
                <a:ea typeface="+mn-ea"/>
              </a:rPr>
              <a:t>BREAKDOWN OF CLAIMS PAID</a:t>
            </a:r>
          </a:p>
        </p:txBody>
      </p:sp>
      <p:graphicFrame>
        <p:nvGraphicFramePr>
          <p:cNvPr id="4" name="Content Placeholder 3">
            <a:extLst/>
          </p:cNvPr>
          <p:cNvGraphicFramePr>
            <a:graphicFrameLocks noGrp="1"/>
          </p:cNvGraphicFramePr>
          <p:nvPr>
            <p:ph idx="4294967295"/>
            <p:extLst>
              <p:ext uri="{D42A27DB-BD31-4B8C-83A1-F6EECF244321}">
                <p14:modId xmlns:p14="http://schemas.microsoft.com/office/powerpoint/2010/main" xmlns="" val="3209442181"/>
              </p:ext>
            </p:extLst>
          </p:nvPr>
        </p:nvGraphicFramePr>
        <p:xfrm>
          <a:off x="0" y="993428"/>
          <a:ext cx="9126142" cy="4060121"/>
        </p:xfrm>
        <a:graphic>
          <a:graphicData uri="http://schemas.openxmlformats.org/drawingml/2006/table">
            <a:tbl>
              <a:tblPr firstRow="1" bandRow="1">
                <a:tableStyleId>{8EC20E35-A176-4012-BC5E-935CFFF8708E}</a:tableStyleId>
              </a:tblPr>
              <a:tblGrid>
                <a:gridCol w="2895600">
                  <a:extLst>
                    <a:ext uri="{9D8B030D-6E8A-4147-A177-3AD203B41FA5}">
                      <a16:colId xmlns:a16="http://schemas.microsoft.com/office/drawing/2014/main" xmlns="" val="20000"/>
                    </a:ext>
                  </a:extLst>
                </a:gridCol>
                <a:gridCol w="1336431">
                  <a:extLst>
                    <a:ext uri="{9D8B030D-6E8A-4147-A177-3AD203B41FA5}">
                      <a16:colId xmlns:a16="http://schemas.microsoft.com/office/drawing/2014/main" xmlns="" val="20001"/>
                    </a:ext>
                  </a:extLst>
                </a:gridCol>
                <a:gridCol w="1160584">
                  <a:extLst>
                    <a:ext uri="{9D8B030D-6E8A-4147-A177-3AD203B41FA5}">
                      <a16:colId xmlns:a16="http://schemas.microsoft.com/office/drawing/2014/main" xmlns="" val="20002"/>
                    </a:ext>
                  </a:extLst>
                </a:gridCol>
                <a:gridCol w="1301262">
                  <a:extLst>
                    <a:ext uri="{9D8B030D-6E8A-4147-A177-3AD203B41FA5}">
                      <a16:colId xmlns:a16="http://schemas.microsoft.com/office/drawing/2014/main" xmlns="" val="20003"/>
                    </a:ext>
                  </a:extLst>
                </a:gridCol>
                <a:gridCol w="1253546">
                  <a:extLst>
                    <a:ext uri="{9D8B030D-6E8A-4147-A177-3AD203B41FA5}">
                      <a16:colId xmlns:a16="http://schemas.microsoft.com/office/drawing/2014/main" xmlns="" val="20004"/>
                    </a:ext>
                  </a:extLst>
                </a:gridCol>
                <a:gridCol w="1178719">
                  <a:extLst>
                    <a:ext uri="{9D8B030D-6E8A-4147-A177-3AD203B41FA5}">
                      <a16:colId xmlns:a16="http://schemas.microsoft.com/office/drawing/2014/main" xmlns="" val="20005"/>
                    </a:ext>
                  </a:extLst>
                </a:gridCol>
              </a:tblGrid>
              <a:tr h="734467">
                <a:tc>
                  <a:txBody>
                    <a:bodyPr/>
                    <a:lstStyle/>
                    <a:p>
                      <a:r>
                        <a:rPr lang="en-ZA" sz="1700" baseline="0" dirty="0"/>
                        <a:t>FINANCIAL YEAR ENDED </a:t>
                      </a:r>
                    </a:p>
                    <a:p>
                      <a:r>
                        <a:rPr lang="en-ZA" sz="1700" baseline="0" dirty="0"/>
                        <a:t>31 MARCH</a:t>
                      </a:r>
                      <a:endParaRPr lang="en-ZA" sz="1700" dirty="0">
                        <a:solidFill>
                          <a:schemeClr val="bg2"/>
                        </a:solidFill>
                      </a:endParaRPr>
                    </a:p>
                  </a:txBody>
                  <a:tcPr marL="91439" marR="91439" marT="45724" marB="45724"/>
                </a:tc>
                <a:tc>
                  <a:txBody>
                    <a:bodyPr/>
                    <a:lstStyle/>
                    <a:p>
                      <a:pPr algn="r"/>
                      <a:r>
                        <a:rPr lang="en-ZA" sz="1700" dirty="0" smtClean="0"/>
                        <a:t>2018/2019</a:t>
                      </a:r>
                      <a:endParaRPr lang="en-ZA" sz="1700" dirty="0"/>
                    </a:p>
                    <a:p>
                      <a:pPr algn="r"/>
                      <a:r>
                        <a:rPr lang="en-ZA" sz="1700" dirty="0" err="1"/>
                        <a:t>R’m</a:t>
                      </a:r>
                      <a:endParaRPr lang="en-ZA" sz="1700" dirty="0">
                        <a:solidFill>
                          <a:schemeClr val="bg2"/>
                        </a:solidFill>
                      </a:endParaRPr>
                    </a:p>
                  </a:txBody>
                  <a:tcPr marL="91439" marR="91439" marT="45724" marB="45724"/>
                </a:tc>
                <a:tc>
                  <a:txBody>
                    <a:bodyPr/>
                    <a:lstStyle/>
                    <a:p>
                      <a:pPr algn="r"/>
                      <a:r>
                        <a:rPr lang="en-ZA" sz="1700" dirty="0" smtClean="0"/>
                        <a:t>2017/2018</a:t>
                      </a:r>
                      <a:endParaRPr lang="en-ZA" sz="1700" dirty="0"/>
                    </a:p>
                    <a:p>
                      <a:pPr algn="r"/>
                      <a:r>
                        <a:rPr lang="en-ZA" sz="1700" dirty="0" err="1"/>
                        <a:t>R’m</a:t>
                      </a:r>
                      <a:endParaRPr lang="en-ZA" sz="1700" dirty="0">
                        <a:solidFill>
                          <a:schemeClr val="bg2"/>
                        </a:solidFill>
                      </a:endParaRPr>
                    </a:p>
                  </a:txBody>
                  <a:tcPr marL="91439" marR="91439" marT="45724" marB="45724"/>
                </a:tc>
                <a:tc>
                  <a:txBody>
                    <a:bodyPr/>
                    <a:lstStyle/>
                    <a:p>
                      <a:pPr algn="r"/>
                      <a:r>
                        <a:rPr lang="en-ZA" sz="1700" dirty="0" smtClean="0"/>
                        <a:t>2016/2017</a:t>
                      </a:r>
                      <a:endParaRPr lang="en-ZA" sz="1700" dirty="0"/>
                    </a:p>
                    <a:p>
                      <a:pPr algn="r"/>
                      <a:r>
                        <a:rPr lang="en-ZA" sz="1700" dirty="0" err="1"/>
                        <a:t>R’m</a:t>
                      </a:r>
                      <a:endParaRPr lang="en-ZA" sz="1700" dirty="0">
                        <a:solidFill>
                          <a:schemeClr val="bg2"/>
                        </a:solidFill>
                      </a:endParaRPr>
                    </a:p>
                  </a:txBody>
                  <a:tcPr marL="91439" marR="91439" marT="45724" marB="45724"/>
                </a:tc>
                <a:tc>
                  <a:txBody>
                    <a:bodyPr/>
                    <a:lstStyle/>
                    <a:p>
                      <a:pPr algn="r"/>
                      <a:r>
                        <a:rPr lang="en-ZA" sz="1700" dirty="0" smtClean="0"/>
                        <a:t>2015/2016</a:t>
                      </a:r>
                      <a:endParaRPr lang="en-ZA" sz="1700" dirty="0"/>
                    </a:p>
                    <a:p>
                      <a:pPr algn="r"/>
                      <a:r>
                        <a:rPr lang="en-ZA" sz="1700" dirty="0" err="1"/>
                        <a:t>R’m</a:t>
                      </a:r>
                      <a:endParaRPr lang="en-ZA" sz="1700" dirty="0">
                        <a:solidFill>
                          <a:schemeClr val="bg2"/>
                        </a:solidFill>
                      </a:endParaRPr>
                    </a:p>
                  </a:txBody>
                  <a:tcPr marL="91439" marR="91439" marT="45724" marB="45724"/>
                </a:tc>
                <a:tc>
                  <a:txBody>
                    <a:bodyPr/>
                    <a:lstStyle/>
                    <a:p>
                      <a:pPr algn="r"/>
                      <a:r>
                        <a:rPr lang="en-ZA" sz="1700" dirty="0" smtClean="0"/>
                        <a:t>2014/2015</a:t>
                      </a:r>
                      <a:endParaRPr lang="en-ZA" sz="1700" dirty="0"/>
                    </a:p>
                    <a:p>
                      <a:pPr algn="r"/>
                      <a:r>
                        <a:rPr lang="en-ZA" sz="1700" dirty="0" err="1"/>
                        <a:t>R’m</a:t>
                      </a:r>
                      <a:endParaRPr lang="en-ZA" sz="1700" dirty="0">
                        <a:solidFill>
                          <a:schemeClr val="bg2"/>
                        </a:solidFill>
                      </a:endParaRPr>
                    </a:p>
                  </a:txBody>
                  <a:tcPr marL="91439" marR="91439" marT="45724" marB="45724"/>
                </a:tc>
                <a:extLst>
                  <a:ext uri="{0D108BD9-81ED-4DB2-BD59-A6C34878D82A}">
                    <a16:rowId xmlns:a16="http://schemas.microsoft.com/office/drawing/2014/main" xmlns="" val="10000"/>
                  </a:ext>
                </a:extLst>
              </a:tr>
              <a:tr h="455414">
                <a:tc>
                  <a:txBody>
                    <a:bodyPr/>
                    <a:lstStyle/>
                    <a:p>
                      <a:r>
                        <a:rPr lang="en-ZA" sz="1700" dirty="0"/>
                        <a:t>A. Claimant Compensation</a:t>
                      </a:r>
                    </a:p>
                  </a:txBody>
                  <a:tcPr marL="91439" marR="91439" marT="45724" marB="45724"/>
                </a:tc>
                <a:tc>
                  <a:txBody>
                    <a:bodyPr/>
                    <a:lstStyle/>
                    <a:p>
                      <a:pPr algn="r"/>
                      <a:r>
                        <a:rPr lang="en-ZA" sz="1700" dirty="0"/>
                        <a:t>26 473</a:t>
                      </a:r>
                    </a:p>
                  </a:txBody>
                  <a:tcPr marL="91439" marR="91439" marT="45724" marB="45724"/>
                </a:tc>
                <a:tc>
                  <a:txBody>
                    <a:bodyPr/>
                    <a:lstStyle/>
                    <a:p>
                      <a:pPr algn="r"/>
                      <a:r>
                        <a:rPr lang="en-ZA" sz="1700" dirty="0"/>
                        <a:t>23</a:t>
                      </a:r>
                      <a:r>
                        <a:rPr lang="en-ZA" sz="1700" baseline="0" dirty="0"/>
                        <a:t> 258</a:t>
                      </a:r>
                      <a:endParaRPr lang="en-ZA" sz="1700" dirty="0"/>
                    </a:p>
                  </a:txBody>
                  <a:tcPr marL="91439" marR="91439" marT="45724" marB="45724"/>
                </a:tc>
                <a:tc>
                  <a:txBody>
                    <a:bodyPr/>
                    <a:lstStyle/>
                    <a:p>
                      <a:pPr algn="r"/>
                      <a:r>
                        <a:rPr lang="en-ZA" sz="1700" dirty="0"/>
                        <a:t>22 287</a:t>
                      </a:r>
                    </a:p>
                  </a:txBody>
                  <a:tcPr marL="91439" marR="91439" marT="45724" marB="45724"/>
                </a:tc>
                <a:tc>
                  <a:txBody>
                    <a:bodyPr/>
                    <a:lstStyle/>
                    <a:p>
                      <a:pPr algn="r"/>
                      <a:r>
                        <a:rPr lang="en-ZA" sz="1700" dirty="0"/>
                        <a:t>21 644</a:t>
                      </a:r>
                    </a:p>
                  </a:txBody>
                  <a:tcPr marL="91439" marR="91439" marT="45724" marB="45724"/>
                </a:tc>
                <a:tc>
                  <a:txBody>
                    <a:bodyPr/>
                    <a:lstStyle/>
                    <a:p>
                      <a:pPr algn="r"/>
                      <a:r>
                        <a:rPr lang="en-ZA" sz="1700" dirty="0"/>
                        <a:t>15 525</a:t>
                      </a:r>
                    </a:p>
                  </a:txBody>
                  <a:tcPr marL="91439" marR="91439" marT="45724" marB="45724"/>
                </a:tc>
                <a:extLst>
                  <a:ext uri="{0D108BD9-81ED-4DB2-BD59-A6C34878D82A}">
                    <a16:rowId xmlns:a16="http://schemas.microsoft.com/office/drawing/2014/main" xmlns="" val="10001"/>
                  </a:ext>
                </a:extLst>
              </a:tr>
              <a:tr h="468809">
                <a:tc>
                  <a:txBody>
                    <a:bodyPr/>
                    <a:lstStyle/>
                    <a:p>
                      <a:r>
                        <a:rPr lang="en-ZA" sz="1700" dirty="0"/>
                        <a:t>B. Claimant Medical</a:t>
                      </a:r>
                      <a:r>
                        <a:rPr lang="en-ZA" sz="1700" baseline="0" dirty="0"/>
                        <a:t> Costs</a:t>
                      </a:r>
                      <a:endParaRPr lang="en-ZA" sz="1700" dirty="0"/>
                    </a:p>
                  </a:txBody>
                  <a:tcPr marL="91439" marR="91439" marT="45724" marB="45724"/>
                </a:tc>
                <a:tc>
                  <a:txBody>
                    <a:bodyPr/>
                    <a:lstStyle/>
                    <a:p>
                      <a:pPr algn="r"/>
                      <a:r>
                        <a:rPr lang="en-ZA" sz="1700" dirty="0"/>
                        <a:t>3 521</a:t>
                      </a:r>
                    </a:p>
                  </a:txBody>
                  <a:tcPr marL="91439" marR="91439" marT="45724" marB="45724"/>
                </a:tc>
                <a:tc>
                  <a:txBody>
                    <a:bodyPr/>
                    <a:lstStyle/>
                    <a:p>
                      <a:pPr algn="r"/>
                      <a:r>
                        <a:rPr lang="en-ZA" sz="1700" dirty="0"/>
                        <a:t>2</a:t>
                      </a:r>
                      <a:r>
                        <a:rPr lang="en-ZA" sz="1700" baseline="0" dirty="0"/>
                        <a:t> 498</a:t>
                      </a:r>
                      <a:endParaRPr lang="en-ZA" sz="1700" dirty="0"/>
                    </a:p>
                  </a:txBody>
                  <a:tcPr marL="91439" marR="91439" marT="45724" marB="45724"/>
                </a:tc>
                <a:tc>
                  <a:txBody>
                    <a:bodyPr/>
                    <a:lstStyle/>
                    <a:p>
                      <a:pPr algn="r"/>
                      <a:r>
                        <a:rPr lang="en-ZA" sz="1700" dirty="0"/>
                        <a:t>2 120</a:t>
                      </a:r>
                    </a:p>
                  </a:txBody>
                  <a:tcPr marL="91439" marR="91439" marT="45724" marB="45724"/>
                </a:tc>
                <a:tc>
                  <a:txBody>
                    <a:bodyPr/>
                    <a:lstStyle/>
                    <a:p>
                      <a:pPr algn="r"/>
                      <a:r>
                        <a:rPr lang="en-ZA" sz="1700" dirty="0"/>
                        <a:t>1 510</a:t>
                      </a:r>
                    </a:p>
                  </a:txBody>
                  <a:tcPr marL="91439" marR="91439" marT="45724" marB="45724"/>
                </a:tc>
                <a:tc>
                  <a:txBody>
                    <a:bodyPr/>
                    <a:lstStyle/>
                    <a:p>
                      <a:pPr algn="r"/>
                      <a:r>
                        <a:rPr lang="en-ZA" sz="1700" dirty="0"/>
                        <a:t>1 306</a:t>
                      </a:r>
                    </a:p>
                  </a:txBody>
                  <a:tcPr marL="91439" marR="91439" marT="45724" marB="45724"/>
                </a:tc>
                <a:extLst>
                  <a:ext uri="{0D108BD9-81ED-4DB2-BD59-A6C34878D82A}">
                    <a16:rowId xmlns:a16="http://schemas.microsoft.com/office/drawing/2014/main" xmlns="" val="10002"/>
                  </a:ext>
                </a:extLst>
              </a:tr>
              <a:tr h="605798">
                <a:tc>
                  <a:txBody>
                    <a:bodyPr/>
                    <a:lstStyle/>
                    <a:p>
                      <a:pPr marL="0" marR="0" indent="0" algn="l" defTabSz="457130" rtl="0" eaLnBrk="1" fontAlgn="auto" latinLnBrk="0" hangingPunct="1">
                        <a:lnSpc>
                          <a:spcPct val="100000"/>
                        </a:lnSpc>
                        <a:spcBef>
                          <a:spcPts val="0"/>
                        </a:spcBef>
                        <a:spcAft>
                          <a:spcPts val="0"/>
                        </a:spcAft>
                        <a:buClrTx/>
                        <a:buSzTx/>
                        <a:buFontTx/>
                        <a:buNone/>
                        <a:tabLst/>
                        <a:defRPr/>
                      </a:pPr>
                      <a:r>
                        <a:rPr lang="en-ZA" sz="1700" dirty="0"/>
                        <a:t>C. Claimant</a:t>
                      </a:r>
                      <a:r>
                        <a:rPr lang="en-ZA" sz="1700" baseline="0" dirty="0"/>
                        <a:t> and RAF Legal and Other Costs</a:t>
                      </a:r>
                      <a:endParaRPr lang="en-ZA" sz="1700" dirty="0"/>
                    </a:p>
                  </a:txBody>
                  <a:tcPr marL="91439" marR="91439" marT="45724" marB="45724"/>
                </a:tc>
                <a:tc>
                  <a:txBody>
                    <a:bodyPr/>
                    <a:lstStyle/>
                    <a:p>
                      <a:pPr algn="r"/>
                      <a:r>
                        <a:rPr lang="en-ZA" sz="1700" dirty="0"/>
                        <a:t>9 799</a:t>
                      </a:r>
                    </a:p>
                  </a:txBody>
                  <a:tcPr marL="91439" marR="91439" marT="45724" marB="45724"/>
                </a:tc>
                <a:tc>
                  <a:txBody>
                    <a:bodyPr/>
                    <a:lstStyle/>
                    <a:p>
                      <a:pPr algn="r"/>
                      <a:r>
                        <a:rPr lang="en-ZA" sz="1700" dirty="0"/>
                        <a:t>8</a:t>
                      </a:r>
                      <a:r>
                        <a:rPr lang="en-ZA" sz="1700" baseline="0" dirty="0"/>
                        <a:t> 293</a:t>
                      </a:r>
                      <a:endParaRPr lang="en-ZA" sz="1700" dirty="0"/>
                    </a:p>
                  </a:txBody>
                  <a:tcPr marL="91439" marR="91439" marT="45724" marB="45724"/>
                </a:tc>
                <a:tc>
                  <a:txBody>
                    <a:bodyPr/>
                    <a:lstStyle/>
                    <a:p>
                      <a:pPr algn="r"/>
                      <a:r>
                        <a:rPr lang="en-ZA" sz="1700" dirty="0"/>
                        <a:t>7 547</a:t>
                      </a:r>
                    </a:p>
                  </a:txBody>
                  <a:tcPr marL="91439" marR="91439" marT="45724" marB="45724"/>
                </a:tc>
                <a:tc>
                  <a:txBody>
                    <a:bodyPr/>
                    <a:lstStyle/>
                    <a:p>
                      <a:pPr algn="r"/>
                      <a:r>
                        <a:rPr lang="en-ZA" sz="1700" dirty="0"/>
                        <a:t>5 473</a:t>
                      </a:r>
                    </a:p>
                  </a:txBody>
                  <a:tcPr marL="91439" marR="91439" marT="45724" marB="45724"/>
                </a:tc>
                <a:tc>
                  <a:txBody>
                    <a:bodyPr/>
                    <a:lstStyle/>
                    <a:p>
                      <a:pPr algn="r"/>
                      <a:r>
                        <a:rPr lang="en-ZA" sz="1700" dirty="0"/>
                        <a:t>4 635</a:t>
                      </a:r>
                    </a:p>
                  </a:txBody>
                  <a:tcPr marL="91439" marR="91439" marT="45724" marB="45724"/>
                </a:tc>
                <a:extLst>
                  <a:ext uri="{0D108BD9-81ED-4DB2-BD59-A6C34878D82A}">
                    <a16:rowId xmlns:a16="http://schemas.microsoft.com/office/drawing/2014/main" xmlns="" val="10003"/>
                  </a:ext>
                </a:extLst>
              </a:tr>
              <a:tr h="492553">
                <a:tc>
                  <a:txBody>
                    <a:bodyPr/>
                    <a:lstStyle/>
                    <a:p>
                      <a:pPr marL="0" indent="0">
                        <a:buNone/>
                      </a:pPr>
                      <a:endParaRPr lang="en-ZA" sz="1700" b="1" dirty="0"/>
                    </a:p>
                  </a:txBody>
                  <a:tcPr marL="91439" marR="91439" marT="45724" marB="45724"/>
                </a:tc>
                <a:tc>
                  <a:txBody>
                    <a:bodyPr/>
                    <a:lstStyle/>
                    <a:p>
                      <a:pPr algn="r"/>
                      <a:r>
                        <a:rPr lang="en-ZA" sz="1700" dirty="0"/>
                        <a:t>39 793</a:t>
                      </a:r>
                      <a:endParaRPr lang="en-ZA" sz="1700" b="1" dirty="0"/>
                    </a:p>
                  </a:txBody>
                  <a:tcPr marL="91439" marR="91439" marT="45724" marB="45724"/>
                </a:tc>
                <a:tc>
                  <a:txBody>
                    <a:bodyPr/>
                    <a:lstStyle/>
                    <a:p>
                      <a:pPr algn="r"/>
                      <a:r>
                        <a:rPr lang="en-ZA" sz="1700" dirty="0"/>
                        <a:t>34</a:t>
                      </a:r>
                      <a:r>
                        <a:rPr lang="en-ZA" sz="1700" baseline="0" dirty="0"/>
                        <a:t> 049</a:t>
                      </a:r>
                      <a:endParaRPr lang="en-ZA" sz="1700" b="1" dirty="0"/>
                    </a:p>
                  </a:txBody>
                  <a:tcPr marL="91439" marR="91439" marT="45724" marB="45724"/>
                </a:tc>
                <a:tc>
                  <a:txBody>
                    <a:bodyPr/>
                    <a:lstStyle/>
                    <a:p>
                      <a:pPr algn="r"/>
                      <a:r>
                        <a:rPr lang="en-ZA" sz="1700" dirty="0"/>
                        <a:t>31 954</a:t>
                      </a:r>
                      <a:endParaRPr lang="en-ZA" sz="1700" b="1" dirty="0"/>
                    </a:p>
                  </a:txBody>
                  <a:tcPr marL="91439" marR="91439" marT="45724" marB="45724"/>
                </a:tc>
                <a:tc>
                  <a:txBody>
                    <a:bodyPr/>
                    <a:lstStyle/>
                    <a:p>
                      <a:pPr algn="r"/>
                      <a:r>
                        <a:rPr lang="en-ZA" sz="1700" dirty="0"/>
                        <a:t>28 627</a:t>
                      </a:r>
                      <a:endParaRPr lang="en-ZA" sz="1700" b="1" dirty="0"/>
                    </a:p>
                  </a:txBody>
                  <a:tcPr marL="91439" marR="91439" marT="45724" marB="45724"/>
                </a:tc>
                <a:tc>
                  <a:txBody>
                    <a:bodyPr/>
                    <a:lstStyle/>
                    <a:p>
                      <a:pPr algn="r"/>
                      <a:r>
                        <a:rPr lang="en-ZA" sz="1700" dirty="0"/>
                        <a:t>21 466</a:t>
                      </a:r>
                      <a:endParaRPr lang="en-ZA" sz="1700" b="1" dirty="0"/>
                    </a:p>
                  </a:txBody>
                  <a:tcPr marL="91439" marR="91439" marT="45724" marB="45724"/>
                </a:tc>
                <a:extLst>
                  <a:ext uri="{0D108BD9-81ED-4DB2-BD59-A6C34878D82A}">
                    <a16:rowId xmlns:a16="http://schemas.microsoft.com/office/drawing/2014/main" xmlns="" val="10004"/>
                  </a:ext>
                </a:extLst>
              </a:tr>
              <a:tr h="499432">
                <a:tc>
                  <a:txBody>
                    <a:bodyPr/>
                    <a:lstStyle/>
                    <a:p>
                      <a:r>
                        <a:rPr lang="en-ZA" sz="1700" dirty="0"/>
                        <a:t>NOTES:</a:t>
                      </a:r>
                      <a:endParaRPr lang="en-ZA" sz="1700" b="1" dirty="0"/>
                    </a:p>
                  </a:txBody>
                  <a:tcPr marL="91439" marR="91439" marT="45724" marB="45724"/>
                </a:tc>
                <a:tc>
                  <a:txBody>
                    <a:bodyPr/>
                    <a:lstStyle/>
                    <a:p>
                      <a:pPr algn="r"/>
                      <a:endParaRPr lang="en-ZA" sz="1700" dirty="0"/>
                    </a:p>
                  </a:txBody>
                  <a:tcPr marL="91439" marR="91439" marT="45724" marB="45724"/>
                </a:tc>
                <a:tc gridSpan="4">
                  <a:txBody>
                    <a:bodyPr/>
                    <a:lstStyle/>
                    <a:p>
                      <a:pPr algn="r"/>
                      <a:endParaRPr lang="en-ZA" sz="1700" dirty="0"/>
                    </a:p>
                  </a:txBody>
                  <a:tcPr marL="91439" marR="91439" marT="45724" marB="45724"/>
                </a:tc>
                <a:tc hMerge="1">
                  <a:txBody>
                    <a:bodyPr/>
                    <a:lstStyle/>
                    <a:p>
                      <a:pPr algn="r"/>
                      <a:endParaRPr lang="en-ZA" dirty="0"/>
                    </a:p>
                  </a:txBody>
                  <a:tcPr>
                    <a:lnT w="38100" cap="flat" cmpd="sng" algn="ctr">
                      <a:solidFill>
                        <a:schemeClr val="tx1"/>
                      </a:solidFill>
                      <a:prstDash val="solid"/>
                      <a:round/>
                      <a:headEnd type="none" w="med" len="med"/>
                      <a:tailEnd type="none" w="med" len="med"/>
                    </a:lnT>
                  </a:tcPr>
                </a:tc>
                <a:tc hMerge="1">
                  <a:txBody>
                    <a:bodyPr/>
                    <a:lstStyle/>
                    <a:p>
                      <a:pPr algn="r"/>
                      <a:endParaRPr lang="en-ZA" dirty="0"/>
                    </a:p>
                  </a:txBody>
                  <a:tcPr>
                    <a:lnT w="38100" cap="flat" cmpd="sng" algn="ctr">
                      <a:solidFill>
                        <a:schemeClr val="tx1"/>
                      </a:solidFill>
                      <a:prstDash val="solid"/>
                      <a:round/>
                      <a:headEnd type="none" w="med" len="med"/>
                      <a:tailEnd type="none" w="med" len="med"/>
                    </a:lnT>
                  </a:tcPr>
                </a:tc>
                <a:tc hMerge="1">
                  <a:txBody>
                    <a:bodyPr/>
                    <a:lstStyle/>
                    <a:p>
                      <a:pPr algn="r"/>
                      <a:endParaRPr lang="en-ZA" dirty="0"/>
                    </a:p>
                  </a:txBody>
                  <a:tcP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5"/>
                  </a:ext>
                </a:extLst>
              </a:tr>
              <a:tr h="799838">
                <a:tc>
                  <a:txBody>
                    <a:bodyPr/>
                    <a:lstStyle/>
                    <a:p>
                      <a:r>
                        <a:rPr lang="en-ZA" sz="1700" dirty="0"/>
                        <a:t>A. Claimant Compensation</a:t>
                      </a:r>
                    </a:p>
                  </a:txBody>
                  <a:tcPr marL="91439" marR="91439" marT="45724" marB="45724"/>
                </a:tc>
                <a:tc>
                  <a:txBody>
                    <a:bodyPr/>
                    <a:lstStyle/>
                    <a:p>
                      <a:pPr algn="l"/>
                      <a:endParaRPr lang="en-ZA" sz="1700" dirty="0"/>
                    </a:p>
                  </a:txBody>
                  <a:tcPr marL="91439" marR="91439" marT="45724" marB="45724"/>
                </a:tc>
                <a:tc gridSpan="4">
                  <a:txBody>
                    <a:bodyPr/>
                    <a:lstStyle/>
                    <a:p>
                      <a:pPr algn="l"/>
                      <a:r>
                        <a:rPr lang="en-ZA" sz="1700" dirty="0"/>
                        <a:t>This is made up of Loss of Earnings</a:t>
                      </a:r>
                      <a:r>
                        <a:rPr lang="en-ZA" sz="1700" baseline="0" dirty="0"/>
                        <a:t> and Support, General Damages and Funeral Costs</a:t>
                      </a:r>
                      <a:endParaRPr lang="en-ZA" sz="1700" dirty="0"/>
                    </a:p>
                  </a:txBody>
                  <a:tcPr marL="91439" marR="91439" marT="45724" marB="45724"/>
                </a:tc>
                <a:tc hMerge="1">
                  <a:txBody>
                    <a:bodyPr/>
                    <a:lstStyle/>
                    <a:p>
                      <a:pPr algn="r"/>
                      <a:endParaRPr lang="en-ZA" dirty="0"/>
                    </a:p>
                  </a:txBody>
                  <a:tcPr/>
                </a:tc>
                <a:tc hMerge="1">
                  <a:txBody>
                    <a:bodyPr/>
                    <a:lstStyle/>
                    <a:p>
                      <a:pPr algn="r"/>
                      <a:endParaRPr lang="en-ZA" dirty="0"/>
                    </a:p>
                  </a:txBody>
                  <a:tcPr/>
                </a:tc>
                <a:tc hMerge="1">
                  <a:txBody>
                    <a:bodyPr/>
                    <a:lstStyle/>
                    <a:p>
                      <a:pPr algn="r"/>
                      <a:endParaRPr lang="en-ZA"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533092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4370" y="259308"/>
            <a:ext cx="8229600" cy="6277971"/>
          </a:xfrm>
        </p:spPr>
        <p:txBody>
          <a:bodyPr>
            <a:normAutofit fontScale="90000"/>
          </a:bodyPr>
          <a:lstStyle/>
          <a:p>
            <a:pPr algn="ctr"/>
            <a:r>
              <a:rPr lang="en-US" sz="3200" b="0" dirty="0"/>
              <a:t> </a:t>
            </a:r>
            <a:br>
              <a:rPr lang="en-US" sz="3200" b="0" dirty="0"/>
            </a:br>
            <a:r>
              <a:rPr lang="en-US" sz="3200" b="0" dirty="0"/>
              <a:t/>
            </a:r>
            <a:br>
              <a:rPr lang="en-US" sz="3200" b="0" dirty="0"/>
            </a:br>
            <a:r>
              <a:rPr lang="en-US" sz="3200" b="0" dirty="0"/>
              <a:t/>
            </a:r>
            <a:br>
              <a:rPr lang="en-US" sz="3200" b="0" dirty="0"/>
            </a:br>
            <a:r>
              <a:rPr lang="en-US" sz="3200" b="0" dirty="0"/>
              <a:t/>
            </a:r>
            <a:br>
              <a:rPr lang="en-US" sz="3200" b="0" dirty="0"/>
            </a:br>
            <a:r>
              <a:rPr lang="en-US" sz="3200" b="0" dirty="0"/>
              <a:t/>
            </a:r>
            <a:br>
              <a:rPr lang="en-US" sz="3200" b="0" dirty="0"/>
            </a:br>
            <a:r>
              <a:rPr lang="en-US" sz="3200" b="0" dirty="0"/>
              <a:t/>
            </a:r>
            <a:br>
              <a:rPr lang="en-US" sz="3200" b="0" dirty="0"/>
            </a:br>
            <a:r>
              <a:rPr lang="en-US" sz="3200" b="0" dirty="0"/>
              <a:t/>
            </a:r>
            <a:br>
              <a:rPr lang="en-US" sz="3200" b="0" dirty="0"/>
            </a:br>
            <a:r>
              <a:rPr lang="en-US" sz="3200" b="0" dirty="0"/>
              <a:t/>
            </a:r>
            <a:br>
              <a:rPr lang="en-US" sz="3200" b="0" dirty="0"/>
            </a:br>
            <a:r>
              <a:rPr lang="en-US" sz="4640" dirty="0">
                <a:latin typeface="+mj-lt"/>
              </a:rPr>
              <a:t>FUNDING MODEL</a:t>
            </a:r>
            <a:br>
              <a:rPr lang="en-US" sz="4640" dirty="0">
                <a:latin typeface="+mj-lt"/>
              </a:rPr>
            </a:br>
            <a:r>
              <a:rPr lang="en-US" sz="4640" dirty="0">
                <a:latin typeface="+mj-lt"/>
              </a:rPr>
              <a:t> 2019 -2022</a:t>
            </a:r>
            <a:r>
              <a:rPr lang="en-US" sz="3200" b="0" dirty="0"/>
              <a:t/>
            </a:r>
            <a:br>
              <a:rPr lang="en-US" sz="3200" b="0" dirty="0"/>
            </a:br>
            <a:r>
              <a:rPr lang="en-US" sz="3200" b="0" dirty="0"/>
              <a:t/>
            </a:r>
            <a:br>
              <a:rPr lang="en-US" sz="3200" b="0" dirty="0"/>
            </a:br>
            <a:r>
              <a:rPr lang="en-US" sz="3200" b="0" dirty="0"/>
              <a:t/>
            </a:r>
            <a:br>
              <a:rPr lang="en-US" sz="3200" b="0" dirty="0"/>
            </a:br>
            <a:r>
              <a:rPr lang="en-US" sz="3200" b="0" dirty="0"/>
              <a:t/>
            </a:r>
            <a:br>
              <a:rPr lang="en-US" sz="3200" b="0" dirty="0"/>
            </a:br>
            <a:r>
              <a:rPr lang="en-US" sz="3200" b="0" dirty="0"/>
              <a:t/>
            </a:r>
            <a:br>
              <a:rPr lang="en-US" sz="3200" b="0" dirty="0"/>
            </a:br>
            <a:r>
              <a:rPr lang="en-US" sz="3200" b="0" dirty="0"/>
              <a:t/>
            </a:r>
            <a:br>
              <a:rPr lang="en-US" sz="3200" b="0" dirty="0"/>
            </a:br>
            <a:r>
              <a:rPr lang="en-US" sz="1800" b="0" dirty="0"/>
              <a:t/>
            </a:r>
            <a:br>
              <a:rPr lang="en-US" sz="1800" b="0" dirty="0"/>
            </a:br>
            <a:r>
              <a:rPr lang="en-US" sz="1800" b="0" dirty="0"/>
              <a:t> </a:t>
            </a:r>
            <a:br>
              <a:rPr lang="en-US" sz="1800" b="0" dirty="0"/>
            </a:br>
            <a:r>
              <a:rPr lang="en-US" sz="1800" b="0" dirty="0"/>
              <a:t/>
            </a:r>
            <a:br>
              <a:rPr lang="en-US" sz="1800" b="0" dirty="0"/>
            </a:br>
            <a:r>
              <a:rPr lang="en-US" sz="1800" b="0" dirty="0"/>
              <a:t> </a:t>
            </a:r>
            <a:br>
              <a:rPr lang="en-US" sz="1800" b="0" dirty="0"/>
            </a:br>
            <a:r>
              <a:rPr lang="en-US" sz="1800" b="0" dirty="0"/>
              <a:t/>
            </a:r>
            <a:br>
              <a:rPr lang="en-US" sz="1800" b="0" dirty="0"/>
            </a:br>
            <a:r>
              <a:rPr lang="en-US" sz="1800" b="0" dirty="0"/>
              <a:t/>
            </a:r>
            <a:br>
              <a:rPr lang="en-US" sz="1800" b="0" dirty="0"/>
            </a:br>
            <a:endParaRPr lang="en-US" sz="1800" b="0" dirty="0"/>
          </a:p>
        </p:txBody>
      </p:sp>
    </p:spTree>
    <p:extLst>
      <p:ext uri="{BB962C8B-B14F-4D97-AF65-F5344CB8AC3E}">
        <p14:creationId xmlns:p14="http://schemas.microsoft.com/office/powerpoint/2010/main" xmlns="" val="2253038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6478" y="1075019"/>
            <a:ext cx="8871044" cy="5782981"/>
          </a:xfrm>
        </p:spPr>
        <p:txBody>
          <a:bodyPr/>
          <a:lstStyle/>
          <a:p>
            <a:r>
              <a:rPr lang="en-US" b="1" dirty="0"/>
              <a:t>Assumption: No Levy Increase</a:t>
            </a:r>
            <a:endParaRPr lang="en-US" sz="3600" b="1" i="1" dirty="0"/>
          </a:p>
        </p:txBody>
      </p:sp>
      <p:sp>
        <p:nvSpPr>
          <p:cNvPr id="4" name="Rectangle 3"/>
          <p:cNvSpPr/>
          <p:nvPr/>
        </p:nvSpPr>
        <p:spPr>
          <a:xfrm>
            <a:off x="1693890" y="337242"/>
            <a:ext cx="3642608" cy="461665"/>
          </a:xfrm>
          <a:prstGeom prst="rect">
            <a:avLst/>
          </a:prstGeom>
        </p:spPr>
        <p:txBody>
          <a:bodyPr wrap="square">
            <a:spAutoFit/>
          </a:bodyPr>
          <a:lstStyle/>
          <a:p>
            <a:r>
              <a:rPr lang="en-ZA" sz="2400" dirty="0"/>
              <a:t>FUNDING</a:t>
            </a:r>
          </a:p>
        </p:txBody>
      </p:sp>
      <p:pic>
        <p:nvPicPr>
          <p:cNvPr id="5" name="Picture 4"/>
          <p:cNvPicPr>
            <a:picLocks noChangeAspect="1"/>
          </p:cNvPicPr>
          <p:nvPr/>
        </p:nvPicPr>
        <p:blipFill>
          <a:blip r:embed="rId2"/>
          <a:stretch>
            <a:fillRect/>
          </a:stretch>
        </p:blipFill>
        <p:spPr>
          <a:xfrm>
            <a:off x="136478" y="1536122"/>
            <a:ext cx="8871044" cy="4324351"/>
          </a:xfrm>
          <a:prstGeom prst="rect">
            <a:avLst/>
          </a:prstGeom>
        </p:spPr>
      </p:pic>
    </p:spTree>
    <p:extLst>
      <p:ext uri="{BB962C8B-B14F-4D97-AF65-F5344CB8AC3E}">
        <p14:creationId xmlns:p14="http://schemas.microsoft.com/office/powerpoint/2010/main" xmlns="" val="2749676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ZA"/>
          </a:p>
        </p:txBody>
      </p:sp>
      <p:sp>
        <p:nvSpPr>
          <p:cNvPr id="2" name="Title 1"/>
          <p:cNvSpPr>
            <a:spLocks noGrp="1"/>
          </p:cNvSpPr>
          <p:nvPr>
            <p:ph type="title" idx="4294967295"/>
          </p:nvPr>
        </p:nvSpPr>
        <p:spPr>
          <a:xfrm>
            <a:off x="0" y="116086"/>
            <a:ext cx="8228707" cy="577081"/>
          </a:xfrm>
        </p:spPr>
        <p:txBody>
          <a:bodyPr>
            <a:normAutofit/>
          </a:bodyPr>
          <a:lstStyle/>
          <a:p>
            <a:pPr>
              <a:defRPr/>
            </a:pPr>
            <a:r>
              <a:rPr lang="en-ZA" sz="2400" b="1" dirty="0">
                <a:solidFill>
                  <a:schemeClr val="bg2"/>
                </a:solidFill>
                <a:ea typeface="+mn-ea"/>
              </a:rPr>
              <a:t>INCOME STATEMENT</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1646476908"/>
              </p:ext>
            </p:extLst>
          </p:nvPr>
        </p:nvGraphicFramePr>
        <p:xfrm>
          <a:off x="0" y="984499"/>
          <a:ext cx="9144001" cy="5662997"/>
        </p:xfrm>
        <a:graphic>
          <a:graphicData uri="http://schemas.openxmlformats.org/drawingml/2006/table">
            <a:tbl>
              <a:tblPr firstRow="1" bandRow="1">
                <a:tableStyleId>{8EC20E35-A176-4012-BC5E-935CFFF8708E}</a:tableStyleId>
              </a:tblPr>
              <a:tblGrid>
                <a:gridCol w="3329354">
                  <a:extLst>
                    <a:ext uri="{9D8B030D-6E8A-4147-A177-3AD203B41FA5}">
                      <a16:colId xmlns:a16="http://schemas.microsoft.com/office/drawing/2014/main" xmlns="" val="20000"/>
                    </a:ext>
                  </a:extLst>
                </a:gridCol>
                <a:gridCol w="1172308">
                  <a:extLst>
                    <a:ext uri="{9D8B030D-6E8A-4147-A177-3AD203B41FA5}">
                      <a16:colId xmlns:a16="http://schemas.microsoft.com/office/drawing/2014/main" xmlns="" val="20001"/>
                    </a:ext>
                  </a:extLst>
                </a:gridCol>
                <a:gridCol w="1160584">
                  <a:extLst>
                    <a:ext uri="{9D8B030D-6E8A-4147-A177-3AD203B41FA5}">
                      <a16:colId xmlns:a16="http://schemas.microsoft.com/office/drawing/2014/main" xmlns="" val="20002"/>
                    </a:ext>
                  </a:extLst>
                </a:gridCol>
                <a:gridCol w="1125416">
                  <a:extLst>
                    <a:ext uri="{9D8B030D-6E8A-4147-A177-3AD203B41FA5}">
                      <a16:colId xmlns:a16="http://schemas.microsoft.com/office/drawing/2014/main" xmlns="" val="20003"/>
                    </a:ext>
                  </a:extLst>
                </a:gridCol>
                <a:gridCol w="1242646">
                  <a:extLst>
                    <a:ext uri="{9D8B030D-6E8A-4147-A177-3AD203B41FA5}">
                      <a16:colId xmlns:a16="http://schemas.microsoft.com/office/drawing/2014/main" xmlns="" val="20004"/>
                    </a:ext>
                  </a:extLst>
                </a:gridCol>
                <a:gridCol w="1113693">
                  <a:extLst>
                    <a:ext uri="{9D8B030D-6E8A-4147-A177-3AD203B41FA5}">
                      <a16:colId xmlns:a16="http://schemas.microsoft.com/office/drawing/2014/main" xmlns="" val="20005"/>
                    </a:ext>
                  </a:extLst>
                </a:gridCol>
              </a:tblGrid>
              <a:tr h="605790">
                <a:tc>
                  <a:txBody>
                    <a:bodyPr/>
                    <a:lstStyle/>
                    <a:p>
                      <a:r>
                        <a:rPr lang="en-ZA" sz="1600" dirty="0"/>
                        <a:t>YEAR</a:t>
                      </a:r>
                      <a:r>
                        <a:rPr lang="en-ZA" sz="1600" baseline="0" dirty="0"/>
                        <a:t> ENDED 31 MARCH</a:t>
                      </a:r>
                      <a:endParaRPr lang="en-ZA" sz="1600" dirty="0">
                        <a:solidFill>
                          <a:schemeClr val="bg2"/>
                        </a:solidFill>
                      </a:endParaRPr>
                    </a:p>
                  </a:txBody>
                  <a:tcPr/>
                </a:tc>
                <a:tc>
                  <a:txBody>
                    <a:bodyPr/>
                    <a:lstStyle/>
                    <a:p>
                      <a:pPr algn="r"/>
                      <a:r>
                        <a:rPr lang="en-ZA" sz="1600" dirty="0" smtClean="0"/>
                        <a:t>2021/2022</a:t>
                      </a:r>
                      <a:endParaRPr lang="en-ZA" sz="1600" dirty="0"/>
                    </a:p>
                    <a:p>
                      <a:pPr algn="r"/>
                      <a:r>
                        <a:rPr lang="en-ZA" sz="1600" dirty="0" err="1"/>
                        <a:t>R’m</a:t>
                      </a:r>
                      <a:endParaRPr lang="en-ZA" sz="1600" dirty="0">
                        <a:solidFill>
                          <a:schemeClr val="bg2"/>
                        </a:solidFill>
                      </a:endParaRPr>
                    </a:p>
                  </a:txBody>
                  <a:tcPr/>
                </a:tc>
                <a:tc>
                  <a:txBody>
                    <a:bodyPr/>
                    <a:lstStyle/>
                    <a:p>
                      <a:pPr algn="r"/>
                      <a:r>
                        <a:rPr lang="en-ZA" sz="1600" dirty="0" smtClean="0"/>
                        <a:t>2020/2021</a:t>
                      </a:r>
                      <a:endParaRPr lang="en-ZA" sz="1600" dirty="0"/>
                    </a:p>
                    <a:p>
                      <a:pPr algn="r"/>
                      <a:r>
                        <a:rPr lang="en-ZA" sz="1600" dirty="0" err="1"/>
                        <a:t>R’m</a:t>
                      </a:r>
                      <a:endParaRPr lang="en-ZA" sz="1600" dirty="0">
                        <a:solidFill>
                          <a:schemeClr val="bg2"/>
                        </a:solidFill>
                      </a:endParaRPr>
                    </a:p>
                  </a:txBody>
                  <a:tcPr/>
                </a:tc>
                <a:tc>
                  <a:txBody>
                    <a:bodyPr/>
                    <a:lstStyle/>
                    <a:p>
                      <a:pPr algn="r"/>
                      <a:r>
                        <a:rPr lang="en-ZA" sz="1600" dirty="0" smtClean="0"/>
                        <a:t>2019/2020</a:t>
                      </a:r>
                      <a:endParaRPr lang="en-ZA" sz="1600" dirty="0"/>
                    </a:p>
                    <a:p>
                      <a:pPr algn="r"/>
                      <a:r>
                        <a:rPr lang="en-ZA" sz="1600" dirty="0" err="1"/>
                        <a:t>R’m</a:t>
                      </a:r>
                      <a:endParaRPr lang="en-ZA" sz="1600" dirty="0">
                        <a:solidFill>
                          <a:schemeClr val="bg2"/>
                        </a:solidFill>
                      </a:endParaRPr>
                    </a:p>
                  </a:txBody>
                  <a:tcPr/>
                </a:tc>
                <a:tc>
                  <a:txBody>
                    <a:bodyPr/>
                    <a:lstStyle/>
                    <a:p>
                      <a:pPr algn="r"/>
                      <a:r>
                        <a:rPr lang="en-ZA" sz="1600" dirty="0" smtClean="0"/>
                        <a:t>2018/2019</a:t>
                      </a:r>
                      <a:endParaRPr lang="en-ZA" sz="1600" dirty="0"/>
                    </a:p>
                    <a:p>
                      <a:pPr algn="r"/>
                      <a:r>
                        <a:rPr lang="en-ZA" sz="1600" dirty="0" err="1"/>
                        <a:t>R’m</a:t>
                      </a:r>
                      <a:endParaRPr lang="en-ZA" sz="1600" dirty="0">
                        <a:solidFill>
                          <a:schemeClr val="bg2"/>
                        </a:solidFill>
                      </a:endParaRPr>
                    </a:p>
                  </a:txBody>
                  <a:tcPr/>
                </a:tc>
                <a:tc>
                  <a:txBody>
                    <a:bodyPr/>
                    <a:lstStyle/>
                    <a:p>
                      <a:pPr algn="r"/>
                      <a:r>
                        <a:rPr lang="en-ZA" sz="1600" dirty="0" smtClean="0"/>
                        <a:t>2017/2018</a:t>
                      </a:r>
                      <a:endParaRPr lang="en-ZA" sz="1600" dirty="0"/>
                    </a:p>
                    <a:p>
                      <a:pPr algn="r"/>
                      <a:r>
                        <a:rPr lang="en-ZA" sz="1600" dirty="0" err="1"/>
                        <a:t>R’m</a:t>
                      </a:r>
                      <a:endParaRPr lang="en-ZA" sz="1600" dirty="0">
                        <a:solidFill>
                          <a:schemeClr val="bg2"/>
                        </a:solidFill>
                      </a:endParaRPr>
                    </a:p>
                  </a:txBody>
                  <a:tcPr/>
                </a:tc>
                <a:extLst>
                  <a:ext uri="{0D108BD9-81ED-4DB2-BD59-A6C34878D82A}">
                    <a16:rowId xmlns:a16="http://schemas.microsoft.com/office/drawing/2014/main" xmlns="" val="10000"/>
                  </a:ext>
                </a:extLst>
              </a:tr>
              <a:tr h="398398">
                <a:tc>
                  <a:txBody>
                    <a:bodyPr/>
                    <a:lstStyle/>
                    <a:p>
                      <a:pPr marL="342900" indent="-342900">
                        <a:buAutoNum type="arabicPeriod"/>
                      </a:pPr>
                      <a:r>
                        <a:rPr lang="en-ZA" sz="1700" dirty="0"/>
                        <a:t>INCOME</a:t>
                      </a:r>
                      <a:endParaRPr lang="en-ZA" sz="1700" b="1" dirty="0"/>
                    </a:p>
                  </a:txBody>
                  <a:tcPr/>
                </a:tc>
                <a:tc>
                  <a:txBody>
                    <a:bodyPr/>
                    <a:lstStyle/>
                    <a:p>
                      <a:pPr algn="r"/>
                      <a:r>
                        <a:rPr lang="en-ZA" sz="1700" dirty="0"/>
                        <a:t>43 594</a:t>
                      </a:r>
                      <a:endParaRPr lang="en-ZA" sz="1700" b="1" dirty="0"/>
                    </a:p>
                  </a:txBody>
                  <a:tcPr/>
                </a:tc>
                <a:tc>
                  <a:txBody>
                    <a:bodyPr/>
                    <a:lstStyle/>
                    <a:p>
                      <a:pPr algn="r"/>
                      <a:r>
                        <a:rPr lang="en-ZA" sz="1700" dirty="0"/>
                        <a:t>43 377</a:t>
                      </a:r>
                      <a:endParaRPr lang="en-ZA" sz="1700" b="1" dirty="0"/>
                    </a:p>
                  </a:txBody>
                  <a:tcPr/>
                </a:tc>
                <a:tc>
                  <a:txBody>
                    <a:bodyPr/>
                    <a:lstStyle/>
                    <a:p>
                      <a:pPr algn="r"/>
                      <a:r>
                        <a:rPr lang="en-ZA" sz="1700" dirty="0"/>
                        <a:t>43 459</a:t>
                      </a:r>
                      <a:endParaRPr lang="en-ZA" sz="1700" b="1" dirty="0"/>
                    </a:p>
                  </a:txBody>
                  <a:tcPr/>
                </a:tc>
                <a:tc>
                  <a:txBody>
                    <a:bodyPr/>
                    <a:lstStyle/>
                    <a:p>
                      <a:pPr algn="r"/>
                      <a:r>
                        <a:rPr lang="en-ZA" sz="1700" dirty="0"/>
                        <a:t>42 309</a:t>
                      </a:r>
                      <a:endParaRPr lang="en-ZA" sz="1700" b="1" dirty="0"/>
                    </a:p>
                  </a:txBody>
                  <a:tcPr/>
                </a:tc>
                <a:tc>
                  <a:txBody>
                    <a:bodyPr/>
                    <a:lstStyle/>
                    <a:p>
                      <a:pPr algn="r"/>
                      <a:r>
                        <a:rPr lang="en-ZA" sz="1700" dirty="0"/>
                        <a:t>37 342</a:t>
                      </a:r>
                      <a:endParaRPr lang="en-ZA" sz="1700" b="1" dirty="0"/>
                    </a:p>
                  </a:txBody>
                  <a:tcPr/>
                </a:tc>
                <a:extLst>
                  <a:ext uri="{0D108BD9-81ED-4DB2-BD59-A6C34878D82A}">
                    <a16:rowId xmlns:a16="http://schemas.microsoft.com/office/drawing/2014/main" xmlns="" val="10001"/>
                  </a:ext>
                </a:extLst>
              </a:tr>
              <a:tr h="398398">
                <a:tc>
                  <a:txBody>
                    <a:bodyPr/>
                    <a:lstStyle/>
                    <a:p>
                      <a:r>
                        <a:rPr lang="en-ZA" sz="1700" dirty="0"/>
                        <a:t>1.1 Net Fuel Levies</a:t>
                      </a:r>
                    </a:p>
                  </a:txBody>
                  <a:tcPr/>
                </a:tc>
                <a:tc>
                  <a:txBody>
                    <a:bodyPr/>
                    <a:lstStyle/>
                    <a:p>
                      <a:pPr algn="r"/>
                      <a:r>
                        <a:rPr lang="en-ZA" sz="1700" dirty="0"/>
                        <a:t>43 495</a:t>
                      </a:r>
                    </a:p>
                  </a:txBody>
                  <a:tcPr/>
                </a:tc>
                <a:tc>
                  <a:txBody>
                    <a:bodyPr/>
                    <a:lstStyle/>
                    <a:p>
                      <a:pPr algn="r"/>
                      <a:r>
                        <a:rPr lang="en-ZA" sz="1700" dirty="0"/>
                        <a:t>43 278</a:t>
                      </a:r>
                    </a:p>
                  </a:txBody>
                  <a:tcPr/>
                </a:tc>
                <a:tc>
                  <a:txBody>
                    <a:bodyPr/>
                    <a:lstStyle/>
                    <a:p>
                      <a:pPr algn="r"/>
                      <a:r>
                        <a:rPr lang="en-ZA" sz="1700" dirty="0"/>
                        <a:t>43 360</a:t>
                      </a:r>
                    </a:p>
                  </a:txBody>
                  <a:tcPr/>
                </a:tc>
                <a:tc>
                  <a:txBody>
                    <a:bodyPr/>
                    <a:lstStyle/>
                    <a:p>
                      <a:pPr algn="r"/>
                      <a:r>
                        <a:rPr lang="en-ZA" sz="1700" dirty="0"/>
                        <a:t>42</a:t>
                      </a:r>
                      <a:r>
                        <a:rPr lang="en-ZA" sz="1700" baseline="0" dirty="0"/>
                        <a:t> 214</a:t>
                      </a:r>
                      <a:endParaRPr lang="en-ZA" sz="1700" dirty="0"/>
                    </a:p>
                  </a:txBody>
                  <a:tcPr/>
                </a:tc>
                <a:tc>
                  <a:txBody>
                    <a:bodyPr/>
                    <a:lstStyle/>
                    <a:p>
                      <a:pPr algn="r"/>
                      <a:r>
                        <a:rPr lang="en-ZA" sz="1700" dirty="0"/>
                        <a:t>37 251</a:t>
                      </a:r>
                    </a:p>
                  </a:txBody>
                  <a:tcPr/>
                </a:tc>
                <a:extLst>
                  <a:ext uri="{0D108BD9-81ED-4DB2-BD59-A6C34878D82A}">
                    <a16:rowId xmlns:a16="http://schemas.microsoft.com/office/drawing/2014/main" xmlns="" val="10002"/>
                  </a:ext>
                </a:extLst>
              </a:tr>
              <a:tr h="348615">
                <a:tc>
                  <a:txBody>
                    <a:bodyPr/>
                    <a:lstStyle/>
                    <a:p>
                      <a:r>
                        <a:rPr lang="en-ZA" sz="1700" dirty="0"/>
                        <a:t>1.2 Investment Income</a:t>
                      </a:r>
                    </a:p>
                  </a:txBody>
                  <a:tcPr/>
                </a:tc>
                <a:tc>
                  <a:txBody>
                    <a:bodyPr/>
                    <a:lstStyle/>
                    <a:p>
                      <a:pPr algn="r"/>
                      <a:r>
                        <a:rPr lang="en-ZA" sz="1700" dirty="0"/>
                        <a:t>99</a:t>
                      </a:r>
                    </a:p>
                  </a:txBody>
                  <a:tcPr/>
                </a:tc>
                <a:tc>
                  <a:txBody>
                    <a:bodyPr/>
                    <a:lstStyle/>
                    <a:p>
                      <a:pPr algn="r"/>
                      <a:r>
                        <a:rPr lang="en-ZA" sz="1700" dirty="0"/>
                        <a:t>99</a:t>
                      </a:r>
                    </a:p>
                  </a:txBody>
                  <a:tcPr/>
                </a:tc>
                <a:tc>
                  <a:txBody>
                    <a:bodyPr/>
                    <a:lstStyle/>
                    <a:p>
                      <a:pPr algn="r"/>
                      <a:r>
                        <a:rPr lang="en-ZA" sz="1700" dirty="0"/>
                        <a:t>99</a:t>
                      </a:r>
                    </a:p>
                  </a:txBody>
                  <a:tcPr/>
                </a:tc>
                <a:tc>
                  <a:txBody>
                    <a:bodyPr/>
                    <a:lstStyle/>
                    <a:p>
                      <a:pPr algn="r"/>
                      <a:r>
                        <a:rPr lang="en-ZA" sz="1700" dirty="0"/>
                        <a:t>95</a:t>
                      </a:r>
                    </a:p>
                  </a:txBody>
                  <a:tcPr/>
                </a:tc>
                <a:tc>
                  <a:txBody>
                    <a:bodyPr/>
                    <a:lstStyle/>
                    <a:p>
                      <a:pPr algn="r"/>
                      <a:r>
                        <a:rPr lang="en-ZA" sz="1700" dirty="0"/>
                        <a:t>90</a:t>
                      </a:r>
                    </a:p>
                  </a:txBody>
                  <a:tcPr/>
                </a:tc>
                <a:extLst>
                  <a:ext uri="{0D108BD9-81ED-4DB2-BD59-A6C34878D82A}">
                    <a16:rowId xmlns:a16="http://schemas.microsoft.com/office/drawing/2014/main" xmlns="" val="10003"/>
                  </a:ext>
                </a:extLst>
              </a:tr>
              <a:tr h="398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dirty="0"/>
                        <a:t>1.3 Other</a:t>
                      </a:r>
                      <a:r>
                        <a:rPr lang="en-ZA" sz="1700" baseline="0" dirty="0"/>
                        <a:t> Income</a:t>
                      </a:r>
                      <a:endParaRPr lang="en-ZA" sz="1700" dirty="0"/>
                    </a:p>
                  </a:txBody>
                  <a:tcPr/>
                </a:tc>
                <a:tc>
                  <a:txBody>
                    <a:bodyPr/>
                    <a:lstStyle/>
                    <a:p>
                      <a:pPr algn="r"/>
                      <a:r>
                        <a:rPr lang="en-ZA" sz="1700" dirty="0"/>
                        <a:t>-</a:t>
                      </a:r>
                    </a:p>
                  </a:txBody>
                  <a:tcPr/>
                </a:tc>
                <a:tc>
                  <a:txBody>
                    <a:bodyPr/>
                    <a:lstStyle/>
                    <a:p>
                      <a:pPr algn="r"/>
                      <a:r>
                        <a:rPr lang="en-ZA" sz="1700" dirty="0"/>
                        <a:t>-</a:t>
                      </a:r>
                    </a:p>
                  </a:txBody>
                  <a:tcPr/>
                </a:tc>
                <a:tc>
                  <a:txBody>
                    <a:bodyPr/>
                    <a:lstStyle/>
                    <a:p>
                      <a:pPr algn="r"/>
                      <a:r>
                        <a:rPr lang="en-ZA" sz="1700" dirty="0"/>
                        <a:t>-</a:t>
                      </a:r>
                    </a:p>
                  </a:txBody>
                  <a:tcPr/>
                </a:tc>
                <a:tc>
                  <a:txBody>
                    <a:bodyPr/>
                    <a:lstStyle/>
                    <a:p>
                      <a:pPr algn="r"/>
                      <a:r>
                        <a:rPr lang="en-ZA" sz="1700" dirty="0"/>
                        <a:t>-</a:t>
                      </a:r>
                    </a:p>
                  </a:txBody>
                  <a:tcPr/>
                </a:tc>
                <a:tc>
                  <a:txBody>
                    <a:bodyPr/>
                    <a:lstStyle/>
                    <a:p>
                      <a:pPr algn="r"/>
                      <a:r>
                        <a:rPr lang="en-ZA" sz="1700" dirty="0"/>
                        <a:t>1</a:t>
                      </a:r>
                    </a:p>
                  </a:txBody>
                  <a:tcPr/>
                </a:tc>
                <a:extLst>
                  <a:ext uri="{0D108BD9-81ED-4DB2-BD59-A6C34878D82A}">
                    <a16:rowId xmlns:a16="http://schemas.microsoft.com/office/drawing/2014/main" xmlns="" val="10004"/>
                  </a:ext>
                </a:extLst>
              </a:tr>
              <a:tr h="389510">
                <a:tc>
                  <a:txBody>
                    <a:bodyPr/>
                    <a:lstStyle/>
                    <a:p>
                      <a:pPr marL="0" indent="0">
                        <a:buNone/>
                      </a:pPr>
                      <a:r>
                        <a:rPr lang="en-ZA" sz="1700" dirty="0"/>
                        <a:t>2. EXPENDITURE</a:t>
                      </a:r>
                      <a:endParaRPr lang="en-ZA" sz="1700" b="1" dirty="0"/>
                    </a:p>
                  </a:txBody>
                  <a:tcPr/>
                </a:tc>
                <a:tc>
                  <a:txBody>
                    <a:bodyPr/>
                    <a:lstStyle/>
                    <a:p>
                      <a:pPr algn="r"/>
                      <a:r>
                        <a:rPr lang="en-ZA" sz="1700" dirty="0"/>
                        <a:t>(111 012)</a:t>
                      </a:r>
                      <a:endParaRPr lang="en-ZA" sz="1700" b="1" dirty="0"/>
                    </a:p>
                  </a:txBody>
                  <a:tcPr/>
                </a:tc>
                <a:tc>
                  <a:txBody>
                    <a:bodyPr/>
                    <a:lstStyle/>
                    <a:p>
                      <a:pPr algn="r"/>
                      <a:r>
                        <a:rPr lang="en-ZA" sz="1700" dirty="0"/>
                        <a:t>(98 656)</a:t>
                      </a:r>
                      <a:endParaRPr lang="en-ZA" sz="1700" b="1" dirty="0"/>
                    </a:p>
                  </a:txBody>
                  <a:tcPr/>
                </a:tc>
                <a:tc>
                  <a:txBody>
                    <a:bodyPr/>
                    <a:lstStyle/>
                    <a:p>
                      <a:pPr algn="r"/>
                      <a:r>
                        <a:rPr lang="en-ZA" sz="1700" dirty="0"/>
                        <a:t>(87 580)</a:t>
                      </a:r>
                      <a:endParaRPr lang="en-ZA" sz="1700" b="1" dirty="0"/>
                    </a:p>
                  </a:txBody>
                  <a:tcPr/>
                </a:tc>
                <a:tc>
                  <a:txBody>
                    <a:bodyPr/>
                    <a:lstStyle/>
                    <a:p>
                      <a:pPr algn="r"/>
                      <a:r>
                        <a:rPr lang="en-ZA" sz="1700" dirty="0"/>
                        <a:t>(77 662)</a:t>
                      </a:r>
                      <a:endParaRPr lang="en-ZA" sz="1700" b="1" dirty="0"/>
                    </a:p>
                  </a:txBody>
                  <a:tcPr/>
                </a:tc>
                <a:tc>
                  <a:txBody>
                    <a:bodyPr/>
                    <a:lstStyle/>
                    <a:p>
                      <a:pPr algn="r"/>
                      <a:r>
                        <a:rPr lang="en-ZA" sz="1700" dirty="0"/>
                        <a:t>(63 708)</a:t>
                      </a:r>
                      <a:endParaRPr lang="en-ZA" sz="1700" b="1" dirty="0"/>
                    </a:p>
                  </a:txBody>
                  <a:tcPr/>
                </a:tc>
                <a:extLst>
                  <a:ext uri="{0D108BD9-81ED-4DB2-BD59-A6C34878D82A}">
                    <a16:rowId xmlns:a16="http://schemas.microsoft.com/office/drawing/2014/main" xmlns="" val="10006"/>
                  </a:ext>
                </a:extLst>
              </a:tr>
              <a:tr h="387830">
                <a:tc>
                  <a:txBody>
                    <a:bodyPr/>
                    <a:lstStyle/>
                    <a:p>
                      <a:r>
                        <a:rPr lang="en-ZA" sz="1700" dirty="0"/>
                        <a:t>2.1 Claims Expenditure</a:t>
                      </a:r>
                    </a:p>
                  </a:txBody>
                  <a:tcPr/>
                </a:tc>
                <a:tc>
                  <a:txBody>
                    <a:bodyPr/>
                    <a:lstStyle/>
                    <a:p>
                      <a:pPr algn="r"/>
                      <a:r>
                        <a:rPr lang="en-ZA" sz="1700" dirty="0"/>
                        <a:t>(107 064)</a:t>
                      </a:r>
                    </a:p>
                  </a:txBody>
                  <a:tcPr/>
                </a:tc>
                <a:tc>
                  <a:txBody>
                    <a:bodyPr/>
                    <a:lstStyle/>
                    <a:p>
                      <a:pPr algn="r"/>
                      <a:r>
                        <a:rPr lang="en-ZA" sz="1700" dirty="0"/>
                        <a:t>(95 016)</a:t>
                      </a:r>
                    </a:p>
                  </a:txBody>
                  <a:tcPr/>
                </a:tc>
                <a:tc>
                  <a:txBody>
                    <a:bodyPr/>
                    <a:lstStyle/>
                    <a:p>
                      <a:pPr algn="r"/>
                      <a:r>
                        <a:rPr lang="en-ZA" sz="1700" dirty="0"/>
                        <a:t>(84 304)</a:t>
                      </a:r>
                    </a:p>
                  </a:txBody>
                  <a:tcPr/>
                </a:tc>
                <a:tc>
                  <a:txBody>
                    <a:bodyPr/>
                    <a:lstStyle/>
                    <a:p>
                      <a:pPr algn="r"/>
                      <a:r>
                        <a:rPr lang="en-ZA" sz="1700" dirty="0"/>
                        <a:t>(74 747)</a:t>
                      </a:r>
                    </a:p>
                  </a:txBody>
                  <a:tcPr/>
                </a:tc>
                <a:tc>
                  <a:txBody>
                    <a:bodyPr/>
                    <a:lstStyle/>
                    <a:p>
                      <a:pPr algn="r"/>
                      <a:r>
                        <a:rPr lang="en-ZA" sz="1700" dirty="0"/>
                        <a:t>(61 346)</a:t>
                      </a:r>
                    </a:p>
                  </a:txBody>
                  <a:tcPr/>
                </a:tc>
                <a:extLst>
                  <a:ext uri="{0D108BD9-81ED-4DB2-BD59-A6C34878D82A}">
                    <a16:rowId xmlns:a16="http://schemas.microsoft.com/office/drawing/2014/main" xmlns="" val="10007"/>
                  </a:ext>
                </a:extLst>
              </a:tr>
              <a:tr h="398398">
                <a:tc>
                  <a:txBody>
                    <a:bodyPr/>
                    <a:lstStyle/>
                    <a:p>
                      <a:r>
                        <a:rPr lang="en-ZA" sz="1700" dirty="0"/>
                        <a:t>2.2 Employee Costs</a:t>
                      </a:r>
                    </a:p>
                  </a:txBody>
                  <a:tcPr/>
                </a:tc>
                <a:tc>
                  <a:txBody>
                    <a:bodyPr/>
                    <a:lstStyle/>
                    <a:p>
                      <a:pPr algn="r"/>
                      <a:r>
                        <a:rPr lang="en-ZA" sz="1700" dirty="0"/>
                        <a:t>(2 670)</a:t>
                      </a:r>
                    </a:p>
                  </a:txBody>
                  <a:tcPr/>
                </a:tc>
                <a:tc>
                  <a:txBody>
                    <a:bodyPr/>
                    <a:lstStyle/>
                    <a:p>
                      <a:pPr algn="r"/>
                      <a:r>
                        <a:rPr lang="en-ZA" sz="1700" dirty="0"/>
                        <a:t>(2 451)</a:t>
                      </a:r>
                    </a:p>
                  </a:txBody>
                  <a:tcPr/>
                </a:tc>
                <a:tc>
                  <a:txBody>
                    <a:bodyPr/>
                    <a:lstStyle/>
                    <a:p>
                      <a:pPr algn="r"/>
                      <a:r>
                        <a:rPr lang="en-ZA" sz="1700" dirty="0"/>
                        <a:t>(2 165)</a:t>
                      </a:r>
                    </a:p>
                  </a:txBody>
                  <a:tcPr/>
                </a:tc>
                <a:tc>
                  <a:txBody>
                    <a:bodyPr/>
                    <a:lstStyle/>
                    <a:p>
                      <a:pPr algn="r"/>
                      <a:r>
                        <a:rPr lang="en-ZA" sz="1700" dirty="0"/>
                        <a:t>(1 881)</a:t>
                      </a:r>
                    </a:p>
                  </a:txBody>
                  <a:tcPr/>
                </a:tc>
                <a:tc>
                  <a:txBody>
                    <a:bodyPr/>
                    <a:lstStyle/>
                    <a:p>
                      <a:pPr algn="r"/>
                      <a:r>
                        <a:rPr lang="en-ZA" sz="1700" dirty="0"/>
                        <a:t>(1</a:t>
                      </a:r>
                      <a:r>
                        <a:rPr lang="en-ZA" sz="1700" baseline="0" dirty="0"/>
                        <a:t> 598)</a:t>
                      </a:r>
                      <a:endParaRPr lang="en-ZA" sz="1700" dirty="0"/>
                    </a:p>
                  </a:txBody>
                  <a:tcPr/>
                </a:tc>
                <a:extLst>
                  <a:ext uri="{0D108BD9-81ED-4DB2-BD59-A6C34878D82A}">
                    <a16:rowId xmlns:a16="http://schemas.microsoft.com/office/drawing/2014/main" xmlns="" val="10008"/>
                  </a:ext>
                </a:extLst>
              </a:tr>
              <a:tr h="398398">
                <a:tc>
                  <a:txBody>
                    <a:bodyPr/>
                    <a:lstStyle/>
                    <a:p>
                      <a:r>
                        <a:rPr lang="en-ZA" sz="1700" dirty="0"/>
                        <a:t>2.3</a:t>
                      </a:r>
                      <a:r>
                        <a:rPr lang="en-ZA" sz="1700" baseline="0" dirty="0"/>
                        <a:t> General Expenses</a:t>
                      </a:r>
                      <a:endParaRPr lang="en-ZA" sz="1700" dirty="0"/>
                    </a:p>
                  </a:txBody>
                  <a:tcPr/>
                </a:tc>
                <a:tc>
                  <a:txBody>
                    <a:bodyPr/>
                    <a:lstStyle/>
                    <a:p>
                      <a:pPr algn="r"/>
                      <a:r>
                        <a:rPr lang="en-ZA" sz="1700" dirty="0"/>
                        <a:t>(809)</a:t>
                      </a:r>
                    </a:p>
                  </a:txBody>
                  <a:tcPr/>
                </a:tc>
                <a:tc>
                  <a:txBody>
                    <a:bodyPr/>
                    <a:lstStyle/>
                    <a:p>
                      <a:pPr algn="r"/>
                      <a:r>
                        <a:rPr lang="en-ZA" sz="1700" dirty="0"/>
                        <a:t>(766)</a:t>
                      </a:r>
                    </a:p>
                  </a:txBody>
                  <a:tcPr/>
                </a:tc>
                <a:tc>
                  <a:txBody>
                    <a:bodyPr/>
                    <a:lstStyle/>
                    <a:p>
                      <a:pPr algn="r"/>
                      <a:r>
                        <a:rPr lang="en-ZA" sz="1700" dirty="0"/>
                        <a:t>(726)</a:t>
                      </a:r>
                    </a:p>
                  </a:txBody>
                  <a:tcPr/>
                </a:tc>
                <a:tc>
                  <a:txBody>
                    <a:bodyPr/>
                    <a:lstStyle/>
                    <a:p>
                      <a:pPr algn="r"/>
                      <a:r>
                        <a:rPr lang="en-ZA" sz="1700" dirty="0"/>
                        <a:t>(690)</a:t>
                      </a:r>
                    </a:p>
                  </a:txBody>
                  <a:tcPr/>
                </a:tc>
                <a:tc>
                  <a:txBody>
                    <a:bodyPr/>
                    <a:lstStyle/>
                    <a:p>
                      <a:pPr algn="r"/>
                      <a:r>
                        <a:rPr lang="en-ZA" sz="1700" dirty="0"/>
                        <a:t>(476)</a:t>
                      </a:r>
                    </a:p>
                  </a:txBody>
                  <a:tcPr/>
                </a:tc>
                <a:extLst>
                  <a:ext uri="{0D108BD9-81ED-4DB2-BD59-A6C34878D82A}">
                    <a16:rowId xmlns:a16="http://schemas.microsoft.com/office/drawing/2014/main" xmlns="" val="10009"/>
                  </a:ext>
                </a:extLst>
              </a:tr>
              <a:tr h="366694">
                <a:tc>
                  <a:txBody>
                    <a:bodyPr/>
                    <a:lstStyle/>
                    <a:p>
                      <a:r>
                        <a:rPr lang="en-ZA" sz="1700" dirty="0"/>
                        <a:t>2.4 Reinsurance Premiums</a:t>
                      </a:r>
                    </a:p>
                  </a:txBody>
                  <a:tcPr/>
                </a:tc>
                <a:tc>
                  <a:txBody>
                    <a:bodyPr/>
                    <a:lstStyle/>
                    <a:p>
                      <a:pPr algn="r"/>
                      <a:r>
                        <a:rPr lang="en-ZA" sz="1700" dirty="0"/>
                        <a:t>(30)</a:t>
                      </a:r>
                    </a:p>
                  </a:txBody>
                  <a:tcPr/>
                </a:tc>
                <a:tc>
                  <a:txBody>
                    <a:bodyPr/>
                    <a:lstStyle/>
                    <a:p>
                      <a:pPr algn="r"/>
                      <a:r>
                        <a:rPr lang="en-ZA" sz="1700" dirty="0"/>
                        <a:t>(29)</a:t>
                      </a:r>
                    </a:p>
                  </a:txBody>
                  <a:tcPr/>
                </a:tc>
                <a:tc>
                  <a:txBody>
                    <a:bodyPr/>
                    <a:lstStyle/>
                    <a:p>
                      <a:pPr algn="r"/>
                      <a:r>
                        <a:rPr lang="en-ZA" sz="1700" dirty="0"/>
                        <a:t>(27)</a:t>
                      </a:r>
                    </a:p>
                  </a:txBody>
                  <a:tcPr/>
                </a:tc>
                <a:tc>
                  <a:txBody>
                    <a:bodyPr/>
                    <a:lstStyle/>
                    <a:p>
                      <a:pPr algn="r"/>
                      <a:r>
                        <a:rPr lang="en-ZA" sz="1700" dirty="0"/>
                        <a:t>(26)</a:t>
                      </a:r>
                    </a:p>
                  </a:txBody>
                  <a:tcPr/>
                </a:tc>
                <a:tc>
                  <a:txBody>
                    <a:bodyPr/>
                    <a:lstStyle/>
                    <a:p>
                      <a:pPr algn="r"/>
                      <a:r>
                        <a:rPr lang="en-ZA" sz="1700" dirty="0"/>
                        <a:t>(22)</a:t>
                      </a:r>
                    </a:p>
                  </a:txBody>
                  <a:tcPr/>
                </a:tc>
                <a:extLst>
                  <a:ext uri="{0D108BD9-81ED-4DB2-BD59-A6C34878D82A}">
                    <a16:rowId xmlns:a16="http://schemas.microsoft.com/office/drawing/2014/main" xmlns="" val="10010"/>
                  </a:ext>
                </a:extLst>
              </a:tr>
              <a:tr h="376748">
                <a:tc>
                  <a:txBody>
                    <a:bodyPr/>
                    <a:lstStyle/>
                    <a:p>
                      <a:r>
                        <a:rPr lang="en-ZA" sz="1700" dirty="0"/>
                        <a:t>2.5 Depreciation and Amortisation</a:t>
                      </a:r>
                    </a:p>
                  </a:txBody>
                  <a:tcPr/>
                </a:tc>
                <a:tc>
                  <a:txBody>
                    <a:bodyPr/>
                    <a:lstStyle/>
                    <a:p>
                      <a:pPr algn="r"/>
                      <a:r>
                        <a:rPr lang="en-ZA" sz="1700" dirty="0"/>
                        <a:t>(53)</a:t>
                      </a:r>
                    </a:p>
                  </a:txBody>
                  <a:tcPr/>
                </a:tc>
                <a:tc>
                  <a:txBody>
                    <a:bodyPr/>
                    <a:lstStyle/>
                    <a:p>
                      <a:pPr algn="r"/>
                      <a:r>
                        <a:rPr lang="en-ZA" sz="1700" dirty="0"/>
                        <a:t>(53)</a:t>
                      </a:r>
                    </a:p>
                  </a:txBody>
                  <a:tcPr/>
                </a:tc>
                <a:tc>
                  <a:txBody>
                    <a:bodyPr/>
                    <a:lstStyle/>
                    <a:p>
                      <a:pPr algn="r"/>
                      <a:r>
                        <a:rPr lang="en-ZA" sz="1700" dirty="0"/>
                        <a:t>(56)</a:t>
                      </a:r>
                    </a:p>
                  </a:txBody>
                  <a:tcPr/>
                </a:tc>
                <a:tc>
                  <a:txBody>
                    <a:bodyPr/>
                    <a:lstStyle/>
                    <a:p>
                      <a:pPr algn="r"/>
                      <a:r>
                        <a:rPr lang="en-ZA" sz="1700" dirty="0"/>
                        <a:t>(51)</a:t>
                      </a:r>
                    </a:p>
                  </a:txBody>
                  <a:tcPr/>
                </a:tc>
                <a:tc>
                  <a:txBody>
                    <a:bodyPr/>
                    <a:lstStyle/>
                    <a:p>
                      <a:pPr algn="r"/>
                      <a:r>
                        <a:rPr lang="en-ZA" sz="1700" dirty="0"/>
                        <a:t>(41)</a:t>
                      </a:r>
                    </a:p>
                  </a:txBody>
                  <a:tcPr/>
                </a:tc>
                <a:extLst>
                  <a:ext uri="{0D108BD9-81ED-4DB2-BD59-A6C34878D82A}">
                    <a16:rowId xmlns:a16="http://schemas.microsoft.com/office/drawing/2014/main" xmlns="" val="10011"/>
                  </a:ext>
                </a:extLst>
              </a:tr>
              <a:tr h="398398">
                <a:tc>
                  <a:txBody>
                    <a:bodyPr/>
                    <a:lstStyle/>
                    <a:p>
                      <a:r>
                        <a:rPr lang="en-ZA" sz="1700" dirty="0"/>
                        <a:t>2.6 Finance Costs</a:t>
                      </a:r>
                    </a:p>
                  </a:txBody>
                  <a:tcPr/>
                </a:tc>
                <a:tc>
                  <a:txBody>
                    <a:bodyPr/>
                    <a:lstStyle/>
                    <a:p>
                      <a:pPr algn="r"/>
                      <a:r>
                        <a:rPr lang="en-ZA" sz="1700" dirty="0"/>
                        <a:t>(386)</a:t>
                      </a:r>
                    </a:p>
                  </a:txBody>
                  <a:tcPr/>
                </a:tc>
                <a:tc>
                  <a:txBody>
                    <a:bodyPr/>
                    <a:lstStyle/>
                    <a:p>
                      <a:pPr algn="r"/>
                      <a:r>
                        <a:rPr lang="en-ZA" sz="1700" dirty="0"/>
                        <a:t>(341)</a:t>
                      </a:r>
                    </a:p>
                  </a:txBody>
                  <a:tcPr/>
                </a:tc>
                <a:tc>
                  <a:txBody>
                    <a:bodyPr/>
                    <a:lstStyle/>
                    <a:p>
                      <a:pPr algn="r"/>
                      <a:r>
                        <a:rPr lang="en-ZA" sz="1700" dirty="0"/>
                        <a:t>(302)</a:t>
                      </a:r>
                    </a:p>
                  </a:txBody>
                  <a:tcPr/>
                </a:tc>
                <a:tc>
                  <a:txBody>
                    <a:bodyPr/>
                    <a:lstStyle/>
                    <a:p>
                      <a:pPr algn="r"/>
                      <a:r>
                        <a:rPr lang="en-ZA" sz="1700" dirty="0"/>
                        <a:t>(267)</a:t>
                      </a:r>
                    </a:p>
                  </a:txBody>
                  <a:tcPr/>
                </a:tc>
                <a:tc>
                  <a:txBody>
                    <a:bodyPr/>
                    <a:lstStyle/>
                    <a:p>
                      <a:pPr algn="r"/>
                      <a:r>
                        <a:rPr lang="en-ZA" sz="1700" dirty="0"/>
                        <a:t>(224)</a:t>
                      </a:r>
                    </a:p>
                  </a:txBody>
                  <a:tcPr/>
                </a:tc>
                <a:extLst>
                  <a:ext uri="{0D108BD9-81ED-4DB2-BD59-A6C34878D82A}">
                    <a16:rowId xmlns:a16="http://schemas.microsoft.com/office/drawing/2014/main" xmlns="" val="10012"/>
                  </a:ext>
                </a:extLst>
              </a:tr>
              <a:tr h="348615">
                <a:tc>
                  <a:txBody>
                    <a:bodyPr/>
                    <a:lstStyle/>
                    <a:p>
                      <a:r>
                        <a:rPr lang="en-ZA" sz="1700" dirty="0"/>
                        <a:t>2.7 Loss on disposal of assets</a:t>
                      </a:r>
                    </a:p>
                  </a:txBody>
                  <a:tcPr/>
                </a:tc>
                <a:tc>
                  <a:txBody>
                    <a:bodyPr/>
                    <a:lstStyle/>
                    <a:p>
                      <a:pPr algn="r"/>
                      <a:r>
                        <a:rPr lang="en-ZA" sz="1700" dirty="0"/>
                        <a:t>-</a:t>
                      </a:r>
                    </a:p>
                  </a:txBody>
                  <a:tcPr/>
                </a:tc>
                <a:tc>
                  <a:txBody>
                    <a:bodyPr/>
                    <a:lstStyle/>
                    <a:p>
                      <a:pPr algn="r"/>
                      <a:r>
                        <a:rPr lang="en-ZA" sz="1700" dirty="0"/>
                        <a:t>-</a:t>
                      </a:r>
                    </a:p>
                  </a:txBody>
                  <a:tcPr/>
                </a:tc>
                <a:tc>
                  <a:txBody>
                    <a:bodyPr/>
                    <a:lstStyle/>
                    <a:p>
                      <a:pPr algn="r"/>
                      <a:r>
                        <a:rPr lang="en-ZA" sz="1700" dirty="0"/>
                        <a:t>-</a:t>
                      </a:r>
                    </a:p>
                  </a:txBody>
                  <a:tcPr/>
                </a:tc>
                <a:tc>
                  <a:txBody>
                    <a:bodyPr/>
                    <a:lstStyle/>
                    <a:p>
                      <a:pPr algn="r"/>
                      <a:r>
                        <a:rPr lang="en-ZA" sz="1700" dirty="0"/>
                        <a:t>-</a:t>
                      </a:r>
                    </a:p>
                  </a:txBody>
                  <a:tcPr/>
                </a:tc>
                <a:tc>
                  <a:txBody>
                    <a:bodyPr/>
                    <a:lstStyle/>
                    <a:p>
                      <a:pPr algn="r"/>
                      <a:r>
                        <a:rPr lang="en-ZA" sz="1700" dirty="0"/>
                        <a:t>(1)</a:t>
                      </a:r>
                    </a:p>
                  </a:txBody>
                  <a:tcPr/>
                </a:tc>
                <a:extLst>
                  <a:ext uri="{0D108BD9-81ED-4DB2-BD59-A6C34878D82A}">
                    <a16:rowId xmlns:a16="http://schemas.microsoft.com/office/drawing/2014/main" xmlns="" val="3503006220"/>
                  </a:ext>
                </a:extLst>
              </a:tr>
              <a:tr h="444997">
                <a:tc>
                  <a:txBody>
                    <a:bodyPr/>
                    <a:lstStyle/>
                    <a:p>
                      <a:r>
                        <a:rPr lang="en-ZA" sz="1700" dirty="0"/>
                        <a:t>3. DEFICIT</a:t>
                      </a:r>
                      <a:r>
                        <a:rPr lang="en-ZA" sz="1700" baseline="0" dirty="0"/>
                        <a:t> FOR THE YEAR</a:t>
                      </a:r>
                      <a:endParaRPr lang="en-ZA" sz="1700" b="1" dirty="0"/>
                    </a:p>
                  </a:txBody>
                  <a:tcPr/>
                </a:tc>
                <a:tc>
                  <a:txBody>
                    <a:bodyPr/>
                    <a:lstStyle/>
                    <a:p>
                      <a:pPr algn="r"/>
                      <a:r>
                        <a:rPr lang="en-ZA" sz="1700" dirty="0"/>
                        <a:t>(67 418)</a:t>
                      </a:r>
                      <a:endParaRPr lang="en-ZA" sz="1700" b="1" dirty="0"/>
                    </a:p>
                  </a:txBody>
                  <a:tcPr/>
                </a:tc>
                <a:tc>
                  <a:txBody>
                    <a:bodyPr/>
                    <a:lstStyle/>
                    <a:p>
                      <a:pPr algn="r"/>
                      <a:r>
                        <a:rPr lang="en-ZA" sz="1700" dirty="0"/>
                        <a:t>(55 279)</a:t>
                      </a:r>
                      <a:endParaRPr lang="en-ZA" sz="1700" b="1" dirty="0"/>
                    </a:p>
                  </a:txBody>
                  <a:tcPr/>
                </a:tc>
                <a:tc>
                  <a:txBody>
                    <a:bodyPr/>
                    <a:lstStyle/>
                    <a:p>
                      <a:pPr algn="r"/>
                      <a:r>
                        <a:rPr lang="en-ZA" sz="1700" dirty="0"/>
                        <a:t>(44 121)</a:t>
                      </a:r>
                      <a:endParaRPr lang="en-ZA" sz="1700" b="1" dirty="0"/>
                    </a:p>
                  </a:txBody>
                  <a:tcPr/>
                </a:tc>
                <a:tc>
                  <a:txBody>
                    <a:bodyPr/>
                    <a:lstStyle/>
                    <a:p>
                      <a:pPr algn="r"/>
                      <a:r>
                        <a:rPr lang="en-ZA" sz="1700" dirty="0"/>
                        <a:t>(35 353)</a:t>
                      </a:r>
                      <a:endParaRPr lang="en-ZA" sz="1700" b="1" dirty="0"/>
                    </a:p>
                  </a:txBody>
                  <a:tcPr/>
                </a:tc>
                <a:tc>
                  <a:txBody>
                    <a:bodyPr/>
                    <a:lstStyle/>
                    <a:p>
                      <a:pPr algn="r"/>
                      <a:r>
                        <a:rPr lang="en-ZA" sz="1700" dirty="0"/>
                        <a:t>(26 366)</a:t>
                      </a:r>
                      <a:endParaRPr lang="en-ZA" sz="1700" b="1" dirty="0"/>
                    </a:p>
                  </a:txBody>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46109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4629" y="980160"/>
            <a:ext cx="8481554" cy="5295900"/>
          </a:xfrm>
        </p:spPr>
        <p:txBody>
          <a:bodyPr>
            <a:normAutofit fontScale="92500" lnSpcReduction="10000"/>
          </a:bodyPr>
          <a:lstStyle/>
          <a:p>
            <a:pPr algn="just" hangingPunct="0">
              <a:spcBef>
                <a:spcPts val="0"/>
              </a:spcBef>
              <a:buSzPct val="100000"/>
              <a:defRPr sz="1800">
                <a:solidFill>
                  <a:srgbClr val="1A2355"/>
                </a:solidFill>
                <a:latin typeface="Arial"/>
                <a:ea typeface="Arial"/>
                <a:cs typeface="Arial"/>
                <a:sym typeface="Arial"/>
              </a:defRPr>
            </a:pPr>
            <a:r>
              <a:rPr lang="en-ZA" sz="1700" b="1" dirty="0">
                <a:latin typeface="+mn-lt"/>
                <a:ea typeface="Tahoma" panose="020B0604030504040204" pitchFamily="34" charset="0"/>
                <a:cs typeface="Arial" panose="020B0604020202020204" pitchFamily="34" charset="0"/>
                <a:sym typeface="Helvetica"/>
              </a:rPr>
              <a:t>Corporate and Statutory Form</a:t>
            </a:r>
            <a:endParaRPr lang="en-US" sz="1700" b="1" dirty="0">
              <a:latin typeface="+mn-lt"/>
              <a:ea typeface="Tahoma" panose="020B0604030504040204" pitchFamily="34" charset="0"/>
              <a:cs typeface="Arial" panose="020B0604020202020204" pitchFamily="34" charset="0"/>
              <a:sym typeface="Helvetica"/>
            </a:endParaRPr>
          </a:p>
          <a:p>
            <a:pPr algn="just" hangingPunct="0">
              <a:spcBef>
                <a:spcPts val="0"/>
              </a:spcBef>
              <a:buSzPct val="100000"/>
              <a:defRPr sz="1800">
                <a:solidFill>
                  <a:srgbClr val="1A2355"/>
                </a:solidFill>
                <a:latin typeface="Arial"/>
                <a:ea typeface="Arial"/>
                <a:cs typeface="Arial"/>
                <a:sym typeface="Arial"/>
              </a:defRPr>
            </a:pPr>
            <a:endParaRPr lang="en-GB" sz="1687" dirty="0">
              <a:solidFill>
                <a:srgbClr val="1A2355"/>
              </a:solidFill>
              <a:latin typeface="+mn-lt"/>
              <a:ea typeface="Arial"/>
              <a:cs typeface="Arial" panose="020B0604020202020204" pitchFamily="34" charset="0"/>
              <a:sym typeface="Helvetica"/>
            </a:endParaRPr>
          </a:p>
          <a:p>
            <a:pPr algn="just" hangingPunct="0">
              <a:spcBef>
                <a:spcPts val="0"/>
              </a:spcBef>
              <a:buSzPct val="100000"/>
              <a:defRPr sz="1800">
                <a:solidFill>
                  <a:srgbClr val="1A2355"/>
                </a:solidFill>
                <a:latin typeface="Arial"/>
                <a:ea typeface="Arial"/>
                <a:cs typeface="Arial"/>
                <a:sym typeface="Arial"/>
              </a:defRPr>
            </a:pPr>
            <a:r>
              <a:rPr lang="en-GB" sz="1687" dirty="0">
                <a:solidFill>
                  <a:srgbClr val="1A2355"/>
                </a:solidFill>
                <a:latin typeface="+mn-lt"/>
                <a:ea typeface="Arial"/>
                <a:cs typeface="Arial" panose="020B0604020202020204" pitchFamily="34" charset="0"/>
                <a:sym typeface="Helvetica"/>
              </a:rPr>
              <a:t>Road Accident Fund Act, 1996 (Act No. 56 of 1996) &amp; RAF Amendment Act, 2005 (Act No. 19 of 2005)</a:t>
            </a:r>
          </a:p>
          <a:p>
            <a:pPr algn="just" hangingPunct="0">
              <a:spcBef>
                <a:spcPts val="0"/>
              </a:spcBef>
              <a:buSzPct val="100000"/>
              <a:defRPr sz="1800">
                <a:solidFill>
                  <a:srgbClr val="1A2355"/>
                </a:solidFill>
                <a:latin typeface="Arial"/>
                <a:ea typeface="Arial"/>
                <a:cs typeface="Arial"/>
                <a:sym typeface="Arial"/>
              </a:defRPr>
            </a:pPr>
            <a:endParaRPr lang="en-GB" sz="1700" dirty="0">
              <a:solidFill>
                <a:srgbClr val="1A2355"/>
              </a:solidFill>
              <a:ea typeface="Arial"/>
              <a:cs typeface="Arial" panose="020B0604020202020204" pitchFamily="34" charset="0"/>
              <a:sym typeface="Helvetica"/>
            </a:endParaRPr>
          </a:p>
          <a:p>
            <a:pPr algn="just" hangingPunct="0">
              <a:spcBef>
                <a:spcPts val="0"/>
              </a:spcBef>
              <a:buSzPct val="100000"/>
              <a:defRPr sz="1800">
                <a:solidFill>
                  <a:srgbClr val="1A2355"/>
                </a:solidFill>
                <a:latin typeface="Arial"/>
                <a:ea typeface="Arial"/>
                <a:cs typeface="Arial"/>
                <a:sym typeface="Arial"/>
              </a:defRPr>
            </a:pPr>
            <a:r>
              <a:rPr lang="en-GB" sz="1700" dirty="0">
                <a:solidFill>
                  <a:srgbClr val="1A2355"/>
                </a:solidFill>
                <a:latin typeface="+mn-lt"/>
                <a:ea typeface="Arial"/>
                <a:cs typeface="Arial" panose="020B0604020202020204" pitchFamily="34" charset="0"/>
                <a:sym typeface="Helvetica"/>
              </a:rPr>
              <a:t>National Public Entity (Schedule 3A of the PFMA).</a:t>
            </a:r>
          </a:p>
          <a:p>
            <a:pPr algn="just" hangingPunct="0">
              <a:spcBef>
                <a:spcPts val="0"/>
              </a:spcBef>
              <a:buSzPct val="100000"/>
              <a:defRPr sz="1800">
                <a:solidFill>
                  <a:srgbClr val="1A2355"/>
                </a:solidFill>
                <a:latin typeface="Arial"/>
                <a:ea typeface="Arial"/>
                <a:cs typeface="Arial"/>
                <a:sym typeface="Arial"/>
              </a:defRPr>
            </a:pPr>
            <a:endParaRPr lang="en-GB" sz="1700" dirty="0">
              <a:solidFill>
                <a:srgbClr val="1A2355"/>
              </a:solidFill>
              <a:latin typeface="+mn-lt"/>
              <a:ea typeface="Arial"/>
              <a:cs typeface="Arial" panose="020B0604020202020204" pitchFamily="34" charset="0"/>
              <a:sym typeface="Helvetica"/>
            </a:endParaRPr>
          </a:p>
          <a:p>
            <a:pPr algn="just" hangingPunct="0">
              <a:spcBef>
                <a:spcPts val="0"/>
              </a:spcBef>
              <a:buSzPct val="100000"/>
              <a:defRPr sz="1800">
                <a:solidFill>
                  <a:srgbClr val="1A2355"/>
                </a:solidFill>
                <a:latin typeface="Arial"/>
                <a:ea typeface="Arial"/>
                <a:cs typeface="Arial"/>
                <a:sym typeface="Arial"/>
              </a:defRPr>
            </a:pPr>
            <a:r>
              <a:rPr lang="en-GB" sz="1700" dirty="0">
                <a:solidFill>
                  <a:srgbClr val="1A2355"/>
                </a:solidFill>
                <a:latin typeface="+mn-lt"/>
                <a:ea typeface="Arial"/>
                <a:cs typeface="Arial" panose="020B0604020202020204" pitchFamily="34" charset="0"/>
                <a:sym typeface="Helvetica"/>
              </a:rPr>
              <a:t>Constitutional Court Rulings and legal precedents have shaped the mandate. </a:t>
            </a:r>
          </a:p>
          <a:p>
            <a:pPr algn="just" hangingPunct="0">
              <a:spcBef>
                <a:spcPts val="0"/>
              </a:spcBef>
              <a:buSzPct val="100000"/>
              <a:defRPr sz="1800">
                <a:solidFill>
                  <a:srgbClr val="1A2355"/>
                </a:solidFill>
                <a:latin typeface="Arial"/>
                <a:ea typeface="Arial"/>
                <a:cs typeface="Arial"/>
                <a:sym typeface="Arial"/>
              </a:defRPr>
            </a:pPr>
            <a:endParaRPr lang="en-GB" sz="1700" dirty="0">
              <a:latin typeface="+mn-lt"/>
              <a:cs typeface="Arial" panose="020B0604020202020204" pitchFamily="34" charset="0"/>
              <a:sym typeface="Helvetica"/>
            </a:endParaRPr>
          </a:p>
          <a:p>
            <a:pPr algn="just" hangingPunct="0">
              <a:spcBef>
                <a:spcPts val="0"/>
              </a:spcBef>
              <a:buSzPct val="100000"/>
              <a:defRPr sz="1800">
                <a:solidFill>
                  <a:srgbClr val="1A2355"/>
                </a:solidFill>
                <a:latin typeface="Arial"/>
                <a:ea typeface="Arial"/>
                <a:cs typeface="Arial"/>
                <a:sym typeface="Arial"/>
              </a:defRPr>
            </a:pPr>
            <a:r>
              <a:rPr lang="en-GB" sz="1700" b="1" dirty="0">
                <a:solidFill>
                  <a:srgbClr val="1A2355"/>
                </a:solidFill>
                <a:latin typeface="+mn-lt"/>
                <a:ea typeface="Tahoma" panose="020B0604030504040204" pitchFamily="34" charset="0"/>
                <a:cs typeface="Arial" panose="020B0604020202020204" pitchFamily="34" charset="0"/>
                <a:sym typeface="Helvetica"/>
              </a:rPr>
              <a:t>Objective of the Fund</a:t>
            </a:r>
          </a:p>
          <a:p>
            <a:pPr marL="685703" lvl="2" indent="-285736" algn="just" hangingPunct="0">
              <a:lnSpc>
                <a:spcPct val="150000"/>
              </a:lnSpc>
              <a:spcBef>
                <a:spcPts val="0"/>
              </a:spcBef>
              <a:buClr>
                <a:srgbClr val="739ABC"/>
              </a:buClr>
              <a:buSzPct val="100000"/>
              <a:buFont typeface="Wingdings" panose="05000000000000000000" pitchFamily="2" charset="2"/>
              <a:buChar char="Ø"/>
              <a:defRPr sz="1800">
                <a:solidFill>
                  <a:srgbClr val="1A2355"/>
                </a:solidFill>
                <a:latin typeface="Arial"/>
                <a:ea typeface="Arial"/>
                <a:cs typeface="Arial"/>
                <a:sym typeface="Arial"/>
              </a:defRPr>
            </a:pPr>
            <a:r>
              <a:rPr lang="en-US" altLang="en-US" sz="1700" b="1" dirty="0">
                <a:solidFill>
                  <a:srgbClr val="1A2355"/>
                </a:solidFill>
                <a:latin typeface="+mn-lt"/>
                <a:ea typeface="Tahoma" panose="020B0604030504040204" pitchFamily="34" charset="0"/>
                <a:cs typeface="Arial" panose="020B0604020202020204" pitchFamily="34" charset="0"/>
                <a:sym typeface="Arial" pitchFamily="34" charset="0"/>
              </a:rPr>
              <a:t>Section 3 of the RAF Act</a:t>
            </a:r>
          </a:p>
          <a:p>
            <a:pPr marL="0" lvl="2" indent="0" algn="just" hangingPunct="0">
              <a:spcBef>
                <a:spcPts val="0"/>
              </a:spcBef>
              <a:buClr>
                <a:srgbClr val="739ABC"/>
              </a:buClr>
              <a:buSzPct val="100000"/>
              <a:buNone/>
              <a:defRPr sz="1800">
                <a:solidFill>
                  <a:srgbClr val="1A2355"/>
                </a:solidFill>
                <a:latin typeface="Arial"/>
                <a:ea typeface="Arial"/>
                <a:cs typeface="Arial"/>
                <a:sym typeface="Arial"/>
              </a:defRPr>
            </a:pPr>
            <a:r>
              <a:rPr lang="en-ZA" altLang="en-US" sz="1700" dirty="0">
                <a:solidFill>
                  <a:srgbClr val="1A2355"/>
                </a:solidFill>
                <a:latin typeface="+mn-lt"/>
                <a:ea typeface="Arial"/>
                <a:cs typeface="Arial" panose="020B0604020202020204" pitchFamily="34" charset="0"/>
                <a:sym typeface="Arial" pitchFamily="34" charset="0"/>
              </a:rPr>
              <a:t>Payment of compensation for loss or damage wrongfully caused by the driving of motor vehicles</a:t>
            </a:r>
          </a:p>
          <a:p>
            <a:pPr marL="285736" lvl="2" indent="-285736" algn="just" hangingPunct="0">
              <a:lnSpc>
                <a:spcPct val="150000"/>
              </a:lnSpc>
              <a:spcBef>
                <a:spcPts val="0"/>
              </a:spcBef>
              <a:buClr>
                <a:srgbClr val="739ABC"/>
              </a:buClr>
              <a:buSzPct val="100000"/>
              <a:defRPr sz="1800">
                <a:solidFill>
                  <a:srgbClr val="1A2355"/>
                </a:solidFill>
                <a:latin typeface="Arial"/>
                <a:ea typeface="Arial"/>
                <a:cs typeface="Arial"/>
                <a:sym typeface="Arial"/>
              </a:defRPr>
            </a:pPr>
            <a:r>
              <a:rPr lang="en-ZA" altLang="en-US" sz="1700" dirty="0">
                <a:solidFill>
                  <a:srgbClr val="1A2355"/>
                </a:solidFill>
                <a:latin typeface="+mn-lt"/>
                <a:ea typeface="Arial"/>
                <a:cs typeface="Arial" panose="020B0604020202020204" pitchFamily="34" charset="0"/>
                <a:sym typeface="Arial" pitchFamily="34" charset="0"/>
              </a:rPr>
              <a:t>Limited to bodily injury or death</a:t>
            </a:r>
          </a:p>
          <a:p>
            <a:pPr marL="285736" lvl="2" indent="-285736" algn="just" hangingPunct="0">
              <a:lnSpc>
                <a:spcPct val="150000"/>
              </a:lnSpc>
              <a:spcBef>
                <a:spcPts val="0"/>
              </a:spcBef>
              <a:buClr>
                <a:srgbClr val="739ABC"/>
              </a:buClr>
              <a:buSzPct val="100000"/>
              <a:defRPr sz="1800">
                <a:solidFill>
                  <a:srgbClr val="1A2355"/>
                </a:solidFill>
                <a:latin typeface="Arial"/>
                <a:ea typeface="Arial"/>
                <a:cs typeface="Arial"/>
                <a:sym typeface="Arial"/>
              </a:defRPr>
            </a:pPr>
            <a:r>
              <a:rPr lang="en-ZA" altLang="en-US" sz="1700" dirty="0">
                <a:solidFill>
                  <a:srgbClr val="1A2355"/>
                </a:solidFill>
                <a:latin typeface="+mn-lt"/>
                <a:ea typeface="Arial"/>
                <a:cs typeface="Arial" panose="020B0604020202020204" pitchFamily="34" charset="0"/>
                <a:sym typeface="Arial" pitchFamily="34" charset="0"/>
              </a:rPr>
              <a:t>Excludes secondary emotional shock</a:t>
            </a:r>
          </a:p>
          <a:p>
            <a:pPr marL="285736" lvl="2" indent="-285736" algn="just" hangingPunct="0">
              <a:lnSpc>
                <a:spcPct val="150000"/>
              </a:lnSpc>
              <a:spcBef>
                <a:spcPts val="0"/>
              </a:spcBef>
              <a:buClr>
                <a:srgbClr val="739ABC"/>
              </a:buClr>
              <a:buSzPct val="100000"/>
              <a:defRPr sz="1800">
                <a:solidFill>
                  <a:srgbClr val="1A2355"/>
                </a:solidFill>
                <a:latin typeface="Arial"/>
                <a:ea typeface="Arial"/>
                <a:cs typeface="Arial"/>
                <a:sym typeface="Arial"/>
              </a:defRPr>
            </a:pPr>
            <a:r>
              <a:rPr lang="en-ZA" altLang="en-US" sz="1700" dirty="0">
                <a:solidFill>
                  <a:srgbClr val="1A2355"/>
                </a:solidFill>
                <a:latin typeface="+mn-lt"/>
                <a:ea typeface="Arial"/>
                <a:cs typeface="Arial" panose="020B0604020202020204" pitchFamily="34" charset="0"/>
                <a:sym typeface="Arial" pitchFamily="34" charset="0"/>
              </a:rPr>
              <a:t>Material damages not covered (non personal damages)</a:t>
            </a:r>
          </a:p>
          <a:p>
            <a:pPr marL="685703" lvl="2" indent="-285736" algn="just" hangingPunct="0">
              <a:lnSpc>
                <a:spcPct val="160000"/>
              </a:lnSpc>
              <a:spcBef>
                <a:spcPts val="0"/>
              </a:spcBef>
              <a:buClr>
                <a:srgbClr val="739ABC"/>
              </a:buClr>
              <a:buSzPct val="100000"/>
              <a:buFont typeface="Wingdings" panose="05000000000000000000" pitchFamily="2" charset="2"/>
              <a:buChar char="Ø"/>
              <a:defRPr sz="1800">
                <a:solidFill>
                  <a:srgbClr val="1A2355"/>
                </a:solidFill>
                <a:latin typeface="Arial"/>
                <a:ea typeface="Arial"/>
                <a:cs typeface="Arial"/>
                <a:sym typeface="Arial"/>
              </a:defRPr>
            </a:pPr>
            <a:r>
              <a:rPr lang="en-ZA" altLang="en-US" sz="1700" b="1" dirty="0">
                <a:solidFill>
                  <a:srgbClr val="1A2355"/>
                </a:solidFill>
                <a:latin typeface="+mn-lt"/>
                <a:ea typeface="Tahoma" panose="020B0604030504040204" pitchFamily="34" charset="0"/>
                <a:cs typeface="Arial" panose="020B0604020202020204" pitchFamily="34" charset="0"/>
                <a:sym typeface="Arial" pitchFamily="34" charset="0"/>
              </a:rPr>
              <a:t>Section 17(4) of the RAF Act</a:t>
            </a:r>
          </a:p>
          <a:p>
            <a:pPr marL="0" lvl="2" indent="0" algn="just" hangingPunct="0">
              <a:lnSpc>
                <a:spcPct val="150000"/>
              </a:lnSpc>
              <a:spcBef>
                <a:spcPts val="0"/>
              </a:spcBef>
              <a:buClr>
                <a:srgbClr val="739ABC"/>
              </a:buClr>
              <a:buSzPct val="100000"/>
              <a:buNone/>
              <a:defRPr sz="1800">
                <a:solidFill>
                  <a:srgbClr val="1A2355"/>
                </a:solidFill>
                <a:latin typeface="Arial"/>
                <a:ea typeface="Arial"/>
                <a:cs typeface="Arial"/>
                <a:sym typeface="Arial"/>
              </a:defRPr>
            </a:pPr>
            <a:r>
              <a:rPr lang="en-ZA" altLang="en-US" sz="1700" dirty="0">
                <a:solidFill>
                  <a:srgbClr val="1A2355"/>
                </a:solidFill>
                <a:latin typeface="+mn-lt"/>
                <a:ea typeface="Arial"/>
                <a:cs typeface="Arial" panose="020B0604020202020204" pitchFamily="34" charset="0"/>
                <a:sym typeface="Arial" pitchFamily="34" charset="0"/>
              </a:rPr>
              <a:t>Provides support in respect of future treatment and rehabilitation (future medical expenses i.e. rehabilitation centre costs, assistive devices, home modification, treatment and other related goods and services)  </a:t>
            </a:r>
          </a:p>
          <a:p>
            <a:pPr algn="just" hangingPunct="0">
              <a:spcBef>
                <a:spcPts val="0"/>
              </a:spcBef>
              <a:buSzPct val="100000"/>
              <a:defRPr sz="1800">
                <a:solidFill>
                  <a:srgbClr val="1A2355"/>
                </a:solidFill>
                <a:latin typeface="Arial"/>
                <a:ea typeface="Arial"/>
                <a:cs typeface="Arial"/>
                <a:sym typeface="Arial"/>
              </a:defRPr>
            </a:pPr>
            <a:endParaRPr lang="en-GB" sz="1687" dirty="0">
              <a:latin typeface="+mn-lt"/>
              <a:cs typeface="Arial" panose="020B0604020202020204" pitchFamily="34" charset="0"/>
              <a:sym typeface="Helvetica"/>
            </a:endParaRPr>
          </a:p>
        </p:txBody>
      </p:sp>
      <p:sp>
        <p:nvSpPr>
          <p:cNvPr id="2" name="Title 1"/>
          <p:cNvSpPr>
            <a:spLocks noGrp="1"/>
          </p:cNvSpPr>
          <p:nvPr>
            <p:ph type="title" idx="4294967295"/>
          </p:nvPr>
        </p:nvSpPr>
        <p:spPr>
          <a:xfrm>
            <a:off x="1" y="180827"/>
            <a:ext cx="8050113" cy="405185"/>
          </a:xfrm>
          <a:prstGeom prst="rect">
            <a:avLst/>
          </a:prstGeom>
        </p:spPr>
        <p:txBody>
          <a:bodyPr>
            <a:noAutofit/>
          </a:bodyPr>
          <a:lstStyle/>
          <a:p>
            <a:r>
              <a:rPr lang="en-US" sz="2531" b="1" dirty="0">
                <a:solidFill>
                  <a:srgbClr val="FFFFFF"/>
                </a:solidFill>
                <a:latin typeface="+mn-lt"/>
                <a:ea typeface="Tahoma" panose="020B0604030504040204" pitchFamily="34" charset="0"/>
                <a:cs typeface="Tahoma" panose="020B0604030504040204" pitchFamily="34" charset="0"/>
              </a:rPr>
              <a:t>MANDATE OF THE ENTITY</a:t>
            </a:r>
            <a:endParaRPr lang="en-US" sz="2531" b="1" dirty="0">
              <a:latin typeface="+mn-lt"/>
            </a:endParaRPr>
          </a:p>
        </p:txBody>
      </p:sp>
      <p:sp>
        <p:nvSpPr>
          <p:cNvPr id="6" name="Slide Number Placeholder 5"/>
          <p:cNvSpPr>
            <a:spLocks noGrp="1"/>
          </p:cNvSpPr>
          <p:nvPr>
            <p:ph type="sldNum" sz="quarter" idx="4"/>
          </p:nvPr>
        </p:nvSpPr>
        <p:spPr/>
        <p:txBody>
          <a:bodyPr/>
          <a:lstStyle/>
          <a:p>
            <a:pPr defTabSz="457106"/>
            <a:fld id="{266C20D6-C585-CC43-AFF9-E5C2638A4639}" type="slidenum">
              <a:rPr lang="en-US" kern="1200"/>
              <a:pPr defTabSz="457106"/>
              <a:t>4</a:t>
            </a:fld>
            <a:endParaRPr lang="en-US" kern="1200" dirty="0"/>
          </a:p>
        </p:txBody>
      </p:sp>
    </p:spTree>
    <p:extLst>
      <p:ext uri="{BB962C8B-B14F-4D97-AF65-F5344CB8AC3E}">
        <p14:creationId xmlns:p14="http://schemas.microsoft.com/office/powerpoint/2010/main" xmlns="" val="19137787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588"/>
            <a:ext cx="8228707" cy="634008"/>
          </a:xfrm>
        </p:spPr>
        <p:txBody>
          <a:bodyPr>
            <a:normAutofit/>
          </a:bodyPr>
          <a:lstStyle/>
          <a:p>
            <a:r>
              <a:rPr lang="en-ZA" sz="2400" dirty="0">
                <a:solidFill>
                  <a:schemeClr val="bg2"/>
                </a:solidFill>
                <a:latin typeface="+mn-lt"/>
              </a:rPr>
              <a:t>BALANCE SHEET</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3200809293"/>
              </p:ext>
            </p:extLst>
          </p:nvPr>
        </p:nvGraphicFramePr>
        <p:xfrm>
          <a:off x="0" y="981150"/>
          <a:ext cx="9144002" cy="4545017"/>
        </p:xfrm>
        <a:graphic>
          <a:graphicData uri="http://schemas.openxmlformats.org/drawingml/2006/table">
            <a:tbl>
              <a:tblPr firstRow="1" bandRow="1">
                <a:tableStyleId>{8EC20E35-A176-4012-BC5E-935CFFF8708E}</a:tableStyleId>
              </a:tblPr>
              <a:tblGrid>
                <a:gridCol w="3344183">
                  <a:extLst>
                    <a:ext uri="{9D8B030D-6E8A-4147-A177-3AD203B41FA5}">
                      <a16:colId xmlns:a16="http://schemas.microsoft.com/office/drawing/2014/main" xmlns="" val="20000"/>
                    </a:ext>
                  </a:extLst>
                </a:gridCol>
                <a:gridCol w="1137320">
                  <a:extLst>
                    <a:ext uri="{9D8B030D-6E8A-4147-A177-3AD203B41FA5}">
                      <a16:colId xmlns:a16="http://schemas.microsoft.com/office/drawing/2014/main" xmlns="" val="20001"/>
                    </a:ext>
                  </a:extLst>
                </a:gridCol>
                <a:gridCol w="1250539">
                  <a:extLst>
                    <a:ext uri="{9D8B030D-6E8A-4147-A177-3AD203B41FA5}">
                      <a16:colId xmlns:a16="http://schemas.microsoft.com/office/drawing/2014/main" xmlns="" val="20002"/>
                    </a:ext>
                  </a:extLst>
                </a:gridCol>
                <a:gridCol w="1137320">
                  <a:extLst>
                    <a:ext uri="{9D8B030D-6E8A-4147-A177-3AD203B41FA5}">
                      <a16:colId xmlns:a16="http://schemas.microsoft.com/office/drawing/2014/main" xmlns="" val="20003"/>
                    </a:ext>
                  </a:extLst>
                </a:gridCol>
                <a:gridCol w="1137320">
                  <a:extLst>
                    <a:ext uri="{9D8B030D-6E8A-4147-A177-3AD203B41FA5}">
                      <a16:colId xmlns:a16="http://schemas.microsoft.com/office/drawing/2014/main" xmlns="" val="20004"/>
                    </a:ext>
                  </a:extLst>
                </a:gridCol>
                <a:gridCol w="1137320">
                  <a:extLst>
                    <a:ext uri="{9D8B030D-6E8A-4147-A177-3AD203B41FA5}">
                      <a16:colId xmlns:a16="http://schemas.microsoft.com/office/drawing/2014/main" xmlns="" val="20005"/>
                    </a:ext>
                  </a:extLst>
                </a:gridCol>
              </a:tblGrid>
              <a:tr h="612799">
                <a:tc>
                  <a:txBody>
                    <a:bodyPr/>
                    <a:lstStyle/>
                    <a:p>
                      <a:r>
                        <a:rPr lang="en-ZA" sz="1600" dirty="0"/>
                        <a:t>YEAR</a:t>
                      </a:r>
                      <a:r>
                        <a:rPr lang="en-ZA" sz="1600" baseline="0" dirty="0"/>
                        <a:t> ENDED 31 MARCH</a:t>
                      </a:r>
                      <a:endParaRPr lang="en-ZA" sz="1600" dirty="0">
                        <a:solidFill>
                          <a:schemeClr val="bg2"/>
                        </a:solidFill>
                      </a:endParaRPr>
                    </a:p>
                  </a:txBody>
                  <a:tcPr/>
                </a:tc>
                <a:tc>
                  <a:txBody>
                    <a:bodyPr/>
                    <a:lstStyle/>
                    <a:p>
                      <a:pPr algn="r"/>
                      <a:r>
                        <a:rPr lang="en-ZA" sz="1600" dirty="0" smtClean="0"/>
                        <a:t>2021/2022</a:t>
                      </a:r>
                      <a:endParaRPr lang="en-ZA" sz="1600" dirty="0"/>
                    </a:p>
                    <a:p>
                      <a:pPr algn="r"/>
                      <a:r>
                        <a:rPr lang="en-ZA" sz="1600" dirty="0" err="1"/>
                        <a:t>R’m</a:t>
                      </a:r>
                      <a:endParaRPr lang="en-ZA" sz="1600" dirty="0">
                        <a:solidFill>
                          <a:schemeClr val="bg2"/>
                        </a:solidFill>
                      </a:endParaRPr>
                    </a:p>
                  </a:txBody>
                  <a:tcPr/>
                </a:tc>
                <a:tc>
                  <a:txBody>
                    <a:bodyPr/>
                    <a:lstStyle/>
                    <a:p>
                      <a:pPr algn="r"/>
                      <a:r>
                        <a:rPr lang="en-ZA" sz="1600" dirty="0" smtClean="0"/>
                        <a:t>2020/2021</a:t>
                      </a:r>
                      <a:endParaRPr lang="en-ZA" sz="1600" dirty="0"/>
                    </a:p>
                    <a:p>
                      <a:pPr algn="r"/>
                      <a:r>
                        <a:rPr lang="en-ZA" sz="1600" dirty="0" err="1"/>
                        <a:t>R’m</a:t>
                      </a:r>
                      <a:endParaRPr lang="en-ZA" sz="1600" dirty="0">
                        <a:solidFill>
                          <a:schemeClr val="bg2"/>
                        </a:solidFill>
                      </a:endParaRPr>
                    </a:p>
                  </a:txBody>
                  <a:tcPr/>
                </a:tc>
                <a:tc>
                  <a:txBody>
                    <a:bodyPr/>
                    <a:lstStyle/>
                    <a:p>
                      <a:pPr algn="r"/>
                      <a:r>
                        <a:rPr lang="en-ZA" sz="1600" dirty="0" smtClean="0"/>
                        <a:t>2019/2020</a:t>
                      </a:r>
                      <a:endParaRPr lang="en-ZA" sz="1600" dirty="0"/>
                    </a:p>
                    <a:p>
                      <a:pPr algn="r"/>
                      <a:r>
                        <a:rPr lang="en-ZA" sz="1600" dirty="0" err="1"/>
                        <a:t>R’m</a:t>
                      </a:r>
                      <a:endParaRPr lang="en-ZA" sz="1600" dirty="0">
                        <a:solidFill>
                          <a:schemeClr val="bg2"/>
                        </a:solidFill>
                      </a:endParaRPr>
                    </a:p>
                  </a:txBody>
                  <a:tcPr/>
                </a:tc>
                <a:tc>
                  <a:txBody>
                    <a:bodyPr/>
                    <a:lstStyle/>
                    <a:p>
                      <a:pPr algn="r"/>
                      <a:r>
                        <a:rPr lang="en-ZA" sz="1600" dirty="0" smtClean="0"/>
                        <a:t>2018/2019</a:t>
                      </a:r>
                      <a:endParaRPr lang="en-ZA" sz="1600" dirty="0"/>
                    </a:p>
                    <a:p>
                      <a:pPr algn="r"/>
                      <a:r>
                        <a:rPr lang="en-ZA" sz="1600" dirty="0" err="1"/>
                        <a:t>R’m</a:t>
                      </a:r>
                      <a:endParaRPr lang="en-ZA" sz="1600" dirty="0">
                        <a:solidFill>
                          <a:schemeClr val="bg2"/>
                        </a:solidFill>
                      </a:endParaRPr>
                    </a:p>
                  </a:txBody>
                  <a:tcPr/>
                </a:tc>
                <a:tc>
                  <a:txBody>
                    <a:bodyPr/>
                    <a:lstStyle/>
                    <a:p>
                      <a:pPr algn="r"/>
                      <a:r>
                        <a:rPr lang="en-ZA" sz="1600" dirty="0" smtClean="0"/>
                        <a:t>2017/2018</a:t>
                      </a:r>
                      <a:endParaRPr lang="en-ZA" sz="1600" dirty="0"/>
                    </a:p>
                    <a:p>
                      <a:pPr algn="r"/>
                      <a:r>
                        <a:rPr lang="en-ZA" sz="1600" dirty="0" err="1"/>
                        <a:t>R’m</a:t>
                      </a:r>
                      <a:endParaRPr lang="en-ZA" sz="1600" dirty="0">
                        <a:solidFill>
                          <a:schemeClr val="bg2"/>
                        </a:solidFill>
                      </a:endParaRPr>
                    </a:p>
                  </a:txBody>
                  <a:tcPr/>
                </a:tc>
                <a:extLst>
                  <a:ext uri="{0D108BD9-81ED-4DB2-BD59-A6C34878D82A}">
                    <a16:rowId xmlns:a16="http://schemas.microsoft.com/office/drawing/2014/main" xmlns="" val="10000"/>
                  </a:ext>
                </a:extLst>
              </a:tr>
              <a:tr h="348615">
                <a:tc>
                  <a:txBody>
                    <a:bodyPr/>
                    <a:lstStyle/>
                    <a:p>
                      <a:pPr marL="342900" indent="-342900">
                        <a:buAutoNum type="arabicPeriod"/>
                      </a:pPr>
                      <a:r>
                        <a:rPr lang="en-ZA" sz="1700" dirty="0"/>
                        <a:t>ASSETS</a:t>
                      </a:r>
                      <a:endParaRPr lang="en-ZA" sz="1700" b="1" dirty="0"/>
                    </a:p>
                  </a:txBody>
                  <a:tcPr/>
                </a:tc>
                <a:tc>
                  <a:txBody>
                    <a:bodyPr/>
                    <a:lstStyle/>
                    <a:p>
                      <a:pPr algn="r"/>
                      <a:endParaRPr lang="en-ZA" sz="1700" b="1" dirty="0"/>
                    </a:p>
                  </a:txBody>
                  <a:tcPr/>
                </a:tc>
                <a:tc>
                  <a:txBody>
                    <a:bodyPr/>
                    <a:lstStyle/>
                    <a:p>
                      <a:pPr algn="r"/>
                      <a:endParaRPr lang="en-ZA" sz="1700" b="1" dirty="0"/>
                    </a:p>
                  </a:txBody>
                  <a:tcPr/>
                </a:tc>
                <a:tc>
                  <a:txBody>
                    <a:bodyPr/>
                    <a:lstStyle/>
                    <a:p>
                      <a:pPr algn="r"/>
                      <a:endParaRPr lang="en-ZA" sz="1700" b="1" dirty="0"/>
                    </a:p>
                  </a:txBody>
                  <a:tcPr/>
                </a:tc>
                <a:tc>
                  <a:txBody>
                    <a:bodyPr/>
                    <a:lstStyle/>
                    <a:p>
                      <a:pPr algn="r"/>
                      <a:endParaRPr lang="en-ZA" sz="1700" b="1" dirty="0"/>
                    </a:p>
                  </a:txBody>
                  <a:tcPr/>
                </a:tc>
                <a:tc>
                  <a:txBody>
                    <a:bodyPr/>
                    <a:lstStyle/>
                    <a:p>
                      <a:pPr algn="r"/>
                      <a:endParaRPr lang="en-ZA" sz="1700" b="1" dirty="0"/>
                    </a:p>
                  </a:txBody>
                  <a:tcPr/>
                </a:tc>
                <a:extLst>
                  <a:ext uri="{0D108BD9-81ED-4DB2-BD59-A6C34878D82A}">
                    <a16:rowId xmlns:a16="http://schemas.microsoft.com/office/drawing/2014/main" xmlns="" val="10001"/>
                  </a:ext>
                </a:extLst>
              </a:tr>
              <a:tr h="501215">
                <a:tc>
                  <a:txBody>
                    <a:bodyPr/>
                    <a:lstStyle/>
                    <a:p>
                      <a:r>
                        <a:rPr lang="en-ZA" sz="1700" dirty="0"/>
                        <a:t>1.1 Current Assets</a:t>
                      </a:r>
                    </a:p>
                  </a:txBody>
                  <a:tcPr/>
                </a:tc>
                <a:tc>
                  <a:txBody>
                    <a:bodyPr/>
                    <a:lstStyle/>
                    <a:p>
                      <a:pPr algn="r"/>
                      <a:r>
                        <a:rPr lang="en-ZA" sz="1700" dirty="0"/>
                        <a:t>10</a:t>
                      </a:r>
                      <a:r>
                        <a:rPr lang="en-ZA" sz="1700" baseline="0" dirty="0"/>
                        <a:t> 976</a:t>
                      </a:r>
                      <a:endParaRPr lang="en-ZA" sz="1700" dirty="0"/>
                    </a:p>
                  </a:txBody>
                  <a:tcPr/>
                </a:tc>
                <a:tc>
                  <a:txBody>
                    <a:bodyPr/>
                    <a:lstStyle/>
                    <a:p>
                      <a:pPr algn="r"/>
                      <a:r>
                        <a:rPr lang="en-ZA" sz="1700" dirty="0"/>
                        <a:t>10 920</a:t>
                      </a:r>
                    </a:p>
                  </a:txBody>
                  <a:tcPr/>
                </a:tc>
                <a:tc>
                  <a:txBody>
                    <a:bodyPr/>
                    <a:lstStyle/>
                    <a:p>
                      <a:pPr algn="r"/>
                      <a:r>
                        <a:rPr lang="en-ZA" sz="1700" dirty="0"/>
                        <a:t>10 865</a:t>
                      </a:r>
                    </a:p>
                  </a:txBody>
                  <a:tcPr/>
                </a:tc>
                <a:tc>
                  <a:txBody>
                    <a:bodyPr/>
                    <a:lstStyle/>
                    <a:p>
                      <a:pPr algn="r"/>
                      <a:r>
                        <a:rPr lang="en-ZA" sz="1700" dirty="0"/>
                        <a:t>10 509</a:t>
                      </a:r>
                    </a:p>
                  </a:txBody>
                  <a:tcPr/>
                </a:tc>
                <a:tc>
                  <a:txBody>
                    <a:bodyPr/>
                    <a:lstStyle/>
                    <a:p>
                      <a:pPr algn="r"/>
                      <a:r>
                        <a:rPr lang="en-ZA" sz="1700" dirty="0"/>
                        <a:t>9 542</a:t>
                      </a:r>
                    </a:p>
                  </a:txBody>
                  <a:tcPr/>
                </a:tc>
                <a:extLst>
                  <a:ext uri="{0D108BD9-81ED-4DB2-BD59-A6C34878D82A}">
                    <a16:rowId xmlns:a16="http://schemas.microsoft.com/office/drawing/2014/main" xmlns="" val="10002"/>
                  </a:ext>
                </a:extLst>
              </a:tr>
              <a:tr h="355678">
                <a:tc>
                  <a:txBody>
                    <a:bodyPr/>
                    <a:lstStyle/>
                    <a:p>
                      <a:r>
                        <a:rPr lang="en-ZA" sz="1700" dirty="0"/>
                        <a:t>1.2 Non-Current Assets</a:t>
                      </a:r>
                    </a:p>
                  </a:txBody>
                  <a:tcPr/>
                </a:tc>
                <a:tc>
                  <a:txBody>
                    <a:bodyPr/>
                    <a:lstStyle/>
                    <a:p>
                      <a:pPr algn="r"/>
                      <a:r>
                        <a:rPr lang="en-ZA" sz="1700" dirty="0"/>
                        <a:t>485</a:t>
                      </a:r>
                    </a:p>
                  </a:txBody>
                  <a:tcPr/>
                </a:tc>
                <a:tc>
                  <a:txBody>
                    <a:bodyPr/>
                    <a:lstStyle/>
                    <a:p>
                      <a:pPr algn="r"/>
                      <a:r>
                        <a:rPr lang="en-ZA" sz="1700" dirty="0"/>
                        <a:t>416</a:t>
                      </a:r>
                    </a:p>
                  </a:txBody>
                  <a:tcPr/>
                </a:tc>
                <a:tc>
                  <a:txBody>
                    <a:bodyPr/>
                    <a:lstStyle/>
                    <a:p>
                      <a:pPr algn="r"/>
                      <a:r>
                        <a:rPr lang="en-ZA" sz="1700" dirty="0"/>
                        <a:t>353</a:t>
                      </a:r>
                    </a:p>
                  </a:txBody>
                  <a:tcPr/>
                </a:tc>
                <a:tc>
                  <a:txBody>
                    <a:bodyPr/>
                    <a:lstStyle/>
                    <a:p>
                      <a:pPr algn="r"/>
                      <a:r>
                        <a:rPr lang="en-ZA" sz="1700" dirty="0"/>
                        <a:t>298</a:t>
                      </a:r>
                    </a:p>
                  </a:txBody>
                  <a:tcPr/>
                </a:tc>
                <a:tc>
                  <a:txBody>
                    <a:bodyPr/>
                    <a:lstStyle/>
                    <a:p>
                      <a:pPr algn="r"/>
                      <a:r>
                        <a:rPr lang="en-ZA" sz="1700" dirty="0"/>
                        <a:t>243</a:t>
                      </a:r>
                    </a:p>
                  </a:txBody>
                  <a:tcPr/>
                </a:tc>
                <a:extLst>
                  <a:ext uri="{0D108BD9-81ED-4DB2-BD59-A6C34878D82A}">
                    <a16:rowId xmlns:a16="http://schemas.microsoft.com/office/drawing/2014/main" xmlns="" val="10003"/>
                  </a:ext>
                </a:extLst>
              </a:tr>
              <a:tr h="348615">
                <a:tc>
                  <a:txBody>
                    <a:bodyPr/>
                    <a:lstStyle/>
                    <a:p>
                      <a:pPr marL="0" indent="0">
                        <a:buNone/>
                      </a:pPr>
                      <a:r>
                        <a:rPr lang="en-ZA" sz="1700" dirty="0"/>
                        <a:t>Total Assets</a:t>
                      </a:r>
                      <a:endParaRPr lang="en-ZA" sz="1700" b="1" dirty="0"/>
                    </a:p>
                  </a:txBody>
                  <a:tcPr/>
                </a:tc>
                <a:tc>
                  <a:txBody>
                    <a:bodyPr/>
                    <a:lstStyle/>
                    <a:p>
                      <a:pPr algn="r"/>
                      <a:r>
                        <a:rPr lang="en-ZA" sz="1700" dirty="0"/>
                        <a:t>11 461</a:t>
                      </a:r>
                      <a:endParaRPr lang="en-ZA" sz="1700" b="1" dirty="0"/>
                    </a:p>
                  </a:txBody>
                  <a:tcPr/>
                </a:tc>
                <a:tc>
                  <a:txBody>
                    <a:bodyPr/>
                    <a:lstStyle/>
                    <a:p>
                      <a:pPr algn="r"/>
                      <a:r>
                        <a:rPr lang="en-ZA" sz="1700" dirty="0"/>
                        <a:t>11 336</a:t>
                      </a:r>
                      <a:endParaRPr lang="en-ZA" sz="1700" b="1" dirty="0"/>
                    </a:p>
                  </a:txBody>
                  <a:tcPr/>
                </a:tc>
                <a:tc>
                  <a:txBody>
                    <a:bodyPr/>
                    <a:lstStyle/>
                    <a:p>
                      <a:pPr algn="r"/>
                      <a:r>
                        <a:rPr lang="en-ZA" sz="1700" dirty="0"/>
                        <a:t>11 217</a:t>
                      </a:r>
                      <a:endParaRPr lang="en-ZA" sz="1700" b="1" dirty="0"/>
                    </a:p>
                  </a:txBody>
                  <a:tcPr/>
                </a:tc>
                <a:tc>
                  <a:txBody>
                    <a:bodyPr/>
                    <a:lstStyle/>
                    <a:p>
                      <a:pPr algn="r"/>
                      <a:r>
                        <a:rPr lang="en-ZA" sz="1700" dirty="0"/>
                        <a:t>10 807</a:t>
                      </a:r>
                      <a:endParaRPr lang="en-ZA" sz="1700" b="1" dirty="0"/>
                    </a:p>
                  </a:txBody>
                  <a:tcPr/>
                </a:tc>
                <a:tc>
                  <a:txBody>
                    <a:bodyPr/>
                    <a:lstStyle/>
                    <a:p>
                      <a:pPr algn="r"/>
                      <a:r>
                        <a:rPr lang="en-ZA" sz="1700" dirty="0"/>
                        <a:t>9 785</a:t>
                      </a:r>
                      <a:endParaRPr lang="en-ZA" sz="1700" b="1" dirty="0"/>
                    </a:p>
                  </a:txBody>
                  <a:tcPr/>
                </a:tc>
                <a:extLst>
                  <a:ext uri="{0D108BD9-81ED-4DB2-BD59-A6C34878D82A}">
                    <a16:rowId xmlns:a16="http://schemas.microsoft.com/office/drawing/2014/main" xmlns="" val="10004"/>
                  </a:ext>
                </a:extLst>
              </a:tr>
              <a:tr h="348615">
                <a:tc>
                  <a:txBody>
                    <a:bodyPr/>
                    <a:lstStyle/>
                    <a:p>
                      <a:pPr marL="0" indent="0">
                        <a:buNone/>
                      </a:pPr>
                      <a:endParaRPr lang="en-ZA" sz="1700" b="1" dirty="0"/>
                    </a:p>
                  </a:txBody>
                  <a:tcPr/>
                </a:tc>
                <a:tc>
                  <a:txBody>
                    <a:bodyPr/>
                    <a:lstStyle/>
                    <a:p>
                      <a:pPr algn="r"/>
                      <a:endParaRPr lang="en-ZA" sz="1700" dirty="0"/>
                    </a:p>
                  </a:txBody>
                  <a:tcPr/>
                </a:tc>
                <a:tc>
                  <a:txBody>
                    <a:bodyPr/>
                    <a:lstStyle/>
                    <a:p>
                      <a:pPr algn="r"/>
                      <a:endParaRPr lang="en-ZA" sz="1700" b="1" dirty="0"/>
                    </a:p>
                  </a:txBody>
                  <a:tcPr/>
                </a:tc>
                <a:tc>
                  <a:txBody>
                    <a:bodyPr/>
                    <a:lstStyle/>
                    <a:p>
                      <a:pPr algn="r"/>
                      <a:endParaRPr lang="en-ZA" sz="1700" b="1" dirty="0"/>
                    </a:p>
                  </a:txBody>
                  <a:tcPr/>
                </a:tc>
                <a:tc>
                  <a:txBody>
                    <a:bodyPr/>
                    <a:lstStyle/>
                    <a:p>
                      <a:pPr algn="r"/>
                      <a:endParaRPr lang="en-ZA" sz="1700" b="1" dirty="0"/>
                    </a:p>
                  </a:txBody>
                  <a:tcPr/>
                </a:tc>
                <a:tc>
                  <a:txBody>
                    <a:bodyPr/>
                    <a:lstStyle/>
                    <a:p>
                      <a:pPr algn="r"/>
                      <a:endParaRPr lang="en-ZA" sz="1700" dirty="0"/>
                    </a:p>
                  </a:txBody>
                  <a:tcPr/>
                </a:tc>
                <a:extLst>
                  <a:ext uri="{0D108BD9-81ED-4DB2-BD59-A6C34878D82A}">
                    <a16:rowId xmlns:a16="http://schemas.microsoft.com/office/drawing/2014/main" xmlns="" val="10005"/>
                  </a:ext>
                </a:extLst>
              </a:tr>
              <a:tr h="401122">
                <a:tc>
                  <a:txBody>
                    <a:bodyPr/>
                    <a:lstStyle/>
                    <a:p>
                      <a:pPr marL="0" indent="0">
                        <a:buNone/>
                      </a:pPr>
                      <a:r>
                        <a:rPr lang="en-ZA" sz="1700" dirty="0"/>
                        <a:t>2. LIABILITIES AND RESERVES</a:t>
                      </a:r>
                      <a:endParaRPr lang="en-ZA" sz="1700" b="1" dirty="0"/>
                    </a:p>
                  </a:txBody>
                  <a:tcPr/>
                </a:tc>
                <a:tc>
                  <a:txBody>
                    <a:bodyPr/>
                    <a:lstStyle/>
                    <a:p>
                      <a:pPr algn="r"/>
                      <a:endParaRPr lang="en-ZA" sz="1700" dirty="0"/>
                    </a:p>
                  </a:txBody>
                  <a:tcPr/>
                </a:tc>
                <a:tc>
                  <a:txBody>
                    <a:bodyPr/>
                    <a:lstStyle/>
                    <a:p>
                      <a:pPr algn="r"/>
                      <a:endParaRPr lang="en-ZA" sz="1700" b="1" dirty="0"/>
                    </a:p>
                  </a:txBody>
                  <a:tcPr/>
                </a:tc>
                <a:tc>
                  <a:txBody>
                    <a:bodyPr/>
                    <a:lstStyle/>
                    <a:p>
                      <a:pPr algn="r"/>
                      <a:endParaRPr lang="en-ZA" sz="1700" b="1" dirty="0"/>
                    </a:p>
                  </a:txBody>
                  <a:tcPr/>
                </a:tc>
                <a:tc>
                  <a:txBody>
                    <a:bodyPr/>
                    <a:lstStyle/>
                    <a:p>
                      <a:pPr algn="r"/>
                      <a:endParaRPr lang="en-ZA" sz="1700" b="1" dirty="0"/>
                    </a:p>
                  </a:txBody>
                  <a:tcPr/>
                </a:tc>
                <a:tc>
                  <a:txBody>
                    <a:bodyPr/>
                    <a:lstStyle/>
                    <a:p>
                      <a:pPr algn="r"/>
                      <a:endParaRPr lang="en-ZA" sz="1700" dirty="0"/>
                    </a:p>
                  </a:txBody>
                  <a:tcPr/>
                </a:tc>
                <a:extLst>
                  <a:ext uri="{0D108BD9-81ED-4DB2-BD59-A6C34878D82A}">
                    <a16:rowId xmlns:a16="http://schemas.microsoft.com/office/drawing/2014/main" xmlns="" val="10006"/>
                  </a:ext>
                </a:extLst>
              </a:tr>
              <a:tr h="348615">
                <a:tc>
                  <a:txBody>
                    <a:bodyPr/>
                    <a:lstStyle/>
                    <a:p>
                      <a:r>
                        <a:rPr lang="en-ZA" sz="1700" dirty="0"/>
                        <a:t>2.1 Current Liabilities</a:t>
                      </a:r>
                    </a:p>
                  </a:txBody>
                  <a:tcPr/>
                </a:tc>
                <a:tc>
                  <a:txBody>
                    <a:bodyPr/>
                    <a:lstStyle/>
                    <a:p>
                      <a:pPr algn="r"/>
                      <a:r>
                        <a:rPr lang="en-ZA" sz="1700" dirty="0"/>
                        <a:t>109 695</a:t>
                      </a:r>
                    </a:p>
                  </a:txBody>
                  <a:tcPr/>
                </a:tc>
                <a:tc>
                  <a:txBody>
                    <a:bodyPr/>
                    <a:lstStyle/>
                    <a:p>
                      <a:pPr algn="r"/>
                      <a:r>
                        <a:rPr lang="en-ZA" sz="1700" dirty="0"/>
                        <a:t>84 801</a:t>
                      </a:r>
                    </a:p>
                  </a:txBody>
                  <a:tcPr/>
                </a:tc>
                <a:tc>
                  <a:txBody>
                    <a:bodyPr/>
                    <a:lstStyle/>
                    <a:p>
                      <a:pPr algn="r"/>
                      <a:r>
                        <a:rPr lang="en-ZA" sz="1700" dirty="0"/>
                        <a:t>66 640</a:t>
                      </a:r>
                    </a:p>
                  </a:txBody>
                  <a:tcPr/>
                </a:tc>
                <a:tc>
                  <a:txBody>
                    <a:bodyPr/>
                    <a:lstStyle/>
                    <a:p>
                      <a:pPr algn="r"/>
                      <a:r>
                        <a:rPr lang="en-ZA" sz="1700" dirty="0"/>
                        <a:t>54 589</a:t>
                      </a:r>
                    </a:p>
                  </a:txBody>
                  <a:tcPr/>
                </a:tc>
                <a:tc>
                  <a:txBody>
                    <a:bodyPr/>
                    <a:lstStyle/>
                    <a:p>
                      <a:pPr algn="r"/>
                      <a:r>
                        <a:rPr lang="en-ZA" sz="1700" dirty="0"/>
                        <a:t>39 033</a:t>
                      </a:r>
                    </a:p>
                  </a:txBody>
                  <a:tcPr/>
                </a:tc>
                <a:extLst>
                  <a:ext uri="{0D108BD9-81ED-4DB2-BD59-A6C34878D82A}">
                    <a16:rowId xmlns:a16="http://schemas.microsoft.com/office/drawing/2014/main" xmlns="" val="10007"/>
                  </a:ext>
                </a:extLst>
              </a:tr>
              <a:tr h="414873">
                <a:tc>
                  <a:txBody>
                    <a:bodyPr/>
                    <a:lstStyle/>
                    <a:p>
                      <a:r>
                        <a:rPr lang="en-ZA" sz="1700" dirty="0"/>
                        <a:t>2.2 Non-Current Liabilities</a:t>
                      </a:r>
                    </a:p>
                  </a:txBody>
                  <a:tcPr/>
                </a:tc>
                <a:tc>
                  <a:txBody>
                    <a:bodyPr/>
                    <a:lstStyle/>
                    <a:p>
                      <a:pPr algn="r"/>
                      <a:r>
                        <a:rPr lang="en-ZA" sz="1700" dirty="0"/>
                        <a:t>310 471</a:t>
                      </a:r>
                    </a:p>
                  </a:txBody>
                  <a:tcPr/>
                </a:tc>
                <a:tc>
                  <a:txBody>
                    <a:bodyPr/>
                    <a:lstStyle/>
                    <a:p>
                      <a:pPr algn="r"/>
                      <a:r>
                        <a:rPr lang="en-ZA" sz="1700" dirty="0"/>
                        <a:t>267 774</a:t>
                      </a:r>
                    </a:p>
                  </a:txBody>
                  <a:tcPr/>
                </a:tc>
                <a:tc>
                  <a:txBody>
                    <a:bodyPr/>
                    <a:lstStyle/>
                    <a:p>
                      <a:pPr algn="r"/>
                      <a:r>
                        <a:rPr lang="en-ZA" sz="1700" dirty="0"/>
                        <a:t>230 490</a:t>
                      </a:r>
                    </a:p>
                  </a:txBody>
                  <a:tcPr/>
                </a:tc>
                <a:tc>
                  <a:txBody>
                    <a:bodyPr/>
                    <a:lstStyle/>
                    <a:p>
                      <a:pPr algn="r"/>
                      <a:r>
                        <a:rPr lang="en-ZA" sz="1700" dirty="0"/>
                        <a:t>197 966</a:t>
                      </a:r>
                    </a:p>
                  </a:txBody>
                  <a:tcPr/>
                </a:tc>
                <a:tc>
                  <a:txBody>
                    <a:bodyPr/>
                    <a:lstStyle/>
                    <a:p>
                      <a:pPr algn="r"/>
                      <a:r>
                        <a:rPr lang="en-ZA" sz="1700" dirty="0"/>
                        <a:t>177 095</a:t>
                      </a:r>
                    </a:p>
                  </a:txBody>
                  <a:tcPr/>
                </a:tc>
                <a:extLst>
                  <a:ext uri="{0D108BD9-81ED-4DB2-BD59-A6C34878D82A}">
                    <a16:rowId xmlns:a16="http://schemas.microsoft.com/office/drawing/2014/main" xmlns="" val="10008"/>
                  </a:ext>
                </a:extLst>
              </a:tr>
              <a:tr h="455414">
                <a:tc>
                  <a:txBody>
                    <a:bodyPr/>
                    <a:lstStyle/>
                    <a:p>
                      <a:r>
                        <a:rPr lang="en-ZA" sz="1700" dirty="0"/>
                        <a:t>2.3 Reserves</a:t>
                      </a:r>
                    </a:p>
                  </a:txBody>
                  <a:tcPr/>
                </a:tc>
                <a:tc>
                  <a:txBody>
                    <a:bodyPr/>
                    <a:lstStyle/>
                    <a:p>
                      <a:pPr algn="r"/>
                      <a:r>
                        <a:rPr lang="en-ZA" sz="1700" dirty="0"/>
                        <a:t>(408 705)</a:t>
                      </a:r>
                    </a:p>
                  </a:txBody>
                  <a:tcPr/>
                </a:tc>
                <a:tc>
                  <a:txBody>
                    <a:bodyPr/>
                    <a:lstStyle/>
                    <a:p>
                      <a:pPr algn="r"/>
                      <a:r>
                        <a:rPr lang="en-ZA" sz="1700" dirty="0"/>
                        <a:t>(341 239)</a:t>
                      </a:r>
                    </a:p>
                  </a:txBody>
                  <a:tcPr/>
                </a:tc>
                <a:tc>
                  <a:txBody>
                    <a:bodyPr/>
                    <a:lstStyle/>
                    <a:p>
                      <a:pPr algn="r"/>
                      <a:r>
                        <a:rPr lang="en-ZA" sz="1700" dirty="0"/>
                        <a:t>(285 913)</a:t>
                      </a:r>
                    </a:p>
                  </a:txBody>
                  <a:tcPr/>
                </a:tc>
                <a:tc>
                  <a:txBody>
                    <a:bodyPr/>
                    <a:lstStyle/>
                    <a:p>
                      <a:pPr algn="r"/>
                      <a:r>
                        <a:rPr lang="en-ZA" sz="1700" dirty="0"/>
                        <a:t>(241 748)</a:t>
                      </a:r>
                    </a:p>
                  </a:txBody>
                  <a:tcPr/>
                </a:tc>
                <a:tc>
                  <a:txBody>
                    <a:bodyPr/>
                    <a:lstStyle/>
                    <a:p>
                      <a:pPr algn="r"/>
                      <a:r>
                        <a:rPr lang="en-ZA" sz="1700" dirty="0"/>
                        <a:t>(206 343)</a:t>
                      </a:r>
                    </a:p>
                  </a:txBody>
                  <a:tcPr/>
                </a:tc>
                <a:extLst>
                  <a:ext uri="{0D108BD9-81ED-4DB2-BD59-A6C34878D82A}">
                    <a16:rowId xmlns:a16="http://schemas.microsoft.com/office/drawing/2014/main" xmlns="" val="10009"/>
                  </a:ext>
                </a:extLst>
              </a:tr>
              <a:tr h="401836">
                <a:tc>
                  <a:txBody>
                    <a:bodyPr/>
                    <a:lstStyle/>
                    <a:p>
                      <a:r>
                        <a:rPr lang="en-ZA" sz="1700" dirty="0"/>
                        <a:t>Total Liabilities and Reserves</a:t>
                      </a:r>
                      <a:endParaRPr lang="en-ZA" sz="1700" b="1" dirty="0"/>
                    </a:p>
                  </a:txBody>
                  <a:tcPr/>
                </a:tc>
                <a:tc>
                  <a:txBody>
                    <a:bodyPr/>
                    <a:lstStyle/>
                    <a:p>
                      <a:pPr algn="r"/>
                      <a:r>
                        <a:rPr lang="en-ZA" sz="1700" dirty="0"/>
                        <a:t>11 461</a:t>
                      </a:r>
                      <a:endParaRPr lang="en-ZA" sz="1700" b="1" dirty="0"/>
                    </a:p>
                  </a:txBody>
                  <a:tcPr/>
                </a:tc>
                <a:tc>
                  <a:txBody>
                    <a:bodyPr/>
                    <a:lstStyle/>
                    <a:p>
                      <a:pPr algn="r"/>
                      <a:r>
                        <a:rPr lang="en-ZA" sz="1700" dirty="0"/>
                        <a:t>11 336</a:t>
                      </a:r>
                      <a:endParaRPr lang="en-ZA" sz="1700" b="1" dirty="0"/>
                    </a:p>
                  </a:txBody>
                  <a:tcPr/>
                </a:tc>
                <a:tc>
                  <a:txBody>
                    <a:bodyPr/>
                    <a:lstStyle/>
                    <a:p>
                      <a:pPr algn="r"/>
                      <a:r>
                        <a:rPr lang="en-ZA" sz="1700" dirty="0"/>
                        <a:t>11 217</a:t>
                      </a:r>
                      <a:endParaRPr lang="en-ZA" sz="1700" b="1" dirty="0"/>
                    </a:p>
                  </a:txBody>
                  <a:tcPr/>
                </a:tc>
                <a:tc>
                  <a:txBody>
                    <a:bodyPr/>
                    <a:lstStyle/>
                    <a:p>
                      <a:pPr algn="r"/>
                      <a:r>
                        <a:rPr lang="en-ZA" sz="1700" dirty="0"/>
                        <a:t>10 807</a:t>
                      </a:r>
                      <a:endParaRPr lang="en-ZA" sz="1700" b="1" dirty="0"/>
                    </a:p>
                  </a:txBody>
                  <a:tcPr/>
                </a:tc>
                <a:tc>
                  <a:txBody>
                    <a:bodyPr/>
                    <a:lstStyle/>
                    <a:p>
                      <a:pPr algn="r"/>
                      <a:r>
                        <a:rPr lang="en-ZA" sz="1700" baseline="0" dirty="0"/>
                        <a:t>9 785</a:t>
                      </a:r>
                      <a:endParaRPr lang="en-ZA" sz="1700" b="1" dirty="0"/>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397657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707" y="2725837"/>
            <a:ext cx="8679656" cy="1143000"/>
          </a:xfrm>
        </p:spPr>
        <p:txBody>
          <a:bodyPr/>
          <a:lstStyle/>
          <a:p>
            <a:pPr algn="ctr"/>
            <a:r>
              <a:rPr lang="en-ZA" sz="4640" dirty="0">
                <a:latin typeface="+mj-lt"/>
              </a:rPr>
              <a:t>CHALLENGES AND MITIGATIONS</a:t>
            </a:r>
          </a:p>
        </p:txBody>
      </p:sp>
    </p:spTree>
    <p:extLst>
      <p:ext uri="{BB962C8B-B14F-4D97-AF65-F5344CB8AC3E}">
        <p14:creationId xmlns:p14="http://schemas.microsoft.com/office/powerpoint/2010/main" xmlns="" val="3217075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p:nvPr/>
        </p:nvSpPr>
        <p:spPr>
          <a:xfrm>
            <a:off x="117965" y="294492"/>
            <a:ext cx="6858593" cy="429457"/>
          </a:xfrm>
          <a:prstGeom prst="rect">
            <a:avLst/>
          </a:prstGeom>
          <a:ln w="12700">
            <a:miter lim="400000"/>
          </a:ln>
          <a:extLst>
            <a:ext uri="{C572A759-6A51-4108-AA02-DFA0A04FC94B}">
              <ma14:wrappingTextBoxFlag xmlns:ma14="http://schemas.microsoft.com/office/mac/drawingml/2011/main" xmlns="" val="1"/>
            </a:ext>
          </a:extLst>
        </p:spPr>
        <p:txBody>
          <a:bodyPr wrap="square" lIns="29772" tIns="29772" rIns="29772" bIns="29772">
            <a:spAutoFit/>
          </a:bodyPr>
          <a:lstStyle>
            <a:lvl1pPr defTabSz="754059">
              <a:defRPr b="1">
                <a:solidFill>
                  <a:srgbClr val="FFFFFF"/>
                </a:solidFill>
                <a:latin typeface="Arial"/>
                <a:ea typeface="Arial"/>
                <a:cs typeface="Arial"/>
                <a:sym typeface="Arial"/>
              </a:defRPr>
            </a:lvl1pPr>
          </a:lstStyle>
          <a:p>
            <a:pPr algn="ctr" defTabSz="754021"/>
            <a:r>
              <a:rPr lang="en-ZW" sz="2400" dirty="0">
                <a:latin typeface="Calibri"/>
                <a:ea typeface="Tahoma" panose="020B0604030504040204" pitchFamily="34" charset="0"/>
                <a:cs typeface="Tahoma" panose="020B0604030504040204" pitchFamily="34" charset="0"/>
              </a:rPr>
              <a:t>CHALLENGES  AND MITIGATIONS</a:t>
            </a:r>
          </a:p>
        </p:txBody>
      </p:sp>
      <p:sp>
        <p:nvSpPr>
          <p:cNvPr id="306" name="Shape 306"/>
          <p:cNvSpPr/>
          <p:nvPr/>
        </p:nvSpPr>
        <p:spPr>
          <a:xfrm>
            <a:off x="145322" y="1067841"/>
            <a:ext cx="8738528" cy="4363379"/>
          </a:xfrm>
          <a:prstGeom prst="rect">
            <a:avLst/>
          </a:prstGeom>
          <a:ln w="12700">
            <a:miter lim="400000"/>
          </a:ln>
          <a:extLst>
            <a:ext uri="{C572A759-6A51-4108-AA02-DFA0A04FC94B}">
              <ma14:wrappingTextBoxFlag xmlns:ma14="http://schemas.microsoft.com/office/mac/drawingml/2011/main" xmlns="" val="1"/>
            </a:ext>
          </a:extLst>
        </p:spPr>
        <p:txBody>
          <a:bodyPr wrap="square" lIns="34324" tIns="34324" rIns="34324" bIns="34324">
            <a:spAutoFit/>
          </a:bodyPr>
          <a:lstStyle/>
          <a:p>
            <a:pPr marL="399968" lvl="2" algn="just" defTabSz="457106">
              <a:lnSpc>
                <a:spcPct val="150000"/>
              </a:lnSpc>
              <a:spcBef>
                <a:spcPct val="20000"/>
              </a:spcBef>
              <a:buClr>
                <a:srgbClr val="739ABC"/>
              </a:buClr>
              <a:buSzPct val="100000"/>
              <a:defRPr sz="1800">
                <a:solidFill>
                  <a:srgbClr val="1A2355"/>
                </a:solidFill>
                <a:latin typeface="Arial"/>
                <a:ea typeface="Arial"/>
                <a:cs typeface="Arial"/>
                <a:sym typeface="Arial"/>
              </a:defRPr>
            </a:pPr>
            <a:r>
              <a:rPr lang="en-ZW" sz="1700" b="1" dirty="0">
                <a:solidFill>
                  <a:srgbClr val="1A2355"/>
                </a:solidFill>
                <a:ea typeface="Tahoma" panose="020B0604030504040204" pitchFamily="34" charset="0"/>
                <a:cs typeface="Arial" panose="020B0604020202020204" pitchFamily="34" charset="0"/>
                <a:sym typeface="Arial"/>
              </a:rPr>
              <a:t>CHALLENGE :</a:t>
            </a:r>
            <a:r>
              <a:rPr sz="1700" b="1" dirty="0">
                <a:solidFill>
                  <a:srgbClr val="1A2355"/>
                </a:solidFill>
                <a:ea typeface="Tahoma" panose="020B0604030504040204" pitchFamily="34" charset="0"/>
                <a:cs typeface="Arial" panose="020B0604020202020204" pitchFamily="34" charset="0"/>
                <a:sym typeface="Arial"/>
              </a:rPr>
              <a:t>Inadequate Funding</a:t>
            </a:r>
            <a:endParaRPr lang="en-ZW" sz="1700" b="1" dirty="0">
              <a:solidFill>
                <a:srgbClr val="1A2355"/>
              </a:solidFill>
              <a:ea typeface="Tahoma" panose="020B0604030504040204" pitchFamily="34" charset="0"/>
              <a:cs typeface="Arial" panose="020B0604020202020204" pitchFamily="34" charset="0"/>
              <a:sym typeface="Arial"/>
            </a:endParaRPr>
          </a:p>
          <a:p>
            <a:pPr marL="251003" lvl="2" indent="-251003" defTabSz="457106">
              <a:spcBef>
                <a:spcPts val="211"/>
              </a:spcBef>
              <a:buSzPct val="100000"/>
              <a:buFont typeface="Arial"/>
              <a:buChar char="•"/>
              <a:defRPr sz="1600">
                <a:solidFill>
                  <a:srgbClr val="131940"/>
                </a:solidFill>
                <a:latin typeface="Arial"/>
                <a:ea typeface="Arial"/>
                <a:cs typeface="Arial"/>
                <a:sym typeface="Arial"/>
              </a:defRPr>
            </a:pPr>
            <a:r>
              <a:rPr lang="en-ZA" sz="1687" dirty="0">
                <a:solidFill>
                  <a:srgbClr val="131940"/>
                </a:solidFill>
                <a:ea typeface="Tahoma" panose="020B0604030504040204" pitchFamily="34" charset="0"/>
                <a:cs typeface="Tahoma" panose="020B0604030504040204" pitchFamily="34" charset="0"/>
                <a:sym typeface="Arial"/>
              </a:rPr>
              <a:t>Cash constraints leading to non payment of finalised claims. </a:t>
            </a:r>
            <a:endParaRPr sz="1687" dirty="0">
              <a:solidFill>
                <a:srgbClr val="FF0000"/>
              </a:solidFill>
              <a:ea typeface="Tahoma" panose="020B0604030504040204" pitchFamily="34" charset="0"/>
              <a:cs typeface="Tahoma" panose="020B0604030504040204" pitchFamily="34" charset="0"/>
              <a:sym typeface="Arial"/>
            </a:endParaRPr>
          </a:p>
          <a:p>
            <a:pPr marL="251003" lvl="2" indent="-251003" defTabSz="457106">
              <a:spcBef>
                <a:spcPts val="211"/>
              </a:spcBef>
              <a:buSzPct val="100000"/>
              <a:buFont typeface="Arial"/>
              <a:buChar char="•"/>
              <a:defRPr sz="1600">
                <a:solidFill>
                  <a:srgbClr val="131940"/>
                </a:solidFill>
                <a:latin typeface="Arial"/>
                <a:ea typeface="Arial"/>
                <a:cs typeface="Arial"/>
                <a:sym typeface="Arial"/>
              </a:defRPr>
            </a:pPr>
            <a:r>
              <a:rPr lang="en-ZW" sz="1687" dirty="0">
                <a:solidFill>
                  <a:srgbClr val="131940"/>
                </a:solidFill>
                <a:ea typeface="Tahoma" panose="020B0604030504040204" pitchFamily="34" charset="0"/>
                <a:cs typeface="Tahoma" panose="020B0604030504040204" pitchFamily="34" charset="0"/>
                <a:sym typeface="Arial"/>
              </a:rPr>
              <a:t>Attachment of the RAF’s bank account and assets by Sheriffs. </a:t>
            </a:r>
          </a:p>
          <a:p>
            <a:pPr marL="399968" lvl="2" algn="just" defTabSz="457106">
              <a:lnSpc>
                <a:spcPct val="150000"/>
              </a:lnSpc>
              <a:spcBef>
                <a:spcPct val="20000"/>
              </a:spcBef>
              <a:buClr>
                <a:srgbClr val="739ABC"/>
              </a:buClr>
              <a:buSzPct val="100000"/>
              <a:defRPr sz="1800">
                <a:solidFill>
                  <a:srgbClr val="1A2355"/>
                </a:solidFill>
                <a:latin typeface="Arial"/>
                <a:ea typeface="Arial"/>
                <a:cs typeface="Arial"/>
                <a:sym typeface="Arial"/>
              </a:defRPr>
            </a:pPr>
            <a:r>
              <a:rPr lang="en-ZW" sz="1700" b="1" dirty="0">
                <a:solidFill>
                  <a:srgbClr val="1A2355"/>
                </a:solidFill>
                <a:ea typeface="Tahoma" panose="020B0604030504040204" pitchFamily="34" charset="0"/>
                <a:cs typeface="Arial" panose="020B0604020202020204" pitchFamily="34" charset="0"/>
                <a:sym typeface="Arial"/>
              </a:rPr>
              <a:t>Mitigation Measures</a:t>
            </a:r>
          </a:p>
          <a:p>
            <a:pPr marL="251003" lvl="2" indent="-251003" defTabSz="457106">
              <a:spcBef>
                <a:spcPts val="211"/>
              </a:spcBef>
              <a:buSzPct val="100000"/>
              <a:buFont typeface="Arial"/>
              <a:buChar char="•"/>
              <a:defRPr sz="1600">
                <a:solidFill>
                  <a:srgbClr val="131940"/>
                </a:solidFill>
                <a:latin typeface="Arial"/>
                <a:ea typeface="Arial"/>
                <a:cs typeface="Arial"/>
                <a:sym typeface="Arial"/>
              </a:defRPr>
            </a:pPr>
            <a:r>
              <a:rPr lang="en-ZW" sz="1687" dirty="0">
                <a:solidFill>
                  <a:srgbClr val="131940"/>
                </a:solidFill>
                <a:ea typeface="Tahoma" panose="020B0604030504040204" pitchFamily="34" charset="0"/>
                <a:cs typeface="Tahoma" panose="020B0604030504040204" pitchFamily="34" charset="0"/>
                <a:sym typeface="Arial"/>
              </a:rPr>
              <a:t>Stringent Cash Flow Management </a:t>
            </a:r>
          </a:p>
          <a:p>
            <a:pPr marL="251003" lvl="2" indent="-251003" defTabSz="457106">
              <a:spcBef>
                <a:spcPts val="211"/>
              </a:spcBef>
              <a:buSzPct val="100000"/>
              <a:buFont typeface="Arial"/>
              <a:buChar char="•"/>
              <a:defRPr sz="1600">
                <a:solidFill>
                  <a:srgbClr val="131940"/>
                </a:solidFill>
                <a:latin typeface="Arial"/>
                <a:ea typeface="Arial"/>
                <a:cs typeface="Arial"/>
                <a:sym typeface="Arial"/>
              </a:defRPr>
            </a:pPr>
            <a:r>
              <a:rPr lang="en-ZW" sz="1687" dirty="0">
                <a:solidFill>
                  <a:srgbClr val="131940"/>
                </a:solidFill>
                <a:ea typeface="Tahoma" panose="020B0604030504040204" pitchFamily="34" charset="0"/>
                <a:cs typeface="Tahoma" panose="020B0604030504040204" pitchFamily="34" charset="0"/>
                <a:sym typeface="Arial"/>
              </a:rPr>
              <a:t>Improve efficiencies across business</a:t>
            </a:r>
          </a:p>
          <a:p>
            <a:pPr marL="399968" lvl="2" algn="just" defTabSz="457106">
              <a:lnSpc>
                <a:spcPct val="150000"/>
              </a:lnSpc>
              <a:spcBef>
                <a:spcPct val="20000"/>
              </a:spcBef>
              <a:buClr>
                <a:srgbClr val="739ABC"/>
              </a:buClr>
              <a:buSzPct val="100000"/>
              <a:defRPr sz="1800">
                <a:solidFill>
                  <a:srgbClr val="1A2355"/>
                </a:solidFill>
                <a:latin typeface="Arial"/>
                <a:ea typeface="Arial"/>
                <a:cs typeface="Arial"/>
                <a:sym typeface="Arial"/>
              </a:defRPr>
            </a:pPr>
            <a:r>
              <a:rPr lang="en-ZW" sz="1700" b="1" dirty="0">
                <a:solidFill>
                  <a:srgbClr val="1A2355"/>
                </a:solidFill>
                <a:ea typeface="Tahoma" panose="020B0604030504040204" pitchFamily="34" charset="0"/>
                <a:cs typeface="Arial" panose="020B0604020202020204" pitchFamily="34" charset="0"/>
                <a:sym typeface="Arial"/>
              </a:rPr>
              <a:t>CHALLENGE : RAF founding legislation</a:t>
            </a:r>
          </a:p>
          <a:p>
            <a:pPr marL="251003" lvl="2" indent="-251003" defTabSz="457106">
              <a:spcBef>
                <a:spcPts val="211"/>
              </a:spcBef>
              <a:buSzPct val="100000"/>
              <a:buFont typeface="Arial"/>
              <a:buChar char="•"/>
              <a:defRPr sz="1600">
                <a:solidFill>
                  <a:srgbClr val="131940"/>
                </a:solidFill>
                <a:latin typeface="Arial"/>
                <a:ea typeface="Arial"/>
                <a:cs typeface="Arial"/>
                <a:sym typeface="Arial"/>
              </a:defRPr>
            </a:pPr>
            <a:r>
              <a:rPr lang="en-ZW" sz="1687" dirty="0">
                <a:solidFill>
                  <a:srgbClr val="013260"/>
                </a:solidFill>
                <a:ea typeface="Tahoma" panose="020B0604030504040204" pitchFamily="34" charset="0"/>
                <a:cs typeface="Tahoma" panose="020B0604030504040204" pitchFamily="34" charset="0"/>
              </a:rPr>
              <a:t> </a:t>
            </a:r>
            <a:r>
              <a:rPr lang="en-ZW" sz="1687" dirty="0">
                <a:solidFill>
                  <a:srgbClr val="131940"/>
                </a:solidFill>
                <a:ea typeface="Tahoma" panose="020B0604030504040204" pitchFamily="34" charset="0"/>
                <a:cs typeface="Tahoma" panose="020B0604030504040204" pitchFamily="34" charset="0"/>
              </a:rPr>
              <a:t>Continuation of the RAF dispensation based on unsustainable funding model</a:t>
            </a:r>
          </a:p>
          <a:p>
            <a:pPr marL="399968" lvl="2" algn="just" defTabSz="457106">
              <a:lnSpc>
                <a:spcPct val="150000"/>
              </a:lnSpc>
              <a:spcBef>
                <a:spcPct val="20000"/>
              </a:spcBef>
              <a:buClr>
                <a:srgbClr val="739ABC"/>
              </a:buClr>
              <a:buSzPct val="100000"/>
              <a:defRPr sz="1800">
                <a:solidFill>
                  <a:srgbClr val="1A2355"/>
                </a:solidFill>
                <a:latin typeface="Arial"/>
                <a:ea typeface="Arial"/>
                <a:cs typeface="Arial"/>
                <a:sym typeface="Arial"/>
              </a:defRPr>
            </a:pPr>
            <a:r>
              <a:rPr lang="en-ZW" sz="1700" b="1" dirty="0">
                <a:solidFill>
                  <a:srgbClr val="1A2355"/>
                </a:solidFill>
                <a:ea typeface="Tahoma" panose="020B0604030504040204" pitchFamily="34" charset="0"/>
                <a:cs typeface="Arial" panose="020B0604020202020204" pitchFamily="34" charset="0"/>
                <a:sym typeface="Arial"/>
              </a:rPr>
              <a:t>Mitigation Measures:</a:t>
            </a:r>
          </a:p>
          <a:p>
            <a:pPr marL="251003" lvl="2" indent="-251003" defTabSz="457106">
              <a:spcBef>
                <a:spcPts val="211"/>
              </a:spcBef>
              <a:buSzPct val="100000"/>
              <a:buFont typeface="Arial"/>
              <a:buChar char="•"/>
              <a:defRPr sz="1600">
                <a:solidFill>
                  <a:srgbClr val="131940"/>
                </a:solidFill>
                <a:latin typeface="Arial"/>
                <a:ea typeface="Arial"/>
                <a:cs typeface="Arial"/>
                <a:sym typeface="Arial"/>
              </a:defRPr>
            </a:pPr>
            <a:r>
              <a:rPr lang="en-ZW" sz="1687" dirty="0">
                <a:solidFill>
                  <a:srgbClr val="131940"/>
                </a:solidFill>
                <a:ea typeface="Tahoma" panose="020B0604030504040204" pitchFamily="34" charset="0"/>
                <a:cs typeface="Tahoma" panose="020B0604030504040204" pitchFamily="34" charset="0"/>
              </a:rPr>
              <a:t>Support DoT with proposed policy changes</a:t>
            </a:r>
          </a:p>
          <a:p>
            <a:pPr marL="251003" lvl="2" indent="-251003" defTabSz="457106">
              <a:spcBef>
                <a:spcPts val="211"/>
              </a:spcBef>
              <a:buSzPct val="100000"/>
              <a:buFont typeface="Arial"/>
              <a:buChar char="•"/>
              <a:defRPr sz="1600">
                <a:solidFill>
                  <a:srgbClr val="131940"/>
                </a:solidFill>
                <a:latin typeface="Arial"/>
                <a:ea typeface="Arial"/>
                <a:cs typeface="Arial"/>
                <a:sym typeface="Arial"/>
              </a:defRPr>
            </a:pPr>
            <a:endParaRPr lang="en-ZW" sz="1687" dirty="0">
              <a:solidFill>
                <a:srgbClr val="131940"/>
              </a:solidFill>
              <a:ea typeface="Tahoma" panose="020B0604030504040204" pitchFamily="34" charset="0"/>
              <a:cs typeface="Tahoma" panose="020B0604030504040204" pitchFamily="34" charset="0"/>
              <a:sym typeface="Arial"/>
            </a:endParaRPr>
          </a:p>
          <a:p>
            <a:pPr lvl="2" defTabSz="457106">
              <a:spcBef>
                <a:spcPts val="211"/>
              </a:spcBef>
              <a:buSzPct val="100000"/>
              <a:defRPr sz="1600">
                <a:solidFill>
                  <a:srgbClr val="131940"/>
                </a:solidFill>
                <a:latin typeface="Arial"/>
                <a:ea typeface="Arial"/>
                <a:cs typeface="Arial"/>
                <a:sym typeface="Arial"/>
              </a:defRPr>
            </a:pPr>
            <a:endParaRPr lang="en-ZW" sz="1687" b="1" dirty="0">
              <a:solidFill>
                <a:srgbClr val="CB0044"/>
              </a:solidFill>
              <a:ea typeface="Tahoma" panose="020B0604030504040204" pitchFamily="34" charset="0"/>
              <a:cs typeface="Tahoma" panose="020B0604030504040204" pitchFamily="34" charset="0"/>
              <a:sym typeface="Arial"/>
            </a:endParaRPr>
          </a:p>
          <a:p>
            <a:pPr marL="251003" lvl="2" indent="-251003" defTabSz="457106">
              <a:spcBef>
                <a:spcPts val="211"/>
              </a:spcBef>
              <a:buSzPct val="100000"/>
              <a:buFont typeface="Arial"/>
              <a:buChar char="•"/>
              <a:defRPr sz="1600">
                <a:solidFill>
                  <a:srgbClr val="131940"/>
                </a:solidFill>
                <a:latin typeface="Arial"/>
                <a:ea typeface="Arial"/>
                <a:cs typeface="Arial"/>
                <a:sym typeface="Arial"/>
              </a:defRPr>
            </a:pPr>
            <a:endParaRPr sz="1687" dirty="0">
              <a:solidFill>
                <a:srgbClr val="131940"/>
              </a:solidFill>
              <a:ea typeface="Tahoma" panose="020B0604030504040204" pitchFamily="34" charset="0"/>
              <a:cs typeface="Tahoma" panose="020B0604030504040204" pitchFamily="34" charset="0"/>
              <a:sym typeface="Arial"/>
            </a:endParaRPr>
          </a:p>
        </p:txBody>
      </p:sp>
      <p:sp>
        <p:nvSpPr>
          <p:cNvPr id="2" name="Slide Number Placeholder 1"/>
          <p:cNvSpPr>
            <a:spLocks noGrp="1"/>
          </p:cNvSpPr>
          <p:nvPr>
            <p:ph type="sldNum" sz="quarter" idx="4"/>
          </p:nvPr>
        </p:nvSpPr>
        <p:spPr/>
        <p:txBody>
          <a:bodyPr/>
          <a:lstStyle/>
          <a:p>
            <a:pPr defTabSz="457106"/>
            <a:fld id="{86CB4B4D-7CA3-9044-876B-883B54F8677D}" type="slidenum">
              <a:rPr lang="en-ZA" kern="1200"/>
              <a:pPr defTabSz="457106"/>
              <a:t>42</a:t>
            </a:fld>
            <a:endParaRPr lang="en-ZA" kern="1200" dirty="0"/>
          </a:p>
        </p:txBody>
      </p:sp>
    </p:spTree>
    <p:extLst>
      <p:ext uri="{BB962C8B-B14F-4D97-AF65-F5344CB8AC3E}">
        <p14:creationId xmlns:p14="http://schemas.microsoft.com/office/powerpoint/2010/main" xmlns="" val="198045548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166" y="2883876"/>
            <a:ext cx="8440616" cy="78779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xmlns="" val="1869359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106"/>
            <a:fld id="{86CB4B4D-7CA3-9044-876B-883B54F8677D}" type="slidenum">
              <a:rPr lang="en-ZA" kern="1200"/>
              <a:pPr defTabSz="457106"/>
              <a:t>44</a:t>
            </a:fld>
            <a:endParaRPr lang="en-ZA" kern="1200" dirty="0"/>
          </a:p>
        </p:txBody>
      </p:sp>
      <p:sp>
        <p:nvSpPr>
          <p:cNvPr id="334" name="Shape 334"/>
          <p:cNvSpPr>
            <a:spLocks noGrp="1"/>
          </p:cNvSpPr>
          <p:nvPr>
            <p:ph type="body" sz="quarter" idx="10"/>
          </p:nvPr>
        </p:nvSpPr>
        <p:spPr>
          <a:xfrm>
            <a:off x="109436" y="1060454"/>
            <a:ext cx="8864330" cy="5295900"/>
          </a:xfrm>
          <a:prstGeom prst="rect">
            <a:avLst/>
          </a:prstGeom>
        </p:spPr>
        <p:txBody>
          <a:bodyPr>
            <a:noAutofit/>
          </a:bodyPr>
          <a:lstStyle/>
          <a:p>
            <a:pPr marL="456704" lvl="1" indent="-309776" algn="just">
              <a:buSzPct val="75000"/>
              <a:buFont typeface="Arial"/>
              <a:buChar char="•"/>
              <a:defRPr sz="1600">
                <a:solidFill>
                  <a:srgbClr val="013260"/>
                </a:solidFill>
              </a:defRPr>
            </a:pPr>
            <a:r>
              <a:rPr sz="1687" dirty="0">
                <a:latin typeface="+mn-lt"/>
              </a:rPr>
              <a:t>Despite its challenges and limitation, the RAF continues to transform itself, to record successes and to drive the evolution of the business into a new dispensation which addresses the weaknesses of the present model and which will benefit considerably more South Africans for decades to come</a:t>
            </a:r>
            <a:endParaRPr lang="en-ZA" sz="1687" dirty="0">
              <a:latin typeface="+mn-lt"/>
            </a:endParaRPr>
          </a:p>
          <a:p>
            <a:pPr marL="456704" lvl="1" indent="-309776" algn="just">
              <a:buSzPct val="75000"/>
              <a:buFont typeface="Arial"/>
              <a:buChar char="•"/>
              <a:defRPr sz="1600">
                <a:solidFill>
                  <a:srgbClr val="013260"/>
                </a:solidFill>
              </a:defRPr>
            </a:pPr>
            <a:endParaRPr sz="1687" dirty="0">
              <a:latin typeface="+mn-lt"/>
            </a:endParaRPr>
          </a:p>
          <a:p>
            <a:pPr marL="456704" lvl="1" indent="-309776" algn="just">
              <a:buSzPct val="75000"/>
              <a:buFont typeface="Arial"/>
              <a:buChar char="•"/>
              <a:defRPr sz="1600">
                <a:solidFill>
                  <a:srgbClr val="013260"/>
                </a:solidFill>
              </a:defRPr>
            </a:pPr>
            <a:r>
              <a:rPr sz="1687" dirty="0">
                <a:latin typeface="+mn-lt"/>
              </a:rPr>
              <a:t>The 2015-2020  Strategic Plan and the 201</a:t>
            </a:r>
            <a:r>
              <a:rPr lang="en-ZA" sz="1687" dirty="0">
                <a:latin typeface="+mn-lt"/>
              </a:rPr>
              <a:t>9</a:t>
            </a:r>
            <a:r>
              <a:rPr sz="1687" dirty="0">
                <a:latin typeface="+mn-lt"/>
              </a:rPr>
              <a:t>/20</a:t>
            </a:r>
            <a:r>
              <a:rPr lang="en-ZA" sz="1687" dirty="0">
                <a:latin typeface="+mn-lt"/>
              </a:rPr>
              <a:t>20</a:t>
            </a:r>
            <a:r>
              <a:rPr sz="1687" dirty="0">
                <a:latin typeface="+mn-lt"/>
              </a:rPr>
              <a:t> APP are focused on preparing for the future with a keen emphasis on:</a:t>
            </a:r>
          </a:p>
          <a:p>
            <a:pPr marL="1202215" lvl="1" indent="-309775" algn="just">
              <a:buSzPct val="75000"/>
              <a:buFont typeface="Courier New"/>
              <a:buChar char="o"/>
              <a:defRPr sz="1600">
                <a:solidFill>
                  <a:srgbClr val="013260"/>
                </a:solidFill>
              </a:defRPr>
            </a:pPr>
            <a:r>
              <a:rPr sz="1687" dirty="0">
                <a:latin typeface="+mn-lt"/>
              </a:rPr>
              <a:t>Processing claims, doing so in less time and enhancing the quality of claim processing </a:t>
            </a:r>
          </a:p>
          <a:p>
            <a:pPr marL="1202215" lvl="1" indent="-309775" algn="just">
              <a:buSzPct val="75000"/>
              <a:buFont typeface="Courier New"/>
              <a:buChar char="o"/>
              <a:defRPr sz="1600">
                <a:solidFill>
                  <a:srgbClr val="013260"/>
                </a:solidFill>
              </a:defRPr>
            </a:pPr>
            <a:r>
              <a:rPr sz="1687" dirty="0">
                <a:latin typeface="+mn-lt"/>
              </a:rPr>
              <a:t>Prudently managing available cash</a:t>
            </a:r>
          </a:p>
          <a:p>
            <a:pPr marL="1202215" lvl="1" indent="-309775" algn="just">
              <a:buSzPct val="75000"/>
              <a:buFont typeface="Courier New"/>
              <a:buChar char="o"/>
              <a:defRPr sz="1600">
                <a:solidFill>
                  <a:srgbClr val="013260"/>
                </a:solidFill>
              </a:defRPr>
            </a:pPr>
            <a:r>
              <a:rPr sz="1687" dirty="0">
                <a:latin typeface="+mn-lt"/>
              </a:rPr>
              <a:t>Ensuring good governance and management of the business</a:t>
            </a:r>
          </a:p>
          <a:p>
            <a:pPr marL="1202215" lvl="1" indent="-309775" algn="just">
              <a:buSzPct val="75000"/>
              <a:buFont typeface="Courier New"/>
              <a:buChar char="o"/>
              <a:defRPr sz="1600">
                <a:solidFill>
                  <a:srgbClr val="013260"/>
                </a:solidFill>
              </a:defRPr>
            </a:pPr>
            <a:r>
              <a:rPr sz="1687" dirty="0">
                <a:latin typeface="+mn-lt"/>
              </a:rPr>
              <a:t>Motivating for additional funding to meet real, current demand</a:t>
            </a:r>
            <a:endParaRPr lang="en-ZA" sz="1687" dirty="0">
              <a:latin typeface="+mn-lt"/>
            </a:endParaRPr>
          </a:p>
          <a:p>
            <a:pPr marL="1202215" lvl="1" indent="-309775" algn="just">
              <a:buSzPct val="75000"/>
              <a:buFont typeface="Courier New"/>
              <a:buChar char="o"/>
              <a:defRPr sz="1600">
                <a:solidFill>
                  <a:srgbClr val="013260"/>
                </a:solidFill>
              </a:defRPr>
            </a:pPr>
            <a:endParaRPr sz="1687" dirty="0">
              <a:latin typeface="+mn-lt"/>
            </a:endParaRPr>
          </a:p>
          <a:p>
            <a:pPr marL="456704" lvl="1" indent="-309776" algn="just">
              <a:buSzPct val="75000"/>
              <a:buFont typeface="Arial"/>
              <a:buChar char="•"/>
              <a:defRPr sz="1600">
                <a:solidFill>
                  <a:srgbClr val="013260"/>
                </a:solidFill>
              </a:defRPr>
            </a:pPr>
            <a:r>
              <a:rPr sz="1687" dirty="0">
                <a:latin typeface="+mn-lt"/>
              </a:rPr>
              <a:t>Great effort is and will be placed on:</a:t>
            </a:r>
          </a:p>
          <a:p>
            <a:pPr marL="1202215" lvl="1" indent="-309775" algn="just">
              <a:buSzPct val="75000"/>
              <a:buFont typeface="Courier New"/>
              <a:buChar char="o"/>
              <a:defRPr sz="1600">
                <a:solidFill>
                  <a:srgbClr val="013260"/>
                </a:solidFill>
              </a:defRPr>
            </a:pPr>
            <a:r>
              <a:rPr sz="1687" dirty="0">
                <a:latin typeface="+mn-lt"/>
              </a:rPr>
              <a:t>Fulfilling the Strategic Plan and APP deliverables;</a:t>
            </a:r>
          </a:p>
          <a:p>
            <a:pPr marL="1202215" lvl="1" indent="-309775" algn="just">
              <a:buSzPct val="75000"/>
              <a:buFont typeface="Courier New"/>
              <a:buChar char="o"/>
              <a:defRPr sz="1600">
                <a:solidFill>
                  <a:srgbClr val="013260"/>
                </a:solidFill>
              </a:defRPr>
            </a:pPr>
            <a:r>
              <a:rPr sz="1687" dirty="0">
                <a:latin typeface="+mn-lt"/>
              </a:rPr>
              <a:t>Addressing the challenges and risks;</a:t>
            </a:r>
          </a:p>
          <a:p>
            <a:pPr marL="1202215" lvl="1" indent="-309775" algn="just">
              <a:buSzPct val="75000"/>
              <a:buFont typeface="Courier New"/>
              <a:buChar char="o"/>
              <a:defRPr sz="1600">
                <a:solidFill>
                  <a:srgbClr val="013260"/>
                </a:solidFill>
              </a:defRPr>
            </a:pPr>
            <a:r>
              <a:rPr sz="1687" dirty="0">
                <a:latin typeface="+mn-lt"/>
              </a:rPr>
              <a:t>Preventing the catastrophic socio-economic effects of accidents in our society; and</a:t>
            </a:r>
          </a:p>
          <a:p>
            <a:pPr marL="1202215" lvl="1" indent="-309775" algn="just">
              <a:buSzPct val="75000"/>
              <a:buFont typeface="Courier New"/>
              <a:buChar char="o"/>
              <a:defRPr sz="1600">
                <a:solidFill>
                  <a:srgbClr val="013260"/>
                </a:solidFill>
              </a:defRPr>
            </a:pPr>
            <a:r>
              <a:rPr lang="en-ZA" sz="1687" dirty="0">
                <a:latin typeface="+mn-lt"/>
              </a:rPr>
              <a:t>Continue s</a:t>
            </a:r>
            <a:r>
              <a:rPr sz="1687" dirty="0" err="1">
                <a:latin typeface="+mn-lt"/>
              </a:rPr>
              <a:t>upporting</a:t>
            </a:r>
            <a:r>
              <a:rPr sz="1687" dirty="0">
                <a:latin typeface="+mn-lt"/>
              </a:rPr>
              <a:t> the transition from RAF to </a:t>
            </a:r>
            <a:r>
              <a:rPr lang="en-ZA" sz="1687" dirty="0">
                <a:latin typeface="+mn-lt"/>
              </a:rPr>
              <a:t>new sustainable dispensation</a:t>
            </a:r>
            <a:r>
              <a:rPr sz="1687" dirty="0">
                <a:latin typeface="+mn-lt"/>
              </a:rPr>
              <a:t>.</a:t>
            </a:r>
          </a:p>
        </p:txBody>
      </p:sp>
      <p:sp>
        <p:nvSpPr>
          <p:cNvPr id="335" name="Shape 335"/>
          <p:cNvSpPr>
            <a:spLocks noGrp="1"/>
          </p:cNvSpPr>
          <p:nvPr>
            <p:ph type="body" sz="quarter" idx="11"/>
          </p:nvPr>
        </p:nvSpPr>
        <p:spPr>
          <a:xfrm>
            <a:off x="109437" y="284074"/>
            <a:ext cx="6894478" cy="447675"/>
          </a:xfrm>
          <a:prstGeom prst="rect">
            <a:avLst/>
          </a:prstGeom>
          <a:extLst>
            <a:ext uri="{C572A759-6A51-4108-AA02-DFA0A04FC94B}">
              <ma14:wrappingTextBoxFlag xmlns="" xmlns:ma14="http://schemas.microsoft.com/office/mac/drawingml/2011/main" val="1"/>
            </a:ext>
          </a:extLst>
        </p:spPr>
        <p:txBody>
          <a:bodyPr>
            <a:noAutofit/>
          </a:bodyPr>
          <a:lstStyle>
            <a:lvl1pPr defTabSz="521706">
              <a:spcBef>
                <a:spcPts val="3500"/>
              </a:spcBef>
              <a:defRPr sz="3008" b="1">
                <a:solidFill>
                  <a:srgbClr val="FFFFFF"/>
                </a:solidFill>
              </a:defRPr>
            </a:lvl1pPr>
          </a:lstStyle>
          <a:p>
            <a:pPr algn="ctr"/>
            <a:r>
              <a:rPr lang="en-ZA" sz="2400" dirty="0">
                <a:latin typeface="+mn-lt"/>
              </a:rPr>
              <a:t>CONCLUSION</a:t>
            </a:r>
          </a:p>
        </p:txBody>
      </p:sp>
    </p:spTree>
    <p:extLst>
      <p:ext uri="{BB962C8B-B14F-4D97-AF65-F5344CB8AC3E}">
        <p14:creationId xmlns:p14="http://schemas.microsoft.com/office/powerpoint/2010/main" xmlns="" val="2593518276"/>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 y="2855740"/>
            <a:ext cx="8440616" cy="78779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500" dirty="0">
                <a:solidFill>
                  <a:schemeClr val="bg2"/>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xmlns="" val="87585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717550" y="284073"/>
            <a:ext cx="6874741" cy="447675"/>
          </a:xfrm>
        </p:spPr>
        <p:txBody>
          <a:bodyPr/>
          <a:lstStyle/>
          <a:p>
            <a:pPr algn="ctr">
              <a:spcBef>
                <a:spcPct val="0"/>
              </a:spcBef>
            </a:pPr>
            <a:r>
              <a:rPr lang="en-US" altLang="en-US" sz="2531" dirty="0">
                <a:solidFill>
                  <a:srgbClr val="FFFFFF"/>
                </a:solidFill>
                <a:latin typeface="+mn-lt"/>
                <a:ea typeface="Tahoma" panose="020B0604030504040204" pitchFamily="34" charset="0"/>
                <a:cs typeface="Tahoma" panose="020B0604030504040204" pitchFamily="34" charset="0"/>
                <a:sym typeface="Arial" pitchFamily="34" charset="0"/>
              </a:rPr>
              <a:t>COMPENSATION</a:t>
            </a:r>
            <a:endParaRPr lang="en-US" sz="2531" dirty="0">
              <a:solidFill>
                <a:srgbClr val="FFFFFF"/>
              </a:solidFill>
              <a:latin typeface="+mn-lt"/>
              <a:ea typeface="Tahoma" panose="020B0604030504040204" pitchFamily="34" charset="0"/>
              <a:cs typeface="Tahoma" panose="020B0604030504040204" pitchFamily="34" charset="0"/>
            </a:endParaRPr>
          </a:p>
        </p:txBody>
      </p:sp>
      <p:sp>
        <p:nvSpPr>
          <p:cNvPr id="5" name="Text Placeholder 1"/>
          <p:cNvSpPr>
            <a:spLocks noGrp="1"/>
          </p:cNvSpPr>
          <p:nvPr>
            <p:ph type="body" sz="quarter" idx="10"/>
          </p:nvPr>
        </p:nvSpPr>
        <p:spPr>
          <a:xfrm>
            <a:off x="136525" y="1074738"/>
            <a:ext cx="8870950" cy="5295900"/>
          </a:xfrm>
        </p:spPr>
        <p:txBody>
          <a:bodyPr>
            <a:normAutofit/>
          </a:bodyPr>
          <a:lstStyle/>
          <a:p>
            <a:pPr marL="914214" lvl="2" indent="0" defTabSz="914353">
              <a:lnSpc>
                <a:spcPct val="150000"/>
              </a:lnSpc>
              <a:spcBef>
                <a:spcPts val="300"/>
              </a:spcBef>
              <a:buClr>
                <a:srgbClr val="739ABC"/>
              </a:buClr>
              <a:buSzPct val="120000"/>
              <a:buNone/>
            </a:pPr>
            <a:endParaRPr lang="en-ZA" altLang="en-US" dirty="0">
              <a:solidFill>
                <a:srgbClr val="060712"/>
              </a:solidFill>
              <a:cs typeface="Arial" pitchFamily="34" charset="0"/>
              <a:sym typeface="Arial" pitchFamily="34" charset="0"/>
            </a:endParaRPr>
          </a:p>
          <a:p>
            <a:pPr marL="457106" lvl="1" indent="0" defTabSz="914353">
              <a:lnSpc>
                <a:spcPct val="150000"/>
              </a:lnSpc>
              <a:spcBef>
                <a:spcPts val="300"/>
              </a:spcBef>
              <a:buClr>
                <a:srgbClr val="739ABC"/>
              </a:buClr>
              <a:buSzPct val="120000"/>
              <a:buNone/>
            </a:pPr>
            <a:endParaRPr lang="en-ZA" altLang="en-US" dirty="0">
              <a:solidFill>
                <a:srgbClr val="060712"/>
              </a:solidFill>
              <a:cs typeface="Arial" pitchFamily="34" charset="0"/>
              <a:sym typeface="Arial" pitchFamily="34" charset="0"/>
            </a:endParaRPr>
          </a:p>
          <a:p>
            <a:pPr marL="1371320" lvl="3" indent="0" defTabSz="914353">
              <a:lnSpc>
                <a:spcPct val="150000"/>
              </a:lnSpc>
              <a:spcBef>
                <a:spcPts val="300"/>
              </a:spcBef>
              <a:buClr>
                <a:srgbClr val="739ABC"/>
              </a:buClr>
              <a:buSzPct val="120000"/>
              <a:buNone/>
            </a:pPr>
            <a:endParaRPr lang="en-ZA" altLang="en-US" dirty="0">
              <a:solidFill>
                <a:srgbClr val="060712"/>
              </a:solidFill>
              <a:cs typeface="Arial" pitchFamily="34" charset="0"/>
              <a:sym typeface="Arial" pitchFamily="34" charset="0"/>
            </a:endParaRPr>
          </a:p>
          <a:p>
            <a:pPr marL="914214" lvl="2" indent="0" algn="just" defTabSz="914353">
              <a:lnSpc>
                <a:spcPct val="120000"/>
              </a:lnSpc>
              <a:spcBef>
                <a:spcPts val="300"/>
              </a:spcBef>
              <a:buClr>
                <a:srgbClr val="739ABC"/>
              </a:buClr>
              <a:buSzPct val="120000"/>
              <a:buNone/>
            </a:pPr>
            <a:endParaRPr lang="en-US" altLang="en-US" dirty="0">
              <a:solidFill>
                <a:srgbClr val="060712"/>
              </a:solidFill>
            </a:endParaRPr>
          </a:p>
          <a:p>
            <a:pPr marL="914214" lvl="2" indent="0" algn="just" defTabSz="914353">
              <a:lnSpc>
                <a:spcPct val="120000"/>
              </a:lnSpc>
              <a:spcBef>
                <a:spcPts val="300"/>
              </a:spcBef>
              <a:buClr>
                <a:srgbClr val="739ABC"/>
              </a:buClr>
              <a:buSzPct val="120000"/>
              <a:buNone/>
            </a:pPr>
            <a:r>
              <a:rPr lang="en-US" altLang="en-US" dirty="0">
                <a:solidFill>
                  <a:srgbClr val="060712"/>
                </a:solidFill>
              </a:rPr>
              <a:t>: </a:t>
            </a:r>
          </a:p>
        </p:txBody>
      </p:sp>
      <p:sp>
        <p:nvSpPr>
          <p:cNvPr id="6" name="Text Placeholder 1"/>
          <p:cNvSpPr txBox="1">
            <a:spLocks/>
          </p:cNvSpPr>
          <p:nvPr/>
        </p:nvSpPr>
        <p:spPr>
          <a:xfrm>
            <a:off x="368491" y="1132764"/>
            <a:ext cx="8502554" cy="5438158"/>
          </a:xfrm>
          <a:prstGeom prst="rect">
            <a:avLst/>
          </a:prstGeom>
        </p:spPr>
        <p:txBody>
          <a:bodyPr vert="horz" lIns="91425" tIns="45713" rIns="91425" bIns="45713" rtlCol="0">
            <a:normAutofit/>
          </a:bodyPr>
          <a:lstStyle>
            <a:lvl1pPr marL="0" indent="0" algn="l" defTabSz="457130" rtl="0" eaLnBrk="1" latinLnBrk="0" hangingPunct="1">
              <a:spcBef>
                <a:spcPct val="20000"/>
              </a:spcBef>
              <a:buFont typeface="Arial"/>
              <a:buNone/>
              <a:defRPr sz="1800" kern="1200" baseline="0">
                <a:solidFill>
                  <a:schemeClr val="tx1"/>
                </a:solidFill>
                <a:latin typeface="Arial"/>
                <a:ea typeface="+mn-ea"/>
                <a:cs typeface="Arial"/>
              </a:defRPr>
            </a:lvl1pPr>
            <a:lvl2pPr marL="742836" indent="-285707" algn="l" defTabSz="457130" rtl="0" eaLnBrk="1" latinLnBrk="0" hangingPunct="1">
              <a:spcBef>
                <a:spcPct val="20000"/>
              </a:spcBef>
              <a:buFont typeface="Arial"/>
              <a:buChar char="–"/>
              <a:defRPr sz="1800" kern="1200">
                <a:solidFill>
                  <a:schemeClr val="tx1"/>
                </a:solidFill>
                <a:latin typeface="Arial"/>
                <a:ea typeface="+mn-ea"/>
                <a:cs typeface="Arial"/>
              </a:defRPr>
            </a:lvl2pPr>
            <a:lvl3pPr marL="1142824" indent="-228564" algn="l" defTabSz="457130" rtl="0" eaLnBrk="1" latinLnBrk="0" hangingPunct="1">
              <a:spcBef>
                <a:spcPct val="20000"/>
              </a:spcBef>
              <a:buFont typeface="Arial"/>
              <a:buChar char="•"/>
              <a:defRPr sz="1800" kern="1200">
                <a:solidFill>
                  <a:schemeClr val="tx1"/>
                </a:solidFill>
                <a:latin typeface="Arial"/>
                <a:ea typeface="+mn-ea"/>
                <a:cs typeface="Arial"/>
              </a:defRPr>
            </a:lvl3pPr>
            <a:lvl4pPr marL="1599954" indent="-228564" algn="l" defTabSz="457130" rtl="0" eaLnBrk="1" latinLnBrk="0" hangingPunct="1">
              <a:spcBef>
                <a:spcPct val="20000"/>
              </a:spcBef>
              <a:buFont typeface="Arial"/>
              <a:buChar char="–"/>
              <a:defRPr sz="1800" kern="1200">
                <a:solidFill>
                  <a:schemeClr val="tx1"/>
                </a:solidFill>
                <a:latin typeface="Arial"/>
                <a:ea typeface="+mn-ea"/>
                <a:cs typeface="Arial"/>
              </a:defRPr>
            </a:lvl4pPr>
            <a:lvl5pPr marL="2057085" indent="-228564" algn="l" defTabSz="457130" rtl="0" eaLnBrk="1" latinLnBrk="0" hangingPunct="1">
              <a:spcBef>
                <a:spcPct val="20000"/>
              </a:spcBef>
              <a:buFont typeface="Arial"/>
              <a:buChar char="»"/>
              <a:defRPr sz="1800" kern="1200">
                <a:solidFill>
                  <a:schemeClr val="tx1"/>
                </a:solidFill>
                <a:latin typeface="Arial"/>
                <a:ea typeface="+mn-ea"/>
                <a:cs typeface="Arial"/>
              </a:defRPr>
            </a:lvl5pPr>
            <a:lvl6pPr marL="2514215"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44"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75"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03" indent="-228564" algn="l" defTabSz="457130" rtl="0" eaLnBrk="1" latinLnBrk="0" hangingPunct="1">
              <a:spcBef>
                <a:spcPct val="20000"/>
              </a:spcBef>
              <a:buFont typeface="Arial"/>
              <a:buChar char="•"/>
              <a:defRPr sz="2000" kern="1200">
                <a:solidFill>
                  <a:schemeClr val="tx1"/>
                </a:solidFill>
                <a:latin typeface="+mn-lt"/>
                <a:ea typeface="+mn-ea"/>
                <a:cs typeface="+mn-cs"/>
              </a:defRPr>
            </a:lvl9pPr>
          </a:lstStyle>
          <a:p>
            <a:pPr marL="685703" lvl="2" indent="-285736" algn="just" defTabSz="457106" hangingPunct="0">
              <a:lnSpc>
                <a:spcPct val="150000"/>
              </a:lnSpc>
              <a:spcBef>
                <a:spcPts val="0"/>
              </a:spcBef>
              <a:buClr>
                <a:srgbClr val="739ABC"/>
              </a:buClr>
              <a:buSzPct val="100000"/>
              <a:buFont typeface="Wingdings" panose="05000000000000000000" pitchFamily="2" charset="2"/>
              <a:buChar char="Ø"/>
              <a:defRPr sz="1800">
                <a:solidFill>
                  <a:srgbClr val="1A2355"/>
                </a:solidFill>
                <a:latin typeface="Arial"/>
                <a:ea typeface="Arial"/>
                <a:cs typeface="Arial"/>
                <a:sym typeface="Arial"/>
              </a:defRPr>
            </a:pPr>
            <a:r>
              <a:rPr lang="en-US" altLang="en-US" sz="1700" b="1" dirty="0">
                <a:solidFill>
                  <a:srgbClr val="1A2355"/>
                </a:solidFill>
                <a:latin typeface="Calibri"/>
                <a:ea typeface="Tahoma" panose="020B0604030504040204" pitchFamily="34" charset="0"/>
                <a:cs typeface="Arial" panose="020B0604020202020204" pitchFamily="34" charset="0"/>
                <a:sym typeface="Arial" pitchFamily="34" charset="0"/>
              </a:rPr>
              <a:t>Section 17 of the RAF Act</a:t>
            </a:r>
          </a:p>
          <a:p>
            <a:pPr marL="285736" lvl="2" indent="-285736" algn="just" defTabSz="457106" hangingPunct="0">
              <a:lnSpc>
                <a:spcPct val="150000"/>
              </a:lnSpc>
              <a:spcBef>
                <a:spcPts val="0"/>
              </a:spcBef>
              <a:buClr>
                <a:srgbClr val="739ABC"/>
              </a:buClr>
              <a:buSzPct val="100000"/>
              <a:defRPr sz="1800">
                <a:solidFill>
                  <a:srgbClr val="1A2355"/>
                </a:solidFill>
                <a:latin typeface="Arial"/>
                <a:ea typeface="Arial"/>
                <a:cs typeface="Arial"/>
                <a:sym typeface="Arial"/>
              </a:defRPr>
            </a:pPr>
            <a:r>
              <a:rPr lang="en-ZA" altLang="en-US" sz="1700" dirty="0">
                <a:solidFill>
                  <a:srgbClr val="1A2355"/>
                </a:solidFill>
                <a:latin typeface="Calibri"/>
                <a:ea typeface="Arial"/>
                <a:cs typeface="Arial" panose="020B0604020202020204" pitchFamily="34" charset="0"/>
                <a:sym typeface="Arial" pitchFamily="34" charset="0"/>
              </a:rPr>
              <a:t>General damages (serious injury)</a:t>
            </a:r>
          </a:p>
          <a:p>
            <a:pPr marL="285736" lvl="2" indent="-285736" algn="just" defTabSz="457106" hangingPunct="0">
              <a:lnSpc>
                <a:spcPct val="150000"/>
              </a:lnSpc>
              <a:spcBef>
                <a:spcPts val="0"/>
              </a:spcBef>
              <a:buClr>
                <a:srgbClr val="739ABC"/>
              </a:buClr>
              <a:buSzPct val="100000"/>
              <a:defRPr sz="1800">
                <a:solidFill>
                  <a:srgbClr val="1A2355"/>
                </a:solidFill>
                <a:latin typeface="Arial"/>
                <a:ea typeface="Arial"/>
                <a:cs typeface="Arial"/>
                <a:sym typeface="Arial"/>
              </a:defRPr>
            </a:pPr>
            <a:r>
              <a:rPr lang="en-ZA" altLang="en-US" sz="1700" dirty="0">
                <a:solidFill>
                  <a:srgbClr val="1A2355"/>
                </a:solidFill>
                <a:latin typeface="Calibri"/>
                <a:ea typeface="Arial"/>
                <a:cs typeface="Arial" panose="020B0604020202020204" pitchFamily="34" charset="0"/>
                <a:sym typeface="Arial" pitchFamily="34" charset="0"/>
              </a:rPr>
              <a:t>Past medical expenses</a:t>
            </a:r>
          </a:p>
          <a:p>
            <a:pPr marL="285736" lvl="2" indent="-285736" algn="just" defTabSz="457106" hangingPunct="0">
              <a:lnSpc>
                <a:spcPct val="150000"/>
              </a:lnSpc>
              <a:spcBef>
                <a:spcPts val="0"/>
              </a:spcBef>
              <a:buClr>
                <a:srgbClr val="739ABC"/>
              </a:buClr>
              <a:buSzPct val="100000"/>
              <a:defRPr sz="1800">
                <a:solidFill>
                  <a:srgbClr val="1A2355"/>
                </a:solidFill>
                <a:latin typeface="Arial"/>
                <a:ea typeface="Arial"/>
                <a:cs typeface="Arial"/>
                <a:sym typeface="Arial"/>
              </a:defRPr>
            </a:pPr>
            <a:r>
              <a:rPr lang="en-ZA" altLang="en-US" sz="1700" dirty="0">
                <a:solidFill>
                  <a:srgbClr val="1A2355"/>
                </a:solidFill>
                <a:latin typeface="Calibri"/>
                <a:ea typeface="Arial"/>
                <a:cs typeface="Arial" panose="020B0604020202020204" pitchFamily="34" charset="0"/>
                <a:sym typeface="Arial" pitchFamily="34" charset="0"/>
              </a:rPr>
              <a:t>Future medical expenses (undertaking)</a:t>
            </a:r>
          </a:p>
          <a:p>
            <a:pPr marL="285736" lvl="2" indent="-285736" algn="just" defTabSz="457106" hangingPunct="0">
              <a:lnSpc>
                <a:spcPct val="150000"/>
              </a:lnSpc>
              <a:spcBef>
                <a:spcPts val="0"/>
              </a:spcBef>
              <a:buClr>
                <a:srgbClr val="739ABC"/>
              </a:buClr>
              <a:buSzPct val="100000"/>
              <a:defRPr sz="1800">
                <a:solidFill>
                  <a:srgbClr val="1A2355"/>
                </a:solidFill>
                <a:latin typeface="Arial"/>
                <a:ea typeface="Arial"/>
                <a:cs typeface="Arial"/>
                <a:sym typeface="Arial"/>
              </a:defRPr>
            </a:pPr>
            <a:r>
              <a:rPr lang="en-ZA" altLang="en-US" sz="1700" dirty="0">
                <a:solidFill>
                  <a:srgbClr val="1A2355"/>
                </a:solidFill>
                <a:latin typeface="Calibri"/>
                <a:ea typeface="Arial"/>
                <a:cs typeface="Arial" panose="020B0604020202020204" pitchFamily="34" charset="0"/>
                <a:sym typeface="Arial" pitchFamily="34" charset="0"/>
              </a:rPr>
              <a:t>Past loss of earnings / earning capacity</a:t>
            </a:r>
          </a:p>
          <a:p>
            <a:pPr marL="285736" lvl="2" indent="-285736" algn="just" defTabSz="457106" hangingPunct="0">
              <a:lnSpc>
                <a:spcPct val="150000"/>
              </a:lnSpc>
              <a:spcBef>
                <a:spcPts val="0"/>
              </a:spcBef>
              <a:buClr>
                <a:srgbClr val="739ABC"/>
              </a:buClr>
              <a:buSzPct val="100000"/>
              <a:defRPr sz="1800">
                <a:solidFill>
                  <a:srgbClr val="1A2355"/>
                </a:solidFill>
                <a:latin typeface="Arial"/>
                <a:ea typeface="Arial"/>
                <a:cs typeface="Arial"/>
                <a:sym typeface="Arial"/>
              </a:defRPr>
            </a:pPr>
            <a:r>
              <a:rPr lang="en-ZA" altLang="en-US" sz="1700" dirty="0">
                <a:solidFill>
                  <a:srgbClr val="1A2355"/>
                </a:solidFill>
                <a:latin typeface="Calibri"/>
                <a:ea typeface="Arial"/>
                <a:cs typeface="Arial" panose="020B0604020202020204" pitchFamily="34" charset="0"/>
                <a:sym typeface="Arial" pitchFamily="34" charset="0"/>
              </a:rPr>
              <a:t>Future loss of earnings / earning capacity</a:t>
            </a:r>
          </a:p>
          <a:p>
            <a:pPr marL="285736" lvl="2" indent="-285736" algn="just" defTabSz="457106" hangingPunct="0">
              <a:lnSpc>
                <a:spcPct val="150000"/>
              </a:lnSpc>
              <a:spcBef>
                <a:spcPts val="0"/>
              </a:spcBef>
              <a:buClr>
                <a:srgbClr val="739ABC"/>
              </a:buClr>
              <a:buSzPct val="100000"/>
              <a:defRPr sz="1800">
                <a:solidFill>
                  <a:srgbClr val="1A2355"/>
                </a:solidFill>
                <a:latin typeface="Arial"/>
                <a:ea typeface="Arial"/>
                <a:cs typeface="Arial"/>
                <a:sym typeface="Arial"/>
              </a:defRPr>
            </a:pPr>
            <a:r>
              <a:rPr lang="en-ZA" altLang="en-US" sz="1700" dirty="0">
                <a:solidFill>
                  <a:srgbClr val="1A2355"/>
                </a:solidFill>
                <a:latin typeface="Calibri"/>
                <a:ea typeface="Arial"/>
                <a:cs typeface="Arial" panose="020B0604020202020204" pitchFamily="34" charset="0"/>
                <a:sym typeface="Arial" pitchFamily="34" charset="0"/>
              </a:rPr>
              <a:t>Past loss of support </a:t>
            </a:r>
          </a:p>
          <a:p>
            <a:pPr marL="285736" lvl="2" indent="-285736" algn="just" defTabSz="457106" hangingPunct="0">
              <a:lnSpc>
                <a:spcPct val="150000"/>
              </a:lnSpc>
              <a:spcBef>
                <a:spcPts val="0"/>
              </a:spcBef>
              <a:buClr>
                <a:srgbClr val="739ABC"/>
              </a:buClr>
              <a:buSzPct val="100000"/>
              <a:defRPr sz="1800">
                <a:solidFill>
                  <a:srgbClr val="1A2355"/>
                </a:solidFill>
                <a:latin typeface="Arial"/>
                <a:ea typeface="Arial"/>
                <a:cs typeface="Arial"/>
                <a:sym typeface="Arial"/>
              </a:defRPr>
            </a:pPr>
            <a:r>
              <a:rPr lang="en-ZA" altLang="en-US" sz="1700" dirty="0">
                <a:solidFill>
                  <a:srgbClr val="1A2355"/>
                </a:solidFill>
                <a:latin typeface="Calibri"/>
                <a:ea typeface="Arial"/>
                <a:cs typeface="Arial" panose="020B0604020202020204" pitchFamily="34" charset="0"/>
                <a:sym typeface="Arial" pitchFamily="34" charset="0"/>
              </a:rPr>
              <a:t>Future loss of support</a:t>
            </a:r>
          </a:p>
          <a:p>
            <a:pPr marL="685703" lvl="2" indent="-285736" algn="just" defTabSz="457106" hangingPunct="0">
              <a:lnSpc>
                <a:spcPct val="150000"/>
              </a:lnSpc>
              <a:spcBef>
                <a:spcPts val="0"/>
              </a:spcBef>
              <a:buClr>
                <a:srgbClr val="739ABC"/>
              </a:buClr>
              <a:buSzPct val="100000"/>
              <a:buFont typeface="Wingdings" panose="05000000000000000000" pitchFamily="2" charset="2"/>
              <a:buChar char="Ø"/>
              <a:defRPr sz="1800">
                <a:solidFill>
                  <a:srgbClr val="1A2355"/>
                </a:solidFill>
                <a:latin typeface="Arial"/>
                <a:ea typeface="Arial"/>
                <a:cs typeface="Arial"/>
                <a:sym typeface="Arial"/>
              </a:defRPr>
            </a:pPr>
            <a:r>
              <a:rPr lang="en-ZA" altLang="en-US" sz="1700" b="1" dirty="0">
                <a:solidFill>
                  <a:srgbClr val="1A2355"/>
                </a:solidFill>
                <a:latin typeface="Calibri"/>
                <a:ea typeface="Tahoma" panose="020B0604030504040204" pitchFamily="34" charset="0"/>
                <a:cs typeface="Arial" panose="020B0604020202020204" pitchFamily="34" charset="0"/>
                <a:sym typeface="Arial" pitchFamily="34" charset="0"/>
              </a:rPr>
              <a:t>Section 18 of the RAF Act</a:t>
            </a:r>
          </a:p>
          <a:p>
            <a:pPr marL="285736" lvl="2" indent="-285736" algn="just" defTabSz="457106" hangingPunct="0">
              <a:lnSpc>
                <a:spcPct val="150000"/>
              </a:lnSpc>
              <a:spcBef>
                <a:spcPts val="0"/>
              </a:spcBef>
              <a:buClr>
                <a:srgbClr val="739ABC"/>
              </a:buClr>
              <a:buSzPct val="100000"/>
              <a:defRPr sz="1800">
                <a:solidFill>
                  <a:srgbClr val="1A2355"/>
                </a:solidFill>
                <a:latin typeface="Arial"/>
                <a:ea typeface="Arial"/>
                <a:cs typeface="Arial"/>
                <a:sym typeface="Arial"/>
              </a:defRPr>
            </a:pPr>
            <a:r>
              <a:rPr lang="en-ZA" altLang="en-US" sz="1700" dirty="0">
                <a:solidFill>
                  <a:srgbClr val="1A2355"/>
                </a:solidFill>
                <a:latin typeface="Calibri"/>
                <a:ea typeface="Arial"/>
                <a:cs typeface="Arial" panose="020B0604020202020204" pitchFamily="34" charset="0"/>
                <a:sym typeface="Arial" pitchFamily="34" charset="0"/>
              </a:rPr>
              <a:t>Necessary actual costs of funeral / cremation</a:t>
            </a:r>
          </a:p>
          <a:p>
            <a:pPr marL="0" lvl="2" indent="0" algn="just" defTabSz="457106" hangingPunct="0">
              <a:lnSpc>
                <a:spcPct val="150000"/>
              </a:lnSpc>
              <a:spcBef>
                <a:spcPts val="0"/>
              </a:spcBef>
              <a:buClr>
                <a:srgbClr val="739ABC"/>
              </a:buClr>
              <a:buSzPct val="100000"/>
              <a:buNone/>
              <a:defRPr sz="1800">
                <a:solidFill>
                  <a:srgbClr val="1A2355"/>
                </a:solidFill>
                <a:latin typeface="Arial"/>
                <a:ea typeface="Arial"/>
                <a:cs typeface="Arial"/>
                <a:sym typeface="Arial"/>
              </a:defRPr>
            </a:pPr>
            <a:r>
              <a:rPr lang="en-ZA" altLang="en-US" sz="1700" dirty="0">
                <a:solidFill>
                  <a:srgbClr val="1A2355"/>
                </a:solidFill>
                <a:latin typeface="Calibri"/>
                <a:ea typeface="Arial"/>
                <a:cs typeface="Arial" panose="020B0604020202020204" pitchFamily="34" charset="0"/>
                <a:sym typeface="Arial" pitchFamily="34" charset="0"/>
              </a:rPr>
              <a:t>(Coffin, Transportation, storage and the grave / cremation costs) </a:t>
            </a:r>
          </a:p>
          <a:p>
            <a:pPr marL="1371320" lvl="3" indent="0" defTabSz="914353">
              <a:lnSpc>
                <a:spcPct val="150000"/>
              </a:lnSpc>
              <a:spcBef>
                <a:spcPts val="300"/>
              </a:spcBef>
              <a:buClr>
                <a:srgbClr val="739ABC"/>
              </a:buClr>
              <a:buSzPct val="120000"/>
              <a:buNone/>
            </a:pPr>
            <a:endParaRPr lang="en-ZA" altLang="en-US" dirty="0">
              <a:solidFill>
                <a:srgbClr val="060712"/>
              </a:solidFill>
              <a:cs typeface="Arial" pitchFamily="34" charset="0"/>
              <a:sym typeface="Arial" pitchFamily="34" charset="0"/>
            </a:endParaRPr>
          </a:p>
          <a:p>
            <a:pPr marL="914214" lvl="2" indent="0" algn="just" defTabSz="914353">
              <a:lnSpc>
                <a:spcPct val="120000"/>
              </a:lnSpc>
              <a:spcBef>
                <a:spcPts val="300"/>
              </a:spcBef>
              <a:buClr>
                <a:srgbClr val="739ABC"/>
              </a:buClr>
              <a:buSzPct val="120000"/>
              <a:buNone/>
            </a:pPr>
            <a:endParaRPr lang="en-US" altLang="en-US" dirty="0">
              <a:solidFill>
                <a:srgbClr val="060712"/>
              </a:solidFill>
            </a:endParaRPr>
          </a:p>
        </p:txBody>
      </p:sp>
      <p:sp>
        <p:nvSpPr>
          <p:cNvPr id="3" name="Slide Number Placeholder 2"/>
          <p:cNvSpPr>
            <a:spLocks noGrp="1"/>
          </p:cNvSpPr>
          <p:nvPr>
            <p:ph type="sldNum" sz="quarter" idx="4"/>
          </p:nvPr>
        </p:nvSpPr>
        <p:spPr>
          <a:xfrm>
            <a:off x="4392661" y="6446384"/>
            <a:ext cx="454212" cy="365125"/>
          </a:xfrm>
        </p:spPr>
        <p:txBody>
          <a:bodyPr/>
          <a:lstStyle/>
          <a:p>
            <a:pPr defTabSz="457106"/>
            <a:fld id="{266C20D6-C585-CC43-AFF9-E5C2638A4639}" type="slidenum">
              <a:rPr lang="en-US" kern="1200"/>
              <a:pPr defTabSz="457106"/>
              <a:t>5</a:t>
            </a:fld>
            <a:endParaRPr lang="en-US" kern="1200" dirty="0"/>
          </a:p>
        </p:txBody>
      </p:sp>
    </p:spTree>
    <p:extLst>
      <p:ext uri="{BB962C8B-B14F-4D97-AF65-F5344CB8AC3E}">
        <p14:creationId xmlns:p14="http://schemas.microsoft.com/office/powerpoint/2010/main" xmlns="" val="418645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717551" y="284073"/>
            <a:ext cx="7207250" cy="447675"/>
          </a:xfrm>
        </p:spPr>
        <p:txBody>
          <a:bodyPr/>
          <a:lstStyle/>
          <a:p>
            <a:pPr algn="ctr">
              <a:spcBef>
                <a:spcPct val="0"/>
              </a:spcBef>
            </a:pPr>
            <a:r>
              <a:rPr lang="en-US" sz="2531" dirty="0">
                <a:solidFill>
                  <a:srgbClr val="FFFFFF"/>
                </a:solidFill>
                <a:latin typeface="+mn-lt"/>
                <a:ea typeface="Tahoma" panose="020B0604030504040204" pitchFamily="34" charset="0"/>
                <a:cs typeface="Tahoma" panose="020B0604030504040204" pitchFamily="34" charset="0"/>
              </a:rPr>
              <a:t>MANDATE OF THE ENTITY</a:t>
            </a:r>
          </a:p>
        </p:txBody>
      </p:sp>
      <p:sp>
        <p:nvSpPr>
          <p:cNvPr id="5" name="Text Placeholder 1"/>
          <p:cNvSpPr>
            <a:spLocks noGrp="1"/>
          </p:cNvSpPr>
          <p:nvPr>
            <p:ph type="body" sz="quarter" idx="10"/>
          </p:nvPr>
        </p:nvSpPr>
        <p:spPr>
          <a:xfrm>
            <a:off x="136525" y="1074738"/>
            <a:ext cx="8870950" cy="5295900"/>
          </a:xfrm>
        </p:spPr>
        <p:txBody>
          <a:bodyPr>
            <a:normAutofit/>
          </a:bodyPr>
          <a:lstStyle/>
          <a:p>
            <a:pPr marL="914214" lvl="2" indent="0" defTabSz="914353">
              <a:lnSpc>
                <a:spcPct val="150000"/>
              </a:lnSpc>
              <a:spcBef>
                <a:spcPts val="300"/>
              </a:spcBef>
              <a:buClr>
                <a:srgbClr val="739ABC"/>
              </a:buClr>
              <a:buSzPct val="120000"/>
              <a:buNone/>
            </a:pPr>
            <a:endParaRPr lang="en-ZA" altLang="en-US" dirty="0">
              <a:solidFill>
                <a:srgbClr val="060712"/>
              </a:solidFill>
              <a:cs typeface="Arial" pitchFamily="34" charset="0"/>
              <a:sym typeface="Arial" pitchFamily="34" charset="0"/>
            </a:endParaRPr>
          </a:p>
          <a:p>
            <a:pPr marL="457106" lvl="1" indent="0" defTabSz="914353">
              <a:lnSpc>
                <a:spcPct val="150000"/>
              </a:lnSpc>
              <a:spcBef>
                <a:spcPts val="300"/>
              </a:spcBef>
              <a:buClr>
                <a:srgbClr val="739ABC"/>
              </a:buClr>
              <a:buSzPct val="120000"/>
              <a:buNone/>
            </a:pPr>
            <a:endParaRPr lang="en-ZA" altLang="en-US" dirty="0">
              <a:solidFill>
                <a:srgbClr val="060712"/>
              </a:solidFill>
              <a:cs typeface="Arial" pitchFamily="34" charset="0"/>
              <a:sym typeface="Arial" pitchFamily="34" charset="0"/>
            </a:endParaRPr>
          </a:p>
          <a:p>
            <a:pPr marL="1371320" lvl="3" indent="0" defTabSz="914353">
              <a:lnSpc>
                <a:spcPct val="150000"/>
              </a:lnSpc>
              <a:spcBef>
                <a:spcPts val="300"/>
              </a:spcBef>
              <a:buClr>
                <a:srgbClr val="739ABC"/>
              </a:buClr>
              <a:buSzPct val="120000"/>
              <a:buNone/>
            </a:pPr>
            <a:endParaRPr lang="en-ZA" altLang="en-US" dirty="0">
              <a:solidFill>
                <a:srgbClr val="060712"/>
              </a:solidFill>
              <a:cs typeface="Arial" pitchFamily="34" charset="0"/>
              <a:sym typeface="Arial" pitchFamily="34" charset="0"/>
            </a:endParaRPr>
          </a:p>
          <a:p>
            <a:pPr marL="914214" lvl="2" indent="0" algn="just" defTabSz="914353">
              <a:lnSpc>
                <a:spcPct val="120000"/>
              </a:lnSpc>
              <a:spcBef>
                <a:spcPts val="300"/>
              </a:spcBef>
              <a:buClr>
                <a:srgbClr val="739ABC"/>
              </a:buClr>
              <a:buSzPct val="120000"/>
              <a:buNone/>
            </a:pPr>
            <a:endParaRPr lang="en-US" altLang="en-US" dirty="0">
              <a:solidFill>
                <a:srgbClr val="060712"/>
              </a:solidFill>
            </a:endParaRPr>
          </a:p>
        </p:txBody>
      </p:sp>
      <p:sp>
        <p:nvSpPr>
          <p:cNvPr id="6" name="Text Placeholder 1"/>
          <p:cNvSpPr txBox="1">
            <a:spLocks/>
          </p:cNvSpPr>
          <p:nvPr/>
        </p:nvSpPr>
        <p:spPr>
          <a:xfrm>
            <a:off x="368491" y="1132764"/>
            <a:ext cx="8502554" cy="5438158"/>
          </a:xfrm>
          <a:prstGeom prst="rect">
            <a:avLst/>
          </a:prstGeom>
        </p:spPr>
        <p:txBody>
          <a:bodyPr vert="horz" lIns="91425" tIns="45713" rIns="91425" bIns="45713" rtlCol="0">
            <a:normAutofit/>
          </a:bodyPr>
          <a:lstStyle>
            <a:lvl1pPr marL="0" indent="0" algn="l" defTabSz="457130" rtl="0" eaLnBrk="1" latinLnBrk="0" hangingPunct="1">
              <a:spcBef>
                <a:spcPct val="20000"/>
              </a:spcBef>
              <a:buFont typeface="Arial"/>
              <a:buNone/>
              <a:defRPr sz="1800" kern="1200" baseline="0">
                <a:solidFill>
                  <a:schemeClr val="tx1"/>
                </a:solidFill>
                <a:latin typeface="Arial"/>
                <a:ea typeface="+mn-ea"/>
                <a:cs typeface="Arial"/>
              </a:defRPr>
            </a:lvl1pPr>
            <a:lvl2pPr marL="742836" indent="-285707" algn="l" defTabSz="457130" rtl="0" eaLnBrk="1" latinLnBrk="0" hangingPunct="1">
              <a:spcBef>
                <a:spcPct val="20000"/>
              </a:spcBef>
              <a:buFont typeface="Arial"/>
              <a:buChar char="–"/>
              <a:defRPr sz="1800" kern="1200">
                <a:solidFill>
                  <a:schemeClr val="tx1"/>
                </a:solidFill>
                <a:latin typeface="Arial"/>
                <a:ea typeface="+mn-ea"/>
                <a:cs typeface="Arial"/>
              </a:defRPr>
            </a:lvl2pPr>
            <a:lvl3pPr marL="1142824" indent="-228564" algn="l" defTabSz="457130" rtl="0" eaLnBrk="1" latinLnBrk="0" hangingPunct="1">
              <a:spcBef>
                <a:spcPct val="20000"/>
              </a:spcBef>
              <a:buFont typeface="Arial"/>
              <a:buChar char="•"/>
              <a:defRPr sz="1800" kern="1200">
                <a:solidFill>
                  <a:schemeClr val="tx1"/>
                </a:solidFill>
                <a:latin typeface="Arial"/>
                <a:ea typeface="+mn-ea"/>
                <a:cs typeface="Arial"/>
              </a:defRPr>
            </a:lvl3pPr>
            <a:lvl4pPr marL="1599954" indent="-228564" algn="l" defTabSz="457130" rtl="0" eaLnBrk="1" latinLnBrk="0" hangingPunct="1">
              <a:spcBef>
                <a:spcPct val="20000"/>
              </a:spcBef>
              <a:buFont typeface="Arial"/>
              <a:buChar char="–"/>
              <a:defRPr sz="1800" kern="1200">
                <a:solidFill>
                  <a:schemeClr val="tx1"/>
                </a:solidFill>
                <a:latin typeface="Arial"/>
                <a:ea typeface="+mn-ea"/>
                <a:cs typeface="Arial"/>
              </a:defRPr>
            </a:lvl4pPr>
            <a:lvl5pPr marL="2057085" indent="-228564" algn="l" defTabSz="457130" rtl="0" eaLnBrk="1" latinLnBrk="0" hangingPunct="1">
              <a:spcBef>
                <a:spcPct val="20000"/>
              </a:spcBef>
              <a:buFont typeface="Arial"/>
              <a:buChar char="»"/>
              <a:defRPr sz="1800" kern="1200">
                <a:solidFill>
                  <a:schemeClr val="tx1"/>
                </a:solidFill>
                <a:latin typeface="Arial"/>
                <a:ea typeface="+mn-ea"/>
                <a:cs typeface="Arial"/>
              </a:defRPr>
            </a:lvl5pPr>
            <a:lvl6pPr marL="2514215"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44"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75"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03" indent="-228564" algn="l" defTabSz="457130" rtl="0" eaLnBrk="1" latinLnBrk="0" hangingPunct="1">
              <a:spcBef>
                <a:spcPct val="20000"/>
              </a:spcBef>
              <a:buFont typeface="Arial"/>
              <a:buChar char="•"/>
              <a:defRPr sz="2000" kern="1200">
                <a:solidFill>
                  <a:schemeClr val="tx1"/>
                </a:solidFill>
                <a:latin typeface="+mn-lt"/>
                <a:ea typeface="+mn-ea"/>
                <a:cs typeface="+mn-cs"/>
              </a:defRPr>
            </a:lvl9pPr>
          </a:lstStyle>
          <a:p>
            <a:pPr marL="685703" lvl="2" indent="-285736" algn="just" defTabSz="457106" hangingPunct="0">
              <a:lnSpc>
                <a:spcPct val="150000"/>
              </a:lnSpc>
              <a:spcBef>
                <a:spcPts val="0"/>
              </a:spcBef>
              <a:buClr>
                <a:srgbClr val="739ABC"/>
              </a:buClr>
              <a:buSzPct val="100000"/>
              <a:buFont typeface="Wingdings" panose="05000000000000000000" pitchFamily="2" charset="2"/>
              <a:buChar char="Ø"/>
              <a:defRPr sz="1800">
                <a:solidFill>
                  <a:srgbClr val="1A2355"/>
                </a:solidFill>
                <a:latin typeface="Arial"/>
                <a:ea typeface="Arial"/>
                <a:cs typeface="Arial"/>
                <a:sym typeface="Arial"/>
              </a:defRPr>
            </a:pPr>
            <a:r>
              <a:rPr lang="en-ZA" altLang="en-US" sz="1700" b="1" dirty="0">
                <a:solidFill>
                  <a:srgbClr val="1A2355"/>
                </a:solidFill>
                <a:latin typeface="Calibri"/>
                <a:ea typeface="Tahoma" panose="020B0604030504040204" pitchFamily="34" charset="0"/>
                <a:cs typeface="Arial" panose="020B0604020202020204" pitchFamily="34" charset="0"/>
                <a:sym typeface="Arial" pitchFamily="34" charset="0"/>
              </a:rPr>
              <a:t>Section 21 of the RAF Act</a:t>
            </a:r>
          </a:p>
          <a:p>
            <a:pPr marL="285736" lvl="2" indent="-285736" algn="just" defTabSz="457106" hangingPunct="0">
              <a:lnSpc>
                <a:spcPct val="150000"/>
              </a:lnSpc>
              <a:spcBef>
                <a:spcPts val="0"/>
              </a:spcBef>
              <a:buClr>
                <a:srgbClr val="739ABC"/>
              </a:buClr>
              <a:buSzPct val="100000"/>
              <a:defRPr sz="1800">
                <a:solidFill>
                  <a:srgbClr val="1A2355"/>
                </a:solidFill>
                <a:latin typeface="Arial"/>
                <a:ea typeface="Arial"/>
                <a:cs typeface="Arial"/>
                <a:sym typeface="Arial"/>
              </a:defRPr>
            </a:pPr>
            <a:r>
              <a:rPr lang="en-ZA" altLang="en-US" sz="1700" dirty="0">
                <a:solidFill>
                  <a:srgbClr val="1A2355"/>
                </a:solidFill>
                <a:latin typeface="Calibri"/>
                <a:ea typeface="Arial"/>
                <a:cs typeface="Arial" panose="020B0604020202020204" pitchFamily="34" charset="0"/>
                <a:sym typeface="Arial" pitchFamily="34" charset="0"/>
              </a:rPr>
              <a:t>Indemnifies the wrongdoer  (for as long as the RAF can pay claims)</a:t>
            </a:r>
          </a:p>
          <a:p>
            <a:pPr marL="285736" lvl="2" indent="-285736" algn="just" defTabSz="457106" hangingPunct="0">
              <a:lnSpc>
                <a:spcPct val="150000"/>
              </a:lnSpc>
              <a:spcBef>
                <a:spcPts val="0"/>
              </a:spcBef>
              <a:buClr>
                <a:srgbClr val="739ABC"/>
              </a:buClr>
              <a:buSzPct val="100000"/>
              <a:defRPr sz="1800">
                <a:solidFill>
                  <a:srgbClr val="1A2355"/>
                </a:solidFill>
                <a:latin typeface="Arial"/>
                <a:ea typeface="Arial"/>
                <a:cs typeface="Arial"/>
                <a:sym typeface="Arial"/>
              </a:defRPr>
            </a:pPr>
            <a:r>
              <a:rPr lang="en-ZA" altLang="en-US" sz="1700" dirty="0">
                <a:solidFill>
                  <a:srgbClr val="1A2355"/>
                </a:solidFill>
                <a:latin typeface="Calibri"/>
                <a:ea typeface="Arial"/>
                <a:cs typeface="Arial" panose="020B0604020202020204" pitchFamily="34" charset="0"/>
                <a:sym typeface="Arial" pitchFamily="34" charset="0"/>
              </a:rPr>
              <a:t>Indemnification limited to civil claims </a:t>
            </a:r>
          </a:p>
          <a:p>
            <a:pPr algn="just" defTabSz="457106" hangingPunct="0">
              <a:spcBef>
                <a:spcPts val="0"/>
              </a:spcBef>
              <a:buSzPct val="100000"/>
              <a:defRPr sz="1800">
                <a:solidFill>
                  <a:srgbClr val="1A2355"/>
                </a:solidFill>
                <a:latin typeface="Arial"/>
                <a:ea typeface="Arial"/>
                <a:cs typeface="Arial"/>
                <a:sym typeface="Arial"/>
              </a:defRPr>
            </a:pPr>
            <a:endParaRPr lang="en-GB" sz="1687" dirty="0">
              <a:solidFill>
                <a:srgbClr val="1A2355"/>
              </a:solidFill>
              <a:ea typeface="Arial"/>
              <a:cs typeface="Arial" panose="020B0604020202020204" pitchFamily="34" charset="0"/>
            </a:endParaRPr>
          </a:p>
          <a:p>
            <a:pPr algn="just" defTabSz="457106" hangingPunct="0">
              <a:spcBef>
                <a:spcPts val="0"/>
              </a:spcBef>
              <a:buSzPct val="100000"/>
              <a:defRPr sz="1800">
                <a:solidFill>
                  <a:srgbClr val="1A2355"/>
                </a:solidFill>
                <a:latin typeface="Arial"/>
                <a:ea typeface="Arial"/>
                <a:cs typeface="Arial"/>
                <a:sym typeface="Arial"/>
              </a:defRPr>
            </a:pPr>
            <a:r>
              <a:rPr lang="en-GB" sz="1687" dirty="0">
                <a:solidFill>
                  <a:srgbClr val="1A2355"/>
                </a:solidFill>
                <a:latin typeface="Calibri"/>
                <a:ea typeface="Arial"/>
                <a:cs typeface="Arial" panose="020B0604020202020204" pitchFamily="34" charset="0"/>
              </a:rPr>
              <a:t>The Fund is called on to:</a:t>
            </a:r>
          </a:p>
          <a:p>
            <a:pPr marL="285736" lvl="2" indent="-285736" algn="just" defTabSz="457106" hangingPunct="0">
              <a:lnSpc>
                <a:spcPct val="150000"/>
              </a:lnSpc>
              <a:spcBef>
                <a:spcPts val="0"/>
              </a:spcBef>
              <a:buClr>
                <a:srgbClr val="739ABC"/>
              </a:buClr>
              <a:buSzPct val="100000"/>
              <a:defRPr sz="1800">
                <a:solidFill>
                  <a:srgbClr val="1A2355"/>
                </a:solidFill>
                <a:latin typeface="Arial"/>
                <a:ea typeface="Arial"/>
                <a:cs typeface="Arial"/>
                <a:sym typeface="Arial"/>
              </a:defRPr>
            </a:pPr>
            <a:r>
              <a:rPr lang="en-ZA" sz="1700" dirty="0">
                <a:solidFill>
                  <a:srgbClr val="1A2355"/>
                </a:solidFill>
                <a:latin typeface="Calibri"/>
                <a:ea typeface="Arial"/>
                <a:cs typeface="Arial" panose="020B0604020202020204" pitchFamily="34" charset="0"/>
              </a:rPr>
              <a:t>Indemnify the wrongdoer and compensate the injured and dependents of the deceased breadwinners.</a:t>
            </a:r>
          </a:p>
          <a:p>
            <a:pPr marL="1371320" lvl="3" indent="0" defTabSz="914353">
              <a:lnSpc>
                <a:spcPct val="150000"/>
              </a:lnSpc>
              <a:spcBef>
                <a:spcPts val="300"/>
              </a:spcBef>
              <a:buClr>
                <a:srgbClr val="739ABC"/>
              </a:buClr>
              <a:buSzPct val="120000"/>
              <a:buNone/>
            </a:pPr>
            <a:endParaRPr lang="en-ZA" altLang="en-US" dirty="0">
              <a:solidFill>
                <a:srgbClr val="060712"/>
              </a:solidFill>
              <a:cs typeface="Arial" pitchFamily="34" charset="0"/>
              <a:sym typeface="Arial" pitchFamily="34" charset="0"/>
            </a:endParaRPr>
          </a:p>
          <a:p>
            <a:pPr marL="914214" lvl="2" indent="0" algn="just" defTabSz="914353">
              <a:lnSpc>
                <a:spcPct val="120000"/>
              </a:lnSpc>
              <a:spcBef>
                <a:spcPts val="300"/>
              </a:spcBef>
              <a:buClr>
                <a:srgbClr val="739ABC"/>
              </a:buClr>
              <a:buSzPct val="120000"/>
              <a:buNone/>
            </a:pPr>
            <a:endParaRPr lang="en-US" altLang="en-US" dirty="0">
              <a:solidFill>
                <a:srgbClr val="060712"/>
              </a:solidFill>
            </a:endParaRPr>
          </a:p>
        </p:txBody>
      </p:sp>
      <p:sp>
        <p:nvSpPr>
          <p:cNvPr id="3" name="Slide Number Placeholder 2"/>
          <p:cNvSpPr>
            <a:spLocks noGrp="1"/>
          </p:cNvSpPr>
          <p:nvPr>
            <p:ph type="sldNum" sz="quarter" idx="4"/>
          </p:nvPr>
        </p:nvSpPr>
        <p:spPr>
          <a:xfrm>
            <a:off x="4341186" y="6473731"/>
            <a:ext cx="461629" cy="365125"/>
          </a:xfrm>
        </p:spPr>
        <p:txBody>
          <a:bodyPr/>
          <a:lstStyle/>
          <a:p>
            <a:pPr defTabSz="457106"/>
            <a:fld id="{266C20D6-C585-CC43-AFF9-E5C2638A4639}" type="slidenum">
              <a:rPr lang="en-US" kern="1200"/>
              <a:pPr defTabSz="457106"/>
              <a:t>6</a:t>
            </a:fld>
            <a:endParaRPr lang="en-US" kern="1200" dirty="0"/>
          </a:p>
        </p:txBody>
      </p:sp>
    </p:spTree>
    <p:extLst>
      <p:ext uri="{BB962C8B-B14F-4D97-AF65-F5344CB8AC3E}">
        <p14:creationId xmlns:p14="http://schemas.microsoft.com/office/powerpoint/2010/main" xmlns="" val="344491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166" y="2883876"/>
            <a:ext cx="8440616" cy="78779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THE BUSINESS</a:t>
            </a:r>
          </a:p>
        </p:txBody>
      </p:sp>
    </p:spTree>
    <p:extLst>
      <p:ext uri="{BB962C8B-B14F-4D97-AF65-F5344CB8AC3E}">
        <p14:creationId xmlns:p14="http://schemas.microsoft.com/office/powerpoint/2010/main" xmlns="" val="318127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6478" y="1075018"/>
            <a:ext cx="8871044" cy="5295900"/>
          </a:xfrm>
        </p:spPr>
        <p:txBody>
          <a:bodyPr/>
          <a:lstStyle/>
          <a:p>
            <a:r>
              <a:rPr lang="en-US" b="1" dirty="0"/>
              <a:t>Vision, Mission and Values</a:t>
            </a:r>
          </a:p>
          <a:p>
            <a:endParaRPr lang="en-US" b="1" dirty="0"/>
          </a:p>
        </p:txBody>
      </p:sp>
      <p:sp>
        <p:nvSpPr>
          <p:cNvPr id="4" name="Text Placeholder 3"/>
          <p:cNvSpPr>
            <a:spLocks noGrp="1"/>
          </p:cNvSpPr>
          <p:nvPr>
            <p:ph type="body" sz="quarter" idx="11"/>
          </p:nvPr>
        </p:nvSpPr>
        <p:spPr/>
        <p:txBody>
          <a:bodyPr/>
          <a:lstStyle/>
          <a:p>
            <a:r>
              <a:rPr lang="en-US" dirty="0"/>
              <a:t>The Business</a:t>
            </a:r>
          </a:p>
        </p:txBody>
      </p:sp>
      <p:sp>
        <p:nvSpPr>
          <p:cNvPr id="3" name="Slide Number Placeholder 2"/>
          <p:cNvSpPr>
            <a:spLocks noGrp="1"/>
          </p:cNvSpPr>
          <p:nvPr>
            <p:ph type="sldNum" sz="quarter" idx="4"/>
          </p:nvPr>
        </p:nvSpPr>
        <p:spPr/>
        <p:txBody>
          <a:bodyPr/>
          <a:lstStyle/>
          <a:p>
            <a:fld id="{266C20D6-C585-CC43-AFF9-E5C2638A4639}" type="slidenum">
              <a:rPr lang="en-US" smtClean="0"/>
              <a:pPr/>
              <a:t>8</a:t>
            </a:fld>
            <a:endParaRPr lang="en-US" dirty="0"/>
          </a:p>
        </p:txBody>
      </p:sp>
      <p:pic>
        <p:nvPicPr>
          <p:cNvPr id="6" name="Picture 5"/>
          <p:cNvPicPr>
            <a:picLocks noChangeAspect="1"/>
          </p:cNvPicPr>
          <p:nvPr/>
        </p:nvPicPr>
        <p:blipFill>
          <a:blip r:embed="rId2"/>
          <a:stretch>
            <a:fillRect/>
          </a:stretch>
        </p:blipFill>
        <p:spPr>
          <a:xfrm>
            <a:off x="136478" y="1454728"/>
            <a:ext cx="8768531" cy="4916190"/>
          </a:xfrm>
          <a:prstGeom prst="rect">
            <a:avLst/>
          </a:prstGeom>
        </p:spPr>
      </p:pic>
    </p:spTree>
    <p:extLst>
      <p:ext uri="{BB962C8B-B14F-4D97-AF65-F5344CB8AC3E}">
        <p14:creationId xmlns:p14="http://schemas.microsoft.com/office/powerpoint/2010/main" xmlns="" val="2858967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AC8A9F5B-73E8-43BD-875F-03D66F581105}"/>
              </a:ext>
            </a:extLst>
          </p:cNvPr>
          <p:cNvSpPr>
            <a:spLocks noGrp="1"/>
          </p:cNvSpPr>
          <p:nvPr>
            <p:ph type="body" sz="quarter" idx="11"/>
          </p:nvPr>
        </p:nvSpPr>
        <p:spPr>
          <a:xfrm>
            <a:off x="717550" y="284072"/>
            <a:ext cx="6387788" cy="447675"/>
          </a:xfrm>
        </p:spPr>
        <p:txBody>
          <a:bodyPr/>
          <a:lstStyle/>
          <a:p>
            <a:r>
              <a:rPr lang="en-US" dirty="0"/>
              <a:t>THE BUSINESS: STRATEGIC OUTCOMES</a:t>
            </a:r>
          </a:p>
          <a:p>
            <a:endParaRPr lang="en-US" dirty="0"/>
          </a:p>
          <a:p>
            <a:endParaRPr lang="en-US" dirty="0"/>
          </a:p>
        </p:txBody>
      </p:sp>
      <p:sp>
        <p:nvSpPr>
          <p:cNvPr id="5" name="Slide Number Placeholder 4"/>
          <p:cNvSpPr>
            <a:spLocks noGrp="1"/>
          </p:cNvSpPr>
          <p:nvPr>
            <p:ph type="sldNum" sz="quarter" idx="4"/>
          </p:nvPr>
        </p:nvSpPr>
        <p:spPr/>
        <p:txBody>
          <a:bodyPr/>
          <a:lstStyle/>
          <a:p>
            <a:fld id="{266C20D6-C585-CC43-AFF9-E5C2638A4639}" type="slidenum">
              <a:rPr lang="en-US" smtClean="0"/>
              <a:pPr/>
              <a:t>9</a:t>
            </a:fld>
            <a:endParaRPr lang="en-US" dirty="0"/>
          </a:p>
        </p:txBody>
      </p:sp>
      <p:pic>
        <p:nvPicPr>
          <p:cNvPr id="6" name="Picture 5"/>
          <p:cNvPicPr>
            <a:picLocks noChangeAspect="1"/>
          </p:cNvPicPr>
          <p:nvPr/>
        </p:nvPicPr>
        <p:blipFill>
          <a:blip r:embed="rId2"/>
          <a:stretch>
            <a:fillRect/>
          </a:stretch>
        </p:blipFill>
        <p:spPr>
          <a:xfrm>
            <a:off x="104924" y="986671"/>
            <a:ext cx="8949134" cy="5749797"/>
          </a:xfrm>
          <a:prstGeom prst="rect">
            <a:avLst/>
          </a:prstGeom>
        </p:spPr>
      </p:pic>
    </p:spTree>
    <p:extLst>
      <p:ext uri="{BB962C8B-B14F-4D97-AF65-F5344CB8AC3E}">
        <p14:creationId xmlns:p14="http://schemas.microsoft.com/office/powerpoint/2010/main" xmlns="" val="3329277719"/>
      </p:ext>
    </p:extLst>
  </p:cSld>
  <p:clrMapOvr>
    <a:masterClrMapping/>
  </p:clrMapOvr>
</p:sld>
</file>

<file path=ppt/theme/theme1.xml><?xml version="1.0" encoding="utf-8"?>
<a:theme xmlns:a="http://schemas.openxmlformats.org/drawingml/2006/main" name="Road Accident Fund PPT Template_20160808">
  <a:themeElements>
    <a:clrScheme name="Custom 1">
      <a:dk1>
        <a:srgbClr val="1A2155"/>
      </a:dk1>
      <a:lt1>
        <a:srgbClr val="34B233"/>
      </a:lt1>
      <a:dk2>
        <a:srgbClr val="009FDA"/>
      </a:dk2>
      <a:lt2>
        <a:srgbClr val="FFFFFF"/>
      </a:lt2>
      <a:accent1>
        <a:srgbClr val="8B8D8E"/>
      </a:accent1>
      <a:accent2>
        <a:srgbClr val="CB0044"/>
      </a:accent2>
      <a:accent3>
        <a:srgbClr val="BED600"/>
      </a:accent3>
      <a:accent4>
        <a:srgbClr val="009FDA"/>
      </a:accent4>
      <a:accent5>
        <a:srgbClr val="4BACC6"/>
      </a:accent5>
      <a:accent6>
        <a:srgbClr val="FECB00"/>
      </a:accent6>
      <a:hlink>
        <a:srgbClr val="D95E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49b32c9-8833-4a33-b514-4e4762c3df65">KRPZ4TYASR4P-269-51</_dlc_DocId>
    <_dlc_DocIdUrl xmlns="a49b32c9-8833-4a33-b514-4e4762c3df65">
      <Url>http://rafintranet.raf.local/Templates/_layouts/15/DocIdRedir.aspx?ID=KRPZ4TYASR4P-269-51</Url>
      <Description>KRPZ4TYASR4P-269-51</Description>
    </_dlc_DocIdUrl>
    <PublishingExpirationDate xmlns="http://schemas.microsoft.com/sharepoint/v3" xsi:nil="true"/>
    <PublishingStartDate xmlns="http://schemas.microsoft.com/sharepoint/v3"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9AF7D45E2B0BEC459A9D8D1E765A66DB" ma:contentTypeVersion="1" ma:contentTypeDescription="Create a new document." ma:contentTypeScope="" ma:versionID="78b80112434107f0f17a18689f82200f">
  <xsd:schema xmlns:xsd="http://www.w3.org/2001/XMLSchema" xmlns:xs="http://www.w3.org/2001/XMLSchema" xmlns:p="http://schemas.microsoft.com/office/2006/metadata/properties" xmlns:ns1="http://schemas.microsoft.com/sharepoint/v3" xmlns:ns2="a49b32c9-8833-4a33-b514-4e4762c3df65" targetNamespace="http://schemas.microsoft.com/office/2006/metadata/properties" ma:root="true" ma:fieldsID="aa0d7e4ef2d662c940cac1c57c41f1e3" ns1:_="" ns2:_="">
    <xsd:import namespace="http://schemas.microsoft.com/sharepoint/v3"/>
    <xsd:import namespace="a49b32c9-8833-4a33-b514-4e4762c3df65"/>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9b32c9-8833-4a33-b514-4e4762c3df6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86D98B-1570-40B9-963C-E9F07A1BACEC}">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sharepoint/v3"/>
    <ds:schemaRef ds:uri="http://purl.org/dc/elements/1.1/"/>
    <ds:schemaRef ds:uri="a49b32c9-8833-4a33-b514-4e4762c3df65"/>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B1EA022-6018-44A0-941D-37C951F0FC4A}">
  <ds:schemaRefs>
    <ds:schemaRef ds:uri="http://schemas.microsoft.com/sharepoint/events"/>
  </ds:schemaRefs>
</ds:datastoreItem>
</file>

<file path=customXml/itemProps3.xml><?xml version="1.0" encoding="utf-8"?>
<ds:datastoreItem xmlns:ds="http://schemas.openxmlformats.org/officeDocument/2006/customXml" ds:itemID="{2C50E313-15DE-468E-A9F7-DD8D3FDEA2F2}">
  <ds:schemaRefs>
    <ds:schemaRef ds:uri="http://schemas.microsoft.com/sharepoint/v3/contenttype/forms"/>
  </ds:schemaRefs>
</ds:datastoreItem>
</file>

<file path=customXml/itemProps4.xml><?xml version="1.0" encoding="utf-8"?>
<ds:datastoreItem xmlns:ds="http://schemas.openxmlformats.org/officeDocument/2006/customXml" ds:itemID="{982C9013-B2C8-47B1-BFDB-515DD6799D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9b32c9-8833-4a33-b514-4e4762c3df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Road Accident Fund PPT Template_20160808</Template>
  <TotalTime>3302</TotalTime>
  <Words>2271</Words>
  <Application>Microsoft Office PowerPoint</Application>
  <PresentationFormat>On-screen Show (4:3)</PresentationFormat>
  <Paragraphs>754</Paragraphs>
  <Slides>45</Slides>
  <Notes>12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Road Accident Fund PPT Template_20160808</vt:lpstr>
      <vt:lpstr>Slide 1</vt:lpstr>
      <vt:lpstr>Slide 2</vt:lpstr>
      <vt:lpstr>Slide 3</vt:lpstr>
      <vt:lpstr>MANDATE OF THE ENTITY</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FINANCIAL INFORMATION 2014-2019</vt:lpstr>
      <vt:lpstr>INCOME STATEMENT</vt:lpstr>
      <vt:lpstr>BALANCE SHEET</vt:lpstr>
      <vt:lpstr>CASH  FLOW STATEMENT</vt:lpstr>
      <vt:lpstr>CLAIMS LIABILITY</vt:lpstr>
      <vt:lpstr>CLAIMS EXPENDITURE</vt:lpstr>
      <vt:lpstr>BREAKDOWN OF CLAIMS PAID</vt:lpstr>
      <vt:lpstr>         FUNDING MODEL  2019 -2022              </vt:lpstr>
      <vt:lpstr>Slide 38</vt:lpstr>
      <vt:lpstr>INCOME STATEMENT</vt:lpstr>
      <vt:lpstr>BALANCE SHEET</vt:lpstr>
      <vt:lpstr>CHALLENGES AND MITIGATIONS</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2019</dc:title>
  <dc:creator>Bridget Peega</dc:creator>
  <cp:lastModifiedBy>PUMZA</cp:lastModifiedBy>
  <cp:revision>238</cp:revision>
  <cp:lastPrinted>2019-10-07T09:28:32Z</cp:lastPrinted>
  <dcterms:created xsi:type="dcterms:W3CDTF">2016-08-08T08:03:01Z</dcterms:created>
  <dcterms:modified xsi:type="dcterms:W3CDTF">2019-10-11T09:13:29Z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9d703b25-1efe-4acc-95a1-64477d7a2125</vt:lpwstr>
  </property>
  <property fmtid="{D5CDD505-2E9C-101B-9397-08002B2CF9AE}" pid="3" name="ContentTypeId">
    <vt:lpwstr>0x0101009AF7D45E2B0BEC459A9D8D1E765A66DB</vt:lpwstr>
  </property>
  <property fmtid="{D5CDD505-2E9C-101B-9397-08002B2CF9AE}" pid="4" name="PublishingContact">
    <vt:lpwstr/>
  </property>
  <property fmtid="{D5CDD505-2E9C-101B-9397-08002B2CF9AE}" pid="5" name="PublishingContactPicture">
    <vt:lpwstr>, </vt:lpwstr>
  </property>
  <property fmtid="{D5CDD505-2E9C-101B-9397-08002B2CF9AE}" pid="6" name="PublishingVariationRelationshipLinkFieldID">
    <vt:lpwstr>, </vt:lpwstr>
  </property>
</Properties>
</file>