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58"/>
  </p:notesMasterIdLst>
  <p:handoutMasterIdLst>
    <p:handoutMasterId r:id="rId59"/>
  </p:handoutMasterIdLst>
  <p:sldIdLst>
    <p:sldId id="256" r:id="rId2"/>
    <p:sldId id="386" r:id="rId3"/>
    <p:sldId id="296" r:id="rId4"/>
    <p:sldId id="358" r:id="rId5"/>
    <p:sldId id="297" r:id="rId6"/>
    <p:sldId id="298" r:id="rId7"/>
    <p:sldId id="371" r:id="rId8"/>
    <p:sldId id="300" r:id="rId9"/>
    <p:sldId id="303" r:id="rId10"/>
    <p:sldId id="304" r:id="rId11"/>
    <p:sldId id="305" r:id="rId12"/>
    <p:sldId id="359" r:id="rId13"/>
    <p:sldId id="360" r:id="rId14"/>
    <p:sldId id="306" r:id="rId15"/>
    <p:sldId id="309" r:id="rId16"/>
    <p:sldId id="316" r:id="rId17"/>
    <p:sldId id="319" r:id="rId18"/>
    <p:sldId id="320" r:id="rId19"/>
    <p:sldId id="363" r:id="rId20"/>
    <p:sldId id="364" r:id="rId21"/>
    <p:sldId id="322" r:id="rId22"/>
    <p:sldId id="323" r:id="rId23"/>
    <p:sldId id="307" r:id="rId24"/>
    <p:sldId id="324" r:id="rId25"/>
    <p:sldId id="326" r:id="rId26"/>
    <p:sldId id="328" r:id="rId27"/>
    <p:sldId id="367" r:id="rId28"/>
    <p:sldId id="330" r:id="rId29"/>
    <p:sldId id="331" r:id="rId30"/>
    <p:sldId id="368" r:id="rId31"/>
    <p:sldId id="332" r:id="rId32"/>
    <p:sldId id="333" r:id="rId33"/>
    <p:sldId id="334" r:id="rId34"/>
    <p:sldId id="335" r:id="rId35"/>
    <p:sldId id="336" r:id="rId36"/>
    <p:sldId id="338" r:id="rId37"/>
    <p:sldId id="346" r:id="rId38"/>
    <p:sldId id="349" r:id="rId39"/>
    <p:sldId id="369" r:id="rId40"/>
    <p:sldId id="370" r:id="rId41"/>
    <p:sldId id="350" r:id="rId42"/>
    <p:sldId id="352" r:id="rId43"/>
    <p:sldId id="387" r:id="rId44"/>
    <p:sldId id="372" r:id="rId45"/>
    <p:sldId id="373" r:id="rId46"/>
    <p:sldId id="374" r:id="rId47"/>
    <p:sldId id="375" r:id="rId48"/>
    <p:sldId id="376" r:id="rId49"/>
    <p:sldId id="381" r:id="rId50"/>
    <p:sldId id="380" r:id="rId51"/>
    <p:sldId id="379" r:id="rId52"/>
    <p:sldId id="378" r:id="rId53"/>
    <p:sldId id="377" r:id="rId54"/>
    <p:sldId id="384" r:id="rId55"/>
    <p:sldId id="383" r:id="rId56"/>
    <p:sldId id="38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6E5881-89FD-8B43-9C5E-1AD18A7C017D}" type="datetimeFigureOut">
              <a:rPr lang="en-US" smtClean="0"/>
              <a:pPr/>
              <a:t>10/11/2019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A43362-85CB-B947-9D40-CB051D15E10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85630-81CC-084B-A523-E6714232697D}" type="datetimeFigureOut">
              <a:rPr lang="en-US" smtClean="0"/>
              <a:pPr/>
              <a:t>10/11/2019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D97C2-3DE6-934C-B583-1896461796B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 Red Cover.jpg"/>
          <p:cNvPicPr>
            <a:picLocks noChangeAspect="1"/>
          </p:cNvPicPr>
          <p:nvPr userDrawn="1"/>
        </p:nvPicPr>
        <p:blipFill>
          <a:blip r:embed="rId2"/>
          <a:stretch>
            <a:fillRect/>
          </a:stretch>
        </p:blipFill>
        <p:spPr>
          <a:xfrm>
            <a:off x="3040" y="0"/>
            <a:ext cx="9137920" cy="6858000"/>
          </a:xfrm>
          <a:prstGeom prst="rect">
            <a:avLst/>
          </a:prstGeom>
        </p:spPr>
      </p:pic>
      <p:sp>
        <p:nvSpPr>
          <p:cNvPr id="2" name="Title 1"/>
          <p:cNvSpPr>
            <a:spLocks noGrp="1"/>
          </p:cNvSpPr>
          <p:nvPr>
            <p:ph type="ctrTitle"/>
          </p:nvPr>
        </p:nvSpPr>
        <p:spPr>
          <a:xfrm>
            <a:off x="685800" y="1349375"/>
            <a:ext cx="7772400" cy="1470025"/>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371600" y="2841625"/>
            <a:ext cx="6400800" cy="815975"/>
          </a:xfrm>
        </p:spPr>
        <p:txBody>
          <a:bodyPr>
            <a:normAutofit/>
          </a:bodyPr>
          <a:lstStyle>
            <a:lvl1pPr marL="0" indent="0" algn="ctr">
              <a:buNone/>
              <a:defRPr sz="2800" b="1" i="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5710BE-D26F-584D-A6A0-87C40D6CAC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 Red Text page.jpg"/>
          <p:cNvPicPr>
            <a:picLocks noChangeAspect="1"/>
          </p:cNvPicPr>
          <p:nvPr/>
        </p:nvPicPr>
        <p:blipFill>
          <a:blip r:embed="rId13"/>
          <a:stretch>
            <a:fillRect/>
          </a:stretch>
        </p:blipFill>
        <p:spPr>
          <a:xfrm>
            <a:off x="3040" y="0"/>
            <a:ext cx="913792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25710BE-D26F-584D-A6A0-87C40D6CAC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b="1" i="1" kern="1200">
          <a:solidFill>
            <a:srgbClr val="BC0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b="1" i="1" kern="12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678" y="479299"/>
            <a:ext cx="8858312" cy="1804190"/>
          </a:xfrm>
        </p:spPr>
        <p:txBody>
          <a:bodyPr>
            <a:noAutofit/>
          </a:bodyPr>
          <a:lstStyle/>
          <a:p>
            <a:r>
              <a:rPr lang="en-US" sz="4800" i="0" dirty="0">
                <a:solidFill>
                  <a:srgbClr val="007A4B"/>
                </a:solidFill>
              </a:rPr>
              <a:t>OHSC </a:t>
            </a:r>
            <a:br>
              <a:rPr lang="en-US" sz="4800" i="0" dirty="0">
                <a:solidFill>
                  <a:srgbClr val="007A4B"/>
                </a:solidFill>
              </a:rPr>
            </a:br>
            <a:r>
              <a:rPr lang="en-US" sz="4800" i="0" dirty="0">
                <a:solidFill>
                  <a:srgbClr val="007A4B"/>
                </a:solidFill>
              </a:rPr>
              <a:t>ANNUAL REPORT</a:t>
            </a:r>
          </a:p>
        </p:txBody>
      </p:sp>
      <p:sp>
        <p:nvSpPr>
          <p:cNvPr id="3" name="Subtitle 2"/>
          <p:cNvSpPr>
            <a:spLocks noGrp="1"/>
          </p:cNvSpPr>
          <p:nvPr>
            <p:ph type="subTitle" idx="1"/>
          </p:nvPr>
        </p:nvSpPr>
        <p:spPr>
          <a:xfrm>
            <a:off x="35496" y="2691234"/>
            <a:ext cx="9108504" cy="1475532"/>
          </a:xfrm>
        </p:spPr>
        <p:txBody>
          <a:bodyPr>
            <a:normAutofit/>
          </a:bodyPr>
          <a:lstStyle/>
          <a:p>
            <a:r>
              <a:rPr lang="en-ZA" sz="4800" i="0" dirty="0">
                <a:solidFill>
                  <a:srgbClr val="C00000"/>
                </a:solidFill>
              </a:rPr>
              <a:t>2018/2019</a:t>
            </a:r>
          </a:p>
          <a:p>
            <a:endParaRPr lang="en-US" sz="1400" i="0" dirty="0">
              <a:solidFill>
                <a:srgbClr val="00449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147D3-5095-4696-B13F-91B0E1AF7632}"/>
              </a:ext>
            </a:extLst>
          </p:cNvPr>
          <p:cNvSpPr>
            <a:spLocks noGrp="1"/>
          </p:cNvSpPr>
          <p:nvPr>
            <p:ph type="title"/>
          </p:nvPr>
        </p:nvSpPr>
        <p:spPr/>
        <p:txBody>
          <a:bodyPr>
            <a:normAutofit fontScale="90000"/>
          </a:bodyPr>
          <a:lstStyle/>
          <a:p>
            <a:r>
              <a:rPr lang="en-ZA" i="0" dirty="0"/>
              <a:t>Performance Against Objectives..</a:t>
            </a:r>
            <a:r>
              <a:rPr lang="en-ZA" i="0" dirty="0" err="1"/>
              <a:t>Cont</a:t>
            </a:r>
            <a:endParaRPr lang="en-ZA" dirty="0"/>
          </a:p>
        </p:txBody>
      </p:sp>
      <p:sp>
        <p:nvSpPr>
          <p:cNvPr id="4" name="Slide Number Placeholder 3">
            <a:extLst>
              <a:ext uri="{FF2B5EF4-FFF2-40B4-BE49-F238E27FC236}">
                <a16:creationId xmlns:a16="http://schemas.microsoft.com/office/drawing/2014/main" xmlns="" id="{39C7664D-2906-4FE1-B48F-3B0F28362536}"/>
              </a:ext>
            </a:extLst>
          </p:cNvPr>
          <p:cNvSpPr>
            <a:spLocks noGrp="1"/>
          </p:cNvSpPr>
          <p:nvPr>
            <p:ph type="sldNum" sz="quarter" idx="12"/>
          </p:nvPr>
        </p:nvSpPr>
        <p:spPr/>
        <p:txBody>
          <a:bodyPr/>
          <a:lstStyle/>
          <a:p>
            <a:fld id="{325710BE-D26F-584D-A6A0-87C40D6CAC17}" type="slidenum">
              <a:rPr lang="en-US" smtClean="0"/>
              <a:pPr/>
              <a:t>9</a:t>
            </a:fld>
            <a:endParaRPr lang="en-US" dirty="0"/>
          </a:p>
        </p:txBody>
      </p:sp>
      <p:sp>
        <p:nvSpPr>
          <p:cNvPr id="9" name="Content Placeholder 8">
            <a:extLst>
              <a:ext uri="{FF2B5EF4-FFF2-40B4-BE49-F238E27FC236}">
                <a16:creationId xmlns:a16="http://schemas.microsoft.com/office/drawing/2014/main" xmlns="" id="{0EA026C0-0CBB-4531-A718-21E6D9A644FE}"/>
              </a:ext>
            </a:extLst>
          </p:cNvPr>
          <p:cNvSpPr>
            <a:spLocks noGrp="1"/>
          </p:cNvSpPr>
          <p:nvPr>
            <p:ph idx="1"/>
          </p:nvPr>
        </p:nvSpPr>
        <p:spPr/>
        <p:txBody>
          <a:bodyPr/>
          <a:lstStyle/>
          <a:p>
            <a:endParaRPr lang="en-ZA"/>
          </a:p>
        </p:txBody>
      </p:sp>
      <p:pic>
        <p:nvPicPr>
          <p:cNvPr id="10" name="Picture 9">
            <a:extLst>
              <a:ext uri="{FF2B5EF4-FFF2-40B4-BE49-F238E27FC236}">
                <a16:creationId xmlns:a16="http://schemas.microsoft.com/office/drawing/2014/main" xmlns="" id="{709AA42B-0EE1-4673-A779-7F9F7EEE70E4}"/>
              </a:ext>
            </a:extLst>
          </p:cNvPr>
          <p:cNvPicPr>
            <a:picLocks noChangeAspect="1"/>
          </p:cNvPicPr>
          <p:nvPr/>
        </p:nvPicPr>
        <p:blipFill>
          <a:blip r:embed="rId2"/>
          <a:stretch>
            <a:fillRect/>
          </a:stretch>
        </p:blipFill>
        <p:spPr>
          <a:xfrm>
            <a:off x="-1" y="1417637"/>
            <a:ext cx="9132162" cy="4644000"/>
          </a:xfrm>
          <a:prstGeom prst="rect">
            <a:avLst/>
          </a:prstGeom>
        </p:spPr>
      </p:pic>
    </p:spTree>
    <p:extLst>
      <p:ext uri="{BB962C8B-B14F-4D97-AF65-F5344CB8AC3E}">
        <p14:creationId xmlns:p14="http://schemas.microsoft.com/office/powerpoint/2010/main" xmlns="" val="27847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9057A-59B3-4D16-89F5-1377A8A0C457}"/>
              </a:ext>
            </a:extLst>
          </p:cNvPr>
          <p:cNvSpPr>
            <a:spLocks noGrp="1"/>
          </p:cNvSpPr>
          <p:nvPr>
            <p:ph type="title"/>
          </p:nvPr>
        </p:nvSpPr>
        <p:spPr>
          <a:xfrm>
            <a:off x="428600" y="45884"/>
            <a:ext cx="8229600" cy="1143000"/>
          </a:xfrm>
        </p:spPr>
        <p:txBody>
          <a:bodyPr>
            <a:normAutofit fontScale="90000"/>
          </a:bodyPr>
          <a:lstStyle/>
          <a:p>
            <a:r>
              <a:rPr lang="en-ZA" i="0" dirty="0"/>
              <a:t>Performance Against Objectives..</a:t>
            </a:r>
            <a:r>
              <a:rPr lang="en-ZA" i="0" dirty="0" err="1"/>
              <a:t>Cont</a:t>
            </a:r>
            <a:endParaRPr lang="en-ZA" dirty="0"/>
          </a:p>
        </p:txBody>
      </p:sp>
      <p:sp>
        <p:nvSpPr>
          <p:cNvPr id="4" name="Slide Number Placeholder 3">
            <a:extLst>
              <a:ext uri="{FF2B5EF4-FFF2-40B4-BE49-F238E27FC236}">
                <a16:creationId xmlns:a16="http://schemas.microsoft.com/office/drawing/2014/main" xmlns="" id="{44129E7B-FAED-4BB0-B124-55051F6E5369}"/>
              </a:ext>
            </a:extLst>
          </p:cNvPr>
          <p:cNvSpPr>
            <a:spLocks noGrp="1"/>
          </p:cNvSpPr>
          <p:nvPr>
            <p:ph type="sldNum" sz="quarter" idx="12"/>
          </p:nvPr>
        </p:nvSpPr>
        <p:spPr/>
        <p:txBody>
          <a:bodyPr/>
          <a:lstStyle/>
          <a:p>
            <a:fld id="{325710BE-D26F-584D-A6A0-87C40D6CAC17}" type="slidenum">
              <a:rPr lang="en-US" smtClean="0"/>
              <a:pPr/>
              <a:t>10</a:t>
            </a:fld>
            <a:endParaRPr lang="en-US" dirty="0"/>
          </a:p>
        </p:txBody>
      </p:sp>
      <p:sp>
        <p:nvSpPr>
          <p:cNvPr id="6" name="Content Placeholder 5">
            <a:extLst>
              <a:ext uri="{FF2B5EF4-FFF2-40B4-BE49-F238E27FC236}">
                <a16:creationId xmlns:a16="http://schemas.microsoft.com/office/drawing/2014/main" xmlns="" id="{7ACF0E46-BFBF-4BBE-98F2-717AE85BE3F0}"/>
              </a:ext>
            </a:extLst>
          </p:cNvPr>
          <p:cNvSpPr>
            <a:spLocks noGrp="1"/>
          </p:cNvSpPr>
          <p:nvPr>
            <p:ph idx="1"/>
          </p:nvPr>
        </p:nvSpPr>
        <p:spPr/>
        <p:txBody>
          <a:bodyPr/>
          <a:lstStyle/>
          <a:p>
            <a:endParaRPr lang="en-ZA"/>
          </a:p>
        </p:txBody>
      </p:sp>
      <p:pic>
        <p:nvPicPr>
          <p:cNvPr id="7" name="Picture 6">
            <a:extLst>
              <a:ext uri="{FF2B5EF4-FFF2-40B4-BE49-F238E27FC236}">
                <a16:creationId xmlns:a16="http://schemas.microsoft.com/office/drawing/2014/main" xmlns="" id="{C793D2D8-70A9-4117-9CDE-67D8B6201DC0}"/>
              </a:ext>
            </a:extLst>
          </p:cNvPr>
          <p:cNvPicPr>
            <a:picLocks noChangeAspect="1"/>
          </p:cNvPicPr>
          <p:nvPr/>
        </p:nvPicPr>
        <p:blipFill>
          <a:blip r:embed="rId2"/>
          <a:stretch>
            <a:fillRect/>
          </a:stretch>
        </p:blipFill>
        <p:spPr>
          <a:xfrm>
            <a:off x="0" y="1170920"/>
            <a:ext cx="9158127" cy="4968000"/>
          </a:xfrm>
          <a:prstGeom prst="rect">
            <a:avLst/>
          </a:prstGeom>
        </p:spPr>
      </p:pic>
    </p:spTree>
    <p:extLst>
      <p:ext uri="{BB962C8B-B14F-4D97-AF65-F5344CB8AC3E}">
        <p14:creationId xmlns:p14="http://schemas.microsoft.com/office/powerpoint/2010/main" xmlns="" val="73197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9057A-59B3-4D16-89F5-1377A8A0C457}"/>
              </a:ext>
            </a:extLst>
          </p:cNvPr>
          <p:cNvSpPr>
            <a:spLocks noGrp="1"/>
          </p:cNvSpPr>
          <p:nvPr>
            <p:ph type="title"/>
          </p:nvPr>
        </p:nvSpPr>
        <p:spPr>
          <a:xfrm>
            <a:off x="428600" y="45884"/>
            <a:ext cx="8229600" cy="1143000"/>
          </a:xfrm>
        </p:spPr>
        <p:txBody>
          <a:bodyPr>
            <a:normAutofit fontScale="90000"/>
          </a:bodyPr>
          <a:lstStyle/>
          <a:p>
            <a:r>
              <a:rPr lang="en-ZA" i="0" dirty="0"/>
              <a:t>Performance Against Objectives..</a:t>
            </a:r>
            <a:r>
              <a:rPr lang="en-ZA" i="0" dirty="0" err="1"/>
              <a:t>Cont</a:t>
            </a:r>
            <a:endParaRPr lang="en-ZA" dirty="0"/>
          </a:p>
        </p:txBody>
      </p:sp>
      <p:sp>
        <p:nvSpPr>
          <p:cNvPr id="4" name="Slide Number Placeholder 3">
            <a:extLst>
              <a:ext uri="{FF2B5EF4-FFF2-40B4-BE49-F238E27FC236}">
                <a16:creationId xmlns:a16="http://schemas.microsoft.com/office/drawing/2014/main" xmlns="" id="{44129E7B-FAED-4BB0-B124-55051F6E5369}"/>
              </a:ext>
            </a:extLst>
          </p:cNvPr>
          <p:cNvSpPr>
            <a:spLocks noGrp="1"/>
          </p:cNvSpPr>
          <p:nvPr>
            <p:ph type="sldNum" sz="quarter" idx="12"/>
          </p:nvPr>
        </p:nvSpPr>
        <p:spPr/>
        <p:txBody>
          <a:bodyPr/>
          <a:lstStyle/>
          <a:p>
            <a:fld id="{325710BE-D26F-584D-A6A0-87C40D6CAC17}" type="slidenum">
              <a:rPr lang="en-US" smtClean="0"/>
              <a:pPr/>
              <a:t>11</a:t>
            </a:fld>
            <a:endParaRPr lang="en-US" dirty="0"/>
          </a:p>
        </p:txBody>
      </p:sp>
      <p:pic>
        <p:nvPicPr>
          <p:cNvPr id="3" name="Content Placeholder 2">
            <a:extLst>
              <a:ext uri="{FF2B5EF4-FFF2-40B4-BE49-F238E27FC236}">
                <a16:creationId xmlns:a16="http://schemas.microsoft.com/office/drawing/2014/main" xmlns="" id="{27F4F4F4-A220-41B0-9F61-7F4C8FD4767A}"/>
              </a:ext>
            </a:extLst>
          </p:cNvPr>
          <p:cNvPicPr>
            <a:picLocks noGrp="1" noChangeAspect="1"/>
          </p:cNvPicPr>
          <p:nvPr>
            <p:ph idx="1"/>
          </p:nvPr>
        </p:nvPicPr>
        <p:blipFill>
          <a:blip r:embed="rId2"/>
          <a:stretch>
            <a:fillRect/>
          </a:stretch>
        </p:blipFill>
        <p:spPr>
          <a:xfrm>
            <a:off x="-6" y="1412775"/>
            <a:ext cx="9108559" cy="4716000"/>
          </a:xfrm>
          <a:prstGeom prst="rect">
            <a:avLst/>
          </a:prstGeom>
        </p:spPr>
      </p:pic>
    </p:spTree>
    <p:extLst>
      <p:ext uri="{BB962C8B-B14F-4D97-AF65-F5344CB8AC3E}">
        <p14:creationId xmlns:p14="http://schemas.microsoft.com/office/powerpoint/2010/main" xmlns="" val="262081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9057A-59B3-4D16-89F5-1377A8A0C457}"/>
              </a:ext>
            </a:extLst>
          </p:cNvPr>
          <p:cNvSpPr>
            <a:spLocks noGrp="1"/>
          </p:cNvSpPr>
          <p:nvPr>
            <p:ph type="title"/>
          </p:nvPr>
        </p:nvSpPr>
        <p:spPr>
          <a:xfrm>
            <a:off x="428600" y="45884"/>
            <a:ext cx="8229600" cy="1143000"/>
          </a:xfrm>
        </p:spPr>
        <p:txBody>
          <a:bodyPr>
            <a:normAutofit fontScale="90000"/>
          </a:bodyPr>
          <a:lstStyle/>
          <a:p>
            <a:r>
              <a:rPr lang="en-ZA" i="0" dirty="0"/>
              <a:t>Performance Against Objectives..</a:t>
            </a:r>
            <a:r>
              <a:rPr lang="en-ZA" i="0" dirty="0" err="1"/>
              <a:t>Cont</a:t>
            </a:r>
            <a:endParaRPr lang="en-ZA" dirty="0"/>
          </a:p>
        </p:txBody>
      </p:sp>
      <p:sp>
        <p:nvSpPr>
          <p:cNvPr id="4" name="Slide Number Placeholder 3">
            <a:extLst>
              <a:ext uri="{FF2B5EF4-FFF2-40B4-BE49-F238E27FC236}">
                <a16:creationId xmlns:a16="http://schemas.microsoft.com/office/drawing/2014/main" xmlns="" id="{44129E7B-FAED-4BB0-B124-55051F6E5369}"/>
              </a:ext>
            </a:extLst>
          </p:cNvPr>
          <p:cNvSpPr>
            <a:spLocks noGrp="1"/>
          </p:cNvSpPr>
          <p:nvPr>
            <p:ph type="sldNum" sz="quarter" idx="12"/>
          </p:nvPr>
        </p:nvSpPr>
        <p:spPr/>
        <p:txBody>
          <a:bodyPr/>
          <a:lstStyle/>
          <a:p>
            <a:fld id="{325710BE-D26F-584D-A6A0-87C40D6CAC17}" type="slidenum">
              <a:rPr lang="en-US" smtClean="0"/>
              <a:pPr/>
              <a:t>12</a:t>
            </a:fld>
            <a:endParaRPr lang="en-US" dirty="0"/>
          </a:p>
        </p:txBody>
      </p:sp>
      <p:pic>
        <p:nvPicPr>
          <p:cNvPr id="7" name="Content Placeholder 6">
            <a:extLst>
              <a:ext uri="{FF2B5EF4-FFF2-40B4-BE49-F238E27FC236}">
                <a16:creationId xmlns:a16="http://schemas.microsoft.com/office/drawing/2014/main" xmlns="" id="{2C2B657B-775B-4086-8980-EEF8B933401F}"/>
              </a:ext>
            </a:extLst>
          </p:cNvPr>
          <p:cNvPicPr>
            <a:picLocks noGrp="1" noChangeAspect="1"/>
          </p:cNvPicPr>
          <p:nvPr>
            <p:ph idx="1"/>
          </p:nvPr>
        </p:nvPicPr>
        <p:blipFill>
          <a:blip r:embed="rId2"/>
          <a:stretch>
            <a:fillRect/>
          </a:stretch>
        </p:blipFill>
        <p:spPr>
          <a:xfrm>
            <a:off x="-4" y="1386127"/>
            <a:ext cx="9180000" cy="2662093"/>
          </a:xfrm>
          <a:prstGeom prst="rect">
            <a:avLst/>
          </a:prstGeom>
        </p:spPr>
      </p:pic>
    </p:spTree>
    <p:extLst>
      <p:ext uri="{BB962C8B-B14F-4D97-AF65-F5344CB8AC3E}">
        <p14:creationId xmlns:p14="http://schemas.microsoft.com/office/powerpoint/2010/main" xmlns="" val="101309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B6EFB-58C6-4C51-8229-BE8ED976C88C}"/>
              </a:ext>
            </a:extLst>
          </p:cNvPr>
          <p:cNvSpPr>
            <a:spLocks noGrp="1"/>
          </p:cNvSpPr>
          <p:nvPr>
            <p:ph type="title"/>
          </p:nvPr>
        </p:nvSpPr>
        <p:spPr>
          <a:xfrm>
            <a:off x="35496" y="274638"/>
            <a:ext cx="9073008" cy="1143000"/>
          </a:xfrm>
        </p:spPr>
        <p:txBody>
          <a:bodyPr>
            <a:normAutofit/>
          </a:bodyPr>
          <a:lstStyle/>
          <a:p>
            <a:r>
              <a:rPr lang="en-ZA" sz="5400" i="0" dirty="0"/>
              <a:t>Highlights to Note</a:t>
            </a:r>
          </a:p>
        </p:txBody>
      </p:sp>
      <p:sp>
        <p:nvSpPr>
          <p:cNvPr id="3" name="Content Placeholder 2">
            <a:extLst>
              <a:ext uri="{FF2B5EF4-FFF2-40B4-BE49-F238E27FC236}">
                <a16:creationId xmlns:a16="http://schemas.microsoft.com/office/drawing/2014/main" xmlns="" id="{87B8C7CB-0E49-44BE-99F8-61D8C4CEFEAE}"/>
              </a:ext>
            </a:extLst>
          </p:cNvPr>
          <p:cNvSpPr>
            <a:spLocks noGrp="1"/>
          </p:cNvSpPr>
          <p:nvPr>
            <p:ph idx="1"/>
          </p:nvPr>
        </p:nvSpPr>
        <p:spPr>
          <a:xfrm>
            <a:off x="107504" y="1600200"/>
            <a:ext cx="9001000" cy="4525963"/>
          </a:xfrm>
        </p:spPr>
        <p:txBody>
          <a:bodyPr>
            <a:normAutofit/>
          </a:bodyPr>
          <a:lstStyle/>
          <a:p>
            <a:r>
              <a:rPr lang="en-ZA" b="0" i="0" dirty="0">
                <a:solidFill>
                  <a:schemeClr val="tx1"/>
                </a:solidFill>
              </a:rPr>
              <a:t>Conclusion of office space lease agreement, with National Treasury approval.</a:t>
            </a:r>
          </a:p>
          <a:p>
            <a:r>
              <a:rPr lang="en-ZA" b="0" i="0" dirty="0">
                <a:solidFill>
                  <a:schemeClr val="tx1"/>
                </a:solidFill>
              </a:rPr>
              <a:t>The training curriculum aligned to the promulgated regulations was developed by Fort Hare University in collaboration with the OHSC. </a:t>
            </a:r>
          </a:p>
          <a:p>
            <a:r>
              <a:rPr lang="en-ZA" b="0" i="0" dirty="0">
                <a:solidFill>
                  <a:schemeClr val="tx1"/>
                </a:solidFill>
              </a:rPr>
              <a:t>Clean audit achieved</a:t>
            </a:r>
          </a:p>
          <a:p>
            <a:r>
              <a:rPr lang="en-ZA" b="0" i="0" dirty="0">
                <a:solidFill>
                  <a:schemeClr val="tx1"/>
                </a:solidFill>
              </a:rPr>
              <a:t>Country-wide consultative sessions</a:t>
            </a:r>
          </a:p>
          <a:p>
            <a:r>
              <a:rPr lang="en-ZA" b="0" i="0" dirty="0">
                <a:solidFill>
                  <a:schemeClr val="tx1"/>
                </a:solidFill>
              </a:rPr>
              <a:t>Anonymous fraud hotline in place</a:t>
            </a:r>
          </a:p>
          <a:p>
            <a:pPr marL="0" indent="0">
              <a:buNone/>
            </a:pPr>
            <a:endParaRPr lang="en-ZA" b="0" i="0" dirty="0">
              <a:solidFill>
                <a:schemeClr val="tx1"/>
              </a:solidFill>
            </a:endParaRPr>
          </a:p>
        </p:txBody>
      </p:sp>
      <p:sp>
        <p:nvSpPr>
          <p:cNvPr id="4" name="Slide Number Placeholder 3">
            <a:extLst>
              <a:ext uri="{FF2B5EF4-FFF2-40B4-BE49-F238E27FC236}">
                <a16:creationId xmlns:a16="http://schemas.microsoft.com/office/drawing/2014/main" xmlns="" id="{C0370979-F918-4A91-BB10-9C7F95439D07}"/>
              </a:ext>
            </a:extLst>
          </p:cNvPr>
          <p:cNvSpPr>
            <a:spLocks noGrp="1"/>
          </p:cNvSpPr>
          <p:nvPr>
            <p:ph type="sldNum" sz="quarter" idx="12"/>
          </p:nvPr>
        </p:nvSpPr>
        <p:spPr/>
        <p:txBody>
          <a:bodyPr/>
          <a:lstStyle/>
          <a:p>
            <a:fld id="{325710BE-D26F-584D-A6A0-87C40D6CAC17}" type="slidenum">
              <a:rPr lang="en-US" smtClean="0"/>
              <a:pPr/>
              <a:t>13</a:t>
            </a:fld>
            <a:endParaRPr lang="en-US" dirty="0"/>
          </a:p>
        </p:txBody>
      </p:sp>
    </p:spTree>
    <p:extLst>
      <p:ext uri="{BB962C8B-B14F-4D97-AF65-F5344CB8AC3E}">
        <p14:creationId xmlns:p14="http://schemas.microsoft.com/office/powerpoint/2010/main" xmlns="" val="209271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B6EFB-58C6-4C51-8229-BE8ED976C88C}"/>
              </a:ext>
            </a:extLst>
          </p:cNvPr>
          <p:cNvSpPr>
            <a:spLocks noGrp="1"/>
          </p:cNvSpPr>
          <p:nvPr>
            <p:ph type="title"/>
          </p:nvPr>
        </p:nvSpPr>
        <p:spPr>
          <a:xfrm>
            <a:off x="0" y="0"/>
            <a:ext cx="9108504" cy="1417638"/>
          </a:xfrm>
        </p:spPr>
        <p:txBody>
          <a:bodyPr>
            <a:normAutofit/>
          </a:bodyPr>
          <a:lstStyle/>
          <a:p>
            <a:r>
              <a:rPr lang="en-ZA" sz="5400" i="0" dirty="0"/>
              <a:t>Challenges</a:t>
            </a:r>
          </a:p>
        </p:txBody>
      </p:sp>
      <p:sp>
        <p:nvSpPr>
          <p:cNvPr id="3" name="Content Placeholder 2">
            <a:extLst>
              <a:ext uri="{FF2B5EF4-FFF2-40B4-BE49-F238E27FC236}">
                <a16:creationId xmlns:a16="http://schemas.microsoft.com/office/drawing/2014/main" xmlns="" id="{87B8C7CB-0E49-44BE-99F8-61D8C4CEFEAE}"/>
              </a:ext>
            </a:extLst>
          </p:cNvPr>
          <p:cNvSpPr>
            <a:spLocks noGrp="1"/>
          </p:cNvSpPr>
          <p:nvPr>
            <p:ph idx="1"/>
          </p:nvPr>
        </p:nvSpPr>
        <p:spPr>
          <a:xfrm>
            <a:off x="-3691" y="1603647"/>
            <a:ext cx="9001000" cy="4525963"/>
          </a:xfrm>
        </p:spPr>
        <p:txBody>
          <a:bodyPr>
            <a:normAutofit fontScale="92500" lnSpcReduction="10000"/>
          </a:bodyPr>
          <a:lstStyle/>
          <a:p>
            <a:r>
              <a:rPr lang="en-ZA" b="0" i="0" dirty="0">
                <a:solidFill>
                  <a:schemeClr val="tx1"/>
                </a:solidFill>
              </a:rPr>
              <a:t>Inadequacy of funding remained one of the major challenges facing the OHSC. </a:t>
            </a:r>
          </a:p>
          <a:p>
            <a:r>
              <a:rPr lang="en-ZA" b="0" i="0" dirty="0">
                <a:solidFill>
                  <a:schemeClr val="tx1"/>
                </a:solidFill>
              </a:rPr>
              <a:t>Following the promulgation of the norms and standards and increased visibility of the OHSC, it is envisaged that the volume of work will continue to increase.</a:t>
            </a:r>
          </a:p>
          <a:p>
            <a:r>
              <a:rPr lang="en-ZA" b="0" i="0" dirty="0">
                <a:solidFill>
                  <a:schemeClr val="tx1"/>
                </a:solidFill>
              </a:rPr>
              <a:t>This requires corresponding financial resources to keep pace with the increase in the volume of activities. </a:t>
            </a:r>
          </a:p>
          <a:p>
            <a:r>
              <a:rPr lang="en-ZA" b="0" i="0" dirty="0">
                <a:solidFill>
                  <a:schemeClr val="tx1"/>
                </a:solidFill>
              </a:rPr>
              <a:t>Fully developed information systems require additional funding</a:t>
            </a:r>
          </a:p>
          <a:p>
            <a:r>
              <a:rPr lang="en-ZA" b="0" i="0" dirty="0">
                <a:solidFill>
                  <a:schemeClr val="tx1"/>
                </a:solidFill>
              </a:rPr>
              <a:t>Feasibility for the generation of revenue from services rendered will be considered.</a:t>
            </a:r>
          </a:p>
          <a:p>
            <a:pPr algn="just"/>
            <a:endParaRPr lang="en-ZA" sz="2000" b="0" i="0" dirty="0">
              <a:solidFill>
                <a:schemeClr val="tx1"/>
              </a:solidFill>
            </a:endParaRPr>
          </a:p>
        </p:txBody>
      </p:sp>
      <p:sp>
        <p:nvSpPr>
          <p:cNvPr id="4" name="Slide Number Placeholder 3">
            <a:extLst>
              <a:ext uri="{FF2B5EF4-FFF2-40B4-BE49-F238E27FC236}">
                <a16:creationId xmlns:a16="http://schemas.microsoft.com/office/drawing/2014/main" xmlns="" id="{C0370979-F918-4A91-BB10-9C7F95439D07}"/>
              </a:ext>
            </a:extLst>
          </p:cNvPr>
          <p:cNvSpPr>
            <a:spLocks noGrp="1"/>
          </p:cNvSpPr>
          <p:nvPr>
            <p:ph type="sldNum" sz="quarter" idx="12"/>
          </p:nvPr>
        </p:nvSpPr>
        <p:spPr/>
        <p:txBody>
          <a:bodyPr/>
          <a:lstStyle/>
          <a:p>
            <a:fld id="{325710BE-D26F-584D-A6A0-87C40D6CAC17}" type="slidenum">
              <a:rPr lang="en-US" smtClean="0"/>
              <a:pPr/>
              <a:t>14</a:t>
            </a:fld>
            <a:endParaRPr lang="en-US" dirty="0"/>
          </a:p>
        </p:txBody>
      </p:sp>
    </p:spTree>
    <p:extLst>
      <p:ext uri="{BB962C8B-B14F-4D97-AF65-F5344CB8AC3E}">
        <p14:creationId xmlns:p14="http://schemas.microsoft.com/office/powerpoint/2010/main" xmlns="" val="138612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E6239-2DD3-465D-A102-E85D3621FE82}"/>
              </a:ext>
            </a:extLst>
          </p:cNvPr>
          <p:cNvSpPr>
            <a:spLocks noGrp="1"/>
          </p:cNvSpPr>
          <p:nvPr>
            <p:ph type="title"/>
          </p:nvPr>
        </p:nvSpPr>
        <p:spPr>
          <a:xfrm>
            <a:off x="107504" y="548680"/>
            <a:ext cx="8928992" cy="5040560"/>
          </a:xfrm>
        </p:spPr>
        <p:txBody>
          <a:bodyPr>
            <a:normAutofit/>
          </a:bodyPr>
          <a:lstStyle/>
          <a:p>
            <a:pPr algn="l"/>
            <a:r>
              <a:rPr lang="en-ZA" sz="2600" b="0" i="0" dirty="0">
                <a:solidFill>
                  <a:schemeClr val="tx1"/>
                </a:solidFill>
              </a:rPr>
              <a:t/>
            </a:r>
            <a:br>
              <a:rPr lang="en-ZA" sz="2600" b="0" i="0" dirty="0">
                <a:solidFill>
                  <a:schemeClr val="tx1"/>
                </a:solidFill>
              </a:rPr>
            </a:br>
            <a:r>
              <a:rPr lang="en-ZA" sz="2600" b="0" i="0" dirty="0">
                <a:solidFill>
                  <a:schemeClr val="tx1"/>
                </a:solidFill>
              </a:rPr>
              <a:t/>
            </a:r>
            <a:br>
              <a:rPr lang="en-ZA" sz="2600" b="0" i="0" dirty="0">
                <a:solidFill>
                  <a:schemeClr val="tx1"/>
                </a:solidFill>
              </a:rPr>
            </a:br>
            <a:r>
              <a:rPr lang="en-ZA" sz="2600" b="0" i="0" dirty="0">
                <a:solidFill>
                  <a:schemeClr val="tx1"/>
                </a:solidFill>
              </a:rPr>
              <a:t/>
            </a:r>
            <a:br>
              <a:rPr lang="en-ZA" sz="2600" b="0" i="0" dirty="0">
                <a:solidFill>
                  <a:schemeClr val="tx1"/>
                </a:solidFill>
              </a:rPr>
            </a:br>
            <a:r>
              <a:rPr lang="en-ZA" sz="2900" b="0" i="0" dirty="0">
                <a:solidFill>
                  <a:schemeClr val="tx1"/>
                </a:solidFill>
              </a:rPr>
              <a:t>The purpose is to manage the inspection of health establishments in order to assess compliance with National Health System’s norms and standards as prescribed by the Minister, certify health establishments as compliant or non-compliant with prescribed norms and standards, and take enforcement action against non-compliant health establishments.</a:t>
            </a:r>
            <a:endParaRPr lang="en-ZA" sz="2900" i="0" dirty="0">
              <a:solidFill>
                <a:schemeClr val="tx1"/>
              </a:solidFill>
            </a:endParaRPr>
          </a:p>
        </p:txBody>
      </p:sp>
      <p:sp>
        <p:nvSpPr>
          <p:cNvPr id="4" name="Slide Number Placeholder 3">
            <a:extLst>
              <a:ext uri="{FF2B5EF4-FFF2-40B4-BE49-F238E27FC236}">
                <a16:creationId xmlns:a16="http://schemas.microsoft.com/office/drawing/2014/main" xmlns="" id="{5DC5A2B9-81A2-4853-9220-7DB8BBFB4979}"/>
              </a:ext>
            </a:extLst>
          </p:cNvPr>
          <p:cNvSpPr>
            <a:spLocks noGrp="1"/>
          </p:cNvSpPr>
          <p:nvPr>
            <p:ph type="sldNum" sz="quarter" idx="12"/>
          </p:nvPr>
        </p:nvSpPr>
        <p:spPr/>
        <p:txBody>
          <a:bodyPr/>
          <a:lstStyle/>
          <a:p>
            <a:fld id="{325710BE-D26F-584D-A6A0-87C40D6CAC17}" type="slidenum">
              <a:rPr lang="en-US" smtClean="0"/>
              <a:pPr/>
              <a:t>15</a:t>
            </a:fld>
            <a:endParaRPr lang="en-US" dirty="0"/>
          </a:p>
        </p:txBody>
      </p:sp>
      <p:sp>
        <p:nvSpPr>
          <p:cNvPr id="3" name="Rectangle 2">
            <a:extLst>
              <a:ext uri="{FF2B5EF4-FFF2-40B4-BE49-F238E27FC236}">
                <a16:creationId xmlns:a16="http://schemas.microsoft.com/office/drawing/2014/main" xmlns="" id="{E15BD4F7-8443-43CC-86BA-66F29C60F3BA}"/>
              </a:ext>
            </a:extLst>
          </p:cNvPr>
          <p:cNvSpPr/>
          <p:nvPr/>
        </p:nvSpPr>
        <p:spPr>
          <a:xfrm>
            <a:off x="662118" y="260648"/>
            <a:ext cx="8100392" cy="1200329"/>
          </a:xfrm>
          <a:prstGeom prst="rect">
            <a:avLst/>
          </a:prstGeom>
        </p:spPr>
        <p:txBody>
          <a:bodyPr wrap="square">
            <a:spAutoFit/>
          </a:bodyPr>
          <a:lstStyle/>
          <a:p>
            <a:r>
              <a:rPr lang="en-ZA" sz="3600" b="1" dirty="0">
                <a:solidFill>
                  <a:srgbClr val="C00000"/>
                </a:solidFill>
                <a:latin typeface="Arial" panose="020B0604020202020204" pitchFamily="34" charset="0"/>
                <a:cs typeface="Arial" panose="020B0604020202020204" pitchFamily="34" charset="0"/>
              </a:rPr>
              <a:t>PROGR. 2: Compliance Inspection, Certification and Enforcement</a:t>
            </a:r>
          </a:p>
        </p:txBody>
      </p:sp>
    </p:spTree>
    <p:extLst>
      <p:ext uri="{BB962C8B-B14F-4D97-AF65-F5344CB8AC3E}">
        <p14:creationId xmlns:p14="http://schemas.microsoft.com/office/powerpoint/2010/main" xmlns="" val="102504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C98F7-C714-4CE1-8195-D63A3EDD3F37}"/>
              </a:ext>
            </a:extLst>
          </p:cNvPr>
          <p:cNvSpPr>
            <a:spLocks noGrp="1"/>
          </p:cNvSpPr>
          <p:nvPr>
            <p:ph type="title"/>
          </p:nvPr>
        </p:nvSpPr>
        <p:spPr>
          <a:xfrm>
            <a:off x="35496" y="274638"/>
            <a:ext cx="9108504" cy="1143000"/>
          </a:xfrm>
        </p:spPr>
        <p:txBody>
          <a:bodyPr>
            <a:normAutofit/>
          </a:bodyPr>
          <a:lstStyle/>
          <a:p>
            <a:r>
              <a:rPr lang="en-ZA" i="0" dirty="0"/>
              <a:t>PERFORMANCE AGAINST OBJECTIVES</a:t>
            </a:r>
          </a:p>
        </p:txBody>
      </p:sp>
      <p:sp>
        <p:nvSpPr>
          <p:cNvPr id="4" name="Slide Number Placeholder 3">
            <a:extLst>
              <a:ext uri="{FF2B5EF4-FFF2-40B4-BE49-F238E27FC236}">
                <a16:creationId xmlns:a16="http://schemas.microsoft.com/office/drawing/2014/main" xmlns="" id="{888F10E7-A98F-4B3E-9D40-4B897123B005}"/>
              </a:ext>
            </a:extLst>
          </p:cNvPr>
          <p:cNvSpPr>
            <a:spLocks noGrp="1"/>
          </p:cNvSpPr>
          <p:nvPr>
            <p:ph type="sldNum" sz="quarter" idx="12"/>
          </p:nvPr>
        </p:nvSpPr>
        <p:spPr/>
        <p:txBody>
          <a:bodyPr/>
          <a:lstStyle/>
          <a:p>
            <a:fld id="{325710BE-D26F-584D-A6A0-87C40D6CAC17}" type="slidenum">
              <a:rPr lang="en-US" smtClean="0"/>
              <a:pPr/>
              <a:t>16</a:t>
            </a:fld>
            <a:endParaRPr lang="en-US" dirty="0"/>
          </a:p>
        </p:txBody>
      </p:sp>
      <p:pic>
        <p:nvPicPr>
          <p:cNvPr id="8" name="Content Placeholder 7">
            <a:extLst>
              <a:ext uri="{FF2B5EF4-FFF2-40B4-BE49-F238E27FC236}">
                <a16:creationId xmlns:a16="http://schemas.microsoft.com/office/drawing/2014/main" xmlns="" id="{A037A4C2-AB02-402A-8359-C0583BF2E858}"/>
              </a:ext>
            </a:extLst>
          </p:cNvPr>
          <p:cNvPicPr>
            <a:picLocks noGrp="1" noChangeAspect="1"/>
          </p:cNvPicPr>
          <p:nvPr>
            <p:ph idx="1"/>
          </p:nvPr>
        </p:nvPicPr>
        <p:blipFill>
          <a:blip r:embed="rId2"/>
          <a:stretch>
            <a:fillRect/>
          </a:stretch>
        </p:blipFill>
        <p:spPr>
          <a:xfrm>
            <a:off x="0" y="1268760"/>
            <a:ext cx="9073008" cy="4968546"/>
          </a:xfrm>
          <a:prstGeom prst="rect">
            <a:avLst/>
          </a:prstGeom>
        </p:spPr>
      </p:pic>
    </p:spTree>
    <p:extLst>
      <p:ext uri="{BB962C8B-B14F-4D97-AF65-F5344CB8AC3E}">
        <p14:creationId xmlns:p14="http://schemas.microsoft.com/office/powerpoint/2010/main" xmlns="" val="8495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ED723-D853-4779-9EDD-66B7B4044A0C}"/>
              </a:ext>
            </a:extLst>
          </p:cNvPr>
          <p:cNvSpPr>
            <a:spLocks noGrp="1"/>
          </p:cNvSpPr>
          <p:nvPr>
            <p:ph type="title"/>
          </p:nvPr>
        </p:nvSpPr>
        <p:spPr/>
        <p:txBody>
          <a:bodyPr>
            <a:normAutofit fontScale="90000"/>
          </a:bodyPr>
          <a:lstStyle/>
          <a:p>
            <a:r>
              <a:rPr lang="en-ZA" i="0" dirty="0"/>
              <a:t>PERFORMANCE AGAINST OBJECTIVES..</a:t>
            </a:r>
            <a:r>
              <a:rPr lang="en-ZA" i="0" dirty="0" err="1"/>
              <a:t>Cont</a:t>
            </a:r>
            <a:endParaRPr lang="en-ZA" dirty="0"/>
          </a:p>
        </p:txBody>
      </p:sp>
      <p:sp>
        <p:nvSpPr>
          <p:cNvPr id="3" name="Content Placeholder 2">
            <a:extLst>
              <a:ext uri="{FF2B5EF4-FFF2-40B4-BE49-F238E27FC236}">
                <a16:creationId xmlns:a16="http://schemas.microsoft.com/office/drawing/2014/main" xmlns="" id="{85789DE0-BF14-4AD8-ABB2-4A2DB995DCB6}"/>
              </a:ext>
            </a:extLst>
          </p:cNvPr>
          <p:cNvSpPr>
            <a:spLocks noGrp="1"/>
          </p:cNvSpPr>
          <p:nvPr>
            <p:ph idx="1"/>
          </p:nvPr>
        </p:nvSpPr>
        <p:spPr/>
        <p:txBody>
          <a:bodyPr/>
          <a:lstStyle/>
          <a:p>
            <a:endParaRPr lang="en-ZA" dirty="0"/>
          </a:p>
        </p:txBody>
      </p:sp>
      <p:sp>
        <p:nvSpPr>
          <p:cNvPr id="4" name="Slide Number Placeholder 3">
            <a:extLst>
              <a:ext uri="{FF2B5EF4-FFF2-40B4-BE49-F238E27FC236}">
                <a16:creationId xmlns:a16="http://schemas.microsoft.com/office/drawing/2014/main" xmlns="" id="{CF2E62F6-70F1-4307-A653-48EB68415434}"/>
              </a:ext>
            </a:extLst>
          </p:cNvPr>
          <p:cNvSpPr>
            <a:spLocks noGrp="1"/>
          </p:cNvSpPr>
          <p:nvPr>
            <p:ph type="sldNum" sz="quarter" idx="12"/>
          </p:nvPr>
        </p:nvSpPr>
        <p:spPr/>
        <p:txBody>
          <a:bodyPr/>
          <a:lstStyle/>
          <a:p>
            <a:fld id="{325710BE-D26F-584D-A6A0-87C40D6CAC17}" type="slidenum">
              <a:rPr lang="en-US" smtClean="0"/>
              <a:pPr/>
              <a:t>17</a:t>
            </a:fld>
            <a:endParaRPr lang="en-US" dirty="0"/>
          </a:p>
        </p:txBody>
      </p:sp>
      <p:pic>
        <p:nvPicPr>
          <p:cNvPr id="6" name="Picture 5">
            <a:extLst>
              <a:ext uri="{FF2B5EF4-FFF2-40B4-BE49-F238E27FC236}">
                <a16:creationId xmlns:a16="http://schemas.microsoft.com/office/drawing/2014/main" xmlns="" id="{6A048E5C-2BE5-465D-A5D7-A5C453565585}"/>
              </a:ext>
            </a:extLst>
          </p:cNvPr>
          <p:cNvPicPr>
            <a:picLocks noChangeAspect="1"/>
          </p:cNvPicPr>
          <p:nvPr/>
        </p:nvPicPr>
        <p:blipFill>
          <a:blip r:embed="rId2"/>
          <a:stretch>
            <a:fillRect/>
          </a:stretch>
        </p:blipFill>
        <p:spPr>
          <a:xfrm>
            <a:off x="0" y="1417638"/>
            <a:ext cx="9144000" cy="4824000"/>
          </a:xfrm>
          <a:prstGeom prst="rect">
            <a:avLst/>
          </a:prstGeom>
        </p:spPr>
      </p:pic>
    </p:spTree>
    <p:extLst>
      <p:ext uri="{BB962C8B-B14F-4D97-AF65-F5344CB8AC3E}">
        <p14:creationId xmlns:p14="http://schemas.microsoft.com/office/powerpoint/2010/main" xmlns="" val="43029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ED723-D853-4779-9EDD-66B7B4044A0C}"/>
              </a:ext>
            </a:extLst>
          </p:cNvPr>
          <p:cNvSpPr>
            <a:spLocks noGrp="1"/>
          </p:cNvSpPr>
          <p:nvPr>
            <p:ph type="title"/>
          </p:nvPr>
        </p:nvSpPr>
        <p:spPr/>
        <p:txBody>
          <a:bodyPr>
            <a:normAutofit fontScale="90000"/>
          </a:bodyPr>
          <a:lstStyle/>
          <a:p>
            <a:r>
              <a:rPr lang="en-ZA" i="0" dirty="0"/>
              <a:t>PERFORMANCE AGAINST OBJECTIVES..</a:t>
            </a:r>
            <a:r>
              <a:rPr lang="en-ZA" i="0" dirty="0" err="1"/>
              <a:t>Cont</a:t>
            </a:r>
            <a:endParaRPr lang="en-ZA" dirty="0"/>
          </a:p>
        </p:txBody>
      </p:sp>
      <p:sp>
        <p:nvSpPr>
          <p:cNvPr id="3" name="Content Placeholder 2">
            <a:extLst>
              <a:ext uri="{FF2B5EF4-FFF2-40B4-BE49-F238E27FC236}">
                <a16:creationId xmlns:a16="http://schemas.microsoft.com/office/drawing/2014/main" xmlns="" id="{85789DE0-BF14-4AD8-ABB2-4A2DB995DCB6}"/>
              </a:ext>
            </a:extLst>
          </p:cNvPr>
          <p:cNvSpPr>
            <a:spLocks noGrp="1"/>
          </p:cNvSpPr>
          <p:nvPr>
            <p:ph idx="1"/>
          </p:nvPr>
        </p:nvSpPr>
        <p:spPr/>
        <p:txBody>
          <a:bodyPr/>
          <a:lstStyle/>
          <a:p>
            <a:endParaRPr lang="en-ZA" dirty="0"/>
          </a:p>
        </p:txBody>
      </p:sp>
      <p:sp>
        <p:nvSpPr>
          <p:cNvPr id="4" name="Slide Number Placeholder 3">
            <a:extLst>
              <a:ext uri="{FF2B5EF4-FFF2-40B4-BE49-F238E27FC236}">
                <a16:creationId xmlns:a16="http://schemas.microsoft.com/office/drawing/2014/main" xmlns="" id="{CF2E62F6-70F1-4307-A653-48EB68415434}"/>
              </a:ext>
            </a:extLst>
          </p:cNvPr>
          <p:cNvSpPr>
            <a:spLocks noGrp="1"/>
          </p:cNvSpPr>
          <p:nvPr>
            <p:ph type="sldNum" sz="quarter" idx="12"/>
          </p:nvPr>
        </p:nvSpPr>
        <p:spPr/>
        <p:txBody>
          <a:bodyPr/>
          <a:lstStyle/>
          <a:p>
            <a:fld id="{325710BE-D26F-584D-A6A0-87C40D6CAC17}" type="slidenum">
              <a:rPr lang="en-US" smtClean="0"/>
              <a:pPr/>
              <a:t>18</a:t>
            </a:fld>
            <a:endParaRPr lang="en-US" dirty="0"/>
          </a:p>
        </p:txBody>
      </p:sp>
      <p:pic>
        <p:nvPicPr>
          <p:cNvPr id="5" name="Picture 4">
            <a:extLst>
              <a:ext uri="{FF2B5EF4-FFF2-40B4-BE49-F238E27FC236}">
                <a16:creationId xmlns:a16="http://schemas.microsoft.com/office/drawing/2014/main" xmlns="" id="{B457AF5D-2B28-49E1-A4A9-BC0352FC7C35}"/>
              </a:ext>
            </a:extLst>
          </p:cNvPr>
          <p:cNvPicPr>
            <a:picLocks noChangeAspect="1"/>
          </p:cNvPicPr>
          <p:nvPr/>
        </p:nvPicPr>
        <p:blipFill>
          <a:blip r:embed="rId2"/>
          <a:stretch>
            <a:fillRect/>
          </a:stretch>
        </p:blipFill>
        <p:spPr>
          <a:xfrm>
            <a:off x="0" y="1417638"/>
            <a:ext cx="9144000" cy="4708525"/>
          </a:xfrm>
          <a:prstGeom prst="rect">
            <a:avLst/>
          </a:prstGeom>
        </p:spPr>
      </p:pic>
    </p:spTree>
    <p:extLst>
      <p:ext uri="{BB962C8B-B14F-4D97-AF65-F5344CB8AC3E}">
        <p14:creationId xmlns:p14="http://schemas.microsoft.com/office/powerpoint/2010/main" xmlns="" val="123679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EBCBC-37E0-40DB-ABA0-005FD87DEB7A}"/>
              </a:ext>
            </a:extLst>
          </p:cNvPr>
          <p:cNvSpPr>
            <a:spLocks noGrp="1"/>
          </p:cNvSpPr>
          <p:nvPr>
            <p:ph type="title"/>
          </p:nvPr>
        </p:nvSpPr>
        <p:spPr/>
        <p:txBody>
          <a:bodyPr/>
          <a:lstStyle/>
          <a:p>
            <a:r>
              <a:rPr lang="en-US" i="0" dirty="0"/>
              <a:t>Purpose</a:t>
            </a:r>
            <a:endParaRPr lang="en-ZA" i="0" dirty="0"/>
          </a:p>
        </p:txBody>
      </p:sp>
      <p:sp>
        <p:nvSpPr>
          <p:cNvPr id="3" name="Content Placeholder 2">
            <a:extLst>
              <a:ext uri="{FF2B5EF4-FFF2-40B4-BE49-F238E27FC236}">
                <a16:creationId xmlns:a16="http://schemas.microsoft.com/office/drawing/2014/main" xmlns="" id="{0FEF9876-1633-4FF7-AC58-7A0EBA54DE69}"/>
              </a:ext>
            </a:extLst>
          </p:cNvPr>
          <p:cNvSpPr>
            <a:spLocks noGrp="1"/>
          </p:cNvSpPr>
          <p:nvPr>
            <p:ph idx="1"/>
          </p:nvPr>
        </p:nvSpPr>
        <p:spPr/>
        <p:txBody>
          <a:bodyPr/>
          <a:lstStyle/>
          <a:p>
            <a:r>
              <a:rPr lang="en-US" i="0" dirty="0"/>
              <a:t>The purpose of the presentation is to</a:t>
            </a:r>
            <a:r>
              <a:rPr lang="en-US" dirty="0"/>
              <a:t>:</a:t>
            </a:r>
          </a:p>
          <a:p>
            <a:pPr lvl="1"/>
            <a:r>
              <a:rPr lang="en-US" dirty="0"/>
              <a:t>Outline performance progress with regard to the 2018/19 annual performance plan</a:t>
            </a:r>
          </a:p>
          <a:p>
            <a:pPr lvl="1"/>
            <a:r>
              <a:rPr lang="en-US" dirty="0"/>
              <a:t>Outline the 2018/19 financial performance</a:t>
            </a:r>
          </a:p>
          <a:p>
            <a:pPr lvl="1"/>
            <a:r>
              <a:rPr lang="en-US" dirty="0"/>
              <a:t>Indicate some of the constraints faced by the OHSC</a:t>
            </a:r>
            <a:endParaRPr lang="en-ZA" dirty="0"/>
          </a:p>
        </p:txBody>
      </p:sp>
      <p:sp>
        <p:nvSpPr>
          <p:cNvPr id="4" name="Slide Number Placeholder 3">
            <a:extLst>
              <a:ext uri="{FF2B5EF4-FFF2-40B4-BE49-F238E27FC236}">
                <a16:creationId xmlns:a16="http://schemas.microsoft.com/office/drawing/2014/main" xmlns="" id="{A043D976-2FFE-4DE0-BBBF-0778E570C853}"/>
              </a:ext>
            </a:extLst>
          </p:cNvPr>
          <p:cNvSpPr>
            <a:spLocks noGrp="1"/>
          </p:cNvSpPr>
          <p:nvPr>
            <p:ph type="sldNum" sz="quarter" idx="12"/>
          </p:nvPr>
        </p:nvSpPr>
        <p:spPr/>
        <p:txBody>
          <a:bodyPr/>
          <a:lstStyle/>
          <a:p>
            <a:fld id="{325710BE-D26F-584D-A6A0-87C40D6CAC17}" type="slidenum">
              <a:rPr lang="en-US" smtClean="0"/>
              <a:pPr/>
              <a:t>1</a:t>
            </a:fld>
            <a:endParaRPr lang="en-US" dirty="0"/>
          </a:p>
        </p:txBody>
      </p:sp>
    </p:spTree>
    <p:extLst>
      <p:ext uri="{BB962C8B-B14F-4D97-AF65-F5344CB8AC3E}">
        <p14:creationId xmlns:p14="http://schemas.microsoft.com/office/powerpoint/2010/main" xmlns="" val="266213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ED723-D853-4779-9EDD-66B7B4044A0C}"/>
              </a:ext>
            </a:extLst>
          </p:cNvPr>
          <p:cNvSpPr>
            <a:spLocks noGrp="1"/>
          </p:cNvSpPr>
          <p:nvPr>
            <p:ph type="title"/>
          </p:nvPr>
        </p:nvSpPr>
        <p:spPr/>
        <p:txBody>
          <a:bodyPr>
            <a:normAutofit fontScale="90000"/>
          </a:bodyPr>
          <a:lstStyle/>
          <a:p>
            <a:r>
              <a:rPr lang="en-ZA" i="0" dirty="0"/>
              <a:t>PERFORMANCE AGAINST OBJECTIVES..</a:t>
            </a:r>
            <a:r>
              <a:rPr lang="en-ZA" i="0" dirty="0" err="1"/>
              <a:t>Cont</a:t>
            </a:r>
            <a:endParaRPr lang="en-ZA" dirty="0"/>
          </a:p>
        </p:txBody>
      </p:sp>
      <p:pic>
        <p:nvPicPr>
          <p:cNvPr id="6" name="Content Placeholder 5">
            <a:extLst>
              <a:ext uri="{FF2B5EF4-FFF2-40B4-BE49-F238E27FC236}">
                <a16:creationId xmlns:a16="http://schemas.microsoft.com/office/drawing/2014/main" xmlns="" id="{4D1D3B8F-118F-4873-9791-FBFBCABE9EDC}"/>
              </a:ext>
            </a:extLst>
          </p:cNvPr>
          <p:cNvPicPr>
            <a:picLocks noGrp="1" noChangeAspect="1"/>
          </p:cNvPicPr>
          <p:nvPr>
            <p:ph idx="1"/>
          </p:nvPr>
        </p:nvPicPr>
        <p:blipFill>
          <a:blip r:embed="rId2"/>
          <a:stretch>
            <a:fillRect/>
          </a:stretch>
        </p:blipFill>
        <p:spPr>
          <a:xfrm>
            <a:off x="0" y="1534486"/>
            <a:ext cx="9108000" cy="2352508"/>
          </a:xfrm>
          <a:prstGeom prst="rect">
            <a:avLst/>
          </a:prstGeom>
        </p:spPr>
      </p:pic>
      <p:sp>
        <p:nvSpPr>
          <p:cNvPr id="4" name="Slide Number Placeholder 3">
            <a:extLst>
              <a:ext uri="{FF2B5EF4-FFF2-40B4-BE49-F238E27FC236}">
                <a16:creationId xmlns:a16="http://schemas.microsoft.com/office/drawing/2014/main" xmlns="" id="{CF2E62F6-70F1-4307-A653-48EB68415434}"/>
              </a:ext>
            </a:extLst>
          </p:cNvPr>
          <p:cNvSpPr>
            <a:spLocks noGrp="1"/>
          </p:cNvSpPr>
          <p:nvPr>
            <p:ph type="sldNum" sz="quarter" idx="12"/>
          </p:nvPr>
        </p:nvSpPr>
        <p:spPr/>
        <p:txBody>
          <a:bodyPr/>
          <a:lstStyle/>
          <a:p>
            <a:fld id="{325710BE-D26F-584D-A6A0-87C40D6CAC17}" type="slidenum">
              <a:rPr lang="en-US" smtClean="0"/>
              <a:pPr/>
              <a:t>19</a:t>
            </a:fld>
            <a:endParaRPr lang="en-US" dirty="0"/>
          </a:p>
        </p:txBody>
      </p:sp>
    </p:spTree>
    <p:extLst>
      <p:ext uri="{BB962C8B-B14F-4D97-AF65-F5344CB8AC3E}">
        <p14:creationId xmlns:p14="http://schemas.microsoft.com/office/powerpoint/2010/main" xmlns="" val="268327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4EE09-B0D6-480F-B59F-00CE4D18B75D}"/>
              </a:ext>
            </a:extLst>
          </p:cNvPr>
          <p:cNvSpPr>
            <a:spLocks noGrp="1"/>
          </p:cNvSpPr>
          <p:nvPr>
            <p:ph type="title"/>
          </p:nvPr>
        </p:nvSpPr>
        <p:spPr>
          <a:xfrm>
            <a:off x="35496" y="274638"/>
            <a:ext cx="9073008" cy="1143000"/>
          </a:xfrm>
        </p:spPr>
        <p:txBody>
          <a:bodyPr>
            <a:normAutofit/>
          </a:bodyPr>
          <a:lstStyle/>
          <a:p>
            <a:r>
              <a:rPr lang="en-ZA" sz="4800" i="0" dirty="0"/>
              <a:t>Inspection Coverage</a:t>
            </a:r>
          </a:p>
        </p:txBody>
      </p:sp>
      <p:sp>
        <p:nvSpPr>
          <p:cNvPr id="4" name="Slide Number Placeholder 3">
            <a:extLst>
              <a:ext uri="{FF2B5EF4-FFF2-40B4-BE49-F238E27FC236}">
                <a16:creationId xmlns:a16="http://schemas.microsoft.com/office/drawing/2014/main" xmlns="" id="{4433B01A-80FC-41E2-AF5C-B804CD5F5C60}"/>
              </a:ext>
            </a:extLst>
          </p:cNvPr>
          <p:cNvSpPr>
            <a:spLocks noGrp="1"/>
          </p:cNvSpPr>
          <p:nvPr>
            <p:ph type="sldNum" sz="quarter" idx="12"/>
          </p:nvPr>
        </p:nvSpPr>
        <p:spPr/>
        <p:txBody>
          <a:bodyPr/>
          <a:lstStyle/>
          <a:p>
            <a:fld id="{325710BE-D26F-584D-A6A0-87C40D6CAC17}" type="slidenum">
              <a:rPr lang="en-US" smtClean="0"/>
              <a:pPr/>
              <a:t>20</a:t>
            </a:fld>
            <a:endParaRPr lang="en-US" dirty="0"/>
          </a:p>
        </p:txBody>
      </p:sp>
      <p:pic>
        <p:nvPicPr>
          <p:cNvPr id="7" name="Picture 6">
            <a:extLst>
              <a:ext uri="{FF2B5EF4-FFF2-40B4-BE49-F238E27FC236}">
                <a16:creationId xmlns:a16="http://schemas.microsoft.com/office/drawing/2014/main" xmlns="" id="{EF17FBFC-5120-4C1F-A3B1-A3CC0E6C86DC}"/>
              </a:ext>
            </a:extLst>
          </p:cNvPr>
          <p:cNvPicPr>
            <a:picLocks noChangeAspect="1"/>
          </p:cNvPicPr>
          <p:nvPr/>
        </p:nvPicPr>
        <p:blipFill>
          <a:blip r:embed="rId2"/>
          <a:stretch>
            <a:fillRect/>
          </a:stretch>
        </p:blipFill>
        <p:spPr>
          <a:xfrm>
            <a:off x="121079" y="1417638"/>
            <a:ext cx="8901842" cy="4500000"/>
          </a:xfrm>
          <a:prstGeom prst="rect">
            <a:avLst/>
          </a:prstGeom>
        </p:spPr>
      </p:pic>
    </p:spTree>
    <p:extLst>
      <p:ext uri="{BB962C8B-B14F-4D97-AF65-F5344CB8AC3E}">
        <p14:creationId xmlns:p14="http://schemas.microsoft.com/office/powerpoint/2010/main" xmlns="" val="285522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AD13D-DA8B-4A98-B5B1-4407AF8DFD63}"/>
              </a:ext>
            </a:extLst>
          </p:cNvPr>
          <p:cNvSpPr>
            <a:spLocks noGrp="1"/>
          </p:cNvSpPr>
          <p:nvPr>
            <p:ph type="title"/>
          </p:nvPr>
        </p:nvSpPr>
        <p:spPr>
          <a:xfrm>
            <a:off x="0" y="274638"/>
            <a:ext cx="9144000" cy="1143000"/>
          </a:xfrm>
        </p:spPr>
        <p:txBody>
          <a:bodyPr>
            <a:normAutofit/>
          </a:bodyPr>
          <a:lstStyle/>
          <a:p>
            <a:r>
              <a:rPr lang="en-ZA" i="0" dirty="0"/>
              <a:t>Healthcare Risk Management Audits</a:t>
            </a:r>
          </a:p>
        </p:txBody>
      </p:sp>
      <p:pic>
        <p:nvPicPr>
          <p:cNvPr id="5" name="Content Placeholder 4">
            <a:extLst>
              <a:ext uri="{FF2B5EF4-FFF2-40B4-BE49-F238E27FC236}">
                <a16:creationId xmlns:a16="http://schemas.microsoft.com/office/drawing/2014/main" xmlns="" id="{32C89019-DD04-46D7-957C-F4E551261BC4}"/>
              </a:ext>
            </a:extLst>
          </p:cNvPr>
          <p:cNvPicPr>
            <a:picLocks noGrp="1" noChangeAspect="1"/>
          </p:cNvPicPr>
          <p:nvPr>
            <p:ph idx="1"/>
          </p:nvPr>
        </p:nvPicPr>
        <p:blipFill>
          <a:blip r:embed="rId2"/>
          <a:stretch>
            <a:fillRect/>
          </a:stretch>
        </p:blipFill>
        <p:spPr>
          <a:xfrm>
            <a:off x="8711" y="1417638"/>
            <a:ext cx="9180512" cy="4747666"/>
          </a:xfrm>
          <a:prstGeom prst="rect">
            <a:avLst/>
          </a:prstGeom>
        </p:spPr>
      </p:pic>
      <p:sp>
        <p:nvSpPr>
          <p:cNvPr id="4" name="Slide Number Placeholder 3">
            <a:extLst>
              <a:ext uri="{FF2B5EF4-FFF2-40B4-BE49-F238E27FC236}">
                <a16:creationId xmlns:a16="http://schemas.microsoft.com/office/drawing/2014/main" xmlns="" id="{CAAB8238-290A-4B4A-9829-53E45E5B3213}"/>
              </a:ext>
            </a:extLst>
          </p:cNvPr>
          <p:cNvSpPr>
            <a:spLocks noGrp="1"/>
          </p:cNvSpPr>
          <p:nvPr>
            <p:ph type="sldNum" sz="quarter" idx="12"/>
          </p:nvPr>
        </p:nvSpPr>
        <p:spPr/>
        <p:txBody>
          <a:bodyPr/>
          <a:lstStyle/>
          <a:p>
            <a:fld id="{325710BE-D26F-584D-A6A0-87C40D6CAC17}" type="slidenum">
              <a:rPr lang="en-US" smtClean="0"/>
              <a:pPr/>
              <a:t>21</a:t>
            </a:fld>
            <a:endParaRPr lang="en-US" dirty="0"/>
          </a:p>
        </p:txBody>
      </p:sp>
    </p:spTree>
    <p:extLst>
      <p:ext uri="{BB962C8B-B14F-4D97-AF65-F5344CB8AC3E}">
        <p14:creationId xmlns:p14="http://schemas.microsoft.com/office/powerpoint/2010/main" xmlns="" val="412704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3912C-F2CA-489E-A338-B03A2EA0E830}"/>
              </a:ext>
            </a:extLst>
          </p:cNvPr>
          <p:cNvSpPr>
            <a:spLocks noGrp="1"/>
          </p:cNvSpPr>
          <p:nvPr>
            <p:ph type="title"/>
          </p:nvPr>
        </p:nvSpPr>
        <p:spPr>
          <a:xfrm>
            <a:off x="0" y="274638"/>
            <a:ext cx="9144000" cy="1143000"/>
          </a:xfrm>
        </p:spPr>
        <p:txBody>
          <a:bodyPr>
            <a:normAutofit/>
          </a:bodyPr>
          <a:lstStyle/>
          <a:p>
            <a:r>
              <a:rPr lang="en-ZA" sz="4400" i="0" dirty="0"/>
              <a:t>Highlights to Note</a:t>
            </a:r>
          </a:p>
        </p:txBody>
      </p:sp>
      <p:sp>
        <p:nvSpPr>
          <p:cNvPr id="3" name="Content Placeholder 2">
            <a:extLst>
              <a:ext uri="{FF2B5EF4-FFF2-40B4-BE49-F238E27FC236}">
                <a16:creationId xmlns:a16="http://schemas.microsoft.com/office/drawing/2014/main" xmlns="" id="{6154C290-21F8-404A-9932-552D5FCA09EA}"/>
              </a:ext>
            </a:extLst>
          </p:cNvPr>
          <p:cNvSpPr>
            <a:spLocks noGrp="1"/>
          </p:cNvSpPr>
          <p:nvPr>
            <p:ph idx="1"/>
          </p:nvPr>
        </p:nvSpPr>
        <p:spPr>
          <a:xfrm>
            <a:off x="0" y="1600200"/>
            <a:ext cx="9144000" cy="4525963"/>
          </a:xfrm>
        </p:spPr>
        <p:txBody>
          <a:bodyPr>
            <a:normAutofit fontScale="77500" lnSpcReduction="20000"/>
          </a:bodyPr>
          <a:lstStyle/>
          <a:p>
            <a:r>
              <a:rPr lang="en-ZA" b="0" i="0" dirty="0">
                <a:solidFill>
                  <a:schemeClr val="tx1"/>
                </a:solidFill>
              </a:rPr>
              <a:t>A total of 730 (19%) public sector health establishments were inspected in the 2018/19 financial year. </a:t>
            </a:r>
          </a:p>
          <a:p>
            <a:r>
              <a:rPr lang="en-ZA" b="0" i="0" dirty="0">
                <a:solidFill>
                  <a:schemeClr val="tx1"/>
                </a:solidFill>
              </a:rPr>
              <a:t>The public health establishments inspected were selected clinics, community health centres and hospitals in all nine provinces. </a:t>
            </a:r>
          </a:p>
          <a:p>
            <a:r>
              <a:rPr lang="en-ZA" b="0" i="0" dirty="0">
                <a:solidFill>
                  <a:schemeClr val="tx1"/>
                </a:solidFill>
              </a:rPr>
              <a:t>Inspections were conducted based on the national core standards</a:t>
            </a:r>
          </a:p>
          <a:p>
            <a:r>
              <a:rPr lang="en-ZA" b="0" i="0" dirty="0">
                <a:solidFill>
                  <a:schemeClr val="tx1"/>
                </a:solidFill>
              </a:rPr>
              <a:t>Draft enforcement policy was developed and published for public comments. </a:t>
            </a:r>
          </a:p>
          <a:p>
            <a:r>
              <a:rPr lang="en-ZA" b="0" i="0" dirty="0">
                <a:solidFill>
                  <a:schemeClr val="tx1"/>
                </a:solidFill>
              </a:rPr>
              <a:t>Enforcement policy was also presented to different stakeholders, as well as the Technical Committee of the National Health Council</a:t>
            </a:r>
          </a:p>
          <a:p>
            <a:r>
              <a:rPr lang="en-ZA" b="0" i="0" dirty="0">
                <a:solidFill>
                  <a:schemeClr val="tx1"/>
                </a:solidFill>
              </a:rPr>
              <a:t>Health establishments found to be compliant with the regulations will be certified and provided with a certificate of compliance which will be valid for a period of four years. </a:t>
            </a:r>
          </a:p>
          <a:p>
            <a:pPr marL="0" indent="0">
              <a:buNone/>
            </a:pPr>
            <a:endParaRPr lang="en-ZA" b="0" i="0" dirty="0">
              <a:solidFill>
                <a:schemeClr val="tx1"/>
              </a:solidFill>
            </a:endParaRPr>
          </a:p>
        </p:txBody>
      </p:sp>
      <p:sp>
        <p:nvSpPr>
          <p:cNvPr id="4" name="Slide Number Placeholder 3">
            <a:extLst>
              <a:ext uri="{FF2B5EF4-FFF2-40B4-BE49-F238E27FC236}">
                <a16:creationId xmlns:a16="http://schemas.microsoft.com/office/drawing/2014/main" xmlns="" id="{6967DEA4-B216-45FA-8CB3-BC31B6EB00EC}"/>
              </a:ext>
            </a:extLst>
          </p:cNvPr>
          <p:cNvSpPr>
            <a:spLocks noGrp="1"/>
          </p:cNvSpPr>
          <p:nvPr>
            <p:ph type="sldNum" sz="quarter" idx="12"/>
          </p:nvPr>
        </p:nvSpPr>
        <p:spPr/>
        <p:txBody>
          <a:bodyPr/>
          <a:lstStyle/>
          <a:p>
            <a:fld id="{325710BE-D26F-584D-A6A0-87C40D6CAC17}" type="slidenum">
              <a:rPr lang="en-US" smtClean="0"/>
              <a:pPr/>
              <a:t>22</a:t>
            </a:fld>
            <a:endParaRPr lang="en-US" dirty="0"/>
          </a:p>
        </p:txBody>
      </p:sp>
    </p:spTree>
    <p:extLst>
      <p:ext uri="{BB962C8B-B14F-4D97-AF65-F5344CB8AC3E}">
        <p14:creationId xmlns:p14="http://schemas.microsoft.com/office/powerpoint/2010/main" xmlns="" val="118473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5D351-E700-415D-96EF-C5EE168B804D}"/>
              </a:ext>
            </a:extLst>
          </p:cNvPr>
          <p:cNvSpPr>
            <a:spLocks noGrp="1"/>
          </p:cNvSpPr>
          <p:nvPr>
            <p:ph type="title"/>
          </p:nvPr>
        </p:nvSpPr>
        <p:spPr>
          <a:xfrm>
            <a:off x="0" y="274638"/>
            <a:ext cx="9144000" cy="1143000"/>
          </a:xfrm>
        </p:spPr>
        <p:txBody>
          <a:bodyPr>
            <a:normAutofit/>
          </a:bodyPr>
          <a:lstStyle/>
          <a:p>
            <a:r>
              <a:rPr lang="en-ZA" sz="4000" i="0" dirty="0"/>
              <a:t>Challenges</a:t>
            </a:r>
          </a:p>
        </p:txBody>
      </p:sp>
      <p:sp>
        <p:nvSpPr>
          <p:cNvPr id="3" name="Content Placeholder 2">
            <a:extLst>
              <a:ext uri="{FF2B5EF4-FFF2-40B4-BE49-F238E27FC236}">
                <a16:creationId xmlns:a16="http://schemas.microsoft.com/office/drawing/2014/main" xmlns="" id="{4E6D1F6E-0A9E-47C9-A46F-8C69E883EC08}"/>
              </a:ext>
            </a:extLst>
          </p:cNvPr>
          <p:cNvSpPr>
            <a:spLocks noGrp="1"/>
          </p:cNvSpPr>
          <p:nvPr>
            <p:ph idx="1"/>
          </p:nvPr>
        </p:nvSpPr>
        <p:spPr>
          <a:xfrm>
            <a:off x="35496" y="1417638"/>
            <a:ext cx="9073008" cy="4708525"/>
          </a:xfrm>
        </p:spPr>
        <p:txBody>
          <a:bodyPr>
            <a:normAutofit/>
          </a:bodyPr>
          <a:lstStyle/>
          <a:p>
            <a:r>
              <a:rPr lang="en-ZA" b="0" i="0" dirty="0">
                <a:solidFill>
                  <a:schemeClr val="tx1"/>
                </a:solidFill>
              </a:rPr>
              <a:t>Limited number of inspectors to conduct inspections, due to funding constraints</a:t>
            </a:r>
          </a:p>
          <a:p>
            <a:r>
              <a:rPr lang="en-ZA" b="0" i="0" dirty="0">
                <a:solidFill>
                  <a:schemeClr val="tx1"/>
                </a:solidFill>
              </a:rPr>
              <a:t>No inspections were conducted in the private sector, as the regulations became effective in February 2019.</a:t>
            </a:r>
          </a:p>
          <a:p>
            <a:r>
              <a:rPr lang="en-ZA" b="0" i="0" dirty="0">
                <a:solidFill>
                  <a:schemeClr val="tx1"/>
                </a:solidFill>
              </a:rPr>
              <a:t>Similarly, certification and enforcement action could not be effected</a:t>
            </a:r>
          </a:p>
        </p:txBody>
      </p:sp>
      <p:sp>
        <p:nvSpPr>
          <p:cNvPr id="4" name="Slide Number Placeholder 3">
            <a:extLst>
              <a:ext uri="{FF2B5EF4-FFF2-40B4-BE49-F238E27FC236}">
                <a16:creationId xmlns:a16="http://schemas.microsoft.com/office/drawing/2014/main" xmlns="" id="{16E8AF00-9675-4483-A49F-7341D1A6EBA8}"/>
              </a:ext>
            </a:extLst>
          </p:cNvPr>
          <p:cNvSpPr>
            <a:spLocks noGrp="1"/>
          </p:cNvSpPr>
          <p:nvPr>
            <p:ph type="sldNum" sz="quarter" idx="12"/>
          </p:nvPr>
        </p:nvSpPr>
        <p:spPr/>
        <p:txBody>
          <a:bodyPr/>
          <a:lstStyle/>
          <a:p>
            <a:fld id="{325710BE-D26F-584D-A6A0-87C40D6CAC17}" type="slidenum">
              <a:rPr lang="en-US" smtClean="0"/>
              <a:pPr/>
              <a:t>23</a:t>
            </a:fld>
            <a:endParaRPr lang="en-US" dirty="0"/>
          </a:p>
        </p:txBody>
      </p:sp>
    </p:spTree>
    <p:extLst>
      <p:ext uri="{BB962C8B-B14F-4D97-AF65-F5344CB8AC3E}">
        <p14:creationId xmlns:p14="http://schemas.microsoft.com/office/powerpoint/2010/main" xmlns="" val="249897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E6239-2DD3-465D-A102-E85D3621FE82}"/>
              </a:ext>
            </a:extLst>
          </p:cNvPr>
          <p:cNvSpPr>
            <a:spLocks noGrp="1"/>
          </p:cNvSpPr>
          <p:nvPr>
            <p:ph type="title"/>
          </p:nvPr>
        </p:nvSpPr>
        <p:spPr>
          <a:xfrm>
            <a:off x="-33536" y="1556792"/>
            <a:ext cx="9177536" cy="2664296"/>
          </a:xfrm>
        </p:spPr>
        <p:txBody>
          <a:bodyPr>
            <a:normAutofit/>
          </a:bodyPr>
          <a:lstStyle/>
          <a:p>
            <a:pPr algn="l"/>
            <a:r>
              <a:rPr lang="en-ZA" sz="2800" b="0" i="0" dirty="0">
                <a:solidFill>
                  <a:schemeClr val="tx1"/>
                </a:solidFill>
              </a:rPr>
              <a:t>The purpose is to consider, investigate and dispose of complaints relating to the non-compliance with prescribed norms and standards in a procedurally fair, economical and expeditious manner</a:t>
            </a:r>
            <a:r>
              <a:rPr lang="en-ZA" sz="2000" b="0" i="0" dirty="0">
                <a:solidFill>
                  <a:schemeClr val="tx1"/>
                </a:solidFill>
              </a:rPr>
              <a:t>. </a:t>
            </a:r>
            <a:endParaRPr lang="en-ZA" sz="6600" i="0" dirty="0">
              <a:solidFill>
                <a:schemeClr val="tx1"/>
              </a:solidFill>
            </a:endParaRPr>
          </a:p>
        </p:txBody>
      </p:sp>
      <p:sp>
        <p:nvSpPr>
          <p:cNvPr id="4" name="Slide Number Placeholder 3">
            <a:extLst>
              <a:ext uri="{FF2B5EF4-FFF2-40B4-BE49-F238E27FC236}">
                <a16:creationId xmlns:a16="http://schemas.microsoft.com/office/drawing/2014/main" xmlns="" id="{5DC5A2B9-81A2-4853-9220-7DB8BBFB4979}"/>
              </a:ext>
            </a:extLst>
          </p:cNvPr>
          <p:cNvSpPr>
            <a:spLocks noGrp="1"/>
          </p:cNvSpPr>
          <p:nvPr>
            <p:ph type="sldNum" sz="quarter" idx="12"/>
          </p:nvPr>
        </p:nvSpPr>
        <p:spPr/>
        <p:txBody>
          <a:bodyPr/>
          <a:lstStyle/>
          <a:p>
            <a:fld id="{325710BE-D26F-584D-A6A0-87C40D6CAC17}" type="slidenum">
              <a:rPr lang="en-US" smtClean="0"/>
              <a:pPr/>
              <a:t>24</a:t>
            </a:fld>
            <a:endParaRPr lang="en-US" dirty="0"/>
          </a:p>
        </p:txBody>
      </p:sp>
      <p:sp>
        <p:nvSpPr>
          <p:cNvPr id="3" name="Rectangle 2">
            <a:extLst>
              <a:ext uri="{FF2B5EF4-FFF2-40B4-BE49-F238E27FC236}">
                <a16:creationId xmlns:a16="http://schemas.microsoft.com/office/drawing/2014/main" xmlns="" id="{737708A9-A877-4CBE-AD9B-8AF7B7A29288}"/>
              </a:ext>
            </a:extLst>
          </p:cNvPr>
          <p:cNvSpPr/>
          <p:nvPr/>
        </p:nvSpPr>
        <p:spPr>
          <a:xfrm>
            <a:off x="539552" y="260648"/>
            <a:ext cx="8371202" cy="1107996"/>
          </a:xfrm>
          <a:prstGeom prst="rect">
            <a:avLst/>
          </a:prstGeom>
        </p:spPr>
        <p:txBody>
          <a:bodyPr wrap="none">
            <a:spAutoFit/>
          </a:bodyPr>
          <a:lstStyle/>
          <a:p>
            <a:r>
              <a:rPr lang="en-ZA" sz="3600" b="1" dirty="0">
                <a:solidFill>
                  <a:srgbClr val="C00000"/>
                </a:solidFill>
                <a:latin typeface="Arial" panose="020B0604020202020204" pitchFamily="34" charset="0"/>
                <a:cs typeface="Arial" panose="020B0604020202020204" pitchFamily="34" charset="0"/>
              </a:rPr>
              <a:t>PROGR. 3: Complaints Management</a:t>
            </a:r>
            <a:r>
              <a:rPr lang="en-ZA" sz="6600" b="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7438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E74C6-4C8F-4B05-945F-9F07A216A6E4}"/>
              </a:ext>
            </a:extLst>
          </p:cNvPr>
          <p:cNvSpPr>
            <a:spLocks noGrp="1"/>
          </p:cNvSpPr>
          <p:nvPr>
            <p:ph type="title"/>
          </p:nvPr>
        </p:nvSpPr>
        <p:spPr>
          <a:xfrm>
            <a:off x="35496" y="274638"/>
            <a:ext cx="9001000" cy="1143000"/>
          </a:xfrm>
        </p:spPr>
        <p:txBody>
          <a:bodyPr>
            <a:normAutofit/>
          </a:bodyPr>
          <a:lstStyle/>
          <a:p>
            <a:r>
              <a:rPr lang="en-ZA" i="0" dirty="0"/>
              <a:t>Performance Against Objectives</a:t>
            </a:r>
          </a:p>
        </p:txBody>
      </p:sp>
      <p:sp>
        <p:nvSpPr>
          <p:cNvPr id="4" name="Slide Number Placeholder 3">
            <a:extLst>
              <a:ext uri="{FF2B5EF4-FFF2-40B4-BE49-F238E27FC236}">
                <a16:creationId xmlns:a16="http://schemas.microsoft.com/office/drawing/2014/main" xmlns="" id="{FF53F5EE-38DC-42F2-8357-429372C80545}"/>
              </a:ext>
            </a:extLst>
          </p:cNvPr>
          <p:cNvSpPr>
            <a:spLocks noGrp="1"/>
          </p:cNvSpPr>
          <p:nvPr>
            <p:ph type="sldNum" sz="quarter" idx="12"/>
          </p:nvPr>
        </p:nvSpPr>
        <p:spPr/>
        <p:txBody>
          <a:bodyPr/>
          <a:lstStyle/>
          <a:p>
            <a:fld id="{325710BE-D26F-584D-A6A0-87C40D6CAC17}" type="slidenum">
              <a:rPr lang="en-US" smtClean="0"/>
              <a:pPr/>
              <a:t>25</a:t>
            </a:fld>
            <a:endParaRPr lang="en-US" dirty="0"/>
          </a:p>
        </p:txBody>
      </p:sp>
      <p:sp>
        <p:nvSpPr>
          <p:cNvPr id="6" name="Content Placeholder 5">
            <a:extLst>
              <a:ext uri="{FF2B5EF4-FFF2-40B4-BE49-F238E27FC236}">
                <a16:creationId xmlns:a16="http://schemas.microsoft.com/office/drawing/2014/main" xmlns="" id="{99DC6ACD-3C1E-45DE-9CB1-B0E520B5277D}"/>
              </a:ext>
            </a:extLst>
          </p:cNvPr>
          <p:cNvSpPr>
            <a:spLocks noGrp="1"/>
          </p:cNvSpPr>
          <p:nvPr>
            <p:ph idx="1"/>
          </p:nvPr>
        </p:nvSpPr>
        <p:spPr/>
        <p:txBody>
          <a:bodyPr/>
          <a:lstStyle/>
          <a:p>
            <a:endParaRPr lang="en-ZA"/>
          </a:p>
        </p:txBody>
      </p:sp>
      <p:pic>
        <p:nvPicPr>
          <p:cNvPr id="7" name="Picture 6">
            <a:extLst>
              <a:ext uri="{FF2B5EF4-FFF2-40B4-BE49-F238E27FC236}">
                <a16:creationId xmlns:a16="http://schemas.microsoft.com/office/drawing/2014/main" xmlns="" id="{D9BE82A7-FAE9-4C9D-8801-67EC941A13BD}"/>
              </a:ext>
            </a:extLst>
          </p:cNvPr>
          <p:cNvPicPr>
            <a:picLocks noChangeAspect="1"/>
          </p:cNvPicPr>
          <p:nvPr/>
        </p:nvPicPr>
        <p:blipFill>
          <a:blip r:embed="rId2"/>
          <a:stretch>
            <a:fillRect/>
          </a:stretch>
        </p:blipFill>
        <p:spPr>
          <a:xfrm>
            <a:off x="109838" y="1208350"/>
            <a:ext cx="8998666" cy="5148000"/>
          </a:xfrm>
          <a:prstGeom prst="rect">
            <a:avLst/>
          </a:prstGeom>
        </p:spPr>
      </p:pic>
    </p:spTree>
    <p:extLst>
      <p:ext uri="{BB962C8B-B14F-4D97-AF65-F5344CB8AC3E}">
        <p14:creationId xmlns:p14="http://schemas.microsoft.com/office/powerpoint/2010/main" xmlns="" val="3930240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E74C6-4C8F-4B05-945F-9F07A216A6E4}"/>
              </a:ext>
            </a:extLst>
          </p:cNvPr>
          <p:cNvSpPr>
            <a:spLocks noGrp="1"/>
          </p:cNvSpPr>
          <p:nvPr>
            <p:ph type="title"/>
          </p:nvPr>
        </p:nvSpPr>
        <p:spPr>
          <a:xfrm>
            <a:off x="35496" y="274638"/>
            <a:ext cx="9001000" cy="1143000"/>
          </a:xfrm>
        </p:spPr>
        <p:txBody>
          <a:bodyPr>
            <a:normAutofit/>
          </a:bodyPr>
          <a:lstStyle/>
          <a:p>
            <a:r>
              <a:rPr lang="en-ZA" i="0" dirty="0"/>
              <a:t>Performance Against Objectives</a:t>
            </a:r>
          </a:p>
        </p:txBody>
      </p:sp>
      <p:sp>
        <p:nvSpPr>
          <p:cNvPr id="4" name="Slide Number Placeholder 3">
            <a:extLst>
              <a:ext uri="{FF2B5EF4-FFF2-40B4-BE49-F238E27FC236}">
                <a16:creationId xmlns:a16="http://schemas.microsoft.com/office/drawing/2014/main" xmlns="" id="{FF53F5EE-38DC-42F2-8357-429372C80545}"/>
              </a:ext>
            </a:extLst>
          </p:cNvPr>
          <p:cNvSpPr>
            <a:spLocks noGrp="1"/>
          </p:cNvSpPr>
          <p:nvPr>
            <p:ph type="sldNum" sz="quarter" idx="12"/>
          </p:nvPr>
        </p:nvSpPr>
        <p:spPr/>
        <p:txBody>
          <a:bodyPr/>
          <a:lstStyle/>
          <a:p>
            <a:fld id="{325710BE-D26F-584D-A6A0-87C40D6CAC17}" type="slidenum">
              <a:rPr lang="en-US" smtClean="0"/>
              <a:pPr/>
              <a:t>26</a:t>
            </a:fld>
            <a:endParaRPr lang="en-US" dirty="0"/>
          </a:p>
        </p:txBody>
      </p:sp>
      <p:sp>
        <p:nvSpPr>
          <p:cNvPr id="6" name="Content Placeholder 5">
            <a:extLst>
              <a:ext uri="{FF2B5EF4-FFF2-40B4-BE49-F238E27FC236}">
                <a16:creationId xmlns:a16="http://schemas.microsoft.com/office/drawing/2014/main" xmlns="" id="{99DC6ACD-3C1E-45DE-9CB1-B0E520B5277D}"/>
              </a:ext>
            </a:extLst>
          </p:cNvPr>
          <p:cNvSpPr>
            <a:spLocks noGrp="1"/>
          </p:cNvSpPr>
          <p:nvPr>
            <p:ph idx="1"/>
          </p:nvPr>
        </p:nvSpPr>
        <p:spPr/>
        <p:txBody>
          <a:bodyPr/>
          <a:lstStyle/>
          <a:p>
            <a:endParaRPr lang="en-ZA"/>
          </a:p>
        </p:txBody>
      </p:sp>
      <p:pic>
        <p:nvPicPr>
          <p:cNvPr id="3" name="Picture 2">
            <a:extLst>
              <a:ext uri="{FF2B5EF4-FFF2-40B4-BE49-F238E27FC236}">
                <a16:creationId xmlns:a16="http://schemas.microsoft.com/office/drawing/2014/main" xmlns="" id="{2186EFEA-AF3A-416F-BD47-9F0C030381FC}"/>
              </a:ext>
            </a:extLst>
          </p:cNvPr>
          <p:cNvPicPr>
            <a:picLocks noChangeAspect="1"/>
          </p:cNvPicPr>
          <p:nvPr/>
        </p:nvPicPr>
        <p:blipFill>
          <a:blip r:embed="rId2"/>
          <a:stretch>
            <a:fillRect/>
          </a:stretch>
        </p:blipFill>
        <p:spPr>
          <a:xfrm>
            <a:off x="39851" y="1417637"/>
            <a:ext cx="9026698" cy="4680000"/>
          </a:xfrm>
          <a:prstGeom prst="rect">
            <a:avLst/>
          </a:prstGeom>
        </p:spPr>
      </p:pic>
    </p:spTree>
    <p:extLst>
      <p:ext uri="{BB962C8B-B14F-4D97-AF65-F5344CB8AC3E}">
        <p14:creationId xmlns:p14="http://schemas.microsoft.com/office/powerpoint/2010/main" xmlns="" val="139635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5A2D1-4F2D-48E6-A84F-AB009B4C3FD6}"/>
              </a:ext>
            </a:extLst>
          </p:cNvPr>
          <p:cNvSpPr>
            <a:spLocks noGrp="1"/>
          </p:cNvSpPr>
          <p:nvPr>
            <p:ph type="title"/>
          </p:nvPr>
        </p:nvSpPr>
        <p:spPr/>
        <p:txBody>
          <a:bodyPr>
            <a:normAutofit fontScale="90000"/>
          </a:bodyPr>
          <a:lstStyle/>
          <a:p>
            <a:r>
              <a:rPr lang="en-ZA" i="0" dirty="0"/>
              <a:t>Performance Against Objectives..</a:t>
            </a:r>
            <a:r>
              <a:rPr lang="en-ZA" i="0" dirty="0" err="1"/>
              <a:t>Cont</a:t>
            </a:r>
            <a:endParaRPr lang="en-ZA" dirty="0"/>
          </a:p>
        </p:txBody>
      </p:sp>
      <p:sp>
        <p:nvSpPr>
          <p:cNvPr id="4" name="Slide Number Placeholder 3">
            <a:extLst>
              <a:ext uri="{FF2B5EF4-FFF2-40B4-BE49-F238E27FC236}">
                <a16:creationId xmlns:a16="http://schemas.microsoft.com/office/drawing/2014/main" xmlns="" id="{5E2D330C-0CC4-46BA-ACB5-AF15FC433BA1}"/>
              </a:ext>
            </a:extLst>
          </p:cNvPr>
          <p:cNvSpPr>
            <a:spLocks noGrp="1"/>
          </p:cNvSpPr>
          <p:nvPr>
            <p:ph type="sldNum" sz="quarter" idx="12"/>
          </p:nvPr>
        </p:nvSpPr>
        <p:spPr/>
        <p:txBody>
          <a:bodyPr/>
          <a:lstStyle/>
          <a:p>
            <a:fld id="{325710BE-D26F-584D-A6A0-87C40D6CAC17}" type="slidenum">
              <a:rPr lang="en-US" smtClean="0"/>
              <a:pPr/>
              <a:t>27</a:t>
            </a:fld>
            <a:endParaRPr lang="en-US" dirty="0"/>
          </a:p>
        </p:txBody>
      </p:sp>
      <p:pic>
        <p:nvPicPr>
          <p:cNvPr id="7" name="Picture 6">
            <a:extLst>
              <a:ext uri="{FF2B5EF4-FFF2-40B4-BE49-F238E27FC236}">
                <a16:creationId xmlns:a16="http://schemas.microsoft.com/office/drawing/2014/main" xmlns="" id="{F98F6E23-5CD7-4830-AEF0-F809E7230B37}"/>
              </a:ext>
            </a:extLst>
          </p:cNvPr>
          <p:cNvPicPr>
            <a:picLocks noChangeAspect="1"/>
          </p:cNvPicPr>
          <p:nvPr/>
        </p:nvPicPr>
        <p:blipFill>
          <a:blip r:embed="rId2"/>
          <a:stretch>
            <a:fillRect/>
          </a:stretch>
        </p:blipFill>
        <p:spPr>
          <a:xfrm>
            <a:off x="0" y="1417637"/>
            <a:ext cx="9067707" cy="4212000"/>
          </a:xfrm>
          <a:prstGeom prst="rect">
            <a:avLst/>
          </a:prstGeom>
        </p:spPr>
      </p:pic>
    </p:spTree>
    <p:extLst>
      <p:ext uri="{BB962C8B-B14F-4D97-AF65-F5344CB8AC3E}">
        <p14:creationId xmlns:p14="http://schemas.microsoft.com/office/powerpoint/2010/main" xmlns="" val="2268598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87EF6-18D9-47E3-AA76-3A59C5AB6172}"/>
              </a:ext>
            </a:extLst>
          </p:cNvPr>
          <p:cNvSpPr>
            <a:spLocks noGrp="1"/>
          </p:cNvSpPr>
          <p:nvPr>
            <p:ph type="title"/>
          </p:nvPr>
        </p:nvSpPr>
        <p:spPr/>
        <p:txBody>
          <a:bodyPr>
            <a:normAutofit fontScale="90000"/>
          </a:bodyPr>
          <a:lstStyle/>
          <a:p>
            <a:r>
              <a:rPr lang="en-ZA" i="0" dirty="0"/>
              <a:t>Performance Against Objectives..</a:t>
            </a:r>
            <a:r>
              <a:rPr lang="en-ZA" i="0" dirty="0" err="1"/>
              <a:t>Cont</a:t>
            </a:r>
            <a:endParaRPr lang="en-ZA" dirty="0"/>
          </a:p>
        </p:txBody>
      </p:sp>
      <p:sp>
        <p:nvSpPr>
          <p:cNvPr id="4" name="Slide Number Placeholder 3">
            <a:extLst>
              <a:ext uri="{FF2B5EF4-FFF2-40B4-BE49-F238E27FC236}">
                <a16:creationId xmlns:a16="http://schemas.microsoft.com/office/drawing/2014/main" xmlns="" id="{F76A68A8-F043-4D63-B22E-5AF6ABC30F5D}"/>
              </a:ext>
            </a:extLst>
          </p:cNvPr>
          <p:cNvSpPr>
            <a:spLocks noGrp="1"/>
          </p:cNvSpPr>
          <p:nvPr>
            <p:ph type="sldNum" sz="quarter" idx="12"/>
          </p:nvPr>
        </p:nvSpPr>
        <p:spPr/>
        <p:txBody>
          <a:bodyPr/>
          <a:lstStyle/>
          <a:p>
            <a:fld id="{325710BE-D26F-584D-A6A0-87C40D6CAC17}" type="slidenum">
              <a:rPr lang="en-US" smtClean="0"/>
              <a:pPr/>
              <a:t>28</a:t>
            </a:fld>
            <a:endParaRPr lang="en-US" dirty="0"/>
          </a:p>
        </p:txBody>
      </p:sp>
      <p:pic>
        <p:nvPicPr>
          <p:cNvPr id="7" name="Picture 6">
            <a:extLst>
              <a:ext uri="{FF2B5EF4-FFF2-40B4-BE49-F238E27FC236}">
                <a16:creationId xmlns:a16="http://schemas.microsoft.com/office/drawing/2014/main" xmlns="" id="{EAA2F534-0AC0-4BCD-8E4B-9492DA6049E3}"/>
              </a:ext>
            </a:extLst>
          </p:cNvPr>
          <p:cNvPicPr>
            <a:picLocks noChangeAspect="1"/>
          </p:cNvPicPr>
          <p:nvPr/>
        </p:nvPicPr>
        <p:blipFill>
          <a:blip r:embed="rId2"/>
          <a:stretch>
            <a:fillRect/>
          </a:stretch>
        </p:blipFill>
        <p:spPr>
          <a:xfrm>
            <a:off x="-20" y="1385535"/>
            <a:ext cx="9144020" cy="4707761"/>
          </a:xfrm>
          <a:prstGeom prst="rect">
            <a:avLst/>
          </a:prstGeom>
        </p:spPr>
      </p:pic>
    </p:spTree>
    <p:extLst>
      <p:ext uri="{BB962C8B-B14F-4D97-AF65-F5344CB8AC3E}">
        <p14:creationId xmlns:p14="http://schemas.microsoft.com/office/powerpoint/2010/main" xmlns="" val="383982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6525"/>
            <a:ext cx="8928992" cy="1077897"/>
          </a:xfrm>
        </p:spPr>
        <p:txBody>
          <a:bodyPr>
            <a:normAutofit/>
          </a:bodyPr>
          <a:lstStyle/>
          <a:p>
            <a:r>
              <a:rPr lang="en-ZA" sz="4000" i="0" dirty="0"/>
              <a:t>Introduction</a:t>
            </a:r>
          </a:p>
        </p:txBody>
      </p:sp>
      <p:sp>
        <p:nvSpPr>
          <p:cNvPr id="3" name="Content Placeholder 2"/>
          <p:cNvSpPr>
            <a:spLocks noGrp="1"/>
          </p:cNvSpPr>
          <p:nvPr>
            <p:ph idx="1"/>
          </p:nvPr>
        </p:nvSpPr>
        <p:spPr>
          <a:xfrm>
            <a:off x="142844" y="1500174"/>
            <a:ext cx="8858312" cy="4625989"/>
          </a:xfrm>
        </p:spPr>
        <p:txBody>
          <a:bodyPr>
            <a:normAutofit fontScale="85000" lnSpcReduction="20000"/>
          </a:bodyPr>
          <a:lstStyle/>
          <a:p>
            <a:pPr marL="0" indent="0">
              <a:buNone/>
            </a:pPr>
            <a:r>
              <a:rPr lang="en-ZA" sz="1800" i="0" dirty="0">
                <a:solidFill>
                  <a:schemeClr val="tx1"/>
                </a:solidFill>
              </a:rPr>
              <a:t>The OHSC was established in terms of the National Health Amendment (Act No. 12 of 2013) as a juristic person under the oversight control and leadership of a Board appointed by the Minister of Health. The entity is further governed through the PFMA and is listed under Schedule 3A as a public entity.</a:t>
            </a:r>
          </a:p>
          <a:p>
            <a:pPr>
              <a:buNone/>
            </a:pPr>
            <a:endParaRPr lang="en-ZA" sz="1800" dirty="0"/>
          </a:p>
          <a:p>
            <a:pPr marL="0" indent="0">
              <a:buNone/>
            </a:pPr>
            <a:r>
              <a:rPr lang="en-ZA" sz="1800" i="0" dirty="0">
                <a:solidFill>
                  <a:srgbClr val="C00000"/>
                </a:solidFill>
              </a:rPr>
              <a:t>The Mandate</a:t>
            </a:r>
          </a:p>
          <a:p>
            <a:pPr marL="0" indent="0">
              <a:buNone/>
            </a:pPr>
            <a:r>
              <a:rPr lang="en-ZA" sz="1800" b="0" dirty="0">
                <a:solidFill>
                  <a:schemeClr val="tx1"/>
                </a:solidFill>
              </a:rPr>
              <a:t>The main objects of the OHSC as outlined in the Act are: </a:t>
            </a:r>
            <a:r>
              <a:rPr lang="en-ZA" sz="1800" dirty="0">
                <a:solidFill>
                  <a:schemeClr val="tx1"/>
                </a:solidFill>
              </a:rPr>
              <a:t>to protect and promote the health and safety of users of health services by;</a:t>
            </a:r>
          </a:p>
          <a:p>
            <a:pPr>
              <a:buNone/>
            </a:pPr>
            <a:endParaRPr lang="en-ZA" sz="1800" dirty="0">
              <a:solidFill>
                <a:schemeClr val="tx1"/>
              </a:solidFill>
            </a:endParaRPr>
          </a:p>
          <a:p>
            <a:r>
              <a:rPr lang="en-ZA" sz="1800" i="0" dirty="0">
                <a:solidFill>
                  <a:schemeClr val="tx1"/>
                </a:solidFill>
              </a:rPr>
              <a:t>Monitoring and enforcing compliance by health establishments with norms and standards prescribed by the Minister in relation to the national health system; and</a:t>
            </a:r>
          </a:p>
          <a:p>
            <a:r>
              <a:rPr lang="en-ZA" sz="1800" i="0" dirty="0">
                <a:solidFill>
                  <a:schemeClr val="tx1"/>
                </a:solidFill>
              </a:rPr>
              <a:t>Ensuring consideration, investigation and disposal of complaints relating to non-compliance with prescribed norms and standards in a procedurally fair, economical and expeditious manner.</a:t>
            </a:r>
          </a:p>
          <a:p>
            <a:pPr>
              <a:buNone/>
            </a:pPr>
            <a:endParaRPr lang="en-ZA" sz="1800" dirty="0"/>
          </a:p>
          <a:p>
            <a:pPr marL="0" indent="0">
              <a:buNone/>
            </a:pPr>
            <a:r>
              <a:rPr lang="en-ZA" sz="1800" i="0" dirty="0">
                <a:solidFill>
                  <a:schemeClr val="tx1"/>
                </a:solidFill>
              </a:rPr>
              <a:t>The mandate contributes to two distinct but interdependent regulatory outcomes, which are:</a:t>
            </a:r>
          </a:p>
          <a:p>
            <a:pPr marL="0" indent="0">
              <a:buNone/>
            </a:pPr>
            <a:r>
              <a:rPr lang="en-ZA" sz="1800" i="0" dirty="0">
                <a:solidFill>
                  <a:schemeClr val="tx1"/>
                </a:solidFill>
              </a:rPr>
              <a:t> </a:t>
            </a:r>
          </a:p>
          <a:p>
            <a:pPr lvl="0"/>
            <a:r>
              <a:rPr lang="en-ZA" sz="1800" b="0" i="0" dirty="0">
                <a:solidFill>
                  <a:schemeClr val="tx1"/>
                </a:solidFill>
              </a:rPr>
              <a:t>Reduction in avoidable mortality, morbidity and harm within health establishments through reliable and safe health services; and</a:t>
            </a:r>
          </a:p>
          <a:p>
            <a:pPr lvl="0"/>
            <a:r>
              <a:rPr lang="en-ZA" sz="1800" b="0" i="0" dirty="0">
                <a:solidFill>
                  <a:schemeClr val="tx1"/>
                </a:solidFill>
              </a:rPr>
              <a:t>Improvements in the availability, responsiveness and acceptability of health services for users.</a:t>
            </a:r>
          </a:p>
          <a:p>
            <a:pPr lvl="1" algn="just"/>
            <a:endParaRPr lang="en-ZA" sz="1800" dirty="0"/>
          </a:p>
          <a:p>
            <a:pPr>
              <a:buNone/>
            </a:pPr>
            <a:endParaRPr lang="en-ZA" sz="1800" dirty="0">
              <a:solidFill>
                <a:srgbClr val="C00000"/>
              </a:solidFill>
            </a:endParaRPr>
          </a:p>
          <a:p>
            <a:pPr>
              <a:buNone/>
            </a:pPr>
            <a:endParaRPr lang="en-ZA" dirty="0">
              <a:solidFill>
                <a:srgbClr val="C00000"/>
              </a:solidFill>
            </a:endParaRPr>
          </a:p>
        </p:txBody>
      </p:sp>
      <p:sp>
        <p:nvSpPr>
          <p:cNvPr id="4" name="Slide Number Placeholder 3"/>
          <p:cNvSpPr>
            <a:spLocks noGrp="1"/>
          </p:cNvSpPr>
          <p:nvPr>
            <p:ph type="sldNum" sz="quarter" idx="12"/>
          </p:nvPr>
        </p:nvSpPr>
        <p:spPr/>
        <p:txBody>
          <a:bodyPr/>
          <a:lstStyle/>
          <a:p>
            <a:fld id="{325710BE-D26F-584D-A6A0-87C40D6CAC17}" type="slidenum">
              <a:rPr lang="en-US" smtClean="0"/>
              <a:pPr/>
              <a:t>2</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87EF6-18D9-47E3-AA76-3A59C5AB6172}"/>
              </a:ext>
            </a:extLst>
          </p:cNvPr>
          <p:cNvSpPr>
            <a:spLocks noGrp="1"/>
          </p:cNvSpPr>
          <p:nvPr>
            <p:ph type="title"/>
          </p:nvPr>
        </p:nvSpPr>
        <p:spPr/>
        <p:txBody>
          <a:bodyPr>
            <a:normAutofit fontScale="90000"/>
          </a:bodyPr>
          <a:lstStyle/>
          <a:p>
            <a:r>
              <a:rPr lang="en-ZA" i="0" dirty="0"/>
              <a:t>Performance Against Objectives..</a:t>
            </a:r>
            <a:r>
              <a:rPr lang="en-ZA" i="0" dirty="0" err="1"/>
              <a:t>Cont</a:t>
            </a:r>
            <a:endParaRPr lang="en-ZA" dirty="0"/>
          </a:p>
        </p:txBody>
      </p:sp>
      <p:sp>
        <p:nvSpPr>
          <p:cNvPr id="4" name="Slide Number Placeholder 3">
            <a:extLst>
              <a:ext uri="{FF2B5EF4-FFF2-40B4-BE49-F238E27FC236}">
                <a16:creationId xmlns:a16="http://schemas.microsoft.com/office/drawing/2014/main" xmlns="" id="{F76A68A8-F043-4D63-B22E-5AF6ABC30F5D}"/>
              </a:ext>
            </a:extLst>
          </p:cNvPr>
          <p:cNvSpPr>
            <a:spLocks noGrp="1"/>
          </p:cNvSpPr>
          <p:nvPr>
            <p:ph type="sldNum" sz="quarter" idx="12"/>
          </p:nvPr>
        </p:nvSpPr>
        <p:spPr/>
        <p:txBody>
          <a:bodyPr/>
          <a:lstStyle/>
          <a:p>
            <a:fld id="{325710BE-D26F-584D-A6A0-87C40D6CAC17}" type="slidenum">
              <a:rPr lang="en-US" smtClean="0"/>
              <a:pPr/>
              <a:t>29</a:t>
            </a:fld>
            <a:endParaRPr lang="en-US" dirty="0"/>
          </a:p>
        </p:txBody>
      </p:sp>
      <p:pic>
        <p:nvPicPr>
          <p:cNvPr id="3" name="Picture 2">
            <a:extLst>
              <a:ext uri="{FF2B5EF4-FFF2-40B4-BE49-F238E27FC236}">
                <a16:creationId xmlns:a16="http://schemas.microsoft.com/office/drawing/2014/main" xmlns="" id="{17F95D43-1DF8-4626-ABAD-479E002293CE}"/>
              </a:ext>
            </a:extLst>
          </p:cNvPr>
          <p:cNvPicPr>
            <a:picLocks noChangeAspect="1"/>
          </p:cNvPicPr>
          <p:nvPr/>
        </p:nvPicPr>
        <p:blipFill>
          <a:blip r:embed="rId2"/>
          <a:stretch>
            <a:fillRect/>
          </a:stretch>
        </p:blipFill>
        <p:spPr>
          <a:xfrm>
            <a:off x="40105" y="1381633"/>
            <a:ext cx="9103895" cy="4824000"/>
          </a:xfrm>
          <a:prstGeom prst="rect">
            <a:avLst/>
          </a:prstGeom>
        </p:spPr>
      </p:pic>
    </p:spTree>
    <p:extLst>
      <p:ext uri="{BB962C8B-B14F-4D97-AF65-F5344CB8AC3E}">
        <p14:creationId xmlns:p14="http://schemas.microsoft.com/office/powerpoint/2010/main" xmlns="" val="1219074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EE472-68CD-45CA-95B6-BBF7B08B76A8}"/>
              </a:ext>
            </a:extLst>
          </p:cNvPr>
          <p:cNvSpPr>
            <a:spLocks noGrp="1"/>
          </p:cNvSpPr>
          <p:nvPr>
            <p:ph type="title"/>
          </p:nvPr>
        </p:nvSpPr>
        <p:spPr/>
        <p:txBody>
          <a:bodyPr>
            <a:normAutofit/>
          </a:bodyPr>
          <a:lstStyle/>
          <a:p>
            <a:r>
              <a:rPr lang="en-ZA" sz="5400" i="0" dirty="0"/>
              <a:t>Highlights to Note</a:t>
            </a:r>
          </a:p>
        </p:txBody>
      </p:sp>
      <p:sp>
        <p:nvSpPr>
          <p:cNvPr id="3" name="Content Placeholder 2">
            <a:extLst>
              <a:ext uri="{FF2B5EF4-FFF2-40B4-BE49-F238E27FC236}">
                <a16:creationId xmlns:a16="http://schemas.microsoft.com/office/drawing/2014/main" xmlns="" id="{3105272D-3D73-4538-8501-85586D839EB9}"/>
              </a:ext>
            </a:extLst>
          </p:cNvPr>
          <p:cNvSpPr>
            <a:spLocks noGrp="1"/>
          </p:cNvSpPr>
          <p:nvPr>
            <p:ph idx="1"/>
          </p:nvPr>
        </p:nvSpPr>
        <p:spPr>
          <a:xfrm>
            <a:off x="107504" y="1600200"/>
            <a:ext cx="8928992" cy="4525963"/>
          </a:xfrm>
        </p:spPr>
        <p:txBody>
          <a:bodyPr>
            <a:normAutofit/>
          </a:bodyPr>
          <a:lstStyle/>
          <a:p>
            <a:r>
              <a:rPr lang="en-ZA" b="0" i="0" dirty="0">
                <a:solidFill>
                  <a:schemeClr val="tx1"/>
                </a:solidFill>
              </a:rPr>
              <a:t>Fully functional call centre for receiving complaints</a:t>
            </a:r>
          </a:p>
          <a:p>
            <a:r>
              <a:rPr lang="en-ZA" b="0" i="0" dirty="0">
                <a:solidFill>
                  <a:schemeClr val="tx1"/>
                </a:solidFill>
              </a:rPr>
              <a:t>Increase in number of complaints received</a:t>
            </a:r>
          </a:p>
          <a:p>
            <a:r>
              <a:rPr lang="en-ZA" b="0" i="0" dirty="0">
                <a:solidFill>
                  <a:schemeClr val="tx1"/>
                </a:solidFill>
              </a:rPr>
              <a:t>Limited capacity to fully dispose of all complaints</a:t>
            </a:r>
          </a:p>
          <a:p>
            <a:r>
              <a:rPr lang="en-ZA" b="0" i="0" dirty="0">
                <a:solidFill>
                  <a:schemeClr val="tx1"/>
                </a:solidFill>
              </a:rPr>
              <a:t>High vacancy rate due to unfunded posts</a:t>
            </a:r>
          </a:p>
          <a:p>
            <a:r>
              <a:rPr lang="en-ZA" b="0" i="0" dirty="0">
                <a:solidFill>
                  <a:schemeClr val="tx1"/>
                </a:solidFill>
              </a:rPr>
              <a:t>Increased ratio of investigators to number of investigations to be finalised</a:t>
            </a:r>
          </a:p>
        </p:txBody>
      </p:sp>
      <p:sp>
        <p:nvSpPr>
          <p:cNvPr id="4" name="Slide Number Placeholder 3">
            <a:extLst>
              <a:ext uri="{FF2B5EF4-FFF2-40B4-BE49-F238E27FC236}">
                <a16:creationId xmlns:a16="http://schemas.microsoft.com/office/drawing/2014/main" xmlns="" id="{7FE1CC61-5D8F-4EA4-AE02-D7E36FF5CDEF}"/>
              </a:ext>
            </a:extLst>
          </p:cNvPr>
          <p:cNvSpPr>
            <a:spLocks noGrp="1"/>
          </p:cNvSpPr>
          <p:nvPr>
            <p:ph type="sldNum" sz="quarter" idx="12"/>
          </p:nvPr>
        </p:nvSpPr>
        <p:spPr/>
        <p:txBody>
          <a:bodyPr/>
          <a:lstStyle/>
          <a:p>
            <a:fld id="{325710BE-D26F-584D-A6A0-87C40D6CAC17}" type="slidenum">
              <a:rPr lang="en-US" smtClean="0"/>
              <a:pPr/>
              <a:t>30</a:t>
            </a:fld>
            <a:endParaRPr lang="en-US" dirty="0"/>
          </a:p>
        </p:txBody>
      </p:sp>
    </p:spTree>
    <p:extLst>
      <p:ext uri="{BB962C8B-B14F-4D97-AF65-F5344CB8AC3E}">
        <p14:creationId xmlns:p14="http://schemas.microsoft.com/office/powerpoint/2010/main" xmlns="" val="2351309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23C15-88CD-4157-9321-75AEC2A85ABF}"/>
              </a:ext>
            </a:extLst>
          </p:cNvPr>
          <p:cNvSpPr>
            <a:spLocks noGrp="1"/>
          </p:cNvSpPr>
          <p:nvPr>
            <p:ph type="title"/>
          </p:nvPr>
        </p:nvSpPr>
        <p:spPr>
          <a:xfrm>
            <a:off x="35496" y="274638"/>
            <a:ext cx="9001000" cy="1143000"/>
          </a:xfrm>
        </p:spPr>
        <p:txBody>
          <a:bodyPr>
            <a:normAutofit fontScale="90000"/>
          </a:bodyPr>
          <a:lstStyle/>
          <a:p>
            <a:r>
              <a:rPr lang="en-ZA" i="0" dirty="0"/>
              <a:t>NUMBER OF COMPLAINTS PER PROVINCE</a:t>
            </a:r>
          </a:p>
        </p:txBody>
      </p:sp>
      <p:pic>
        <p:nvPicPr>
          <p:cNvPr id="5" name="Content Placeholder 4">
            <a:extLst>
              <a:ext uri="{FF2B5EF4-FFF2-40B4-BE49-F238E27FC236}">
                <a16:creationId xmlns:a16="http://schemas.microsoft.com/office/drawing/2014/main" xmlns="" id="{F749B636-0967-4445-BAE8-DFBBBC56BFC2}"/>
              </a:ext>
            </a:extLst>
          </p:cNvPr>
          <p:cNvPicPr>
            <a:picLocks noGrp="1" noChangeAspect="1"/>
          </p:cNvPicPr>
          <p:nvPr>
            <p:ph idx="1"/>
          </p:nvPr>
        </p:nvPicPr>
        <p:blipFill>
          <a:blip r:embed="rId2"/>
          <a:stretch>
            <a:fillRect/>
          </a:stretch>
        </p:blipFill>
        <p:spPr>
          <a:xfrm>
            <a:off x="-1" y="17098"/>
            <a:ext cx="9144001" cy="6148205"/>
          </a:xfrm>
          <a:prstGeom prst="rect">
            <a:avLst/>
          </a:prstGeom>
        </p:spPr>
      </p:pic>
      <p:sp>
        <p:nvSpPr>
          <p:cNvPr id="4" name="Slide Number Placeholder 3">
            <a:extLst>
              <a:ext uri="{FF2B5EF4-FFF2-40B4-BE49-F238E27FC236}">
                <a16:creationId xmlns:a16="http://schemas.microsoft.com/office/drawing/2014/main" xmlns="" id="{39204C01-6272-493A-B583-EB0C05F19D6E}"/>
              </a:ext>
            </a:extLst>
          </p:cNvPr>
          <p:cNvSpPr>
            <a:spLocks noGrp="1"/>
          </p:cNvSpPr>
          <p:nvPr>
            <p:ph type="sldNum" sz="quarter" idx="12"/>
          </p:nvPr>
        </p:nvSpPr>
        <p:spPr/>
        <p:txBody>
          <a:bodyPr/>
          <a:lstStyle/>
          <a:p>
            <a:fld id="{325710BE-D26F-584D-A6A0-87C40D6CAC17}" type="slidenum">
              <a:rPr lang="en-US" smtClean="0"/>
              <a:pPr/>
              <a:t>31</a:t>
            </a:fld>
            <a:endParaRPr lang="en-US" dirty="0"/>
          </a:p>
        </p:txBody>
      </p:sp>
    </p:spTree>
    <p:extLst>
      <p:ext uri="{BB962C8B-B14F-4D97-AF65-F5344CB8AC3E}">
        <p14:creationId xmlns:p14="http://schemas.microsoft.com/office/powerpoint/2010/main" xmlns="" val="3327118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A949F-B0D1-4386-8BFC-133CF32BF513}"/>
              </a:ext>
            </a:extLst>
          </p:cNvPr>
          <p:cNvSpPr>
            <a:spLocks noGrp="1"/>
          </p:cNvSpPr>
          <p:nvPr>
            <p:ph type="title"/>
          </p:nvPr>
        </p:nvSpPr>
        <p:spPr>
          <a:xfrm>
            <a:off x="35496" y="274638"/>
            <a:ext cx="9073008" cy="1143000"/>
          </a:xfrm>
        </p:spPr>
        <p:txBody>
          <a:bodyPr>
            <a:normAutofit/>
          </a:bodyPr>
          <a:lstStyle/>
          <a:p>
            <a:endParaRPr lang="en-ZA" i="0" dirty="0"/>
          </a:p>
        </p:txBody>
      </p:sp>
      <p:pic>
        <p:nvPicPr>
          <p:cNvPr id="5" name="Content Placeholder 4">
            <a:extLst>
              <a:ext uri="{FF2B5EF4-FFF2-40B4-BE49-F238E27FC236}">
                <a16:creationId xmlns:a16="http://schemas.microsoft.com/office/drawing/2014/main" xmlns="" id="{D69501A7-EDE7-4032-8BCD-734760462CAD}"/>
              </a:ext>
            </a:extLst>
          </p:cNvPr>
          <p:cNvPicPr>
            <a:picLocks noGrp="1" noChangeAspect="1"/>
          </p:cNvPicPr>
          <p:nvPr>
            <p:ph idx="1"/>
          </p:nvPr>
        </p:nvPicPr>
        <p:blipFill>
          <a:blip r:embed="rId2"/>
          <a:stretch>
            <a:fillRect/>
          </a:stretch>
        </p:blipFill>
        <p:spPr>
          <a:xfrm>
            <a:off x="-4936" y="-99392"/>
            <a:ext cx="9144000" cy="6264696"/>
          </a:xfrm>
          <a:prstGeom prst="rect">
            <a:avLst/>
          </a:prstGeom>
        </p:spPr>
      </p:pic>
      <p:sp>
        <p:nvSpPr>
          <p:cNvPr id="4" name="Slide Number Placeholder 3">
            <a:extLst>
              <a:ext uri="{FF2B5EF4-FFF2-40B4-BE49-F238E27FC236}">
                <a16:creationId xmlns:a16="http://schemas.microsoft.com/office/drawing/2014/main" xmlns="" id="{A4B94E0B-DBC5-40AB-BA5F-A4EF08F2158B}"/>
              </a:ext>
            </a:extLst>
          </p:cNvPr>
          <p:cNvSpPr>
            <a:spLocks noGrp="1"/>
          </p:cNvSpPr>
          <p:nvPr>
            <p:ph type="sldNum" sz="quarter" idx="12"/>
          </p:nvPr>
        </p:nvSpPr>
        <p:spPr/>
        <p:txBody>
          <a:bodyPr/>
          <a:lstStyle/>
          <a:p>
            <a:fld id="{325710BE-D26F-584D-A6A0-87C40D6CAC17}" type="slidenum">
              <a:rPr lang="en-US" smtClean="0"/>
              <a:pPr/>
              <a:t>32</a:t>
            </a:fld>
            <a:endParaRPr lang="en-US" dirty="0"/>
          </a:p>
        </p:txBody>
      </p:sp>
    </p:spTree>
    <p:extLst>
      <p:ext uri="{BB962C8B-B14F-4D97-AF65-F5344CB8AC3E}">
        <p14:creationId xmlns:p14="http://schemas.microsoft.com/office/powerpoint/2010/main" xmlns="" val="3827548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B9FA6-FDB0-4413-AF89-E3BA412E4648}"/>
              </a:ext>
            </a:extLst>
          </p:cNvPr>
          <p:cNvSpPr>
            <a:spLocks noGrp="1"/>
          </p:cNvSpPr>
          <p:nvPr>
            <p:ph type="title"/>
          </p:nvPr>
        </p:nvSpPr>
        <p:spPr/>
        <p:txBody>
          <a:bodyPr/>
          <a:lstStyle/>
          <a:p>
            <a:endParaRPr lang="en-ZA" dirty="0"/>
          </a:p>
        </p:txBody>
      </p:sp>
      <p:pic>
        <p:nvPicPr>
          <p:cNvPr id="5" name="Content Placeholder 4">
            <a:extLst>
              <a:ext uri="{FF2B5EF4-FFF2-40B4-BE49-F238E27FC236}">
                <a16:creationId xmlns:a16="http://schemas.microsoft.com/office/drawing/2014/main" xmlns="" id="{2415B43D-AE10-4FFA-A920-812EA5BF54A4}"/>
              </a:ext>
            </a:extLst>
          </p:cNvPr>
          <p:cNvPicPr>
            <a:picLocks noGrp="1" noChangeAspect="1"/>
          </p:cNvPicPr>
          <p:nvPr>
            <p:ph idx="1"/>
          </p:nvPr>
        </p:nvPicPr>
        <p:blipFill>
          <a:blip r:embed="rId2"/>
          <a:stretch>
            <a:fillRect/>
          </a:stretch>
        </p:blipFill>
        <p:spPr>
          <a:xfrm>
            <a:off x="-1" y="0"/>
            <a:ext cx="9144001" cy="6165304"/>
          </a:xfrm>
          <a:prstGeom prst="rect">
            <a:avLst/>
          </a:prstGeom>
        </p:spPr>
      </p:pic>
      <p:sp>
        <p:nvSpPr>
          <p:cNvPr id="4" name="Slide Number Placeholder 3">
            <a:extLst>
              <a:ext uri="{FF2B5EF4-FFF2-40B4-BE49-F238E27FC236}">
                <a16:creationId xmlns:a16="http://schemas.microsoft.com/office/drawing/2014/main" xmlns="" id="{FF1CE65B-5027-4E03-85F5-378115B5F93F}"/>
              </a:ext>
            </a:extLst>
          </p:cNvPr>
          <p:cNvSpPr>
            <a:spLocks noGrp="1"/>
          </p:cNvSpPr>
          <p:nvPr>
            <p:ph type="sldNum" sz="quarter" idx="12"/>
          </p:nvPr>
        </p:nvSpPr>
        <p:spPr/>
        <p:txBody>
          <a:bodyPr/>
          <a:lstStyle/>
          <a:p>
            <a:fld id="{325710BE-D26F-584D-A6A0-87C40D6CAC17}" type="slidenum">
              <a:rPr lang="en-US" smtClean="0"/>
              <a:pPr/>
              <a:t>33</a:t>
            </a:fld>
            <a:endParaRPr lang="en-US" dirty="0"/>
          </a:p>
        </p:txBody>
      </p:sp>
    </p:spTree>
    <p:extLst>
      <p:ext uri="{BB962C8B-B14F-4D97-AF65-F5344CB8AC3E}">
        <p14:creationId xmlns:p14="http://schemas.microsoft.com/office/powerpoint/2010/main" xmlns="" val="157093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6EFFD-B99B-45CB-B1E8-FEA72E39C135}"/>
              </a:ext>
            </a:extLst>
          </p:cNvPr>
          <p:cNvSpPr>
            <a:spLocks noGrp="1"/>
          </p:cNvSpPr>
          <p:nvPr>
            <p:ph type="title"/>
          </p:nvPr>
        </p:nvSpPr>
        <p:spPr/>
        <p:txBody>
          <a:bodyPr/>
          <a:lstStyle/>
          <a:p>
            <a:endParaRPr lang="en-ZA" dirty="0"/>
          </a:p>
        </p:txBody>
      </p:sp>
      <p:pic>
        <p:nvPicPr>
          <p:cNvPr id="5" name="Content Placeholder 4">
            <a:extLst>
              <a:ext uri="{FF2B5EF4-FFF2-40B4-BE49-F238E27FC236}">
                <a16:creationId xmlns:a16="http://schemas.microsoft.com/office/drawing/2014/main" xmlns="" id="{855D7ADD-E071-4A68-A87F-CF959264AFEF}"/>
              </a:ext>
            </a:extLst>
          </p:cNvPr>
          <p:cNvPicPr>
            <a:picLocks noGrp="1" noChangeAspect="1"/>
          </p:cNvPicPr>
          <p:nvPr>
            <p:ph idx="1"/>
          </p:nvPr>
        </p:nvPicPr>
        <p:blipFill>
          <a:blip r:embed="rId2"/>
          <a:stretch>
            <a:fillRect/>
          </a:stretch>
        </p:blipFill>
        <p:spPr>
          <a:xfrm>
            <a:off x="16024" y="0"/>
            <a:ext cx="9084574" cy="6165304"/>
          </a:xfrm>
          <a:prstGeom prst="rect">
            <a:avLst/>
          </a:prstGeom>
        </p:spPr>
      </p:pic>
      <p:sp>
        <p:nvSpPr>
          <p:cNvPr id="4" name="Slide Number Placeholder 3">
            <a:extLst>
              <a:ext uri="{FF2B5EF4-FFF2-40B4-BE49-F238E27FC236}">
                <a16:creationId xmlns:a16="http://schemas.microsoft.com/office/drawing/2014/main" xmlns="" id="{1FD7B5F7-89DB-4FD2-8E0A-26F8404C5E4B}"/>
              </a:ext>
            </a:extLst>
          </p:cNvPr>
          <p:cNvSpPr>
            <a:spLocks noGrp="1"/>
          </p:cNvSpPr>
          <p:nvPr>
            <p:ph type="sldNum" sz="quarter" idx="12"/>
          </p:nvPr>
        </p:nvSpPr>
        <p:spPr/>
        <p:txBody>
          <a:bodyPr/>
          <a:lstStyle/>
          <a:p>
            <a:fld id="{325710BE-D26F-584D-A6A0-87C40D6CAC17}" type="slidenum">
              <a:rPr lang="en-US" smtClean="0"/>
              <a:pPr/>
              <a:t>34</a:t>
            </a:fld>
            <a:endParaRPr lang="en-US" dirty="0"/>
          </a:p>
        </p:txBody>
      </p:sp>
    </p:spTree>
    <p:extLst>
      <p:ext uri="{BB962C8B-B14F-4D97-AF65-F5344CB8AC3E}">
        <p14:creationId xmlns:p14="http://schemas.microsoft.com/office/powerpoint/2010/main" xmlns="" val="1751262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81F2E-404B-4180-8C06-2A5E1F0BAD38}"/>
              </a:ext>
            </a:extLst>
          </p:cNvPr>
          <p:cNvSpPr>
            <a:spLocks noGrp="1"/>
          </p:cNvSpPr>
          <p:nvPr>
            <p:ph type="title"/>
          </p:nvPr>
        </p:nvSpPr>
        <p:spPr/>
        <p:txBody>
          <a:bodyPr/>
          <a:lstStyle/>
          <a:p>
            <a:endParaRPr lang="en-ZA" dirty="0"/>
          </a:p>
        </p:txBody>
      </p:sp>
      <p:pic>
        <p:nvPicPr>
          <p:cNvPr id="5" name="Content Placeholder 4">
            <a:extLst>
              <a:ext uri="{FF2B5EF4-FFF2-40B4-BE49-F238E27FC236}">
                <a16:creationId xmlns:a16="http://schemas.microsoft.com/office/drawing/2014/main" xmlns="" id="{25117FEB-0ADB-4556-94B1-9BF2458F370D}"/>
              </a:ext>
            </a:extLst>
          </p:cNvPr>
          <p:cNvPicPr>
            <a:picLocks noGrp="1" noChangeAspect="1"/>
          </p:cNvPicPr>
          <p:nvPr>
            <p:ph idx="1"/>
          </p:nvPr>
        </p:nvPicPr>
        <p:blipFill>
          <a:blip r:embed="rId2"/>
          <a:stretch>
            <a:fillRect/>
          </a:stretch>
        </p:blipFill>
        <p:spPr>
          <a:xfrm>
            <a:off x="0" y="0"/>
            <a:ext cx="9144000" cy="6165304"/>
          </a:xfrm>
          <a:prstGeom prst="rect">
            <a:avLst/>
          </a:prstGeom>
        </p:spPr>
      </p:pic>
      <p:sp>
        <p:nvSpPr>
          <p:cNvPr id="4" name="Slide Number Placeholder 3">
            <a:extLst>
              <a:ext uri="{FF2B5EF4-FFF2-40B4-BE49-F238E27FC236}">
                <a16:creationId xmlns:a16="http://schemas.microsoft.com/office/drawing/2014/main" xmlns="" id="{33FEB225-55BA-45DE-A7FC-28FCFB677BEA}"/>
              </a:ext>
            </a:extLst>
          </p:cNvPr>
          <p:cNvSpPr>
            <a:spLocks noGrp="1"/>
          </p:cNvSpPr>
          <p:nvPr>
            <p:ph type="sldNum" sz="quarter" idx="12"/>
          </p:nvPr>
        </p:nvSpPr>
        <p:spPr/>
        <p:txBody>
          <a:bodyPr/>
          <a:lstStyle/>
          <a:p>
            <a:fld id="{325710BE-D26F-584D-A6A0-87C40D6CAC17}" type="slidenum">
              <a:rPr lang="en-US" smtClean="0"/>
              <a:pPr/>
              <a:t>35</a:t>
            </a:fld>
            <a:endParaRPr lang="en-US" dirty="0"/>
          </a:p>
        </p:txBody>
      </p:sp>
    </p:spTree>
    <p:extLst>
      <p:ext uri="{BB962C8B-B14F-4D97-AF65-F5344CB8AC3E}">
        <p14:creationId xmlns:p14="http://schemas.microsoft.com/office/powerpoint/2010/main" xmlns="" val="53671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E6239-2DD3-465D-A102-E85D3621FE82}"/>
              </a:ext>
            </a:extLst>
          </p:cNvPr>
          <p:cNvSpPr>
            <a:spLocks noGrp="1"/>
          </p:cNvSpPr>
          <p:nvPr>
            <p:ph type="title"/>
          </p:nvPr>
        </p:nvSpPr>
        <p:spPr>
          <a:xfrm>
            <a:off x="107504" y="1556792"/>
            <a:ext cx="8928992" cy="3024336"/>
          </a:xfrm>
        </p:spPr>
        <p:txBody>
          <a:bodyPr>
            <a:noAutofit/>
          </a:bodyPr>
          <a:lstStyle/>
          <a:p>
            <a:pPr algn="l"/>
            <a:r>
              <a:rPr lang="en-ZA" sz="2600" b="0" i="0" dirty="0">
                <a:solidFill>
                  <a:schemeClr val="tx1"/>
                </a:solidFill>
              </a:rPr>
              <a:t>HSDAS - Health Standards Design, Analysis And Support</a:t>
            </a:r>
            <a:r>
              <a:rPr lang="en-ZA" sz="2600" i="0" dirty="0">
                <a:solidFill>
                  <a:srgbClr val="00B050"/>
                </a:solidFill>
              </a:rPr>
              <a:t/>
            </a:r>
            <a:br>
              <a:rPr lang="en-ZA" sz="2600" i="0" dirty="0">
                <a:solidFill>
                  <a:srgbClr val="00B050"/>
                </a:solidFill>
              </a:rPr>
            </a:br>
            <a:r>
              <a:rPr lang="en-ZA" sz="2600" b="0" i="0" dirty="0">
                <a:solidFill>
                  <a:schemeClr val="tx1"/>
                </a:solidFill>
              </a:rPr>
              <a:t/>
            </a:r>
            <a:br>
              <a:rPr lang="en-ZA" sz="2600" b="0" i="0" dirty="0">
                <a:solidFill>
                  <a:schemeClr val="tx1"/>
                </a:solidFill>
              </a:rPr>
            </a:br>
            <a:r>
              <a:rPr lang="en-ZA" sz="2600" b="0" i="0" dirty="0">
                <a:solidFill>
                  <a:schemeClr val="tx1"/>
                </a:solidFill>
              </a:rPr>
              <a:t>The purpose is to provide high-level technical, analytical and educational support to the work of the OHSC in relation to research of norms and standards; guidance on compliance with norms and standards, analysis of data collected and the establishment of communication networks with other stakeholders. </a:t>
            </a:r>
            <a:endParaRPr lang="en-ZA" sz="2600" i="0" dirty="0">
              <a:solidFill>
                <a:schemeClr val="tx1"/>
              </a:solidFill>
            </a:endParaRPr>
          </a:p>
        </p:txBody>
      </p:sp>
      <p:sp>
        <p:nvSpPr>
          <p:cNvPr id="4" name="Slide Number Placeholder 3">
            <a:extLst>
              <a:ext uri="{FF2B5EF4-FFF2-40B4-BE49-F238E27FC236}">
                <a16:creationId xmlns:a16="http://schemas.microsoft.com/office/drawing/2014/main" xmlns="" id="{5DC5A2B9-81A2-4853-9220-7DB8BBFB4979}"/>
              </a:ext>
            </a:extLst>
          </p:cNvPr>
          <p:cNvSpPr>
            <a:spLocks noGrp="1"/>
          </p:cNvSpPr>
          <p:nvPr>
            <p:ph type="sldNum" sz="quarter" idx="12"/>
          </p:nvPr>
        </p:nvSpPr>
        <p:spPr/>
        <p:txBody>
          <a:bodyPr/>
          <a:lstStyle/>
          <a:p>
            <a:fld id="{325710BE-D26F-584D-A6A0-87C40D6CAC17}" type="slidenum">
              <a:rPr lang="en-US" smtClean="0"/>
              <a:pPr/>
              <a:t>36</a:t>
            </a:fld>
            <a:endParaRPr lang="en-US" dirty="0"/>
          </a:p>
        </p:txBody>
      </p:sp>
      <p:sp>
        <p:nvSpPr>
          <p:cNvPr id="3" name="Rectangle 2">
            <a:extLst>
              <a:ext uri="{FF2B5EF4-FFF2-40B4-BE49-F238E27FC236}">
                <a16:creationId xmlns:a16="http://schemas.microsoft.com/office/drawing/2014/main" xmlns="" id="{FE81AC61-EBAC-41B8-A2D6-323B6A7E4EDF}"/>
              </a:ext>
            </a:extLst>
          </p:cNvPr>
          <p:cNvSpPr/>
          <p:nvPr/>
        </p:nvSpPr>
        <p:spPr>
          <a:xfrm>
            <a:off x="1403648" y="448796"/>
            <a:ext cx="6026009" cy="707886"/>
          </a:xfrm>
          <a:prstGeom prst="rect">
            <a:avLst/>
          </a:prstGeom>
        </p:spPr>
        <p:txBody>
          <a:bodyPr wrap="none">
            <a:spAutoFit/>
          </a:bodyPr>
          <a:lstStyle/>
          <a:p>
            <a:r>
              <a:rPr lang="en-ZA" sz="4000" b="1" dirty="0">
                <a:solidFill>
                  <a:srgbClr val="C00000"/>
                </a:solidFill>
                <a:latin typeface="Arial" panose="020B0604020202020204" pitchFamily="34" charset="0"/>
                <a:cs typeface="Arial" panose="020B0604020202020204" pitchFamily="34" charset="0"/>
              </a:rPr>
              <a:t>PROGRAMME 4:HSDAS</a:t>
            </a:r>
          </a:p>
        </p:txBody>
      </p:sp>
    </p:spTree>
    <p:extLst>
      <p:ext uri="{BB962C8B-B14F-4D97-AF65-F5344CB8AC3E}">
        <p14:creationId xmlns:p14="http://schemas.microsoft.com/office/powerpoint/2010/main" xmlns="" val="952140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2049A-983F-434F-9BAB-299C478208F9}"/>
              </a:ext>
            </a:extLst>
          </p:cNvPr>
          <p:cNvSpPr>
            <a:spLocks noGrp="1"/>
          </p:cNvSpPr>
          <p:nvPr>
            <p:ph type="title"/>
          </p:nvPr>
        </p:nvSpPr>
        <p:spPr/>
        <p:txBody>
          <a:bodyPr/>
          <a:lstStyle/>
          <a:p>
            <a:r>
              <a:rPr lang="en-ZA" i="0" dirty="0"/>
              <a:t>OVERVIEW DELIVERABLES</a:t>
            </a:r>
            <a:endParaRPr lang="en-ZA" dirty="0"/>
          </a:p>
        </p:txBody>
      </p:sp>
      <p:sp>
        <p:nvSpPr>
          <p:cNvPr id="4" name="Slide Number Placeholder 3">
            <a:extLst>
              <a:ext uri="{FF2B5EF4-FFF2-40B4-BE49-F238E27FC236}">
                <a16:creationId xmlns:a16="http://schemas.microsoft.com/office/drawing/2014/main" xmlns="" id="{87881E89-3540-44DD-B39A-403591C4E3DD}"/>
              </a:ext>
            </a:extLst>
          </p:cNvPr>
          <p:cNvSpPr>
            <a:spLocks noGrp="1"/>
          </p:cNvSpPr>
          <p:nvPr>
            <p:ph type="sldNum" sz="quarter" idx="12"/>
          </p:nvPr>
        </p:nvSpPr>
        <p:spPr/>
        <p:txBody>
          <a:bodyPr/>
          <a:lstStyle/>
          <a:p>
            <a:fld id="{325710BE-D26F-584D-A6A0-87C40D6CAC17}" type="slidenum">
              <a:rPr lang="en-US" smtClean="0"/>
              <a:pPr/>
              <a:t>37</a:t>
            </a:fld>
            <a:endParaRPr lang="en-US" dirty="0"/>
          </a:p>
        </p:txBody>
      </p:sp>
      <p:pic>
        <p:nvPicPr>
          <p:cNvPr id="7" name="Picture 6">
            <a:extLst>
              <a:ext uri="{FF2B5EF4-FFF2-40B4-BE49-F238E27FC236}">
                <a16:creationId xmlns:a16="http://schemas.microsoft.com/office/drawing/2014/main" xmlns="" id="{7B7C28E3-77E4-4EDB-BE39-7AEA4691991B}"/>
              </a:ext>
            </a:extLst>
          </p:cNvPr>
          <p:cNvPicPr>
            <a:picLocks noChangeAspect="1"/>
          </p:cNvPicPr>
          <p:nvPr/>
        </p:nvPicPr>
        <p:blipFill>
          <a:blip r:embed="rId2"/>
          <a:stretch>
            <a:fillRect/>
          </a:stretch>
        </p:blipFill>
        <p:spPr>
          <a:xfrm>
            <a:off x="457200" y="1196752"/>
            <a:ext cx="8464183" cy="4932000"/>
          </a:xfrm>
          <a:prstGeom prst="rect">
            <a:avLst/>
          </a:prstGeom>
        </p:spPr>
      </p:pic>
    </p:spTree>
    <p:extLst>
      <p:ext uri="{BB962C8B-B14F-4D97-AF65-F5344CB8AC3E}">
        <p14:creationId xmlns:p14="http://schemas.microsoft.com/office/powerpoint/2010/main" xmlns="" val="2734344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2049A-983F-434F-9BAB-299C478208F9}"/>
              </a:ext>
            </a:extLst>
          </p:cNvPr>
          <p:cNvSpPr>
            <a:spLocks noGrp="1"/>
          </p:cNvSpPr>
          <p:nvPr>
            <p:ph type="title"/>
          </p:nvPr>
        </p:nvSpPr>
        <p:spPr/>
        <p:txBody>
          <a:bodyPr/>
          <a:lstStyle/>
          <a:p>
            <a:r>
              <a:rPr lang="en-ZA" i="0" dirty="0"/>
              <a:t>OVERVIEW DELIVERABLES..</a:t>
            </a:r>
            <a:r>
              <a:rPr lang="en-ZA" i="0" dirty="0" err="1"/>
              <a:t>Cont</a:t>
            </a:r>
            <a:endParaRPr lang="en-ZA" dirty="0"/>
          </a:p>
        </p:txBody>
      </p:sp>
      <p:sp>
        <p:nvSpPr>
          <p:cNvPr id="4" name="Slide Number Placeholder 3">
            <a:extLst>
              <a:ext uri="{FF2B5EF4-FFF2-40B4-BE49-F238E27FC236}">
                <a16:creationId xmlns:a16="http://schemas.microsoft.com/office/drawing/2014/main" xmlns="" id="{87881E89-3540-44DD-B39A-403591C4E3DD}"/>
              </a:ext>
            </a:extLst>
          </p:cNvPr>
          <p:cNvSpPr>
            <a:spLocks noGrp="1"/>
          </p:cNvSpPr>
          <p:nvPr>
            <p:ph type="sldNum" sz="quarter" idx="12"/>
          </p:nvPr>
        </p:nvSpPr>
        <p:spPr/>
        <p:txBody>
          <a:bodyPr/>
          <a:lstStyle/>
          <a:p>
            <a:fld id="{325710BE-D26F-584D-A6A0-87C40D6CAC17}" type="slidenum">
              <a:rPr lang="en-US" smtClean="0"/>
              <a:pPr/>
              <a:t>38</a:t>
            </a:fld>
            <a:endParaRPr lang="en-US" dirty="0"/>
          </a:p>
        </p:txBody>
      </p:sp>
      <p:pic>
        <p:nvPicPr>
          <p:cNvPr id="3" name="Picture 2">
            <a:extLst>
              <a:ext uri="{FF2B5EF4-FFF2-40B4-BE49-F238E27FC236}">
                <a16:creationId xmlns:a16="http://schemas.microsoft.com/office/drawing/2014/main" xmlns="" id="{9E58435F-8FA3-4DE8-A433-C28D1D8FE01A}"/>
              </a:ext>
            </a:extLst>
          </p:cNvPr>
          <p:cNvPicPr>
            <a:picLocks noChangeAspect="1"/>
          </p:cNvPicPr>
          <p:nvPr/>
        </p:nvPicPr>
        <p:blipFill>
          <a:blip r:embed="rId2"/>
          <a:stretch>
            <a:fillRect/>
          </a:stretch>
        </p:blipFill>
        <p:spPr>
          <a:xfrm>
            <a:off x="107483" y="1417637"/>
            <a:ext cx="9056400" cy="4716000"/>
          </a:xfrm>
          <a:prstGeom prst="rect">
            <a:avLst/>
          </a:prstGeom>
        </p:spPr>
      </p:pic>
    </p:spTree>
    <p:extLst>
      <p:ext uri="{BB962C8B-B14F-4D97-AF65-F5344CB8AC3E}">
        <p14:creationId xmlns:p14="http://schemas.microsoft.com/office/powerpoint/2010/main" xmlns="" val="24525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36525"/>
            <a:ext cx="9072594" cy="1143000"/>
          </a:xfrm>
        </p:spPr>
        <p:txBody>
          <a:bodyPr>
            <a:noAutofit/>
          </a:bodyPr>
          <a:lstStyle/>
          <a:p>
            <a:r>
              <a:rPr lang="en-ZA" i="0" dirty="0"/>
              <a:t>Introduction..</a:t>
            </a:r>
            <a:r>
              <a:rPr lang="en-ZA" i="0" dirty="0" err="1"/>
              <a:t>Cont</a:t>
            </a:r>
            <a:endParaRPr lang="en-ZA" i="0" dirty="0"/>
          </a:p>
        </p:txBody>
      </p:sp>
      <p:sp>
        <p:nvSpPr>
          <p:cNvPr id="3" name="Content Placeholder 2"/>
          <p:cNvSpPr>
            <a:spLocks noGrp="1"/>
          </p:cNvSpPr>
          <p:nvPr>
            <p:ph idx="1"/>
          </p:nvPr>
        </p:nvSpPr>
        <p:spPr>
          <a:xfrm>
            <a:off x="71406" y="1417638"/>
            <a:ext cx="8929750" cy="4797444"/>
          </a:xfrm>
        </p:spPr>
        <p:txBody>
          <a:bodyPr>
            <a:normAutofit fontScale="77500" lnSpcReduction="20000"/>
          </a:bodyPr>
          <a:lstStyle/>
          <a:p>
            <a:pPr marL="0" indent="0" algn="ctr">
              <a:buNone/>
            </a:pPr>
            <a:endParaRPr lang="en-ZA" dirty="0"/>
          </a:p>
          <a:p>
            <a:pPr>
              <a:buNone/>
            </a:pPr>
            <a:r>
              <a:rPr lang="en-ZA" i="0" dirty="0">
                <a:solidFill>
                  <a:srgbClr val="C00000"/>
                </a:solidFill>
              </a:rPr>
              <a:t>Our Mandate implies that we shall:</a:t>
            </a:r>
          </a:p>
          <a:p>
            <a:pPr lvl="0"/>
            <a:r>
              <a:rPr lang="en-ZA" b="0" i="0" dirty="0">
                <a:solidFill>
                  <a:schemeClr val="tx1"/>
                </a:solidFill>
              </a:rPr>
              <a:t>Act as the champion of the public and of healthcare users so as to restore credibility and trust;</a:t>
            </a:r>
          </a:p>
          <a:p>
            <a:pPr lvl="0"/>
            <a:r>
              <a:rPr lang="en-ZA" b="0" i="0" dirty="0">
                <a:solidFill>
                  <a:schemeClr val="tx1"/>
                </a:solidFill>
              </a:rPr>
              <a:t>Respect healthcare users and their families as well as healthcare personnel;</a:t>
            </a:r>
          </a:p>
          <a:p>
            <a:pPr lvl="0"/>
            <a:r>
              <a:rPr lang="en-ZA" b="0" i="0" dirty="0">
                <a:solidFill>
                  <a:schemeClr val="tx1"/>
                </a:solidFill>
              </a:rPr>
              <a:t>Push for effectiveness in achieving health system change and social impact;</a:t>
            </a:r>
          </a:p>
          <a:p>
            <a:pPr lvl="0"/>
            <a:r>
              <a:rPr lang="en-ZA" b="0" i="0" dirty="0">
                <a:solidFill>
                  <a:schemeClr val="tx1"/>
                </a:solidFill>
              </a:rPr>
              <a:t>Strive for excellence, innovation and efficiency in our operations;</a:t>
            </a:r>
          </a:p>
          <a:p>
            <a:pPr lvl="0"/>
            <a:r>
              <a:rPr lang="en-ZA" b="0" i="0" dirty="0">
                <a:solidFill>
                  <a:schemeClr val="tx1"/>
                </a:solidFill>
              </a:rPr>
              <a:t>Be truthful, fair and committed to intellectual honesty;</a:t>
            </a:r>
          </a:p>
          <a:p>
            <a:pPr lvl="0"/>
            <a:r>
              <a:rPr lang="en-ZA" b="0" i="0" dirty="0">
                <a:solidFill>
                  <a:schemeClr val="tx1"/>
                </a:solidFill>
              </a:rPr>
              <a:t>Practice transparency, but respect confidentiality;</a:t>
            </a:r>
          </a:p>
          <a:p>
            <a:pPr lvl="0"/>
            <a:r>
              <a:rPr lang="en-ZA" b="0" i="0" dirty="0">
                <a:solidFill>
                  <a:schemeClr val="tx1"/>
                </a:solidFill>
              </a:rPr>
              <a:t>Achieve the highest standards of ethical behaviour, teamwork and collaboration; and</a:t>
            </a:r>
          </a:p>
          <a:p>
            <a:pPr lvl="0"/>
            <a:r>
              <a:rPr lang="en-ZA" b="0" i="0" dirty="0">
                <a:solidFill>
                  <a:schemeClr val="tx1"/>
                </a:solidFill>
              </a:rPr>
              <a:t>Promote professionalism, compassion, diversity and social responsibility. </a:t>
            </a:r>
          </a:p>
          <a:p>
            <a:pPr marL="0" indent="0">
              <a:buNone/>
            </a:pPr>
            <a:endParaRPr lang="en-ZA" dirty="0"/>
          </a:p>
        </p:txBody>
      </p:sp>
      <p:sp>
        <p:nvSpPr>
          <p:cNvPr id="4" name="Slide Number Placeholder 3"/>
          <p:cNvSpPr>
            <a:spLocks noGrp="1"/>
          </p:cNvSpPr>
          <p:nvPr>
            <p:ph type="sldNum" sz="quarter" idx="12"/>
          </p:nvPr>
        </p:nvSpPr>
        <p:spPr/>
        <p:txBody>
          <a:bodyPr/>
          <a:lstStyle/>
          <a:p>
            <a:fld id="{325710BE-D26F-584D-A6A0-87C40D6CAC17}" type="slidenum">
              <a:rPr lang="en-US" smtClean="0"/>
              <a:pPr/>
              <a:t>3</a:t>
            </a:fld>
            <a:endParaRPr lang="en-US" dirty="0"/>
          </a:p>
        </p:txBody>
      </p:sp>
      <p:pic>
        <p:nvPicPr>
          <p:cNvPr id="6" name="Picture 5">
            <a:extLst>
              <a:ext uri="{FF2B5EF4-FFF2-40B4-BE49-F238E27FC236}">
                <a16:creationId xmlns:a16="http://schemas.microsoft.com/office/drawing/2014/main" xmlns="" id="{08F76DCD-D359-4222-874B-5010FCAF3982}"/>
              </a:ext>
            </a:extLst>
          </p:cNvPr>
          <p:cNvPicPr>
            <a:picLocks noChangeAspect="1"/>
          </p:cNvPicPr>
          <p:nvPr/>
        </p:nvPicPr>
        <p:blipFill>
          <a:blip r:embed="rId2"/>
          <a:stretch>
            <a:fillRect/>
          </a:stretch>
        </p:blipFill>
        <p:spPr>
          <a:xfrm>
            <a:off x="35703" y="1103598"/>
            <a:ext cx="9144000" cy="5019887"/>
          </a:xfrm>
          <a:prstGeom prst="rect">
            <a:avLst/>
          </a:prstGeom>
        </p:spPr>
      </p:pic>
    </p:spTree>
    <p:extLst>
      <p:ext uri="{BB962C8B-B14F-4D97-AF65-F5344CB8AC3E}">
        <p14:creationId xmlns:p14="http://schemas.microsoft.com/office/powerpoint/2010/main" xmlns="" val="3185232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2049A-983F-434F-9BAB-299C478208F9}"/>
              </a:ext>
            </a:extLst>
          </p:cNvPr>
          <p:cNvSpPr>
            <a:spLocks noGrp="1"/>
          </p:cNvSpPr>
          <p:nvPr>
            <p:ph type="title"/>
          </p:nvPr>
        </p:nvSpPr>
        <p:spPr/>
        <p:txBody>
          <a:bodyPr/>
          <a:lstStyle/>
          <a:p>
            <a:r>
              <a:rPr lang="en-ZA" i="0" dirty="0"/>
              <a:t>OVERVIEW DELIVERABLES..</a:t>
            </a:r>
            <a:r>
              <a:rPr lang="en-ZA" i="0" dirty="0" err="1"/>
              <a:t>Cont</a:t>
            </a:r>
            <a:endParaRPr lang="en-ZA" dirty="0"/>
          </a:p>
        </p:txBody>
      </p:sp>
      <p:sp>
        <p:nvSpPr>
          <p:cNvPr id="4" name="Slide Number Placeholder 3">
            <a:extLst>
              <a:ext uri="{FF2B5EF4-FFF2-40B4-BE49-F238E27FC236}">
                <a16:creationId xmlns:a16="http://schemas.microsoft.com/office/drawing/2014/main" xmlns="" id="{87881E89-3540-44DD-B39A-403591C4E3DD}"/>
              </a:ext>
            </a:extLst>
          </p:cNvPr>
          <p:cNvSpPr>
            <a:spLocks noGrp="1"/>
          </p:cNvSpPr>
          <p:nvPr>
            <p:ph type="sldNum" sz="quarter" idx="12"/>
          </p:nvPr>
        </p:nvSpPr>
        <p:spPr/>
        <p:txBody>
          <a:bodyPr/>
          <a:lstStyle/>
          <a:p>
            <a:fld id="{325710BE-D26F-584D-A6A0-87C40D6CAC17}" type="slidenum">
              <a:rPr lang="en-US" smtClean="0"/>
              <a:pPr/>
              <a:t>39</a:t>
            </a:fld>
            <a:endParaRPr lang="en-US" dirty="0"/>
          </a:p>
        </p:txBody>
      </p:sp>
      <p:pic>
        <p:nvPicPr>
          <p:cNvPr id="5" name="Picture 4">
            <a:extLst>
              <a:ext uri="{FF2B5EF4-FFF2-40B4-BE49-F238E27FC236}">
                <a16:creationId xmlns:a16="http://schemas.microsoft.com/office/drawing/2014/main" xmlns="" id="{6F69B786-EDCC-44B6-BE8D-1AABCB8E3D93}"/>
              </a:ext>
            </a:extLst>
          </p:cNvPr>
          <p:cNvPicPr>
            <a:picLocks noChangeAspect="1"/>
          </p:cNvPicPr>
          <p:nvPr/>
        </p:nvPicPr>
        <p:blipFill>
          <a:blip r:embed="rId2"/>
          <a:stretch>
            <a:fillRect/>
          </a:stretch>
        </p:blipFill>
        <p:spPr>
          <a:xfrm>
            <a:off x="61682" y="1196752"/>
            <a:ext cx="9020635" cy="5040000"/>
          </a:xfrm>
          <a:prstGeom prst="rect">
            <a:avLst/>
          </a:prstGeom>
        </p:spPr>
      </p:pic>
    </p:spTree>
    <p:extLst>
      <p:ext uri="{BB962C8B-B14F-4D97-AF65-F5344CB8AC3E}">
        <p14:creationId xmlns:p14="http://schemas.microsoft.com/office/powerpoint/2010/main" xmlns="" val="3654214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589BA-3C7F-4FA8-A60A-A16C7229A976}"/>
              </a:ext>
            </a:extLst>
          </p:cNvPr>
          <p:cNvSpPr>
            <a:spLocks noGrp="1"/>
          </p:cNvSpPr>
          <p:nvPr>
            <p:ph type="title"/>
          </p:nvPr>
        </p:nvSpPr>
        <p:spPr>
          <a:xfrm>
            <a:off x="35496" y="274638"/>
            <a:ext cx="9073008" cy="1143000"/>
          </a:xfrm>
        </p:spPr>
        <p:txBody>
          <a:bodyPr>
            <a:normAutofit/>
          </a:bodyPr>
          <a:lstStyle/>
          <a:p>
            <a:r>
              <a:rPr lang="en-ZA" i="0" dirty="0"/>
              <a:t>Highlights to Note</a:t>
            </a:r>
          </a:p>
        </p:txBody>
      </p:sp>
      <p:sp>
        <p:nvSpPr>
          <p:cNvPr id="3" name="Content Placeholder 2">
            <a:extLst>
              <a:ext uri="{FF2B5EF4-FFF2-40B4-BE49-F238E27FC236}">
                <a16:creationId xmlns:a16="http://schemas.microsoft.com/office/drawing/2014/main" xmlns="" id="{CDE5A299-35A9-4685-86E1-1B47C76F7A71}"/>
              </a:ext>
            </a:extLst>
          </p:cNvPr>
          <p:cNvSpPr>
            <a:spLocks noGrp="1"/>
          </p:cNvSpPr>
          <p:nvPr>
            <p:ph idx="1"/>
          </p:nvPr>
        </p:nvSpPr>
        <p:spPr>
          <a:xfrm>
            <a:off x="0" y="1417638"/>
            <a:ext cx="9144000" cy="4708525"/>
          </a:xfrm>
        </p:spPr>
        <p:txBody>
          <a:bodyPr>
            <a:normAutofit fontScale="62500" lnSpcReduction="20000"/>
          </a:bodyPr>
          <a:lstStyle/>
          <a:p>
            <a:r>
              <a:rPr lang="en-ZA" b="0" i="0" dirty="0">
                <a:solidFill>
                  <a:schemeClr val="tx1"/>
                </a:solidFill>
              </a:rPr>
              <a:t>The draft Norms and Standards for Emergency Medical Services were developed and submitted to the Minister of Health for consideration in the last quarter of the financial year. </a:t>
            </a:r>
          </a:p>
          <a:p>
            <a:r>
              <a:rPr lang="en-ZA" b="0" i="0" dirty="0">
                <a:solidFill>
                  <a:schemeClr val="tx1"/>
                </a:solidFill>
              </a:rPr>
              <a:t>Commencement with the development of regulatory inspection tools for Hospitals, Community Health Centres and Clinics to enable the implementation of Regulation of Different Categories of HEs in the 2019/20 financial year. </a:t>
            </a:r>
          </a:p>
          <a:p>
            <a:r>
              <a:rPr lang="en-ZA" b="0" i="0" dirty="0">
                <a:solidFill>
                  <a:schemeClr val="tx1"/>
                </a:solidFill>
              </a:rPr>
              <a:t>Consultative workshops with the public and private sector hospitals and primary care clinics.</a:t>
            </a:r>
          </a:p>
          <a:p>
            <a:r>
              <a:rPr lang="en-ZA" b="0" i="0" dirty="0">
                <a:solidFill>
                  <a:schemeClr val="tx1"/>
                </a:solidFill>
              </a:rPr>
              <a:t>Implementation of the annual return system</a:t>
            </a:r>
          </a:p>
          <a:p>
            <a:r>
              <a:rPr lang="en-ZA" b="0" i="0" dirty="0">
                <a:solidFill>
                  <a:schemeClr val="tx1"/>
                </a:solidFill>
              </a:rPr>
              <a:t>Limited expertise in the development of standards as a result of funding inadequacies</a:t>
            </a:r>
          </a:p>
          <a:p>
            <a:r>
              <a:rPr lang="en-ZA" b="0" i="0" dirty="0">
                <a:solidFill>
                  <a:schemeClr val="tx1"/>
                </a:solidFill>
              </a:rPr>
              <a:t>Implementation of the early warning system which assist the OHSC and institutions in identifying potential risks to patient safety and respond appropriately before any undesired incidents occur, and for the HEs to prevent recurrence by implementing corrective measures.</a:t>
            </a:r>
          </a:p>
          <a:p>
            <a:pPr marL="0" indent="0">
              <a:buNone/>
            </a:pPr>
            <a:endParaRPr lang="en-ZA" b="0" i="0" dirty="0">
              <a:solidFill>
                <a:schemeClr val="tx1"/>
              </a:solidFill>
            </a:endParaRPr>
          </a:p>
          <a:p>
            <a:pPr marL="0" indent="0">
              <a:buNone/>
            </a:pPr>
            <a:r>
              <a:rPr lang="en-ZA" b="0" i="0" dirty="0">
                <a:solidFill>
                  <a:schemeClr val="tx1"/>
                </a:solidFill>
              </a:rPr>
              <a:t>.</a:t>
            </a:r>
          </a:p>
        </p:txBody>
      </p:sp>
      <p:sp>
        <p:nvSpPr>
          <p:cNvPr id="4" name="Slide Number Placeholder 3">
            <a:extLst>
              <a:ext uri="{FF2B5EF4-FFF2-40B4-BE49-F238E27FC236}">
                <a16:creationId xmlns:a16="http://schemas.microsoft.com/office/drawing/2014/main" xmlns="" id="{83E45EDD-A639-4C19-BCDC-1794C16F521D}"/>
              </a:ext>
            </a:extLst>
          </p:cNvPr>
          <p:cNvSpPr>
            <a:spLocks noGrp="1"/>
          </p:cNvSpPr>
          <p:nvPr>
            <p:ph type="sldNum" sz="quarter" idx="12"/>
          </p:nvPr>
        </p:nvSpPr>
        <p:spPr/>
        <p:txBody>
          <a:bodyPr/>
          <a:lstStyle/>
          <a:p>
            <a:fld id="{325710BE-D26F-584D-A6A0-87C40D6CAC17}" type="slidenum">
              <a:rPr lang="en-US" smtClean="0"/>
              <a:pPr/>
              <a:t>40</a:t>
            </a:fld>
            <a:endParaRPr lang="en-US" dirty="0"/>
          </a:p>
        </p:txBody>
      </p:sp>
    </p:spTree>
    <p:extLst>
      <p:ext uri="{BB962C8B-B14F-4D97-AF65-F5344CB8AC3E}">
        <p14:creationId xmlns:p14="http://schemas.microsoft.com/office/powerpoint/2010/main" xmlns="" val="741746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0BAEB-9217-4A32-9DB1-A10CB653BED1}"/>
              </a:ext>
            </a:extLst>
          </p:cNvPr>
          <p:cNvSpPr>
            <a:spLocks noGrp="1"/>
          </p:cNvSpPr>
          <p:nvPr>
            <p:ph type="title"/>
          </p:nvPr>
        </p:nvSpPr>
        <p:spPr>
          <a:xfrm>
            <a:off x="107504" y="274638"/>
            <a:ext cx="8928992" cy="1143000"/>
          </a:xfrm>
        </p:spPr>
        <p:txBody>
          <a:bodyPr>
            <a:normAutofit/>
          </a:bodyPr>
          <a:lstStyle/>
          <a:p>
            <a:r>
              <a:rPr lang="en-ZA" sz="4800" i="0" dirty="0"/>
              <a:t>Submissions By Province</a:t>
            </a:r>
          </a:p>
        </p:txBody>
      </p:sp>
      <p:pic>
        <p:nvPicPr>
          <p:cNvPr id="5" name="Content Placeholder 4">
            <a:extLst>
              <a:ext uri="{FF2B5EF4-FFF2-40B4-BE49-F238E27FC236}">
                <a16:creationId xmlns:a16="http://schemas.microsoft.com/office/drawing/2014/main" xmlns="" id="{672CEA54-D53E-4CE2-A167-B1F26BB4E539}"/>
              </a:ext>
            </a:extLst>
          </p:cNvPr>
          <p:cNvPicPr>
            <a:picLocks noGrp="1" noChangeAspect="1"/>
          </p:cNvPicPr>
          <p:nvPr>
            <p:ph idx="1"/>
          </p:nvPr>
        </p:nvPicPr>
        <p:blipFill>
          <a:blip r:embed="rId2"/>
          <a:stretch>
            <a:fillRect/>
          </a:stretch>
        </p:blipFill>
        <p:spPr>
          <a:xfrm>
            <a:off x="21125" y="1417638"/>
            <a:ext cx="9091522" cy="4747666"/>
          </a:xfrm>
          <a:prstGeom prst="rect">
            <a:avLst/>
          </a:prstGeom>
        </p:spPr>
      </p:pic>
      <p:sp>
        <p:nvSpPr>
          <p:cNvPr id="4" name="Slide Number Placeholder 3">
            <a:extLst>
              <a:ext uri="{FF2B5EF4-FFF2-40B4-BE49-F238E27FC236}">
                <a16:creationId xmlns:a16="http://schemas.microsoft.com/office/drawing/2014/main" xmlns="" id="{40781283-6A32-423C-9E7D-4344AC64349C}"/>
              </a:ext>
            </a:extLst>
          </p:cNvPr>
          <p:cNvSpPr>
            <a:spLocks noGrp="1"/>
          </p:cNvSpPr>
          <p:nvPr>
            <p:ph type="sldNum" sz="quarter" idx="12"/>
          </p:nvPr>
        </p:nvSpPr>
        <p:spPr/>
        <p:txBody>
          <a:bodyPr/>
          <a:lstStyle/>
          <a:p>
            <a:fld id="{325710BE-D26F-584D-A6A0-87C40D6CAC17}" type="slidenum">
              <a:rPr lang="en-US" smtClean="0"/>
              <a:pPr/>
              <a:t>41</a:t>
            </a:fld>
            <a:endParaRPr lang="en-US" dirty="0"/>
          </a:p>
        </p:txBody>
      </p:sp>
    </p:spTree>
    <p:extLst>
      <p:ext uri="{BB962C8B-B14F-4D97-AF65-F5344CB8AC3E}">
        <p14:creationId xmlns:p14="http://schemas.microsoft.com/office/powerpoint/2010/main" xmlns="" val="2473881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7180E-3C39-4358-9C40-A1FBA895A74B}"/>
              </a:ext>
            </a:extLst>
          </p:cNvPr>
          <p:cNvSpPr>
            <a:spLocks noGrp="1"/>
          </p:cNvSpPr>
          <p:nvPr>
            <p:ph type="title"/>
          </p:nvPr>
        </p:nvSpPr>
        <p:spPr/>
        <p:txBody>
          <a:bodyPr/>
          <a:lstStyle/>
          <a:p>
            <a:r>
              <a:rPr lang="en-US" i="0" dirty="0"/>
              <a:t>Summary of performance</a:t>
            </a:r>
            <a:endParaRPr lang="en-ZA" i="0" dirty="0"/>
          </a:p>
        </p:txBody>
      </p:sp>
      <p:pic>
        <p:nvPicPr>
          <p:cNvPr id="5" name="Content Placeholder 4">
            <a:extLst>
              <a:ext uri="{FF2B5EF4-FFF2-40B4-BE49-F238E27FC236}">
                <a16:creationId xmlns:a16="http://schemas.microsoft.com/office/drawing/2014/main" xmlns="" id="{7A2BA9C6-3673-4719-BF4A-7C15DA2CBFB0}"/>
              </a:ext>
            </a:extLst>
          </p:cNvPr>
          <p:cNvPicPr>
            <a:picLocks noGrp="1" noChangeAspect="1"/>
          </p:cNvPicPr>
          <p:nvPr>
            <p:ph idx="1"/>
          </p:nvPr>
        </p:nvPicPr>
        <p:blipFill>
          <a:blip r:embed="rId2"/>
          <a:stretch>
            <a:fillRect/>
          </a:stretch>
        </p:blipFill>
        <p:spPr>
          <a:xfrm>
            <a:off x="476658" y="2132856"/>
            <a:ext cx="8190685" cy="3239986"/>
          </a:xfrm>
          <a:prstGeom prst="rect">
            <a:avLst/>
          </a:prstGeom>
        </p:spPr>
      </p:pic>
      <p:sp>
        <p:nvSpPr>
          <p:cNvPr id="4" name="Slide Number Placeholder 3">
            <a:extLst>
              <a:ext uri="{FF2B5EF4-FFF2-40B4-BE49-F238E27FC236}">
                <a16:creationId xmlns:a16="http://schemas.microsoft.com/office/drawing/2014/main" xmlns="" id="{66EB8406-A194-4982-B03D-A86894927CF9}"/>
              </a:ext>
            </a:extLst>
          </p:cNvPr>
          <p:cNvSpPr>
            <a:spLocks noGrp="1"/>
          </p:cNvSpPr>
          <p:nvPr>
            <p:ph type="sldNum" sz="quarter" idx="12"/>
          </p:nvPr>
        </p:nvSpPr>
        <p:spPr/>
        <p:txBody>
          <a:bodyPr/>
          <a:lstStyle/>
          <a:p>
            <a:fld id="{325710BE-D26F-584D-A6A0-87C40D6CAC17}" type="slidenum">
              <a:rPr lang="en-US" smtClean="0"/>
              <a:pPr/>
              <a:t>42</a:t>
            </a:fld>
            <a:endParaRPr lang="en-US" dirty="0"/>
          </a:p>
        </p:txBody>
      </p:sp>
    </p:spTree>
    <p:extLst>
      <p:ext uri="{BB962C8B-B14F-4D97-AF65-F5344CB8AC3E}">
        <p14:creationId xmlns:p14="http://schemas.microsoft.com/office/powerpoint/2010/main" xmlns="" val="1145625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93E76-5DEE-4244-B010-C47196F9A653}"/>
              </a:ext>
            </a:extLst>
          </p:cNvPr>
          <p:cNvSpPr>
            <a:spLocks noGrp="1"/>
          </p:cNvSpPr>
          <p:nvPr>
            <p:ph type="title"/>
          </p:nvPr>
        </p:nvSpPr>
        <p:spPr/>
        <p:txBody>
          <a:bodyPr/>
          <a:lstStyle/>
          <a:p>
            <a:r>
              <a:rPr lang="en-US" i="0" dirty="0"/>
              <a:t>Financial Information</a:t>
            </a:r>
            <a:endParaRPr lang="en-ZA" i="0" dirty="0"/>
          </a:p>
        </p:txBody>
      </p:sp>
      <p:sp>
        <p:nvSpPr>
          <p:cNvPr id="3" name="Content Placeholder 2">
            <a:extLst>
              <a:ext uri="{FF2B5EF4-FFF2-40B4-BE49-F238E27FC236}">
                <a16:creationId xmlns:a16="http://schemas.microsoft.com/office/drawing/2014/main" xmlns="" id="{32D152CC-AFCD-4FDD-8DC5-D642F4AA4988}"/>
              </a:ext>
            </a:extLst>
          </p:cNvPr>
          <p:cNvSpPr>
            <a:spLocks noGrp="1"/>
          </p:cNvSpPr>
          <p:nvPr>
            <p:ph idx="1"/>
          </p:nvPr>
        </p:nvSpPr>
        <p:spPr/>
        <p:txBody>
          <a:bodyPr/>
          <a:lstStyle/>
          <a:p>
            <a:r>
              <a:rPr lang="en-US" b="0" i="0" dirty="0"/>
              <a:t>Audited financial information</a:t>
            </a:r>
            <a:endParaRPr lang="en-ZA" b="0" i="0" dirty="0"/>
          </a:p>
        </p:txBody>
      </p:sp>
      <p:sp>
        <p:nvSpPr>
          <p:cNvPr id="4" name="Slide Number Placeholder 3">
            <a:extLst>
              <a:ext uri="{FF2B5EF4-FFF2-40B4-BE49-F238E27FC236}">
                <a16:creationId xmlns:a16="http://schemas.microsoft.com/office/drawing/2014/main" xmlns="" id="{F718ECC4-11AC-45EE-8D0D-15A7557A1CC2}"/>
              </a:ext>
            </a:extLst>
          </p:cNvPr>
          <p:cNvSpPr>
            <a:spLocks noGrp="1"/>
          </p:cNvSpPr>
          <p:nvPr>
            <p:ph type="sldNum" sz="quarter" idx="12"/>
          </p:nvPr>
        </p:nvSpPr>
        <p:spPr/>
        <p:txBody>
          <a:bodyPr/>
          <a:lstStyle/>
          <a:p>
            <a:fld id="{325710BE-D26F-584D-A6A0-87C40D6CAC17}" type="slidenum">
              <a:rPr lang="en-US" smtClean="0"/>
              <a:pPr/>
              <a:t>43</a:t>
            </a:fld>
            <a:endParaRPr lang="en-US" dirty="0"/>
          </a:p>
        </p:txBody>
      </p:sp>
    </p:spTree>
    <p:extLst>
      <p:ext uri="{BB962C8B-B14F-4D97-AF65-F5344CB8AC3E}">
        <p14:creationId xmlns:p14="http://schemas.microsoft.com/office/powerpoint/2010/main" xmlns="" val="2708667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539B4-6AC3-42CE-9765-2168FE935C95}"/>
              </a:ext>
            </a:extLst>
          </p:cNvPr>
          <p:cNvSpPr>
            <a:spLocks noGrp="1"/>
          </p:cNvSpPr>
          <p:nvPr>
            <p:ph type="title"/>
          </p:nvPr>
        </p:nvSpPr>
        <p:spPr/>
        <p:txBody>
          <a:bodyPr/>
          <a:lstStyle/>
          <a:p>
            <a:r>
              <a:rPr lang="en-US" i="0" dirty="0"/>
              <a:t>Financial Performance</a:t>
            </a:r>
            <a:endParaRPr lang="en-ZA" i="0" dirty="0"/>
          </a:p>
        </p:txBody>
      </p:sp>
      <p:pic>
        <p:nvPicPr>
          <p:cNvPr id="5" name="Content Placeholder 4">
            <a:extLst>
              <a:ext uri="{FF2B5EF4-FFF2-40B4-BE49-F238E27FC236}">
                <a16:creationId xmlns:a16="http://schemas.microsoft.com/office/drawing/2014/main" xmlns="" id="{D18D6DCF-A2DB-4CB5-926D-AFBE19B5A28D}"/>
              </a:ext>
            </a:extLst>
          </p:cNvPr>
          <p:cNvPicPr>
            <a:picLocks noGrp="1" noChangeAspect="1"/>
          </p:cNvPicPr>
          <p:nvPr>
            <p:ph idx="1"/>
          </p:nvPr>
        </p:nvPicPr>
        <p:blipFill>
          <a:blip r:embed="rId2"/>
          <a:stretch>
            <a:fillRect/>
          </a:stretch>
        </p:blipFill>
        <p:spPr>
          <a:xfrm>
            <a:off x="948449" y="1638781"/>
            <a:ext cx="7247101" cy="4448800"/>
          </a:xfrm>
          <a:prstGeom prst="rect">
            <a:avLst/>
          </a:prstGeom>
        </p:spPr>
      </p:pic>
      <p:sp>
        <p:nvSpPr>
          <p:cNvPr id="4" name="Slide Number Placeholder 3">
            <a:extLst>
              <a:ext uri="{FF2B5EF4-FFF2-40B4-BE49-F238E27FC236}">
                <a16:creationId xmlns:a16="http://schemas.microsoft.com/office/drawing/2014/main" xmlns="" id="{FC0FA79E-F5FF-4F9C-8897-FFE444160B94}"/>
              </a:ext>
            </a:extLst>
          </p:cNvPr>
          <p:cNvSpPr>
            <a:spLocks noGrp="1"/>
          </p:cNvSpPr>
          <p:nvPr>
            <p:ph type="sldNum" sz="quarter" idx="12"/>
          </p:nvPr>
        </p:nvSpPr>
        <p:spPr/>
        <p:txBody>
          <a:bodyPr/>
          <a:lstStyle/>
          <a:p>
            <a:fld id="{325710BE-D26F-584D-A6A0-87C40D6CAC17}" type="slidenum">
              <a:rPr lang="en-US" smtClean="0"/>
              <a:pPr/>
              <a:t>44</a:t>
            </a:fld>
            <a:endParaRPr lang="en-US" dirty="0"/>
          </a:p>
        </p:txBody>
      </p:sp>
    </p:spTree>
    <p:extLst>
      <p:ext uri="{BB962C8B-B14F-4D97-AF65-F5344CB8AC3E}">
        <p14:creationId xmlns:p14="http://schemas.microsoft.com/office/powerpoint/2010/main" xmlns="" val="3256028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61E35-EE34-4315-A7CA-DBBCDD525A19}"/>
              </a:ext>
            </a:extLst>
          </p:cNvPr>
          <p:cNvSpPr>
            <a:spLocks noGrp="1"/>
          </p:cNvSpPr>
          <p:nvPr>
            <p:ph type="title"/>
          </p:nvPr>
        </p:nvSpPr>
        <p:spPr/>
        <p:txBody>
          <a:bodyPr>
            <a:normAutofit fontScale="90000"/>
          </a:bodyPr>
          <a:lstStyle/>
          <a:p>
            <a:r>
              <a:rPr lang="en-US" i="0" dirty="0"/>
              <a:t>Comments On Financial Performance</a:t>
            </a:r>
            <a:endParaRPr lang="en-ZA" i="0" dirty="0"/>
          </a:p>
        </p:txBody>
      </p:sp>
      <p:sp>
        <p:nvSpPr>
          <p:cNvPr id="3" name="Content Placeholder 2">
            <a:extLst>
              <a:ext uri="{FF2B5EF4-FFF2-40B4-BE49-F238E27FC236}">
                <a16:creationId xmlns:a16="http://schemas.microsoft.com/office/drawing/2014/main" xmlns="" id="{23B9894D-7032-47FB-AFFA-5DE979076FD0}"/>
              </a:ext>
            </a:extLst>
          </p:cNvPr>
          <p:cNvSpPr>
            <a:spLocks noGrp="1"/>
          </p:cNvSpPr>
          <p:nvPr>
            <p:ph idx="1"/>
          </p:nvPr>
        </p:nvSpPr>
        <p:spPr/>
        <p:txBody>
          <a:bodyPr>
            <a:normAutofit fontScale="85000" lnSpcReduction="20000"/>
          </a:bodyPr>
          <a:lstStyle/>
          <a:p>
            <a:r>
              <a:rPr lang="en-US" sz="2400" dirty="0">
                <a:solidFill>
                  <a:srgbClr val="00B050"/>
                </a:solidFill>
              </a:rPr>
              <a:t>AUDIT OUTOMES</a:t>
            </a:r>
          </a:p>
          <a:p>
            <a:pPr marL="400050" lvl="1" indent="0">
              <a:buNone/>
            </a:pPr>
            <a:r>
              <a:rPr lang="en-US" sz="2400" dirty="0"/>
              <a:t>- </a:t>
            </a:r>
            <a:r>
              <a:rPr lang="en-US" sz="2400" dirty="0">
                <a:solidFill>
                  <a:schemeClr val="tx2"/>
                </a:solidFill>
              </a:rPr>
              <a:t>Clean audit achieved</a:t>
            </a:r>
          </a:p>
          <a:p>
            <a:pPr marL="0" indent="0">
              <a:buNone/>
            </a:pPr>
            <a:endParaRPr lang="en-ZA" sz="2400" dirty="0"/>
          </a:p>
          <a:p>
            <a:r>
              <a:rPr lang="en-ZA" sz="2400" dirty="0">
                <a:solidFill>
                  <a:srgbClr val="00B050"/>
                </a:solidFill>
              </a:rPr>
              <a:t>REVENUE</a:t>
            </a:r>
          </a:p>
          <a:p>
            <a:pPr lvl="1"/>
            <a:r>
              <a:rPr lang="en-ZA" sz="2400" dirty="0">
                <a:solidFill>
                  <a:schemeClr val="tx2"/>
                </a:solidFill>
              </a:rPr>
              <a:t>3% increase in allocation from the National Treasury</a:t>
            </a:r>
          </a:p>
          <a:p>
            <a:pPr lvl="1"/>
            <a:r>
              <a:rPr lang="en-ZA" sz="2400" dirty="0">
                <a:solidFill>
                  <a:schemeClr val="tx2"/>
                </a:solidFill>
              </a:rPr>
              <a:t>Short term investment with the OHSC bankers</a:t>
            </a:r>
          </a:p>
          <a:p>
            <a:pPr marL="0" indent="0">
              <a:buNone/>
            </a:pPr>
            <a:endParaRPr lang="en-ZA" sz="2400" dirty="0"/>
          </a:p>
          <a:p>
            <a:r>
              <a:rPr lang="en-ZA" sz="2400" dirty="0">
                <a:solidFill>
                  <a:srgbClr val="00B050"/>
                </a:solidFill>
              </a:rPr>
              <a:t>EXPENDITURE</a:t>
            </a:r>
          </a:p>
          <a:p>
            <a:pPr lvl="1"/>
            <a:r>
              <a:rPr lang="en-ZA" sz="2400" dirty="0">
                <a:solidFill>
                  <a:schemeClr val="tx2"/>
                </a:solidFill>
              </a:rPr>
              <a:t>Increase in staff complement and salaries, as well as interns and temporary staff members</a:t>
            </a:r>
          </a:p>
          <a:p>
            <a:pPr lvl="1"/>
            <a:r>
              <a:rPr lang="en-ZA" sz="2400" dirty="0">
                <a:solidFill>
                  <a:schemeClr val="tx2"/>
                </a:solidFill>
              </a:rPr>
              <a:t>Increase in board fees as per National Treasury, and Board activities</a:t>
            </a:r>
          </a:p>
          <a:p>
            <a:pPr lvl="1"/>
            <a:r>
              <a:rPr lang="en-ZA" sz="2400" dirty="0">
                <a:solidFill>
                  <a:schemeClr val="tx2"/>
                </a:solidFill>
              </a:rPr>
              <a:t>Increase in asset base of the OHSC</a:t>
            </a:r>
          </a:p>
          <a:p>
            <a:pPr lvl="1"/>
            <a:r>
              <a:rPr lang="en-ZA" sz="2400" dirty="0">
                <a:solidFill>
                  <a:schemeClr val="tx2"/>
                </a:solidFill>
              </a:rPr>
              <a:t>Increase in scope of activities including move to new office premises</a:t>
            </a:r>
          </a:p>
          <a:p>
            <a:endParaRPr lang="en-ZA" dirty="0"/>
          </a:p>
        </p:txBody>
      </p:sp>
      <p:sp>
        <p:nvSpPr>
          <p:cNvPr id="4" name="Slide Number Placeholder 3">
            <a:extLst>
              <a:ext uri="{FF2B5EF4-FFF2-40B4-BE49-F238E27FC236}">
                <a16:creationId xmlns:a16="http://schemas.microsoft.com/office/drawing/2014/main" xmlns="" id="{A80A80B3-7CEA-4F97-9A30-278D2AAC73C8}"/>
              </a:ext>
            </a:extLst>
          </p:cNvPr>
          <p:cNvSpPr>
            <a:spLocks noGrp="1"/>
          </p:cNvSpPr>
          <p:nvPr>
            <p:ph type="sldNum" sz="quarter" idx="12"/>
          </p:nvPr>
        </p:nvSpPr>
        <p:spPr/>
        <p:txBody>
          <a:bodyPr/>
          <a:lstStyle/>
          <a:p>
            <a:fld id="{325710BE-D26F-584D-A6A0-87C40D6CAC17}" type="slidenum">
              <a:rPr lang="en-US" smtClean="0"/>
              <a:pPr/>
              <a:t>45</a:t>
            </a:fld>
            <a:endParaRPr lang="en-US" dirty="0"/>
          </a:p>
        </p:txBody>
      </p:sp>
    </p:spTree>
    <p:extLst>
      <p:ext uri="{BB962C8B-B14F-4D97-AF65-F5344CB8AC3E}">
        <p14:creationId xmlns:p14="http://schemas.microsoft.com/office/powerpoint/2010/main" xmlns="" val="530289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F88D1-DB1C-4763-A6FA-56BC3FE39D77}"/>
              </a:ext>
            </a:extLst>
          </p:cNvPr>
          <p:cNvSpPr>
            <a:spLocks noGrp="1"/>
          </p:cNvSpPr>
          <p:nvPr>
            <p:ph type="title"/>
          </p:nvPr>
        </p:nvSpPr>
        <p:spPr/>
        <p:txBody>
          <a:bodyPr/>
          <a:lstStyle/>
          <a:p>
            <a:r>
              <a:rPr lang="en-US" i="0" dirty="0"/>
              <a:t>Deficit</a:t>
            </a:r>
            <a:endParaRPr lang="en-ZA" i="0" dirty="0"/>
          </a:p>
        </p:txBody>
      </p:sp>
      <p:sp>
        <p:nvSpPr>
          <p:cNvPr id="3" name="Content Placeholder 2">
            <a:extLst>
              <a:ext uri="{FF2B5EF4-FFF2-40B4-BE49-F238E27FC236}">
                <a16:creationId xmlns:a16="http://schemas.microsoft.com/office/drawing/2014/main" xmlns="" id="{4F806119-B126-47C9-9E6B-BBD563D62714}"/>
              </a:ext>
            </a:extLst>
          </p:cNvPr>
          <p:cNvSpPr>
            <a:spLocks noGrp="1"/>
          </p:cNvSpPr>
          <p:nvPr>
            <p:ph idx="1"/>
          </p:nvPr>
        </p:nvSpPr>
        <p:spPr/>
        <p:txBody>
          <a:bodyPr>
            <a:normAutofit fontScale="92500" lnSpcReduction="10000"/>
          </a:bodyPr>
          <a:lstStyle/>
          <a:p>
            <a:r>
              <a:rPr lang="en-ZA" sz="3200" dirty="0">
                <a:solidFill>
                  <a:srgbClr val="00B050"/>
                </a:solidFill>
              </a:rPr>
              <a:t>Main contributors to deficit:</a:t>
            </a:r>
          </a:p>
          <a:p>
            <a:pPr lvl="1"/>
            <a:r>
              <a:rPr lang="en-ZA" dirty="0">
                <a:solidFill>
                  <a:schemeClr val="tx2"/>
                </a:solidFill>
              </a:rPr>
              <a:t>Deficit funded from prior year surplus</a:t>
            </a:r>
          </a:p>
          <a:p>
            <a:pPr lvl="1"/>
            <a:r>
              <a:rPr lang="en-ZA" dirty="0">
                <a:solidFill>
                  <a:schemeClr val="tx2"/>
                </a:solidFill>
              </a:rPr>
              <a:t>Temporary staff members and interns</a:t>
            </a:r>
          </a:p>
          <a:p>
            <a:pPr lvl="1"/>
            <a:r>
              <a:rPr lang="en-ZA" dirty="0">
                <a:solidFill>
                  <a:schemeClr val="tx2"/>
                </a:solidFill>
              </a:rPr>
              <a:t>Inspection-related costs such as travelling and accommodation</a:t>
            </a:r>
          </a:p>
          <a:p>
            <a:pPr lvl="1"/>
            <a:r>
              <a:rPr lang="en-ZA" dirty="0">
                <a:solidFill>
                  <a:schemeClr val="tx2"/>
                </a:solidFill>
              </a:rPr>
              <a:t>Country-wide consultative sessions on OHSC mandate</a:t>
            </a:r>
          </a:p>
          <a:p>
            <a:pPr lvl="1"/>
            <a:r>
              <a:rPr lang="en-ZA" dirty="0">
                <a:solidFill>
                  <a:schemeClr val="tx2"/>
                </a:solidFill>
              </a:rPr>
              <a:t>Increase in rental costs due to bigger office space</a:t>
            </a:r>
          </a:p>
          <a:p>
            <a:pPr lvl="1"/>
            <a:r>
              <a:rPr lang="en-US" dirty="0">
                <a:solidFill>
                  <a:schemeClr val="tx2"/>
                </a:solidFill>
              </a:rPr>
              <a:t>Information technology infrastructure for new offices</a:t>
            </a:r>
          </a:p>
          <a:p>
            <a:pPr lvl="1"/>
            <a:endParaRPr lang="en-ZA" dirty="0">
              <a:solidFill>
                <a:schemeClr val="tx2"/>
              </a:solidFill>
            </a:endParaRPr>
          </a:p>
          <a:p>
            <a:endParaRPr lang="en-ZA" dirty="0"/>
          </a:p>
        </p:txBody>
      </p:sp>
      <p:sp>
        <p:nvSpPr>
          <p:cNvPr id="4" name="Slide Number Placeholder 3">
            <a:extLst>
              <a:ext uri="{FF2B5EF4-FFF2-40B4-BE49-F238E27FC236}">
                <a16:creationId xmlns:a16="http://schemas.microsoft.com/office/drawing/2014/main" xmlns="" id="{87E7930D-62EB-4509-8168-463E3C4D56F9}"/>
              </a:ext>
            </a:extLst>
          </p:cNvPr>
          <p:cNvSpPr>
            <a:spLocks noGrp="1"/>
          </p:cNvSpPr>
          <p:nvPr>
            <p:ph type="sldNum" sz="quarter" idx="12"/>
          </p:nvPr>
        </p:nvSpPr>
        <p:spPr/>
        <p:txBody>
          <a:bodyPr/>
          <a:lstStyle/>
          <a:p>
            <a:fld id="{325710BE-D26F-584D-A6A0-87C40D6CAC17}" type="slidenum">
              <a:rPr lang="en-US" smtClean="0"/>
              <a:pPr/>
              <a:t>46</a:t>
            </a:fld>
            <a:endParaRPr lang="en-US" dirty="0"/>
          </a:p>
        </p:txBody>
      </p:sp>
    </p:spTree>
    <p:extLst>
      <p:ext uri="{BB962C8B-B14F-4D97-AF65-F5344CB8AC3E}">
        <p14:creationId xmlns:p14="http://schemas.microsoft.com/office/powerpoint/2010/main" xmlns="" val="1177257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A8DE1-2A1D-42C8-801A-4C4B0778CD3A}"/>
              </a:ext>
            </a:extLst>
          </p:cNvPr>
          <p:cNvSpPr>
            <a:spLocks noGrp="1"/>
          </p:cNvSpPr>
          <p:nvPr>
            <p:ph type="title"/>
          </p:nvPr>
        </p:nvSpPr>
        <p:spPr/>
        <p:txBody>
          <a:bodyPr/>
          <a:lstStyle/>
          <a:p>
            <a:r>
              <a:rPr lang="en-US" i="0" dirty="0"/>
              <a:t>Total Expenditure Per Division</a:t>
            </a:r>
            <a:endParaRPr lang="en-ZA" i="0" dirty="0"/>
          </a:p>
        </p:txBody>
      </p:sp>
      <p:pic>
        <p:nvPicPr>
          <p:cNvPr id="5" name="Content Placeholder 4">
            <a:extLst>
              <a:ext uri="{FF2B5EF4-FFF2-40B4-BE49-F238E27FC236}">
                <a16:creationId xmlns:a16="http://schemas.microsoft.com/office/drawing/2014/main" xmlns="" id="{F99C961C-821A-4664-B940-F3D320D0D1E7}"/>
              </a:ext>
            </a:extLst>
          </p:cNvPr>
          <p:cNvPicPr>
            <a:picLocks noGrp="1" noChangeAspect="1"/>
          </p:cNvPicPr>
          <p:nvPr>
            <p:ph idx="1"/>
          </p:nvPr>
        </p:nvPicPr>
        <p:blipFill>
          <a:blip r:embed="rId2"/>
          <a:stretch>
            <a:fillRect/>
          </a:stretch>
        </p:blipFill>
        <p:spPr>
          <a:xfrm>
            <a:off x="264613" y="2132857"/>
            <a:ext cx="7783675" cy="3312368"/>
          </a:xfrm>
          <a:prstGeom prst="rect">
            <a:avLst/>
          </a:prstGeom>
        </p:spPr>
      </p:pic>
      <p:sp>
        <p:nvSpPr>
          <p:cNvPr id="4" name="Slide Number Placeholder 3">
            <a:extLst>
              <a:ext uri="{FF2B5EF4-FFF2-40B4-BE49-F238E27FC236}">
                <a16:creationId xmlns:a16="http://schemas.microsoft.com/office/drawing/2014/main" xmlns="" id="{EEDA2A1B-4502-472D-924F-E33BDB228579}"/>
              </a:ext>
            </a:extLst>
          </p:cNvPr>
          <p:cNvSpPr>
            <a:spLocks noGrp="1"/>
          </p:cNvSpPr>
          <p:nvPr>
            <p:ph type="sldNum" sz="quarter" idx="12"/>
          </p:nvPr>
        </p:nvSpPr>
        <p:spPr/>
        <p:txBody>
          <a:bodyPr/>
          <a:lstStyle/>
          <a:p>
            <a:fld id="{325710BE-D26F-584D-A6A0-87C40D6CAC17}" type="slidenum">
              <a:rPr lang="en-US" smtClean="0"/>
              <a:pPr/>
              <a:t>47</a:t>
            </a:fld>
            <a:endParaRPr lang="en-US" dirty="0"/>
          </a:p>
        </p:txBody>
      </p:sp>
    </p:spTree>
    <p:extLst>
      <p:ext uri="{BB962C8B-B14F-4D97-AF65-F5344CB8AC3E}">
        <p14:creationId xmlns:p14="http://schemas.microsoft.com/office/powerpoint/2010/main" xmlns="" val="4265083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A1117-9CED-4EDA-8E04-D62AB937E5F6}"/>
              </a:ext>
            </a:extLst>
          </p:cNvPr>
          <p:cNvSpPr>
            <a:spLocks noGrp="1"/>
          </p:cNvSpPr>
          <p:nvPr>
            <p:ph type="title"/>
          </p:nvPr>
        </p:nvSpPr>
        <p:spPr/>
        <p:txBody>
          <a:bodyPr>
            <a:normAutofit/>
          </a:bodyPr>
          <a:lstStyle/>
          <a:p>
            <a:r>
              <a:rPr lang="en-US" i="0" dirty="0"/>
              <a:t>% Share of Expenditure per Division</a:t>
            </a:r>
            <a:endParaRPr lang="en-ZA" i="0" dirty="0"/>
          </a:p>
        </p:txBody>
      </p:sp>
      <p:sp>
        <p:nvSpPr>
          <p:cNvPr id="4" name="Slide Number Placeholder 3">
            <a:extLst>
              <a:ext uri="{FF2B5EF4-FFF2-40B4-BE49-F238E27FC236}">
                <a16:creationId xmlns:a16="http://schemas.microsoft.com/office/drawing/2014/main" xmlns="" id="{7B5834E0-9F04-4AF7-839F-83D94D2F8E1A}"/>
              </a:ext>
            </a:extLst>
          </p:cNvPr>
          <p:cNvSpPr>
            <a:spLocks noGrp="1"/>
          </p:cNvSpPr>
          <p:nvPr>
            <p:ph type="sldNum" sz="quarter" idx="12"/>
          </p:nvPr>
        </p:nvSpPr>
        <p:spPr/>
        <p:txBody>
          <a:bodyPr/>
          <a:lstStyle/>
          <a:p>
            <a:fld id="{325710BE-D26F-584D-A6A0-87C40D6CAC17}" type="slidenum">
              <a:rPr lang="en-US" smtClean="0"/>
              <a:pPr/>
              <a:t>48</a:t>
            </a:fld>
            <a:endParaRPr lang="en-US" dirty="0"/>
          </a:p>
        </p:txBody>
      </p:sp>
      <p:pic>
        <p:nvPicPr>
          <p:cNvPr id="7" name="Content Placeholder 6">
            <a:extLst>
              <a:ext uri="{FF2B5EF4-FFF2-40B4-BE49-F238E27FC236}">
                <a16:creationId xmlns:a16="http://schemas.microsoft.com/office/drawing/2014/main" xmlns="" id="{8AE6FE72-D709-4787-AF65-8967CA37FDB3}"/>
              </a:ext>
            </a:extLst>
          </p:cNvPr>
          <p:cNvPicPr>
            <a:picLocks noGrp="1" noChangeAspect="1"/>
          </p:cNvPicPr>
          <p:nvPr>
            <p:ph idx="1"/>
          </p:nvPr>
        </p:nvPicPr>
        <p:blipFill>
          <a:blip r:embed="rId2"/>
          <a:stretch>
            <a:fillRect/>
          </a:stretch>
        </p:blipFill>
        <p:spPr>
          <a:xfrm>
            <a:off x="835344" y="1916831"/>
            <a:ext cx="6688983" cy="3484157"/>
          </a:xfrm>
          <a:prstGeom prst="rect">
            <a:avLst/>
          </a:prstGeom>
        </p:spPr>
      </p:pic>
    </p:spTree>
    <p:extLst>
      <p:ext uri="{BB962C8B-B14F-4D97-AF65-F5344CB8AC3E}">
        <p14:creationId xmlns:p14="http://schemas.microsoft.com/office/powerpoint/2010/main" xmlns="" val="243447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36525"/>
            <a:ext cx="9072594" cy="1143000"/>
          </a:xfrm>
        </p:spPr>
        <p:txBody>
          <a:bodyPr>
            <a:noAutofit/>
          </a:bodyPr>
          <a:lstStyle/>
          <a:p>
            <a:r>
              <a:rPr lang="en-ZA" sz="4800" i="0" dirty="0"/>
              <a:t>Introduction..</a:t>
            </a:r>
            <a:r>
              <a:rPr lang="en-ZA" sz="4800" i="0" dirty="0" err="1"/>
              <a:t>Cont</a:t>
            </a:r>
            <a:endParaRPr lang="en-ZA" sz="4800" i="0" dirty="0"/>
          </a:p>
        </p:txBody>
      </p:sp>
      <p:sp>
        <p:nvSpPr>
          <p:cNvPr id="3" name="Content Placeholder 2"/>
          <p:cNvSpPr>
            <a:spLocks noGrp="1"/>
          </p:cNvSpPr>
          <p:nvPr>
            <p:ph idx="1"/>
          </p:nvPr>
        </p:nvSpPr>
        <p:spPr>
          <a:xfrm>
            <a:off x="71406" y="1417638"/>
            <a:ext cx="8929750" cy="4797444"/>
          </a:xfrm>
        </p:spPr>
        <p:txBody>
          <a:bodyPr>
            <a:normAutofit fontScale="77500" lnSpcReduction="20000"/>
          </a:bodyPr>
          <a:lstStyle/>
          <a:p>
            <a:pPr marL="0" indent="0" algn="ctr">
              <a:buNone/>
            </a:pPr>
            <a:endParaRPr lang="en-ZA" dirty="0"/>
          </a:p>
          <a:p>
            <a:pPr>
              <a:buNone/>
            </a:pPr>
            <a:r>
              <a:rPr lang="en-ZA" i="0" dirty="0">
                <a:solidFill>
                  <a:srgbClr val="C00000"/>
                </a:solidFill>
              </a:rPr>
              <a:t>Our Mandate implies that we shall:</a:t>
            </a:r>
          </a:p>
          <a:p>
            <a:pPr lvl="0"/>
            <a:r>
              <a:rPr lang="en-ZA" b="0" i="0" dirty="0">
                <a:solidFill>
                  <a:schemeClr val="tx1"/>
                </a:solidFill>
              </a:rPr>
              <a:t>Act as the champion of the public and of healthcare users so as to restore credibility and trust;</a:t>
            </a:r>
          </a:p>
          <a:p>
            <a:pPr lvl="0"/>
            <a:r>
              <a:rPr lang="en-ZA" b="0" i="0" dirty="0">
                <a:solidFill>
                  <a:schemeClr val="tx1"/>
                </a:solidFill>
              </a:rPr>
              <a:t>Respect healthcare users and their families as well as healthcare personnel;</a:t>
            </a:r>
          </a:p>
          <a:p>
            <a:pPr lvl="0"/>
            <a:r>
              <a:rPr lang="en-ZA" b="0" i="0" dirty="0">
                <a:solidFill>
                  <a:schemeClr val="tx1"/>
                </a:solidFill>
              </a:rPr>
              <a:t>Push for effectiveness in achieving health system change and social impact;</a:t>
            </a:r>
          </a:p>
          <a:p>
            <a:pPr lvl="0"/>
            <a:r>
              <a:rPr lang="en-ZA" b="0" i="0" dirty="0">
                <a:solidFill>
                  <a:schemeClr val="tx1"/>
                </a:solidFill>
              </a:rPr>
              <a:t>Strive for excellence, innovation and efficiency in our operations;</a:t>
            </a:r>
          </a:p>
          <a:p>
            <a:pPr lvl="0"/>
            <a:r>
              <a:rPr lang="en-ZA" b="0" i="0" dirty="0">
                <a:solidFill>
                  <a:schemeClr val="tx1"/>
                </a:solidFill>
              </a:rPr>
              <a:t>Be truthful, fair and committed to intellectual honesty;</a:t>
            </a:r>
          </a:p>
          <a:p>
            <a:pPr lvl="0"/>
            <a:r>
              <a:rPr lang="en-ZA" b="0" i="0" dirty="0">
                <a:solidFill>
                  <a:schemeClr val="tx1"/>
                </a:solidFill>
              </a:rPr>
              <a:t>Practice transparency, but respect confidentiality;</a:t>
            </a:r>
          </a:p>
          <a:p>
            <a:pPr lvl="0"/>
            <a:r>
              <a:rPr lang="en-ZA" b="0" i="0" dirty="0">
                <a:solidFill>
                  <a:schemeClr val="tx1"/>
                </a:solidFill>
              </a:rPr>
              <a:t>Achieve the highest standards of ethical behaviour, teamwork and collaboration; and</a:t>
            </a:r>
          </a:p>
          <a:p>
            <a:pPr lvl="0"/>
            <a:r>
              <a:rPr lang="en-ZA" b="0" i="0" dirty="0">
                <a:solidFill>
                  <a:schemeClr val="tx1"/>
                </a:solidFill>
              </a:rPr>
              <a:t>Promote professionalism, compassion, diversity and social responsibility. </a:t>
            </a:r>
          </a:p>
          <a:p>
            <a:pPr marL="0" indent="0">
              <a:buNone/>
            </a:pPr>
            <a:endParaRPr lang="en-ZA" dirty="0"/>
          </a:p>
        </p:txBody>
      </p:sp>
      <p:sp>
        <p:nvSpPr>
          <p:cNvPr id="4" name="Slide Number Placeholder 3"/>
          <p:cNvSpPr>
            <a:spLocks noGrp="1"/>
          </p:cNvSpPr>
          <p:nvPr>
            <p:ph type="sldNum" sz="quarter" idx="12"/>
          </p:nvPr>
        </p:nvSpPr>
        <p:spPr/>
        <p:txBody>
          <a:bodyPr/>
          <a:lstStyle/>
          <a:p>
            <a:fld id="{325710BE-D26F-584D-A6A0-87C40D6CAC17}" type="slidenum">
              <a:rPr lang="en-US" smtClean="0"/>
              <a:pPr/>
              <a:t>4</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FE755-84C0-4758-AC1F-1B3CB436493C}"/>
              </a:ext>
            </a:extLst>
          </p:cNvPr>
          <p:cNvSpPr>
            <a:spLocks noGrp="1"/>
          </p:cNvSpPr>
          <p:nvPr>
            <p:ph type="title"/>
          </p:nvPr>
        </p:nvSpPr>
        <p:spPr/>
        <p:txBody>
          <a:bodyPr/>
          <a:lstStyle/>
          <a:p>
            <a:r>
              <a:rPr lang="en-US" i="0" dirty="0"/>
              <a:t>% Share of Expenditure per Division</a:t>
            </a:r>
            <a:endParaRPr lang="en-ZA" i="0" dirty="0"/>
          </a:p>
        </p:txBody>
      </p:sp>
      <p:sp>
        <p:nvSpPr>
          <p:cNvPr id="4" name="Slide Number Placeholder 3">
            <a:extLst>
              <a:ext uri="{FF2B5EF4-FFF2-40B4-BE49-F238E27FC236}">
                <a16:creationId xmlns:a16="http://schemas.microsoft.com/office/drawing/2014/main" xmlns="" id="{7E56FD5E-711E-4694-BE2D-020204568769}"/>
              </a:ext>
            </a:extLst>
          </p:cNvPr>
          <p:cNvSpPr>
            <a:spLocks noGrp="1"/>
          </p:cNvSpPr>
          <p:nvPr>
            <p:ph type="sldNum" sz="quarter" idx="12"/>
          </p:nvPr>
        </p:nvSpPr>
        <p:spPr/>
        <p:txBody>
          <a:bodyPr/>
          <a:lstStyle/>
          <a:p>
            <a:fld id="{325710BE-D26F-584D-A6A0-87C40D6CAC17}" type="slidenum">
              <a:rPr lang="en-US" smtClean="0"/>
              <a:pPr/>
              <a:t>49</a:t>
            </a:fld>
            <a:endParaRPr lang="en-US" dirty="0"/>
          </a:p>
        </p:txBody>
      </p:sp>
      <p:pic>
        <p:nvPicPr>
          <p:cNvPr id="8" name="Content Placeholder 7">
            <a:extLst>
              <a:ext uri="{FF2B5EF4-FFF2-40B4-BE49-F238E27FC236}">
                <a16:creationId xmlns:a16="http://schemas.microsoft.com/office/drawing/2014/main" xmlns="" id="{37758C67-98E9-482D-8AA6-4EB2CE0C1796}"/>
              </a:ext>
            </a:extLst>
          </p:cNvPr>
          <p:cNvPicPr>
            <a:picLocks noGrp="1" noChangeAspect="1"/>
          </p:cNvPicPr>
          <p:nvPr>
            <p:ph idx="1"/>
          </p:nvPr>
        </p:nvPicPr>
        <p:blipFill>
          <a:blip r:embed="rId2"/>
          <a:stretch>
            <a:fillRect/>
          </a:stretch>
        </p:blipFill>
        <p:spPr>
          <a:xfrm>
            <a:off x="502533" y="1700808"/>
            <a:ext cx="7813883" cy="4152025"/>
          </a:xfrm>
          <a:prstGeom prst="rect">
            <a:avLst/>
          </a:prstGeom>
        </p:spPr>
      </p:pic>
    </p:spTree>
    <p:extLst>
      <p:ext uri="{BB962C8B-B14F-4D97-AF65-F5344CB8AC3E}">
        <p14:creationId xmlns:p14="http://schemas.microsoft.com/office/powerpoint/2010/main" xmlns="" val="4028170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29BC2-0ECD-4BDF-AD6B-A118A38CE92A}"/>
              </a:ext>
            </a:extLst>
          </p:cNvPr>
          <p:cNvSpPr>
            <a:spLocks noGrp="1"/>
          </p:cNvSpPr>
          <p:nvPr>
            <p:ph type="title"/>
          </p:nvPr>
        </p:nvSpPr>
        <p:spPr/>
        <p:txBody>
          <a:bodyPr>
            <a:normAutofit fontScale="90000"/>
          </a:bodyPr>
          <a:lstStyle/>
          <a:p>
            <a:r>
              <a:rPr lang="en-US" i="0" dirty="0"/>
              <a:t>Compensation expenditure per division</a:t>
            </a:r>
            <a:endParaRPr lang="en-ZA" i="0" dirty="0"/>
          </a:p>
        </p:txBody>
      </p:sp>
      <p:pic>
        <p:nvPicPr>
          <p:cNvPr id="5" name="Content Placeholder 4">
            <a:extLst>
              <a:ext uri="{FF2B5EF4-FFF2-40B4-BE49-F238E27FC236}">
                <a16:creationId xmlns:a16="http://schemas.microsoft.com/office/drawing/2014/main" xmlns="" id="{629BD620-1924-45CF-BB1F-A1973BBC0B34}"/>
              </a:ext>
            </a:extLst>
          </p:cNvPr>
          <p:cNvPicPr>
            <a:picLocks noGrp="1" noChangeAspect="1"/>
          </p:cNvPicPr>
          <p:nvPr>
            <p:ph idx="1"/>
          </p:nvPr>
        </p:nvPicPr>
        <p:blipFill>
          <a:blip r:embed="rId2"/>
          <a:stretch>
            <a:fillRect/>
          </a:stretch>
        </p:blipFill>
        <p:spPr>
          <a:xfrm>
            <a:off x="406676" y="1916832"/>
            <a:ext cx="8064427" cy="3168352"/>
          </a:xfrm>
          <a:prstGeom prst="rect">
            <a:avLst/>
          </a:prstGeom>
        </p:spPr>
      </p:pic>
      <p:sp>
        <p:nvSpPr>
          <p:cNvPr id="4" name="Slide Number Placeholder 3">
            <a:extLst>
              <a:ext uri="{FF2B5EF4-FFF2-40B4-BE49-F238E27FC236}">
                <a16:creationId xmlns:a16="http://schemas.microsoft.com/office/drawing/2014/main" xmlns="" id="{D47E86A1-534D-4C49-B6EA-41B5B97F0765}"/>
              </a:ext>
            </a:extLst>
          </p:cNvPr>
          <p:cNvSpPr>
            <a:spLocks noGrp="1"/>
          </p:cNvSpPr>
          <p:nvPr>
            <p:ph type="sldNum" sz="quarter" idx="12"/>
          </p:nvPr>
        </p:nvSpPr>
        <p:spPr/>
        <p:txBody>
          <a:bodyPr/>
          <a:lstStyle/>
          <a:p>
            <a:fld id="{325710BE-D26F-584D-A6A0-87C40D6CAC17}" type="slidenum">
              <a:rPr lang="en-US" smtClean="0"/>
              <a:pPr/>
              <a:t>50</a:t>
            </a:fld>
            <a:endParaRPr lang="en-US" dirty="0"/>
          </a:p>
        </p:txBody>
      </p:sp>
    </p:spTree>
    <p:extLst>
      <p:ext uri="{BB962C8B-B14F-4D97-AF65-F5344CB8AC3E}">
        <p14:creationId xmlns:p14="http://schemas.microsoft.com/office/powerpoint/2010/main" xmlns="" val="679123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A8814-CCDF-4AE0-9ADF-BAFF8042CAE9}"/>
              </a:ext>
            </a:extLst>
          </p:cNvPr>
          <p:cNvSpPr>
            <a:spLocks noGrp="1"/>
          </p:cNvSpPr>
          <p:nvPr>
            <p:ph type="title"/>
          </p:nvPr>
        </p:nvSpPr>
        <p:spPr/>
        <p:txBody>
          <a:bodyPr>
            <a:normAutofit fontScale="90000"/>
          </a:bodyPr>
          <a:lstStyle/>
          <a:p>
            <a:r>
              <a:rPr lang="en-US" i="0" dirty="0"/>
              <a:t>Share of Compensation Expenditure per Division</a:t>
            </a:r>
            <a:endParaRPr lang="en-ZA" i="0" dirty="0"/>
          </a:p>
        </p:txBody>
      </p:sp>
      <p:sp>
        <p:nvSpPr>
          <p:cNvPr id="4" name="Slide Number Placeholder 3">
            <a:extLst>
              <a:ext uri="{FF2B5EF4-FFF2-40B4-BE49-F238E27FC236}">
                <a16:creationId xmlns:a16="http://schemas.microsoft.com/office/drawing/2014/main" xmlns="" id="{6FBF68D8-D29D-4F2A-BA12-A9FAD736110E}"/>
              </a:ext>
            </a:extLst>
          </p:cNvPr>
          <p:cNvSpPr>
            <a:spLocks noGrp="1"/>
          </p:cNvSpPr>
          <p:nvPr>
            <p:ph type="sldNum" sz="quarter" idx="12"/>
          </p:nvPr>
        </p:nvSpPr>
        <p:spPr/>
        <p:txBody>
          <a:bodyPr/>
          <a:lstStyle/>
          <a:p>
            <a:fld id="{325710BE-D26F-584D-A6A0-87C40D6CAC17}" type="slidenum">
              <a:rPr lang="en-US" smtClean="0"/>
              <a:pPr/>
              <a:t>51</a:t>
            </a:fld>
            <a:endParaRPr lang="en-US" dirty="0"/>
          </a:p>
        </p:txBody>
      </p:sp>
      <p:pic>
        <p:nvPicPr>
          <p:cNvPr id="7" name="Content Placeholder 6">
            <a:extLst>
              <a:ext uri="{FF2B5EF4-FFF2-40B4-BE49-F238E27FC236}">
                <a16:creationId xmlns:a16="http://schemas.microsoft.com/office/drawing/2014/main" xmlns="" id="{B3DF1E47-4C4D-46C6-9958-A3D937F1B71C}"/>
              </a:ext>
            </a:extLst>
          </p:cNvPr>
          <p:cNvPicPr>
            <a:picLocks noGrp="1" noChangeAspect="1"/>
          </p:cNvPicPr>
          <p:nvPr>
            <p:ph idx="1"/>
          </p:nvPr>
        </p:nvPicPr>
        <p:blipFill>
          <a:blip r:embed="rId2"/>
          <a:stretch>
            <a:fillRect/>
          </a:stretch>
        </p:blipFill>
        <p:spPr>
          <a:xfrm>
            <a:off x="808148" y="1844823"/>
            <a:ext cx="6428148" cy="3447079"/>
          </a:xfrm>
          <a:prstGeom prst="rect">
            <a:avLst/>
          </a:prstGeom>
        </p:spPr>
      </p:pic>
    </p:spTree>
    <p:extLst>
      <p:ext uri="{BB962C8B-B14F-4D97-AF65-F5344CB8AC3E}">
        <p14:creationId xmlns:p14="http://schemas.microsoft.com/office/powerpoint/2010/main" xmlns="" val="2175308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345FB-740F-4FB4-BA28-BAA27A9AB602}"/>
              </a:ext>
            </a:extLst>
          </p:cNvPr>
          <p:cNvSpPr>
            <a:spLocks noGrp="1"/>
          </p:cNvSpPr>
          <p:nvPr>
            <p:ph type="title"/>
          </p:nvPr>
        </p:nvSpPr>
        <p:spPr/>
        <p:txBody>
          <a:bodyPr>
            <a:normAutofit fontScale="90000"/>
          </a:bodyPr>
          <a:lstStyle/>
          <a:p>
            <a:r>
              <a:rPr lang="en-US" i="0" dirty="0"/>
              <a:t>Compensation Costs By Employee Level</a:t>
            </a:r>
            <a:endParaRPr lang="en-ZA" i="0" dirty="0"/>
          </a:p>
        </p:txBody>
      </p:sp>
      <p:pic>
        <p:nvPicPr>
          <p:cNvPr id="5" name="Content Placeholder 4">
            <a:extLst>
              <a:ext uri="{FF2B5EF4-FFF2-40B4-BE49-F238E27FC236}">
                <a16:creationId xmlns:a16="http://schemas.microsoft.com/office/drawing/2014/main" xmlns="" id="{0D8410B8-6F08-4C10-B45A-9388891B06AF}"/>
              </a:ext>
            </a:extLst>
          </p:cNvPr>
          <p:cNvPicPr>
            <a:picLocks noGrp="1" noChangeAspect="1"/>
          </p:cNvPicPr>
          <p:nvPr>
            <p:ph idx="1"/>
          </p:nvPr>
        </p:nvPicPr>
        <p:blipFill>
          <a:blip r:embed="rId2"/>
          <a:stretch>
            <a:fillRect/>
          </a:stretch>
        </p:blipFill>
        <p:spPr>
          <a:xfrm>
            <a:off x="635081" y="1988840"/>
            <a:ext cx="7825351" cy="3725599"/>
          </a:xfrm>
          <a:prstGeom prst="rect">
            <a:avLst/>
          </a:prstGeom>
        </p:spPr>
      </p:pic>
      <p:sp>
        <p:nvSpPr>
          <p:cNvPr id="4" name="Slide Number Placeholder 3">
            <a:extLst>
              <a:ext uri="{FF2B5EF4-FFF2-40B4-BE49-F238E27FC236}">
                <a16:creationId xmlns:a16="http://schemas.microsoft.com/office/drawing/2014/main" xmlns="" id="{60247FCD-6B2B-4FF4-8894-BD206CD3B96D}"/>
              </a:ext>
            </a:extLst>
          </p:cNvPr>
          <p:cNvSpPr>
            <a:spLocks noGrp="1"/>
          </p:cNvSpPr>
          <p:nvPr>
            <p:ph type="sldNum" sz="quarter" idx="12"/>
          </p:nvPr>
        </p:nvSpPr>
        <p:spPr/>
        <p:txBody>
          <a:bodyPr/>
          <a:lstStyle/>
          <a:p>
            <a:fld id="{325710BE-D26F-584D-A6A0-87C40D6CAC17}" type="slidenum">
              <a:rPr lang="en-US" smtClean="0"/>
              <a:pPr/>
              <a:t>52</a:t>
            </a:fld>
            <a:endParaRPr lang="en-US" dirty="0"/>
          </a:p>
        </p:txBody>
      </p:sp>
    </p:spTree>
    <p:extLst>
      <p:ext uri="{BB962C8B-B14F-4D97-AF65-F5344CB8AC3E}">
        <p14:creationId xmlns:p14="http://schemas.microsoft.com/office/powerpoint/2010/main" xmlns="" val="2538100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FBC55-9A35-48ED-8E6C-297D8A05A2CF}"/>
              </a:ext>
            </a:extLst>
          </p:cNvPr>
          <p:cNvSpPr>
            <a:spLocks noGrp="1"/>
          </p:cNvSpPr>
          <p:nvPr>
            <p:ph type="title"/>
          </p:nvPr>
        </p:nvSpPr>
        <p:spPr/>
        <p:txBody>
          <a:bodyPr/>
          <a:lstStyle/>
          <a:p>
            <a:r>
              <a:rPr lang="en-US" i="0" dirty="0"/>
              <a:t>Staff Complement</a:t>
            </a:r>
            <a:endParaRPr lang="en-ZA" i="0" dirty="0"/>
          </a:p>
        </p:txBody>
      </p:sp>
      <p:pic>
        <p:nvPicPr>
          <p:cNvPr id="5" name="Content Placeholder 4">
            <a:extLst>
              <a:ext uri="{FF2B5EF4-FFF2-40B4-BE49-F238E27FC236}">
                <a16:creationId xmlns:a16="http://schemas.microsoft.com/office/drawing/2014/main" xmlns="" id="{B97C4D90-8AE9-4ADB-83F1-BD60B5EDE511}"/>
              </a:ext>
            </a:extLst>
          </p:cNvPr>
          <p:cNvPicPr>
            <a:picLocks noGrp="1" noChangeAspect="1"/>
          </p:cNvPicPr>
          <p:nvPr>
            <p:ph idx="1"/>
          </p:nvPr>
        </p:nvPicPr>
        <p:blipFill>
          <a:blip r:embed="rId2"/>
          <a:stretch>
            <a:fillRect/>
          </a:stretch>
        </p:blipFill>
        <p:spPr>
          <a:xfrm>
            <a:off x="1044641" y="1844824"/>
            <a:ext cx="6839727" cy="3913696"/>
          </a:xfrm>
          <a:prstGeom prst="rect">
            <a:avLst/>
          </a:prstGeom>
        </p:spPr>
      </p:pic>
      <p:sp>
        <p:nvSpPr>
          <p:cNvPr id="4" name="Slide Number Placeholder 3">
            <a:extLst>
              <a:ext uri="{FF2B5EF4-FFF2-40B4-BE49-F238E27FC236}">
                <a16:creationId xmlns:a16="http://schemas.microsoft.com/office/drawing/2014/main" xmlns="" id="{4315CCD0-E549-466B-BA77-3705CE5FBD59}"/>
              </a:ext>
            </a:extLst>
          </p:cNvPr>
          <p:cNvSpPr>
            <a:spLocks noGrp="1"/>
          </p:cNvSpPr>
          <p:nvPr>
            <p:ph type="sldNum" sz="quarter" idx="12"/>
          </p:nvPr>
        </p:nvSpPr>
        <p:spPr/>
        <p:txBody>
          <a:bodyPr/>
          <a:lstStyle/>
          <a:p>
            <a:fld id="{325710BE-D26F-584D-A6A0-87C40D6CAC17}" type="slidenum">
              <a:rPr lang="en-US" smtClean="0"/>
              <a:pPr/>
              <a:t>53</a:t>
            </a:fld>
            <a:endParaRPr lang="en-US" dirty="0"/>
          </a:p>
        </p:txBody>
      </p:sp>
    </p:spTree>
    <p:extLst>
      <p:ext uri="{BB962C8B-B14F-4D97-AF65-F5344CB8AC3E}">
        <p14:creationId xmlns:p14="http://schemas.microsoft.com/office/powerpoint/2010/main" xmlns="" val="3283596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519AE-7401-410E-B2FD-F58BBC8FE070}"/>
              </a:ext>
            </a:extLst>
          </p:cNvPr>
          <p:cNvSpPr>
            <a:spLocks noGrp="1"/>
          </p:cNvSpPr>
          <p:nvPr>
            <p:ph type="title"/>
          </p:nvPr>
        </p:nvSpPr>
        <p:spPr/>
        <p:txBody>
          <a:bodyPr/>
          <a:lstStyle/>
          <a:p>
            <a:r>
              <a:rPr lang="en-US" i="0" dirty="0"/>
              <a:t>% Share - Staff Complement</a:t>
            </a:r>
            <a:endParaRPr lang="en-ZA" i="0" dirty="0"/>
          </a:p>
        </p:txBody>
      </p:sp>
      <p:pic>
        <p:nvPicPr>
          <p:cNvPr id="5" name="Content Placeholder 4">
            <a:extLst>
              <a:ext uri="{FF2B5EF4-FFF2-40B4-BE49-F238E27FC236}">
                <a16:creationId xmlns:a16="http://schemas.microsoft.com/office/drawing/2014/main" xmlns="" id="{1610391D-550A-4972-8989-9E6BE8B67906}"/>
              </a:ext>
            </a:extLst>
          </p:cNvPr>
          <p:cNvPicPr>
            <a:picLocks noGrp="1" noChangeAspect="1"/>
          </p:cNvPicPr>
          <p:nvPr>
            <p:ph idx="1"/>
          </p:nvPr>
        </p:nvPicPr>
        <p:blipFill>
          <a:blip r:embed="rId2"/>
          <a:stretch>
            <a:fillRect/>
          </a:stretch>
        </p:blipFill>
        <p:spPr>
          <a:xfrm>
            <a:off x="499816" y="1628800"/>
            <a:ext cx="7384551" cy="4051856"/>
          </a:xfrm>
          <a:prstGeom prst="rect">
            <a:avLst/>
          </a:prstGeom>
        </p:spPr>
      </p:pic>
      <p:sp>
        <p:nvSpPr>
          <p:cNvPr id="4" name="Slide Number Placeholder 3">
            <a:extLst>
              <a:ext uri="{FF2B5EF4-FFF2-40B4-BE49-F238E27FC236}">
                <a16:creationId xmlns:a16="http://schemas.microsoft.com/office/drawing/2014/main" xmlns="" id="{336730F3-BBA9-4DE9-B0FD-814D381F5017}"/>
              </a:ext>
            </a:extLst>
          </p:cNvPr>
          <p:cNvSpPr>
            <a:spLocks noGrp="1"/>
          </p:cNvSpPr>
          <p:nvPr>
            <p:ph type="sldNum" sz="quarter" idx="12"/>
          </p:nvPr>
        </p:nvSpPr>
        <p:spPr/>
        <p:txBody>
          <a:bodyPr/>
          <a:lstStyle/>
          <a:p>
            <a:fld id="{325710BE-D26F-584D-A6A0-87C40D6CAC17}" type="slidenum">
              <a:rPr lang="en-US" smtClean="0"/>
              <a:pPr/>
              <a:t>54</a:t>
            </a:fld>
            <a:endParaRPr lang="en-US" dirty="0"/>
          </a:p>
        </p:txBody>
      </p:sp>
    </p:spTree>
    <p:extLst>
      <p:ext uri="{BB962C8B-B14F-4D97-AF65-F5344CB8AC3E}">
        <p14:creationId xmlns:p14="http://schemas.microsoft.com/office/powerpoint/2010/main" xmlns="" val="1384155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B8AB7-43CF-4628-865B-204126C72F92}"/>
              </a:ext>
            </a:extLst>
          </p:cNvPr>
          <p:cNvSpPr>
            <a:spLocks noGrp="1"/>
          </p:cNvSpPr>
          <p:nvPr>
            <p:ph type="title"/>
          </p:nvPr>
        </p:nvSpPr>
        <p:spPr/>
        <p:txBody>
          <a:bodyPr/>
          <a:lstStyle/>
          <a:p>
            <a:r>
              <a:rPr lang="en-US" i="0" dirty="0"/>
              <a:t>Acknowledgements</a:t>
            </a:r>
            <a:endParaRPr lang="en-ZA" i="0" dirty="0"/>
          </a:p>
        </p:txBody>
      </p:sp>
      <p:sp>
        <p:nvSpPr>
          <p:cNvPr id="3" name="Content Placeholder 2">
            <a:extLst>
              <a:ext uri="{FF2B5EF4-FFF2-40B4-BE49-F238E27FC236}">
                <a16:creationId xmlns:a16="http://schemas.microsoft.com/office/drawing/2014/main" xmlns="" id="{6BEE2400-6203-4F76-865A-773854024083}"/>
              </a:ext>
            </a:extLst>
          </p:cNvPr>
          <p:cNvSpPr>
            <a:spLocks noGrp="1"/>
          </p:cNvSpPr>
          <p:nvPr>
            <p:ph idx="1"/>
          </p:nvPr>
        </p:nvSpPr>
        <p:spPr/>
        <p:txBody>
          <a:bodyPr/>
          <a:lstStyle/>
          <a:p>
            <a:r>
              <a:rPr lang="en-ZA" i="0" dirty="0">
                <a:solidFill>
                  <a:srgbClr val="002060"/>
                </a:solidFill>
              </a:rPr>
              <a:t>OHSC Board</a:t>
            </a:r>
          </a:p>
          <a:p>
            <a:r>
              <a:rPr lang="en-ZA" i="0" dirty="0">
                <a:solidFill>
                  <a:srgbClr val="002060"/>
                </a:solidFill>
              </a:rPr>
              <a:t>OHSC Team</a:t>
            </a:r>
          </a:p>
          <a:p>
            <a:r>
              <a:rPr lang="en-ZA" i="0" dirty="0">
                <a:solidFill>
                  <a:srgbClr val="002060"/>
                </a:solidFill>
              </a:rPr>
              <a:t>Department of Health – Province, Districts, Facilities</a:t>
            </a:r>
          </a:p>
          <a:p>
            <a:r>
              <a:rPr lang="en-ZA" i="0" dirty="0">
                <a:solidFill>
                  <a:srgbClr val="002060"/>
                </a:solidFill>
              </a:rPr>
              <a:t>National Department of Health</a:t>
            </a:r>
          </a:p>
          <a:p>
            <a:r>
              <a:rPr lang="en-ZA" i="0" dirty="0">
                <a:solidFill>
                  <a:srgbClr val="002060"/>
                </a:solidFill>
              </a:rPr>
              <a:t>Portfolio Committee on Health </a:t>
            </a:r>
          </a:p>
          <a:p>
            <a:r>
              <a:rPr lang="en-ZA" i="0" dirty="0">
                <a:solidFill>
                  <a:srgbClr val="002060"/>
                </a:solidFill>
              </a:rPr>
              <a:t>Users of Health services</a:t>
            </a:r>
            <a:endParaRPr lang="en-ZA" i="0" dirty="0"/>
          </a:p>
        </p:txBody>
      </p:sp>
      <p:sp>
        <p:nvSpPr>
          <p:cNvPr id="4" name="Slide Number Placeholder 3">
            <a:extLst>
              <a:ext uri="{FF2B5EF4-FFF2-40B4-BE49-F238E27FC236}">
                <a16:creationId xmlns:a16="http://schemas.microsoft.com/office/drawing/2014/main" xmlns="" id="{66BA5DF3-28F0-4885-97EB-A85BCC34DB53}"/>
              </a:ext>
            </a:extLst>
          </p:cNvPr>
          <p:cNvSpPr>
            <a:spLocks noGrp="1"/>
          </p:cNvSpPr>
          <p:nvPr>
            <p:ph type="sldNum" sz="quarter" idx="12"/>
          </p:nvPr>
        </p:nvSpPr>
        <p:spPr/>
        <p:txBody>
          <a:bodyPr/>
          <a:lstStyle/>
          <a:p>
            <a:fld id="{325710BE-D26F-584D-A6A0-87C40D6CAC17}" type="slidenum">
              <a:rPr lang="en-US" smtClean="0"/>
              <a:pPr/>
              <a:t>55</a:t>
            </a:fld>
            <a:endParaRPr lang="en-US" dirty="0"/>
          </a:p>
        </p:txBody>
      </p:sp>
    </p:spTree>
    <p:extLst>
      <p:ext uri="{BB962C8B-B14F-4D97-AF65-F5344CB8AC3E}">
        <p14:creationId xmlns:p14="http://schemas.microsoft.com/office/powerpoint/2010/main" xmlns="" val="349480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CD198-2C79-4FC7-8FDB-D6A9A34042B6}"/>
              </a:ext>
            </a:extLst>
          </p:cNvPr>
          <p:cNvSpPr>
            <a:spLocks noGrp="1"/>
          </p:cNvSpPr>
          <p:nvPr>
            <p:ph type="title"/>
          </p:nvPr>
        </p:nvSpPr>
        <p:spPr>
          <a:xfrm>
            <a:off x="107504" y="274638"/>
            <a:ext cx="8928992" cy="1143000"/>
          </a:xfrm>
        </p:spPr>
        <p:txBody>
          <a:bodyPr>
            <a:normAutofit/>
          </a:bodyPr>
          <a:lstStyle/>
          <a:p>
            <a:r>
              <a:rPr lang="en-ZA" sz="4800" i="0" dirty="0"/>
              <a:t>Programmes</a:t>
            </a:r>
          </a:p>
        </p:txBody>
      </p:sp>
      <p:sp>
        <p:nvSpPr>
          <p:cNvPr id="3" name="Content Placeholder 2">
            <a:extLst>
              <a:ext uri="{FF2B5EF4-FFF2-40B4-BE49-F238E27FC236}">
                <a16:creationId xmlns:a16="http://schemas.microsoft.com/office/drawing/2014/main" xmlns="" id="{3B19BCC3-C90C-4908-AB93-285A2778C47F}"/>
              </a:ext>
            </a:extLst>
          </p:cNvPr>
          <p:cNvSpPr>
            <a:spLocks noGrp="1"/>
          </p:cNvSpPr>
          <p:nvPr>
            <p:ph idx="1"/>
          </p:nvPr>
        </p:nvSpPr>
        <p:spPr>
          <a:xfrm>
            <a:off x="107503" y="1600200"/>
            <a:ext cx="8928992" cy="4525963"/>
          </a:xfrm>
        </p:spPr>
        <p:txBody>
          <a:bodyPr>
            <a:normAutofit/>
          </a:bodyPr>
          <a:lstStyle/>
          <a:p>
            <a:pPr marL="0" indent="0" algn="just">
              <a:buNone/>
            </a:pPr>
            <a:r>
              <a:rPr lang="en-US" b="0" i="0" dirty="0">
                <a:solidFill>
                  <a:schemeClr val="tx1"/>
                </a:solidFill>
              </a:rPr>
              <a:t>Four programes</a:t>
            </a:r>
            <a:endParaRPr lang="en-ZA" b="0" i="0" dirty="0">
              <a:solidFill>
                <a:schemeClr val="tx1"/>
              </a:solidFill>
            </a:endParaRPr>
          </a:p>
        </p:txBody>
      </p:sp>
      <p:sp>
        <p:nvSpPr>
          <p:cNvPr id="4" name="Slide Number Placeholder 3">
            <a:extLst>
              <a:ext uri="{FF2B5EF4-FFF2-40B4-BE49-F238E27FC236}">
                <a16:creationId xmlns:a16="http://schemas.microsoft.com/office/drawing/2014/main" xmlns="" id="{977120E3-4D96-491E-ABFD-17D7D3C0405D}"/>
              </a:ext>
            </a:extLst>
          </p:cNvPr>
          <p:cNvSpPr>
            <a:spLocks noGrp="1"/>
          </p:cNvSpPr>
          <p:nvPr>
            <p:ph type="sldNum" sz="quarter" idx="12"/>
          </p:nvPr>
        </p:nvSpPr>
        <p:spPr/>
        <p:txBody>
          <a:bodyPr/>
          <a:lstStyle/>
          <a:p>
            <a:fld id="{325710BE-D26F-584D-A6A0-87C40D6CAC17}" type="slidenum">
              <a:rPr lang="en-US" smtClean="0"/>
              <a:pPr/>
              <a:t>5</a:t>
            </a:fld>
            <a:endParaRPr lang="en-US" dirty="0"/>
          </a:p>
        </p:txBody>
      </p:sp>
      <p:pic>
        <p:nvPicPr>
          <p:cNvPr id="6" name="Picture 5">
            <a:extLst>
              <a:ext uri="{FF2B5EF4-FFF2-40B4-BE49-F238E27FC236}">
                <a16:creationId xmlns:a16="http://schemas.microsoft.com/office/drawing/2014/main" xmlns="" id="{6D9BDEC9-72C3-4B20-B193-59EDC8CC35E2}"/>
              </a:ext>
            </a:extLst>
          </p:cNvPr>
          <p:cNvPicPr>
            <a:picLocks noChangeAspect="1"/>
          </p:cNvPicPr>
          <p:nvPr/>
        </p:nvPicPr>
        <p:blipFill>
          <a:blip r:embed="rId2"/>
          <a:stretch>
            <a:fillRect/>
          </a:stretch>
        </p:blipFill>
        <p:spPr>
          <a:xfrm>
            <a:off x="96062" y="1196752"/>
            <a:ext cx="7788305" cy="4804431"/>
          </a:xfrm>
          <a:prstGeom prst="rect">
            <a:avLst/>
          </a:prstGeom>
        </p:spPr>
      </p:pic>
    </p:spTree>
    <p:extLst>
      <p:ext uri="{BB962C8B-B14F-4D97-AF65-F5344CB8AC3E}">
        <p14:creationId xmlns:p14="http://schemas.microsoft.com/office/powerpoint/2010/main" xmlns="" val="236525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AAE81-8300-42F6-B765-1789717C6435}"/>
              </a:ext>
            </a:extLst>
          </p:cNvPr>
          <p:cNvSpPr>
            <a:spLocks noGrp="1"/>
          </p:cNvSpPr>
          <p:nvPr>
            <p:ph type="title"/>
          </p:nvPr>
        </p:nvSpPr>
        <p:spPr/>
        <p:txBody>
          <a:bodyPr/>
          <a:lstStyle/>
          <a:p>
            <a:r>
              <a:rPr lang="en-US" i="0" dirty="0"/>
              <a:t>Strategic Goals</a:t>
            </a:r>
            <a:endParaRPr lang="en-ZA" i="0" dirty="0"/>
          </a:p>
        </p:txBody>
      </p:sp>
      <p:sp>
        <p:nvSpPr>
          <p:cNvPr id="3" name="Content Placeholder 2">
            <a:extLst>
              <a:ext uri="{FF2B5EF4-FFF2-40B4-BE49-F238E27FC236}">
                <a16:creationId xmlns:a16="http://schemas.microsoft.com/office/drawing/2014/main" xmlns="" id="{C36C6193-1309-4D64-A747-A9663A9EF909}"/>
              </a:ext>
            </a:extLst>
          </p:cNvPr>
          <p:cNvSpPr>
            <a:spLocks noGrp="1"/>
          </p:cNvSpPr>
          <p:nvPr>
            <p:ph idx="1"/>
          </p:nvPr>
        </p:nvSpPr>
        <p:spPr/>
        <p:txBody>
          <a:bodyPr>
            <a:normAutofit fontScale="92500" lnSpcReduction="20000"/>
          </a:bodyPr>
          <a:lstStyle/>
          <a:p>
            <a:r>
              <a:rPr lang="en-ZA" b="0" i="0" dirty="0">
                <a:solidFill>
                  <a:schemeClr val="tx1"/>
                </a:solidFill>
              </a:rPr>
              <a:t>Publicly demonstrate responsiveness and accountability as an effective and efficient high-performance organisation </a:t>
            </a:r>
          </a:p>
          <a:p>
            <a:r>
              <a:rPr lang="en-ZA" b="0" i="0" dirty="0">
                <a:solidFill>
                  <a:schemeClr val="tx1"/>
                </a:solidFill>
              </a:rPr>
              <a:t>Inspect health establishments (HEs) for compliance with quality norms and standards</a:t>
            </a:r>
          </a:p>
          <a:p>
            <a:r>
              <a:rPr lang="en-ZA" b="0" i="0" dirty="0">
                <a:solidFill>
                  <a:schemeClr val="tx1"/>
                </a:solidFill>
              </a:rPr>
              <a:t>Patient and community complaints regarding poor care and situations of concern are investigated and responded to</a:t>
            </a:r>
          </a:p>
          <a:p>
            <a:r>
              <a:rPr lang="en-ZA" b="0" i="0" dirty="0">
                <a:solidFill>
                  <a:schemeClr val="tx1"/>
                </a:solidFill>
              </a:rPr>
              <a:t>Progressively improve the quality and safety of healthcare through effective communication and collaboration with users, providers and other relevant stakeholders </a:t>
            </a:r>
          </a:p>
        </p:txBody>
      </p:sp>
      <p:sp>
        <p:nvSpPr>
          <p:cNvPr id="4" name="Slide Number Placeholder 3">
            <a:extLst>
              <a:ext uri="{FF2B5EF4-FFF2-40B4-BE49-F238E27FC236}">
                <a16:creationId xmlns:a16="http://schemas.microsoft.com/office/drawing/2014/main" xmlns="" id="{2A8C2464-ECD1-4305-A4D1-9D999F444807}"/>
              </a:ext>
            </a:extLst>
          </p:cNvPr>
          <p:cNvSpPr>
            <a:spLocks noGrp="1"/>
          </p:cNvSpPr>
          <p:nvPr>
            <p:ph type="sldNum" sz="quarter" idx="12"/>
          </p:nvPr>
        </p:nvSpPr>
        <p:spPr/>
        <p:txBody>
          <a:bodyPr/>
          <a:lstStyle/>
          <a:p>
            <a:fld id="{325710BE-D26F-584D-A6A0-87C40D6CAC17}" type="slidenum">
              <a:rPr lang="en-US" smtClean="0"/>
              <a:pPr/>
              <a:t>6</a:t>
            </a:fld>
            <a:endParaRPr lang="en-US" dirty="0"/>
          </a:p>
        </p:txBody>
      </p:sp>
    </p:spTree>
    <p:extLst>
      <p:ext uri="{BB962C8B-B14F-4D97-AF65-F5344CB8AC3E}">
        <p14:creationId xmlns:p14="http://schemas.microsoft.com/office/powerpoint/2010/main" xmlns="" val="313158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E6239-2DD3-465D-A102-E85D3621FE82}"/>
              </a:ext>
            </a:extLst>
          </p:cNvPr>
          <p:cNvSpPr>
            <a:spLocks noGrp="1"/>
          </p:cNvSpPr>
          <p:nvPr>
            <p:ph type="title"/>
          </p:nvPr>
        </p:nvSpPr>
        <p:spPr>
          <a:xfrm>
            <a:off x="107504" y="1476674"/>
            <a:ext cx="8928992" cy="3528392"/>
          </a:xfrm>
        </p:spPr>
        <p:txBody>
          <a:bodyPr>
            <a:normAutofit fontScale="90000"/>
          </a:bodyPr>
          <a:lstStyle/>
          <a:p>
            <a:pPr algn="l"/>
            <a:r>
              <a:rPr lang="en-ZA" sz="2900" b="0" i="0" dirty="0">
                <a:solidFill>
                  <a:schemeClr val="tx1"/>
                </a:solidFill>
              </a:rPr>
              <a:t>Comprises finance, supply chain management, human resource management, information technology, communication and stakeholder relations, governance and legal</a:t>
            </a:r>
            <a:br>
              <a:rPr lang="en-ZA" sz="2900" b="0" i="0" dirty="0">
                <a:solidFill>
                  <a:schemeClr val="tx1"/>
                </a:solidFill>
              </a:rPr>
            </a:br>
            <a:r>
              <a:rPr lang="en-ZA" sz="2600" b="0" i="0" dirty="0">
                <a:solidFill>
                  <a:schemeClr val="tx1"/>
                </a:solidFill>
              </a:rPr>
              <a:t/>
            </a:r>
            <a:br>
              <a:rPr lang="en-ZA" sz="2600" b="0" i="0" dirty="0">
                <a:solidFill>
                  <a:schemeClr val="tx1"/>
                </a:solidFill>
              </a:rPr>
            </a:br>
            <a:r>
              <a:rPr lang="en-ZA" sz="2900" b="0" i="0" dirty="0">
                <a:solidFill>
                  <a:schemeClr val="tx1"/>
                </a:solidFill>
              </a:rPr>
              <a:t>The purpose is to provide the leadership and administrative support necessary for the OHSC to deliver on its mandate and comply with all relevant legislative requirements.</a:t>
            </a:r>
          </a:p>
        </p:txBody>
      </p:sp>
      <p:sp>
        <p:nvSpPr>
          <p:cNvPr id="4" name="Slide Number Placeholder 3">
            <a:extLst>
              <a:ext uri="{FF2B5EF4-FFF2-40B4-BE49-F238E27FC236}">
                <a16:creationId xmlns:a16="http://schemas.microsoft.com/office/drawing/2014/main" xmlns="" id="{5DC5A2B9-81A2-4853-9220-7DB8BBFB4979}"/>
              </a:ext>
            </a:extLst>
          </p:cNvPr>
          <p:cNvSpPr>
            <a:spLocks noGrp="1"/>
          </p:cNvSpPr>
          <p:nvPr>
            <p:ph type="sldNum" sz="quarter" idx="12"/>
          </p:nvPr>
        </p:nvSpPr>
        <p:spPr/>
        <p:txBody>
          <a:bodyPr/>
          <a:lstStyle/>
          <a:p>
            <a:fld id="{325710BE-D26F-584D-A6A0-87C40D6CAC17}" type="slidenum">
              <a:rPr lang="en-US" smtClean="0"/>
              <a:pPr/>
              <a:t>7</a:t>
            </a:fld>
            <a:endParaRPr lang="en-US" dirty="0"/>
          </a:p>
        </p:txBody>
      </p:sp>
      <p:sp>
        <p:nvSpPr>
          <p:cNvPr id="3" name="Rectangle 2">
            <a:extLst>
              <a:ext uri="{FF2B5EF4-FFF2-40B4-BE49-F238E27FC236}">
                <a16:creationId xmlns:a16="http://schemas.microsoft.com/office/drawing/2014/main" xmlns="" id="{AFF8C029-3A25-45BB-A190-9C23610B5C1D}"/>
              </a:ext>
            </a:extLst>
          </p:cNvPr>
          <p:cNvSpPr/>
          <p:nvPr/>
        </p:nvSpPr>
        <p:spPr>
          <a:xfrm>
            <a:off x="611560" y="402595"/>
            <a:ext cx="7920880" cy="707886"/>
          </a:xfrm>
          <a:prstGeom prst="rect">
            <a:avLst/>
          </a:prstGeom>
        </p:spPr>
        <p:txBody>
          <a:bodyPr wrap="square">
            <a:spAutoFit/>
          </a:bodyPr>
          <a:lstStyle/>
          <a:p>
            <a:r>
              <a:rPr lang="en-ZA" sz="4000" b="1" dirty="0" err="1">
                <a:solidFill>
                  <a:srgbClr val="C00000"/>
                </a:solidFill>
                <a:latin typeface="Arial" panose="020B0604020202020204" pitchFamily="34" charset="0"/>
                <a:cs typeface="Arial" panose="020B0604020202020204" pitchFamily="34" charset="0"/>
              </a:rPr>
              <a:t>Progr</a:t>
            </a:r>
            <a:r>
              <a:rPr lang="en-ZA" sz="4000" b="1" dirty="0">
                <a:solidFill>
                  <a:srgbClr val="C00000"/>
                </a:solidFill>
                <a:latin typeface="Arial" panose="020B0604020202020204" pitchFamily="34" charset="0"/>
                <a:cs typeface="Arial" panose="020B0604020202020204" pitchFamily="34" charset="0"/>
              </a:rPr>
              <a:t>. 1 - Administration</a:t>
            </a:r>
          </a:p>
        </p:txBody>
      </p:sp>
    </p:spTree>
    <p:extLst>
      <p:ext uri="{BB962C8B-B14F-4D97-AF65-F5344CB8AC3E}">
        <p14:creationId xmlns:p14="http://schemas.microsoft.com/office/powerpoint/2010/main" xmlns="" val="267274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9D728-7080-4049-BBA8-ED79492B1D7B}"/>
              </a:ext>
            </a:extLst>
          </p:cNvPr>
          <p:cNvSpPr>
            <a:spLocks noGrp="1"/>
          </p:cNvSpPr>
          <p:nvPr>
            <p:ph type="title"/>
          </p:nvPr>
        </p:nvSpPr>
        <p:spPr>
          <a:xfrm>
            <a:off x="35496" y="274638"/>
            <a:ext cx="9108504" cy="1143000"/>
          </a:xfrm>
        </p:spPr>
        <p:txBody>
          <a:bodyPr>
            <a:normAutofit/>
          </a:bodyPr>
          <a:lstStyle/>
          <a:p>
            <a:r>
              <a:rPr lang="en-ZA" i="0" dirty="0"/>
              <a:t>Performance Against Targets</a:t>
            </a:r>
          </a:p>
        </p:txBody>
      </p:sp>
      <p:sp>
        <p:nvSpPr>
          <p:cNvPr id="4" name="Slide Number Placeholder 3">
            <a:extLst>
              <a:ext uri="{FF2B5EF4-FFF2-40B4-BE49-F238E27FC236}">
                <a16:creationId xmlns:a16="http://schemas.microsoft.com/office/drawing/2014/main" xmlns="" id="{3A7CC0CC-316C-4CE4-964F-CF4022362020}"/>
              </a:ext>
            </a:extLst>
          </p:cNvPr>
          <p:cNvSpPr>
            <a:spLocks noGrp="1"/>
          </p:cNvSpPr>
          <p:nvPr>
            <p:ph type="sldNum" sz="quarter" idx="12"/>
          </p:nvPr>
        </p:nvSpPr>
        <p:spPr/>
        <p:txBody>
          <a:bodyPr/>
          <a:lstStyle/>
          <a:p>
            <a:fld id="{325710BE-D26F-584D-A6A0-87C40D6CAC17}" type="slidenum">
              <a:rPr lang="en-US" smtClean="0"/>
              <a:pPr/>
              <a:t>8</a:t>
            </a:fld>
            <a:endParaRPr lang="en-US" dirty="0"/>
          </a:p>
        </p:txBody>
      </p:sp>
      <p:pic>
        <p:nvPicPr>
          <p:cNvPr id="9" name="Picture 8">
            <a:extLst>
              <a:ext uri="{FF2B5EF4-FFF2-40B4-BE49-F238E27FC236}">
                <a16:creationId xmlns:a16="http://schemas.microsoft.com/office/drawing/2014/main" xmlns="" id="{69A2D362-FED6-4071-803A-87A50B5644E8}"/>
              </a:ext>
            </a:extLst>
          </p:cNvPr>
          <p:cNvPicPr>
            <a:picLocks noChangeAspect="1"/>
          </p:cNvPicPr>
          <p:nvPr/>
        </p:nvPicPr>
        <p:blipFill>
          <a:blip r:embed="rId2"/>
          <a:stretch>
            <a:fillRect/>
          </a:stretch>
        </p:blipFill>
        <p:spPr>
          <a:xfrm>
            <a:off x="-38754" y="1417638"/>
            <a:ext cx="9147258" cy="4284000"/>
          </a:xfrm>
          <a:prstGeom prst="rect">
            <a:avLst/>
          </a:prstGeom>
        </p:spPr>
      </p:pic>
    </p:spTree>
    <p:extLst>
      <p:ext uri="{BB962C8B-B14F-4D97-AF65-F5344CB8AC3E}">
        <p14:creationId xmlns:p14="http://schemas.microsoft.com/office/powerpoint/2010/main" xmlns="" val="4209802881"/>
      </p:ext>
    </p:extLst>
  </p:cSld>
  <p:clrMapOvr>
    <a:masterClrMapping/>
  </p:clrMapOvr>
</p:sld>
</file>

<file path=ppt/theme/theme1.xml><?xml version="1.0" encoding="utf-8"?>
<a:theme xmlns:a="http://schemas.openxmlformats.org/drawingml/2006/main" name="OHSC PPT Re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OHSC PPT Red Template</Template>
  <TotalTime>1113</TotalTime>
  <Words>1373</Words>
  <Application>Microsoft Office PowerPoint</Application>
  <PresentationFormat>On-screen Show (4:3)</PresentationFormat>
  <Paragraphs>212</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OHSC PPT Red Template</vt:lpstr>
      <vt:lpstr>OHSC  ANNUAL REPORT</vt:lpstr>
      <vt:lpstr>Purpose</vt:lpstr>
      <vt:lpstr>Introduction</vt:lpstr>
      <vt:lpstr>Introduction..Cont</vt:lpstr>
      <vt:lpstr>Introduction..Cont</vt:lpstr>
      <vt:lpstr>Programmes</vt:lpstr>
      <vt:lpstr>Strategic Goals</vt:lpstr>
      <vt:lpstr>Comprises finance, supply chain management, human resource management, information technology, communication and stakeholder relations, governance and legal  The purpose is to provide the leadership and administrative support necessary for the OHSC to deliver on its mandate and comply with all relevant legislative requirements.</vt:lpstr>
      <vt:lpstr>Performance Against Targets</vt:lpstr>
      <vt:lpstr>Performance Against Objectives..Cont</vt:lpstr>
      <vt:lpstr>Performance Against Objectives..Cont</vt:lpstr>
      <vt:lpstr>Performance Against Objectives..Cont</vt:lpstr>
      <vt:lpstr>Performance Against Objectives..Cont</vt:lpstr>
      <vt:lpstr>Highlights to Note</vt:lpstr>
      <vt:lpstr>Challenges</vt:lpstr>
      <vt:lpstr>   The purpose is to manage the inspection of health establishments in order to assess compliance with National Health System’s norms and standards as prescribed by the Minister, certify health establishments as compliant or non-compliant with prescribed norms and standards, and take enforcement action against non-compliant health establishments.</vt:lpstr>
      <vt:lpstr>PERFORMANCE AGAINST OBJECTIVES</vt:lpstr>
      <vt:lpstr>PERFORMANCE AGAINST OBJECTIVES..Cont</vt:lpstr>
      <vt:lpstr>PERFORMANCE AGAINST OBJECTIVES..Cont</vt:lpstr>
      <vt:lpstr>PERFORMANCE AGAINST OBJECTIVES..Cont</vt:lpstr>
      <vt:lpstr>Inspection Coverage</vt:lpstr>
      <vt:lpstr>Healthcare Risk Management Audits</vt:lpstr>
      <vt:lpstr>Highlights to Note</vt:lpstr>
      <vt:lpstr>Challenges</vt:lpstr>
      <vt:lpstr>The purpose is to consider, investigate and dispose of complaints relating to the non-compliance with prescribed norms and standards in a procedurally fair, economical and expeditious manner. </vt:lpstr>
      <vt:lpstr>Performance Against Objectives</vt:lpstr>
      <vt:lpstr>Performance Against Objectives</vt:lpstr>
      <vt:lpstr>Performance Against Objectives..Cont</vt:lpstr>
      <vt:lpstr>Performance Against Objectives..Cont</vt:lpstr>
      <vt:lpstr>Performance Against Objectives..Cont</vt:lpstr>
      <vt:lpstr>Highlights to Note</vt:lpstr>
      <vt:lpstr>NUMBER OF COMPLAINTS PER PROVINCE</vt:lpstr>
      <vt:lpstr>Slide 32</vt:lpstr>
      <vt:lpstr>Slide 33</vt:lpstr>
      <vt:lpstr>Slide 34</vt:lpstr>
      <vt:lpstr>Slide 35</vt:lpstr>
      <vt:lpstr>HSDAS - Health Standards Design, Analysis And Support  The purpose is to provide high-level technical, analytical and educational support to the work of the OHSC in relation to research of norms and standards; guidance on compliance with norms and standards, analysis of data collected and the establishment of communication networks with other stakeholders. </vt:lpstr>
      <vt:lpstr>OVERVIEW DELIVERABLES</vt:lpstr>
      <vt:lpstr>OVERVIEW DELIVERABLES..Cont</vt:lpstr>
      <vt:lpstr>OVERVIEW DELIVERABLES..Cont</vt:lpstr>
      <vt:lpstr>Highlights to Note</vt:lpstr>
      <vt:lpstr>Submissions By Province</vt:lpstr>
      <vt:lpstr>Summary of performance</vt:lpstr>
      <vt:lpstr>Financial Information</vt:lpstr>
      <vt:lpstr>Financial Performance</vt:lpstr>
      <vt:lpstr>Comments On Financial Performance</vt:lpstr>
      <vt:lpstr>Deficit</vt:lpstr>
      <vt:lpstr>Total Expenditure Per Division</vt:lpstr>
      <vt:lpstr>% Share of Expenditure per Division</vt:lpstr>
      <vt:lpstr>% Share of Expenditure per Division</vt:lpstr>
      <vt:lpstr>Compensation expenditure per division</vt:lpstr>
      <vt:lpstr>Share of Compensation Expenditure per Division</vt:lpstr>
      <vt:lpstr>Compensation Costs By Employee Level</vt:lpstr>
      <vt:lpstr>Staff Complement</vt:lpstr>
      <vt:lpstr>% Share - Staff Complement</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OHSC BRAND</dc:title>
  <dc:creator>SIMASIKU</dc:creator>
  <cp:lastModifiedBy>PUMZA</cp:lastModifiedBy>
  <cp:revision>240</cp:revision>
  <dcterms:created xsi:type="dcterms:W3CDTF">2015-06-08T11:18:00Z</dcterms:created>
  <dcterms:modified xsi:type="dcterms:W3CDTF">2019-10-11T08:35:16Z</dcterms:modified>
</cp:coreProperties>
</file>