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Override3.xml" ContentType="application/vnd.openxmlformats-officedocument.themeOverr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7"/>
  </p:notesMasterIdLst>
  <p:handoutMasterIdLst>
    <p:handoutMasterId r:id="rId78"/>
  </p:handoutMasterIdLst>
  <p:sldIdLst>
    <p:sldId id="256" r:id="rId2"/>
    <p:sldId id="274" r:id="rId3"/>
    <p:sldId id="275" r:id="rId4"/>
    <p:sldId id="276" r:id="rId5"/>
    <p:sldId id="277" r:id="rId6"/>
    <p:sldId id="278" r:id="rId7"/>
    <p:sldId id="335" r:id="rId8"/>
    <p:sldId id="440" r:id="rId9"/>
    <p:sldId id="442" r:id="rId10"/>
    <p:sldId id="439" r:id="rId11"/>
    <p:sldId id="438" r:id="rId12"/>
    <p:sldId id="441" r:id="rId13"/>
    <p:sldId id="281" r:id="rId14"/>
    <p:sldId id="282" r:id="rId15"/>
    <p:sldId id="283" r:id="rId16"/>
    <p:sldId id="284" r:id="rId17"/>
    <p:sldId id="377" r:id="rId18"/>
    <p:sldId id="378" r:id="rId19"/>
    <p:sldId id="379" r:id="rId20"/>
    <p:sldId id="380" r:id="rId21"/>
    <p:sldId id="381" r:id="rId22"/>
    <p:sldId id="388" r:id="rId23"/>
    <p:sldId id="397" r:id="rId24"/>
    <p:sldId id="297" r:id="rId25"/>
    <p:sldId id="298" r:id="rId26"/>
    <p:sldId id="299" r:id="rId27"/>
    <p:sldId id="402" r:id="rId28"/>
    <p:sldId id="382" r:id="rId29"/>
    <p:sldId id="301" r:id="rId30"/>
    <p:sldId id="408" r:id="rId31"/>
    <p:sldId id="409" r:id="rId32"/>
    <p:sldId id="410" r:id="rId33"/>
    <p:sldId id="411" r:id="rId34"/>
    <p:sldId id="412" r:id="rId35"/>
    <p:sldId id="413" r:id="rId36"/>
    <p:sldId id="414" r:id="rId37"/>
    <p:sldId id="415" r:id="rId38"/>
    <p:sldId id="416" r:id="rId39"/>
    <p:sldId id="417" r:id="rId40"/>
    <p:sldId id="418" r:id="rId41"/>
    <p:sldId id="419" r:id="rId42"/>
    <p:sldId id="420" r:id="rId43"/>
    <p:sldId id="421" r:id="rId44"/>
    <p:sldId id="422" r:id="rId45"/>
    <p:sldId id="423" r:id="rId46"/>
    <p:sldId id="424" r:id="rId47"/>
    <p:sldId id="425" r:id="rId48"/>
    <p:sldId id="426" r:id="rId49"/>
    <p:sldId id="427" r:id="rId50"/>
    <p:sldId id="428" r:id="rId51"/>
    <p:sldId id="429" r:id="rId52"/>
    <p:sldId id="430" r:id="rId53"/>
    <p:sldId id="431" r:id="rId54"/>
    <p:sldId id="435" r:id="rId55"/>
    <p:sldId id="436" r:id="rId56"/>
    <p:sldId id="437" r:id="rId57"/>
    <p:sldId id="329" r:id="rId58"/>
    <p:sldId id="330" r:id="rId59"/>
    <p:sldId id="331" r:id="rId60"/>
    <p:sldId id="332" r:id="rId61"/>
    <p:sldId id="333" r:id="rId62"/>
    <p:sldId id="398" r:id="rId63"/>
    <p:sldId id="399" r:id="rId64"/>
    <p:sldId id="384" r:id="rId65"/>
    <p:sldId id="312" r:id="rId66"/>
    <p:sldId id="315" r:id="rId67"/>
    <p:sldId id="401" r:id="rId68"/>
    <p:sldId id="406" r:id="rId69"/>
    <p:sldId id="392" r:id="rId70"/>
    <p:sldId id="400" r:id="rId71"/>
    <p:sldId id="321" r:id="rId72"/>
    <p:sldId id="386" r:id="rId73"/>
    <p:sldId id="313" r:id="rId74"/>
    <p:sldId id="314" r:id="rId75"/>
    <p:sldId id="369" r:id="rId7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ulani Khumalo" initials="TK" lastIdx="5"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a:srgbClr val="FFFF99"/>
    <a:srgbClr val="B77727"/>
    <a:srgbClr val="00CC00"/>
    <a:srgbClr val="2EF282"/>
    <a:srgbClr val="E3FBE8"/>
    <a:srgbClr val="CAA53B"/>
    <a:srgbClr val="A99F1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587" autoAdjust="0"/>
    <p:restoredTop sz="86387" autoAdjust="0"/>
  </p:normalViewPr>
  <p:slideViewPr>
    <p:cSldViewPr>
      <p:cViewPr>
        <p:scale>
          <a:sx n="81" d="100"/>
          <a:sy n="81" d="100"/>
        </p:scale>
        <p:origin x="-2484" y="-858"/>
      </p:cViewPr>
      <p:guideLst>
        <p:guide orient="horz" pos="2160"/>
        <p:guide pos="2880"/>
      </p:guideLst>
    </p:cSldViewPr>
  </p:slideViewPr>
  <p:outlineViewPr>
    <p:cViewPr>
      <p:scale>
        <a:sx n="33" d="100"/>
        <a:sy n="33" d="100"/>
      </p:scale>
      <p:origin x="0" y="-10116"/>
    </p:cViewPr>
  </p:outlineViewPr>
  <p:notesTextViewPr>
    <p:cViewPr>
      <p:scale>
        <a:sx n="100" d="100"/>
        <a:sy n="100" d="100"/>
      </p:scale>
      <p:origin x="0" y="0"/>
    </p:cViewPr>
  </p:notesTextViewPr>
  <p:sorterViewPr>
    <p:cViewPr>
      <p:scale>
        <a:sx n="40" d="100"/>
        <a:sy n="40" d="100"/>
      </p:scale>
      <p:origin x="0" y="-2864"/>
    </p:cViewPr>
  </p:sorterViewPr>
  <p:notesViewPr>
    <p:cSldViewPr>
      <p:cViewPr varScale="1">
        <p:scale>
          <a:sx n="62" d="100"/>
          <a:sy n="62" d="100"/>
        </p:scale>
        <p:origin x="3240" y="67"/>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Office_Excel_Worksheet3.xlsx"/><Relationship Id="rId1" Type="http://schemas.openxmlformats.org/officeDocument/2006/relationships/themeOverride" Target="../theme/themeOverride3.xml"/><Relationship Id="rId4"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view3D>
      <c:rotX val="30"/>
      <c:perspective val="30"/>
    </c:view3D>
    <c:plotArea>
      <c:layout>
        <c:manualLayout>
          <c:layoutTarget val="inner"/>
          <c:xMode val="edge"/>
          <c:yMode val="edge"/>
          <c:x val="9.2850087161063487E-3"/>
          <c:y val="8.2804418435999769E-2"/>
          <c:w val="0.84155087192788824"/>
          <c:h val="0.75005034606524545"/>
        </c:manualLayout>
      </c:layout>
      <c:pie3DChart>
        <c:varyColors val="1"/>
        <c:ser>
          <c:idx val="0"/>
          <c:order val="0"/>
          <c:dPt>
            <c:idx val="0"/>
            <c:spPr>
              <a:solidFill>
                <a:srgbClr val="00FF00"/>
              </a:solidFill>
            </c:spPr>
            <c:extLst xmlns:c16r2="http://schemas.microsoft.com/office/drawing/2015/06/chart">
              <c:ext xmlns:c16="http://schemas.microsoft.com/office/drawing/2014/chart" uri="{C3380CC4-5D6E-409C-BE32-E72D297353CC}">
                <c16:uniqueId val="{00000001-114E-4CA4-B20F-436C53BCD8FD}"/>
              </c:ext>
            </c:extLst>
          </c:dPt>
          <c:dPt>
            <c:idx val="1"/>
            <c:spPr>
              <a:solidFill>
                <a:srgbClr val="FF0000"/>
              </a:solidFill>
            </c:spPr>
            <c:extLst xmlns:c16r2="http://schemas.microsoft.com/office/drawing/2015/06/chart">
              <c:ext xmlns:c16="http://schemas.microsoft.com/office/drawing/2014/chart" uri="{C3380CC4-5D6E-409C-BE32-E72D297353CC}">
                <c16:uniqueId val="{00000003-114E-4CA4-B20F-436C53BCD8FD}"/>
              </c:ext>
            </c:extLst>
          </c:dPt>
          <c:dLbls>
            <c:dLbl>
              <c:idx val="0"/>
              <c:layout>
                <c:manualLayout>
                  <c:x val="-0.30244136282327772"/>
                  <c:y val="-0.23305280764003955"/>
                </c:manualLayout>
              </c:layout>
              <c:tx>
                <c:rich>
                  <a:bodyPr/>
                  <a:lstStyle/>
                  <a:p>
                    <a:r>
                      <a:rPr lang="en-US" sz="1200" dirty="0"/>
                      <a:t>Achieved
</a:t>
                    </a:r>
                    <a:r>
                      <a:rPr lang="en-US" sz="1200" dirty="0" smtClean="0"/>
                      <a:t>79% (31/39</a:t>
                    </a:r>
                    <a:r>
                      <a:rPr lang="en-US" sz="1200" dirty="0"/>
                      <a:t>)</a:t>
                    </a:r>
                    <a:endParaRPr lang="en-US" dirty="0"/>
                  </a:p>
                </c:rich>
              </c:tx>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14E-4CA4-B20F-436C53BCD8FD}"/>
                </c:ext>
              </c:extLst>
            </c:dLbl>
            <c:dLbl>
              <c:idx val="1"/>
              <c:layout>
                <c:manualLayout>
                  <c:x val="0.16901650032599433"/>
                  <c:y val="0.10194689797620179"/>
                </c:manualLayout>
              </c:layout>
              <c:tx>
                <c:rich>
                  <a:bodyPr/>
                  <a:lstStyle/>
                  <a:p>
                    <a:r>
                      <a:rPr lang="en-US" sz="1200" dirty="0"/>
                      <a:t>Not Achieved
</a:t>
                    </a:r>
                    <a:r>
                      <a:rPr lang="en-US" sz="1200" dirty="0" smtClean="0"/>
                      <a:t>21% (8/39</a:t>
                    </a:r>
                    <a:r>
                      <a:rPr lang="en-US" sz="1200" dirty="0"/>
                      <a:t>)</a:t>
                    </a:r>
                    <a:endParaRPr lang="en-US" dirty="0"/>
                  </a:p>
                </c:rich>
              </c:tx>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14E-4CA4-B20F-436C53BCD8FD}"/>
                </c:ext>
              </c:extLst>
            </c:dLbl>
            <c:spPr>
              <a:noFill/>
              <a:ln>
                <a:noFill/>
              </a:ln>
              <a:effectLst/>
            </c:spPr>
            <c:txPr>
              <a:bodyPr/>
              <a:lstStyle/>
              <a:p>
                <a:pPr>
                  <a:defRPr sz="1200" b="1">
                    <a:solidFill>
                      <a:schemeClr val="tx1"/>
                    </a:solidFill>
                  </a:defRPr>
                </a:pPr>
                <a:endParaRPr lang="en-US"/>
              </a:p>
            </c:txPr>
            <c:showCatName val="1"/>
            <c:showPercent val="1"/>
            <c:showLeaderLines val="1"/>
            <c:extLst xmlns:c16r2="http://schemas.microsoft.com/office/drawing/2015/06/chart">
              <c:ext xmlns:c15="http://schemas.microsoft.com/office/drawing/2012/chart" uri="{CE6537A1-D6FC-4f65-9D91-7224C49458BB}"/>
            </c:extLst>
          </c:dLbls>
          <c:cat>
            <c:strRef>
              <c:f>'Annual report presentation'!$A$1:$A$2</c:f>
              <c:strCache>
                <c:ptCount val="2"/>
                <c:pt idx="0">
                  <c:v>Achieved</c:v>
                </c:pt>
                <c:pt idx="1">
                  <c:v>Not Achieved</c:v>
                </c:pt>
              </c:strCache>
            </c:strRef>
          </c:cat>
          <c:val>
            <c:numRef>
              <c:f>'Annual report presentation'!$B$1:$B$2</c:f>
              <c:numCache>
                <c:formatCode>0%</c:formatCode>
                <c:ptCount val="2"/>
                <c:pt idx="0">
                  <c:v>0.79</c:v>
                </c:pt>
                <c:pt idx="1">
                  <c:v>0.21000000000000002</c:v>
                </c:pt>
              </c:numCache>
            </c:numRef>
          </c:val>
          <c:extLst xmlns:c16r2="http://schemas.microsoft.com/office/drawing/2015/06/chart">
            <c:ext xmlns:c16="http://schemas.microsoft.com/office/drawing/2014/chart" uri="{C3380CC4-5D6E-409C-BE32-E72D297353CC}">
              <c16:uniqueId val="{00000004-114E-4CA4-B20F-436C53BCD8FD}"/>
            </c:ext>
          </c:extLst>
        </c:ser>
        <c:dLbls>
          <c:showCatName val="1"/>
          <c:showPercent val="1"/>
        </c:dLbls>
      </c:pie3DChart>
    </c:plotArea>
    <c:legend>
      <c:legendPos val="b"/>
      <c:layout>
        <c:manualLayout>
          <c:xMode val="edge"/>
          <c:yMode val="edge"/>
          <c:x val="0.2071507388966766"/>
          <c:y val="0.92395403736255011"/>
          <c:w val="0.25424584699471214"/>
          <c:h val="5.6691302311738918E-2"/>
        </c:manualLayout>
      </c:layout>
      <c:txPr>
        <a:bodyPr/>
        <a:lstStyle/>
        <a:p>
          <a:pPr>
            <a:defRPr sz="1200" b="1"/>
          </a:pPr>
          <a:endParaRPr lang="en-US"/>
        </a:p>
      </c:txPr>
    </c:legend>
    <c:plotVisOnly val="1"/>
    <c:dispBlanksAs val="zero"/>
  </c:chart>
  <c:spPr>
    <a:ln>
      <a:noFill/>
    </a:ln>
  </c:sp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lineChart>
        <c:grouping val="standard"/>
        <c:ser>
          <c:idx val="0"/>
          <c:order val="0"/>
          <c:tx>
            <c:strRef>
              <c:f>'Annual report presentation'!$B$28</c:f>
              <c:strCache>
                <c:ptCount val="1"/>
                <c:pt idx="0">
                  <c:v>Achieved </c:v>
                </c:pt>
              </c:strCache>
            </c:strRef>
          </c:tx>
          <c:spPr>
            <a:ln>
              <a:solidFill>
                <a:srgbClr val="00FF00"/>
              </a:solidFill>
            </a:ln>
          </c:spPr>
          <c:marker>
            <c:symbol val="square"/>
            <c:size val="7"/>
            <c:spPr>
              <a:solidFill>
                <a:srgbClr val="00FF00"/>
              </a:solidFill>
              <a:ln>
                <a:solidFill>
                  <a:srgbClr val="00FF00"/>
                </a:solidFill>
                <a:bevel/>
              </a:ln>
            </c:spPr>
          </c:marker>
          <c:dLbls>
            <c:dLbl>
              <c:idx val="0"/>
              <c:layout>
                <c:manualLayout>
                  <c:x val="-2.1709633649932156E-2"/>
                  <c:y val="-5.3452103314544822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A59-4503-BA6D-0C05A9FAA8BF}"/>
                </c:ext>
              </c:extLst>
            </c:dLbl>
            <c:dLbl>
              <c:idx val="1"/>
              <c:layout>
                <c:manualLayout>
                  <c:x val="-2.7137042062415209E-2"/>
                  <c:y val="-5.345210331454479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A59-4503-BA6D-0C05A9FAA8BF}"/>
                </c:ext>
              </c:extLst>
            </c:dLbl>
            <c:dLbl>
              <c:idx val="2"/>
              <c:layout>
                <c:manualLayout>
                  <c:x val="-3.2564450474898171E-2"/>
                  <c:y val="-4.7512980724039887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A59-4503-BA6D-0C05A9FAA8BF}"/>
                </c:ext>
              </c:extLst>
            </c:dLbl>
            <c:dLbl>
              <c:idx val="3"/>
              <c:layout>
                <c:manualLayout>
                  <c:x val="-3.2564450474898234E-2"/>
                  <c:y val="-4.4543419428787333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A59-4503-BA6D-0C05A9FAA8BF}"/>
                </c:ext>
              </c:extLst>
            </c:dLbl>
            <c:dLbl>
              <c:idx val="4"/>
              <c:layout>
                <c:manualLayout>
                  <c:x val="-3.2564450474898234E-2"/>
                  <c:y val="-4.4543419428787374E-2"/>
                </c:manualLayout>
              </c:layout>
              <c:tx>
                <c:rich>
                  <a:bodyPr/>
                  <a:lstStyle/>
                  <a:p>
                    <a:r>
                      <a:rPr lang="en-US" dirty="0" smtClean="0"/>
                      <a:t>79%</a:t>
                    </a:r>
                    <a:endParaRPr lang="en-US" dirty="0"/>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8A59-4503-BA6D-0C05A9FAA8BF}"/>
                </c:ext>
              </c:extLst>
            </c:dLbl>
            <c:spPr>
              <a:noFill/>
              <a:ln>
                <a:noFill/>
              </a:ln>
              <a:effectLst/>
            </c:spPr>
            <c:txPr>
              <a:bodyPr/>
              <a:lstStyle/>
              <a:p>
                <a:pPr>
                  <a:defRPr sz="1200" b="1"/>
                </a:pPr>
                <a:endParaRPr lang="en-US"/>
              </a:p>
            </c:txPr>
            <c:showVal val="1"/>
            <c:extLst xmlns:c16r2="http://schemas.microsoft.com/office/drawing/2015/06/chart">
              <c:ext xmlns:c15="http://schemas.microsoft.com/office/drawing/2012/chart" uri="{CE6537A1-D6FC-4f65-9D91-7224C49458BB}">
                <c15:showLeaderLines val="0"/>
              </c:ext>
            </c:extLst>
          </c:dLbls>
          <c:cat>
            <c:strRef>
              <c:f>'Annual report presentation'!$A$29:$A$33</c:f>
              <c:strCache>
                <c:ptCount val="5"/>
                <c:pt idx="0">
                  <c:v>2014-2015</c:v>
                </c:pt>
                <c:pt idx="1">
                  <c:v>2015-2016</c:v>
                </c:pt>
                <c:pt idx="2">
                  <c:v>2016-2017</c:v>
                </c:pt>
                <c:pt idx="3">
                  <c:v>2017-2018</c:v>
                </c:pt>
                <c:pt idx="4">
                  <c:v>2018-2019</c:v>
                </c:pt>
              </c:strCache>
            </c:strRef>
          </c:cat>
          <c:val>
            <c:numRef>
              <c:f>'Annual report presentation'!$B$29:$B$33</c:f>
              <c:numCache>
                <c:formatCode>0%</c:formatCode>
                <c:ptCount val="5"/>
                <c:pt idx="0">
                  <c:v>0.71000000000000008</c:v>
                </c:pt>
                <c:pt idx="1">
                  <c:v>0.66000000000000014</c:v>
                </c:pt>
                <c:pt idx="2">
                  <c:v>0.73000000000000009</c:v>
                </c:pt>
                <c:pt idx="3">
                  <c:v>0.82000000000000006</c:v>
                </c:pt>
                <c:pt idx="4">
                  <c:v>0.7400000000000001</c:v>
                </c:pt>
              </c:numCache>
            </c:numRef>
          </c:val>
          <c:extLst xmlns:c16r2="http://schemas.microsoft.com/office/drawing/2015/06/chart">
            <c:ext xmlns:c16="http://schemas.microsoft.com/office/drawing/2014/chart" uri="{C3380CC4-5D6E-409C-BE32-E72D297353CC}">
              <c16:uniqueId val="{00000005-8A59-4503-BA6D-0C05A9FAA8BF}"/>
            </c:ext>
          </c:extLst>
        </c:ser>
        <c:ser>
          <c:idx val="1"/>
          <c:order val="1"/>
          <c:tx>
            <c:strRef>
              <c:f>'Annual report presentation'!$C$28</c:f>
              <c:strCache>
                <c:ptCount val="1"/>
                <c:pt idx="0">
                  <c:v>Not Achieved</c:v>
                </c:pt>
              </c:strCache>
            </c:strRef>
          </c:tx>
          <c:spPr>
            <a:ln>
              <a:solidFill>
                <a:srgbClr val="FF0000"/>
              </a:solidFill>
            </a:ln>
          </c:spPr>
          <c:marker>
            <c:symbol val="square"/>
            <c:size val="7"/>
            <c:spPr>
              <a:solidFill>
                <a:srgbClr val="FF0000"/>
              </a:solidFill>
            </c:spPr>
          </c:marker>
          <c:dLbls>
            <c:dLbl>
              <c:idx val="0"/>
              <c:layout>
                <c:manualLayout>
                  <c:x val="-2.1709633649932156E-2"/>
                  <c:y val="-4.4543419428787361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8A59-4503-BA6D-0C05A9FAA8BF}"/>
                </c:ext>
              </c:extLst>
            </c:dLbl>
            <c:dLbl>
              <c:idx val="1"/>
              <c:layout>
                <c:manualLayout>
                  <c:x val="-3.0755314337403892E-2"/>
                  <c:y val="-4.4543419428787361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8A59-4503-BA6D-0C05A9FAA8BF}"/>
                </c:ext>
              </c:extLst>
            </c:dLbl>
            <c:dLbl>
              <c:idx val="2"/>
              <c:layout>
                <c:manualLayout>
                  <c:x val="-3.2564450474898171E-2"/>
                  <c:y val="-4.4543419428787361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8A59-4503-BA6D-0C05A9FAA8BF}"/>
                </c:ext>
              </c:extLst>
            </c:dLbl>
            <c:dLbl>
              <c:idx val="3"/>
              <c:layout>
                <c:manualLayout>
                  <c:x val="-3.2564450474898234E-2"/>
                  <c:y val="-4.4543419428787361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8A59-4503-BA6D-0C05A9FAA8BF}"/>
                </c:ext>
              </c:extLst>
            </c:dLbl>
            <c:dLbl>
              <c:idx val="4"/>
              <c:layout>
                <c:manualLayout>
                  <c:x val="-2.8946178199909547E-2"/>
                  <c:y val="-4.4543419428787361E-2"/>
                </c:manualLayout>
              </c:layout>
              <c:tx>
                <c:rich>
                  <a:bodyPr/>
                  <a:lstStyle/>
                  <a:p>
                    <a:r>
                      <a:rPr lang="en-US" dirty="0" smtClean="0"/>
                      <a:t>21%</a:t>
                    </a:r>
                    <a:endParaRPr lang="en-US" dirty="0"/>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8A59-4503-BA6D-0C05A9FAA8BF}"/>
                </c:ext>
              </c:extLst>
            </c:dLbl>
            <c:spPr>
              <a:noFill/>
              <a:ln>
                <a:noFill/>
              </a:ln>
              <a:effectLst/>
            </c:spPr>
            <c:txPr>
              <a:bodyPr/>
              <a:lstStyle/>
              <a:p>
                <a:pPr>
                  <a:defRPr sz="1200" b="1"/>
                </a:pPr>
                <a:endParaRPr lang="en-US"/>
              </a:p>
            </c:txPr>
            <c:showVal val="1"/>
            <c:extLst xmlns:c16r2="http://schemas.microsoft.com/office/drawing/2015/06/chart">
              <c:ext xmlns:c15="http://schemas.microsoft.com/office/drawing/2012/chart" uri="{CE6537A1-D6FC-4f65-9D91-7224C49458BB}">
                <c15:showLeaderLines val="0"/>
              </c:ext>
            </c:extLst>
          </c:dLbls>
          <c:cat>
            <c:strRef>
              <c:f>'Annual report presentation'!$A$29:$A$33</c:f>
              <c:strCache>
                <c:ptCount val="5"/>
                <c:pt idx="0">
                  <c:v>2014-2015</c:v>
                </c:pt>
                <c:pt idx="1">
                  <c:v>2015-2016</c:v>
                </c:pt>
                <c:pt idx="2">
                  <c:v>2016-2017</c:v>
                </c:pt>
                <c:pt idx="3">
                  <c:v>2017-2018</c:v>
                </c:pt>
                <c:pt idx="4">
                  <c:v>2018-2019</c:v>
                </c:pt>
              </c:strCache>
            </c:strRef>
          </c:cat>
          <c:val>
            <c:numRef>
              <c:f>'Annual report presentation'!$C$29:$C$33</c:f>
              <c:numCache>
                <c:formatCode>0%</c:formatCode>
                <c:ptCount val="5"/>
                <c:pt idx="0">
                  <c:v>0.29000000000000004</c:v>
                </c:pt>
                <c:pt idx="1">
                  <c:v>0.34</c:v>
                </c:pt>
                <c:pt idx="2">
                  <c:v>0.27</c:v>
                </c:pt>
                <c:pt idx="3">
                  <c:v>0.18000000000000002</c:v>
                </c:pt>
                <c:pt idx="4">
                  <c:v>0.26</c:v>
                </c:pt>
              </c:numCache>
            </c:numRef>
          </c:val>
          <c:extLst xmlns:c16r2="http://schemas.microsoft.com/office/drawing/2015/06/chart">
            <c:ext xmlns:c16="http://schemas.microsoft.com/office/drawing/2014/chart" uri="{C3380CC4-5D6E-409C-BE32-E72D297353CC}">
              <c16:uniqueId val="{0000000B-8A59-4503-BA6D-0C05A9FAA8BF}"/>
            </c:ext>
          </c:extLst>
        </c:ser>
        <c:dLbls>
          <c:showVal val="1"/>
        </c:dLbls>
        <c:marker val="1"/>
        <c:axId val="85449728"/>
        <c:axId val="86848256"/>
      </c:lineChart>
      <c:catAx>
        <c:axId val="85449728"/>
        <c:scaling>
          <c:orientation val="minMax"/>
        </c:scaling>
        <c:axPos val="b"/>
        <c:numFmt formatCode="General" sourceLinked="0"/>
        <c:tickLblPos val="nextTo"/>
        <c:txPr>
          <a:bodyPr/>
          <a:lstStyle/>
          <a:p>
            <a:pPr>
              <a:defRPr sz="1200" b="1"/>
            </a:pPr>
            <a:endParaRPr lang="en-US"/>
          </a:p>
        </c:txPr>
        <c:crossAx val="86848256"/>
        <c:crosses val="autoZero"/>
        <c:auto val="1"/>
        <c:lblAlgn val="ctr"/>
        <c:lblOffset val="100"/>
      </c:catAx>
      <c:valAx>
        <c:axId val="86848256"/>
        <c:scaling>
          <c:orientation val="minMax"/>
          <c:max val="1"/>
        </c:scaling>
        <c:axPos val="l"/>
        <c:numFmt formatCode="0%" sourceLinked="1"/>
        <c:tickLblPos val="nextTo"/>
        <c:txPr>
          <a:bodyPr/>
          <a:lstStyle/>
          <a:p>
            <a:pPr>
              <a:defRPr sz="1200" b="1"/>
            </a:pPr>
            <a:endParaRPr lang="en-US"/>
          </a:p>
        </c:txPr>
        <c:crossAx val="85449728"/>
        <c:crosses val="autoZero"/>
        <c:crossBetween val="between"/>
      </c:valAx>
      <c:spPr>
        <a:ln>
          <a:noFill/>
        </a:ln>
      </c:spPr>
    </c:plotArea>
    <c:legend>
      <c:legendPos val="b"/>
      <c:txPr>
        <a:bodyPr/>
        <a:lstStyle/>
        <a:p>
          <a:pPr>
            <a:defRPr sz="1200"/>
          </a:pPr>
          <a:endParaRPr lang="en-US"/>
        </a:p>
      </c:txPr>
    </c:legend>
    <c:plotVisOnly val="1"/>
    <c:dispBlanksAs val="gap"/>
  </c:chart>
  <c:spPr>
    <a:ln>
      <a:noFill/>
    </a:ln>
  </c:sp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Sheet4!$H$4</c:f>
              <c:strCache>
                <c:ptCount val="1"/>
                <c:pt idx="0">
                  <c:v>Final   Appropriation</c:v>
                </c:pt>
              </c:strCache>
            </c:strRef>
          </c:tx>
          <c:spPr>
            <a:solidFill>
              <a:schemeClr val="accent6">
                <a:lumMod val="50000"/>
              </a:schemeClr>
            </a:solidFill>
            <a:ln>
              <a:noFill/>
            </a:ln>
            <a:effectLst/>
            <a:sp3d/>
          </c:spPr>
          <c:dLbls>
            <c:dLbl>
              <c:idx val="0"/>
              <c:layout>
                <c:manualLayout>
                  <c:x val="-2.391904323827047E-2"/>
                  <c:y val="-2.8571428571428574E-2"/>
                </c:manualLayout>
              </c:layout>
              <c:tx>
                <c:rich>
                  <a:bodyPr/>
                  <a:lstStyle/>
                  <a:p>
                    <a:r>
                      <a:rPr lang="en-US" dirty="0"/>
                      <a:t>R</a:t>
                    </a:r>
                    <a:fld id="{97FABC4D-B9A9-4233-8222-ADD49CDE399C}" type="VALUE">
                      <a:rPr lang="en-US"/>
                      <a:pPr/>
                      <a:t>[VALUE]</a:t>
                    </a:fld>
                    <a:r>
                      <a:rPr lang="en-US" dirty="0"/>
                      <a:t> mil</a:t>
                    </a:r>
                  </a:p>
                </c:rich>
              </c:tx>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0-8FDB-4F10-985C-D9F5A9DA934D}"/>
                </c:ext>
              </c:extLst>
            </c:dLbl>
            <c:dLbl>
              <c:idx val="1"/>
              <c:layout>
                <c:manualLayout>
                  <c:x val="-2.2079116835326599E-2"/>
                  <c:y val="-3.1746031746031862E-2"/>
                </c:manualLayout>
              </c:layout>
              <c:tx>
                <c:rich>
                  <a:bodyPr/>
                  <a:lstStyle/>
                  <a:p>
                    <a:r>
                      <a:rPr lang="en-US" dirty="0"/>
                      <a:t>R</a:t>
                    </a:r>
                    <a:fld id="{C9090DDE-8D7B-4A47-A53E-2BE37F941C58}" type="VALUE">
                      <a:rPr lang="en-US"/>
                      <a:pPr/>
                      <a:t>[VALUE]</a:t>
                    </a:fld>
                    <a:r>
                      <a:rPr lang="en-US" dirty="0"/>
                      <a:t> mil</a:t>
                    </a:r>
                  </a:p>
                </c:rich>
              </c:tx>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8FDB-4F10-985C-D9F5A9DA934D}"/>
                </c:ext>
              </c:extLst>
            </c:dLbl>
            <c:dLbl>
              <c:idx val="2"/>
              <c:layout>
                <c:manualLayout>
                  <c:x val="-3.8638454461821597E-2"/>
                  <c:y val="-1.9047619047619053E-2"/>
                </c:manualLayout>
              </c:layout>
              <c:tx>
                <c:rich>
                  <a:bodyPr/>
                  <a:lstStyle/>
                  <a:p>
                    <a:r>
                      <a:rPr lang="en-US" dirty="0"/>
                      <a:t>R</a:t>
                    </a:r>
                    <a:fld id="{27FE4FDE-4D89-4846-959F-67388F2DED9C}" type="VALUE">
                      <a:rPr lang="en-US"/>
                      <a:pPr/>
                      <a:t>[VALUE]</a:t>
                    </a:fld>
                    <a:r>
                      <a:rPr lang="en-US" dirty="0"/>
                      <a:t> bil</a:t>
                    </a:r>
                  </a:p>
                </c:rich>
              </c:tx>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2-8FDB-4F10-985C-D9F5A9DA934D}"/>
                </c:ext>
              </c:extLst>
            </c:dLbl>
            <c:dLbl>
              <c:idx val="3"/>
              <c:layout>
                <c:manualLayout>
                  <c:x val="-4.7838086476540947E-2"/>
                  <c:y val="-2.5396825396825407E-2"/>
                </c:manualLayout>
              </c:layout>
              <c:tx>
                <c:rich>
                  <a:bodyPr/>
                  <a:lstStyle/>
                  <a:p>
                    <a:r>
                      <a:rPr lang="en-US" dirty="0"/>
                      <a:t>R</a:t>
                    </a:r>
                    <a:fld id="{24948A6A-352E-4C2C-BDEA-3A5F82D7F3C9}" type="VALUE">
                      <a:rPr lang="en-US"/>
                      <a:pPr/>
                      <a:t>[VALUE]</a:t>
                    </a:fld>
                    <a:r>
                      <a:rPr lang="en-US" dirty="0"/>
                      <a:t> bil</a:t>
                    </a:r>
                  </a:p>
                </c:rich>
              </c:tx>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8FDB-4F10-985C-D9F5A9DA934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Sheet4!$G$5:$G$8</c:f>
              <c:strCache>
                <c:ptCount val="4"/>
                <c:pt idx="0">
                  <c:v>Administration</c:v>
                </c:pt>
                <c:pt idx="1">
                  <c:v>Institutional Governance</c:v>
                </c:pt>
                <c:pt idx="2">
                  <c:v>Arts and Culture Promotion and Development</c:v>
                </c:pt>
                <c:pt idx="3">
                  <c:v>Heritage Promotion and Preservation</c:v>
                </c:pt>
              </c:strCache>
            </c:strRef>
          </c:cat>
          <c:val>
            <c:numRef>
              <c:f>Sheet4!$H$5:$H$8</c:f>
              <c:numCache>
                <c:formatCode>General</c:formatCode>
                <c:ptCount val="4"/>
                <c:pt idx="0">
                  <c:v>315</c:v>
                </c:pt>
                <c:pt idx="1">
                  <c:v>260</c:v>
                </c:pt>
                <c:pt idx="2">
                  <c:v>1172</c:v>
                </c:pt>
                <c:pt idx="3">
                  <c:v>2591</c:v>
                </c:pt>
              </c:numCache>
            </c:numRef>
          </c:val>
          <c:extLst xmlns:c16r2="http://schemas.microsoft.com/office/drawing/2015/06/chart">
            <c:ext xmlns:c16="http://schemas.microsoft.com/office/drawing/2014/chart" uri="{C3380CC4-5D6E-409C-BE32-E72D297353CC}">
              <c16:uniqueId val="{00000004-8FDB-4F10-985C-D9F5A9DA934D}"/>
            </c:ext>
          </c:extLst>
        </c:ser>
        <c:ser>
          <c:idx val="1"/>
          <c:order val="1"/>
          <c:tx>
            <c:strRef>
              <c:f>Sheet4!$I$4</c:f>
              <c:strCache>
                <c:ptCount val="1"/>
                <c:pt idx="0">
                  <c:v>Actual Expenditure</c:v>
                </c:pt>
              </c:strCache>
            </c:strRef>
          </c:tx>
          <c:spPr>
            <a:solidFill>
              <a:schemeClr val="accent3">
                <a:lumMod val="50000"/>
              </a:schemeClr>
            </a:solidFill>
            <a:ln>
              <a:noFill/>
            </a:ln>
            <a:effectLst/>
            <a:sp3d/>
          </c:spPr>
          <c:dLbls>
            <c:dLbl>
              <c:idx val="0"/>
              <c:layout>
                <c:manualLayout>
                  <c:x val="1.655933762649494E-2"/>
                  <c:y val="-4.1269841269841269E-2"/>
                </c:manualLayout>
              </c:layout>
              <c:tx>
                <c:rich>
                  <a:bodyPr/>
                  <a:lstStyle/>
                  <a:p>
                    <a:r>
                      <a:rPr lang="en-US" dirty="0"/>
                      <a:t>R</a:t>
                    </a:r>
                    <a:fld id="{35278F1A-8748-48FB-B4E0-723F930A8D71}" type="VALUE">
                      <a:rPr lang="en-US"/>
                      <a:pPr/>
                      <a:t>[VALUE]</a:t>
                    </a:fld>
                    <a:r>
                      <a:rPr lang="en-US" dirty="0"/>
                      <a:t> mil</a:t>
                    </a:r>
                  </a:p>
                </c:rich>
              </c:tx>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5-8FDB-4F10-985C-D9F5A9DA934D}"/>
                </c:ext>
              </c:extLst>
            </c:dLbl>
            <c:dLbl>
              <c:idx val="1"/>
              <c:layout>
                <c:manualLayout>
                  <c:x val="2.9438822447102119E-2"/>
                  <c:y val="-3.8095238095238099E-2"/>
                </c:manualLayout>
              </c:layout>
              <c:tx>
                <c:rich>
                  <a:bodyPr/>
                  <a:lstStyle/>
                  <a:p>
                    <a:r>
                      <a:rPr lang="en-US" dirty="0"/>
                      <a:t>R</a:t>
                    </a:r>
                    <a:fld id="{4FF0A7D4-9BC9-43CB-BA16-9399254136C1}" type="VALUE">
                      <a:rPr lang="en-US"/>
                      <a:pPr/>
                      <a:t>[VALUE]</a:t>
                    </a:fld>
                    <a:r>
                      <a:rPr lang="en-US" dirty="0"/>
                      <a:t> mil</a:t>
                    </a:r>
                  </a:p>
                </c:rich>
              </c:tx>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6-8FDB-4F10-985C-D9F5A9DA934D}"/>
                </c:ext>
              </c:extLst>
            </c:dLbl>
            <c:dLbl>
              <c:idx val="2"/>
              <c:layout>
                <c:manualLayout>
                  <c:x val="3.8638454461821535E-2"/>
                  <c:y val="-3.4920634920634852E-2"/>
                </c:manualLayout>
              </c:layout>
              <c:tx>
                <c:rich>
                  <a:bodyPr/>
                  <a:lstStyle/>
                  <a:p>
                    <a:r>
                      <a:rPr lang="en-US" dirty="0"/>
                      <a:t>R</a:t>
                    </a:r>
                    <a:fld id="{7B6A4D5B-A310-4DD4-BE2D-4619FD49E8D0}" type="VALUE">
                      <a:rPr lang="en-US"/>
                      <a:pPr/>
                      <a:t>[VALUE]</a:t>
                    </a:fld>
                    <a:r>
                      <a:rPr lang="en-US" dirty="0"/>
                      <a:t> bil</a:t>
                    </a:r>
                  </a:p>
                </c:rich>
              </c:tx>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7-8FDB-4F10-985C-D9F5A9DA934D}"/>
                </c:ext>
              </c:extLst>
            </c:dLbl>
            <c:dLbl>
              <c:idx val="3"/>
              <c:layout>
                <c:manualLayout>
                  <c:x val="4.2318307267709299E-2"/>
                  <c:y val="-3.8095238095238113E-2"/>
                </c:manualLayout>
              </c:layout>
              <c:tx>
                <c:rich>
                  <a:bodyPr/>
                  <a:lstStyle/>
                  <a:p>
                    <a:r>
                      <a:rPr lang="en-US" dirty="0"/>
                      <a:t>R</a:t>
                    </a:r>
                    <a:fld id="{668E8C15-6B30-448E-897A-27A254966EB9}" type="VALUE">
                      <a:rPr lang="en-US"/>
                      <a:pPr/>
                      <a:t>[VALUE]</a:t>
                    </a:fld>
                    <a:r>
                      <a:rPr lang="en-US" dirty="0"/>
                      <a:t> bil</a:t>
                    </a:r>
                  </a:p>
                </c:rich>
              </c:tx>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8-8FDB-4F10-985C-D9F5A9DA934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Sheet4!$G$5:$G$8</c:f>
              <c:strCache>
                <c:ptCount val="4"/>
                <c:pt idx="0">
                  <c:v>Administration</c:v>
                </c:pt>
                <c:pt idx="1">
                  <c:v>Institutional Governance</c:v>
                </c:pt>
                <c:pt idx="2">
                  <c:v>Arts and Culture Promotion and Development</c:v>
                </c:pt>
                <c:pt idx="3">
                  <c:v>Heritage Promotion and Preservation</c:v>
                </c:pt>
              </c:strCache>
            </c:strRef>
          </c:cat>
          <c:val>
            <c:numRef>
              <c:f>Sheet4!$I$5:$I$8</c:f>
              <c:numCache>
                <c:formatCode>General</c:formatCode>
                <c:ptCount val="4"/>
                <c:pt idx="0">
                  <c:v>309</c:v>
                </c:pt>
                <c:pt idx="1">
                  <c:v>226</c:v>
                </c:pt>
                <c:pt idx="2">
                  <c:v>1132</c:v>
                </c:pt>
                <c:pt idx="3">
                  <c:v>2571</c:v>
                </c:pt>
              </c:numCache>
            </c:numRef>
          </c:val>
          <c:extLst xmlns:c16r2="http://schemas.microsoft.com/office/drawing/2015/06/chart">
            <c:ext xmlns:c16="http://schemas.microsoft.com/office/drawing/2014/chart" uri="{C3380CC4-5D6E-409C-BE32-E72D297353CC}">
              <c16:uniqueId val="{00000009-8FDB-4F10-985C-D9F5A9DA934D}"/>
            </c:ext>
          </c:extLst>
        </c:ser>
        <c:dLbls>
          <c:showVal val="1"/>
        </c:dLbls>
        <c:shape val="box"/>
        <c:axId val="106759296"/>
        <c:axId val="106760832"/>
        <c:axId val="0"/>
      </c:bar3DChart>
      <c:catAx>
        <c:axId val="106759296"/>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06760832"/>
        <c:crosses val="autoZero"/>
        <c:auto val="1"/>
        <c:lblAlgn val="ctr"/>
        <c:lblOffset val="100"/>
      </c:catAx>
      <c:valAx>
        <c:axId val="106760832"/>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06759296"/>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r>
              <a:rPr lang="en-US" sz="1000" dirty="0" smtClean="0">
                <a:latin typeface="Gill Sans"/>
                <a:cs typeface="Gill Sans"/>
              </a:rPr>
              <a:t>DEPARTMENT OF ARTS AND CULTURE</a:t>
            </a:r>
            <a:endParaRPr lang="en-US" sz="1000" dirty="0">
              <a:latin typeface="Gill Sans"/>
              <a:cs typeface="Gill Sans"/>
            </a:endParaRPr>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7A12DB0-8D16-4E8B-BD5F-539B7D5104AF}" type="datetime1">
              <a:rPr lang="en-US" sz="900" smtClean="0">
                <a:latin typeface="Gill Sans"/>
              </a:rPr>
              <a:pPr/>
              <a:t>10/10/2019</a:t>
            </a:fld>
            <a:endParaRPr lang="en-US" sz="900" dirty="0">
              <a:latin typeface="Gill Sans"/>
              <a:cs typeface="Gill Sans"/>
            </a:endParaRPr>
          </a:p>
        </p:txBody>
      </p:sp>
      <p:sp>
        <p:nvSpPr>
          <p:cNvPr id="4" name="Footer Placeholder 3"/>
          <p:cNvSpPr>
            <a:spLocks noGrp="1"/>
          </p:cNvSpPr>
          <p:nvPr>
            <p:ph type="ftr" sz="quarter" idx="2"/>
          </p:nvPr>
        </p:nvSpPr>
        <p:spPr>
          <a:xfrm>
            <a:off x="0" y="9430306"/>
            <a:ext cx="2945659" cy="496332"/>
          </a:xfrm>
          <a:prstGeom prst="rect">
            <a:avLst/>
          </a:prstGeom>
        </p:spPr>
        <p:txBody>
          <a:bodyPr vert="horz" lIns="91440" tIns="45720" rIns="91440" bIns="45720" rtlCol="0" anchor="t"/>
          <a:lstStyle>
            <a:lvl1pPr algn="l">
              <a:defRPr sz="1200"/>
            </a:lvl1pPr>
          </a:lstStyle>
          <a:p>
            <a:r>
              <a:rPr lang="en-US" sz="900" dirty="0" smtClean="0">
                <a:latin typeface="Calibri (Body)"/>
                <a:cs typeface="Calibri (Body)"/>
              </a:rPr>
              <a:t>INSERT YOUR THEME HERE</a:t>
            </a:r>
            <a:endParaRPr lang="en-US" sz="900" dirty="0">
              <a:latin typeface="Calibri (Body)"/>
              <a:cs typeface="Calibri (Body)"/>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t"/>
          <a:lstStyle>
            <a:lvl1pPr algn="r">
              <a:defRPr sz="1200"/>
            </a:lvl1pPr>
          </a:lstStyle>
          <a:p>
            <a:fld id="{CD67EF3C-C429-054A-8787-30F50F0F2813}" type="slidenum">
              <a:rPr lang="en-US" sz="900" smtClean="0">
                <a:latin typeface="Gill Sans"/>
                <a:cs typeface="Gill Sans"/>
              </a:rPr>
              <a:pPr/>
              <a:t>‹#›</a:t>
            </a:fld>
            <a:endParaRPr lang="en-US" sz="900" dirty="0">
              <a:latin typeface="Gill Sans"/>
              <a:cs typeface="Gill Sans"/>
            </a:endParaRPr>
          </a:p>
        </p:txBody>
      </p:sp>
    </p:spTree>
    <p:extLst>
      <p:ext uri="{BB962C8B-B14F-4D97-AF65-F5344CB8AC3E}">
        <p14:creationId xmlns:p14="http://schemas.microsoft.com/office/powerpoint/2010/main" xmlns="" val="3249423277"/>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r>
              <a:rPr lang="en-US" dirty="0" smtClean="0"/>
              <a:t>DEPARTMENT OF ARTS AND CULTURE</a:t>
            </a:r>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1123B1E-5AE1-4AFE-8CAC-34A922DCBCF9}" type="datetime1">
              <a:rPr lang="en-US" smtClean="0"/>
              <a:pPr/>
              <a:t>10/10/2019</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90E4B56-0DDA-AA4D-BBA2-B941666BDE94}" type="slidenum">
              <a:rPr lang="en-US" smtClean="0"/>
              <a:pPr/>
              <a:t>‹#›</a:t>
            </a:fld>
            <a:endParaRPr lang="en-US" dirty="0"/>
          </a:p>
        </p:txBody>
      </p:sp>
    </p:spTree>
    <p:extLst>
      <p:ext uri="{BB962C8B-B14F-4D97-AF65-F5344CB8AC3E}">
        <p14:creationId xmlns:p14="http://schemas.microsoft.com/office/powerpoint/2010/main" xmlns="" val="607759351"/>
      </p:ext>
    </p:extLst>
  </p:cSld>
  <p:clrMap bg1="lt1" tx1="dk1" bg2="lt2" tx2="dk2" accent1="accent1" accent2="accent2" accent3="accent3" accent4="accent4" accent5="accent5" accent6="accent6" hlink="hlink" folHlink="folHlink"/>
  <p:hf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r>
              <a:rPr lang="en-US" dirty="0" smtClean="0"/>
              <a:t>DEPARTMENT OF ARTS AND CULTURE</a:t>
            </a:r>
            <a:endParaRPr lang="en-US" dirty="0"/>
          </a:p>
        </p:txBody>
      </p:sp>
      <p:sp>
        <p:nvSpPr>
          <p:cNvPr id="5" name="Date Placeholder 4"/>
          <p:cNvSpPr>
            <a:spLocks noGrp="1"/>
          </p:cNvSpPr>
          <p:nvPr>
            <p:ph type="dt" idx="11"/>
          </p:nvPr>
        </p:nvSpPr>
        <p:spPr/>
        <p:txBody>
          <a:bodyPr/>
          <a:lstStyle/>
          <a:p>
            <a:fld id="{61123B1E-5AE1-4AFE-8CAC-34A922DCBCF9}" type="datetime1">
              <a:rPr lang="en-US" smtClean="0"/>
              <a:pPr/>
              <a:t>10/10/2019</a:t>
            </a:fld>
            <a:endParaRPr lang="en-US" dirty="0"/>
          </a:p>
        </p:txBody>
      </p:sp>
      <p:sp>
        <p:nvSpPr>
          <p:cNvPr id="6" name="Slide Number Placeholder 5"/>
          <p:cNvSpPr>
            <a:spLocks noGrp="1"/>
          </p:cNvSpPr>
          <p:nvPr>
            <p:ph type="sldNum" sz="quarter" idx="12"/>
          </p:nvPr>
        </p:nvSpPr>
        <p:spPr/>
        <p:txBody>
          <a:bodyPr/>
          <a:lstStyle/>
          <a:p>
            <a:fld id="{B90E4B56-0DDA-AA4D-BBA2-B941666BDE94}" type="slidenum">
              <a:rPr lang="en-US" smtClean="0"/>
              <a:pPr/>
              <a:t>26</a:t>
            </a:fld>
            <a:endParaRPr lang="en-US" dirty="0"/>
          </a:p>
        </p:txBody>
      </p:sp>
    </p:spTree>
    <p:extLst>
      <p:ext uri="{BB962C8B-B14F-4D97-AF65-F5344CB8AC3E}">
        <p14:creationId xmlns:p14="http://schemas.microsoft.com/office/powerpoint/2010/main" xmlns="" val="873451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r>
              <a:rPr lang="en-US" dirty="0" smtClean="0"/>
              <a:t>DEPARTMENT OF ARTS AND CULTURE</a:t>
            </a:r>
            <a:endParaRPr lang="en-US" dirty="0"/>
          </a:p>
        </p:txBody>
      </p:sp>
      <p:sp>
        <p:nvSpPr>
          <p:cNvPr id="5" name="Date Placeholder 4"/>
          <p:cNvSpPr>
            <a:spLocks noGrp="1"/>
          </p:cNvSpPr>
          <p:nvPr>
            <p:ph type="dt" idx="11"/>
          </p:nvPr>
        </p:nvSpPr>
        <p:spPr/>
        <p:txBody>
          <a:bodyPr/>
          <a:lstStyle/>
          <a:p>
            <a:fld id="{86F60FE2-17F6-6946-AE1B-DAB315879F09}" type="datetime1">
              <a:rPr lang="en-US" smtClean="0"/>
              <a:pPr/>
              <a:t>10/10/2019</a:t>
            </a:fld>
            <a:endParaRPr lang="en-US" dirty="0"/>
          </a:p>
        </p:txBody>
      </p:sp>
      <p:sp>
        <p:nvSpPr>
          <p:cNvPr id="6" name="Slide Number Placeholder 5"/>
          <p:cNvSpPr>
            <a:spLocks noGrp="1"/>
          </p:cNvSpPr>
          <p:nvPr>
            <p:ph type="sldNum" sz="quarter" idx="12"/>
          </p:nvPr>
        </p:nvSpPr>
        <p:spPr/>
        <p:txBody>
          <a:bodyPr/>
          <a:lstStyle/>
          <a:p>
            <a:fld id="{B90E4B56-0DDA-AA4D-BBA2-B941666BDE94}" type="slidenum">
              <a:rPr lang="en-US" smtClean="0"/>
              <a:pPr/>
              <a:t>45</a:t>
            </a:fld>
            <a:endParaRPr lang="en-US" dirty="0"/>
          </a:p>
        </p:txBody>
      </p:sp>
    </p:spTree>
    <p:extLst>
      <p:ext uri="{BB962C8B-B14F-4D97-AF65-F5344CB8AC3E}">
        <p14:creationId xmlns:p14="http://schemas.microsoft.com/office/powerpoint/2010/main" xmlns="" val="1339437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r>
              <a:rPr lang="en-US" dirty="0" smtClean="0"/>
              <a:t>DEPARTMENT OF ARTS AND CULTURE</a:t>
            </a:r>
            <a:endParaRPr lang="en-US" dirty="0"/>
          </a:p>
        </p:txBody>
      </p:sp>
      <p:sp>
        <p:nvSpPr>
          <p:cNvPr id="5" name="Date Placeholder 4"/>
          <p:cNvSpPr>
            <a:spLocks noGrp="1"/>
          </p:cNvSpPr>
          <p:nvPr>
            <p:ph type="dt" idx="11"/>
          </p:nvPr>
        </p:nvSpPr>
        <p:spPr/>
        <p:txBody>
          <a:bodyPr/>
          <a:lstStyle/>
          <a:p>
            <a:fld id="{86F60FE2-17F6-6946-AE1B-DAB315879F09}" type="datetime1">
              <a:rPr lang="en-US" smtClean="0"/>
              <a:pPr/>
              <a:t>10/10/2019</a:t>
            </a:fld>
            <a:endParaRPr lang="en-US" dirty="0"/>
          </a:p>
        </p:txBody>
      </p:sp>
      <p:sp>
        <p:nvSpPr>
          <p:cNvPr id="6" name="Slide Number Placeholder 5"/>
          <p:cNvSpPr>
            <a:spLocks noGrp="1"/>
          </p:cNvSpPr>
          <p:nvPr>
            <p:ph type="sldNum" sz="quarter" idx="12"/>
          </p:nvPr>
        </p:nvSpPr>
        <p:spPr/>
        <p:txBody>
          <a:bodyPr/>
          <a:lstStyle/>
          <a:p>
            <a:fld id="{B90E4B56-0DDA-AA4D-BBA2-B941666BDE94}" type="slidenum">
              <a:rPr lang="en-US" smtClean="0"/>
              <a:pPr/>
              <a:t>46</a:t>
            </a:fld>
            <a:endParaRPr lang="en-US" dirty="0"/>
          </a:p>
        </p:txBody>
      </p:sp>
    </p:spTree>
    <p:extLst>
      <p:ext uri="{BB962C8B-B14F-4D97-AF65-F5344CB8AC3E}">
        <p14:creationId xmlns:p14="http://schemas.microsoft.com/office/powerpoint/2010/main" xmlns="" val="4249215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r>
              <a:rPr lang="en-US" dirty="0" smtClean="0"/>
              <a:t>DEPARTMENT OF ARTS AND CULTURE</a:t>
            </a:r>
            <a:endParaRPr lang="en-US" dirty="0"/>
          </a:p>
        </p:txBody>
      </p:sp>
      <p:sp>
        <p:nvSpPr>
          <p:cNvPr id="5" name="Date Placeholder 4"/>
          <p:cNvSpPr>
            <a:spLocks noGrp="1"/>
          </p:cNvSpPr>
          <p:nvPr>
            <p:ph type="dt" idx="11"/>
          </p:nvPr>
        </p:nvSpPr>
        <p:spPr/>
        <p:txBody>
          <a:bodyPr/>
          <a:lstStyle/>
          <a:p>
            <a:fld id="{86F60FE2-17F6-6946-AE1B-DAB315879F09}" type="datetime1">
              <a:rPr lang="en-US" smtClean="0"/>
              <a:pPr/>
              <a:t>10/10/2019</a:t>
            </a:fld>
            <a:endParaRPr lang="en-US" dirty="0"/>
          </a:p>
        </p:txBody>
      </p:sp>
      <p:sp>
        <p:nvSpPr>
          <p:cNvPr id="6" name="Slide Number Placeholder 5"/>
          <p:cNvSpPr>
            <a:spLocks noGrp="1"/>
          </p:cNvSpPr>
          <p:nvPr>
            <p:ph type="sldNum" sz="quarter" idx="12"/>
          </p:nvPr>
        </p:nvSpPr>
        <p:spPr/>
        <p:txBody>
          <a:bodyPr/>
          <a:lstStyle/>
          <a:p>
            <a:fld id="{B90E4B56-0DDA-AA4D-BBA2-B941666BDE94}" type="slidenum">
              <a:rPr lang="en-US" smtClean="0"/>
              <a:pPr/>
              <a:t>47</a:t>
            </a:fld>
            <a:endParaRPr lang="en-US" dirty="0"/>
          </a:p>
        </p:txBody>
      </p:sp>
    </p:spTree>
    <p:extLst>
      <p:ext uri="{BB962C8B-B14F-4D97-AF65-F5344CB8AC3E}">
        <p14:creationId xmlns:p14="http://schemas.microsoft.com/office/powerpoint/2010/main" xmlns="" val="2897837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r>
              <a:rPr lang="en-US" dirty="0" smtClean="0"/>
              <a:t>DEPARTMENT OF ARTS AND CULTURE</a:t>
            </a:r>
            <a:endParaRPr lang="en-US" dirty="0"/>
          </a:p>
        </p:txBody>
      </p:sp>
      <p:sp>
        <p:nvSpPr>
          <p:cNvPr id="5" name="Date Placeholder 4"/>
          <p:cNvSpPr>
            <a:spLocks noGrp="1"/>
          </p:cNvSpPr>
          <p:nvPr>
            <p:ph type="dt" idx="11"/>
          </p:nvPr>
        </p:nvSpPr>
        <p:spPr/>
        <p:txBody>
          <a:bodyPr/>
          <a:lstStyle/>
          <a:p>
            <a:fld id="{86F60FE2-17F6-6946-AE1B-DAB315879F09}" type="datetime1">
              <a:rPr lang="en-US" smtClean="0"/>
              <a:pPr/>
              <a:t>10/10/2019</a:t>
            </a:fld>
            <a:endParaRPr lang="en-US" dirty="0"/>
          </a:p>
        </p:txBody>
      </p:sp>
      <p:sp>
        <p:nvSpPr>
          <p:cNvPr id="6" name="Slide Number Placeholder 5"/>
          <p:cNvSpPr>
            <a:spLocks noGrp="1"/>
          </p:cNvSpPr>
          <p:nvPr>
            <p:ph type="sldNum" sz="quarter" idx="12"/>
          </p:nvPr>
        </p:nvSpPr>
        <p:spPr/>
        <p:txBody>
          <a:bodyPr/>
          <a:lstStyle/>
          <a:p>
            <a:fld id="{B90E4B56-0DDA-AA4D-BBA2-B941666BDE94}" type="slidenum">
              <a:rPr lang="en-US" smtClean="0"/>
              <a:pPr/>
              <a:t>48</a:t>
            </a:fld>
            <a:endParaRPr lang="en-US" dirty="0"/>
          </a:p>
        </p:txBody>
      </p:sp>
    </p:spTree>
    <p:extLst>
      <p:ext uri="{BB962C8B-B14F-4D97-AF65-F5344CB8AC3E}">
        <p14:creationId xmlns:p14="http://schemas.microsoft.com/office/powerpoint/2010/main" xmlns="" val="1590081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r>
              <a:rPr lang="en-US" dirty="0" smtClean="0"/>
              <a:t>DEPARTMENT OF ARTS AND CULTURE</a:t>
            </a:r>
            <a:endParaRPr lang="en-US" dirty="0"/>
          </a:p>
        </p:txBody>
      </p:sp>
      <p:sp>
        <p:nvSpPr>
          <p:cNvPr id="5" name="Date Placeholder 4"/>
          <p:cNvSpPr>
            <a:spLocks noGrp="1"/>
          </p:cNvSpPr>
          <p:nvPr>
            <p:ph type="dt" idx="11"/>
          </p:nvPr>
        </p:nvSpPr>
        <p:spPr/>
        <p:txBody>
          <a:bodyPr/>
          <a:lstStyle/>
          <a:p>
            <a:fld id="{86F60FE2-17F6-6946-AE1B-DAB315879F09}" type="datetime1">
              <a:rPr lang="en-US" smtClean="0"/>
              <a:pPr/>
              <a:t>10/10/2019</a:t>
            </a:fld>
            <a:endParaRPr lang="en-US" dirty="0"/>
          </a:p>
        </p:txBody>
      </p:sp>
      <p:sp>
        <p:nvSpPr>
          <p:cNvPr id="6" name="Slide Number Placeholder 5"/>
          <p:cNvSpPr>
            <a:spLocks noGrp="1"/>
          </p:cNvSpPr>
          <p:nvPr>
            <p:ph type="sldNum" sz="quarter" idx="12"/>
          </p:nvPr>
        </p:nvSpPr>
        <p:spPr/>
        <p:txBody>
          <a:bodyPr/>
          <a:lstStyle/>
          <a:p>
            <a:fld id="{B90E4B56-0DDA-AA4D-BBA2-B941666BDE94}" type="slidenum">
              <a:rPr lang="en-US" smtClean="0"/>
              <a:pPr/>
              <a:t>49</a:t>
            </a:fld>
            <a:endParaRPr lang="en-US" dirty="0"/>
          </a:p>
        </p:txBody>
      </p:sp>
    </p:spTree>
    <p:extLst>
      <p:ext uri="{BB962C8B-B14F-4D97-AF65-F5344CB8AC3E}">
        <p14:creationId xmlns:p14="http://schemas.microsoft.com/office/powerpoint/2010/main" xmlns="" val="3215855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r>
              <a:rPr lang="en-US" dirty="0" smtClean="0"/>
              <a:t>DEPARTMENT OF ARTS AND CULTURE</a:t>
            </a:r>
            <a:endParaRPr lang="en-US" dirty="0"/>
          </a:p>
        </p:txBody>
      </p:sp>
      <p:sp>
        <p:nvSpPr>
          <p:cNvPr id="5" name="Date Placeholder 4"/>
          <p:cNvSpPr>
            <a:spLocks noGrp="1"/>
          </p:cNvSpPr>
          <p:nvPr>
            <p:ph type="dt" idx="11"/>
          </p:nvPr>
        </p:nvSpPr>
        <p:spPr/>
        <p:txBody>
          <a:bodyPr/>
          <a:lstStyle/>
          <a:p>
            <a:fld id="{86F60FE2-17F6-6946-AE1B-DAB315879F09}" type="datetime1">
              <a:rPr lang="en-US" smtClean="0"/>
              <a:pPr/>
              <a:t>10/10/2019</a:t>
            </a:fld>
            <a:endParaRPr lang="en-US" dirty="0"/>
          </a:p>
        </p:txBody>
      </p:sp>
      <p:sp>
        <p:nvSpPr>
          <p:cNvPr id="6" name="Slide Number Placeholder 5"/>
          <p:cNvSpPr>
            <a:spLocks noGrp="1"/>
          </p:cNvSpPr>
          <p:nvPr>
            <p:ph type="sldNum" sz="quarter" idx="12"/>
          </p:nvPr>
        </p:nvSpPr>
        <p:spPr/>
        <p:txBody>
          <a:bodyPr/>
          <a:lstStyle/>
          <a:p>
            <a:fld id="{B90E4B56-0DDA-AA4D-BBA2-B941666BDE94}" type="slidenum">
              <a:rPr lang="en-US" smtClean="0"/>
              <a:pPr/>
              <a:t>50</a:t>
            </a:fld>
            <a:endParaRPr lang="en-US" dirty="0"/>
          </a:p>
        </p:txBody>
      </p:sp>
    </p:spTree>
    <p:extLst>
      <p:ext uri="{BB962C8B-B14F-4D97-AF65-F5344CB8AC3E}">
        <p14:creationId xmlns:p14="http://schemas.microsoft.com/office/powerpoint/2010/main" xmlns="" val="1058336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r>
              <a:rPr lang="en-US" dirty="0" smtClean="0"/>
              <a:t>DEPARTMENT OF ARTS AND CULTURE</a:t>
            </a:r>
            <a:endParaRPr lang="en-US" dirty="0"/>
          </a:p>
        </p:txBody>
      </p:sp>
      <p:sp>
        <p:nvSpPr>
          <p:cNvPr id="5" name="Date Placeholder 4"/>
          <p:cNvSpPr>
            <a:spLocks noGrp="1"/>
          </p:cNvSpPr>
          <p:nvPr>
            <p:ph type="dt" idx="11"/>
          </p:nvPr>
        </p:nvSpPr>
        <p:spPr/>
        <p:txBody>
          <a:bodyPr/>
          <a:lstStyle/>
          <a:p>
            <a:fld id="{86F60FE2-17F6-6946-AE1B-DAB315879F09}" type="datetime1">
              <a:rPr lang="en-US" smtClean="0"/>
              <a:pPr/>
              <a:t>10/10/2019</a:t>
            </a:fld>
            <a:endParaRPr lang="en-US" dirty="0"/>
          </a:p>
        </p:txBody>
      </p:sp>
      <p:sp>
        <p:nvSpPr>
          <p:cNvPr id="6" name="Slide Number Placeholder 5"/>
          <p:cNvSpPr>
            <a:spLocks noGrp="1"/>
          </p:cNvSpPr>
          <p:nvPr>
            <p:ph type="sldNum" sz="quarter" idx="12"/>
          </p:nvPr>
        </p:nvSpPr>
        <p:spPr/>
        <p:txBody>
          <a:bodyPr/>
          <a:lstStyle/>
          <a:p>
            <a:fld id="{B90E4B56-0DDA-AA4D-BBA2-B941666BDE94}" type="slidenum">
              <a:rPr lang="en-US" smtClean="0"/>
              <a:pPr/>
              <a:t>51</a:t>
            </a:fld>
            <a:endParaRPr lang="en-US" dirty="0"/>
          </a:p>
        </p:txBody>
      </p:sp>
    </p:spTree>
    <p:extLst>
      <p:ext uri="{BB962C8B-B14F-4D97-AF65-F5344CB8AC3E}">
        <p14:creationId xmlns:p14="http://schemas.microsoft.com/office/powerpoint/2010/main" xmlns="" val="2603089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r>
              <a:rPr lang="en-US" dirty="0" smtClean="0"/>
              <a:t>DEPARTMENT OF ARTS AND CULTURE</a:t>
            </a:r>
            <a:endParaRPr lang="en-US" dirty="0"/>
          </a:p>
        </p:txBody>
      </p:sp>
      <p:sp>
        <p:nvSpPr>
          <p:cNvPr id="5" name="Date Placeholder 4"/>
          <p:cNvSpPr>
            <a:spLocks noGrp="1"/>
          </p:cNvSpPr>
          <p:nvPr>
            <p:ph type="dt" idx="11"/>
          </p:nvPr>
        </p:nvSpPr>
        <p:spPr/>
        <p:txBody>
          <a:bodyPr/>
          <a:lstStyle/>
          <a:p>
            <a:fld id="{86F60FE2-17F6-6946-AE1B-DAB315879F09}" type="datetime1">
              <a:rPr lang="en-US" smtClean="0"/>
              <a:pPr/>
              <a:t>10/10/2019</a:t>
            </a:fld>
            <a:endParaRPr lang="en-US" dirty="0"/>
          </a:p>
        </p:txBody>
      </p:sp>
      <p:sp>
        <p:nvSpPr>
          <p:cNvPr id="6" name="Slide Number Placeholder 5"/>
          <p:cNvSpPr>
            <a:spLocks noGrp="1"/>
          </p:cNvSpPr>
          <p:nvPr>
            <p:ph type="sldNum" sz="quarter" idx="12"/>
          </p:nvPr>
        </p:nvSpPr>
        <p:spPr/>
        <p:txBody>
          <a:bodyPr/>
          <a:lstStyle/>
          <a:p>
            <a:fld id="{B90E4B56-0DDA-AA4D-BBA2-B941666BDE94}" type="slidenum">
              <a:rPr lang="en-US" smtClean="0"/>
              <a:pPr/>
              <a:t>52</a:t>
            </a:fld>
            <a:endParaRPr lang="en-US" dirty="0"/>
          </a:p>
        </p:txBody>
      </p:sp>
    </p:spTree>
    <p:extLst>
      <p:ext uri="{BB962C8B-B14F-4D97-AF65-F5344CB8AC3E}">
        <p14:creationId xmlns:p14="http://schemas.microsoft.com/office/powerpoint/2010/main" xmlns="" val="4095448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r>
              <a:rPr lang="en-US" dirty="0" smtClean="0"/>
              <a:t>DEPARTMENT OF ARTS AND CULTURE</a:t>
            </a:r>
            <a:endParaRPr lang="en-US" dirty="0"/>
          </a:p>
        </p:txBody>
      </p:sp>
      <p:sp>
        <p:nvSpPr>
          <p:cNvPr id="5" name="Date Placeholder 4"/>
          <p:cNvSpPr>
            <a:spLocks noGrp="1"/>
          </p:cNvSpPr>
          <p:nvPr>
            <p:ph type="dt" idx="11"/>
          </p:nvPr>
        </p:nvSpPr>
        <p:spPr/>
        <p:txBody>
          <a:bodyPr/>
          <a:lstStyle/>
          <a:p>
            <a:fld id="{86F60FE2-17F6-6946-AE1B-DAB315879F09}" type="datetime1">
              <a:rPr lang="en-US" smtClean="0"/>
              <a:pPr/>
              <a:t>10/10/2019</a:t>
            </a:fld>
            <a:endParaRPr lang="en-US" dirty="0"/>
          </a:p>
        </p:txBody>
      </p:sp>
      <p:sp>
        <p:nvSpPr>
          <p:cNvPr id="6" name="Slide Number Placeholder 5"/>
          <p:cNvSpPr>
            <a:spLocks noGrp="1"/>
          </p:cNvSpPr>
          <p:nvPr>
            <p:ph type="sldNum" sz="quarter" idx="12"/>
          </p:nvPr>
        </p:nvSpPr>
        <p:spPr/>
        <p:txBody>
          <a:bodyPr/>
          <a:lstStyle/>
          <a:p>
            <a:fld id="{B90E4B56-0DDA-AA4D-BBA2-B941666BDE94}" type="slidenum">
              <a:rPr lang="en-US" smtClean="0"/>
              <a:pPr/>
              <a:t>53</a:t>
            </a:fld>
            <a:endParaRPr lang="en-US" dirty="0"/>
          </a:p>
        </p:txBody>
      </p:sp>
    </p:spTree>
    <p:extLst>
      <p:ext uri="{BB962C8B-B14F-4D97-AF65-F5344CB8AC3E}">
        <p14:creationId xmlns:p14="http://schemas.microsoft.com/office/powerpoint/2010/main" xmlns="" val="1757514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r>
              <a:rPr lang="en-US" dirty="0" smtClean="0"/>
              <a:t>DEPARTMENT OF ARTS AND CULTURE</a:t>
            </a:r>
            <a:endParaRPr lang="en-US" dirty="0"/>
          </a:p>
        </p:txBody>
      </p:sp>
      <p:sp>
        <p:nvSpPr>
          <p:cNvPr id="5" name="Date Placeholder 4"/>
          <p:cNvSpPr>
            <a:spLocks noGrp="1"/>
          </p:cNvSpPr>
          <p:nvPr>
            <p:ph type="dt" idx="11"/>
          </p:nvPr>
        </p:nvSpPr>
        <p:spPr/>
        <p:txBody>
          <a:bodyPr/>
          <a:lstStyle/>
          <a:p>
            <a:fld id="{86F60FE2-17F6-6946-AE1B-DAB315879F09}" type="datetime1">
              <a:rPr lang="en-US" smtClean="0"/>
              <a:pPr/>
              <a:t>10/10/2019</a:t>
            </a:fld>
            <a:endParaRPr lang="en-US" dirty="0"/>
          </a:p>
        </p:txBody>
      </p:sp>
      <p:sp>
        <p:nvSpPr>
          <p:cNvPr id="6" name="Slide Number Placeholder 5"/>
          <p:cNvSpPr>
            <a:spLocks noGrp="1"/>
          </p:cNvSpPr>
          <p:nvPr>
            <p:ph type="sldNum" sz="quarter" idx="12"/>
          </p:nvPr>
        </p:nvSpPr>
        <p:spPr/>
        <p:txBody>
          <a:bodyPr/>
          <a:lstStyle/>
          <a:p>
            <a:fld id="{B90E4B56-0DDA-AA4D-BBA2-B941666BDE94}" type="slidenum">
              <a:rPr lang="en-US" smtClean="0"/>
              <a:pPr/>
              <a:t>54</a:t>
            </a:fld>
            <a:endParaRPr lang="en-US" dirty="0"/>
          </a:p>
        </p:txBody>
      </p:sp>
    </p:spTree>
    <p:extLst>
      <p:ext uri="{BB962C8B-B14F-4D97-AF65-F5344CB8AC3E}">
        <p14:creationId xmlns:p14="http://schemas.microsoft.com/office/powerpoint/2010/main" xmlns="" val="1767138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r>
              <a:rPr lang="en-US" dirty="0" smtClean="0"/>
              <a:t>DEPARTMENT OF ARTS AND CULTURE</a:t>
            </a:r>
            <a:endParaRPr lang="en-US" dirty="0"/>
          </a:p>
        </p:txBody>
      </p:sp>
      <p:sp>
        <p:nvSpPr>
          <p:cNvPr id="5" name="Date Placeholder 4"/>
          <p:cNvSpPr>
            <a:spLocks noGrp="1"/>
          </p:cNvSpPr>
          <p:nvPr>
            <p:ph type="dt" idx="11"/>
          </p:nvPr>
        </p:nvSpPr>
        <p:spPr/>
        <p:txBody>
          <a:bodyPr/>
          <a:lstStyle/>
          <a:p>
            <a:fld id="{61123B1E-5AE1-4AFE-8CAC-34A922DCBCF9}" type="datetime1">
              <a:rPr lang="en-US" smtClean="0"/>
              <a:pPr/>
              <a:t>10/10/2019</a:t>
            </a:fld>
            <a:endParaRPr lang="en-US" dirty="0"/>
          </a:p>
        </p:txBody>
      </p:sp>
      <p:sp>
        <p:nvSpPr>
          <p:cNvPr id="6" name="Slide Number Placeholder 5"/>
          <p:cNvSpPr>
            <a:spLocks noGrp="1"/>
          </p:cNvSpPr>
          <p:nvPr>
            <p:ph type="sldNum" sz="quarter" idx="12"/>
          </p:nvPr>
        </p:nvSpPr>
        <p:spPr/>
        <p:txBody>
          <a:bodyPr/>
          <a:lstStyle/>
          <a:p>
            <a:fld id="{B90E4B56-0DDA-AA4D-BBA2-B941666BDE94}" type="slidenum">
              <a:rPr lang="en-US" smtClean="0"/>
              <a:pPr/>
              <a:t>27</a:t>
            </a:fld>
            <a:endParaRPr lang="en-US" dirty="0"/>
          </a:p>
        </p:txBody>
      </p:sp>
    </p:spTree>
    <p:extLst>
      <p:ext uri="{BB962C8B-B14F-4D97-AF65-F5344CB8AC3E}">
        <p14:creationId xmlns:p14="http://schemas.microsoft.com/office/powerpoint/2010/main" xmlns="" val="1194369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r>
              <a:rPr lang="en-US" dirty="0" smtClean="0"/>
              <a:t>DEPARTMENT OF ARTS AND CULTURE</a:t>
            </a:r>
            <a:endParaRPr lang="en-US" dirty="0"/>
          </a:p>
        </p:txBody>
      </p:sp>
      <p:sp>
        <p:nvSpPr>
          <p:cNvPr id="5" name="Date Placeholder 4"/>
          <p:cNvSpPr>
            <a:spLocks noGrp="1"/>
          </p:cNvSpPr>
          <p:nvPr>
            <p:ph type="dt" idx="11"/>
          </p:nvPr>
        </p:nvSpPr>
        <p:spPr/>
        <p:txBody>
          <a:bodyPr/>
          <a:lstStyle/>
          <a:p>
            <a:fld id="{86F60FE2-17F6-6946-AE1B-DAB315879F09}" type="datetime1">
              <a:rPr lang="en-US" smtClean="0"/>
              <a:pPr/>
              <a:t>10/10/2019</a:t>
            </a:fld>
            <a:endParaRPr lang="en-US" dirty="0"/>
          </a:p>
        </p:txBody>
      </p:sp>
      <p:sp>
        <p:nvSpPr>
          <p:cNvPr id="6" name="Slide Number Placeholder 5"/>
          <p:cNvSpPr>
            <a:spLocks noGrp="1"/>
          </p:cNvSpPr>
          <p:nvPr>
            <p:ph type="sldNum" sz="quarter" idx="12"/>
          </p:nvPr>
        </p:nvSpPr>
        <p:spPr/>
        <p:txBody>
          <a:bodyPr/>
          <a:lstStyle/>
          <a:p>
            <a:fld id="{B90E4B56-0DDA-AA4D-BBA2-B941666BDE94}" type="slidenum">
              <a:rPr lang="en-US" smtClean="0"/>
              <a:pPr/>
              <a:t>55</a:t>
            </a:fld>
            <a:endParaRPr lang="en-US" dirty="0"/>
          </a:p>
        </p:txBody>
      </p:sp>
    </p:spTree>
    <p:extLst>
      <p:ext uri="{BB962C8B-B14F-4D97-AF65-F5344CB8AC3E}">
        <p14:creationId xmlns:p14="http://schemas.microsoft.com/office/powerpoint/2010/main" xmlns="" val="109727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r>
              <a:rPr lang="en-US" dirty="0" smtClean="0"/>
              <a:t>DEPARTMENT OF ARTS AND CULTURE</a:t>
            </a:r>
            <a:endParaRPr lang="en-US" dirty="0"/>
          </a:p>
        </p:txBody>
      </p:sp>
      <p:sp>
        <p:nvSpPr>
          <p:cNvPr id="5" name="Date Placeholder 4"/>
          <p:cNvSpPr>
            <a:spLocks noGrp="1"/>
          </p:cNvSpPr>
          <p:nvPr>
            <p:ph type="dt" idx="11"/>
          </p:nvPr>
        </p:nvSpPr>
        <p:spPr/>
        <p:txBody>
          <a:bodyPr/>
          <a:lstStyle/>
          <a:p>
            <a:fld id="{86F60FE2-17F6-6946-AE1B-DAB315879F09}" type="datetime1">
              <a:rPr lang="en-US" smtClean="0"/>
              <a:pPr/>
              <a:t>10/10/2019</a:t>
            </a:fld>
            <a:endParaRPr lang="en-US" dirty="0"/>
          </a:p>
        </p:txBody>
      </p:sp>
      <p:sp>
        <p:nvSpPr>
          <p:cNvPr id="6" name="Slide Number Placeholder 5"/>
          <p:cNvSpPr>
            <a:spLocks noGrp="1"/>
          </p:cNvSpPr>
          <p:nvPr>
            <p:ph type="sldNum" sz="quarter" idx="12"/>
          </p:nvPr>
        </p:nvSpPr>
        <p:spPr/>
        <p:txBody>
          <a:bodyPr/>
          <a:lstStyle/>
          <a:p>
            <a:fld id="{B90E4B56-0DDA-AA4D-BBA2-B941666BDE94}" type="slidenum">
              <a:rPr lang="en-US" smtClean="0"/>
              <a:pPr/>
              <a:t>56</a:t>
            </a:fld>
            <a:endParaRPr lang="en-US" dirty="0"/>
          </a:p>
        </p:txBody>
      </p:sp>
    </p:spTree>
    <p:extLst>
      <p:ext uri="{BB962C8B-B14F-4D97-AF65-F5344CB8AC3E}">
        <p14:creationId xmlns:p14="http://schemas.microsoft.com/office/powerpoint/2010/main" xmlns="" val="3806950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r>
              <a:rPr lang="en-US" dirty="0" smtClean="0"/>
              <a:t>DEPARTMENT OF ARTS AND CULTURE</a:t>
            </a:r>
            <a:endParaRPr lang="en-US" dirty="0"/>
          </a:p>
        </p:txBody>
      </p:sp>
      <p:sp>
        <p:nvSpPr>
          <p:cNvPr id="5" name="Date Placeholder 4"/>
          <p:cNvSpPr>
            <a:spLocks noGrp="1"/>
          </p:cNvSpPr>
          <p:nvPr>
            <p:ph type="dt" idx="11"/>
          </p:nvPr>
        </p:nvSpPr>
        <p:spPr/>
        <p:txBody>
          <a:bodyPr/>
          <a:lstStyle/>
          <a:p>
            <a:fld id="{86F60FE2-17F6-6946-AE1B-DAB315879F09}" type="datetime1">
              <a:rPr lang="en-US" smtClean="0"/>
              <a:pPr/>
              <a:t>10/10/2019</a:t>
            </a:fld>
            <a:endParaRPr lang="en-US" dirty="0"/>
          </a:p>
        </p:txBody>
      </p:sp>
      <p:sp>
        <p:nvSpPr>
          <p:cNvPr id="6" name="Slide Number Placeholder 5"/>
          <p:cNvSpPr>
            <a:spLocks noGrp="1"/>
          </p:cNvSpPr>
          <p:nvPr>
            <p:ph type="sldNum" sz="quarter" idx="12"/>
          </p:nvPr>
        </p:nvSpPr>
        <p:spPr/>
        <p:txBody>
          <a:bodyPr/>
          <a:lstStyle/>
          <a:p>
            <a:fld id="{B90E4B56-0DDA-AA4D-BBA2-B941666BDE94}" type="slidenum">
              <a:rPr lang="en-US" smtClean="0"/>
              <a:pPr/>
              <a:t>75</a:t>
            </a:fld>
            <a:endParaRPr lang="en-US" dirty="0"/>
          </a:p>
        </p:txBody>
      </p:sp>
    </p:spTree>
    <p:extLst>
      <p:ext uri="{BB962C8B-B14F-4D97-AF65-F5344CB8AC3E}">
        <p14:creationId xmlns:p14="http://schemas.microsoft.com/office/powerpoint/2010/main" xmlns="" val="2562676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r>
              <a:rPr lang="en-US" dirty="0" smtClean="0"/>
              <a:t>DEPARTMENT OF ARTS AND CULTURE</a:t>
            </a:r>
            <a:endParaRPr lang="en-US" dirty="0"/>
          </a:p>
        </p:txBody>
      </p:sp>
      <p:sp>
        <p:nvSpPr>
          <p:cNvPr id="5" name="Date Placeholder 4"/>
          <p:cNvSpPr>
            <a:spLocks noGrp="1"/>
          </p:cNvSpPr>
          <p:nvPr>
            <p:ph type="dt" idx="11"/>
          </p:nvPr>
        </p:nvSpPr>
        <p:spPr/>
        <p:txBody>
          <a:bodyPr/>
          <a:lstStyle/>
          <a:p>
            <a:fld id="{61123B1E-5AE1-4AFE-8CAC-34A922DCBCF9}" type="datetime1">
              <a:rPr lang="en-US" smtClean="0"/>
              <a:pPr/>
              <a:t>10/10/2019</a:t>
            </a:fld>
            <a:endParaRPr lang="en-US" dirty="0"/>
          </a:p>
        </p:txBody>
      </p:sp>
      <p:sp>
        <p:nvSpPr>
          <p:cNvPr id="6" name="Slide Number Placeholder 5"/>
          <p:cNvSpPr>
            <a:spLocks noGrp="1"/>
          </p:cNvSpPr>
          <p:nvPr>
            <p:ph type="sldNum" sz="quarter" idx="12"/>
          </p:nvPr>
        </p:nvSpPr>
        <p:spPr/>
        <p:txBody>
          <a:bodyPr/>
          <a:lstStyle/>
          <a:p>
            <a:fld id="{B90E4B56-0DDA-AA4D-BBA2-B941666BDE94}" type="slidenum">
              <a:rPr lang="en-US" smtClean="0"/>
              <a:pPr/>
              <a:t>28</a:t>
            </a:fld>
            <a:endParaRPr lang="en-US" dirty="0"/>
          </a:p>
        </p:txBody>
      </p:sp>
    </p:spTree>
    <p:extLst>
      <p:ext uri="{BB962C8B-B14F-4D97-AF65-F5344CB8AC3E}">
        <p14:creationId xmlns:p14="http://schemas.microsoft.com/office/powerpoint/2010/main" xmlns="" val="873451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r>
              <a:rPr lang="en-US" dirty="0" smtClean="0"/>
              <a:t>DEPARTMENT OF ARTS AND CULTURE</a:t>
            </a:r>
            <a:endParaRPr lang="en-US" dirty="0"/>
          </a:p>
        </p:txBody>
      </p:sp>
      <p:sp>
        <p:nvSpPr>
          <p:cNvPr id="5" name="Date Placeholder 4"/>
          <p:cNvSpPr>
            <a:spLocks noGrp="1"/>
          </p:cNvSpPr>
          <p:nvPr>
            <p:ph type="dt" idx="11"/>
          </p:nvPr>
        </p:nvSpPr>
        <p:spPr/>
        <p:txBody>
          <a:bodyPr/>
          <a:lstStyle/>
          <a:p>
            <a:fld id="{86F60FE2-17F6-6946-AE1B-DAB315879F09}" type="datetime1">
              <a:rPr lang="en-US" smtClean="0"/>
              <a:pPr/>
              <a:t>10/10/2019</a:t>
            </a:fld>
            <a:endParaRPr lang="en-US" dirty="0"/>
          </a:p>
        </p:txBody>
      </p:sp>
      <p:sp>
        <p:nvSpPr>
          <p:cNvPr id="6" name="Slide Number Placeholder 5"/>
          <p:cNvSpPr>
            <a:spLocks noGrp="1"/>
          </p:cNvSpPr>
          <p:nvPr>
            <p:ph type="sldNum" sz="quarter" idx="12"/>
          </p:nvPr>
        </p:nvSpPr>
        <p:spPr/>
        <p:txBody>
          <a:bodyPr/>
          <a:lstStyle/>
          <a:p>
            <a:fld id="{B90E4B56-0DDA-AA4D-BBA2-B941666BDE94}" type="slidenum">
              <a:rPr lang="en-US" smtClean="0"/>
              <a:pPr/>
              <a:t>36</a:t>
            </a:fld>
            <a:endParaRPr lang="en-US" dirty="0"/>
          </a:p>
        </p:txBody>
      </p:sp>
    </p:spTree>
    <p:extLst>
      <p:ext uri="{BB962C8B-B14F-4D97-AF65-F5344CB8AC3E}">
        <p14:creationId xmlns:p14="http://schemas.microsoft.com/office/powerpoint/2010/main" xmlns="" val="3577636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r>
              <a:rPr lang="en-US" dirty="0" smtClean="0">
                <a:solidFill>
                  <a:prstClr val="black"/>
                </a:solidFill>
              </a:rPr>
              <a:t>DEPARTMENT OF ARTS AND CULTURE</a:t>
            </a:r>
            <a:endParaRPr lang="en-US" dirty="0">
              <a:solidFill>
                <a:prstClr val="black"/>
              </a:solidFill>
            </a:endParaRPr>
          </a:p>
        </p:txBody>
      </p:sp>
      <p:sp>
        <p:nvSpPr>
          <p:cNvPr id="5" name="Date Placeholder 4"/>
          <p:cNvSpPr>
            <a:spLocks noGrp="1"/>
          </p:cNvSpPr>
          <p:nvPr>
            <p:ph type="dt" idx="11"/>
          </p:nvPr>
        </p:nvSpPr>
        <p:spPr/>
        <p:txBody>
          <a:bodyPr/>
          <a:lstStyle/>
          <a:p>
            <a:fld id="{86F60FE2-17F6-6946-AE1B-DAB315879F09}" type="datetime1">
              <a:rPr lang="en-US" smtClean="0">
                <a:solidFill>
                  <a:prstClr val="black"/>
                </a:solidFill>
              </a:rPr>
              <a:pPr/>
              <a:t>10/10/2019</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90E4B56-0DDA-AA4D-BBA2-B941666BDE94}"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xmlns="" val="3332145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r>
              <a:rPr lang="en-US" dirty="0" smtClean="0"/>
              <a:t>DEPARTMENT OF ARTS AND CULTURE</a:t>
            </a:r>
            <a:endParaRPr lang="en-US" dirty="0"/>
          </a:p>
        </p:txBody>
      </p:sp>
      <p:sp>
        <p:nvSpPr>
          <p:cNvPr id="5" name="Date Placeholder 4"/>
          <p:cNvSpPr>
            <a:spLocks noGrp="1"/>
          </p:cNvSpPr>
          <p:nvPr>
            <p:ph type="dt" idx="11"/>
          </p:nvPr>
        </p:nvSpPr>
        <p:spPr/>
        <p:txBody>
          <a:bodyPr/>
          <a:lstStyle/>
          <a:p>
            <a:fld id="{86F60FE2-17F6-6946-AE1B-DAB315879F09}" type="datetime1">
              <a:rPr lang="en-US" smtClean="0"/>
              <a:pPr/>
              <a:t>10/10/2019</a:t>
            </a:fld>
            <a:endParaRPr lang="en-US" dirty="0"/>
          </a:p>
        </p:txBody>
      </p:sp>
      <p:sp>
        <p:nvSpPr>
          <p:cNvPr id="6" name="Slide Number Placeholder 5"/>
          <p:cNvSpPr>
            <a:spLocks noGrp="1"/>
          </p:cNvSpPr>
          <p:nvPr>
            <p:ph type="sldNum" sz="quarter" idx="12"/>
          </p:nvPr>
        </p:nvSpPr>
        <p:spPr/>
        <p:txBody>
          <a:bodyPr/>
          <a:lstStyle/>
          <a:p>
            <a:fld id="{B90E4B56-0DDA-AA4D-BBA2-B941666BDE94}" type="slidenum">
              <a:rPr lang="en-US" smtClean="0"/>
              <a:pPr/>
              <a:t>39</a:t>
            </a:fld>
            <a:endParaRPr lang="en-US" dirty="0"/>
          </a:p>
        </p:txBody>
      </p:sp>
    </p:spTree>
    <p:extLst>
      <p:ext uri="{BB962C8B-B14F-4D97-AF65-F5344CB8AC3E}">
        <p14:creationId xmlns:p14="http://schemas.microsoft.com/office/powerpoint/2010/main" xmlns="" val="4213398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r>
              <a:rPr lang="en-US" dirty="0" smtClean="0"/>
              <a:t>DEPARTMENT OF ARTS AND CULTURE</a:t>
            </a:r>
            <a:endParaRPr lang="en-US" dirty="0"/>
          </a:p>
        </p:txBody>
      </p:sp>
      <p:sp>
        <p:nvSpPr>
          <p:cNvPr id="5" name="Date Placeholder 4"/>
          <p:cNvSpPr>
            <a:spLocks noGrp="1"/>
          </p:cNvSpPr>
          <p:nvPr>
            <p:ph type="dt" idx="11"/>
          </p:nvPr>
        </p:nvSpPr>
        <p:spPr/>
        <p:txBody>
          <a:bodyPr/>
          <a:lstStyle/>
          <a:p>
            <a:fld id="{86F60FE2-17F6-6946-AE1B-DAB315879F09}" type="datetime1">
              <a:rPr lang="en-US" smtClean="0"/>
              <a:pPr/>
              <a:t>10/10/2019</a:t>
            </a:fld>
            <a:endParaRPr lang="en-US" dirty="0"/>
          </a:p>
        </p:txBody>
      </p:sp>
      <p:sp>
        <p:nvSpPr>
          <p:cNvPr id="6" name="Slide Number Placeholder 5"/>
          <p:cNvSpPr>
            <a:spLocks noGrp="1"/>
          </p:cNvSpPr>
          <p:nvPr>
            <p:ph type="sldNum" sz="quarter" idx="12"/>
          </p:nvPr>
        </p:nvSpPr>
        <p:spPr/>
        <p:txBody>
          <a:bodyPr/>
          <a:lstStyle/>
          <a:p>
            <a:fld id="{B90E4B56-0DDA-AA4D-BBA2-B941666BDE94}" type="slidenum">
              <a:rPr lang="en-US" smtClean="0"/>
              <a:pPr/>
              <a:t>42</a:t>
            </a:fld>
            <a:endParaRPr lang="en-US" dirty="0"/>
          </a:p>
        </p:txBody>
      </p:sp>
    </p:spTree>
    <p:extLst>
      <p:ext uri="{BB962C8B-B14F-4D97-AF65-F5344CB8AC3E}">
        <p14:creationId xmlns:p14="http://schemas.microsoft.com/office/powerpoint/2010/main" xmlns="" val="3089309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r>
              <a:rPr lang="en-US" dirty="0" smtClean="0"/>
              <a:t>DEPARTMENT OF ARTS AND CULTURE</a:t>
            </a:r>
            <a:endParaRPr lang="en-US" dirty="0"/>
          </a:p>
        </p:txBody>
      </p:sp>
      <p:sp>
        <p:nvSpPr>
          <p:cNvPr id="5" name="Date Placeholder 4"/>
          <p:cNvSpPr>
            <a:spLocks noGrp="1"/>
          </p:cNvSpPr>
          <p:nvPr>
            <p:ph type="dt" idx="11"/>
          </p:nvPr>
        </p:nvSpPr>
        <p:spPr/>
        <p:txBody>
          <a:bodyPr/>
          <a:lstStyle/>
          <a:p>
            <a:fld id="{86F60FE2-17F6-6946-AE1B-DAB315879F09}" type="datetime1">
              <a:rPr lang="en-US" smtClean="0"/>
              <a:pPr/>
              <a:t>10/10/2019</a:t>
            </a:fld>
            <a:endParaRPr lang="en-US" dirty="0"/>
          </a:p>
        </p:txBody>
      </p:sp>
      <p:sp>
        <p:nvSpPr>
          <p:cNvPr id="6" name="Slide Number Placeholder 5"/>
          <p:cNvSpPr>
            <a:spLocks noGrp="1"/>
          </p:cNvSpPr>
          <p:nvPr>
            <p:ph type="sldNum" sz="quarter" idx="12"/>
          </p:nvPr>
        </p:nvSpPr>
        <p:spPr/>
        <p:txBody>
          <a:bodyPr/>
          <a:lstStyle/>
          <a:p>
            <a:fld id="{B90E4B56-0DDA-AA4D-BBA2-B941666BDE94}" type="slidenum">
              <a:rPr lang="en-US" smtClean="0"/>
              <a:pPr/>
              <a:t>43</a:t>
            </a:fld>
            <a:endParaRPr lang="en-US" dirty="0"/>
          </a:p>
        </p:txBody>
      </p:sp>
    </p:spTree>
    <p:extLst>
      <p:ext uri="{BB962C8B-B14F-4D97-AF65-F5344CB8AC3E}">
        <p14:creationId xmlns:p14="http://schemas.microsoft.com/office/powerpoint/2010/main" xmlns="" val="211102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r>
              <a:rPr lang="en-US" dirty="0" smtClean="0"/>
              <a:t>DEPARTMENT OF ARTS AND CULTURE</a:t>
            </a:r>
            <a:endParaRPr lang="en-US" dirty="0"/>
          </a:p>
        </p:txBody>
      </p:sp>
      <p:sp>
        <p:nvSpPr>
          <p:cNvPr id="5" name="Date Placeholder 4"/>
          <p:cNvSpPr>
            <a:spLocks noGrp="1"/>
          </p:cNvSpPr>
          <p:nvPr>
            <p:ph type="dt" idx="11"/>
          </p:nvPr>
        </p:nvSpPr>
        <p:spPr/>
        <p:txBody>
          <a:bodyPr/>
          <a:lstStyle/>
          <a:p>
            <a:fld id="{86F60FE2-17F6-6946-AE1B-DAB315879F09}" type="datetime1">
              <a:rPr lang="en-US" smtClean="0"/>
              <a:pPr/>
              <a:t>10/10/2019</a:t>
            </a:fld>
            <a:endParaRPr lang="en-US" dirty="0"/>
          </a:p>
        </p:txBody>
      </p:sp>
      <p:sp>
        <p:nvSpPr>
          <p:cNvPr id="6" name="Slide Number Placeholder 5"/>
          <p:cNvSpPr>
            <a:spLocks noGrp="1"/>
          </p:cNvSpPr>
          <p:nvPr>
            <p:ph type="sldNum" sz="quarter" idx="12"/>
          </p:nvPr>
        </p:nvSpPr>
        <p:spPr/>
        <p:txBody>
          <a:bodyPr/>
          <a:lstStyle/>
          <a:p>
            <a:fld id="{B90E4B56-0DDA-AA4D-BBA2-B941666BDE94}" type="slidenum">
              <a:rPr lang="en-US" smtClean="0"/>
              <a:pPr/>
              <a:t>44</a:t>
            </a:fld>
            <a:endParaRPr lang="en-US" dirty="0"/>
          </a:p>
        </p:txBody>
      </p:sp>
    </p:spTree>
    <p:extLst>
      <p:ext uri="{BB962C8B-B14F-4D97-AF65-F5344CB8AC3E}">
        <p14:creationId xmlns:p14="http://schemas.microsoft.com/office/powerpoint/2010/main" xmlns="" val="27431563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2743200"/>
            <a:ext cx="9144000" cy="1828800"/>
          </a:xfrm>
          <a:prstGeom prst="rect">
            <a:avLst/>
          </a:prstGeom>
          <a:solidFill>
            <a:srgbClr val="B77727"/>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3163246" y="2986408"/>
            <a:ext cx="5591793" cy="721140"/>
          </a:xfrm>
        </p:spPr>
        <p:txBody>
          <a:bodyPr anchor="t" anchorCtr="0">
            <a:normAutofit/>
          </a:bodyPr>
          <a:lstStyle>
            <a:lvl1pPr algn="l">
              <a:defRPr sz="2400">
                <a:solidFill>
                  <a:schemeClr val="bg1"/>
                </a:solidFill>
              </a:defRPr>
            </a:lvl1pPr>
          </a:lstStyle>
          <a:p>
            <a:r>
              <a:rPr lang="en-ZA" dirty="0" smtClean="0"/>
              <a:t>Click here to add your main title</a:t>
            </a:r>
            <a:endParaRPr lang="en-ZA" dirty="0"/>
          </a:p>
        </p:txBody>
      </p:sp>
      <p:sp>
        <p:nvSpPr>
          <p:cNvPr id="3" name="Subtitle 2"/>
          <p:cNvSpPr>
            <a:spLocks noGrp="1"/>
          </p:cNvSpPr>
          <p:nvPr>
            <p:ph type="subTitle" idx="1"/>
          </p:nvPr>
        </p:nvSpPr>
        <p:spPr>
          <a:xfrm>
            <a:off x="3163246" y="3813960"/>
            <a:ext cx="5599754" cy="453240"/>
          </a:xfrm>
        </p:spPr>
        <p:txBody>
          <a:bodyPr anchor="t">
            <a:normAutofit/>
          </a:bodyPr>
          <a:lstStyle>
            <a:lvl1pPr marL="0" indent="0" algn="l">
              <a:buNone/>
              <a:defRPr sz="1800" b="0" i="1">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pic>
        <p:nvPicPr>
          <p:cNvPr id="6" name="Picture 5" descr="Letterhead logo.jpg"/>
          <p:cNvPicPr>
            <a:picLocks noChangeAspect="1"/>
          </p:cNvPicPr>
          <p:nvPr userDrawn="1"/>
        </p:nvPicPr>
        <p:blipFill>
          <a:blip r:embed="rId2" cstate="print"/>
          <a:stretch>
            <a:fillRect/>
          </a:stretch>
        </p:blipFill>
        <p:spPr>
          <a:xfrm>
            <a:off x="457200" y="533400"/>
            <a:ext cx="2286000" cy="82905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7464210" y="533400"/>
            <a:ext cx="924213" cy="829056"/>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6800" y="2209800"/>
            <a:ext cx="6954587" cy="566738"/>
          </a:xfrm>
        </p:spPr>
        <p:txBody>
          <a:bodyPr anchor="b"/>
          <a:lstStyle>
            <a:lvl1pPr algn="ctr">
              <a:defRPr sz="3200" b="1"/>
            </a:lvl1pPr>
          </a:lstStyle>
          <a:p>
            <a:r>
              <a:rPr lang="en-US" dirty="0" smtClean="0"/>
              <a:t>Thank you</a:t>
            </a:r>
            <a:endParaRPr lang="en-ZA" dirty="0"/>
          </a:p>
        </p:txBody>
      </p:sp>
      <p:sp>
        <p:nvSpPr>
          <p:cNvPr id="12" name="Slide Number Placeholder 6"/>
          <p:cNvSpPr txBox="1">
            <a:spLocks/>
          </p:cNvSpPr>
          <p:nvPr userDrawn="1"/>
        </p:nvSpPr>
        <p:spPr>
          <a:xfrm>
            <a:off x="6237792" y="640080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27DFB86-66F3-4CD9-A537-2F823ECCABA8}" type="slidenum">
              <a:rPr kumimoji="0" lang="en-ZA" sz="1050" b="1" i="0" u="none" strike="noStrike" kern="1200" cap="none" spc="0" normalizeH="0" baseline="0" noProof="0" smtClean="0">
                <a:ln>
                  <a:noFill/>
                </a:ln>
                <a:solidFill>
                  <a:schemeClr val="bg1"/>
                </a:solidFill>
                <a:effectLst/>
                <a:uLnTx/>
                <a:uFillTx/>
                <a:latin typeface="Verdana"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050" b="1" i="0" u="none" strike="noStrike" kern="1200" cap="none" spc="0" normalizeH="0" baseline="0" noProof="0" dirty="0">
              <a:ln>
                <a:noFill/>
              </a:ln>
              <a:solidFill>
                <a:schemeClr val="bg1"/>
              </a:solidFill>
              <a:effectLst/>
              <a:uLnTx/>
              <a:uFillTx/>
              <a:latin typeface="Verdana" pitchFamily="34" charset="0"/>
              <a:ea typeface="+mn-ea"/>
              <a:cs typeface="+mn-cs"/>
            </a:endParaRPr>
          </a:p>
        </p:txBody>
      </p:sp>
      <p:sp>
        <p:nvSpPr>
          <p:cNvPr id="5" name="Slide Number Placeholder 5"/>
          <p:cNvSpPr>
            <a:spLocks noGrp="1"/>
          </p:cNvSpPr>
          <p:nvPr>
            <p:ph type="sldNum" sz="quarter" idx="4"/>
          </p:nvPr>
        </p:nvSpPr>
        <p:spPr>
          <a:xfrm>
            <a:off x="8577255" y="5949280"/>
            <a:ext cx="330344" cy="365125"/>
          </a:xfrm>
          <a:prstGeom prst="rect">
            <a:avLst/>
          </a:prstGeom>
        </p:spPr>
        <p:txBody>
          <a:bodyPr vert="horz" lIns="91440" tIns="45720" rIns="91440" bIns="45720" rtlCol="0" anchor="t"/>
          <a:lstStyle>
            <a:lvl1pPr algn="r">
              <a:defRPr sz="800" b="0" u="none">
                <a:solidFill>
                  <a:srgbClr val="660066"/>
                </a:solidFill>
                <a:latin typeface="Verdana" pitchFamily="34" charset="0"/>
              </a:defRPr>
            </a:lvl1pPr>
          </a:lstStyle>
          <a:p>
            <a:r>
              <a:rPr lang="en-ZA" dirty="0" smtClean="0"/>
              <a:t>1</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946806" y="620688"/>
            <a:ext cx="630449" cy="565538"/>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ZA" dirty="0"/>
          </a:p>
        </p:txBody>
      </p:sp>
      <p:sp>
        <p:nvSpPr>
          <p:cNvPr id="3" name="Content Placeholder 2"/>
          <p:cNvSpPr>
            <a:spLocks noGrp="1"/>
          </p:cNvSpPr>
          <p:nvPr>
            <p:ph idx="1"/>
          </p:nvPr>
        </p:nvSpPr>
        <p:spPr>
          <a:xfrm>
            <a:off x="1600200" y="1600201"/>
            <a:ext cx="6934200" cy="4343400"/>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1" name="Slide Number Placeholder 6"/>
          <p:cNvSpPr txBox="1">
            <a:spLocks/>
          </p:cNvSpPr>
          <p:nvPr userDrawn="1"/>
        </p:nvSpPr>
        <p:spPr>
          <a:xfrm>
            <a:off x="6237792" y="640080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27DFB86-66F3-4CD9-A537-2F823ECCABA8}" type="slidenum">
              <a:rPr kumimoji="0" lang="en-ZA" sz="1050" b="1" i="0" u="none" strike="noStrike" kern="1200" cap="none" spc="0" normalizeH="0" baseline="0" noProof="0" smtClean="0">
                <a:ln>
                  <a:noFill/>
                </a:ln>
                <a:solidFill>
                  <a:schemeClr val="bg1"/>
                </a:solidFill>
                <a:effectLst/>
                <a:uLnTx/>
                <a:uFillTx/>
                <a:latin typeface="Verdana"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050" b="1" i="0" u="none" strike="noStrike" kern="1200" cap="none" spc="0" normalizeH="0" baseline="0" noProof="0" dirty="0">
              <a:ln>
                <a:noFill/>
              </a:ln>
              <a:solidFill>
                <a:schemeClr val="bg1"/>
              </a:solidFill>
              <a:effectLst/>
              <a:uLnTx/>
              <a:uFillTx/>
              <a:latin typeface="Verdana" pitchFamily="34" charset="0"/>
              <a:ea typeface="+mn-ea"/>
              <a:cs typeface="+mn-cs"/>
            </a:endParaRPr>
          </a:p>
        </p:txBody>
      </p:sp>
      <p:sp>
        <p:nvSpPr>
          <p:cNvPr id="8" name="Slide Number Placeholder 5"/>
          <p:cNvSpPr>
            <a:spLocks noGrp="1"/>
          </p:cNvSpPr>
          <p:nvPr>
            <p:ph type="sldNum" sz="quarter" idx="4"/>
          </p:nvPr>
        </p:nvSpPr>
        <p:spPr>
          <a:xfrm>
            <a:off x="8577255" y="5949280"/>
            <a:ext cx="330344" cy="365125"/>
          </a:xfrm>
          <a:prstGeom prst="rect">
            <a:avLst/>
          </a:prstGeom>
        </p:spPr>
        <p:txBody>
          <a:bodyPr vert="horz" lIns="91440" tIns="45720" rIns="91440" bIns="45720" rtlCol="0" anchor="t"/>
          <a:lstStyle>
            <a:lvl1pPr algn="r">
              <a:defRPr sz="800" b="0" u="none">
                <a:solidFill>
                  <a:srgbClr val="660066"/>
                </a:solidFill>
                <a:latin typeface="Verdana" pitchFamily="34" charset="0"/>
              </a:defRPr>
            </a:lvl1pPr>
          </a:lstStyle>
          <a:p>
            <a:r>
              <a:rPr lang="en-ZA" dirty="0" smtClean="0"/>
              <a:t>1</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946806" y="774531"/>
            <a:ext cx="630449" cy="565538"/>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199" y="2924944"/>
            <a:ext cx="6894513" cy="1362075"/>
          </a:xfrm>
        </p:spPr>
        <p:txBody>
          <a:bodyPr anchor="t">
            <a:normAutofit/>
          </a:bodyPr>
          <a:lstStyle>
            <a:lvl1pPr algn="l">
              <a:defRPr sz="1800" b="1" cap="all"/>
            </a:lvl1pPr>
          </a:lstStyle>
          <a:p>
            <a:r>
              <a:rPr lang="en-US" dirty="0" smtClean="0"/>
              <a:t>Click to edit Master title style</a:t>
            </a:r>
            <a:endParaRPr lang="en-ZA" dirty="0"/>
          </a:p>
        </p:txBody>
      </p:sp>
      <p:sp>
        <p:nvSpPr>
          <p:cNvPr id="3" name="Text Placeholder 2"/>
          <p:cNvSpPr>
            <a:spLocks noGrp="1"/>
          </p:cNvSpPr>
          <p:nvPr>
            <p:ph type="body" idx="1"/>
          </p:nvPr>
        </p:nvSpPr>
        <p:spPr>
          <a:xfrm>
            <a:off x="1600199" y="1268760"/>
            <a:ext cx="6894513" cy="1500187"/>
          </a:xfrm>
        </p:spPr>
        <p:txBody>
          <a:bodyPr anchor="b">
            <a:normAutofit/>
          </a:bodyPr>
          <a:lstStyle>
            <a:lvl1pPr marL="0" indent="0">
              <a:buNone/>
              <a:defRPr sz="1600">
                <a:solidFill>
                  <a:schemeClr val="tx1">
                    <a:tint val="7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Slide Number Placeholder 6"/>
          <p:cNvSpPr txBox="1">
            <a:spLocks/>
          </p:cNvSpPr>
          <p:nvPr userDrawn="1"/>
        </p:nvSpPr>
        <p:spPr>
          <a:xfrm>
            <a:off x="6237792" y="640080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27DFB86-66F3-4CD9-A537-2F823ECCABA8}" type="slidenum">
              <a:rPr kumimoji="0" lang="en-ZA" sz="1050" b="1" i="0" u="none" strike="noStrike" kern="1200" cap="none" spc="0" normalizeH="0" baseline="0" noProof="0" smtClean="0">
                <a:ln>
                  <a:noFill/>
                </a:ln>
                <a:solidFill>
                  <a:schemeClr val="bg1"/>
                </a:solidFill>
                <a:effectLst/>
                <a:uLnTx/>
                <a:uFillTx/>
                <a:latin typeface="Verdana"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050" b="1" i="0" u="none" strike="noStrike" kern="1200" cap="none" spc="0" normalizeH="0" baseline="0" noProof="0" dirty="0">
              <a:ln>
                <a:noFill/>
              </a:ln>
              <a:solidFill>
                <a:schemeClr val="bg1"/>
              </a:solidFill>
              <a:effectLst/>
              <a:uLnTx/>
              <a:uFillTx/>
              <a:latin typeface="Verdana" pitchFamily="34" charset="0"/>
              <a:ea typeface="+mn-ea"/>
              <a:cs typeface="+mn-cs"/>
            </a:endParaRPr>
          </a:p>
        </p:txBody>
      </p:sp>
      <p:sp>
        <p:nvSpPr>
          <p:cNvPr id="10" name="Slide Number Placeholder 5"/>
          <p:cNvSpPr>
            <a:spLocks noGrp="1"/>
          </p:cNvSpPr>
          <p:nvPr>
            <p:ph type="sldNum" sz="quarter" idx="4"/>
          </p:nvPr>
        </p:nvSpPr>
        <p:spPr>
          <a:xfrm>
            <a:off x="8577255" y="5949280"/>
            <a:ext cx="330344" cy="365125"/>
          </a:xfrm>
          <a:prstGeom prst="rect">
            <a:avLst/>
          </a:prstGeom>
        </p:spPr>
        <p:txBody>
          <a:bodyPr vert="horz" lIns="91440" tIns="45720" rIns="91440" bIns="45720" rtlCol="0" anchor="t"/>
          <a:lstStyle>
            <a:lvl1pPr algn="r">
              <a:defRPr sz="800" b="0" u="none">
                <a:solidFill>
                  <a:srgbClr val="660066"/>
                </a:solidFill>
                <a:latin typeface="Verdana" pitchFamily="34" charset="0"/>
              </a:defRPr>
            </a:lvl1pPr>
          </a:lstStyle>
          <a:p>
            <a:r>
              <a:rPr lang="en-ZA" dirty="0" smtClean="0"/>
              <a:t>1</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941949" y="549808"/>
            <a:ext cx="630449" cy="565538"/>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800"/>
            </a:lvl1pPr>
          </a:lstStyle>
          <a:p>
            <a:r>
              <a:rPr lang="en-US" dirty="0" smtClean="0"/>
              <a:t>Click to edit Master title style</a:t>
            </a:r>
            <a:endParaRPr lang="en-ZA" dirty="0"/>
          </a:p>
        </p:txBody>
      </p:sp>
      <p:sp>
        <p:nvSpPr>
          <p:cNvPr id="3" name="Content Placeholder 2"/>
          <p:cNvSpPr>
            <a:spLocks noGrp="1"/>
          </p:cNvSpPr>
          <p:nvPr>
            <p:ph sz="half" idx="1"/>
          </p:nvPr>
        </p:nvSpPr>
        <p:spPr>
          <a:xfrm>
            <a:off x="457200" y="1600201"/>
            <a:ext cx="4038600" cy="4343399"/>
          </a:xfrm>
        </p:spPr>
        <p:txBody>
          <a:bodyPr/>
          <a:lstStyle>
            <a:lvl1pPr>
              <a:defRPr sz="1600">
                <a:latin typeface="Arial"/>
                <a:cs typeface="Arial"/>
              </a:defRPr>
            </a:lvl1pPr>
            <a:lvl2pPr>
              <a:defRPr sz="1400">
                <a:latin typeface="Arial"/>
                <a:cs typeface="Arial"/>
              </a:defRPr>
            </a:lvl2pPr>
            <a:lvl3pPr>
              <a:defRPr sz="1050">
                <a:latin typeface="Arial"/>
                <a:cs typeface="Arial"/>
              </a:defRPr>
            </a:lvl3pPr>
            <a:lvl4pPr>
              <a:defRPr sz="1050">
                <a:latin typeface="Arial"/>
                <a:cs typeface="Arial"/>
              </a:defRPr>
            </a:lvl4pPr>
            <a:lvl5pPr>
              <a:defRPr sz="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Content Placeholder 3"/>
          <p:cNvSpPr>
            <a:spLocks noGrp="1"/>
          </p:cNvSpPr>
          <p:nvPr>
            <p:ph sz="half" idx="2"/>
          </p:nvPr>
        </p:nvSpPr>
        <p:spPr>
          <a:xfrm>
            <a:off x="4648200" y="1600201"/>
            <a:ext cx="4038600" cy="4343400"/>
          </a:xfrm>
        </p:spPr>
        <p:txBody>
          <a:bodyPr/>
          <a:lstStyle>
            <a:lvl1pPr>
              <a:defRPr sz="1600">
                <a:latin typeface="Arial"/>
                <a:cs typeface="Arial"/>
              </a:defRPr>
            </a:lvl1pPr>
            <a:lvl2pPr>
              <a:defRPr sz="1400">
                <a:latin typeface="Arial"/>
                <a:cs typeface="Arial"/>
              </a:defRPr>
            </a:lvl2pPr>
            <a:lvl3pPr>
              <a:defRPr sz="1050">
                <a:latin typeface="Arial"/>
                <a:cs typeface="Arial"/>
              </a:defRPr>
            </a:lvl3pPr>
            <a:lvl4pPr>
              <a:defRPr sz="1050">
                <a:latin typeface="Arial"/>
                <a:cs typeface="Arial"/>
              </a:defRPr>
            </a:lvl4pPr>
            <a:lvl5pPr>
              <a:defRPr sz="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0" name="Slide Number Placeholder 6"/>
          <p:cNvSpPr txBox="1">
            <a:spLocks/>
          </p:cNvSpPr>
          <p:nvPr userDrawn="1"/>
        </p:nvSpPr>
        <p:spPr>
          <a:xfrm>
            <a:off x="6237792" y="640080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27DFB86-66F3-4CD9-A537-2F823ECCABA8}" type="slidenum">
              <a:rPr kumimoji="0" lang="en-ZA" sz="1050" b="1" i="0" u="none" strike="noStrike" kern="1200" cap="none" spc="0" normalizeH="0" baseline="0" noProof="0" smtClean="0">
                <a:ln>
                  <a:noFill/>
                </a:ln>
                <a:solidFill>
                  <a:schemeClr val="bg1"/>
                </a:solidFill>
                <a:effectLst/>
                <a:uLnTx/>
                <a:uFillTx/>
                <a:latin typeface="Verdana"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050" b="1" i="0" u="none" strike="noStrike" kern="1200" cap="none" spc="0" normalizeH="0" baseline="0" noProof="0" dirty="0">
              <a:ln>
                <a:noFill/>
              </a:ln>
              <a:solidFill>
                <a:schemeClr val="bg1"/>
              </a:solidFill>
              <a:effectLst/>
              <a:uLnTx/>
              <a:uFillTx/>
              <a:latin typeface="Verdana" pitchFamily="34" charset="0"/>
              <a:ea typeface="+mn-ea"/>
              <a:cs typeface="+mn-cs"/>
            </a:endParaRPr>
          </a:p>
        </p:txBody>
      </p:sp>
      <p:sp>
        <p:nvSpPr>
          <p:cNvPr id="8" name="Slide Number Placeholder 5"/>
          <p:cNvSpPr>
            <a:spLocks noGrp="1"/>
          </p:cNvSpPr>
          <p:nvPr>
            <p:ph type="sldNum" sz="quarter" idx="4"/>
          </p:nvPr>
        </p:nvSpPr>
        <p:spPr>
          <a:xfrm>
            <a:off x="8577255" y="5949280"/>
            <a:ext cx="330344" cy="365125"/>
          </a:xfrm>
          <a:prstGeom prst="rect">
            <a:avLst/>
          </a:prstGeom>
        </p:spPr>
        <p:txBody>
          <a:bodyPr vert="horz" lIns="91440" tIns="45720" rIns="91440" bIns="45720" rtlCol="0" anchor="t"/>
          <a:lstStyle>
            <a:lvl1pPr algn="r">
              <a:defRPr sz="800" b="0" u="none">
                <a:solidFill>
                  <a:srgbClr val="660066"/>
                </a:solidFill>
                <a:latin typeface="Verdana" pitchFamily="34" charset="0"/>
              </a:defRPr>
            </a:lvl1pPr>
          </a:lstStyle>
          <a:p>
            <a:r>
              <a:rPr lang="en-ZA" dirty="0" smtClean="0"/>
              <a:t>1</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946806" y="774531"/>
            <a:ext cx="630449" cy="565538"/>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ZA" dirty="0"/>
          </a:p>
        </p:txBody>
      </p:sp>
      <p:sp>
        <p:nvSpPr>
          <p:cNvPr id="3" name="Text Placeholder 2"/>
          <p:cNvSpPr>
            <a:spLocks noGrp="1"/>
          </p:cNvSpPr>
          <p:nvPr>
            <p:ph type="body" idx="1"/>
          </p:nvPr>
        </p:nvSpPr>
        <p:spPr>
          <a:xfrm>
            <a:off x="457200" y="1535113"/>
            <a:ext cx="4040188" cy="639762"/>
          </a:xfrm>
        </p:spPr>
        <p:txBody>
          <a:bodyPr anchor="t" anchorCtr="0">
            <a:noAutofit/>
          </a:bodyPr>
          <a:lstStyle>
            <a:lvl1pPr marL="0" indent="0">
              <a:buNone/>
              <a:defRPr sz="16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768725"/>
          </a:xfrm>
        </p:spPr>
        <p:txBody>
          <a:bodyPr/>
          <a:lstStyle>
            <a:lvl1pPr>
              <a:defRPr sz="1600">
                <a:latin typeface="Arial"/>
                <a:cs typeface="Arial"/>
              </a:defRPr>
            </a:lvl1pPr>
            <a:lvl2pPr>
              <a:defRPr sz="1400">
                <a:latin typeface="Arial"/>
                <a:cs typeface="Arial"/>
              </a:defRPr>
            </a:lvl2pPr>
            <a:lvl3pPr>
              <a:defRPr sz="1050">
                <a:latin typeface="Arial"/>
                <a:cs typeface="Arial"/>
              </a:defRPr>
            </a:lvl3pPr>
            <a:lvl4pPr>
              <a:defRPr sz="1050"/>
            </a:lvl4pPr>
            <a:lvl5pPr>
              <a:defRPr sz="8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5" name="Text Placeholder 4"/>
          <p:cNvSpPr>
            <a:spLocks noGrp="1"/>
          </p:cNvSpPr>
          <p:nvPr>
            <p:ph type="body" sz="quarter" idx="3"/>
          </p:nvPr>
        </p:nvSpPr>
        <p:spPr>
          <a:xfrm>
            <a:off x="4645025" y="1535113"/>
            <a:ext cx="4041775" cy="639762"/>
          </a:xfrm>
        </p:spPr>
        <p:txBody>
          <a:bodyPr anchor="t" anchorCtr="0">
            <a:normAutofit/>
          </a:bodyPr>
          <a:lstStyle>
            <a:lvl1pPr marL="0" indent="0">
              <a:buNone/>
              <a:defRPr sz="16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768725"/>
          </a:xfrm>
        </p:spPr>
        <p:txBody>
          <a:bodyPr/>
          <a:lstStyle>
            <a:lvl1pPr>
              <a:defRPr sz="1600">
                <a:latin typeface="Arial"/>
                <a:cs typeface="Arial"/>
              </a:defRPr>
            </a:lvl1pPr>
            <a:lvl2pPr>
              <a:defRPr sz="1400">
                <a:latin typeface="Arial"/>
                <a:cs typeface="Arial"/>
              </a:defRPr>
            </a:lvl2pPr>
            <a:lvl3pPr>
              <a:defRPr sz="1050">
                <a:latin typeface="Arial"/>
                <a:cs typeface="Arial"/>
              </a:defRPr>
            </a:lvl3pPr>
            <a:lvl4pPr>
              <a:defRPr sz="1050">
                <a:latin typeface="Arial"/>
                <a:cs typeface="Arial"/>
              </a:defRPr>
            </a:lvl4pPr>
            <a:lvl5pPr>
              <a:defRPr sz="8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2" name="Slide Number Placeholder 6"/>
          <p:cNvSpPr txBox="1">
            <a:spLocks/>
          </p:cNvSpPr>
          <p:nvPr userDrawn="1"/>
        </p:nvSpPr>
        <p:spPr>
          <a:xfrm>
            <a:off x="6237792" y="640080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27DFB86-66F3-4CD9-A537-2F823ECCABA8}" type="slidenum">
              <a:rPr kumimoji="0" lang="en-ZA" sz="1050" b="1" i="0" u="none" strike="noStrike" kern="1200" cap="none" spc="0" normalizeH="0" baseline="0" noProof="0" smtClean="0">
                <a:ln>
                  <a:noFill/>
                </a:ln>
                <a:solidFill>
                  <a:schemeClr val="bg1"/>
                </a:solidFill>
                <a:effectLst/>
                <a:uLnTx/>
                <a:uFillTx/>
                <a:latin typeface="Verdana"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050" b="1" i="0" u="none" strike="noStrike" kern="1200" cap="none" spc="0" normalizeH="0" baseline="0" noProof="0" dirty="0">
              <a:ln>
                <a:noFill/>
              </a:ln>
              <a:solidFill>
                <a:schemeClr val="bg1"/>
              </a:solidFill>
              <a:effectLst/>
              <a:uLnTx/>
              <a:uFillTx/>
              <a:latin typeface="Verdana" pitchFamily="34" charset="0"/>
              <a:ea typeface="+mn-ea"/>
              <a:cs typeface="+mn-cs"/>
            </a:endParaRPr>
          </a:p>
        </p:txBody>
      </p:sp>
      <p:sp>
        <p:nvSpPr>
          <p:cNvPr id="10" name="Slide Number Placeholder 5"/>
          <p:cNvSpPr>
            <a:spLocks noGrp="1"/>
          </p:cNvSpPr>
          <p:nvPr>
            <p:ph type="sldNum" sz="quarter" idx="10"/>
          </p:nvPr>
        </p:nvSpPr>
        <p:spPr>
          <a:xfrm>
            <a:off x="8577255" y="5949280"/>
            <a:ext cx="330344" cy="365125"/>
          </a:xfrm>
          <a:prstGeom prst="rect">
            <a:avLst/>
          </a:prstGeom>
        </p:spPr>
        <p:txBody>
          <a:bodyPr vert="horz" lIns="91440" tIns="45720" rIns="91440" bIns="45720" rtlCol="0" anchor="t"/>
          <a:lstStyle>
            <a:lvl1pPr algn="r">
              <a:defRPr sz="800" b="0" u="none">
                <a:solidFill>
                  <a:srgbClr val="660066"/>
                </a:solidFill>
                <a:latin typeface="Verdana" pitchFamily="34" charset="0"/>
              </a:defRPr>
            </a:lvl1pPr>
          </a:lstStyle>
          <a:p>
            <a:r>
              <a:rPr lang="en-ZA" dirty="0" smtClean="0"/>
              <a:t>1</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946806" y="774531"/>
            <a:ext cx="630449" cy="565538"/>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ZA" dirty="0"/>
          </a:p>
        </p:txBody>
      </p:sp>
      <p:sp>
        <p:nvSpPr>
          <p:cNvPr id="8" name="Slide Number Placeholder 6"/>
          <p:cNvSpPr txBox="1">
            <a:spLocks/>
          </p:cNvSpPr>
          <p:nvPr userDrawn="1"/>
        </p:nvSpPr>
        <p:spPr>
          <a:xfrm>
            <a:off x="6237792" y="640080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27DFB86-66F3-4CD9-A537-2F823ECCABA8}" type="slidenum">
              <a:rPr kumimoji="0" lang="en-ZA" sz="1050" b="1" i="0" u="none" strike="noStrike" kern="1200" cap="none" spc="0" normalizeH="0" baseline="0" noProof="0" smtClean="0">
                <a:ln>
                  <a:noFill/>
                </a:ln>
                <a:solidFill>
                  <a:schemeClr val="bg1"/>
                </a:solidFill>
                <a:effectLst/>
                <a:uLnTx/>
                <a:uFillTx/>
                <a:latin typeface="Verdana"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050" b="1" i="0" u="none" strike="noStrike" kern="1200" cap="none" spc="0" normalizeH="0" baseline="0" noProof="0" dirty="0">
              <a:ln>
                <a:noFill/>
              </a:ln>
              <a:solidFill>
                <a:schemeClr val="bg1"/>
              </a:solidFill>
              <a:effectLst/>
              <a:uLnTx/>
              <a:uFillTx/>
              <a:latin typeface="Verdana" pitchFamily="34" charset="0"/>
              <a:ea typeface="+mn-ea"/>
              <a:cs typeface="+mn-cs"/>
            </a:endParaRPr>
          </a:p>
        </p:txBody>
      </p:sp>
      <p:sp>
        <p:nvSpPr>
          <p:cNvPr id="6" name="Slide Number Placeholder 5"/>
          <p:cNvSpPr>
            <a:spLocks noGrp="1"/>
          </p:cNvSpPr>
          <p:nvPr>
            <p:ph type="sldNum" sz="quarter" idx="4"/>
          </p:nvPr>
        </p:nvSpPr>
        <p:spPr>
          <a:xfrm>
            <a:off x="8577255" y="5949280"/>
            <a:ext cx="330344" cy="365125"/>
          </a:xfrm>
          <a:prstGeom prst="rect">
            <a:avLst/>
          </a:prstGeom>
        </p:spPr>
        <p:txBody>
          <a:bodyPr vert="horz" lIns="91440" tIns="45720" rIns="91440" bIns="45720" rtlCol="0" anchor="t"/>
          <a:lstStyle>
            <a:lvl1pPr algn="r">
              <a:defRPr sz="800" b="0" u="none">
                <a:solidFill>
                  <a:srgbClr val="660066"/>
                </a:solidFill>
                <a:latin typeface="Verdana" pitchFamily="34" charset="0"/>
              </a:defRPr>
            </a:lvl1pPr>
          </a:lstStyle>
          <a:p>
            <a:r>
              <a:rPr lang="en-ZA" dirty="0" smtClean="0"/>
              <a:t>1</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056167" y="131434"/>
            <a:ext cx="630449" cy="565538"/>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6"/>
          <p:cNvSpPr txBox="1">
            <a:spLocks/>
          </p:cNvSpPr>
          <p:nvPr userDrawn="1"/>
        </p:nvSpPr>
        <p:spPr>
          <a:xfrm>
            <a:off x="6237792" y="640080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27DFB86-66F3-4CD9-A537-2F823ECCABA8}" type="slidenum">
              <a:rPr kumimoji="0" lang="en-ZA" sz="1050" b="1" i="0" u="none" strike="noStrike" kern="1200" cap="none" spc="0" normalizeH="0" baseline="0" noProof="0" smtClean="0">
                <a:ln>
                  <a:noFill/>
                </a:ln>
                <a:solidFill>
                  <a:schemeClr val="bg1"/>
                </a:solidFill>
                <a:effectLst/>
                <a:uLnTx/>
                <a:uFillTx/>
                <a:latin typeface="Verdana"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050" b="1" i="0" u="none" strike="noStrike" kern="1200" cap="none" spc="0" normalizeH="0" baseline="0" noProof="0" dirty="0">
              <a:ln>
                <a:noFill/>
              </a:ln>
              <a:solidFill>
                <a:schemeClr val="bg1"/>
              </a:solidFill>
              <a:effectLst/>
              <a:uLnTx/>
              <a:uFillTx/>
              <a:latin typeface="Verdana" pitchFamily="34" charset="0"/>
              <a:ea typeface="+mn-ea"/>
              <a:cs typeface="+mn-cs"/>
            </a:endParaRPr>
          </a:p>
        </p:txBody>
      </p:sp>
      <p:sp>
        <p:nvSpPr>
          <p:cNvPr id="5" name="Slide Number Placeholder 5"/>
          <p:cNvSpPr>
            <a:spLocks noGrp="1"/>
          </p:cNvSpPr>
          <p:nvPr>
            <p:ph type="sldNum" sz="quarter" idx="4"/>
          </p:nvPr>
        </p:nvSpPr>
        <p:spPr>
          <a:xfrm>
            <a:off x="8577255" y="5949280"/>
            <a:ext cx="330344" cy="365125"/>
          </a:xfrm>
          <a:prstGeom prst="rect">
            <a:avLst/>
          </a:prstGeom>
        </p:spPr>
        <p:txBody>
          <a:bodyPr vert="horz" lIns="91440" tIns="45720" rIns="91440" bIns="45720" rtlCol="0" anchor="t"/>
          <a:lstStyle>
            <a:lvl1pPr algn="r">
              <a:defRPr sz="800" b="0" u="none">
                <a:solidFill>
                  <a:srgbClr val="660066"/>
                </a:solidFill>
                <a:latin typeface="Verdana" pitchFamily="34" charset="0"/>
              </a:defRPr>
            </a:lvl1pPr>
          </a:lstStyle>
          <a:p>
            <a:r>
              <a:rPr lang="en-ZA" dirty="0" smtClean="0"/>
              <a:t>1</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946806" y="692696"/>
            <a:ext cx="630449" cy="565538"/>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0200" y="273050"/>
            <a:ext cx="1865313" cy="1162050"/>
          </a:xfrm>
        </p:spPr>
        <p:txBody>
          <a:bodyPr anchor="t" anchorCtr="0">
            <a:normAutofit/>
          </a:bodyPr>
          <a:lstStyle>
            <a:lvl1pPr algn="l">
              <a:defRPr sz="1400" b="1"/>
            </a:lvl1pPr>
          </a:lstStyle>
          <a:p>
            <a:r>
              <a:rPr lang="en-US" dirty="0" smtClean="0"/>
              <a:t>Click to edit Master title style</a:t>
            </a:r>
            <a:endParaRPr lang="en-ZA" dirty="0"/>
          </a:p>
        </p:txBody>
      </p:sp>
      <p:sp>
        <p:nvSpPr>
          <p:cNvPr id="3" name="Content Placeholder 2"/>
          <p:cNvSpPr>
            <a:spLocks noGrp="1"/>
          </p:cNvSpPr>
          <p:nvPr>
            <p:ph idx="1"/>
          </p:nvPr>
        </p:nvSpPr>
        <p:spPr>
          <a:xfrm>
            <a:off x="3575050" y="273051"/>
            <a:ext cx="5035550" cy="5670550"/>
          </a:xfrm>
        </p:spPr>
        <p:txBody>
          <a:bodyPr/>
          <a:lstStyle>
            <a:lvl1pPr>
              <a:defRPr sz="1800">
                <a:latin typeface="Arial"/>
                <a:cs typeface="Arial"/>
              </a:defRPr>
            </a:lvl1pPr>
            <a:lvl2pPr>
              <a:defRPr sz="1600">
                <a:latin typeface="Arial"/>
                <a:cs typeface="Arial"/>
              </a:defRPr>
            </a:lvl2pPr>
            <a:lvl3pPr>
              <a:defRPr sz="1400">
                <a:latin typeface="Arial"/>
                <a:cs typeface="Arial"/>
              </a:defRPr>
            </a:lvl3pPr>
            <a:lvl4pPr>
              <a:defRPr sz="1050">
                <a:latin typeface="Arial"/>
                <a:cs typeface="Arial"/>
              </a:defRPr>
            </a:lvl4pPr>
            <a:lvl5pPr>
              <a:defRPr sz="800">
                <a:latin typeface="Arial"/>
                <a:cs typeface="Aria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Text Placeholder 3"/>
          <p:cNvSpPr>
            <a:spLocks noGrp="1"/>
          </p:cNvSpPr>
          <p:nvPr>
            <p:ph type="body" sz="half" idx="2"/>
          </p:nvPr>
        </p:nvSpPr>
        <p:spPr>
          <a:xfrm>
            <a:off x="1600200" y="1435101"/>
            <a:ext cx="1865313" cy="4508500"/>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Slide Number Placeholder 6"/>
          <p:cNvSpPr txBox="1">
            <a:spLocks/>
          </p:cNvSpPr>
          <p:nvPr userDrawn="1"/>
        </p:nvSpPr>
        <p:spPr>
          <a:xfrm>
            <a:off x="6237792" y="640080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27DFB86-66F3-4CD9-A537-2F823ECCABA8}" type="slidenum">
              <a:rPr kumimoji="0" lang="en-ZA" sz="1050" b="1" i="0" u="none" strike="noStrike" kern="1200" cap="none" spc="0" normalizeH="0" baseline="0" noProof="0" smtClean="0">
                <a:ln>
                  <a:noFill/>
                </a:ln>
                <a:solidFill>
                  <a:schemeClr val="bg1"/>
                </a:solidFill>
                <a:effectLst/>
                <a:uLnTx/>
                <a:uFillTx/>
                <a:latin typeface="Verdana"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050" b="1" i="0" u="none" strike="noStrike" kern="1200" cap="none" spc="0" normalizeH="0" baseline="0" noProof="0" dirty="0">
              <a:ln>
                <a:noFill/>
              </a:ln>
              <a:solidFill>
                <a:schemeClr val="bg1"/>
              </a:solidFill>
              <a:effectLst/>
              <a:uLnTx/>
              <a:uFillTx/>
              <a:latin typeface="Verdana" pitchFamily="34" charset="0"/>
              <a:ea typeface="+mn-ea"/>
              <a:cs typeface="+mn-cs"/>
            </a:endParaRPr>
          </a:p>
        </p:txBody>
      </p:sp>
      <p:sp>
        <p:nvSpPr>
          <p:cNvPr id="8" name="Slide Number Placeholder 5"/>
          <p:cNvSpPr>
            <a:spLocks noGrp="1"/>
          </p:cNvSpPr>
          <p:nvPr>
            <p:ph type="sldNum" sz="quarter" idx="4"/>
          </p:nvPr>
        </p:nvSpPr>
        <p:spPr>
          <a:xfrm>
            <a:off x="8577255" y="5949280"/>
            <a:ext cx="330344" cy="365125"/>
          </a:xfrm>
          <a:prstGeom prst="rect">
            <a:avLst/>
          </a:prstGeom>
        </p:spPr>
        <p:txBody>
          <a:bodyPr vert="horz" lIns="91440" tIns="45720" rIns="91440" bIns="45720" rtlCol="0" anchor="t"/>
          <a:lstStyle>
            <a:lvl1pPr algn="r">
              <a:defRPr sz="800" b="0" u="none">
                <a:solidFill>
                  <a:srgbClr val="660066"/>
                </a:solidFill>
                <a:latin typeface="Verdana" pitchFamily="34" charset="0"/>
              </a:defRPr>
            </a:lvl1pPr>
          </a:lstStyle>
          <a:p>
            <a:r>
              <a:rPr lang="en-ZA" dirty="0" smtClean="0"/>
              <a:t>1</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946806" y="571306"/>
            <a:ext cx="630449" cy="565538"/>
          </a:xfrm>
          <a:prstGeom prst="rect">
            <a:avLst/>
          </a:prstGeom>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0199" y="4800600"/>
            <a:ext cx="6954587" cy="566738"/>
          </a:xfrm>
        </p:spPr>
        <p:txBody>
          <a:bodyPr anchor="b"/>
          <a:lstStyle>
            <a:lvl1pPr algn="l">
              <a:defRPr sz="2000" b="1"/>
            </a:lvl1pPr>
          </a:lstStyle>
          <a:p>
            <a:r>
              <a:rPr lang="en-US" dirty="0" smtClean="0"/>
              <a:t>Click to edit Master title style</a:t>
            </a:r>
            <a:endParaRPr lang="en-ZA" dirty="0"/>
          </a:p>
        </p:txBody>
      </p:sp>
      <p:sp>
        <p:nvSpPr>
          <p:cNvPr id="3" name="Picture Placeholder 2"/>
          <p:cNvSpPr>
            <a:spLocks noGrp="1"/>
          </p:cNvSpPr>
          <p:nvPr>
            <p:ph type="pic" idx="1"/>
          </p:nvPr>
        </p:nvSpPr>
        <p:spPr>
          <a:xfrm>
            <a:off x="1600199" y="612775"/>
            <a:ext cx="6954587" cy="4114800"/>
          </a:xfr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600199" y="5367338"/>
            <a:ext cx="6954587" cy="804862"/>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Slide Number Placeholder 6"/>
          <p:cNvSpPr txBox="1">
            <a:spLocks/>
          </p:cNvSpPr>
          <p:nvPr userDrawn="1"/>
        </p:nvSpPr>
        <p:spPr>
          <a:xfrm>
            <a:off x="6237792" y="640080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27DFB86-66F3-4CD9-A537-2F823ECCABA8}" type="slidenum">
              <a:rPr kumimoji="0" lang="en-ZA" sz="1050" b="1" i="0" u="none" strike="noStrike" kern="1200" cap="none" spc="0" normalizeH="0" baseline="0" noProof="0" smtClean="0">
                <a:ln>
                  <a:noFill/>
                </a:ln>
                <a:solidFill>
                  <a:schemeClr val="bg1"/>
                </a:solidFill>
                <a:effectLst/>
                <a:uLnTx/>
                <a:uFillTx/>
                <a:latin typeface="Verdana"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050" b="1" i="0" u="none" strike="noStrike" kern="1200" cap="none" spc="0" normalizeH="0" baseline="0" noProof="0" dirty="0">
              <a:ln>
                <a:noFill/>
              </a:ln>
              <a:solidFill>
                <a:schemeClr val="bg1"/>
              </a:solidFill>
              <a:effectLst/>
              <a:uLnTx/>
              <a:uFillTx/>
              <a:latin typeface="Verdana" pitchFamily="34" charset="0"/>
              <a:ea typeface="+mn-ea"/>
              <a:cs typeface="+mn-cs"/>
            </a:endParaRPr>
          </a:p>
        </p:txBody>
      </p:sp>
      <p:sp>
        <p:nvSpPr>
          <p:cNvPr id="8" name="Slide Number Placeholder 5"/>
          <p:cNvSpPr>
            <a:spLocks noGrp="1"/>
          </p:cNvSpPr>
          <p:nvPr>
            <p:ph type="sldNum" sz="quarter" idx="4"/>
          </p:nvPr>
        </p:nvSpPr>
        <p:spPr>
          <a:xfrm>
            <a:off x="8577255" y="5949280"/>
            <a:ext cx="330344" cy="365125"/>
          </a:xfrm>
          <a:prstGeom prst="rect">
            <a:avLst/>
          </a:prstGeom>
        </p:spPr>
        <p:txBody>
          <a:bodyPr vert="horz" lIns="91440" tIns="45720" rIns="91440" bIns="45720" rtlCol="0" anchor="t"/>
          <a:lstStyle>
            <a:lvl1pPr algn="r">
              <a:defRPr sz="800" b="0" u="none">
                <a:solidFill>
                  <a:srgbClr val="660066"/>
                </a:solidFill>
                <a:latin typeface="Verdana" pitchFamily="34" charset="0"/>
              </a:defRPr>
            </a:lvl1pPr>
          </a:lstStyle>
          <a:p>
            <a:r>
              <a:rPr lang="en-ZA" dirty="0" smtClean="0"/>
              <a:t>1</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924337" y="692696"/>
            <a:ext cx="630449" cy="565538"/>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01824"/>
            <a:ext cx="8229600" cy="710952"/>
          </a:xfrm>
          <a:prstGeom prst="rect">
            <a:avLst/>
          </a:prstGeom>
        </p:spPr>
        <p:txBody>
          <a:bodyPr vert="horz" lIns="91440" tIns="45720" rIns="91440" bIns="45720" rtlCol="0" anchor="t" anchorCtr="0">
            <a:normAutofit/>
          </a:bodyPr>
          <a:lstStyle/>
          <a:p>
            <a:r>
              <a:rPr lang="en-US" dirty="0" smtClean="0"/>
              <a:t>Click to edit Master title style</a:t>
            </a:r>
            <a:endParaRPr lang="en-Z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Date Placeholder 3"/>
          <p:cNvSpPr>
            <a:spLocks noGrp="1"/>
          </p:cNvSpPr>
          <p:nvPr>
            <p:ph type="dt" sz="half" idx="2"/>
          </p:nvPr>
        </p:nvSpPr>
        <p:spPr>
          <a:xfrm>
            <a:off x="1112674" y="6356350"/>
            <a:ext cx="2133600" cy="365125"/>
          </a:xfrm>
          <a:prstGeom prst="rect">
            <a:avLst/>
          </a:prstGeom>
        </p:spPr>
        <p:txBody>
          <a:bodyPr vert="horz" lIns="91440" tIns="45720" rIns="91440" bIns="45720" rtlCol="0" anchor="ctr"/>
          <a:lstStyle>
            <a:lvl1pPr algn="l">
              <a:defRPr sz="1050" b="1">
                <a:solidFill>
                  <a:schemeClr val="bg1"/>
                </a:solidFill>
              </a:defRPr>
            </a:lvl1pPr>
          </a:lstStyle>
          <a:p>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1">
                <a:solidFill>
                  <a:schemeClr val="bg1"/>
                </a:solidFill>
                <a:latin typeface="Verdana" pitchFamily="34" charset="0"/>
              </a:defRPr>
            </a:lvl1pPr>
          </a:lstStyle>
          <a:p>
            <a:endParaRPr lang="en-ZA" dirty="0"/>
          </a:p>
        </p:txBody>
      </p:sp>
      <p:sp>
        <p:nvSpPr>
          <p:cNvPr id="6" name="Slide Number Placeholder 5"/>
          <p:cNvSpPr>
            <a:spLocks noGrp="1"/>
          </p:cNvSpPr>
          <p:nvPr>
            <p:ph type="sldNum" sz="quarter" idx="4"/>
          </p:nvPr>
        </p:nvSpPr>
        <p:spPr>
          <a:xfrm>
            <a:off x="8077200" y="6172200"/>
            <a:ext cx="609600" cy="365125"/>
          </a:xfrm>
          <a:prstGeom prst="rect">
            <a:avLst/>
          </a:prstGeom>
        </p:spPr>
        <p:txBody>
          <a:bodyPr vert="horz" lIns="91440" tIns="45720" rIns="91440" bIns="45720" rtlCol="0" anchor="t"/>
          <a:lstStyle>
            <a:lvl1pPr algn="r">
              <a:defRPr sz="800" b="0" u="none">
                <a:solidFill>
                  <a:srgbClr val="660066"/>
                </a:solidFill>
                <a:latin typeface="Verdana" pitchFamily="34" charset="0"/>
              </a:defRPr>
            </a:lvl1pPr>
          </a:lstStyle>
          <a:p>
            <a:r>
              <a:rPr lang="en-ZA" dirty="0" smtClean="0"/>
              <a:t>1</a:t>
            </a:r>
          </a:p>
        </p:txBody>
      </p:sp>
      <p:pic>
        <p:nvPicPr>
          <p:cNvPr id="11" name="Picture 10" descr="Letterhead footer.jpg"/>
          <p:cNvPicPr>
            <a:picLocks noChangeAspect="1"/>
          </p:cNvPicPr>
          <p:nvPr userDrawn="1"/>
        </p:nvPicPr>
        <p:blipFill>
          <a:blip r:embed="rId12" cstate="print"/>
          <a:stretch>
            <a:fillRect/>
          </a:stretch>
        </p:blipFill>
        <p:spPr>
          <a:xfrm>
            <a:off x="76200" y="5742432"/>
            <a:ext cx="7559040" cy="111556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dt="0"/>
  <p:txStyles>
    <p:titleStyle>
      <a:lvl1pPr algn="l" defTabSz="914400" rtl="0" eaLnBrk="1" latinLnBrk="0" hangingPunct="1">
        <a:spcBef>
          <a:spcPct val="0"/>
        </a:spcBef>
        <a:buNone/>
        <a:defRPr sz="3600" b="1" kern="1200">
          <a:solidFill>
            <a:srgbClr val="800000"/>
          </a:solidFill>
          <a:latin typeface="Arial"/>
          <a:ea typeface="+mj-ea"/>
          <a:cs typeface="Arial"/>
        </a:defRPr>
      </a:lvl1pPr>
    </p:titleStyle>
    <p:bodyStyle>
      <a:lvl1pPr marL="342900" indent="-342900" algn="l" defTabSz="914400" rtl="0" eaLnBrk="1" latinLnBrk="0" hangingPunct="1">
        <a:spcBef>
          <a:spcPct val="20000"/>
        </a:spcBef>
        <a:buFont typeface="Arial" pitchFamily="34" charset="0"/>
        <a:buChar char="•"/>
        <a:defRPr sz="1600" b="1" kern="1200">
          <a:solidFill>
            <a:srgbClr val="800000"/>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1200" b="1" kern="1200">
          <a:solidFill>
            <a:srgbClr val="800000"/>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050" kern="1200">
          <a:solidFill>
            <a:schemeClr val="tx1">
              <a:lumMod val="65000"/>
              <a:lumOff val="35000"/>
            </a:schemeClr>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467544" y="3200400"/>
            <a:ext cx="8172249" cy="721140"/>
          </a:xfrm>
        </p:spPr>
        <p:txBody>
          <a:bodyPr>
            <a:noAutofit/>
          </a:bodyPr>
          <a:lstStyle/>
          <a:p>
            <a:pPr algn="ctr"/>
            <a:r>
              <a:rPr lang="en-ZA" sz="4400" dirty="0" smtClean="0">
                <a:latin typeface="+mn-lt"/>
              </a:rPr>
              <a:t>ANNUAL REPORT 2018/19</a:t>
            </a:r>
            <a:br>
              <a:rPr lang="en-ZA" sz="4400" dirty="0" smtClean="0">
                <a:latin typeface="+mn-lt"/>
              </a:rPr>
            </a:br>
            <a:endParaRPr lang="en-ZA" sz="4400" dirty="0">
              <a:solidFill>
                <a:srgbClr val="FF0000"/>
              </a:solidFill>
              <a:latin typeface="+mn-lt"/>
            </a:endParaRPr>
          </a:p>
        </p:txBody>
      </p:sp>
      <p:sp>
        <p:nvSpPr>
          <p:cNvPr id="4" name="Subtitle 3"/>
          <p:cNvSpPr>
            <a:spLocks noGrp="1"/>
          </p:cNvSpPr>
          <p:nvPr>
            <p:ph type="subTitle" idx="1"/>
          </p:nvPr>
        </p:nvSpPr>
        <p:spPr>
          <a:xfrm>
            <a:off x="1331640" y="4412680"/>
            <a:ext cx="5599754" cy="453240"/>
          </a:xfrm>
        </p:spPr>
        <p:txBody>
          <a:bodyPr>
            <a:normAutofit fontScale="77500" lnSpcReduction="20000"/>
          </a:bodyPr>
          <a:lstStyle/>
          <a:p>
            <a:r>
              <a:rPr lang="en-ZA" dirty="0"/>
              <a:t/>
            </a:r>
            <a:br>
              <a:rPr lang="en-ZA" dirty="0"/>
            </a:br>
            <a:r>
              <a:rPr lang="en-ZA" dirty="0" smtClean="0"/>
              <a:t>FEBRUARY</a:t>
            </a:r>
            <a:endParaRPr lang="en-ZA" dirty="0"/>
          </a:p>
        </p:txBody>
      </p:sp>
      <p:sp>
        <p:nvSpPr>
          <p:cNvPr id="5" name="Rectangle 4"/>
          <p:cNvSpPr/>
          <p:nvPr/>
        </p:nvSpPr>
        <p:spPr>
          <a:xfrm>
            <a:off x="2627784" y="4639300"/>
            <a:ext cx="6070642" cy="523220"/>
          </a:xfrm>
          <a:prstGeom prst="rect">
            <a:avLst/>
          </a:prstGeom>
        </p:spPr>
        <p:txBody>
          <a:bodyPr wrap="square">
            <a:noAutofit/>
          </a:bodyPr>
          <a:lstStyle/>
          <a:p>
            <a:pPr algn="r">
              <a:spcAft>
                <a:spcPts val="600"/>
              </a:spcAft>
            </a:pPr>
            <a:r>
              <a:rPr lang="en-US" sz="2400" b="1" dirty="0" smtClean="0">
                <a:solidFill>
                  <a:srgbClr val="800000"/>
                </a:solidFill>
                <a:cs typeface="Arial"/>
              </a:rPr>
              <a:t>DIRECTOR-GENERAL: ARTS AND CULTURE </a:t>
            </a:r>
          </a:p>
          <a:p>
            <a:pPr algn="r">
              <a:spcAft>
                <a:spcPts val="600"/>
              </a:spcAft>
            </a:pPr>
            <a:endParaRPr lang="en-ZA" sz="2400" b="1" dirty="0" smtClean="0">
              <a:solidFill>
                <a:srgbClr val="800000"/>
              </a:solidFill>
              <a:cs typeface="Arial"/>
            </a:endParaRPr>
          </a:p>
          <a:p>
            <a:pPr algn="r">
              <a:spcAft>
                <a:spcPts val="600"/>
              </a:spcAft>
            </a:pPr>
            <a:r>
              <a:rPr lang="en-ZA" sz="2400" b="1" dirty="0" smtClean="0">
                <a:solidFill>
                  <a:srgbClr val="800000"/>
                </a:solidFill>
                <a:cs typeface="Arial"/>
              </a:rPr>
              <a:t>DATE:</a:t>
            </a:r>
            <a:r>
              <a:rPr lang="en-ZA" sz="2000" b="1" dirty="0" smtClean="0">
                <a:solidFill>
                  <a:srgbClr val="FF0000"/>
                </a:solidFill>
                <a:cs typeface="Arial"/>
              </a:rPr>
              <a:t> </a:t>
            </a:r>
            <a:r>
              <a:rPr lang="en-ZA" sz="2400" b="1" dirty="0">
                <a:solidFill>
                  <a:srgbClr val="800000"/>
                </a:solidFill>
                <a:cs typeface="Arial"/>
              </a:rPr>
              <a:t>09 OCTOBER 2019</a:t>
            </a:r>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6632"/>
            <a:ext cx="8229600" cy="710952"/>
          </a:xfrm>
        </p:spPr>
        <p:txBody>
          <a:bodyPr/>
          <a:lstStyle/>
          <a:p>
            <a:pPr algn="ctr"/>
            <a:r>
              <a:rPr lang="en-ZA" sz="3200" dirty="0" smtClean="0"/>
              <a:t>PERFORMANCE OVERVIEW</a:t>
            </a:r>
            <a:endParaRPr lang="en-ZA" dirty="0"/>
          </a:p>
        </p:txBody>
      </p:sp>
      <p:sp>
        <p:nvSpPr>
          <p:cNvPr id="3" name="Content Placeholder 2"/>
          <p:cNvSpPr>
            <a:spLocks noGrp="1"/>
          </p:cNvSpPr>
          <p:nvPr>
            <p:ph idx="1"/>
          </p:nvPr>
        </p:nvSpPr>
        <p:spPr>
          <a:xfrm>
            <a:off x="0" y="1268760"/>
            <a:ext cx="8964488" cy="4680521"/>
          </a:xfrm>
        </p:spPr>
        <p:txBody>
          <a:bodyPr>
            <a:noAutofit/>
          </a:bodyPr>
          <a:lstStyle/>
          <a:p>
            <a:pPr algn="just">
              <a:lnSpc>
                <a:spcPct val="110000"/>
              </a:lnSpc>
            </a:pPr>
            <a:r>
              <a:rPr lang="en-ZA" sz="1800" b="0" dirty="0" smtClean="0">
                <a:solidFill>
                  <a:prstClr val="black"/>
                </a:solidFill>
                <a:latin typeface="Calibri (Body)"/>
              </a:rPr>
              <a:t>The financial years from 2015/16 to 2017/18 have seen a steady improvement in the performance of the Department as depicted in the graph above. Some of the contributing factors to the improvement are:</a:t>
            </a:r>
          </a:p>
          <a:p>
            <a:pPr marL="0" lvl="0" indent="0" algn="just">
              <a:lnSpc>
                <a:spcPct val="110000"/>
              </a:lnSpc>
              <a:buNone/>
            </a:pPr>
            <a:endParaRPr lang="en-ZA" sz="1800" b="0" dirty="0" smtClean="0">
              <a:solidFill>
                <a:prstClr val="black"/>
              </a:solidFill>
              <a:latin typeface="Calibri (Body)"/>
            </a:endParaRPr>
          </a:p>
          <a:p>
            <a:pPr lvl="1" algn="just">
              <a:lnSpc>
                <a:spcPct val="110000"/>
              </a:lnSpc>
              <a:buFont typeface="Courier New" panose="02070309020205020404" pitchFamily="49" charset="0"/>
              <a:buChar char="o"/>
            </a:pPr>
            <a:r>
              <a:rPr lang="en-ZA" sz="1500" b="0" dirty="0" smtClean="0">
                <a:solidFill>
                  <a:prstClr val="black"/>
                </a:solidFill>
                <a:latin typeface="Calibri (Body)"/>
              </a:rPr>
              <a:t>Improved </a:t>
            </a:r>
            <a:r>
              <a:rPr lang="en-ZA" sz="1500" b="0" dirty="0">
                <a:solidFill>
                  <a:prstClr val="black"/>
                </a:solidFill>
                <a:latin typeface="Calibri (Body)"/>
              </a:rPr>
              <a:t>understanding and compliance with the </a:t>
            </a:r>
            <a:r>
              <a:rPr lang="en-ZA" sz="1500" b="0" dirty="0" smtClean="0">
                <a:solidFill>
                  <a:prstClr val="black"/>
                </a:solidFill>
                <a:latin typeface="Calibri (Body)"/>
              </a:rPr>
              <a:t>Frameworks for Strategic </a:t>
            </a:r>
            <a:r>
              <a:rPr lang="en-ZA" sz="1500" b="0" dirty="0">
                <a:solidFill>
                  <a:prstClr val="black"/>
                </a:solidFill>
                <a:latin typeface="Calibri (Body)"/>
              </a:rPr>
              <a:t>Plans and Annual Performance Plans, thus resulting to improved planning, budgeting and reporting process</a:t>
            </a:r>
            <a:r>
              <a:rPr lang="en-ZA" sz="1500" b="0" dirty="0" smtClean="0">
                <a:solidFill>
                  <a:prstClr val="black"/>
                </a:solidFill>
                <a:latin typeface="Calibri (Body)"/>
              </a:rPr>
              <a:t>;</a:t>
            </a:r>
          </a:p>
          <a:p>
            <a:pPr lvl="0" algn="just">
              <a:lnSpc>
                <a:spcPct val="110000"/>
              </a:lnSpc>
              <a:buFont typeface="Courier New" panose="02070309020205020404" pitchFamily="49" charset="0"/>
              <a:buChar char="o"/>
            </a:pPr>
            <a:endParaRPr lang="en-ZA" sz="1500" b="0" dirty="0">
              <a:solidFill>
                <a:prstClr val="black"/>
              </a:solidFill>
              <a:latin typeface="Calibri (Body)"/>
            </a:endParaRPr>
          </a:p>
          <a:p>
            <a:pPr lvl="1" algn="just">
              <a:lnSpc>
                <a:spcPct val="110000"/>
              </a:lnSpc>
              <a:buFont typeface="Courier New" panose="02070309020205020404" pitchFamily="49" charset="0"/>
              <a:buChar char="o"/>
            </a:pPr>
            <a:r>
              <a:rPr lang="en-ZA" sz="1500" b="0" dirty="0">
                <a:solidFill>
                  <a:prstClr val="black"/>
                </a:solidFill>
                <a:latin typeface="Calibri (Body)"/>
              </a:rPr>
              <a:t>Over the last three years, the Department has focused on the key strategic initiatives other than to commit </a:t>
            </a:r>
            <a:r>
              <a:rPr lang="en-ZA" sz="1500" b="0" dirty="0" smtClean="0">
                <a:solidFill>
                  <a:prstClr val="black"/>
                </a:solidFill>
                <a:latin typeface="Calibri (Body)"/>
              </a:rPr>
              <a:t>on </a:t>
            </a:r>
            <a:r>
              <a:rPr lang="en-ZA" sz="1500" b="0" dirty="0">
                <a:solidFill>
                  <a:prstClr val="black"/>
                </a:solidFill>
                <a:latin typeface="Calibri (Body)"/>
              </a:rPr>
              <a:t>activities </a:t>
            </a:r>
            <a:r>
              <a:rPr lang="en-ZA" sz="1500" b="0" dirty="0" smtClean="0">
                <a:solidFill>
                  <a:prstClr val="black"/>
                </a:solidFill>
                <a:latin typeface="Calibri (Body)"/>
              </a:rPr>
              <a:t>that </a:t>
            </a:r>
            <a:r>
              <a:rPr lang="en-ZA" sz="1500" b="0" dirty="0">
                <a:solidFill>
                  <a:prstClr val="black"/>
                </a:solidFill>
                <a:latin typeface="Calibri (Body)"/>
              </a:rPr>
              <a:t>will not be possible to deliver;</a:t>
            </a:r>
          </a:p>
          <a:p>
            <a:pPr lvl="0" algn="just">
              <a:lnSpc>
                <a:spcPct val="110000"/>
              </a:lnSpc>
              <a:buFont typeface="Courier New" panose="02070309020205020404" pitchFamily="49" charset="0"/>
              <a:buChar char="o"/>
            </a:pPr>
            <a:endParaRPr lang="en-ZA" sz="1500" b="0" dirty="0">
              <a:solidFill>
                <a:prstClr val="black"/>
              </a:solidFill>
              <a:latin typeface="Calibri (Body)"/>
            </a:endParaRPr>
          </a:p>
          <a:p>
            <a:pPr lvl="1" algn="just">
              <a:lnSpc>
                <a:spcPct val="110000"/>
              </a:lnSpc>
              <a:buFont typeface="Courier New" panose="02070309020205020404" pitchFamily="49" charset="0"/>
              <a:buChar char="o"/>
            </a:pPr>
            <a:r>
              <a:rPr lang="en-ZA" sz="1500" b="0" dirty="0">
                <a:solidFill>
                  <a:prstClr val="black"/>
                </a:solidFill>
                <a:latin typeface="Calibri (Body)"/>
              </a:rPr>
              <a:t>Improved synergy and alignment between the quality assurance providers e.g. Internal Audit, Monitoring and Evaluation,  Finance,  </a:t>
            </a:r>
            <a:r>
              <a:rPr lang="en-ZA" sz="1500" b="0" dirty="0" smtClean="0">
                <a:solidFill>
                  <a:prstClr val="black"/>
                </a:solidFill>
                <a:latin typeface="Calibri (Body)"/>
              </a:rPr>
              <a:t>and Risk </a:t>
            </a:r>
            <a:r>
              <a:rPr lang="en-ZA" sz="1500" b="0" dirty="0">
                <a:solidFill>
                  <a:prstClr val="black"/>
                </a:solidFill>
                <a:latin typeface="Calibri (Body)"/>
              </a:rPr>
              <a:t>Management Unit; </a:t>
            </a:r>
          </a:p>
          <a:p>
            <a:pPr lvl="0" algn="just">
              <a:lnSpc>
                <a:spcPct val="110000"/>
              </a:lnSpc>
              <a:buFont typeface="Courier New" panose="02070309020205020404" pitchFamily="49" charset="0"/>
              <a:buChar char="o"/>
            </a:pPr>
            <a:endParaRPr lang="en-ZA" sz="1500" b="0" dirty="0">
              <a:solidFill>
                <a:prstClr val="black"/>
              </a:solidFill>
              <a:latin typeface="Calibri (Body)"/>
            </a:endParaRPr>
          </a:p>
          <a:p>
            <a:pPr lvl="1" algn="just">
              <a:lnSpc>
                <a:spcPct val="110000"/>
              </a:lnSpc>
              <a:buFont typeface="Courier New" panose="02070309020205020404" pitchFamily="49" charset="0"/>
              <a:buChar char="o"/>
            </a:pPr>
            <a:r>
              <a:rPr lang="en-ZA" sz="1500" b="0" dirty="0">
                <a:solidFill>
                  <a:prstClr val="black"/>
                </a:solidFill>
                <a:latin typeface="Calibri (Body)"/>
              </a:rPr>
              <a:t>More internal controls were implemented as per recommendations from the Internal </a:t>
            </a:r>
            <a:r>
              <a:rPr lang="en-ZA" sz="1500" b="0" dirty="0" smtClean="0">
                <a:solidFill>
                  <a:prstClr val="black"/>
                </a:solidFill>
                <a:latin typeface="Calibri (Body)"/>
              </a:rPr>
              <a:t> Audit </a:t>
            </a:r>
            <a:r>
              <a:rPr lang="en-ZA" sz="1500" b="0" dirty="0" smtClean="0">
                <a:solidFill>
                  <a:schemeClr val="tx1"/>
                </a:solidFill>
                <a:latin typeface="Calibri (Body)"/>
              </a:rPr>
              <a:t>Unit </a:t>
            </a:r>
            <a:r>
              <a:rPr lang="en-ZA" sz="1500" b="0" dirty="0" smtClean="0">
                <a:solidFill>
                  <a:prstClr val="black"/>
                </a:solidFill>
                <a:latin typeface="Calibri (Body)"/>
              </a:rPr>
              <a:t>and </a:t>
            </a:r>
            <a:r>
              <a:rPr lang="en-ZA" sz="1500" b="0" dirty="0">
                <a:solidFill>
                  <a:prstClr val="black"/>
                </a:solidFill>
                <a:latin typeface="Calibri (Body)"/>
              </a:rPr>
              <a:t>Auditor General thus improving the standard operating procedures and </a:t>
            </a:r>
            <a:r>
              <a:rPr lang="en-ZA" sz="1500" b="0" dirty="0" smtClean="0">
                <a:solidFill>
                  <a:prstClr val="black"/>
                </a:solidFill>
                <a:latin typeface="Calibri (Body)"/>
              </a:rPr>
              <a:t>subsequent </a:t>
            </a:r>
            <a:r>
              <a:rPr lang="en-ZA" sz="1500" b="0" dirty="0">
                <a:solidFill>
                  <a:prstClr val="black"/>
                </a:solidFill>
                <a:latin typeface="Calibri (Body)"/>
              </a:rPr>
              <a:t>achievement of the planned targets; </a:t>
            </a:r>
          </a:p>
          <a:p>
            <a:pPr marL="0" lvl="0" indent="0" algn="just">
              <a:lnSpc>
                <a:spcPct val="110000"/>
              </a:lnSpc>
              <a:buNone/>
            </a:pPr>
            <a:r>
              <a:rPr lang="en-ZA" sz="1800" b="0" dirty="0">
                <a:solidFill>
                  <a:prstClr val="black"/>
                </a:solidFill>
                <a:latin typeface="Calibri (Body)"/>
              </a:rPr>
              <a:t> </a:t>
            </a:r>
          </a:p>
          <a:p>
            <a:pPr marL="0" indent="0">
              <a:buNone/>
            </a:pPr>
            <a:endParaRPr lang="en-ZA" sz="1800" dirty="0"/>
          </a:p>
        </p:txBody>
      </p:sp>
      <p:sp>
        <p:nvSpPr>
          <p:cNvPr id="4" name="Slide Number Placeholder 3"/>
          <p:cNvSpPr>
            <a:spLocks noGrp="1"/>
          </p:cNvSpPr>
          <p:nvPr>
            <p:ph type="sldNum" sz="quarter" idx="4"/>
          </p:nvPr>
        </p:nvSpPr>
        <p:spPr>
          <a:xfrm>
            <a:off x="8316416" y="5949280"/>
            <a:ext cx="591183" cy="360040"/>
          </a:xfrm>
        </p:spPr>
        <p:txBody>
          <a:bodyPr/>
          <a:lstStyle/>
          <a:p>
            <a:r>
              <a:rPr lang="en-ZA" sz="1100" b="1" dirty="0" smtClean="0"/>
              <a:t>10</a:t>
            </a:r>
            <a:r>
              <a:rPr lang="en-ZA" dirty="0" smtClean="0"/>
              <a:t>.</a:t>
            </a:r>
          </a:p>
        </p:txBody>
      </p:sp>
    </p:spTree>
    <p:extLst>
      <p:ext uri="{BB962C8B-B14F-4D97-AF65-F5344CB8AC3E}">
        <p14:creationId xmlns:p14="http://schemas.microsoft.com/office/powerpoint/2010/main" xmlns="" val="329458428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1" y="1484784"/>
            <a:ext cx="8640960" cy="4752528"/>
          </a:xfrm>
        </p:spPr>
        <p:txBody>
          <a:bodyPr>
            <a:noAutofit/>
          </a:bodyPr>
          <a:lstStyle/>
          <a:p>
            <a:pPr marL="0" indent="0" algn="just">
              <a:lnSpc>
                <a:spcPct val="150000"/>
              </a:lnSpc>
              <a:buNone/>
            </a:pPr>
            <a:r>
              <a:rPr lang="en-ZA" sz="1500" b="0" dirty="0">
                <a:solidFill>
                  <a:schemeClr val="tx1"/>
                </a:solidFill>
                <a:latin typeface="+mn-lt"/>
              </a:rPr>
              <a:t>T</a:t>
            </a:r>
            <a:r>
              <a:rPr lang="en-ZA" sz="1500" b="0" dirty="0" smtClean="0">
                <a:solidFill>
                  <a:schemeClr val="tx1"/>
                </a:solidFill>
                <a:latin typeface="+mn-lt"/>
              </a:rPr>
              <a:t>he </a:t>
            </a:r>
            <a:r>
              <a:rPr lang="en-ZA" sz="1500" b="0" dirty="0">
                <a:solidFill>
                  <a:schemeClr val="tx1"/>
                </a:solidFill>
                <a:latin typeface="+mn-lt"/>
              </a:rPr>
              <a:t>period of </a:t>
            </a:r>
            <a:r>
              <a:rPr lang="en-ZA" sz="1500" b="0" dirty="0" smtClean="0">
                <a:solidFill>
                  <a:schemeClr val="tx1"/>
                </a:solidFill>
                <a:latin typeface="+mn-lt"/>
              </a:rPr>
              <a:t>2018/19</a:t>
            </a:r>
            <a:r>
              <a:rPr lang="en-ZA" sz="1500" b="0" dirty="0">
                <a:solidFill>
                  <a:schemeClr val="tx1"/>
                </a:solidFill>
                <a:latin typeface="+mn-lt"/>
              </a:rPr>
              <a:t> </a:t>
            </a:r>
            <a:r>
              <a:rPr lang="en-ZA" sz="1500" b="0" dirty="0" smtClean="0">
                <a:solidFill>
                  <a:schemeClr val="tx1"/>
                </a:solidFill>
                <a:latin typeface="+mn-lt"/>
              </a:rPr>
              <a:t>saw a slight decline in performance by </a:t>
            </a:r>
            <a:r>
              <a:rPr lang="en-ZA" sz="1500" b="0" dirty="0">
                <a:solidFill>
                  <a:schemeClr val="tx1"/>
                </a:solidFill>
                <a:latin typeface="+mn-lt"/>
              </a:rPr>
              <a:t>3% when compared to </a:t>
            </a:r>
            <a:r>
              <a:rPr lang="en-ZA" sz="1500" b="0" dirty="0" smtClean="0">
                <a:solidFill>
                  <a:schemeClr val="tx1"/>
                </a:solidFill>
                <a:latin typeface="+mn-lt"/>
              </a:rPr>
              <a:t>2017/18. Some of  the contributing factors to the observed decline include:</a:t>
            </a:r>
          </a:p>
          <a:p>
            <a:pPr>
              <a:lnSpc>
                <a:spcPct val="150000"/>
              </a:lnSpc>
            </a:pPr>
            <a:r>
              <a:rPr lang="en-ZA" sz="1500" b="0" dirty="0" smtClean="0">
                <a:solidFill>
                  <a:schemeClr val="tx1"/>
                </a:solidFill>
                <a:latin typeface="+mn-lt"/>
              </a:rPr>
              <a:t>Inadequate corroborating  evidence to  support achievements e.g.  outstanding reports from beneficiaries </a:t>
            </a:r>
          </a:p>
          <a:p>
            <a:pPr>
              <a:lnSpc>
                <a:spcPct val="150000"/>
              </a:lnSpc>
            </a:pPr>
            <a:r>
              <a:rPr lang="en-ZA" sz="1500" b="0" dirty="0" smtClean="0">
                <a:solidFill>
                  <a:schemeClr val="tx1"/>
                </a:solidFill>
                <a:latin typeface="+mn-lt"/>
              </a:rPr>
              <a:t>Prolonged consultations  to enable adequate buy-in from stakeholders. This is more applicable to the Work-Study conducted to inform a new DAC organisational structure and the feasibility study on the amalgamation of public entities.</a:t>
            </a:r>
          </a:p>
          <a:p>
            <a:pPr>
              <a:lnSpc>
                <a:spcPct val="150000"/>
              </a:lnSpc>
            </a:pPr>
            <a:r>
              <a:rPr lang="en-ZA" sz="1500" b="0" dirty="0" smtClean="0">
                <a:solidFill>
                  <a:schemeClr val="tx1"/>
                </a:solidFill>
                <a:latin typeface="+mn-lt"/>
              </a:rPr>
              <a:t>Urgent request to reprioritise other initiatives. For example, the planned </a:t>
            </a:r>
            <a:r>
              <a:rPr lang="en-ZA" sz="1500" b="0" dirty="0">
                <a:solidFill>
                  <a:schemeClr val="tx1"/>
                </a:solidFill>
                <a:latin typeface="+mn-lt"/>
              </a:rPr>
              <a:t>d</a:t>
            </a:r>
            <a:r>
              <a:rPr lang="en-ZA" sz="1500" b="0" dirty="0" smtClean="0">
                <a:solidFill>
                  <a:schemeClr val="tx1"/>
                </a:solidFill>
                <a:latin typeface="+mn-lt"/>
              </a:rPr>
              <a:t>igitisation of the Treason Trial Records could not be pursued as result of a special request by the NPA to prioritise the digitisation of the dictabelt  of Ahmed Timol Court  Case. As such,  funds were redirected to the latter project.</a:t>
            </a:r>
          </a:p>
          <a:p>
            <a:pPr>
              <a:lnSpc>
                <a:spcPct val="150000"/>
              </a:lnSpc>
            </a:pPr>
            <a:r>
              <a:rPr lang="en-ZA" sz="1500" b="0" dirty="0" smtClean="0">
                <a:solidFill>
                  <a:schemeClr val="tx1"/>
                </a:solidFill>
                <a:latin typeface="+mn-lt"/>
              </a:rPr>
              <a:t> Insufficient budget to fund some of the planned projects. For example, funds had to be directed away from some of the planned projects to pay litigation costs  i.e. court order settlement of OPICONSIVIA matter.  </a:t>
            </a:r>
            <a:endParaRPr lang="en-ZA" sz="1500" b="0" dirty="0">
              <a:solidFill>
                <a:schemeClr val="tx1"/>
              </a:solidFill>
              <a:latin typeface="+mn-lt"/>
            </a:endParaRPr>
          </a:p>
          <a:p>
            <a:pPr>
              <a:lnSpc>
                <a:spcPct val="150000"/>
              </a:lnSpc>
            </a:pPr>
            <a:endParaRPr lang="en-ZA" sz="1500" b="0" dirty="0" smtClean="0">
              <a:solidFill>
                <a:schemeClr val="tx1"/>
              </a:solidFill>
              <a:latin typeface="+mn-lt"/>
            </a:endParaRPr>
          </a:p>
          <a:p>
            <a:pPr>
              <a:lnSpc>
                <a:spcPct val="150000"/>
              </a:lnSpc>
            </a:pPr>
            <a:endParaRPr lang="en-ZA" sz="1500" b="0" dirty="0">
              <a:solidFill>
                <a:schemeClr val="tx1"/>
              </a:solidFill>
              <a:latin typeface="+mn-lt"/>
            </a:endParaRPr>
          </a:p>
          <a:p>
            <a:pPr>
              <a:lnSpc>
                <a:spcPct val="150000"/>
              </a:lnSpc>
            </a:pPr>
            <a:endParaRPr lang="en-ZA" sz="1500" b="0" dirty="0" smtClean="0">
              <a:solidFill>
                <a:schemeClr val="tx1"/>
              </a:solidFill>
              <a:latin typeface="+mn-lt"/>
            </a:endParaRPr>
          </a:p>
          <a:p>
            <a:pPr>
              <a:lnSpc>
                <a:spcPct val="150000"/>
              </a:lnSpc>
            </a:pPr>
            <a:endParaRPr lang="en-ZA" sz="1500" b="0" dirty="0">
              <a:solidFill>
                <a:schemeClr val="tx1"/>
              </a:solidFill>
              <a:latin typeface="+mn-lt"/>
            </a:endParaRPr>
          </a:p>
          <a:p>
            <a:pPr>
              <a:lnSpc>
                <a:spcPct val="150000"/>
              </a:lnSpc>
            </a:pPr>
            <a:endParaRPr lang="en-ZA" sz="1500" b="0" dirty="0">
              <a:solidFill>
                <a:schemeClr val="tx1"/>
              </a:solidFill>
              <a:latin typeface="+mn-lt"/>
            </a:endParaRPr>
          </a:p>
        </p:txBody>
      </p:sp>
      <p:sp>
        <p:nvSpPr>
          <p:cNvPr id="4" name="Slide Number Placeholder 3"/>
          <p:cNvSpPr>
            <a:spLocks noGrp="1"/>
          </p:cNvSpPr>
          <p:nvPr>
            <p:ph type="sldNum" sz="quarter" idx="4"/>
          </p:nvPr>
        </p:nvSpPr>
        <p:spPr>
          <a:xfrm>
            <a:off x="8316416" y="5949280"/>
            <a:ext cx="591183" cy="504056"/>
          </a:xfrm>
        </p:spPr>
        <p:txBody>
          <a:bodyPr/>
          <a:lstStyle/>
          <a:p>
            <a:r>
              <a:rPr lang="en-ZA" sz="1200" b="1" dirty="0" smtClean="0"/>
              <a:t>11</a:t>
            </a:r>
          </a:p>
        </p:txBody>
      </p:sp>
      <p:sp>
        <p:nvSpPr>
          <p:cNvPr id="6" name="Title 1"/>
          <p:cNvSpPr>
            <a:spLocks noGrp="1"/>
          </p:cNvSpPr>
          <p:nvPr>
            <p:ph type="title"/>
          </p:nvPr>
        </p:nvSpPr>
        <p:spPr>
          <a:xfrm>
            <a:off x="304800" y="116632"/>
            <a:ext cx="8229600" cy="710952"/>
          </a:xfrm>
        </p:spPr>
        <p:txBody>
          <a:bodyPr/>
          <a:lstStyle/>
          <a:p>
            <a:pPr algn="ctr"/>
            <a:r>
              <a:rPr lang="en-ZA" sz="3200" dirty="0" smtClean="0"/>
              <a:t>PERFORMANCE OVERVIEW</a:t>
            </a:r>
            <a:endParaRPr lang="en-ZA" dirty="0"/>
          </a:p>
        </p:txBody>
      </p:sp>
    </p:spTree>
    <p:extLst>
      <p:ext uri="{BB962C8B-B14F-4D97-AF65-F5344CB8AC3E}">
        <p14:creationId xmlns:p14="http://schemas.microsoft.com/office/powerpoint/2010/main" xmlns="" val="34109328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6632"/>
            <a:ext cx="8229600" cy="710952"/>
          </a:xfrm>
        </p:spPr>
        <p:txBody>
          <a:bodyPr>
            <a:normAutofit/>
          </a:bodyPr>
          <a:lstStyle/>
          <a:p>
            <a:pPr algn="ctr"/>
            <a:r>
              <a:rPr lang="en-ZA" dirty="0" smtClean="0">
                <a:latin typeface="+mj-lt"/>
              </a:rPr>
              <a:t>PERFORMANCE OVERVIEW </a:t>
            </a:r>
            <a:endParaRPr lang="en-ZA" dirty="0">
              <a:latin typeface="+mj-lt"/>
            </a:endParaRPr>
          </a:p>
        </p:txBody>
      </p:sp>
      <p:sp>
        <p:nvSpPr>
          <p:cNvPr id="3" name="Content Placeholder 2"/>
          <p:cNvSpPr>
            <a:spLocks noGrp="1"/>
          </p:cNvSpPr>
          <p:nvPr>
            <p:ph idx="1"/>
          </p:nvPr>
        </p:nvSpPr>
        <p:spPr>
          <a:xfrm>
            <a:off x="194631" y="1268760"/>
            <a:ext cx="8712968" cy="4536504"/>
          </a:xfrm>
        </p:spPr>
        <p:txBody>
          <a:bodyPr>
            <a:noAutofit/>
          </a:bodyPr>
          <a:lstStyle/>
          <a:p>
            <a:pPr marL="0" indent="0" algn="just">
              <a:lnSpc>
                <a:spcPct val="110000"/>
              </a:lnSpc>
              <a:buNone/>
            </a:pPr>
            <a:r>
              <a:rPr lang="en-ZA" b="0" dirty="0" smtClean="0">
                <a:solidFill>
                  <a:schemeClr val="tx1"/>
                </a:solidFill>
                <a:latin typeface="Calibri (Body)"/>
              </a:rPr>
              <a:t>In order to enhance performance further, the Department will be institutionalising the following instruments in the 2019/20 financial year:</a:t>
            </a:r>
          </a:p>
          <a:p>
            <a:pPr algn="just">
              <a:lnSpc>
                <a:spcPct val="110000"/>
              </a:lnSpc>
              <a:buFont typeface="Wingdings" panose="05000000000000000000" pitchFamily="2" charset="2"/>
              <a:buChar char="§"/>
            </a:pPr>
            <a:r>
              <a:rPr lang="en-ZA" b="0" dirty="0" smtClean="0">
                <a:solidFill>
                  <a:schemeClr val="tx1"/>
                </a:solidFill>
                <a:latin typeface="Calibri (Body)"/>
              </a:rPr>
              <a:t>Service </a:t>
            </a:r>
            <a:r>
              <a:rPr lang="en-ZA" b="0" dirty="0">
                <a:solidFill>
                  <a:schemeClr val="tx1"/>
                </a:solidFill>
                <a:latin typeface="Calibri (Body)"/>
              </a:rPr>
              <a:t>Delivery  Charter</a:t>
            </a:r>
            <a:r>
              <a:rPr lang="en-ZA" b="0" dirty="0" smtClean="0">
                <a:solidFill>
                  <a:schemeClr val="tx1"/>
                </a:solidFill>
                <a:latin typeface="Calibri (Body)"/>
              </a:rPr>
              <a:t>; </a:t>
            </a:r>
            <a:endParaRPr lang="en-ZA" b="0" dirty="0">
              <a:solidFill>
                <a:schemeClr val="tx1"/>
              </a:solidFill>
              <a:latin typeface="Calibri (Body)"/>
            </a:endParaRPr>
          </a:p>
          <a:p>
            <a:pPr algn="just">
              <a:lnSpc>
                <a:spcPct val="110000"/>
              </a:lnSpc>
              <a:buFont typeface="Wingdings" panose="05000000000000000000" pitchFamily="2" charset="2"/>
              <a:buChar char="§"/>
            </a:pPr>
            <a:endParaRPr lang="en-ZA" b="0" dirty="0" smtClean="0">
              <a:solidFill>
                <a:schemeClr val="tx1"/>
              </a:solidFill>
              <a:latin typeface="Calibri (Body)"/>
            </a:endParaRPr>
          </a:p>
          <a:p>
            <a:pPr algn="just">
              <a:lnSpc>
                <a:spcPct val="110000"/>
              </a:lnSpc>
              <a:buFont typeface="Wingdings" panose="05000000000000000000" pitchFamily="2" charset="2"/>
              <a:buChar char="§"/>
            </a:pPr>
            <a:r>
              <a:rPr lang="en-ZA" b="0" dirty="0" smtClean="0">
                <a:solidFill>
                  <a:schemeClr val="tx1"/>
                </a:solidFill>
                <a:latin typeface="Calibri (Body)"/>
              </a:rPr>
              <a:t>Service Delivery Model;</a:t>
            </a:r>
          </a:p>
          <a:p>
            <a:pPr marL="0" indent="0" algn="just">
              <a:lnSpc>
                <a:spcPct val="110000"/>
              </a:lnSpc>
              <a:buNone/>
            </a:pPr>
            <a:endParaRPr lang="en-ZA" b="0" dirty="0" smtClean="0">
              <a:solidFill>
                <a:schemeClr val="tx1"/>
              </a:solidFill>
              <a:latin typeface="Calibri (Body)"/>
            </a:endParaRPr>
          </a:p>
          <a:p>
            <a:pPr algn="just">
              <a:lnSpc>
                <a:spcPct val="110000"/>
              </a:lnSpc>
              <a:buFont typeface="Wingdings" panose="05000000000000000000" pitchFamily="2" charset="2"/>
              <a:buChar char="§"/>
            </a:pPr>
            <a:r>
              <a:rPr lang="en-ZA" b="0" dirty="0" smtClean="0">
                <a:solidFill>
                  <a:schemeClr val="tx1"/>
                </a:solidFill>
                <a:latin typeface="Calibri (Body)"/>
              </a:rPr>
              <a:t>Map processes for each target / service;</a:t>
            </a:r>
          </a:p>
          <a:p>
            <a:pPr algn="just">
              <a:lnSpc>
                <a:spcPct val="110000"/>
              </a:lnSpc>
              <a:buFont typeface="Wingdings" panose="05000000000000000000" pitchFamily="2" charset="2"/>
              <a:buChar char="§"/>
            </a:pPr>
            <a:endParaRPr lang="en-ZA" b="0" dirty="0">
              <a:solidFill>
                <a:schemeClr val="tx1"/>
              </a:solidFill>
              <a:latin typeface="Calibri (Body)"/>
            </a:endParaRPr>
          </a:p>
          <a:p>
            <a:pPr algn="just">
              <a:lnSpc>
                <a:spcPct val="110000"/>
              </a:lnSpc>
              <a:buFont typeface="Wingdings" panose="05000000000000000000" pitchFamily="2" charset="2"/>
              <a:buChar char="§"/>
            </a:pPr>
            <a:r>
              <a:rPr lang="en-ZA" b="0" dirty="0">
                <a:solidFill>
                  <a:schemeClr val="tx1"/>
                </a:solidFill>
                <a:latin typeface="Calibri (Body)"/>
              </a:rPr>
              <a:t>S</a:t>
            </a:r>
            <a:r>
              <a:rPr lang="en-ZA" b="0" dirty="0" smtClean="0">
                <a:solidFill>
                  <a:schemeClr val="tx1"/>
                </a:solidFill>
                <a:latin typeface="Calibri (Body)"/>
              </a:rPr>
              <a:t>ervice standards;</a:t>
            </a:r>
          </a:p>
          <a:p>
            <a:pPr algn="just">
              <a:lnSpc>
                <a:spcPct val="110000"/>
              </a:lnSpc>
              <a:buFont typeface="Wingdings" panose="05000000000000000000" pitchFamily="2" charset="2"/>
              <a:buChar char="§"/>
            </a:pPr>
            <a:endParaRPr lang="en-ZA" b="0" dirty="0" smtClean="0">
              <a:solidFill>
                <a:schemeClr val="tx1"/>
              </a:solidFill>
              <a:latin typeface="Calibri (Body)"/>
            </a:endParaRPr>
          </a:p>
          <a:p>
            <a:pPr algn="just">
              <a:lnSpc>
                <a:spcPct val="110000"/>
              </a:lnSpc>
              <a:buFont typeface="Wingdings" panose="05000000000000000000" pitchFamily="2" charset="2"/>
              <a:buChar char="§"/>
            </a:pPr>
            <a:r>
              <a:rPr lang="en-ZA" b="0" dirty="0" smtClean="0">
                <a:solidFill>
                  <a:schemeClr val="tx1"/>
                </a:solidFill>
                <a:latin typeface="Calibri (Body)"/>
              </a:rPr>
              <a:t>Tighten the monitoring and compliance of beneficiaries and effect punitive measures as per the conditions of the contract.</a:t>
            </a:r>
            <a:endParaRPr lang="en-ZA" b="0" dirty="0">
              <a:solidFill>
                <a:schemeClr val="tx1"/>
              </a:solidFill>
              <a:latin typeface="Calibri (Body)"/>
            </a:endParaRPr>
          </a:p>
          <a:p>
            <a:pPr algn="just">
              <a:lnSpc>
                <a:spcPct val="110000"/>
              </a:lnSpc>
              <a:buFont typeface="Wingdings" panose="05000000000000000000" pitchFamily="2" charset="2"/>
              <a:buChar char="§"/>
            </a:pPr>
            <a:endParaRPr lang="en-ZA" b="0" dirty="0" smtClean="0">
              <a:solidFill>
                <a:schemeClr val="tx1"/>
              </a:solidFill>
              <a:latin typeface="Calibri (Body)"/>
            </a:endParaRPr>
          </a:p>
          <a:p>
            <a:pPr marL="0" indent="0" algn="just">
              <a:lnSpc>
                <a:spcPct val="110000"/>
              </a:lnSpc>
              <a:buNone/>
            </a:pPr>
            <a:r>
              <a:rPr lang="en-ZA" b="0" dirty="0" smtClean="0">
                <a:solidFill>
                  <a:schemeClr val="tx1"/>
                </a:solidFill>
                <a:latin typeface="Calibri (Body)"/>
              </a:rPr>
              <a:t>The department intends to tighten all the internal deficiency controls identified by the quality assurance providers.</a:t>
            </a:r>
            <a:endParaRPr lang="en-ZA" b="0" dirty="0">
              <a:solidFill>
                <a:schemeClr val="tx1"/>
              </a:solidFill>
              <a:latin typeface="Calibri (Body)"/>
            </a:endParaRPr>
          </a:p>
          <a:p>
            <a:pPr algn="just">
              <a:lnSpc>
                <a:spcPct val="110000"/>
              </a:lnSpc>
              <a:buFont typeface="Wingdings" panose="05000000000000000000" pitchFamily="2" charset="2"/>
              <a:buChar char="§"/>
            </a:pPr>
            <a:endParaRPr lang="en-ZA" b="0" dirty="0" smtClean="0">
              <a:solidFill>
                <a:srgbClr val="00B0F0"/>
              </a:solidFill>
              <a:latin typeface="Calibri (Body)"/>
            </a:endParaRPr>
          </a:p>
          <a:p>
            <a:pPr marL="0" indent="0" algn="just">
              <a:lnSpc>
                <a:spcPct val="110000"/>
              </a:lnSpc>
              <a:buNone/>
            </a:pPr>
            <a:endParaRPr lang="en-ZA" b="0" dirty="0">
              <a:solidFill>
                <a:srgbClr val="00B0F0"/>
              </a:solidFill>
              <a:latin typeface="Calibri (Body)"/>
            </a:endParaRPr>
          </a:p>
          <a:p>
            <a:pPr marL="0" indent="0">
              <a:buNone/>
            </a:pPr>
            <a:endParaRPr lang="en-ZA" sz="1800" dirty="0">
              <a:solidFill>
                <a:srgbClr val="00B0F0"/>
              </a:solidFill>
            </a:endParaRPr>
          </a:p>
        </p:txBody>
      </p:sp>
      <p:sp>
        <p:nvSpPr>
          <p:cNvPr id="4" name="Slide Number Placeholder 3"/>
          <p:cNvSpPr>
            <a:spLocks noGrp="1"/>
          </p:cNvSpPr>
          <p:nvPr>
            <p:ph type="sldNum" sz="quarter" idx="4"/>
          </p:nvPr>
        </p:nvSpPr>
        <p:spPr>
          <a:xfrm>
            <a:off x="8316416" y="6066420"/>
            <a:ext cx="591183" cy="360040"/>
          </a:xfrm>
        </p:spPr>
        <p:txBody>
          <a:bodyPr/>
          <a:lstStyle/>
          <a:p>
            <a:r>
              <a:rPr lang="en-ZA" sz="1100" b="1" dirty="0" smtClean="0">
                <a:solidFill>
                  <a:schemeClr val="tx1"/>
                </a:solidFill>
              </a:rPr>
              <a:t>12</a:t>
            </a:r>
            <a:r>
              <a:rPr lang="en-ZA" sz="1100" dirty="0" smtClean="0">
                <a:solidFill>
                  <a:schemeClr val="tx1"/>
                </a:solidFill>
              </a:rPr>
              <a:t>.</a:t>
            </a:r>
          </a:p>
        </p:txBody>
      </p:sp>
    </p:spTree>
    <p:extLst>
      <p:ext uri="{BB962C8B-B14F-4D97-AF65-F5344CB8AC3E}">
        <p14:creationId xmlns:p14="http://schemas.microsoft.com/office/powerpoint/2010/main" xmlns="" val="413482684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060848"/>
            <a:ext cx="8440055" cy="1287016"/>
          </a:xfrm>
        </p:spPr>
        <p:txBody>
          <a:bodyPr>
            <a:noAutofit/>
          </a:bodyPr>
          <a:lstStyle/>
          <a:p>
            <a:pPr algn="ctr"/>
            <a:r>
              <a:rPr lang="en-ZA" sz="4800" cap="all" dirty="0">
                <a:solidFill>
                  <a:srgbClr val="B77727"/>
                </a:solidFill>
                <a:latin typeface="+mj-lt"/>
              </a:rPr>
              <a:t>areas WHERE TARGETS WERE ACHIEVED in the </a:t>
            </a:r>
            <a:r>
              <a:rPr lang="en-ZA" sz="4800" cap="all" dirty="0" smtClean="0">
                <a:solidFill>
                  <a:srgbClr val="B77727"/>
                </a:solidFill>
                <a:latin typeface="+mj-lt"/>
              </a:rPr>
              <a:t/>
            </a:r>
            <a:br>
              <a:rPr lang="en-ZA" sz="4800" cap="all" dirty="0" smtClean="0">
                <a:solidFill>
                  <a:srgbClr val="B77727"/>
                </a:solidFill>
                <a:latin typeface="+mj-lt"/>
              </a:rPr>
            </a:br>
            <a:r>
              <a:rPr lang="en-ZA" sz="4800" cap="all" dirty="0" smtClean="0">
                <a:solidFill>
                  <a:srgbClr val="B77727"/>
                </a:solidFill>
                <a:latin typeface="+mj-lt"/>
              </a:rPr>
              <a:t>2018-19 </a:t>
            </a:r>
            <a:r>
              <a:rPr lang="en-ZA" sz="4800" cap="all" dirty="0">
                <a:solidFill>
                  <a:srgbClr val="B77727"/>
                </a:solidFill>
                <a:latin typeface="+mj-lt"/>
              </a:rPr>
              <a:t>financial year</a:t>
            </a:r>
            <a:endParaRPr lang="en-ZA" sz="4800" dirty="0">
              <a:solidFill>
                <a:srgbClr val="B77727"/>
              </a:solidFill>
              <a:latin typeface="+mj-lt"/>
            </a:endParaRPr>
          </a:p>
        </p:txBody>
      </p:sp>
    </p:spTree>
    <p:extLst>
      <p:ext uri="{BB962C8B-B14F-4D97-AF65-F5344CB8AC3E}">
        <p14:creationId xmlns:p14="http://schemas.microsoft.com/office/powerpoint/2010/main" xmlns="" val="134962110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275" y="260648"/>
            <a:ext cx="8235979" cy="648072"/>
          </a:xfrm>
        </p:spPr>
        <p:txBody>
          <a:bodyPr>
            <a:normAutofit/>
          </a:bodyPr>
          <a:lstStyle/>
          <a:p>
            <a:pPr algn="ctr"/>
            <a:r>
              <a:rPr lang="en-US" dirty="0">
                <a:latin typeface="+mj-lt"/>
                <a:ea typeface="MS PGothic" pitchFamily="34" charset="-128"/>
                <a:cs typeface="Arial" pitchFamily="34" charset="0"/>
              </a:rPr>
              <a:t>ADMINISTRATION</a:t>
            </a:r>
            <a:endParaRPr lang="en-ZA" sz="4800" dirty="0">
              <a:latin typeface="+mj-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617209833"/>
              </p:ext>
            </p:extLst>
          </p:nvPr>
        </p:nvGraphicFramePr>
        <p:xfrm>
          <a:off x="107504" y="1554924"/>
          <a:ext cx="8897711" cy="4178331"/>
        </p:xfrm>
        <a:graphic>
          <a:graphicData uri="http://schemas.openxmlformats.org/drawingml/2006/table">
            <a:tbl>
              <a:tblPr firstRow="1" bandRow="1">
                <a:tableStyleId>{5C22544A-7EE6-4342-B048-85BDC9FD1C3A}</a:tableStyleId>
              </a:tblPr>
              <a:tblGrid>
                <a:gridCol w="2563334">
                  <a:extLst>
                    <a:ext uri="{9D8B030D-6E8A-4147-A177-3AD203B41FA5}">
                      <a16:colId xmlns="" xmlns:a16="http://schemas.microsoft.com/office/drawing/2014/main" val="20000"/>
                    </a:ext>
                  </a:extLst>
                </a:gridCol>
                <a:gridCol w="1685138">
                  <a:extLst>
                    <a:ext uri="{9D8B030D-6E8A-4147-A177-3AD203B41FA5}">
                      <a16:colId xmlns="" xmlns:a16="http://schemas.microsoft.com/office/drawing/2014/main" val="20001"/>
                    </a:ext>
                  </a:extLst>
                </a:gridCol>
                <a:gridCol w="2304256">
                  <a:extLst>
                    <a:ext uri="{9D8B030D-6E8A-4147-A177-3AD203B41FA5}">
                      <a16:colId xmlns="" xmlns:a16="http://schemas.microsoft.com/office/drawing/2014/main" val="20002"/>
                    </a:ext>
                  </a:extLst>
                </a:gridCol>
                <a:gridCol w="2344983">
                  <a:extLst>
                    <a:ext uri="{9D8B030D-6E8A-4147-A177-3AD203B41FA5}">
                      <a16:colId xmlns="" xmlns:a16="http://schemas.microsoft.com/office/drawing/2014/main" val="20003"/>
                    </a:ext>
                  </a:extLst>
                </a:gridCol>
              </a:tblGrid>
              <a:tr h="59155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solidFill>
                            <a:schemeClr val="bg1"/>
                          </a:solidFill>
                          <a:effectLst/>
                          <a:latin typeface="+mn-lt"/>
                        </a:rPr>
                        <a:t>PERFORMANCE INDICATOR</a:t>
                      </a:r>
                      <a:endParaRPr kumimoji="0" lang="en-US" sz="1400" b="1" i="0" u="none" strike="noStrike" cap="none" normalizeH="0" baseline="0" dirty="0" smtClean="0">
                        <a:ln>
                          <a:noFill/>
                        </a:ln>
                        <a:solidFill>
                          <a:schemeClr val="bg1"/>
                        </a:solidFill>
                        <a:effectLst/>
                        <a:latin typeface="+mn-lt"/>
                        <a:ea typeface="MS PGothic" pitchFamily="34" charset="-128"/>
                        <a:cs typeface="Arial" pitchFamily="34" charset="0"/>
                      </a:endParaRPr>
                    </a:p>
                  </a:txBody>
                  <a:tcPr marL="91433" marR="91433" marT="44547" marB="44547"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solidFill>
                            <a:schemeClr val="bg1"/>
                          </a:solidFill>
                          <a:effectLst/>
                          <a:latin typeface="+mn-lt"/>
                        </a:rPr>
                        <a:t>2018/19 ANNUAL TARGET </a:t>
                      </a:r>
                      <a:endParaRPr kumimoji="0" lang="en-US" sz="1400" b="1" i="0" u="none" strike="noStrike" cap="none" normalizeH="0" baseline="0" dirty="0" smtClean="0">
                        <a:ln>
                          <a:noFill/>
                        </a:ln>
                        <a:solidFill>
                          <a:schemeClr val="bg1"/>
                        </a:solidFill>
                        <a:effectLst/>
                        <a:latin typeface="+mn-lt"/>
                        <a:ea typeface="MS PGothic" pitchFamily="34" charset="-128"/>
                        <a:cs typeface="Arial" pitchFamily="34" charset="0"/>
                      </a:endParaRPr>
                    </a:p>
                  </a:txBody>
                  <a:tcPr marL="91433" marR="91433" marT="44547" marB="44547"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smtClean="0">
                          <a:ln>
                            <a:noFill/>
                          </a:ln>
                          <a:solidFill>
                            <a:schemeClr val="bg1"/>
                          </a:solidFill>
                          <a:effectLst/>
                          <a:latin typeface="+mn-lt"/>
                          <a:ea typeface="+mn-ea"/>
                          <a:cs typeface="+mn-cs"/>
                        </a:rPr>
                        <a:t>ACTUAL ACHIEVEMENT AS AT 31 MARCH 2019</a:t>
                      </a:r>
                      <a:endParaRPr kumimoji="0" lang="en-US" sz="1400" b="1" i="0" u="none" strike="noStrike" cap="none" normalizeH="0" baseline="0" dirty="0" smtClean="0">
                        <a:ln>
                          <a:noFill/>
                        </a:ln>
                        <a:solidFill>
                          <a:schemeClr val="bg1"/>
                        </a:solidFill>
                        <a:effectLst/>
                        <a:latin typeface="+mn-lt"/>
                        <a:ea typeface="MS PGothic" pitchFamily="34" charset="-128"/>
                        <a:cs typeface="Arial" pitchFamily="34" charset="0"/>
                      </a:endParaRPr>
                    </a:p>
                  </a:txBody>
                  <a:tcPr marL="91433" marR="91433" marT="44547" marB="44547"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mn-lt"/>
                          <a:ea typeface="MS PGothic" pitchFamily="34" charset="-128"/>
                          <a:cs typeface="Arial" pitchFamily="34" charset="0"/>
                        </a:rPr>
                        <a:t>DEVIATION FROM PLANNED TARGET</a:t>
                      </a:r>
                    </a:p>
                  </a:txBody>
                  <a:tcPr marL="91433" marR="91433" marT="44547" marB="44547" horzOverflow="overflow"/>
                </a:tc>
                <a:extLst>
                  <a:ext uri="{0D108BD9-81ED-4DB2-BD59-A6C34878D82A}">
                    <a16:rowId xmlns="" xmlns:a16="http://schemas.microsoft.com/office/drawing/2014/main" val="10000"/>
                  </a:ext>
                </a:extLst>
              </a:tr>
              <a:tr h="663343">
                <a:tc>
                  <a:txBody>
                    <a:bodyPr/>
                    <a:lstStyle/>
                    <a:p>
                      <a:r>
                        <a:rPr lang="en-ZA" sz="1200" b="0" i="0" u="none" strike="noStrike" kern="1200" baseline="0" dirty="0" smtClean="0">
                          <a:solidFill>
                            <a:schemeClr val="dk1"/>
                          </a:solidFill>
                          <a:latin typeface="+mn-lt"/>
                          <a:ea typeface="+mn-ea"/>
                          <a:cs typeface="+mn-cs"/>
                        </a:rPr>
                        <a:t>No. of communication and marketing campaigns implemented to profile the Department</a:t>
                      </a:r>
                      <a:endParaRPr lang="en-ZA" sz="1200" dirty="0">
                        <a:latin typeface="+mn-lt"/>
                      </a:endParaRPr>
                    </a:p>
                  </a:txBody>
                  <a:tcPr/>
                </a:tc>
                <a:tc>
                  <a:txBody>
                    <a:bodyPr/>
                    <a:lstStyle/>
                    <a:p>
                      <a:r>
                        <a:rPr lang="en-ZA" sz="1200" dirty="0" smtClean="0">
                          <a:latin typeface="+mn-lt"/>
                        </a:rPr>
                        <a:t>8</a:t>
                      </a:r>
                      <a:endParaRPr lang="en-ZA" sz="1200" dirty="0">
                        <a:latin typeface="+mn-lt"/>
                      </a:endParaRPr>
                    </a:p>
                  </a:txBody>
                  <a:tcPr/>
                </a:tc>
                <a:tc>
                  <a:txBody>
                    <a:bodyPr/>
                    <a:lstStyle/>
                    <a:p>
                      <a:r>
                        <a:rPr lang="en-ZA" sz="1200" dirty="0" smtClean="0">
                          <a:latin typeface="+mn-lt"/>
                        </a:rPr>
                        <a:t>8 communication and marketing campaigns were implemented to profile the Department</a:t>
                      </a:r>
                      <a:endParaRPr lang="en-ZA" sz="1200" dirty="0">
                        <a:latin typeface="+mn-lt"/>
                      </a:endParaRPr>
                    </a:p>
                  </a:txBody>
                  <a:tcPr>
                    <a:solidFill>
                      <a:srgbClr val="00CC00"/>
                    </a:solidFill>
                  </a:tcPr>
                </a:tc>
                <a:tc>
                  <a:txBody>
                    <a:bodyPr/>
                    <a:lstStyle/>
                    <a:p>
                      <a:r>
                        <a:rPr lang="en-ZA" sz="1200" dirty="0" smtClean="0">
                          <a:latin typeface="+mn-lt"/>
                        </a:rPr>
                        <a:t>-</a:t>
                      </a:r>
                      <a:endParaRPr lang="en-ZA" sz="1200" dirty="0">
                        <a:latin typeface="+mn-lt"/>
                      </a:endParaRPr>
                    </a:p>
                  </a:txBody>
                  <a:tcPr/>
                </a:tc>
                <a:extLst>
                  <a:ext uri="{0D108BD9-81ED-4DB2-BD59-A6C34878D82A}">
                    <a16:rowId xmlns="" xmlns:a16="http://schemas.microsoft.com/office/drawing/2014/main" val="10001"/>
                  </a:ext>
                </a:extLst>
              </a:tr>
              <a:tr h="489972">
                <a:tc>
                  <a:txBody>
                    <a:bodyPr/>
                    <a:lstStyle/>
                    <a:p>
                      <a:pPr algn="l"/>
                      <a:r>
                        <a:rPr lang="en-ZA" sz="1200" dirty="0" smtClean="0">
                          <a:latin typeface="+mn-lt"/>
                        </a:rPr>
                        <a:t>No. of services modernized (processes automated)</a:t>
                      </a:r>
                      <a:endParaRPr lang="en-ZA" sz="1200" dirty="0">
                        <a:latin typeface="+mn-lt"/>
                      </a:endParaRPr>
                    </a:p>
                  </a:txBody>
                  <a:tcPr/>
                </a:tc>
                <a:tc>
                  <a:txBody>
                    <a:bodyPr/>
                    <a:lstStyle/>
                    <a:p>
                      <a:r>
                        <a:rPr lang="en-ZA" sz="1200" dirty="0" smtClean="0">
                          <a:latin typeface="+mn-lt"/>
                        </a:rPr>
                        <a:t>3</a:t>
                      </a:r>
                      <a:endParaRPr lang="en-ZA" sz="1200" dirty="0">
                        <a:latin typeface="+mn-lt"/>
                      </a:endParaRPr>
                    </a:p>
                  </a:txBody>
                  <a:tcPr/>
                </a:tc>
                <a:tc>
                  <a:txBody>
                    <a:bodyPr/>
                    <a:lstStyle/>
                    <a:p>
                      <a:r>
                        <a:rPr lang="en-ZA" sz="1200" dirty="0" smtClean="0">
                          <a:latin typeface="+mn-lt"/>
                        </a:rPr>
                        <a:t>3 services were modernized (processes automated)</a:t>
                      </a:r>
                    </a:p>
                  </a:txBody>
                  <a:tcPr>
                    <a:solidFill>
                      <a:srgbClr val="00CC00"/>
                    </a:solidFill>
                  </a:tcPr>
                </a:tc>
                <a:tc>
                  <a:txBody>
                    <a:bodyPr/>
                    <a:lstStyle/>
                    <a:p>
                      <a:r>
                        <a:rPr lang="en-ZA" sz="1200" dirty="0" smtClean="0">
                          <a:latin typeface="+mn-lt"/>
                        </a:rPr>
                        <a:t>-</a:t>
                      </a:r>
                    </a:p>
                    <a:p>
                      <a:endParaRPr lang="en-ZA" sz="1200" dirty="0">
                        <a:latin typeface="+mn-lt"/>
                      </a:endParaRPr>
                    </a:p>
                  </a:txBody>
                  <a:tcPr/>
                </a:tc>
                <a:extLst>
                  <a:ext uri="{0D108BD9-81ED-4DB2-BD59-A6C34878D82A}">
                    <a16:rowId xmlns="" xmlns:a16="http://schemas.microsoft.com/office/drawing/2014/main" val="10002"/>
                  </a:ext>
                </a:extLst>
              </a:tr>
              <a:tr h="655163">
                <a:tc>
                  <a:txBody>
                    <a:bodyPr/>
                    <a:lstStyle/>
                    <a:p>
                      <a:r>
                        <a:rPr lang="en-ZA" sz="1200" dirty="0" smtClean="0">
                          <a:latin typeface="+mn-lt"/>
                        </a:rPr>
                        <a:t>% of total value of procurement awarded to BBBEE-compliant service providers</a:t>
                      </a:r>
                      <a:endParaRPr lang="en-ZA" sz="1200" dirty="0">
                        <a:latin typeface="+mn-lt"/>
                      </a:endParaRPr>
                    </a:p>
                  </a:txBody>
                  <a:tcPr/>
                </a:tc>
                <a:tc>
                  <a:txBody>
                    <a:bodyPr/>
                    <a:lstStyle/>
                    <a:p>
                      <a:r>
                        <a:rPr lang="en-ZA" sz="1200" dirty="0" smtClean="0">
                          <a:latin typeface="+mn-lt"/>
                        </a:rPr>
                        <a:t>&gt;70%</a:t>
                      </a:r>
                      <a:endParaRPr lang="en-ZA" sz="1200" dirty="0">
                        <a:latin typeface="+mn-lt"/>
                      </a:endParaRPr>
                    </a:p>
                  </a:txBody>
                  <a:tcPr/>
                </a:tc>
                <a:tc>
                  <a:txBody>
                    <a:bodyPr/>
                    <a:lstStyle/>
                    <a:p>
                      <a:r>
                        <a:rPr lang="en-ZA" sz="1200" dirty="0" smtClean="0">
                          <a:latin typeface="+mn-lt"/>
                        </a:rPr>
                        <a:t>77.86%  total value of procurement awarded to BBBEE compliant service providers</a:t>
                      </a:r>
                      <a:endParaRPr lang="en-ZA" sz="1200" dirty="0">
                        <a:latin typeface="+mn-lt"/>
                      </a:endParaRPr>
                    </a:p>
                  </a:txBody>
                  <a:tcPr>
                    <a:solidFill>
                      <a:srgbClr val="00CC00"/>
                    </a:solidFill>
                  </a:tcPr>
                </a:tc>
                <a:tc>
                  <a:txBody>
                    <a:bodyPr/>
                    <a:lstStyle/>
                    <a:p>
                      <a:r>
                        <a:rPr lang="en-ZA" sz="1200" dirty="0" smtClean="0">
                          <a:solidFill>
                            <a:schemeClr val="tx1"/>
                          </a:solidFill>
                          <a:latin typeface="+mn-lt"/>
                        </a:rPr>
                        <a:t>+7.86%</a:t>
                      </a:r>
                      <a:r>
                        <a:rPr lang="en-ZA" sz="1200" baseline="0" dirty="0" smtClean="0">
                          <a:solidFill>
                            <a:schemeClr val="tx1"/>
                          </a:solidFill>
                          <a:latin typeface="+mn-lt"/>
                        </a:rPr>
                        <a:t>. </a:t>
                      </a:r>
                      <a:r>
                        <a:rPr lang="en-US" sz="1200" dirty="0" smtClean="0">
                          <a:solidFill>
                            <a:schemeClr val="tx1"/>
                          </a:solidFill>
                          <a:latin typeface="+mn-lt"/>
                        </a:rPr>
                        <a:t>More  procurement</a:t>
                      </a:r>
                      <a:r>
                        <a:rPr lang="en-US" sz="1200" baseline="0" dirty="0" smtClean="0">
                          <a:solidFill>
                            <a:schemeClr val="tx1"/>
                          </a:solidFill>
                          <a:latin typeface="+mn-lt"/>
                        </a:rPr>
                        <a:t> awarded to </a:t>
                      </a:r>
                      <a:r>
                        <a:rPr lang="en-US" sz="1200" dirty="0" smtClean="0">
                          <a:solidFill>
                            <a:schemeClr val="tx1"/>
                          </a:solidFill>
                          <a:latin typeface="+mn-lt"/>
                        </a:rPr>
                        <a:t>BBBEE compliant service providers.</a:t>
                      </a:r>
                      <a:r>
                        <a:rPr lang="en-US" sz="1200" baseline="0" dirty="0" smtClean="0">
                          <a:solidFill>
                            <a:schemeClr val="tx1"/>
                          </a:solidFill>
                          <a:latin typeface="+mn-lt"/>
                        </a:rPr>
                        <a:t> </a:t>
                      </a:r>
                      <a:r>
                        <a:rPr lang="en-US" sz="1200" dirty="0" smtClean="0">
                          <a:solidFill>
                            <a:schemeClr val="tx1"/>
                          </a:solidFill>
                          <a:latin typeface="+mn-lt"/>
                        </a:rPr>
                        <a:t> </a:t>
                      </a:r>
                      <a:endParaRPr lang="en-ZA" sz="1200" dirty="0" smtClean="0">
                        <a:solidFill>
                          <a:schemeClr val="tx1"/>
                        </a:solidFill>
                        <a:latin typeface="+mn-lt"/>
                      </a:endParaRPr>
                    </a:p>
                  </a:txBody>
                  <a:tcPr/>
                </a:tc>
                <a:extLst>
                  <a:ext uri="{0D108BD9-81ED-4DB2-BD59-A6C34878D82A}">
                    <a16:rowId xmlns="" xmlns:a16="http://schemas.microsoft.com/office/drawing/2014/main" val="10003"/>
                  </a:ext>
                </a:extLst>
              </a:tr>
              <a:tr h="1778301">
                <a:tc>
                  <a:txBody>
                    <a:bodyPr/>
                    <a:lstStyle/>
                    <a:p>
                      <a:r>
                        <a:rPr lang="en-ZA" sz="1200" dirty="0" smtClean="0">
                          <a:latin typeface="+mn-lt"/>
                        </a:rPr>
                        <a:t>No. of izimbizo held</a:t>
                      </a:r>
                      <a:endParaRPr lang="en-ZA" sz="1200" dirty="0">
                        <a:latin typeface="+mn-lt"/>
                      </a:endParaRPr>
                    </a:p>
                  </a:txBody>
                  <a:tcPr/>
                </a:tc>
                <a:tc>
                  <a:txBody>
                    <a:bodyPr/>
                    <a:lstStyle/>
                    <a:p>
                      <a:r>
                        <a:rPr lang="en-ZA" sz="1200" dirty="0" smtClean="0">
                          <a:latin typeface="+mn-lt"/>
                        </a:rPr>
                        <a:t>20</a:t>
                      </a:r>
                      <a:endParaRPr lang="en-ZA" sz="1200" dirty="0">
                        <a:latin typeface="+mn-lt"/>
                      </a:endParaRPr>
                    </a:p>
                  </a:txBody>
                  <a:tcPr/>
                </a:tc>
                <a:tc>
                  <a:txBody>
                    <a:bodyPr/>
                    <a:lstStyle/>
                    <a:p>
                      <a:r>
                        <a:rPr lang="en-ZA" sz="1200" dirty="0" smtClean="0">
                          <a:latin typeface="+mn-lt"/>
                        </a:rPr>
                        <a:t>38 izimbizo were held</a:t>
                      </a:r>
                      <a:endParaRPr lang="en-ZA" sz="1200" dirty="0">
                        <a:latin typeface="+mn-lt"/>
                      </a:endParaRPr>
                    </a:p>
                  </a:txBody>
                  <a:tcPr>
                    <a:solidFill>
                      <a:srgbClr val="00CC00"/>
                    </a:solidFill>
                  </a:tcPr>
                </a:tc>
                <a:tc>
                  <a:txBody>
                    <a:bodyPr/>
                    <a:lstStyle/>
                    <a:p>
                      <a:r>
                        <a:rPr lang="en-ZA" sz="1200" dirty="0" smtClean="0">
                          <a:solidFill>
                            <a:schemeClr val="tx1"/>
                          </a:solidFill>
                          <a:latin typeface="+mn-lt"/>
                        </a:rPr>
                        <a:t>+18. </a:t>
                      </a:r>
                      <a:r>
                        <a:rPr lang="en-US" sz="1200" dirty="0" smtClean="0">
                          <a:solidFill>
                            <a:schemeClr val="tx1"/>
                          </a:solidFill>
                          <a:latin typeface="+mn-lt"/>
                        </a:rPr>
                        <a:t>The overachievement was as a result of the Minister and the Deputy Minister responding to the flair-ups in the sector that required their urgent and immediate engagements .e.g. the engagement with the Rastafarians </a:t>
                      </a:r>
                    </a:p>
                  </a:txBody>
                  <a:tcPr/>
                </a:tc>
                <a:extLst>
                  <a:ext uri="{0D108BD9-81ED-4DB2-BD59-A6C34878D82A}">
                    <a16:rowId xmlns="" xmlns:a16="http://schemas.microsoft.com/office/drawing/2014/main" val="10004"/>
                  </a:ext>
                </a:extLst>
              </a:tr>
            </a:tbl>
          </a:graphicData>
        </a:graphic>
      </p:graphicFrame>
      <p:sp>
        <p:nvSpPr>
          <p:cNvPr id="4" name="Slide Number Placeholder 3"/>
          <p:cNvSpPr>
            <a:spLocks noGrp="1"/>
          </p:cNvSpPr>
          <p:nvPr>
            <p:ph type="sldNum" sz="quarter" idx="4"/>
          </p:nvPr>
        </p:nvSpPr>
        <p:spPr>
          <a:xfrm>
            <a:off x="8388424" y="5949280"/>
            <a:ext cx="519175" cy="365125"/>
          </a:xfrm>
        </p:spPr>
        <p:txBody>
          <a:bodyPr/>
          <a:lstStyle/>
          <a:p>
            <a:r>
              <a:rPr lang="en-ZA" sz="1100" b="1" dirty="0" smtClean="0">
                <a:solidFill>
                  <a:schemeClr val="tx1"/>
                </a:solidFill>
              </a:rPr>
              <a:t>14.</a:t>
            </a:r>
          </a:p>
        </p:txBody>
      </p:sp>
    </p:spTree>
    <p:extLst>
      <p:ext uri="{BB962C8B-B14F-4D97-AF65-F5344CB8AC3E}">
        <p14:creationId xmlns:p14="http://schemas.microsoft.com/office/powerpoint/2010/main" xmlns="" val="231526972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41275" y="260648"/>
            <a:ext cx="8235979" cy="648072"/>
          </a:xfrm>
        </p:spPr>
        <p:txBody>
          <a:bodyPr>
            <a:normAutofit/>
          </a:bodyPr>
          <a:lstStyle/>
          <a:p>
            <a:pPr algn="ctr"/>
            <a:r>
              <a:rPr lang="en-US" dirty="0">
                <a:latin typeface="+mj-lt"/>
                <a:ea typeface="MS PGothic" pitchFamily="34" charset="-128"/>
                <a:cs typeface="Arial" pitchFamily="34" charset="0"/>
              </a:rPr>
              <a:t>ADMINISTRATION</a:t>
            </a:r>
            <a:endParaRPr lang="en-ZA" sz="4800" dirty="0">
              <a:latin typeface="+mj-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537466992"/>
              </p:ext>
            </p:extLst>
          </p:nvPr>
        </p:nvGraphicFramePr>
        <p:xfrm>
          <a:off x="323528" y="1916832"/>
          <a:ext cx="8638662" cy="3744416"/>
        </p:xfrm>
        <a:graphic>
          <a:graphicData uri="http://schemas.openxmlformats.org/drawingml/2006/table">
            <a:tbl>
              <a:tblPr firstRow="1" bandRow="1">
                <a:tableStyleId>{5C22544A-7EE6-4342-B048-85BDC9FD1C3A}</a:tableStyleId>
              </a:tblPr>
              <a:tblGrid>
                <a:gridCol w="2502864">
                  <a:extLst>
                    <a:ext uri="{9D8B030D-6E8A-4147-A177-3AD203B41FA5}">
                      <a16:colId xmlns="" xmlns:a16="http://schemas.microsoft.com/office/drawing/2014/main" val="20000"/>
                    </a:ext>
                  </a:extLst>
                </a:gridCol>
                <a:gridCol w="1728192">
                  <a:extLst>
                    <a:ext uri="{9D8B030D-6E8A-4147-A177-3AD203B41FA5}">
                      <a16:colId xmlns="" xmlns:a16="http://schemas.microsoft.com/office/drawing/2014/main" val="20001"/>
                    </a:ext>
                  </a:extLst>
                </a:gridCol>
                <a:gridCol w="2376264">
                  <a:extLst>
                    <a:ext uri="{9D8B030D-6E8A-4147-A177-3AD203B41FA5}">
                      <a16:colId xmlns="" xmlns:a16="http://schemas.microsoft.com/office/drawing/2014/main" val="20002"/>
                    </a:ext>
                  </a:extLst>
                </a:gridCol>
                <a:gridCol w="2031342">
                  <a:extLst>
                    <a:ext uri="{9D8B030D-6E8A-4147-A177-3AD203B41FA5}">
                      <a16:colId xmlns="" xmlns:a16="http://schemas.microsoft.com/office/drawing/2014/main" val="20003"/>
                    </a:ext>
                  </a:extLst>
                </a:gridCol>
              </a:tblGrid>
              <a:tr h="65192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solidFill>
                            <a:schemeClr val="bg1"/>
                          </a:solidFill>
                          <a:effectLst/>
                          <a:latin typeface="+mn-lt"/>
                        </a:rPr>
                        <a:t>PERFORMANCE INDICATOR</a:t>
                      </a:r>
                      <a:endParaRPr kumimoji="0" lang="en-US" sz="1400" b="1" i="0" u="none" strike="noStrike" cap="none" normalizeH="0" baseline="0" dirty="0" smtClean="0">
                        <a:ln>
                          <a:noFill/>
                        </a:ln>
                        <a:solidFill>
                          <a:schemeClr val="bg1"/>
                        </a:solidFill>
                        <a:effectLst/>
                        <a:latin typeface="+mn-lt"/>
                        <a:ea typeface="MS PGothic" pitchFamily="34" charset="-128"/>
                        <a:cs typeface="Arial" pitchFamily="34" charset="0"/>
                      </a:endParaRPr>
                    </a:p>
                  </a:txBody>
                  <a:tcPr marL="91433" marR="91433" marT="44547" marB="44547"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solidFill>
                            <a:schemeClr val="bg1"/>
                          </a:solidFill>
                          <a:effectLst/>
                          <a:latin typeface="+mn-lt"/>
                        </a:rPr>
                        <a:t>2018/19 ANNUAL TARGET </a:t>
                      </a:r>
                      <a:endParaRPr kumimoji="0" lang="en-US" sz="1400" b="1" i="0" u="none" strike="noStrike" cap="none" normalizeH="0" baseline="0" dirty="0" smtClean="0">
                        <a:ln>
                          <a:noFill/>
                        </a:ln>
                        <a:solidFill>
                          <a:schemeClr val="bg1"/>
                        </a:solidFill>
                        <a:effectLst/>
                        <a:latin typeface="+mn-lt"/>
                        <a:ea typeface="MS PGothic" pitchFamily="34" charset="-128"/>
                        <a:cs typeface="Arial" pitchFamily="34" charset="0"/>
                      </a:endParaRPr>
                    </a:p>
                  </a:txBody>
                  <a:tcPr marL="91433" marR="91433" marT="44547" marB="44547"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smtClean="0">
                          <a:ln>
                            <a:noFill/>
                          </a:ln>
                          <a:solidFill>
                            <a:schemeClr val="bg1"/>
                          </a:solidFill>
                          <a:effectLst/>
                          <a:latin typeface="+mn-lt"/>
                          <a:ea typeface="+mn-ea"/>
                          <a:cs typeface="+mn-cs"/>
                        </a:rPr>
                        <a:t>ACTUAL ACHIEVEMENT AS AT 31 MARCH 2019</a:t>
                      </a:r>
                      <a:endParaRPr kumimoji="0" lang="en-US" sz="1400" b="1" i="0" u="none" strike="noStrike" cap="none" normalizeH="0" baseline="0" dirty="0" smtClean="0">
                        <a:ln>
                          <a:noFill/>
                        </a:ln>
                        <a:solidFill>
                          <a:schemeClr val="bg1"/>
                        </a:solidFill>
                        <a:effectLst/>
                        <a:latin typeface="+mn-lt"/>
                        <a:ea typeface="MS PGothic" pitchFamily="34" charset="-128"/>
                        <a:cs typeface="Arial" pitchFamily="34" charset="0"/>
                      </a:endParaRPr>
                    </a:p>
                  </a:txBody>
                  <a:tcPr marL="91433" marR="91433" marT="44547" marB="44547"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mn-lt"/>
                          <a:ea typeface="MS PGothic" pitchFamily="34" charset="-128"/>
                          <a:cs typeface="Arial" pitchFamily="34" charset="0"/>
                        </a:rPr>
                        <a:t>DEVIATION FROM PLANNED TARGET</a:t>
                      </a:r>
                    </a:p>
                  </a:txBody>
                  <a:tcPr marL="91433" marR="91433" marT="44547" marB="44547" horzOverflow="overflow"/>
                </a:tc>
                <a:extLst>
                  <a:ext uri="{0D108BD9-81ED-4DB2-BD59-A6C34878D82A}">
                    <a16:rowId xmlns="" xmlns:a16="http://schemas.microsoft.com/office/drawing/2014/main" val="10000"/>
                  </a:ext>
                </a:extLst>
              </a:tr>
              <a:tr h="930187">
                <a:tc>
                  <a:txBody>
                    <a:bodyPr/>
                    <a:lstStyle/>
                    <a:p>
                      <a:r>
                        <a:rPr lang="en-ZA" sz="1400" dirty="0" smtClean="0">
                          <a:latin typeface="+mn-lt"/>
                        </a:rPr>
                        <a:t>Approved  Workplace Skills Plan </a:t>
                      </a:r>
                      <a:endParaRPr lang="en-ZA" sz="1400" dirty="0">
                        <a:latin typeface="+mn-lt"/>
                      </a:endParaRPr>
                    </a:p>
                  </a:txBody>
                  <a:tcPr/>
                </a:tc>
                <a:tc>
                  <a:txBody>
                    <a:bodyPr/>
                    <a:lstStyle/>
                    <a:p>
                      <a:r>
                        <a:rPr lang="en-ZA" sz="1400" dirty="0" smtClean="0">
                          <a:latin typeface="+mn-lt"/>
                        </a:rPr>
                        <a:t>WSP approved by DG by 30 April 2018</a:t>
                      </a:r>
                      <a:endParaRPr lang="en-ZA" sz="1400" dirty="0">
                        <a:latin typeface="+mn-lt"/>
                      </a:endParaRPr>
                    </a:p>
                  </a:txBody>
                  <a:tcPr/>
                </a:tc>
                <a:tc>
                  <a:txBody>
                    <a:bodyPr/>
                    <a:lstStyle/>
                    <a:p>
                      <a:r>
                        <a:rPr lang="en-ZA" sz="1400" dirty="0" smtClean="0">
                          <a:latin typeface="+mn-lt"/>
                        </a:rPr>
                        <a:t>The workplace skills plan was approved by DG on 25 April 2018</a:t>
                      </a:r>
                      <a:endParaRPr lang="en-ZA" sz="1400" dirty="0">
                        <a:latin typeface="+mn-lt"/>
                      </a:endParaRPr>
                    </a:p>
                  </a:txBody>
                  <a:tcPr>
                    <a:solidFill>
                      <a:srgbClr val="00CC00"/>
                    </a:solidFill>
                  </a:tcPr>
                </a:tc>
                <a:tc>
                  <a:txBody>
                    <a:bodyPr/>
                    <a:lstStyle/>
                    <a:p>
                      <a:r>
                        <a:rPr lang="en-ZA" sz="1400" dirty="0" smtClean="0">
                          <a:latin typeface="+mn-lt"/>
                        </a:rPr>
                        <a:t>-</a:t>
                      </a:r>
                      <a:endParaRPr lang="en-ZA" sz="1400" dirty="0">
                        <a:latin typeface="+mn-lt"/>
                      </a:endParaRPr>
                    </a:p>
                  </a:txBody>
                  <a:tcPr/>
                </a:tc>
                <a:extLst>
                  <a:ext uri="{0D108BD9-81ED-4DB2-BD59-A6C34878D82A}">
                    <a16:rowId xmlns="" xmlns:a16="http://schemas.microsoft.com/office/drawing/2014/main" val="10001"/>
                  </a:ext>
                </a:extLst>
              </a:tr>
              <a:tr h="878509">
                <a:tc>
                  <a:txBody>
                    <a:bodyPr/>
                    <a:lstStyle/>
                    <a:p>
                      <a:r>
                        <a:rPr lang="en-ZA" sz="1400" dirty="0" smtClean="0">
                          <a:latin typeface="+mn-lt"/>
                        </a:rPr>
                        <a:t>Number of quarterly monitoring reports approved</a:t>
                      </a:r>
                      <a:endParaRPr lang="en-ZA" sz="1400" dirty="0">
                        <a:latin typeface="+mn-lt"/>
                      </a:endParaRPr>
                    </a:p>
                  </a:txBody>
                  <a:tcPr marB="0"/>
                </a:tc>
                <a:tc>
                  <a:txBody>
                    <a:bodyPr/>
                    <a:lstStyle/>
                    <a:p>
                      <a:r>
                        <a:rPr lang="en-ZA" sz="1400" dirty="0" smtClean="0">
                          <a:latin typeface="+mn-lt"/>
                        </a:rPr>
                        <a:t>4</a:t>
                      </a:r>
                      <a:endParaRPr lang="en-ZA" sz="1400" dirty="0">
                        <a:latin typeface="+mn-lt"/>
                      </a:endParaRPr>
                    </a:p>
                  </a:txBody>
                  <a:tcPr/>
                </a:tc>
                <a:tc>
                  <a:txBody>
                    <a:bodyPr/>
                    <a:lstStyle/>
                    <a:p>
                      <a:r>
                        <a:rPr lang="en-ZA" sz="1400" dirty="0" smtClean="0">
                          <a:latin typeface="+mn-lt"/>
                        </a:rPr>
                        <a:t>4 quarterly monitoring reports were approved</a:t>
                      </a:r>
                      <a:endParaRPr lang="en-ZA" sz="1400" dirty="0">
                        <a:latin typeface="+mn-lt"/>
                      </a:endParaRPr>
                    </a:p>
                  </a:txBody>
                  <a:tcPr>
                    <a:solidFill>
                      <a:srgbClr val="00CC00"/>
                    </a:solidFill>
                  </a:tcPr>
                </a:tc>
                <a:tc>
                  <a:txBody>
                    <a:bodyPr/>
                    <a:lstStyle/>
                    <a:p>
                      <a:r>
                        <a:rPr lang="en-ZA" sz="1400" dirty="0" smtClean="0">
                          <a:latin typeface="+mn-lt"/>
                        </a:rPr>
                        <a:t>-</a:t>
                      </a:r>
                      <a:endParaRPr lang="en-ZA" sz="1400" dirty="0">
                        <a:latin typeface="+mn-lt"/>
                      </a:endParaRPr>
                    </a:p>
                  </a:txBody>
                  <a:tcPr/>
                </a:tc>
                <a:extLst>
                  <a:ext uri="{0D108BD9-81ED-4DB2-BD59-A6C34878D82A}">
                    <a16:rowId xmlns="" xmlns:a16="http://schemas.microsoft.com/office/drawing/2014/main" val="10002"/>
                  </a:ext>
                </a:extLst>
              </a:tr>
              <a:tr h="1283796">
                <a:tc>
                  <a:txBody>
                    <a:bodyPr/>
                    <a:lstStyle/>
                    <a:p>
                      <a:r>
                        <a:rPr lang="en-ZA" sz="1400" dirty="0" smtClean="0">
                          <a:latin typeface="+mn-lt"/>
                        </a:rPr>
                        <a:t>% of interns enrolled against funded posts</a:t>
                      </a:r>
                      <a:endParaRPr lang="en-ZA" sz="1400" dirty="0">
                        <a:latin typeface="+mn-lt"/>
                      </a:endParaRPr>
                    </a:p>
                  </a:txBody>
                  <a:tcPr marB="0"/>
                </a:tc>
                <a:tc>
                  <a:txBody>
                    <a:bodyPr/>
                    <a:lstStyle/>
                    <a:p>
                      <a:r>
                        <a:rPr lang="en-ZA" sz="1400" dirty="0" smtClean="0">
                          <a:latin typeface="+mn-lt"/>
                        </a:rPr>
                        <a:t>5% (of approved funded posts establishment) of</a:t>
                      </a:r>
                    </a:p>
                    <a:p>
                      <a:r>
                        <a:rPr lang="en-ZA" sz="1400" dirty="0" smtClean="0">
                          <a:latin typeface="+mn-lt"/>
                        </a:rPr>
                        <a:t>Interns</a:t>
                      </a:r>
                    </a:p>
                  </a:txBody>
                  <a:tcPr/>
                </a:tc>
                <a:tc>
                  <a:txBody>
                    <a:bodyPr/>
                    <a:lstStyle/>
                    <a:p>
                      <a:r>
                        <a:rPr lang="en-ZA" sz="1400" dirty="0" smtClean="0">
                          <a:latin typeface="+mn-lt"/>
                        </a:rPr>
                        <a:t>6.8% interns were enrolled against funded posts (28 interns against 408 funded posts)</a:t>
                      </a:r>
                      <a:endParaRPr lang="en-ZA" sz="1400" dirty="0">
                        <a:latin typeface="+mn-lt"/>
                      </a:endParaRPr>
                    </a:p>
                  </a:txBody>
                  <a:tcPr>
                    <a:solidFill>
                      <a:srgbClr val="00CC00"/>
                    </a:solidFill>
                  </a:tcPr>
                </a:tc>
                <a:tc>
                  <a:txBody>
                    <a:bodyPr/>
                    <a:lstStyle/>
                    <a:p>
                      <a:r>
                        <a:rPr lang="en-ZA" sz="1400" dirty="0" smtClean="0">
                          <a:latin typeface="+mn-lt"/>
                        </a:rPr>
                        <a:t>1.8%. </a:t>
                      </a:r>
                      <a:r>
                        <a:rPr lang="en-US" sz="1400" dirty="0" smtClean="0">
                          <a:solidFill>
                            <a:schemeClr val="tx1"/>
                          </a:solidFill>
                          <a:latin typeface="+mn-lt"/>
                        </a:rPr>
                        <a:t>Some Directorates submitted additional requests for Interns</a:t>
                      </a:r>
                      <a:endParaRPr lang="en-ZA" sz="1400" dirty="0">
                        <a:solidFill>
                          <a:schemeClr val="tx1"/>
                        </a:solidFill>
                        <a:latin typeface="+mn-lt"/>
                      </a:endParaRPr>
                    </a:p>
                  </a:txBody>
                  <a:tcPr/>
                </a:tc>
                <a:extLst>
                  <a:ext uri="{0D108BD9-81ED-4DB2-BD59-A6C34878D82A}">
                    <a16:rowId xmlns="" xmlns:a16="http://schemas.microsoft.com/office/drawing/2014/main" val="10003"/>
                  </a:ext>
                </a:extLst>
              </a:tr>
            </a:tbl>
          </a:graphicData>
        </a:graphic>
      </p:graphicFrame>
      <p:sp>
        <p:nvSpPr>
          <p:cNvPr id="4" name="Slide Number Placeholder 3"/>
          <p:cNvSpPr>
            <a:spLocks noGrp="1"/>
          </p:cNvSpPr>
          <p:nvPr>
            <p:ph type="sldNum" sz="quarter" idx="4"/>
          </p:nvPr>
        </p:nvSpPr>
        <p:spPr>
          <a:xfrm>
            <a:off x="8388424" y="5949281"/>
            <a:ext cx="519175" cy="288032"/>
          </a:xfrm>
        </p:spPr>
        <p:txBody>
          <a:bodyPr/>
          <a:lstStyle/>
          <a:p>
            <a:r>
              <a:rPr lang="en-ZA" sz="1100" b="1" dirty="0" smtClean="0">
                <a:solidFill>
                  <a:schemeClr val="tx1"/>
                </a:solidFill>
              </a:rPr>
              <a:t>15.</a:t>
            </a:r>
          </a:p>
        </p:txBody>
      </p:sp>
    </p:spTree>
    <p:extLst>
      <p:ext uri="{BB962C8B-B14F-4D97-AF65-F5344CB8AC3E}">
        <p14:creationId xmlns:p14="http://schemas.microsoft.com/office/powerpoint/2010/main" xmlns="" val="217491982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973" y="260648"/>
            <a:ext cx="8229600" cy="710952"/>
          </a:xfrm>
        </p:spPr>
        <p:txBody>
          <a:bodyPr>
            <a:normAutofit/>
          </a:bodyPr>
          <a:lstStyle/>
          <a:p>
            <a:pPr algn="ctr"/>
            <a:r>
              <a:rPr lang="en-US" dirty="0">
                <a:latin typeface="+mj-lt"/>
                <a:ea typeface="MS PGothic" pitchFamily="34" charset="-128"/>
                <a:cs typeface="Arial" pitchFamily="34" charset="0"/>
              </a:rPr>
              <a:t>INSTITUTIONAL GOVERNANCE</a:t>
            </a:r>
            <a:endParaRPr lang="en-ZA" sz="4800" dirty="0">
              <a:latin typeface="+mj-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105065832"/>
              </p:ext>
            </p:extLst>
          </p:nvPr>
        </p:nvGraphicFramePr>
        <p:xfrm>
          <a:off x="198285" y="1428502"/>
          <a:ext cx="8784976" cy="4577260"/>
        </p:xfrm>
        <a:graphic>
          <a:graphicData uri="http://schemas.openxmlformats.org/drawingml/2006/table">
            <a:tbl>
              <a:tblPr firstRow="1" bandRow="1">
                <a:tableStyleId>{5C22544A-7EE6-4342-B048-85BDC9FD1C3A}</a:tableStyleId>
              </a:tblPr>
              <a:tblGrid>
                <a:gridCol w="2549769">
                  <a:extLst>
                    <a:ext uri="{9D8B030D-6E8A-4147-A177-3AD203B41FA5}">
                      <a16:colId xmlns="" xmlns:a16="http://schemas.microsoft.com/office/drawing/2014/main" val="20000"/>
                    </a:ext>
                  </a:extLst>
                </a:gridCol>
                <a:gridCol w="1823946">
                  <a:extLst>
                    <a:ext uri="{9D8B030D-6E8A-4147-A177-3AD203B41FA5}">
                      <a16:colId xmlns="" xmlns:a16="http://schemas.microsoft.com/office/drawing/2014/main" val="20001"/>
                    </a:ext>
                  </a:extLst>
                </a:gridCol>
                <a:gridCol w="2376264">
                  <a:extLst>
                    <a:ext uri="{9D8B030D-6E8A-4147-A177-3AD203B41FA5}">
                      <a16:colId xmlns="" xmlns:a16="http://schemas.microsoft.com/office/drawing/2014/main" val="20002"/>
                    </a:ext>
                  </a:extLst>
                </a:gridCol>
                <a:gridCol w="2034997">
                  <a:extLst>
                    <a:ext uri="{9D8B030D-6E8A-4147-A177-3AD203B41FA5}">
                      <a16:colId xmlns="" xmlns:a16="http://schemas.microsoft.com/office/drawing/2014/main" val="20003"/>
                    </a:ext>
                  </a:extLst>
                </a:gridCol>
              </a:tblGrid>
              <a:tr h="63563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solidFill>
                            <a:schemeClr val="bg1"/>
                          </a:solidFill>
                          <a:effectLst/>
                          <a:latin typeface="+mn-lt"/>
                        </a:rPr>
                        <a:t>PERFORMANCE INDICATOR</a:t>
                      </a:r>
                      <a:endParaRPr kumimoji="0" lang="en-US" sz="1400" b="1" i="0" u="none" strike="noStrike" cap="none" normalizeH="0" baseline="0" dirty="0" smtClean="0">
                        <a:ln>
                          <a:noFill/>
                        </a:ln>
                        <a:solidFill>
                          <a:schemeClr val="bg1"/>
                        </a:solidFill>
                        <a:effectLst/>
                        <a:latin typeface="+mn-lt"/>
                        <a:ea typeface="MS PGothic" pitchFamily="34" charset="-128"/>
                        <a:cs typeface="Arial" pitchFamily="34" charset="0"/>
                      </a:endParaRPr>
                    </a:p>
                  </a:txBody>
                  <a:tcPr marL="91433" marR="91433" marT="44547" marB="44547"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solidFill>
                            <a:schemeClr val="bg1"/>
                          </a:solidFill>
                          <a:effectLst/>
                          <a:latin typeface="+mn-lt"/>
                        </a:rPr>
                        <a:t>2018/19 ANNUAL TARGET </a:t>
                      </a:r>
                      <a:endParaRPr kumimoji="0" lang="en-US" sz="1400" b="1" i="0" u="none" strike="noStrike" cap="none" normalizeH="0" baseline="0" dirty="0" smtClean="0">
                        <a:ln>
                          <a:noFill/>
                        </a:ln>
                        <a:solidFill>
                          <a:schemeClr val="bg1"/>
                        </a:solidFill>
                        <a:effectLst/>
                        <a:latin typeface="+mn-lt"/>
                        <a:ea typeface="MS PGothic" pitchFamily="34" charset="-128"/>
                        <a:cs typeface="Arial" pitchFamily="34" charset="0"/>
                      </a:endParaRPr>
                    </a:p>
                  </a:txBody>
                  <a:tcPr marL="91433" marR="91433" marT="44547" marB="44547"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smtClean="0">
                          <a:ln>
                            <a:noFill/>
                          </a:ln>
                          <a:solidFill>
                            <a:schemeClr val="bg1"/>
                          </a:solidFill>
                          <a:effectLst/>
                          <a:latin typeface="+mn-lt"/>
                          <a:ea typeface="+mn-ea"/>
                          <a:cs typeface="+mn-cs"/>
                        </a:rPr>
                        <a:t>ACTUAL ACHIEVEMENT AS AT 31 MARCH 2019</a:t>
                      </a:r>
                      <a:endParaRPr kumimoji="0" lang="en-US" sz="1400" b="1" i="0" u="none" strike="noStrike" cap="none" normalizeH="0" baseline="0" dirty="0" smtClean="0">
                        <a:ln>
                          <a:noFill/>
                        </a:ln>
                        <a:solidFill>
                          <a:schemeClr val="bg1"/>
                        </a:solidFill>
                        <a:effectLst/>
                        <a:latin typeface="+mn-lt"/>
                        <a:ea typeface="MS PGothic" pitchFamily="34" charset="-128"/>
                        <a:cs typeface="Arial" pitchFamily="34" charset="0"/>
                      </a:endParaRPr>
                    </a:p>
                  </a:txBody>
                  <a:tcPr marL="91433" marR="91433" marT="44547" marB="44547"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mn-lt"/>
                          <a:ea typeface="MS PGothic" pitchFamily="34" charset="-128"/>
                          <a:cs typeface="Arial" pitchFamily="34" charset="0"/>
                        </a:rPr>
                        <a:t>DEVIATION FROM PLANNED TARGET</a:t>
                      </a:r>
                    </a:p>
                  </a:txBody>
                  <a:tcPr marL="91433" marR="91433" marT="44547" marB="44547" horzOverflow="overflow"/>
                </a:tc>
                <a:extLst>
                  <a:ext uri="{0D108BD9-81ED-4DB2-BD59-A6C34878D82A}">
                    <a16:rowId xmlns="" xmlns:a16="http://schemas.microsoft.com/office/drawing/2014/main" val="10000"/>
                  </a:ext>
                </a:extLst>
              </a:tr>
              <a:tr h="1164367">
                <a:tc>
                  <a:txBody>
                    <a:bodyPr/>
                    <a:lstStyle/>
                    <a:p>
                      <a:pPr algn="l"/>
                      <a:r>
                        <a:rPr lang="en-ZA" sz="1400" b="0" i="0" u="none" strike="noStrike" baseline="0" dirty="0" smtClean="0">
                          <a:latin typeface="+mn-lt"/>
                        </a:rPr>
                        <a:t>Number of departmental and entities’ performance information reports or documents approved</a:t>
                      </a:r>
                      <a:endParaRPr lang="en-ZA" sz="1400" dirty="0">
                        <a:latin typeface="+mn-lt"/>
                      </a:endParaRPr>
                    </a:p>
                  </a:txBody>
                  <a:tcPr/>
                </a:tc>
                <a:tc>
                  <a:txBody>
                    <a:bodyPr/>
                    <a:lstStyle/>
                    <a:p>
                      <a:r>
                        <a:rPr lang="en-ZA" sz="1400" dirty="0" smtClean="0">
                          <a:latin typeface="+mn-lt"/>
                        </a:rPr>
                        <a:t>15</a:t>
                      </a:r>
                      <a:endParaRPr lang="en-ZA" sz="14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mn-lt"/>
                        </a:rPr>
                        <a:t>11 departmental and 4 entities’ performance information reports or documents were approved </a:t>
                      </a:r>
                    </a:p>
                  </a:txBody>
                  <a:tcPr>
                    <a:solidFill>
                      <a:srgbClr val="00CC00"/>
                    </a:solidFill>
                  </a:tcPr>
                </a:tc>
                <a:tc>
                  <a:txBody>
                    <a:bodyPr/>
                    <a:lstStyle/>
                    <a:p>
                      <a:r>
                        <a:rPr lang="en-ZA" sz="1400" b="0" dirty="0" smtClean="0">
                          <a:latin typeface="+mn-lt"/>
                        </a:rPr>
                        <a:t>-</a:t>
                      </a:r>
                      <a:endParaRPr lang="en-ZA" sz="1400" b="0" dirty="0">
                        <a:latin typeface="+mn-lt"/>
                      </a:endParaRPr>
                    </a:p>
                  </a:txBody>
                  <a:tcPr/>
                </a:tc>
                <a:extLst>
                  <a:ext uri="{0D108BD9-81ED-4DB2-BD59-A6C34878D82A}">
                    <a16:rowId xmlns="" xmlns:a16="http://schemas.microsoft.com/office/drawing/2014/main" val="10001"/>
                  </a:ext>
                </a:extLst>
              </a:tr>
              <a:tr h="920578">
                <a:tc>
                  <a:txBody>
                    <a:bodyPr/>
                    <a:lstStyle/>
                    <a:p>
                      <a:r>
                        <a:rPr lang="en-ZA" sz="1400" dirty="0" smtClean="0">
                          <a:latin typeface="+mn-lt"/>
                        </a:rPr>
                        <a:t>Approved governance tools for DAC public entities</a:t>
                      </a:r>
                      <a:endParaRPr lang="en-ZA" sz="1400" dirty="0">
                        <a:latin typeface="+mn-lt"/>
                      </a:endParaRPr>
                    </a:p>
                  </a:txBody>
                  <a:tcPr/>
                </a:tc>
                <a:tc>
                  <a:txBody>
                    <a:bodyPr/>
                    <a:lstStyle/>
                    <a:p>
                      <a:r>
                        <a:rPr lang="en-ZA" sz="1400" dirty="0" smtClean="0">
                          <a:latin typeface="+mn-lt"/>
                        </a:rPr>
                        <a:t>Approved governance framework for DAC public entities</a:t>
                      </a:r>
                      <a:endParaRPr lang="en-ZA" sz="1400" dirty="0">
                        <a:latin typeface="+mn-lt"/>
                      </a:endParaRPr>
                    </a:p>
                  </a:txBody>
                  <a:tcPr/>
                </a:tc>
                <a:tc>
                  <a:txBody>
                    <a:bodyPr/>
                    <a:lstStyle/>
                    <a:p>
                      <a:r>
                        <a:rPr lang="en-ZA" sz="1400" dirty="0" smtClean="0">
                          <a:latin typeface="+mn-lt"/>
                        </a:rPr>
                        <a:t>Governance framework was approved by DG on 28 March 2019 </a:t>
                      </a:r>
                      <a:endParaRPr lang="en-ZA" sz="1400" dirty="0">
                        <a:latin typeface="+mn-lt"/>
                      </a:endParaRPr>
                    </a:p>
                  </a:txBody>
                  <a:tcPr>
                    <a:solidFill>
                      <a:srgbClr val="00CC00"/>
                    </a:solidFill>
                  </a:tcPr>
                </a:tc>
                <a:tc>
                  <a:txBody>
                    <a:bodyPr/>
                    <a:lstStyle/>
                    <a:p>
                      <a:r>
                        <a:rPr lang="en-ZA" sz="1400" b="0" dirty="0" smtClean="0">
                          <a:latin typeface="+mn-lt"/>
                        </a:rPr>
                        <a:t>-</a:t>
                      </a:r>
                    </a:p>
                  </a:txBody>
                  <a:tcPr/>
                </a:tc>
                <a:extLst>
                  <a:ext uri="{0D108BD9-81ED-4DB2-BD59-A6C34878D82A}">
                    <a16:rowId xmlns="" xmlns:a16="http://schemas.microsoft.com/office/drawing/2014/main" val="10002"/>
                  </a:ext>
                </a:extLst>
              </a:tr>
              <a:tr h="748321">
                <a:tc>
                  <a:txBody>
                    <a:bodyPr/>
                    <a:lstStyle/>
                    <a:p>
                      <a:r>
                        <a:rPr lang="en-ZA" sz="1400" dirty="0" smtClean="0">
                          <a:latin typeface="+mn-lt"/>
                        </a:rPr>
                        <a:t>Number of CEO’s forum held</a:t>
                      </a:r>
                      <a:endParaRPr lang="en-ZA" sz="1400" dirty="0">
                        <a:latin typeface="+mn-lt"/>
                      </a:endParaRPr>
                    </a:p>
                  </a:txBody>
                  <a:tcPr/>
                </a:tc>
                <a:tc>
                  <a:txBody>
                    <a:bodyPr/>
                    <a:lstStyle/>
                    <a:p>
                      <a:r>
                        <a:rPr lang="en-ZA" sz="1400" dirty="0" smtClean="0">
                          <a:latin typeface="+mn-lt"/>
                        </a:rPr>
                        <a:t>2</a:t>
                      </a:r>
                      <a:endParaRPr lang="en-ZA" sz="1400" dirty="0">
                        <a:latin typeface="+mn-lt"/>
                      </a:endParaRPr>
                    </a:p>
                  </a:txBody>
                  <a:tcPr/>
                </a:tc>
                <a:tc>
                  <a:txBody>
                    <a:bodyPr/>
                    <a:lstStyle/>
                    <a:p>
                      <a:r>
                        <a:rPr lang="en-ZA" sz="1400" dirty="0" smtClean="0">
                          <a:latin typeface="+mn-lt"/>
                        </a:rPr>
                        <a:t>2 CEOs forums were held as follows: 26 August 2018 and 28 February 2019</a:t>
                      </a:r>
                      <a:endParaRPr lang="en-ZA" sz="1400" dirty="0">
                        <a:latin typeface="+mn-lt"/>
                      </a:endParaRPr>
                    </a:p>
                  </a:txBody>
                  <a:tcPr>
                    <a:solidFill>
                      <a:srgbClr val="00CC00"/>
                    </a:solidFill>
                  </a:tcPr>
                </a:tc>
                <a:tc>
                  <a:txBody>
                    <a:bodyPr/>
                    <a:lstStyle/>
                    <a:p>
                      <a:r>
                        <a:rPr lang="en-ZA" sz="1400" b="0" dirty="0" smtClean="0">
                          <a:latin typeface="+mn-lt"/>
                        </a:rPr>
                        <a:t>-</a:t>
                      </a:r>
                    </a:p>
                  </a:txBody>
                  <a:tcPr/>
                </a:tc>
                <a:extLst>
                  <a:ext uri="{0D108BD9-81ED-4DB2-BD59-A6C34878D82A}">
                    <a16:rowId xmlns="" xmlns:a16="http://schemas.microsoft.com/office/drawing/2014/main" val="10003"/>
                  </a:ext>
                </a:extLst>
              </a:tr>
              <a:tr h="1108361">
                <a:tc>
                  <a:txBody>
                    <a:bodyPr/>
                    <a:lstStyle/>
                    <a:p>
                      <a:r>
                        <a:rPr lang="en-ZA" sz="1400" kern="1200" dirty="0" smtClean="0">
                          <a:solidFill>
                            <a:schemeClr val="dk1"/>
                          </a:solidFill>
                          <a:latin typeface="+mn-lt"/>
                          <a:ea typeface="+mn-ea"/>
                          <a:cs typeface="+mn-cs"/>
                        </a:rPr>
                        <a:t>No. of cultural diplomacy engagements coordinated 	</a:t>
                      </a:r>
                    </a:p>
                    <a:p>
                      <a:endParaRPr lang="en-ZA" sz="1400" dirty="0">
                        <a:latin typeface="+mn-lt"/>
                      </a:endParaRPr>
                    </a:p>
                  </a:txBody>
                  <a:tcPr/>
                </a:tc>
                <a:tc>
                  <a:txBody>
                    <a:bodyPr/>
                    <a:lstStyle/>
                    <a:p>
                      <a:pPr marL="0" algn="l" defTabSz="914400" rtl="0" eaLnBrk="1" latinLnBrk="0" hangingPunct="1"/>
                      <a:r>
                        <a:rPr lang="en-ZA" sz="1400" kern="1200" dirty="0" smtClean="0">
                          <a:solidFill>
                            <a:schemeClr val="dk1"/>
                          </a:solidFill>
                          <a:latin typeface="+mn-lt"/>
                          <a:ea typeface="+mn-ea"/>
                          <a:cs typeface="+mn-cs"/>
                        </a:rPr>
                        <a:t>20</a:t>
                      </a:r>
                      <a:endParaRPr lang="en-ZA" sz="1400" kern="1200" dirty="0">
                        <a:solidFill>
                          <a:schemeClr val="dk1"/>
                        </a:solidFill>
                        <a:latin typeface="+mn-lt"/>
                        <a:ea typeface="+mn-ea"/>
                        <a:cs typeface="+mn-cs"/>
                      </a:endParaRPr>
                    </a:p>
                  </a:txBody>
                  <a:tcPr/>
                </a:tc>
                <a:tc>
                  <a:txBody>
                    <a:bodyPr/>
                    <a:lstStyle/>
                    <a:p>
                      <a:pPr marL="0" algn="l" defTabSz="914400" rtl="0" eaLnBrk="1" latinLnBrk="0" hangingPunct="1"/>
                      <a:r>
                        <a:rPr lang="en-ZA" sz="1400" kern="1200" dirty="0" smtClean="0">
                          <a:solidFill>
                            <a:schemeClr val="dk1"/>
                          </a:solidFill>
                          <a:latin typeface="+mn-lt"/>
                          <a:ea typeface="+mn-ea"/>
                          <a:cs typeface="+mn-cs"/>
                        </a:rPr>
                        <a:t>20 cultural diplomacy engagements were coordinated 	</a:t>
                      </a:r>
                    </a:p>
                    <a:p>
                      <a:pPr marL="0" algn="l" defTabSz="914400" rtl="0" eaLnBrk="1" latinLnBrk="0" hangingPunct="1"/>
                      <a:endParaRPr lang="en-ZA" sz="1400" kern="1200" dirty="0">
                        <a:solidFill>
                          <a:schemeClr val="dk1"/>
                        </a:solidFill>
                        <a:latin typeface="+mn-lt"/>
                        <a:ea typeface="+mn-ea"/>
                        <a:cs typeface="+mn-cs"/>
                      </a:endParaRPr>
                    </a:p>
                  </a:txBody>
                  <a:tcPr>
                    <a:solidFill>
                      <a:srgbClr val="00CC00"/>
                    </a:solidFill>
                  </a:tcPr>
                </a:tc>
                <a:tc>
                  <a:txBody>
                    <a:bodyPr/>
                    <a:lstStyle/>
                    <a:p>
                      <a:r>
                        <a:rPr lang="en-ZA" sz="1400" b="0" dirty="0" smtClean="0">
                          <a:latin typeface="+mn-lt"/>
                        </a:rPr>
                        <a:t>-</a:t>
                      </a:r>
                    </a:p>
                  </a:txBody>
                  <a:tcPr/>
                </a:tc>
                <a:extLst>
                  <a:ext uri="{0D108BD9-81ED-4DB2-BD59-A6C34878D82A}">
                    <a16:rowId xmlns="" xmlns:a16="http://schemas.microsoft.com/office/drawing/2014/main" val="3001481915"/>
                  </a:ext>
                </a:extLst>
              </a:tr>
            </a:tbl>
          </a:graphicData>
        </a:graphic>
      </p:graphicFrame>
      <p:sp>
        <p:nvSpPr>
          <p:cNvPr id="4" name="Slide Number Placeholder 3"/>
          <p:cNvSpPr>
            <a:spLocks noGrp="1"/>
          </p:cNvSpPr>
          <p:nvPr>
            <p:ph type="sldNum" sz="quarter" idx="4"/>
          </p:nvPr>
        </p:nvSpPr>
        <p:spPr>
          <a:xfrm>
            <a:off x="8316416" y="6144145"/>
            <a:ext cx="535556" cy="288032"/>
          </a:xfrm>
        </p:spPr>
        <p:txBody>
          <a:bodyPr/>
          <a:lstStyle/>
          <a:p>
            <a:r>
              <a:rPr lang="en-ZA" sz="1100" b="1" dirty="0" smtClean="0">
                <a:solidFill>
                  <a:schemeClr val="tx1"/>
                </a:solidFill>
              </a:rPr>
              <a:t>16.</a:t>
            </a:r>
          </a:p>
        </p:txBody>
      </p:sp>
    </p:spTree>
    <p:extLst>
      <p:ext uri="{BB962C8B-B14F-4D97-AF65-F5344CB8AC3E}">
        <p14:creationId xmlns:p14="http://schemas.microsoft.com/office/powerpoint/2010/main" xmlns="" val="144691710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973" y="260648"/>
            <a:ext cx="8229600" cy="710952"/>
          </a:xfrm>
        </p:spPr>
        <p:txBody>
          <a:bodyPr>
            <a:normAutofit/>
          </a:bodyPr>
          <a:lstStyle/>
          <a:p>
            <a:pPr algn="ctr"/>
            <a:r>
              <a:rPr lang="en-US" dirty="0">
                <a:latin typeface="+mj-lt"/>
                <a:ea typeface="MS PGothic" pitchFamily="34" charset="-128"/>
                <a:cs typeface="Arial" pitchFamily="34" charset="0"/>
              </a:rPr>
              <a:t>INSTITUTIONAL GOVERNANCE</a:t>
            </a:r>
            <a:endParaRPr lang="en-ZA" sz="4800" dirty="0">
              <a:latin typeface="+mj-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966729871"/>
              </p:ext>
            </p:extLst>
          </p:nvPr>
        </p:nvGraphicFramePr>
        <p:xfrm>
          <a:off x="251520" y="1628800"/>
          <a:ext cx="8784976" cy="4320480"/>
        </p:xfrm>
        <a:graphic>
          <a:graphicData uri="http://schemas.openxmlformats.org/drawingml/2006/table">
            <a:tbl>
              <a:tblPr firstRow="1" bandRow="1">
                <a:tableStyleId>{5C22544A-7EE6-4342-B048-85BDC9FD1C3A}</a:tableStyleId>
              </a:tblPr>
              <a:tblGrid>
                <a:gridCol w="1925443">
                  <a:extLst>
                    <a:ext uri="{9D8B030D-6E8A-4147-A177-3AD203B41FA5}">
                      <a16:colId xmlns="" xmlns:a16="http://schemas.microsoft.com/office/drawing/2014/main" val="20000"/>
                    </a:ext>
                  </a:extLst>
                </a:gridCol>
                <a:gridCol w="1584176">
                  <a:extLst>
                    <a:ext uri="{9D8B030D-6E8A-4147-A177-3AD203B41FA5}">
                      <a16:colId xmlns="" xmlns:a16="http://schemas.microsoft.com/office/drawing/2014/main" val="20001"/>
                    </a:ext>
                  </a:extLst>
                </a:gridCol>
                <a:gridCol w="2592288">
                  <a:extLst>
                    <a:ext uri="{9D8B030D-6E8A-4147-A177-3AD203B41FA5}">
                      <a16:colId xmlns="" xmlns:a16="http://schemas.microsoft.com/office/drawing/2014/main" val="20002"/>
                    </a:ext>
                  </a:extLst>
                </a:gridCol>
                <a:gridCol w="2683069">
                  <a:extLst>
                    <a:ext uri="{9D8B030D-6E8A-4147-A177-3AD203B41FA5}">
                      <a16:colId xmlns="" xmlns:a16="http://schemas.microsoft.com/office/drawing/2014/main" val="20003"/>
                    </a:ext>
                  </a:extLst>
                </a:gridCol>
              </a:tblGrid>
              <a:tr h="54675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solidFill>
                            <a:schemeClr val="bg1"/>
                          </a:solidFill>
                          <a:effectLst/>
                          <a:latin typeface="+mn-lt"/>
                        </a:rPr>
                        <a:t>PERFORMANCE INDICATOR</a:t>
                      </a:r>
                      <a:endParaRPr kumimoji="0" lang="en-US" sz="1400" b="1" i="0" u="none" strike="noStrike" cap="none" normalizeH="0" baseline="0" dirty="0" smtClean="0">
                        <a:ln>
                          <a:noFill/>
                        </a:ln>
                        <a:solidFill>
                          <a:schemeClr val="bg1"/>
                        </a:solidFill>
                        <a:effectLst/>
                        <a:latin typeface="+mn-lt"/>
                        <a:ea typeface="MS PGothic" pitchFamily="34" charset="-128"/>
                        <a:cs typeface="Arial" pitchFamily="34" charset="0"/>
                      </a:endParaRPr>
                    </a:p>
                  </a:txBody>
                  <a:tcPr marL="91433" marR="91433" marT="44547" marB="44547"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solidFill>
                            <a:schemeClr val="bg1"/>
                          </a:solidFill>
                          <a:effectLst/>
                          <a:latin typeface="+mn-lt"/>
                        </a:rPr>
                        <a:t>2018/19 ANNUAL TARGET </a:t>
                      </a:r>
                      <a:endParaRPr kumimoji="0" lang="en-US" sz="1400" b="1" i="0" u="none" strike="noStrike" cap="none" normalizeH="0" baseline="0" dirty="0" smtClean="0">
                        <a:ln>
                          <a:noFill/>
                        </a:ln>
                        <a:solidFill>
                          <a:schemeClr val="bg1"/>
                        </a:solidFill>
                        <a:effectLst/>
                        <a:latin typeface="+mn-lt"/>
                        <a:ea typeface="MS PGothic" pitchFamily="34" charset="-128"/>
                        <a:cs typeface="Arial" pitchFamily="34" charset="0"/>
                      </a:endParaRPr>
                    </a:p>
                  </a:txBody>
                  <a:tcPr marL="91433" marR="91433" marT="44547" marB="44547"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smtClean="0">
                          <a:ln>
                            <a:noFill/>
                          </a:ln>
                          <a:solidFill>
                            <a:schemeClr val="bg1"/>
                          </a:solidFill>
                          <a:effectLst/>
                          <a:latin typeface="+mn-lt"/>
                          <a:ea typeface="+mn-ea"/>
                          <a:cs typeface="+mn-cs"/>
                        </a:rPr>
                        <a:t>ACTUAL ACHIEVEMENT AS AT 31 MARCH 2019</a:t>
                      </a:r>
                      <a:endParaRPr kumimoji="0" lang="en-US" sz="1400" b="1" i="0" u="none" strike="noStrike" cap="none" normalizeH="0" baseline="0" dirty="0" smtClean="0">
                        <a:ln>
                          <a:noFill/>
                        </a:ln>
                        <a:solidFill>
                          <a:schemeClr val="bg1"/>
                        </a:solidFill>
                        <a:effectLst/>
                        <a:latin typeface="+mn-lt"/>
                        <a:ea typeface="MS PGothic" pitchFamily="34" charset="-128"/>
                        <a:cs typeface="Arial" pitchFamily="34" charset="0"/>
                      </a:endParaRPr>
                    </a:p>
                  </a:txBody>
                  <a:tcPr marL="91433" marR="91433" marT="44547" marB="44547"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mn-lt"/>
                          <a:ea typeface="MS PGothic" pitchFamily="34" charset="-128"/>
                          <a:cs typeface="Arial" pitchFamily="34" charset="0"/>
                        </a:rPr>
                        <a:t>DEVIATION FROM PLANNED TARGET</a:t>
                      </a:r>
                    </a:p>
                  </a:txBody>
                  <a:tcPr marL="91433" marR="91433" marT="44547" marB="44547" horzOverflow="overflow"/>
                </a:tc>
                <a:extLst>
                  <a:ext uri="{0D108BD9-81ED-4DB2-BD59-A6C34878D82A}">
                    <a16:rowId xmlns="" xmlns:a16="http://schemas.microsoft.com/office/drawing/2014/main" val="10000"/>
                  </a:ext>
                </a:extLst>
              </a:tr>
              <a:tr h="530193">
                <a:tc>
                  <a:txBody>
                    <a:bodyPr/>
                    <a:lstStyle/>
                    <a:p>
                      <a:pPr algn="l"/>
                      <a:r>
                        <a:rPr lang="en-ZA" sz="1400" b="0" i="0" u="none" strike="noStrike" baseline="0" dirty="0" smtClean="0">
                          <a:latin typeface="+mn-lt"/>
                        </a:rPr>
                        <a:t>No. of national days commemorated</a:t>
                      </a:r>
                      <a:endParaRPr lang="en-ZA" sz="1400" dirty="0">
                        <a:latin typeface="+mn-lt"/>
                      </a:endParaRPr>
                    </a:p>
                  </a:txBody>
                  <a:tcPr/>
                </a:tc>
                <a:tc>
                  <a:txBody>
                    <a:bodyPr/>
                    <a:lstStyle/>
                    <a:p>
                      <a:r>
                        <a:rPr lang="en-ZA" sz="1400" dirty="0" smtClean="0">
                          <a:latin typeface="+mn-lt"/>
                        </a:rPr>
                        <a:t>6</a:t>
                      </a:r>
                      <a:endParaRPr lang="en-ZA" sz="14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mn-lt"/>
                        </a:rPr>
                        <a:t>6 national days  were held</a:t>
                      </a:r>
                    </a:p>
                  </a:txBody>
                  <a:tcPr>
                    <a:solidFill>
                      <a:srgbClr val="00CC00"/>
                    </a:solidFill>
                  </a:tcPr>
                </a:tc>
                <a:tc>
                  <a:txBody>
                    <a:bodyPr/>
                    <a:lstStyle/>
                    <a:p>
                      <a:r>
                        <a:rPr lang="en-ZA" sz="1400" b="0" dirty="0" smtClean="0">
                          <a:latin typeface="+mn-lt"/>
                        </a:rPr>
                        <a:t>-</a:t>
                      </a:r>
                      <a:endParaRPr lang="en-ZA" sz="1400" b="0" dirty="0">
                        <a:latin typeface="+mn-lt"/>
                      </a:endParaRPr>
                    </a:p>
                  </a:txBody>
                  <a:tcPr/>
                </a:tc>
                <a:extLst>
                  <a:ext uri="{0D108BD9-81ED-4DB2-BD59-A6C34878D82A}">
                    <a16:rowId xmlns="" xmlns:a16="http://schemas.microsoft.com/office/drawing/2014/main" val="10001"/>
                  </a:ext>
                </a:extLst>
              </a:tr>
              <a:tr h="2713338">
                <a:tc>
                  <a:txBody>
                    <a:bodyPr/>
                    <a:lstStyle/>
                    <a:p>
                      <a:pPr marL="0" algn="l" defTabSz="914400" rtl="0" eaLnBrk="1" latinLnBrk="0" hangingPunct="1"/>
                      <a:r>
                        <a:rPr lang="en-ZA" sz="1400" b="0" i="0" u="none" strike="noStrike" kern="1200" baseline="0" dirty="0" smtClean="0">
                          <a:solidFill>
                            <a:schemeClr val="dk1"/>
                          </a:solidFill>
                          <a:latin typeface="+mn-lt"/>
                          <a:ea typeface="+mn-ea"/>
                          <a:cs typeface="+mn-cs"/>
                        </a:rPr>
                        <a:t>No. of social cohesion projects implemented </a:t>
                      </a:r>
                    </a:p>
                  </a:txBody>
                  <a:tcPr/>
                </a:tc>
                <a:tc>
                  <a:txBody>
                    <a:bodyPr/>
                    <a:lstStyle/>
                    <a:p>
                      <a:pPr marL="0" algn="l" defTabSz="914400" rtl="0" eaLnBrk="1" latinLnBrk="0" hangingPunct="1"/>
                      <a:r>
                        <a:rPr lang="en-ZA" sz="1400" b="0" i="0" u="none" strike="noStrike" kern="1200" baseline="0" dirty="0" smtClean="0">
                          <a:solidFill>
                            <a:schemeClr val="dk1"/>
                          </a:solidFill>
                          <a:latin typeface="+mn-lt"/>
                          <a:ea typeface="+mn-ea"/>
                          <a:cs typeface="+mn-cs"/>
                        </a:rPr>
                        <a:t>12</a:t>
                      </a:r>
                      <a:endParaRPr lang="en-ZA" sz="1400" b="0" i="0" u="none" strike="noStrike" kern="1200" baseline="0" dirty="0">
                        <a:solidFill>
                          <a:schemeClr val="dk1"/>
                        </a:solidFill>
                        <a:latin typeface="+mn-lt"/>
                        <a:ea typeface="+mn-ea"/>
                        <a:cs typeface="+mn-cs"/>
                      </a:endParaRPr>
                    </a:p>
                  </a:txBody>
                  <a:tcPr/>
                </a:tc>
                <a:tc>
                  <a:txBody>
                    <a:bodyPr/>
                    <a:lstStyle/>
                    <a:p>
                      <a:pPr marL="0" algn="l" defTabSz="914400" rtl="0" eaLnBrk="1" latinLnBrk="0" hangingPunct="1"/>
                      <a:r>
                        <a:rPr lang="en-ZA" sz="1400" b="0" i="0" u="none" strike="noStrike" kern="1200" baseline="0" dirty="0" smtClean="0">
                          <a:solidFill>
                            <a:schemeClr val="dk1"/>
                          </a:solidFill>
                          <a:latin typeface="+mn-lt"/>
                          <a:ea typeface="+mn-ea"/>
                          <a:cs typeface="+mn-cs"/>
                        </a:rPr>
                        <a:t>17 social cohesion projects were implemented 	</a:t>
                      </a:r>
                    </a:p>
                  </a:txBody>
                  <a:tcPr>
                    <a:solidFill>
                      <a:srgbClr val="00CC00"/>
                    </a:solidFill>
                  </a:tcPr>
                </a:tc>
                <a:tc>
                  <a:txBody>
                    <a:bodyPr/>
                    <a:lstStyle/>
                    <a:p>
                      <a:r>
                        <a:rPr lang="en-ZA" sz="1400" b="0" dirty="0" smtClean="0">
                          <a:solidFill>
                            <a:schemeClr val="tx1"/>
                          </a:solidFill>
                          <a:latin typeface="+mn-lt"/>
                        </a:rPr>
                        <a:t>+5. </a:t>
                      </a:r>
                      <a:r>
                        <a:rPr lang="en-US" sz="1400" b="0" dirty="0" smtClean="0">
                          <a:solidFill>
                            <a:schemeClr val="tx1"/>
                          </a:solidFill>
                          <a:latin typeface="+mn-lt"/>
                        </a:rPr>
                        <a:t>It must be noted that Social Cohesion Advocates platforms are created by the Department, in which case, the Department can then predict on the quantum to create and support. However, Social Cohesion Advocates also lodge requests for assistance intermittently and given availability of resources, they almost always receive assistance. Hence, the over-achievement.</a:t>
                      </a:r>
                    </a:p>
                  </a:txBody>
                  <a:tcPr/>
                </a:tc>
                <a:extLst>
                  <a:ext uri="{0D108BD9-81ED-4DB2-BD59-A6C34878D82A}">
                    <a16:rowId xmlns="" xmlns:a16="http://schemas.microsoft.com/office/drawing/2014/main" val="757796146"/>
                  </a:ext>
                </a:extLst>
              </a:tr>
              <a:tr h="530193">
                <a:tc>
                  <a:txBody>
                    <a:bodyPr/>
                    <a:lstStyle/>
                    <a:p>
                      <a:r>
                        <a:rPr lang="en-ZA" sz="1400" dirty="0" smtClean="0">
                          <a:latin typeface="+mn-lt"/>
                        </a:rPr>
                        <a:t>No. of target-group programmes supported</a:t>
                      </a:r>
                      <a:endParaRPr lang="en-ZA" sz="1400" dirty="0">
                        <a:latin typeface="+mn-lt"/>
                      </a:endParaRPr>
                    </a:p>
                  </a:txBody>
                  <a:tcPr/>
                </a:tc>
                <a:tc>
                  <a:txBody>
                    <a:bodyPr/>
                    <a:lstStyle/>
                    <a:p>
                      <a:r>
                        <a:rPr lang="en-ZA" sz="1400" dirty="0" smtClean="0">
                          <a:latin typeface="+mn-lt"/>
                        </a:rPr>
                        <a:t>3</a:t>
                      </a:r>
                      <a:endParaRPr lang="en-ZA" sz="1400" dirty="0">
                        <a:latin typeface="+mn-lt"/>
                      </a:endParaRPr>
                    </a:p>
                  </a:txBody>
                  <a:tcPr/>
                </a:tc>
                <a:tc>
                  <a:txBody>
                    <a:bodyPr/>
                    <a:lstStyle/>
                    <a:p>
                      <a:r>
                        <a:rPr lang="en-ZA" sz="1400" dirty="0" smtClean="0">
                          <a:latin typeface="+mn-lt"/>
                        </a:rPr>
                        <a:t>3 target-group programmes were supported </a:t>
                      </a:r>
                      <a:endParaRPr lang="en-ZA" sz="1400" dirty="0">
                        <a:latin typeface="+mn-lt"/>
                      </a:endParaRPr>
                    </a:p>
                  </a:txBody>
                  <a:tcPr>
                    <a:solidFill>
                      <a:srgbClr val="00CC00"/>
                    </a:solidFill>
                  </a:tcPr>
                </a:tc>
                <a:tc>
                  <a:txBody>
                    <a:bodyPr/>
                    <a:lstStyle/>
                    <a:p>
                      <a:r>
                        <a:rPr lang="en-ZA" sz="1400" b="0" dirty="0" smtClean="0">
                          <a:latin typeface="+mn-lt"/>
                        </a:rPr>
                        <a:t>-</a:t>
                      </a:r>
                    </a:p>
                  </a:txBody>
                  <a:tcPr/>
                </a:tc>
                <a:extLst>
                  <a:ext uri="{0D108BD9-81ED-4DB2-BD59-A6C34878D82A}">
                    <a16:rowId xmlns="" xmlns:a16="http://schemas.microsoft.com/office/drawing/2014/main" val="10003"/>
                  </a:ext>
                </a:extLst>
              </a:tr>
            </a:tbl>
          </a:graphicData>
        </a:graphic>
      </p:graphicFrame>
      <p:sp>
        <p:nvSpPr>
          <p:cNvPr id="4" name="Slide Number Placeholder 3"/>
          <p:cNvSpPr>
            <a:spLocks noGrp="1"/>
          </p:cNvSpPr>
          <p:nvPr>
            <p:ph type="sldNum" sz="quarter" idx="4"/>
          </p:nvPr>
        </p:nvSpPr>
        <p:spPr>
          <a:xfrm>
            <a:off x="8316416" y="6144145"/>
            <a:ext cx="535556" cy="288032"/>
          </a:xfrm>
        </p:spPr>
        <p:txBody>
          <a:bodyPr/>
          <a:lstStyle/>
          <a:p>
            <a:r>
              <a:rPr lang="en-ZA" sz="1100" b="1" dirty="0" smtClean="0">
                <a:solidFill>
                  <a:schemeClr val="tx1"/>
                </a:solidFill>
              </a:rPr>
              <a:t>17.</a:t>
            </a:r>
          </a:p>
        </p:txBody>
      </p:sp>
    </p:spTree>
    <p:extLst>
      <p:ext uri="{BB962C8B-B14F-4D97-AF65-F5344CB8AC3E}">
        <p14:creationId xmlns:p14="http://schemas.microsoft.com/office/powerpoint/2010/main" xmlns="" val="276785723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8856983" cy="710952"/>
          </a:xfrm>
        </p:spPr>
        <p:txBody>
          <a:bodyPr>
            <a:noAutofit/>
          </a:bodyPr>
          <a:lstStyle/>
          <a:p>
            <a:pPr algn="ctr"/>
            <a:r>
              <a:rPr lang="en-US" dirty="0" smtClean="0">
                <a:latin typeface="+mj-lt"/>
                <a:ea typeface="MS PGothic" pitchFamily="34" charset="-128"/>
                <a:cs typeface="Arial" pitchFamily="34" charset="0"/>
              </a:rPr>
              <a:t>ARTS AND CULTURE PROMOTION AND DEVELOPMENT</a:t>
            </a:r>
            <a:endParaRPr lang="en-ZA" dirty="0">
              <a:latin typeface="+mj-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072384549"/>
              </p:ext>
            </p:extLst>
          </p:nvPr>
        </p:nvGraphicFramePr>
        <p:xfrm>
          <a:off x="179512" y="1556793"/>
          <a:ext cx="8784976" cy="4376564"/>
        </p:xfrm>
        <a:graphic>
          <a:graphicData uri="http://schemas.openxmlformats.org/drawingml/2006/table">
            <a:tbl>
              <a:tblPr firstRow="1" bandRow="1">
                <a:tableStyleId>{5C22544A-7EE6-4342-B048-85BDC9FD1C3A}</a:tableStyleId>
              </a:tblPr>
              <a:tblGrid>
                <a:gridCol w="2549769">
                  <a:extLst>
                    <a:ext uri="{9D8B030D-6E8A-4147-A177-3AD203B41FA5}">
                      <a16:colId xmlns="" xmlns:a16="http://schemas.microsoft.com/office/drawing/2014/main" val="20000"/>
                    </a:ext>
                  </a:extLst>
                </a:gridCol>
                <a:gridCol w="1338663">
                  <a:extLst>
                    <a:ext uri="{9D8B030D-6E8A-4147-A177-3AD203B41FA5}">
                      <a16:colId xmlns="" xmlns:a16="http://schemas.microsoft.com/office/drawing/2014/main" val="20001"/>
                    </a:ext>
                  </a:extLst>
                </a:gridCol>
                <a:gridCol w="2664296">
                  <a:extLst>
                    <a:ext uri="{9D8B030D-6E8A-4147-A177-3AD203B41FA5}">
                      <a16:colId xmlns="" xmlns:a16="http://schemas.microsoft.com/office/drawing/2014/main" val="20002"/>
                    </a:ext>
                  </a:extLst>
                </a:gridCol>
                <a:gridCol w="2232248">
                  <a:extLst>
                    <a:ext uri="{9D8B030D-6E8A-4147-A177-3AD203B41FA5}">
                      <a16:colId xmlns="" xmlns:a16="http://schemas.microsoft.com/office/drawing/2014/main" val="20003"/>
                    </a:ext>
                  </a:extLst>
                </a:gridCol>
              </a:tblGrid>
              <a:tr h="69427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solidFill>
                            <a:schemeClr val="bg1"/>
                          </a:solidFill>
                          <a:effectLst/>
                          <a:latin typeface="+mn-lt"/>
                        </a:rPr>
                        <a:t>PERFORMANCE INDICATOR</a:t>
                      </a:r>
                      <a:endParaRPr kumimoji="0" lang="en-US" sz="1400" b="1" i="0" u="none" strike="noStrike" cap="none" normalizeH="0" baseline="0" dirty="0" smtClean="0">
                        <a:ln>
                          <a:noFill/>
                        </a:ln>
                        <a:solidFill>
                          <a:schemeClr val="bg1"/>
                        </a:solidFill>
                        <a:effectLst/>
                        <a:latin typeface="+mn-lt"/>
                        <a:ea typeface="MS PGothic" pitchFamily="34" charset="-128"/>
                        <a:cs typeface="Arial" pitchFamily="34" charset="0"/>
                      </a:endParaRPr>
                    </a:p>
                  </a:txBody>
                  <a:tcPr marL="91433" marR="91433" marT="44547" marB="44547"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solidFill>
                            <a:schemeClr val="bg1"/>
                          </a:solidFill>
                          <a:effectLst/>
                          <a:latin typeface="+mn-lt"/>
                        </a:rPr>
                        <a:t>2018/19 ANNUAL TARGET </a:t>
                      </a:r>
                      <a:endParaRPr kumimoji="0" lang="en-US" sz="1400" b="1" i="0" u="none" strike="noStrike" cap="none" normalizeH="0" baseline="0" dirty="0" smtClean="0">
                        <a:ln>
                          <a:noFill/>
                        </a:ln>
                        <a:solidFill>
                          <a:schemeClr val="bg1"/>
                        </a:solidFill>
                        <a:effectLst/>
                        <a:latin typeface="+mn-lt"/>
                        <a:ea typeface="MS PGothic" pitchFamily="34" charset="-128"/>
                        <a:cs typeface="Arial" pitchFamily="34" charset="0"/>
                      </a:endParaRPr>
                    </a:p>
                  </a:txBody>
                  <a:tcPr marL="91433" marR="91433" marT="44547" marB="44547"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smtClean="0">
                          <a:ln>
                            <a:noFill/>
                          </a:ln>
                          <a:solidFill>
                            <a:schemeClr val="bg1"/>
                          </a:solidFill>
                          <a:effectLst/>
                          <a:latin typeface="+mn-lt"/>
                          <a:ea typeface="+mn-ea"/>
                          <a:cs typeface="+mn-cs"/>
                        </a:rPr>
                        <a:t>ACTUAL ACHIEVEMENT AS AT</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smtClean="0">
                          <a:ln>
                            <a:noFill/>
                          </a:ln>
                          <a:solidFill>
                            <a:schemeClr val="bg1"/>
                          </a:solidFill>
                          <a:effectLst/>
                          <a:latin typeface="+mn-lt"/>
                          <a:ea typeface="+mn-ea"/>
                          <a:cs typeface="+mn-cs"/>
                        </a:rPr>
                        <a:t> 31 MARCH 2019</a:t>
                      </a:r>
                      <a:endParaRPr kumimoji="0" lang="en-US" sz="1400" b="1" i="0" u="none" strike="noStrike" cap="none" normalizeH="0" baseline="0" dirty="0" smtClean="0">
                        <a:ln>
                          <a:noFill/>
                        </a:ln>
                        <a:solidFill>
                          <a:schemeClr val="bg1"/>
                        </a:solidFill>
                        <a:effectLst/>
                        <a:latin typeface="+mn-lt"/>
                        <a:ea typeface="MS PGothic" pitchFamily="34" charset="-128"/>
                        <a:cs typeface="Arial" pitchFamily="34" charset="0"/>
                      </a:endParaRPr>
                    </a:p>
                  </a:txBody>
                  <a:tcPr marL="91433" marR="91433" marT="44547" marB="44547"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mn-lt"/>
                          <a:ea typeface="MS PGothic" pitchFamily="34" charset="-128"/>
                          <a:cs typeface="Arial" pitchFamily="34" charset="0"/>
                        </a:rPr>
                        <a:t>DEVIATION FROM PLANNED TARGET</a:t>
                      </a:r>
                    </a:p>
                  </a:txBody>
                  <a:tcPr marL="91433" marR="91433" marT="44547" marB="44547" horzOverflow="overflow"/>
                </a:tc>
                <a:extLst>
                  <a:ext uri="{0D108BD9-81ED-4DB2-BD59-A6C34878D82A}">
                    <a16:rowId xmlns="" xmlns:a16="http://schemas.microsoft.com/office/drawing/2014/main" val="10000"/>
                  </a:ext>
                </a:extLst>
              </a:tr>
              <a:tr h="551038">
                <a:tc>
                  <a:txBody>
                    <a:bodyPr/>
                    <a:lstStyle/>
                    <a:p>
                      <a:pPr algn="l">
                        <a:lnSpc>
                          <a:spcPct val="100000"/>
                        </a:lnSpc>
                      </a:pPr>
                      <a:r>
                        <a:rPr lang="en-ZA" sz="1250" b="0" i="0" u="none" strike="noStrike" baseline="0" dirty="0" smtClean="0">
                          <a:latin typeface="+mn-lt"/>
                        </a:rPr>
                        <a:t>No. of professional artists' projects supported</a:t>
                      </a:r>
                      <a:endParaRPr lang="en-ZA" sz="1250" dirty="0">
                        <a:latin typeface="+mn-lt"/>
                      </a:endParaRPr>
                    </a:p>
                  </a:txBody>
                  <a:tcPr/>
                </a:tc>
                <a:tc>
                  <a:txBody>
                    <a:bodyPr/>
                    <a:lstStyle/>
                    <a:p>
                      <a:pPr>
                        <a:lnSpc>
                          <a:spcPct val="100000"/>
                        </a:lnSpc>
                      </a:pPr>
                      <a:r>
                        <a:rPr lang="en-ZA" sz="1250" dirty="0" smtClean="0">
                          <a:latin typeface="+mn-lt"/>
                        </a:rPr>
                        <a:t>6</a:t>
                      </a:r>
                      <a:endParaRPr lang="en-ZA" sz="125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50" b="0" i="0" u="none" strike="noStrike" kern="1200" cap="none" spc="0" normalizeH="0" baseline="0" noProof="0" dirty="0" smtClean="0">
                          <a:ln>
                            <a:noFill/>
                          </a:ln>
                          <a:solidFill>
                            <a:prstClr val="black"/>
                          </a:solidFill>
                          <a:effectLst/>
                          <a:uLnTx/>
                          <a:uFillTx/>
                          <a:latin typeface="+mn-lt"/>
                        </a:rPr>
                        <a:t>6 professional artist's projects  were supported financially</a:t>
                      </a:r>
                    </a:p>
                  </a:txBody>
                  <a:tcPr>
                    <a:solidFill>
                      <a:srgbClr val="00CC00"/>
                    </a:solidFill>
                  </a:tcPr>
                </a:tc>
                <a:tc>
                  <a:txBody>
                    <a:bodyPr/>
                    <a:lstStyle/>
                    <a:p>
                      <a:pPr>
                        <a:lnSpc>
                          <a:spcPct val="100000"/>
                        </a:lnSpc>
                      </a:pPr>
                      <a:r>
                        <a:rPr lang="en-ZA" sz="1250" b="0" dirty="0" smtClean="0">
                          <a:latin typeface="+mn-lt"/>
                        </a:rPr>
                        <a:t>-</a:t>
                      </a:r>
                      <a:endParaRPr lang="en-ZA" sz="1250" b="0" dirty="0">
                        <a:latin typeface="+mn-lt"/>
                      </a:endParaRPr>
                    </a:p>
                  </a:txBody>
                  <a:tcPr/>
                </a:tc>
                <a:extLst>
                  <a:ext uri="{0D108BD9-81ED-4DB2-BD59-A6C34878D82A}">
                    <a16:rowId xmlns="" xmlns:a16="http://schemas.microsoft.com/office/drawing/2014/main" val="10001"/>
                  </a:ext>
                </a:extLst>
              </a:tr>
              <a:tr h="696511">
                <a:tc>
                  <a:txBody>
                    <a:bodyPr/>
                    <a:lstStyle/>
                    <a:p>
                      <a:pPr>
                        <a:lnSpc>
                          <a:spcPct val="100000"/>
                        </a:lnSpc>
                      </a:pPr>
                      <a:r>
                        <a:rPr lang="en-ZA" sz="1250" dirty="0" smtClean="0">
                          <a:latin typeface="+mn-lt"/>
                        </a:rPr>
                        <a:t>No. of cultural and creative sector projects supported through MGE work streams</a:t>
                      </a:r>
                      <a:endParaRPr lang="en-ZA" sz="1250" dirty="0">
                        <a:latin typeface="+mn-lt"/>
                      </a:endParaRPr>
                    </a:p>
                  </a:txBody>
                  <a:tcPr/>
                </a:tc>
                <a:tc>
                  <a:txBody>
                    <a:bodyPr/>
                    <a:lstStyle/>
                    <a:p>
                      <a:pPr>
                        <a:lnSpc>
                          <a:spcPct val="100000"/>
                        </a:lnSpc>
                      </a:pPr>
                      <a:r>
                        <a:rPr lang="en-ZA" sz="1250" dirty="0" smtClean="0">
                          <a:latin typeface="+mn-lt"/>
                        </a:rPr>
                        <a:t>30</a:t>
                      </a:r>
                      <a:endParaRPr lang="en-ZA" sz="1250" dirty="0">
                        <a:latin typeface="+mn-lt"/>
                      </a:endParaRPr>
                    </a:p>
                  </a:txBody>
                  <a:tcPr/>
                </a:tc>
                <a:tc>
                  <a:txBody>
                    <a:bodyPr/>
                    <a:lstStyle/>
                    <a:p>
                      <a:pPr>
                        <a:lnSpc>
                          <a:spcPct val="100000"/>
                        </a:lnSpc>
                      </a:pPr>
                      <a:r>
                        <a:rPr lang="en-ZA" sz="1250" dirty="0" smtClean="0">
                          <a:latin typeface="+mn-lt"/>
                        </a:rPr>
                        <a:t>32 cultural and creative sector projects supported through MGE work streams</a:t>
                      </a:r>
                      <a:endParaRPr lang="en-ZA" sz="1250" dirty="0">
                        <a:latin typeface="+mn-lt"/>
                      </a:endParaRPr>
                    </a:p>
                  </a:txBody>
                  <a:tcPr>
                    <a:solidFill>
                      <a:srgbClr val="00CC00"/>
                    </a:solidFill>
                  </a:tcPr>
                </a:tc>
                <a:tc>
                  <a:txBody>
                    <a:bodyPr/>
                    <a:lstStyle/>
                    <a:p>
                      <a:pPr>
                        <a:lnSpc>
                          <a:spcPct val="100000"/>
                        </a:lnSpc>
                      </a:pPr>
                      <a:r>
                        <a:rPr lang="en-ZA" sz="1250" b="0" dirty="0" smtClean="0">
                          <a:solidFill>
                            <a:schemeClr val="tx1"/>
                          </a:solidFill>
                          <a:latin typeface="+mn-lt"/>
                        </a:rPr>
                        <a:t>+2. </a:t>
                      </a:r>
                      <a:r>
                        <a:rPr lang="en-US" sz="1250" b="0" dirty="0" smtClean="0">
                          <a:solidFill>
                            <a:schemeClr val="tx1"/>
                          </a:solidFill>
                          <a:latin typeface="+mn-lt"/>
                        </a:rPr>
                        <a:t> More deserving projects were adjudicated and funded during the reporting period</a:t>
                      </a:r>
                    </a:p>
                  </a:txBody>
                  <a:tcPr/>
                </a:tc>
                <a:extLst>
                  <a:ext uri="{0D108BD9-81ED-4DB2-BD59-A6C34878D82A}">
                    <a16:rowId xmlns="" xmlns:a16="http://schemas.microsoft.com/office/drawing/2014/main" val="10002"/>
                  </a:ext>
                </a:extLst>
              </a:tr>
              <a:tr h="812596">
                <a:tc rowSpan="4">
                  <a:txBody>
                    <a:bodyPr/>
                    <a:lstStyle/>
                    <a:p>
                      <a:pPr>
                        <a:lnSpc>
                          <a:spcPct val="100000"/>
                        </a:lnSpc>
                      </a:pPr>
                      <a:r>
                        <a:rPr lang="en-ZA" sz="1250" dirty="0" smtClean="0">
                          <a:latin typeface="+mn-lt"/>
                        </a:rPr>
                        <a:t>No. of domains in which terminologies are developed</a:t>
                      </a:r>
                      <a:endParaRPr lang="en-ZA" sz="1250" dirty="0">
                        <a:latin typeface="+mn-lt"/>
                      </a:endParaRPr>
                    </a:p>
                  </a:txBody>
                  <a:tcPr/>
                </a:tc>
                <a:tc rowSpan="4">
                  <a:txBody>
                    <a:bodyPr/>
                    <a:lstStyle/>
                    <a:p>
                      <a:pPr>
                        <a:lnSpc>
                          <a:spcPct val="100000"/>
                        </a:lnSpc>
                      </a:pPr>
                      <a:r>
                        <a:rPr lang="en-ZA" sz="1250" dirty="0" smtClean="0">
                          <a:latin typeface="+mn-lt"/>
                        </a:rPr>
                        <a:t>4</a:t>
                      </a:r>
                      <a:endParaRPr lang="en-ZA" sz="1250" dirty="0">
                        <a:latin typeface="+mn-lt"/>
                      </a:endParaRPr>
                    </a:p>
                  </a:txBody>
                  <a:tcPr/>
                </a:tc>
                <a:tc>
                  <a:txBody>
                    <a:bodyPr/>
                    <a:lstStyle/>
                    <a:p>
                      <a:pPr>
                        <a:lnSpc>
                          <a:spcPct val="100000"/>
                        </a:lnSpc>
                        <a:spcAft>
                          <a:spcPts val="0"/>
                        </a:spcAft>
                      </a:pPr>
                      <a:r>
                        <a:rPr lang="en-GB" sz="1250" dirty="0">
                          <a:effectLst/>
                          <a:latin typeface="+mn-lt"/>
                          <a:ea typeface="Times New Roman"/>
                        </a:rPr>
                        <a:t>Terminologies were developed in 4 domains as follows:</a:t>
                      </a:r>
                    </a:p>
                    <a:p>
                      <a:pPr marL="342900" marR="0" lvl="0" indent="-342900" algn="l" defTabSz="914400" rtl="0" eaLnBrk="1" fontAlgn="auto" latinLnBrk="0" hangingPunct="1">
                        <a:lnSpc>
                          <a:spcPct val="100000"/>
                        </a:lnSpc>
                        <a:spcBef>
                          <a:spcPts val="0"/>
                        </a:spcBef>
                        <a:spcAft>
                          <a:spcPts val="0"/>
                        </a:spcAft>
                        <a:buClr>
                          <a:srgbClr val="000000"/>
                        </a:buClr>
                        <a:buSzTx/>
                        <a:buFont typeface="Symbol"/>
                        <a:buChar char=""/>
                        <a:tabLst/>
                        <a:defRPr/>
                      </a:pPr>
                      <a:r>
                        <a:rPr lang="en-GB" sz="1250" dirty="0">
                          <a:solidFill>
                            <a:srgbClr val="000000"/>
                          </a:solidFill>
                          <a:effectLst/>
                          <a:latin typeface="+mn-lt"/>
                          <a:ea typeface="Calibri"/>
                        </a:rPr>
                        <a:t>400 Road Safety terminologies were </a:t>
                      </a:r>
                      <a:r>
                        <a:rPr lang="en-GB" sz="1250" dirty="0" smtClean="0">
                          <a:solidFill>
                            <a:srgbClr val="000000"/>
                          </a:solidFill>
                          <a:effectLst/>
                          <a:latin typeface="+mn-lt"/>
                          <a:ea typeface="Calibri"/>
                        </a:rPr>
                        <a:t>developed</a:t>
                      </a:r>
                    </a:p>
                  </a:txBody>
                  <a:tcPr marL="68580" marR="68580" marT="0" marB="0">
                    <a:solidFill>
                      <a:srgbClr val="00CC00"/>
                    </a:solidFill>
                  </a:tcPr>
                </a:tc>
                <a:tc rowSpan="4">
                  <a:txBody>
                    <a:bodyPr/>
                    <a:lstStyle/>
                    <a:p>
                      <a:pPr>
                        <a:lnSpc>
                          <a:spcPct val="100000"/>
                        </a:lnSpc>
                      </a:pPr>
                      <a:r>
                        <a:rPr lang="en-ZA" sz="1250" b="0" dirty="0" smtClean="0">
                          <a:latin typeface="+mn-lt"/>
                        </a:rPr>
                        <a:t>-</a:t>
                      </a:r>
                    </a:p>
                  </a:txBody>
                  <a:tcPr/>
                </a:tc>
                <a:extLst>
                  <a:ext uri="{0D108BD9-81ED-4DB2-BD59-A6C34878D82A}">
                    <a16:rowId xmlns="" xmlns:a16="http://schemas.microsoft.com/office/drawing/2014/main" val="10003"/>
                  </a:ext>
                </a:extLst>
              </a:tr>
              <a:tr h="406298">
                <a:tc vMerge="1">
                  <a:txBody>
                    <a:bodyPr/>
                    <a:lstStyle/>
                    <a:p>
                      <a:endParaRPr lang="en-GB"/>
                    </a:p>
                  </a:txBody>
                  <a:tcPr/>
                </a:tc>
                <a:tc vMerge="1">
                  <a:txBody>
                    <a:bodyPr/>
                    <a:lstStyle/>
                    <a:p>
                      <a:endParaRPr lang="en-GB"/>
                    </a:p>
                  </a:txBody>
                  <a:tcPr/>
                </a:tc>
                <a:tc>
                  <a:txBody>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Symbol"/>
                        <a:buChar char=""/>
                        <a:tabLst/>
                        <a:defRPr/>
                      </a:pPr>
                      <a:r>
                        <a:rPr lang="en-GB" sz="1250" dirty="0" smtClean="0">
                          <a:effectLst/>
                          <a:latin typeface="+mn-lt"/>
                          <a:ea typeface="Times New Roman"/>
                        </a:rPr>
                        <a:t>400 Pharmaceutical terminologies were developed</a:t>
                      </a:r>
                    </a:p>
                  </a:txBody>
                  <a:tcPr marL="68580" marR="68580" marT="0" marB="0">
                    <a:solidFill>
                      <a:srgbClr val="00CC00"/>
                    </a:solidFill>
                  </a:tcPr>
                </a:tc>
                <a:tc vMerge="1">
                  <a:txBody>
                    <a:bodyPr/>
                    <a:lstStyle/>
                    <a:p>
                      <a:endParaRPr lang="en-GB"/>
                    </a:p>
                  </a:txBody>
                  <a:tcPr/>
                </a:tc>
                <a:extLst>
                  <a:ext uri="{0D108BD9-81ED-4DB2-BD59-A6C34878D82A}">
                    <a16:rowId xmlns="" xmlns:a16="http://schemas.microsoft.com/office/drawing/2014/main" val="10004"/>
                  </a:ext>
                </a:extLst>
              </a:tr>
              <a:tr h="406298">
                <a:tc vMerge="1">
                  <a:txBody>
                    <a:bodyPr/>
                    <a:lstStyle/>
                    <a:p>
                      <a:endParaRPr lang="en-GB"/>
                    </a:p>
                  </a:txBody>
                  <a:tcPr/>
                </a:tc>
                <a:tc vMerge="1">
                  <a:txBody>
                    <a:bodyPr/>
                    <a:lstStyle/>
                    <a:p>
                      <a:endParaRPr lang="en-GB"/>
                    </a:p>
                  </a:txBody>
                  <a:tcPr/>
                </a:tc>
                <a:tc>
                  <a:txBody>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Symbol"/>
                        <a:buChar char=""/>
                        <a:tabLst/>
                        <a:defRPr/>
                      </a:pPr>
                      <a:r>
                        <a:rPr lang="en-GB" sz="1250" dirty="0" smtClean="0">
                          <a:effectLst/>
                          <a:latin typeface="+mn-lt"/>
                          <a:ea typeface="Times New Roman"/>
                        </a:rPr>
                        <a:t>400 Engineering and Construction terminologies were developed</a:t>
                      </a:r>
                    </a:p>
                  </a:txBody>
                  <a:tcPr marL="68580" marR="68580" marT="0" marB="0">
                    <a:solidFill>
                      <a:srgbClr val="00CC00"/>
                    </a:solidFill>
                  </a:tcPr>
                </a:tc>
                <a:tc vMerge="1">
                  <a:txBody>
                    <a:bodyPr/>
                    <a:lstStyle/>
                    <a:p>
                      <a:endParaRPr lang="en-GB"/>
                    </a:p>
                  </a:txBody>
                  <a:tcPr/>
                </a:tc>
                <a:extLst>
                  <a:ext uri="{0D108BD9-81ED-4DB2-BD59-A6C34878D82A}">
                    <a16:rowId xmlns="" xmlns:a16="http://schemas.microsoft.com/office/drawing/2014/main" val="10005"/>
                  </a:ext>
                </a:extLst>
              </a:tr>
              <a:tr h="609447">
                <a:tc vMerge="1">
                  <a:txBody>
                    <a:bodyPr/>
                    <a:lstStyle/>
                    <a:p>
                      <a:endParaRPr lang="en-GB"/>
                    </a:p>
                  </a:txBody>
                  <a:tcPr/>
                </a:tc>
                <a:tc vMerge="1">
                  <a:txBody>
                    <a:bodyPr/>
                    <a:lstStyle/>
                    <a:p>
                      <a:endParaRPr lang="en-GB"/>
                    </a:p>
                  </a:txBody>
                  <a:tcPr/>
                </a:tc>
                <a:tc>
                  <a:txBody>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Symbol"/>
                        <a:buChar char=""/>
                        <a:tabLst/>
                        <a:defRPr/>
                      </a:pPr>
                      <a:r>
                        <a:rPr lang="en-ZA" sz="1250" dirty="0" smtClean="0">
                          <a:effectLst/>
                          <a:latin typeface="+mn-lt"/>
                          <a:ea typeface="Times New Roman"/>
                        </a:rPr>
                        <a:t>400 Indigenous Plants and Animals terminologies were developed</a:t>
                      </a:r>
                    </a:p>
                  </a:txBody>
                  <a:tcPr marL="68580" marR="68580" marT="0" marB="0">
                    <a:solidFill>
                      <a:srgbClr val="00CC00"/>
                    </a:solidFill>
                  </a:tcPr>
                </a:tc>
                <a:tc vMerge="1">
                  <a:txBody>
                    <a:bodyPr/>
                    <a:lstStyle/>
                    <a:p>
                      <a:endParaRPr lang="en-GB"/>
                    </a:p>
                  </a:txBody>
                  <a:tcPr/>
                </a:tc>
                <a:extLst>
                  <a:ext uri="{0D108BD9-81ED-4DB2-BD59-A6C34878D82A}">
                    <a16:rowId xmlns="" xmlns:a16="http://schemas.microsoft.com/office/drawing/2014/main" val="10006"/>
                  </a:ext>
                </a:extLst>
              </a:tr>
            </a:tbl>
          </a:graphicData>
        </a:graphic>
      </p:graphicFrame>
      <p:sp>
        <p:nvSpPr>
          <p:cNvPr id="4" name="Slide Number Placeholder 3"/>
          <p:cNvSpPr>
            <a:spLocks noGrp="1"/>
          </p:cNvSpPr>
          <p:nvPr>
            <p:ph type="sldNum" sz="quarter" idx="4"/>
          </p:nvPr>
        </p:nvSpPr>
        <p:spPr>
          <a:xfrm>
            <a:off x="8316416" y="6144145"/>
            <a:ext cx="535556" cy="288032"/>
          </a:xfrm>
        </p:spPr>
        <p:txBody>
          <a:bodyPr/>
          <a:lstStyle/>
          <a:p>
            <a:r>
              <a:rPr lang="en-ZA" sz="1100" b="1" dirty="0" smtClean="0">
                <a:solidFill>
                  <a:prstClr val="black"/>
                </a:solidFill>
              </a:rPr>
              <a:t>18.</a:t>
            </a:r>
          </a:p>
        </p:txBody>
      </p:sp>
    </p:spTree>
    <p:extLst>
      <p:ext uri="{BB962C8B-B14F-4D97-AF65-F5344CB8AC3E}">
        <p14:creationId xmlns:p14="http://schemas.microsoft.com/office/powerpoint/2010/main" xmlns="" val="132023715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8856983" cy="710952"/>
          </a:xfrm>
        </p:spPr>
        <p:txBody>
          <a:bodyPr>
            <a:noAutofit/>
          </a:bodyPr>
          <a:lstStyle/>
          <a:p>
            <a:pPr algn="ctr"/>
            <a:r>
              <a:rPr lang="en-US" dirty="0" smtClean="0">
                <a:latin typeface="+mj-lt"/>
                <a:ea typeface="MS PGothic" pitchFamily="34" charset="-128"/>
                <a:cs typeface="Arial" pitchFamily="34" charset="0"/>
              </a:rPr>
              <a:t>ARTS AND CULTURE PROMOTION AND DEVELOPMENT</a:t>
            </a:r>
            <a:endParaRPr lang="en-ZA" dirty="0">
              <a:latin typeface="+mj-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809955669"/>
              </p:ext>
            </p:extLst>
          </p:nvPr>
        </p:nvGraphicFramePr>
        <p:xfrm>
          <a:off x="179512" y="1556792"/>
          <a:ext cx="8784976" cy="4176463"/>
        </p:xfrm>
        <a:graphic>
          <a:graphicData uri="http://schemas.openxmlformats.org/drawingml/2006/table">
            <a:tbl>
              <a:tblPr firstRow="1" bandRow="1">
                <a:tableStyleId>{5C22544A-7EE6-4342-B048-85BDC9FD1C3A}</a:tableStyleId>
              </a:tblPr>
              <a:tblGrid>
                <a:gridCol w="2549769">
                  <a:extLst>
                    <a:ext uri="{9D8B030D-6E8A-4147-A177-3AD203B41FA5}">
                      <a16:colId xmlns="" xmlns:a16="http://schemas.microsoft.com/office/drawing/2014/main" val="20000"/>
                    </a:ext>
                  </a:extLst>
                </a:gridCol>
                <a:gridCol w="1914727">
                  <a:extLst>
                    <a:ext uri="{9D8B030D-6E8A-4147-A177-3AD203B41FA5}">
                      <a16:colId xmlns="" xmlns:a16="http://schemas.microsoft.com/office/drawing/2014/main" val="20001"/>
                    </a:ext>
                  </a:extLst>
                </a:gridCol>
                <a:gridCol w="2232248">
                  <a:extLst>
                    <a:ext uri="{9D8B030D-6E8A-4147-A177-3AD203B41FA5}">
                      <a16:colId xmlns="" xmlns:a16="http://schemas.microsoft.com/office/drawing/2014/main" val="20002"/>
                    </a:ext>
                  </a:extLst>
                </a:gridCol>
                <a:gridCol w="2088232">
                  <a:extLst>
                    <a:ext uri="{9D8B030D-6E8A-4147-A177-3AD203B41FA5}">
                      <a16:colId xmlns="" xmlns:a16="http://schemas.microsoft.com/office/drawing/2014/main" val="20003"/>
                    </a:ext>
                  </a:extLst>
                </a:gridCol>
              </a:tblGrid>
              <a:tr h="56577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solidFill>
                            <a:schemeClr val="bg1"/>
                          </a:solidFill>
                          <a:effectLst/>
                          <a:latin typeface="+mn-lt"/>
                        </a:rPr>
                        <a:t>PERFORMANCE INDICATOR</a:t>
                      </a:r>
                      <a:endParaRPr kumimoji="0" lang="en-US" sz="1400" b="1" i="0" u="none" strike="noStrike" cap="none" normalizeH="0" baseline="0" dirty="0" smtClean="0">
                        <a:ln>
                          <a:noFill/>
                        </a:ln>
                        <a:solidFill>
                          <a:schemeClr val="bg1"/>
                        </a:solidFill>
                        <a:effectLst/>
                        <a:latin typeface="+mn-lt"/>
                        <a:ea typeface="MS PGothic" pitchFamily="34" charset="-128"/>
                        <a:cs typeface="Arial" pitchFamily="34" charset="0"/>
                      </a:endParaRPr>
                    </a:p>
                  </a:txBody>
                  <a:tcPr marL="91433" marR="91433" marT="44547" marB="44547"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solidFill>
                            <a:schemeClr val="bg1"/>
                          </a:solidFill>
                          <a:effectLst/>
                          <a:latin typeface="+mn-lt"/>
                        </a:rPr>
                        <a:t>2018/19 ANNUAL TARGET </a:t>
                      </a:r>
                      <a:endParaRPr kumimoji="0" lang="en-US" sz="1400" b="1" i="0" u="none" strike="noStrike" cap="none" normalizeH="0" baseline="0" dirty="0" smtClean="0">
                        <a:ln>
                          <a:noFill/>
                        </a:ln>
                        <a:solidFill>
                          <a:schemeClr val="bg1"/>
                        </a:solidFill>
                        <a:effectLst/>
                        <a:latin typeface="+mn-lt"/>
                        <a:ea typeface="MS PGothic" pitchFamily="34" charset="-128"/>
                        <a:cs typeface="Arial" pitchFamily="34" charset="0"/>
                      </a:endParaRPr>
                    </a:p>
                  </a:txBody>
                  <a:tcPr marL="91433" marR="91433" marT="44547" marB="44547"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smtClean="0">
                          <a:ln>
                            <a:noFill/>
                          </a:ln>
                          <a:solidFill>
                            <a:schemeClr val="bg1"/>
                          </a:solidFill>
                          <a:effectLst/>
                          <a:latin typeface="+mn-lt"/>
                          <a:ea typeface="+mn-ea"/>
                          <a:cs typeface="+mn-cs"/>
                        </a:rPr>
                        <a:t>ACTUAL ACHIEVEMENT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smtClean="0">
                          <a:ln>
                            <a:noFill/>
                          </a:ln>
                          <a:solidFill>
                            <a:schemeClr val="bg1"/>
                          </a:solidFill>
                          <a:effectLst/>
                          <a:latin typeface="+mn-lt"/>
                          <a:ea typeface="+mn-ea"/>
                          <a:cs typeface="+mn-cs"/>
                        </a:rPr>
                        <a:t>AS AT 31 MARCH 2019</a:t>
                      </a:r>
                      <a:endParaRPr kumimoji="0" lang="en-US" sz="1400" b="1" i="0" u="none" strike="noStrike" cap="none" normalizeH="0" baseline="0" dirty="0" smtClean="0">
                        <a:ln>
                          <a:noFill/>
                        </a:ln>
                        <a:solidFill>
                          <a:schemeClr val="bg1"/>
                        </a:solidFill>
                        <a:effectLst/>
                        <a:latin typeface="+mn-lt"/>
                        <a:ea typeface="MS PGothic" pitchFamily="34" charset="-128"/>
                        <a:cs typeface="Arial" pitchFamily="34" charset="0"/>
                      </a:endParaRPr>
                    </a:p>
                  </a:txBody>
                  <a:tcPr marL="91433" marR="91433" marT="44547" marB="44547"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mn-lt"/>
                          <a:ea typeface="MS PGothic" pitchFamily="34" charset="-128"/>
                          <a:cs typeface="Arial" pitchFamily="34" charset="0"/>
                        </a:rPr>
                        <a:t>DEVIATION FROM PLANNED TARGET</a:t>
                      </a:r>
                    </a:p>
                  </a:txBody>
                  <a:tcPr marL="91433" marR="91433" marT="44547" marB="44547" horzOverflow="overflow"/>
                </a:tc>
                <a:extLst>
                  <a:ext uri="{0D108BD9-81ED-4DB2-BD59-A6C34878D82A}">
                    <a16:rowId xmlns="" xmlns:a16="http://schemas.microsoft.com/office/drawing/2014/main" val="10000"/>
                  </a:ext>
                </a:extLst>
              </a:tr>
              <a:tr h="702078">
                <a:tc>
                  <a:txBody>
                    <a:bodyPr/>
                    <a:lstStyle/>
                    <a:p>
                      <a:pPr algn="l">
                        <a:lnSpc>
                          <a:spcPct val="100000"/>
                        </a:lnSpc>
                      </a:pPr>
                      <a:r>
                        <a:rPr lang="en-ZA" sz="1400" b="0" i="0" u="none" strike="noStrike" baseline="0" dirty="0" smtClean="0">
                          <a:latin typeface="+mn-lt"/>
                        </a:rPr>
                        <a:t>No. of multi-year HLT projects supported</a:t>
                      </a:r>
                      <a:endParaRPr lang="en-ZA" sz="1400" dirty="0">
                        <a:latin typeface="+mn-lt"/>
                      </a:endParaRPr>
                    </a:p>
                  </a:txBody>
                  <a:tcPr/>
                </a:tc>
                <a:tc>
                  <a:txBody>
                    <a:bodyPr/>
                    <a:lstStyle/>
                    <a:p>
                      <a:pPr>
                        <a:lnSpc>
                          <a:spcPct val="100000"/>
                        </a:lnSpc>
                        <a:spcAft>
                          <a:spcPts val="0"/>
                        </a:spcAft>
                      </a:pPr>
                      <a:r>
                        <a:rPr lang="en-GB" sz="1400" dirty="0">
                          <a:solidFill>
                            <a:srgbClr val="000000"/>
                          </a:solidFill>
                          <a:effectLst/>
                          <a:latin typeface="+mn-lt"/>
                          <a:ea typeface="Times New Roman"/>
                        </a:rPr>
                        <a:t>6</a:t>
                      </a:r>
                      <a:endParaRPr lang="en-GB" sz="1400" dirty="0">
                        <a:effectLst/>
                        <a:latin typeface="+mn-lt"/>
                        <a:ea typeface="Times New Roman"/>
                      </a:endParaRPr>
                    </a:p>
                  </a:txBody>
                  <a:tcPr marL="68580" marR="68580" marT="0" marB="0"/>
                </a:tc>
                <a:tc>
                  <a:txBody>
                    <a:bodyPr/>
                    <a:lstStyle/>
                    <a:p>
                      <a:pPr>
                        <a:lnSpc>
                          <a:spcPct val="100000"/>
                        </a:lnSpc>
                        <a:spcAft>
                          <a:spcPts val="0"/>
                        </a:spcAft>
                      </a:pPr>
                      <a:r>
                        <a:rPr lang="en-GB" sz="1400" dirty="0">
                          <a:effectLst/>
                          <a:latin typeface="+mn-lt"/>
                          <a:ea typeface="Times New Roman"/>
                        </a:rPr>
                        <a:t>6 multi-year HLT projects were </a:t>
                      </a:r>
                      <a:r>
                        <a:rPr lang="en-GB" sz="1400" dirty="0" smtClean="0">
                          <a:effectLst/>
                          <a:latin typeface="+mn-lt"/>
                          <a:ea typeface="Times New Roman"/>
                        </a:rPr>
                        <a:t>supported</a:t>
                      </a:r>
                    </a:p>
                    <a:p>
                      <a:pPr>
                        <a:lnSpc>
                          <a:spcPct val="100000"/>
                        </a:lnSpc>
                        <a:spcAft>
                          <a:spcPts val="0"/>
                        </a:spcAft>
                      </a:pPr>
                      <a:endParaRPr lang="en-GB" sz="1400" dirty="0">
                        <a:effectLst/>
                        <a:latin typeface="+mn-lt"/>
                        <a:ea typeface="Times New Roman"/>
                      </a:endParaRPr>
                    </a:p>
                  </a:txBody>
                  <a:tcPr marL="68580" marR="68580" marT="0" marB="0">
                    <a:solidFill>
                      <a:srgbClr val="00CC00"/>
                    </a:solidFill>
                  </a:tcPr>
                </a:tc>
                <a:tc>
                  <a:txBody>
                    <a:bodyPr/>
                    <a:lstStyle/>
                    <a:p>
                      <a:pPr>
                        <a:lnSpc>
                          <a:spcPct val="100000"/>
                        </a:lnSpc>
                      </a:pPr>
                      <a:r>
                        <a:rPr lang="en-ZA" sz="1400" b="0" dirty="0" smtClean="0">
                          <a:latin typeface="+mn-lt"/>
                        </a:rPr>
                        <a:t>-</a:t>
                      </a:r>
                      <a:endParaRPr lang="en-ZA" sz="1400" b="0" dirty="0">
                        <a:latin typeface="+mn-lt"/>
                      </a:endParaRPr>
                    </a:p>
                  </a:txBody>
                  <a:tcPr/>
                </a:tc>
                <a:extLst>
                  <a:ext uri="{0D108BD9-81ED-4DB2-BD59-A6C34878D82A}">
                    <a16:rowId xmlns="" xmlns:a16="http://schemas.microsoft.com/office/drawing/2014/main" val="10001"/>
                  </a:ext>
                </a:extLst>
              </a:tr>
              <a:tr h="936104">
                <a:tc>
                  <a:txBody>
                    <a:bodyPr/>
                    <a:lstStyle/>
                    <a:p>
                      <a:pPr>
                        <a:lnSpc>
                          <a:spcPct val="100000"/>
                        </a:lnSpc>
                      </a:pPr>
                      <a:r>
                        <a:rPr lang="en-ZA" sz="1400" dirty="0" smtClean="0">
                          <a:latin typeface="+mn-lt"/>
                        </a:rPr>
                        <a:t>% of documents received and accepted that are translated and/or edited</a:t>
                      </a:r>
                      <a:endParaRPr lang="en-ZA" sz="1400" dirty="0">
                        <a:latin typeface="+mn-lt"/>
                      </a:endParaRPr>
                    </a:p>
                  </a:txBody>
                  <a:tcPr/>
                </a:tc>
                <a:tc>
                  <a:txBody>
                    <a:bodyPr/>
                    <a:lstStyle/>
                    <a:p>
                      <a:pPr>
                        <a:lnSpc>
                          <a:spcPct val="100000"/>
                        </a:lnSpc>
                        <a:spcAft>
                          <a:spcPts val="0"/>
                        </a:spcAft>
                      </a:pPr>
                      <a:r>
                        <a:rPr lang="en-GB" sz="1400" dirty="0">
                          <a:solidFill>
                            <a:srgbClr val="000000"/>
                          </a:solidFill>
                          <a:effectLst/>
                          <a:latin typeface="+mn-lt"/>
                          <a:ea typeface="Times New Roman"/>
                        </a:rPr>
                        <a:t>100%</a:t>
                      </a:r>
                      <a:endParaRPr lang="en-GB" sz="1400" dirty="0">
                        <a:effectLst/>
                        <a:latin typeface="+mn-lt"/>
                        <a:ea typeface="Times New Roman"/>
                      </a:endParaRPr>
                    </a:p>
                  </a:txBody>
                  <a:tcPr marL="68580" marR="68580" marT="0" marB="0"/>
                </a:tc>
                <a:tc>
                  <a:txBody>
                    <a:bodyPr/>
                    <a:lstStyle/>
                    <a:p>
                      <a:pPr>
                        <a:lnSpc>
                          <a:spcPct val="100000"/>
                        </a:lnSpc>
                      </a:pPr>
                      <a:r>
                        <a:rPr lang="en-GB" sz="1400" dirty="0">
                          <a:effectLst/>
                          <a:latin typeface="+mn-lt"/>
                        </a:rPr>
                        <a:t>100% (731) of documents received and accepted were translated and/or </a:t>
                      </a:r>
                      <a:r>
                        <a:rPr lang="en-GB" sz="1400" dirty="0" smtClean="0">
                          <a:effectLst/>
                          <a:latin typeface="+mn-lt"/>
                        </a:rPr>
                        <a:t>edited</a:t>
                      </a:r>
                    </a:p>
                    <a:p>
                      <a:pPr>
                        <a:lnSpc>
                          <a:spcPct val="100000"/>
                        </a:lnSpc>
                      </a:pPr>
                      <a:endParaRPr lang="en-GB" sz="1400" dirty="0">
                        <a:effectLst/>
                        <a:latin typeface="+mn-lt"/>
                      </a:endParaRPr>
                    </a:p>
                  </a:txBody>
                  <a:tcPr marL="68580" marR="68580" marT="0" marB="0">
                    <a:solidFill>
                      <a:srgbClr val="00CC00"/>
                    </a:solidFill>
                  </a:tcPr>
                </a:tc>
                <a:tc>
                  <a:txBody>
                    <a:bodyPr/>
                    <a:lstStyle/>
                    <a:p>
                      <a:pPr>
                        <a:lnSpc>
                          <a:spcPct val="100000"/>
                        </a:lnSpc>
                      </a:pPr>
                      <a:r>
                        <a:rPr lang="en-ZA" sz="1400" b="0" dirty="0" smtClean="0">
                          <a:latin typeface="+mn-lt"/>
                        </a:rPr>
                        <a:t>-</a:t>
                      </a:r>
                    </a:p>
                  </a:txBody>
                  <a:tcPr/>
                </a:tc>
                <a:extLst>
                  <a:ext uri="{0D108BD9-81ED-4DB2-BD59-A6C34878D82A}">
                    <a16:rowId xmlns="" xmlns:a16="http://schemas.microsoft.com/office/drawing/2014/main" val="10002"/>
                  </a:ext>
                </a:extLst>
              </a:tr>
              <a:tr h="1972505">
                <a:tc>
                  <a:txBody>
                    <a:bodyPr/>
                    <a:lstStyle/>
                    <a:p>
                      <a:pPr>
                        <a:lnSpc>
                          <a:spcPct val="100000"/>
                        </a:lnSpc>
                      </a:pPr>
                      <a:r>
                        <a:rPr lang="en-ZA" sz="1400" dirty="0" smtClean="0">
                          <a:latin typeface="+mn-lt"/>
                        </a:rPr>
                        <a:t>No. of bursaries awarded for development of qualified language practitioners</a:t>
                      </a:r>
                      <a:endParaRPr lang="en-ZA" sz="1400" dirty="0">
                        <a:latin typeface="+mn-lt"/>
                      </a:endParaRPr>
                    </a:p>
                  </a:txBody>
                  <a:tcPr/>
                </a:tc>
                <a:tc>
                  <a:txBody>
                    <a:bodyPr/>
                    <a:lstStyle/>
                    <a:p>
                      <a:pPr>
                        <a:lnSpc>
                          <a:spcPct val="100000"/>
                        </a:lnSpc>
                        <a:spcAft>
                          <a:spcPts val="0"/>
                        </a:spcAft>
                      </a:pPr>
                      <a:r>
                        <a:rPr lang="en-GB" sz="1400" dirty="0">
                          <a:solidFill>
                            <a:srgbClr val="000000"/>
                          </a:solidFill>
                          <a:effectLst/>
                          <a:latin typeface="+mn-lt"/>
                          <a:ea typeface="Times New Roman"/>
                        </a:rPr>
                        <a:t>300</a:t>
                      </a:r>
                      <a:endParaRPr lang="en-GB" sz="1400" dirty="0">
                        <a:effectLst/>
                        <a:latin typeface="+mn-lt"/>
                        <a:ea typeface="Times New Roman"/>
                      </a:endParaRPr>
                    </a:p>
                  </a:txBody>
                  <a:tcPr marL="68580" marR="68580" marT="0" marB="0"/>
                </a:tc>
                <a:tc>
                  <a:txBody>
                    <a:bodyPr/>
                    <a:lstStyle/>
                    <a:p>
                      <a:pPr>
                        <a:lnSpc>
                          <a:spcPct val="100000"/>
                        </a:lnSpc>
                        <a:spcAft>
                          <a:spcPts val="0"/>
                        </a:spcAft>
                      </a:pPr>
                      <a:r>
                        <a:rPr lang="en-GB" sz="1400" dirty="0">
                          <a:solidFill>
                            <a:srgbClr val="000000"/>
                          </a:solidFill>
                          <a:effectLst/>
                          <a:latin typeface="+mn-lt"/>
                          <a:ea typeface="Times New Roman"/>
                        </a:rPr>
                        <a:t>536 bursaries were awarded</a:t>
                      </a:r>
                      <a:r>
                        <a:rPr lang="en-GB" sz="1400" dirty="0">
                          <a:solidFill>
                            <a:srgbClr val="000000"/>
                          </a:solidFill>
                          <a:effectLst/>
                          <a:latin typeface="+mn-lt"/>
                          <a:ea typeface="Times New Roman"/>
                          <a:cs typeface="Arial"/>
                        </a:rPr>
                        <a:t> for the development of qualified language practitioners</a:t>
                      </a:r>
                      <a:endParaRPr lang="en-GB" sz="1400" dirty="0">
                        <a:effectLst/>
                        <a:latin typeface="+mn-lt"/>
                        <a:ea typeface="Times New Roman"/>
                      </a:endParaRPr>
                    </a:p>
                  </a:txBody>
                  <a:tcPr marL="68580" marR="68580" marT="0" marB="0">
                    <a:solidFill>
                      <a:srgbClr val="00CC00"/>
                    </a:solidFill>
                  </a:tcPr>
                </a:tc>
                <a:tc>
                  <a:txBody>
                    <a:bodyPr/>
                    <a:lstStyle/>
                    <a:p>
                      <a:pPr>
                        <a:lnSpc>
                          <a:spcPct val="100000"/>
                        </a:lnSpc>
                      </a:pPr>
                      <a:r>
                        <a:rPr lang="en-US" sz="1400" b="0" dirty="0" smtClean="0">
                          <a:solidFill>
                            <a:schemeClr val="tx1"/>
                          </a:solidFill>
                          <a:latin typeface="+mn-lt"/>
                        </a:rPr>
                        <a:t>+236. In some universities</a:t>
                      </a:r>
                      <a:r>
                        <a:rPr lang="en-US" sz="1400" b="0" baseline="0" dirty="0" smtClean="0">
                          <a:solidFill>
                            <a:schemeClr val="tx1"/>
                          </a:solidFill>
                          <a:latin typeface="+mn-lt"/>
                        </a:rPr>
                        <a:t> the cost for studies is lower and allows for additional intakes</a:t>
                      </a:r>
                      <a:endParaRPr lang="en-US" sz="1400" b="0" dirty="0" smtClean="0">
                        <a:solidFill>
                          <a:schemeClr val="tx1"/>
                        </a:solidFill>
                        <a:latin typeface="+mn-lt"/>
                      </a:endParaRPr>
                    </a:p>
                    <a:p>
                      <a:pPr>
                        <a:lnSpc>
                          <a:spcPct val="100000"/>
                        </a:lnSpc>
                      </a:pPr>
                      <a:endParaRPr lang="en-ZA" sz="1400" b="0" dirty="0" smtClean="0">
                        <a:latin typeface="+mn-lt"/>
                      </a:endParaRPr>
                    </a:p>
                  </a:txBody>
                  <a:tcPr/>
                </a:tc>
                <a:extLst>
                  <a:ext uri="{0D108BD9-81ED-4DB2-BD59-A6C34878D82A}">
                    <a16:rowId xmlns="" xmlns:a16="http://schemas.microsoft.com/office/drawing/2014/main" val="10003"/>
                  </a:ext>
                </a:extLst>
              </a:tr>
            </a:tbl>
          </a:graphicData>
        </a:graphic>
      </p:graphicFrame>
      <p:sp>
        <p:nvSpPr>
          <p:cNvPr id="4" name="Slide Number Placeholder 3"/>
          <p:cNvSpPr>
            <a:spLocks noGrp="1"/>
          </p:cNvSpPr>
          <p:nvPr>
            <p:ph type="sldNum" sz="quarter" idx="4"/>
          </p:nvPr>
        </p:nvSpPr>
        <p:spPr>
          <a:xfrm>
            <a:off x="8316416" y="6144145"/>
            <a:ext cx="535556" cy="288032"/>
          </a:xfrm>
        </p:spPr>
        <p:txBody>
          <a:bodyPr/>
          <a:lstStyle/>
          <a:p>
            <a:r>
              <a:rPr lang="en-ZA" sz="1100" b="1" dirty="0" smtClean="0">
                <a:solidFill>
                  <a:prstClr val="black"/>
                </a:solidFill>
              </a:rPr>
              <a:t>19.</a:t>
            </a:r>
          </a:p>
        </p:txBody>
      </p:sp>
    </p:spTree>
    <p:extLst>
      <p:ext uri="{BB962C8B-B14F-4D97-AF65-F5344CB8AC3E}">
        <p14:creationId xmlns:p14="http://schemas.microsoft.com/office/powerpoint/2010/main" xmlns="" val="292395926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796" y="188640"/>
            <a:ext cx="8229600" cy="710952"/>
          </a:xfrm>
        </p:spPr>
        <p:txBody>
          <a:bodyPr>
            <a:normAutofit/>
          </a:bodyPr>
          <a:lstStyle/>
          <a:p>
            <a:pPr algn="ctr"/>
            <a:r>
              <a:rPr lang="en-ZA" dirty="0">
                <a:latin typeface="Calibri"/>
              </a:rPr>
              <a:t>PRESENTATION OUTLINE </a:t>
            </a:r>
            <a:endParaRPr lang="en-ZA" dirty="0"/>
          </a:p>
        </p:txBody>
      </p:sp>
      <p:sp>
        <p:nvSpPr>
          <p:cNvPr id="3" name="Content Placeholder 2"/>
          <p:cNvSpPr>
            <a:spLocks noGrp="1"/>
          </p:cNvSpPr>
          <p:nvPr>
            <p:ph idx="1"/>
          </p:nvPr>
        </p:nvSpPr>
        <p:spPr>
          <a:xfrm>
            <a:off x="467544" y="1412776"/>
            <a:ext cx="8077200" cy="4205063"/>
          </a:xfrm>
        </p:spPr>
        <p:txBody>
          <a:bodyPr>
            <a:normAutofit fontScale="92500" lnSpcReduction="10000"/>
          </a:bodyPr>
          <a:lstStyle/>
          <a:p>
            <a:pPr lvl="0">
              <a:lnSpc>
                <a:spcPct val="150000"/>
              </a:lnSpc>
            </a:pPr>
            <a:r>
              <a:rPr lang="en-ZA" sz="2100" b="0" dirty="0">
                <a:solidFill>
                  <a:schemeClr val="tx1"/>
                </a:solidFill>
                <a:latin typeface="Calibri"/>
                <a:ea typeface="+mj-ea"/>
              </a:rPr>
              <a:t>STRATEGIC OVERVIEW</a:t>
            </a:r>
          </a:p>
          <a:p>
            <a:pPr lvl="0">
              <a:lnSpc>
                <a:spcPct val="150000"/>
              </a:lnSpc>
            </a:pPr>
            <a:r>
              <a:rPr lang="en-ZA" sz="2100" b="0" dirty="0">
                <a:solidFill>
                  <a:schemeClr val="tx1"/>
                </a:solidFill>
                <a:latin typeface="Calibri"/>
                <a:ea typeface="+mj-ea"/>
              </a:rPr>
              <a:t>PERFORMANCE OVERVIEW</a:t>
            </a:r>
          </a:p>
          <a:p>
            <a:pPr lvl="0">
              <a:lnSpc>
                <a:spcPct val="150000"/>
              </a:lnSpc>
            </a:pPr>
            <a:r>
              <a:rPr lang="en-ZA" sz="2100" b="0" dirty="0">
                <a:solidFill>
                  <a:schemeClr val="tx1"/>
                </a:solidFill>
                <a:latin typeface="Calibri"/>
                <a:ea typeface="+mj-ea"/>
              </a:rPr>
              <a:t>AREAS WHERE TARGETS WERE ACHIEVED  </a:t>
            </a:r>
          </a:p>
          <a:p>
            <a:pPr lvl="0">
              <a:lnSpc>
                <a:spcPct val="150000"/>
              </a:lnSpc>
            </a:pPr>
            <a:r>
              <a:rPr lang="en-ZA" sz="2100" b="0" dirty="0">
                <a:solidFill>
                  <a:schemeClr val="tx1"/>
                </a:solidFill>
                <a:latin typeface="Calibri"/>
                <a:ea typeface="+mj-ea"/>
              </a:rPr>
              <a:t>AREAS WHERE THE DEPARTMENT </a:t>
            </a:r>
            <a:r>
              <a:rPr lang="en-ZA" sz="2100" b="0" dirty="0" smtClean="0">
                <a:solidFill>
                  <a:schemeClr val="tx1"/>
                </a:solidFill>
                <a:latin typeface="Calibri"/>
                <a:ea typeface="+mj-ea"/>
              </a:rPr>
              <a:t>UNDERPERFORMED</a:t>
            </a:r>
          </a:p>
          <a:p>
            <a:pPr lvl="0">
              <a:lnSpc>
                <a:spcPct val="150000"/>
              </a:lnSpc>
            </a:pPr>
            <a:r>
              <a:rPr lang="en-ZA" sz="2100" b="0" dirty="0" smtClean="0">
                <a:solidFill>
                  <a:schemeClr val="tx1"/>
                </a:solidFill>
                <a:latin typeface="Calibri"/>
                <a:ea typeface="+mj-ea"/>
              </a:rPr>
              <a:t>REPORT </a:t>
            </a:r>
            <a:r>
              <a:rPr lang="en-ZA" sz="2100" b="0" dirty="0">
                <a:solidFill>
                  <a:schemeClr val="tx1"/>
                </a:solidFill>
                <a:latin typeface="Calibri"/>
                <a:ea typeface="+mj-ea"/>
              </a:rPr>
              <a:t>BY THE </a:t>
            </a:r>
            <a:r>
              <a:rPr lang="en-ZA" sz="2100" b="0" dirty="0" smtClean="0">
                <a:solidFill>
                  <a:schemeClr val="tx1"/>
                </a:solidFill>
                <a:latin typeface="Calibri"/>
                <a:ea typeface="+mj-ea"/>
              </a:rPr>
              <a:t>AUDITOR-GENERAL</a:t>
            </a:r>
          </a:p>
          <a:p>
            <a:pPr lvl="0">
              <a:lnSpc>
                <a:spcPct val="150000"/>
              </a:lnSpc>
            </a:pPr>
            <a:r>
              <a:rPr lang="en-ZA" sz="2100" b="0" dirty="0" smtClean="0">
                <a:solidFill>
                  <a:schemeClr val="tx1"/>
                </a:solidFill>
                <a:latin typeface="Calibri"/>
                <a:ea typeface="+mj-ea"/>
              </a:rPr>
              <a:t>EXPLANATION OF AUDIT OUTCOMES</a:t>
            </a:r>
          </a:p>
          <a:p>
            <a:pPr lvl="0">
              <a:lnSpc>
                <a:spcPct val="150000"/>
              </a:lnSpc>
            </a:pPr>
            <a:r>
              <a:rPr lang="en-ZA" sz="2100" b="0" dirty="0" smtClean="0">
                <a:solidFill>
                  <a:schemeClr val="tx1"/>
                </a:solidFill>
                <a:latin typeface="Calibri"/>
                <a:ea typeface="+mj-ea"/>
              </a:rPr>
              <a:t>BUDGET VS EXPENDITURE </a:t>
            </a:r>
            <a:endParaRPr lang="en-ZA" sz="2100" b="0" dirty="0">
              <a:solidFill>
                <a:schemeClr val="tx1"/>
              </a:solidFill>
              <a:latin typeface="Calibri"/>
              <a:ea typeface="+mj-ea"/>
            </a:endParaRPr>
          </a:p>
          <a:p>
            <a:pPr lvl="0">
              <a:lnSpc>
                <a:spcPct val="150000"/>
              </a:lnSpc>
            </a:pPr>
            <a:r>
              <a:rPr lang="en-ZA" sz="2100" b="0" dirty="0" smtClean="0">
                <a:solidFill>
                  <a:schemeClr val="tx1"/>
                </a:solidFill>
                <a:latin typeface="Calibri"/>
                <a:ea typeface="+mj-ea"/>
              </a:rPr>
              <a:t>EXPLANATION OF EXPENDITURE VARIANCE PER ECONOMIC CLASSIFICATION</a:t>
            </a:r>
            <a:endParaRPr lang="en-ZA" sz="2100" b="0" dirty="0">
              <a:solidFill>
                <a:schemeClr val="tx1"/>
              </a:solidFill>
              <a:latin typeface="Calibri"/>
              <a:ea typeface="+mj-ea"/>
            </a:endParaRPr>
          </a:p>
          <a:p>
            <a:pPr lvl="0">
              <a:lnSpc>
                <a:spcPct val="150000"/>
              </a:lnSpc>
            </a:pPr>
            <a:r>
              <a:rPr lang="en-ZA" sz="2100" b="0" dirty="0" smtClean="0">
                <a:solidFill>
                  <a:schemeClr val="tx1"/>
                </a:solidFill>
                <a:latin typeface="Calibri"/>
                <a:ea typeface="+mj-ea"/>
              </a:rPr>
              <a:t>2018/19 </a:t>
            </a:r>
            <a:r>
              <a:rPr lang="en-ZA" sz="2100" b="0" dirty="0">
                <a:solidFill>
                  <a:schemeClr val="tx1"/>
                </a:solidFill>
                <a:latin typeface="Calibri"/>
                <a:ea typeface="+mj-ea"/>
              </a:rPr>
              <a:t>HIGHLIGHTS </a:t>
            </a:r>
          </a:p>
          <a:p>
            <a:endParaRPr lang="en-ZA" sz="900" dirty="0">
              <a:solidFill>
                <a:schemeClr val="tx1"/>
              </a:solidFill>
              <a:latin typeface="+mj-lt"/>
            </a:endParaRPr>
          </a:p>
        </p:txBody>
      </p:sp>
      <p:sp>
        <p:nvSpPr>
          <p:cNvPr id="7" name="Slide Number Placeholder 3"/>
          <p:cNvSpPr>
            <a:spLocks noGrp="1"/>
          </p:cNvSpPr>
          <p:nvPr>
            <p:ph type="sldNum" sz="quarter" idx="4"/>
          </p:nvPr>
        </p:nvSpPr>
        <p:spPr>
          <a:xfrm>
            <a:off x="8388424" y="5661249"/>
            <a:ext cx="519175" cy="288032"/>
          </a:xfrm>
        </p:spPr>
        <p:txBody>
          <a:bodyPr/>
          <a:lstStyle/>
          <a:p>
            <a:r>
              <a:rPr lang="en-ZA" sz="1100" b="1" dirty="0" smtClean="0">
                <a:solidFill>
                  <a:schemeClr val="tx1"/>
                </a:solidFill>
              </a:rPr>
              <a:t>2</a:t>
            </a:r>
            <a:r>
              <a:rPr lang="en-ZA" sz="1100" dirty="0" smtClean="0">
                <a:solidFill>
                  <a:schemeClr val="tx1"/>
                </a:solidFill>
              </a:rPr>
              <a:t>.</a:t>
            </a:r>
          </a:p>
        </p:txBody>
      </p:sp>
    </p:spTree>
    <p:extLst>
      <p:ext uri="{BB962C8B-B14F-4D97-AF65-F5344CB8AC3E}">
        <p14:creationId xmlns:p14="http://schemas.microsoft.com/office/powerpoint/2010/main" xmlns="" val="165512035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928992" cy="710952"/>
          </a:xfrm>
        </p:spPr>
        <p:txBody>
          <a:bodyPr>
            <a:noAutofit/>
          </a:bodyPr>
          <a:lstStyle/>
          <a:p>
            <a:pPr algn="ctr"/>
            <a:r>
              <a:rPr lang="en-US" dirty="0">
                <a:latin typeface="+mj-lt"/>
                <a:ea typeface="MS PGothic" pitchFamily="34" charset="-128"/>
                <a:cs typeface="Arial" pitchFamily="34" charset="0"/>
              </a:rPr>
              <a:t>HERITAGE PRESERVATION AND PROMOTION </a:t>
            </a:r>
            <a:endParaRPr lang="en-ZA" dirty="0">
              <a:latin typeface="+mj-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863869228"/>
              </p:ext>
            </p:extLst>
          </p:nvPr>
        </p:nvGraphicFramePr>
        <p:xfrm>
          <a:off x="251520" y="1484784"/>
          <a:ext cx="8784976" cy="4362714"/>
        </p:xfrm>
        <a:graphic>
          <a:graphicData uri="http://schemas.openxmlformats.org/drawingml/2006/table">
            <a:tbl>
              <a:tblPr firstRow="1" bandRow="1">
                <a:tableStyleId>{5C22544A-7EE6-4342-B048-85BDC9FD1C3A}</a:tableStyleId>
              </a:tblPr>
              <a:tblGrid>
                <a:gridCol w="2549769">
                  <a:extLst>
                    <a:ext uri="{9D8B030D-6E8A-4147-A177-3AD203B41FA5}">
                      <a16:colId xmlns="" xmlns:a16="http://schemas.microsoft.com/office/drawing/2014/main" val="20000"/>
                    </a:ext>
                  </a:extLst>
                </a:gridCol>
                <a:gridCol w="1823946">
                  <a:extLst>
                    <a:ext uri="{9D8B030D-6E8A-4147-A177-3AD203B41FA5}">
                      <a16:colId xmlns="" xmlns:a16="http://schemas.microsoft.com/office/drawing/2014/main" val="20001"/>
                    </a:ext>
                  </a:extLst>
                </a:gridCol>
                <a:gridCol w="2376264">
                  <a:extLst>
                    <a:ext uri="{9D8B030D-6E8A-4147-A177-3AD203B41FA5}">
                      <a16:colId xmlns="" xmlns:a16="http://schemas.microsoft.com/office/drawing/2014/main" val="20002"/>
                    </a:ext>
                  </a:extLst>
                </a:gridCol>
                <a:gridCol w="2034997">
                  <a:extLst>
                    <a:ext uri="{9D8B030D-6E8A-4147-A177-3AD203B41FA5}">
                      <a16:colId xmlns="" xmlns:a16="http://schemas.microsoft.com/office/drawing/2014/main" val="20003"/>
                    </a:ext>
                  </a:extLst>
                </a:gridCol>
              </a:tblGrid>
              <a:tr h="49209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solidFill>
                            <a:schemeClr val="bg1"/>
                          </a:solidFill>
                          <a:effectLst/>
                          <a:latin typeface="+mn-lt"/>
                        </a:rPr>
                        <a:t>PERFORMANCE INDICATOR</a:t>
                      </a:r>
                      <a:endParaRPr kumimoji="0" lang="en-US" sz="1400" b="1" i="0" u="none" strike="noStrike" cap="none" normalizeH="0" baseline="0" dirty="0" smtClean="0">
                        <a:ln>
                          <a:noFill/>
                        </a:ln>
                        <a:solidFill>
                          <a:schemeClr val="bg1"/>
                        </a:solidFill>
                        <a:effectLst/>
                        <a:latin typeface="+mn-lt"/>
                        <a:ea typeface="MS PGothic" pitchFamily="34" charset="-128"/>
                        <a:cs typeface="Arial" pitchFamily="34" charset="0"/>
                      </a:endParaRPr>
                    </a:p>
                  </a:txBody>
                  <a:tcPr marL="91433" marR="91433" marT="44547" marB="44547"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solidFill>
                            <a:schemeClr val="bg1"/>
                          </a:solidFill>
                          <a:effectLst/>
                          <a:latin typeface="+mn-lt"/>
                        </a:rPr>
                        <a:t>2018/19 ANNUAL TARGET </a:t>
                      </a:r>
                      <a:endParaRPr kumimoji="0" lang="en-US" sz="1400" b="1" i="0" u="none" strike="noStrike" cap="none" normalizeH="0" baseline="0" dirty="0" smtClean="0">
                        <a:ln>
                          <a:noFill/>
                        </a:ln>
                        <a:solidFill>
                          <a:schemeClr val="bg1"/>
                        </a:solidFill>
                        <a:effectLst/>
                        <a:latin typeface="+mn-lt"/>
                        <a:ea typeface="MS PGothic" pitchFamily="34" charset="-128"/>
                        <a:cs typeface="Arial" pitchFamily="34" charset="0"/>
                      </a:endParaRPr>
                    </a:p>
                  </a:txBody>
                  <a:tcPr marL="91433" marR="91433" marT="44547" marB="44547"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smtClean="0">
                          <a:ln>
                            <a:noFill/>
                          </a:ln>
                          <a:solidFill>
                            <a:schemeClr val="bg1"/>
                          </a:solidFill>
                          <a:effectLst/>
                          <a:latin typeface="+mn-lt"/>
                          <a:ea typeface="+mn-ea"/>
                          <a:cs typeface="+mn-cs"/>
                        </a:rPr>
                        <a:t>ACTUAL ACHIEVEMENT AS AT 31 MARCH 2019</a:t>
                      </a:r>
                      <a:endParaRPr kumimoji="0" lang="en-US" sz="1400" b="1" i="0" u="none" strike="noStrike" cap="none" normalizeH="0" baseline="0" dirty="0" smtClean="0">
                        <a:ln>
                          <a:noFill/>
                        </a:ln>
                        <a:solidFill>
                          <a:schemeClr val="bg1"/>
                        </a:solidFill>
                        <a:effectLst/>
                        <a:latin typeface="+mn-lt"/>
                        <a:ea typeface="MS PGothic" pitchFamily="34" charset="-128"/>
                        <a:cs typeface="Arial" pitchFamily="34" charset="0"/>
                      </a:endParaRPr>
                    </a:p>
                  </a:txBody>
                  <a:tcPr marL="91433" marR="91433" marT="44547" marB="44547"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mn-lt"/>
                          <a:ea typeface="MS PGothic" pitchFamily="34" charset="-128"/>
                          <a:cs typeface="Arial" pitchFamily="34" charset="0"/>
                        </a:rPr>
                        <a:t>DEVIATION FROM PLANNED TARGET</a:t>
                      </a:r>
                    </a:p>
                  </a:txBody>
                  <a:tcPr marL="91433" marR="91433" marT="44547" marB="44547" horzOverflow="overflow"/>
                </a:tc>
                <a:extLst>
                  <a:ext uri="{0D108BD9-81ED-4DB2-BD59-A6C34878D82A}">
                    <a16:rowId xmlns="" xmlns:a16="http://schemas.microsoft.com/office/drawing/2014/main" val="10000"/>
                  </a:ext>
                </a:extLst>
              </a:tr>
              <a:tr h="966676">
                <a:tc>
                  <a:txBody>
                    <a:bodyPr/>
                    <a:lstStyle/>
                    <a:p>
                      <a:pPr algn="l">
                        <a:lnSpc>
                          <a:spcPct val="100000"/>
                        </a:lnSpc>
                      </a:pPr>
                      <a:r>
                        <a:rPr lang="en-ZA" sz="1400" b="0" i="0" u="none" strike="noStrike" baseline="0" dirty="0" smtClean="0">
                          <a:latin typeface="+mn-lt"/>
                        </a:rPr>
                        <a:t>No. of Gazette notices on standardisation of geographical names published</a:t>
                      </a:r>
                    </a:p>
                  </a:txBody>
                  <a:tcPr/>
                </a:tc>
                <a:tc>
                  <a:txBody>
                    <a:bodyPr/>
                    <a:lstStyle/>
                    <a:p>
                      <a:pPr algn="l">
                        <a:lnSpc>
                          <a:spcPct val="100000"/>
                        </a:lnSpc>
                        <a:spcAft>
                          <a:spcPts val="0"/>
                        </a:spcAft>
                      </a:pPr>
                      <a:r>
                        <a:rPr lang="en-GB" sz="1400" dirty="0">
                          <a:solidFill>
                            <a:srgbClr val="000000"/>
                          </a:solidFill>
                          <a:effectLst/>
                          <a:latin typeface="+mn-lt"/>
                          <a:ea typeface="Times New Roman"/>
                        </a:rPr>
                        <a:t>3</a:t>
                      </a:r>
                      <a:endParaRPr lang="en-GB" sz="1400" dirty="0">
                        <a:effectLst/>
                        <a:latin typeface="+mn-lt"/>
                        <a:ea typeface="Times New Roman"/>
                      </a:endParaRPr>
                    </a:p>
                  </a:txBody>
                  <a:tcPr marL="68580" marR="68580" marT="0" marB="0"/>
                </a:tc>
                <a:tc>
                  <a:txBody>
                    <a:bodyPr/>
                    <a:lstStyle/>
                    <a:p>
                      <a:pPr algn="l">
                        <a:lnSpc>
                          <a:spcPct val="100000"/>
                        </a:lnSpc>
                        <a:spcAft>
                          <a:spcPts val="0"/>
                        </a:spcAft>
                      </a:pPr>
                      <a:r>
                        <a:rPr lang="en-GB" sz="1400" dirty="0">
                          <a:solidFill>
                            <a:srgbClr val="000000"/>
                          </a:solidFill>
                          <a:effectLst/>
                          <a:latin typeface="+mn-lt"/>
                          <a:ea typeface="Times New Roman"/>
                        </a:rPr>
                        <a:t>4 </a:t>
                      </a:r>
                      <a:r>
                        <a:rPr lang="en-GB" sz="1400" dirty="0" smtClean="0">
                          <a:solidFill>
                            <a:srgbClr val="000000"/>
                          </a:solidFill>
                          <a:effectLst/>
                          <a:latin typeface="+mn-lt"/>
                          <a:ea typeface="Times New Roman"/>
                        </a:rPr>
                        <a:t>gazette notices </a:t>
                      </a:r>
                      <a:r>
                        <a:rPr lang="en-GB" sz="1400" dirty="0">
                          <a:solidFill>
                            <a:srgbClr val="000000"/>
                          </a:solidFill>
                          <a:effectLst/>
                          <a:latin typeface="+mn-lt"/>
                          <a:ea typeface="Times New Roman"/>
                        </a:rPr>
                        <a:t>on standardisation of geographical names were </a:t>
                      </a:r>
                      <a:r>
                        <a:rPr lang="en-GB" sz="1400" dirty="0" smtClean="0">
                          <a:solidFill>
                            <a:srgbClr val="000000"/>
                          </a:solidFill>
                          <a:effectLst/>
                          <a:latin typeface="+mn-lt"/>
                          <a:ea typeface="Times New Roman"/>
                        </a:rPr>
                        <a:t>published</a:t>
                      </a:r>
                      <a:endParaRPr lang="en-GB" sz="1400" dirty="0">
                        <a:effectLst/>
                        <a:latin typeface="+mn-lt"/>
                        <a:ea typeface="Times New Roman"/>
                      </a:endParaRPr>
                    </a:p>
                  </a:txBody>
                  <a:tcPr marL="68580" marR="68580" marT="0" marB="0">
                    <a:solidFill>
                      <a:srgbClr val="00CC00"/>
                    </a:solidFill>
                  </a:tcPr>
                </a:tc>
                <a:tc>
                  <a:txBody>
                    <a:bodyPr/>
                    <a:lstStyle/>
                    <a:p>
                      <a:pPr algn="l">
                        <a:lnSpc>
                          <a:spcPct val="100000"/>
                        </a:lnSpc>
                      </a:pPr>
                      <a:r>
                        <a:rPr lang="en-ZA" sz="1400" b="0" dirty="0" smtClean="0">
                          <a:solidFill>
                            <a:schemeClr val="tx1"/>
                          </a:solidFill>
                          <a:latin typeface="+mn-lt"/>
                        </a:rPr>
                        <a:t>+1.</a:t>
                      </a:r>
                      <a:r>
                        <a:rPr lang="en-US" sz="1400" b="0" baseline="0" dirty="0" smtClean="0">
                          <a:solidFill>
                            <a:schemeClr val="tx1"/>
                          </a:solidFill>
                          <a:latin typeface="+mn-lt"/>
                        </a:rPr>
                        <a:t> </a:t>
                      </a:r>
                      <a:r>
                        <a:rPr lang="en-US" sz="1400" b="0" dirty="0" smtClean="0">
                          <a:solidFill>
                            <a:schemeClr val="tx1"/>
                          </a:solidFill>
                          <a:latin typeface="+mn-lt"/>
                        </a:rPr>
                        <a:t>Due to  public interest generated during consultations and recommendations by the Council, one more gazette was published </a:t>
                      </a:r>
                      <a:r>
                        <a:rPr lang="en-ZA" sz="1400" b="0" dirty="0" smtClean="0">
                          <a:solidFill>
                            <a:schemeClr val="tx1"/>
                          </a:solidFill>
                          <a:latin typeface="+mn-lt"/>
                        </a:rPr>
                        <a:t> </a:t>
                      </a:r>
                      <a:endParaRPr lang="en-ZA" sz="1400" b="0" dirty="0">
                        <a:solidFill>
                          <a:schemeClr val="tx1"/>
                        </a:solidFill>
                        <a:latin typeface="+mn-lt"/>
                      </a:endParaRPr>
                    </a:p>
                  </a:txBody>
                  <a:tcPr/>
                </a:tc>
                <a:extLst>
                  <a:ext uri="{0D108BD9-81ED-4DB2-BD59-A6C34878D82A}">
                    <a16:rowId xmlns="" xmlns:a16="http://schemas.microsoft.com/office/drawing/2014/main" val="10001"/>
                  </a:ext>
                </a:extLst>
              </a:tr>
              <a:tr h="518008">
                <a:tc>
                  <a:txBody>
                    <a:bodyPr/>
                    <a:lstStyle/>
                    <a:p>
                      <a:pPr algn="l">
                        <a:lnSpc>
                          <a:spcPct val="100000"/>
                        </a:lnSpc>
                      </a:pPr>
                      <a:r>
                        <a:rPr lang="en-ZA" sz="1400" dirty="0" smtClean="0">
                          <a:latin typeface="+mn-lt"/>
                        </a:rPr>
                        <a:t>No. of living human treasures documented per annum</a:t>
                      </a:r>
                      <a:endParaRPr lang="en-ZA" sz="1400" dirty="0">
                        <a:latin typeface="+mn-lt"/>
                      </a:endParaRPr>
                    </a:p>
                  </a:txBody>
                  <a:tcPr/>
                </a:tc>
                <a:tc>
                  <a:txBody>
                    <a:bodyPr/>
                    <a:lstStyle/>
                    <a:p>
                      <a:pPr algn="l">
                        <a:lnSpc>
                          <a:spcPct val="100000"/>
                        </a:lnSpc>
                        <a:spcAft>
                          <a:spcPts val="0"/>
                        </a:spcAft>
                      </a:pPr>
                      <a:r>
                        <a:rPr lang="en-GB" sz="1400" dirty="0">
                          <a:effectLst/>
                          <a:latin typeface="+mn-lt"/>
                          <a:ea typeface="Times New Roman"/>
                          <a:cs typeface="CenturyGothic"/>
                        </a:rPr>
                        <a:t>2</a:t>
                      </a:r>
                      <a:endParaRPr lang="en-GB" sz="1400" dirty="0">
                        <a:effectLst/>
                        <a:latin typeface="+mn-lt"/>
                        <a:ea typeface="Times New Roman"/>
                      </a:endParaRPr>
                    </a:p>
                  </a:txBody>
                  <a:tcPr marL="68580" marR="68580" marT="0" marB="0"/>
                </a:tc>
                <a:tc>
                  <a:txBody>
                    <a:bodyPr/>
                    <a:lstStyle/>
                    <a:p>
                      <a:pPr algn="l">
                        <a:lnSpc>
                          <a:spcPct val="100000"/>
                        </a:lnSpc>
                        <a:spcAft>
                          <a:spcPts val="0"/>
                        </a:spcAft>
                      </a:pPr>
                      <a:r>
                        <a:rPr lang="en-GB" sz="1400" dirty="0">
                          <a:solidFill>
                            <a:srgbClr val="000000"/>
                          </a:solidFill>
                          <a:effectLst/>
                          <a:latin typeface="+mn-lt"/>
                          <a:ea typeface="Times New Roman"/>
                          <a:cs typeface="CenturyGothic"/>
                        </a:rPr>
                        <a:t>2 living human treasures were documented </a:t>
                      </a:r>
                      <a:endParaRPr lang="en-GB" sz="1400" dirty="0">
                        <a:effectLst/>
                        <a:latin typeface="+mn-lt"/>
                        <a:ea typeface="Times New Roman"/>
                      </a:endParaRPr>
                    </a:p>
                  </a:txBody>
                  <a:tcPr marL="68580" marR="68580" marT="0" marB="0">
                    <a:solidFill>
                      <a:srgbClr val="00CC00"/>
                    </a:solidFill>
                  </a:tcPr>
                </a:tc>
                <a:tc>
                  <a:txBody>
                    <a:bodyPr/>
                    <a:lstStyle/>
                    <a:p>
                      <a:pPr algn="l">
                        <a:lnSpc>
                          <a:spcPct val="100000"/>
                        </a:lnSpc>
                      </a:pPr>
                      <a:r>
                        <a:rPr lang="en-ZA" sz="1400" b="0" dirty="0" smtClean="0">
                          <a:solidFill>
                            <a:schemeClr val="tx1"/>
                          </a:solidFill>
                          <a:latin typeface="+mn-lt"/>
                        </a:rPr>
                        <a:t>-</a:t>
                      </a:r>
                    </a:p>
                  </a:txBody>
                  <a:tcPr/>
                </a:tc>
                <a:extLst>
                  <a:ext uri="{0D108BD9-81ED-4DB2-BD59-A6C34878D82A}">
                    <a16:rowId xmlns="" xmlns:a16="http://schemas.microsoft.com/office/drawing/2014/main" val="10002"/>
                  </a:ext>
                </a:extLst>
              </a:tr>
              <a:tr h="890340">
                <a:tc>
                  <a:txBody>
                    <a:bodyPr/>
                    <a:lstStyle/>
                    <a:p>
                      <a:pPr algn="l">
                        <a:lnSpc>
                          <a:spcPct val="100000"/>
                        </a:lnSpc>
                      </a:pPr>
                      <a:r>
                        <a:rPr lang="en-ZA" sz="1400" dirty="0" smtClean="0">
                          <a:latin typeface="+mn-lt"/>
                        </a:rPr>
                        <a:t>No. of heritage infrastructure projects financially supported</a:t>
                      </a:r>
                      <a:endParaRPr lang="en-ZA" sz="1400" dirty="0">
                        <a:latin typeface="+mn-lt"/>
                      </a:endParaRPr>
                    </a:p>
                  </a:txBody>
                  <a:tcPr/>
                </a:tc>
                <a:tc>
                  <a:txBody>
                    <a:bodyPr/>
                    <a:lstStyle/>
                    <a:p>
                      <a:pPr algn="l">
                        <a:lnSpc>
                          <a:spcPct val="100000"/>
                        </a:lnSpc>
                        <a:spcAft>
                          <a:spcPts val="0"/>
                        </a:spcAft>
                      </a:pPr>
                      <a:r>
                        <a:rPr lang="en-GB" sz="1400" dirty="0">
                          <a:effectLst/>
                          <a:latin typeface="+mn-lt"/>
                          <a:ea typeface="Times New Roman"/>
                        </a:rPr>
                        <a:t>4</a:t>
                      </a:r>
                    </a:p>
                  </a:txBody>
                  <a:tcPr marL="68580" marR="68580" marT="0" marB="0"/>
                </a:tc>
                <a:tc>
                  <a:txBody>
                    <a:bodyPr/>
                    <a:lstStyle/>
                    <a:p>
                      <a:pPr algn="l">
                        <a:lnSpc>
                          <a:spcPct val="100000"/>
                        </a:lnSpc>
                        <a:spcAft>
                          <a:spcPts val="0"/>
                        </a:spcAft>
                      </a:pPr>
                      <a:r>
                        <a:rPr lang="en-GB" sz="1400" dirty="0">
                          <a:solidFill>
                            <a:srgbClr val="000000"/>
                          </a:solidFill>
                          <a:effectLst/>
                          <a:latin typeface="+mn-lt"/>
                          <a:ea typeface="Times New Roman"/>
                        </a:rPr>
                        <a:t>4 heritage infrastructure projects were financially </a:t>
                      </a:r>
                      <a:r>
                        <a:rPr lang="en-GB" sz="1400" dirty="0" smtClean="0">
                          <a:solidFill>
                            <a:srgbClr val="000000"/>
                          </a:solidFill>
                          <a:effectLst/>
                          <a:latin typeface="+mn-lt"/>
                          <a:ea typeface="Times New Roman"/>
                        </a:rPr>
                        <a:t>supported</a:t>
                      </a:r>
                      <a:endParaRPr lang="en-GB" sz="1400" dirty="0">
                        <a:effectLst/>
                        <a:latin typeface="+mn-lt"/>
                        <a:ea typeface="Times New Roman"/>
                      </a:endParaRPr>
                    </a:p>
                  </a:txBody>
                  <a:tcPr marL="68580" marR="68580" marT="0" marB="0">
                    <a:solidFill>
                      <a:srgbClr val="00CC00"/>
                    </a:solidFill>
                  </a:tcPr>
                </a:tc>
                <a:tc>
                  <a:txBody>
                    <a:bodyPr/>
                    <a:lstStyle/>
                    <a:p>
                      <a:pPr algn="l">
                        <a:lnSpc>
                          <a:spcPct val="100000"/>
                        </a:lnSpc>
                      </a:pPr>
                      <a:r>
                        <a:rPr lang="en-ZA" sz="1400" b="0" dirty="0" smtClean="0">
                          <a:latin typeface="+mn-lt"/>
                        </a:rPr>
                        <a:t>-</a:t>
                      </a:r>
                    </a:p>
                  </a:txBody>
                  <a:tcPr/>
                </a:tc>
                <a:extLst>
                  <a:ext uri="{0D108BD9-81ED-4DB2-BD59-A6C34878D82A}">
                    <a16:rowId xmlns="" xmlns:a16="http://schemas.microsoft.com/office/drawing/2014/main" val="10003"/>
                  </a:ext>
                </a:extLst>
              </a:tr>
              <a:tr h="890340">
                <a:tc>
                  <a:txBody>
                    <a:bodyPr/>
                    <a:lstStyle/>
                    <a:p>
                      <a:pPr algn="l">
                        <a:lnSpc>
                          <a:spcPct val="100000"/>
                        </a:lnSpc>
                      </a:pPr>
                      <a:r>
                        <a:rPr lang="en-ZA" sz="1400" dirty="0" smtClean="0">
                          <a:latin typeface="+mn-lt"/>
                        </a:rPr>
                        <a:t>Feasibility study report on Resistance and Liberation Movements Museum completed</a:t>
                      </a:r>
                      <a:endParaRPr lang="en-ZA" sz="1400" dirty="0">
                        <a:latin typeface="+mn-lt"/>
                      </a:endParaRPr>
                    </a:p>
                  </a:txBody>
                  <a:tcPr/>
                </a:tc>
                <a:tc>
                  <a:txBody>
                    <a:bodyPr/>
                    <a:lstStyle/>
                    <a:p>
                      <a:pPr algn="l">
                        <a:lnSpc>
                          <a:spcPct val="100000"/>
                        </a:lnSpc>
                        <a:spcAft>
                          <a:spcPts val="0"/>
                        </a:spcAft>
                      </a:pPr>
                      <a:r>
                        <a:rPr lang="en-GB" sz="1400" dirty="0">
                          <a:effectLst/>
                          <a:latin typeface="+mn-lt"/>
                          <a:ea typeface="Times New Roman"/>
                          <a:cs typeface="CenturyGothic"/>
                        </a:rPr>
                        <a:t>Draft feasibility study report on Resistance and Liberation Movements Museum</a:t>
                      </a:r>
                      <a:endParaRPr lang="en-GB" sz="1400" dirty="0">
                        <a:effectLst/>
                        <a:latin typeface="+mn-lt"/>
                        <a:ea typeface="Times New Roman"/>
                      </a:endParaRPr>
                    </a:p>
                  </a:txBody>
                  <a:tcPr marL="68580" marR="68580" marT="0" marB="0"/>
                </a:tc>
                <a:tc>
                  <a:txBody>
                    <a:bodyPr/>
                    <a:lstStyle/>
                    <a:p>
                      <a:pPr algn="l">
                        <a:lnSpc>
                          <a:spcPct val="100000"/>
                        </a:lnSpc>
                        <a:spcAft>
                          <a:spcPts val="0"/>
                        </a:spcAft>
                      </a:pPr>
                      <a:r>
                        <a:rPr lang="en-GB" sz="1400" dirty="0">
                          <a:solidFill>
                            <a:srgbClr val="000000"/>
                          </a:solidFill>
                          <a:effectLst/>
                          <a:latin typeface="+mn-lt"/>
                          <a:ea typeface="Times New Roman"/>
                        </a:rPr>
                        <a:t>Draft feasibility study report on resistance and liberation movements museum was completed</a:t>
                      </a:r>
                      <a:endParaRPr lang="en-GB" sz="1400" dirty="0">
                        <a:effectLst/>
                        <a:latin typeface="+mn-lt"/>
                        <a:ea typeface="Times New Roman"/>
                      </a:endParaRPr>
                    </a:p>
                    <a:p>
                      <a:pPr algn="l">
                        <a:lnSpc>
                          <a:spcPct val="100000"/>
                        </a:lnSpc>
                        <a:spcAft>
                          <a:spcPts val="0"/>
                        </a:spcAft>
                      </a:pPr>
                      <a:r>
                        <a:rPr lang="en-GB" sz="1400" dirty="0">
                          <a:solidFill>
                            <a:srgbClr val="000000"/>
                          </a:solidFill>
                          <a:effectLst/>
                          <a:latin typeface="+mn-lt"/>
                          <a:ea typeface="Times New Roman"/>
                        </a:rPr>
                        <a:t> </a:t>
                      </a:r>
                      <a:endParaRPr lang="en-GB" sz="1400" dirty="0">
                        <a:effectLst/>
                        <a:latin typeface="+mn-lt"/>
                        <a:ea typeface="Times New Roman"/>
                      </a:endParaRPr>
                    </a:p>
                  </a:txBody>
                  <a:tcPr marL="68580" marR="68580" marT="0" marB="0">
                    <a:solidFill>
                      <a:srgbClr val="00CC00"/>
                    </a:solidFill>
                  </a:tcPr>
                </a:tc>
                <a:tc>
                  <a:txBody>
                    <a:bodyPr/>
                    <a:lstStyle/>
                    <a:p>
                      <a:pPr algn="l">
                        <a:lnSpc>
                          <a:spcPct val="100000"/>
                        </a:lnSpc>
                      </a:pPr>
                      <a:r>
                        <a:rPr lang="en-ZA" sz="1400" b="0" dirty="0" smtClean="0">
                          <a:latin typeface="+mn-lt"/>
                        </a:rPr>
                        <a:t>-</a:t>
                      </a:r>
                    </a:p>
                  </a:txBody>
                  <a:tcPr/>
                </a:tc>
                <a:extLst>
                  <a:ext uri="{0D108BD9-81ED-4DB2-BD59-A6C34878D82A}">
                    <a16:rowId xmlns="" xmlns:a16="http://schemas.microsoft.com/office/drawing/2014/main" val="10004"/>
                  </a:ext>
                </a:extLst>
              </a:tr>
            </a:tbl>
          </a:graphicData>
        </a:graphic>
      </p:graphicFrame>
      <p:sp>
        <p:nvSpPr>
          <p:cNvPr id="4" name="Slide Number Placeholder 3"/>
          <p:cNvSpPr>
            <a:spLocks noGrp="1"/>
          </p:cNvSpPr>
          <p:nvPr>
            <p:ph type="sldNum" sz="quarter" idx="4"/>
          </p:nvPr>
        </p:nvSpPr>
        <p:spPr>
          <a:xfrm>
            <a:off x="8316416" y="6144145"/>
            <a:ext cx="535556" cy="288032"/>
          </a:xfrm>
        </p:spPr>
        <p:txBody>
          <a:bodyPr/>
          <a:lstStyle/>
          <a:p>
            <a:r>
              <a:rPr lang="en-ZA" sz="1100" b="1" dirty="0" smtClean="0">
                <a:solidFill>
                  <a:prstClr val="black"/>
                </a:solidFill>
              </a:rPr>
              <a:t>20.</a:t>
            </a:r>
          </a:p>
        </p:txBody>
      </p:sp>
    </p:spTree>
    <p:extLst>
      <p:ext uri="{BB962C8B-B14F-4D97-AF65-F5344CB8AC3E}">
        <p14:creationId xmlns:p14="http://schemas.microsoft.com/office/powerpoint/2010/main" xmlns="" val="53709969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856984" cy="710952"/>
          </a:xfrm>
        </p:spPr>
        <p:txBody>
          <a:bodyPr>
            <a:noAutofit/>
          </a:bodyPr>
          <a:lstStyle/>
          <a:p>
            <a:pPr algn="ctr"/>
            <a:r>
              <a:rPr lang="en-US" dirty="0">
                <a:latin typeface="+mj-lt"/>
                <a:ea typeface="MS PGothic" pitchFamily="34" charset="-128"/>
                <a:cs typeface="Arial" pitchFamily="34" charset="0"/>
              </a:rPr>
              <a:t>HERITAGE PRESERVATION AND PROMOTION </a:t>
            </a:r>
            <a:endParaRPr lang="en-ZA" dirty="0">
              <a:latin typeface="+mj-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399509831"/>
              </p:ext>
            </p:extLst>
          </p:nvPr>
        </p:nvGraphicFramePr>
        <p:xfrm>
          <a:off x="198285" y="1428502"/>
          <a:ext cx="8784976" cy="4558434"/>
        </p:xfrm>
        <a:graphic>
          <a:graphicData uri="http://schemas.openxmlformats.org/drawingml/2006/table">
            <a:tbl>
              <a:tblPr firstRow="1" bandRow="1">
                <a:tableStyleId>{5C22544A-7EE6-4342-B048-85BDC9FD1C3A}</a:tableStyleId>
              </a:tblPr>
              <a:tblGrid>
                <a:gridCol w="2549769">
                  <a:extLst>
                    <a:ext uri="{9D8B030D-6E8A-4147-A177-3AD203B41FA5}">
                      <a16:colId xmlns="" xmlns:a16="http://schemas.microsoft.com/office/drawing/2014/main" val="20000"/>
                    </a:ext>
                  </a:extLst>
                </a:gridCol>
                <a:gridCol w="1823946">
                  <a:extLst>
                    <a:ext uri="{9D8B030D-6E8A-4147-A177-3AD203B41FA5}">
                      <a16:colId xmlns="" xmlns:a16="http://schemas.microsoft.com/office/drawing/2014/main" val="20001"/>
                    </a:ext>
                  </a:extLst>
                </a:gridCol>
                <a:gridCol w="2376264">
                  <a:extLst>
                    <a:ext uri="{9D8B030D-6E8A-4147-A177-3AD203B41FA5}">
                      <a16:colId xmlns="" xmlns:a16="http://schemas.microsoft.com/office/drawing/2014/main" val="20002"/>
                    </a:ext>
                  </a:extLst>
                </a:gridCol>
                <a:gridCol w="2034997">
                  <a:extLst>
                    <a:ext uri="{9D8B030D-6E8A-4147-A177-3AD203B41FA5}">
                      <a16:colId xmlns="" xmlns:a16="http://schemas.microsoft.com/office/drawing/2014/main" val="20003"/>
                    </a:ext>
                  </a:extLst>
                </a:gridCol>
              </a:tblGrid>
              <a:tr h="49209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solidFill>
                            <a:schemeClr val="bg1"/>
                          </a:solidFill>
                          <a:effectLst/>
                          <a:latin typeface="+mn-lt"/>
                        </a:rPr>
                        <a:t>PERFORMANCE INDICATOR</a:t>
                      </a:r>
                      <a:endParaRPr kumimoji="0" lang="en-US" sz="1400" b="1" i="0" u="none" strike="noStrike" cap="none" normalizeH="0" baseline="0" dirty="0" smtClean="0">
                        <a:ln>
                          <a:noFill/>
                        </a:ln>
                        <a:solidFill>
                          <a:schemeClr val="bg1"/>
                        </a:solidFill>
                        <a:effectLst/>
                        <a:latin typeface="+mn-lt"/>
                        <a:ea typeface="MS PGothic" pitchFamily="34" charset="-128"/>
                        <a:cs typeface="Arial" pitchFamily="34" charset="0"/>
                      </a:endParaRPr>
                    </a:p>
                  </a:txBody>
                  <a:tcPr marL="91433" marR="91433" marT="44547" marB="44547"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solidFill>
                            <a:schemeClr val="bg1"/>
                          </a:solidFill>
                          <a:effectLst/>
                          <a:latin typeface="+mn-lt"/>
                        </a:rPr>
                        <a:t>2018/19 ANNUAL TARGET </a:t>
                      </a:r>
                      <a:endParaRPr kumimoji="0" lang="en-US" sz="1400" b="1" i="0" u="none" strike="noStrike" cap="none" normalizeH="0" baseline="0" dirty="0" smtClean="0">
                        <a:ln>
                          <a:noFill/>
                        </a:ln>
                        <a:solidFill>
                          <a:schemeClr val="bg1"/>
                        </a:solidFill>
                        <a:effectLst/>
                        <a:latin typeface="+mn-lt"/>
                        <a:ea typeface="MS PGothic" pitchFamily="34" charset="-128"/>
                        <a:cs typeface="Arial" pitchFamily="34" charset="0"/>
                      </a:endParaRPr>
                    </a:p>
                  </a:txBody>
                  <a:tcPr marL="91433" marR="91433" marT="44547" marB="44547"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smtClean="0">
                          <a:ln>
                            <a:noFill/>
                          </a:ln>
                          <a:solidFill>
                            <a:schemeClr val="bg1"/>
                          </a:solidFill>
                          <a:effectLst/>
                          <a:latin typeface="+mn-lt"/>
                          <a:ea typeface="+mn-ea"/>
                          <a:cs typeface="+mn-cs"/>
                        </a:rPr>
                        <a:t>ACTUAL ACHIEVEMENT AS AT 31 MARCH 2019</a:t>
                      </a:r>
                      <a:endParaRPr kumimoji="0" lang="en-US" sz="1400" b="1" i="0" u="none" strike="noStrike" cap="none" normalizeH="0" baseline="0" dirty="0" smtClean="0">
                        <a:ln>
                          <a:noFill/>
                        </a:ln>
                        <a:solidFill>
                          <a:schemeClr val="bg1"/>
                        </a:solidFill>
                        <a:effectLst/>
                        <a:latin typeface="+mn-lt"/>
                        <a:ea typeface="MS PGothic" pitchFamily="34" charset="-128"/>
                        <a:cs typeface="Arial" pitchFamily="34" charset="0"/>
                      </a:endParaRPr>
                    </a:p>
                  </a:txBody>
                  <a:tcPr marL="91433" marR="91433" marT="44547" marB="44547"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mn-lt"/>
                          <a:ea typeface="MS PGothic" pitchFamily="34" charset="-128"/>
                          <a:cs typeface="Arial" pitchFamily="34" charset="0"/>
                        </a:rPr>
                        <a:t>DEVIATION FROM PLANNED TARGET</a:t>
                      </a:r>
                    </a:p>
                  </a:txBody>
                  <a:tcPr marL="91433" marR="91433" marT="44547" marB="44547" horzOverflow="overflow"/>
                </a:tc>
                <a:extLst>
                  <a:ext uri="{0D108BD9-81ED-4DB2-BD59-A6C34878D82A}">
                    <a16:rowId xmlns="" xmlns:a16="http://schemas.microsoft.com/office/drawing/2014/main" val="10000"/>
                  </a:ext>
                </a:extLst>
              </a:tr>
              <a:tr h="705916">
                <a:tc>
                  <a:txBody>
                    <a:bodyPr/>
                    <a:lstStyle/>
                    <a:p>
                      <a:pPr>
                        <a:lnSpc>
                          <a:spcPct val="100000"/>
                        </a:lnSpc>
                      </a:pPr>
                      <a:r>
                        <a:rPr lang="en-ZA" sz="1400" dirty="0" smtClean="0">
                          <a:latin typeface="+mn-lt"/>
                        </a:rPr>
                        <a:t>No. of flags installed in schools</a:t>
                      </a:r>
                      <a:endParaRPr lang="en-ZA" sz="1400" dirty="0">
                        <a:latin typeface="+mn-lt"/>
                      </a:endParaRPr>
                    </a:p>
                  </a:txBody>
                  <a:tcPr/>
                </a:tc>
                <a:tc>
                  <a:txBody>
                    <a:bodyPr/>
                    <a:lstStyle/>
                    <a:p>
                      <a:pPr>
                        <a:lnSpc>
                          <a:spcPct val="100000"/>
                        </a:lnSpc>
                        <a:spcAft>
                          <a:spcPts val="0"/>
                        </a:spcAft>
                      </a:pPr>
                      <a:r>
                        <a:rPr lang="en-GB" sz="1400" dirty="0" smtClean="0">
                          <a:effectLst/>
                          <a:latin typeface="+mn-lt"/>
                          <a:ea typeface="Times New Roman"/>
                        </a:rPr>
                        <a:t>1 000</a:t>
                      </a:r>
                      <a:endParaRPr lang="en-GB" sz="1400" dirty="0">
                        <a:effectLst/>
                        <a:latin typeface="+mn-lt"/>
                        <a:ea typeface="Times New Roman"/>
                      </a:endParaRPr>
                    </a:p>
                  </a:txBody>
                  <a:tcPr marL="68580" marR="68580" marT="0" marB="0"/>
                </a:tc>
                <a:tc>
                  <a:txBody>
                    <a:bodyPr/>
                    <a:lstStyle/>
                    <a:p>
                      <a:pPr>
                        <a:lnSpc>
                          <a:spcPct val="100000"/>
                        </a:lnSpc>
                        <a:spcAft>
                          <a:spcPts val="0"/>
                        </a:spcAft>
                      </a:pPr>
                      <a:r>
                        <a:rPr lang="en-GB" sz="1400" dirty="0" smtClean="0">
                          <a:solidFill>
                            <a:schemeClr val="tx1"/>
                          </a:solidFill>
                          <a:effectLst/>
                          <a:latin typeface="+mn-lt"/>
                          <a:ea typeface="Times New Roman"/>
                        </a:rPr>
                        <a:t>1 114 </a:t>
                      </a:r>
                      <a:r>
                        <a:rPr lang="en-GB" sz="1400" dirty="0">
                          <a:solidFill>
                            <a:schemeClr val="tx1"/>
                          </a:solidFill>
                          <a:effectLst/>
                          <a:latin typeface="+mn-lt"/>
                          <a:ea typeface="Times New Roman"/>
                          <a:cs typeface="Tahoma"/>
                        </a:rPr>
                        <a:t>flags were installed in </a:t>
                      </a:r>
                      <a:r>
                        <a:rPr lang="en-GB" sz="1400" dirty="0" smtClean="0">
                          <a:solidFill>
                            <a:schemeClr val="tx1"/>
                          </a:solidFill>
                          <a:effectLst/>
                          <a:latin typeface="+mn-lt"/>
                          <a:ea typeface="Times New Roman"/>
                          <a:cs typeface="Tahoma"/>
                        </a:rPr>
                        <a:t>schools</a:t>
                      </a:r>
                      <a:endParaRPr lang="en-GB" sz="1400" dirty="0">
                        <a:solidFill>
                          <a:schemeClr val="tx1"/>
                        </a:solidFill>
                        <a:effectLst/>
                        <a:latin typeface="+mn-lt"/>
                        <a:ea typeface="Times New Roman"/>
                      </a:endParaRPr>
                    </a:p>
                  </a:txBody>
                  <a:tcPr marL="68580" marR="68580" marT="0" marB="0">
                    <a:solidFill>
                      <a:srgbClr val="00CC00"/>
                    </a:solidFill>
                  </a:tcPr>
                </a:tc>
                <a:tc>
                  <a:txBody>
                    <a:bodyPr/>
                    <a:lstStyle/>
                    <a:p>
                      <a:pPr>
                        <a:lnSpc>
                          <a:spcPct val="100000"/>
                        </a:lnSpc>
                      </a:pPr>
                      <a:r>
                        <a:rPr lang="en-US" sz="1400" b="0" dirty="0" smtClean="0">
                          <a:solidFill>
                            <a:schemeClr val="tx1"/>
                          </a:solidFill>
                          <a:latin typeface="+mn-lt"/>
                        </a:rPr>
                        <a:t>+114. More flags were installed with assistance from the Northern Cape Young Patriots and KwaZulu Natal Provincial Government</a:t>
                      </a:r>
                    </a:p>
                  </a:txBody>
                  <a:tcPr/>
                </a:tc>
                <a:extLst>
                  <a:ext uri="{0D108BD9-81ED-4DB2-BD59-A6C34878D82A}">
                    <a16:rowId xmlns="" xmlns:a16="http://schemas.microsoft.com/office/drawing/2014/main" val="10002"/>
                  </a:ext>
                </a:extLst>
              </a:tr>
              <a:tr h="890340">
                <a:tc>
                  <a:txBody>
                    <a:bodyPr/>
                    <a:lstStyle/>
                    <a:p>
                      <a:pPr>
                        <a:lnSpc>
                          <a:spcPct val="100000"/>
                        </a:lnSpc>
                      </a:pPr>
                      <a:r>
                        <a:rPr lang="en-ZA" sz="1400" dirty="0" smtClean="0">
                          <a:latin typeface="+mn-lt"/>
                        </a:rPr>
                        <a:t>No. of newly built and/or modular libraries supported financially</a:t>
                      </a:r>
                      <a:endParaRPr lang="en-ZA" sz="1400" dirty="0">
                        <a:latin typeface="+mn-lt"/>
                      </a:endParaRPr>
                    </a:p>
                  </a:txBody>
                  <a:tcPr/>
                </a:tc>
                <a:tc>
                  <a:txBody>
                    <a:bodyPr/>
                    <a:lstStyle/>
                    <a:p>
                      <a:pPr>
                        <a:lnSpc>
                          <a:spcPct val="100000"/>
                        </a:lnSpc>
                        <a:spcAft>
                          <a:spcPts val="0"/>
                        </a:spcAft>
                      </a:pPr>
                      <a:r>
                        <a:rPr lang="en-GB" sz="1400" dirty="0">
                          <a:effectLst/>
                          <a:latin typeface="+mn-lt"/>
                          <a:ea typeface="Times New Roman"/>
                        </a:rPr>
                        <a:t>29</a:t>
                      </a:r>
                    </a:p>
                  </a:txBody>
                  <a:tcPr marL="68580" marR="68580" marT="0" marB="0"/>
                </a:tc>
                <a:tc>
                  <a:txBody>
                    <a:bodyPr/>
                    <a:lstStyle/>
                    <a:p>
                      <a:pPr>
                        <a:lnSpc>
                          <a:spcPct val="100000"/>
                        </a:lnSpc>
                        <a:spcAft>
                          <a:spcPts val="0"/>
                        </a:spcAft>
                      </a:pPr>
                      <a:r>
                        <a:rPr lang="en-GB" sz="1400" dirty="0">
                          <a:solidFill>
                            <a:srgbClr val="000000"/>
                          </a:solidFill>
                          <a:effectLst/>
                          <a:latin typeface="+mn-lt"/>
                          <a:ea typeface="Times New Roman"/>
                        </a:rPr>
                        <a:t>29 newly built and /or modular libraries were financially supported</a:t>
                      </a:r>
                      <a:endParaRPr lang="en-GB" sz="1400" dirty="0">
                        <a:effectLst/>
                        <a:latin typeface="+mn-lt"/>
                        <a:ea typeface="Times New Roman"/>
                      </a:endParaRPr>
                    </a:p>
                    <a:p>
                      <a:pPr>
                        <a:lnSpc>
                          <a:spcPct val="100000"/>
                        </a:lnSpc>
                        <a:spcAft>
                          <a:spcPts val="0"/>
                        </a:spcAft>
                      </a:pPr>
                      <a:r>
                        <a:rPr lang="en-GB" sz="1400" dirty="0">
                          <a:solidFill>
                            <a:srgbClr val="000000"/>
                          </a:solidFill>
                          <a:effectLst/>
                          <a:latin typeface="+mn-lt"/>
                          <a:ea typeface="Times New Roman"/>
                        </a:rPr>
                        <a:t> </a:t>
                      </a:r>
                      <a:endParaRPr lang="en-GB" sz="1400" dirty="0">
                        <a:effectLst/>
                        <a:latin typeface="+mn-lt"/>
                        <a:ea typeface="Times New Roman"/>
                      </a:endParaRPr>
                    </a:p>
                  </a:txBody>
                  <a:tcPr marL="68580" marR="68580" marT="0" marB="0">
                    <a:solidFill>
                      <a:srgbClr val="00CC00"/>
                    </a:solidFill>
                  </a:tcPr>
                </a:tc>
                <a:tc>
                  <a:txBody>
                    <a:bodyPr/>
                    <a:lstStyle/>
                    <a:p>
                      <a:pPr>
                        <a:lnSpc>
                          <a:spcPct val="100000"/>
                        </a:lnSpc>
                      </a:pPr>
                      <a:r>
                        <a:rPr lang="en-ZA" sz="1400" b="0" dirty="0" smtClean="0">
                          <a:latin typeface="+mn-lt"/>
                        </a:rPr>
                        <a:t>-</a:t>
                      </a:r>
                    </a:p>
                  </a:txBody>
                  <a:tcPr/>
                </a:tc>
                <a:extLst>
                  <a:ext uri="{0D108BD9-81ED-4DB2-BD59-A6C34878D82A}">
                    <a16:rowId xmlns="" xmlns:a16="http://schemas.microsoft.com/office/drawing/2014/main" val="10003"/>
                  </a:ext>
                </a:extLst>
              </a:tr>
              <a:tr h="890340">
                <a:tc>
                  <a:txBody>
                    <a:bodyPr/>
                    <a:lstStyle/>
                    <a:p>
                      <a:pPr>
                        <a:lnSpc>
                          <a:spcPct val="100000"/>
                        </a:lnSpc>
                      </a:pPr>
                      <a:r>
                        <a:rPr lang="en-ZA" sz="1400" dirty="0" smtClean="0">
                          <a:latin typeface="+mn-lt"/>
                        </a:rPr>
                        <a:t>Legislative framework (SALIS Bill) developed</a:t>
                      </a:r>
                      <a:endParaRPr lang="en-ZA" sz="1400" dirty="0">
                        <a:latin typeface="+mn-lt"/>
                      </a:endParaRPr>
                    </a:p>
                  </a:txBody>
                  <a:tcPr/>
                </a:tc>
                <a:tc>
                  <a:txBody>
                    <a:bodyPr/>
                    <a:lstStyle/>
                    <a:p>
                      <a:pPr>
                        <a:lnSpc>
                          <a:spcPct val="100000"/>
                        </a:lnSpc>
                        <a:spcAft>
                          <a:spcPts val="0"/>
                        </a:spcAft>
                      </a:pPr>
                      <a:r>
                        <a:rPr lang="en-GB" sz="1400" dirty="0">
                          <a:solidFill>
                            <a:srgbClr val="000000"/>
                          </a:solidFill>
                          <a:effectLst/>
                          <a:latin typeface="+mn-lt"/>
                          <a:ea typeface="Times New Roman"/>
                        </a:rPr>
                        <a:t>SALIS Bill submitted to Cabinet for approval</a:t>
                      </a:r>
                      <a:endParaRPr lang="en-GB" sz="1400" dirty="0">
                        <a:effectLst/>
                        <a:latin typeface="+mn-lt"/>
                        <a:ea typeface="Times New Roman"/>
                      </a:endParaRPr>
                    </a:p>
                  </a:txBody>
                  <a:tcPr marL="68580" marR="68580" marT="0" marB="0"/>
                </a:tc>
                <a:tc>
                  <a:txBody>
                    <a:bodyPr/>
                    <a:lstStyle/>
                    <a:p>
                      <a:pPr>
                        <a:lnSpc>
                          <a:spcPct val="100000"/>
                        </a:lnSpc>
                        <a:spcAft>
                          <a:spcPts val="0"/>
                        </a:spcAft>
                      </a:pPr>
                      <a:r>
                        <a:rPr lang="en-GB" sz="1400" dirty="0">
                          <a:solidFill>
                            <a:srgbClr val="000000"/>
                          </a:solidFill>
                          <a:effectLst/>
                          <a:latin typeface="+mn-lt"/>
                          <a:ea typeface="Times New Roman"/>
                        </a:rPr>
                        <a:t>The South African Public Library and Information Services Bill  was submitted to Cabinet for approval</a:t>
                      </a:r>
                      <a:endParaRPr lang="en-GB" sz="1400" dirty="0">
                        <a:effectLst/>
                        <a:latin typeface="+mn-lt"/>
                        <a:ea typeface="Times New Roman"/>
                      </a:endParaRPr>
                    </a:p>
                  </a:txBody>
                  <a:tcPr marL="68580" marR="68580" marT="0" marB="0">
                    <a:solidFill>
                      <a:srgbClr val="00CC00"/>
                    </a:solidFill>
                  </a:tcPr>
                </a:tc>
                <a:tc>
                  <a:txBody>
                    <a:bodyPr/>
                    <a:lstStyle/>
                    <a:p>
                      <a:pPr>
                        <a:lnSpc>
                          <a:spcPct val="100000"/>
                        </a:lnSpc>
                      </a:pPr>
                      <a:r>
                        <a:rPr lang="en-ZA" sz="1400" b="0" dirty="0" smtClean="0">
                          <a:latin typeface="+mn-lt"/>
                        </a:rPr>
                        <a:t>-</a:t>
                      </a:r>
                    </a:p>
                  </a:txBody>
                  <a:tcPr/>
                </a:tc>
                <a:extLst>
                  <a:ext uri="{0D108BD9-81ED-4DB2-BD59-A6C34878D82A}">
                    <a16:rowId xmlns="" xmlns:a16="http://schemas.microsoft.com/office/drawing/2014/main" val="10004"/>
                  </a:ext>
                </a:extLst>
              </a:tr>
              <a:tr h="890340">
                <a:tc>
                  <a:txBody>
                    <a:bodyPr/>
                    <a:lstStyle/>
                    <a:p>
                      <a:pPr algn="l">
                        <a:lnSpc>
                          <a:spcPct val="100000"/>
                        </a:lnSpc>
                      </a:pPr>
                      <a:r>
                        <a:rPr lang="en-GB" sz="1400" dirty="0" smtClean="0">
                          <a:solidFill>
                            <a:srgbClr val="000000"/>
                          </a:solidFill>
                          <a:effectLst/>
                          <a:latin typeface="+mn-lt"/>
                          <a:ea typeface="Times New Roman"/>
                          <a:cs typeface="CenturyGothic"/>
                        </a:rPr>
                        <a:t>No. of  policies developed</a:t>
                      </a:r>
                      <a:endParaRPr lang="en-ZA" sz="1400" dirty="0">
                        <a:latin typeface="+mn-lt"/>
                      </a:endParaRPr>
                    </a:p>
                  </a:txBody>
                  <a:tcPr/>
                </a:tc>
                <a:tc>
                  <a:txBody>
                    <a:bodyPr/>
                    <a:lstStyle/>
                    <a:p>
                      <a:pPr>
                        <a:lnSpc>
                          <a:spcPct val="100000"/>
                        </a:lnSpc>
                        <a:spcAft>
                          <a:spcPts val="0"/>
                        </a:spcAft>
                      </a:pPr>
                      <a:r>
                        <a:rPr lang="en-GB" sz="1400" kern="1200" dirty="0">
                          <a:solidFill>
                            <a:srgbClr val="000000"/>
                          </a:solidFill>
                          <a:effectLst/>
                          <a:latin typeface="+mn-lt"/>
                          <a:ea typeface="Times New Roman"/>
                          <a:cs typeface="+mn-cs"/>
                        </a:rPr>
                        <a:t>1 policy on Underwater </a:t>
                      </a:r>
                      <a:r>
                        <a:rPr lang="en-GB" sz="1400" kern="1200" dirty="0" smtClean="0">
                          <a:solidFill>
                            <a:srgbClr val="000000"/>
                          </a:solidFill>
                          <a:effectLst/>
                          <a:latin typeface="+mn-lt"/>
                          <a:ea typeface="Times New Roman"/>
                          <a:cs typeface="+mn-cs"/>
                        </a:rPr>
                        <a:t>Cultural </a:t>
                      </a:r>
                      <a:r>
                        <a:rPr lang="en-GB" sz="1400" kern="1200" dirty="0">
                          <a:solidFill>
                            <a:srgbClr val="000000"/>
                          </a:solidFill>
                          <a:effectLst/>
                          <a:latin typeface="+mn-lt"/>
                          <a:ea typeface="Times New Roman"/>
                          <a:cs typeface="+mn-cs"/>
                        </a:rPr>
                        <a:t>H</a:t>
                      </a:r>
                      <a:r>
                        <a:rPr lang="en-GB" sz="1400" kern="1200" dirty="0" smtClean="0">
                          <a:solidFill>
                            <a:srgbClr val="000000"/>
                          </a:solidFill>
                          <a:effectLst/>
                          <a:latin typeface="+mn-lt"/>
                          <a:ea typeface="Times New Roman"/>
                          <a:cs typeface="+mn-cs"/>
                        </a:rPr>
                        <a:t>eritage </a:t>
                      </a:r>
                      <a:r>
                        <a:rPr lang="en-GB" sz="1400" kern="1200" dirty="0">
                          <a:solidFill>
                            <a:srgbClr val="000000"/>
                          </a:solidFill>
                          <a:effectLst/>
                          <a:latin typeface="+mn-lt"/>
                          <a:ea typeface="Times New Roman"/>
                          <a:cs typeface="+mn-cs"/>
                        </a:rPr>
                        <a:t>developed</a:t>
                      </a:r>
                    </a:p>
                  </a:txBody>
                  <a:tcPr marL="68580" marR="68580" marT="0" marB="0"/>
                </a:tc>
                <a:tc>
                  <a:txBody>
                    <a:bodyPr/>
                    <a:lstStyle/>
                    <a:p>
                      <a:pPr>
                        <a:lnSpc>
                          <a:spcPct val="100000"/>
                        </a:lnSpc>
                        <a:spcAft>
                          <a:spcPts val="0"/>
                        </a:spcAft>
                      </a:pPr>
                      <a:r>
                        <a:rPr lang="en-GB" sz="1400" kern="1200" dirty="0">
                          <a:solidFill>
                            <a:srgbClr val="000000"/>
                          </a:solidFill>
                          <a:effectLst/>
                          <a:latin typeface="+mn-lt"/>
                          <a:ea typeface="Times New Roman"/>
                          <a:cs typeface="+mn-cs"/>
                        </a:rPr>
                        <a:t>1 Policy on Underwater </a:t>
                      </a:r>
                      <a:r>
                        <a:rPr lang="en-GB" sz="1400" kern="1200" dirty="0" smtClean="0">
                          <a:solidFill>
                            <a:srgbClr val="000000"/>
                          </a:solidFill>
                          <a:effectLst/>
                          <a:latin typeface="+mn-lt"/>
                          <a:ea typeface="Times New Roman"/>
                          <a:cs typeface="+mn-cs"/>
                        </a:rPr>
                        <a:t>Cultural </a:t>
                      </a:r>
                      <a:r>
                        <a:rPr lang="en-GB" sz="1400" kern="1200" dirty="0">
                          <a:solidFill>
                            <a:srgbClr val="000000"/>
                          </a:solidFill>
                          <a:effectLst/>
                          <a:latin typeface="+mn-lt"/>
                          <a:ea typeface="Times New Roman"/>
                          <a:cs typeface="+mn-cs"/>
                        </a:rPr>
                        <a:t>H</a:t>
                      </a:r>
                      <a:r>
                        <a:rPr lang="en-GB" sz="1400" kern="1200" dirty="0" smtClean="0">
                          <a:solidFill>
                            <a:srgbClr val="000000"/>
                          </a:solidFill>
                          <a:effectLst/>
                          <a:latin typeface="+mn-lt"/>
                          <a:ea typeface="Times New Roman"/>
                          <a:cs typeface="+mn-cs"/>
                        </a:rPr>
                        <a:t>eritage </a:t>
                      </a:r>
                      <a:r>
                        <a:rPr lang="en-GB" sz="1400" kern="1200" dirty="0">
                          <a:solidFill>
                            <a:srgbClr val="000000"/>
                          </a:solidFill>
                          <a:effectLst/>
                          <a:latin typeface="+mn-lt"/>
                          <a:ea typeface="Times New Roman"/>
                          <a:cs typeface="+mn-cs"/>
                        </a:rPr>
                        <a:t>was developed</a:t>
                      </a:r>
                    </a:p>
                  </a:txBody>
                  <a:tcPr marL="68580" marR="68580" marT="0" marB="0">
                    <a:solidFill>
                      <a:srgbClr val="00CC00"/>
                    </a:solidFill>
                  </a:tcPr>
                </a:tc>
                <a:tc>
                  <a:txBody>
                    <a:bodyPr/>
                    <a:lstStyle/>
                    <a:p>
                      <a:pPr algn="l">
                        <a:lnSpc>
                          <a:spcPct val="100000"/>
                        </a:lnSpc>
                      </a:pPr>
                      <a:r>
                        <a:rPr lang="en-ZA" sz="1400" b="0" dirty="0" smtClean="0">
                          <a:latin typeface="+mn-lt"/>
                        </a:rPr>
                        <a:t>-</a:t>
                      </a:r>
                    </a:p>
                  </a:txBody>
                  <a:tcPr/>
                </a:tc>
                <a:extLst>
                  <a:ext uri="{0D108BD9-81ED-4DB2-BD59-A6C34878D82A}">
                    <a16:rowId xmlns="" xmlns:a16="http://schemas.microsoft.com/office/drawing/2014/main" val="10005"/>
                  </a:ext>
                </a:extLst>
              </a:tr>
            </a:tbl>
          </a:graphicData>
        </a:graphic>
      </p:graphicFrame>
      <p:sp>
        <p:nvSpPr>
          <p:cNvPr id="4" name="Slide Number Placeholder 3"/>
          <p:cNvSpPr>
            <a:spLocks noGrp="1"/>
          </p:cNvSpPr>
          <p:nvPr>
            <p:ph type="sldNum" sz="quarter" idx="4"/>
          </p:nvPr>
        </p:nvSpPr>
        <p:spPr>
          <a:xfrm>
            <a:off x="8316416" y="6144145"/>
            <a:ext cx="535556" cy="288032"/>
          </a:xfrm>
        </p:spPr>
        <p:txBody>
          <a:bodyPr/>
          <a:lstStyle/>
          <a:p>
            <a:r>
              <a:rPr lang="en-ZA" sz="1100" b="1" dirty="0" smtClean="0">
                <a:solidFill>
                  <a:prstClr val="black"/>
                </a:solidFill>
              </a:rPr>
              <a:t>21.</a:t>
            </a:r>
          </a:p>
        </p:txBody>
      </p:sp>
    </p:spTree>
    <p:extLst>
      <p:ext uri="{BB962C8B-B14F-4D97-AF65-F5344CB8AC3E}">
        <p14:creationId xmlns:p14="http://schemas.microsoft.com/office/powerpoint/2010/main" xmlns="" val="102780841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72816"/>
            <a:ext cx="8440055" cy="1287016"/>
          </a:xfrm>
        </p:spPr>
        <p:txBody>
          <a:bodyPr>
            <a:noAutofit/>
          </a:bodyPr>
          <a:lstStyle/>
          <a:p>
            <a:pPr algn="ctr"/>
            <a:r>
              <a:rPr lang="en-ZA" sz="4800" cap="all" dirty="0">
                <a:solidFill>
                  <a:srgbClr val="B77727"/>
                </a:solidFill>
                <a:latin typeface="+mj-lt"/>
              </a:rPr>
              <a:t>areas WHERE THE DEPARTMENT underperformed in the 2018-19 financial year</a:t>
            </a:r>
            <a:endParaRPr lang="en-ZA" sz="4800" dirty="0">
              <a:solidFill>
                <a:srgbClr val="B77727"/>
              </a:solidFill>
              <a:latin typeface="+mj-lt"/>
            </a:endParaRPr>
          </a:p>
        </p:txBody>
      </p:sp>
    </p:spTree>
    <p:extLst>
      <p:ext uri="{BB962C8B-B14F-4D97-AF65-F5344CB8AC3E}">
        <p14:creationId xmlns:p14="http://schemas.microsoft.com/office/powerpoint/2010/main" xmlns="" val="259463573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229600" cy="504056"/>
          </a:xfrm>
        </p:spPr>
        <p:txBody>
          <a:bodyPr>
            <a:noAutofit/>
          </a:bodyPr>
          <a:lstStyle/>
          <a:p>
            <a:pPr algn="ctr"/>
            <a:r>
              <a:rPr lang="en-US" dirty="0">
                <a:latin typeface="+mj-lt"/>
                <a:ea typeface="MS PGothic" pitchFamily="34" charset="-128"/>
                <a:cs typeface="Arial" pitchFamily="34" charset="0"/>
              </a:rPr>
              <a:t>ADMINISTRATION</a:t>
            </a:r>
            <a:endParaRPr lang="en-ZA" sz="4000" dirty="0">
              <a:latin typeface="+mj-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252455196"/>
              </p:ext>
            </p:extLst>
          </p:nvPr>
        </p:nvGraphicFramePr>
        <p:xfrm>
          <a:off x="154439" y="1687032"/>
          <a:ext cx="8753160" cy="3167574"/>
        </p:xfrm>
        <a:graphic>
          <a:graphicData uri="http://schemas.openxmlformats.org/drawingml/2006/table">
            <a:tbl>
              <a:tblPr firstRow="1" bandRow="1">
                <a:tableStyleId>{5C22544A-7EE6-4342-B048-85BDC9FD1C3A}</a:tableStyleId>
              </a:tblPr>
              <a:tblGrid>
                <a:gridCol w="1750632">
                  <a:extLst>
                    <a:ext uri="{9D8B030D-6E8A-4147-A177-3AD203B41FA5}">
                      <a16:colId xmlns="" xmlns:a16="http://schemas.microsoft.com/office/drawing/2014/main" val="20000"/>
                    </a:ext>
                  </a:extLst>
                </a:gridCol>
                <a:gridCol w="1750632">
                  <a:extLst>
                    <a:ext uri="{9D8B030D-6E8A-4147-A177-3AD203B41FA5}">
                      <a16:colId xmlns="" xmlns:a16="http://schemas.microsoft.com/office/drawing/2014/main" val="20001"/>
                    </a:ext>
                  </a:extLst>
                </a:gridCol>
                <a:gridCol w="1750632">
                  <a:extLst>
                    <a:ext uri="{9D8B030D-6E8A-4147-A177-3AD203B41FA5}">
                      <a16:colId xmlns="" xmlns:a16="http://schemas.microsoft.com/office/drawing/2014/main" val="20002"/>
                    </a:ext>
                  </a:extLst>
                </a:gridCol>
                <a:gridCol w="1750632">
                  <a:extLst>
                    <a:ext uri="{9D8B030D-6E8A-4147-A177-3AD203B41FA5}">
                      <a16:colId xmlns="" xmlns:a16="http://schemas.microsoft.com/office/drawing/2014/main" val="20003"/>
                    </a:ext>
                  </a:extLst>
                </a:gridCol>
                <a:gridCol w="1750632">
                  <a:extLst>
                    <a:ext uri="{9D8B030D-6E8A-4147-A177-3AD203B41FA5}">
                      <a16:colId xmlns="" xmlns:a16="http://schemas.microsoft.com/office/drawing/2014/main" val="20004"/>
                    </a:ext>
                  </a:extLst>
                </a:gridCol>
              </a:tblGrid>
              <a:tr h="4277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solidFill>
                            <a:schemeClr val="bg1"/>
                          </a:solidFill>
                          <a:effectLst/>
                          <a:latin typeface="+mn-lt"/>
                        </a:rPr>
                        <a:t>PERFORMANCE INDICATOR</a:t>
                      </a:r>
                      <a:endParaRPr kumimoji="0" lang="en-US" sz="1400" b="1" i="0" u="none" strike="noStrike" cap="none" normalizeH="0" baseline="0" dirty="0" smtClean="0">
                        <a:ln>
                          <a:noFill/>
                        </a:ln>
                        <a:solidFill>
                          <a:schemeClr val="bg1"/>
                        </a:solidFill>
                        <a:effectLst/>
                        <a:latin typeface="+mn-lt"/>
                        <a:ea typeface="MS PGothic" pitchFamily="34" charset="-128"/>
                        <a:cs typeface="Arial" pitchFamily="34" charset="0"/>
                      </a:endParaRPr>
                    </a:p>
                  </a:txBody>
                  <a:tcPr marL="91433" marR="91433" marT="44547" marB="44547"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solidFill>
                            <a:schemeClr val="bg1"/>
                          </a:solidFill>
                          <a:effectLst/>
                          <a:latin typeface="+mn-lt"/>
                        </a:rPr>
                        <a:t>2018/19 ANNUAL TARGET </a:t>
                      </a:r>
                      <a:endParaRPr kumimoji="0" lang="en-US" sz="1400" b="1" i="0" u="none" strike="noStrike" cap="none" normalizeH="0" baseline="0" dirty="0" smtClean="0">
                        <a:ln>
                          <a:noFill/>
                        </a:ln>
                        <a:solidFill>
                          <a:schemeClr val="bg1"/>
                        </a:solidFill>
                        <a:effectLst/>
                        <a:latin typeface="+mn-lt"/>
                        <a:ea typeface="MS PGothic" pitchFamily="34" charset="-128"/>
                        <a:cs typeface="Arial" pitchFamily="34" charset="0"/>
                      </a:endParaRPr>
                    </a:p>
                  </a:txBody>
                  <a:tcPr marL="91433" marR="91433" marT="44547" marB="44547"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mn-lt"/>
                          <a:ea typeface="+mn-ea"/>
                          <a:cs typeface="+mn-cs"/>
                        </a:rPr>
                        <a:t>ACTUAL ACHIEVEMENT AS AT 31 MARCH 2019</a:t>
                      </a:r>
                      <a:endParaRPr kumimoji="0" lang="en-US" sz="1400" b="1" i="0" u="none" strike="noStrike" cap="none" normalizeH="0" baseline="0" dirty="0" smtClean="0">
                        <a:ln>
                          <a:noFill/>
                        </a:ln>
                        <a:solidFill>
                          <a:schemeClr val="bg1"/>
                        </a:solidFill>
                        <a:effectLst/>
                        <a:latin typeface="+mn-lt"/>
                        <a:ea typeface="MS PGothic" pitchFamily="34" charset="-128"/>
                        <a:cs typeface="Arial" pitchFamily="34" charset="0"/>
                      </a:endParaRPr>
                    </a:p>
                  </a:txBody>
                  <a:tcPr marL="91433" marR="91433" marT="44547" marB="44547"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solidFill>
                            <a:schemeClr val="bg1"/>
                          </a:solidFill>
                          <a:effectLst/>
                          <a:latin typeface="+mn-lt"/>
                        </a:rPr>
                        <a:t>REASON FOR DEVIATION</a:t>
                      </a:r>
                      <a:endParaRPr kumimoji="0" lang="en-US" sz="1400" b="1" i="0" u="none" strike="noStrike" cap="none" normalizeH="0" baseline="0" dirty="0" smtClean="0">
                        <a:ln>
                          <a:noFill/>
                        </a:ln>
                        <a:solidFill>
                          <a:schemeClr val="bg1"/>
                        </a:solidFill>
                        <a:effectLst/>
                        <a:latin typeface="+mn-lt"/>
                        <a:ea typeface="MS PGothic" pitchFamily="34" charset="-128"/>
                        <a:cs typeface="Arial" pitchFamily="34" charset="0"/>
                      </a:endParaRPr>
                    </a:p>
                  </a:txBody>
                  <a:tcPr marL="91433" marR="91433" marT="44547" marB="44547"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mn-lt"/>
                          <a:ea typeface="MS PGothic" pitchFamily="34" charset="-128"/>
                          <a:cs typeface="Arial" pitchFamily="34" charset="0"/>
                        </a:rPr>
                        <a:t>CORRECTIVE ACTIONS</a:t>
                      </a:r>
                    </a:p>
                  </a:txBody>
                  <a:tcPr marL="91433" marR="91433" marT="44547" marB="44547" horzOverflow="overflow"/>
                </a:tc>
                <a:extLst>
                  <a:ext uri="{0D108BD9-81ED-4DB2-BD59-A6C34878D82A}">
                    <a16:rowId xmlns="" xmlns:a16="http://schemas.microsoft.com/office/drawing/2014/main" val="10000"/>
                  </a:ext>
                </a:extLst>
              </a:tr>
              <a:tr h="1569888">
                <a:tc>
                  <a:txBody>
                    <a:bodyPr/>
                    <a:lstStyle/>
                    <a:p>
                      <a:pPr algn="l"/>
                      <a:r>
                        <a:rPr lang="en-ZA" sz="1400" b="0" i="0" u="none" strike="noStrike" baseline="0" dirty="0" smtClean="0">
                          <a:latin typeface="+mn-lt"/>
                        </a:rPr>
                        <a:t>Work Study Report approved</a:t>
                      </a:r>
                      <a:endParaRPr lang="en-ZA" sz="1400" dirty="0">
                        <a:latin typeface="+mn-lt"/>
                      </a:endParaRPr>
                    </a:p>
                  </a:txBody>
                  <a:tcPr/>
                </a:tc>
                <a:tc>
                  <a:txBody>
                    <a:bodyPr/>
                    <a:lstStyle/>
                    <a:p>
                      <a:r>
                        <a:rPr lang="en-ZA" sz="1400" dirty="0" smtClean="0">
                          <a:latin typeface="+mn-lt"/>
                        </a:rPr>
                        <a:t>Work study report</a:t>
                      </a:r>
                    </a:p>
                    <a:p>
                      <a:r>
                        <a:rPr lang="en-ZA" sz="1400" dirty="0" smtClean="0">
                          <a:latin typeface="+mn-lt"/>
                        </a:rPr>
                        <a:t>Approved</a:t>
                      </a:r>
                    </a:p>
                  </a:txBody>
                  <a:tcPr/>
                </a:tc>
                <a:tc>
                  <a:txBody>
                    <a:bodyPr/>
                    <a:lstStyle/>
                    <a:p>
                      <a:pPr algn="l"/>
                      <a:r>
                        <a:rPr lang="en-ZA" sz="1400" b="0" i="0" u="none" strike="noStrike" baseline="0" dirty="0" smtClean="0">
                          <a:latin typeface="+mn-lt"/>
                        </a:rPr>
                        <a:t>The work study report was approved by the DG on the 29 March 2019</a:t>
                      </a:r>
                      <a:endParaRPr lang="en-ZA" sz="1400" dirty="0">
                        <a:latin typeface="+mn-lt"/>
                      </a:endParaRPr>
                    </a:p>
                  </a:txBody>
                  <a:tcPr>
                    <a:solidFill>
                      <a:srgbClr val="FF0000"/>
                    </a:solidFill>
                  </a:tcPr>
                </a:tc>
                <a:tc>
                  <a:txBody>
                    <a:bodyPr/>
                    <a:lstStyle/>
                    <a:p>
                      <a:r>
                        <a:rPr lang="en-ZA" sz="1400" dirty="0" smtClean="0">
                          <a:solidFill>
                            <a:schemeClr val="tx1"/>
                          </a:solidFill>
                          <a:latin typeface="+mn-lt"/>
                        </a:rPr>
                        <a:t>The consultation process on the work-study  took longer than expected in order to obtain more inputs to inform the DAC organisational structure </a:t>
                      </a:r>
                      <a:endParaRPr lang="en-ZA" sz="1400" dirty="0">
                        <a:solidFill>
                          <a:schemeClr val="tx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smtClean="0">
                          <a:solidFill>
                            <a:schemeClr val="tx1"/>
                          </a:solidFill>
                          <a:latin typeface="+mn-lt"/>
                          <a:ea typeface="+mn-ea"/>
                          <a:cs typeface="+mn-cs"/>
                        </a:rPr>
                        <a:t>Following reconfiguration of Government departments,  the process regarding the ultimate structuring of the department will be informed by the National Macro Organisation of Government (NMOG)</a:t>
                      </a:r>
                      <a:endParaRPr lang="en-ZA" sz="1400" kern="1200" dirty="0">
                        <a:solidFill>
                          <a:schemeClr val="tx1"/>
                        </a:solidFill>
                        <a:latin typeface="+mn-lt"/>
                        <a:ea typeface="+mn-ea"/>
                        <a:cs typeface="+mn-cs"/>
                      </a:endParaRPr>
                    </a:p>
                  </a:txBody>
                  <a:tcPr/>
                </a:tc>
                <a:extLst>
                  <a:ext uri="{0D108BD9-81ED-4DB2-BD59-A6C34878D82A}">
                    <a16:rowId xmlns="" xmlns:a16="http://schemas.microsoft.com/office/drawing/2014/main" val="10001"/>
                  </a:ext>
                </a:extLst>
              </a:tr>
            </a:tbl>
          </a:graphicData>
        </a:graphic>
      </p:graphicFrame>
      <p:sp>
        <p:nvSpPr>
          <p:cNvPr id="4" name="Slide Number Placeholder 3"/>
          <p:cNvSpPr>
            <a:spLocks noGrp="1"/>
          </p:cNvSpPr>
          <p:nvPr>
            <p:ph type="sldNum" sz="quarter" idx="4"/>
          </p:nvPr>
        </p:nvSpPr>
        <p:spPr>
          <a:xfrm>
            <a:off x="8316416" y="6134310"/>
            <a:ext cx="591183" cy="319026"/>
          </a:xfrm>
        </p:spPr>
        <p:txBody>
          <a:bodyPr/>
          <a:lstStyle/>
          <a:p>
            <a:r>
              <a:rPr lang="en-ZA" sz="1100" b="1" dirty="0" smtClean="0">
                <a:solidFill>
                  <a:schemeClr val="tx1"/>
                </a:solidFill>
              </a:rPr>
              <a:t>24.</a:t>
            </a:r>
          </a:p>
        </p:txBody>
      </p:sp>
    </p:spTree>
    <p:extLst>
      <p:ext uri="{BB962C8B-B14F-4D97-AF65-F5344CB8AC3E}">
        <p14:creationId xmlns:p14="http://schemas.microsoft.com/office/powerpoint/2010/main" xmlns="" val="153528026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478" y="188640"/>
            <a:ext cx="8112163" cy="710952"/>
          </a:xfrm>
        </p:spPr>
        <p:txBody>
          <a:bodyPr>
            <a:normAutofit/>
          </a:bodyPr>
          <a:lstStyle/>
          <a:p>
            <a:pPr algn="ctr"/>
            <a:r>
              <a:rPr lang="en-US" dirty="0">
                <a:latin typeface="Calibri"/>
                <a:ea typeface="MS PGothic" pitchFamily="34" charset="-128"/>
                <a:cs typeface="Arial" pitchFamily="34" charset="0"/>
              </a:rPr>
              <a:t>INSTITUTIONAL GOVERNANCE</a:t>
            </a:r>
            <a:endParaRPr lang="en-ZA"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142414551"/>
              </p:ext>
            </p:extLst>
          </p:nvPr>
        </p:nvGraphicFramePr>
        <p:xfrm>
          <a:off x="262821" y="1556792"/>
          <a:ext cx="8656075" cy="3807654"/>
        </p:xfrm>
        <a:graphic>
          <a:graphicData uri="http://schemas.openxmlformats.org/drawingml/2006/table">
            <a:tbl>
              <a:tblPr firstRow="1" bandRow="1">
                <a:tableStyleId>{5C22544A-7EE6-4342-B048-85BDC9FD1C3A}</a:tableStyleId>
              </a:tblPr>
              <a:tblGrid>
                <a:gridCol w="1368152">
                  <a:extLst>
                    <a:ext uri="{9D8B030D-6E8A-4147-A177-3AD203B41FA5}">
                      <a16:colId xmlns="" xmlns:a16="http://schemas.microsoft.com/office/drawing/2014/main" val="20000"/>
                    </a:ext>
                  </a:extLst>
                </a:gridCol>
                <a:gridCol w="1656184">
                  <a:extLst>
                    <a:ext uri="{9D8B030D-6E8A-4147-A177-3AD203B41FA5}">
                      <a16:colId xmlns="" xmlns:a16="http://schemas.microsoft.com/office/drawing/2014/main" val="20001"/>
                    </a:ext>
                  </a:extLst>
                </a:gridCol>
                <a:gridCol w="1656184">
                  <a:extLst>
                    <a:ext uri="{9D8B030D-6E8A-4147-A177-3AD203B41FA5}">
                      <a16:colId xmlns="" xmlns:a16="http://schemas.microsoft.com/office/drawing/2014/main" val="20002"/>
                    </a:ext>
                  </a:extLst>
                </a:gridCol>
                <a:gridCol w="1800196">
                  <a:extLst>
                    <a:ext uri="{9D8B030D-6E8A-4147-A177-3AD203B41FA5}">
                      <a16:colId xmlns="" xmlns:a16="http://schemas.microsoft.com/office/drawing/2014/main" val="20003"/>
                    </a:ext>
                  </a:extLst>
                </a:gridCol>
                <a:gridCol w="2175359">
                  <a:extLst>
                    <a:ext uri="{9D8B030D-6E8A-4147-A177-3AD203B41FA5}">
                      <a16:colId xmlns="" xmlns:a16="http://schemas.microsoft.com/office/drawing/2014/main" val="20004"/>
                    </a:ext>
                  </a:extLst>
                </a:gridCol>
              </a:tblGrid>
              <a:tr h="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solidFill>
                            <a:schemeClr val="bg1"/>
                          </a:solidFill>
                          <a:effectLst/>
                          <a:latin typeface="+mn-lt"/>
                        </a:rPr>
                        <a:t>PERFORMANCE INDICATOR</a:t>
                      </a:r>
                      <a:endParaRPr kumimoji="0" lang="en-US" sz="1400" b="1" i="0" u="none" strike="noStrike" cap="none" normalizeH="0" baseline="0" dirty="0" smtClean="0">
                        <a:ln>
                          <a:noFill/>
                        </a:ln>
                        <a:solidFill>
                          <a:schemeClr val="bg1"/>
                        </a:solidFill>
                        <a:effectLst/>
                        <a:latin typeface="+mn-lt"/>
                        <a:ea typeface="MS PGothic" pitchFamily="34" charset="-128"/>
                        <a:cs typeface="Arial" pitchFamily="34" charset="0"/>
                      </a:endParaRPr>
                    </a:p>
                  </a:txBody>
                  <a:tcPr marL="91433" marR="91433" marT="44547" marB="44547"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solidFill>
                            <a:schemeClr val="bg1"/>
                          </a:solidFill>
                          <a:effectLst/>
                          <a:latin typeface="+mn-lt"/>
                        </a:rPr>
                        <a:t>2018/19 ANNUAL TARGET </a:t>
                      </a:r>
                      <a:endParaRPr kumimoji="0" lang="en-US" sz="1400" b="1" i="0" u="none" strike="noStrike" cap="none" normalizeH="0" baseline="0" dirty="0" smtClean="0">
                        <a:ln>
                          <a:noFill/>
                        </a:ln>
                        <a:solidFill>
                          <a:schemeClr val="bg1"/>
                        </a:solidFill>
                        <a:effectLst/>
                        <a:latin typeface="+mn-lt"/>
                        <a:ea typeface="MS PGothic" pitchFamily="34" charset="-128"/>
                        <a:cs typeface="Arial" pitchFamily="34" charset="0"/>
                      </a:endParaRPr>
                    </a:p>
                  </a:txBody>
                  <a:tcPr marL="91433" marR="91433" marT="44547" marB="44547"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mn-lt"/>
                          <a:ea typeface="+mn-ea"/>
                          <a:cs typeface="+mn-cs"/>
                        </a:rPr>
                        <a:t>ACTUAL ACHIEVEMENT AS AT 31 MARCH 2019</a:t>
                      </a:r>
                      <a:endParaRPr kumimoji="0" lang="en-US" sz="1400" b="1" i="0" u="none" strike="noStrike" cap="none" normalizeH="0" baseline="0" dirty="0" smtClean="0">
                        <a:ln>
                          <a:noFill/>
                        </a:ln>
                        <a:solidFill>
                          <a:schemeClr val="bg1"/>
                        </a:solidFill>
                        <a:effectLst/>
                        <a:latin typeface="+mn-lt"/>
                        <a:ea typeface="MS PGothic" pitchFamily="34" charset="-128"/>
                        <a:cs typeface="Arial" pitchFamily="34" charset="0"/>
                      </a:endParaRPr>
                    </a:p>
                  </a:txBody>
                  <a:tcPr marL="91433" marR="91433" marT="44547" marB="44547"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solidFill>
                            <a:schemeClr val="bg1"/>
                          </a:solidFill>
                          <a:effectLst/>
                          <a:latin typeface="+mn-lt"/>
                        </a:rPr>
                        <a:t>REASON FOR DEVIATION</a:t>
                      </a:r>
                      <a:endParaRPr kumimoji="0" lang="en-US" sz="1400" b="1" i="0" u="none" strike="noStrike" cap="none" normalizeH="0" baseline="0" dirty="0" smtClean="0">
                        <a:ln>
                          <a:noFill/>
                        </a:ln>
                        <a:solidFill>
                          <a:schemeClr val="bg1"/>
                        </a:solidFill>
                        <a:effectLst/>
                        <a:latin typeface="+mn-lt"/>
                        <a:ea typeface="MS PGothic" pitchFamily="34" charset="-128"/>
                        <a:cs typeface="Arial" pitchFamily="34" charset="0"/>
                      </a:endParaRPr>
                    </a:p>
                  </a:txBody>
                  <a:tcPr marL="91433" marR="91433" marT="44547" marB="44547"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mn-lt"/>
                          <a:ea typeface="MS PGothic" pitchFamily="34" charset="-128"/>
                          <a:cs typeface="Arial" pitchFamily="34" charset="0"/>
                        </a:rPr>
                        <a:t>CORRECTIVE ACTIONS</a:t>
                      </a:r>
                    </a:p>
                  </a:txBody>
                  <a:tcPr marL="91433" marR="91433" marT="44547" marB="44547" horzOverflow="overflow"/>
                </a:tc>
                <a:extLst>
                  <a:ext uri="{0D108BD9-81ED-4DB2-BD59-A6C34878D82A}">
                    <a16:rowId xmlns="" xmlns:a16="http://schemas.microsoft.com/office/drawing/2014/main" val="10000"/>
                  </a:ext>
                </a:extLst>
              </a:tr>
              <a:tr h="2135809">
                <a:tc>
                  <a:txBody>
                    <a:bodyPr/>
                    <a:lstStyle/>
                    <a:p>
                      <a:pPr>
                        <a:lnSpc>
                          <a:spcPct val="100000"/>
                        </a:lnSpc>
                      </a:pPr>
                      <a:r>
                        <a:rPr lang="en-ZA" sz="1400" dirty="0" smtClean="0">
                          <a:latin typeface="+mn-lt"/>
                        </a:rPr>
                        <a:t>Approved feasibility and due diligence reports on amalgamation of DAC public entities</a:t>
                      </a:r>
                      <a:endParaRPr lang="en-ZA" sz="1400" dirty="0">
                        <a:latin typeface="+mn-lt"/>
                      </a:endParaRPr>
                    </a:p>
                  </a:txBody>
                  <a:tcPr/>
                </a:tc>
                <a:tc>
                  <a:txBody>
                    <a:bodyPr/>
                    <a:lstStyle/>
                    <a:p>
                      <a:pPr>
                        <a:lnSpc>
                          <a:spcPct val="100000"/>
                        </a:lnSpc>
                      </a:pPr>
                      <a:r>
                        <a:rPr lang="en-US" sz="1400" dirty="0">
                          <a:effectLst/>
                          <a:latin typeface="+mn-lt"/>
                        </a:rPr>
                        <a:t>Approved feasibility and due diligence reports on amalgamation of DAC public entities</a:t>
                      </a:r>
                      <a:endParaRPr lang="en-GB" sz="1400" dirty="0">
                        <a:effectLst/>
                        <a:latin typeface="+mn-lt"/>
                      </a:endParaRPr>
                    </a:p>
                  </a:txBody>
                  <a:tcPr marL="68580" marR="68580" marT="0" marB="0"/>
                </a:tc>
                <a:tc>
                  <a:txBody>
                    <a:bodyPr/>
                    <a:lstStyle/>
                    <a:p>
                      <a:pPr>
                        <a:lnSpc>
                          <a:spcPct val="100000"/>
                        </a:lnSpc>
                      </a:pPr>
                      <a:r>
                        <a:rPr lang="en-US" sz="1400" dirty="0">
                          <a:solidFill>
                            <a:srgbClr val="000000"/>
                          </a:solidFill>
                          <a:effectLst/>
                          <a:latin typeface="+mn-lt"/>
                        </a:rPr>
                        <a:t>Consultations with entities were conducted during the fourth quarter which culminated in an </a:t>
                      </a:r>
                      <a:r>
                        <a:rPr lang="en-US" sz="1400" dirty="0" smtClean="0">
                          <a:solidFill>
                            <a:srgbClr val="000000"/>
                          </a:solidFill>
                          <a:effectLst/>
                          <a:latin typeface="+mn-lt"/>
                        </a:rPr>
                        <a:t>interim </a:t>
                      </a:r>
                      <a:r>
                        <a:rPr lang="en-US" sz="1400" dirty="0">
                          <a:solidFill>
                            <a:srgbClr val="000000"/>
                          </a:solidFill>
                          <a:effectLst/>
                          <a:latin typeface="+mn-lt"/>
                        </a:rPr>
                        <a:t>report which was submitted to the DAC on 29 March 2019. </a:t>
                      </a:r>
                      <a:endParaRPr lang="en-GB" sz="1400" dirty="0">
                        <a:effectLst/>
                        <a:latin typeface="+mn-lt"/>
                      </a:endParaRPr>
                    </a:p>
                    <a:p>
                      <a:pPr>
                        <a:lnSpc>
                          <a:spcPct val="100000"/>
                        </a:lnSpc>
                      </a:pPr>
                      <a:r>
                        <a:rPr lang="en-US" sz="1400" dirty="0">
                          <a:effectLst/>
                          <a:latin typeface="+mn-lt"/>
                        </a:rPr>
                        <a:t> </a:t>
                      </a:r>
                      <a:endParaRPr lang="en-GB" sz="1400" dirty="0">
                        <a:effectLst/>
                        <a:latin typeface="+mn-lt"/>
                      </a:endParaRPr>
                    </a:p>
                  </a:txBody>
                  <a:tcPr marL="68580" marR="68580" marT="0" marB="0">
                    <a:solidFill>
                      <a:srgbClr val="FF0000"/>
                    </a:solidFill>
                  </a:tcPr>
                </a:tc>
                <a:tc>
                  <a:txBody>
                    <a:bodyPr/>
                    <a:lstStyle/>
                    <a:p>
                      <a:pPr>
                        <a:lnSpc>
                          <a:spcPct val="100000"/>
                        </a:lnSpc>
                      </a:pPr>
                      <a:r>
                        <a:rPr lang="en-ZA" sz="1400" dirty="0" smtClean="0">
                          <a:solidFill>
                            <a:schemeClr val="tx1"/>
                          </a:solidFill>
                          <a:latin typeface="+mn-lt"/>
                        </a:rPr>
                        <a:t>Delays in finalizing the procurement processes led to the late appointment of a service provider. The Service Provider has since  been appointed  and according to the revised plan, the project will be completed in the 4th quarter of the 2019/20 financial year</a:t>
                      </a:r>
                      <a:endParaRPr lang="en-ZA" sz="1400" dirty="0">
                        <a:solidFill>
                          <a:schemeClr val="tx1"/>
                        </a:solidFill>
                        <a:latin typeface="+mn-lt"/>
                      </a:endParaRPr>
                    </a:p>
                  </a:txBody>
                  <a:tcPr/>
                </a:tc>
                <a:tc>
                  <a:txBody>
                    <a:bodyPr/>
                    <a:lstStyle/>
                    <a:p>
                      <a:r>
                        <a:rPr lang="en-ZA" sz="1400" kern="1200" dirty="0" smtClean="0">
                          <a:solidFill>
                            <a:schemeClr val="tx1"/>
                          </a:solidFill>
                          <a:latin typeface="+mn-lt"/>
                          <a:ea typeface="+mn-ea"/>
                          <a:cs typeface="+mn-cs"/>
                        </a:rPr>
                        <a:t>According to the plan, the project will be completed in the 4th quarter of the 2019/20 financial year</a:t>
                      </a:r>
                    </a:p>
                  </a:txBody>
                  <a:tcPr/>
                </a:tc>
                <a:extLst>
                  <a:ext uri="{0D108BD9-81ED-4DB2-BD59-A6C34878D82A}">
                    <a16:rowId xmlns="" xmlns:a16="http://schemas.microsoft.com/office/drawing/2014/main" val="10001"/>
                  </a:ext>
                </a:extLst>
              </a:tr>
            </a:tbl>
          </a:graphicData>
        </a:graphic>
      </p:graphicFrame>
      <p:sp>
        <p:nvSpPr>
          <p:cNvPr id="4" name="Slide Number Placeholder 3"/>
          <p:cNvSpPr>
            <a:spLocks noGrp="1"/>
          </p:cNvSpPr>
          <p:nvPr>
            <p:ph type="sldNum" sz="quarter" idx="4"/>
          </p:nvPr>
        </p:nvSpPr>
        <p:spPr>
          <a:xfrm>
            <a:off x="8388424" y="5949280"/>
            <a:ext cx="519175" cy="365125"/>
          </a:xfrm>
        </p:spPr>
        <p:txBody>
          <a:bodyPr/>
          <a:lstStyle/>
          <a:p>
            <a:r>
              <a:rPr lang="en-ZA" sz="1100" b="1" dirty="0" smtClean="0">
                <a:solidFill>
                  <a:schemeClr val="tx1"/>
                </a:solidFill>
              </a:rPr>
              <a:t>25.</a:t>
            </a:r>
          </a:p>
        </p:txBody>
      </p:sp>
    </p:spTree>
    <p:extLst>
      <p:ext uri="{BB962C8B-B14F-4D97-AF65-F5344CB8AC3E}">
        <p14:creationId xmlns:p14="http://schemas.microsoft.com/office/powerpoint/2010/main" xmlns="" val="159801819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78431" y="188640"/>
            <a:ext cx="8229600" cy="710952"/>
          </a:xfrm>
        </p:spPr>
        <p:txBody>
          <a:bodyPr>
            <a:noAutofit/>
          </a:bodyPr>
          <a:lstStyle/>
          <a:p>
            <a:pPr algn="ctr"/>
            <a:r>
              <a:rPr lang="en-ZA" dirty="0">
                <a:latin typeface="+mj-lt"/>
                <a:ea typeface="MS PGothic" pitchFamily="34" charset="-128"/>
                <a:cs typeface="Arial" pitchFamily="34" charset="0"/>
              </a:rPr>
              <a:t>ARTS AND CULTURE PROMOTION AND DEVELOPMENT</a:t>
            </a:r>
            <a:endParaRPr lang="en-ZA" dirty="0">
              <a:latin typeface="+mj-l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093262115"/>
              </p:ext>
            </p:extLst>
          </p:nvPr>
        </p:nvGraphicFramePr>
        <p:xfrm>
          <a:off x="179334" y="1570146"/>
          <a:ext cx="8758398" cy="4539174"/>
        </p:xfrm>
        <a:graphic>
          <a:graphicData uri="http://schemas.openxmlformats.org/drawingml/2006/table">
            <a:tbl>
              <a:tblPr firstRow="1" bandRow="1">
                <a:tableStyleId>{5C22544A-7EE6-4342-B048-85BDC9FD1C3A}</a:tableStyleId>
              </a:tblPr>
              <a:tblGrid>
                <a:gridCol w="1377827">
                  <a:extLst>
                    <a:ext uri="{9D8B030D-6E8A-4147-A177-3AD203B41FA5}">
                      <a16:colId xmlns="" xmlns:a16="http://schemas.microsoft.com/office/drawing/2014/main" val="20000"/>
                    </a:ext>
                  </a:extLst>
                </a:gridCol>
                <a:gridCol w="1200748">
                  <a:extLst>
                    <a:ext uri="{9D8B030D-6E8A-4147-A177-3AD203B41FA5}">
                      <a16:colId xmlns="" xmlns:a16="http://schemas.microsoft.com/office/drawing/2014/main" val="20001"/>
                    </a:ext>
                  </a:extLst>
                </a:gridCol>
                <a:gridCol w="2189600">
                  <a:extLst>
                    <a:ext uri="{9D8B030D-6E8A-4147-A177-3AD203B41FA5}">
                      <a16:colId xmlns="" xmlns:a16="http://schemas.microsoft.com/office/drawing/2014/main" val="20002"/>
                    </a:ext>
                  </a:extLst>
                </a:gridCol>
                <a:gridCol w="1836438">
                  <a:extLst>
                    <a:ext uri="{9D8B030D-6E8A-4147-A177-3AD203B41FA5}">
                      <a16:colId xmlns="" xmlns:a16="http://schemas.microsoft.com/office/drawing/2014/main" val="20003"/>
                    </a:ext>
                  </a:extLst>
                </a:gridCol>
                <a:gridCol w="2153785">
                  <a:extLst>
                    <a:ext uri="{9D8B030D-6E8A-4147-A177-3AD203B41FA5}">
                      <a16:colId xmlns="" xmlns:a16="http://schemas.microsoft.com/office/drawing/2014/main" val="20004"/>
                    </a:ext>
                  </a:extLst>
                </a:gridCol>
              </a:tblGrid>
              <a:tr h="72384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solidFill>
                            <a:schemeClr val="bg1"/>
                          </a:solidFill>
                          <a:effectLst/>
                          <a:latin typeface="+mn-lt"/>
                        </a:rPr>
                        <a:t>PERFORMANCE INDICATOR</a:t>
                      </a:r>
                      <a:endParaRPr kumimoji="0" lang="en-US" sz="1400" b="1" i="0" u="none" strike="noStrike" cap="none" normalizeH="0" baseline="0" dirty="0" smtClean="0">
                        <a:ln>
                          <a:noFill/>
                        </a:ln>
                        <a:solidFill>
                          <a:schemeClr val="bg1"/>
                        </a:solidFill>
                        <a:effectLst/>
                        <a:latin typeface="+mn-lt"/>
                        <a:ea typeface="MS PGothic" pitchFamily="34" charset="-128"/>
                        <a:cs typeface="Arial" pitchFamily="34" charset="0"/>
                      </a:endParaRPr>
                    </a:p>
                  </a:txBody>
                  <a:tcPr marL="91433" marR="91433" marT="44547" marB="44547"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solidFill>
                            <a:schemeClr val="bg1"/>
                          </a:solidFill>
                          <a:effectLst/>
                          <a:latin typeface="+mn-lt"/>
                        </a:rPr>
                        <a:t>2018/19 ANNUAL TARGET </a:t>
                      </a:r>
                      <a:endParaRPr kumimoji="0" lang="en-US" sz="1400" b="1" i="0" u="none" strike="noStrike" cap="none" normalizeH="0" baseline="0" dirty="0" smtClean="0">
                        <a:ln>
                          <a:noFill/>
                        </a:ln>
                        <a:solidFill>
                          <a:schemeClr val="bg1"/>
                        </a:solidFill>
                        <a:effectLst/>
                        <a:latin typeface="+mn-lt"/>
                        <a:ea typeface="MS PGothic" pitchFamily="34" charset="-128"/>
                        <a:cs typeface="Arial" pitchFamily="34" charset="0"/>
                      </a:endParaRPr>
                    </a:p>
                  </a:txBody>
                  <a:tcPr marL="91433" marR="91433" marT="44547" marB="44547"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mn-lt"/>
                          <a:ea typeface="+mn-ea"/>
                          <a:cs typeface="+mn-cs"/>
                        </a:rPr>
                        <a:t>ACTUAL ACHIEVEMENT AS AT 31 MARCH 2019</a:t>
                      </a:r>
                      <a:endParaRPr kumimoji="0" lang="en-US" sz="1400" b="1" i="0" u="none" strike="noStrike" cap="none" normalizeH="0" baseline="0" dirty="0" smtClean="0">
                        <a:ln>
                          <a:noFill/>
                        </a:ln>
                        <a:solidFill>
                          <a:schemeClr val="bg1"/>
                        </a:solidFill>
                        <a:effectLst/>
                        <a:latin typeface="+mn-lt"/>
                        <a:ea typeface="MS PGothic" pitchFamily="34" charset="-128"/>
                        <a:cs typeface="Arial" pitchFamily="34" charset="0"/>
                      </a:endParaRPr>
                    </a:p>
                  </a:txBody>
                  <a:tcPr marL="91433" marR="91433" marT="44547" marB="44547"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solidFill>
                            <a:schemeClr val="bg1"/>
                          </a:solidFill>
                          <a:effectLst/>
                          <a:latin typeface="+mn-lt"/>
                        </a:rPr>
                        <a:t>REASON FOR DEVIATION</a:t>
                      </a:r>
                      <a:endParaRPr kumimoji="0" lang="en-US" sz="1400" b="1" i="0" u="none" strike="noStrike" cap="none" normalizeH="0" baseline="0" dirty="0" smtClean="0">
                        <a:ln>
                          <a:noFill/>
                        </a:ln>
                        <a:solidFill>
                          <a:schemeClr val="bg1"/>
                        </a:solidFill>
                        <a:effectLst/>
                        <a:latin typeface="+mn-lt"/>
                        <a:ea typeface="MS PGothic" pitchFamily="34" charset="-128"/>
                        <a:cs typeface="Arial" pitchFamily="34" charset="0"/>
                      </a:endParaRPr>
                    </a:p>
                  </a:txBody>
                  <a:tcPr marL="91433" marR="91433" marT="44547" marB="44547"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mn-lt"/>
                          <a:ea typeface="MS PGothic" pitchFamily="34" charset="-128"/>
                          <a:cs typeface="Arial" pitchFamily="34" charset="0"/>
                        </a:rPr>
                        <a:t>CORRECTIVE ACTIONS</a:t>
                      </a:r>
                    </a:p>
                  </a:txBody>
                  <a:tcPr marL="91433" marR="91433" marT="44547" marB="44547" horzOverflow="overflow"/>
                </a:tc>
                <a:extLst>
                  <a:ext uri="{0D108BD9-81ED-4DB2-BD59-A6C34878D82A}">
                    <a16:rowId xmlns="" xmlns:a16="http://schemas.microsoft.com/office/drawing/2014/main" val="10000"/>
                  </a:ext>
                </a:extLst>
              </a:tr>
              <a:tr h="1949035">
                <a:tc>
                  <a:txBody>
                    <a:bodyPr/>
                    <a:lstStyle/>
                    <a:p>
                      <a:pPr>
                        <a:lnSpc>
                          <a:spcPct val="100000"/>
                        </a:lnSpc>
                      </a:pPr>
                      <a:r>
                        <a:rPr lang="en-ZA" sz="1400" dirty="0" smtClean="0">
                          <a:latin typeface="+mn-lt"/>
                        </a:rPr>
                        <a:t>No. of flagship projects supported </a:t>
                      </a:r>
                      <a:endParaRPr lang="en-ZA" sz="1400" dirty="0">
                        <a:latin typeface="+mn-lt"/>
                      </a:endParaRPr>
                    </a:p>
                  </a:txBody>
                  <a:tcPr/>
                </a:tc>
                <a:tc>
                  <a:txBody>
                    <a:bodyPr/>
                    <a:lstStyle/>
                    <a:p>
                      <a:pPr>
                        <a:lnSpc>
                          <a:spcPct val="100000"/>
                        </a:lnSpc>
                      </a:pPr>
                      <a:r>
                        <a:rPr lang="en-ZA" sz="1400" dirty="0" smtClean="0">
                          <a:latin typeface="+mn-lt"/>
                        </a:rPr>
                        <a:t>20</a:t>
                      </a:r>
                      <a:endParaRPr lang="en-ZA" sz="1400" dirty="0">
                        <a:latin typeface="+mn-lt"/>
                      </a:endParaRPr>
                    </a:p>
                  </a:txBody>
                  <a:tcPr/>
                </a:tc>
                <a:tc>
                  <a:txBody>
                    <a:bodyPr/>
                    <a:lstStyle/>
                    <a:p>
                      <a:pPr>
                        <a:lnSpc>
                          <a:spcPct val="100000"/>
                        </a:lnSpc>
                      </a:pPr>
                      <a:r>
                        <a:rPr lang="en-ZA" sz="1400" dirty="0" smtClean="0">
                          <a:latin typeface="+mn-lt"/>
                        </a:rPr>
                        <a:t>10 flagship projects were supported</a:t>
                      </a:r>
                      <a:endParaRPr lang="en-ZA" sz="1400" dirty="0">
                        <a:latin typeface="+mn-lt"/>
                      </a:endParaRPr>
                    </a:p>
                  </a:txBody>
                  <a:tcPr>
                    <a:solidFill>
                      <a:srgbClr val="FF0000"/>
                    </a:solidFill>
                  </a:tcPr>
                </a:tc>
                <a:tc>
                  <a:txBody>
                    <a:bodyPr/>
                    <a:lstStyle/>
                    <a:p>
                      <a:pPr>
                        <a:lnSpc>
                          <a:spcPct val="100000"/>
                        </a:lnSpc>
                      </a:pPr>
                      <a:r>
                        <a:rPr lang="en-ZA" sz="1400" dirty="0" smtClean="0">
                          <a:latin typeface="+mn-lt"/>
                        </a:rPr>
                        <a:t>Ten (10) of the projects  were declared as not achieved  due to inadequate corroborating  evidence during the assessment period </a:t>
                      </a:r>
                      <a:endParaRPr lang="en-ZA" sz="14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smtClean="0">
                          <a:solidFill>
                            <a:schemeClr val="tx1"/>
                          </a:solidFill>
                          <a:latin typeface="+mn-lt"/>
                          <a:ea typeface="+mn-ea"/>
                          <a:cs typeface="+mn-cs"/>
                        </a:rPr>
                        <a:t>Eight outstanding flagships were all paid in the new financial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4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smtClean="0">
                          <a:solidFill>
                            <a:schemeClr val="tx1"/>
                          </a:solidFill>
                          <a:latin typeface="+mn-lt"/>
                          <a:ea typeface="+mn-ea"/>
                          <a:cs typeface="+mn-cs"/>
                        </a:rPr>
                        <a:t>It</a:t>
                      </a:r>
                      <a:r>
                        <a:rPr lang="en-ZA" sz="1400" kern="1200" baseline="0" dirty="0" smtClean="0">
                          <a:solidFill>
                            <a:schemeClr val="tx1"/>
                          </a:solidFill>
                          <a:latin typeface="+mn-lt"/>
                          <a:ea typeface="+mn-ea"/>
                          <a:cs typeface="+mn-cs"/>
                        </a:rPr>
                        <a:t> is anticipated that the other two remaining flagship projects will be paid by end of  the third quarter.</a:t>
                      </a:r>
                      <a:endParaRPr lang="en-ZA" sz="1400" kern="1200" dirty="0" smtClean="0">
                        <a:solidFill>
                          <a:schemeClr val="tx1"/>
                        </a:solidFill>
                        <a:latin typeface="+mn-lt"/>
                        <a:ea typeface="+mn-ea"/>
                        <a:cs typeface="+mn-cs"/>
                      </a:endParaRPr>
                    </a:p>
                  </a:txBody>
                  <a:tcPr/>
                </a:tc>
                <a:extLst>
                  <a:ext uri="{0D108BD9-81ED-4DB2-BD59-A6C34878D82A}">
                    <a16:rowId xmlns="" xmlns:a16="http://schemas.microsoft.com/office/drawing/2014/main" val="10001"/>
                  </a:ext>
                </a:extLst>
              </a:tr>
              <a:tr h="1742319">
                <a:tc>
                  <a:txBody>
                    <a:bodyPr/>
                    <a:lstStyle/>
                    <a:p>
                      <a:pPr>
                        <a:lnSpc>
                          <a:spcPct val="100000"/>
                        </a:lnSpc>
                      </a:pPr>
                      <a:r>
                        <a:rPr lang="en-ZA" sz="1400" dirty="0" smtClean="0">
                          <a:latin typeface="+mn-lt"/>
                        </a:rPr>
                        <a:t>No. of market access platforms supported</a:t>
                      </a:r>
                      <a:endParaRPr lang="en-ZA" sz="1400" dirty="0">
                        <a:latin typeface="+mn-lt"/>
                      </a:endParaRPr>
                    </a:p>
                  </a:txBody>
                  <a:tcPr/>
                </a:tc>
                <a:tc>
                  <a:txBody>
                    <a:bodyPr/>
                    <a:lstStyle/>
                    <a:p>
                      <a:pPr>
                        <a:lnSpc>
                          <a:spcPct val="100000"/>
                        </a:lnSpc>
                        <a:spcAft>
                          <a:spcPts val="0"/>
                        </a:spcAft>
                      </a:pPr>
                      <a:r>
                        <a:rPr lang="en-GB" sz="1400" dirty="0">
                          <a:solidFill>
                            <a:srgbClr val="000000"/>
                          </a:solidFill>
                          <a:effectLst/>
                          <a:latin typeface="+mn-lt"/>
                          <a:ea typeface="Times New Roman"/>
                        </a:rPr>
                        <a:t>13</a:t>
                      </a:r>
                      <a:endParaRPr lang="en-GB" sz="1400" dirty="0">
                        <a:effectLst/>
                        <a:latin typeface="+mn-lt"/>
                        <a:ea typeface="Times New Roman"/>
                      </a:endParaRPr>
                    </a:p>
                  </a:txBody>
                  <a:tcPr marL="68580" marR="68580" marT="0" marB="0"/>
                </a:tc>
                <a:tc>
                  <a:txBody>
                    <a:bodyPr/>
                    <a:lstStyle/>
                    <a:p>
                      <a:pPr>
                        <a:lnSpc>
                          <a:spcPct val="100000"/>
                        </a:lnSpc>
                        <a:spcAft>
                          <a:spcPts val="0"/>
                        </a:spcAft>
                      </a:pPr>
                      <a:r>
                        <a:rPr lang="en-GB" sz="1400" dirty="0">
                          <a:solidFill>
                            <a:srgbClr val="000000"/>
                          </a:solidFill>
                          <a:effectLst/>
                          <a:latin typeface="+mn-lt"/>
                          <a:ea typeface="Times New Roman"/>
                        </a:rPr>
                        <a:t>10  market access platforms were supported</a:t>
                      </a:r>
                      <a:endParaRPr lang="en-GB" sz="1400" dirty="0">
                        <a:effectLst/>
                        <a:latin typeface="+mn-lt"/>
                        <a:ea typeface="Times New Roman"/>
                      </a:endParaRPr>
                    </a:p>
                  </a:txBody>
                  <a:tcPr marL="68580" marR="68580" marT="0" marB="0">
                    <a:solidFill>
                      <a:srgbClr val="FF0000"/>
                    </a:solidFill>
                  </a:tcPr>
                </a:tc>
                <a:tc>
                  <a:txBody>
                    <a:bodyPr/>
                    <a:lstStyle/>
                    <a:p>
                      <a:pPr>
                        <a:lnSpc>
                          <a:spcPct val="100000"/>
                        </a:lnSpc>
                      </a:pPr>
                      <a:r>
                        <a:rPr lang="en-ZA" sz="1400" dirty="0" smtClean="0">
                          <a:latin typeface="+mn-lt"/>
                        </a:rPr>
                        <a:t>Three (3) of the projects  were declared as not achieved due to inadequate corroborating evidence during the assessment period </a:t>
                      </a:r>
                      <a:endParaRPr lang="en-ZA" sz="14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noProof="0" dirty="0" smtClean="0">
                          <a:solidFill>
                            <a:schemeClr val="dk1"/>
                          </a:solidFill>
                          <a:latin typeface="+mn-lt"/>
                          <a:ea typeface="+mn-ea"/>
                          <a:cs typeface="+mn-cs"/>
                        </a:rPr>
                        <a:t>The 3 projects were done during the time of assessment however it was done through processes other than the one indicated on the TID.  No corrective action is needed.</a:t>
                      </a:r>
                    </a:p>
                  </a:txBody>
                  <a:tcPr/>
                </a:tc>
                <a:extLst>
                  <a:ext uri="{0D108BD9-81ED-4DB2-BD59-A6C34878D82A}">
                    <a16:rowId xmlns="" xmlns:a16="http://schemas.microsoft.com/office/drawing/2014/main" val="10002"/>
                  </a:ext>
                </a:extLst>
              </a:tr>
            </a:tbl>
          </a:graphicData>
        </a:graphic>
      </p:graphicFrame>
      <p:sp>
        <p:nvSpPr>
          <p:cNvPr id="4" name="Slide Number Placeholder 3"/>
          <p:cNvSpPr>
            <a:spLocks noGrp="1"/>
          </p:cNvSpPr>
          <p:nvPr>
            <p:ph type="sldNum" sz="quarter" idx="4"/>
          </p:nvPr>
        </p:nvSpPr>
        <p:spPr>
          <a:xfrm>
            <a:off x="8100392" y="6093296"/>
            <a:ext cx="837340" cy="432048"/>
          </a:xfrm>
        </p:spPr>
        <p:txBody>
          <a:bodyPr/>
          <a:lstStyle/>
          <a:p>
            <a:endParaRPr lang="en-ZA" sz="1100" b="1" dirty="0" smtClean="0"/>
          </a:p>
          <a:p>
            <a:r>
              <a:rPr lang="en-ZA" sz="1100" b="1" dirty="0" smtClean="0">
                <a:solidFill>
                  <a:schemeClr val="tx1"/>
                </a:solidFill>
              </a:rPr>
              <a:t>26.</a:t>
            </a:r>
            <a:endParaRPr lang="en-ZA" sz="1100" b="1" dirty="0">
              <a:solidFill>
                <a:schemeClr val="tx1"/>
              </a:solidFill>
            </a:endParaRPr>
          </a:p>
          <a:p>
            <a:endParaRPr lang="en-ZA" dirty="0" smtClean="0"/>
          </a:p>
        </p:txBody>
      </p:sp>
    </p:spTree>
    <p:extLst>
      <p:ext uri="{BB962C8B-B14F-4D97-AF65-F5344CB8AC3E}">
        <p14:creationId xmlns:p14="http://schemas.microsoft.com/office/powerpoint/2010/main" xmlns="" val="329109769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78431" y="188640"/>
            <a:ext cx="8229600" cy="710952"/>
          </a:xfrm>
        </p:spPr>
        <p:txBody>
          <a:bodyPr>
            <a:noAutofit/>
          </a:bodyPr>
          <a:lstStyle/>
          <a:p>
            <a:pPr algn="ctr"/>
            <a:r>
              <a:rPr lang="en-ZA" dirty="0">
                <a:latin typeface="+mj-lt"/>
                <a:ea typeface="MS PGothic" pitchFamily="34" charset="-128"/>
                <a:cs typeface="Arial" pitchFamily="34" charset="0"/>
              </a:rPr>
              <a:t>ARTS AND CULTURE PROMOTION AND DEVELOPMENT</a:t>
            </a:r>
            <a:endParaRPr lang="en-ZA" dirty="0">
              <a:latin typeface="+mj-l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196834746"/>
              </p:ext>
            </p:extLst>
          </p:nvPr>
        </p:nvGraphicFramePr>
        <p:xfrm>
          <a:off x="278430" y="1550850"/>
          <a:ext cx="8659301" cy="4544842"/>
        </p:xfrm>
        <a:graphic>
          <a:graphicData uri="http://schemas.openxmlformats.org/drawingml/2006/table">
            <a:tbl>
              <a:tblPr firstRow="1" bandRow="1">
                <a:tableStyleId>{5C22544A-7EE6-4342-B048-85BDC9FD1C3A}</a:tableStyleId>
              </a:tblPr>
              <a:tblGrid>
                <a:gridCol w="1675994">
                  <a:extLst>
                    <a:ext uri="{9D8B030D-6E8A-4147-A177-3AD203B41FA5}">
                      <a16:colId xmlns="" xmlns:a16="http://schemas.microsoft.com/office/drawing/2014/main" val="20000"/>
                    </a:ext>
                  </a:extLst>
                </a:gridCol>
                <a:gridCol w="1256995">
                  <a:extLst>
                    <a:ext uri="{9D8B030D-6E8A-4147-A177-3AD203B41FA5}">
                      <a16:colId xmlns="" xmlns:a16="http://schemas.microsoft.com/office/drawing/2014/main" val="20001"/>
                    </a:ext>
                  </a:extLst>
                </a:gridCol>
                <a:gridCol w="1606161">
                  <a:extLst>
                    <a:ext uri="{9D8B030D-6E8A-4147-A177-3AD203B41FA5}">
                      <a16:colId xmlns="" xmlns:a16="http://schemas.microsoft.com/office/drawing/2014/main" val="20002"/>
                    </a:ext>
                  </a:extLst>
                </a:gridCol>
                <a:gridCol w="1745827">
                  <a:extLst>
                    <a:ext uri="{9D8B030D-6E8A-4147-A177-3AD203B41FA5}">
                      <a16:colId xmlns="" xmlns:a16="http://schemas.microsoft.com/office/drawing/2014/main" val="20003"/>
                    </a:ext>
                  </a:extLst>
                </a:gridCol>
                <a:gridCol w="2374324">
                  <a:extLst>
                    <a:ext uri="{9D8B030D-6E8A-4147-A177-3AD203B41FA5}">
                      <a16:colId xmlns="" xmlns:a16="http://schemas.microsoft.com/office/drawing/2014/main" val="20004"/>
                    </a:ext>
                  </a:extLst>
                </a:gridCol>
              </a:tblGrid>
              <a:tr h="59619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solidFill>
                            <a:schemeClr val="bg1"/>
                          </a:solidFill>
                          <a:effectLst/>
                          <a:latin typeface="+mn-lt"/>
                        </a:rPr>
                        <a:t>PERFORMANCE INDICATOR</a:t>
                      </a:r>
                      <a:endParaRPr kumimoji="0" lang="en-US" sz="1400" b="1" i="0" u="none" strike="noStrike" cap="none" normalizeH="0" baseline="0" dirty="0" smtClean="0">
                        <a:ln>
                          <a:noFill/>
                        </a:ln>
                        <a:solidFill>
                          <a:schemeClr val="bg1"/>
                        </a:solidFill>
                        <a:effectLst/>
                        <a:latin typeface="+mn-lt"/>
                        <a:ea typeface="MS PGothic" pitchFamily="34" charset="-128"/>
                        <a:cs typeface="Arial" pitchFamily="34" charset="0"/>
                      </a:endParaRPr>
                    </a:p>
                  </a:txBody>
                  <a:tcPr marL="91433" marR="91433" marT="44547" marB="44547"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solidFill>
                            <a:schemeClr val="bg1"/>
                          </a:solidFill>
                          <a:effectLst/>
                          <a:latin typeface="+mn-lt"/>
                        </a:rPr>
                        <a:t>2018/19 ANNUAL TARGET </a:t>
                      </a:r>
                      <a:endParaRPr kumimoji="0" lang="en-US" sz="1400" b="1" i="0" u="none" strike="noStrike" cap="none" normalizeH="0" baseline="0" dirty="0" smtClean="0">
                        <a:ln>
                          <a:noFill/>
                        </a:ln>
                        <a:solidFill>
                          <a:schemeClr val="bg1"/>
                        </a:solidFill>
                        <a:effectLst/>
                        <a:latin typeface="+mn-lt"/>
                        <a:ea typeface="MS PGothic" pitchFamily="34" charset="-128"/>
                        <a:cs typeface="Arial" pitchFamily="34" charset="0"/>
                      </a:endParaRPr>
                    </a:p>
                  </a:txBody>
                  <a:tcPr marL="91433" marR="91433" marT="44547" marB="44547"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mn-lt"/>
                          <a:ea typeface="+mn-ea"/>
                          <a:cs typeface="+mn-cs"/>
                        </a:rPr>
                        <a:t>ACTUAL ACHIEVEMENT AS AT 31 MARCH 2019</a:t>
                      </a:r>
                      <a:endParaRPr kumimoji="0" lang="en-US" sz="1400" b="1" i="0" u="none" strike="noStrike" cap="none" normalizeH="0" baseline="0" dirty="0" smtClean="0">
                        <a:ln>
                          <a:noFill/>
                        </a:ln>
                        <a:solidFill>
                          <a:schemeClr val="bg1"/>
                        </a:solidFill>
                        <a:effectLst/>
                        <a:latin typeface="+mn-lt"/>
                        <a:ea typeface="MS PGothic" pitchFamily="34" charset="-128"/>
                        <a:cs typeface="Arial" pitchFamily="34" charset="0"/>
                      </a:endParaRPr>
                    </a:p>
                  </a:txBody>
                  <a:tcPr marL="91433" marR="91433" marT="44547" marB="44547"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solidFill>
                            <a:schemeClr val="bg1"/>
                          </a:solidFill>
                          <a:effectLst/>
                          <a:latin typeface="+mn-lt"/>
                        </a:rPr>
                        <a:t>REASON FOR DEVIATION</a:t>
                      </a:r>
                      <a:endParaRPr kumimoji="0" lang="en-US" sz="1400" b="1" i="0" u="none" strike="noStrike" cap="none" normalizeH="0" baseline="0" dirty="0" smtClean="0">
                        <a:ln>
                          <a:noFill/>
                        </a:ln>
                        <a:solidFill>
                          <a:schemeClr val="bg1"/>
                        </a:solidFill>
                        <a:effectLst/>
                        <a:latin typeface="+mn-lt"/>
                        <a:ea typeface="MS PGothic" pitchFamily="34" charset="-128"/>
                        <a:cs typeface="Arial" pitchFamily="34" charset="0"/>
                      </a:endParaRPr>
                    </a:p>
                  </a:txBody>
                  <a:tcPr marL="91433" marR="91433" marT="44547" marB="44547"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mn-lt"/>
                          <a:ea typeface="MS PGothic" pitchFamily="34" charset="-128"/>
                          <a:cs typeface="Arial" pitchFamily="34" charset="0"/>
                        </a:rPr>
                        <a:t>CORRECTIVE ACTIONS</a:t>
                      </a:r>
                    </a:p>
                  </a:txBody>
                  <a:tcPr marL="91433" marR="91433" marT="44547" marB="44547" horzOverflow="overflow"/>
                </a:tc>
                <a:extLst>
                  <a:ext uri="{0D108BD9-81ED-4DB2-BD59-A6C34878D82A}">
                    <a16:rowId xmlns="" xmlns:a16="http://schemas.microsoft.com/office/drawing/2014/main" val="10000"/>
                  </a:ext>
                </a:extLst>
              </a:tr>
              <a:tr h="1797048">
                <a:tc>
                  <a:txBody>
                    <a:bodyPr/>
                    <a:lstStyle/>
                    <a:p>
                      <a:pPr>
                        <a:lnSpc>
                          <a:spcPct val="100000"/>
                        </a:lnSpc>
                      </a:pPr>
                      <a:r>
                        <a:rPr lang="en-ZA" sz="1400" dirty="0" smtClean="0">
                          <a:latin typeface="+mn-lt"/>
                        </a:rPr>
                        <a:t>No. of community arts projects supported</a:t>
                      </a:r>
                      <a:endParaRPr lang="en-ZA" sz="1400" dirty="0">
                        <a:latin typeface="+mn-lt"/>
                      </a:endParaRPr>
                    </a:p>
                  </a:txBody>
                  <a:tcPr/>
                </a:tc>
                <a:tc>
                  <a:txBody>
                    <a:bodyPr/>
                    <a:lstStyle/>
                    <a:p>
                      <a:pPr>
                        <a:lnSpc>
                          <a:spcPct val="100000"/>
                        </a:lnSpc>
                        <a:spcAft>
                          <a:spcPts val="0"/>
                        </a:spcAft>
                      </a:pPr>
                      <a:r>
                        <a:rPr lang="en-GB" sz="1400" dirty="0">
                          <a:solidFill>
                            <a:srgbClr val="000000"/>
                          </a:solidFill>
                          <a:effectLst/>
                          <a:latin typeface="+mn-lt"/>
                          <a:ea typeface="Times New Roman"/>
                        </a:rPr>
                        <a:t>150</a:t>
                      </a:r>
                      <a:endParaRPr lang="en-GB" sz="1400" dirty="0">
                        <a:effectLst/>
                        <a:latin typeface="+mn-lt"/>
                        <a:ea typeface="Times New Roman"/>
                      </a:endParaRPr>
                    </a:p>
                  </a:txBody>
                  <a:tcPr marL="68580" marR="68580" marT="0" marB="0"/>
                </a:tc>
                <a:tc>
                  <a:txBody>
                    <a:bodyPr/>
                    <a:lstStyle/>
                    <a:p>
                      <a:pPr>
                        <a:lnSpc>
                          <a:spcPct val="100000"/>
                        </a:lnSpc>
                        <a:spcAft>
                          <a:spcPts val="0"/>
                        </a:spcAft>
                      </a:pPr>
                      <a:r>
                        <a:rPr lang="en-GB" sz="1400" dirty="0">
                          <a:effectLst/>
                          <a:latin typeface="+mn-lt"/>
                          <a:ea typeface="Times New Roman"/>
                          <a:cs typeface="Arial"/>
                        </a:rPr>
                        <a:t>86 community arts projects were </a:t>
                      </a:r>
                      <a:r>
                        <a:rPr lang="en-GB" sz="1400" dirty="0" smtClean="0">
                          <a:effectLst/>
                          <a:latin typeface="+mn-lt"/>
                          <a:ea typeface="Times New Roman"/>
                          <a:cs typeface="Arial"/>
                        </a:rPr>
                        <a:t>supported</a:t>
                      </a:r>
                      <a:endParaRPr lang="en-GB" sz="1400" dirty="0">
                        <a:effectLst/>
                        <a:latin typeface="+mn-lt"/>
                        <a:ea typeface="Times New Roman"/>
                      </a:endParaRPr>
                    </a:p>
                  </a:txBody>
                  <a:tcPr marL="68580" marR="68580" marT="0" marB="0">
                    <a:solidFill>
                      <a:srgbClr val="FF0000"/>
                    </a:solidFill>
                  </a:tcPr>
                </a:tc>
                <a:tc>
                  <a:txBody>
                    <a:bodyPr/>
                    <a:lstStyle/>
                    <a:p>
                      <a:pPr>
                        <a:lnSpc>
                          <a:spcPct val="100000"/>
                        </a:lnSpc>
                      </a:pPr>
                      <a:r>
                        <a:rPr lang="en-ZA" sz="1400" dirty="0" smtClean="0">
                          <a:latin typeface="+mn-lt"/>
                        </a:rPr>
                        <a:t>The other projects were declared as not achieved due to inadequate corroborating evidence during the assessment period. </a:t>
                      </a:r>
                      <a:endParaRPr lang="en-ZA" sz="1400" dirty="0">
                        <a:latin typeface="+mn-lt"/>
                      </a:endParaRPr>
                    </a:p>
                  </a:txBody>
                  <a:tcPr/>
                </a:tc>
                <a:tc>
                  <a:txBody>
                    <a:bodyPr/>
                    <a:lstStyle/>
                    <a:p>
                      <a:pPr>
                        <a:lnSpc>
                          <a:spcPct val="100000"/>
                        </a:lnSpc>
                      </a:pPr>
                      <a:r>
                        <a:rPr lang="en-ZA" sz="1400" baseline="0" dirty="0" smtClean="0">
                          <a:solidFill>
                            <a:schemeClr val="tx1"/>
                          </a:solidFill>
                          <a:latin typeface="+mn-lt"/>
                        </a:rPr>
                        <a:t>All outstanding projects  (63) were financially supported  and (1) project will be paid by end of September 2019.  As such all  community arts projects (150) projects  would have  been supported.</a:t>
                      </a:r>
                      <a:endParaRPr lang="en-ZA" sz="1400" dirty="0">
                        <a:solidFill>
                          <a:schemeClr val="tx1"/>
                        </a:solidFill>
                        <a:latin typeface="+mn-lt"/>
                      </a:endParaRPr>
                    </a:p>
                  </a:txBody>
                  <a:tcPr/>
                </a:tc>
                <a:extLst>
                  <a:ext uri="{0D108BD9-81ED-4DB2-BD59-A6C34878D82A}">
                    <a16:rowId xmlns="" xmlns:a16="http://schemas.microsoft.com/office/drawing/2014/main" val="10001"/>
                  </a:ext>
                </a:extLst>
              </a:tr>
              <a:tr h="2018620">
                <a:tc>
                  <a:txBody>
                    <a:bodyPr/>
                    <a:lstStyle/>
                    <a:p>
                      <a:pPr>
                        <a:lnSpc>
                          <a:spcPct val="100000"/>
                        </a:lnSpc>
                      </a:pPr>
                      <a:r>
                        <a:rPr lang="en-ZA" sz="1400" dirty="0" smtClean="0">
                          <a:latin typeface="+mn-lt"/>
                        </a:rPr>
                        <a:t>No. of sector organisations supported</a:t>
                      </a:r>
                      <a:endParaRPr lang="en-ZA" sz="1400" dirty="0">
                        <a:latin typeface="+mn-lt"/>
                      </a:endParaRPr>
                    </a:p>
                  </a:txBody>
                  <a:tcPr/>
                </a:tc>
                <a:tc>
                  <a:txBody>
                    <a:bodyPr/>
                    <a:lstStyle/>
                    <a:p>
                      <a:pPr>
                        <a:lnSpc>
                          <a:spcPct val="100000"/>
                        </a:lnSpc>
                        <a:spcAft>
                          <a:spcPts val="0"/>
                        </a:spcAft>
                      </a:pPr>
                      <a:r>
                        <a:rPr lang="en-GB" sz="1400" dirty="0">
                          <a:solidFill>
                            <a:srgbClr val="000000"/>
                          </a:solidFill>
                          <a:effectLst/>
                          <a:latin typeface="+mn-lt"/>
                          <a:ea typeface="Times New Roman"/>
                        </a:rPr>
                        <a:t>10</a:t>
                      </a:r>
                      <a:endParaRPr lang="en-GB" sz="1400" dirty="0">
                        <a:effectLst/>
                        <a:latin typeface="+mn-lt"/>
                        <a:ea typeface="Times New Roman"/>
                      </a:endParaRPr>
                    </a:p>
                  </a:txBody>
                  <a:tcPr marL="68580" marR="68580" marT="0" marB="0"/>
                </a:tc>
                <a:tc>
                  <a:txBody>
                    <a:bodyPr/>
                    <a:lstStyle/>
                    <a:p>
                      <a:pPr>
                        <a:lnSpc>
                          <a:spcPct val="100000"/>
                        </a:lnSpc>
                        <a:spcAft>
                          <a:spcPts val="0"/>
                        </a:spcAft>
                      </a:pPr>
                      <a:r>
                        <a:rPr lang="en-GB" sz="1400" dirty="0">
                          <a:solidFill>
                            <a:srgbClr val="000000"/>
                          </a:solidFill>
                          <a:effectLst/>
                          <a:latin typeface="+mn-lt"/>
                          <a:ea typeface="Times New Roman"/>
                        </a:rPr>
                        <a:t>6 sector organisation were supported</a:t>
                      </a:r>
                      <a:endParaRPr lang="en-GB" sz="1400" dirty="0">
                        <a:effectLst/>
                        <a:latin typeface="+mn-lt"/>
                        <a:ea typeface="Times New Roman"/>
                      </a:endParaRPr>
                    </a:p>
                  </a:txBody>
                  <a:tcPr marL="68580" marR="68580" marT="0" marB="0">
                    <a:solidFill>
                      <a:srgbClr val="FF0000"/>
                    </a:solidFill>
                  </a:tcPr>
                </a:tc>
                <a:tc>
                  <a:txBody>
                    <a:bodyPr/>
                    <a:lstStyle/>
                    <a:p>
                      <a:pPr>
                        <a:lnSpc>
                          <a:spcPct val="100000"/>
                        </a:lnSpc>
                      </a:pPr>
                      <a:r>
                        <a:rPr lang="en-ZA" sz="1400" dirty="0" smtClean="0">
                          <a:latin typeface="+mn-lt"/>
                        </a:rPr>
                        <a:t>Four (4) of the projects were declared as not achieved due to inadequate corroborating evidence during the assessment period</a:t>
                      </a:r>
                      <a:endParaRPr lang="en-ZA" sz="14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baseline="0" noProof="0" dirty="0" smtClean="0">
                          <a:solidFill>
                            <a:schemeClr val="tx1"/>
                          </a:solidFill>
                          <a:latin typeface="+mn-lt"/>
                          <a:ea typeface="+mn-ea"/>
                          <a:cs typeface="+mn-cs"/>
                        </a:rPr>
                        <a:t>3 projects were subsequently supported:  2 projects were fully supported and 1 project  was done through a different process from the one  indicated in the TID.</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baseline="0" noProof="0" dirty="0" smtClean="0">
                          <a:solidFill>
                            <a:schemeClr val="tx1"/>
                          </a:solidFill>
                          <a:latin typeface="+mn-lt"/>
                          <a:ea typeface="+mn-ea"/>
                          <a:cs typeface="+mn-cs"/>
                        </a:rPr>
                        <a:t> 1 project is still pending due to money embezzlement. Court case still underway.</a:t>
                      </a:r>
                    </a:p>
                  </a:txBody>
                  <a:tcPr/>
                </a:tc>
                <a:extLst>
                  <a:ext uri="{0D108BD9-81ED-4DB2-BD59-A6C34878D82A}">
                    <a16:rowId xmlns="" xmlns:a16="http://schemas.microsoft.com/office/drawing/2014/main" val="10002"/>
                  </a:ext>
                </a:extLst>
              </a:tr>
            </a:tbl>
          </a:graphicData>
        </a:graphic>
      </p:graphicFrame>
      <p:sp>
        <p:nvSpPr>
          <p:cNvPr id="4" name="Slide Number Placeholder 3"/>
          <p:cNvSpPr>
            <a:spLocks noGrp="1"/>
          </p:cNvSpPr>
          <p:nvPr>
            <p:ph type="sldNum" sz="quarter" idx="4"/>
          </p:nvPr>
        </p:nvSpPr>
        <p:spPr>
          <a:xfrm>
            <a:off x="8100392" y="6093296"/>
            <a:ext cx="837340" cy="432048"/>
          </a:xfrm>
        </p:spPr>
        <p:txBody>
          <a:bodyPr/>
          <a:lstStyle/>
          <a:p>
            <a:endParaRPr lang="en-ZA" sz="1100" b="1" dirty="0" smtClean="0"/>
          </a:p>
          <a:p>
            <a:r>
              <a:rPr lang="en-ZA" sz="1100" b="1" dirty="0" smtClean="0">
                <a:solidFill>
                  <a:schemeClr val="tx1"/>
                </a:solidFill>
              </a:rPr>
              <a:t>27.</a:t>
            </a:r>
            <a:endParaRPr lang="en-ZA" sz="1100" b="1" dirty="0">
              <a:solidFill>
                <a:schemeClr val="tx1"/>
              </a:solidFill>
            </a:endParaRPr>
          </a:p>
          <a:p>
            <a:endParaRPr lang="en-ZA" dirty="0" smtClean="0"/>
          </a:p>
        </p:txBody>
      </p:sp>
    </p:spTree>
    <p:extLst>
      <p:ext uri="{BB962C8B-B14F-4D97-AF65-F5344CB8AC3E}">
        <p14:creationId xmlns:p14="http://schemas.microsoft.com/office/powerpoint/2010/main" xmlns="" val="402768555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78431" y="188640"/>
            <a:ext cx="8229600" cy="710952"/>
          </a:xfrm>
        </p:spPr>
        <p:txBody>
          <a:bodyPr>
            <a:noAutofit/>
          </a:bodyPr>
          <a:lstStyle/>
          <a:p>
            <a:pPr algn="ctr"/>
            <a:r>
              <a:rPr lang="en-ZA" dirty="0">
                <a:latin typeface="+mj-lt"/>
                <a:ea typeface="MS PGothic" pitchFamily="34" charset="-128"/>
                <a:cs typeface="Arial" pitchFamily="34" charset="0"/>
              </a:rPr>
              <a:t>ARTS AND CULTURE PROMOTION AND DEVELOPMENT</a:t>
            </a:r>
            <a:endParaRPr lang="en-ZA" dirty="0">
              <a:latin typeface="+mj-l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987377873"/>
              </p:ext>
            </p:extLst>
          </p:nvPr>
        </p:nvGraphicFramePr>
        <p:xfrm>
          <a:off x="207515" y="2276872"/>
          <a:ext cx="8730216" cy="3167574"/>
        </p:xfrm>
        <a:graphic>
          <a:graphicData uri="http://schemas.openxmlformats.org/drawingml/2006/table">
            <a:tbl>
              <a:tblPr firstRow="1" bandRow="1">
                <a:tableStyleId>{5C22544A-7EE6-4342-B048-85BDC9FD1C3A}</a:tableStyleId>
              </a:tblPr>
              <a:tblGrid>
                <a:gridCol w="1689719">
                  <a:extLst>
                    <a:ext uri="{9D8B030D-6E8A-4147-A177-3AD203B41FA5}">
                      <a16:colId xmlns="" xmlns:a16="http://schemas.microsoft.com/office/drawing/2014/main" val="20000"/>
                    </a:ext>
                  </a:extLst>
                </a:gridCol>
                <a:gridCol w="1267290">
                  <a:extLst>
                    <a:ext uri="{9D8B030D-6E8A-4147-A177-3AD203B41FA5}">
                      <a16:colId xmlns="" xmlns:a16="http://schemas.microsoft.com/office/drawing/2014/main" val="20001"/>
                    </a:ext>
                  </a:extLst>
                </a:gridCol>
                <a:gridCol w="1619314">
                  <a:extLst>
                    <a:ext uri="{9D8B030D-6E8A-4147-A177-3AD203B41FA5}">
                      <a16:colId xmlns="" xmlns:a16="http://schemas.microsoft.com/office/drawing/2014/main" val="20002"/>
                    </a:ext>
                  </a:extLst>
                </a:gridCol>
                <a:gridCol w="2393769">
                  <a:extLst>
                    <a:ext uri="{9D8B030D-6E8A-4147-A177-3AD203B41FA5}">
                      <a16:colId xmlns="" xmlns:a16="http://schemas.microsoft.com/office/drawing/2014/main" val="20003"/>
                    </a:ext>
                  </a:extLst>
                </a:gridCol>
                <a:gridCol w="1760124">
                  <a:extLst>
                    <a:ext uri="{9D8B030D-6E8A-4147-A177-3AD203B41FA5}">
                      <a16:colId xmlns="" xmlns:a16="http://schemas.microsoft.com/office/drawing/2014/main" val="20004"/>
                    </a:ext>
                  </a:extLst>
                </a:gridCol>
              </a:tblGrid>
              <a:tr h="70383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solidFill>
                            <a:schemeClr val="bg1"/>
                          </a:solidFill>
                          <a:effectLst/>
                          <a:latin typeface="+mn-lt"/>
                        </a:rPr>
                        <a:t>PERFORMANCE INDICATOR</a:t>
                      </a:r>
                      <a:endParaRPr kumimoji="0" lang="en-US" sz="1400" b="1" i="0" u="none" strike="noStrike" cap="none" normalizeH="0" baseline="0" dirty="0" smtClean="0">
                        <a:ln>
                          <a:noFill/>
                        </a:ln>
                        <a:solidFill>
                          <a:schemeClr val="bg1"/>
                        </a:solidFill>
                        <a:effectLst/>
                        <a:latin typeface="+mn-lt"/>
                        <a:ea typeface="MS PGothic" pitchFamily="34" charset="-128"/>
                        <a:cs typeface="Arial" pitchFamily="34" charset="0"/>
                      </a:endParaRPr>
                    </a:p>
                  </a:txBody>
                  <a:tcPr marL="91433" marR="91433" marT="44547" marB="44547"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solidFill>
                            <a:schemeClr val="bg1"/>
                          </a:solidFill>
                          <a:effectLst/>
                          <a:latin typeface="+mn-lt"/>
                        </a:rPr>
                        <a:t>2018/19 ANNUAL TARGET </a:t>
                      </a:r>
                      <a:endParaRPr kumimoji="0" lang="en-US" sz="1400" b="1" i="0" u="none" strike="noStrike" cap="none" normalizeH="0" baseline="0" dirty="0" smtClean="0">
                        <a:ln>
                          <a:noFill/>
                        </a:ln>
                        <a:solidFill>
                          <a:schemeClr val="bg1"/>
                        </a:solidFill>
                        <a:effectLst/>
                        <a:latin typeface="+mn-lt"/>
                        <a:ea typeface="MS PGothic" pitchFamily="34" charset="-128"/>
                        <a:cs typeface="Arial" pitchFamily="34" charset="0"/>
                      </a:endParaRPr>
                    </a:p>
                  </a:txBody>
                  <a:tcPr marL="91433" marR="91433" marT="44547" marB="44547"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mn-lt"/>
                          <a:ea typeface="+mn-ea"/>
                          <a:cs typeface="+mn-cs"/>
                        </a:rPr>
                        <a:t>ACTUAL ACHIEVEMENT AS AT 31 MARCH 2019</a:t>
                      </a:r>
                      <a:endParaRPr kumimoji="0" lang="en-US" sz="1400" b="1" i="0" u="none" strike="noStrike" cap="none" normalizeH="0" baseline="0" dirty="0" smtClean="0">
                        <a:ln>
                          <a:noFill/>
                        </a:ln>
                        <a:solidFill>
                          <a:schemeClr val="bg1"/>
                        </a:solidFill>
                        <a:effectLst/>
                        <a:latin typeface="+mn-lt"/>
                        <a:ea typeface="MS PGothic" pitchFamily="34" charset="-128"/>
                        <a:cs typeface="Arial" pitchFamily="34" charset="0"/>
                      </a:endParaRPr>
                    </a:p>
                  </a:txBody>
                  <a:tcPr marL="91433" marR="91433" marT="44547" marB="44547"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solidFill>
                            <a:schemeClr val="bg1"/>
                          </a:solidFill>
                          <a:effectLst/>
                          <a:latin typeface="+mn-lt"/>
                        </a:rPr>
                        <a:t>REASON FOR DEVIATION</a:t>
                      </a:r>
                      <a:endParaRPr kumimoji="0" lang="en-US" sz="1400" b="1" i="0" u="none" strike="noStrike" cap="none" normalizeH="0" baseline="0" dirty="0" smtClean="0">
                        <a:ln>
                          <a:noFill/>
                        </a:ln>
                        <a:solidFill>
                          <a:schemeClr val="bg1"/>
                        </a:solidFill>
                        <a:effectLst/>
                        <a:latin typeface="+mn-lt"/>
                        <a:ea typeface="MS PGothic" pitchFamily="34" charset="-128"/>
                        <a:cs typeface="Arial" pitchFamily="34" charset="0"/>
                      </a:endParaRPr>
                    </a:p>
                  </a:txBody>
                  <a:tcPr marL="91433" marR="91433" marT="44547" marB="44547"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mn-lt"/>
                          <a:ea typeface="MS PGothic" pitchFamily="34" charset="-128"/>
                          <a:cs typeface="Arial" pitchFamily="34" charset="0"/>
                        </a:rPr>
                        <a:t>CORRECTIVE ACTIONS</a:t>
                      </a:r>
                    </a:p>
                  </a:txBody>
                  <a:tcPr marL="91433" marR="91433" marT="44547" marB="44547" horzOverflow="overflow"/>
                </a:tc>
                <a:extLst>
                  <a:ext uri="{0D108BD9-81ED-4DB2-BD59-A6C34878D82A}">
                    <a16:rowId xmlns="" xmlns:a16="http://schemas.microsoft.com/office/drawing/2014/main" val="10000"/>
                  </a:ext>
                </a:extLst>
              </a:tr>
              <a:tr h="1164654">
                <a:tc>
                  <a:txBody>
                    <a:bodyPr/>
                    <a:lstStyle/>
                    <a:p>
                      <a:pPr>
                        <a:lnSpc>
                          <a:spcPct val="100000"/>
                        </a:lnSpc>
                      </a:pPr>
                      <a:r>
                        <a:rPr lang="en-ZA" sz="1400" dirty="0" smtClean="0">
                          <a:latin typeface="+mn-lt"/>
                        </a:rPr>
                        <a:t>No. of capacity-building programmes supported</a:t>
                      </a:r>
                      <a:endParaRPr lang="en-ZA" sz="1400" dirty="0">
                        <a:latin typeface="+mn-lt"/>
                      </a:endParaRPr>
                    </a:p>
                  </a:txBody>
                  <a:tcPr/>
                </a:tc>
                <a:tc>
                  <a:txBody>
                    <a:bodyPr/>
                    <a:lstStyle/>
                    <a:p>
                      <a:pPr>
                        <a:lnSpc>
                          <a:spcPct val="100000"/>
                        </a:lnSpc>
                        <a:spcAft>
                          <a:spcPts val="0"/>
                        </a:spcAft>
                      </a:pPr>
                      <a:r>
                        <a:rPr lang="en-GB" sz="1400" dirty="0">
                          <a:solidFill>
                            <a:srgbClr val="000000"/>
                          </a:solidFill>
                          <a:effectLst/>
                          <a:latin typeface="+mn-lt"/>
                          <a:ea typeface="Times New Roman"/>
                        </a:rPr>
                        <a:t>23</a:t>
                      </a:r>
                      <a:endParaRPr lang="en-GB" sz="1400" dirty="0">
                        <a:effectLst/>
                        <a:latin typeface="+mn-lt"/>
                        <a:ea typeface="Times New Roman"/>
                      </a:endParaRPr>
                    </a:p>
                  </a:txBody>
                  <a:tcPr marL="68580" marR="68580" marT="0" marB="0"/>
                </a:tc>
                <a:tc>
                  <a:txBody>
                    <a:bodyPr/>
                    <a:lstStyle/>
                    <a:p>
                      <a:pPr>
                        <a:lnSpc>
                          <a:spcPct val="100000"/>
                        </a:lnSpc>
                        <a:spcAft>
                          <a:spcPts val="0"/>
                        </a:spcAft>
                      </a:pPr>
                      <a:r>
                        <a:rPr lang="en-GB" sz="1400" dirty="0">
                          <a:solidFill>
                            <a:srgbClr val="000000"/>
                          </a:solidFill>
                          <a:effectLst/>
                          <a:latin typeface="+mn-lt"/>
                          <a:ea typeface="Times New Roman"/>
                        </a:rPr>
                        <a:t>11 capacity building </a:t>
                      </a:r>
                      <a:r>
                        <a:rPr lang="en-GB" sz="1400" dirty="0">
                          <a:effectLst/>
                          <a:latin typeface="+mn-lt"/>
                          <a:ea typeface="Times New Roman"/>
                          <a:cs typeface="Arial"/>
                        </a:rPr>
                        <a:t>programmes were supported</a:t>
                      </a:r>
                      <a:endParaRPr lang="en-GB" sz="1400" dirty="0">
                        <a:effectLst/>
                        <a:latin typeface="+mn-lt"/>
                        <a:ea typeface="Times New Roman"/>
                      </a:endParaRPr>
                    </a:p>
                  </a:txBody>
                  <a:tcPr marL="68580" marR="68580" marT="0" marB="0">
                    <a:solidFill>
                      <a:srgbClr val="FF0000"/>
                    </a:solidFill>
                  </a:tcPr>
                </a:tc>
                <a:tc>
                  <a:txBody>
                    <a:bodyPr/>
                    <a:lstStyle/>
                    <a:p>
                      <a:pPr>
                        <a:lnSpc>
                          <a:spcPct val="100000"/>
                        </a:lnSpc>
                      </a:pPr>
                      <a:r>
                        <a:rPr lang="en-ZA" sz="1400" dirty="0" smtClean="0">
                          <a:latin typeface="+mn-lt"/>
                        </a:rPr>
                        <a:t>Insufficient budget to support capacity building projects</a:t>
                      </a:r>
                      <a:endParaRPr lang="en-ZA" sz="14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chemeClr val="tx1"/>
                          </a:solidFill>
                          <a:effectLst/>
                          <a:uLnTx/>
                          <a:uFillTx/>
                          <a:latin typeface="+mn-lt"/>
                          <a:ea typeface="Calibri"/>
                          <a:cs typeface="Times New Roman"/>
                        </a:rPr>
                        <a:t>The outstanding projects not funded were carried over to 2019/20 APP for funding in the new financial year . This will be done by end of the 4</a:t>
                      </a:r>
                      <a:r>
                        <a:rPr kumimoji="0" lang="en-ZA" sz="1400" b="0" i="0" u="none" strike="noStrike" kern="1200" cap="none" spc="0" normalizeH="0" baseline="30000" noProof="0" dirty="0" smtClean="0">
                          <a:ln>
                            <a:noFill/>
                          </a:ln>
                          <a:solidFill>
                            <a:schemeClr val="tx1"/>
                          </a:solidFill>
                          <a:effectLst/>
                          <a:uLnTx/>
                          <a:uFillTx/>
                          <a:latin typeface="+mn-lt"/>
                          <a:ea typeface="Calibri"/>
                          <a:cs typeface="Times New Roman"/>
                        </a:rPr>
                        <a:t>th</a:t>
                      </a:r>
                      <a:r>
                        <a:rPr kumimoji="0" lang="en-ZA" sz="1400" b="0" i="0" u="none" strike="noStrike" kern="1200" cap="none" spc="0" normalizeH="0" baseline="0" noProof="0" dirty="0" smtClean="0">
                          <a:ln>
                            <a:noFill/>
                          </a:ln>
                          <a:solidFill>
                            <a:schemeClr val="tx1"/>
                          </a:solidFill>
                          <a:effectLst/>
                          <a:uLnTx/>
                          <a:uFillTx/>
                          <a:latin typeface="+mn-lt"/>
                          <a:ea typeface="Calibri"/>
                          <a:cs typeface="Times New Roman"/>
                        </a:rPr>
                        <a:t>           quarter as per the APP.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smtClean="0">
                        <a:ln>
                          <a:noFill/>
                        </a:ln>
                        <a:solidFill>
                          <a:srgbClr val="FF0000"/>
                        </a:solidFill>
                        <a:effectLst/>
                        <a:uLnTx/>
                        <a:uFillTx/>
                        <a:latin typeface="+mn-lt"/>
                        <a:ea typeface="Calibri"/>
                        <a:cs typeface="Times New Roman"/>
                      </a:endParaRPr>
                    </a:p>
                  </a:txBody>
                  <a:tcPr/>
                </a:tc>
                <a:extLst>
                  <a:ext uri="{0D108BD9-81ED-4DB2-BD59-A6C34878D82A}">
                    <a16:rowId xmlns="" xmlns:a16="http://schemas.microsoft.com/office/drawing/2014/main" val="10003"/>
                  </a:ext>
                </a:extLst>
              </a:tr>
            </a:tbl>
          </a:graphicData>
        </a:graphic>
      </p:graphicFrame>
      <p:sp>
        <p:nvSpPr>
          <p:cNvPr id="4" name="Slide Number Placeholder 3"/>
          <p:cNvSpPr>
            <a:spLocks noGrp="1"/>
          </p:cNvSpPr>
          <p:nvPr>
            <p:ph type="sldNum" sz="quarter" idx="4"/>
          </p:nvPr>
        </p:nvSpPr>
        <p:spPr>
          <a:xfrm>
            <a:off x="8100392" y="6093296"/>
            <a:ext cx="837340" cy="432048"/>
          </a:xfrm>
        </p:spPr>
        <p:txBody>
          <a:bodyPr/>
          <a:lstStyle/>
          <a:p>
            <a:endParaRPr lang="en-ZA" sz="1100" b="1" dirty="0" smtClean="0"/>
          </a:p>
          <a:p>
            <a:r>
              <a:rPr lang="en-ZA" sz="1100" b="1" dirty="0" smtClean="0">
                <a:solidFill>
                  <a:schemeClr val="tx1"/>
                </a:solidFill>
              </a:rPr>
              <a:t>28.</a:t>
            </a:r>
            <a:endParaRPr lang="en-ZA" sz="1100" b="1" dirty="0">
              <a:solidFill>
                <a:schemeClr val="tx1"/>
              </a:solidFill>
            </a:endParaRPr>
          </a:p>
          <a:p>
            <a:endParaRPr lang="en-ZA" dirty="0" smtClean="0"/>
          </a:p>
        </p:txBody>
      </p:sp>
    </p:spTree>
    <p:extLst>
      <p:ext uri="{BB962C8B-B14F-4D97-AF65-F5344CB8AC3E}">
        <p14:creationId xmlns:p14="http://schemas.microsoft.com/office/powerpoint/2010/main" xmlns="" val="249608156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694779" cy="710952"/>
          </a:xfrm>
        </p:spPr>
        <p:txBody>
          <a:bodyPr>
            <a:noAutofit/>
          </a:bodyPr>
          <a:lstStyle/>
          <a:p>
            <a:pPr algn="ctr"/>
            <a:r>
              <a:rPr lang="en-US" dirty="0">
                <a:latin typeface="Calibri"/>
              </a:rPr>
              <a:t>HERITAGE PRESERVATION AND PROMOTION </a:t>
            </a:r>
            <a:endParaRPr lang="en-ZA" sz="4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138753811"/>
              </p:ext>
            </p:extLst>
          </p:nvPr>
        </p:nvGraphicFramePr>
        <p:xfrm>
          <a:off x="170417" y="1844824"/>
          <a:ext cx="8856983" cy="3384376"/>
        </p:xfrm>
        <a:graphic>
          <a:graphicData uri="http://schemas.openxmlformats.org/drawingml/2006/table">
            <a:tbl>
              <a:tblPr firstRow="1" bandRow="1">
                <a:tableStyleId>{5C22544A-7EE6-4342-B048-85BDC9FD1C3A}</a:tableStyleId>
              </a:tblPr>
              <a:tblGrid>
                <a:gridCol w="1634543">
                  <a:extLst>
                    <a:ext uri="{9D8B030D-6E8A-4147-A177-3AD203B41FA5}">
                      <a16:colId xmlns="" xmlns:a16="http://schemas.microsoft.com/office/drawing/2014/main" val="20000"/>
                    </a:ext>
                  </a:extLst>
                </a:gridCol>
                <a:gridCol w="1245777">
                  <a:extLst>
                    <a:ext uri="{9D8B030D-6E8A-4147-A177-3AD203B41FA5}">
                      <a16:colId xmlns="" xmlns:a16="http://schemas.microsoft.com/office/drawing/2014/main" val="20001"/>
                    </a:ext>
                  </a:extLst>
                </a:gridCol>
                <a:gridCol w="2232248">
                  <a:extLst>
                    <a:ext uri="{9D8B030D-6E8A-4147-A177-3AD203B41FA5}">
                      <a16:colId xmlns="" xmlns:a16="http://schemas.microsoft.com/office/drawing/2014/main" val="20002"/>
                    </a:ext>
                  </a:extLst>
                </a:gridCol>
                <a:gridCol w="2304256">
                  <a:extLst>
                    <a:ext uri="{9D8B030D-6E8A-4147-A177-3AD203B41FA5}">
                      <a16:colId xmlns="" xmlns:a16="http://schemas.microsoft.com/office/drawing/2014/main" val="20003"/>
                    </a:ext>
                  </a:extLst>
                </a:gridCol>
                <a:gridCol w="1440159">
                  <a:extLst>
                    <a:ext uri="{9D8B030D-6E8A-4147-A177-3AD203B41FA5}">
                      <a16:colId xmlns="" xmlns:a16="http://schemas.microsoft.com/office/drawing/2014/main" val="20004"/>
                    </a:ext>
                  </a:extLst>
                </a:gridCol>
              </a:tblGrid>
              <a:tr h="90037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solidFill>
                            <a:schemeClr val="bg1"/>
                          </a:solidFill>
                          <a:effectLst/>
                          <a:latin typeface="+mn-lt"/>
                        </a:rPr>
                        <a:t>PERFORMANCE INDICATOR</a:t>
                      </a:r>
                      <a:endParaRPr kumimoji="0" lang="en-US" sz="1400" b="1" i="0" u="none" strike="noStrike" cap="none" normalizeH="0" baseline="0" dirty="0" smtClean="0">
                        <a:ln>
                          <a:noFill/>
                        </a:ln>
                        <a:solidFill>
                          <a:schemeClr val="bg1"/>
                        </a:solidFill>
                        <a:effectLst/>
                        <a:latin typeface="+mn-lt"/>
                        <a:ea typeface="MS PGothic" pitchFamily="34" charset="-128"/>
                        <a:cs typeface="Arial" pitchFamily="34" charset="0"/>
                      </a:endParaRPr>
                    </a:p>
                  </a:txBody>
                  <a:tcPr marL="91433" marR="91433" marT="44547" marB="44547"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solidFill>
                            <a:schemeClr val="bg1"/>
                          </a:solidFill>
                          <a:effectLst/>
                          <a:latin typeface="+mn-lt"/>
                        </a:rPr>
                        <a:t>2018/19 ANNUAL TARGET </a:t>
                      </a:r>
                      <a:endParaRPr kumimoji="0" lang="en-US" sz="1400" b="1" i="0" u="none" strike="noStrike" cap="none" normalizeH="0" baseline="0" dirty="0" smtClean="0">
                        <a:ln>
                          <a:noFill/>
                        </a:ln>
                        <a:solidFill>
                          <a:schemeClr val="bg1"/>
                        </a:solidFill>
                        <a:effectLst/>
                        <a:latin typeface="+mn-lt"/>
                        <a:ea typeface="MS PGothic" pitchFamily="34" charset="-128"/>
                        <a:cs typeface="Arial" pitchFamily="34" charset="0"/>
                      </a:endParaRPr>
                    </a:p>
                  </a:txBody>
                  <a:tcPr marL="91433" marR="91433" marT="44547" marB="44547"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mn-lt"/>
                          <a:ea typeface="+mn-ea"/>
                          <a:cs typeface="+mn-cs"/>
                        </a:rPr>
                        <a:t>ACTUAL ACHIEVEMENT AS AT 31 MARCH 2019</a:t>
                      </a:r>
                      <a:endParaRPr kumimoji="0" lang="en-US" sz="1400" b="1" i="0" u="none" strike="noStrike" cap="none" normalizeH="0" baseline="0" dirty="0" smtClean="0">
                        <a:ln>
                          <a:noFill/>
                        </a:ln>
                        <a:solidFill>
                          <a:schemeClr val="bg1"/>
                        </a:solidFill>
                        <a:effectLst/>
                        <a:latin typeface="+mn-lt"/>
                        <a:ea typeface="MS PGothic" pitchFamily="34" charset="-128"/>
                        <a:cs typeface="Arial" pitchFamily="34" charset="0"/>
                      </a:endParaRPr>
                    </a:p>
                  </a:txBody>
                  <a:tcPr marL="91433" marR="91433" marT="44547" marB="44547"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solidFill>
                            <a:schemeClr val="bg1"/>
                          </a:solidFill>
                          <a:effectLst/>
                          <a:latin typeface="+mn-lt"/>
                        </a:rPr>
                        <a:t>REASON FOR DEVIATION</a:t>
                      </a:r>
                      <a:endParaRPr kumimoji="0" lang="en-US" sz="1400" b="1" i="0" u="none" strike="noStrike" cap="none" normalizeH="0" baseline="0" dirty="0" smtClean="0">
                        <a:ln>
                          <a:noFill/>
                        </a:ln>
                        <a:solidFill>
                          <a:schemeClr val="bg1"/>
                        </a:solidFill>
                        <a:effectLst/>
                        <a:latin typeface="+mn-lt"/>
                        <a:ea typeface="MS PGothic" pitchFamily="34" charset="-128"/>
                        <a:cs typeface="Arial" pitchFamily="34" charset="0"/>
                      </a:endParaRPr>
                    </a:p>
                  </a:txBody>
                  <a:tcPr marL="91433" marR="91433" marT="44547" marB="44547"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mn-lt"/>
                          <a:ea typeface="MS PGothic" pitchFamily="34" charset="-128"/>
                          <a:cs typeface="Arial" pitchFamily="34" charset="0"/>
                        </a:rPr>
                        <a:t>CORRECTIVE ACTIONS</a:t>
                      </a:r>
                    </a:p>
                  </a:txBody>
                  <a:tcPr marL="91433" marR="91433" marT="44547" marB="44547" horzOverflow="overflow"/>
                </a:tc>
                <a:extLst>
                  <a:ext uri="{0D108BD9-81ED-4DB2-BD59-A6C34878D82A}">
                    <a16:rowId xmlns="" xmlns:a16="http://schemas.microsoft.com/office/drawing/2014/main" val="10000"/>
                  </a:ext>
                </a:extLst>
              </a:tr>
              <a:tr h="2484000">
                <a:tc>
                  <a:txBody>
                    <a:bodyPr/>
                    <a:lstStyle/>
                    <a:p>
                      <a:pPr>
                        <a:lnSpc>
                          <a:spcPct val="100000"/>
                        </a:lnSpc>
                      </a:pPr>
                      <a:r>
                        <a:rPr lang="en-ZA" sz="1400" dirty="0" smtClean="0">
                          <a:latin typeface="+mn-lt"/>
                        </a:rPr>
                        <a:t>No. of collections digitised</a:t>
                      </a:r>
                      <a:endParaRPr lang="en-ZA" sz="1400" dirty="0">
                        <a:latin typeface="+mn-lt"/>
                      </a:endParaRPr>
                    </a:p>
                  </a:txBody>
                  <a:tcPr/>
                </a:tc>
                <a:tc>
                  <a:txBody>
                    <a:bodyPr/>
                    <a:lstStyle/>
                    <a:p>
                      <a:pPr>
                        <a:lnSpc>
                          <a:spcPct val="100000"/>
                        </a:lnSpc>
                        <a:spcAft>
                          <a:spcPts val="0"/>
                        </a:spcAft>
                      </a:pPr>
                      <a:r>
                        <a:rPr lang="en-GB" sz="1400" dirty="0">
                          <a:effectLst/>
                          <a:latin typeface="+mn-lt"/>
                          <a:ea typeface="Times New Roman"/>
                        </a:rPr>
                        <a:t>3</a:t>
                      </a:r>
                    </a:p>
                  </a:txBody>
                  <a:tcPr marL="68580" marR="68580" marT="0" marB="0"/>
                </a:tc>
                <a:tc>
                  <a:txBody>
                    <a:bodyPr/>
                    <a:lstStyle/>
                    <a:p>
                      <a:pPr>
                        <a:lnSpc>
                          <a:spcPct val="100000"/>
                        </a:lnSpc>
                        <a:spcAft>
                          <a:spcPts val="0"/>
                        </a:spcAft>
                      </a:pPr>
                      <a:r>
                        <a:rPr lang="en-GB" sz="1400" dirty="0">
                          <a:effectLst/>
                          <a:latin typeface="+mn-lt"/>
                          <a:ea typeface="Times New Roman"/>
                        </a:rPr>
                        <a:t>2 collections were digitised: </a:t>
                      </a:r>
                    </a:p>
                    <a:p>
                      <a:pPr>
                        <a:lnSpc>
                          <a:spcPct val="100000"/>
                        </a:lnSpc>
                        <a:spcAft>
                          <a:spcPts val="0"/>
                        </a:spcAft>
                      </a:pPr>
                      <a:r>
                        <a:rPr lang="en-GB" sz="1400" dirty="0">
                          <a:effectLst/>
                          <a:latin typeface="+mn-lt"/>
                          <a:ea typeface="Times New Roman"/>
                        </a:rPr>
                        <a:t>1. Truth and Reconciliation Commission Audio Tapes </a:t>
                      </a:r>
                    </a:p>
                    <a:p>
                      <a:pPr>
                        <a:lnSpc>
                          <a:spcPct val="100000"/>
                        </a:lnSpc>
                        <a:spcAft>
                          <a:spcPts val="0"/>
                        </a:spcAft>
                      </a:pPr>
                      <a:r>
                        <a:rPr lang="en-GB" sz="1400" dirty="0">
                          <a:effectLst/>
                          <a:latin typeface="+mn-lt"/>
                          <a:ea typeface="Times New Roman"/>
                        </a:rPr>
                        <a:t>2. The Bloke Modisane project </a:t>
                      </a:r>
                    </a:p>
                  </a:txBody>
                  <a:tcPr marL="68580" marR="68580" marT="0" marB="0">
                    <a:solidFill>
                      <a:srgbClr val="FF0000"/>
                    </a:solidFill>
                  </a:tcPr>
                </a:tc>
                <a:tc>
                  <a:txBody>
                    <a:bodyPr/>
                    <a:lstStyle/>
                    <a:p>
                      <a:pPr>
                        <a:lnSpc>
                          <a:spcPct val="100000"/>
                        </a:lnSpc>
                      </a:pPr>
                      <a:r>
                        <a:rPr lang="en-ZA" sz="1400" dirty="0" smtClean="0">
                          <a:solidFill>
                            <a:schemeClr val="tx1"/>
                          </a:solidFill>
                          <a:latin typeface="+mn-lt"/>
                        </a:rPr>
                        <a:t>Treason Trial Dictabelts: </a:t>
                      </a:r>
                    </a:p>
                    <a:p>
                      <a:pPr>
                        <a:lnSpc>
                          <a:spcPct val="100000"/>
                        </a:lnSpc>
                      </a:pPr>
                      <a:r>
                        <a:rPr lang="en-ZA" sz="1400" dirty="0" smtClean="0">
                          <a:solidFill>
                            <a:schemeClr val="tx1"/>
                          </a:solidFill>
                          <a:latin typeface="+mn-lt"/>
                        </a:rPr>
                        <a:t>The actual work on the digitisation of the Treason Trial Records did not start as a result of a special request by the NPA to prioritise the digitisation of the dictabelts of Ahmed Timol Court case </a:t>
                      </a:r>
                    </a:p>
                  </a:txBody>
                  <a:tcPr/>
                </a:tc>
                <a:tc>
                  <a:txBody>
                    <a:bodyPr/>
                    <a:lstStyle/>
                    <a:p>
                      <a:pPr>
                        <a:lnSpc>
                          <a:spcPct val="100000"/>
                        </a:lnSpc>
                      </a:pPr>
                      <a:r>
                        <a:rPr lang="en-ZA" sz="1400" kern="1200" dirty="0" smtClean="0">
                          <a:solidFill>
                            <a:schemeClr val="tx1"/>
                          </a:solidFill>
                          <a:latin typeface="+mn-lt"/>
                          <a:ea typeface="+mn-ea"/>
                          <a:cs typeface="+mn-cs"/>
                        </a:rPr>
                        <a:t>The digitisation of the Treason Trial Dictabelts is in progress</a:t>
                      </a:r>
                      <a:endParaRPr lang="en-ZA" sz="1400" kern="1200" dirty="0">
                        <a:solidFill>
                          <a:schemeClr val="tx1"/>
                        </a:solidFill>
                        <a:latin typeface="+mn-lt"/>
                        <a:ea typeface="+mn-ea"/>
                        <a:cs typeface="+mn-cs"/>
                      </a:endParaRPr>
                    </a:p>
                  </a:txBody>
                  <a:tcPr/>
                </a:tc>
                <a:extLst>
                  <a:ext uri="{0D108BD9-81ED-4DB2-BD59-A6C34878D82A}">
                    <a16:rowId xmlns="" xmlns:a16="http://schemas.microsoft.com/office/drawing/2014/main" val="10001"/>
                  </a:ext>
                </a:extLst>
              </a:tr>
            </a:tbl>
          </a:graphicData>
        </a:graphic>
      </p:graphicFrame>
      <p:sp>
        <p:nvSpPr>
          <p:cNvPr id="4" name="Slide Number Placeholder 3"/>
          <p:cNvSpPr>
            <a:spLocks noGrp="1"/>
          </p:cNvSpPr>
          <p:nvPr>
            <p:ph type="sldNum" sz="quarter" idx="4"/>
          </p:nvPr>
        </p:nvSpPr>
        <p:spPr>
          <a:xfrm>
            <a:off x="8316416" y="5949280"/>
            <a:ext cx="591183" cy="371606"/>
          </a:xfrm>
        </p:spPr>
        <p:txBody>
          <a:bodyPr/>
          <a:lstStyle/>
          <a:p>
            <a:r>
              <a:rPr lang="en-ZA" sz="1100" b="1" dirty="0" smtClean="0">
                <a:solidFill>
                  <a:schemeClr val="tx1"/>
                </a:solidFill>
              </a:rPr>
              <a:t>29.</a:t>
            </a:r>
          </a:p>
        </p:txBody>
      </p:sp>
    </p:spTree>
    <p:extLst>
      <p:ext uri="{BB962C8B-B14F-4D97-AF65-F5344CB8AC3E}">
        <p14:creationId xmlns:p14="http://schemas.microsoft.com/office/powerpoint/2010/main" xmlns="" val="85514732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999" y="2636912"/>
            <a:ext cx="8229600" cy="1287016"/>
          </a:xfrm>
        </p:spPr>
        <p:txBody>
          <a:bodyPr>
            <a:normAutofit/>
          </a:bodyPr>
          <a:lstStyle/>
          <a:p>
            <a:pPr algn="ctr"/>
            <a:r>
              <a:rPr lang="en-ZA" sz="4800" dirty="0">
                <a:solidFill>
                  <a:srgbClr val="B77727"/>
                </a:solidFill>
                <a:latin typeface="+mj-lt"/>
              </a:rPr>
              <a:t>STRATEGIC OVERVIEW</a:t>
            </a:r>
          </a:p>
        </p:txBody>
      </p:sp>
    </p:spTree>
    <p:extLst>
      <p:ext uri="{BB962C8B-B14F-4D97-AF65-F5344CB8AC3E}">
        <p14:creationId xmlns:p14="http://schemas.microsoft.com/office/powerpoint/2010/main" xmlns="" val="151089044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44824"/>
            <a:ext cx="8640960" cy="1718866"/>
          </a:xfrm>
        </p:spPr>
        <p:txBody>
          <a:bodyPr>
            <a:noAutofit/>
          </a:bodyPr>
          <a:lstStyle/>
          <a:p>
            <a:pPr>
              <a:lnSpc>
                <a:spcPct val="150000"/>
              </a:lnSpc>
            </a:pPr>
            <a:r>
              <a:rPr lang="en-ZA" sz="4400" dirty="0" smtClean="0">
                <a:solidFill>
                  <a:schemeClr val="accent6">
                    <a:lumMod val="50000"/>
                  </a:schemeClr>
                </a:solidFill>
                <a:latin typeface="+mj-lt"/>
                <a:cs typeface="Arial" panose="020B0604020202020204" pitchFamily="34" charset="0"/>
              </a:rPr>
              <a:t/>
            </a:r>
            <a:br>
              <a:rPr lang="en-ZA" sz="4400" dirty="0" smtClean="0">
                <a:solidFill>
                  <a:schemeClr val="accent6">
                    <a:lumMod val="50000"/>
                  </a:schemeClr>
                </a:solidFill>
                <a:latin typeface="+mj-lt"/>
                <a:cs typeface="Arial" panose="020B0604020202020204" pitchFamily="34" charset="0"/>
              </a:rPr>
            </a:br>
            <a:r>
              <a:rPr lang="en-ZA" sz="4400" dirty="0">
                <a:solidFill>
                  <a:schemeClr val="accent6">
                    <a:lumMod val="50000"/>
                  </a:schemeClr>
                </a:solidFill>
                <a:latin typeface="+mj-lt"/>
                <a:cs typeface="Arial" panose="020B0604020202020204" pitchFamily="34" charset="0"/>
              </a:rPr>
              <a:t/>
            </a:r>
            <a:br>
              <a:rPr lang="en-ZA" sz="4400" dirty="0">
                <a:solidFill>
                  <a:schemeClr val="accent6">
                    <a:lumMod val="50000"/>
                  </a:schemeClr>
                </a:solidFill>
                <a:latin typeface="+mj-lt"/>
                <a:cs typeface="Arial" panose="020B0604020202020204" pitchFamily="34" charset="0"/>
              </a:rPr>
            </a:br>
            <a:r>
              <a:rPr lang="en-ZA" sz="4400" dirty="0">
                <a:solidFill>
                  <a:schemeClr val="accent6">
                    <a:lumMod val="50000"/>
                  </a:schemeClr>
                </a:solidFill>
                <a:latin typeface="+mj-lt"/>
              </a:rPr>
              <a:t>REPORT BY THE AUDITOR-GENERAL</a:t>
            </a:r>
            <a:endParaRPr lang="en-ZA" sz="4400" dirty="0">
              <a:solidFill>
                <a:schemeClr val="accent6">
                  <a:lumMod val="50000"/>
                </a:schemeClr>
              </a:solidFill>
              <a:latin typeface="+mj-lt"/>
              <a:cs typeface="Arial" panose="020B0604020202020204" pitchFamily="34" charset="0"/>
            </a:endParaRPr>
          </a:p>
        </p:txBody>
      </p:sp>
      <p:sp>
        <p:nvSpPr>
          <p:cNvPr id="3" name="Slide Number Placeholder 3"/>
          <p:cNvSpPr txBox="1">
            <a:spLocks/>
          </p:cNvSpPr>
          <p:nvPr/>
        </p:nvSpPr>
        <p:spPr>
          <a:xfrm>
            <a:off x="8210872" y="6335545"/>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ZA" sz="1200" dirty="0" smtClean="0"/>
          </a:p>
        </p:txBody>
      </p:sp>
    </p:spTree>
    <p:extLst>
      <p:ext uri="{BB962C8B-B14F-4D97-AF65-F5344CB8AC3E}">
        <p14:creationId xmlns:p14="http://schemas.microsoft.com/office/powerpoint/2010/main" xmlns="" val="33798004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710952"/>
          </a:xfrm>
        </p:spPr>
        <p:txBody>
          <a:bodyPr>
            <a:normAutofit/>
          </a:bodyPr>
          <a:lstStyle/>
          <a:p>
            <a:pPr algn="ctr"/>
            <a:r>
              <a:rPr lang="en-ZA" sz="2800" dirty="0" smtClean="0">
                <a:solidFill>
                  <a:schemeClr val="accent6">
                    <a:lumMod val="50000"/>
                  </a:schemeClr>
                </a:solidFill>
                <a:latin typeface="+mj-lt"/>
              </a:rPr>
              <a:t>2018/19 Audit Outcomes </a:t>
            </a:r>
            <a:endParaRPr lang="en-ZA" sz="2800" dirty="0">
              <a:solidFill>
                <a:schemeClr val="accent6">
                  <a:lumMod val="50000"/>
                </a:schemeClr>
              </a:solidFill>
              <a:latin typeface="+mj-lt"/>
            </a:endParaRPr>
          </a:p>
        </p:txBody>
      </p:sp>
      <p:graphicFrame>
        <p:nvGraphicFramePr>
          <p:cNvPr id="4" name="Content Placeholder 3"/>
          <p:cNvGraphicFramePr>
            <a:graphicFrameLocks noGrp="1"/>
          </p:cNvGraphicFramePr>
          <p:nvPr>
            <p:ph idx="1"/>
            <p:extLst/>
          </p:nvPr>
        </p:nvGraphicFramePr>
        <p:xfrm>
          <a:off x="323528" y="1124742"/>
          <a:ext cx="8496944" cy="4752530"/>
        </p:xfrm>
        <a:graphic>
          <a:graphicData uri="http://schemas.openxmlformats.org/drawingml/2006/table">
            <a:tbl>
              <a:tblPr firstRow="1" bandRow="1">
                <a:tableStyleId>{5C22544A-7EE6-4342-B048-85BDC9FD1C3A}</a:tableStyleId>
              </a:tblPr>
              <a:tblGrid>
                <a:gridCol w="1158672">
                  <a:extLst>
                    <a:ext uri="{9D8B030D-6E8A-4147-A177-3AD203B41FA5}">
                      <a16:colId xmlns="" xmlns:a16="http://schemas.microsoft.com/office/drawing/2014/main" val="20000"/>
                    </a:ext>
                  </a:extLst>
                </a:gridCol>
                <a:gridCol w="926940">
                  <a:extLst>
                    <a:ext uri="{9D8B030D-6E8A-4147-A177-3AD203B41FA5}">
                      <a16:colId xmlns="" xmlns:a16="http://schemas.microsoft.com/office/drawing/2014/main" val="20001"/>
                    </a:ext>
                  </a:extLst>
                </a:gridCol>
                <a:gridCol w="929432">
                  <a:extLst>
                    <a:ext uri="{9D8B030D-6E8A-4147-A177-3AD203B41FA5}">
                      <a16:colId xmlns="" xmlns:a16="http://schemas.microsoft.com/office/drawing/2014/main" val="20002"/>
                    </a:ext>
                  </a:extLst>
                </a:gridCol>
                <a:gridCol w="890809">
                  <a:extLst>
                    <a:ext uri="{9D8B030D-6E8A-4147-A177-3AD203B41FA5}">
                      <a16:colId xmlns="" xmlns:a16="http://schemas.microsoft.com/office/drawing/2014/main" val="20003"/>
                    </a:ext>
                  </a:extLst>
                </a:gridCol>
                <a:gridCol w="959332">
                  <a:extLst>
                    <a:ext uri="{9D8B030D-6E8A-4147-A177-3AD203B41FA5}">
                      <a16:colId xmlns="" xmlns:a16="http://schemas.microsoft.com/office/drawing/2014/main" val="20004"/>
                    </a:ext>
                  </a:extLst>
                </a:gridCol>
                <a:gridCol w="890809">
                  <a:extLst>
                    <a:ext uri="{9D8B030D-6E8A-4147-A177-3AD203B41FA5}">
                      <a16:colId xmlns="" xmlns:a16="http://schemas.microsoft.com/office/drawing/2014/main" val="20005"/>
                    </a:ext>
                  </a:extLst>
                </a:gridCol>
                <a:gridCol w="890809">
                  <a:extLst>
                    <a:ext uri="{9D8B030D-6E8A-4147-A177-3AD203B41FA5}">
                      <a16:colId xmlns="" xmlns:a16="http://schemas.microsoft.com/office/drawing/2014/main" val="20006"/>
                    </a:ext>
                  </a:extLst>
                </a:gridCol>
                <a:gridCol w="959332">
                  <a:extLst>
                    <a:ext uri="{9D8B030D-6E8A-4147-A177-3AD203B41FA5}">
                      <a16:colId xmlns="" xmlns:a16="http://schemas.microsoft.com/office/drawing/2014/main" val="20007"/>
                    </a:ext>
                  </a:extLst>
                </a:gridCol>
                <a:gridCol w="890809">
                  <a:extLst>
                    <a:ext uri="{9D8B030D-6E8A-4147-A177-3AD203B41FA5}">
                      <a16:colId xmlns="" xmlns:a16="http://schemas.microsoft.com/office/drawing/2014/main" val="20008"/>
                    </a:ext>
                  </a:extLst>
                </a:gridCol>
              </a:tblGrid>
              <a:tr h="596021">
                <a:tc>
                  <a:txBody>
                    <a:bodyPr/>
                    <a:lstStyle/>
                    <a:p>
                      <a:endParaRPr lang="en-ZA" sz="1400" dirty="0">
                        <a:latin typeface="+mn-lt"/>
                      </a:endParaRPr>
                    </a:p>
                  </a:txBody>
                  <a:tcPr>
                    <a:solidFill>
                      <a:schemeClr val="accent6">
                        <a:lumMod val="50000"/>
                      </a:schemeClr>
                    </a:solidFill>
                  </a:tcPr>
                </a:tc>
                <a:tc>
                  <a:txBody>
                    <a:bodyPr/>
                    <a:lstStyle/>
                    <a:p>
                      <a:pPr algn="ctr"/>
                      <a:r>
                        <a:rPr lang="en-ZA" sz="1400" dirty="0" smtClean="0">
                          <a:latin typeface="+mn-lt"/>
                        </a:rPr>
                        <a:t>2011/12</a:t>
                      </a:r>
                      <a:endParaRPr lang="en-ZA" sz="1400" dirty="0">
                        <a:latin typeface="+mn-lt"/>
                      </a:endParaRPr>
                    </a:p>
                  </a:txBody>
                  <a:tcPr anchor="ctr">
                    <a:solidFill>
                      <a:schemeClr val="accent6">
                        <a:lumMod val="50000"/>
                      </a:schemeClr>
                    </a:solidFill>
                  </a:tcPr>
                </a:tc>
                <a:tc>
                  <a:txBody>
                    <a:bodyPr/>
                    <a:lstStyle/>
                    <a:p>
                      <a:pPr algn="ctr"/>
                      <a:r>
                        <a:rPr lang="en-ZA" sz="1400" dirty="0" smtClean="0">
                          <a:latin typeface="+mn-lt"/>
                        </a:rPr>
                        <a:t>2012/13</a:t>
                      </a:r>
                      <a:endParaRPr lang="en-ZA" sz="1400" dirty="0">
                        <a:latin typeface="+mn-lt"/>
                      </a:endParaRPr>
                    </a:p>
                  </a:txBody>
                  <a:tcPr anchor="ctr">
                    <a:solidFill>
                      <a:schemeClr val="accent6">
                        <a:lumMod val="50000"/>
                      </a:schemeClr>
                    </a:solidFill>
                  </a:tcPr>
                </a:tc>
                <a:tc>
                  <a:txBody>
                    <a:bodyPr/>
                    <a:lstStyle/>
                    <a:p>
                      <a:pPr algn="ctr"/>
                      <a:r>
                        <a:rPr lang="en-ZA" sz="1400" dirty="0" smtClean="0">
                          <a:latin typeface="+mn-lt"/>
                        </a:rPr>
                        <a:t>2013/14</a:t>
                      </a:r>
                      <a:endParaRPr lang="en-ZA" sz="1400" dirty="0">
                        <a:latin typeface="+mn-lt"/>
                      </a:endParaRPr>
                    </a:p>
                  </a:txBody>
                  <a:tcPr anchor="ctr">
                    <a:solidFill>
                      <a:schemeClr val="accent6">
                        <a:lumMod val="50000"/>
                      </a:schemeClr>
                    </a:solidFill>
                  </a:tcPr>
                </a:tc>
                <a:tc>
                  <a:txBody>
                    <a:bodyPr/>
                    <a:lstStyle/>
                    <a:p>
                      <a:pPr algn="ctr"/>
                      <a:r>
                        <a:rPr lang="en-US" sz="1400" dirty="0" smtClean="0">
                          <a:latin typeface="+mn-lt"/>
                        </a:rPr>
                        <a:t>2014/15</a:t>
                      </a:r>
                      <a:endParaRPr lang="en-ZA" sz="1400" dirty="0">
                        <a:latin typeface="+mn-lt"/>
                      </a:endParaRPr>
                    </a:p>
                  </a:txBody>
                  <a:tcPr anchor="ctr">
                    <a:solidFill>
                      <a:schemeClr val="accent6">
                        <a:lumMod val="50000"/>
                      </a:schemeClr>
                    </a:solidFill>
                  </a:tcPr>
                </a:tc>
                <a:tc>
                  <a:txBody>
                    <a:bodyPr/>
                    <a:lstStyle/>
                    <a:p>
                      <a:pPr algn="ctr"/>
                      <a:r>
                        <a:rPr lang="en-US" sz="1400" dirty="0" smtClean="0">
                          <a:latin typeface="+mn-lt"/>
                        </a:rPr>
                        <a:t>2015/16</a:t>
                      </a:r>
                      <a:endParaRPr lang="en-ZA" sz="1400" dirty="0">
                        <a:latin typeface="+mn-lt"/>
                      </a:endParaRPr>
                    </a:p>
                  </a:txBody>
                  <a:tcPr anchor="ctr">
                    <a:solidFill>
                      <a:schemeClr val="accent6">
                        <a:lumMod val="50000"/>
                      </a:schemeClr>
                    </a:solidFill>
                  </a:tcPr>
                </a:tc>
                <a:tc>
                  <a:txBody>
                    <a:bodyPr/>
                    <a:lstStyle/>
                    <a:p>
                      <a:pPr algn="ctr"/>
                      <a:r>
                        <a:rPr lang="en-ZA" sz="1400" dirty="0" smtClean="0">
                          <a:latin typeface="+mn-lt"/>
                        </a:rPr>
                        <a:t>2016/17</a:t>
                      </a:r>
                      <a:endParaRPr lang="en-ZA" sz="1400" dirty="0">
                        <a:latin typeface="+mn-lt"/>
                      </a:endParaRPr>
                    </a:p>
                  </a:txBody>
                  <a:tcPr anchor="ctr">
                    <a:solidFill>
                      <a:schemeClr val="accent6">
                        <a:lumMod val="50000"/>
                      </a:schemeClr>
                    </a:solidFill>
                  </a:tcPr>
                </a:tc>
                <a:tc>
                  <a:txBody>
                    <a:bodyPr/>
                    <a:lstStyle/>
                    <a:p>
                      <a:pPr algn="ctr"/>
                      <a:r>
                        <a:rPr lang="en-US" sz="1400" dirty="0" smtClean="0">
                          <a:latin typeface="+mn-lt"/>
                        </a:rPr>
                        <a:t>2017/18</a:t>
                      </a:r>
                      <a:endParaRPr lang="en-ZA" sz="1400" dirty="0">
                        <a:latin typeface="+mn-lt"/>
                      </a:endParaRPr>
                    </a:p>
                  </a:txBody>
                  <a:tcPr anchor="ctr">
                    <a:solidFill>
                      <a:schemeClr val="accent6">
                        <a:lumMod val="50000"/>
                      </a:schemeClr>
                    </a:solidFill>
                  </a:tcPr>
                </a:tc>
                <a:tc>
                  <a:txBody>
                    <a:bodyPr/>
                    <a:lstStyle/>
                    <a:p>
                      <a:r>
                        <a:rPr lang="en-US" sz="1400" dirty="0" smtClean="0"/>
                        <a:t>2018/19</a:t>
                      </a:r>
                      <a:endParaRPr lang="en-US" sz="1400" dirty="0"/>
                    </a:p>
                  </a:txBody>
                  <a:tcPr anchor="ctr">
                    <a:solidFill>
                      <a:schemeClr val="accent6">
                        <a:lumMod val="50000"/>
                      </a:schemeClr>
                    </a:solidFill>
                  </a:tcPr>
                </a:tc>
                <a:extLst>
                  <a:ext uri="{0D108BD9-81ED-4DB2-BD59-A6C34878D82A}">
                    <a16:rowId xmlns="" xmlns:a16="http://schemas.microsoft.com/office/drawing/2014/main" val="10000"/>
                  </a:ext>
                </a:extLst>
              </a:tr>
              <a:tr h="758044">
                <a:tc>
                  <a:txBody>
                    <a:bodyPr/>
                    <a:lstStyle/>
                    <a:p>
                      <a:r>
                        <a:rPr lang="en-ZA" sz="1400" dirty="0" smtClean="0">
                          <a:latin typeface="+mn-lt"/>
                        </a:rPr>
                        <a:t>Clean</a:t>
                      </a:r>
                      <a:endParaRPr lang="en-ZA" sz="1400" dirty="0">
                        <a:latin typeface="+mn-lt"/>
                      </a:endParaRPr>
                    </a:p>
                  </a:txBody>
                  <a:tcPr anchor="ctr">
                    <a:solidFill>
                      <a:schemeClr val="bg2">
                        <a:lumMod val="90000"/>
                      </a:schemeClr>
                    </a:solidFill>
                  </a:tcPr>
                </a:tc>
                <a:tc>
                  <a:txBody>
                    <a:bodyPr/>
                    <a:lstStyle/>
                    <a:p>
                      <a:endParaRPr lang="en-ZA" sz="1400" dirty="0">
                        <a:latin typeface="+mn-lt"/>
                      </a:endParaRPr>
                    </a:p>
                  </a:txBody>
                  <a:tcPr anchor="ctr">
                    <a:solidFill>
                      <a:schemeClr val="bg2">
                        <a:lumMod val="90000"/>
                      </a:schemeClr>
                    </a:solidFill>
                  </a:tcPr>
                </a:tc>
                <a:tc>
                  <a:txBody>
                    <a:bodyPr/>
                    <a:lstStyle/>
                    <a:p>
                      <a:endParaRPr lang="en-ZA" sz="1400" dirty="0">
                        <a:latin typeface="+mn-lt"/>
                      </a:endParaRPr>
                    </a:p>
                  </a:txBody>
                  <a:tcPr anchor="ctr">
                    <a:solidFill>
                      <a:schemeClr val="bg2">
                        <a:lumMod val="90000"/>
                      </a:schemeClr>
                    </a:solidFill>
                  </a:tcPr>
                </a:tc>
                <a:tc>
                  <a:txBody>
                    <a:bodyPr/>
                    <a:lstStyle/>
                    <a:p>
                      <a:pPr algn="ctr"/>
                      <a:endParaRPr lang="en-ZA" sz="1400" dirty="0">
                        <a:latin typeface="+mn-lt"/>
                      </a:endParaRPr>
                    </a:p>
                  </a:txBody>
                  <a:tcPr anchor="ctr">
                    <a:solidFill>
                      <a:schemeClr val="bg2">
                        <a:lumMod val="90000"/>
                      </a:schemeClr>
                    </a:solidFill>
                  </a:tcPr>
                </a:tc>
                <a:tc>
                  <a:txBody>
                    <a:bodyPr/>
                    <a:lstStyle/>
                    <a:p>
                      <a:endParaRPr lang="en-ZA" sz="1400" dirty="0">
                        <a:latin typeface="+mn-lt"/>
                      </a:endParaRPr>
                    </a:p>
                  </a:txBody>
                  <a:tcPr anchor="ctr">
                    <a:solidFill>
                      <a:schemeClr val="bg2">
                        <a:lumMod val="90000"/>
                      </a:schemeClr>
                    </a:solidFill>
                  </a:tcPr>
                </a:tc>
                <a:tc>
                  <a:txBody>
                    <a:bodyPr/>
                    <a:lstStyle/>
                    <a:p>
                      <a:endParaRPr lang="en-ZA" sz="1400" dirty="0">
                        <a:latin typeface="+mn-lt"/>
                      </a:endParaRPr>
                    </a:p>
                  </a:txBody>
                  <a:tcPr anchor="ctr">
                    <a:solidFill>
                      <a:schemeClr val="bg2">
                        <a:lumMod val="90000"/>
                      </a:schemeClr>
                    </a:solidFill>
                  </a:tcPr>
                </a:tc>
                <a:tc>
                  <a:txBody>
                    <a:bodyPr/>
                    <a:lstStyle/>
                    <a:p>
                      <a:endParaRPr lang="en-ZA" sz="1400" dirty="0">
                        <a:latin typeface="+mn-lt"/>
                      </a:endParaRPr>
                    </a:p>
                  </a:txBody>
                  <a:tcPr anchor="ctr">
                    <a:solidFill>
                      <a:schemeClr val="bg2">
                        <a:lumMod val="90000"/>
                      </a:schemeClr>
                    </a:solidFill>
                  </a:tcPr>
                </a:tc>
                <a:tc>
                  <a:txBody>
                    <a:bodyPr/>
                    <a:lstStyle/>
                    <a:p>
                      <a:pPr algn="ctr"/>
                      <a:endParaRPr lang="en-ZA" sz="1400" dirty="0">
                        <a:latin typeface="+mn-lt"/>
                      </a:endParaRPr>
                    </a:p>
                  </a:txBody>
                  <a:tcPr anchor="ctr">
                    <a:solidFill>
                      <a:schemeClr val="bg2">
                        <a:lumMod val="90000"/>
                      </a:schemeClr>
                    </a:solidFill>
                  </a:tcPr>
                </a:tc>
                <a:tc>
                  <a:txBody>
                    <a:bodyPr/>
                    <a:lstStyle/>
                    <a:p>
                      <a:endParaRPr lang="en-US" sz="1400" dirty="0"/>
                    </a:p>
                  </a:txBody>
                  <a:tcPr anchor="ctr">
                    <a:solidFill>
                      <a:schemeClr val="bg2">
                        <a:lumMod val="90000"/>
                      </a:schemeClr>
                    </a:solidFill>
                  </a:tcPr>
                </a:tc>
                <a:extLst>
                  <a:ext uri="{0D108BD9-81ED-4DB2-BD59-A6C34878D82A}">
                    <a16:rowId xmlns="" xmlns:a16="http://schemas.microsoft.com/office/drawing/2014/main" val="10001"/>
                  </a:ext>
                </a:extLst>
              </a:tr>
              <a:tr h="677032">
                <a:tc>
                  <a:txBody>
                    <a:bodyPr/>
                    <a:lstStyle/>
                    <a:p>
                      <a:r>
                        <a:rPr lang="en-ZA" sz="1400" dirty="0" smtClean="0">
                          <a:latin typeface="+mn-lt"/>
                        </a:rPr>
                        <a:t>Unqualified</a:t>
                      </a:r>
                      <a:endParaRPr lang="en-ZA" sz="1400" dirty="0">
                        <a:latin typeface="+mn-lt"/>
                      </a:endParaRPr>
                    </a:p>
                  </a:txBody>
                  <a:tcPr anchor="ctr">
                    <a:solidFill>
                      <a:schemeClr val="bg2">
                        <a:lumMod val="75000"/>
                      </a:schemeClr>
                    </a:solidFill>
                  </a:tcPr>
                </a:tc>
                <a:tc>
                  <a:txBody>
                    <a:bodyPr/>
                    <a:lstStyle/>
                    <a:p>
                      <a:pPr algn="ctr"/>
                      <a:r>
                        <a:rPr lang="en-ZA" sz="1400" b="1" dirty="0" smtClean="0">
                          <a:latin typeface="+mn-lt"/>
                        </a:rPr>
                        <a:t>X</a:t>
                      </a:r>
                      <a:endParaRPr lang="en-ZA" sz="1400" b="1" dirty="0">
                        <a:latin typeface="+mn-lt"/>
                      </a:endParaRPr>
                    </a:p>
                  </a:txBody>
                  <a:tcPr anchor="ctr">
                    <a:solidFill>
                      <a:srgbClr val="18F45C"/>
                    </a:solidFill>
                  </a:tcPr>
                </a:tc>
                <a:tc>
                  <a:txBody>
                    <a:bodyPr/>
                    <a:lstStyle/>
                    <a:p>
                      <a:pPr algn="ctr"/>
                      <a:r>
                        <a:rPr lang="en-ZA" sz="1400" b="1" dirty="0" smtClean="0">
                          <a:latin typeface="+mn-lt"/>
                        </a:rPr>
                        <a:t>X</a:t>
                      </a:r>
                      <a:endParaRPr lang="en-ZA" sz="1400" b="1" dirty="0">
                        <a:latin typeface="+mn-lt"/>
                      </a:endParaRPr>
                    </a:p>
                  </a:txBody>
                  <a:tcPr anchor="ctr">
                    <a:solidFill>
                      <a:srgbClr val="18F45C"/>
                    </a:solidFill>
                  </a:tcPr>
                </a:tc>
                <a:tc>
                  <a:txBody>
                    <a:bodyPr/>
                    <a:lstStyle/>
                    <a:p>
                      <a:endParaRPr lang="en-ZA" sz="1400" b="1" dirty="0">
                        <a:latin typeface="+mn-lt"/>
                      </a:endParaRPr>
                    </a:p>
                  </a:txBody>
                  <a:tcPr anchor="ctr">
                    <a:solidFill>
                      <a:schemeClr val="bg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00" b="1" dirty="0" smtClean="0">
                          <a:latin typeface="+mn-lt"/>
                        </a:rPr>
                        <a:t>X</a:t>
                      </a:r>
                    </a:p>
                  </a:txBody>
                  <a:tcPr anchor="ctr">
                    <a:solidFill>
                      <a:srgbClr val="18F45C"/>
                    </a:solidFill>
                  </a:tcPr>
                </a:tc>
                <a:tc>
                  <a:txBody>
                    <a:bodyPr/>
                    <a:lstStyle/>
                    <a:p>
                      <a:pPr algn="ctr"/>
                      <a:r>
                        <a:rPr lang="en-ZA" sz="1400" b="1" dirty="0" smtClean="0">
                          <a:latin typeface="+mn-lt"/>
                        </a:rPr>
                        <a:t>X</a:t>
                      </a:r>
                      <a:endParaRPr lang="en-ZA" sz="1400" b="1" dirty="0">
                        <a:latin typeface="+mn-lt"/>
                      </a:endParaRPr>
                    </a:p>
                  </a:txBody>
                  <a:tcPr anchor="ctr">
                    <a:solidFill>
                      <a:srgbClr val="18F45C"/>
                    </a:solidFill>
                  </a:tcPr>
                </a:tc>
                <a:tc>
                  <a:txBody>
                    <a:bodyPr/>
                    <a:lstStyle/>
                    <a:p>
                      <a:pPr algn="ctr"/>
                      <a:r>
                        <a:rPr lang="en-ZA" sz="1400" b="1" dirty="0" smtClean="0">
                          <a:latin typeface="+mn-lt"/>
                        </a:rPr>
                        <a:t>X</a:t>
                      </a:r>
                      <a:endParaRPr lang="en-ZA" sz="1400" b="1" dirty="0">
                        <a:latin typeface="+mn-lt"/>
                      </a:endParaRPr>
                    </a:p>
                  </a:txBody>
                  <a:tcPr anchor="ctr">
                    <a:solidFill>
                      <a:srgbClr val="18F45C"/>
                    </a:solidFill>
                  </a:tcPr>
                </a:tc>
                <a:tc>
                  <a:txBody>
                    <a:bodyPr/>
                    <a:lstStyle/>
                    <a:p>
                      <a:pPr algn="ctr"/>
                      <a:r>
                        <a:rPr lang="en-US" sz="1400" b="1" dirty="0" smtClean="0">
                          <a:latin typeface="+mn-lt"/>
                        </a:rPr>
                        <a:t>X</a:t>
                      </a:r>
                      <a:endParaRPr lang="en-ZA" sz="1400" b="1" dirty="0">
                        <a:latin typeface="+mn-lt"/>
                      </a:endParaRPr>
                    </a:p>
                  </a:txBody>
                  <a:tcPr anchor="ctr">
                    <a:solidFill>
                      <a:srgbClr val="18F45C"/>
                    </a:solidFill>
                  </a:tcPr>
                </a:tc>
                <a:tc>
                  <a:txBody>
                    <a:bodyPr/>
                    <a:lstStyle/>
                    <a:p>
                      <a:pPr algn="ctr"/>
                      <a:r>
                        <a:rPr lang="en-US" sz="1400" b="1" dirty="0" smtClean="0"/>
                        <a:t>X</a:t>
                      </a:r>
                      <a:endParaRPr lang="en-US" sz="1400" b="1" dirty="0"/>
                    </a:p>
                  </a:txBody>
                  <a:tcPr anchor="ctr">
                    <a:solidFill>
                      <a:srgbClr val="18F45C"/>
                    </a:solidFill>
                  </a:tcPr>
                </a:tc>
                <a:extLst>
                  <a:ext uri="{0D108BD9-81ED-4DB2-BD59-A6C34878D82A}">
                    <a16:rowId xmlns="" xmlns:a16="http://schemas.microsoft.com/office/drawing/2014/main" val="10002"/>
                  </a:ext>
                </a:extLst>
              </a:tr>
              <a:tr h="744734">
                <a:tc>
                  <a:txBody>
                    <a:bodyPr/>
                    <a:lstStyle/>
                    <a:p>
                      <a:r>
                        <a:rPr lang="en-ZA" sz="1400" dirty="0" smtClean="0">
                          <a:latin typeface="+mn-lt"/>
                        </a:rPr>
                        <a:t>Qualified</a:t>
                      </a:r>
                      <a:endParaRPr lang="en-ZA" sz="1400" dirty="0">
                        <a:latin typeface="+mn-lt"/>
                      </a:endParaRPr>
                    </a:p>
                  </a:txBody>
                  <a:tcPr anchor="ctr">
                    <a:solidFill>
                      <a:schemeClr val="bg2">
                        <a:lumMod val="90000"/>
                      </a:schemeClr>
                    </a:solidFill>
                  </a:tcPr>
                </a:tc>
                <a:tc>
                  <a:txBody>
                    <a:bodyPr/>
                    <a:lstStyle/>
                    <a:p>
                      <a:endParaRPr lang="en-ZA" sz="1400" dirty="0">
                        <a:latin typeface="+mn-lt"/>
                      </a:endParaRPr>
                    </a:p>
                  </a:txBody>
                  <a:tcPr anchor="ctr">
                    <a:solidFill>
                      <a:schemeClr val="bg2">
                        <a:lumMod val="90000"/>
                      </a:schemeClr>
                    </a:solidFill>
                  </a:tcPr>
                </a:tc>
                <a:tc>
                  <a:txBody>
                    <a:bodyPr/>
                    <a:lstStyle/>
                    <a:p>
                      <a:endParaRPr lang="en-ZA" sz="1400" dirty="0">
                        <a:latin typeface="+mn-lt"/>
                      </a:endParaRPr>
                    </a:p>
                  </a:txBody>
                  <a:tcPr anchor="ctr">
                    <a:solidFill>
                      <a:schemeClr val="bg2">
                        <a:lumMod val="90000"/>
                      </a:schemeClr>
                    </a:solidFill>
                  </a:tcPr>
                </a:tc>
                <a:tc>
                  <a:txBody>
                    <a:bodyPr/>
                    <a:lstStyle/>
                    <a:p>
                      <a:pPr algn="ctr"/>
                      <a:r>
                        <a:rPr lang="en-ZA" sz="1400" b="1" dirty="0" smtClean="0">
                          <a:solidFill>
                            <a:schemeClr val="tx1"/>
                          </a:solidFill>
                          <a:latin typeface="+mn-lt"/>
                        </a:rPr>
                        <a:t>X</a:t>
                      </a:r>
                      <a:endParaRPr lang="en-ZA" sz="1400" b="1" dirty="0">
                        <a:solidFill>
                          <a:schemeClr val="tx1"/>
                        </a:solidFill>
                        <a:latin typeface="+mn-lt"/>
                      </a:endParaRPr>
                    </a:p>
                  </a:txBody>
                  <a:tcPr anchor="ctr">
                    <a:solidFill>
                      <a:srgbClr val="FF0000"/>
                    </a:solidFill>
                  </a:tcPr>
                </a:tc>
                <a:tc>
                  <a:txBody>
                    <a:bodyPr/>
                    <a:lstStyle/>
                    <a:p>
                      <a:endParaRPr lang="en-ZA" sz="1400" dirty="0">
                        <a:solidFill>
                          <a:schemeClr val="bg1"/>
                        </a:solidFill>
                        <a:latin typeface="+mn-lt"/>
                      </a:endParaRPr>
                    </a:p>
                  </a:txBody>
                  <a:tcPr anchor="ctr">
                    <a:solidFill>
                      <a:schemeClr val="bg2">
                        <a:lumMod val="90000"/>
                      </a:schemeClr>
                    </a:solidFill>
                  </a:tcPr>
                </a:tc>
                <a:tc>
                  <a:txBody>
                    <a:bodyPr/>
                    <a:lstStyle/>
                    <a:p>
                      <a:endParaRPr lang="en-ZA" sz="1400" dirty="0">
                        <a:latin typeface="+mn-lt"/>
                      </a:endParaRPr>
                    </a:p>
                  </a:txBody>
                  <a:tcPr anchor="ctr">
                    <a:solidFill>
                      <a:schemeClr val="bg2">
                        <a:lumMod val="90000"/>
                      </a:schemeClr>
                    </a:solidFill>
                  </a:tcPr>
                </a:tc>
                <a:tc>
                  <a:txBody>
                    <a:bodyPr/>
                    <a:lstStyle/>
                    <a:p>
                      <a:endParaRPr lang="en-ZA" sz="1400" dirty="0">
                        <a:latin typeface="+mn-lt"/>
                      </a:endParaRPr>
                    </a:p>
                  </a:txBody>
                  <a:tcPr anchor="ctr">
                    <a:solidFill>
                      <a:schemeClr val="bg2">
                        <a:lumMod val="90000"/>
                      </a:schemeClr>
                    </a:solidFill>
                  </a:tcPr>
                </a:tc>
                <a:tc>
                  <a:txBody>
                    <a:bodyPr/>
                    <a:lstStyle/>
                    <a:p>
                      <a:pPr algn="ctr"/>
                      <a:endParaRPr lang="en-ZA" sz="1400" dirty="0">
                        <a:latin typeface="+mn-lt"/>
                      </a:endParaRPr>
                    </a:p>
                  </a:txBody>
                  <a:tcPr anchor="ctr">
                    <a:solidFill>
                      <a:schemeClr val="bg2">
                        <a:lumMod val="90000"/>
                      </a:schemeClr>
                    </a:solidFill>
                  </a:tcPr>
                </a:tc>
                <a:tc>
                  <a:txBody>
                    <a:bodyPr/>
                    <a:lstStyle/>
                    <a:p>
                      <a:endParaRPr lang="en-US" sz="1400" dirty="0"/>
                    </a:p>
                  </a:txBody>
                  <a:tcPr anchor="ctr">
                    <a:solidFill>
                      <a:schemeClr val="bg2">
                        <a:lumMod val="90000"/>
                      </a:schemeClr>
                    </a:solidFill>
                  </a:tcPr>
                </a:tc>
                <a:extLst>
                  <a:ext uri="{0D108BD9-81ED-4DB2-BD59-A6C34878D82A}">
                    <a16:rowId xmlns="" xmlns:a16="http://schemas.microsoft.com/office/drawing/2014/main" val="10003"/>
                  </a:ext>
                </a:extLst>
              </a:tr>
              <a:tr h="880141">
                <a:tc>
                  <a:txBody>
                    <a:bodyPr/>
                    <a:lstStyle/>
                    <a:p>
                      <a:r>
                        <a:rPr lang="en-ZA" sz="1400" dirty="0" smtClean="0">
                          <a:latin typeface="+mn-lt"/>
                        </a:rPr>
                        <a:t>Adverse</a:t>
                      </a:r>
                      <a:endParaRPr lang="en-ZA" sz="1400" dirty="0">
                        <a:latin typeface="+mn-lt"/>
                      </a:endParaRPr>
                    </a:p>
                  </a:txBody>
                  <a:tcPr anchor="ctr">
                    <a:solidFill>
                      <a:schemeClr val="bg2">
                        <a:lumMod val="75000"/>
                      </a:schemeClr>
                    </a:solidFill>
                  </a:tcPr>
                </a:tc>
                <a:tc>
                  <a:txBody>
                    <a:bodyPr/>
                    <a:lstStyle/>
                    <a:p>
                      <a:endParaRPr lang="en-ZA" sz="1400" dirty="0">
                        <a:latin typeface="+mn-lt"/>
                      </a:endParaRPr>
                    </a:p>
                  </a:txBody>
                  <a:tcPr anchor="ctr">
                    <a:solidFill>
                      <a:schemeClr val="bg2">
                        <a:lumMod val="75000"/>
                      </a:schemeClr>
                    </a:solidFill>
                  </a:tcPr>
                </a:tc>
                <a:tc>
                  <a:txBody>
                    <a:bodyPr/>
                    <a:lstStyle/>
                    <a:p>
                      <a:endParaRPr lang="en-ZA" sz="1400" dirty="0">
                        <a:latin typeface="+mn-lt"/>
                      </a:endParaRPr>
                    </a:p>
                  </a:txBody>
                  <a:tcPr anchor="ctr">
                    <a:solidFill>
                      <a:schemeClr val="bg2">
                        <a:lumMod val="75000"/>
                      </a:schemeClr>
                    </a:solidFill>
                  </a:tcPr>
                </a:tc>
                <a:tc>
                  <a:txBody>
                    <a:bodyPr/>
                    <a:lstStyle/>
                    <a:p>
                      <a:endParaRPr lang="en-ZA" sz="1400" dirty="0">
                        <a:latin typeface="+mn-lt"/>
                      </a:endParaRPr>
                    </a:p>
                  </a:txBody>
                  <a:tcPr anchor="ctr">
                    <a:solidFill>
                      <a:schemeClr val="bg2">
                        <a:lumMod val="75000"/>
                      </a:schemeClr>
                    </a:solidFill>
                  </a:tcPr>
                </a:tc>
                <a:tc>
                  <a:txBody>
                    <a:bodyPr/>
                    <a:lstStyle/>
                    <a:p>
                      <a:endParaRPr lang="en-ZA" sz="1400" dirty="0">
                        <a:latin typeface="+mn-lt"/>
                      </a:endParaRPr>
                    </a:p>
                  </a:txBody>
                  <a:tcPr anchor="ctr">
                    <a:solidFill>
                      <a:schemeClr val="bg2">
                        <a:lumMod val="75000"/>
                      </a:schemeClr>
                    </a:solidFill>
                  </a:tcPr>
                </a:tc>
                <a:tc>
                  <a:txBody>
                    <a:bodyPr/>
                    <a:lstStyle/>
                    <a:p>
                      <a:endParaRPr lang="en-ZA" sz="1400" dirty="0">
                        <a:latin typeface="+mn-lt"/>
                      </a:endParaRPr>
                    </a:p>
                  </a:txBody>
                  <a:tcPr anchor="ctr">
                    <a:solidFill>
                      <a:schemeClr val="bg2">
                        <a:lumMod val="75000"/>
                      </a:schemeClr>
                    </a:solidFill>
                  </a:tcPr>
                </a:tc>
                <a:tc>
                  <a:txBody>
                    <a:bodyPr/>
                    <a:lstStyle/>
                    <a:p>
                      <a:endParaRPr lang="en-ZA" sz="1400" dirty="0">
                        <a:latin typeface="+mn-lt"/>
                      </a:endParaRPr>
                    </a:p>
                  </a:txBody>
                  <a:tcPr anchor="ctr">
                    <a:solidFill>
                      <a:schemeClr val="bg2">
                        <a:lumMod val="75000"/>
                      </a:schemeClr>
                    </a:solidFill>
                  </a:tcPr>
                </a:tc>
                <a:tc>
                  <a:txBody>
                    <a:bodyPr/>
                    <a:lstStyle/>
                    <a:p>
                      <a:endParaRPr lang="en-ZA" sz="1400" dirty="0">
                        <a:latin typeface="+mn-lt"/>
                      </a:endParaRPr>
                    </a:p>
                  </a:txBody>
                  <a:tcPr anchor="ctr">
                    <a:solidFill>
                      <a:schemeClr val="bg2">
                        <a:lumMod val="75000"/>
                      </a:schemeClr>
                    </a:solidFill>
                  </a:tcPr>
                </a:tc>
                <a:tc>
                  <a:txBody>
                    <a:bodyPr/>
                    <a:lstStyle/>
                    <a:p>
                      <a:pPr algn="ctr"/>
                      <a:endParaRPr lang="en-ZA" sz="1400" dirty="0">
                        <a:latin typeface="+mn-lt"/>
                      </a:endParaRPr>
                    </a:p>
                  </a:txBody>
                  <a:tcPr anchor="ctr">
                    <a:solidFill>
                      <a:schemeClr val="bg2">
                        <a:lumMod val="75000"/>
                      </a:schemeClr>
                    </a:solidFill>
                  </a:tcPr>
                </a:tc>
                <a:extLst>
                  <a:ext uri="{0D108BD9-81ED-4DB2-BD59-A6C34878D82A}">
                    <a16:rowId xmlns="" xmlns:a16="http://schemas.microsoft.com/office/drawing/2014/main" val="10004"/>
                  </a:ext>
                </a:extLst>
              </a:tr>
              <a:tr h="10965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mn-lt"/>
                        </a:rPr>
                        <a:t>Disclaimer</a:t>
                      </a:r>
                    </a:p>
                    <a:p>
                      <a:endParaRPr lang="en-ZA" sz="1400" dirty="0">
                        <a:latin typeface="+mn-lt"/>
                      </a:endParaRPr>
                    </a:p>
                  </a:txBody>
                  <a:tcPr anchor="ctr">
                    <a:solidFill>
                      <a:schemeClr val="bg2">
                        <a:lumMod val="90000"/>
                      </a:schemeClr>
                    </a:solidFill>
                  </a:tcPr>
                </a:tc>
                <a:tc>
                  <a:txBody>
                    <a:bodyPr/>
                    <a:lstStyle/>
                    <a:p>
                      <a:endParaRPr lang="en-ZA" sz="1400" dirty="0">
                        <a:latin typeface="+mn-lt"/>
                      </a:endParaRPr>
                    </a:p>
                  </a:txBody>
                  <a:tcPr anchor="ctr">
                    <a:solidFill>
                      <a:schemeClr val="bg2">
                        <a:lumMod val="90000"/>
                      </a:schemeClr>
                    </a:solidFill>
                  </a:tcPr>
                </a:tc>
                <a:tc>
                  <a:txBody>
                    <a:bodyPr/>
                    <a:lstStyle/>
                    <a:p>
                      <a:endParaRPr lang="en-ZA" sz="1400" dirty="0">
                        <a:latin typeface="+mn-lt"/>
                      </a:endParaRPr>
                    </a:p>
                  </a:txBody>
                  <a:tcPr anchor="ctr">
                    <a:solidFill>
                      <a:schemeClr val="bg2">
                        <a:lumMod val="90000"/>
                      </a:schemeClr>
                    </a:solidFill>
                  </a:tcPr>
                </a:tc>
                <a:tc>
                  <a:txBody>
                    <a:bodyPr/>
                    <a:lstStyle/>
                    <a:p>
                      <a:endParaRPr lang="en-ZA" sz="1400" dirty="0">
                        <a:latin typeface="+mn-lt"/>
                      </a:endParaRPr>
                    </a:p>
                  </a:txBody>
                  <a:tcPr anchor="ctr">
                    <a:solidFill>
                      <a:schemeClr val="bg2">
                        <a:lumMod val="90000"/>
                      </a:schemeClr>
                    </a:solidFill>
                  </a:tcPr>
                </a:tc>
                <a:tc>
                  <a:txBody>
                    <a:bodyPr/>
                    <a:lstStyle/>
                    <a:p>
                      <a:endParaRPr lang="en-ZA" sz="1400" dirty="0">
                        <a:latin typeface="+mn-lt"/>
                      </a:endParaRPr>
                    </a:p>
                  </a:txBody>
                  <a:tcPr anchor="ctr">
                    <a:solidFill>
                      <a:schemeClr val="bg2">
                        <a:lumMod val="90000"/>
                      </a:schemeClr>
                    </a:solidFill>
                  </a:tcPr>
                </a:tc>
                <a:tc>
                  <a:txBody>
                    <a:bodyPr/>
                    <a:lstStyle/>
                    <a:p>
                      <a:endParaRPr lang="en-ZA" sz="1400" dirty="0">
                        <a:latin typeface="+mn-lt"/>
                      </a:endParaRPr>
                    </a:p>
                  </a:txBody>
                  <a:tcPr anchor="ctr">
                    <a:solidFill>
                      <a:schemeClr val="bg2">
                        <a:lumMod val="90000"/>
                      </a:schemeClr>
                    </a:solidFill>
                  </a:tcPr>
                </a:tc>
                <a:tc>
                  <a:txBody>
                    <a:bodyPr/>
                    <a:lstStyle/>
                    <a:p>
                      <a:endParaRPr lang="en-ZA" sz="1400" dirty="0">
                        <a:latin typeface="+mn-lt"/>
                      </a:endParaRPr>
                    </a:p>
                  </a:txBody>
                  <a:tcPr anchor="ctr">
                    <a:solidFill>
                      <a:schemeClr val="bg2">
                        <a:lumMod val="90000"/>
                      </a:schemeClr>
                    </a:solidFill>
                  </a:tcPr>
                </a:tc>
                <a:tc>
                  <a:txBody>
                    <a:bodyPr/>
                    <a:lstStyle/>
                    <a:p>
                      <a:endParaRPr lang="en-ZA" sz="1400" dirty="0">
                        <a:latin typeface="+mn-lt"/>
                      </a:endParaRPr>
                    </a:p>
                  </a:txBody>
                  <a:tcPr anchor="ctr">
                    <a:solidFill>
                      <a:schemeClr val="bg2">
                        <a:lumMod val="90000"/>
                      </a:schemeClr>
                    </a:solidFill>
                  </a:tcPr>
                </a:tc>
                <a:tc>
                  <a:txBody>
                    <a:bodyPr/>
                    <a:lstStyle/>
                    <a:p>
                      <a:pPr algn="ctr"/>
                      <a:endParaRPr lang="en-ZA" sz="1400" dirty="0">
                        <a:latin typeface="+mn-lt"/>
                      </a:endParaRPr>
                    </a:p>
                  </a:txBody>
                  <a:tcPr anchor="ctr">
                    <a:solidFill>
                      <a:schemeClr val="bg2">
                        <a:lumMod val="90000"/>
                      </a:schemeClr>
                    </a:solidFill>
                  </a:tcPr>
                </a:tc>
                <a:extLst>
                  <a:ext uri="{0D108BD9-81ED-4DB2-BD59-A6C34878D82A}">
                    <a16:rowId xmlns="" xmlns:a16="http://schemas.microsoft.com/office/drawing/2014/main" val="10005"/>
                  </a:ext>
                </a:extLst>
              </a:tr>
            </a:tbl>
          </a:graphicData>
        </a:graphic>
      </p:graphicFrame>
      <p:sp>
        <p:nvSpPr>
          <p:cNvPr id="5" name="Slide Number Placeholder 3"/>
          <p:cNvSpPr txBox="1">
            <a:spLocks/>
          </p:cNvSpPr>
          <p:nvPr/>
        </p:nvSpPr>
        <p:spPr>
          <a:xfrm>
            <a:off x="8100392" y="6237312"/>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latin typeface="Verdana" panose="020B0604030504040204" pitchFamily="34" charset="0"/>
                <a:ea typeface="Verdana" panose="020B0604030504040204" pitchFamily="34" charset="0"/>
                <a:cs typeface="Verdana" panose="020B0604030504040204" pitchFamily="34" charset="0"/>
              </a:rPr>
              <a:t>31</a:t>
            </a:r>
            <a:r>
              <a:rPr lang="en-US" sz="1200" dirty="0" smtClean="0">
                <a:latin typeface="Verdana" panose="020B0604030504040204" pitchFamily="34" charset="0"/>
                <a:ea typeface="Verdana" panose="020B0604030504040204" pitchFamily="34" charset="0"/>
                <a:cs typeface="Verdana" panose="020B0604030504040204" pitchFamily="34" charset="0"/>
              </a:rPr>
              <a:t>.</a:t>
            </a:r>
            <a:endParaRPr lang="en-ZA" sz="120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xmlns="" val="41365177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496944" cy="432048"/>
          </a:xfrm>
        </p:spPr>
        <p:txBody>
          <a:bodyPr>
            <a:normAutofit fontScale="90000"/>
          </a:bodyPr>
          <a:lstStyle/>
          <a:p>
            <a:pPr algn="ctr"/>
            <a:r>
              <a:rPr lang="en-ZA" sz="2600" dirty="0" smtClean="0">
                <a:solidFill>
                  <a:schemeClr val="accent6">
                    <a:lumMod val="50000"/>
                  </a:schemeClr>
                </a:solidFill>
                <a:latin typeface="+mj-lt"/>
              </a:rPr>
              <a:t>2018/19 Audit Outcomes (Cont…)</a:t>
            </a:r>
            <a:endParaRPr lang="en-ZA" sz="2600" dirty="0">
              <a:solidFill>
                <a:schemeClr val="accent6">
                  <a:lumMod val="50000"/>
                </a:schemeClr>
              </a:solidFill>
              <a:latin typeface="+mj-lt"/>
            </a:endParaRPr>
          </a:p>
        </p:txBody>
      </p:sp>
      <p:sp>
        <p:nvSpPr>
          <p:cNvPr id="6" name="Rectangle 3"/>
          <p:cNvSpPr>
            <a:spLocks noGrp="1" noChangeArrowheads="1"/>
          </p:cNvSpPr>
          <p:nvPr>
            <p:ph idx="1"/>
          </p:nvPr>
        </p:nvSpPr>
        <p:spPr>
          <a:xfrm>
            <a:off x="179512" y="620688"/>
            <a:ext cx="8856984" cy="5256584"/>
          </a:xfrm>
          <a:ln>
            <a:solidFill>
              <a:srgbClr val="C00000"/>
            </a:solidFill>
          </a:ln>
        </p:spPr>
        <p:txBody>
          <a:bodyPr>
            <a:normAutofit fontScale="85000" lnSpcReduction="10000"/>
          </a:bodyPr>
          <a:lstStyle/>
          <a:p>
            <a:pPr marL="0" indent="0">
              <a:buNone/>
            </a:pPr>
            <a:r>
              <a:rPr lang="en-US" sz="2100" dirty="0" smtClean="0">
                <a:solidFill>
                  <a:schemeClr val="tx1"/>
                </a:solidFill>
                <a:latin typeface="+mn-lt"/>
              </a:rPr>
              <a:t>Report </a:t>
            </a:r>
            <a:r>
              <a:rPr lang="en-US" sz="2100" dirty="0">
                <a:solidFill>
                  <a:schemeClr val="tx1"/>
                </a:solidFill>
                <a:latin typeface="+mn-lt"/>
              </a:rPr>
              <a:t>on the Audit of the Financial Statements </a:t>
            </a:r>
            <a:endParaRPr lang="en-US" sz="2100" dirty="0" smtClean="0">
              <a:solidFill>
                <a:schemeClr val="tx1"/>
              </a:solidFill>
              <a:latin typeface="+mn-lt"/>
            </a:endParaRPr>
          </a:p>
          <a:p>
            <a:pPr marL="0" indent="0">
              <a:buNone/>
            </a:pPr>
            <a:r>
              <a:rPr lang="en-US" sz="1800" dirty="0" smtClean="0">
                <a:solidFill>
                  <a:schemeClr val="tx1"/>
                </a:solidFill>
                <a:latin typeface="+mn-lt"/>
              </a:rPr>
              <a:t>Opinion:</a:t>
            </a:r>
            <a:endParaRPr lang="en-US" sz="1800" dirty="0">
              <a:solidFill>
                <a:schemeClr val="tx1"/>
              </a:solidFill>
              <a:latin typeface="+mn-lt"/>
            </a:endParaRPr>
          </a:p>
          <a:p>
            <a:pPr algn="just">
              <a:defRPr/>
            </a:pPr>
            <a:r>
              <a:rPr lang="en-US" sz="1800" b="0" dirty="0">
                <a:solidFill>
                  <a:schemeClr val="tx1"/>
                </a:solidFill>
                <a:latin typeface="+mn-lt"/>
              </a:rPr>
              <a:t>Unqualified Audit </a:t>
            </a:r>
            <a:r>
              <a:rPr lang="en-US" sz="1800" b="0" dirty="0" smtClean="0">
                <a:solidFill>
                  <a:schemeClr val="tx1"/>
                </a:solidFill>
                <a:latin typeface="+mn-lt"/>
              </a:rPr>
              <a:t>Opinion </a:t>
            </a:r>
          </a:p>
          <a:p>
            <a:pPr algn="just">
              <a:defRPr/>
            </a:pPr>
            <a:r>
              <a:rPr lang="en-US" sz="1800" b="0" dirty="0" smtClean="0">
                <a:solidFill>
                  <a:schemeClr val="tx1"/>
                </a:solidFill>
                <a:latin typeface="+mn-lt"/>
              </a:rPr>
              <a:t>No material adjustments to </a:t>
            </a:r>
            <a:r>
              <a:rPr lang="en-US" sz="1800" b="0" dirty="0">
                <a:solidFill>
                  <a:schemeClr val="tx1"/>
                </a:solidFill>
                <a:latin typeface="+mn-lt"/>
              </a:rPr>
              <a:t>Annual </a:t>
            </a:r>
            <a:r>
              <a:rPr lang="en-US" sz="1800" b="0" dirty="0" smtClean="0">
                <a:solidFill>
                  <a:schemeClr val="tx1"/>
                </a:solidFill>
                <a:latin typeface="+mn-lt"/>
              </a:rPr>
              <a:t>Financial </a:t>
            </a:r>
            <a:r>
              <a:rPr lang="en-US" sz="1800" b="0" dirty="0">
                <a:solidFill>
                  <a:schemeClr val="tx1"/>
                </a:solidFill>
                <a:latin typeface="+mn-lt"/>
              </a:rPr>
              <a:t>Statements </a:t>
            </a:r>
            <a:endParaRPr lang="en-US" sz="1800" b="0" dirty="0" smtClean="0">
              <a:solidFill>
                <a:schemeClr val="tx1"/>
              </a:solidFill>
              <a:latin typeface="+mn-lt"/>
            </a:endParaRPr>
          </a:p>
          <a:p>
            <a:pPr algn="just">
              <a:defRPr/>
            </a:pPr>
            <a:r>
              <a:rPr lang="en-US" sz="1800" b="0" dirty="0" smtClean="0">
                <a:solidFill>
                  <a:schemeClr val="tx1"/>
                </a:solidFill>
                <a:latin typeface="+mn-lt"/>
              </a:rPr>
              <a:t>Findings on the audit </a:t>
            </a:r>
            <a:r>
              <a:rPr lang="en-US" sz="1800" b="0" dirty="0">
                <a:solidFill>
                  <a:schemeClr val="tx1"/>
                </a:solidFill>
                <a:latin typeface="+mn-lt"/>
              </a:rPr>
              <a:t>of the Annual Performance Report </a:t>
            </a:r>
            <a:endParaRPr lang="en-US" sz="1800" b="0" dirty="0" smtClean="0">
              <a:solidFill>
                <a:schemeClr val="tx1"/>
              </a:solidFill>
              <a:latin typeface="+mn-lt"/>
            </a:endParaRPr>
          </a:p>
          <a:p>
            <a:pPr algn="just">
              <a:defRPr/>
            </a:pPr>
            <a:r>
              <a:rPr lang="en-US" sz="1800" b="0" dirty="0" smtClean="0">
                <a:solidFill>
                  <a:schemeClr val="tx1"/>
                </a:solidFill>
                <a:latin typeface="+mn-lt"/>
              </a:rPr>
              <a:t>Findings </a:t>
            </a:r>
            <a:r>
              <a:rPr lang="en-US" sz="1800" b="0" dirty="0">
                <a:solidFill>
                  <a:schemeClr val="tx1"/>
                </a:solidFill>
                <a:latin typeface="+mn-lt"/>
              </a:rPr>
              <a:t>on the </a:t>
            </a:r>
            <a:r>
              <a:rPr lang="en-US" sz="1800" b="0" dirty="0" smtClean="0">
                <a:solidFill>
                  <a:schemeClr val="tx1"/>
                </a:solidFill>
                <a:latin typeface="+mn-lt"/>
              </a:rPr>
              <a:t>audit </a:t>
            </a:r>
            <a:r>
              <a:rPr lang="en-US" sz="1800" b="0" dirty="0">
                <a:solidFill>
                  <a:schemeClr val="tx1"/>
                </a:solidFill>
                <a:latin typeface="+mn-lt"/>
              </a:rPr>
              <a:t>of Compliance with Legislation</a:t>
            </a:r>
          </a:p>
          <a:p>
            <a:endParaRPr lang="en-US" sz="1800" b="0" dirty="0">
              <a:solidFill>
                <a:schemeClr val="tx1"/>
              </a:solidFill>
              <a:latin typeface="+mn-lt"/>
            </a:endParaRPr>
          </a:p>
          <a:p>
            <a:pPr marL="0" indent="0">
              <a:buNone/>
            </a:pPr>
            <a:r>
              <a:rPr lang="en-US" sz="2100" dirty="0">
                <a:solidFill>
                  <a:schemeClr val="tx1"/>
                </a:solidFill>
                <a:latin typeface="+mn-lt"/>
              </a:rPr>
              <a:t>Report on the Audit of the Annual Performance Report </a:t>
            </a:r>
            <a:endParaRPr lang="en-US" sz="2100" u="sng" dirty="0" smtClean="0">
              <a:solidFill>
                <a:schemeClr val="tx1"/>
              </a:solidFill>
              <a:latin typeface="+mn-lt"/>
              <a:cs typeface="Calibri" pitchFamily="34" charset="0"/>
            </a:endParaRPr>
          </a:p>
          <a:p>
            <a:pPr marL="0" indent="0">
              <a:buNone/>
            </a:pPr>
            <a:r>
              <a:rPr lang="en-US" sz="1800" dirty="0" smtClean="0">
                <a:solidFill>
                  <a:schemeClr val="tx1"/>
                </a:solidFill>
                <a:latin typeface="+mn-lt"/>
              </a:rPr>
              <a:t>Findings</a:t>
            </a:r>
            <a:r>
              <a:rPr lang="en-US" sz="1800" b="0" dirty="0" smtClean="0">
                <a:solidFill>
                  <a:schemeClr val="tx1"/>
                </a:solidFill>
                <a:latin typeface="+mn-lt"/>
              </a:rPr>
              <a:t>:</a:t>
            </a:r>
            <a:endParaRPr lang="en-US" sz="1800" b="0" dirty="0">
              <a:solidFill>
                <a:schemeClr val="tx1"/>
              </a:solidFill>
              <a:latin typeface="+mn-lt"/>
            </a:endParaRPr>
          </a:p>
          <a:p>
            <a:pPr marL="0" indent="0">
              <a:lnSpc>
                <a:spcPct val="110000"/>
              </a:lnSpc>
              <a:buNone/>
            </a:pPr>
            <a:r>
              <a:rPr lang="en-US" sz="1800" dirty="0">
                <a:solidFill>
                  <a:schemeClr val="tx1"/>
                </a:solidFill>
                <a:latin typeface="+mn-lt"/>
              </a:rPr>
              <a:t>Programme </a:t>
            </a:r>
            <a:r>
              <a:rPr lang="en-US" sz="1800" dirty="0" smtClean="0">
                <a:solidFill>
                  <a:schemeClr val="tx1"/>
                </a:solidFill>
                <a:latin typeface="+mn-lt"/>
              </a:rPr>
              <a:t>2: Institutional </a:t>
            </a:r>
            <a:r>
              <a:rPr lang="en-US" sz="1800" dirty="0">
                <a:solidFill>
                  <a:schemeClr val="tx1"/>
                </a:solidFill>
                <a:latin typeface="+mn-lt"/>
              </a:rPr>
              <a:t>Governance </a:t>
            </a:r>
          </a:p>
          <a:p>
            <a:pPr algn="just">
              <a:lnSpc>
                <a:spcPct val="110000"/>
              </a:lnSpc>
            </a:pPr>
            <a:r>
              <a:rPr lang="en-US" sz="1800" b="0" dirty="0" smtClean="0">
                <a:solidFill>
                  <a:schemeClr val="tx1"/>
                </a:solidFill>
                <a:latin typeface="+mn-lt"/>
              </a:rPr>
              <a:t>Number </a:t>
            </a:r>
            <a:r>
              <a:rPr lang="en-US" sz="1800" b="0" dirty="0">
                <a:solidFill>
                  <a:schemeClr val="tx1"/>
                </a:solidFill>
                <a:latin typeface="+mn-lt"/>
              </a:rPr>
              <a:t>of cultural diplomacy engagements coordinated. </a:t>
            </a:r>
            <a:r>
              <a:rPr lang="en-US" sz="1800" b="0" dirty="0" smtClean="0">
                <a:solidFill>
                  <a:schemeClr val="tx1"/>
                </a:solidFill>
                <a:latin typeface="+mn-lt"/>
              </a:rPr>
              <a:t>The </a:t>
            </a:r>
            <a:r>
              <a:rPr lang="en-US" sz="1800" b="0" dirty="0">
                <a:solidFill>
                  <a:schemeClr val="tx1"/>
                </a:solidFill>
                <a:latin typeface="+mn-lt"/>
              </a:rPr>
              <a:t>planned target for this indicator was not specific in clearly identifying the nature and required level of performance. </a:t>
            </a:r>
            <a:endParaRPr lang="en-US" sz="1700" b="0" dirty="0">
              <a:solidFill>
                <a:schemeClr val="tx1"/>
              </a:solidFill>
              <a:latin typeface="+mn-lt"/>
            </a:endParaRPr>
          </a:p>
          <a:p>
            <a:pPr algn="just">
              <a:lnSpc>
                <a:spcPct val="110000"/>
              </a:lnSpc>
            </a:pPr>
            <a:endParaRPr lang="en-US" sz="1800" b="0" dirty="0">
              <a:solidFill>
                <a:schemeClr val="tx1"/>
              </a:solidFill>
              <a:latin typeface="+mn-lt"/>
            </a:endParaRPr>
          </a:p>
          <a:p>
            <a:pPr algn="just">
              <a:lnSpc>
                <a:spcPct val="110000"/>
              </a:lnSpc>
            </a:pPr>
            <a:r>
              <a:rPr lang="en-US" sz="1800" b="0" dirty="0">
                <a:solidFill>
                  <a:schemeClr val="tx1"/>
                </a:solidFill>
                <a:latin typeface="+mn-lt"/>
              </a:rPr>
              <a:t>Number of social cohesion projects </a:t>
            </a:r>
            <a:r>
              <a:rPr lang="en-US" sz="1800" b="0" dirty="0" smtClean="0">
                <a:solidFill>
                  <a:schemeClr val="tx1"/>
                </a:solidFill>
                <a:latin typeface="+mn-lt"/>
              </a:rPr>
              <a:t>implemented. AGSA was </a:t>
            </a:r>
            <a:r>
              <a:rPr lang="en-US" sz="1800" b="0" dirty="0">
                <a:solidFill>
                  <a:schemeClr val="tx1"/>
                </a:solidFill>
                <a:latin typeface="+mn-lt"/>
              </a:rPr>
              <a:t>unable to obtain sufficient audit evidence for the reported achievement of number of social cohesion projects implemented. This was due </a:t>
            </a:r>
            <a:r>
              <a:rPr lang="en-US" sz="1800" b="0" dirty="0" smtClean="0">
                <a:solidFill>
                  <a:schemeClr val="tx1"/>
                </a:solidFill>
                <a:latin typeface="+mn-lt"/>
              </a:rPr>
              <a:t>to the </a:t>
            </a:r>
            <a:r>
              <a:rPr lang="en-US" sz="1800" b="0" dirty="0">
                <a:solidFill>
                  <a:schemeClr val="tx1"/>
                </a:solidFill>
                <a:latin typeface="+mn-lt"/>
              </a:rPr>
              <a:t>fact that there was no evidence that the social cohesion advocates were appointed and or approved by the department therefore AGSA </a:t>
            </a:r>
            <a:r>
              <a:rPr lang="en-US" sz="1800" b="0" dirty="0" smtClean="0">
                <a:solidFill>
                  <a:schemeClr val="tx1"/>
                </a:solidFill>
                <a:latin typeface="+mn-lt"/>
              </a:rPr>
              <a:t>was </a:t>
            </a:r>
            <a:r>
              <a:rPr lang="en-US" sz="1800" b="0" dirty="0">
                <a:solidFill>
                  <a:schemeClr val="tx1"/>
                </a:solidFill>
                <a:latin typeface="+mn-lt"/>
              </a:rPr>
              <a:t>unable to verify whether the platforms created and or supported were conducted by appointed social cohesion advocates. AGSA </a:t>
            </a:r>
            <a:r>
              <a:rPr lang="en-US" sz="1800" b="0" dirty="0" smtClean="0">
                <a:solidFill>
                  <a:schemeClr val="tx1"/>
                </a:solidFill>
                <a:latin typeface="+mn-lt"/>
              </a:rPr>
              <a:t>was </a:t>
            </a:r>
            <a:r>
              <a:rPr lang="en-US" sz="1800" b="0" dirty="0">
                <a:solidFill>
                  <a:schemeClr val="tx1"/>
                </a:solidFill>
                <a:latin typeface="+mn-lt"/>
              </a:rPr>
              <a:t>unable to confirm the reported achievement by alternative means. Consequently, AGSA </a:t>
            </a:r>
            <a:r>
              <a:rPr lang="en-US" sz="1800" b="0" dirty="0" smtClean="0">
                <a:solidFill>
                  <a:schemeClr val="tx1"/>
                </a:solidFill>
                <a:latin typeface="+mn-lt"/>
              </a:rPr>
              <a:t>was </a:t>
            </a:r>
            <a:r>
              <a:rPr lang="en-US" sz="1800" b="0" dirty="0">
                <a:solidFill>
                  <a:schemeClr val="tx1"/>
                </a:solidFill>
                <a:latin typeface="+mn-lt"/>
              </a:rPr>
              <a:t>unable to determine whether any adjustments were required to the achievement of 17 as reported in the annual performance report. </a:t>
            </a:r>
            <a:endParaRPr lang="en-US" sz="1700" b="0" dirty="0" smtClean="0">
              <a:solidFill>
                <a:schemeClr val="tx1"/>
              </a:solidFill>
              <a:latin typeface="+mn-lt"/>
              <a:cs typeface="Calibri" pitchFamily="34" charset="0"/>
            </a:endParaRPr>
          </a:p>
        </p:txBody>
      </p:sp>
      <p:sp>
        <p:nvSpPr>
          <p:cNvPr id="5" name="Slide Number Placeholder 3"/>
          <p:cNvSpPr txBox="1">
            <a:spLocks/>
          </p:cNvSpPr>
          <p:nvPr/>
        </p:nvSpPr>
        <p:spPr>
          <a:xfrm>
            <a:off x="8100392" y="6237312"/>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ZA" sz="1200" b="1" dirty="0" smtClean="0">
                <a:latin typeface="Verdana" panose="020B0604030504040204" pitchFamily="34" charset="0"/>
                <a:ea typeface="Verdana" panose="020B0604030504040204" pitchFamily="34" charset="0"/>
                <a:cs typeface="Verdana" panose="020B0604030504040204" pitchFamily="34" charset="0"/>
              </a:rPr>
              <a:t>32.</a:t>
            </a:r>
          </a:p>
        </p:txBody>
      </p:sp>
    </p:spTree>
    <p:extLst>
      <p:ext uri="{BB962C8B-B14F-4D97-AF65-F5344CB8AC3E}">
        <p14:creationId xmlns:p14="http://schemas.microsoft.com/office/powerpoint/2010/main" xmlns="" val="10684112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4624"/>
            <a:ext cx="8496944" cy="432048"/>
          </a:xfrm>
        </p:spPr>
        <p:txBody>
          <a:bodyPr>
            <a:normAutofit fontScale="90000"/>
          </a:bodyPr>
          <a:lstStyle/>
          <a:p>
            <a:pPr algn="ctr"/>
            <a:r>
              <a:rPr lang="en-ZA" sz="2600" dirty="0" smtClean="0">
                <a:solidFill>
                  <a:schemeClr val="accent6">
                    <a:lumMod val="50000"/>
                  </a:schemeClr>
                </a:solidFill>
                <a:latin typeface="+mj-lt"/>
              </a:rPr>
              <a:t>2018/19 Audit Outcomes (Cont…)</a:t>
            </a:r>
            <a:endParaRPr lang="en-ZA" sz="2600" dirty="0">
              <a:solidFill>
                <a:schemeClr val="accent6">
                  <a:lumMod val="50000"/>
                </a:schemeClr>
              </a:solidFill>
              <a:latin typeface="+mj-lt"/>
            </a:endParaRPr>
          </a:p>
        </p:txBody>
      </p:sp>
      <p:sp>
        <p:nvSpPr>
          <p:cNvPr id="6" name="Rectangle 3"/>
          <p:cNvSpPr>
            <a:spLocks noGrp="1" noChangeArrowheads="1"/>
          </p:cNvSpPr>
          <p:nvPr>
            <p:ph idx="1"/>
          </p:nvPr>
        </p:nvSpPr>
        <p:spPr>
          <a:xfrm>
            <a:off x="179512" y="933903"/>
            <a:ext cx="8784976" cy="5472608"/>
          </a:xfrm>
          <a:ln>
            <a:solidFill>
              <a:srgbClr val="C00000"/>
            </a:solidFill>
          </a:ln>
        </p:spPr>
        <p:txBody>
          <a:bodyPr>
            <a:noAutofit/>
          </a:bodyPr>
          <a:lstStyle/>
          <a:p>
            <a:pPr marL="0" indent="0" algn="just">
              <a:buNone/>
            </a:pPr>
            <a:r>
              <a:rPr lang="en-US" sz="1500" dirty="0" smtClean="0">
                <a:solidFill>
                  <a:schemeClr val="tx1"/>
                </a:solidFill>
                <a:latin typeface="+mn-lt"/>
              </a:rPr>
              <a:t>Programme 3: Arts</a:t>
            </a:r>
            <a:r>
              <a:rPr lang="en-US" sz="1500" dirty="0">
                <a:solidFill>
                  <a:schemeClr val="tx1"/>
                </a:solidFill>
                <a:latin typeface="+mn-lt"/>
              </a:rPr>
              <a:t>, Culture , Promotion and Development </a:t>
            </a:r>
          </a:p>
          <a:p>
            <a:pPr algn="just"/>
            <a:r>
              <a:rPr lang="en-US" sz="1500" b="0" dirty="0">
                <a:solidFill>
                  <a:schemeClr val="tx1"/>
                </a:solidFill>
                <a:latin typeface="+mn-lt"/>
              </a:rPr>
              <a:t>Various </a:t>
            </a:r>
            <a:r>
              <a:rPr lang="en-US" sz="1500" b="0" dirty="0" smtClean="0">
                <a:solidFill>
                  <a:schemeClr val="tx1"/>
                </a:solidFill>
                <a:latin typeface="+mn-lt"/>
              </a:rPr>
              <a:t>indicators. The </a:t>
            </a:r>
            <a:r>
              <a:rPr lang="en-US" sz="1500" b="0" dirty="0">
                <a:solidFill>
                  <a:schemeClr val="tx1"/>
                </a:solidFill>
                <a:latin typeface="+mn-lt"/>
              </a:rPr>
              <a:t>reported achievement in the annual performance report did not agree to the supporting evidence provided for the </a:t>
            </a:r>
            <a:r>
              <a:rPr lang="en-US" sz="1500" b="0" dirty="0" smtClean="0">
                <a:solidFill>
                  <a:schemeClr val="tx1"/>
                </a:solidFill>
                <a:latin typeface="+mn-lt"/>
              </a:rPr>
              <a:t>indicators. </a:t>
            </a:r>
            <a:endParaRPr lang="en-US" sz="1500" b="0" dirty="0">
              <a:solidFill>
                <a:schemeClr val="tx1"/>
              </a:solidFill>
              <a:latin typeface="+mn-lt"/>
            </a:endParaRPr>
          </a:p>
          <a:p>
            <a:pPr marL="0" indent="0" algn="just">
              <a:buNone/>
            </a:pPr>
            <a:endParaRPr lang="en-US" sz="1500" dirty="0" smtClean="0">
              <a:solidFill>
                <a:schemeClr val="tx1"/>
              </a:solidFill>
              <a:latin typeface="+mn-lt"/>
            </a:endParaRPr>
          </a:p>
          <a:p>
            <a:pPr marL="0" indent="0" algn="just">
              <a:buNone/>
            </a:pPr>
            <a:r>
              <a:rPr lang="en-US" sz="1500" dirty="0" smtClean="0">
                <a:solidFill>
                  <a:schemeClr val="tx1"/>
                </a:solidFill>
                <a:latin typeface="+mn-lt"/>
              </a:rPr>
              <a:t>Programme 4: </a:t>
            </a:r>
            <a:r>
              <a:rPr lang="en-US" sz="1500" dirty="0">
                <a:solidFill>
                  <a:schemeClr val="tx1"/>
                </a:solidFill>
                <a:latin typeface="+mn-lt"/>
              </a:rPr>
              <a:t>Heritage Preservation and </a:t>
            </a:r>
            <a:r>
              <a:rPr lang="en-US" sz="1500" dirty="0" smtClean="0">
                <a:solidFill>
                  <a:schemeClr val="tx1"/>
                </a:solidFill>
                <a:latin typeface="+mn-lt"/>
              </a:rPr>
              <a:t>Promotion </a:t>
            </a:r>
          </a:p>
          <a:p>
            <a:pPr algn="just"/>
            <a:r>
              <a:rPr lang="en-US" sz="1500" b="0" dirty="0" smtClean="0">
                <a:solidFill>
                  <a:schemeClr val="tx1"/>
                </a:solidFill>
                <a:latin typeface="+mn-lt"/>
              </a:rPr>
              <a:t>The </a:t>
            </a:r>
            <a:r>
              <a:rPr lang="en-US" sz="1500" b="0" dirty="0">
                <a:solidFill>
                  <a:schemeClr val="tx1"/>
                </a:solidFill>
                <a:latin typeface="+mn-lt"/>
              </a:rPr>
              <a:t>achievement for number of newly built and/or modular libraries supported financially reported in the annual performance report was 29. However, the supporting evidence provided did </a:t>
            </a:r>
            <a:r>
              <a:rPr lang="en-US" sz="1500" b="0" dirty="0" smtClean="0">
                <a:solidFill>
                  <a:schemeClr val="tx1"/>
                </a:solidFill>
                <a:latin typeface="+mn-lt"/>
              </a:rPr>
              <a:t>not </a:t>
            </a:r>
            <a:r>
              <a:rPr lang="en-US" sz="1500" b="0" dirty="0">
                <a:solidFill>
                  <a:schemeClr val="tx1"/>
                </a:solidFill>
                <a:latin typeface="+mn-lt"/>
              </a:rPr>
              <a:t>agree to the reported achievement and indicated an achievement of 38</a:t>
            </a:r>
            <a:r>
              <a:rPr lang="en-US" sz="1500" b="0" dirty="0" smtClean="0">
                <a:solidFill>
                  <a:schemeClr val="tx1"/>
                </a:solidFill>
                <a:latin typeface="+mn-lt"/>
              </a:rPr>
              <a:t>.</a:t>
            </a:r>
          </a:p>
          <a:p>
            <a:pPr marL="0" indent="0" algn="just">
              <a:buNone/>
            </a:pPr>
            <a:endParaRPr lang="en-US" sz="1500" dirty="0" smtClean="0">
              <a:solidFill>
                <a:schemeClr val="tx1"/>
              </a:solidFill>
              <a:latin typeface="+mn-lt"/>
            </a:endParaRPr>
          </a:p>
          <a:p>
            <a:pPr marL="0" indent="0" algn="just">
              <a:buNone/>
            </a:pPr>
            <a:r>
              <a:rPr lang="en-US" sz="1500" dirty="0" smtClean="0">
                <a:solidFill>
                  <a:schemeClr val="tx1"/>
                </a:solidFill>
                <a:latin typeface="+mn-lt"/>
              </a:rPr>
              <a:t>Report </a:t>
            </a:r>
            <a:r>
              <a:rPr lang="en-US" sz="1500" dirty="0">
                <a:solidFill>
                  <a:schemeClr val="tx1"/>
                </a:solidFill>
                <a:latin typeface="+mn-lt"/>
              </a:rPr>
              <a:t>on the Audit of Compliance with </a:t>
            </a:r>
            <a:r>
              <a:rPr lang="en-US" sz="1500" dirty="0" smtClean="0">
                <a:solidFill>
                  <a:schemeClr val="tx1"/>
                </a:solidFill>
                <a:latin typeface="+mn-lt"/>
              </a:rPr>
              <a:t>Legislation</a:t>
            </a:r>
          </a:p>
          <a:p>
            <a:pPr marL="0" indent="0" algn="just">
              <a:buNone/>
            </a:pPr>
            <a:r>
              <a:rPr lang="en-US" sz="1500" dirty="0" smtClean="0">
                <a:solidFill>
                  <a:schemeClr val="tx1"/>
                </a:solidFill>
                <a:latin typeface="+mn-lt"/>
              </a:rPr>
              <a:t>Findings</a:t>
            </a:r>
            <a:r>
              <a:rPr lang="en-US" sz="1500" b="0" dirty="0">
                <a:solidFill>
                  <a:schemeClr val="tx1"/>
                </a:solidFill>
                <a:latin typeface="+mn-lt"/>
              </a:rPr>
              <a:t>:</a:t>
            </a:r>
          </a:p>
          <a:p>
            <a:pPr algn="just"/>
            <a:r>
              <a:rPr lang="en-US" sz="1500" b="0" dirty="0" smtClean="0">
                <a:solidFill>
                  <a:schemeClr val="tx1"/>
                </a:solidFill>
                <a:latin typeface="+mn-lt"/>
              </a:rPr>
              <a:t>Effective </a:t>
            </a:r>
            <a:r>
              <a:rPr lang="en-US" sz="1500" b="0" dirty="0">
                <a:solidFill>
                  <a:schemeClr val="tx1"/>
                </a:solidFill>
                <a:latin typeface="+mn-lt"/>
              </a:rPr>
              <a:t>and appropriate steps were not taken to prevent unauthorised expenditure amounting to R5 million, as required by section 38(1)(c)(ii) of the PFMA and treasury regulation 9.1.1</a:t>
            </a:r>
            <a:r>
              <a:rPr lang="en-US" sz="1500" b="0" dirty="0" smtClean="0">
                <a:solidFill>
                  <a:schemeClr val="tx1"/>
                </a:solidFill>
                <a:latin typeface="+mn-lt"/>
              </a:rPr>
              <a:t>.</a:t>
            </a:r>
          </a:p>
          <a:p>
            <a:pPr algn="just"/>
            <a:r>
              <a:rPr lang="en-US" sz="1500" b="0" dirty="0" smtClean="0">
                <a:solidFill>
                  <a:schemeClr val="tx1"/>
                </a:solidFill>
                <a:latin typeface="+mn-lt"/>
              </a:rPr>
              <a:t>Effective </a:t>
            </a:r>
            <a:r>
              <a:rPr lang="en-US" sz="1500" b="0" dirty="0">
                <a:solidFill>
                  <a:schemeClr val="tx1"/>
                </a:solidFill>
                <a:latin typeface="+mn-lt"/>
              </a:rPr>
              <a:t>and appropriate steps were not taken to prevent irregular expenditure, as required by section 38(1)(c)(ii) of the PFMA and treasury regulation 9.1.1. The majority of the irregular expenditure was caused by deviating from the normal procurement processes where the reasons for such deviations were not justifiable. </a:t>
            </a:r>
            <a:endParaRPr lang="en-US" sz="1500" b="0" dirty="0" smtClean="0">
              <a:solidFill>
                <a:schemeClr val="tx1"/>
              </a:solidFill>
              <a:latin typeface="+mn-lt"/>
            </a:endParaRPr>
          </a:p>
          <a:p>
            <a:pPr algn="just"/>
            <a:r>
              <a:rPr lang="en-US" sz="1500" b="0" dirty="0" smtClean="0">
                <a:solidFill>
                  <a:schemeClr val="tx1"/>
                </a:solidFill>
                <a:latin typeface="+mn-lt"/>
              </a:rPr>
              <a:t>Payments </a:t>
            </a:r>
            <a:r>
              <a:rPr lang="en-US" sz="1500" b="0" dirty="0">
                <a:solidFill>
                  <a:schemeClr val="tx1"/>
                </a:solidFill>
                <a:latin typeface="+mn-lt"/>
              </a:rPr>
              <a:t>were not made within 30 days or an agreed period after receipt of an invoice, as required by treasury regulation 8.2.3. </a:t>
            </a:r>
          </a:p>
        </p:txBody>
      </p:sp>
      <p:sp>
        <p:nvSpPr>
          <p:cNvPr id="5" name="Slide Number Placeholder 3"/>
          <p:cNvSpPr txBox="1">
            <a:spLocks/>
          </p:cNvSpPr>
          <p:nvPr/>
        </p:nvSpPr>
        <p:spPr>
          <a:xfrm>
            <a:off x="8118969" y="6406511"/>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ZA" sz="1200" b="1" dirty="0" smtClean="0">
                <a:latin typeface="Verdana" panose="020B0604030504040204" pitchFamily="34" charset="0"/>
                <a:ea typeface="Verdana" panose="020B0604030504040204" pitchFamily="34" charset="0"/>
                <a:cs typeface="Verdana" panose="020B0604030504040204" pitchFamily="34" charset="0"/>
              </a:rPr>
              <a:t>33.</a:t>
            </a:r>
          </a:p>
        </p:txBody>
      </p:sp>
    </p:spTree>
    <p:extLst>
      <p:ext uri="{BB962C8B-B14F-4D97-AF65-F5344CB8AC3E}">
        <p14:creationId xmlns:p14="http://schemas.microsoft.com/office/powerpoint/2010/main" xmlns="" val="29020471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496944" cy="432048"/>
          </a:xfrm>
        </p:spPr>
        <p:txBody>
          <a:bodyPr>
            <a:normAutofit fontScale="90000"/>
          </a:bodyPr>
          <a:lstStyle/>
          <a:p>
            <a:pPr algn="ctr"/>
            <a:r>
              <a:rPr lang="en-ZA" sz="2600" dirty="0" smtClean="0">
                <a:solidFill>
                  <a:schemeClr val="accent6">
                    <a:lumMod val="50000"/>
                  </a:schemeClr>
                </a:solidFill>
                <a:latin typeface="+mj-lt"/>
              </a:rPr>
              <a:t>2018/19 Audit Outcomes (Cont…)</a:t>
            </a:r>
            <a:endParaRPr lang="en-ZA" sz="2600" dirty="0">
              <a:solidFill>
                <a:schemeClr val="accent6">
                  <a:lumMod val="50000"/>
                </a:schemeClr>
              </a:solidFill>
              <a:latin typeface="+mj-lt"/>
            </a:endParaRPr>
          </a:p>
        </p:txBody>
      </p:sp>
      <p:sp>
        <p:nvSpPr>
          <p:cNvPr id="6" name="Rectangle 3"/>
          <p:cNvSpPr>
            <a:spLocks noGrp="1" noChangeArrowheads="1"/>
          </p:cNvSpPr>
          <p:nvPr>
            <p:ph idx="1"/>
          </p:nvPr>
        </p:nvSpPr>
        <p:spPr>
          <a:xfrm>
            <a:off x="213048" y="1489869"/>
            <a:ext cx="8496944" cy="4747443"/>
          </a:xfrm>
          <a:ln>
            <a:solidFill>
              <a:srgbClr val="C00000"/>
            </a:solidFill>
          </a:ln>
        </p:spPr>
        <p:txBody>
          <a:bodyPr>
            <a:noAutofit/>
          </a:bodyPr>
          <a:lstStyle/>
          <a:p>
            <a:pPr marL="0" indent="0" algn="just">
              <a:buNone/>
            </a:pPr>
            <a:r>
              <a:rPr lang="en-US" sz="1800" dirty="0" smtClean="0">
                <a:solidFill>
                  <a:schemeClr val="tx1"/>
                </a:solidFill>
                <a:latin typeface="+mn-lt"/>
              </a:rPr>
              <a:t>Findings</a:t>
            </a:r>
            <a:r>
              <a:rPr lang="en-US" sz="1800" b="0" dirty="0">
                <a:solidFill>
                  <a:schemeClr val="tx1"/>
                </a:solidFill>
                <a:latin typeface="+mn-lt"/>
              </a:rPr>
              <a:t>:</a:t>
            </a:r>
            <a:endParaRPr lang="en-US" sz="1800" b="0" dirty="0" smtClean="0">
              <a:solidFill>
                <a:schemeClr val="tx1"/>
              </a:solidFill>
              <a:latin typeface="+mn-lt"/>
            </a:endParaRPr>
          </a:p>
          <a:p>
            <a:pPr marL="0" indent="0" algn="just">
              <a:buNone/>
            </a:pPr>
            <a:endParaRPr lang="en-US" sz="1800" dirty="0" smtClean="0">
              <a:solidFill>
                <a:schemeClr val="tx1"/>
              </a:solidFill>
              <a:latin typeface="+mn-lt"/>
            </a:endParaRPr>
          </a:p>
          <a:p>
            <a:pPr algn="just">
              <a:lnSpc>
                <a:spcPct val="150000"/>
              </a:lnSpc>
            </a:pPr>
            <a:r>
              <a:rPr lang="en-US" sz="1800" b="0" dirty="0" smtClean="0">
                <a:solidFill>
                  <a:schemeClr val="tx1"/>
                </a:solidFill>
                <a:latin typeface="+mn-lt"/>
              </a:rPr>
              <a:t>Some </a:t>
            </a:r>
            <a:r>
              <a:rPr lang="en-US" sz="1800" b="0" dirty="0">
                <a:solidFill>
                  <a:schemeClr val="tx1"/>
                </a:solidFill>
                <a:latin typeface="+mn-lt"/>
              </a:rPr>
              <a:t>of the goods and services with a transaction value below R500 000 were procured without obtaining the required price quotations, as required by treasury regulation 16A6.1</a:t>
            </a:r>
            <a:r>
              <a:rPr lang="en-US" sz="1800" b="0" dirty="0" smtClean="0">
                <a:solidFill>
                  <a:schemeClr val="tx1"/>
                </a:solidFill>
                <a:latin typeface="+mn-lt"/>
              </a:rPr>
              <a:t>.</a:t>
            </a:r>
          </a:p>
          <a:p>
            <a:pPr algn="just">
              <a:lnSpc>
                <a:spcPct val="150000"/>
              </a:lnSpc>
            </a:pPr>
            <a:endParaRPr lang="en-US" sz="1800" b="0" dirty="0">
              <a:solidFill>
                <a:schemeClr val="tx1"/>
              </a:solidFill>
              <a:latin typeface="+mn-lt"/>
            </a:endParaRPr>
          </a:p>
          <a:p>
            <a:pPr algn="just">
              <a:lnSpc>
                <a:spcPct val="150000"/>
              </a:lnSpc>
            </a:pPr>
            <a:r>
              <a:rPr lang="en-US" sz="1800" b="0" dirty="0" smtClean="0">
                <a:solidFill>
                  <a:schemeClr val="tx1"/>
                </a:solidFill>
                <a:latin typeface="+mn-lt"/>
              </a:rPr>
              <a:t>No sufficient </a:t>
            </a:r>
            <a:r>
              <a:rPr lang="en-US" sz="1800" b="0" dirty="0">
                <a:solidFill>
                  <a:schemeClr val="tx1"/>
                </a:solidFill>
                <a:latin typeface="+mn-lt"/>
              </a:rPr>
              <a:t>appropriate audit evidence that disciplinary steps were taken against officials who had incurred irregular, fruitless and wasteful expenditure as required by section 38(1)(h)(iii) of the PFMA. This was due to proper and complete records that were not maintained as evidence to support the investigations into irregular and fruitless and wasteful expenditure. </a:t>
            </a:r>
          </a:p>
        </p:txBody>
      </p:sp>
      <p:sp>
        <p:nvSpPr>
          <p:cNvPr id="5" name="Slide Number Placeholder 3"/>
          <p:cNvSpPr txBox="1">
            <a:spLocks/>
          </p:cNvSpPr>
          <p:nvPr/>
        </p:nvSpPr>
        <p:spPr>
          <a:xfrm>
            <a:off x="8100392" y="6237312"/>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latin typeface="Verdana" panose="020B0604030504040204" pitchFamily="34" charset="0"/>
                <a:ea typeface="Verdana" panose="020B0604030504040204" pitchFamily="34" charset="0"/>
                <a:cs typeface="Verdana" panose="020B0604030504040204" pitchFamily="34" charset="0"/>
              </a:rPr>
              <a:t>34.</a:t>
            </a:r>
            <a:endParaRPr lang="en-ZA" sz="1200" b="1"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xmlns="" val="41654424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492896"/>
            <a:ext cx="8229600" cy="710952"/>
          </a:xfrm>
        </p:spPr>
        <p:txBody>
          <a:bodyPr>
            <a:noAutofit/>
          </a:bodyPr>
          <a:lstStyle/>
          <a:p>
            <a:pPr algn="ctr"/>
            <a:r>
              <a:rPr lang="en-US" sz="4800" dirty="0" smtClean="0">
                <a:solidFill>
                  <a:schemeClr val="accent6">
                    <a:lumMod val="50000"/>
                  </a:schemeClr>
                </a:solidFill>
                <a:latin typeface="+mj-lt"/>
              </a:rPr>
              <a:t> BUDGET VS EXPENDITURE </a:t>
            </a:r>
            <a:br>
              <a:rPr lang="en-US" sz="4800" dirty="0" smtClean="0">
                <a:solidFill>
                  <a:schemeClr val="accent6">
                    <a:lumMod val="50000"/>
                  </a:schemeClr>
                </a:solidFill>
                <a:latin typeface="+mj-lt"/>
              </a:rPr>
            </a:br>
            <a:r>
              <a:rPr lang="en-US" sz="4800" dirty="0" smtClean="0">
                <a:solidFill>
                  <a:schemeClr val="accent6">
                    <a:lumMod val="50000"/>
                  </a:schemeClr>
                </a:solidFill>
                <a:latin typeface="+mj-lt"/>
              </a:rPr>
              <a:t> </a:t>
            </a:r>
            <a:endParaRPr lang="en-ZA" sz="4800" dirty="0">
              <a:solidFill>
                <a:schemeClr val="accent6">
                  <a:lumMod val="50000"/>
                </a:schemeClr>
              </a:solidFill>
              <a:latin typeface="+mj-lt"/>
            </a:endParaRPr>
          </a:p>
        </p:txBody>
      </p:sp>
      <p:sp>
        <p:nvSpPr>
          <p:cNvPr id="5" name="Slide Number Placeholder 3"/>
          <p:cNvSpPr txBox="1">
            <a:spLocks/>
          </p:cNvSpPr>
          <p:nvPr/>
        </p:nvSpPr>
        <p:spPr>
          <a:xfrm>
            <a:off x="8100392" y="6237312"/>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ZA" sz="1200" dirty="0" smtClean="0"/>
          </a:p>
        </p:txBody>
      </p:sp>
    </p:spTree>
    <p:extLst>
      <p:ext uri="{BB962C8B-B14F-4D97-AF65-F5344CB8AC3E}">
        <p14:creationId xmlns:p14="http://schemas.microsoft.com/office/powerpoint/2010/main" xmlns="" val="19498451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a:xfrm>
            <a:off x="428744" y="188640"/>
            <a:ext cx="8319720" cy="576064"/>
          </a:xfrm>
        </p:spPr>
        <p:txBody>
          <a:bodyPr>
            <a:noAutofit/>
          </a:bodyPr>
          <a:lstStyle/>
          <a:p>
            <a:pPr lvl="0" defTabSz="457200" eaLnBrk="0" fontAlgn="base" hangingPunct="0">
              <a:spcBef>
                <a:spcPct val="20000"/>
              </a:spcBef>
              <a:spcAft>
                <a:spcPct val="0"/>
              </a:spcAft>
              <a:defRPr/>
            </a:pPr>
            <a:r>
              <a:rPr lang="en-ZA" sz="2400" dirty="0">
                <a:solidFill>
                  <a:prstClr val="black">
                    <a:tint val="75000"/>
                  </a:prstClr>
                </a:solidFill>
                <a:latin typeface="+mj-lt"/>
                <a:ea typeface="MS PGothic" pitchFamily="34" charset="-128"/>
              </a:rPr>
              <a:t/>
            </a:r>
            <a:br>
              <a:rPr lang="en-ZA" sz="2400" dirty="0">
                <a:solidFill>
                  <a:prstClr val="black">
                    <a:tint val="75000"/>
                  </a:prstClr>
                </a:solidFill>
                <a:latin typeface="+mj-lt"/>
                <a:ea typeface="MS PGothic" pitchFamily="34" charset="-128"/>
              </a:rPr>
            </a:br>
            <a:endParaRPr lang="en-US" sz="2400" dirty="0">
              <a:latin typeface="+mj-lt"/>
            </a:endParaRPr>
          </a:p>
        </p:txBody>
      </p:sp>
      <p:sp>
        <p:nvSpPr>
          <p:cNvPr id="7" name="Title 1"/>
          <p:cNvSpPr txBox="1">
            <a:spLocks/>
          </p:cNvSpPr>
          <p:nvPr/>
        </p:nvSpPr>
        <p:spPr>
          <a:xfrm>
            <a:off x="457200" y="188640"/>
            <a:ext cx="8229600" cy="710952"/>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1" kern="1200">
                <a:solidFill>
                  <a:srgbClr val="800000"/>
                </a:solidFill>
                <a:latin typeface="Arial"/>
                <a:ea typeface="+mj-ea"/>
                <a:cs typeface="Arial"/>
              </a:defRPr>
            </a:lvl1pPr>
          </a:lstStyle>
          <a:p>
            <a:pPr algn="ctr"/>
            <a:r>
              <a:rPr lang="en-US" sz="2800" dirty="0" smtClean="0">
                <a:solidFill>
                  <a:schemeClr val="accent6">
                    <a:lumMod val="50000"/>
                  </a:schemeClr>
                </a:solidFill>
                <a:latin typeface="+mj-lt"/>
              </a:rPr>
              <a:t>Summary of Appropriation Per Programme</a:t>
            </a:r>
            <a:endParaRPr lang="en-ZA" sz="2800" dirty="0" smtClean="0">
              <a:solidFill>
                <a:schemeClr val="accent6">
                  <a:lumMod val="50000"/>
                </a:schemeClr>
              </a:solidFill>
              <a:latin typeface="+mj-lt"/>
            </a:endParaRPr>
          </a:p>
        </p:txBody>
      </p:sp>
      <p:graphicFrame>
        <p:nvGraphicFramePr>
          <p:cNvPr id="2" name="Table 1"/>
          <p:cNvGraphicFramePr>
            <a:graphicFrameLocks noGrp="1"/>
          </p:cNvGraphicFramePr>
          <p:nvPr>
            <p:extLst/>
          </p:nvPr>
        </p:nvGraphicFramePr>
        <p:xfrm>
          <a:off x="179512" y="1196752"/>
          <a:ext cx="8784976" cy="4104457"/>
        </p:xfrm>
        <a:graphic>
          <a:graphicData uri="http://schemas.openxmlformats.org/drawingml/2006/table">
            <a:tbl>
              <a:tblPr firstRow="1" bandRow="1"/>
              <a:tblGrid>
                <a:gridCol w="3322048">
                  <a:extLst>
                    <a:ext uri="{9D8B030D-6E8A-4147-A177-3AD203B41FA5}">
                      <a16:colId xmlns="" xmlns:a16="http://schemas.microsoft.com/office/drawing/2014/main" val="20000"/>
                    </a:ext>
                  </a:extLst>
                </a:gridCol>
                <a:gridCol w="1476467">
                  <a:extLst>
                    <a:ext uri="{9D8B030D-6E8A-4147-A177-3AD203B41FA5}">
                      <a16:colId xmlns="" xmlns:a16="http://schemas.microsoft.com/office/drawing/2014/main" val="20001"/>
                    </a:ext>
                  </a:extLst>
                </a:gridCol>
                <a:gridCol w="1550290">
                  <a:extLst>
                    <a:ext uri="{9D8B030D-6E8A-4147-A177-3AD203B41FA5}">
                      <a16:colId xmlns="" xmlns:a16="http://schemas.microsoft.com/office/drawing/2014/main" val="20002"/>
                    </a:ext>
                  </a:extLst>
                </a:gridCol>
                <a:gridCol w="1402644">
                  <a:extLst>
                    <a:ext uri="{9D8B030D-6E8A-4147-A177-3AD203B41FA5}">
                      <a16:colId xmlns="" xmlns:a16="http://schemas.microsoft.com/office/drawing/2014/main" val="20003"/>
                    </a:ext>
                  </a:extLst>
                </a:gridCol>
                <a:gridCol w="1033527">
                  <a:extLst>
                    <a:ext uri="{9D8B030D-6E8A-4147-A177-3AD203B41FA5}">
                      <a16:colId xmlns="" xmlns:a16="http://schemas.microsoft.com/office/drawing/2014/main" val="20004"/>
                    </a:ext>
                  </a:extLst>
                </a:gridCol>
              </a:tblGrid>
              <a:tr h="708485">
                <a:tc>
                  <a:txBody>
                    <a:bodyPr/>
                    <a:lstStyle/>
                    <a:p>
                      <a:pPr algn="l" rtl="0" fontAlgn="ctr"/>
                      <a:endParaRPr lang="en-ZA" sz="1800" b="1" i="0" u="none" strike="noStrike" dirty="0">
                        <a:solidFill>
                          <a:srgbClr val="FFFFFF"/>
                        </a:solidFill>
                        <a:effectLst/>
                        <a:latin typeface="Calibri" pitchFamily="34" charset="0"/>
                      </a:endParaRPr>
                    </a:p>
                  </a:txBody>
                  <a:tcPr marL="6607" marR="6607" marT="6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77727"/>
                    </a:solidFill>
                  </a:tcPr>
                </a:tc>
                <a:tc>
                  <a:txBody>
                    <a:bodyPr/>
                    <a:lstStyle/>
                    <a:p>
                      <a:pPr algn="ctr" rtl="0" fontAlgn="ctr"/>
                      <a:r>
                        <a:rPr lang="en-ZA" sz="1800" b="1" i="0" u="none" strike="noStrike" dirty="0" smtClean="0">
                          <a:solidFill>
                            <a:srgbClr val="FFFFFF"/>
                          </a:solidFill>
                          <a:effectLst/>
                          <a:latin typeface="Calibri"/>
                        </a:rPr>
                        <a:t>Final</a:t>
                      </a:r>
                      <a:r>
                        <a:rPr lang="en-ZA" sz="1800" b="1" i="0" u="none" strike="noStrike" baseline="0" dirty="0" smtClean="0">
                          <a:solidFill>
                            <a:srgbClr val="FFFFFF"/>
                          </a:solidFill>
                          <a:effectLst/>
                          <a:latin typeface="Calibri"/>
                        </a:rPr>
                        <a:t>   </a:t>
                      </a:r>
                      <a:r>
                        <a:rPr lang="en-ZA" sz="1800" b="1" i="0" u="none" strike="noStrike" dirty="0" smtClean="0">
                          <a:solidFill>
                            <a:srgbClr val="FFFFFF"/>
                          </a:solidFill>
                          <a:effectLst/>
                          <a:latin typeface="Calibri"/>
                        </a:rPr>
                        <a:t>Appropriation</a:t>
                      </a:r>
                      <a:endParaRPr lang="en-ZA" sz="1800" b="1" i="0" u="none" strike="noStrike" dirty="0">
                        <a:solidFill>
                          <a:srgbClr val="FFFFFF"/>
                        </a:solidFill>
                        <a:effectLst/>
                        <a:latin typeface="Calibri"/>
                      </a:endParaRPr>
                    </a:p>
                  </a:txBody>
                  <a:tcPr marL="6607" marR="6607" marT="6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B77727"/>
                    </a:solidFill>
                  </a:tcPr>
                </a:tc>
                <a:tc>
                  <a:txBody>
                    <a:bodyPr/>
                    <a:lstStyle/>
                    <a:p>
                      <a:pPr algn="ctr" rtl="0" fontAlgn="ctr"/>
                      <a:r>
                        <a:rPr lang="en-ZA" sz="1800" b="1" i="0" u="none" strike="noStrike" dirty="0" smtClean="0">
                          <a:solidFill>
                            <a:srgbClr val="FFFFFF"/>
                          </a:solidFill>
                          <a:effectLst/>
                          <a:latin typeface="Calibri"/>
                        </a:rPr>
                        <a:t>Actual Expenditure</a:t>
                      </a:r>
                      <a:endParaRPr lang="en-ZA" sz="1800" b="1" i="0" u="none" strike="noStrike" dirty="0">
                        <a:solidFill>
                          <a:srgbClr val="FFFFFF"/>
                        </a:solidFill>
                        <a:effectLst/>
                        <a:latin typeface="Calibri"/>
                      </a:endParaRPr>
                    </a:p>
                  </a:txBody>
                  <a:tcPr marL="6607" marR="6607" marT="6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B77727"/>
                    </a:solidFill>
                  </a:tcPr>
                </a:tc>
                <a:tc>
                  <a:txBody>
                    <a:bodyPr/>
                    <a:lstStyle/>
                    <a:p>
                      <a:pPr algn="ctr" rtl="0" fontAlgn="ctr"/>
                      <a:r>
                        <a:rPr lang="en-ZA" sz="1800" b="1" i="0" u="none" strike="noStrike" dirty="0" smtClean="0">
                          <a:solidFill>
                            <a:srgbClr val="FFFFFF"/>
                          </a:solidFill>
                          <a:effectLst/>
                          <a:latin typeface="Calibri"/>
                        </a:rPr>
                        <a:t>Variance </a:t>
                      </a:r>
                      <a:endParaRPr lang="en-ZA" sz="1800" b="1" i="0" u="none" strike="noStrike" dirty="0">
                        <a:solidFill>
                          <a:srgbClr val="FFFFFF"/>
                        </a:solidFill>
                        <a:effectLst/>
                        <a:latin typeface="Calibri"/>
                      </a:endParaRPr>
                    </a:p>
                  </a:txBody>
                  <a:tcPr marL="6607" marR="6607" marT="6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B77727"/>
                    </a:solidFill>
                  </a:tcPr>
                </a:tc>
                <a:tc>
                  <a:txBody>
                    <a:bodyPr/>
                    <a:lstStyle/>
                    <a:p>
                      <a:pPr algn="ctr" rtl="0" fontAlgn="ctr"/>
                      <a:r>
                        <a:rPr lang="en-US" sz="1800" b="1" i="0" u="none" strike="noStrike" dirty="0" smtClean="0">
                          <a:solidFill>
                            <a:srgbClr val="FFFFFF"/>
                          </a:solidFill>
                          <a:effectLst/>
                          <a:latin typeface="Calibri"/>
                        </a:rPr>
                        <a:t>%</a:t>
                      </a:r>
                      <a:endParaRPr lang="en-ZA" sz="1800" b="1" i="0" u="none" strike="noStrike" dirty="0" smtClean="0">
                        <a:solidFill>
                          <a:srgbClr val="FFFFFF"/>
                        </a:solidFill>
                        <a:effectLst/>
                        <a:latin typeface="Calibri"/>
                      </a:endParaRPr>
                    </a:p>
                    <a:p>
                      <a:pPr algn="ctr" rtl="0" fontAlgn="ctr"/>
                      <a:r>
                        <a:rPr lang="en-US" sz="1800" b="1" i="0" u="none" strike="noStrike" dirty="0" smtClean="0">
                          <a:solidFill>
                            <a:srgbClr val="FFFFFF"/>
                          </a:solidFill>
                          <a:effectLst/>
                          <a:latin typeface="Calibri"/>
                        </a:rPr>
                        <a:t>Spent</a:t>
                      </a:r>
                      <a:endParaRPr lang="en-ZA" sz="1800" b="1" i="0" u="none" strike="noStrike" dirty="0">
                        <a:solidFill>
                          <a:srgbClr val="FFFFFF"/>
                        </a:solidFill>
                        <a:effectLst/>
                        <a:latin typeface="Calibri"/>
                      </a:endParaRPr>
                    </a:p>
                  </a:txBody>
                  <a:tcPr marL="6607" marR="6607" marT="6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B77727"/>
                    </a:solidFill>
                  </a:tcPr>
                </a:tc>
                <a:extLst>
                  <a:ext uri="{0D108BD9-81ED-4DB2-BD59-A6C34878D82A}">
                    <a16:rowId xmlns="" xmlns:a16="http://schemas.microsoft.com/office/drawing/2014/main" val="10000"/>
                  </a:ext>
                </a:extLst>
              </a:tr>
              <a:tr h="442803">
                <a:tc>
                  <a:txBody>
                    <a:bodyPr/>
                    <a:lstStyle/>
                    <a:p>
                      <a:pPr algn="l" fontAlgn="t"/>
                      <a:r>
                        <a:rPr lang="en-ZA" sz="1800" b="0" i="0" u="none" strike="noStrike" dirty="0">
                          <a:solidFill>
                            <a:srgbClr val="000000"/>
                          </a:solidFill>
                          <a:effectLst/>
                          <a:latin typeface="+mn-lt"/>
                        </a:rPr>
                        <a:t> </a:t>
                      </a:r>
                    </a:p>
                  </a:txBody>
                  <a:tcPr marL="6607" marR="6607" marT="660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800" b="1" i="0" u="none" strike="noStrike" dirty="0">
                          <a:solidFill>
                            <a:srgbClr val="000000"/>
                          </a:solidFill>
                          <a:effectLst/>
                          <a:latin typeface="+mn-lt"/>
                        </a:rPr>
                        <a:t>R’000</a:t>
                      </a:r>
                    </a:p>
                  </a:txBody>
                  <a:tcPr marL="6607" marR="59465" marT="6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800" b="1" i="0" u="none" strike="noStrike" dirty="0">
                          <a:solidFill>
                            <a:srgbClr val="000000"/>
                          </a:solidFill>
                          <a:effectLst/>
                          <a:latin typeface="+mn-lt"/>
                        </a:rPr>
                        <a:t>R’000</a:t>
                      </a:r>
                    </a:p>
                  </a:txBody>
                  <a:tcPr marL="6607" marR="59465" marT="6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800" b="1" i="0" u="none" strike="noStrike" dirty="0">
                          <a:solidFill>
                            <a:srgbClr val="000000"/>
                          </a:solidFill>
                          <a:effectLst/>
                          <a:latin typeface="+mn-lt"/>
                        </a:rPr>
                        <a:t>R’000</a:t>
                      </a:r>
                    </a:p>
                  </a:txBody>
                  <a:tcPr marL="6607" marR="59465" marT="6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ctr" fontAlgn="t"/>
                      <a:endParaRPr lang="en-ZA" sz="1800" b="1" i="0" u="none" strike="noStrike" dirty="0">
                        <a:solidFill>
                          <a:srgbClr val="000000"/>
                        </a:solidFill>
                        <a:effectLst/>
                        <a:latin typeface="+mn-lt"/>
                      </a:endParaRPr>
                    </a:p>
                  </a:txBody>
                  <a:tcPr marL="6607" marR="6607" marT="660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extLst>
                  <a:ext uri="{0D108BD9-81ED-4DB2-BD59-A6C34878D82A}">
                    <a16:rowId xmlns="" xmlns:a16="http://schemas.microsoft.com/office/drawing/2014/main" val="10001"/>
                  </a:ext>
                </a:extLst>
              </a:tr>
              <a:tr h="570447">
                <a:tc>
                  <a:txBody>
                    <a:bodyPr/>
                    <a:lstStyle/>
                    <a:p>
                      <a:pPr algn="l" rtl="0" fontAlgn="ctr"/>
                      <a:r>
                        <a:rPr lang="en-ZA" sz="1800" b="0" i="0" u="none" strike="noStrike" dirty="0">
                          <a:solidFill>
                            <a:srgbClr val="000000"/>
                          </a:solidFill>
                          <a:effectLst/>
                          <a:latin typeface="+mn-lt"/>
                        </a:rPr>
                        <a:t>Administration</a:t>
                      </a:r>
                    </a:p>
                  </a:txBody>
                  <a:tcPr marL="6607" marR="6607" marT="6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ZA" sz="1800" b="0" i="0" u="none" strike="noStrike" dirty="0" smtClean="0">
                          <a:solidFill>
                            <a:srgbClr val="000000"/>
                          </a:solidFill>
                          <a:effectLst/>
                          <a:latin typeface="+mn-lt"/>
                        </a:rPr>
                        <a:t>315 312</a:t>
                      </a:r>
                      <a:endParaRPr lang="en-ZA" sz="1800" b="0" i="0" u="none" strike="noStrike" dirty="0">
                        <a:solidFill>
                          <a:srgbClr val="000000"/>
                        </a:solidFill>
                        <a:effectLst/>
                        <a:latin typeface="+mn-lt"/>
                      </a:endParaRPr>
                    </a:p>
                  </a:txBody>
                  <a:tcPr marL="6607" marR="59465" marT="6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ZA" sz="1800" b="0" i="0" u="none" strike="noStrike" dirty="0" smtClean="0">
                          <a:solidFill>
                            <a:srgbClr val="000000"/>
                          </a:solidFill>
                          <a:effectLst/>
                          <a:latin typeface="+mn-lt"/>
                        </a:rPr>
                        <a:t>308 865</a:t>
                      </a:r>
                      <a:endParaRPr lang="en-ZA" sz="1800" b="0" i="0" u="none" strike="noStrike" dirty="0">
                        <a:solidFill>
                          <a:srgbClr val="000000"/>
                        </a:solidFill>
                        <a:effectLst/>
                        <a:latin typeface="+mn-lt"/>
                      </a:endParaRPr>
                    </a:p>
                  </a:txBody>
                  <a:tcPr marL="6607" marR="59465" marT="6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ZA" sz="1800" b="0" i="0" u="none" strike="noStrike" dirty="0" smtClean="0">
                          <a:solidFill>
                            <a:srgbClr val="000000"/>
                          </a:solidFill>
                          <a:effectLst/>
                          <a:latin typeface="+mn-lt"/>
                        </a:rPr>
                        <a:t>6</a:t>
                      </a:r>
                      <a:r>
                        <a:rPr lang="en-ZA" sz="1800" b="0" i="0" u="none" strike="noStrike" baseline="0" dirty="0" smtClean="0">
                          <a:solidFill>
                            <a:srgbClr val="000000"/>
                          </a:solidFill>
                          <a:effectLst/>
                          <a:latin typeface="+mn-lt"/>
                        </a:rPr>
                        <a:t> 447</a:t>
                      </a:r>
                      <a:endParaRPr lang="en-ZA" sz="1800" b="0" i="0" u="none" strike="noStrike" dirty="0">
                        <a:solidFill>
                          <a:srgbClr val="000000"/>
                        </a:solidFill>
                        <a:effectLst/>
                        <a:latin typeface="+mn-lt"/>
                      </a:endParaRPr>
                    </a:p>
                  </a:txBody>
                  <a:tcPr marL="6607" marR="59465" marT="6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ZA" sz="1800" b="0" i="0" u="none" strike="noStrike" dirty="0" smtClean="0">
                          <a:solidFill>
                            <a:srgbClr val="000000"/>
                          </a:solidFill>
                          <a:effectLst/>
                          <a:latin typeface="+mn-lt"/>
                        </a:rPr>
                        <a:t>98.0%</a:t>
                      </a:r>
                      <a:endParaRPr lang="en-ZA" sz="1800" b="0" i="0" u="none" strike="noStrike" dirty="0">
                        <a:solidFill>
                          <a:srgbClr val="000000"/>
                        </a:solidFill>
                        <a:effectLst/>
                        <a:latin typeface="+mn-lt"/>
                      </a:endParaRPr>
                    </a:p>
                  </a:txBody>
                  <a:tcPr marL="6607" marR="6607" marT="6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extLst>
                  <a:ext uri="{0D108BD9-81ED-4DB2-BD59-A6C34878D82A}">
                    <a16:rowId xmlns="" xmlns:a16="http://schemas.microsoft.com/office/drawing/2014/main" val="10002"/>
                  </a:ext>
                </a:extLst>
              </a:tr>
              <a:tr h="475374">
                <a:tc>
                  <a:txBody>
                    <a:bodyPr/>
                    <a:lstStyle/>
                    <a:p>
                      <a:pPr algn="l" rtl="0" fontAlgn="ctr"/>
                      <a:r>
                        <a:rPr lang="en-US" sz="1800" b="0" i="0" u="none" strike="noStrike" dirty="0" smtClean="0">
                          <a:solidFill>
                            <a:srgbClr val="000000"/>
                          </a:solidFill>
                          <a:effectLst/>
                          <a:latin typeface="+mn-lt"/>
                        </a:rPr>
                        <a:t>Institutional</a:t>
                      </a:r>
                      <a:r>
                        <a:rPr lang="en-US" sz="1800" b="0" i="0" u="none" strike="noStrike" baseline="0" dirty="0" smtClean="0">
                          <a:solidFill>
                            <a:srgbClr val="000000"/>
                          </a:solidFill>
                          <a:effectLst/>
                          <a:latin typeface="+mn-lt"/>
                        </a:rPr>
                        <a:t> Governance</a:t>
                      </a:r>
                      <a:endParaRPr lang="en-ZA" sz="1800" b="0" i="0" u="none" strike="noStrike" dirty="0">
                        <a:solidFill>
                          <a:srgbClr val="000000"/>
                        </a:solidFill>
                        <a:effectLst/>
                        <a:latin typeface="+mn-lt"/>
                      </a:endParaRPr>
                    </a:p>
                  </a:txBody>
                  <a:tcPr marL="6607" marR="6607" marT="6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800" b="0" i="0" u="none" strike="noStrike" dirty="0" smtClean="0">
                          <a:solidFill>
                            <a:srgbClr val="000000"/>
                          </a:solidFill>
                          <a:effectLst/>
                          <a:latin typeface="+mn-lt"/>
                        </a:rPr>
                        <a:t>260 391</a:t>
                      </a:r>
                      <a:endParaRPr lang="en-ZA" sz="1800" b="0" i="0" u="none" strike="noStrike" dirty="0">
                        <a:solidFill>
                          <a:srgbClr val="000000"/>
                        </a:solidFill>
                        <a:effectLst/>
                        <a:latin typeface="+mn-lt"/>
                      </a:endParaRPr>
                    </a:p>
                  </a:txBody>
                  <a:tcPr marL="6607" marR="59465" marT="6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800" b="0" i="0" u="none" strike="noStrike" dirty="0" smtClean="0">
                          <a:solidFill>
                            <a:srgbClr val="000000"/>
                          </a:solidFill>
                          <a:effectLst/>
                          <a:latin typeface="+mn-lt"/>
                        </a:rPr>
                        <a:t>226 079</a:t>
                      </a:r>
                      <a:endParaRPr lang="en-ZA" sz="1800" b="0" i="0" u="none" strike="noStrike" dirty="0">
                        <a:solidFill>
                          <a:srgbClr val="000000"/>
                        </a:solidFill>
                        <a:effectLst/>
                        <a:latin typeface="+mn-lt"/>
                      </a:endParaRPr>
                    </a:p>
                  </a:txBody>
                  <a:tcPr marL="6607" marR="59465" marT="6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800" b="0" i="0" u="none" strike="noStrike" dirty="0" smtClean="0">
                          <a:solidFill>
                            <a:srgbClr val="000000"/>
                          </a:solidFill>
                          <a:effectLst/>
                          <a:latin typeface="+mn-lt"/>
                        </a:rPr>
                        <a:t>34 312</a:t>
                      </a:r>
                      <a:endParaRPr lang="en-ZA" sz="1800" b="0" i="0" u="none" strike="noStrike" dirty="0">
                        <a:solidFill>
                          <a:srgbClr val="000000"/>
                        </a:solidFill>
                        <a:effectLst/>
                        <a:latin typeface="+mn-lt"/>
                      </a:endParaRPr>
                    </a:p>
                  </a:txBody>
                  <a:tcPr marL="6607" marR="59465" marT="6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800" b="0" i="0" u="none" strike="noStrike" dirty="0" smtClean="0">
                          <a:solidFill>
                            <a:srgbClr val="000000"/>
                          </a:solidFill>
                          <a:effectLst/>
                          <a:latin typeface="+mn-lt"/>
                        </a:rPr>
                        <a:t>86.8%</a:t>
                      </a:r>
                      <a:endParaRPr lang="en-ZA" sz="1800" b="0" i="0" u="none" strike="noStrike" dirty="0">
                        <a:solidFill>
                          <a:srgbClr val="000000"/>
                        </a:solidFill>
                        <a:effectLst/>
                        <a:latin typeface="+mn-lt"/>
                      </a:endParaRPr>
                    </a:p>
                  </a:txBody>
                  <a:tcPr marL="6607" marR="6607" marT="6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extLst>
                  <a:ext uri="{0D108BD9-81ED-4DB2-BD59-A6C34878D82A}">
                    <a16:rowId xmlns="" xmlns:a16="http://schemas.microsoft.com/office/drawing/2014/main" val="10003"/>
                  </a:ext>
                </a:extLst>
              </a:tr>
              <a:tr h="682883">
                <a:tc>
                  <a:txBody>
                    <a:bodyPr/>
                    <a:lstStyle/>
                    <a:p>
                      <a:pPr algn="l" rtl="0" fontAlgn="ctr"/>
                      <a:r>
                        <a:rPr lang="en-US" sz="1800" b="0" i="0" u="none" strike="noStrike" dirty="0" smtClean="0">
                          <a:solidFill>
                            <a:srgbClr val="000000"/>
                          </a:solidFill>
                          <a:effectLst/>
                          <a:latin typeface="+mn-lt"/>
                        </a:rPr>
                        <a:t>Arts</a:t>
                      </a:r>
                      <a:r>
                        <a:rPr lang="en-US" sz="1800" b="0" i="0" u="none" strike="noStrike" baseline="0" dirty="0" smtClean="0">
                          <a:solidFill>
                            <a:srgbClr val="000000"/>
                          </a:solidFill>
                          <a:effectLst/>
                          <a:latin typeface="+mn-lt"/>
                        </a:rPr>
                        <a:t> and Culture Promotion and Development</a:t>
                      </a:r>
                      <a:endParaRPr lang="en-ZA" sz="1800" b="0" i="0" u="none" strike="noStrike" dirty="0">
                        <a:solidFill>
                          <a:srgbClr val="000000"/>
                        </a:solidFill>
                        <a:effectLst/>
                        <a:latin typeface="+mn-lt"/>
                      </a:endParaRPr>
                    </a:p>
                  </a:txBody>
                  <a:tcPr marL="6607" marR="6607" marT="6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ZA" sz="1800" b="0" i="0" u="none" strike="noStrike" dirty="0" smtClean="0">
                          <a:solidFill>
                            <a:srgbClr val="000000"/>
                          </a:solidFill>
                          <a:effectLst/>
                          <a:latin typeface="+mn-lt"/>
                        </a:rPr>
                        <a:t>1 171 600</a:t>
                      </a:r>
                      <a:endParaRPr lang="en-ZA" sz="1800" b="0" i="0" u="none" strike="noStrike" dirty="0">
                        <a:solidFill>
                          <a:srgbClr val="000000"/>
                        </a:solidFill>
                        <a:effectLst/>
                        <a:latin typeface="+mn-lt"/>
                      </a:endParaRPr>
                    </a:p>
                  </a:txBody>
                  <a:tcPr marL="6607" marR="59465" marT="6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ZA" sz="1800" b="0" i="0" u="none" strike="noStrike" dirty="0" smtClean="0">
                          <a:solidFill>
                            <a:srgbClr val="000000"/>
                          </a:solidFill>
                          <a:effectLst/>
                          <a:latin typeface="+mn-lt"/>
                        </a:rPr>
                        <a:t>1 132 471</a:t>
                      </a:r>
                      <a:endParaRPr lang="en-ZA" sz="1800" b="0" i="0" u="none" strike="noStrike" dirty="0">
                        <a:solidFill>
                          <a:srgbClr val="000000"/>
                        </a:solidFill>
                        <a:effectLst/>
                        <a:latin typeface="+mn-lt"/>
                      </a:endParaRPr>
                    </a:p>
                  </a:txBody>
                  <a:tcPr marL="6607" marR="59465" marT="6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ZA" sz="1800" b="0" i="0" u="none" strike="noStrike" dirty="0" smtClean="0">
                          <a:solidFill>
                            <a:srgbClr val="000000"/>
                          </a:solidFill>
                          <a:effectLst/>
                          <a:latin typeface="+mn-lt"/>
                        </a:rPr>
                        <a:t>39 129</a:t>
                      </a:r>
                      <a:endParaRPr lang="en-ZA" sz="1800" b="0" i="0" u="none" strike="noStrike" dirty="0">
                        <a:solidFill>
                          <a:srgbClr val="000000"/>
                        </a:solidFill>
                        <a:effectLst/>
                        <a:latin typeface="+mn-lt"/>
                      </a:endParaRPr>
                    </a:p>
                  </a:txBody>
                  <a:tcPr marL="6607" marR="59465" marT="6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ZA" sz="1800" b="0" i="0" u="none" strike="noStrike" dirty="0" smtClean="0">
                          <a:solidFill>
                            <a:srgbClr val="000000"/>
                          </a:solidFill>
                          <a:effectLst/>
                          <a:latin typeface="+mn-lt"/>
                        </a:rPr>
                        <a:t>96.7%</a:t>
                      </a:r>
                      <a:endParaRPr lang="en-ZA" sz="1800" b="0" i="0" u="none" strike="noStrike" dirty="0">
                        <a:solidFill>
                          <a:srgbClr val="000000"/>
                        </a:solidFill>
                        <a:effectLst/>
                        <a:latin typeface="+mn-lt"/>
                      </a:endParaRPr>
                    </a:p>
                  </a:txBody>
                  <a:tcPr marL="6607" marR="6607" marT="6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extLst>
                  <a:ext uri="{0D108BD9-81ED-4DB2-BD59-A6C34878D82A}">
                    <a16:rowId xmlns="" xmlns:a16="http://schemas.microsoft.com/office/drawing/2014/main" val="10004"/>
                  </a:ext>
                </a:extLst>
              </a:tr>
              <a:tr h="682883">
                <a:tc>
                  <a:txBody>
                    <a:bodyPr/>
                    <a:lstStyle/>
                    <a:p>
                      <a:pPr algn="l" rtl="0" fontAlgn="ctr"/>
                      <a:r>
                        <a:rPr lang="en-US" sz="1800" b="0" i="0" u="none" strike="noStrike" dirty="0" smtClean="0">
                          <a:solidFill>
                            <a:srgbClr val="000000"/>
                          </a:solidFill>
                          <a:effectLst/>
                          <a:latin typeface="+mn-lt"/>
                        </a:rPr>
                        <a:t>Heritage</a:t>
                      </a:r>
                      <a:r>
                        <a:rPr lang="en-US" sz="1800" b="0" i="0" u="none" strike="noStrike" baseline="0" dirty="0" smtClean="0">
                          <a:solidFill>
                            <a:srgbClr val="000000"/>
                          </a:solidFill>
                          <a:effectLst/>
                          <a:latin typeface="+mn-lt"/>
                        </a:rPr>
                        <a:t> Promotion and Preservation</a:t>
                      </a:r>
                      <a:endParaRPr lang="en-ZA" sz="1800" b="0" i="0" u="none" strike="noStrike" dirty="0">
                        <a:solidFill>
                          <a:srgbClr val="000000"/>
                        </a:solidFill>
                        <a:effectLst/>
                        <a:latin typeface="+mn-lt"/>
                      </a:endParaRPr>
                    </a:p>
                  </a:txBody>
                  <a:tcPr marL="6607" marR="6607" marT="6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800" b="0" i="0" u="none" strike="noStrike" dirty="0" smtClean="0">
                          <a:solidFill>
                            <a:srgbClr val="000000"/>
                          </a:solidFill>
                          <a:effectLst/>
                          <a:latin typeface="+mn-lt"/>
                        </a:rPr>
                        <a:t>2 591 434</a:t>
                      </a:r>
                      <a:endParaRPr lang="en-ZA" sz="1800" b="0" i="0" u="none" strike="noStrike" dirty="0">
                        <a:solidFill>
                          <a:srgbClr val="000000"/>
                        </a:solidFill>
                        <a:effectLst/>
                        <a:latin typeface="+mn-lt"/>
                      </a:endParaRPr>
                    </a:p>
                  </a:txBody>
                  <a:tcPr marL="6607" marR="59465" marT="6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800" b="0" i="0" u="none" strike="noStrike" dirty="0" smtClean="0">
                          <a:solidFill>
                            <a:srgbClr val="000000"/>
                          </a:solidFill>
                          <a:effectLst/>
                          <a:latin typeface="+mn-lt"/>
                        </a:rPr>
                        <a:t>2 570 570</a:t>
                      </a:r>
                      <a:endParaRPr lang="en-ZA" sz="1800" b="0" i="0" u="none" strike="noStrike" dirty="0">
                        <a:solidFill>
                          <a:srgbClr val="000000"/>
                        </a:solidFill>
                        <a:effectLst/>
                        <a:latin typeface="+mn-lt"/>
                      </a:endParaRPr>
                    </a:p>
                  </a:txBody>
                  <a:tcPr marL="6607" marR="59465" marT="6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800" b="0" i="0" u="none" strike="noStrike" dirty="0" smtClean="0">
                          <a:solidFill>
                            <a:srgbClr val="000000"/>
                          </a:solidFill>
                          <a:effectLst/>
                          <a:latin typeface="+mn-lt"/>
                        </a:rPr>
                        <a:t>20 864</a:t>
                      </a:r>
                      <a:endParaRPr lang="en-ZA" sz="1800" b="0" i="0" u="none" strike="noStrike" dirty="0">
                        <a:solidFill>
                          <a:srgbClr val="000000"/>
                        </a:solidFill>
                        <a:effectLst/>
                        <a:latin typeface="+mn-lt"/>
                      </a:endParaRPr>
                    </a:p>
                  </a:txBody>
                  <a:tcPr marL="6607" marR="59465" marT="6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800" b="0" i="0" u="none" strike="noStrike" dirty="0" smtClean="0">
                          <a:solidFill>
                            <a:srgbClr val="000000"/>
                          </a:solidFill>
                          <a:effectLst/>
                          <a:latin typeface="+mn-lt"/>
                        </a:rPr>
                        <a:t>99.2</a:t>
                      </a:r>
                      <a:endParaRPr lang="en-ZA" sz="1800" b="0" i="0" u="none" strike="noStrike" dirty="0">
                        <a:solidFill>
                          <a:srgbClr val="000000"/>
                        </a:solidFill>
                        <a:effectLst/>
                        <a:latin typeface="+mn-lt"/>
                      </a:endParaRPr>
                    </a:p>
                  </a:txBody>
                  <a:tcPr marL="6607" marR="6607" marT="6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extLst>
                  <a:ext uri="{0D108BD9-81ED-4DB2-BD59-A6C34878D82A}">
                    <a16:rowId xmlns="" xmlns:a16="http://schemas.microsoft.com/office/drawing/2014/main" val="10005"/>
                  </a:ext>
                </a:extLst>
              </a:tr>
              <a:tr h="541582">
                <a:tc>
                  <a:txBody>
                    <a:bodyPr/>
                    <a:lstStyle/>
                    <a:p>
                      <a:pPr algn="l" rtl="0" fontAlgn="ctr"/>
                      <a:r>
                        <a:rPr lang="en-US" sz="1800" b="1" i="0" u="none" strike="noStrike" dirty="0" smtClean="0">
                          <a:solidFill>
                            <a:srgbClr val="000000"/>
                          </a:solidFill>
                          <a:effectLst/>
                          <a:latin typeface="+mn-lt"/>
                        </a:rPr>
                        <a:t>Grand</a:t>
                      </a:r>
                      <a:r>
                        <a:rPr lang="en-US" sz="1800" b="1" i="0" u="none" strike="noStrike" baseline="0" dirty="0" smtClean="0">
                          <a:solidFill>
                            <a:srgbClr val="000000"/>
                          </a:solidFill>
                          <a:effectLst/>
                          <a:latin typeface="+mn-lt"/>
                        </a:rPr>
                        <a:t> Total</a:t>
                      </a:r>
                      <a:endParaRPr lang="en-ZA" sz="1800" b="1" i="0" u="none" strike="noStrike" dirty="0">
                        <a:solidFill>
                          <a:srgbClr val="000000"/>
                        </a:solidFill>
                        <a:effectLst/>
                        <a:latin typeface="+mn-lt"/>
                      </a:endParaRPr>
                    </a:p>
                  </a:txBody>
                  <a:tcPr marL="6607" marR="6607" marT="6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7727"/>
                    </a:solidFill>
                  </a:tcPr>
                </a:tc>
                <a:tc>
                  <a:txBody>
                    <a:bodyPr/>
                    <a:lstStyle/>
                    <a:p>
                      <a:pPr algn="r" rtl="0" fontAlgn="ctr"/>
                      <a:r>
                        <a:rPr lang="en-ZA" sz="1800" b="1" i="0" u="none" strike="noStrike" dirty="0" smtClean="0">
                          <a:solidFill>
                            <a:srgbClr val="000000"/>
                          </a:solidFill>
                          <a:effectLst/>
                          <a:latin typeface="+mn-lt"/>
                        </a:rPr>
                        <a:t>4 338 737</a:t>
                      </a:r>
                      <a:endParaRPr lang="en-ZA" sz="1800" b="1" i="0" u="none" strike="noStrike" dirty="0">
                        <a:solidFill>
                          <a:srgbClr val="000000"/>
                        </a:solidFill>
                        <a:effectLst/>
                        <a:latin typeface="+mn-lt"/>
                      </a:endParaRPr>
                    </a:p>
                  </a:txBody>
                  <a:tcPr marL="6607" marR="59465" marT="6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7727"/>
                    </a:solidFill>
                  </a:tcPr>
                </a:tc>
                <a:tc>
                  <a:txBody>
                    <a:bodyPr/>
                    <a:lstStyle/>
                    <a:p>
                      <a:pPr algn="r" rtl="0" fontAlgn="ctr"/>
                      <a:r>
                        <a:rPr lang="en-ZA" sz="1800" b="1" i="0" u="none" strike="noStrike" dirty="0" smtClean="0">
                          <a:solidFill>
                            <a:srgbClr val="000000"/>
                          </a:solidFill>
                          <a:effectLst/>
                          <a:latin typeface="+mn-lt"/>
                        </a:rPr>
                        <a:t>4 237 985</a:t>
                      </a:r>
                      <a:endParaRPr lang="en-ZA" sz="1800" b="1" i="0" u="none" strike="noStrike" dirty="0">
                        <a:solidFill>
                          <a:srgbClr val="000000"/>
                        </a:solidFill>
                        <a:effectLst/>
                        <a:latin typeface="+mn-lt"/>
                      </a:endParaRPr>
                    </a:p>
                  </a:txBody>
                  <a:tcPr marL="6607" marR="59465" marT="6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7727"/>
                    </a:solidFill>
                  </a:tcPr>
                </a:tc>
                <a:tc>
                  <a:txBody>
                    <a:bodyPr/>
                    <a:lstStyle/>
                    <a:p>
                      <a:pPr algn="r" rtl="0" fontAlgn="ctr"/>
                      <a:r>
                        <a:rPr lang="en-ZA" sz="1800" b="1" i="0" u="none" strike="noStrike" dirty="0" smtClean="0">
                          <a:solidFill>
                            <a:srgbClr val="000000"/>
                          </a:solidFill>
                          <a:effectLst/>
                          <a:latin typeface="+mn-lt"/>
                        </a:rPr>
                        <a:t>100 752</a:t>
                      </a:r>
                      <a:endParaRPr lang="en-ZA" sz="1800" b="1" i="0" u="none" strike="noStrike" dirty="0">
                        <a:solidFill>
                          <a:srgbClr val="000000"/>
                        </a:solidFill>
                        <a:effectLst/>
                        <a:latin typeface="+mn-lt"/>
                      </a:endParaRPr>
                    </a:p>
                  </a:txBody>
                  <a:tcPr marL="6607" marR="59465" marT="6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7727"/>
                    </a:solidFill>
                  </a:tcPr>
                </a:tc>
                <a:tc>
                  <a:txBody>
                    <a:bodyPr/>
                    <a:lstStyle/>
                    <a:p>
                      <a:pPr algn="r" rtl="0" fontAlgn="ctr"/>
                      <a:r>
                        <a:rPr lang="en-ZA" sz="1800" b="1" i="0" u="none" strike="noStrike" dirty="0" smtClean="0">
                          <a:solidFill>
                            <a:srgbClr val="000000"/>
                          </a:solidFill>
                          <a:effectLst/>
                          <a:latin typeface="+mn-lt"/>
                        </a:rPr>
                        <a:t>97.7%</a:t>
                      </a:r>
                      <a:endParaRPr lang="en-ZA" sz="1800" b="1" i="0" u="none" strike="noStrike" dirty="0">
                        <a:solidFill>
                          <a:srgbClr val="000000"/>
                        </a:solidFill>
                        <a:effectLst/>
                        <a:latin typeface="+mn-lt"/>
                      </a:endParaRPr>
                    </a:p>
                  </a:txBody>
                  <a:tcPr marL="6607" marR="6607" marT="6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7727"/>
                    </a:solidFill>
                  </a:tcPr>
                </a:tc>
                <a:extLst>
                  <a:ext uri="{0D108BD9-81ED-4DB2-BD59-A6C34878D82A}">
                    <a16:rowId xmlns="" xmlns:a16="http://schemas.microsoft.com/office/drawing/2014/main" val="10006"/>
                  </a:ext>
                </a:extLst>
              </a:tr>
            </a:tbl>
          </a:graphicData>
        </a:graphic>
      </p:graphicFrame>
      <p:sp>
        <p:nvSpPr>
          <p:cNvPr id="5" name="Slide Number Placeholder 3"/>
          <p:cNvSpPr txBox="1">
            <a:spLocks/>
          </p:cNvSpPr>
          <p:nvPr/>
        </p:nvSpPr>
        <p:spPr>
          <a:xfrm>
            <a:off x="8077200" y="6294541"/>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latin typeface="Verdana" panose="020B0604030504040204" pitchFamily="34" charset="0"/>
                <a:ea typeface="Verdana" panose="020B0604030504040204" pitchFamily="34" charset="0"/>
              </a:rPr>
              <a:t>36.</a:t>
            </a:r>
            <a:endParaRPr lang="en-ZA" sz="1200" b="1" dirty="0" smtClean="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xmlns="" val="36206622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a:xfrm>
            <a:off x="428744" y="188640"/>
            <a:ext cx="8229600" cy="868660"/>
          </a:xfrm>
        </p:spPr>
        <p:txBody>
          <a:bodyPr>
            <a:normAutofit/>
          </a:bodyPr>
          <a:lstStyle/>
          <a:p>
            <a:pPr lvl="0" defTabSz="457200" eaLnBrk="0" fontAlgn="base" hangingPunct="0">
              <a:spcBef>
                <a:spcPct val="20000"/>
              </a:spcBef>
              <a:spcAft>
                <a:spcPct val="0"/>
              </a:spcAft>
              <a:defRPr/>
            </a:pPr>
            <a:r>
              <a:rPr lang="en-ZA" sz="2400" dirty="0">
                <a:solidFill>
                  <a:prstClr val="black">
                    <a:tint val="75000"/>
                  </a:prstClr>
                </a:solidFill>
                <a:latin typeface="+mj-lt"/>
                <a:ea typeface="MS PGothic" pitchFamily="34" charset="-128"/>
              </a:rPr>
              <a:t/>
            </a:r>
            <a:br>
              <a:rPr lang="en-ZA" sz="2400" dirty="0">
                <a:solidFill>
                  <a:prstClr val="black">
                    <a:tint val="75000"/>
                  </a:prstClr>
                </a:solidFill>
                <a:latin typeface="+mj-lt"/>
                <a:ea typeface="MS PGothic" pitchFamily="34" charset="-128"/>
              </a:rPr>
            </a:br>
            <a:endParaRPr lang="en-US" sz="2400" dirty="0">
              <a:latin typeface="+mj-lt"/>
            </a:endParaRPr>
          </a:p>
        </p:txBody>
      </p:sp>
      <p:sp>
        <p:nvSpPr>
          <p:cNvPr id="7" name="Title 1"/>
          <p:cNvSpPr txBox="1">
            <a:spLocks/>
          </p:cNvSpPr>
          <p:nvPr/>
        </p:nvSpPr>
        <p:spPr>
          <a:xfrm>
            <a:off x="457200" y="116632"/>
            <a:ext cx="8229600" cy="504056"/>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1" kern="1200">
                <a:solidFill>
                  <a:srgbClr val="800000"/>
                </a:solidFill>
                <a:latin typeface="Arial"/>
                <a:ea typeface="+mj-ea"/>
                <a:cs typeface="Arial"/>
              </a:defRPr>
            </a:lvl1pPr>
          </a:lstStyle>
          <a:p>
            <a:pPr algn="ctr"/>
            <a:r>
              <a:rPr lang="en-US" sz="2400" dirty="0" smtClean="0">
                <a:solidFill>
                  <a:srgbClr val="F79646">
                    <a:lumMod val="50000"/>
                  </a:srgbClr>
                </a:solidFill>
                <a:latin typeface="Calibri"/>
              </a:rPr>
              <a:t>Appropriation Per Programme illustrated on a graph</a:t>
            </a:r>
            <a:endParaRPr lang="en-ZA" sz="2400" dirty="0" smtClean="0">
              <a:solidFill>
                <a:srgbClr val="F79646">
                  <a:lumMod val="50000"/>
                </a:srgbClr>
              </a:solidFill>
              <a:latin typeface="Calibri"/>
            </a:endParaRPr>
          </a:p>
        </p:txBody>
      </p:sp>
      <p:sp>
        <p:nvSpPr>
          <p:cNvPr id="8" name="Slide Number Placeholder 3"/>
          <p:cNvSpPr txBox="1">
            <a:spLocks/>
          </p:cNvSpPr>
          <p:nvPr/>
        </p:nvSpPr>
        <p:spPr>
          <a:xfrm>
            <a:off x="8244408" y="6093296"/>
            <a:ext cx="609600" cy="50914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solidFill>
                  <a:prstClr val="black"/>
                </a:solidFill>
                <a:latin typeface="Verdana" panose="020B0604030504040204" pitchFamily="34" charset="0"/>
                <a:ea typeface="Verdana" panose="020B0604030504040204" pitchFamily="34" charset="0"/>
              </a:rPr>
              <a:t>37.</a:t>
            </a:r>
            <a:endParaRPr lang="en-ZA" sz="1200" b="1" dirty="0" smtClean="0">
              <a:solidFill>
                <a:prstClr val="black"/>
              </a:solidFill>
              <a:latin typeface="Verdana" panose="020B0604030504040204" pitchFamily="34" charset="0"/>
              <a:ea typeface="Verdana" panose="020B0604030504040204"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xmlns="" val="559599706"/>
              </p:ext>
            </p:extLst>
          </p:nvPr>
        </p:nvGraphicFramePr>
        <p:xfrm>
          <a:off x="1120775" y="1428750"/>
          <a:ext cx="6902450" cy="4000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1894983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a:xfrm>
            <a:off x="457200" y="188640"/>
            <a:ext cx="8239944" cy="864096"/>
          </a:xfrm>
        </p:spPr>
        <p:txBody>
          <a:bodyPr>
            <a:normAutofit fontScale="90000"/>
          </a:bodyPr>
          <a:lstStyle/>
          <a:p>
            <a:pPr lvl="0" defTabSz="457200" eaLnBrk="0" fontAlgn="base" hangingPunct="0">
              <a:spcBef>
                <a:spcPct val="20000"/>
              </a:spcBef>
              <a:spcAft>
                <a:spcPct val="0"/>
              </a:spcAft>
              <a:defRPr/>
            </a:pPr>
            <a:r>
              <a:rPr lang="en-US" sz="2400" dirty="0" smtClean="0">
                <a:solidFill>
                  <a:prstClr val="black"/>
                </a:solidFill>
                <a:latin typeface="Calibri"/>
                <a:ea typeface="MS PGothic" pitchFamily="34" charset="-128"/>
              </a:rPr>
              <a:t> </a:t>
            </a:r>
            <a:r>
              <a:rPr lang="en-ZA" sz="3400" dirty="0">
                <a:solidFill>
                  <a:prstClr val="black">
                    <a:tint val="75000"/>
                  </a:prstClr>
                </a:solidFill>
                <a:latin typeface="Calibri"/>
                <a:ea typeface="MS PGothic" pitchFamily="34" charset="-128"/>
              </a:rPr>
              <a:t/>
            </a:r>
            <a:br>
              <a:rPr lang="en-ZA" sz="3400" dirty="0">
                <a:solidFill>
                  <a:prstClr val="black">
                    <a:tint val="75000"/>
                  </a:prstClr>
                </a:solidFill>
                <a:latin typeface="Calibri"/>
                <a:ea typeface="MS PGothic" pitchFamily="34" charset="-128"/>
              </a:rPr>
            </a:br>
            <a:endParaRPr lang="en-US" dirty="0"/>
          </a:p>
        </p:txBody>
      </p:sp>
      <p:sp>
        <p:nvSpPr>
          <p:cNvPr id="7" name="Title 1"/>
          <p:cNvSpPr txBox="1">
            <a:spLocks/>
          </p:cNvSpPr>
          <p:nvPr/>
        </p:nvSpPr>
        <p:spPr>
          <a:xfrm>
            <a:off x="158899" y="188640"/>
            <a:ext cx="876797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1" kern="1200">
                <a:solidFill>
                  <a:srgbClr val="800000"/>
                </a:solidFill>
                <a:latin typeface="Arial"/>
                <a:ea typeface="+mj-ea"/>
                <a:cs typeface="Arial"/>
              </a:defRPr>
            </a:lvl1pPr>
          </a:lstStyle>
          <a:p>
            <a:pPr algn="ctr"/>
            <a:r>
              <a:rPr lang="en-ZA" sz="2000" dirty="0" smtClean="0">
                <a:solidFill>
                  <a:schemeClr val="accent6">
                    <a:lumMod val="50000"/>
                  </a:schemeClr>
                </a:solidFill>
                <a:latin typeface="+mj-lt"/>
                <a:cs typeface="Arial" pitchFamily="34" charset="0"/>
              </a:rPr>
              <a:t>Final Appropriation vs Expenditure Per Economic Classification</a:t>
            </a:r>
            <a:endParaRPr lang="en-ZA" sz="2000" dirty="0">
              <a:solidFill>
                <a:schemeClr val="accent6">
                  <a:lumMod val="50000"/>
                </a:schemeClr>
              </a:solidFill>
              <a:latin typeface="+mj-lt"/>
              <a:cs typeface="Arial" pitchFamily="34" charset="0"/>
            </a:endParaRPr>
          </a:p>
        </p:txBody>
      </p:sp>
      <p:graphicFrame>
        <p:nvGraphicFramePr>
          <p:cNvPr id="2" name="Table 1"/>
          <p:cNvGraphicFramePr>
            <a:graphicFrameLocks noGrp="1"/>
          </p:cNvGraphicFramePr>
          <p:nvPr>
            <p:extLst/>
          </p:nvPr>
        </p:nvGraphicFramePr>
        <p:xfrm>
          <a:off x="179513" y="764699"/>
          <a:ext cx="8767971" cy="5167138"/>
        </p:xfrm>
        <a:graphic>
          <a:graphicData uri="http://schemas.openxmlformats.org/drawingml/2006/table">
            <a:tbl>
              <a:tblPr firstRow="1" bandRow="1"/>
              <a:tblGrid>
                <a:gridCol w="4320479">
                  <a:extLst>
                    <a:ext uri="{9D8B030D-6E8A-4147-A177-3AD203B41FA5}">
                      <a16:colId xmlns="" xmlns:a16="http://schemas.microsoft.com/office/drawing/2014/main" val="20000"/>
                    </a:ext>
                  </a:extLst>
                </a:gridCol>
                <a:gridCol w="1296144">
                  <a:extLst>
                    <a:ext uri="{9D8B030D-6E8A-4147-A177-3AD203B41FA5}">
                      <a16:colId xmlns="" xmlns:a16="http://schemas.microsoft.com/office/drawing/2014/main" val="20001"/>
                    </a:ext>
                  </a:extLst>
                </a:gridCol>
                <a:gridCol w="1152128">
                  <a:extLst>
                    <a:ext uri="{9D8B030D-6E8A-4147-A177-3AD203B41FA5}">
                      <a16:colId xmlns="" xmlns:a16="http://schemas.microsoft.com/office/drawing/2014/main" val="20002"/>
                    </a:ext>
                  </a:extLst>
                </a:gridCol>
                <a:gridCol w="1290323">
                  <a:extLst>
                    <a:ext uri="{9D8B030D-6E8A-4147-A177-3AD203B41FA5}">
                      <a16:colId xmlns="" xmlns:a16="http://schemas.microsoft.com/office/drawing/2014/main" val="20003"/>
                    </a:ext>
                  </a:extLst>
                </a:gridCol>
                <a:gridCol w="708897">
                  <a:extLst>
                    <a:ext uri="{9D8B030D-6E8A-4147-A177-3AD203B41FA5}">
                      <a16:colId xmlns="" xmlns:a16="http://schemas.microsoft.com/office/drawing/2014/main" val="20004"/>
                    </a:ext>
                  </a:extLst>
                </a:gridCol>
              </a:tblGrid>
              <a:tr h="534781">
                <a:tc>
                  <a:txBody>
                    <a:bodyPr/>
                    <a:lstStyle/>
                    <a:p>
                      <a:pPr algn="l" rtl="0" fontAlgn="ctr"/>
                      <a:endParaRPr lang="en-ZA" sz="1600" b="1" i="0" u="none" strike="noStrike" dirty="0">
                        <a:solidFill>
                          <a:srgbClr val="FFFFFF"/>
                        </a:solidFill>
                        <a:effectLst/>
                        <a:latin typeface="Calibri"/>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77727"/>
                    </a:solidFill>
                  </a:tcPr>
                </a:tc>
                <a:tc>
                  <a:txBody>
                    <a:bodyPr/>
                    <a:lstStyle/>
                    <a:p>
                      <a:pPr algn="ctr" rtl="0" fontAlgn="ctr"/>
                      <a:r>
                        <a:rPr lang="en-ZA" sz="1600" b="1" i="0" u="none" strike="noStrike" dirty="0" smtClean="0">
                          <a:solidFill>
                            <a:srgbClr val="FFFFFF"/>
                          </a:solidFill>
                          <a:effectLst/>
                          <a:latin typeface="Calibri"/>
                        </a:rPr>
                        <a:t>Final </a:t>
                      </a:r>
                      <a:r>
                        <a:rPr lang="en-ZA" sz="1600" b="1" i="0" u="none" strike="noStrike" dirty="0">
                          <a:solidFill>
                            <a:srgbClr val="FFFFFF"/>
                          </a:solidFill>
                          <a:effectLst/>
                          <a:latin typeface="Calibri"/>
                        </a:rPr>
                        <a:t>Appropriation</a:t>
                      </a: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B77727"/>
                    </a:solidFill>
                  </a:tcPr>
                </a:tc>
                <a:tc>
                  <a:txBody>
                    <a:bodyPr/>
                    <a:lstStyle/>
                    <a:p>
                      <a:pPr algn="ctr" rtl="0" fontAlgn="ctr"/>
                      <a:r>
                        <a:rPr lang="en-ZA" sz="1600" b="1" i="0" u="none" strike="noStrike" dirty="0" smtClean="0">
                          <a:solidFill>
                            <a:srgbClr val="FFFFFF"/>
                          </a:solidFill>
                          <a:effectLst/>
                          <a:latin typeface="Calibri"/>
                        </a:rPr>
                        <a:t>Actual Expenditure</a:t>
                      </a:r>
                      <a:endParaRPr lang="en-ZA" sz="1600" b="1" i="0" u="none" strike="noStrike" dirty="0">
                        <a:solidFill>
                          <a:srgbClr val="FFFFFF"/>
                        </a:solidFill>
                        <a:effectLst/>
                        <a:latin typeface="Calibri"/>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B77727"/>
                    </a:solidFill>
                  </a:tcPr>
                </a:tc>
                <a:tc>
                  <a:txBody>
                    <a:bodyPr/>
                    <a:lstStyle/>
                    <a:p>
                      <a:pPr algn="ctr" rtl="0" fontAlgn="ctr"/>
                      <a:r>
                        <a:rPr lang="en-US" sz="1600" b="1" i="0" u="none" strike="noStrike" dirty="0" smtClean="0">
                          <a:solidFill>
                            <a:srgbClr val="FFFFFF"/>
                          </a:solidFill>
                          <a:effectLst/>
                          <a:latin typeface="Calibri"/>
                        </a:rPr>
                        <a:t>Variance</a:t>
                      </a:r>
                      <a:endParaRPr lang="en-ZA" sz="1600" b="1" i="0" u="none" strike="noStrike" dirty="0">
                        <a:solidFill>
                          <a:srgbClr val="FFFFFF"/>
                        </a:solidFill>
                        <a:effectLst/>
                        <a:latin typeface="Calibri"/>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B77727"/>
                    </a:solidFill>
                  </a:tcPr>
                </a:tc>
                <a:tc>
                  <a:txBody>
                    <a:bodyPr/>
                    <a:lstStyle/>
                    <a:p>
                      <a:pPr algn="ctr" rtl="0" fontAlgn="ctr"/>
                      <a:r>
                        <a:rPr lang="en-ZA" sz="1600" b="1" i="0" u="none" strike="noStrike" dirty="0" smtClean="0">
                          <a:solidFill>
                            <a:srgbClr val="FFFFFF"/>
                          </a:solidFill>
                          <a:effectLst/>
                          <a:latin typeface="Calibri"/>
                        </a:rPr>
                        <a:t>%</a:t>
                      </a:r>
                    </a:p>
                    <a:p>
                      <a:pPr algn="ctr" rtl="0" fontAlgn="ctr"/>
                      <a:r>
                        <a:rPr lang="en-US" sz="1600" b="1" i="0" u="none" strike="noStrike" dirty="0" smtClean="0">
                          <a:solidFill>
                            <a:srgbClr val="FFFFFF"/>
                          </a:solidFill>
                          <a:effectLst/>
                          <a:latin typeface="Calibri"/>
                        </a:rPr>
                        <a:t>Spent</a:t>
                      </a:r>
                      <a:endParaRPr lang="en-ZA" sz="1600" b="1" i="0" u="none" strike="noStrike" dirty="0">
                        <a:solidFill>
                          <a:srgbClr val="FFFFFF"/>
                        </a:solidFill>
                        <a:effectLst/>
                        <a:latin typeface="Calibri"/>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B77727"/>
                    </a:solidFill>
                  </a:tcPr>
                </a:tc>
                <a:extLst>
                  <a:ext uri="{0D108BD9-81ED-4DB2-BD59-A6C34878D82A}">
                    <a16:rowId xmlns="" xmlns:a16="http://schemas.microsoft.com/office/drawing/2014/main" val="10000"/>
                  </a:ext>
                </a:extLst>
              </a:tr>
              <a:tr h="295917">
                <a:tc>
                  <a:txBody>
                    <a:bodyPr/>
                    <a:lstStyle/>
                    <a:p>
                      <a:pPr algn="l" fontAlgn="t"/>
                      <a:r>
                        <a:rPr lang="en-ZA" sz="1600" b="0" i="0" u="none" strike="noStrike" dirty="0">
                          <a:solidFill>
                            <a:srgbClr val="000000"/>
                          </a:solidFill>
                          <a:effectLst/>
                          <a:latin typeface="Arial"/>
                        </a:rPr>
                        <a:t> </a:t>
                      </a:r>
                    </a:p>
                  </a:txBody>
                  <a:tcPr marL="6806" marR="6806" marT="680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ZA" sz="1600" b="1" i="0" u="none" strike="noStrike" dirty="0">
                          <a:solidFill>
                            <a:srgbClr val="000000"/>
                          </a:solidFill>
                          <a:effectLst/>
                          <a:latin typeface="Calibri"/>
                        </a:rPr>
                        <a:t>R’000</a:t>
                      </a: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ZA" sz="1600" b="1" i="0" u="none" strike="noStrike" dirty="0">
                          <a:solidFill>
                            <a:srgbClr val="000000"/>
                          </a:solidFill>
                          <a:effectLst/>
                          <a:latin typeface="Calibri"/>
                        </a:rPr>
                        <a:t>R’000</a:t>
                      </a: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ZA" sz="1600" b="1" i="0" u="none" strike="noStrike" dirty="0">
                          <a:solidFill>
                            <a:srgbClr val="000000"/>
                          </a:solidFill>
                          <a:effectLst/>
                          <a:latin typeface="Calibri"/>
                        </a:rPr>
                        <a:t>R’000</a:t>
                      </a: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ctr" fontAlgn="t"/>
                      <a:r>
                        <a:rPr lang="en-ZA" sz="1600" b="0" i="0" u="none" strike="noStrike" dirty="0">
                          <a:solidFill>
                            <a:srgbClr val="000000"/>
                          </a:solidFill>
                          <a:effectLst/>
                          <a:latin typeface="Arial"/>
                        </a:rPr>
                        <a:t> </a:t>
                      </a:r>
                      <a:endParaRPr lang="en-ZA" sz="1600" b="1" i="0" u="none" strike="noStrike" dirty="0">
                        <a:solidFill>
                          <a:srgbClr val="000000"/>
                        </a:solidFill>
                        <a:effectLst/>
                        <a:latin typeface="Arial"/>
                      </a:endParaRPr>
                    </a:p>
                  </a:txBody>
                  <a:tcPr marL="6806" marR="6806" marT="680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extLst>
                  <a:ext uri="{0D108BD9-81ED-4DB2-BD59-A6C34878D82A}">
                    <a16:rowId xmlns="" xmlns:a16="http://schemas.microsoft.com/office/drawing/2014/main" val="10001"/>
                  </a:ext>
                </a:extLst>
              </a:tr>
              <a:tr h="271071">
                <a:tc>
                  <a:txBody>
                    <a:bodyPr/>
                    <a:lstStyle/>
                    <a:p>
                      <a:pPr algn="l" rtl="0" fontAlgn="ctr"/>
                      <a:r>
                        <a:rPr lang="en-ZA" sz="1600" b="0" i="0" u="none" strike="noStrike" dirty="0">
                          <a:solidFill>
                            <a:srgbClr val="000000"/>
                          </a:solidFill>
                          <a:effectLst/>
                          <a:latin typeface="+mn-lt"/>
                        </a:rPr>
                        <a:t>Compensation </a:t>
                      </a:r>
                      <a:r>
                        <a:rPr lang="en-ZA" sz="1600" b="0" i="0" u="none" strike="noStrike" dirty="0" smtClean="0">
                          <a:solidFill>
                            <a:srgbClr val="000000"/>
                          </a:solidFill>
                          <a:effectLst/>
                          <a:latin typeface="+mn-lt"/>
                        </a:rPr>
                        <a:t>of employees</a:t>
                      </a:r>
                      <a:endParaRPr lang="en-ZA" sz="1600" b="0" i="0" u="none" strike="noStrike" dirty="0">
                        <a:solidFill>
                          <a:srgbClr val="000000"/>
                        </a:solidFill>
                        <a:effectLst/>
                        <a:latin typeface="+mn-lt"/>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600" b="0" i="0" u="none" strike="noStrike" dirty="0" smtClean="0">
                          <a:solidFill>
                            <a:srgbClr val="000000"/>
                          </a:solidFill>
                          <a:effectLst/>
                          <a:latin typeface="+mn-lt"/>
                        </a:rPr>
                        <a:t>253 530</a:t>
                      </a:r>
                      <a:endParaRPr lang="en-ZA" sz="1600" b="0" i="0" u="none" strike="noStrike" dirty="0">
                        <a:solidFill>
                          <a:srgbClr val="000000"/>
                        </a:solidFill>
                        <a:effectLst/>
                        <a:latin typeface="+mn-lt"/>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600" b="0" i="0" u="none" strike="noStrike" dirty="0" smtClean="0">
                          <a:solidFill>
                            <a:srgbClr val="000000"/>
                          </a:solidFill>
                          <a:effectLst/>
                          <a:latin typeface="+mn-lt"/>
                        </a:rPr>
                        <a:t>238 841</a:t>
                      </a:r>
                      <a:endParaRPr lang="en-ZA" sz="1600" b="0" i="0" u="none" strike="noStrike" dirty="0">
                        <a:solidFill>
                          <a:srgbClr val="000000"/>
                        </a:solidFill>
                        <a:effectLst/>
                        <a:latin typeface="+mn-lt"/>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600" b="0" i="0" u="none" strike="noStrike" dirty="0" smtClean="0">
                          <a:solidFill>
                            <a:srgbClr val="000000"/>
                          </a:solidFill>
                          <a:effectLst/>
                          <a:latin typeface="+mn-lt"/>
                        </a:rPr>
                        <a:t>14 689</a:t>
                      </a:r>
                      <a:endParaRPr lang="en-ZA" sz="1600" b="0" i="0" u="none" strike="noStrike" dirty="0">
                        <a:solidFill>
                          <a:srgbClr val="000000"/>
                        </a:solidFill>
                        <a:effectLst/>
                        <a:latin typeface="+mn-lt"/>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600" b="0" i="0" u="none" strike="noStrike" dirty="0" smtClean="0">
                          <a:solidFill>
                            <a:srgbClr val="000000"/>
                          </a:solidFill>
                          <a:effectLst/>
                          <a:latin typeface="+mn-lt"/>
                        </a:rPr>
                        <a:t>94.2%</a:t>
                      </a:r>
                      <a:endParaRPr lang="en-ZA" sz="1600" b="0" i="0" u="none" strike="noStrike" dirty="0">
                        <a:solidFill>
                          <a:srgbClr val="000000"/>
                        </a:solidFill>
                        <a:effectLst/>
                        <a:latin typeface="+mn-lt"/>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extLst>
                  <a:ext uri="{0D108BD9-81ED-4DB2-BD59-A6C34878D82A}">
                    <a16:rowId xmlns="" xmlns:a16="http://schemas.microsoft.com/office/drawing/2014/main" val="10002"/>
                  </a:ext>
                </a:extLst>
              </a:tr>
              <a:tr h="271071">
                <a:tc>
                  <a:txBody>
                    <a:bodyPr/>
                    <a:lstStyle/>
                    <a:p>
                      <a:pPr algn="l" rtl="0" fontAlgn="ctr"/>
                      <a:r>
                        <a:rPr lang="en-US" sz="1600" b="0" i="0" u="none" strike="noStrike" dirty="0" smtClean="0">
                          <a:solidFill>
                            <a:srgbClr val="000000"/>
                          </a:solidFill>
                          <a:effectLst/>
                          <a:latin typeface="+mn-lt"/>
                        </a:rPr>
                        <a:t>Goods and Services </a:t>
                      </a:r>
                      <a:endParaRPr lang="en-ZA" sz="1600" b="0" i="0" u="none" strike="noStrike" dirty="0">
                        <a:solidFill>
                          <a:srgbClr val="000000"/>
                        </a:solidFill>
                        <a:effectLst/>
                        <a:latin typeface="+mn-lt"/>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ZA" sz="1600" b="0" i="0" u="none" strike="noStrike" dirty="0" smtClean="0">
                          <a:solidFill>
                            <a:schemeClr val="tx1"/>
                          </a:solidFill>
                          <a:effectLst/>
                          <a:latin typeface="+mn-lt"/>
                        </a:rPr>
                        <a:t>379 464</a:t>
                      </a:r>
                      <a:endParaRPr lang="en-ZA" sz="1600" b="0" i="0" u="none" strike="noStrike" dirty="0">
                        <a:solidFill>
                          <a:schemeClr val="tx1"/>
                        </a:solidFill>
                        <a:effectLst/>
                        <a:latin typeface="+mn-lt"/>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ZA" sz="1600" b="0" i="0" u="none" strike="noStrike" dirty="0" smtClean="0">
                          <a:solidFill>
                            <a:schemeClr val="tx1"/>
                          </a:solidFill>
                          <a:effectLst/>
                          <a:latin typeface="+mn-lt"/>
                        </a:rPr>
                        <a:t>375 907</a:t>
                      </a:r>
                      <a:endParaRPr lang="en-ZA" sz="1600" b="0" i="0" u="none" strike="noStrike" dirty="0">
                        <a:solidFill>
                          <a:schemeClr val="tx1"/>
                        </a:solidFill>
                        <a:effectLst/>
                        <a:latin typeface="+mn-lt"/>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ZA" sz="1600" b="0" i="0" u="none" strike="noStrike" dirty="0" smtClean="0">
                          <a:solidFill>
                            <a:srgbClr val="000000"/>
                          </a:solidFill>
                          <a:effectLst/>
                          <a:latin typeface="+mn-lt"/>
                        </a:rPr>
                        <a:t>3 557</a:t>
                      </a:r>
                      <a:endParaRPr lang="en-ZA" sz="1600" b="0" i="0" u="none" strike="noStrike" dirty="0">
                        <a:solidFill>
                          <a:srgbClr val="000000"/>
                        </a:solidFill>
                        <a:effectLst/>
                        <a:latin typeface="+mn-lt"/>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ZA" sz="1600" b="0" i="0" u="none" strike="noStrike" dirty="0" smtClean="0">
                          <a:solidFill>
                            <a:srgbClr val="000000"/>
                          </a:solidFill>
                          <a:effectLst/>
                          <a:latin typeface="+mn-lt"/>
                        </a:rPr>
                        <a:t>99.1%</a:t>
                      </a:r>
                      <a:endParaRPr lang="en-ZA" sz="1600" b="0" i="0" u="none" strike="noStrike" dirty="0">
                        <a:solidFill>
                          <a:srgbClr val="000000"/>
                        </a:solidFill>
                        <a:effectLst/>
                        <a:latin typeface="+mn-lt"/>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extLst>
                  <a:ext uri="{0D108BD9-81ED-4DB2-BD59-A6C34878D82A}">
                    <a16:rowId xmlns="" xmlns:a16="http://schemas.microsoft.com/office/drawing/2014/main" val="10003"/>
                  </a:ext>
                </a:extLst>
              </a:tr>
              <a:tr h="261523">
                <a:tc>
                  <a:txBody>
                    <a:bodyPr/>
                    <a:lstStyle/>
                    <a:p>
                      <a:pPr algn="l" rtl="0" fontAlgn="ctr"/>
                      <a:r>
                        <a:rPr lang="en-ZA" sz="1600" b="0" i="0" u="none" strike="noStrike" dirty="0">
                          <a:solidFill>
                            <a:srgbClr val="000000"/>
                          </a:solidFill>
                          <a:effectLst/>
                          <a:latin typeface="+mn-lt"/>
                        </a:rPr>
                        <a:t>Provinces </a:t>
                      </a:r>
                      <a:r>
                        <a:rPr lang="en-ZA" sz="1600" b="0" i="0" u="none" strike="noStrike" dirty="0" smtClean="0">
                          <a:solidFill>
                            <a:srgbClr val="000000"/>
                          </a:solidFill>
                          <a:effectLst/>
                          <a:latin typeface="+mn-lt"/>
                        </a:rPr>
                        <a:t>&amp;</a:t>
                      </a:r>
                      <a:r>
                        <a:rPr lang="en-ZA" sz="1600" b="0" i="0" u="none" strike="noStrike" baseline="0" dirty="0" smtClean="0">
                          <a:solidFill>
                            <a:srgbClr val="000000"/>
                          </a:solidFill>
                          <a:effectLst/>
                          <a:latin typeface="+mn-lt"/>
                        </a:rPr>
                        <a:t> </a:t>
                      </a:r>
                      <a:r>
                        <a:rPr lang="en-ZA" sz="1600" b="0" i="0" u="none" strike="noStrike" dirty="0" smtClean="0">
                          <a:solidFill>
                            <a:srgbClr val="000000"/>
                          </a:solidFill>
                          <a:effectLst/>
                          <a:latin typeface="+mn-lt"/>
                        </a:rPr>
                        <a:t>Municipalities (Conditional Grant)</a:t>
                      </a:r>
                      <a:endParaRPr lang="en-ZA" sz="1600" b="0" i="0" u="none" strike="noStrike" dirty="0">
                        <a:solidFill>
                          <a:srgbClr val="000000"/>
                        </a:solidFill>
                        <a:effectLst/>
                        <a:latin typeface="+mn-lt"/>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600" b="0" i="0" u="none" strike="noStrike" dirty="0" smtClean="0">
                          <a:solidFill>
                            <a:srgbClr val="000000"/>
                          </a:solidFill>
                          <a:effectLst/>
                          <a:latin typeface="+mn-lt"/>
                        </a:rPr>
                        <a:t>1 423 686</a:t>
                      </a:r>
                      <a:endParaRPr lang="en-ZA" sz="1600" b="0" i="0" u="none" strike="noStrike" dirty="0">
                        <a:solidFill>
                          <a:srgbClr val="000000"/>
                        </a:solidFill>
                        <a:effectLst/>
                        <a:latin typeface="+mn-lt"/>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600" b="0" i="0" u="none" strike="noStrike" dirty="0" smtClean="0">
                          <a:solidFill>
                            <a:srgbClr val="000000"/>
                          </a:solidFill>
                          <a:effectLst/>
                          <a:latin typeface="+mn-lt"/>
                        </a:rPr>
                        <a:t>1 423 686</a:t>
                      </a:r>
                      <a:endParaRPr lang="en-ZA" sz="1600" b="0" i="0" u="none" strike="noStrike" dirty="0">
                        <a:solidFill>
                          <a:srgbClr val="000000"/>
                        </a:solidFill>
                        <a:effectLst/>
                        <a:latin typeface="+mn-lt"/>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600" b="0" i="0" u="none" strike="noStrike" dirty="0" smtClean="0">
                          <a:solidFill>
                            <a:srgbClr val="000000"/>
                          </a:solidFill>
                          <a:effectLst/>
                          <a:latin typeface="+mn-lt"/>
                        </a:rPr>
                        <a:t>-</a:t>
                      </a:r>
                      <a:endParaRPr lang="en-ZA" sz="1600" b="0" i="0" u="none" strike="noStrike" dirty="0">
                        <a:solidFill>
                          <a:srgbClr val="000000"/>
                        </a:solidFill>
                        <a:effectLst/>
                        <a:latin typeface="+mn-lt"/>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600" b="0" i="0" u="none" strike="noStrike" dirty="0" smtClean="0">
                          <a:solidFill>
                            <a:srgbClr val="000000"/>
                          </a:solidFill>
                          <a:effectLst/>
                          <a:latin typeface="+mn-lt"/>
                        </a:rPr>
                        <a:t>100.0%</a:t>
                      </a:r>
                      <a:endParaRPr lang="en-ZA" sz="1600" b="0" i="0" u="none" strike="noStrike" dirty="0">
                        <a:solidFill>
                          <a:srgbClr val="000000"/>
                        </a:solidFill>
                        <a:effectLst/>
                        <a:latin typeface="+mn-lt"/>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extLst>
                  <a:ext uri="{0D108BD9-81ED-4DB2-BD59-A6C34878D82A}">
                    <a16:rowId xmlns="" xmlns:a16="http://schemas.microsoft.com/office/drawing/2014/main" val="10004"/>
                  </a:ext>
                </a:extLst>
              </a:tr>
              <a:tr h="300348">
                <a:tc>
                  <a:txBody>
                    <a:bodyPr/>
                    <a:lstStyle/>
                    <a:p>
                      <a:pPr algn="l" rtl="0" fontAlgn="ctr"/>
                      <a:r>
                        <a:rPr lang="en-ZA" sz="1600" b="0" i="0" u="none" strike="noStrike" dirty="0" smtClean="0">
                          <a:solidFill>
                            <a:schemeClr val="tx1"/>
                          </a:solidFill>
                          <a:effectLst/>
                          <a:latin typeface="+mn-lt"/>
                        </a:rPr>
                        <a:t>Dept.  Agencies </a:t>
                      </a:r>
                      <a:r>
                        <a:rPr lang="en-ZA" sz="1600" b="0" i="0" u="none" strike="noStrike" dirty="0">
                          <a:solidFill>
                            <a:schemeClr val="tx1"/>
                          </a:solidFill>
                          <a:effectLst/>
                          <a:latin typeface="+mn-lt"/>
                        </a:rPr>
                        <a:t>&amp; Accounts (</a:t>
                      </a:r>
                      <a:r>
                        <a:rPr lang="en-ZA" sz="1600" b="0" i="0" u="none" strike="noStrike" dirty="0" smtClean="0">
                          <a:solidFill>
                            <a:schemeClr val="tx1"/>
                          </a:solidFill>
                          <a:effectLst/>
                          <a:latin typeface="+mn-lt"/>
                        </a:rPr>
                        <a:t>Cur/Cap)</a:t>
                      </a:r>
                      <a:endParaRPr lang="en-ZA" sz="1600" b="0" i="0" u="none" strike="noStrike" dirty="0">
                        <a:solidFill>
                          <a:schemeClr val="tx1"/>
                        </a:solidFill>
                        <a:effectLst/>
                        <a:latin typeface="+mn-lt"/>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ZA" sz="1600" b="0" i="0" u="none" strike="noStrike" dirty="0" smtClean="0">
                          <a:solidFill>
                            <a:schemeClr val="tx1"/>
                          </a:solidFill>
                          <a:effectLst/>
                          <a:latin typeface="+mn-lt"/>
                        </a:rPr>
                        <a:t>1 779 016</a:t>
                      </a:r>
                      <a:endParaRPr lang="en-ZA" sz="1600" b="0" i="0" u="none" strike="noStrike" dirty="0">
                        <a:solidFill>
                          <a:schemeClr val="tx1"/>
                        </a:solidFill>
                        <a:effectLst/>
                        <a:latin typeface="+mn-lt"/>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ZA" sz="1600" b="0" i="0" u="none" strike="noStrike" dirty="0" smtClean="0">
                          <a:solidFill>
                            <a:schemeClr val="tx1"/>
                          </a:solidFill>
                          <a:effectLst/>
                          <a:latin typeface="+mn-lt"/>
                        </a:rPr>
                        <a:t>1 760 575</a:t>
                      </a:r>
                      <a:endParaRPr lang="en-ZA" sz="1600" b="0" i="0" u="none" strike="noStrike" dirty="0">
                        <a:solidFill>
                          <a:schemeClr val="tx1"/>
                        </a:solidFill>
                        <a:effectLst/>
                        <a:latin typeface="+mn-lt"/>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ZA" sz="1600" b="0" i="0" u="none" strike="noStrike" dirty="0" smtClean="0">
                          <a:solidFill>
                            <a:schemeClr val="tx1"/>
                          </a:solidFill>
                          <a:effectLst/>
                          <a:latin typeface="+mn-lt"/>
                        </a:rPr>
                        <a:t>18 441</a:t>
                      </a:r>
                      <a:endParaRPr lang="en-ZA" sz="1600" b="0" i="0" u="none" strike="noStrike" dirty="0">
                        <a:solidFill>
                          <a:schemeClr val="tx1"/>
                        </a:solidFill>
                        <a:effectLst/>
                        <a:latin typeface="+mn-lt"/>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ZA" sz="1600" b="0" i="0" u="none" strike="noStrike" dirty="0" smtClean="0">
                          <a:solidFill>
                            <a:schemeClr val="tx1"/>
                          </a:solidFill>
                          <a:effectLst/>
                          <a:latin typeface="+mn-lt"/>
                        </a:rPr>
                        <a:t>99.0%</a:t>
                      </a:r>
                      <a:endParaRPr lang="en-ZA" sz="1600" b="0" i="0" u="none" strike="noStrike" dirty="0">
                        <a:solidFill>
                          <a:schemeClr val="tx1"/>
                        </a:solidFill>
                        <a:effectLst/>
                        <a:latin typeface="+mn-lt"/>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extLst>
                  <a:ext uri="{0D108BD9-81ED-4DB2-BD59-A6C34878D82A}">
                    <a16:rowId xmlns="" xmlns:a16="http://schemas.microsoft.com/office/drawing/2014/main" val="10005"/>
                  </a:ext>
                </a:extLst>
              </a:tr>
              <a:tr h="0">
                <a:tc>
                  <a:txBody>
                    <a:bodyPr/>
                    <a:lstStyle/>
                    <a:p>
                      <a:pPr algn="l" rtl="0" fontAlgn="ctr"/>
                      <a:r>
                        <a:rPr lang="en-ZA" sz="1600" b="0" i="0" u="none" strike="noStrike" dirty="0">
                          <a:solidFill>
                            <a:schemeClr val="tx1"/>
                          </a:solidFill>
                          <a:effectLst/>
                          <a:latin typeface="+mn-lt"/>
                        </a:rPr>
                        <a:t>Non </a:t>
                      </a:r>
                      <a:r>
                        <a:rPr lang="en-ZA" sz="1600" b="0" i="0" u="none" strike="noStrike" dirty="0" smtClean="0">
                          <a:solidFill>
                            <a:schemeClr val="tx1"/>
                          </a:solidFill>
                          <a:effectLst/>
                          <a:latin typeface="+mn-lt"/>
                        </a:rPr>
                        <a:t>Profit</a:t>
                      </a:r>
                      <a:r>
                        <a:rPr lang="en-ZA" sz="1600" b="0" i="0" u="none" strike="noStrike" baseline="0" dirty="0" smtClean="0">
                          <a:solidFill>
                            <a:schemeClr val="tx1"/>
                          </a:solidFill>
                          <a:effectLst/>
                          <a:latin typeface="+mn-lt"/>
                        </a:rPr>
                        <a:t> Institutions</a:t>
                      </a:r>
                      <a:endParaRPr lang="en-ZA" sz="1600" b="0" i="0" u="none" strike="noStrike" dirty="0">
                        <a:solidFill>
                          <a:schemeClr val="tx1"/>
                        </a:solidFill>
                        <a:effectLst/>
                        <a:latin typeface="+mn-lt"/>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600" b="0" i="0" u="none" strike="noStrike" dirty="0" smtClean="0">
                          <a:solidFill>
                            <a:schemeClr val="tx1"/>
                          </a:solidFill>
                          <a:effectLst/>
                          <a:latin typeface="+mn-lt"/>
                        </a:rPr>
                        <a:t>199 202</a:t>
                      </a:r>
                      <a:endParaRPr lang="en-ZA" sz="1600" b="0" i="0" u="none" strike="noStrike" dirty="0">
                        <a:solidFill>
                          <a:schemeClr val="tx1"/>
                        </a:solidFill>
                        <a:effectLst/>
                        <a:latin typeface="+mn-lt"/>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600" b="0" i="0" u="none" strike="noStrike" dirty="0" smtClean="0">
                          <a:solidFill>
                            <a:schemeClr val="tx1"/>
                          </a:solidFill>
                          <a:effectLst/>
                          <a:latin typeface="+mn-lt"/>
                        </a:rPr>
                        <a:t>188 353</a:t>
                      </a:r>
                      <a:endParaRPr lang="en-ZA" sz="1600" b="0" i="0" u="none" strike="noStrike" dirty="0">
                        <a:solidFill>
                          <a:schemeClr val="tx1"/>
                        </a:solidFill>
                        <a:effectLst/>
                        <a:latin typeface="+mn-lt"/>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600" b="0" i="0" u="none" strike="noStrike" dirty="0" smtClean="0">
                          <a:solidFill>
                            <a:schemeClr val="tx1"/>
                          </a:solidFill>
                          <a:effectLst/>
                          <a:latin typeface="+mn-lt"/>
                        </a:rPr>
                        <a:t>10 849</a:t>
                      </a:r>
                      <a:endParaRPr lang="en-ZA" sz="1600" b="0" i="0" u="none" strike="noStrike" dirty="0">
                        <a:solidFill>
                          <a:schemeClr val="tx1"/>
                        </a:solidFill>
                        <a:effectLst/>
                        <a:latin typeface="+mn-lt"/>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600" b="0" i="0" u="none" strike="noStrike" dirty="0" smtClean="0">
                          <a:solidFill>
                            <a:schemeClr val="tx1"/>
                          </a:solidFill>
                          <a:effectLst/>
                          <a:latin typeface="+mn-lt"/>
                        </a:rPr>
                        <a:t>94.6%</a:t>
                      </a:r>
                      <a:endParaRPr lang="en-ZA" sz="1600" b="0" i="0" u="none" strike="noStrike" dirty="0">
                        <a:solidFill>
                          <a:schemeClr val="tx1"/>
                        </a:solidFill>
                        <a:effectLst/>
                        <a:latin typeface="+mn-lt"/>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extLst>
                  <a:ext uri="{0D108BD9-81ED-4DB2-BD59-A6C34878D82A}">
                    <a16:rowId xmlns="" xmlns:a16="http://schemas.microsoft.com/office/drawing/2014/main" val="10006"/>
                  </a:ext>
                </a:extLst>
              </a:tr>
              <a:tr h="271071">
                <a:tc>
                  <a:txBody>
                    <a:bodyPr/>
                    <a:lstStyle/>
                    <a:p>
                      <a:pPr algn="l" rtl="0" fontAlgn="ctr"/>
                      <a:r>
                        <a:rPr lang="en-US" sz="1600" b="0" i="0" u="none" strike="noStrike" dirty="0" smtClean="0">
                          <a:solidFill>
                            <a:schemeClr val="tx1"/>
                          </a:solidFill>
                          <a:effectLst/>
                          <a:latin typeface="+mn-lt"/>
                        </a:rPr>
                        <a:t>Foreign Government &amp; International Organisations</a:t>
                      </a:r>
                      <a:endParaRPr lang="en-ZA" sz="1600" b="0" i="0" u="none" strike="noStrike" dirty="0">
                        <a:solidFill>
                          <a:schemeClr val="tx1"/>
                        </a:solidFill>
                        <a:effectLst/>
                        <a:latin typeface="+mn-lt"/>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ZA" sz="1600" b="0" i="0" u="none" strike="noStrike" dirty="0" smtClean="0">
                          <a:solidFill>
                            <a:schemeClr val="tx1"/>
                          </a:solidFill>
                          <a:effectLst/>
                          <a:latin typeface="+mn-lt"/>
                        </a:rPr>
                        <a:t>4 809</a:t>
                      </a:r>
                      <a:endParaRPr lang="en-ZA" sz="1600" b="0" i="0" u="none" strike="noStrike" dirty="0">
                        <a:solidFill>
                          <a:schemeClr val="tx1"/>
                        </a:solidFill>
                        <a:effectLst/>
                        <a:latin typeface="+mn-lt"/>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ZA" sz="1600" b="0" i="0" u="none" strike="noStrike" dirty="0" smtClean="0">
                          <a:solidFill>
                            <a:schemeClr val="tx1"/>
                          </a:solidFill>
                          <a:effectLst/>
                          <a:latin typeface="+mn-lt"/>
                        </a:rPr>
                        <a:t>4 265</a:t>
                      </a:r>
                      <a:endParaRPr lang="en-ZA" sz="1600" b="0" i="0" u="none" strike="noStrike" dirty="0">
                        <a:solidFill>
                          <a:schemeClr val="tx1"/>
                        </a:solidFill>
                        <a:effectLst/>
                        <a:latin typeface="+mn-lt"/>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ZA" sz="1600" b="0" i="0" u="none" strike="noStrike" dirty="0" smtClean="0">
                          <a:solidFill>
                            <a:schemeClr val="tx1"/>
                          </a:solidFill>
                          <a:effectLst/>
                          <a:latin typeface="+mn-lt"/>
                        </a:rPr>
                        <a:t>544</a:t>
                      </a:r>
                      <a:endParaRPr lang="en-ZA" sz="1600" b="0" i="0" u="none" strike="noStrike" dirty="0">
                        <a:solidFill>
                          <a:schemeClr val="tx1"/>
                        </a:solidFill>
                        <a:effectLst/>
                        <a:latin typeface="+mn-lt"/>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ZA" sz="1600" b="0" i="0" u="none" strike="noStrike" dirty="0" smtClean="0">
                          <a:solidFill>
                            <a:schemeClr val="tx1"/>
                          </a:solidFill>
                          <a:effectLst/>
                          <a:latin typeface="+mn-lt"/>
                        </a:rPr>
                        <a:t>88.7%</a:t>
                      </a:r>
                      <a:endParaRPr lang="en-ZA" sz="1600" b="0" i="0" u="none" strike="noStrike" dirty="0">
                        <a:solidFill>
                          <a:schemeClr val="tx1"/>
                        </a:solidFill>
                        <a:effectLst/>
                        <a:latin typeface="+mn-lt"/>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extLst>
                  <a:ext uri="{0D108BD9-81ED-4DB2-BD59-A6C34878D82A}">
                    <a16:rowId xmlns="" xmlns:a16="http://schemas.microsoft.com/office/drawing/2014/main" val="10007"/>
                  </a:ext>
                </a:extLst>
              </a:tr>
              <a:tr h="271071">
                <a:tc>
                  <a:txBody>
                    <a:bodyPr/>
                    <a:lstStyle/>
                    <a:p>
                      <a:pPr algn="l" rtl="0" fontAlgn="ctr"/>
                      <a:r>
                        <a:rPr lang="en-US" sz="1600" b="0" i="0" u="none" strike="noStrike" dirty="0" smtClean="0">
                          <a:solidFill>
                            <a:schemeClr val="tx1"/>
                          </a:solidFill>
                          <a:effectLst/>
                          <a:latin typeface="+mn-lt"/>
                        </a:rPr>
                        <a:t>Higher</a:t>
                      </a:r>
                      <a:r>
                        <a:rPr lang="en-US" sz="1600" b="0" i="0" u="none" strike="noStrike" baseline="0" dirty="0" smtClean="0">
                          <a:solidFill>
                            <a:schemeClr val="tx1"/>
                          </a:solidFill>
                          <a:effectLst/>
                          <a:latin typeface="+mn-lt"/>
                        </a:rPr>
                        <a:t> Education Institutions</a:t>
                      </a:r>
                      <a:endParaRPr lang="en-ZA" sz="1600" b="0" i="0" u="none" strike="noStrike" dirty="0">
                        <a:solidFill>
                          <a:schemeClr val="tx1"/>
                        </a:solidFill>
                        <a:effectLst/>
                        <a:latin typeface="+mn-lt"/>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600" b="0" i="0" u="none" strike="noStrike" dirty="0" smtClean="0">
                          <a:solidFill>
                            <a:schemeClr val="tx1"/>
                          </a:solidFill>
                          <a:effectLst/>
                          <a:latin typeface="+mn-lt"/>
                        </a:rPr>
                        <a:t>6 941</a:t>
                      </a: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600" b="0" i="0" u="none" strike="noStrike" dirty="0" smtClean="0">
                          <a:solidFill>
                            <a:schemeClr val="tx1"/>
                          </a:solidFill>
                          <a:effectLst/>
                          <a:latin typeface="+mn-lt"/>
                        </a:rPr>
                        <a:t>5 440</a:t>
                      </a:r>
                      <a:endParaRPr lang="en-ZA" sz="1600" b="0" i="0" u="none" strike="noStrike" dirty="0">
                        <a:solidFill>
                          <a:schemeClr val="tx1"/>
                        </a:solidFill>
                        <a:effectLst/>
                        <a:latin typeface="+mn-lt"/>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600" b="0" i="0" u="none" strike="noStrike" dirty="0" smtClean="0">
                          <a:solidFill>
                            <a:schemeClr val="tx1"/>
                          </a:solidFill>
                          <a:effectLst/>
                          <a:latin typeface="+mn-lt"/>
                        </a:rPr>
                        <a:t>1 501</a:t>
                      </a:r>
                      <a:endParaRPr lang="en-ZA" sz="1600" b="0" i="0" u="none" strike="noStrike" dirty="0">
                        <a:solidFill>
                          <a:schemeClr val="tx1"/>
                        </a:solidFill>
                        <a:effectLst/>
                        <a:latin typeface="+mn-lt"/>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600" b="0" i="0" u="none" strike="noStrike" dirty="0" smtClean="0">
                          <a:solidFill>
                            <a:schemeClr val="tx1"/>
                          </a:solidFill>
                          <a:effectLst/>
                          <a:latin typeface="+mn-lt"/>
                        </a:rPr>
                        <a:t>78.4%</a:t>
                      </a:r>
                      <a:endParaRPr lang="en-ZA" sz="1600" b="0" i="0" u="none" strike="noStrike" dirty="0">
                        <a:solidFill>
                          <a:schemeClr val="tx1"/>
                        </a:solidFill>
                        <a:effectLst/>
                        <a:latin typeface="+mn-lt"/>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extLst>
                  <a:ext uri="{0D108BD9-81ED-4DB2-BD59-A6C34878D82A}">
                    <a16:rowId xmlns="" xmlns:a16="http://schemas.microsoft.com/office/drawing/2014/main" val="10008"/>
                  </a:ext>
                </a:extLst>
              </a:tr>
              <a:tr h="271071">
                <a:tc>
                  <a:txBody>
                    <a:bodyPr/>
                    <a:lstStyle/>
                    <a:p>
                      <a:pPr algn="l" rtl="0" fontAlgn="ctr"/>
                      <a:r>
                        <a:rPr lang="en-ZA" sz="1600" b="0" i="0" u="none" strike="noStrike" dirty="0">
                          <a:solidFill>
                            <a:schemeClr val="tx1"/>
                          </a:solidFill>
                          <a:effectLst/>
                          <a:latin typeface="+mn-lt"/>
                        </a:rPr>
                        <a:t>Households</a:t>
                      </a: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ZA" sz="1600" b="0" i="0" u="none" strike="noStrike" dirty="0" smtClean="0">
                          <a:solidFill>
                            <a:schemeClr val="tx1"/>
                          </a:solidFill>
                          <a:effectLst/>
                          <a:latin typeface="+mn-lt"/>
                        </a:rPr>
                        <a:t>24 559</a:t>
                      </a:r>
                      <a:endParaRPr lang="en-ZA" sz="1600" b="0" i="0" u="none" strike="noStrike" dirty="0">
                        <a:solidFill>
                          <a:schemeClr val="tx1"/>
                        </a:solidFill>
                        <a:effectLst/>
                        <a:latin typeface="+mn-lt"/>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ZA" sz="1600" b="0" i="0" u="none" strike="noStrike" dirty="0" smtClean="0">
                          <a:solidFill>
                            <a:schemeClr val="tx1"/>
                          </a:solidFill>
                          <a:effectLst/>
                          <a:latin typeface="+mn-lt"/>
                        </a:rPr>
                        <a:t>24 197</a:t>
                      </a:r>
                      <a:endParaRPr lang="en-ZA" sz="1600" b="0" i="0" u="none" strike="noStrike" dirty="0">
                        <a:solidFill>
                          <a:schemeClr val="tx1"/>
                        </a:solidFill>
                        <a:effectLst/>
                        <a:latin typeface="+mn-lt"/>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ZA" sz="1600" b="0" i="0" u="none" strike="noStrike" dirty="0" smtClean="0">
                          <a:solidFill>
                            <a:schemeClr val="tx1"/>
                          </a:solidFill>
                          <a:effectLst/>
                          <a:latin typeface="+mn-lt"/>
                        </a:rPr>
                        <a:t>362</a:t>
                      </a:r>
                      <a:endParaRPr lang="en-ZA" sz="1600" b="0" i="0" u="none" strike="noStrike" dirty="0">
                        <a:solidFill>
                          <a:schemeClr val="tx1"/>
                        </a:solidFill>
                        <a:effectLst/>
                        <a:latin typeface="+mn-lt"/>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ZA" sz="1600" b="0" i="0" u="none" strike="noStrike" dirty="0" smtClean="0">
                          <a:solidFill>
                            <a:schemeClr val="tx1"/>
                          </a:solidFill>
                          <a:effectLst/>
                          <a:latin typeface="+mn-lt"/>
                        </a:rPr>
                        <a:t>98.5%</a:t>
                      </a:r>
                      <a:endParaRPr lang="en-ZA" sz="1600" b="0" i="0" u="none" strike="noStrike" dirty="0">
                        <a:solidFill>
                          <a:schemeClr val="tx1"/>
                        </a:solidFill>
                        <a:effectLst/>
                        <a:latin typeface="+mn-lt"/>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extLst>
                  <a:ext uri="{0D108BD9-81ED-4DB2-BD59-A6C34878D82A}">
                    <a16:rowId xmlns="" xmlns:a16="http://schemas.microsoft.com/office/drawing/2014/main" val="10009"/>
                  </a:ext>
                </a:extLst>
              </a:tr>
              <a:tr h="271071">
                <a:tc>
                  <a:txBody>
                    <a:bodyPr/>
                    <a:lstStyle/>
                    <a:p>
                      <a:pPr algn="l" rtl="0" fontAlgn="ctr"/>
                      <a:r>
                        <a:rPr lang="en-US" sz="1600" b="0" i="0" u="none" strike="noStrike" dirty="0" smtClean="0">
                          <a:solidFill>
                            <a:schemeClr val="tx1"/>
                          </a:solidFill>
                          <a:effectLst/>
                          <a:latin typeface="+mn-lt"/>
                        </a:rPr>
                        <a:t>Public</a:t>
                      </a:r>
                      <a:r>
                        <a:rPr lang="en-US" sz="1600" b="0" i="0" u="none" strike="noStrike" baseline="0" dirty="0" smtClean="0">
                          <a:solidFill>
                            <a:schemeClr val="tx1"/>
                          </a:solidFill>
                          <a:effectLst/>
                          <a:latin typeface="+mn-lt"/>
                        </a:rPr>
                        <a:t> corporations and private enterprises</a:t>
                      </a:r>
                      <a:endParaRPr lang="en-ZA" sz="1600" b="0" i="0" u="none" strike="noStrike" dirty="0">
                        <a:solidFill>
                          <a:schemeClr val="tx1"/>
                        </a:solidFill>
                        <a:effectLst/>
                        <a:latin typeface="+mn-lt"/>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600" b="0" i="0" u="none" strike="noStrike" dirty="0" smtClean="0">
                          <a:solidFill>
                            <a:schemeClr val="tx1"/>
                          </a:solidFill>
                          <a:effectLst/>
                          <a:latin typeface="+mn-lt"/>
                        </a:rPr>
                        <a:t>124 814</a:t>
                      </a:r>
                      <a:endParaRPr lang="en-ZA" sz="1600" b="0" i="0" u="none" strike="noStrike" dirty="0">
                        <a:solidFill>
                          <a:schemeClr val="tx1"/>
                        </a:solidFill>
                        <a:effectLst/>
                        <a:latin typeface="+mn-lt"/>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600" b="0" i="0" u="none" strike="noStrike" dirty="0" smtClean="0">
                          <a:solidFill>
                            <a:schemeClr val="tx1"/>
                          </a:solidFill>
                          <a:effectLst/>
                          <a:latin typeface="+mn-lt"/>
                        </a:rPr>
                        <a:t>120 134</a:t>
                      </a:r>
                      <a:endParaRPr lang="en-ZA" sz="1600" b="0" i="0" u="none" strike="noStrike" dirty="0">
                        <a:solidFill>
                          <a:schemeClr val="tx1"/>
                        </a:solidFill>
                        <a:effectLst/>
                        <a:latin typeface="+mn-lt"/>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600" b="0" i="0" u="none" strike="noStrike" dirty="0" smtClean="0">
                          <a:solidFill>
                            <a:schemeClr val="tx1"/>
                          </a:solidFill>
                          <a:effectLst/>
                          <a:latin typeface="+mn-lt"/>
                        </a:rPr>
                        <a:t>4 680</a:t>
                      </a:r>
                      <a:endParaRPr lang="en-ZA" sz="1600" b="0" i="0" u="none" strike="noStrike" dirty="0">
                        <a:solidFill>
                          <a:schemeClr val="tx1"/>
                        </a:solidFill>
                        <a:effectLst/>
                        <a:latin typeface="+mn-lt"/>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600" b="0" i="0" u="none" strike="noStrike" dirty="0" smtClean="0">
                          <a:solidFill>
                            <a:schemeClr val="tx1"/>
                          </a:solidFill>
                          <a:effectLst/>
                          <a:latin typeface="+mn-lt"/>
                        </a:rPr>
                        <a:t>96.3%</a:t>
                      </a:r>
                      <a:endParaRPr lang="en-ZA" sz="1600" b="0" i="0" u="none" strike="noStrike" dirty="0">
                        <a:solidFill>
                          <a:schemeClr val="tx1"/>
                        </a:solidFill>
                        <a:effectLst/>
                        <a:latin typeface="+mn-lt"/>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extLst>
                  <a:ext uri="{0D108BD9-81ED-4DB2-BD59-A6C34878D82A}">
                    <a16:rowId xmlns="" xmlns:a16="http://schemas.microsoft.com/office/drawing/2014/main" val="10010"/>
                  </a:ext>
                </a:extLst>
              </a:tr>
              <a:tr h="271071">
                <a:tc>
                  <a:txBody>
                    <a:bodyPr/>
                    <a:lstStyle/>
                    <a:p>
                      <a:pPr algn="l" rtl="0" fontAlgn="ctr"/>
                      <a:r>
                        <a:rPr lang="en-US" sz="1600" b="0" i="0" u="none" strike="noStrike" dirty="0" smtClean="0">
                          <a:solidFill>
                            <a:srgbClr val="000000"/>
                          </a:solidFill>
                          <a:effectLst/>
                          <a:latin typeface="+mn-lt"/>
                        </a:rPr>
                        <a:t>Heritage</a:t>
                      </a:r>
                      <a:r>
                        <a:rPr lang="en-US" sz="1600" b="0" i="0" u="none" strike="noStrike" baseline="0" dirty="0" smtClean="0">
                          <a:solidFill>
                            <a:srgbClr val="000000"/>
                          </a:solidFill>
                          <a:effectLst/>
                          <a:latin typeface="+mn-lt"/>
                        </a:rPr>
                        <a:t> Assets</a:t>
                      </a:r>
                      <a:endParaRPr lang="en-ZA" sz="1600" b="0" i="0" u="none" strike="noStrike" dirty="0">
                        <a:solidFill>
                          <a:srgbClr val="000000"/>
                        </a:solidFill>
                        <a:effectLst/>
                        <a:latin typeface="+mn-lt"/>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ZA" sz="1600" b="0" i="0" u="none" strike="noStrike" dirty="0" smtClean="0">
                          <a:solidFill>
                            <a:srgbClr val="000000"/>
                          </a:solidFill>
                          <a:effectLst/>
                          <a:latin typeface="+mn-lt"/>
                        </a:rPr>
                        <a:t>58 256</a:t>
                      </a:r>
                      <a:endParaRPr lang="en-ZA" sz="1600" b="0" i="0" u="none" strike="noStrike" dirty="0">
                        <a:solidFill>
                          <a:srgbClr val="000000"/>
                        </a:solidFill>
                        <a:effectLst/>
                        <a:latin typeface="+mn-lt"/>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ZA" sz="1600" b="0" i="0" u="none" strike="noStrike" dirty="0" smtClean="0">
                          <a:solidFill>
                            <a:srgbClr val="000000"/>
                          </a:solidFill>
                          <a:effectLst/>
                          <a:latin typeface="+mn-lt"/>
                        </a:rPr>
                        <a:t>32 827</a:t>
                      </a:r>
                      <a:endParaRPr lang="en-ZA" sz="1600" b="0" i="0" u="none" strike="noStrike" dirty="0">
                        <a:solidFill>
                          <a:srgbClr val="000000"/>
                        </a:solidFill>
                        <a:effectLst/>
                        <a:latin typeface="+mn-lt"/>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ZA" sz="1600" b="0" i="0" u="none" strike="noStrike" dirty="0" smtClean="0">
                          <a:solidFill>
                            <a:srgbClr val="000000"/>
                          </a:solidFill>
                          <a:effectLst/>
                          <a:latin typeface="+mn-lt"/>
                        </a:rPr>
                        <a:t>25 429</a:t>
                      </a:r>
                      <a:endParaRPr lang="en-ZA" sz="1600" b="0" i="0" u="none" strike="noStrike" dirty="0">
                        <a:solidFill>
                          <a:srgbClr val="000000"/>
                        </a:solidFill>
                        <a:effectLst/>
                        <a:latin typeface="+mn-lt"/>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ZA" sz="1600" b="0" i="0" u="none" strike="noStrike" dirty="0" smtClean="0">
                          <a:solidFill>
                            <a:srgbClr val="000000"/>
                          </a:solidFill>
                          <a:effectLst/>
                          <a:latin typeface="+mn-lt"/>
                        </a:rPr>
                        <a:t>56.3%</a:t>
                      </a:r>
                      <a:endParaRPr lang="en-ZA" sz="1600" b="0" i="0" u="none" strike="noStrike" dirty="0">
                        <a:solidFill>
                          <a:srgbClr val="000000"/>
                        </a:solidFill>
                        <a:effectLst/>
                        <a:latin typeface="+mn-lt"/>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extLst>
                  <a:ext uri="{0D108BD9-81ED-4DB2-BD59-A6C34878D82A}">
                    <a16:rowId xmlns="" xmlns:a16="http://schemas.microsoft.com/office/drawing/2014/main" val="10011"/>
                  </a:ext>
                </a:extLst>
              </a:tr>
              <a:tr h="271071">
                <a:tc>
                  <a:txBody>
                    <a:bodyPr/>
                    <a:lstStyle/>
                    <a:p>
                      <a:pPr algn="l" rtl="0" fontAlgn="ctr"/>
                      <a:r>
                        <a:rPr lang="en-US" sz="1600" b="0" i="0" u="none" strike="noStrike" dirty="0" smtClean="0">
                          <a:solidFill>
                            <a:srgbClr val="000000"/>
                          </a:solidFill>
                          <a:effectLst/>
                          <a:latin typeface="+mn-lt"/>
                        </a:rPr>
                        <a:t>Machinery &amp; equipment</a:t>
                      </a:r>
                      <a:endParaRPr lang="en-ZA" sz="1600" b="0" i="0" u="none" strike="noStrike" dirty="0">
                        <a:solidFill>
                          <a:srgbClr val="000000"/>
                        </a:solidFill>
                        <a:effectLst/>
                        <a:latin typeface="+mn-lt"/>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600" b="0" i="0" u="none" strike="noStrike" dirty="0" smtClean="0">
                          <a:solidFill>
                            <a:srgbClr val="000000"/>
                          </a:solidFill>
                          <a:effectLst/>
                          <a:latin typeface="+mn-lt"/>
                        </a:rPr>
                        <a:t>17 858</a:t>
                      </a:r>
                      <a:endParaRPr lang="en-ZA" sz="1600" b="0" i="0" u="none" strike="noStrike" dirty="0">
                        <a:solidFill>
                          <a:srgbClr val="000000"/>
                        </a:solidFill>
                        <a:effectLst/>
                        <a:latin typeface="+mn-lt"/>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600" b="0" i="0" u="none" strike="noStrike" dirty="0" smtClean="0">
                          <a:solidFill>
                            <a:srgbClr val="000000"/>
                          </a:solidFill>
                          <a:effectLst/>
                          <a:latin typeface="+mn-lt"/>
                        </a:rPr>
                        <a:t>17 858</a:t>
                      </a:r>
                      <a:endParaRPr lang="en-ZA" sz="1600" b="0" i="0" u="none" strike="noStrike" dirty="0">
                        <a:solidFill>
                          <a:srgbClr val="000000"/>
                        </a:solidFill>
                        <a:effectLst/>
                        <a:latin typeface="+mn-lt"/>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600" b="0" i="0" u="none" strike="noStrike" dirty="0" smtClean="0">
                          <a:solidFill>
                            <a:srgbClr val="000000"/>
                          </a:solidFill>
                          <a:effectLst/>
                          <a:latin typeface="+mn-lt"/>
                        </a:rPr>
                        <a:t>-</a:t>
                      </a:r>
                      <a:endParaRPr lang="en-ZA" sz="1600" b="0" i="0" u="none" strike="noStrike" dirty="0">
                        <a:solidFill>
                          <a:srgbClr val="000000"/>
                        </a:solidFill>
                        <a:effectLst/>
                        <a:latin typeface="+mn-lt"/>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600" b="0" i="0" u="none" strike="noStrike" dirty="0" smtClean="0">
                          <a:solidFill>
                            <a:srgbClr val="000000"/>
                          </a:solidFill>
                          <a:effectLst/>
                          <a:latin typeface="+mn-lt"/>
                        </a:rPr>
                        <a:t>100.0%</a:t>
                      </a:r>
                      <a:endParaRPr lang="en-ZA" sz="1600" b="0" i="0" u="none" strike="noStrike" dirty="0">
                        <a:solidFill>
                          <a:srgbClr val="000000"/>
                        </a:solidFill>
                        <a:effectLst/>
                        <a:latin typeface="+mn-lt"/>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extLst>
                  <a:ext uri="{0D108BD9-81ED-4DB2-BD59-A6C34878D82A}">
                    <a16:rowId xmlns="" xmlns:a16="http://schemas.microsoft.com/office/drawing/2014/main" val="10012"/>
                  </a:ext>
                </a:extLst>
              </a:tr>
              <a:tr h="271071">
                <a:tc>
                  <a:txBody>
                    <a:bodyPr/>
                    <a:lstStyle/>
                    <a:p>
                      <a:pPr algn="l" rtl="0" fontAlgn="ctr"/>
                      <a:r>
                        <a:rPr lang="en-US" sz="1600" b="0" i="0" u="none" strike="noStrike" dirty="0" smtClean="0">
                          <a:solidFill>
                            <a:schemeClr val="tx1"/>
                          </a:solidFill>
                          <a:effectLst/>
                          <a:latin typeface="+mn-lt"/>
                        </a:rPr>
                        <a:t>Software &amp; other Intangible assets</a:t>
                      </a:r>
                      <a:endParaRPr lang="en-ZA" sz="1600" b="0" i="0" u="none" strike="noStrike" dirty="0">
                        <a:solidFill>
                          <a:schemeClr val="tx1"/>
                        </a:solidFill>
                        <a:effectLst/>
                        <a:latin typeface="+mn-lt"/>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ZA" sz="1600" b="0" i="0" u="none" strike="noStrike" dirty="0" smtClean="0">
                          <a:solidFill>
                            <a:schemeClr val="tx1"/>
                          </a:solidFill>
                          <a:effectLst/>
                          <a:latin typeface="+mn-lt"/>
                        </a:rPr>
                        <a:t>994</a:t>
                      </a:r>
                      <a:endParaRPr lang="en-ZA" sz="1600" b="0" i="0" u="none" strike="noStrike" dirty="0">
                        <a:solidFill>
                          <a:schemeClr val="tx1"/>
                        </a:solidFill>
                        <a:effectLst/>
                        <a:latin typeface="+mn-lt"/>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ZA" sz="1600" b="0" i="0" u="none" strike="noStrike" dirty="0" smtClean="0">
                          <a:solidFill>
                            <a:schemeClr val="tx1"/>
                          </a:solidFill>
                          <a:effectLst/>
                          <a:latin typeface="+mn-lt"/>
                        </a:rPr>
                        <a:t>994</a:t>
                      </a:r>
                      <a:endParaRPr lang="en-ZA" sz="1600" b="0" i="0" u="none" strike="noStrike" dirty="0">
                        <a:solidFill>
                          <a:schemeClr val="tx1"/>
                        </a:solidFill>
                        <a:effectLst/>
                        <a:latin typeface="+mn-lt"/>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ZA" sz="1600" b="0" i="0" u="none" strike="noStrike" dirty="0" smtClean="0">
                          <a:solidFill>
                            <a:schemeClr val="tx1"/>
                          </a:solidFill>
                          <a:effectLst/>
                          <a:latin typeface="+mn-lt"/>
                        </a:rPr>
                        <a:t>-</a:t>
                      </a:r>
                      <a:endParaRPr lang="en-ZA" sz="1600" b="0" i="0" u="none" strike="noStrike" dirty="0">
                        <a:solidFill>
                          <a:schemeClr val="tx1"/>
                        </a:solidFill>
                        <a:effectLst/>
                        <a:latin typeface="+mn-lt"/>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ZA" sz="1600" b="0" i="0" u="none" strike="noStrike" dirty="0" smtClean="0">
                          <a:solidFill>
                            <a:schemeClr val="tx1"/>
                          </a:solidFill>
                          <a:effectLst/>
                          <a:latin typeface="+mn-lt"/>
                        </a:rPr>
                        <a:t>100.0%</a:t>
                      </a:r>
                      <a:endParaRPr lang="en-ZA" sz="1600" b="0" i="0" u="none" strike="noStrike" dirty="0">
                        <a:solidFill>
                          <a:schemeClr val="tx1"/>
                        </a:solidFill>
                        <a:effectLst/>
                        <a:latin typeface="+mn-lt"/>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extLst>
                  <a:ext uri="{0D108BD9-81ED-4DB2-BD59-A6C34878D82A}">
                    <a16:rowId xmlns="" xmlns:a16="http://schemas.microsoft.com/office/drawing/2014/main" val="10013"/>
                  </a:ext>
                </a:extLst>
              </a:tr>
              <a:tr h="271071">
                <a:tc>
                  <a:txBody>
                    <a:bodyPr/>
                    <a:lstStyle/>
                    <a:p>
                      <a:pPr algn="l" rtl="0" fontAlgn="ctr"/>
                      <a:r>
                        <a:rPr lang="en-US" sz="1600" b="0" i="0" u="none" strike="noStrike" dirty="0" smtClean="0">
                          <a:solidFill>
                            <a:schemeClr val="tx1"/>
                          </a:solidFill>
                          <a:effectLst/>
                          <a:latin typeface="+mn-lt"/>
                        </a:rPr>
                        <a:t>Payments for Financial Assets (Theft &amp; Losses)</a:t>
                      </a:r>
                      <a:endParaRPr lang="en-ZA" sz="1600" b="0" i="0" u="none" strike="noStrike" dirty="0">
                        <a:solidFill>
                          <a:schemeClr val="tx1"/>
                        </a:solidFill>
                        <a:effectLst/>
                        <a:latin typeface="+mn-lt"/>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600" b="0" i="0" u="none" strike="noStrike" dirty="0" smtClean="0">
                          <a:solidFill>
                            <a:schemeClr val="tx1"/>
                          </a:solidFill>
                          <a:effectLst/>
                          <a:latin typeface="+mn-lt"/>
                        </a:rPr>
                        <a:t>221</a:t>
                      </a:r>
                      <a:endParaRPr lang="en-ZA" sz="1600" b="0" i="0" u="none" strike="noStrike" dirty="0">
                        <a:solidFill>
                          <a:schemeClr val="tx1"/>
                        </a:solidFill>
                        <a:effectLst/>
                        <a:latin typeface="+mn-lt"/>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600" b="0" i="0" u="none" strike="noStrike" dirty="0" smtClean="0">
                          <a:solidFill>
                            <a:schemeClr val="tx1"/>
                          </a:solidFill>
                          <a:effectLst/>
                          <a:latin typeface="+mn-lt"/>
                        </a:rPr>
                        <a:t>221</a:t>
                      </a:r>
                      <a:endParaRPr lang="en-ZA" sz="1600" b="0" i="0" u="none" strike="noStrike" dirty="0">
                        <a:solidFill>
                          <a:schemeClr val="tx1"/>
                        </a:solidFill>
                        <a:effectLst/>
                        <a:latin typeface="+mn-lt"/>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600" b="0" i="0" u="none" strike="noStrike" dirty="0" smtClean="0">
                          <a:solidFill>
                            <a:schemeClr val="tx1"/>
                          </a:solidFill>
                          <a:effectLst/>
                          <a:latin typeface="+mn-lt"/>
                        </a:rPr>
                        <a:t>-</a:t>
                      </a:r>
                      <a:endParaRPr lang="en-ZA" sz="1600" b="0" i="0" u="none" strike="noStrike" dirty="0">
                        <a:solidFill>
                          <a:schemeClr val="tx1"/>
                        </a:solidFill>
                        <a:effectLst/>
                        <a:latin typeface="+mn-lt"/>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600" b="0" i="0" u="none" strike="noStrike" dirty="0" smtClean="0">
                          <a:solidFill>
                            <a:schemeClr val="tx1"/>
                          </a:solidFill>
                          <a:effectLst/>
                          <a:latin typeface="+mn-lt"/>
                        </a:rPr>
                        <a:t>100.0%</a:t>
                      </a:r>
                      <a:endParaRPr lang="en-ZA" sz="1600" b="0" i="0" u="none" strike="noStrike" dirty="0">
                        <a:solidFill>
                          <a:schemeClr val="tx1"/>
                        </a:solidFill>
                        <a:effectLst/>
                        <a:latin typeface="+mn-lt"/>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extLst>
                  <a:ext uri="{0D108BD9-81ED-4DB2-BD59-A6C34878D82A}">
                    <a16:rowId xmlns="" xmlns:a16="http://schemas.microsoft.com/office/drawing/2014/main" val="10014"/>
                  </a:ext>
                </a:extLst>
              </a:tr>
              <a:tr h="271071">
                <a:tc>
                  <a:txBody>
                    <a:bodyPr/>
                    <a:lstStyle/>
                    <a:p>
                      <a:pPr algn="l" rtl="0" fontAlgn="ctr"/>
                      <a:r>
                        <a:rPr lang="en-US" sz="1600" b="0" i="0" u="none" strike="noStrike" dirty="0" smtClean="0">
                          <a:solidFill>
                            <a:schemeClr val="tx1"/>
                          </a:solidFill>
                          <a:effectLst/>
                          <a:latin typeface="+mn-lt"/>
                        </a:rPr>
                        <a:t>Interest and rent on land</a:t>
                      </a:r>
                      <a:endParaRPr lang="en-ZA" sz="1600" b="0" i="0" u="none" strike="noStrike" dirty="0">
                        <a:solidFill>
                          <a:schemeClr val="tx1"/>
                        </a:solidFill>
                        <a:effectLst/>
                        <a:latin typeface="+mn-lt"/>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ZA" sz="1600" b="0" i="0" u="none" strike="noStrike" dirty="0" smtClean="0">
                          <a:solidFill>
                            <a:schemeClr val="tx1"/>
                          </a:solidFill>
                          <a:effectLst/>
                          <a:latin typeface="+mn-lt"/>
                        </a:rPr>
                        <a:t>8 887</a:t>
                      </a:r>
                      <a:endParaRPr lang="en-ZA" sz="1600" b="0" i="0" u="none" strike="noStrike" dirty="0">
                        <a:solidFill>
                          <a:schemeClr val="tx1"/>
                        </a:solidFill>
                        <a:effectLst/>
                        <a:latin typeface="+mn-lt"/>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ZA" sz="1600" b="0" i="0" u="none" strike="noStrike" dirty="0" smtClean="0">
                          <a:solidFill>
                            <a:schemeClr val="tx1"/>
                          </a:solidFill>
                          <a:effectLst/>
                          <a:latin typeface="+mn-lt"/>
                        </a:rPr>
                        <a:t>8 887</a:t>
                      </a:r>
                      <a:endParaRPr lang="en-ZA" sz="1600" b="0" i="0" u="none" strike="noStrike" dirty="0">
                        <a:solidFill>
                          <a:schemeClr val="tx1"/>
                        </a:solidFill>
                        <a:effectLst/>
                        <a:latin typeface="+mn-lt"/>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600" b="0" i="0" u="none" strike="noStrike" dirty="0" smtClean="0">
                          <a:solidFill>
                            <a:schemeClr val="tx1"/>
                          </a:solidFill>
                          <a:effectLst/>
                          <a:latin typeface="+mn-lt"/>
                        </a:rPr>
                        <a:t>-</a:t>
                      </a:r>
                      <a:endParaRPr lang="en-ZA" sz="1600" b="0" i="0" u="none" strike="noStrike" dirty="0">
                        <a:solidFill>
                          <a:schemeClr val="tx1"/>
                        </a:solidFill>
                        <a:effectLst/>
                        <a:latin typeface="+mn-lt"/>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ZA" sz="1600" b="0" i="0" u="none" strike="noStrike" dirty="0" smtClean="0">
                          <a:solidFill>
                            <a:schemeClr val="tx1"/>
                          </a:solidFill>
                          <a:effectLst/>
                          <a:latin typeface="+mn-lt"/>
                        </a:rPr>
                        <a:t>100.0%</a:t>
                      </a:r>
                      <a:endParaRPr lang="en-ZA" sz="1600" b="0" i="0" u="none" strike="noStrike" dirty="0">
                        <a:solidFill>
                          <a:schemeClr val="tx1"/>
                        </a:solidFill>
                        <a:effectLst/>
                        <a:latin typeface="+mn-lt"/>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extLst>
                  <a:ext uri="{0D108BD9-81ED-4DB2-BD59-A6C34878D82A}">
                    <a16:rowId xmlns="" xmlns:a16="http://schemas.microsoft.com/office/drawing/2014/main" val="10015"/>
                  </a:ext>
                </a:extLst>
              </a:tr>
              <a:tr h="271071">
                <a:tc>
                  <a:txBody>
                    <a:bodyPr/>
                    <a:lstStyle/>
                    <a:p>
                      <a:pPr algn="l" rtl="0" fontAlgn="ctr"/>
                      <a:r>
                        <a:rPr lang="en-ZA" sz="1600" b="0" i="0" u="none" strike="noStrike" dirty="0" smtClean="0">
                          <a:solidFill>
                            <a:schemeClr val="tx1"/>
                          </a:solidFill>
                          <a:effectLst/>
                          <a:latin typeface="+mn-lt"/>
                        </a:rPr>
                        <a:t>Buildings</a:t>
                      </a:r>
                      <a:r>
                        <a:rPr lang="en-ZA" sz="1600" b="0" i="0" u="none" strike="noStrike" baseline="0" dirty="0" smtClean="0">
                          <a:solidFill>
                            <a:schemeClr val="tx1"/>
                          </a:solidFill>
                          <a:effectLst/>
                          <a:latin typeface="+mn-lt"/>
                        </a:rPr>
                        <a:t> and other fixed structures</a:t>
                      </a:r>
                      <a:endParaRPr lang="en-ZA" sz="1600" b="0" i="0" u="none" strike="noStrike" dirty="0">
                        <a:solidFill>
                          <a:schemeClr val="tx1"/>
                        </a:solidFill>
                        <a:effectLst/>
                        <a:latin typeface="+mn-lt"/>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600" b="0" i="0" u="none" strike="noStrike" dirty="0" smtClean="0">
                          <a:solidFill>
                            <a:schemeClr val="tx1"/>
                          </a:solidFill>
                          <a:effectLst/>
                          <a:latin typeface="+mn-lt"/>
                        </a:rPr>
                        <a:t>56 500</a:t>
                      </a:r>
                      <a:endParaRPr lang="en-ZA" sz="1600" b="0" i="0" u="none" strike="noStrike" dirty="0">
                        <a:solidFill>
                          <a:schemeClr val="tx1"/>
                        </a:solidFill>
                        <a:effectLst/>
                        <a:latin typeface="+mn-lt"/>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600" b="0" i="0" u="none" strike="noStrike" dirty="0" smtClean="0">
                          <a:solidFill>
                            <a:schemeClr val="tx1"/>
                          </a:solidFill>
                          <a:effectLst/>
                          <a:latin typeface="+mn-lt"/>
                        </a:rPr>
                        <a:t>35 800</a:t>
                      </a:r>
                      <a:endParaRPr lang="en-ZA" sz="1600" b="0" i="0" u="none" strike="noStrike" dirty="0">
                        <a:solidFill>
                          <a:schemeClr val="tx1"/>
                        </a:solidFill>
                        <a:effectLst/>
                        <a:latin typeface="+mn-lt"/>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600" b="0" i="0" u="none" strike="noStrike" dirty="0" smtClean="0">
                          <a:solidFill>
                            <a:schemeClr val="tx1"/>
                          </a:solidFill>
                          <a:effectLst/>
                          <a:latin typeface="+mn-lt"/>
                        </a:rPr>
                        <a:t>20 700</a:t>
                      </a:r>
                      <a:endParaRPr lang="en-ZA" sz="1600" b="0" i="0" u="none" strike="noStrike" dirty="0">
                        <a:solidFill>
                          <a:schemeClr val="tx1"/>
                        </a:solidFill>
                        <a:effectLst/>
                        <a:latin typeface="+mn-lt"/>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600" b="0" i="0" u="none" strike="noStrike" dirty="0" smtClean="0">
                          <a:solidFill>
                            <a:schemeClr val="tx1"/>
                          </a:solidFill>
                          <a:effectLst/>
                          <a:latin typeface="+mn-lt"/>
                        </a:rPr>
                        <a:t>63.4%</a:t>
                      </a:r>
                      <a:endParaRPr lang="en-ZA" sz="1600" b="0" i="0" u="none" strike="noStrike" dirty="0">
                        <a:solidFill>
                          <a:schemeClr val="tx1"/>
                        </a:solidFill>
                        <a:effectLst/>
                        <a:latin typeface="+mn-lt"/>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extLst>
                  <a:ext uri="{0D108BD9-81ED-4DB2-BD59-A6C34878D82A}">
                    <a16:rowId xmlns="" xmlns:a16="http://schemas.microsoft.com/office/drawing/2014/main" val="10016"/>
                  </a:ext>
                </a:extLst>
              </a:tr>
              <a:tr h="271071">
                <a:tc>
                  <a:txBody>
                    <a:bodyPr/>
                    <a:lstStyle/>
                    <a:p>
                      <a:pPr algn="l" rtl="0" fontAlgn="ctr"/>
                      <a:r>
                        <a:rPr lang="en-ZA" sz="1600" b="1" i="0" u="none" strike="noStrike" dirty="0">
                          <a:solidFill>
                            <a:srgbClr val="000000"/>
                          </a:solidFill>
                          <a:effectLst/>
                          <a:latin typeface="+mn-lt"/>
                        </a:rPr>
                        <a:t>Grand Total</a:t>
                      </a: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7727"/>
                    </a:solidFill>
                  </a:tcPr>
                </a:tc>
                <a:tc>
                  <a:txBody>
                    <a:bodyPr/>
                    <a:lstStyle/>
                    <a:p>
                      <a:pPr algn="r" rtl="0" fontAlgn="ctr"/>
                      <a:r>
                        <a:rPr lang="en-ZA" sz="1600" b="1" i="0" u="none" strike="noStrike" dirty="0" smtClean="0">
                          <a:solidFill>
                            <a:srgbClr val="000000"/>
                          </a:solidFill>
                          <a:effectLst/>
                          <a:latin typeface="+mn-lt"/>
                        </a:rPr>
                        <a:t>4 338 737</a:t>
                      </a:r>
                      <a:endParaRPr lang="en-ZA" sz="1600" b="1" i="0" u="none" strike="noStrike" dirty="0">
                        <a:solidFill>
                          <a:srgbClr val="000000"/>
                        </a:solidFill>
                        <a:effectLst/>
                        <a:latin typeface="+mn-lt"/>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7727"/>
                    </a:solidFill>
                  </a:tcPr>
                </a:tc>
                <a:tc>
                  <a:txBody>
                    <a:bodyPr/>
                    <a:lstStyle/>
                    <a:p>
                      <a:pPr algn="r" rtl="0" fontAlgn="ctr"/>
                      <a:r>
                        <a:rPr lang="en-ZA" sz="1600" b="1" i="0" u="none" strike="noStrike" dirty="0" smtClean="0">
                          <a:solidFill>
                            <a:srgbClr val="000000"/>
                          </a:solidFill>
                          <a:effectLst/>
                          <a:latin typeface="+mn-lt"/>
                        </a:rPr>
                        <a:t>4 237 985</a:t>
                      </a:r>
                      <a:endParaRPr lang="en-ZA" sz="1600" b="1" i="0" u="none" strike="noStrike" dirty="0">
                        <a:solidFill>
                          <a:srgbClr val="000000"/>
                        </a:solidFill>
                        <a:effectLst/>
                        <a:latin typeface="+mn-lt"/>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7727"/>
                    </a:solidFill>
                  </a:tcPr>
                </a:tc>
                <a:tc>
                  <a:txBody>
                    <a:bodyPr/>
                    <a:lstStyle/>
                    <a:p>
                      <a:pPr algn="r" rtl="0" fontAlgn="ctr"/>
                      <a:r>
                        <a:rPr lang="en-ZA" sz="1600" b="1" i="0" u="none" strike="noStrike" dirty="0" smtClean="0">
                          <a:solidFill>
                            <a:srgbClr val="000000"/>
                          </a:solidFill>
                          <a:effectLst/>
                          <a:latin typeface="+mn-lt"/>
                        </a:rPr>
                        <a:t>100 752</a:t>
                      </a:r>
                      <a:endParaRPr lang="en-ZA" sz="1600" b="1" i="0" u="none" strike="noStrike" dirty="0">
                        <a:solidFill>
                          <a:srgbClr val="000000"/>
                        </a:solidFill>
                        <a:effectLst/>
                        <a:latin typeface="+mn-lt"/>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7727"/>
                    </a:solidFill>
                  </a:tcPr>
                </a:tc>
                <a:tc>
                  <a:txBody>
                    <a:bodyPr/>
                    <a:lstStyle/>
                    <a:p>
                      <a:pPr algn="r" rtl="0" fontAlgn="ctr"/>
                      <a:r>
                        <a:rPr lang="en-US" sz="1600" b="1" i="0" u="none" strike="noStrike" dirty="0" smtClean="0">
                          <a:solidFill>
                            <a:srgbClr val="000000"/>
                          </a:solidFill>
                          <a:effectLst/>
                          <a:latin typeface="+mn-lt"/>
                        </a:rPr>
                        <a:t>97.7%</a:t>
                      </a: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7727"/>
                    </a:solidFill>
                  </a:tcPr>
                </a:tc>
                <a:extLst>
                  <a:ext uri="{0D108BD9-81ED-4DB2-BD59-A6C34878D82A}">
                    <a16:rowId xmlns="" xmlns:a16="http://schemas.microsoft.com/office/drawing/2014/main" val="10017"/>
                  </a:ext>
                </a:extLst>
              </a:tr>
            </a:tbl>
          </a:graphicData>
        </a:graphic>
      </p:graphicFrame>
      <p:sp>
        <p:nvSpPr>
          <p:cNvPr id="8" name="Slide Number Placeholder 5"/>
          <p:cNvSpPr txBox="1">
            <a:spLocks/>
          </p:cNvSpPr>
          <p:nvPr/>
        </p:nvSpPr>
        <p:spPr>
          <a:xfrm>
            <a:off x="8795084" y="6519862"/>
            <a:ext cx="304800" cy="365125"/>
          </a:xfrm>
          <a:prstGeom prst="rect">
            <a:avLst/>
          </a:prstGeom>
        </p:spPr>
        <p:txBody>
          <a:bodyPr vert="horz" lIns="91440" tIns="45720" rIns="91440" bIns="45720" rtlCol="0" anchor="t"/>
          <a:lstStyle>
            <a:defPPr>
              <a:defRPr lang="en-US"/>
            </a:defPPr>
            <a:lvl1pPr marL="0" algn="r" defTabSz="914400" rtl="0" eaLnBrk="1" latinLnBrk="0" hangingPunct="1">
              <a:defRPr sz="800" b="0" u="none" kern="1200">
                <a:solidFill>
                  <a:srgbClr val="660066"/>
                </a:solidFill>
                <a:latin typeface="Verdan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ZA" sz="1200" dirty="0" smtClean="0"/>
          </a:p>
        </p:txBody>
      </p:sp>
      <p:sp>
        <p:nvSpPr>
          <p:cNvPr id="9" name="Slide Number Placeholder 3"/>
          <p:cNvSpPr txBox="1">
            <a:spLocks/>
          </p:cNvSpPr>
          <p:nvPr/>
        </p:nvSpPr>
        <p:spPr>
          <a:xfrm>
            <a:off x="8100392" y="6315701"/>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latin typeface="Verdana" panose="020B0604030504040204" pitchFamily="34" charset="0"/>
                <a:ea typeface="Verdana" panose="020B0604030504040204" pitchFamily="34" charset="0"/>
              </a:rPr>
              <a:t>38</a:t>
            </a:r>
            <a:r>
              <a:rPr lang="en-US" sz="1200" dirty="0" smtClean="0"/>
              <a:t>.</a:t>
            </a:r>
            <a:endParaRPr lang="en-ZA" sz="1200" dirty="0" smtClean="0"/>
          </a:p>
        </p:txBody>
      </p:sp>
    </p:spTree>
    <p:extLst>
      <p:ext uri="{BB962C8B-B14F-4D97-AF65-F5344CB8AC3E}">
        <p14:creationId xmlns:p14="http://schemas.microsoft.com/office/powerpoint/2010/main" xmlns="" val="32467687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4" y="1628800"/>
            <a:ext cx="7776864" cy="2880320"/>
          </a:xfrm>
        </p:spPr>
        <p:txBody>
          <a:bodyPr>
            <a:normAutofit/>
          </a:bodyPr>
          <a:lstStyle/>
          <a:p>
            <a:pPr marL="0" lvl="0" indent="0" algn="ctr" defTabSz="457200" eaLnBrk="0" fontAlgn="base" hangingPunct="0">
              <a:spcAft>
                <a:spcPct val="0"/>
              </a:spcAft>
              <a:buNone/>
              <a:defRPr/>
            </a:pPr>
            <a:endParaRPr lang="en-ZA" sz="4000" dirty="0" smtClean="0">
              <a:solidFill>
                <a:schemeClr val="accent6">
                  <a:lumMod val="50000"/>
                </a:schemeClr>
              </a:solidFill>
              <a:latin typeface="+mj-lt"/>
              <a:ea typeface="Gill Sans"/>
            </a:endParaRPr>
          </a:p>
          <a:p>
            <a:pPr marL="0" lvl="0" indent="0" algn="ctr" defTabSz="457200" eaLnBrk="0" fontAlgn="base" hangingPunct="0">
              <a:spcAft>
                <a:spcPct val="0"/>
              </a:spcAft>
              <a:buNone/>
              <a:defRPr/>
            </a:pPr>
            <a:r>
              <a:rPr lang="en-ZA" sz="4000" dirty="0" smtClean="0">
                <a:solidFill>
                  <a:schemeClr val="accent6">
                    <a:lumMod val="50000"/>
                  </a:schemeClr>
                </a:solidFill>
                <a:latin typeface="+mj-lt"/>
                <a:ea typeface="Gill Sans"/>
                <a:cs typeface="Arial" pitchFamily="34" charset="0"/>
              </a:rPr>
              <a:t>EXPLANATION </a:t>
            </a:r>
            <a:r>
              <a:rPr lang="en-ZA" sz="4000" dirty="0">
                <a:solidFill>
                  <a:schemeClr val="accent6">
                    <a:lumMod val="50000"/>
                  </a:schemeClr>
                </a:solidFill>
                <a:latin typeface="+mj-lt"/>
                <a:ea typeface="Gill Sans"/>
                <a:cs typeface="Arial" pitchFamily="34" charset="0"/>
              </a:rPr>
              <a:t>OF </a:t>
            </a:r>
            <a:r>
              <a:rPr lang="en-ZA" sz="4000" dirty="0" smtClean="0">
                <a:solidFill>
                  <a:schemeClr val="accent6">
                    <a:lumMod val="50000"/>
                  </a:schemeClr>
                </a:solidFill>
                <a:latin typeface="+mj-lt"/>
                <a:ea typeface="Gill Sans"/>
                <a:cs typeface="Arial" pitchFamily="34" charset="0"/>
              </a:rPr>
              <a:t>EXPENDITURE VARIANCE PER ECONOMIC CLASSIFICATION</a:t>
            </a:r>
            <a:endParaRPr lang="en-US" sz="4000" dirty="0">
              <a:solidFill>
                <a:schemeClr val="accent6">
                  <a:lumMod val="50000"/>
                </a:schemeClr>
              </a:solidFill>
              <a:latin typeface="+mj-lt"/>
              <a:ea typeface="Gill Sans"/>
              <a:cs typeface="Arial" pitchFamily="34" charset="0"/>
            </a:endParaRPr>
          </a:p>
          <a:p>
            <a:pPr marL="0" indent="0">
              <a:buNone/>
            </a:pPr>
            <a:endParaRPr lang="en-ZA" sz="4000" dirty="0">
              <a:solidFill>
                <a:schemeClr val="accent6">
                  <a:lumMod val="50000"/>
                </a:schemeClr>
              </a:solidFill>
              <a:latin typeface="+mj-lt"/>
            </a:endParaRPr>
          </a:p>
        </p:txBody>
      </p:sp>
      <p:sp>
        <p:nvSpPr>
          <p:cNvPr id="3" name="Slide Number Placeholder 3"/>
          <p:cNvSpPr txBox="1">
            <a:spLocks/>
          </p:cNvSpPr>
          <p:nvPr/>
        </p:nvSpPr>
        <p:spPr>
          <a:xfrm>
            <a:off x="8100392" y="6237312"/>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ZA" sz="1200" dirty="0" smtClean="0"/>
          </a:p>
        </p:txBody>
      </p:sp>
    </p:spTree>
    <p:extLst>
      <p:ext uri="{BB962C8B-B14F-4D97-AF65-F5344CB8AC3E}">
        <p14:creationId xmlns:p14="http://schemas.microsoft.com/office/powerpoint/2010/main" xmlns="" val="16396111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229600" cy="710952"/>
          </a:xfrm>
        </p:spPr>
        <p:txBody>
          <a:bodyPr>
            <a:normAutofit/>
          </a:bodyPr>
          <a:lstStyle/>
          <a:p>
            <a:pPr algn="ctr"/>
            <a:r>
              <a:rPr lang="en-ZA" cap="all" dirty="0">
                <a:latin typeface="+mj-lt"/>
              </a:rPr>
              <a:t>Vision</a:t>
            </a:r>
            <a:r>
              <a:rPr lang="en-ZA" cap="all" dirty="0">
                <a:solidFill>
                  <a:srgbClr val="C0504D">
                    <a:lumMod val="75000"/>
                  </a:srgbClr>
                </a:solidFill>
                <a:latin typeface="+mj-lt"/>
              </a:rPr>
              <a:t> </a:t>
            </a:r>
            <a:endParaRPr lang="en-ZA" dirty="0">
              <a:latin typeface="+mj-lt"/>
            </a:endParaRPr>
          </a:p>
        </p:txBody>
      </p:sp>
      <p:sp>
        <p:nvSpPr>
          <p:cNvPr id="3" name="Content Placeholder 2"/>
          <p:cNvSpPr>
            <a:spLocks noGrp="1"/>
          </p:cNvSpPr>
          <p:nvPr>
            <p:ph idx="1"/>
          </p:nvPr>
        </p:nvSpPr>
        <p:spPr>
          <a:xfrm>
            <a:off x="611560" y="1605880"/>
            <a:ext cx="7776864" cy="4343400"/>
          </a:xfrm>
        </p:spPr>
        <p:txBody>
          <a:bodyPr>
            <a:normAutofit/>
          </a:bodyPr>
          <a:lstStyle/>
          <a:p>
            <a:pPr marL="0" lvl="0" indent="0" algn="ctr">
              <a:buNone/>
            </a:pPr>
            <a:endParaRPr lang="en-ZA" sz="4400" b="0" dirty="0" smtClean="0">
              <a:solidFill>
                <a:prstClr val="black"/>
              </a:solidFill>
              <a:latin typeface="Calibri (Body)"/>
            </a:endParaRPr>
          </a:p>
          <a:p>
            <a:pPr marL="0" lvl="0" indent="0" algn="ctr">
              <a:buNone/>
            </a:pPr>
            <a:endParaRPr lang="en-ZA" sz="3600" b="0" dirty="0" smtClean="0">
              <a:solidFill>
                <a:prstClr val="black"/>
              </a:solidFill>
              <a:latin typeface="Calibri (Body)"/>
            </a:endParaRPr>
          </a:p>
          <a:p>
            <a:pPr marL="0" lvl="0" indent="0" algn="ctr">
              <a:buNone/>
            </a:pPr>
            <a:r>
              <a:rPr lang="en-ZA" sz="3200" b="0" dirty="0" smtClean="0">
                <a:solidFill>
                  <a:prstClr val="black"/>
                </a:solidFill>
                <a:latin typeface="Calibri (Body)"/>
              </a:rPr>
              <a:t>A </a:t>
            </a:r>
            <a:r>
              <a:rPr lang="en-ZA" sz="3200" b="0" dirty="0">
                <a:solidFill>
                  <a:prstClr val="black"/>
                </a:solidFill>
                <a:latin typeface="Calibri (Body)"/>
              </a:rPr>
              <a:t>creative and inclusive nation.</a:t>
            </a:r>
            <a:endParaRPr lang="en-US" sz="3200" b="0" dirty="0">
              <a:solidFill>
                <a:prstClr val="black"/>
              </a:solidFill>
              <a:latin typeface="Calibri (Body)"/>
            </a:endParaRPr>
          </a:p>
          <a:p>
            <a:endParaRPr lang="en-ZA" sz="2000" dirty="0"/>
          </a:p>
        </p:txBody>
      </p:sp>
      <p:sp>
        <p:nvSpPr>
          <p:cNvPr id="4" name="Slide Number Placeholder 3"/>
          <p:cNvSpPr>
            <a:spLocks noGrp="1"/>
          </p:cNvSpPr>
          <p:nvPr>
            <p:ph type="sldNum" sz="quarter" idx="4"/>
          </p:nvPr>
        </p:nvSpPr>
        <p:spPr>
          <a:xfrm>
            <a:off x="8388424" y="5661249"/>
            <a:ext cx="519175" cy="288032"/>
          </a:xfrm>
        </p:spPr>
        <p:txBody>
          <a:bodyPr/>
          <a:lstStyle/>
          <a:p>
            <a:r>
              <a:rPr lang="en-ZA" sz="1100" b="1" dirty="0" smtClean="0">
                <a:solidFill>
                  <a:schemeClr val="tx1"/>
                </a:solidFill>
              </a:rPr>
              <a:t>4</a:t>
            </a:r>
            <a:r>
              <a:rPr lang="en-ZA" sz="1100" dirty="0" smtClean="0">
                <a:solidFill>
                  <a:schemeClr val="tx1"/>
                </a:solidFill>
              </a:rPr>
              <a:t>.</a:t>
            </a:r>
          </a:p>
        </p:txBody>
      </p:sp>
    </p:spTree>
    <p:extLst>
      <p:ext uri="{BB962C8B-B14F-4D97-AF65-F5344CB8AC3E}">
        <p14:creationId xmlns:p14="http://schemas.microsoft.com/office/powerpoint/2010/main" xmlns="" val="184480881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xmlns="" val="1103070425"/>
              </p:ext>
            </p:extLst>
          </p:nvPr>
        </p:nvGraphicFramePr>
        <p:xfrm>
          <a:off x="251520" y="1340768"/>
          <a:ext cx="8640960" cy="4896544"/>
        </p:xfrm>
        <a:graphic>
          <a:graphicData uri="http://schemas.openxmlformats.org/drawingml/2006/table">
            <a:tbl>
              <a:tblPr firstRow="1" bandRow="1">
                <a:tableStyleId>{5C22544A-7EE6-4342-B048-85BDC9FD1C3A}</a:tableStyleId>
              </a:tblPr>
              <a:tblGrid>
                <a:gridCol w="8640960">
                  <a:extLst>
                    <a:ext uri="{9D8B030D-6E8A-4147-A177-3AD203B41FA5}">
                      <a16:colId xmlns="" xmlns:a16="http://schemas.microsoft.com/office/drawing/2014/main" val="20000"/>
                    </a:ext>
                  </a:extLst>
                </a:gridCol>
              </a:tblGrid>
              <a:tr h="4896544">
                <a:tc>
                  <a:txBody>
                    <a:bodyPr/>
                    <a:lstStyle/>
                    <a:p>
                      <a:pPr marL="285750" indent="-285750" algn="just">
                        <a:lnSpc>
                          <a:spcPct val="100000"/>
                        </a:lnSpc>
                        <a:buFont typeface="Arial" pitchFamily="34" charset="0"/>
                        <a:buChar char="•"/>
                      </a:pPr>
                      <a:r>
                        <a:rPr lang="en-US" sz="1800" b="0" baseline="0" dirty="0" smtClean="0">
                          <a:solidFill>
                            <a:schemeClr val="tx1"/>
                          </a:solidFill>
                          <a:latin typeface="+mn-lt"/>
                        </a:rPr>
                        <a:t>The variance of</a:t>
                      </a:r>
                      <a:r>
                        <a:rPr lang="en-US" sz="1800" b="0" dirty="0" smtClean="0">
                          <a:solidFill>
                            <a:schemeClr val="tx1"/>
                          </a:solidFill>
                          <a:latin typeface="+mn-lt"/>
                        </a:rPr>
                        <a:t> R14.7 million is due to underspending caused by vacant posts that are in the process of being filled.</a:t>
                      </a:r>
                    </a:p>
                    <a:p>
                      <a:pPr marL="0" indent="0">
                        <a:lnSpc>
                          <a:spcPct val="100000"/>
                        </a:lnSpc>
                        <a:buFont typeface="Arial" pitchFamily="34" charset="0"/>
                        <a:buNone/>
                      </a:pPr>
                      <a:endParaRPr lang="en-US" sz="1800" b="0" dirty="0" smtClean="0">
                        <a:solidFill>
                          <a:schemeClr val="tx1"/>
                        </a:solidFill>
                        <a:latin typeface="+mn-lt"/>
                      </a:endParaRPr>
                    </a:p>
                    <a:p>
                      <a:pPr marL="0" indent="0">
                        <a:lnSpc>
                          <a:spcPct val="100000"/>
                        </a:lnSpc>
                        <a:buFont typeface="Arial" pitchFamily="34" charset="0"/>
                        <a:buNone/>
                      </a:pPr>
                      <a:endParaRPr lang="en-US" sz="2000" b="0" baseline="0" dirty="0" smtClean="0">
                        <a:solidFill>
                          <a:schemeClr val="tx1"/>
                        </a:solidFill>
                        <a:latin typeface="+mn-lt"/>
                      </a:endParaRPr>
                    </a:p>
                    <a:p>
                      <a:pPr marL="0" indent="0">
                        <a:lnSpc>
                          <a:spcPct val="100000"/>
                        </a:lnSpc>
                        <a:buFont typeface="Arial" pitchFamily="34" charset="0"/>
                        <a:buNone/>
                      </a:pPr>
                      <a:endParaRPr lang="en-ZA" sz="2400" b="0" dirty="0">
                        <a:solidFill>
                          <a:schemeClr val="tx1"/>
                        </a:solidFill>
                        <a:latin typeface="+mn-lt"/>
                      </a:endParaRPr>
                    </a:p>
                  </a:txBody>
                  <a:tcPr marL="91446" marR="91446" marT="45714" marB="45714">
                    <a:solidFill>
                      <a:schemeClr val="bg1"/>
                    </a:solidFill>
                  </a:tcPr>
                </a:tc>
                <a:extLst>
                  <a:ext uri="{0D108BD9-81ED-4DB2-BD59-A6C34878D82A}">
                    <a16:rowId xmlns="" xmlns:a16="http://schemas.microsoft.com/office/drawing/2014/main" val="10000"/>
                  </a:ext>
                </a:extLst>
              </a:tr>
            </a:tbl>
          </a:graphicData>
        </a:graphic>
      </p:graphicFrame>
      <p:sp>
        <p:nvSpPr>
          <p:cNvPr id="5" name="Title 1"/>
          <p:cNvSpPr txBox="1">
            <a:spLocks/>
          </p:cNvSpPr>
          <p:nvPr/>
        </p:nvSpPr>
        <p:spPr>
          <a:xfrm>
            <a:off x="107504" y="172564"/>
            <a:ext cx="8928992" cy="664148"/>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1" kern="1200">
                <a:solidFill>
                  <a:srgbClr val="800000"/>
                </a:solidFill>
                <a:latin typeface="Arial"/>
                <a:ea typeface="+mj-ea"/>
                <a:cs typeface="Arial"/>
              </a:defRPr>
            </a:lvl1pPr>
          </a:lstStyle>
          <a:p>
            <a:pPr algn="ctr"/>
            <a:r>
              <a:rPr lang="en-US" sz="2000" dirty="0" smtClean="0">
                <a:solidFill>
                  <a:srgbClr val="B77727"/>
                </a:solidFill>
                <a:latin typeface="+mj-lt"/>
                <a:cs typeface="Arial" pitchFamily="34" charset="0"/>
              </a:rPr>
              <a:t>Expenditure Variance Per Economic Classification </a:t>
            </a:r>
          </a:p>
          <a:p>
            <a:pPr algn="ctr"/>
            <a:r>
              <a:rPr lang="en-US" sz="2000" dirty="0" smtClean="0">
                <a:solidFill>
                  <a:srgbClr val="B77727"/>
                </a:solidFill>
                <a:latin typeface="+mj-lt"/>
                <a:cs typeface="Arial" pitchFamily="34" charset="0"/>
              </a:rPr>
              <a:t>(Compensation of Employees)</a:t>
            </a:r>
            <a:endParaRPr lang="en-ZA" sz="2000" dirty="0">
              <a:solidFill>
                <a:srgbClr val="B77727"/>
              </a:solidFill>
              <a:latin typeface="+mj-lt"/>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23321929"/>
              </p:ext>
            </p:extLst>
          </p:nvPr>
        </p:nvGraphicFramePr>
        <p:xfrm>
          <a:off x="575555" y="2204864"/>
          <a:ext cx="7992889" cy="3726972"/>
        </p:xfrm>
        <a:graphic>
          <a:graphicData uri="http://schemas.openxmlformats.org/drawingml/2006/table">
            <a:tbl>
              <a:tblPr firstRow="1" bandRow="1">
                <a:tableStyleId>{5C22544A-7EE6-4342-B048-85BDC9FD1C3A}</a:tableStyleId>
              </a:tblPr>
              <a:tblGrid>
                <a:gridCol w="2520281">
                  <a:extLst>
                    <a:ext uri="{9D8B030D-6E8A-4147-A177-3AD203B41FA5}">
                      <a16:colId xmlns="" xmlns:a16="http://schemas.microsoft.com/office/drawing/2014/main" val="20000"/>
                    </a:ext>
                  </a:extLst>
                </a:gridCol>
                <a:gridCol w="1440159">
                  <a:extLst>
                    <a:ext uri="{9D8B030D-6E8A-4147-A177-3AD203B41FA5}">
                      <a16:colId xmlns="" xmlns:a16="http://schemas.microsoft.com/office/drawing/2014/main" val="20001"/>
                    </a:ext>
                  </a:extLst>
                </a:gridCol>
                <a:gridCol w="1584177">
                  <a:extLst>
                    <a:ext uri="{9D8B030D-6E8A-4147-A177-3AD203B41FA5}">
                      <a16:colId xmlns="" xmlns:a16="http://schemas.microsoft.com/office/drawing/2014/main" val="20002"/>
                    </a:ext>
                  </a:extLst>
                </a:gridCol>
                <a:gridCol w="1008111">
                  <a:extLst>
                    <a:ext uri="{9D8B030D-6E8A-4147-A177-3AD203B41FA5}">
                      <a16:colId xmlns="" xmlns:a16="http://schemas.microsoft.com/office/drawing/2014/main" val="20003"/>
                    </a:ext>
                  </a:extLst>
                </a:gridCol>
                <a:gridCol w="1440161">
                  <a:extLst>
                    <a:ext uri="{9D8B030D-6E8A-4147-A177-3AD203B41FA5}">
                      <a16:colId xmlns="" xmlns:a16="http://schemas.microsoft.com/office/drawing/2014/main" val="20004"/>
                    </a:ext>
                  </a:extLst>
                </a:gridCol>
              </a:tblGrid>
              <a:tr h="936102">
                <a:tc>
                  <a:txBody>
                    <a:bodyPr/>
                    <a:lstStyle/>
                    <a:p>
                      <a:pPr algn="l"/>
                      <a:endParaRPr lang="en-ZA" sz="1600" dirty="0">
                        <a:latin typeface="Calibri" pitchFamily="34" charset="0"/>
                      </a:endParaRPr>
                    </a:p>
                  </a:txBody>
                  <a:tcPr>
                    <a:solidFill>
                      <a:srgbClr val="B77727"/>
                    </a:solidFill>
                  </a:tcPr>
                </a:tc>
                <a:tc>
                  <a:txBody>
                    <a:bodyPr/>
                    <a:lstStyle/>
                    <a:p>
                      <a:pPr algn="ctr"/>
                      <a:r>
                        <a:rPr lang="en-US" sz="1600" dirty="0" smtClean="0">
                          <a:latin typeface="Calibri" pitchFamily="34" charset="0"/>
                        </a:rPr>
                        <a:t>Final Appropriation</a:t>
                      </a:r>
                    </a:p>
                  </a:txBody>
                  <a:tcPr>
                    <a:solidFill>
                      <a:srgbClr val="B77727"/>
                    </a:solidFill>
                  </a:tcPr>
                </a:tc>
                <a:tc>
                  <a:txBody>
                    <a:bodyPr/>
                    <a:lstStyle/>
                    <a:p>
                      <a:pPr algn="ctr"/>
                      <a:r>
                        <a:rPr lang="en-US" sz="1600" dirty="0" smtClean="0">
                          <a:latin typeface="Calibri" pitchFamily="34" charset="0"/>
                        </a:rPr>
                        <a:t>Actual Expenditure</a:t>
                      </a:r>
                      <a:endParaRPr lang="en-ZA" sz="1600" dirty="0">
                        <a:latin typeface="Calibri" pitchFamily="34" charset="0"/>
                      </a:endParaRPr>
                    </a:p>
                  </a:txBody>
                  <a:tcPr>
                    <a:solidFill>
                      <a:srgbClr val="B77727"/>
                    </a:solidFill>
                  </a:tcPr>
                </a:tc>
                <a:tc>
                  <a:txBody>
                    <a:bodyPr/>
                    <a:lstStyle/>
                    <a:p>
                      <a:pPr algn="ctr"/>
                      <a:r>
                        <a:rPr lang="en-US" sz="1600" dirty="0" smtClean="0">
                          <a:latin typeface="Calibri" pitchFamily="34" charset="0"/>
                        </a:rPr>
                        <a:t>Variance</a:t>
                      </a:r>
                      <a:endParaRPr lang="en-ZA" sz="1600" dirty="0">
                        <a:latin typeface="Calibri" pitchFamily="34" charset="0"/>
                      </a:endParaRPr>
                    </a:p>
                  </a:txBody>
                  <a:tcPr>
                    <a:solidFill>
                      <a:srgbClr val="B77727"/>
                    </a:solidFill>
                  </a:tcPr>
                </a:tc>
                <a:tc>
                  <a:txBody>
                    <a:bodyPr/>
                    <a:lstStyle/>
                    <a:p>
                      <a:pPr algn="ctr"/>
                      <a:r>
                        <a:rPr lang="en-US" sz="1600" dirty="0" smtClean="0">
                          <a:latin typeface="Calibri" pitchFamily="34" charset="0"/>
                        </a:rPr>
                        <a:t>Expenditure as a % of final appropriation</a:t>
                      </a:r>
                      <a:endParaRPr lang="en-ZA" sz="1600" dirty="0">
                        <a:latin typeface="Calibri" pitchFamily="34" charset="0"/>
                      </a:endParaRPr>
                    </a:p>
                  </a:txBody>
                  <a:tcPr>
                    <a:solidFill>
                      <a:srgbClr val="B77727"/>
                    </a:solidFill>
                  </a:tcPr>
                </a:tc>
                <a:extLst>
                  <a:ext uri="{0D108BD9-81ED-4DB2-BD59-A6C34878D82A}">
                    <a16:rowId xmlns="" xmlns:a16="http://schemas.microsoft.com/office/drawing/2014/main" val="10000"/>
                  </a:ext>
                </a:extLst>
              </a:tr>
              <a:tr h="374385">
                <a:tc>
                  <a:txBody>
                    <a:bodyPr/>
                    <a:lstStyle/>
                    <a:p>
                      <a:endParaRPr lang="en-ZA" sz="1600" dirty="0"/>
                    </a:p>
                  </a:txBody>
                  <a:tcPr>
                    <a:solidFill>
                      <a:schemeClr val="bg2"/>
                    </a:solidFill>
                  </a:tcPr>
                </a:tc>
                <a:tc>
                  <a:txBody>
                    <a:bodyPr/>
                    <a:lstStyle/>
                    <a:p>
                      <a:pPr algn="r"/>
                      <a:r>
                        <a:rPr lang="en-US" sz="1600" b="1" dirty="0" smtClean="0"/>
                        <a:t>R’000</a:t>
                      </a:r>
                      <a:endParaRPr lang="en-ZA" sz="1600" b="1" dirty="0"/>
                    </a:p>
                  </a:txBody>
                  <a:tcPr>
                    <a:solidFill>
                      <a:schemeClr val="bg2"/>
                    </a:solidFill>
                  </a:tcPr>
                </a:tc>
                <a:tc>
                  <a:txBody>
                    <a:bodyPr/>
                    <a:lstStyle/>
                    <a:p>
                      <a:pPr algn="r"/>
                      <a:r>
                        <a:rPr lang="en-US" sz="1600" b="1" dirty="0" smtClean="0"/>
                        <a:t>R’000</a:t>
                      </a:r>
                      <a:endParaRPr lang="en-ZA" sz="1600" b="1" dirty="0"/>
                    </a:p>
                  </a:txBody>
                  <a:tcPr>
                    <a:solidFill>
                      <a:schemeClr val="bg2"/>
                    </a:solidFill>
                  </a:tcPr>
                </a:tc>
                <a:tc>
                  <a:txBody>
                    <a:bodyPr/>
                    <a:lstStyle/>
                    <a:p>
                      <a:pPr algn="r"/>
                      <a:r>
                        <a:rPr lang="en-US" sz="1600" b="1" dirty="0" smtClean="0"/>
                        <a:t>R’000</a:t>
                      </a:r>
                      <a:endParaRPr lang="en-ZA" sz="1600" b="1" dirty="0"/>
                    </a:p>
                  </a:txBody>
                  <a:tcPr>
                    <a:solidFill>
                      <a:schemeClr val="bg2"/>
                    </a:solidFill>
                  </a:tcPr>
                </a:tc>
                <a:tc>
                  <a:txBody>
                    <a:bodyPr/>
                    <a:lstStyle/>
                    <a:p>
                      <a:pPr algn="ctr"/>
                      <a:endParaRPr lang="en-ZA" sz="1600" dirty="0"/>
                    </a:p>
                  </a:txBody>
                  <a:tcPr>
                    <a:solidFill>
                      <a:schemeClr val="bg2"/>
                    </a:solidFill>
                  </a:tcPr>
                </a:tc>
                <a:extLst>
                  <a:ext uri="{0D108BD9-81ED-4DB2-BD59-A6C34878D82A}">
                    <a16:rowId xmlns="" xmlns:a16="http://schemas.microsoft.com/office/drawing/2014/main" val="10001"/>
                  </a:ext>
                </a:extLst>
              </a:tr>
              <a:tr h="374385">
                <a:tc>
                  <a:txBody>
                    <a:bodyPr/>
                    <a:lstStyle/>
                    <a:p>
                      <a:r>
                        <a:rPr lang="en-US" sz="1600" dirty="0" smtClean="0"/>
                        <a:t>Administration</a:t>
                      </a:r>
                      <a:endParaRPr lang="en-ZA" sz="1600" dirty="0"/>
                    </a:p>
                  </a:txBody>
                  <a:tcPr>
                    <a:solidFill>
                      <a:schemeClr val="bg2"/>
                    </a:solidFill>
                  </a:tcPr>
                </a:tc>
                <a:tc>
                  <a:txBody>
                    <a:bodyPr/>
                    <a:lstStyle/>
                    <a:p>
                      <a:pPr algn="r"/>
                      <a:r>
                        <a:rPr lang="en-ZA" sz="1600" dirty="0" smtClean="0"/>
                        <a:t>107 118</a:t>
                      </a:r>
                      <a:endParaRPr lang="en-ZA" sz="1600" dirty="0"/>
                    </a:p>
                  </a:txBody>
                  <a:tcPr>
                    <a:solidFill>
                      <a:schemeClr val="bg2"/>
                    </a:solidFill>
                  </a:tcPr>
                </a:tc>
                <a:tc>
                  <a:txBody>
                    <a:bodyPr/>
                    <a:lstStyle/>
                    <a:p>
                      <a:pPr algn="r"/>
                      <a:r>
                        <a:rPr lang="en-ZA" sz="1600" dirty="0" smtClean="0"/>
                        <a:t>100 671</a:t>
                      </a:r>
                      <a:endParaRPr lang="en-ZA" sz="1600" dirty="0"/>
                    </a:p>
                  </a:txBody>
                  <a:tcPr>
                    <a:solidFill>
                      <a:schemeClr val="bg2"/>
                    </a:solidFill>
                  </a:tcPr>
                </a:tc>
                <a:tc>
                  <a:txBody>
                    <a:bodyPr/>
                    <a:lstStyle/>
                    <a:p>
                      <a:pPr algn="r"/>
                      <a:r>
                        <a:rPr lang="en-ZA" sz="1600" dirty="0" smtClean="0"/>
                        <a:t>6 447</a:t>
                      </a:r>
                      <a:endParaRPr lang="en-ZA" sz="1600" dirty="0"/>
                    </a:p>
                  </a:txBody>
                  <a:tcPr>
                    <a:solidFill>
                      <a:schemeClr val="bg2"/>
                    </a:solidFill>
                  </a:tcPr>
                </a:tc>
                <a:tc>
                  <a:txBody>
                    <a:bodyPr/>
                    <a:lstStyle/>
                    <a:p>
                      <a:pPr algn="r"/>
                      <a:r>
                        <a:rPr lang="en-ZA" sz="1600" dirty="0" smtClean="0"/>
                        <a:t>94.0%</a:t>
                      </a:r>
                      <a:endParaRPr lang="en-ZA" sz="1600" dirty="0"/>
                    </a:p>
                  </a:txBody>
                  <a:tcPr>
                    <a:solidFill>
                      <a:schemeClr val="bg2"/>
                    </a:solidFill>
                  </a:tcPr>
                </a:tc>
                <a:extLst>
                  <a:ext uri="{0D108BD9-81ED-4DB2-BD59-A6C34878D82A}">
                    <a16:rowId xmlns="" xmlns:a16="http://schemas.microsoft.com/office/drawing/2014/main" val="10002"/>
                  </a:ext>
                </a:extLst>
              </a:tr>
              <a:tr h="374385">
                <a:tc>
                  <a:txBody>
                    <a:bodyPr/>
                    <a:lstStyle/>
                    <a:p>
                      <a:r>
                        <a:rPr lang="en-US" sz="1600" dirty="0" smtClean="0"/>
                        <a:t>Institutional</a:t>
                      </a:r>
                      <a:r>
                        <a:rPr lang="en-US" sz="1600" baseline="0" dirty="0" smtClean="0"/>
                        <a:t> Governance</a:t>
                      </a:r>
                      <a:endParaRPr lang="en-ZA" sz="1600" dirty="0"/>
                    </a:p>
                  </a:txBody>
                  <a:tcPr>
                    <a:solidFill>
                      <a:schemeClr val="bg2"/>
                    </a:solidFill>
                  </a:tcPr>
                </a:tc>
                <a:tc>
                  <a:txBody>
                    <a:bodyPr/>
                    <a:lstStyle/>
                    <a:p>
                      <a:pPr algn="r"/>
                      <a:r>
                        <a:rPr lang="en-ZA" sz="1600" dirty="0" smtClean="0"/>
                        <a:t>40 356</a:t>
                      </a:r>
                      <a:endParaRPr lang="en-ZA" sz="1600" dirty="0"/>
                    </a:p>
                  </a:txBody>
                  <a:tcPr>
                    <a:solidFill>
                      <a:schemeClr val="bg2"/>
                    </a:solidFill>
                  </a:tcPr>
                </a:tc>
                <a:tc>
                  <a:txBody>
                    <a:bodyPr/>
                    <a:lstStyle/>
                    <a:p>
                      <a:pPr algn="r"/>
                      <a:r>
                        <a:rPr lang="en-ZA" sz="1600" dirty="0" smtClean="0"/>
                        <a:t>37 012</a:t>
                      </a:r>
                      <a:endParaRPr lang="en-ZA" sz="1600" dirty="0"/>
                    </a:p>
                  </a:txBody>
                  <a:tcPr>
                    <a:solidFill>
                      <a:schemeClr val="bg2"/>
                    </a:solidFill>
                  </a:tcPr>
                </a:tc>
                <a:tc>
                  <a:txBody>
                    <a:bodyPr/>
                    <a:lstStyle/>
                    <a:p>
                      <a:pPr algn="r"/>
                      <a:r>
                        <a:rPr lang="en-ZA" sz="1600" dirty="0" smtClean="0"/>
                        <a:t>3 344</a:t>
                      </a:r>
                      <a:endParaRPr lang="en-ZA" sz="1600" dirty="0"/>
                    </a:p>
                  </a:txBody>
                  <a:tcPr>
                    <a:solidFill>
                      <a:schemeClr val="bg2"/>
                    </a:solidFill>
                  </a:tcPr>
                </a:tc>
                <a:tc>
                  <a:txBody>
                    <a:bodyPr/>
                    <a:lstStyle/>
                    <a:p>
                      <a:pPr algn="r"/>
                      <a:r>
                        <a:rPr lang="en-ZA" sz="1600" dirty="0" smtClean="0"/>
                        <a:t>91.7%</a:t>
                      </a:r>
                      <a:endParaRPr lang="en-ZA" sz="1600" dirty="0"/>
                    </a:p>
                  </a:txBody>
                  <a:tcPr>
                    <a:solidFill>
                      <a:schemeClr val="bg2"/>
                    </a:solidFill>
                  </a:tcPr>
                </a:tc>
                <a:extLst>
                  <a:ext uri="{0D108BD9-81ED-4DB2-BD59-A6C34878D82A}">
                    <a16:rowId xmlns="" xmlns:a16="http://schemas.microsoft.com/office/drawing/2014/main" val="10003"/>
                  </a:ext>
                </a:extLst>
              </a:tr>
              <a:tr h="646665">
                <a:tc>
                  <a:txBody>
                    <a:bodyPr/>
                    <a:lstStyle/>
                    <a:p>
                      <a:r>
                        <a:rPr lang="en-US" sz="1600" dirty="0" smtClean="0"/>
                        <a:t>Arts</a:t>
                      </a:r>
                      <a:r>
                        <a:rPr lang="en-US" sz="1600" baseline="0" dirty="0" smtClean="0"/>
                        <a:t> and Culture Promotion and Development</a:t>
                      </a:r>
                      <a:endParaRPr lang="en-ZA" sz="1600" dirty="0"/>
                    </a:p>
                  </a:txBody>
                  <a:tcPr>
                    <a:solidFill>
                      <a:schemeClr val="bg2"/>
                    </a:solidFill>
                  </a:tcPr>
                </a:tc>
                <a:tc>
                  <a:txBody>
                    <a:bodyPr/>
                    <a:lstStyle/>
                    <a:p>
                      <a:pPr algn="r"/>
                      <a:r>
                        <a:rPr lang="en-ZA" sz="1600" dirty="0" smtClean="0"/>
                        <a:t>51 801</a:t>
                      </a:r>
                      <a:endParaRPr lang="en-ZA" sz="1600" dirty="0"/>
                    </a:p>
                  </a:txBody>
                  <a:tcPr>
                    <a:solidFill>
                      <a:schemeClr val="bg2"/>
                    </a:solidFill>
                  </a:tcPr>
                </a:tc>
                <a:tc>
                  <a:txBody>
                    <a:bodyPr/>
                    <a:lstStyle/>
                    <a:p>
                      <a:pPr algn="r"/>
                      <a:r>
                        <a:rPr lang="en-ZA" sz="1600" dirty="0" smtClean="0"/>
                        <a:t>47 598</a:t>
                      </a:r>
                      <a:endParaRPr lang="en-ZA" sz="1600" dirty="0"/>
                    </a:p>
                  </a:txBody>
                  <a:tcPr>
                    <a:solidFill>
                      <a:schemeClr val="bg2"/>
                    </a:solidFill>
                  </a:tcPr>
                </a:tc>
                <a:tc>
                  <a:txBody>
                    <a:bodyPr/>
                    <a:lstStyle/>
                    <a:p>
                      <a:pPr algn="r"/>
                      <a:r>
                        <a:rPr lang="en-ZA" sz="1600" dirty="0" smtClean="0"/>
                        <a:t>4 203</a:t>
                      </a:r>
                      <a:endParaRPr lang="en-ZA" sz="1600" dirty="0"/>
                    </a:p>
                  </a:txBody>
                  <a:tcPr>
                    <a:solidFill>
                      <a:schemeClr val="bg2"/>
                    </a:solidFill>
                  </a:tcPr>
                </a:tc>
                <a:tc>
                  <a:txBody>
                    <a:bodyPr/>
                    <a:lstStyle/>
                    <a:p>
                      <a:pPr algn="r"/>
                      <a:r>
                        <a:rPr lang="en-ZA" sz="1600" dirty="0" smtClean="0"/>
                        <a:t>91.9%</a:t>
                      </a:r>
                      <a:endParaRPr lang="en-ZA" sz="1600" dirty="0"/>
                    </a:p>
                  </a:txBody>
                  <a:tcPr>
                    <a:solidFill>
                      <a:schemeClr val="bg2"/>
                    </a:solidFill>
                  </a:tcPr>
                </a:tc>
                <a:extLst>
                  <a:ext uri="{0D108BD9-81ED-4DB2-BD59-A6C34878D82A}">
                    <a16:rowId xmlns="" xmlns:a16="http://schemas.microsoft.com/office/drawing/2014/main" val="10004"/>
                  </a:ext>
                </a:extLst>
              </a:tr>
              <a:tr h="646665">
                <a:tc>
                  <a:txBody>
                    <a:bodyPr/>
                    <a:lstStyle/>
                    <a:p>
                      <a:r>
                        <a:rPr lang="en-US" sz="1600" dirty="0" smtClean="0"/>
                        <a:t>Heritage</a:t>
                      </a:r>
                      <a:r>
                        <a:rPr lang="en-US" sz="1600" baseline="0" dirty="0" smtClean="0"/>
                        <a:t> Promotion and Preservation</a:t>
                      </a:r>
                      <a:endParaRPr lang="en-ZA" sz="1600" dirty="0"/>
                    </a:p>
                  </a:txBody>
                  <a:tcPr>
                    <a:solidFill>
                      <a:schemeClr val="bg2"/>
                    </a:solidFill>
                  </a:tcPr>
                </a:tc>
                <a:tc>
                  <a:txBody>
                    <a:bodyPr/>
                    <a:lstStyle/>
                    <a:p>
                      <a:pPr algn="r"/>
                      <a:r>
                        <a:rPr lang="en-ZA" sz="1600" dirty="0" smtClean="0"/>
                        <a:t>54 255</a:t>
                      </a:r>
                      <a:endParaRPr lang="en-ZA" sz="1600" dirty="0"/>
                    </a:p>
                  </a:txBody>
                  <a:tcPr>
                    <a:solidFill>
                      <a:schemeClr val="bg2"/>
                    </a:solidFill>
                  </a:tcPr>
                </a:tc>
                <a:tc>
                  <a:txBody>
                    <a:bodyPr/>
                    <a:lstStyle/>
                    <a:p>
                      <a:pPr algn="r"/>
                      <a:r>
                        <a:rPr lang="en-ZA" sz="1600" dirty="0" smtClean="0"/>
                        <a:t>53 560</a:t>
                      </a:r>
                      <a:endParaRPr lang="en-ZA" sz="1600" dirty="0"/>
                    </a:p>
                  </a:txBody>
                  <a:tcPr>
                    <a:solidFill>
                      <a:schemeClr val="bg2"/>
                    </a:solidFill>
                  </a:tcPr>
                </a:tc>
                <a:tc>
                  <a:txBody>
                    <a:bodyPr/>
                    <a:lstStyle/>
                    <a:p>
                      <a:pPr algn="r"/>
                      <a:r>
                        <a:rPr lang="en-ZA" sz="1600" dirty="0" smtClean="0"/>
                        <a:t>695</a:t>
                      </a:r>
                      <a:endParaRPr lang="en-ZA" sz="1600" dirty="0"/>
                    </a:p>
                  </a:txBody>
                  <a:tcPr>
                    <a:solidFill>
                      <a:schemeClr val="bg2"/>
                    </a:solidFill>
                  </a:tcPr>
                </a:tc>
                <a:tc>
                  <a:txBody>
                    <a:bodyPr/>
                    <a:lstStyle/>
                    <a:p>
                      <a:pPr algn="r"/>
                      <a:r>
                        <a:rPr lang="en-ZA" sz="1600" dirty="0" smtClean="0"/>
                        <a:t>98.7%</a:t>
                      </a:r>
                      <a:endParaRPr lang="en-ZA" sz="1600" dirty="0"/>
                    </a:p>
                  </a:txBody>
                  <a:tcPr>
                    <a:solidFill>
                      <a:schemeClr val="bg2"/>
                    </a:solidFill>
                  </a:tcPr>
                </a:tc>
                <a:extLst>
                  <a:ext uri="{0D108BD9-81ED-4DB2-BD59-A6C34878D82A}">
                    <a16:rowId xmlns="" xmlns:a16="http://schemas.microsoft.com/office/drawing/2014/main" val="10005"/>
                  </a:ext>
                </a:extLst>
              </a:tr>
              <a:tr h="374385">
                <a:tc>
                  <a:txBody>
                    <a:bodyPr/>
                    <a:lstStyle/>
                    <a:p>
                      <a:r>
                        <a:rPr lang="en-US" sz="1600" b="1" dirty="0" smtClean="0"/>
                        <a:t>Total</a:t>
                      </a:r>
                      <a:endParaRPr lang="en-ZA" sz="1600" b="1" dirty="0"/>
                    </a:p>
                  </a:txBody>
                  <a:tcPr>
                    <a:solidFill>
                      <a:srgbClr val="B77727"/>
                    </a:solidFill>
                  </a:tcPr>
                </a:tc>
                <a:tc>
                  <a:txBody>
                    <a:bodyPr/>
                    <a:lstStyle/>
                    <a:p>
                      <a:pPr algn="r" rtl="0" fontAlgn="ctr"/>
                      <a:r>
                        <a:rPr lang="en-ZA" sz="1600" b="1" i="0" u="none" strike="noStrike" dirty="0" smtClean="0">
                          <a:solidFill>
                            <a:srgbClr val="000000"/>
                          </a:solidFill>
                          <a:effectLst/>
                          <a:latin typeface="+mn-lt"/>
                        </a:rPr>
                        <a:t>253 530</a:t>
                      </a:r>
                      <a:endParaRPr lang="en-ZA" sz="1600" b="1" i="0" u="none" strike="noStrike" dirty="0">
                        <a:solidFill>
                          <a:srgbClr val="000000"/>
                        </a:solidFill>
                        <a:effectLst/>
                        <a:latin typeface="+mn-lt"/>
                      </a:endParaRPr>
                    </a:p>
                  </a:txBody>
                  <a:tcPr marL="6806" marR="61254" marT="6806" marB="0" anchor="ctr">
                    <a:solidFill>
                      <a:srgbClr val="B77727"/>
                    </a:solidFill>
                  </a:tcPr>
                </a:tc>
                <a:tc>
                  <a:txBody>
                    <a:bodyPr/>
                    <a:lstStyle/>
                    <a:p>
                      <a:pPr algn="r" rtl="0" fontAlgn="ctr"/>
                      <a:r>
                        <a:rPr lang="en-ZA" sz="1600" b="1" i="0" u="none" strike="noStrike" dirty="0" smtClean="0">
                          <a:solidFill>
                            <a:srgbClr val="000000"/>
                          </a:solidFill>
                          <a:effectLst/>
                          <a:latin typeface="+mn-lt"/>
                        </a:rPr>
                        <a:t>238 841</a:t>
                      </a:r>
                      <a:endParaRPr lang="en-ZA" sz="1600" b="1" i="0" u="none" strike="noStrike" dirty="0">
                        <a:solidFill>
                          <a:srgbClr val="000000"/>
                        </a:solidFill>
                        <a:effectLst/>
                        <a:latin typeface="+mn-lt"/>
                      </a:endParaRPr>
                    </a:p>
                  </a:txBody>
                  <a:tcPr marL="6806" marR="61254" marT="6806" marB="0" anchor="ctr">
                    <a:solidFill>
                      <a:srgbClr val="B77727"/>
                    </a:solidFill>
                  </a:tcPr>
                </a:tc>
                <a:tc>
                  <a:txBody>
                    <a:bodyPr/>
                    <a:lstStyle/>
                    <a:p>
                      <a:pPr algn="r" rtl="0" fontAlgn="ctr"/>
                      <a:r>
                        <a:rPr lang="en-ZA" sz="1600" b="1" i="0" u="none" strike="noStrike" dirty="0" smtClean="0">
                          <a:solidFill>
                            <a:srgbClr val="000000"/>
                          </a:solidFill>
                          <a:effectLst/>
                          <a:latin typeface="+mn-lt"/>
                        </a:rPr>
                        <a:t>14 689</a:t>
                      </a:r>
                      <a:endParaRPr lang="en-ZA" sz="1600" b="1" i="0" u="none" strike="noStrike" dirty="0">
                        <a:solidFill>
                          <a:srgbClr val="000000"/>
                        </a:solidFill>
                        <a:effectLst/>
                        <a:latin typeface="+mn-lt"/>
                      </a:endParaRPr>
                    </a:p>
                  </a:txBody>
                  <a:tcPr marL="6806" marR="61254" marT="6806" marB="0" anchor="ctr">
                    <a:solidFill>
                      <a:srgbClr val="B77727"/>
                    </a:solidFill>
                  </a:tcPr>
                </a:tc>
                <a:tc>
                  <a:txBody>
                    <a:bodyPr/>
                    <a:lstStyle/>
                    <a:p>
                      <a:pPr algn="r" rtl="0" fontAlgn="ctr"/>
                      <a:r>
                        <a:rPr lang="en-ZA" sz="1600" b="1" i="0" u="none" strike="noStrike" dirty="0" smtClean="0">
                          <a:solidFill>
                            <a:srgbClr val="000000"/>
                          </a:solidFill>
                          <a:effectLst/>
                          <a:latin typeface="+mn-lt"/>
                        </a:rPr>
                        <a:t>94.2%</a:t>
                      </a:r>
                      <a:endParaRPr lang="en-ZA" sz="1600" b="1" i="0" u="none" strike="noStrike" dirty="0">
                        <a:solidFill>
                          <a:srgbClr val="000000"/>
                        </a:solidFill>
                        <a:effectLst/>
                        <a:latin typeface="+mn-lt"/>
                      </a:endParaRPr>
                    </a:p>
                  </a:txBody>
                  <a:tcPr marL="6806" marR="6806" marT="6806" marB="0" anchor="ctr">
                    <a:solidFill>
                      <a:srgbClr val="B77727"/>
                    </a:solidFill>
                  </a:tcPr>
                </a:tc>
                <a:extLst>
                  <a:ext uri="{0D108BD9-81ED-4DB2-BD59-A6C34878D82A}">
                    <a16:rowId xmlns="" xmlns:a16="http://schemas.microsoft.com/office/drawing/2014/main" val="10006"/>
                  </a:ext>
                </a:extLst>
              </a:tr>
            </a:tbl>
          </a:graphicData>
        </a:graphic>
      </p:graphicFrame>
      <p:sp>
        <p:nvSpPr>
          <p:cNvPr id="6" name="Slide Number Placeholder 3"/>
          <p:cNvSpPr txBox="1">
            <a:spLocks/>
          </p:cNvSpPr>
          <p:nvPr/>
        </p:nvSpPr>
        <p:spPr>
          <a:xfrm>
            <a:off x="8100392" y="6453336"/>
            <a:ext cx="609600" cy="2880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latin typeface="Verdana" panose="020B0604030504040204" pitchFamily="34" charset="0"/>
                <a:ea typeface="Verdana" panose="020B0604030504040204" pitchFamily="34" charset="0"/>
              </a:rPr>
              <a:t>40.</a:t>
            </a:r>
            <a:endParaRPr lang="en-ZA" sz="1200" b="1" dirty="0" smtClean="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xmlns="" val="10221319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xmlns="" val="1595978645"/>
              </p:ext>
            </p:extLst>
          </p:nvPr>
        </p:nvGraphicFramePr>
        <p:xfrm>
          <a:off x="171479" y="1124744"/>
          <a:ext cx="8784976" cy="5256584"/>
        </p:xfrm>
        <a:graphic>
          <a:graphicData uri="http://schemas.openxmlformats.org/drawingml/2006/table">
            <a:tbl>
              <a:tblPr firstRow="1" bandRow="1">
                <a:tableStyleId>{5C22544A-7EE6-4342-B048-85BDC9FD1C3A}</a:tableStyleId>
              </a:tblPr>
              <a:tblGrid>
                <a:gridCol w="8784976">
                  <a:extLst>
                    <a:ext uri="{9D8B030D-6E8A-4147-A177-3AD203B41FA5}">
                      <a16:colId xmlns="" xmlns:a16="http://schemas.microsoft.com/office/drawing/2014/main" val="20000"/>
                    </a:ext>
                  </a:extLst>
                </a:gridCol>
              </a:tblGrid>
              <a:tr h="5256584">
                <a:tc>
                  <a:txBody>
                    <a:bodyPr/>
                    <a:lstStyle/>
                    <a:p>
                      <a:pPr marL="342900" indent="-342900" algn="just">
                        <a:lnSpc>
                          <a:spcPct val="100000"/>
                        </a:lnSpc>
                        <a:buFont typeface="Arial" pitchFamily="34" charset="0"/>
                        <a:buChar char="•"/>
                      </a:pPr>
                      <a:r>
                        <a:rPr lang="en-US" sz="1700" b="0" baseline="0" dirty="0" smtClean="0">
                          <a:solidFill>
                            <a:schemeClr val="tx1"/>
                          </a:solidFill>
                          <a:latin typeface="+mn-lt"/>
                        </a:rPr>
                        <a:t>The variance of R3.6 million was mainly due to the </a:t>
                      </a:r>
                      <a:r>
                        <a:rPr lang="en-US" sz="1700" b="1" baseline="0" dirty="0" smtClean="0">
                          <a:solidFill>
                            <a:schemeClr val="tx1"/>
                          </a:solidFill>
                          <a:latin typeface="+mn-lt"/>
                        </a:rPr>
                        <a:t>(i)</a:t>
                      </a:r>
                      <a:r>
                        <a:rPr lang="en-US" sz="1700" b="0" baseline="0" dirty="0" smtClean="0">
                          <a:solidFill>
                            <a:schemeClr val="tx1"/>
                          </a:solidFill>
                          <a:latin typeface="+mn-lt"/>
                        </a:rPr>
                        <a:t> Resignation of one community library consultant, including travel and subsistence costs.</a:t>
                      </a:r>
                    </a:p>
                    <a:p>
                      <a:pPr marL="0" indent="0">
                        <a:lnSpc>
                          <a:spcPct val="100000"/>
                        </a:lnSpc>
                        <a:buFont typeface="Arial" pitchFamily="34" charset="0"/>
                        <a:buNone/>
                      </a:pPr>
                      <a:endParaRPr lang="en-US" sz="2400" b="0" dirty="0" smtClean="0">
                        <a:solidFill>
                          <a:schemeClr val="tx1"/>
                        </a:solidFill>
                        <a:latin typeface="+mn-lt"/>
                      </a:endParaRPr>
                    </a:p>
                    <a:p>
                      <a:pPr marL="0" indent="0">
                        <a:lnSpc>
                          <a:spcPct val="100000"/>
                        </a:lnSpc>
                        <a:buFont typeface="Arial" pitchFamily="34" charset="0"/>
                        <a:buNone/>
                      </a:pPr>
                      <a:endParaRPr lang="en-US" sz="2400" b="0" dirty="0" smtClean="0">
                        <a:solidFill>
                          <a:schemeClr val="tx1"/>
                        </a:solidFill>
                        <a:latin typeface="+mn-lt"/>
                      </a:endParaRPr>
                    </a:p>
                    <a:p>
                      <a:pPr marL="0" indent="0">
                        <a:lnSpc>
                          <a:spcPct val="100000"/>
                        </a:lnSpc>
                        <a:buFont typeface="Arial" pitchFamily="34" charset="0"/>
                        <a:buNone/>
                      </a:pPr>
                      <a:endParaRPr lang="en-US" sz="2400" b="0" dirty="0" smtClean="0">
                        <a:solidFill>
                          <a:schemeClr val="tx1"/>
                        </a:solidFill>
                        <a:latin typeface="+mn-lt"/>
                      </a:endParaRPr>
                    </a:p>
                    <a:p>
                      <a:pPr marL="0" indent="0">
                        <a:lnSpc>
                          <a:spcPct val="100000"/>
                        </a:lnSpc>
                        <a:buFont typeface="Arial" pitchFamily="34" charset="0"/>
                        <a:buNone/>
                      </a:pPr>
                      <a:endParaRPr lang="en-ZA" sz="2400" b="0" dirty="0">
                        <a:solidFill>
                          <a:schemeClr val="tx1"/>
                        </a:solidFill>
                        <a:latin typeface="+mn-lt"/>
                      </a:endParaRPr>
                    </a:p>
                  </a:txBody>
                  <a:tcPr marL="91446" marR="91446" marT="45714" marB="45714">
                    <a:solidFill>
                      <a:schemeClr val="bg1"/>
                    </a:solidFill>
                  </a:tcPr>
                </a:tc>
                <a:extLst>
                  <a:ext uri="{0D108BD9-81ED-4DB2-BD59-A6C34878D82A}">
                    <a16:rowId xmlns="" xmlns:a16="http://schemas.microsoft.com/office/drawing/2014/main" val="10000"/>
                  </a:ext>
                </a:extLst>
              </a:tr>
            </a:tbl>
          </a:graphicData>
        </a:graphic>
      </p:graphicFrame>
      <p:sp>
        <p:nvSpPr>
          <p:cNvPr id="5" name="Title 1"/>
          <p:cNvSpPr txBox="1">
            <a:spLocks/>
          </p:cNvSpPr>
          <p:nvPr/>
        </p:nvSpPr>
        <p:spPr>
          <a:xfrm>
            <a:off x="27463" y="0"/>
            <a:ext cx="8928992" cy="764704"/>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1" kern="1200">
                <a:solidFill>
                  <a:srgbClr val="800000"/>
                </a:solidFill>
                <a:latin typeface="Arial"/>
                <a:ea typeface="+mj-ea"/>
                <a:cs typeface="Arial"/>
              </a:defRPr>
            </a:lvl1pPr>
          </a:lstStyle>
          <a:p>
            <a:pPr algn="ctr"/>
            <a:r>
              <a:rPr lang="en-US" sz="2000" dirty="0" smtClean="0">
                <a:solidFill>
                  <a:srgbClr val="B77727"/>
                </a:solidFill>
                <a:latin typeface="+mj-lt"/>
                <a:cs typeface="Arial" pitchFamily="34" charset="0"/>
              </a:rPr>
              <a:t>Expenditure Variance Per Economic Classification </a:t>
            </a:r>
            <a:endParaRPr lang="en-US" sz="2000" dirty="0">
              <a:solidFill>
                <a:srgbClr val="B77727"/>
              </a:solidFill>
              <a:latin typeface="+mj-lt"/>
              <a:cs typeface="Arial" pitchFamily="34" charset="0"/>
            </a:endParaRPr>
          </a:p>
          <a:p>
            <a:pPr algn="ctr"/>
            <a:r>
              <a:rPr lang="en-US" sz="2000" dirty="0" smtClean="0">
                <a:solidFill>
                  <a:srgbClr val="B77727"/>
                </a:solidFill>
                <a:latin typeface="+mj-lt"/>
                <a:cs typeface="Arial" pitchFamily="34" charset="0"/>
              </a:rPr>
              <a:t>(Goods and Services)</a:t>
            </a:r>
            <a:endParaRPr lang="en-ZA" sz="2000" dirty="0">
              <a:solidFill>
                <a:srgbClr val="B77727"/>
              </a:solidFill>
              <a:latin typeface="+mj-lt"/>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1473907658"/>
              </p:ext>
            </p:extLst>
          </p:nvPr>
        </p:nvGraphicFramePr>
        <p:xfrm>
          <a:off x="207482" y="2060848"/>
          <a:ext cx="8568953" cy="4176461"/>
        </p:xfrm>
        <a:graphic>
          <a:graphicData uri="http://schemas.openxmlformats.org/drawingml/2006/table">
            <a:tbl>
              <a:tblPr firstRow="1" bandRow="1">
                <a:tableStyleId>{5C22544A-7EE6-4342-B048-85BDC9FD1C3A}</a:tableStyleId>
              </a:tblPr>
              <a:tblGrid>
                <a:gridCol w="3384375">
                  <a:extLst>
                    <a:ext uri="{9D8B030D-6E8A-4147-A177-3AD203B41FA5}">
                      <a16:colId xmlns="" xmlns:a16="http://schemas.microsoft.com/office/drawing/2014/main" val="20000"/>
                    </a:ext>
                  </a:extLst>
                </a:gridCol>
                <a:gridCol w="1408429">
                  <a:extLst>
                    <a:ext uri="{9D8B030D-6E8A-4147-A177-3AD203B41FA5}">
                      <a16:colId xmlns="" xmlns:a16="http://schemas.microsoft.com/office/drawing/2014/main" val="20001"/>
                    </a:ext>
                  </a:extLst>
                </a:gridCol>
                <a:gridCol w="1234510">
                  <a:extLst>
                    <a:ext uri="{9D8B030D-6E8A-4147-A177-3AD203B41FA5}">
                      <a16:colId xmlns="" xmlns:a16="http://schemas.microsoft.com/office/drawing/2014/main" val="20002"/>
                    </a:ext>
                  </a:extLst>
                </a:gridCol>
                <a:gridCol w="1016656">
                  <a:extLst>
                    <a:ext uri="{9D8B030D-6E8A-4147-A177-3AD203B41FA5}">
                      <a16:colId xmlns="" xmlns:a16="http://schemas.microsoft.com/office/drawing/2014/main" val="20003"/>
                    </a:ext>
                  </a:extLst>
                </a:gridCol>
                <a:gridCol w="1524983">
                  <a:extLst>
                    <a:ext uri="{9D8B030D-6E8A-4147-A177-3AD203B41FA5}">
                      <a16:colId xmlns="" xmlns:a16="http://schemas.microsoft.com/office/drawing/2014/main" val="20004"/>
                    </a:ext>
                  </a:extLst>
                </a:gridCol>
              </a:tblGrid>
              <a:tr h="1177482">
                <a:tc>
                  <a:txBody>
                    <a:bodyPr/>
                    <a:lstStyle/>
                    <a:p>
                      <a:pPr algn="l"/>
                      <a:endParaRPr lang="en-US" sz="1600" dirty="0" smtClean="0">
                        <a:latin typeface="Calibri" pitchFamily="34" charset="0"/>
                      </a:endParaRPr>
                    </a:p>
                    <a:p>
                      <a:pPr algn="l"/>
                      <a:endParaRPr lang="en-US" sz="1600" dirty="0" smtClean="0">
                        <a:latin typeface="Calibri" pitchFamily="34" charset="0"/>
                      </a:endParaRPr>
                    </a:p>
                    <a:p>
                      <a:pPr algn="l"/>
                      <a:endParaRPr lang="en-ZA" sz="1600" dirty="0">
                        <a:latin typeface="Calibri" pitchFamily="34" charset="0"/>
                      </a:endParaRPr>
                    </a:p>
                  </a:txBody>
                  <a:tcPr>
                    <a:solidFill>
                      <a:srgbClr val="B77727"/>
                    </a:solidFill>
                  </a:tcPr>
                </a:tc>
                <a:tc>
                  <a:txBody>
                    <a:bodyPr/>
                    <a:lstStyle/>
                    <a:p>
                      <a:pPr algn="ctr"/>
                      <a:r>
                        <a:rPr lang="en-US" sz="1600" dirty="0" smtClean="0">
                          <a:latin typeface="Calibri" pitchFamily="34" charset="0"/>
                        </a:rPr>
                        <a:t>Final Appropriation</a:t>
                      </a:r>
                    </a:p>
                  </a:txBody>
                  <a:tcPr>
                    <a:solidFill>
                      <a:srgbClr val="B77727"/>
                    </a:solidFill>
                  </a:tcPr>
                </a:tc>
                <a:tc>
                  <a:txBody>
                    <a:bodyPr/>
                    <a:lstStyle/>
                    <a:p>
                      <a:pPr algn="ctr"/>
                      <a:r>
                        <a:rPr lang="en-US" sz="1600" dirty="0" smtClean="0">
                          <a:latin typeface="Calibri" pitchFamily="34" charset="0"/>
                        </a:rPr>
                        <a:t>Actual Expenditure</a:t>
                      </a:r>
                      <a:endParaRPr lang="en-ZA" sz="1600" dirty="0">
                        <a:latin typeface="Calibri" pitchFamily="34" charset="0"/>
                      </a:endParaRPr>
                    </a:p>
                  </a:txBody>
                  <a:tcPr>
                    <a:solidFill>
                      <a:srgbClr val="B77727"/>
                    </a:solidFill>
                  </a:tcPr>
                </a:tc>
                <a:tc>
                  <a:txBody>
                    <a:bodyPr/>
                    <a:lstStyle/>
                    <a:p>
                      <a:pPr algn="ctr"/>
                      <a:r>
                        <a:rPr lang="en-US" sz="1600" dirty="0" smtClean="0">
                          <a:latin typeface="Calibri" pitchFamily="34" charset="0"/>
                        </a:rPr>
                        <a:t>Variance</a:t>
                      </a:r>
                      <a:endParaRPr lang="en-ZA" sz="1600" dirty="0">
                        <a:latin typeface="Calibri" pitchFamily="34" charset="0"/>
                      </a:endParaRPr>
                    </a:p>
                  </a:txBody>
                  <a:tcPr>
                    <a:solidFill>
                      <a:srgbClr val="B77727"/>
                    </a:solidFill>
                  </a:tcPr>
                </a:tc>
                <a:tc>
                  <a:txBody>
                    <a:bodyPr/>
                    <a:lstStyle/>
                    <a:p>
                      <a:pPr algn="ctr"/>
                      <a:r>
                        <a:rPr lang="en-US" sz="1600" dirty="0" smtClean="0">
                          <a:latin typeface="Calibri" pitchFamily="34" charset="0"/>
                        </a:rPr>
                        <a:t>Expenditure as a % of final appropriation</a:t>
                      </a:r>
                      <a:endParaRPr lang="en-ZA" sz="1600" dirty="0">
                        <a:latin typeface="Calibri" pitchFamily="34" charset="0"/>
                      </a:endParaRPr>
                    </a:p>
                  </a:txBody>
                  <a:tcPr>
                    <a:solidFill>
                      <a:srgbClr val="B77727"/>
                    </a:solidFill>
                  </a:tcPr>
                </a:tc>
                <a:extLst>
                  <a:ext uri="{0D108BD9-81ED-4DB2-BD59-A6C34878D82A}">
                    <a16:rowId xmlns="" xmlns:a16="http://schemas.microsoft.com/office/drawing/2014/main" val="10000"/>
                  </a:ext>
                </a:extLst>
              </a:tr>
              <a:tr h="479714">
                <a:tc>
                  <a:txBody>
                    <a:bodyPr/>
                    <a:lstStyle/>
                    <a:p>
                      <a:endParaRPr lang="en-ZA" sz="1600" dirty="0"/>
                    </a:p>
                  </a:txBody>
                  <a:tcPr>
                    <a:solidFill>
                      <a:schemeClr val="bg2"/>
                    </a:solidFill>
                  </a:tcPr>
                </a:tc>
                <a:tc>
                  <a:txBody>
                    <a:bodyPr/>
                    <a:lstStyle/>
                    <a:p>
                      <a:pPr algn="r"/>
                      <a:r>
                        <a:rPr lang="en-US" sz="1600" b="1" dirty="0" smtClean="0"/>
                        <a:t>R’000</a:t>
                      </a:r>
                      <a:endParaRPr lang="en-ZA" sz="1600" b="1" dirty="0"/>
                    </a:p>
                  </a:txBody>
                  <a:tcPr>
                    <a:solidFill>
                      <a:schemeClr val="bg2"/>
                    </a:solidFill>
                  </a:tcPr>
                </a:tc>
                <a:tc>
                  <a:txBody>
                    <a:bodyPr/>
                    <a:lstStyle/>
                    <a:p>
                      <a:pPr algn="r"/>
                      <a:r>
                        <a:rPr lang="en-US" sz="1600" b="1" dirty="0" smtClean="0"/>
                        <a:t>R’000</a:t>
                      </a:r>
                      <a:endParaRPr lang="en-ZA" sz="1600" b="1" dirty="0"/>
                    </a:p>
                  </a:txBody>
                  <a:tcPr>
                    <a:solidFill>
                      <a:schemeClr val="bg2"/>
                    </a:solidFill>
                  </a:tcPr>
                </a:tc>
                <a:tc>
                  <a:txBody>
                    <a:bodyPr/>
                    <a:lstStyle/>
                    <a:p>
                      <a:pPr algn="r"/>
                      <a:r>
                        <a:rPr lang="en-US" sz="1600" b="1" dirty="0" smtClean="0"/>
                        <a:t>R’000</a:t>
                      </a:r>
                      <a:endParaRPr lang="en-ZA" sz="1600" b="1" dirty="0"/>
                    </a:p>
                  </a:txBody>
                  <a:tcPr>
                    <a:solidFill>
                      <a:schemeClr val="bg2"/>
                    </a:solidFill>
                  </a:tcPr>
                </a:tc>
                <a:tc>
                  <a:txBody>
                    <a:bodyPr/>
                    <a:lstStyle/>
                    <a:p>
                      <a:pPr algn="ctr"/>
                      <a:endParaRPr lang="en-ZA" sz="1600" dirty="0"/>
                    </a:p>
                  </a:txBody>
                  <a:tcPr>
                    <a:solidFill>
                      <a:schemeClr val="bg2"/>
                    </a:solidFill>
                  </a:tcPr>
                </a:tc>
                <a:extLst>
                  <a:ext uri="{0D108BD9-81ED-4DB2-BD59-A6C34878D82A}">
                    <a16:rowId xmlns="" xmlns:a16="http://schemas.microsoft.com/office/drawing/2014/main" val="10001"/>
                  </a:ext>
                </a:extLst>
              </a:tr>
              <a:tr h="479714">
                <a:tc>
                  <a:txBody>
                    <a:bodyPr/>
                    <a:lstStyle/>
                    <a:p>
                      <a:r>
                        <a:rPr lang="en-US" sz="1600" dirty="0" smtClean="0"/>
                        <a:t>Administration</a:t>
                      </a:r>
                      <a:endParaRPr lang="en-ZA" sz="1600" dirty="0"/>
                    </a:p>
                  </a:txBody>
                  <a:tcPr>
                    <a:solidFill>
                      <a:schemeClr val="bg2"/>
                    </a:solidFill>
                  </a:tcPr>
                </a:tc>
                <a:tc>
                  <a:txBody>
                    <a:bodyPr/>
                    <a:lstStyle/>
                    <a:p>
                      <a:pPr algn="r"/>
                      <a:r>
                        <a:rPr lang="en-ZA" sz="1600" dirty="0" smtClean="0"/>
                        <a:t>187 725</a:t>
                      </a:r>
                      <a:endParaRPr lang="en-ZA" sz="1600" dirty="0"/>
                    </a:p>
                  </a:txBody>
                  <a:tcPr>
                    <a:solidFill>
                      <a:schemeClr val="bg2"/>
                    </a:solidFill>
                  </a:tcPr>
                </a:tc>
                <a:tc>
                  <a:txBody>
                    <a:bodyPr/>
                    <a:lstStyle/>
                    <a:p>
                      <a:pPr algn="r"/>
                      <a:r>
                        <a:rPr lang="en-ZA" sz="1600" dirty="0" smtClean="0"/>
                        <a:t>187 725</a:t>
                      </a:r>
                      <a:endParaRPr lang="en-ZA" sz="1600" dirty="0"/>
                    </a:p>
                  </a:txBody>
                  <a:tcPr>
                    <a:solidFill>
                      <a:schemeClr val="bg2"/>
                    </a:solidFill>
                  </a:tcPr>
                </a:tc>
                <a:tc>
                  <a:txBody>
                    <a:bodyPr/>
                    <a:lstStyle/>
                    <a:p>
                      <a:pPr algn="r"/>
                      <a:r>
                        <a:rPr lang="en-ZA" sz="1600" dirty="0" smtClean="0"/>
                        <a:t>-</a:t>
                      </a:r>
                      <a:endParaRPr lang="en-ZA" sz="1600" dirty="0"/>
                    </a:p>
                  </a:txBody>
                  <a:tcPr>
                    <a:solidFill>
                      <a:schemeClr val="bg2"/>
                    </a:solidFill>
                  </a:tcPr>
                </a:tc>
                <a:tc>
                  <a:txBody>
                    <a:bodyPr/>
                    <a:lstStyle/>
                    <a:p>
                      <a:pPr algn="r"/>
                      <a:r>
                        <a:rPr lang="en-ZA" sz="1600" dirty="0" smtClean="0"/>
                        <a:t>100%</a:t>
                      </a:r>
                      <a:endParaRPr lang="en-ZA" sz="1600" dirty="0"/>
                    </a:p>
                  </a:txBody>
                  <a:tcPr>
                    <a:solidFill>
                      <a:schemeClr val="bg2"/>
                    </a:solidFill>
                  </a:tcPr>
                </a:tc>
                <a:extLst>
                  <a:ext uri="{0D108BD9-81ED-4DB2-BD59-A6C34878D82A}">
                    <a16:rowId xmlns="" xmlns:a16="http://schemas.microsoft.com/office/drawing/2014/main" val="10002"/>
                  </a:ext>
                </a:extLst>
              </a:tr>
              <a:tr h="479714">
                <a:tc>
                  <a:txBody>
                    <a:bodyPr/>
                    <a:lstStyle/>
                    <a:p>
                      <a:r>
                        <a:rPr lang="en-US" sz="1600" dirty="0" smtClean="0"/>
                        <a:t>Institutional</a:t>
                      </a:r>
                      <a:r>
                        <a:rPr lang="en-US" sz="1600" baseline="0" dirty="0" smtClean="0"/>
                        <a:t> Governance</a:t>
                      </a:r>
                      <a:endParaRPr lang="en-ZA" sz="1600" dirty="0"/>
                    </a:p>
                  </a:txBody>
                  <a:tcPr>
                    <a:solidFill>
                      <a:schemeClr val="bg2"/>
                    </a:solidFill>
                  </a:tcPr>
                </a:tc>
                <a:tc>
                  <a:txBody>
                    <a:bodyPr/>
                    <a:lstStyle/>
                    <a:p>
                      <a:pPr algn="r"/>
                      <a:r>
                        <a:rPr lang="en-ZA" sz="1600" dirty="0" smtClean="0"/>
                        <a:t>79 327</a:t>
                      </a:r>
                      <a:endParaRPr lang="en-ZA" sz="1600" dirty="0"/>
                    </a:p>
                  </a:txBody>
                  <a:tcPr>
                    <a:solidFill>
                      <a:schemeClr val="bg2"/>
                    </a:solidFill>
                  </a:tcPr>
                </a:tc>
                <a:tc>
                  <a:txBody>
                    <a:bodyPr/>
                    <a:lstStyle/>
                    <a:p>
                      <a:pPr algn="r"/>
                      <a:r>
                        <a:rPr lang="en-ZA" sz="1600" dirty="0" smtClean="0"/>
                        <a:t>79 327</a:t>
                      </a:r>
                      <a:endParaRPr lang="en-ZA" sz="1600" dirty="0"/>
                    </a:p>
                  </a:txBody>
                  <a:tcPr>
                    <a:solidFill>
                      <a:schemeClr val="bg2"/>
                    </a:solidFill>
                  </a:tcPr>
                </a:tc>
                <a:tc>
                  <a:txBody>
                    <a:bodyPr/>
                    <a:lstStyle/>
                    <a:p>
                      <a:pPr algn="r"/>
                      <a:r>
                        <a:rPr lang="en-ZA" sz="1600" dirty="0" smtClean="0"/>
                        <a:t>-</a:t>
                      </a:r>
                      <a:endParaRPr lang="en-ZA" sz="1600" dirty="0"/>
                    </a:p>
                  </a:txBody>
                  <a:tcPr>
                    <a:solidFill>
                      <a:schemeClr val="bg2"/>
                    </a:solidFill>
                  </a:tcPr>
                </a:tc>
                <a:tc>
                  <a:txBody>
                    <a:bodyPr/>
                    <a:lstStyle/>
                    <a:p>
                      <a:pPr algn="r"/>
                      <a:r>
                        <a:rPr lang="en-ZA" sz="1600" dirty="0" smtClean="0"/>
                        <a:t>100.0%</a:t>
                      </a:r>
                      <a:endParaRPr lang="en-ZA" sz="1600" dirty="0"/>
                    </a:p>
                  </a:txBody>
                  <a:tcPr>
                    <a:solidFill>
                      <a:schemeClr val="bg2"/>
                    </a:solidFill>
                  </a:tcPr>
                </a:tc>
                <a:extLst>
                  <a:ext uri="{0D108BD9-81ED-4DB2-BD59-A6C34878D82A}">
                    <a16:rowId xmlns="" xmlns:a16="http://schemas.microsoft.com/office/drawing/2014/main" val="10003"/>
                  </a:ext>
                </a:extLst>
              </a:tr>
              <a:tr h="600409">
                <a:tc>
                  <a:txBody>
                    <a:bodyPr/>
                    <a:lstStyle/>
                    <a:p>
                      <a:r>
                        <a:rPr lang="en-US" sz="1600" dirty="0" smtClean="0"/>
                        <a:t>Arts</a:t>
                      </a:r>
                      <a:r>
                        <a:rPr lang="en-US" sz="1600" baseline="0" dirty="0" smtClean="0"/>
                        <a:t> &amp; Culture Promotion &amp; Development</a:t>
                      </a:r>
                      <a:endParaRPr lang="en-ZA" sz="1600" dirty="0"/>
                    </a:p>
                  </a:txBody>
                  <a:tcPr>
                    <a:solidFill>
                      <a:schemeClr val="bg2"/>
                    </a:solidFill>
                  </a:tcPr>
                </a:tc>
                <a:tc>
                  <a:txBody>
                    <a:bodyPr/>
                    <a:lstStyle/>
                    <a:p>
                      <a:pPr algn="r"/>
                      <a:r>
                        <a:rPr lang="en-ZA" sz="1600" dirty="0" smtClean="0"/>
                        <a:t>66 985</a:t>
                      </a:r>
                      <a:endParaRPr lang="en-ZA" sz="1600" dirty="0"/>
                    </a:p>
                  </a:txBody>
                  <a:tcPr>
                    <a:solidFill>
                      <a:schemeClr val="bg2"/>
                    </a:solidFill>
                  </a:tcPr>
                </a:tc>
                <a:tc>
                  <a:txBody>
                    <a:bodyPr/>
                    <a:lstStyle/>
                    <a:p>
                      <a:pPr algn="r"/>
                      <a:r>
                        <a:rPr lang="en-ZA" sz="1600" dirty="0" smtClean="0"/>
                        <a:t>66 985</a:t>
                      </a:r>
                      <a:endParaRPr lang="en-ZA" sz="1600" dirty="0"/>
                    </a:p>
                  </a:txBody>
                  <a:tcPr>
                    <a:solidFill>
                      <a:schemeClr val="bg2"/>
                    </a:solidFill>
                  </a:tcPr>
                </a:tc>
                <a:tc>
                  <a:txBody>
                    <a:bodyPr/>
                    <a:lstStyle/>
                    <a:p>
                      <a:pPr algn="r"/>
                      <a:r>
                        <a:rPr lang="en-ZA" sz="1600" dirty="0" smtClean="0"/>
                        <a:t>-</a:t>
                      </a:r>
                      <a:endParaRPr lang="en-ZA" sz="1600" dirty="0"/>
                    </a:p>
                  </a:txBody>
                  <a:tcPr>
                    <a:solidFill>
                      <a:schemeClr val="bg2"/>
                    </a:solidFill>
                  </a:tcPr>
                </a:tc>
                <a:tc>
                  <a:txBody>
                    <a:bodyPr/>
                    <a:lstStyle/>
                    <a:p>
                      <a:pPr algn="r"/>
                      <a:r>
                        <a:rPr lang="en-ZA" sz="1600" dirty="0" smtClean="0"/>
                        <a:t>100.0%</a:t>
                      </a:r>
                      <a:endParaRPr lang="en-ZA" sz="1600" dirty="0"/>
                    </a:p>
                  </a:txBody>
                  <a:tcPr>
                    <a:solidFill>
                      <a:schemeClr val="bg2"/>
                    </a:solidFill>
                  </a:tcPr>
                </a:tc>
                <a:extLst>
                  <a:ext uri="{0D108BD9-81ED-4DB2-BD59-A6C34878D82A}">
                    <a16:rowId xmlns="" xmlns:a16="http://schemas.microsoft.com/office/drawing/2014/main" val="10004"/>
                  </a:ext>
                </a:extLst>
              </a:tr>
              <a:tr h="479714">
                <a:tc>
                  <a:txBody>
                    <a:bodyPr/>
                    <a:lstStyle/>
                    <a:p>
                      <a:r>
                        <a:rPr lang="en-US" sz="1600" dirty="0" smtClean="0"/>
                        <a:t>Heritage</a:t>
                      </a:r>
                      <a:r>
                        <a:rPr lang="en-US" sz="1600" baseline="0" dirty="0" smtClean="0"/>
                        <a:t> Promotion &amp;Preservation</a:t>
                      </a:r>
                      <a:endParaRPr lang="en-ZA" sz="1600" dirty="0"/>
                    </a:p>
                  </a:txBody>
                  <a:tcPr>
                    <a:solidFill>
                      <a:schemeClr val="bg2"/>
                    </a:solidFill>
                  </a:tcPr>
                </a:tc>
                <a:tc>
                  <a:txBody>
                    <a:bodyPr/>
                    <a:lstStyle/>
                    <a:p>
                      <a:pPr algn="r"/>
                      <a:r>
                        <a:rPr lang="en-ZA" sz="1600" dirty="0" smtClean="0"/>
                        <a:t>45 427</a:t>
                      </a:r>
                      <a:endParaRPr lang="en-ZA" sz="1600" dirty="0"/>
                    </a:p>
                  </a:txBody>
                  <a:tcPr>
                    <a:solidFill>
                      <a:schemeClr val="bg2"/>
                    </a:solidFill>
                  </a:tcPr>
                </a:tc>
                <a:tc>
                  <a:txBody>
                    <a:bodyPr/>
                    <a:lstStyle/>
                    <a:p>
                      <a:pPr algn="r"/>
                      <a:r>
                        <a:rPr lang="en-ZA" sz="1600" dirty="0" smtClean="0"/>
                        <a:t>41 870</a:t>
                      </a:r>
                      <a:endParaRPr lang="en-ZA" sz="1600" dirty="0"/>
                    </a:p>
                  </a:txBody>
                  <a:tcPr>
                    <a:solidFill>
                      <a:schemeClr val="bg2"/>
                    </a:solidFill>
                  </a:tcPr>
                </a:tc>
                <a:tc>
                  <a:txBody>
                    <a:bodyPr/>
                    <a:lstStyle/>
                    <a:p>
                      <a:pPr algn="r"/>
                      <a:r>
                        <a:rPr lang="en-ZA" sz="1600" dirty="0" smtClean="0"/>
                        <a:t>3557</a:t>
                      </a:r>
                      <a:endParaRPr lang="en-ZA" sz="1600" dirty="0"/>
                    </a:p>
                  </a:txBody>
                  <a:tcPr>
                    <a:solidFill>
                      <a:schemeClr val="bg2"/>
                    </a:solidFill>
                  </a:tcPr>
                </a:tc>
                <a:tc>
                  <a:txBody>
                    <a:bodyPr/>
                    <a:lstStyle/>
                    <a:p>
                      <a:pPr algn="r"/>
                      <a:r>
                        <a:rPr lang="en-ZA" sz="1600" dirty="0" smtClean="0"/>
                        <a:t>92.2%</a:t>
                      </a:r>
                      <a:endParaRPr lang="en-ZA" sz="1600" dirty="0"/>
                    </a:p>
                  </a:txBody>
                  <a:tcPr>
                    <a:solidFill>
                      <a:schemeClr val="bg2"/>
                    </a:solidFill>
                  </a:tcPr>
                </a:tc>
                <a:extLst>
                  <a:ext uri="{0D108BD9-81ED-4DB2-BD59-A6C34878D82A}">
                    <a16:rowId xmlns="" xmlns:a16="http://schemas.microsoft.com/office/drawing/2014/main" val="10005"/>
                  </a:ext>
                </a:extLst>
              </a:tr>
              <a:tr h="479714">
                <a:tc>
                  <a:txBody>
                    <a:bodyPr/>
                    <a:lstStyle/>
                    <a:p>
                      <a:r>
                        <a:rPr lang="en-US" sz="1600" b="1" dirty="0" smtClean="0"/>
                        <a:t>Total</a:t>
                      </a:r>
                      <a:endParaRPr lang="en-ZA" sz="1600" b="1" dirty="0"/>
                    </a:p>
                  </a:txBody>
                  <a:tcPr>
                    <a:solidFill>
                      <a:srgbClr val="B77727"/>
                    </a:solidFill>
                  </a:tcPr>
                </a:tc>
                <a:tc>
                  <a:txBody>
                    <a:bodyPr/>
                    <a:lstStyle/>
                    <a:p>
                      <a:pPr algn="r" rtl="0" fontAlgn="ctr"/>
                      <a:r>
                        <a:rPr lang="en-ZA" sz="1600" b="1" i="0" u="none" strike="noStrike" dirty="0" smtClean="0">
                          <a:solidFill>
                            <a:schemeClr val="tx1"/>
                          </a:solidFill>
                          <a:effectLst/>
                          <a:latin typeface="+mn-lt"/>
                        </a:rPr>
                        <a:t>379 464</a:t>
                      </a:r>
                      <a:endParaRPr lang="en-ZA" sz="1600" b="1" i="0" u="none" strike="noStrike" dirty="0">
                        <a:solidFill>
                          <a:schemeClr val="tx1"/>
                        </a:solidFill>
                        <a:effectLst/>
                        <a:latin typeface="+mn-lt"/>
                      </a:endParaRPr>
                    </a:p>
                  </a:txBody>
                  <a:tcPr marL="6806" marR="61254" marT="6806" marB="0" anchor="ctr">
                    <a:solidFill>
                      <a:srgbClr val="B77727"/>
                    </a:solidFill>
                  </a:tcPr>
                </a:tc>
                <a:tc>
                  <a:txBody>
                    <a:bodyPr/>
                    <a:lstStyle/>
                    <a:p>
                      <a:pPr algn="r" rtl="0" fontAlgn="ctr"/>
                      <a:r>
                        <a:rPr lang="en-ZA" sz="1600" b="1" i="0" u="none" strike="noStrike" dirty="0" smtClean="0">
                          <a:solidFill>
                            <a:schemeClr val="tx1"/>
                          </a:solidFill>
                          <a:effectLst/>
                          <a:latin typeface="+mn-lt"/>
                        </a:rPr>
                        <a:t>375 907</a:t>
                      </a:r>
                      <a:endParaRPr lang="en-ZA" sz="1600" b="1" i="0" u="none" strike="noStrike" dirty="0">
                        <a:solidFill>
                          <a:schemeClr val="tx1"/>
                        </a:solidFill>
                        <a:effectLst/>
                        <a:latin typeface="+mn-lt"/>
                      </a:endParaRPr>
                    </a:p>
                  </a:txBody>
                  <a:tcPr marL="6806" marR="61254" marT="6806" marB="0" anchor="ctr">
                    <a:solidFill>
                      <a:srgbClr val="B77727"/>
                    </a:solidFill>
                  </a:tcPr>
                </a:tc>
                <a:tc>
                  <a:txBody>
                    <a:bodyPr/>
                    <a:lstStyle/>
                    <a:p>
                      <a:pPr algn="r" rtl="0" fontAlgn="ctr"/>
                      <a:r>
                        <a:rPr lang="en-ZA" sz="1600" b="1" i="0" u="none" strike="noStrike" dirty="0" smtClean="0">
                          <a:solidFill>
                            <a:srgbClr val="000000"/>
                          </a:solidFill>
                          <a:effectLst/>
                          <a:latin typeface="+mn-lt"/>
                        </a:rPr>
                        <a:t>3 557</a:t>
                      </a:r>
                      <a:endParaRPr lang="en-ZA" sz="1600" b="1" i="0" u="none" strike="noStrike" dirty="0">
                        <a:solidFill>
                          <a:srgbClr val="000000"/>
                        </a:solidFill>
                        <a:effectLst/>
                        <a:latin typeface="+mn-lt"/>
                      </a:endParaRPr>
                    </a:p>
                  </a:txBody>
                  <a:tcPr marL="6806" marR="61254" marT="6806" marB="0" anchor="ctr">
                    <a:solidFill>
                      <a:srgbClr val="B77727"/>
                    </a:solidFill>
                  </a:tcPr>
                </a:tc>
                <a:tc>
                  <a:txBody>
                    <a:bodyPr/>
                    <a:lstStyle/>
                    <a:p>
                      <a:pPr algn="r" rtl="0" fontAlgn="ctr"/>
                      <a:r>
                        <a:rPr lang="en-ZA" sz="1600" b="1" i="0" u="none" strike="noStrike" dirty="0" smtClean="0">
                          <a:solidFill>
                            <a:srgbClr val="000000"/>
                          </a:solidFill>
                          <a:effectLst/>
                          <a:latin typeface="+mn-lt"/>
                        </a:rPr>
                        <a:t>99.1%</a:t>
                      </a:r>
                      <a:endParaRPr lang="en-ZA" sz="1600" b="1" i="0" u="none" strike="noStrike" dirty="0">
                        <a:solidFill>
                          <a:srgbClr val="000000"/>
                        </a:solidFill>
                        <a:effectLst/>
                        <a:latin typeface="+mn-lt"/>
                      </a:endParaRPr>
                    </a:p>
                  </a:txBody>
                  <a:tcPr marL="6806" marR="6806" marT="6806" marB="0" anchor="ctr">
                    <a:solidFill>
                      <a:srgbClr val="B77727"/>
                    </a:solidFill>
                  </a:tcPr>
                </a:tc>
                <a:extLst>
                  <a:ext uri="{0D108BD9-81ED-4DB2-BD59-A6C34878D82A}">
                    <a16:rowId xmlns="" xmlns:a16="http://schemas.microsoft.com/office/drawing/2014/main" val="10006"/>
                  </a:ext>
                </a:extLst>
              </a:tr>
            </a:tbl>
          </a:graphicData>
        </a:graphic>
      </p:graphicFrame>
      <p:sp>
        <p:nvSpPr>
          <p:cNvPr id="6" name="Slide Number Placeholder 3"/>
          <p:cNvSpPr txBox="1">
            <a:spLocks/>
          </p:cNvSpPr>
          <p:nvPr/>
        </p:nvSpPr>
        <p:spPr>
          <a:xfrm>
            <a:off x="8100392" y="6453336"/>
            <a:ext cx="609600" cy="2880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latin typeface="Verdana" panose="020B0604030504040204" pitchFamily="34" charset="0"/>
                <a:ea typeface="Verdana" panose="020B0604030504040204" pitchFamily="34" charset="0"/>
              </a:rPr>
              <a:t>41.</a:t>
            </a:r>
            <a:endParaRPr lang="en-ZA" sz="1200" b="1" dirty="0" smtClean="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xmlns="" val="22260899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928992" cy="648072"/>
          </a:xfrm>
        </p:spPr>
        <p:txBody>
          <a:bodyPr>
            <a:noAutofit/>
          </a:bodyPr>
          <a:lstStyle/>
          <a:p>
            <a:pPr algn="ctr"/>
            <a:r>
              <a:rPr lang="en-US" sz="2000" dirty="0" smtClean="0">
                <a:solidFill>
                  <a:srgbClr val="B77727"/>
                </a:solidFill>
                <a:latin typeface="+mj-lt"/>
              </a:rPr>
              <a:t>Expenditure Variance Per Economic Classification</a:t>
            </a:r>
            <a:br>
              <a:rPr lang="en-US" sz="2000" dirty="0" smtClean="0">
                <a:solidFill>
                  <a:srgbClr val="B77727"/>
                </a:solidFill>
                <a:latin typeface="+mj-lt"/>
              </a:rPr>
            </a:br>
            <a:r>
              <a:rPr lang="en-US" sz="2000" dirty="0" smtClean="0">
                <a:solidFill>
                  <a:srgbClr val="B77727"/>
                </a:solidFill>
                <a:latin typeface="+mj-lt"/>
              </a:rPr>
              <a:t>Provinces and Municipalities (Conditional Grant) </a:t>
            </a:r>
            <a:r>
              <a:rPr lang="en-ZA" sz="2000" dirty="0" smtClean="0">
                <a:solidFill>
                  <a:srgbClr val="B77727"/>
                </a:solidFill>
                <a:latin typeface="+mj-lt"/>
              </a:rPr>
              <a:t/>
            </a:r>
            <a:br>
              <a:rPr lang="en-ZA" sz="2000" dirty="0" smtClean="0">
                <a:solidFill>
                  <a:srgbClr val="B77727"/>
                </a:solidFill>
                <a:latin typeface="+mj-lt"/>
              </a:rPr>
            </a:br>
            <a:r>
              <a:rPr lang="en-ZA" sz="2000" dirty="0" smtClean="0">
                <a:solidFill>
                  <a:srgbClr val="B77727"/>
                </a:solidFill>
                <a:latin typeface="+mj-lt"/>
              </a:rPr>
              <a:t/>
            </a:r>
            <a:br>
              <a:rPr lang="en-ZA" sz="2000" dirty="0" smtClean="0">
                <a:solidFill>
                  <a:srgbClr val="B77727"/>
                </a:solidFill>
                <a:latin typeface="+mj-lt"/>
              </a:rPr>
            </a:br>
            <a:endParaRPr lang="en-ZA" sz="2000" dirty="0">
              <a:solidFill>
                <a:srgbClr val="B77727"/>
              </a:solidFill>
              <a:latin typeface="+mj-lt"/>
            </a:endParaRPr>
          </a:p>
        </p:txBody>
      </p:sp>
      <p:sp>
        <p:nvSpPr>
          <p:cNvPr id="3" name="Content Placeholder 2"/>
          <p:cNvSpPr>
            <a:spLocks noGrp="1"/>
          </p:cNvSpPr>
          <p:nvPr>
            <p:ph idx="1"/>
          </p:nvPr>
        </p:nvSpPr>
        <p:spPr>
          <a:xfrm>
            <a:off x="179512" y="836711"/>
            <a:ext cx="8712968" cy="5127759"/>
          </a:xfrm>
        </p:spPr>
        <p:txBody>
          <a:bodyPr>
            <a:noAutofit/>
          </a:bodyPr>
          <a:lstStyle/>
          <a:p>
            <a:pPr>
              <a:defRPr/>
            </a:pPr>
            <a:r>
              <a:rPr lang="en-US" sz="1700" b="0" dirty="0" smtClean="0">
                <a:solidFill>
                  <a:schemeClr val="tx1"/>
                </a:solidFill>
                <a:latin typeface="+mn-lt"/>
              </a:rPr>
              <a:t>An </a:t>
            </a:r>
            <a:r>
              <a:rPr lang="en-US" sz="1700" b="0" dirty="0">
                <a:solidFill>
                  <a:schemeClr val="tx1"/>
                </a:solidFill>
                <a:latin typeface="+mn-lt"/>
              </a:rPr>
              <a:t>amount </a:t>
            </a:r>
            <a:r>
              <a:rPr lang="en-US" sz="1700" b="0" dirty="0" smtClean="0">
                <a:solidFill>
                  <a:schemeClr val="tx1"/>
                </a:solidFill>
                <a:latin typeface="+mn-lt"/>
              </a:rPr>
              <a:t>of R1,4 billion has been transferred to various Provinces .   </a:t>
            </a:r>
          </a:p>
          <a:p>
            <a:pPr marL="0" indent="0">
              <a:buNone/>
              <a:defRPr/>
            </a:pPr>
            <a:r>
              <a:rPr lang="en-US" sz="1700" b="0" dirty="0">
                <a:solidFill>
                  <a:schemeClr val="tx1"/>
                </a:solidFill>
                <a:latin typeface="+mn-lt"/>
              </a:rPr>
              <a:t> </a:t>
            </a:r>
            <a:r>
              <a:rPr lang="en-US" sz="1700" b="0" dirty="0" smtClean="0">
                <a:solidFill>
                  <a:schemeClr val="tx1"/>
                </a:solidFill>
                <a:latin typeface="+mn-lt"/>
              </a:rPr>
              <a:t>      The detail of spending per Province is as follows:</a:t>
            </a:r>
            <a:endParaRPr lang="en-ZA" sz="1700" b="0" dirty="0">
              <a:solidFill>
                <a:schemeClr val="tx1"/>
              </a:solidFill>
              <a:latin typeface="+mn-lt"/>
            </a:endParaRPr>
          </a:p>
          <a:p>
            <a:pPr marL="0" indent="0">
              <a:buNone/>
            </a:pPr>
            <a:endParaRPr lang="en-ZA" b="0" dirty="0">
              <a:solidFill>
                <a:srgbClr val="FF0000"/>
              </a:solidFill>
              <a:latin typeface="+mn-lt"/>
            </a:endParaRPr>
          </a:p>
        </p:txBody>
      </p:sp>
      <p:sp>
        <p:nvSpPr>
          <p:cNvPr id="4" name="Slide Number Placeholder 3"/>
          <p:cNvSpPr txBox="1">
            <a:spLocks/>
          </p:cNvSpPr>
          <p:nvPr/>
        </p:nvSpPr>
        <p:spPr>
          <a:xfrm>
            <a:off x="8100392" y="6381328"/>
            <a:ext cx="609600" cy="22110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latin typeface="Verdana" panose="020B0604030504040204" pitchFamily="34" charset="0"/>
                <a:ea typeface="Verdana" panose="020B0604030504040204" pitchFamily="34" charset="0"/>
              </a:rPr>
              <a:t>42</a:t>
            </a:r>
            <a:r>
              <a:rPr lang="en-US" sz="1200" dirty="0" smtClean="0">
                <a:latin typeface="Verdana" panose="020B0604030504040204" pitchFamily="34" charset="0"/>
                <a:ea typeface="Verdana" panose="020B0604030504040204" pitchFamily="34" charset="0"/>
              </a:rPr>
              <a:t>.</a:t>
            </a:r>
            <a:endParaRPr lang="en-ZA" sz="1200" dirty="0" smtClean="0">
              <a:latin typeface="Verdana" panose="020B0604030504040204" pitchFamily="34" charset="0"/>
              <a:ea typeface="Verdana" panose="020B0604030504040204" pitchFamily="34" charset="0"/>
            </a:endParaRPr>
          </a:p>
        </p:txBody>
      </p:sp>
      <p:graphicFrame>
        <p:nvGraphicFramePr>
          <p:cNvPr id="5" name="Table 4"/>
          <p:cNvGraphicFramePr>
            <a:graphicFrameLocks noGrp="1"/>
          </p:cNvGraphicFramePr>
          <p:nvPr>
            <p:extLst/>
          </p:nvPr>
        </p:nvGraphicFramePr>
        <p:xfrm>
          <a:off x="395537" y="1628797"/>
          <a:ext cx="8314454" cy="4278955"/>
        </p:xfrm>
        <a:graphic>
          <a:graphicData uri="http://schemas.openxmlformats.org/drawingml/2006/table">
            <a:tbl>
              <a:tblPr firstRow="1" bandRow="1"/>
              <a:tblGrid>
                <a:gridCol w="2016222">
                  <a:extLst>
                    <a:ext uri="{9D8B030D-6E8A-4147-A177-3AD203B41FA5}">
                      <a16:colId xmlns="" xmlns:a16="http://schemas.microsoft.com/office/drawing/2014/main" val="20000"/>
                    </a:ext>
                  </a:extLst>
                </a:gridCol>
                <a:gridCol w="1057835">
                  <a:extLst>
                    <a:ext uri="{9D8B030D-6E8A-4147-A177-3AD203B41FA5}">
                      <a16:colId xmlns="" xmlns:a16="http://schemas.microsoft.com/office/drawing/2014/main" val="20001"/>
                    </a:ext>
                  </a:extLst>
                </a:gridCol>
                <a:gridCol w="1174413">
                  <a:extLst>
                    <a:ext uri="{9D8B030D-6E8A-4147-A177-3AD203B41FA5}">
                      <a16:colId xmlns="" xmlns:a16="http://schemas.microsoft.com/office/drawing/2014/main" val="20002"/>
                    </a:ext>
                  </a:extLst>
                </a:gridCol>
                <a:gridCol w="1080120">
                  <a:extLst>
                    <a:ext uri="{9D8B030D-6E8A-4147-A177-3AD203B41FA5}">
                      <a16:colId xmlns="" xmlns:a16="http://schemas.microsoft.com/office/drawing/2014/main" val="20003"/>
                    </a:ext>
                  </a:extLst>
                </a:gridCol>
                <a:gridCol w="1872209">
                  <a:extLst>
                    <a:ext uri="{9D8B030D-6E8A-4147-A177-3AD203B41FA5}">
                      <a16:colId xmlns="" xmlns:a16="http://schemas.microsoft.com/office/drawing/2014/main" val="20004"/>
                    </a:ext>
                  </a:extLst>
                </a:gridCol>
                <a:gridCol w="1113655">
                  <a:extLst>
                    <a:ext uri="{9D8B030D-6E8A-4147-A177-3AD203B41FA5}">
                      <a16:colId xmlns="" xmlns:a16="http://schemas.microsoft.com/office/drawing/2014/main" val="20005"/>
                    </a:ext>
                  </a:extLst>
                </a:gridCol>
              </a:tblGrid>
              <a:tr h="683012">
                <a:tc>
                  <a:txBody>
                    <a:bodyPr/>
                    <a:lstStyle/>
                    <a:p>
                      <a:pPr algn="l" rtl="0" fontAlgn="ctr"/>
                      <a:r>
                        <a:rPr lang="en-US" sz="1600" b="1" i="0" u="none" strike="noStrike" baseline="0" dirty="0" smtClean="0">
                          <a:solidFill>
                            <a:srgbClr val="FFFFFF"/>
                          </a:solidFill>
                          <a:effectLst/>
                          <a:latin typeface="Calibri" pitchFamily="34" charset="0"/>
                        </a:rPr>
                        <a:t>Name of Province</a:t>
                      </a:r>
                    </a:p>
                    <a:p>
                      <a:pPr algn="l" rtl="0" fontAlgn="ctr"/>
                      <a:r>
                        <a:rPr lang="en-US" sz="1600" b="1" i="0" u="none" strike="noStrike" baseline="0" dirty="0" smtClean="0">
                          <a:solidFill>
                            <a:srgbClr val="FFFFFF"/>
                          </a:solidFill>
                          <a:effectLst/>
                          <a:latin typeface="Calibri" pitchFamily="34" charset="0"/>
                        </a:rPr>
                        <a:t> </a:t>
                      </a:r>
                      <a:endParaRPr lang="en-ZA" sz="1600" b="1" i="0" u="none" strike="noStrike" dirty="0">
                        <a:solidFill>
                          <a:srgbClr val="FFFFFF"/>
                        </a:solidFill>
                        <a:effectLst/>
                        <a:latin typeface="Calibri" pitchFamily="34" charset="0"/>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77727"/>
                    </a:solidFill>
                  </a:tcPr>
                </a:tc>
                <a:tc>
                  <a:txBody>
                    <a:bodyPr/>
                    <a:lstStyle/>
                    <a:p>
                      <a:pPr algn="ctr" rtl="0" fontAlgn="ctr"/>
                      <a:r>
                        <a:rPr lang="en-US" sz="1600" b="1" i="0" u="none" strike="noStrike" dirty="0" smtClean="0">
                          <a:solidFill>
                            <a:srgbClr val="FFFFFF"/>
                          </a:solidFill>
                          <a:effectLst/>
                          <a:latin typeface="Calibri" pitchFamily="34" charset="0"/>
                        </a:rPr>
                        <a:t>Division of Revenue Act</a:t>
                      </a:r>
                      <a:endParaRPr lang="en-ZA" sz="1600" b="1" i="0" u="none" strike="noStrike" dirty="0">
                        <a:solidFill>
                          <a:srgbClr val="FFFFFF"/>
                        </a:solidFill>
                        <a:effectLst/>
                        <a:latin typeface="Calibri" pitchFamily="34" charset="0"/>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B77727"/>
                    </a:solidFill>
                  </a:tcPr>
                </a:tc>
                <a:tc>
                  <a:txBody>
                    <a:bodyPr/>
                    <a:lstStyle/>
                    <a:p>
                      <a:pPr algn="ctr" rtl="0" fontAlgn="ctr"/>
                      <a:r>
                        <a:rPr lang="en-US" sz="1600" b="1" i="0" u="none" strike="noStrike" dirty="0" smtClean="0">
                          <a:solidFill>
                            <a:srgbClr val="FFFFFF"/>
                          </a:solidFill>
                          <a:effectLst/>
                          <a:latin typeface="Calibri" pitchFamily="34" charset="0"/>
                        </a:rPr>
                        <a:t>Adjustments</a:t>
                      </a:r>
                      <a:endParaRPr lang="en-ZA" sz="1600" b="1" i="0" u="none" strike="noStrike" dirty="0">
                        <a:solidFill>
                          <a:srgbClr val="FFFFFF"/>
                        </a:solidFill>
                        <a:effectLst/>
                        <a:latin typeface="Calibri" pitchFamily="34" charset="0"/>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B77727"/>
                    </a:solidFill>
                  </a:tcPr>
                </a:tc>
                <a:tc>
                  <a:txBody>
                    <a:bodyPr/>
                    <a:lstStyle/>
                    <a:p>
                      <a:pPr algn="ctr" rtl="0" fontAlgn="ctr"/>
                      <a:r>
                        <a:rPr lang="en-US" sz="1600" b="1" i="0" u="none" strike="noStrike" dirty="0" smtClean="0">
                          <a:solidFill>
                            <a:srgbClr val="FFFFFF"/>
                          </a:solidFill>
                          <a:effectLst/>
                          <a:latin typeface="Calibri" pitchFamily="34" charset="0"/>
                        </a:rPr>
                        <a:t>Total available </a:t>
                      </a:r>
                      <a:endParaRPr lang="en-ZA" sz="1600" b="1" i="0" u="none" strike="noStrike" dirty="0">
                        <a:solidFill>
                          <a:srgbClr val="FFFFFF"/>
                        </a:solidFill>
                        <a:effectLst/>
                        <a:latin typeface="Calibri" pitchFamily="34" charset="0"/>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B77727"/>
                    </a:solidFill>
                  </a:tcPr>
                </a:tc>
                <a:tc>
                  <a:txBody>
                    <a:bodyPr/>
                    <a:lstStyle/>
                    <a:p>
                      <a:pPr algn="ctr" rtl="0" fontAlgn="ctr"/>
                      <a:r>
                        <a:rPr lang="en-US" sz="1600" b="1" i="0" u="none" strike="noStrike" dirty="0" smtClean="0">
                          <a:solidFill>
                            <a:srgbClr val="FFFFFF"/>
                          </a:solidFill>
                          <a:effectLst/>
                          <a:latin typeface="Calibri" pitchFamily="34" charset="0"/>
                        </a:rPr>
                        <a:t>Actual transfer by National</a:t>
                      </a:r>
                      <a:endParaRPr lang="en-ZA" sz="1600" b="1" i="0" u="none" strike="noStrike" dirty="0">
                        <a:solidFill>
                          <a:srgbClr val="FFFFFF"/>
                        </a:solidFill>
                        <a:effectLst/>
                        <a:latin typeface="Calibri" pitchFamily="34" charset="0"/>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B77727"/>
                    </a:solidFill>
                  </a:tcPr>
                </a:tc>
                <a:tc>
                  <a:txBody>
                    <a:bodyPr/>
                    <a:lstStyle/>
                    <a:p>
                      <a:pPr algn="ctr" rtl="0" fontAlgn="ctr"/>
                      <a:r>
                        <a:rPr lang="en-US" sz="1600" b="1" i="0" u="none" strike="noStrike" dirty="0" smtClean="0">
                          <a:solidFill>
                            <a:srgbClr val="FFFFFF"/>
                          </a:solidFill>
                          <a:effectLst/>
                          <a:latin typeface="Calibri" pitchFamily="34" charset="0"/>
                        </a:rPr>
                        <a:t>%</a:t>
                      </a:r>
                      <a:r>
                        <a:rPr lang="en-US" sz="1600" b="1" i="0" u="none" strike="noStrike" baseline="0" dirty="0" smtClean="0">
                          <a:solidFill>
                            <a:srgbClr val="FFFFFF"/>
                          </a:solidFill>
                          <a:effectLst/>
                          <a:latin typeface="Calibri" pitchFamily="34" charset="0"/>
                        </a:rPr>
                        <a:t> Transferred by National</a:t>
                      </a:r>
                      <a:endParaRPr lang="en-ZA" sz="1600" b="1" i="0" u="none" strike="noStrike" dirty="0">
                        <a:solidFill>
                          <a:srgbClr val="FFFFFF"/>
                        </a:solidFill>
                        <a:effectLst/>
                        <a:latin typeface="Calibri" pitchFamily="34" charset="0"/>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B77727"/>
                    </a:solidFill>
                  </a:tcPr>
                </a:tc>
                <a:extLst>
                  <a:ext uri="{0D108BD9-81ED-4DB2-BD59-A6C34878D82A}">
                    <a16:rowId xmlns="" xmlns:a16="http://schemas.microsoft.com/office/drawing/2014/main" val="10000"/>
                  </a:ext>
                </a:extLst>
              </a:tr>
              <a:tr h="231868">
                <a:tc>
                  <a:txBody>
                    <a:bodyPr/>
                    <a:lstStyle/>
                    <a:p>
                      <a:pPr algn="l" fontAlgn="t"/>
                      <a:r>
                        <a:rPr lang="en-ZA" sz="1600" b="0" i="0" u="none" strike="noStrike" dirty="0">
                          <a:solidFill>
                            <a:srgbClr val="FF0000"/>
                          </a:solidFill>
                          <a:effectLst/>
                          <a:latin typeface="Calibri (Body)"/>
                        </a:rPr>
                        <a:t> </a:t>
                      </a:r>
                    </a:p>
                  </a:txBody>
                  <a:tcPr marL="6806" marR="6806" marT="680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US" sz="1600" b="1" i="0" u="none" strike="noStrike" dirty="0" smtClean="0">
                          <a:solidFill>
                            <a:srgbClr val="000000"/>
                          </a:solidFill>
                          <a:effectLst/>
                          <a:latin typeface="Calibri (Body)"/>
                        </a:rPr>
                        <a:t>R’000</a:t>
                      </a:r>
                      <a:endParaRPr lang="en-ZA" sz="1600" b="1" i="0" u="none" strike="noStrike" dirty="0">
                        <a:solidFill>
                          <a:srgbClr val="000000"/>
                        </a:solidFill>
                        <a:effectLst/>
                        <a:latin typeface="Calibri (Body)"/>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sz="1600" b="1" i="0" u="none" strike="noStrike" dirty="0" smtClean="0">
                          <a:solidFill>
                            <a:srgbClr val="000000"/>
                          </a:solidFill>
                          <a:effectLst/>
                          <a:latin typeface="Calibri (Body)"/>
                        </a:rPr>
                        <a:t>R’000</a:t>
                      </a:r>
                      <a:endParaRPr lang="en-ZA" sz="1600" b="1" i="0" u="none" strike="noStrike" dirty="0" smtClean="0">
                        <a:solidFill>
                          <a:srgbClr val="000000"/>
                        </a:solidFill>
                        <a:effectLst/>
                        <a:latin typeface="Calibri (Body)"/>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US" sz="1600" b="1" i="0" u="none" strike="noStrike" dirty="0" smtClean="0">
                          <a:solidFill>
                            <a:srgbClr val="000000"/>
                          </a:solidFill>
                          <a:effectLst/>
                          <a:latin typeface="Calibri (Body)"/>
                        </a:rPr>
                        <a:t>R’000</a:t>
                      </a:r>
                      <a:endParaRPr lang="en-ZA" sz="1600" b="1" i="0" u="none" strike="noStrike" dirty="0">
                        <a:solidFill>
                          <a:srgbClr val="000000"/>
                        </a:solidFill>
                        <a:effectLst/>
                        <a:latin typeface="Calibri (Body)"/>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US" sz="1600" b="1" i="0" u="none" strike="noStrike" dirty="0" smtClean="0">
                          <a:solidFill>
                            <a:srgbClr val="000000"/>
                          </a:solidFill>
                          <a:effectLst/>
                          <a:latin typeface="Calibri (Body)"/>
                        </a:rPr>
                        <a:t>R’000</a:t>
                      </a:r>
                      <a:endParaRPr lang="en-ZA" sz="1600" b="1" i="0" u="none" strike="noStrike" dirty="0">
                        <a:solidFill>
                          <a:srgbClr val="000000"/>
                        </a:solidFill>
                        <a:effectLst/>
                        <a:latin typeface="Calibri (Body)"/>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ctr" rtl="0" fontAlgn="ctr"/>
                      <a:endParaRPr lang="en-ZA" sz="1600" b="1" i="0" u="none" strike="noStrike" dirty="0">
                        <a:solidFill>
                          <a:srgbClr val="000000"/>
                        </a:solidFill>
                        <a:effectLst/>
                        <a:latin typeface="Calibri (Body)"/>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extLst>
                  <a:ext uri="{0D108BD9-81ED-4DB2-BD59-A6C34878D82A}">
                    <a16:rowId xmlns="" xmlns:a16="http://schemas.microsoft.com/office/drawing/2014/main" val="10001"/>
                  </a:ext>
                </a:extLst>
              </a:tr>
              <a:tr h="215828">
                <a:tc>
                  <a:txBody>
                    <a:bodyPr/>
                    <a:lstStyle/>
                    <a:p>
                      <a:pPr algn="l" rtl="0" fontAlgn="ctr"/>
                      <a:r>
                        <a:rPr lang="en-US" sz="1400" b="0" i="0" u="none" strike="noStrike" dirty="0" smtClean="0">
                          <a:solidFill>
                            <a:schemeClr val="tx1"/>
                          </a:solidFill>
                          <a:effectLst/>
                          <a:latin typeface="Calibri (Body)"/>
                        </a:rPr>
                        <a:t>Eastern Cape</a:t>
                      </a:r>
                      <a:endParaRPr lang="en-ZA" sz="1400" b="0" i="0" u="none" strike="noStrike" dirty="0">
                        <a:solidFill>
                          <a:schemeClr val="tx1"/>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400" b="0" i="0" u="none" strike="noStrike" dirty="0" smtClean="0">
                          <a:solidFill>
                            <a:srgbClr val="000000"/>
                          </a:solidFill>
                          <a:effectLst/>
                          <a:latin typeface="Calibri (Body)"/>
                        </a:rPr>
                        <a:t>160 584</a:t>
                      </a:r>
                      <a:endParaRPr lang="en-ZA" sz="14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400" b="0" i="0" u="none" strike="noStrike" dirty="0" smtClean="0">
                          <a:solidFill>
                            <a:srgbClr val="000000"/>
                          </a:solidFill>
                          <a:effectLst/>
                          <a:latin typeface="Calibri (Body)"/>
                        </a:rPr>
                        <a:t>-</a:t>
                      </a:r>
                      <a:endParaRPr lang="en-ZA" sz="14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400" b="0" i="0" u="none" strike="noStrike" dirty="0" smtClean="0">
                          <a:solidFill>
                            <a:srgbClr val="000000"/>
                          </a:solidFill>
                          <a:effectLst/>
                          <a:latin typeface="Calibri (Body)"/>
                        </a:rPr>
                        <a:t>160 584</a:t>
                      </a:r>
                      <a:endParaRPr lang="en-ZA" sz="14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400" b="0" i="0" u="none" strike="noStrike" dirty="0" smtClean="0">
                          <a:solidFill>
                            <a:srgbClr val="000000"/>
                          </a:solidFill>
                          <a:effectLst/>
                          <a:latin typeface="Calibri (Body)"/>
                        </a:rPr>
                        <a:t>160 584</a:t>
                      </a:r>
                      <a:endParaRPr lang="en-ZA" sz="14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400" b="0" i="0" u="none" strike="noStrike" dirty="0" smtClean="0">
                          <a:solidFill>
                            <a:srgbClr val="000000"/>
                          </a:solidFill>
                          <a:effectLst/>
                          <a:latin typeface="Calibri (Body)"/>
                        </a:rPr>
                        <a:t>160 584</a:t>
                      </a:r>
                      <a:endParaRPr lang="en-ZA" sz="1400" b="0" i="0" u="none" strike="noStrike" dirty="0">
                        <a:solidFill>
                          <a:srgbClr val="000000"/>
                        </a:solidFill>
                        <a:effectLst/>
                        <a:latin typeface="Calibri (Body)"/>
                      </a:endParaRP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extLst>
                  <a:ext uri="{0D108BD9-81ED-4DB2-BD59-A6C34878D82A}">
                    <a16:rowId xmlns="" xmlns:a16="http://schemas.microsoft.com/office/drawing/2014/main" val="10002"/>
                  </a:ext>
                </a:extLst>
              </a:tr>
              <a:tr h="215828">
                <a:tc>
                  <a:txBody>
                    <a:bodyPr/>
                    <a:lstStyle/>
                    <a:p>
                      <a:pPr algn="l" rtl="0" fontAlgn="ctr"/>
                      <a:r>
                        <a:rPr lang="en-US" sz="1400" b="0" i="0" u="none" strike="noStrike" dirty="0" smtClean="0">
                          <a:solidFill>
                            <a:schemeClr val="tx1"/>
                          </a:solidFill>
                          <a:effectLst/>
                          <a:latin typeface="Calibri (Body)"/>
                        </a:rPr>
                        <a:t>Free State</a:t>
                      </a:r>
                      <a:endParaRPr lang="en-ZA" sz="1400" b="0" i="0" u="none" strike="noStrike" dirty="0">
                        <a:solidFill>
                          <a:schemeClr val="tx1"/>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400" b="0" i="0" u="none" strike="noStrike" dirty="0" smtClean="0">
                          <a:solidFill>
                            <a:srgbClr val="000000"/>
                          </a:solidFill>
                          <a:effectLst/>
                          <a:latin typeface="Calibri (Body)"/>
                        </a:rPr>
                        <a:t>159 504</a:t>
                      </a:r>
                      <a:endParaRPr lang="en-ZA" sz="14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400" b="0" i="0" u="none" strike="noStrike" dirty="0" smtClean="0">
                          <a:solidFill>
                            <a:srgbClr val="000000"/>
                          </a:solidFill>
                          <a:effectLst/>
                          <a:latin typeface="Calibri (Body)"/>
                        </a:rPr>
                        <a:t>-</a:t>
                      </a:r>
                      <a:endParaRPr lang="en-ZA" sz="14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400" b="0" i="0" u="none" strike="noStrike" dirty="0" smtClean="0">
                          <a:solidFill>
                            <a:srgbClr val="000000"/>
                          </a:solidFill>
                          <a:effectLst/>
                          <a:latin typeface="Calibri (Body)"/>
                        </a:rPr>
                        <a:t>159 504</a:t>
                      </a:r>
                      <a:endParaRPr lang="en-ZA" sz="14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400" b="0" i="0" u="none" strike="noStrike" dirty="0" smtClean="0">
                          <a:solidFill>
                            <a:srgbClr val="000000"/>
                          </a:solidFill>
                          <a:effectLst/>
                          <a:latin typeface="Calibri (Body)"/>
                        </a:rPr>
                        <a:t>159 504</a:t>
                      </a:r>
                      <a:endParaRPr lang="en-ZA" sz="14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400" b="0" i="0" u="none" strike="noStrike" dirty="0" smtClean="0">
                          <a:solidFill>
                            <a:srgbClr val="000000"/>
                          </a:solidFill>
                          <a:effectLst/>
                          <a:latin typeface="Calibri (Body)"/>
                        </a:rPr>
                        <a:t>159 504</a:t>
                      </a:r>
                      <a:endParaRPr lang="en-ZA" sz="14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extLst>
                  <a:ext uri="{0D108BD9-81ED-4DB2-BD59-A6C34878D82A}">
                    <a16:rowId xmlns="" xmlns:a16="http://schemas.microsoft.com/office/drawing/2014/main" val="10003"/>
                  </a:ext>
                </a:extLst>
              </a:tr>
              <a:tr h="215828">
                <a:tc>
                  <a:txBody>
                    <a:bodyPr/>
                    <a:lstStyle/>
                    <a:p>
                      <a:pPr algn="l" rtl="0" fontAlgn="ctr"/>
                      <a:r>
                        <a:rPr lang="en-US" sz="1400" b="0" i="0" u="none" strike="noStrike" dirty="0" smtClean="0">
                          <a:solidFill>
                            <a:schemeClr val="tx1"/>
                          </a:solidFill>
                          <a:effectLst/>
                          <a:latin typeface="Calibri (Body)"/>
                        </a:rPr>
                        <a:t>Gauteng</a:t>
                      </a:r>
                      <a:endParaRPr lang="en-ZA" sz="1400" b="0" i="0" u="none" strike="noStrike" dirty="0">
                        <a:solidFill>
                          <a:schemeClr val="tx1"/>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400" b="0" i="0" u="none" strike="noStrike" dirty="0" smtClean="0">
                          <a:solidFill>
                            <a:srgbClr val="000000"/>
                          </a:solidFill>
                          <a:effectLst/>
                          <a:latin typeface="Calibri (Body)"/>
                        </a:rPr>
                        <a:t>168 530</a:t>
                      </a:r>
                      <a:endParaRPr lang="en-ZA" sz="14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400" b="0" i="0" u="none" strike="noStrike" dirty="0" smtClean="0">
                          <a:solidFill>
                            <a:srgbClr val="000000"/>
                          </a:solidFill>
                          <a:effectLst/>
                          <a:latin typeface="Calibri (Body)"/>
                        </a:rPr>
                        <a:t>-</a:t>
                      </a:r>
                      <a:endParaRPr lang="en-ZA" sz="14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400" b="0" i="0" u="none" strike="noStrike" dirty="0" smtClean="0">
                          <a:solidFill>
                            <a:srgbClr val="000000"/>
                          </a:solidFill>
                          <a:effectLst/>
                          <a:latin typeface="Calibri (Body)"/>
                        </a:rPr>
                        <a:t>168 530</a:t>
                      </a:r>
                      <a:endParaRPr lang="en-ZA" sz="14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400" b="0" i="0" u="none" strike="noStrike" dirty="0" smtClean="0">
                          <a:solidFill>
                            <a:srgbClr val="000000"/>
                          </a:solidFill>
                          <a:effectLst/>
                          <a:latin typeface="Calibri (Body)"/>
                        </a:rPr>
                        <a:t>168 530</a:t>
                      </a:r>
                      <a:endParaRPr lang="en-ZA" sz="14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400" b="0" i="0" u="none" strike="noStrike" dirty="0" smtClean="0">
                          <a:solidFill>
                            <a:srgbClr val="000000"/>
                          </a:solidFill>
                          <a:effectLst/>
                          <a:latin typeface="Calibri (Body)"/>
                        </a:rPr>
                        <a:t>168 530</a:t>
                      </a:r>
                      <a:endParaRPr lang="en-ZA" sz="14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extLst>
                  <a:ext uri="{0D108BD9-81ED-4DB2-BD59-A6C34878D82A}">
                    <a16:rowId xmlns="" xmlns:a16="http://schemas.microsoft.com/office/drawing/2014/main" val="10004"/>
                  </a:ext>
                </a:extLst>
              </a:tr>
              <a:tr h="215828">
                <a:tc>
                  <a:txBody>
                    <a:bodyPr/>
                    <a:lstStyle/>
                    <a:p>
                      <a:pPr algn="l" rtl="0" fontAlgn="ctr"/>
                      <a:r>
                        <a:rPr lang="en-US" sz="1400" b="0" i="0" u="none" strike="noStrike" dirty="0" smtClean="0">
                          <a:solidFill>
                            <a:schemeClr val="tx1"/>
                          </a:solidFill>
                          <a:effectLst/>
                          <a:latin typeface="Calibri (Body)"/>
                        </a:rPr>
                        <a:t>KwaZulu-Natal</a:t>
                      </a:r>
                      <a:endParaRPr lang="en-ZA" sz="1400" b="0" i="0" u="none" strike="noStrike" dirty="0">
                        <a:solidFill>
                          <a:schemeClr val="tx1"/>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400" b="0" i="0" u="none" strike="noStrike" dirty="0" smtClean="0">
                          <a:solidFill>
                            <a:srgbClr val="000000"/>
                          </a:solidFill>
                          <a:effectLst/>
                          <a:latin typeface="Calibri (Body)"/>
                        </a:rPr>
                        <a:t>174 397</a:t>
                      </a:r>
                      <a:endParaRPr lang="en-ZA" sz="14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400" b="0" i="0" u="none" strike="noStrike" dirty="0" smtClean="0">
                          <a:solidFill>
                            <a:srgbClr val="000000"/>
                          </a:solidFill>
                          <a:effectLst/>
                          <a:latin typeface="Calibri (Body)"/>
                        </a:rPr>
                        <a:t>-</a:t>
                      </a:r>
                      <a:endParaRPr lang="en-ZA" sz="14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400" b="0" i="0" u="none" strike="noStrike" dirty="0" smtClean="0">
                          <a:solidFill>
                            <a:srgbClr val="000000"/>
                          </a:solidFill>
                          <a:effectLst/>
                          <a:latin typeface="Calibri (Body)"/>
                        </a:rPr>
                        <a:t>174 397</a:t>
                      </a:r>
                      <a:endParaRPr lang="en-ZA" sz="14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400" b="0" i="0" u="none" strike="noStrike" dirty="0" smtClean="0">
                          <a:solidFill>
                            <a:srgbClr val="000000"/>
                          </a:solidFill>
                          <a:effectLst/>
                          <a:latin typeface="Calibri (Body)"/>
                        </a:rPr>
                        <a:t>174 397</a:t>
                      </a:r>
                      <a:endParaRPr lang="en-ZA" sz="14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400" b="0" i="0" u="none" strike="noStrike" dirty="0" smtClean="0">
                          <a:solidFill>
                            <a:srgbClr val="000000"/>
                          </a:solidFill>
                          <a:effectLst/>
                          <a:latin typeface="Calibri (Body)"/>
                        </a:rPr>
                        <a:t>174 397</a:t>
                      </a:r>
                      <a:endParaRPr lang="en-ZA" sz="14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extLst>
                  <a:ext uri="{0D108BD9-81ED-4DB2-BD59-A6C34878D82A}">
                    <a16:rowId xmlns="" xmlns:a16="http://schemas.microsoft.com/office/drawing/2014/main" val="10005"/>
                  </a:ext>
                </a:extLst>
              </a:tr>
              <a:tr h="215828">
                <a:tc>
                  <a:txBody>
                    <a:bodyPr/>
                    <a:lstStyle/>
                    <a:p>
                      <a:pPr algn="l" rtl="0" fontAlgn="ctr"/>
                      <a:r>
                        <a:rPr lang="en-US" sz="1400" b="0" i="0" u="none" strike="noStrike" dirty="0" smtClean="0">
                          <a:solidFill>
                            <a:schemeClr val="tx1"/>
                          </a:solidFill>
                          <a:effectLst/>
                          <a:latin typeface="Calibri (Body)"/>
                        </a:rPr>
                        <a:t>Limpopo</a:t>
                      </a:r>
                      <a:endParaRPr lang="en-ZA" sz="1400" b="0" i="0" u="none" strike="noStrike" dirty="0">
                        <a:solidFill>
                          <a:schemeClr val="tx1"/>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400" b="0" i="0" u="none" strike="noStrike" dirty="0" smtClean="0">
                          <a:solidFill>
                            <a:srgbClr val="000000"/>
                          </a:solidFill>
                          <a:effectLst/>
                          <a:latin typeface="Calibri (Body)"/>
                        </a:rPr>
                        <a:t>125 643</a:t>
                      </a:r>
                      <a:endParaRPr lang="en-ZA" sz="14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400" b="0" i="0" u="none" strike="noStrike" dirty="0" smtClean="0">
                          <a:solidFill>
                            <a:srgbClr val="000000"/>
                          </a:solidFill>
                          <a:effectLst/>
                          <a:latin typeface="Calibri (Body)"/>
                        </a:rPr>
                        <a:t>-</a:t>
                      </a:r>
                      <a:endParaRPr lang="en-ZA" sz="14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400" b="0" i="0" u="none" strike="noStrike" dirty="0" smtClean="0">
                          <a:solidFill>
                            <a:srgbClr val="000000"/>
                          </a:solidFill>
                          <a:effectLst/>
                          <a:latin typeface="Calibri (Body)"/>
                        </a:rPr>
                        <a:t>125 643</a:t>
                      </a:r>
                      <a:endParaRPr lang="en-ZA" sz="14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400" b="0" i="0" u="none" strike="noStrike" dirty="0" smtClean="0">
                          <a:solidFill>
                            <a:srgbClr val="000000"/>
                          </a:solidFill>
                          <a:effectLst/>
                          <a:latin typeface="Calibri (Body)"/>
                        </a:rPr>
                        <a:t>125 643</a:t>
                      </a:r>
                      <a:endParaRPr lang="en-ZA" sz="14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400" b="0" i="0" u="none" strike="noStrike" dirty="0" smtClean="0">
                          <a:solidFill>
                            <a:srgbClr val="000000"/>
                          </a:solidFill>
                          <a:effectLst/>
                          <a:latin typeface="Calibri (Body)"/>
                        </a:rPr>
                        <a:t>125 643</a:t>
                      </a:r>
                      <a:endParaRPr lang="en-ZA" sz="14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extLst>
                  <a:ext uri="{0D108BD9-81ED-4DB2-BD59-A6C34878D82A}">
                    <a16:rowId xmlns="" xmlns:a16="http://schemas.microsoft.com/office/drawing/2014/main" val="10006"/>
                  </a:ext>
                </a:extLst>
              </a:tr>
              <a:tr h="215828">
                <a:tc>
                  <a:txBody>
                    <a:bodyPr/>
                    <a:lstStyle/>
                    <a:p>
                      <a:pPr algn="l" rtl="0" fontAlgn="ctr"/>
                      <a:r>
                        <a:rPr lang="en-US" sz="1400" b="0" i="0" u="none" strike="noStrike" dirty="0" smtClean="0">
                          <a:solidFill>
                            <a:schemeClr val="tx1"/>
                          </a:solidFill>
                          <a:effectLst/>
                          <a:latin typeface="Calibri (Body)"/>
                        </a:rPr>
                        <a:t>Mpumalanga</a:t>
                      </a:r>
                      <a:endParaRPr lang="en-ZA" sz="1400" b="0" i="0" u="none" strike="noStrike" dirty="0">
                        <a:solidFill>
                          <a:schemeClr val="tx1"/>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400" b="0" i="0" u="none" strike="noStrike" dirty="0" smtClean="0">
                          <a:solidFill>
                            <a:srgbClr val="000000"/>
                          </a:solidFill>
                          <a:effectLst/>
                          <a:latin typeface="Calibri (Body)"/>
                        </a:rPr>
                        <a:t>162 479</a:t>
                      </a:r>
                      <a:endParaRPr lang="en-ZA" sz="14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400" b="0" i="0" u="none" strike="noStrike" dirty="0" smtClean="0">
                          <a:solidFill>
                            <a:srgbClr val="000000"/>
                          </a:solidFill>
                          <a:effectLst/>
                          <a:latin typeface="Calibri (Body)"/>
                        </a:rPr>
                        <a:t>-</a:t>
                      </a:r>
                      <a:endParaRPr lang="en-ZA" sz="14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400" b="0" i="0" u="none" strike="noStrike" dirty="0" smtClean="0">
                          <a:solidFill>
                            <a:srgbClr val="000000"/>
                          </a:solidFill>
                          <a:effectLst/>
                          <a:latin typeface="Calibri (Body)"/>
                        </a:rPr>
                        <a:t>162 479</a:t>
                      </a:r>
                      <a:endParaRPr lang="en-ZA" sz="14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400" b="0" i="0" u="none" strike="noStrike" dirty="0" smtClean="0">
                          <a:solidFill>
                            <a:srgbClr val="000000"/>
                          </a:solidFill>
                          <a:effectLst/>
                          <a:latin typeface="Calibri (Body)"/>
                        </a:rPr>
                        <a:t>162 479</a:t>
                      </a:r>
                      <a:endParaRPr lang="en-ZA" sz="14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400" b="0" i="0" u="none" strike="noStrike" dirty="0" smtClean="0">
                          <a:solidFill>
                            <a:srgbClr val="000000"/>
                          </a:solidFill>
                          <a:effectLst/>
                          <a:latin typeface="Calibri (Body)"/>
                        </a:rPr>
                        <a:t>162 479</a:t>
                      </a:r>
                      <a:endParaRPr lang="en-ZA" sz="14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extLst>
                  <a:ext uri="{0D108BD9-81ED-4DB2-BD59-A6C34878D82A}">
                    <a16:rowId xmlns="" xmlns:a16="http://schemas.microsoft.com/office/drawing/2014/main" val="10007"/>
                  </a:ext>
                </a:extLst>
              </a:tr>
              <a:tr h="215828">
                <a:tc>
                  <a:txBody>
                    <a:bodyPr/>
                    <a:lstStyle/>
                    <a:p>
                      <a:pPr algn="l" rtl="0" fontAlgn="ctr"/>
                      <a:r>
                        <a:rPr lang="en-US" sz="1400" b="0" i="0" u="none" strike="noStrike" dirty="0" smtClean="0">
                          <a:solidFill>
                            <a:schemeClr val="tx1"/>
                          </a:solidFill>
                          <a:effectLst/>
                          <a:latin typeface="Calibri (Body)"/>
                        </a:rPr>
                        <a:t>Northern Cape</a:t>
                      </a:r>
                      <a:endParaRPr lang="en-ZA" sz="1400" b="0" i="0" u="none" strike="noStrike" dirty="0">
                        <a:solidFill>
                          <a:schemeClr val="tx1"/>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400" b="0" i="0" u="none" strike="noStrike" dirty="0" smtClean="0">
                          <a:solidFill>
                            <a:srgbClr val="000000"/>
                          </a:solidFill>
                          <a:effectLst/>
                          <a:latin typeface="Calibri (Body)"/>
                        </a:rPr>
                        <a:t>159 554</a:t>
                      </a:r>
                      <a:endParaRPr lang="en-ZA" sz="14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400" b="0" i="0" u="none" strike="noStrike" dirty="0" smtClean="0">
                          <a:solidFill>
                            <a:srgbClr val="000000"/>
                          </a:solidFill>
                          <a:effectLst/>
                          <a:latin typeface="Calibri (Body)"/>
                        </a:rPr>
                        <a:t>-</a:t>
                      </a:r>
                      <a:endParaRPr lang="en-ZA" sz="14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400" b="0" i="0" u="none" strike="noStrike" dirty="0" smtClean="0">
                          <a:solidFill>
                            <a:srgbClr val="000000"/>
                          </a:solidFill>
                          <a:effectLst/>
                          <a:latin typeface="Calibri (Body)"/>
                        </a:rPr>
                        <a:t>159 554</a:t>
                      </a:r>
                      <a:endParaRPr lang="en-ZA" sz="14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400" b="0" i="0" u="none" strike="noStrike" dirty="0" smtClean="0">
                          <a:solidFill>
                            <a:srgbClr val="000000"/>
                          </a:solidFill>
                          <a:effectLst/>
                          <a:latin typeface="Calibri (Body)"/>
                        </a:rPr>
                        <a:t>159 554</a:t>
                      </a:r>
                      <a:endParaRPr lang="en-ZA" sz="14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400" b="0" i="0" u="none" strike="noStrike" dirty="0" smtClean="0">
                          <a:solidFill>
                            <a:srgbClr val="000000"/>
                          </a:solidFill>
                          <a:effectLst/>
                          <a:latin typeface="Calibri (Body)"/>
                        </a:rPr>
                        <a:t>159 554</a:t>
                      </a:r>
                      <a:endParaRPr lang="en-ZA" sz="14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extLst>
                  <a:ext uri="{0D108BD9-81ED-4DB2-BD59-A6C34878D82A}">
                    <a16:rowId xmlns="" xmlns:a16="http://schemas.microsoft.com/office/drawing/2014/main" val="10008"/>
                  </a:ext>
                </a:extLst>
              </a:tr>
              <a:tr h="215828">
                <a:tc>
                  <a:txBody>
                    <a:bodyPr/>
                    <a:lstStyle/>
                    <a:p>
                      <a:pPr algn="l" rtl="0" fontAlgn="ctr"/>
                      <a:r>
                        <a:rPr lang="en-US" sz="1400" b="0" i="0" u="none" strike="noStrike" dirty="0" smtClean="0">
                          <a:solidFill>
                            <a:schemeClr val="tx1"/>
                          </a:solidFill>
                          <a:effectLst/>
                          <a:latin typeface="Calibri (Body)"/>
                        </a:rPr>
                        <a:t>North West</a:t>
                      </a:r>
                      <a:endParaRPr lang="en-ZA" sz="1400" b="0" i="0" u="none" strike="noStrike" dirty="0">
                        <a:solidFill>
                          <a:schemeClr val="tx1"/>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400" b="0" i="0" u="none" strike="noStrike" dirty="0" smtClean="0">
                          <a:solidFill>
                            <a:schemeClr val="tx1"/>
                          </a:solidFill>
                          <a:effectLst/>
                          <a:latin typeface="Calibri (Body)"/>
                        </a:rPr>
                        <a:t>136 369</a:t>
                      </a:r>
                      <a:endParaRPr lang="en-ZA" sz="1400" b="0" i="0" u="none" strike="noStrike" dirty="0">
                        <a:solidFill>
                          <a:schemeClr val="tx1"/>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400" b="0" i="0" u="none" strike="noStrike" dirty="0" smtClean="0">
                          <a:solidFill>
                            <a:srgbClr val="000000"/>
                          </a:solidFill>
                          <a:effectLst/>
                          <a:latin typeface="Calibri (Body)"/>
                        </a:rPr>
                        <a:t>-</a:t>
                      </a:r>
                      <a:endParaRPr lang="en-ZA" sz="14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400" b="0" i="0" u="none" strike="noStrike" dirty="0" smtClean="0">
                          <a:solidFill>
                            <a:schemeClr val="tx1"/>
                          </a:solidFill>
                          <a:effectLst/>
                          <a:latin typeface="Calibri (Body)"/>
                        </a:rPr>
                        <a:t>136 369</a:t>
                      </a:r>
                      <a:endParaRPr lang="en-ZA" sz="1400" b="0" i="0" u="none" strike="noStrike" dirty="0">
                        <a:solidFill>
                          <a:schemeClr val="tx1"/>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400" b="0" i="0" u="none" strike="noStrike" dirty="0" smtClean="0">
                          <a:solidFill>
                            <a:schemeClr val="tx1"/>
                          </a:solidFill>
                          <a:effectLst/>
                          <a:latin typeface="Calibri (Body)"/>
                        </a:rPr>
                        <a:t>136 369</a:t>
                      </a:r>
                      <a:endParaRPr lang="en-ZA" sz="1400" b="0" i="0" u="none" strike="noStrike" dirty="0">
                        <a:solidFill>
                          <a:schemeClr val="tx1"/>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400" b="0" i="0" u="none" strike="noStrike" dirty="0" smtClean="0">
                          <a:solidFill>
                            <a:schemeClr val="tx1"/>
                          </a:solidFill>
                          <a:effectLst/>
                          <a:latin typeface="Calibri (Body)"/>
                        </a:rPr>
                        <a:t>136 369</a:t>
                      </a:r>
                      <a:endParaRPr lang="en-ZA" sz="1400" b="0" i="0" u="none" strike="noStrike" dirty="0">
                        <a:solidFill>
                          <a:schemeClr val="tx1"/>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extLst>
                  <a:ext uri="{0D108BD9-81ED-4DB2-BD59-A6C34878D82A}">
                    <a16:rowId xmlns="" xmlns:a16="http://schemas.microsoft.com/office/drawing/2014/main" val="10009"/>
                  </a:ext>
                </a:extLst>
              </a:tr>
              <a:tr h="215828">
                <a:tc>
                  <a:txBody>
                    <a:bodyPr/>
                    <a:lstStyle/>
                    <a:p>
                      <a:pPr algn="l" rtl="0" fontAlgn="ctr"/>
                      <a:r>
                        <a:rPr lang="en-US" sz="1400" b="0" i="0" u="none" strike="noStrike" dirty="0" smtClean="0">
                          <a:solidFill>
                            <a:schemeClr val="tx1"/>
                          </a:solidFill>
                          <a:effectLst/>
                          <a:latin typeface="Calibri (Body)"/>
                        </a:rPr>
                        <a:t>Western Cape</a:t>
                      </a:r>
                      <a:endParaRPr lang="en-ZA" sz="1400" b="0" i="0" u="none" strike="noStrike" dirty="0">
                        <a:solidFill>
                          <a:schemeClr val="tx1"/>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400" b="0" i="0" u="none" strike="noStrike" dirty="0" smtClean="0">
                          <a:solidFill>
                            <a:srgbClr val="000000"/>
                          </a:solidFill>
                          <a:effectLst/>
                          <a:latin typeface="Calibri (Body)"/>
                        </a:rPr>
                        <a:t>176 624</a:t>
                      </a:r>
                      <a:endParaRPr lang="en-ZA" sz="14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400" b="0" i="0" u="none" strike="noStrike" dirty="0" smtClean="0">
                          <a:solidFill>
                            <a:srgbClr val="000000"/>
                          </a:solidFill>
                          <a:effectLst/>
                          <a:latin typeface="Calibri (Body)"/>
                        </a:rPr>
                        <a:t>-</a:t>
                      </a:r>
                      <a:endParaRPr lang="en-ZA" sz="14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400" b="0" i="0" u="none" strike="noStrike" dirty="0" smtClean="0">
                          <a:solidFill>
                            <a:srgbClr val="000000"/>
                          </a:solidFill>
                          <a:effectLst/>
                          <a:latin typeface="Calibri (Body)"/>
                        </a:rPr>
                        <a:t>176 624</a:t>
                      </a:r>
                      <a:endParaRPr lang="en-ZA" sz="14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400" b="0" i="0" u="none" strike="noStrike" dirty="0" smtClean="0">
                          <a:solidFill>
                            <a:srgbClr val="000000"/>
                          </a:solidFill>
                          <a:effectLst/>
                          <a:latin typeface="Calibri (Body)"/>
                        </a:rPr>
                        <a:t>176 624</a:t>
                      </a:r>
                      <a:endParaRPr lang="en-ZA" sz="14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400" b="0" i="0" u="none" strike="noStrike" dirty="0" smtClean="0">
                          <a:solidFill>
                            <a:srgbClr val="000000"/>
                          </a:solidFill>
                          <a:effectLst/>
                          <a:latin typeface="Calibri (Body)"/>
                        </a:rPr>
                        <a:t>176 624</a:t>
                      </a:r>
                      <a:endParaRPr lang="en-ZA" sz="14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extLst>
                  <a:ext uri="{0D108BD9-81ED-4DB2-BD59-A6C34878D82A}">
                    <a16:rowId xmlns="" xmlns:a16="http://schemas.microsoft.com/office/drawing/2014/main" val="10010"/>
                  </a:ext>
                </a:extLst>
              </a:tr>
              <a:tr h="215828">
                <a:tc>
                  <a:txBody>
                    <a:bodyPr/>
                    <a:lstStyle/>
                    <a:p>
                      <a:pPr algn="l" rtl="0" fontAlgn="ctr"/>
                      <a:r>
                        <a:rPr lang="en-US" sz="1600" b="1" i="0" u="none" strike="noStrike" baseline="0" dirty="0" smtClean="0">
                          <a:solidFill>
                            <a:srgbClr val="000000"/>
                          </a:solidFill>
                          <a:effectLst/>
                          <a:latin typeface="Calibri (Body)"/>
                        </a:rPr>
                        <a:t>Total</a:t>
                      </a:r>
                      <a:endParaRPr lang="en-ZA" sz="1600" b="1"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r" rtl="0" fontAlgn="ctr"/>
                      <a:r>
                        <a:rPr lang="en-ZA" sz="1600" b="1" i="0" u="none" strike="noStrike" dirty="0" smtClean="0">
                          <a:solidFill>
                            <a:schemeClr val="tx1"/>
                          </a:solidFill>
                          <a:effectLst/>
                          <a:latin typeface="Calibri (Body)"/>
                        </a:rPr>
                        <a:t>1 423 684</a:t>
                      </a:r>
                      <a:endParaRPr lang="en-ZA" sz="1600" b="1" i="0" u="none" strike="noStrike" dirty="0">
                        <a:solidFill>
                          <a:schemeClr val="tx1"/>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r" rtl="0" fontAlgn="ctr"/>
                      <a:r>
                        <a:rPr lang="en-ZA" sz="1600" b="1" i="0" u="none" strike="noStrike" dirty="0" smtClean="0">
                          <a:solidFill>
                            <a:srgbClr val="000000"/>
                          </a:solidFill>
                          <a:effectLst/>
                          <a:latin typeface="Calibri (Body)"/>
                        </a:rPr>
                        <a:t>-</a:t>
                      </a:r>
                      <a:endParaRPr lang="en-ZA" sz="1600" b="1"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r" rtl="0" fontAlgn="ctr"/>
                      <a:r>
                        <a:rPr lang="en-ZA" sz="1600" b="1" i="0" u="none" strike="noStrike" dirty="0" smtClean="0">
                          <a:solidFill>
                            <a:schemeClr val="tx1"/>
                          </a:solidFill>
                          <a:effectLst/>
                          <a:latin typeface="Calibri (Body)"/>
                        </a:rPr>
                        <a:t>1 423 684</a:t>
                      </a:r>
                      <a:endParaRPr lang="en-ZA" sz="1600" b="1" i="0" u="none" strike="noStrike" dirty="0">
                        <a:solidFill>
                          <a:schemeClr val="tx1"/>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r" rtl="0" fontAlgn="ctr"/>
                      <a:r>
                        <a:rPr lang="en-ZA" sz="1600" b="1" i="0" u="none" strike="noStrike" dirty="0" smtClean="0">
                          <a:solidFill>
                            <a:schemeClr val="tx1"/>
                          </a:solidFill>
                          <a:effectLst/>
                          <a:latin typeface="Calibri (Body)"/>
                        </a:rPr>
                        <a:t>1 423 684</a:t>
                      </a:r>
                      <a:endParaRPr lang="en-ZA" sz="1600" b="1" i="0" u="none" strike="noStrike" dirty="0">
                        <a:solidFill>
                          <a:schemeClr val="tx1"/>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r" rtl="0" fontAlgn="ctr"/>
                      <a:r>
                        <a:rPr lang="en-ZA" sz="1600" b="1" i="0" u="none" strike="noStrike" dirty="0" smtClean="0">
                          <a:solidFill>
                            <a:schemeClr val="tx1"/>
                          </a:solidFill>
                          <a:effectLst/>
                          <a:latin typeface="Calibri (Body)"/>
                        </a:rPr>
                        <a:t>1 423 684</a:t>
                      </a:r>
                      <a:endParaRPr lang="en-ZA" sz="1600" b="1" i="0" u="none" strike="noStrike" dirty="0">
                        <a:solidFill>
                          <a:schemeClr val="tx1"/>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extLst>
                  <a:ext uri="{0D108BD9-81ED-4DB2-BD59-A6C34878D82A}">
                    <a16:rowId xmlns="" xmlns:a16="http://schemas.microsoft.com/office/drawing/2014/main" val="10011"/>
                  </a:ext>
                </a:extLst>
              </a:tr>
              <a:tr h="631257">
                <a:tc>
                  <a:txBody>
                    <a:bodyPr/>
                    <a:lstStyle/>
                    <a:p>
                      <a:pPr algn="l" rtl="0" fontAlgn="ctr"/>
                      <a:r>
                        <a:rPr lang="en-US" sz="1400" b="0" i="0" u="none" strike="noStrike" baseline="0" dirty="0" smtClean="0">
                          <a:solidFill>
                            <a:schemeClr val="tx1"/>
                          </a:solidFill>
                          <a:effectLst/>
                          <a:latin typeface="Calibri (Body)"/>
                        </a:rPr>
                        <a:t>Municipal Agencies &amp; Funds (Vehicle license registration)</a:t>
                      </a:r>
                      <a:r>
                        <a:rPr lang="en-US" sz="1400" b="0" i="0" u="none" strike="noStrike" dirty="0" smtClean="0">
                          <a:solidFill>
                            <a:schemeClr val="tx1"/>
                          </a:solidFill>
                          <a:effectLst/>
                          <a:latin typeface="Calibri (Body)"/>
                        </a:rPr>
                        <a:t> </a:t>
                      </a:r>
                      <a:endParaRPr lang="en-ZA" sz="1400" b="0" i="0" u="none" strike="noStrike" dirty="0">
                        <a:solidFill>
                          <a:schemeClr val="tx1"/>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400" b="0" i="0" u="none" strike="noStrike" dirty="0" smtClean="0">
                          <a:solidFill>
                            <a:schemeClr val="tx1"/>
                          </a:solidFill>
                          <a:effectLst/>
                          <a:latin typeface="Calibri (Body)"/>
                        </a:rPr>
                        <a:t>-</a:t>
                      </a:r>
                      <a:endParaRPr lang="en-ZA" sz="1400" b="0" i="0" u="none" strike="noStrike" dirty="0">
                        <a:solidFill>
                          <a:schemeClr val="tx1"/>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400" b="1" i="0" u="none" strike="noStrike" dirty="0" smtClean="0">
                          <a:solidFill>
                            <a:schemeClr val="tx1"/>
                          </a:solidFill>
                          <a:effectLst/>
                          <a:latin typeface="Calibri (Body)"/>
                        </a:rPr>
                        <a:t>-</a:t>
                      </a:r>
                      <a:endParaRPr lang="en-ZA" sz="1400" b="1" i="0" u="none" strike="noStrike" dirty="0">
                        <a:solidFill>
                          <a:schemeClr val="tx1"/>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400" b="1" i="0" u="none" strike="noStrike" dirty="0" smtClean="0">
                          <a:solidFill>
                            <a:schemeClr val="tx1"/>
                          </a:solidFill>
                          <a:effectLst/>
                          <a:latin typeface="Calibri (Body)"/>
                        </a:rPr>
                        <a:t>2</a:t>
                      </a:r>
                      <a:endParaRPr lang="en-ZA" sz="1400" b="1" i="0" u="none" strike="noStrike" dirty="0">
                        <a:solidFill>
                          <a:schemeClr val="tx1"/>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r>
                        <a:rPr lang="en-ZA" sz="1400" b="1" i="0" u="none" strike="noStrike" dirty="0" smtClean="0">
                          <a:solidFill>
                            <a:schemeClr val="tx1"/>
                          </a:solidFill>
                          <a:effectLst/>
                          <a:latin typeface="Calibri (Body)"/>
                        </a:rPr>
                        <a:t>2</a:t>
                      </a:r>
                      <a:endParaRPr lang="en-ZA" sz="1400" b="1" i="0" u="none" strike="noStrike" dirty="0">
                        <a:solidFill>
                          <a:schemeClr val="tx1"/>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r" rtl="0" fontAlgn="ctr"/>
                      <a:endParaRPr lang="en-ZA" sz="1400" b="1" i="0" u="none" strike="noStrike" dirty="0">
                        <a:solidFill>
                          <a:schemeClr val="tx1"/>
                        </a:solidFill>
                        <a:effectLst/>
                        <a:latin typeface="Calibri (Body)"/>
                      </a:endParaRP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extLst>
                  <a:ext uri="{0D108BD9-81ED-4DB2-BD59-A6C34878D82A}">
                    <a16:rowId xmlns="" xmlns:a16="http://schemas.microsoft.com/office/drawing/2014/main" val="10012"/>
                  </a:ext>
                </a:extLst>
              </a:tr>
              <a:tr h="381048">
                <a:tc>
                  <a:txBody>
                    <a:bodyPr/>
                    <a:lstStyle/>
                    <a:p>
                      <a:pPr algn="l" rtl="0" fontAlgn="ctr"/>
                      <a:r>
                        <a:rPr lang="en-ZA" sz="1600" b="1" i="0" u="none" strike="noStrike" dirty="0" smtClean="0">
                          <a:solidFill>
                            <a:schemeClr val="tx1"/>
                          </a:solidFill>
                          <a:effectLst/>
                          <a:latin typeface="Calibri (Body)"/>
                        </a:rPr>
                        <a:t>Grand Total</a:t>
                      </a:r>
                      <a:endParaRPr lang="en-ZA" sz="1600" b="1" i="0" u="none" strike="noStrike" dirty="0">
                        <a:solidFill>
                          <a:schemeClr val="tx1"/>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7727"/>
                    </a:solidFill>
                  </a:tcPr>
                </a:tc>
                <a:tc>
                  <a:txBody>
                    <a:bodyPr/>
                    <a:lstStyle/>
                    <a:p>
                      <a:pPr algn="r" rtl="0" fontAlgn="ctr"/>
                      <a:r>
                        <a:rPr lang="en-ZA" sz="1600" b="1" i="0" u="none" strike="noStrike" dirty="0" smtClean="0">
                          <a:solidFill>
                            <a:schemeClr val="tx1"/>
                          </a:solidFill>
                          <a:effectLst/>
                          <a:latin typeface="Calibri (Body)"/>
                        </a:rPr>
                        <a:t>1 423 684</a:t>
                      </a:r>
                      <a:endParaRPr lang="en-ZA" sz="1600" b="1" i="0" u="none" strike="noStrike" dirty="0">
                        <a:solidFill>
                          <a:schemeClr val="tx1"/>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7727"/>
                    </a:solidFill>
                  </a:tcPr>
                </a:tc>
                <a:tc>
                  <a:txBody>
                    <a:bodyPr/>
                    <a:lstStyle/>
                    <a:p>
                      <a:pPr algn="r" rtl="0" fontAlgn="ctr"/>
                      <a:r>
                        <a:rPr lang="en-ZA" sz="1600" b="1" i="0" u="none" strike="noStrike" dirty="0" smtClean="0">
                          <a:solidFill>
                            <a:schemeClr val="tx1"/>
                          </a:solidFill>
                          <a:effectLst/>
                          <a:latin typeface="Calibri (Body)"/>
                        </a:rPr>
                        <a:t>-</a:t>
                      </a:r>
                      <a:endParaRPr lang="en-ZA" sz="1600" b="1" i="0" u="none" strike="noStrike" dirty="0">
                        <a:solidFill>
                          <a:schemeClr val="tx1"/>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7727"/>
                    </a:solidFill>
                  </a:tcPr>
                </a:tc>
                <a:tc>
                  <a:txBody>
                    <a:bodyPr/>
                    <a:lstStyle/>
                    <a:p>
                      <a:pPr algn="r" rtl="0" fontAlgn="ctr"/>
                      <a:r>
                        <a:rPr lang="en-ZA" sz="1600" b="1" i="0" u="none" strike="noStrike" dirty="0" smtClean="0">
                          <a:solidFill>
                            <a:schemeClr val="tx1"/>
                          </a:solidFill>
                          <a:effectLst/>
                          <a:latin typeface="Calibri (Body)"/>
                        </a:rPr>
                        <a:t>1 423 686</a:t>
                      </a:r>
                      <a:endParaRPr lang="en-ZA" sz="1600" b="1" i="0" u="none" strike="noStrike" dirty="0">
                        <a:solidFill>
                          <a:schemeClr val="tx1"/>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7727"/>
                    </a:solidFill>
                  </a:tcPr>
                </a:tc>
                <a:tc>
                  <a:txBody>
                    <a:bodyPr/>
                    <a:lstStyle/>
                    <a:p>
                      <a:pPr algn="r" rtl="0" fontAlgn="ctr"/>
                      <a:r>
                        <a:rPr lang="en-ZA" sz="1600" b="1" i="0" u="none" strike="noStrike" dirty="0" smtClean="0">
                          <a:solidFill>
                            <a:schemeClr val="tx1"/>
                          </a:solidFill>
                          <a:effectLst/>
                          <a:latin typeface="Calibri (Body)"/>
                        </a:rPr>
                        <a:t>1 423 686</a:t>
                      </a:r>
                      <a:endParaRPr lang="en-ZA" sz="1600" b="1" i="0" u="none" strike="noStrike" dirty="0">
                        <a:solidFill>
                          <a:schemeClr val="tx1"/>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7727"/>
                    </a:solidFill>
                  </a:tcPr>
                </a:tc>
                <a:tc>
                  <a:txBody>
                    <a:bodyPr/>
                    <a:lstStyle/>
                    <a:p>
                      <a:pPr algn="r" rtl="0" fontAlgn="ctr"/>
                      <a:r>
                        <a:rPr lang="en-ZA" sz="1600" b="1" i="0" u="none" strike="noStrike" dirty="0" smtClean="0">
                          <a:solidFill>
                            <a:schemeClr val="tx1"/>
                          </a:solidFill>
                          <a:effectLst/>
                          <a:latin typeface="Calibri (Body)"/>
                        </a:rPr>
                        <a:t>100.0%</a:t>
                      </a:r>
                      <a:endParaRPr lang="en-ZA" sz="1600" b="1" i="0" u="none" strike="noStrike" dirty="0">
                        <a:solidFill>
                          <a:schemeClr val="tx1"/>
                        </a:solidFill>
                        <a:effectLst/>
                        <a:latin typeface="Calibri (Body)"/>
                      </a:endParaRP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7727"/>
                    </a:solidFill>
                  </a:tcPr>
                </a:tc>
                <a:extLst>
                  <a:ext uri="{0D108BD9-81ED-4DB2-BD59-A6C34878D82A}">
                    <a16:rowId xmlns="" xmlns:a16="http://schemas.microsoft.com/office/drawing/2014/main" val="10013"/>
                  </a:ext>
                </a:extLst>
              </a:tr>
            </a:tbl>
          </a:graphicData>
        </a:graphic>
      </p:graphicFrame>
    </p:spTree>
    <p:extLst>
      <p:ext uri="{BB962C8B-B14F-4D97-AF65-F5344CB8AC3E}">
        <p14:creationId xmlns:p14="http://schemas.microsoft.com/office/powerpoint/2010/main" xmlns="" val="32069936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xmlns="" val="1004853345"/>
              </p:ext>
            </p:extLst>
          </p:nvPr>
        </p:nvGraphicFramePr>
        <p:xfrm>
          <a:off x="186944" y="836717"/>
          <a:ext cx="8705535" cy="5646880"/>
        </p:xfrm>
        <a:graphic>
          <a:graphicData uri="http://schemas.openxmlformats.org/drawingml/2006/table">
            <a:tbl>
              <a:tblPr firstRow="1" bandRow="1">
                <a:tableStyleId>{5C22544A-7EE6-4342-B048-85BDC9FD1C3A}</a:tableStyleId>
              </a:tblPr>
              <a:tblGrid>
                <a:gridCol w="4407051">
                  <a:extLst>
                    <a:ext uri="{9D8B030D-6E8A-4147-A177-3AD203B41FA5}">
                      <a16:colId xmlns="" xmlns:a16="http://schemas.microsoft.com/office/drawing/2014/main" val="20000"/>
                    </a:ext>
                  </a:extLst>
                </a:gridCol>
                <a:gridCol w="1555230">
                  <a:extLst>
                    <a:ext uri="{9D8B030D-6E8A-4147-A177-3AD203B41FA5}">
                      <a16:colId xmlns="" xmlns:a16="http://schemas.microsoft.com/office/drawing/2014/main" val="20001"/>
                    </a:ext>
                  </a:extLst>
                </a:gridCol>
                <a:gridCol w="1371627">
                  <a:extLst>
                    <a:ext uri="{9D8B030D-6E8A-4147-A177-3AD203B41FA5}">
                      <a16:colId xmlns="" xmlns:a16="http://schemas.microsoft.com/office/drawing/2014/main" val="20002"/>
                    </a:ext>
                  </a:extLst>
                </a:gridCol>
                <a:gridCol w="1371627">
                  <a:extLst>
                    <a:ext uri="{9D8B030D-6E8A-4147-A177-3AD203B41FA5}">
                      <a16:colId xmlns="" xmlns:a16="http://schemas.microsoft.com/office/drawing/2014/main" val="20003"/>
                    </a:ext>
                  </a:extLst>
                </a:gridCol>
              </a:tblGrid>
              <a:tr h="1129479">
                <a:tc gridSpan="4">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700" b="0" dirty="0" smtClean="0">
                          <a:solidFill>
                            <a:schemeClr val="tx1"/>
                          </a:solidFill>
                        </a:rPr>
                        <a:t>The variance of R18.4 million under-expenditure is mainly</a:t>
                      </a:r>
                      <a:r>
                        <a:rPr lang="en-US" sz="1700" b="0" baseline="0" dirty="0" smtClean="0">
                          <a:solidFill>
                            <a:schemeClr val="tx1"/>
                          </a:solidFill>
                        </a:rPr>
                        <a:t> due to </a:t>
                      </a:r>
                      <a:r>
                        <a:rPr lang="en-US" sz="1700" b="1" baseline="0" dirty="0" smtClean="0">
                          <a:solidFill>
                            <a:schemeClr val="tx1"/>
                          </a:solidFill>
                        </a:rPr>
                        <a:t>(i) </a:t>
                      </a:r>
                      <a:r>
                        <a:rPr lang="en-US" sz="1700" b="0" baseline="0" dirty="0" smtClean="0">
                          <a:solidFill>
                            <a:schemeClr val="tx1"/>
                          </a:solidFill>
                        </a:rPr>
                        <a:t>Artscape and the State Theatre, which did not submit the Incubator Trade Fair report on time to enable payment processing, and </a:t>
                      </a:r>
                      <a:r>
                        <a:rPr lang="en-US" sz="1700" b="1" baseline="0" dirty="0" smtClean="0">
                          <a:solidFill>
                            <a:schemeClr val="tx1"/>
                          </a:solidFill>
                        </a:rPr>
                        <a:t>(ii) </a:t>
                      </a:r>
                      <a:r>
                        <a:rPr lang="en-US" sz="1700" b="0" baseline="0" dirty="0" smtClean="0">
                          <a:solidFill>
                            <a:schemeClr val="tx1"/>
                          </a:solidFill>
                        </a:rPr>
                        <a:t>Capital works projects and payments made on claims from DPW based on work done at entities.</a:t>
                      </a:r>
                      <a:endParaRPr lang="en-US" sz="1700" b="0" dirty="0" smtClean="0">
                        <a:solidFill>
                          <a:srgbClr val="FF0000"/>
                        </a:solidFill>
                      </a:endParaRPr>
                    </a:p>
                  </a:txBody>
                  <a:tcPr marL="91446" marR="91446" marT="45708" marB="45708">
                    <a:solidFill>
                      <a:srgbClr val="F6F3E8"/>
                    </a:solidFill>
                  </a:tcPr>
                </a:tc>
                <a:tc hMerge="1">
                  <a:txBody>
                    <a:bodyPr/>
                    <a:lstStyle/>
                    <a:p>
                      <a:pPr marL="0" marR="0" indent="0" algn="just" defTabSz="457200" rtl="0" eaLnBrk="1" fontAlgn="auto" latinLnBrk="0" hangingPunct="1">
                        <a:lnSpc>
                          <a:spcPct val="100000"/>
                        </a:lnSpc>
                        <a:spcBef>
                          <a:spcPts val="0"/>
                        </a:spcBef>
                        <a:spcAft>
                          <a:spcPts val="0"/>
                        </a:spcAft>
                        <a:buClrTx/>
                        <a:buSzTx/>
                        <a:buFont typeface="Arial" pitchFamily="34" charset="0"/>
                        <a:buNone/>
                        <a:tabLst/>
                        <a:defRPr/>
                      </a:pPr>
                      <a:endParaRPr lang="en-US" sz="1800" dirty="0" smtClean="0"/>
                    </a:p>
                  </a:txBody>
                  <a:tcPr marL="91446" marR="91446" marT="45708" marB="45708">
                    <a:solidFill>
                      <a:srgbClr val="F6F3E8"/>
                    </a:solidFill>
                  </a:tcPr>
                </a:tc>
                <a:tc hMerge="1">
                  <a:txBody>
                    <a:bodyPr/>
                    <a:lstStyle/>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en-US" sz="1800" dirty="0" smtClean="0">
                        <a:solidFill>
                          <a:prstClr val="black"/>
                        </a:solidFill>
                      </a:endParaRPr>
                    </a:p>
                  </a:txBody>
                  <a:tcPr marL="91446" marR="91446" marT="45708" marB="45708">
                    <a:solidFill>
                      <a:srgbClr val="F6F3E8"/>
                    </a:solidFill>
                  </a:tcPr>
                </a:tc>
                <a:tc hMerge="1">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700" b="0" dirty="0" smtClean="0">
                        <a:solidFill>
                          <a:srgbClr val="FF0000"/>
                        </a:solidFill>
                      </a:endParaRPr>
                    </a:p>
                  </a:txBody>
                  <a:tcPr marL="91446" marR="91446" marT="45708" marB="45708">
                    <a:solidFill>
                      <a:srgbClr val="F6F3E8"/>
                    </a:solidFill>
                  </a:tcPr>
                </a:tc>
                <a:extLst>
                  <a:ext uri="{0D108BD9-81ED-4DB2-BD59-A6C34878D82A}">
                    <a16:rowId xmlns="" xmlns:a16="http://schemas.microsoft.com/office/drawing/2014/main" val="10000"/>
                  </a:ext>
                </a:extLst>
              </a:tr>
              <a:tr h="824208">
                <a:tc>
                  <a:txBody>
                    <a:bodyPr/>
                    <a:lstStyle/>
                    <a:p>
                      <a:r>
                        <a:rPr lang="en-US" sz="1600" b="1" dirty="0" smtClean="0">
                          <a:solidFill>
                            <a:schemeClr val="tx1"/>
                          </a:solidFill>
                          <a:latin typeface="+mn-lt"/>
                        </a:rPr>
                        <a:t>Name of Institution</a:t>
                      </a:r>
                    </a:p>
                  </a:txBody>
                  <a:tcPr marL="91446" marR="91446" marT="45708" marB="45708">
                    <a:solidFill>
                      <a:srgbClr val="B77727"/>
                    </a:solidFill>
                  </a:tcPr>
                </a:tc>
                <a:tc>
                  <a:txBody>
                    <a:bodyPr/>
                    <a:lstStyle/>
                    <a:p>
                      <a:pPr algn="ctr"/>
                      <a:r>
                        <a:rPr lang="en-US" sz="1600" b="1" dirty="0" smtClean="0">
                          <a:solidFill>
                            <a:schemeClr val="tx1"/>
                          </a:solidFill>
                        </a:rPr>
                        <a:t>Final Appropriation</a:t>
                      </a:r>
                    </a:p>
                  </a:txBody>
                  <a:tcPr marL="91446" marR="91446" marT="45708" marB="45708">
                    <a:solidFill>
                      <a:srgbClr val="B77727"/>
                    </a:solidFill>
                  </a:tcPr>
                </a:tc>
                <a:tc>
                  <a:txBody>
                    <a:bodyPr/>
                    <a:lstStyle/>
                    <a:p>
                      <a:pPr algn="ctr"/>
                      <a:r>
                        <a:rPr lang="en-US" sz="1600" b="1" dirty="0" smtClean="0">
                          <a:solidFill>
                            <a:schemeClr val="tx1"/>
                          </a:solidFill>
                        </a:rPr>
                        <a:t>Actual transfer</a:t>
                      </a:r>
                    </a:p>
                  </a:txBody>
                  <a:tcPr marL="91446" marR="91446" marT="45708" marB="45708">
                    <a:solidFill>
                      <a:srgbClr val="B77727"/>
                    </a:solidFill>
                  </a:tcPr>
                </a:tc>
                <a:tc>
                  <a:txBody>
                    <a:bodyPr/>
                    <a:lstStyle/>
                    <a:p>
                      <a:pPr algn="ctr"/>
                      <a:r>
                        <a:rPr lang="en-US" sz="1600" b="1" dirty="0" smtClean="0">
                          <a:solidFill>
                            <a:schemeClr val="tx1"/>
                          </a:solidFill>
                        </a:rPr>
                        <a:t>% of Available funds transferred</a:t>
                      </a:r>
                    </a:p>
                  </a:txBody>
                  <a:tcPr marL="91446" marR="91446" marT="45708" marB="45708">
                    <a:solidFill>
                      <a:srgbClr val="B77727"/>
                    </a:solidFill>
                  </a:tcPr>
                </a:tc>
                <a:extLst>
                  <a:ext uri="{0D108BD9-81ED-4DB2-BD59-A6C34878D82A}">
                    <a16:rowId xmlns="" xmlns:a16="http://schemas.microsoft.com/office/drawing/2014/main" val="10001"/>
                  </a:ext>
                </a:extLst>
              </a:tr>
              <a:tr h="328884">
                <a:tc>
                  <a:txBody>
                    <a:bodyPr/>
                    <a:lstStyle/>
                    <a:p>
                      <a:pPr>
                        <a:lnSpc>
                          <a:spcPct val="100000"/>
                        </a:lnSpc>
                      </a:pPr>
                      <a:r>
                        <a:rPr lang="en-US" sz="1600" b="1" dirty="0" smtClean="0"/>
                        <a:t>Performing Arts</a:t>
                      </a:r>
                      <a:r>
                        <a:rPr lang="en-US" sz="1600" b="1" baseline="0" dirty="0" smtClean="0"/>
                        <a:t> Institutions (Cur/Cap)</a:t>
                      </a:r>
                      <a:endParaRPr lang="en-ZA" sz="1600" b="1" dirty="0"/>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t>R’000</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solidFill>
                            <a:prstClr val="black"/>
                          </a:solidFill>
                        </a:rPr>
                        <a:t>R’000</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endParaRPr lang="en-US" sz="1600" b="1" dirty="0" smtClean="0">
                        <a:solidFill>
                          <a:prstClr val="black"/>
                        </a:solidFill>
                      </a:endParaRPr>
                    </a:p>
                  </a:txBody>
                  <a:tcPr marL="91446" marR="91446" marT="45708" marB="45708">
                    <a:solidFill>
                      <a:srgbClr val="F6F3E8"/>
                    </a:solidFill>
                  </a:tcPr>
                </a:tc>
                <a:extLst>
                  <a:ext uri="{0D108BD9-81ED-4DB2-BD59-A6C34878D82A}">
                    <a16:rowId xmlns="" xmlns:a16="http://schemas.microsoft.com/office/drawing/2014/main" val="10002"/>
                  </a:ext>
                </a:extLst>
              </a:tr>
              <a:tr h="328884">
                <a:tc>
                  <a:txBody>
                    <a:bodyPr/>
                    <a:lstStyle/>
                    <a:p>
                      <a:pPr>
                        <a:lnSpc>
                          <a:spcPct val="100000"/>
                        </a:lnSpc>
                      </a:pPr>
                      <a:r>
                        <a:rPr lang="en-US" sz="1600" b="0" dirty="0" smtClean="0"/>
                        <a:t>Artscape</a:t>
                      </a:r>
                      <a:endParaRPr lang="en-ZA" sz="1600" b="0" dirty="0"/>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dirty="0" smtClean="0"/>
                        <a:t>60 912</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dirty="0" smtClean="0"/>
                        <a:t>60 912</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dirty="0" smtClean="0"/>
                        <a:t>100.0%</a:t>
                      </a:r>
                    </a:p>
                  </a:txBody>
                  <a:tcPr marL="91446" marR="91446" marT="45708" marB="45708">
                    <a:solidFill>
                      <a:srgbClr val="F6F3E8"/>
                    </a:solidFill>
                  </a:tcPr>
                </a:tc>
                <a:extLst>
                  <a:ext uri="{0D108BD9-81ED-4DB2-BD59-A6C34878D82A}">
                    <a16:rowId xmlns="" xmlns:a16="http://schemas.microsoft.com/office/drawing/2014/main" val="10003"/>
                  </a:ext>
                </a:extLst>
              </a:tr>
              <a:tr h="328884">
                <a:tc>
                  <a:txBody>
                    <a:bodyPr/>
                    <a:lstStyle/>
                    <a:p>
                      <a:pPr>
                        <a:lnSpc>
                          <a:spcPct val="100000"/>
                        </a:lnSpc>
                      </a:pPr>
                      <a:r>
                        <a:rPr lang="en-US" sz="1600" b="0" dirty="0" smtClean="0"/>
                        <a:t>Market Theatre Foundation</a:t>
                      </a:r>
                      <a:endParaRPr lang="en-ZA" sz="1600" b="0" dirty="0"/>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46 303</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46 303</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dirty="0" smtClean="0"/>
                        <a:t>100.0%</a:t>
                      </a:r>
                    </a:p>
                  </a:txBody>
                  <a:tcPr marL="91446" marR="91446" marT="45708" marB="45708">
                    <a:solidFill>
                      <a:srgbClr val="F6F3E8"/>
                    </a:solidFill>
                  </a:tcPr>
                </a:tc>
                <a:extLst>
                  <a:ext uri="{0D108BD9-81ED-4DB2-BD59-A6C34878D82A}">
                    <a16:rowId xmlns="" xmlns:a16="http://schemas.microsoft.com/office/drawing/2014/main" val="10004"/>
                  </a:ext>
                </a:extLst>
              </a:tr>
              <a:tr h="328884">
                <a:tc>
                  <a:txBody>
                    <a:bodyPr/>
                    <a:lstStyle/>
                    <a:p>
                      <a:pPr>
                        <a:lnSpc>
                          <a:spcPct val="100000"/>
                        </a:lnSpc>
                      </a:pPr>
                      <a:r>
                        <a:rPr lang="en-US" sz="1600" b="0" dirty="0" smtClean="0"/>
                        <a:t>National Arts Council</a:t>
                      </a:r>
                      <a:endParaRPr lang="en-ZA" sz="1600" b="0" dirty="0"/>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109 677</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109 677</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dirty="0" smtClean="0"/>
                        <a:t>100.0%</a:t>
                      </a:r>
                    </a:p>
                  </a:txBody>
                  <a:tcPr marL="91446" marR="91446" marT="45708" marB="45708">
                    <a:solidFill>
                      <a:srgbClr val="F6F3E8"/>
                    </a:solidFill>
                  </a:tcPr>
                </a:tc>
                <a:extLst>
                  <a:ext uri="{0D108BD9-81ED-4DB2-BD59-A6C34878D82A}">
                    <a16:rowId xmlns="" xmlns:a16="http://schemas.microsoft.com/office/drawing/2014/main" val="10005"/>
                  </a:ext>
                </a:extLst>
              </a:tr>
              <a:tr h="328884">
                <a:tc>
                  <a:txBody>
                    <a:bodyPr/>
                    <a:lstStyle/>
                    <a:p>
                      <a:pPr>
                        <a:lnSpc>
                          <a:spcPct val="100000"/>
                        </a:lnSpc>
                      </a:pPr>
                      <a:r>
                        <a:rPr lang="en-US" sz="1600" b="0" dirty="0" smtClean="0"/>
                        <a:t>National Film and Video Foundation</a:t>
                      </a:r>
                      <a:endParaRPr lang="en-ZA" sz="1600" b="0" dirty="0"/>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133 472</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133 472</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dirty="0" smtClean="0"/>
                        <a:t>100.0%</a:t>
                      </a:r>
                    </a:p>
                  </a:txBody>
                  <a:tcPr marL="91446" marR="91446" marT="45708" marB="45708">
                    <a:solidFill>
                      <a:srgbClr val="F6F3E8"/>
                    </a:solidFill>
                  </a:tcPr>
                </a:tc>
                <a:extLst>
                  <a:ext uri="{0D108BD9-81ED-4DB2-BD59-A6C34878D82A}">
                    <a16:rowId xmlns="" xmlns:a16="http://schemas.microsoft.com/office/drawing/2014/main" val="10006"/>
                  </a:ext>
                </a:extLst>
              </a:tr>
              <a:tr h="328884">
                <a:tc>
                  <a:txBody>
                    <a:bodyPr/>
                    <a:lstStyle/>
                    <a:p>
                      <a:pPr>
                        <a:lnSpc>
                          <a:spcPct val="100000"/>
                        </a:lnSpc>
                      </a:pPr>
                      <a:r>
                        <a:rPr lang="en-US" sz="1600" b="0" dirty="0" smtClean="0"/>
                        <a:t>Performing Arts</a:t>
                      </a:r>
                      <a:r>
                        <a:rPr lang="en-US" sz="1600" b="0" baseline="0" dirty="0" smtClean="0"/>
                        <a:t> Centre of the Free State </a:t>
                      </a:r>
                      <a:endParaRPr lang="en-ZA" sz="1600" b="0" dirty="0"/>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45 322</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45 322</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dirty="0" smtClean="0"/>
                        <a:t>100.0%</a:t>
                      </a:r>
                    </a:p>
                  </a:txBody>
                  <a:tcPr marL="91446" marR="91446" marT="45708" marB="45708">
                    <a:solidFill>
                      <a:srgbClr val="F6F3E8"/>
                    </a:solidFill>
                  </a:tcPr>
                </a:tc>
                <a:extLst>
                  <a:ext uri="{0D108BD9-81ED-4DB2-BD59-A6C34878D82A}">
                    <a16:rowId xmlns="" xmlns:a16="http://schemas.microsoft.com/office/drawing/2014/main" val="10007"/>
                  </a:ext>
                </a:extLst>
              </a:tr>
              <a:tr h="328884">
                <a:tc>
                  <a:txBody>
                    <a:bodyPr/>
                    <a:lstStyle/>
                    <a:p>
                      <a:pPr>
                        <a:lnSpc>
                          <a:spcPct val="100000"/>
                        </a:lnSpc>
                      </a:pPr>
                      <a:r>
                        <a:rPr lang="en-US" sz="1600" b="0" dirty="0" smtClean="0"/>
                        <a:t>Playhouse</a:t>
                      </a:r>
                      <a:r>
                        <a:rPr lang="en-US" sz="1600" b="0" baseline="0" dirty="0" smtClean="0"/>
                        <a:t> Company</a:t>
                      </a:r>
                      <a:endParaRPr lang="en-ZA" sz="1600" b="0" dirty="0"/>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49 632</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49 632</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dirty="0" smtClean="0"/>
                        <a:t>100.0%</a:t>
                      </a:r>
                    </a:p>
                  </a:txBody>
                  <a:tcPr marL="91446" marR="91446" marT="45708" marB="45708">
                    <a:solidFill>
                      <a:srgbClr val="F6F3E8"/>
                    </a:solidFill>
                  </a:tcPr>
                </a:tc>
                <a:extLst>
                  <a:ext uri="{0D108BD9-81ED-4DB2-BD59-A6C34878D82A}">
                    <a16:rowId xmlns="" xmlns:a16="http://schemas.microsoft.com/office/drawing/2014/main" val="10008"/>
                  </a:ext>
                </a:extLst>
              </a:tr>
              <a:tr h="328884">
                <a:tc>
                  <a:txBody>
                    <a:bodyPr/>
                    <a:lstStyle/>
                    <a:p>
                      <a:pPr>
                        <a:lnSpc>
                          <a:spcPct val="100000"/>
                        </a:lnSpc>
                      </a:pPr>
                      <a:r>
                        <a:rPr lang="en-US" sz="1600" b="0" dirty="0" smtClean="0"/>
                        <a:t>State</a:t>
                      </a:r>
                      <a:r>
                        <a:rPr lang="en-US" sz="1600" b="0" baseline="0" dirty="0" smtClean="0"/>
                        <a:t> Theatre</a:t>
                      </a:r>
                      <a:endParaRPr lang="en-ZA" sz="1600" b="0" dirty="0"/>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55 453</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55 453</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dirty="0" smtClean="0"/>
                        <a:t>100.0%</a:t>
                      </a:r>
                    </a:p>
                  </a:txBody>
                  <a:tcPr marL="91446" marR="91446" marT="45708" marB="45708">
                    <a:solidFill>
                      <a:srgbClr val="F6F3E8"/>
                    </a:solidFill>
                  </a:tcPr>
                </a:tc>
                <a:extLst>
                  <a:ext uri="{0D108BD9-81ED-4DB2-BD59-A6C34878D82A}">
                    <a16:rowId xmlns="" xmlns:a16="http://schemas.microsoft.com/office/drawing/2014/main" val="10009"/>
                  </a:ext>
                </a:extLst>
              </a:tr>
              <a:tr h="328884">
                <a:tc>
                  <a:txBody>
                    <a:bodyPr/>
                    <a:lstStyle/>
                    <a:p>
                      <a:pPr>
                        <a:lnSpc>
                          <a:spcPct val="100000"/>
                        </a:lnSpc>
                      </a:pPr>
                      <a:r>
                        <a:rPr lang="en-US" sz="1600" b="0" dirty="0" smtClean="0">
                          <a:solidFill>
                            <a:schemeClr val="tx1"/>
                          </a:solidFill>
                        </a:rPr>
                        <a:t>Capital Transfer -Playhouses</a:t>
                      </a:r>
                      <a:endParaRPr lang="en-ZA" sz="1600" b="0" dirty="0">
                        <a:solidFill>
                          <a:schemeClr val="tx1"/>
                        </a:solidFill>
                      </a:endParaRP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65 290</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65 289</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dirty="0" smtClean="0"/>
                        <a:t>100.0%</a:t>
                      </a:r>
                    </a:p>
                  </a:txBody>
                  <a:tcPr marL="91446" marR="91446" marT="45708" marB="45708">
                    <a:solidFill>
                      <a:srgbClr val="F6F3E8"/>
                    </a:solidFill>
                  </a:tcPr>
                </a:tc>
                <a:extLst>
                  <a:ext uri="{0D108BD9-81ED-4DB2-BD59-A6C34878D82A}">
                    <a16:rowId xmlns="" xmlns:a16="http://schemas.microsoft.com/office/drawing/2014/main" val="10010"/>
                  </a:ext>
                </a:extLst>
              </a:tr>
              <a:tr h="328884">
                <a:tc>
                  <a:txBody>
                    <a:bodyPr/>
                    <a:lstStyle/>
                    <a:p>
                      <a:pPr>
                        <a:lnSpc>
                          <a:spcPct val="100000"/>
                        </a:lnSpc>
                      </a:pPr>
                      <a:r>
                        <a:rPr lang="en-US" sz="1600" b="0" dirty="0" smtClean="0">
                          <a:solidFill>
                            <a:schemeClr val="tx1"/>
                          </a:solidFill>
                        </a:rPr>
                        <a:t>Mzansi Golden</a:t>
                      </a:r>
                      <a:r>
                        <a:rPr lang="en-US" sz="1600" b="0" baseline="0" dirty="0" smtClean="0">
                          <a:solidFill>
                            <a:schemeClr val="tx1"/>
                          </a:solidFill>
                        </a:rPr>
                        <a:t> Economy Projects </a:t>
                      </a:r>
                      <a:endParaRPr lang="en-ZA" sz="1600" b="0" dirty="0">
                        <a:solidFill>
                          <a:schemeClr val="tx1"/>
                        </a:solidFill>
                      </a:endParaRP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solidFill>
                            <a:schemeClr val="tx1"/>
                          </a:solidFill>
                        </a:rPr>
                        <a:t>41 933</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solidFill>
                            <a:schemeClr val="tx1"/>
                          </a:solidFill>
                        </a:rPr>
                        <a:t>37 253</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dirty="0" smtClean="0"/>
                        <a:t>89.0%</a:t>
                      </a:r>
                    </a:p>
                  </a:txBody>
                  <a:tcPr marL="91446" marR="91446" marT="45708" marB="45708">
                    <a:solidFill>
                      <a:srgbClr val="F6F3E8"/>
                    </a:solidFill>
                  </a:tcPr>
                </a:tc>
                <a:extLst>
                  <a:ext uri="{0D108BD9-81ED-4DB2-BD59-A6C34878D82A}">
                    <a16:rowId xmlns="" xmlns:a16="http://schemas.microsoft.com/office/drawing/2014/main" val="10011"/>
                  </a:ext>
                </a:extLst>
              </a:tr>
              <a:tr h="340633">
                <a:tc>
                  <a:txBody>
                    <a:bodyPr/>
                    <a:lstStyle/>
                    <a:p>
                      <a:pPr>
                        <a:lnSpc>
                          <a:spcPct val="100000"/>
                        </a:lnSpc>
                      </a:pPr>
                      <a:r>
                        <a:rPr lang="en-US" sz="1600" b="1" dirty="0" smtClean="0"/>
                        <a:t>Total</a:t>
                      </a:r>
                      <a:endParaRPr lang="en-ZA" sz="1600" b="1" dirty="0"/>
                    </a:p>
                  </a:txBody>
                  <a:tcPr marL="91446" marR="91446" marT="45708" marB="45708">
                    <a:solidFill>
                      <a:srgbClr val="B77727"/>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solidFill>
                            <a:schemeClr val="tx1"/>
                          </a:solidFill>
                        </a:rPr>
                        <a:t>607 994</a:t>
                      </a:r>
                    </a:p>
                  </a:txBody>
                  <a:tcPr marL="91446" marR="91446" marT="45708" marB="45708">
                    <a:solidFill>
                      <a:srgbClr val="B77727"/>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solidFill>
                            <a:schemeClr val="tx1"/>
                          </a:solidFill>
                        </a:rPr>
                        <a:t>603 313</a:t>
                      </a:r>
                    </a:p>
                  </a:txBody>
                  <a:tcPr marL="91446" marR="91446" marT="45708" marB="45708">
                    <a:solidFill>
                      <a:srgbClr val="B77727"/>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solidFill>
                            <a:schemeClr val="tx1"/>
                          </a:solidFill>
                        </a:rPr>
                        <a:t>99.2%</a:t>
                      </a:r>
                    </a:p>
                  </a:txBody>
                  <a:tcPr marL="91446" marR="91446" marT="45708" marB="45708">
                    <a:solidFill>
                      <a:srgbClr val="B77727"/>
                    </a:solidFill>
                  </a:tcPr>
                </a:tc>
                <a:extLst>
                  <a:ext uri="{0D108BD9-81ED-4DB2-BD59-A6C34878D82A}">
                    <a16:rowId xmlns="" xmlns:a16="http://schemas.microsoft.com/office/drawing/2014/main" val="10012"/>
                  </a:ext>
                </a:extLst>
              </a:tr>
            </a:tbl>
          </a:graphicData>
        </a:graphic>
      </p:graphicFrame>
      <p:sp>
        <p:nvSpPr>
          <p:cNvPr id="5" name="Title 1"/>
          <p:cNvSpPr txBox="1">
            <a:spLocks/>
          </p:cNvSpPr>
          <p:nvPr/>
        </p:nvSpPr>
        <p:spPr>
          <a:xfrm>
            <a:off x="179512" y="44624"/>
            <a:ext cx="8784976" cy="672021"/>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1" kern="1200">
                <a:solidFill>
                  <a:srgbClr val="800000"/>
                </a:solidFill>
                <a:latin typeface="Arial"/>
                <a:ea typeface="+mj-ea"/>
                <a:cs typeface="Arial"/>
              </a:defRPr>
            </a:lvl1pPr>
          </a:lstStyle>
          <a:p>
            <a:pPr algn="ctr"/>
            <a:r>
              <a:rPr lang="en-US" sz="2000" dirty="0" smtClean="0">
                <a:solidFill>
                  <a:srgbClr val="B77727"/>
                </a:solidFill>
                <a:latin typeface="+mj-lt"/>
                <a:cs typeface="Arial" pitchFamily="34" charset="0"/>
              </a:rPr>
              <a:t>Expenditure Variance Per Economic Classification</a:t>
            </a:r>
          </a:p>
          <a:p>
            <a:pPr algn="ctr"/>
            <a:r>
              <a:rPr lang="en-US" sz="2000" dirty="0" smtClean="0">
                <a:solidFill>
                  <a:srgbClr val="B77727"/>
                </a:solidFill>
                <a:latin typeface="+mj-lt"/>
                <a:cs typeface="Arial" pitchFamily="34" charset="0"/>
              </a:rPr>
              <a:t>(Departmental Agencies &amp; Accounts)</a:t>
            </a:r>
            <a:endParaRPr lang="en-ZA" sz="2000" dirty="0" smtClean="0">
              <a:solidFill>
                <a:srgbClr val="B77727"/>
              </a:solidFill>
              <a:latin typeface="+mj-lt"/>
              <a:cs typeface="Arial" pitchFamily="34" charset="0"/>
            </a:endParaRPr>
          </a:p>
        </p:txBody>
      </p:sp>
      <p:sp>
        <p:nvSpPr>
          <p:cNvPr id="6" name="Slide Number Placeholder 3"/>
          <p:cNvSpPr txBox="1">
            <a:spLocks/>
          </p:cNvSpPr>
          <p:nvPr/>
        </p:nvSpPr>
        <p:spPr>
          <a:xfrm>
            <a:off x="8100392" y="6603668"/>
            <a:ext cx="609600" cy="2543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latin typeface="Verdana" panose="020B0604030504040204" pitchFamily="34" charset="0"/>
                <a:ea typeface="Verdana" panose="020B0604030504040204" pitchFamily="34" charset="0"/>
              </a:rPr>
              <a:t>43.</a:t>
            </a:r>
            <a:endParaRPr lang="en-ZA" sz="1200" b="1" dirty="0" smtClean="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xmlns="" val="6790632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xmlns="" val="2016020961"/>
              </p:ext>
            </p:extLst>
          </p:nvPr>
        </p:nvGraphicFramePr>
        <p:xfrm>
          <a:off x="240007" y="1310554"/>
          <a:ext cx="8724481" cy="5149378"/>
        </p:xfrm>
        <a:graphic>
          <a:graphicData uri="http://schemas.openxmlformats.org/drawingml/2006/table">
            <a:tbl>
              <a:tblPr firstRow="1" bandRow="1">
                <a:tableStyleId>{5C22544A-7EE6-4342-B048-85BDC9FD1C3A}</a:tableStyleId>
              </a:tblPr>
              <a:tblGrid>
                <a:gridCol w="4043962">
                  <a:extLst>
                    <a:ext uri="{9D8B030D-6E8A-4147-A177-3AD203B41FA5}">
                      <a16:colId xmlns="" xmlns:a16="http://schemas.microsoft.com/office/drawing/2014/main" val="20000"/>
                    </a:ext>
                  </a:extLst>
                </a:gridCol>
                <a:gridCol w="1584176">
                  <a:extLst>
                    <a:ext uri="{9D8B030D-6E8A-4147-A177-3AD203B41FA5}">
                      <a16:colId xmlns="" xmlns:a16="http://schemas.microsoft.com/office/drawing/2014/main" val="20001"/>
                    </a:ext>
                  </a:extLst>
                </a:gridCol>
                <a:gridCol w="1440160">
                  <a:extLst>
                    <a:ext uri="{9D8B030D-6E8A-4147-A177-3AD203B41FA5}">
                      <a16:colId xmlns="" xmlns:a16="http://schemas.microsoft.com/office/drawing/2014/main" val="20002"/>
                    </a:ext>
                  </a:extLst>
                </a:gridCol>
                <a:gridCol w="1656183">
                  <a:extLst>
                    <a:ext uri="{9D8B030D-6E8A-4147-A177-3AD203B41FA5}">
                      <a16:colId xmlns="" xmlns:a16="http://schemas.microsoft.com/office/drawing/2014/main" val="20003"/>
                    </a:ext>
                  </a:extLst>
                </a:gridCol>
              </a:tblGrid>
              <a:tr h="720077">
                <a:tc>
                  <a:txBody>
                    <a:bodyPr/>
                    <a:lstStyle/>
                    <a:p>
                      <a:r>
                        <a:rPr lang="en-US" sz="1600" b="1" dirty="0" smtClean="0">
                          <a:solidFill>
                            <a:schemeClr val="tx1"/>
                          </a:solidFill>
                          <a:latin typeface="+mn-lt"/>
                        </a:rPr>
                        <a:t>Name of Institution</a:t>
                      </a:r>
                    </a:p>
                  </a:txBody>
                  <a:tcPr marL="91446" marR="91446" marT="45708" marB="45708">
                    <a:solidFill>
                      <a:srgbClr val="B77727"/>
                    </a:solidFill>
                  </a:tcPr>
                </a:tc>
                <a:tc>
                  <a:txBody>
                    <a:bodyPr/>
                    <a:lstStyle/>
                    <a:p>
                      <a:pPr algn="ctr"/>
                      <a:r>
                        <a:rPr lang="en-US" sz="1600" b="1" dirty="0" smtClean="0">
                          <a:solidFill>
                            <a:schemeClr val="tx1"/>
                          </a:solidFill>
                        </a:rPr>
                        <a:t>Final Appropriation</a:t>
                      </a:r>
                    </a:p>
                  </a:txBody>
                  <a:tcPr marL="91446" marR="91446" marT="45708" marB="45708">
                    <a:solidFill>
                      <a:srgbClr val="B77727"/>
                    </a:solidFill>
                  </a:tcPr>
                </a:tc>
                <a:tc>
                  <a:txBody>
                    <a:bodyPr/>
                    <a:lstStyle/>
                    <a:p>
                      <a:pPr algn="ctr"/>
                      <a:r>
                        <a:rPr lang="en-US" sz="1600" b="1" dirty="0" smtClean="0">
                          <a:solidFill>
                            <a:schemeClr val="tx1"/>
                          </a:solidFill>
                        </a:rPr>
                        <a:t>Actual transfer</a:t>
                      </a:r>
                    </a:p>
                  </a:txBody>
                  <a:tcPr marL="91446" marR="91446" marT="45708" marB="45708">
                    <a:solidFill>
                      <a:srgbClr val="B7772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mn-lt"/>
                        </a:rPr>
                        <a:t>% of Available funds transferred</a:t>
                      </a:r>
                    </a:p>
                  </a:txBody>
                  <a:tcPr marL="91446" marR="91446" marT="45708" marB="45708">
                    <a:solidFill>
                      <a:srgbClr val="B77727"/>
                    </a:solidFill>
                  </a:tcPr>
                </a:tc>
                <a:extLst>
                  <a:ext uri="{0D108BD9-81ED-4DB2-BD59-A6C34878D82A}">
                    <a16:rowId xmlns="" xmlns:a16="http://schemas.microsoft.com/office/drawing/2014/main" val="10000"/>
                  </a:ext>
                </a:extLst>
              </a:tr>
              <a:tr h="371975">
                <a:tc>
                  <a:txBody>
                    <a:bodyPr/>
                    <a:lstStyle/>
                    <a:p>
                      <a:pPr>
                        <a:lnSpc>
                          <a:spcPct val="100000"/>
                        </a:lnSpc>
                      </a:pPr>
                      <a:r>
                        <a:rPr lang="en-US" sz="1600" b="1" dirty="0" smtClean="0"/>
                        <a:t>Heritage Institutions</a:t>
                      </a:r>
                      <a:r>
                        <a:rPr lang="en-US" sz="1600" b="1" baseline="0" dirty="0" smtClean="0"/>
                        <a:t> (Cur/Cap)</a:t>
                      </a:r>
                      <a:endParaRPr lang="en-ZA" sz="1600" b="1" dirty="0"/>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t>R’000</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solidFill>
                            <a:prstClr val="black"/>
                          </a:solidFill>
                        </a:rPr>
                        <a:t>R’000</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endParaRPr lang="en-US" sz="1600" b="1" dirty="0" smtClean="0">
                        <a:solidFill>
                          <a:prstClr val="black"/>
                        </a:solidFill>
                      </a:endParaRPr>
                    </a:p>
                  </a:txBody>
                  <a:tcPr marL="91446" marR="91446" marT="45708" marB="45708">
                    <a:solidFill>
                      <a:srgbClr val="F6F3E8"/>
                    </a:solidFill>
                  </a:tcPr>
                </a:tc>
                <a:extLst>
                  <a:ext uri="{0D108BD9-81ED-4DB2-BD59-A6C34878D82A}">
                    <a16:rowId xmlns="" xmlns:a16="http://schemas.microsoft.com/office/drawing/2014/main" val="10001"/>
                  </a:ext>
                </a:extLst>
              </a:tr>
              <a:tr h="371975">
                <a:tc>
                  <a:txBody>
                    <a:bodyPr/>
                    <a:lstStyle/>
                    <a:p>
                      <a:pPr>
                        <a:lnSpc>
                          <a:spcPct val="100000"/>
                        </a:lnSpc>
                      </a:pPr>
                      <a:r>
                        <a:rPr lang="en-US" sz="1600" b="0" dirty="0" smtClean="0">
                          <a:solidFill>
                            <a:schemeClr val="tx1"/>
                          </a:solidFill>
                        </a:rPr>
                        <a:t>Northern Flagship/Ditsong</a:t>
                      </a:r>
                      <a:r>
                        <a:rPr lang="en-US" sz="1600" b="0" baseline="0" dirty="0" smtClean="0">
                          <a:solidFill>
                            <a:schemeClr val="tx1"/>
                          </a:solidFill>
                        </a:rPr>
                        <a:t> Museums</a:t>
                      </a:r>
                      <a:endParaRPr lang="en-ZA" sz="1600" b="0" dirty="0">
                        <a:solidFill>
                          <a:schemeClr val="tx1"/>
                        </a:solidFill>
                      </a:endParaRP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dirty="0" smtClean="0">
                          <a:solidFill>
                            <a:schemeClr val="tx1"/>
                          </a:solidFill>
                        </a:rPr>
                        <a:t>87 212</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dirty="0" smtClean="0">
                          <a:solidFill>
                            <a:schemeClr val="tx1"/>
                          </a:solidFill>
                        </a:rPr>
                        <a:t>87 212</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dirty="0" smtClean="0">
                          <a:solidFill>
                            <a:schemeClr val="tx1"/>
                          </a:solidFill>
                        </a:rPr>
                        <a:t>100.0%</a:t>
                      </a:r>
                    </a:p>
                  </a:txBody>
                  <a:tcPr marL="91446" marR="91446" marT="45708" marB="45708">
                    <a:solidFill>
                      <a:srgbClr val="F6F3E8"/>
                    </a:solidFill>
                  </a:tcPr>
                </a:tc>
                <a:extLst>
                  <a:ext uri="{0D108BD9-81ED-4DB2-BD59-A6C34878D82A}">
                    <a16:rowId xmlns="" xmlns:a16="http://schemas.microsoft.com/office/drawing/2014/main" val="10002"/>
                  </a:ext>
                </a:extLst>
              </a:tr>
              <a:tr h="371975">
                <a:tc>
                  <a:txBody>
                    <a:bodyPr/>
                    <a:lstStyle/>
                    <a:p>
                      <a:pPr>
                        <a:lnSpc>
                          <a:spcPct val="100000"/>
                        </a:lnSpc>
                      </a:pPr>
                      <a:r>
                        <a:rPr lang="en-US" sz="1600" b="0" dirty="0" smtClean="0">
                          <a:solidFill>
                            <a:schemeClr val="tx1"/>
                          </a:solidFill>
                        </a:rPr>
                        <a:t>Iziko Museums of Cape Town</a:t>
                      </a:r>
                      <a:endParaRPr lang="en-ZA" sz="1600" b="0" dirty="0">
                        <a:solidFill>
                          <a:schemeClr val="tx1"/>
                        </a:solidFill>
                      </a:endParaRP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solidFill>
                            <a:schemeClr val="tx1"/>
                          </a:solidFill>
                        </a:rPr>
                        <a:t>86 886</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solidFill>
                            <a:schemeClr val="tx1"/>
                          </a:solidFill>
                        </a:rPr>
                        <a:t>86 886</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solidFill>
                            <a:schemeClr val="tx1"/>
                          </a:solidFill>
                        </a:rPr>
                        <a:t>100.0%</a:t>
                      </a:r>
                    </a:p>
                  </a:txBody>
                  <a:tcPr marL="91446" marR="91446" marT="45708" marB="45708">
                    <a:solidFill>
                      <a:srgbClr val="F6F3E8"/>
                    </a:solidFill>
                  </a:tcPr>
                </a:tc>
                <a:extLst>
                  <a:ext uri="{0D108BD9-81ED-4DB2-BD59-A6C34878D82A}">
                    <a16:rowId xmlns="" xmlns:a16="http://schemas.microsoft.com/office/drawing/2014/main" val="10003"/>
                  </a:ext>
                </a:extLst>
              </a:tr>
              <a:tr h="337576">
                <a:tc>
                  <a:txBody>
                    <a:bodyPr/>
                    <a:lstStyle/>
                    <a:p>
                      <a:pPr>
                        <a:lnSpc>
                          <a:spcPct val="100000"/>
                        </a:lnSpc>
                      </a:pPr>
                      <a:r>
                        <a:rPr lang="en-US" sz="1600" b="0" dirty="0" smtClean="0">
                          <a:solidFill>
                            <a:schemeClr val="tx1"/>
                          </a:solidFill>
                        </a:rPr>
                        <a:t>War Museum of the Boer Republics</a:t>
                      </a:r>
                      <a:endParaRPr lang="en-ZA" sz="1600" b="0" dirty="0">
                        <a:solidFill>
                          <a:schemeClr val="tx1"/>
                        </a:solidFill>
                      </a:endParaRP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solidFill>
                            <a:schemeClr val="tx1"/>
                          </a:solidFill>
                        </a:rPr>
                        <a:t>12 710</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solidFill>
                            <a:schemeClr val="tx1"/>
                          </a:solidFill>
                        </a:rPr>
                        <a:t>12 710</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solidFill>
                            <a:schemeClr val="tx1"/>
                          </a:solidFill>
                        </a:rPr>
                        <a:t>100.0%</a:t>
                      </a:r>
                    </a:p>
                  </a:txBody>
                  <a:tcPr marL="91446" marR="91446" marT="45708" marB="45708">
                    <a:solidFill>
                      <a:srgbClr val="F6F3E8"/>
                    </a:solidFill>
                  </a:tcPr>
                </a:tc>
                <a:extLst>
                  <a:ext uri="{0D108BD9-81ED-4DB2-BD59-A6C34878D82A}">
                    <a16:rowId xmlns="" xmlns:a16="http://schemas.microsoft.com/office/drawing/2014/main" val="10004"/>
                  </a:ext>
                </a:extLst>
              </a:tr>
              <a:tr h="371975">
                <a:tc>
                  <a:txBody>
                    <a:bodyPr/>
                    <a:lstStyle/>
                    <a:p>
                      <a:pPr>
                        <a:lnSpc>
                          <a:spcPct val="100000"/>
                        </a:lnSpc>
                      </a:pPr>
                      <a:r>
                        <a:rPr lang="en-US" sz="1600" b="0" dirty="0" smtClean="0">
                          <a:solidFill>
                            <a:schemeClr val="tx1"/>
                          </a:solidFill>
                        </a:rPr>
                        <a:t>KwaZulu-Natal Museum</a:t>
                      </a:r>
                      <a:endParaRPr lang="en-ZA" sz="1600" b="0" dirty="0">
                        <a:solidFill>
                          <a:schemeClr val="tx1"/>
                        </a:solidFill>
                      </a:endParaRP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solidFill>
                            <a:schemeClr val="tx1"/>
                          </a:solidFill>
                        </a:rPr>
                        <a:t>35 224</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solidFill>
                            <a:schemeClr val="tx1"/>
                          </a:solidFill>
                        </a:rPr>
                        <a:t>35 225</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solidFill>
                            <a:schemeClr val="tx1"/>
                          </a:solidFill>
                        </a:rPr>
                        <a:t>100.0%</a:t>
                      </a:r>
                    </a:p>
                  </a:txBody>
                  <a:tcPr marL="91446" marR="91446" marT="45708" marB="45708">
                    <a:solidFill>
                      <a:srgbClr val="F6F3E8"/>
                    </a:solidFill>
                  </a:tcPr>
                </a:tc>
                <a:extLst>
                  <a:ext uri="{0D108BD9-81ED-4DB2-BD59-A6C34878D82A}">
                    <a16:rowId xmlns="" xmlns:a16="http://schemas.microsoft.com/office/drawing/2014/main" val="10005"/>
                  </a:ext>
                </a:extLst>
              </a:tr>
              <a:tr h="371975">
                <a:tc>
                  <a:txBody>
                    <a:bodyPr/>
                    <a:lstStyle/>
                    <a:p>
                      <a:pPr>
                        <a:lnSpc>
                          <a:spcPct val="100000"/>
                        </a:lnSpc>
                      </a:pPr>
                      <a:r>
                        <a:rPr lang="en-US" sz="1600" b="0" dirty="0" smtClean="0"/>
                        <a:t>National Museum</a:t>
                      </a:r>
                      <a:endParaRPr lang="en-ZA" sz="1600" b="0" dirty="0"/>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54 281</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54 281</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solidFill>
                            <a:schemeClr val="tx1"/>
                          </a:solidFill>
                        </a:rPr>
                        <a:t>100.0%</a:t>
                      </a:r>
                    </a:p>
                  </a:txBody>
                  <a:tcPr marL="91446" marR="91446" marT="45708" marB="45708">
                    <a:solidFill>
                      <a:srgbClr val="F6F3E8"/>
                    </a:solidFill>
                  </a:tcPr>
                </a:tc>
                <a:extLst>
                  <a:ext uri="{0D108BD9-81ED-4DB2-BD59-A6C34878D82A}">
                    <a16:rowId xmlns="" xmlns:a16="http://schemas.microsoft.com/office/drawing/2014/main" val="10006"/>
                  </a:ext>
                </a:extLst>
              </a:tr>
              <a:tr h="371975">
                <a:tc>
                  <a:txBody>
                    <a:bodyPr/>
                    <a:lstStyle/>
                    <a:p>
                      <a:pPr>
                        <a:lnSpc>
                          <a:spcPct val="100000"/>
                        </a:lnSpc>
                      </a:pPr>
                      <a:r>
                        <a:rPr lang="en-US" sz="1600" b="0" dirty="0" smtClean="0"/>
                        <a:t>Die Afrikaanse Taalmuseum</a:t>
                      </a:r>
                      <a:endParaRPr lang="en-ZA" sz="1600" b="0" dirty="0"/>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9 419</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9 419</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solidFill>
                            <a:schemeClr val="tx1"/>
                          </a:solidFill>
                        </a:rPr>
                        <a:t>100.0%</a:t>
                      </a:r>
                    </a:p>
                  </a:txBody>
                  <a:tcPr marL="91446" marR="91446" marT="45708" marB="45708">
                    <a:solidFill>
                      <a:srgbClr val="F6F3E8"/>
                    </a:solidFill>
                  </a:tcPr>
                </a:tc>
                <a:extLst>
                  <a:ext uri="{0D108BD9-81ED-4DB2-BD59-A6C34878D82A}">
                    <a16:rowId xmlns="" xmlns:a16="http://schemas.microsoft.com/office/drawing/2014/main" val="10007"/>
                  </a:ext>
                </a:extLst>
              </a:tr>
              <a:tr h="371975">
                <a:tc>
                  <a:txBody>
                    <a:bodyPr/>
                    <a:lstStyle/>
                    <a:p>
                      <a:pPr>
                        <a:lnSpc>
                          <a:spcPct val="100000"/>
                        </a:lnSpc>
                      </a:pPr>
                      <a:r>
                        <a:rPr lang="en-US" sz="1600" b="0" dirty="0" smtClean="0"/>
                        <a:t>The National English Literary Museum</a:t>
                      </a:r>
                      <a:endParaRPr lang="en-ZA" sz="1600" b="0" dirty="0"/>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11 493</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11 493</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solidFill>
                            <a:schemeClr val="tx1"/>
                          </a:solidFill>
                        </a:rPr>
                        <a:t>100.0%</a:t>
                      </a:r>
                    </a:p>
                  </a:txBody>
                  <a:tcPr marL="91446" marR="91446" marT="45708" marB="45708">
                    <a:solidFill>
                      <a:srgbClr val="F6F3E8"/>
                    </a:solidFill>
                  </a:tcPr>
                </a:tc>
                <a:extLst>
                  <a:ext uri="{0D108BD9-81ED-4DB2-BD59-A6C34878D82A}">
                    <a16:rowId xmlns="" xmlns:a16="http://schemas.microsoft.com/office/drawing/2014/main" val="10008"/>
                  </a:ext>
                </a:extLst>
              </a:tr>
              <a:tr h="371975">
                <a:tc>
                  <a:txBody>
                    <a:bodyPr/>
                    <a:lstStyle/>
                    <a:p>
                      <a:pPr>
                        <a:lnSpc>
                          <a:spcPct val="100000"/>
                        </a:lnSpc>
                      </a:pPr>
                      <a:r>
                        <a:rPr lang="en-US" sz="1600" b="0" dirty="0" smtClean="0"/>
                        <a:t>UMsunduzi/Voortrekker Museum</a:t>
                      </a:r>
                      <a:endParaRPr lang="en-ZA" sz="1600" b="0" dirty="0"/>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18 296</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18 296</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solidFill>
                            <a:schemeClr val="tx1"/>
                          </a:solidFill>
                        </a:rPr>
                        <a:t>100.0%</a:t>
                      </a:r>
                    </a:p>
                  </a:txBody>
                  <a:tcPr marL="91446" marR="91446" marT="45708" marB="45708">
                    <a:solidFill>
                      <a:srgbClr val="F6F3E8"/>
                    </a:solidFill>
                  </a:tcPr>
                </a:tc>
                <a:extLst>
                  <a:ext uri="{0D108BD9-81ED-4DB2-BD59-A6C34878D82A}">
                    <a16:rowId xmlns="" xmlns:a16="http://schemas.microsoft.com/office/drawing/2014/main" val="10009"/>
                  </a:ext>
                </a:extLst>
              </a:tr>
              <a:tr h="371975">
                <a:tc>
                  <a:txBody>
                    <a:bodyPr/>
                    <a:lstStyle/>
                    <a:p>
                      <a:pPr>
                        <a:lnSpc>
                          <a:spcPct val="100000"/>
                        </a:lnSpc>
                      </a:pPr>
                      <a:r>
                        <a:rPr lang="en-US" sz="1600" b="0" dirty="0" smtClean="0"/>
                        <a:t>Robben Island Museum</a:t>
                      </a:r>
                      <a:endParaRPr lang="en-ZA" sz="1600" b="0" dirty="0"/>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80 451</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80 451</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solidFill>
                            <a:schemeClr val="tx1"/>
                          </a:solidFill>
                        </a:rPr>
                        <a:t>100.0%</a:t>
                      </a:r>
                    </a:p>
                  </a:txBody>
                  <a:tcPr marL="91446" marR="91446" marT="45708" marB="45708">
                    <a:solidFill>
                      <a:srgbClr val="F6F3E8"/>
                    </a:solidFill>
                  </a:tcPr>
                </a:tc>
                <a:extLst>
                  <a:ext uri="{0D108BD9-81ED-4DB2-BD59-A6C34878D82A}">
                    <a16:rowId xmlns="" xmlns:a16="http://schemas.microsoft.com/office/drawing/2014/main" val="10010"/>
                  </a:ext>
                </a:extLst>
              </a:tr>
              <a:tr h="371975">
                <a:tc>
                  <a:txBody>
                    <a:bodyPr/>
                    <a:lstStyle/>
                    <a:p>
                      <a:pPr>
                        <a:lnSpc>
                          <a:spcPct val="100000"/>
                        </a:lnSpc>
                      </a:pPr>
                      <a:r>
                        <a:rPr lang="en-US" sz="1600" b="0" dirty="0" smtClean="0"/>
                        <a:t>William Humphreys Arts Gallery</a:t>
                      </a:r>
                      <a:endParaRPr lang="en-ZA" sz="1600" b="0" dirty="0"/>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10 383</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10 383</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solidFill>
                            <a:schemeClr val="tx1"/>
                          </a:solidFill>
                        </a:rPr>
                        <a:t>100.0%</a:t>
                      </a:r>
                    </a:p>
                  </a:txBody>
                  <a:tcPr marL="91446" marR="91446" marT="45708" marB="45708">
                    <a:solidFill>
                      <a:srgbClr val="F6F3E8"/>
                    </a:solidFill>
                  </a:tcPr>
                </a:tc>
                <a:extLst>
                  <a:ext uri="{0D108BD9-81ED-4DB2-BD59-A6C34878D82A}">
                    <a16:rowId xmlns="" xmlns:a16="http://schemas.microsoft.com/office/drawing/2014/main" val="10011"/>
                  </a:ext>
                </a:extLst>
              </a:tr>
              <a:tr h="371975">
                <a:tc>
                  <a:txBody>
                    <a:bodyPr/>
                    <a:lstStyle/>
                    <a:p>
                      <a:pPr>
                        <a:lnSpc>
                          <a:spcPct val="100000"/>
                        </a:lnSpc>
                      </a:pPr>
                      <a:r>
                        <a:rPr lang="en-US" sz="1600" b="0" dirty="0" smtClean="0"/>
                        <a:t>Nelson Mandela Museum</a:t>
                      </a:r>
                      <a:endParaRPr lang="en-ZA" sz="1600" b="0" dirty="0"/>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27 103</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27 103</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solidFill>
                            <a:schemeClr val="tx1"/>
                          </a:solidFill>
                        </a:rPr>
                        <a:t>100.0%</a:t>
                      </a:r>
                    </a:p>
                  </a:txBody>
                  <a:tcPr marL="91446" marR="91446" marT="45708" marB="45708">
                    <a:solidFill>
                      <a:srgbClr val="F6F3E8"/>
                    </a:solidFill>
                  </a:tcPr>
                </a:tc>
                <a:extLst>
                  <a:ext uri="{0D108BD9-81ED-4DB2-BD59-A6C34878D82A}">
                    <a16:rowId xmlns="" xmlns:a16="http://schemas.microsoft.com/office/drawing/2014/main" val="10012"/>
                  </a:ext>
                </a:extLst>
              </a:tr>
            </a:tbl>
          </a:graphicData>
        </a:graphic>
      </p:graphicFrame>
      <p:sp>
        <p:nvSpPr>
          <p:cNvPr id="5" name="Title 1"/>
          <p:cNvSpPr txBox="1">
            <a:spLocks/>
          </p:cNvSpPr>
          <p:nvPr/>
        </p:nvSpPr>
        <p:spPr>
          <a:xfrm>
            <a:off x="179512" y="230982"/>
            <a:ext cx="8784976" cy="677738"/>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1" kern="1200">
                <a:solidFill>
                  <a:srgbClr val="800000"/>
                </a:solidFill>
                <a:latin typeface="Arial"/>
                <a:ea typeface="+mj-ea"/>
                <a:cs typeface="Arial"/>
              </a:defRPr>
            </a:lvl1pPr>
          </a:lstStyle>
          <a:p>
            <a:pPr algn="ctr"/>
            <a:r>
              <a:rPr lang="en-US" sz="2000" dirty="0" smtClean="0">
                <a:solidFill>
                  <a:srgbClr val="B77727"/>
                </a:solidFill>
                <a:latin typeface="+mj-lt"/>
                <a:cs typeface="Arial" pitchFamily="34" charset="0"/>
              </a:rPr>
              <a:t>Expenditure Variance Per Economic Classification </a:t>
            </a:r>
          </a:p>
          <a:p>
            <a:pPr algn="ctr"/>
            <a:r>
              <a:rPr lang="en-US" sz="2000" dirty="0" smtClean="0">
                <a:solidFill>
                  <a:srgbClr val="B77727"/>
                </a:solidFill>
                <a:latin typeface="+mj-lt"/>
                <a:cs typeface="Arial" pitchFamily="34" charset="0"/>
              </a:rPr>
              <a:t>(Departmental Agencies &amp; Accounts)</a:t>
            </a:r>
            <a:endParaRPr lang="en-ZA" sz="2000" dirty="0" smtClean="0">
              <a:solidFill>
                <a:srgbClr val="B77727"/>
              </a:solidFill>
              <a:latin typeface="+mj-lt"/>
              <a:cs typeface="Arial" pitchFamily="34" charset="0"/>
            </a:endParaRPr>
          </a:p>
          <a:p>
            <a:pPr algn="ctr"/>
            <a:endParaRPr lang="en-ZA" sz="2800" dirty="0">
              <a:solidFill>
                <a:srgbClr val="B77727"/>
              </a:solidFill>
              <a:latin typeface="Arial" pitchFamily="34" charset="0"/>
              <a:cs typeface="Arial" pitchFamily="34" charset="0"/>
            </a:endParaRPr>
          </a:p>
        </p:txBody>
      </p:sp>
      <p:sp>
        <p:nvSpPr>
          <p:cNvPr id="4" name="Slide Number Placeholder 3"/>
          <p:cNvSpPr txBox="1">
            <a:spLocks/>
          </p:cNvSpPr>
          <p:nvPr/>
        </p:nvSpPr>
        <p:spPr>
          <a:xfrm>
            <a:off x="8118969" y="6459932"/>
            <a:ext cx="609600" cy="29311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latin typeface="Verdana" panose="020B0604030504040204" pitchFamily="34" charset="0"/>
                <a:ea typeface="Verdana" panose="020B0604030504040204" pitchFamily="34" charset="0"/>
              </a:rPr>
              <a:t>44.</a:t>
            </a:r>
            <a:endParaRPr lang="en-ZA" sz="1200" b="1" dirty="0" smtClean="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xmlns="" val="18990243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xmlns="" val="1299274343"/>
              </p:ext>
            </p:extLst>
          </p:nvPr>
        </p:nvGraphicFramePr>
        <p:xfrm>
          <a:off x="323528" y="1916832"/>
          <a:ext cx="8647383" cy="3633894"/>
        </p:xfrm>
        <a:graphic>
          <a:graphicData uri="http://schemas.openxmlformats.org/drawingml/2006/table">
            <a:tbl>
              <a:tblPr firstRow="1" bandRow="1">
                <a:tableStyleId>{5C22544A-7EE6-4342-B048-85BDC9FD1C3A}</a:tableStyleId>
              </a:tblPr>
              <a:tblGrid>
                <a:gridCol w="4009242">
                  <a:extLst>
                    <a:ext uri="{9D8B030D-6E8A-4147-A177-3AD203B41FA5}">
                      <a16:colId xmlns="" xmlns:a16="http://schemas.microsoft.com/office/drawing/2014/main" val="20000"/>
                    </a:ext>
                  </a:extLst>
                </a:gridCol>
                <a:gridCol w="1650864">
                  <a:extLst>
                    <a:ext uri="{9D8B030D-6E8A-4147-A177-3AD203B41FA5}">
                      <a16:colId xmlns="" xmlns:a16="http://schemas.microsoft.com/office/drawing/2014/main" val="20001"/>
                    </a:ext>
                  </a:extLst>
                </a:gridCol>
                <a:gridCol w="1336414">
                  <a:extLst>
                    <a:ext uri="{9D8B030D-6E8A-4147-A177-3AD203B41FA5}">
                      <a16:colId xmlns="" xmlns:a16="http://schemas.microsoft.com/office/drawing/2014/main" val="20002"/>
                    </a:ext>
                  </a:extLst>
                </a:gridCol>
                <a:gridCol w="1650863">
                  <a:extLst>
                    <a:ext uri="{9D8B030D-6E8A-4147-A177-3AD203B41FA5}">
                      <a16:colId xmlns="" xmlns:a16="http://schemas.microsoft.com/office/drawing/2014/main" val="20003"/>
                    </a:ext>
                  </a:extLst>
                </a:gridCol>
              </a:tblGrid>
              <a:tr h="792089">
                <a:tc>
                  <a:txBody>
                    <a:bodyPr/>
                    <a:lstStyle/>
                    <a:p>
                      <a:r>
                        <a:rPr lang="en-US" sz="1600" b="1" dirty="0" smtClean="0">
                          <a:solidFill>
                            <a:schemeClr val="tx1"/>
                          </a:solidFill>
                          <a:latin typeface="+mn-lt"/>
                        </a:rPr>
                        <a:t>Name of Institution</a:t>
                      </a:r>
                    </a:p>
                  </a:txBody>
                  <a:tcPr marL="91446" marR="91446" marT="45708" marB="45708">
                    <a:solidFill>
                      <a:srgbClr val="B77727"/>
                    </a:solidFill>
                  </a:tcPr>
                </a:tc>
                <a:tc>
                  <a:txBody>
                    <a:bodyPr/>
                    <a:lstStyle/>
                    <a:p>
                      <a:pPr algn="ctr"/>
                      <a:r>
                        <a:rPr lang="en-US" sz="1600" b="1" dirty="0" smtClean="0">
                          <a:solidFill>
                            <a:schemeClr val="tx1"/>
                          </a:solidFill>
                        </a:rPr>
                        <a:t>Final Appropriation</a:t>
                      </a:r>
                    </a:p>
                  </a:txBody>
                  <a:tcPr marL="91446" marR="91446" marT="45708" marB="45708">
                    <a:solidFill>
                      <a:srgbClr val="B77727"/>
                    </a:solidFill>
                  </a:tcPr>
                </a:tc>
                <a:tc>
                  <a:txBody>
                    <a:bodyPr/>
                    <a:lstStyle/>
                    <a:p>
                      <a:pPr algn="ctr"/>
                      <a:r>
                        <a:rPr lang="en-US" sz="1600" b="1" dirty="0" smtClean="0">
                          <a:solidFill>
                            <a:schemeClr val="tx1"/>
                          </a:solidFill>
                        </a:rPr>
                        <a:t>Actual transfer</a:t>
                      </a:r>
                    </a:p>
                  </a:txBody>
                  <a:tcPr marL="91446" marR="91446" marT="45708" marB="45708">
                    <a:solidFill>
                      <a:srgbClr val="B7772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mn-lt"/>
                        </a:rPr>
                        <a:t>% of Available funds transferred</a:t>
                      </a:r>
                    </a:p>
                    <a:p>
                      <a:pPr algn="ctr"/>
                      <a:endParaRPr lang="en-US" sz="1600" b="1" dirty="0" smtClean="0">
                        <a:solidFill>
                          <a:schemeClr val="tx1"/>
                        </a:solidFill>
                      </a:endParaRPr>
                    </a:p>
                  </a:txBody>
                  <a:tcPr marL="91446" marR="91446" marT="45708" marB="45708">
                    <a:solidFill>
                      <a:srgbClr val="B77727"/>
                    </a:solidFill>
                  </a:tcPr>
                </a:tc>
                <a:extLst>
                  <a:ext uri="{0D108BD9-81ED-4DB2-BD59-A6C34878D82A}">
                    <a16:rowId xmlns="" xmlns:a16="http://schemas.microsoft.com/office/drawing/2014/main" val="10000"/>
                  </a:ext>
                </a:extLst>
              </a:tr>
              <a:tr h="403207">
                <a:tc>
                  <a:txBody>
                    <a:bodyPr/>
                    <a:lstStyle/>
                    <a:p>
                      <a:pPr>
                        <a:lnSpc>
                          <a:spcPct val="100000"/>
                        </a:lnSpc>
                      </a:pPr>
                      <a:r>
                        <a:rPr lang="en-US" sz="1600" b="1" dirty="0" smtClean="0"/>
                        <a:t>Heritage Institutions(Cur/Cap)</a:t>
                      </a:r>
                      <a:endParaRPr lang="en-ZA" sz="1600" b="1" dirty="0"/>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t>R’000</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solidFill>
                            <a:prstClr val="black"/>
                          </a:solidFill>
                        </a:rPr>
                        <a:t>R’000</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endParaRPr lang="en-US" sz="1600" b="1" dirty="0" smtClean="0">
                        <a:solidFill>
                          <a:prstClr val="black"/>
                        </a:solidFill>
                      </a:endParaRPr>
                    </a:p>
                  </a:txBody>
                  <a:tcPr marL="91446" marR="91446" marT="45708" marB="45708">
                    <a:solidFill>
                      <a:srgbClr val="F6F3E8"/>
                    </a:solidFill>
                  </a:tcPr>
                </a:tc>
                <a:extLst>
                  <a:ext uri="{0D108BD9-81ED-4DB2-BD59-A6C34878D82A}">
                    <a16:rowId xmlns="" xmlns:a16="http://schemas.microsoft.com/office/drawing/2014/main" val="10001"/>
                  </a:ext>
                </a:extLst>
              </a:tr>
              <a:tr h="364869">
                <a:tc>
                  <a:txBody>
                    <a:bodyPr/>
                    <a:lstStyle/>
                    <a:p>
                      <a:pPr>
                        <a:lnSpc>
                          <a:spcPct val="100000"/>
                        </a:lnSpc>
                      </a:pPr>
                      <a:r>
                        <a:rPr lang="en-US" sz="1600" b="0" dirty="0" smtClean="0"/>
                        <a:t>Freedom</a:t>
                      </a:r>
                      <a:r>
                        <a:rPr lang="en-US" sz="1600" b="0" baseline="0" dirty="0" smtClean="0"/>
                        <a:t> Park</a:t>
                      </a:r>
                      <a:endParaRPr lang="en-ZA" sz="1600" b="0" dirty="0"/>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dirty="0" smtClean="0"/>
                        <a:t>97 275</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dirty="0" smtClean="0"/>
                        <a:t>97 275</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dirty="0" smtClean="0"/>
                        <a:t>100.0%</a:t>
                      </a:r>
                    </a:p>
                  </a:txBody>
                  <a:tcPr marL="91446" marR="91446" marT="45708" marB="45708">
                    <a:solidFill>
                      <a:srgbClr val="F6F3E8"/>
                    </a:solidFill>
                  </a:tcPr>
                </a:tc>
                <a:extLst>
                  <a:ext uri="{0D108BD9-81ED-4DB2-BD59-A6C34878D82A}">
                    <a16:rowId xmlns="" xmlns:a16="http://schemas.microsoft.com/office/drawing/2014/main" val="10002"/>
                  </a:ext>
                </a:extLst>
              </a:tr>
              <a:tr h="309148">
                <a:tc>
                  <a:txBody>
                    <a:bodyPr/>
                    <a:lstStyle/>
                    <a:p>
                      <a:pPr>
                        <a:lnSpc>
                          <a:spcPct val="100000"/>
                        </a:lnSpc>
                      </a:pPr>
                      <a:r>
                        <a:rPr lang="en-US" sz="1600" b="0" dirty="0" smtClean="0"/>
                        <a:t>Luthuli Museum</a:t>
                      </a:r>
                      <a:endParaRPr lang="en-ZA" sz="1600" b="0" dirty="0"/>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14 828</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14 828</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dirty="0" smtClean="0"/>
                        <a:t>100.0%</a:t>
                      </a:r>
                    </a:p>
                  </a:txBody>
                  <a:tcPr marL="91446" marR="91446" marT="45708" marB="45708">
                    <a:solidFill>
                      <a:srgbClr val="F6F3E8"/>
                    </a:solidFill>
                  </a:tcPr>
                </a:tc>
                <a:extLst>
                  <a:ext uri="{0D108BD9-81ED-4DB2-BD59-A6C34878D82A}">
                    <a16:rowId xmlns="" xmlns:a16="http://schemas.microsoft.com/office/drawing/2014/main" val="10003"/>
                  </a:ext>
                </a:extLst>
              </a:tr>
              <a:tr h="419431">
                <a:tc>
                  <a:txBody>
                    <a:bodyPr/>
                    <a:lstStyle/>
                    <a:p>
                      <a:pPr>
                        <a:lnSpc>
                          <a:spcPct val="100000"/>
                        </a:lnSpc>
                      </a:pPr>
                      <a:r>
                        <a:rPr lang="en-US" sz="1600" b="0" dirty="0" smtClean="0"/>
                        <a:t>South African Heritage Resources</a:t>
                      </a:r>
                      <a:r>
                        <a:rPr lang="en-US" sz="1600" b="0" baseline="0" dirty="0" smtClean="0"/>
                        <a:t> Agency</a:t>
                      </a:r>
                      <a:endParaRPr lang="en-ZA" sz="1600" b="0" dirty="0"/>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55 650</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55 650</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dirty="0" smtClean="0"/>
                        <a:t>100.0%</a:t>
                      </a:r>
                    </a:p>
                  </a:txBody>
                  <a:tcPr marL="91446" marR="91446" marT="45708" marB="45708">
                    <a:solidFill>
                      <a:srgbClr val="F6F3E8"/>
                    </a:solidFill>
                  </a:tcPr>
                </a:tc>
                <a:extLst>
                  <a:ext uri="{0D108BD9-81ED-4DB2-BD59-A6C34878D82A}">
                    <a16:rowId xmlns="" xmlns:a16="http://schemas.microsoft.com/office/drawing/2014/main" val="10004"/>
                  </a:ext>
                </a:extLst>
              </a:tr>
              <a:tr h="381093">
                <a:tc>
                  <a:txBody>
                    <a:bodyPr/>
                    <a:lstStyle/>
                    <a:p>
                      <a:pPr>
                        <a:lnSpc>
                          <a:spcPct val="100000"/>
                        </a:lnSpc>
                      </a:pPr>
                      <a:r>
                        <a:rPr lang="en-US" sz="1600" b="0" dirty="0" smtClean="0"/>
                        <a:t>National Heritage Council</a:t>
                      </a:r>
                      <a:endParaRPr lang="en-ZA" sz="1600" b="0" dirty="0"/>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68 493</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68 493</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dirty="0" smtClean="0"/>
                        <a:t>100.0%</a:t>
                      </a:r>
                    </a:p>
                  </a:txBody>
                  <a:tcPr marL="91446" marR="91446" marT="45708" marB="45708">
                    <a:solidFill>
                      <a:srgbClr val="F6F3E8"/>
                    </a:solidFill>
                  </a:tcPr>
                </a:tc>
                <a:extLst>
                  <a:ext uri="{0D108BD9-81ED-4DB2-BD59-A6C34878D82A}">
                    <a16:rowId xmlns="" xmlns:a16="http://schemas.microsoft.com/office/drawing/2014/main" val="10005"/>
                  </a:ext>
                </a:extLst>
              </a:tr>
              <a:tr h="364708">
                <a:tc>
                  <a:txBody>
                    <a:bodyPr/>
                    <a:lstStyle/>
                    <a:p>
                      <a:pPr>
                        <a:lnSpc>
                          <a:spcPct val="100000"/>
                        </a:lnSpc>
                      </a:pPr>
                      <a:r>
                        <a:rPr lang="en-US" sz="1600" b="0" dirty="0" smtClean="0"/>
                        <a:t>Capital Transfer – Heritage Institutions</a:t>
                      </a:r>
                      <a:endParaRPr lang="en-ZA" sz="1600" b="0" dirty="0"/>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200 654</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188 558</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94.0%</a:t>
                      </a:r>
                    </a:p>
                  </a:txBody>
                  <a:tcPr marL="91446" marR="91446" marT="45708" marB="45708">
                    <a:solidFill>
                      <a:srgbClr val="F6F3E8"/>
                    </a:solidFill>
                  </a:tcPr>
                </a:tc>
                <a:extLst>
                  <a:ext uri="{0D108BD9-81ED-4DB2-BD59-A6C34878D82A}">
                    <a16:rowId xmlns="" xmlns:a16="http://schemas.microsoft.com/office/drawing/2014/main" val="10006"/>
                  </a:ext>
                </a:extLst>
              </a:tr>
              <a:tr h="542394">
                <a:tc>
                  <a:txBody>
                    <a:bodyPr/>
                    <a:lstStyle/>
                    <a:p>
                      <a:pPr>
                        <a:lnSpc>
                          <a:spcPct val="100000"/>
                        </a:lnSpc>
                      </a:pPr>
                      <a:r>
                        <a:rPr lang="en-US" sz="1600" b="1" dirty="0" smtClean="0"/>
                        <a:t>Total</a:t>
                      </a:r>
                      <a:endParaRPr lang="en-ZA" sz="1600" b="1" dirty="0"/>
                    </a:p>
                  </a:txBody>
                  <a:tcPr marL="91446" marR="91446" marT="45708" marB="45708">
                    <a:solidFill>
                      <a:srgbClr val="B77727"/>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t>870 358</a:t>
                      </a:r>
                    </a:p>
                  </a:txBody>
                  <a:tcPr marL="91446" marR="91446" marT="45708" marB="45708">
                    <a:solidFill>
                      <a:srgbClr val="B77727"/>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solidFill>
                            <a:prstClr val="black"/>
                          </a:solidFill>
                        </a:rPr>
                        <a:t>858 263</a:t>
                      </a:r>
                    </a:p>
                  </a:txBody>
                  <a:tcPr marL="91446" marR="91446" marT="45708" marB="45708">
                    <a:solidFill>
                      <a:srgbClr val="B77727"/>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solidFill>
                            <a:prstClr val="black"/>
                          </a:solidFill>
                        </a:rPr>
                        <a:t>99.0%</a:t>
                      </a:r>
                    </a:p>
                  </a:txBody>
                  <a:tcPr marL="91446" marR="91446" marT="45708" marB="45708">
                    <a:solidFill>
                      <a:srgbClr val="B77727"/>
                    </a:solidFill>
                  </a:tcPr>
                </a:tc>
                <a:extLst>
                  <a:ext uri="{0D108BD9-81ED-4DB2-BD59-A6C34878D82A}">
                    <a16:rowId xmlns="" xmlns:a16="http://schemas.microsoft.com/office/drawing/2014/main" val="10007"/>
                  </a:ext>
                </a:extLst>
              </a:tr>
            </a:tbl>
          </a:graphicData>
        </a:graphic>
      </p:graphicFrame>
      <p:sp>
        <p:nvSpPr>
          <p:cNvPr id="5" name="Title 1"/>
          <p:cNvSpPr txBox="1">
            <a:spLocks/>
          </p:cNvSpPr>
          <p:nvPr/>
        </p:nvSpPr>
        <p:spPr>
          <a:xfrm>
            <a:off x="185936" y="116632"/>
            <a:ext cx="8784976" cy="864096"/>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1" kern="1200">
                <a:solidFill>
                  <a:srgbClr val="800000"/>
                </a:solidFill>
                <a:latin typeface="Arial"/>
                <a:ea typeface="+mj-ea"/>
                <a:cs typeface="Arial"/>
              </a:defRPr>
            </a:lvl1pPr>
          </a:lstStyle>
          <a:p>
            <a:pPr algn="ctr"/>
            <a:r>
              <a:rPr lang="en-US" sz="2800" dirty="0" smtClean="0">
                <a:solidFill>
                  <a:srgbClr val="FF0000"/>
                </a:solidFill>
                <a:latin typeface="+mj-lt"/>
                <a:cs typeface="Arial" pitchFamily="34" charset="0"/>
              </a:rPr>
              <a:t> </a:t>
            </a:r>
            <a:r>
              <a:rPr lang="en-US" sz="2000" dirty="0" smtClean="0">
                <a:solidFill>
                  <a:srgbClr val="B77727"/>
                </a:solidFill>
                <a:latin typeface="+mj-lt"/>
                <a:cs typeface="Arial" pitchFamily="34" charset="0"/>
              </a:rPr>
              <a:t>Expenditure Variance Per Economic Classification</a:t>
            </a:r>
          </a:p>
          <a:p>
            <a:pPr algn="ctr"/>
            <a:r>
              <a:rPr lang="en-US" sz="2000" dirty="0" smtClean="0">
                <a:solidFill>
                  <a:srgbClr val="B77727"/>
                </a:solidFill>
                <a:latin typeface="+mj-lt"/>
                <a:cs typeface="Arial" pitchFamily="34" charset="0"/>
              </a:rPr>
              <a:t>(Departmental Agencies &amp; Accounts)</a:t>
            </a:r>
            <a:endParaRPr lang="en-ZA" sz="2000" dirty="0" smtClean="0">
              <a:solidFill>
                <a:srgbClr val="B77727"/>
              </a:solidFill>
              <a:latin typeface="+mj-lt"/>
              <a:cs typeface="Arial" pitchFamily="34" charset="0"/>
            </a:endParaRPr>
          </a:p>
          <a:p>
            <a:pPr algn="ctr"/>
            <a:endParaRPr lang="en-ZA" sz="2800" dirty="0">
              <a:solidFill>
                <a:schemeClr val="accent6">
                  <a:lumMod val="50000"/>
                </a:schemeClr>
              </a:solidFill>
              <a:latin typeface="+mj-lt"/>
              <a:cs typeface="Arial" pitchFamily="34" charset="0"/>
            </a:endParaRPr>
          </a:p>
        </p:txBody>
      </p:sp>
      <p:sp>
        <p:nvSpPr>
          <p:cNvPr id="4" name="Slide Number Placeholder 3"/>
          <p:cNvSpPr txBox="1">
            <a:spLocks/>
          </p:cNvSpPr>
          <p:nvPr/>
        </p:nvSpPr>
        <p:spPr>
          <a:xfrm>
            <a:off x="8100392" y="6309320"/>
            <a:ext cx="609600" cy="29311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latin typeface="Verdana" panose="020B0604030504040204" pitchFamily="34" charset="0"/>
                <a:ea typeface="Verdana" panose="020B0604030504040204" pitchFamily="34" charset="0"/>
              </a:rPr>
              <a:t>45.</a:t>
            </a:r>
            <a:endParaRPr lang="en-ZA" sz="1200" b="1" dirty="0" smtClean="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xmlns="" val="20599150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xmlns="" val="339970633"/>
              </p:ext>
            </p:extLst>
          </p:nvPr>
        </p:nvGraphicFramePr>
        <p:xfrm>
          <a:off x="474689" y="1412776"/>
          <a:ext cx="8496944" cy="4852512"/>
        </p:xfrm>
        <a:graphic>
          <a:graphicData uri="http://schemas.openxmlformats.org/drawingml/2006/table">
            <a:tbl>
              <a:tblPr firstRow="1" bandRow="1">
                <a:tableStyleId>{5C22544A-7EE6-4342-B048-85BDC9FD1C3A}</a:tableStyleId>
              </a:tblPr>
              <a:tblGrid>
                <a:gridCol w="3384376">
                  <a:extLst>
                    <a:ext uri="{9D8B030D-6E8A-4147-A177-3AD203B41FA5}">
                      <a16:colId xmlns="" xmlns:a16="http://schemas.microsoft.com/office/drawing/2014/main" val="20000"/>
                    </a:ext>
                  </a:extLst>
                </a:gridCol>
                <a:gridCol w="1800200">
                  <a:extLst>
                    <a:ext uri="{9D8B030D-6E8A-4147-A177-3AD203B41FA5}">
                      <a16:colId xmlns="" xmlns:a16="http://schemas.microsoft.com/office/drawing/2014/main" val="20001"/>
                    </a:ext>
                  </a:extLst>
                </a:gridCol>
                <a:gridCol w="1368152">
                  <a:extLst>
                    <a:ext uri="{9D8B030D-6E8A-4147-A177-3AD203B41FA5}">
                      <a16:colId xmlns="" xmlns:a16="http://schemas.microsoft.com/office/drawing/2014/main" val="20002"/>
                    </a:ext>
                  </a:extLst>
                </a:gridCol>
                <a:gridCol w="1944216">
                  <a:extLst>
                    <a:ext uri="{9D8B030D-6E8A-4147-A177-3AD203B41FA5}">
                      <a16:colId xmlns="" xmlns:a16="http://schemas.microsoft.com/office/drawing/2014/main" val="20003"/>
                    </a:ext>
                  </a:extLst>
                </a:gridCol>
              </a:tblGrid>
              <a:tr h="864098">
                <a:tc>
                  <a:txBody>
                    <a:bodyPr/>
                    <a:lstStyle/>
                    <a:p>
                      <a:r>
                        <a:rPr lang="en-US" sz="1600" b="1" dirty="0" smtClean="0">
                          <a:solidFill>
                            <a:schemeClr val="tx1"/>
                          </a:solidFill>
                          <a:latin typeface="+mn-lt"/>
                        </a:rPr>
                        <a:t>Name of Institution</a:t>
                      </a:r>
                    </a:p>
                  </a:txBody>
                  <a:tcPr marL="91446" marR="91446" marT="45708" marB="45708">
                    <a:solidFill>
                      <a:srgbClr val="B77727"/>
                    </a:solidFill>
                  </a:tcPr>
                </a:tc>
                <a:tc>
                  <a:txBody>
                    <a:bodyPr/>
                    <a:lstStyle/>
                    <a:p>
                      <a:pPr algn="ctr"/>
                      <a:r>
                        <a:rPr lang="en-US" sz="1600" b="1" dirty="0" smtClean="0">
                          <a:solidFill>
                            <a:schemeClr val="tx1"/>
                          </a:solidFill>
                        </a:rPr>
                        <a:t>Final Appropriation</a:t>
                      </a:r>
                    </a:p>
                  </a:txBody>
                  <a:tcPr marL="91446" marR="91446" marT="45708" marB="45708">
                    <a:solidFill>
                      <a:srgbClr val="B77727"/>
                    </a:solidFill>
                  </a:tcPr>
                </a:tc>
                <a:tc>
                  <a:txBody>
                    <a:bodyPr/>
                    <a:lstStyle/>
                    <a:p>
                      <a:pPr algn="ctr"/>
                      <a:r>
                        <a:rPr lang="en-US" sz="1600" b="1" dirty="0" smtClean="0">
                          <a:solidFill>
                            <a:schemeClr val="tx1"/>
                          </a:solidFill>
                        </a:rPr>
                        <a:t>Actual transfer</a:t>
                      </a:r>
                    </a:p>
                  </a:txBody>
                  <a:tcPr marL="91446" marR="91446" marT="45708" marB="45708">
                    <a:solidFill>
                      <a:srgbClr val="B7772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mn-lt"/>
                        </a:rPr>
                        <a:t>% of Available funds transferred</a:t>
                      </a:r>
                    </a:p>
                  </a:txBody>
                  <a:tcPr marL="91446" marR="91446" marT="45708" marB="45708">
                    <a:solidFill>
                      <a:srgbClr val="B77727"/>
                    </a:solidFill>
                  </a:tcPr>
                </a:tc>
                <a:extLst>
                  <a:ext uri="{0D108BD9-81ED-4DB2-BD59-A6C34878D82A}">
                    <a16:rowId xmlns="" xmlns:a16="http://schemas.microsoft.com/office/drawing/2014/main" val="10000"/>
                  </a:ext>
                </a:extLst>
              </a:tr>
              <a:tr h="531948">
                <a:tc>
                  <a:txBody>
                    <a:bodyPr/>
                    <a:lstStyle/>
                    <a:p>
                      <a:pPr>
                        <a:lnSpc>
                          <a:spcPct val="100000"/>
                        </a:lnSpc>
                      </a:pPr>
                      <a:endParaRPr lang="en-ZA" sz="1600" b="1" dirty="0"/>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t>R’000</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solidFill>
                            <a:prstClr val="black"/>
                          </a:solidFill>
                        </a:rPr>
                        <a:t>R’000</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endParaRPr lang="en-US" sz="1600" b="1" dirty="0" smtClean="0">
                        <a:solidFill>
                          <a:prstClr val="black"/>
                        </a:solidFill>
                      </a:endParaRPr>
                    </a:p>
                  </a:txBody>
                  <a:tcPr marL="91446" marR="91446" marT="45708" marB="45708">
                    <a:solidFill>
                      <a:srgbClr val="F6F3E8"/>
                    </a:solidFill>
                  </a:tcPr>
                </a:tc>
                <a:extLst>
                  <a:ext uri="{0D108BD9-81ED-4DB2-BD59-A6C34878D82A}">
                    <a16:rowId xmlns="" xmlns:a16="http://schemas.microsoft.com/office/drawing/2014/main" val="10001"/>
                  </a:ext>
                </a:extLst>
              </a:tr>
              <a:tr h="529254">
                <a:tc>
                  <a:txBody>
                    <a:bodyPr/>
                    <a:lstStyle/>
                    <a:p>
                      <a:pPr>
                        <a:lnSpc>
                          <a:spcPct val="100000"/>
                        </a:lnSpc>
                      </a:pPr>
                      <a:r>
                        <a:rPr lang="en-US" sz="1600" b="1" dirty="0" smtClean="0"/>
                        <a:t>Libraries (Cur/Cap)</a:t>
                      </a:r>
                      <a:endParaRPr lang="en-ZA" sz="1600" b="1" dirty="0"/>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endParaRPr lang="en-US" sz="1600" b="0" dirty="0" smtClean="0"/>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endParaRPr lang="en-US" sz="1600" b="0" dirty="0" smtClean="0">
                        <a:solidFill>
                          <a:prstClr val="black"/>
                        </a:solidFill>
                      </a:endParaRP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endParaRPr lang="en-US" sz="1600" b="0" dirty="0" smtClean="0">
                        <a:solidFill>
                          <a:prstClr val="black"/>
                        </a:solidFill>
                      </a:endParaRPr>
                    </a:p>
                  </a:txBody>
                  <a:tcPr marL="91446" marR="91446" marT="45708" marB="45708">
                    <a:solidFill>
                      <a:srgbClr val="F6F3E8"/>
                    </a:solidFill>
                  </a:tcPr>
                </a:tc>
                <a:extLst>
                  <a:ext uri="{0D108BD9-81ED-4DB2-BD59-A6C34878D82A}">
                    <a16:rowId xmlns="" xmlns:a16="http://schemas.microsoft.com/office/drawing/2014/main" val="10002"/>
                  </a:ext>
                </a:extLst>
              </a:tr>
              <a:tr h="531948">
                <a:tc>
                  <a:txBody>
                    <a:bodyPr/>
                    <a:lstStyle/>
                    <a:p>
                      <a:pPr>
                        <a:lnSpc>
                          <a:spcPct val="100000"/>
                        </a:lnSpc>
                      </a:pPr>
                      <a:r>
                        <a:rPr lang="en-US" sz="1600" b="0" dirty="0" smtClean="0">
                          <a:solidFill>
                            <a:schemeClr val="tx1"/>
                          </a:solidFill>
                        </a:rPr>
                        <a:t>National</a:t>
                      </a:r>
                      <a:r>
                        <a:rPr lang="en-US" sz="1600" b="0" baseline="0" dirty="0" smtClean="0">
                          <a:solidFill>
                            <a:schemeClr val="tx1"/>
                          </a:solidFill>
                        </a:rPr>
                        <a:t> Library </a:t>
                      </a:r>
                      <a:r>
                        <a:rPr lang="en-US" sz="1600" b="0" baseline="0" dirty="0" smtClean="0"/>
                        <a:t>of South Africa</a:t>
                      </a:r>
                      <a:endParaRPr lang="en-ZA" sz="1600" b="0" dirty="0"/>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99 328</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99 328</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solidFill>
                            <a:prstClr val="black"/>
                          </a:solidFill>
                        </a:rPr>
                        <a:t>100.0%</a:t>
                      </a:r>
                    </a:p>
                  </a:txBody>
                  <a:tcPr marL="91446" marR="91446" marT="45708" marB="45708">
                    <a:solidFill>
                      <a:srgbClr val="F6F3E8"/>
                    </a:solidFill>
                  </a:tcPr>
                </a:tc>
                <a:extLst>
                  <a:ext uri="{0D108BD9-81ED-4DB2-BD59-A6C34878D82A}">
                    <a16:rowId xmlns="" xmlns:a16="http://schemas.microsoft.com/office/drawing/2014/main" val="10003"/>
                  </a:ext>
                </a:extLst>
              </a:tr>
              <a:tr h="531948">
                <a:tc>
                  <a:txBody>
                    <a:bodyPr/>
                    <a:lstStyle/>
                    <a:p>
                      <a:pPr>
                        <a:lnSpc>
                          <a:spcPct val="100000"/>
                        </a:lnSpc>
                      </a:pPr>
                      <a:r>
                        <a:rPr lang="en-US" sz="1600" b="0" dirty="0" smtClean="0"/>
                        <a:t>South African Library for the Blind</a:t>
                      </a:r>
                      <a:endParaRPr lang="en-ZA" sz="1600" b="0" dirty="0"/>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22 323</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22 323</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solidFill>
                            <a:prstClr val="black"/>
                          </a:solidFill>
                        </a:rPr>
                        <a:t>100.0%</a:t>
                      </a:r>
                    </a:p>
                  </a:txBody>
                  <a:tcPr marL="91446" marR="91446" marT="45708" marB="45708">
                    <a:solidFill>
                      <a:srgbClr val="F6F3E8"/>
                    </a:solidFill>
                  </a:tcPr>
                </a:tc>
                <a:extLst>
                  <a:ext uri="{0D108BD9-81ED-4DB2-BD59-A6C34878D82A}">
                    <a16:rowId xmlns="" xmlns:a16="http://schemas.microsoft.com/office/drawing/2014/main" val="10004"/>
                  </a:ext>
                </a:extLst>
              </a:tr>
              <a:tr h="799420">
                <a:tc>
                  <a:txBody>
                    <a:bodyPr/>
                    <a:lstStyle/>
                    <a:p>
                      <a:pPr>
                        <a:lnSpc>
                          <a:spcPct val="100000"/>
                        </a:lnSpc>
                      </a:pPr>
                      <a:r>
                        <a:rPr lang="en-US" sz="1600" b="0" dirty="0" smtClean="0"/>
                        <a:t>National</a:t>
                      </a:r>
                      <a:r>
                        <a:rPr lang="en-US" sz="1600" b="0" baseline="0" dirty="0" smtClean="0"/>
                        <a:t> Library of SA (Community Libraries)</a:t>
                      </a:r>
                      <a:endParaRPr lang="en-ZA" sz="1600" b="0" dirty="0"/>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18 477</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18 477</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solidFill>
                            <a:prstClr val="black"/>
                          </a:solidFill>
                        </a:rPr>
                        <a:t>100.0%</a:t>
                      </a:r>
                    </a:p>
                  </a:txBody>
                  <a:tcPr marL="91446" marR="91446" marT="45708" marB="45708">
                    <a:solidFill>
                      <a:srgbClr val="F6F3E8"/>
                    </a:solidFill>
                  </a:tcPr>
                </a:tc>
                <a:extLst>
                  <a:ext uri="{0D108BD9-81ED-4DB2-BD59-A6C34878D82A}">
                    <a16:rowId xmlns="" xmlns:a16="http://schemas.microsoft.com/office/drawing/2014/main" val="10005"/>
                  </a:ext>
                </a:extLst>
              </a:tr>
              <a:tr h="531948">
                <a:tc>
                  <a:txBody>
                    <a:bodyPr/>
                    <a:lstStyle/>
                    <a:p>
                      <a:pPr>
                        <a:lnSpc>
                          <a:spcPct val="100000"/>
                        </a:lnSpc>
                      </a:pPr>
                      <a:r>
                        <a:rPr lang="en-US" sz="1600" b="0" dirty="0" smtClean="0"/>
                        <a:t>Capital transfer - Libraries</a:t>
                      </a:r>
                      <a:endParaRPr lang="en-ZA" sz="1600" b="0" dirty="0"/>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37 338</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solidFill>
                            <a:prstClr val="black"/>
                          </a:solidFill>
                        </a:rPr>
                        <a:t>35 683</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solidFill>
                            <a:prstClr val="black"/>
                          </a:solidFill>
                        </a:rPr>
                        <a:t>96.0%</a:t>
                      </a:r>
                    </a:p>
                  </a:txBody>
                  <a:tcPr marL="91446" marR="91446" marT="45708" marB="45708">
                    <a:solidFill>
                      <a:srgbClr val="F6F3E8"/>
                    </a:solidFill>
                  </a:tcPr>
                </a:tc>
                <a:extLst>
                  <a:ext uri="{0D108BD9-81ED-4DB2-BD59-A6C34878D82A}">
                    <a16:rowId xmlns="" xmlns:a16="http://schemas.microsoft.com/office/drawing/2014/main" val="10006"/>
                  </a:ext>
                </a:extLst>
              </a:tr>
              <a:tr h="531948">
                <a:tc>
                  <a:txBody>
                    <a:bodyPr/>
                    <a:lstStyle/>
                    <a:p>
                      <a:pPr>
                        <a:lnSpc>
                          <a:spcPct val="100000"/>
                        </a:lnSpc>
                      </a:pPr>
                      <a:r>
                        <a:rPr lang="en-US" sz="1600" b="1" dirty="0" smtClean="0"/>
                        <a:t>Total</a:t>
                      </a:r>
                      <a:endParaRPr lang="en-ZA" sz="1600" b="1" dirty="0"/>
                    </a:p>
                  </a:txBody>
                  <a:tcPr marL="91446" marR="91446" marT="45708" marB="45708">
                    <a:solidFill>
                      <a:srgbClr val="B77727"/>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t>177 466</a:t>
                      </a:r>
                    </a:p>
                  </a:txBody>
                  <a:tcPr marL="91446" marR="91446" marT="45708" marB="45708">
                    <a:solidFill>
                      <a:srgbClr val="B77727"/>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solidFill>
                            <a:prstClr val="black"/>
                          </a:solidFill>
                        </a:rPr>
                        <a:t>175 811</a:t>
                      </a:r>
                    </a:p>
                  </a:txBody>
                  <a:tcPr marL="91446" marR="91446" marT="45708" marB="45708">
                    <a:solidFill>
                      <a:srgbClr val="B77727"/>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solidFill>
                            <a:prstClr val="black"/>
                          </a:solidFill>
                        </a:rPr>
                        <a:t>99.1%</a:t>
                      </a:r>
                    </a:p>
                  </a:txBody>
                  <a:tcPr marL="91446" marR="91446" marT="45708" marB="45708">
                    <a:solidFill>
                      <a:srgbClr val="B77727"/>
                    </a:solidFill>
                  </a:tcPr>
                </a:tc>
                <a:extLst>
                  <a:ext uri="{0D108BD9-81ED-4DB2-BD59-A6C34878D82A}">
                    <a16:rowId xmlns="" xmlns:a16="http://schemas.microsoft.com/office/drawing/2014/main" val="10007"/>
                  </a:ext>
                </a:extLst>
              </a:tr>
            </a:tbl>
          </a:graphicData>
        </a:graphic>
      </p:graphicFrame>
      <p:sp>
        <p:nvSpPr>
          <p:cNvPr id="5" name="Title 1"/>
          <p:cNvSpPr txBox="1">
            <a:spLocks/>
          </p:cNvSpPr>
          <p:nvPr/>
        </p:nvSpPr>
        <p:spPr>
          <a:xfrm>
            <a:off x="179512" y="116632"/>
            <a:ext cx="8784976" cy="72008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1" kern="1200">
                <a:solidFill>
                  <a:srgbClr val="800000"/>
                </a:solidFill>
                <a:latin typeface="Arial"/>
                <a:ea typeface="+mj-ea"/>
                <a:cs typeface="Arial"/>
              </a:defRPr>
            </a:lvl1pPr>
          </a:lstStyle>
          <a:p>
            <a:pPr algn="ctr"/>
            <a:r>
              <a:rPr lang="en-US" sz="2000" dirty="0" smtClean="0">
                <a:solidFill>
                  <a:srgbClr val="B77727"/>
                </a:solidFill>
                <a:latin typeface="+mj-lt"/>
                <a:cs typeface="Arial" pitchFamily="34" charset="0"/>
              </a:rPr>
              <a:t>Expenditure Variance Per Economic Classification</a:t>
            </a:r>
          </a:p>
          <a:p>
            <a:pPr algn="ctr"/>
            <a:r>
              <a:rPr lang="en-US" sz="2000" dirty="0" smtClean="0">
                <a:solidFill>
                  <a:srgbClr val="B77727"/>
                </a:solidFill>
                <a:latin typeface="+mj-lt"/>
                <a:cs typeface="Arial" pitchFamily="34" charset="0"/>
              </a:rPr>
              <a:t>(Departmental Agencies &amp; Accounts)</a:t>
            </a:r>
            <a:endParaRPr lang="en-ZA" sz="2000" dirty="0" smtClean="0">
              <a:solidFill>
                <a:srgbClr val="B77727"/>
              </a:solidFill>
              <a:latin typeface="+mj-lt"/>
              <a:cs typeface="Arial" pitchFamily="34" charset="0"/>
            </a:endParaRPr>
          </a:p>
          <a:p>
            <a:pPr algn="ctr"/>
            <a:endParaRPr lang="en-ZA" sz="2800" dirty="0">
              <a:solidFill>
                <a:srgbClr val="FF0000"/>
              </a:solidFill>
              <a:latin typeface="+mj-lt"/>
              <a:cs typeface="Arial" pitchFamily="34" charset="0"/>
            </a:endParaRPr>
          </a:p>
        </p:txBody>
      </p:sp>
      <p:sp>
        <p:nvSpPr>
          <p:cNvPr id="6" name="Slide Number Placeholder 3"/>
          <p:cNvSpPr txBox="1">
            <a:spLocks/>
          </p:cNvSpPr>
          <p:nvPr/>
        </p:nvSpPr>
        <p:spPr>
          <a:xfrm>
            <a:off x="8100392" y="6406511"/>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latin typeface="Verdana" panose="020B0604030504040204" pitchFamily="34" charset="0"/>
                <a:ea typeface="Verdana" panose="020B0604030504040204" pitchFamily="34" charset="0"/>
              </a:rPr>
              <a:t>46.</a:t>
            </a:r>
            <a:endParaRPr lang="en-ZA" sz="1200" b="1" dirty="0" smtClean="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xmlns="" val="22251527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xmlns="" val="1313402414"/>
              </p:ext>
            </p:extLst>
          </p:nvPr>
        </p:nvGraphicFramePr>
        <p:xfrm>
          <a:off x="281031" y="1700808"/>
          <a:ext cx="8568951" cy="4116141"/>
        </p:xfrm>
        <a:graphic>
          <a:graphicData uri="http://schemas.openxmlformats.org/drawingml/2006/table">
            <a:tbl>
              <a:tblPr firstRow="1" bandRow="1">
                <a:tableStyleId>{5C22544A-7EE6-4342-B048-85BDC9FD1C3A}</a:tableStyleId>
              </a:tblPr>
              <a:tblGrid>
                <a:gridCol w="4023681">
                  <a:extLst>
                    <a:ext uri="{9D8B030D-6E8A-4147-A177-3AD203B41FA5}">
                      <a16:colId xmlns="" xmlns:a16="http://schemas.microsoft.com/office/drawing/2014/main" val="20000"/>
                    </a:ext>
                  </a:extLst>
                </a:gridCol>
                <a:gridCol w="1380162">
                  <a:extLst>
                    <a:ext uri="{9D8B030D-6E8A-4147-A177-3AD203B41FA5}">
                      <a16:colId xmlns="" xmlns:a16="http://schemas.microsoft.com/office/drawing/2014/main" val="20001"/>
                    </a:ext>
                  </a:extLst>
                </a:gridCol>
                <a:gridCol w="1543955">
                  <a:extLst>
                    <a:ext uri="{9D8B030D-6E8A-4147-A177-3AD203B41FA5}">
                      <a16:colId xmlns="" xmlns:a16="http://schemas.microsoft.com/office/drawing/2014/main" val="20002"/>
                    </a:ext>
                  </a:extLst>
                </a:gridCol>
                <a:gridCol w="1621153">
                  <a:extLst>
                    <a:ext uri="{9D8B030D-6E8A-4147-A177-3AD203B41FA5}">
                      <a16:colId xmlns="" xmlns:a16="http://schemas.microsoft.com/office/drawing/2014/main" val="20003"/>
                    </a:ext>
                  </a:extLst>
                </a:gridCol>
              </a:tblGrid>
              <a:tr h="796244">
                <a:tc>
                  <a:txBody>
                    <a:bodyPr/>
                    <a:lstStyle/>
                    <a:p>
                      <a:endParaRPr lang="en-US" sz="1600" b="1" dirty="0" smtClean="0">
                        <a:solidFill>
                          <a:schemeClr val="tx1"/>
                        </a:solidFill>
                        <a:latin typeface="+mn-lt"/>
                      </a:endParaRPr>
                    </a:p>
                  </a:txBody>
                  <a:tcPr marL="91446" marR="91446" marT="45708" marB="45708">
                    <a:solidFill>
                      <a:srgbClr val="B77727"/>
                    </a:solidFill>
                  </a:tcPr>
                </a:tc>
                <a:tc>
                  <a:txBody>
                    <a:bodyPr/>
                    <a:lstStyle/>
                    <a:p>
                      <a:pPr algn="ctr"/>
                      <a:r>
                        <a:rPr lang="en-US" sz="1600" b="1" dirty="0" smtClean="0">
                          <a:solidFill>
                            <a:schemeClr val="tx1"/>
                          </a:solidFill>
                        </a:rPr>
                        <a:t>Final Appropriation</a:t>
                      </a:r>
                    </a:p>
                  </a:txBody>
                  <a:tcPr marL="91446" marR="91446" marT="45708" marB="45708">
                    <a:solidFill>
                      <a:srgbClr val="B77727"/>
                    </a:solidFill>
                  </a:tcPr>
                </a:tc>
                <a:tc>
                  <a:txBody>
                    <a:bodyPr/>
                    <a:lstStyle/>
                    <a:p>
                      <a:pPr algn="ctr"/>
                      <a:r>
                        <a:rPr lang="en-US" sz="1600" b="1" dirty="0" smtClean="0">
                          <a:solidFill>
                            <a:schemeClr val="tx1"/>
                          </a:solidFill>
                        </a:rPr>
                        <a:t>Actual transfer</a:t>
                      </a:r>
                    </a:p>
                  </a:txBody>
                  <a:tcPr marL="91446" marR="91446" marT="45708" marB="45708">
                    <a:solidFill>
                      <a:srgbClr val="B77727"/>
                    </a:solidFill>
                  </a:tcPr>
                </a:tc>
                <a:tc>
                  <a:txBody>
                    <a:bodyPr/>
                    <a:lstStyle/>
                    <a:p>
                      <a:pPr algn="ctr"/>
                      <a:r>
                        <a:rPr lang="en-US" sz="1600" b="1" dirty="0" smtClean="0">
                          <a:solidFill>
                            <a:schemeClr val="tx1"/>
                          </a:solidFill>
                        </a:rPr>
                        <a:t>% of Available funds transferred</a:t>
                      </a:r>
                    </a:p>
                  </a:txBody>
                  <a:tcPr marL="91446" marR="91446" marT="45708" marB="45708">
                    <a:solidFill>
                      <a:srgbClr val="B77727"/>
                    </a:solidFill>
                  </a:tcPr>
                </a:tc>
                <a:extLst>
                  <a:ext uri="{0D108BD9-81ED-4DB2-BD59-A6C34878D82A}">
                    <a16:rowId xmlns="" xmlns:a16="http://schemas.microsoft.com/office/drawing/2014/main" val="10000"/>
                  </a:ext>
                </a:extLst>
              </a:tr>
              <a:tr h="350450">
                <a:tc>
                  <a:txBody>
                    <a:bodyPr/>
                    <a:lstStyle/>
                    <a:p>
                      <a:pPr>
                        <a:lnSpc>
                          <a:spcPct val="100000"/>
                        </a:lnSpc>
                      </a:pPr>
                      <a:endParaRPr lang="en-ZA" sz="1600" b="1" dirty="0"/>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t>R’000</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solidFill>
                            <a:prstClr val="black"/>
                          </a:solidFill>
                        </a:rPr>
                        <a:t>R’000</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endParaRPr lang="en-US" sz="1600" b="1" dirty="0" smtClean="0">
                        <a:solidFill>
                          <a:prstClr val="black"/>
                        </a:solidFill>
                      </a:endParaRPr>
                    </a:p>
                  </a:txBody>
                  <a:tcPr marL="91446" marR="91446" marT="45708" marB="45708">
                    <a:solidFill>
                      <a:srgbClr val="F6F3E8"/>
                    </a:solidFill>
                  </a:tcPr>
                </a:tc>
                <a:extLst>
                  <a:ext uri="{0D108BD9-81ED-4DB2-BD59-A6C34878D82A}">
                    <a16:rowId xmlns="" xmlns:a16="http://schemas.microsoft.com/office/drawing/2014/main" val="10001"/>
                  </a:ext>
                </a:extLst>
              </a:tr>
              <a:tr h="324382">
                <a:tc>
                  <a:txBody>
                    <a:bodyPr/>
                    <a:lstStyle/>
                    <a:p>
                      <a:pPr>
                        <a:lnSpc>
                          <a:spcPct val="100000"/>
                        </a:lnSpc>
                      </a:pPr>
                      <a:r>
                        <a:rPr lang="en-US" sz="1600" b="1" dirty="0" smtClean="0"/>
                        <a:t>Other:</a:t>
                      </a:r>
                      <a:endParaRPr lang="en-ZA" sz="1600" b="1" dirty="0"/>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endParaRPr lang="en-US" sz="1600" b="0" dirty="0" smtClean="0"/>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endParaRPr lang="en-US" sz="1600" b="0" dirty="0" smtClean="0">
                        <a:solidFill>
                          <a:prstClr val="black"/>
                        </a:solidFill>
                      </a:endParaRP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endParaRPr lang="en-US" sz="1600" b="0" dirty="0" smtClean="0">
                        <a:solidFill>
                          <a:prstClr val="black"/>
                        </a:solidFill>
                      </a:endParaRPr>
                    </a:p>
                  </a:txBody>
                  <a:tcPr marL="91446" marR="91446" marT="45708" marB="45708">
                    <a:solidFill>
                      <a:srgbClr val="F6F3E8"/>
                    </a:solidFill>
                  </a:tcPr>
                </a:tc>
                <a:extLst>
                  <a:ext uri="{0D108BD9-81ED-4DB2-BD59-A6C34878D82A}">
                    <a16:rowId xmlns="" xmlns:a16="http://schemas.microsoft.com/office/drawing/2014/main" val="10002"/>
                  </a:ext>
                </a:extLst>
              </a:tr>
              <a:tr h="324382">
                <a:tc>
                  <a:txBody>
                    <a:bodyPr/>
                    <a:lstStyle/>
                    <a:p>
                      <a:pPr>
                        <a:lnSpc>
                          <a:spcPct val="100000"/>
                        </a:lnSpc>
                      </a:pPr>
                      <a:r>
                        <a:rPr lang="en-US" sz="1600" b="1" dirty="0" smtClean="0"/>
                        <a:t>Constitutional Institution:</a:t>
                      </a:r>
                      <a:endParaRPr lang="en-ZA" sz="1600" b="1" dirty="0"/>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endParaRPr lang="en-US" sz="1600" b="0" dirty="0" smtClean="0"/>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endParaRPr lang="en-US" sz="1600" b="0" dirty="0" smtClean="0">
                        <a:solidFill>
                          <a:prstClr val="black"/>
                        </a:solidFill>
                      </a:endParaRP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endParaRPr lang="en-US" sz="1600" b="0" dirty="0" smtClean="0">
                        <a:solidFill>
                          <a:prstClr val="black"/>
                        </a:solidFill>
                      </a:endParaRPr>
                    </a:p>
                  </a:txBody>
                  <a:tcPr marL="91446" marR="91446" marT="45708" marB="45708">
                    <a:solidFill>
                      <a:srgbClr val="F6F3E8"/>
                    </a:solidFill>
                  </a:tcPr>
                </a:tc>
                <a:extLst>
                  <a:ext uri="{0D108BD9-81ED-4DB2-BD59-A6C34878D82A}">
                    <a16:rowId xmlns="" xmlns:a16="http://schemas.microsoft.com/office/drawing/2014/main" val="10003"/>
                  </a:ext>
                </a:extLst>
              </a:tr>
              <a:tr h="324382">
                <a:tc>
                  <a:txBody>
                    <a:bodyPr/>
                    <a:lstStyle/>
                    <a:p>
                      <a:pPr>
                        <a:lnSpc>
                          <a:spcPct val="100000"/>
                        </a:lnSpc>
                      </a:pPr>
                      <a:r>
                        <a:rPr lang="en-US" sz="1600" b="0" dirty="0" smtClean="0"/>
                        <a:t>Pan South</a:t>
                      </a:r>
                      <a:r>
                        <a:rPr lang="en-US" sz="1600" b="0" baseline="0" dirty="0" smtClean="0"/>
                        <a:t> African Language Board</a:t>
                      </a:r>
                      <a:endParaRPr lang="en-ZA" sz="1600" b="0" dirty="0"/>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113 587</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solidFill>
                            <a:prstClr val="black"/>
                          </a:solidFill>
                        </a:rPr>
                        <a:t>113 587</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solidFill>
                            <a:prstClr val="black"/>
                          </a:solidFill>
                        </a:rPr>
                        <a:t>100.0%</a:t>
                      </a:r>
                    </a:p>
                  </a:txBody>
                  <a:tcPr marL="91446" marR="91446" marT="45708" marB="45708">
                    <a:solidFill>
                      <a:srgbClr val="F6F3E8"/>
                    </a:solidFill>
                  </a:tcPr>
                </a:tc>
                <a:extLst>
                  <a:ext uri="{0D108BD9-81ED-4DB2-BD59-A6C34878D82A}">
                    <a16:rowId xmlns="" xmlns:a16="http://schemas.microsoft.com/office/drawing/2014/main" val="10004"/>
                  </a:ext>
                </a:extLst>
              </a:tr>
              <a:tr h="3950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smtClean="0">
                        <a:ln>
                          <a:noFill/>
                        </a:ln>
                        <a:solidFill>
                          <a:prstClr val="black"/>
                        </a:solidFill>
                        <a:effectLst/>
                        <a:uLnTx/>
                        <a:uFillTx/>
                        <a:latin typeface="+mn-lt"/>
                        <a:ea typeface="+mn-ea"/>
                        <a:cs typeface="+mn-cs"/>
                      </a:endParaRP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endParaRPr lang="en-US" sz="1600" b="0" dirty="0" smtClean="0"/>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endParaRPr lang="en-US" sz="1600" b="0" dirty="0" smtClean="0">
                        <a:solidFill>
                          <a:prstClr val="black"/>
                        </a:solidFill>
                      </a:endParaRP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endParaRPr lang="en-US" sz="1600" b="0" dirty="0" smtClean="0">
                        <a:solidFill>
                          <a:prstClr val="black"/>
                        </a:solidFill>
                      </a:endParaRPr>
                    </a:p>
                  </a:txBody>
                  <a:tcPr marL="91446" marR="91446" marT="45708" marB="45708">
                    <a:solidFill>
                      <a:srgbClr val="F6F3E8"/>
                    </a:solidFill>
                  </a:tcPr>
                </a:tc>
                <a:extLst>
                  <a:ext uri="{0D108BD9-81ED-4DB2-BD59-A6C34878D82A}">
                    <a16:rowId xmlns="" xmlns:a16="http://schemas.microsoft.com/office/drawing/2014/main" val="10005"/>
                  </a:ext>
                </a:extLst>
              </a:tr>
              <a:tr h="3950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National Youth Development Agency</a:t>
                      </a:r>
                      <a:endParaRPr kumimoji="0" lang="en-ZA" sz="1600" b="0" i="0" u="none" strike="noStrike" kern="1200" cap="none" spc="0" normalizeH="0" baseline="0" noProof="0" dirty="0" smtClean="0">
                        <a:ln>
                          <a:noFill/>
                        </a:ln>
                        <a:solidFill>
                          <a:prstClr val="black"/>
                        </a:solidFill>
                        <a:effectLst/>
                        <a:uLnTx/>
                        <a:uFillTx/>
                        <a:latin typeface="+mn-lt"/>
                        <a:ea typeface="+mn-ea"/>
                        <a:cs typeface="+mn-cs"/>
                      </a:endParaRP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9 000</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solidFill>
                            <a:prstClr val="black"/>
                          </a:solidFill>
                        </a:rPr>
                        <a:t>9 000</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solidFill>
                            <a:prstClr val="black"/>
                          </a:solidFill>
                        </a:rPr>
                        <a:t>100.0%</a:t>
                      </a:r>
                    </a:p>
                  </a:txBody>
                  <a:tcPr marL="91446" marR="91446" marT="45708" marB="45708">
                    <a:solidFill>
                      <a:srgbClr val="F6F3E8"/>
                    </a:solidFill>
                  </a:tcPr>
                </a:tc>
                <a:extLst>
                  <a:ext uri="{0D108BD9-81ED-4DB2-BD59-A6C34878D82A}">
                    <a16:rowId xmlns="" xmlns:a16="http://schemas.microsoft.com/office/drawing/2014/main" val="10006"/>
                  </a:ext>
                </a:extLst>
              </a:tr>
              <a:tr h="382311">
                <a:tc>
                  <a:txBody>
                    <a:bodyPr/>
                    <a:lstStyle/>
                    <a:p>
                      <a:pPr>
                        <a:lnSpc>
                          <a:spcPct val="100000"/>
                        </a:lnSpc>
                      </a:pPr>
                      <a:r>
                        <a:rPr lang="en-ZA" sz="1600" b="0" dirty="0" smtClean="0">
                          <a:solidFill>
                            <a:schemeClr val="tx1"/>
                          </a:solidFill>
                        </a:rPr>
                        <a:t>TV</a:t>
                      </a:r>
                      <a:r>
                        <a:rPr lang="en-ZA" sz="1600" b="0" baseline="0" dirty="0" smtClean="0">
                          <a:solidFill>
                            <a:schemeClr val="tx1"/>
                          </a:solidFill>
                        </a:rPr>
                        <a:t> Licences</a:t>
                      </a:r>
                      <a:endParaRPr lang="en-ZA" sz="1600" b="0" dirty="0">
                        <a:solidFill>
                          <a:schemeClr val="tx1"/>
                        </a:solidFill>
                      </a:endParaRP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solidFill>
                            <a:schemeClr val="tx1"/>
                          </a:solidFill>
                        </a:rPr>
                        <a:t>1</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solidFill>
                            <a:schemeClr val="tx1"/>
                          </a:solidFill>
                        </a:rPr>
                        <a:t>1</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solidFill>
                            <a:schemeClr val="tx1"/>
                          </a:solidFill>
                        </a:rPr>
                        <a:t>100.0%</a:t>
                      </a:r>
                    </a:p>
                  </a:txBody>
                  <a:tcPr marL="91446" marR="91446" marT="45708" marB="45708">
                    <a:solidFill>
                      <a:srgbClr val="F6F3E8"/>
                    </a:solidFill>
                  </a:tcPr>
                </a:tc>
                <a:extLst>
                  <a:ext uri="{0D108BD9-81ED-4DB2-BD59-A6C34878D82A}">
                    <a16:rowId xmlns="" xmlns:a16="http://schemas.microsoft.com/office/drawing/2014/main" val="10007"/>
                  </a:ext>
                </a:extLst>
              </a:tr>
              <a:tr h="382311">
                <a:tc>
                  <a:txBody>
                    <a:bodyPr/>
                    <a:lstStyle/>
                    <a:p>
                      <a:pPr>
                        <a:lnSpc>
                          <a:spcPct val="100000"/>
                        </a:lnSpc>
                      </a:pPr>
                      <a:r>
                        <a:rPr lang="en-US" sz="1600" b="0" dirty="0" smtClean="0">
                          <a:solidFill>
                            <a:schemeClr val="tx1"/>
                          </a:solidFill>
                        </a:rPr>
                        <a:t>Constitutional Hill Development</a:t>
                      </a:r>
                      <a:endParaRPr lang="en-ZA" sz="1600" b="0" dirty="0">
                        <a:solidFill>
                          <a:schemeClr val="tx1"/>
                        </a:solidFill>
                      </a:endParaRP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solidFill>
                            <a:schemeClr val="tx1"/>
                          </a:solidFill>
                        </a:rPr>
                        <a:t>610</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solidFill>
                            <a:schemeClr val="tx1"/>
                          </a:solidFill>
                        </a:rPr>
                        <a:t>600</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solidFill>
                            <a:schemeClr val="tx1"/>
                          </a:solidFill>
                        </a:rPr>
                        <a:t>98.0%</a:t>
                      </a:r>
                    </a:p>
                  </a:txBody>
                  <a:tcPr marL="91446" marR="91446" marT="45708" marB="45708">
                    <a:solidFill>
                      <a:srgbClr val="F6F3E8"/>
                    </a:solidFill>
                  </a:tcPr>
                </a:tc>
                <a:extLst>
                  <a:ext uri="{0D108BD9-81ED-4DB2-BD59-A6C34878D82A}">
                    <a16:rowId xmlns="" xmlns:a16="http://schemas.microsoft.com/office/drawing/2014/main" val="10008"/>
                  </a:ext>
                </a:extLst>
              </a:tr>
              <a:tr h="382311">
                <a:tc>
                  <a:txBody>
                    <a:bodyPr/>
                    <a:lstStyle/>
                    <a:p>
                      <a:pPr>
                        <a:lnSpc>
                          <a:spcPct val="100000"/>
                        </a:lnSpc>
                      </a:pPr>
                      <a:r>
                        <a:rPr lang="en-US" sz="1600" b="1" dirty="0" smtClean="0">
                          <a:solidFill>
                            <a:schemeClr val="tx1"/>
                          </a:solidFill>
                        </a:rPr>
                        <a:t>Total</a:t>
                      </a:r>
                      <a:endParaRPr lang="en-ZA" sz="1600" b="1" dirty="0">
                        <a:solidFill>
                          <a:schemeClr val="tx1"/>
                        </a:solidFill>
                      </a:endParaRPr>
                    </a:p>
                  </a:txBody>
                  <a:tcPr marL="91446" marR="91446" marT="45708" marB="45708">
                    <a:solidFill>
                      <a:srgbClr val="B77727"/>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solidFill>
                            <a:schemeClr val="tx1"/>
                          </a:solidFill>
                        </a:rPr>
                        <a:t>123</a:t>
                      </a:r>
                      <a:r>
                        <a:rPr lang="en-US" sz="1600" b="1" baseline="0" dirty="0" smtClean="0">
                          <a:solidFill>
                            <a:schemeClr val="tx1"/>
                          </a:solidFill>
                        </a:rPr>
                        <a:t> 198</a:t>
                      </a:r>
                      <a:endParaRPr lang="en-US" sz="1600" b="1" dirty="0" smtClean="0">
                        <a:solidFill>
                          <a:schemeClr val="tx1"/>
                        </a:solidFill>
                      </a:endParaRPr>
                    </a:p>
                  </a:txBody>
                  <a:tcPr marL="91446" marR="91446" marT="45708" marB="45708">
                    <a:solidFill>
                      <a:srgbClr val="B77727"/>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solidFill>
                            <a:schemeClr val="tx1"/>
                          </a:solidFill>
                        </a:rPr>
                        <a:t>123 188</a:t>
                      </a:r>
                    </a:p>
                  </a:txBody>
                  <a:tcPr marL="91446" marR="91446" marT="45708" marB="45708">
                    <a:solidFill>
                      <a:srgbClr val="B77727"/>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solidFill>
                            <a:schemeClr val="tx1"/>
                          </a:solidFill>
                        </a:rPr>
                        <a:t>100.0%</a:t>
                      </a:r>
                    </a:p>
                  </a:txBody>
                  <a:tcPr marL="91446" marR="91446" marT="45708" marB="45708">
                    <a:solidFill>
                      <a:srgbClr val="B77727"/>
                    </a:solidFill>
                  </a:tcPr>
                </a:tc>
                <a:extLst>
                  <a:ext uri="{0D108BD9-81ED-4DB2-BD59-A6C34878D82A}">
                    <a16:rowId xmlns="" xmlns:a16="http://schemas.microsoft.com/office/drawing/2014/main" val="10009"/>
                  </a:ext>
                </a:extLst>
              </a:tr>
            </a:tbl>
          </a:graphicData>
        </a:graphic>
      </p:graphicFrame>
      <p:sp>
        <p:nvSpPr>
          <p:cNvPr id="5" name="Title 1"/>
          <p:cNvSpPr txBox="1">
            <a:spLocks/>
          </p:cNvSpPr>
          <p:nvPr/>
        </p:nvSpPr>
        <p:spPr>
          <a:xfrm>
            <a:off x="251520" y="34094"/>
            <a:ext cx="8784976" cy="802618"/>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1" kern="1200">
                <a:solidFill>
                  <a:srgbClr val="800000"/>
                </a:solidFill>
                <a:latin typeface="Arial"/>
                <a:ea typeface="+mj-ea"/>
                <a:cs typeface="Arial"/>
              </a:defRPr>
            </a:lvl1pPr>
          </a:lstStyle>
          <a:p>
            <a:pPr algn="ctr"/>
            <a:r>
              <a:rPr lang="en-US" sz="2000" dirty="0" smtClean="0">
                <a:solidFill>
                  <a:srgbClr val="B77727"/>
                </a:solidFill>
                <a:latin typeface="+mj-lt"/>
                <a:cs typeface="Arial" pitchFamily="34" charset="0"/>
              </a:rPr>
              <a:t>Expenditure Variance Per Economic Classification </a:t>
            </a:r>
          </a:p>
          <a:p>
            <a:pPr algn="ctr"/>
            <a:r>
              <a:rPr lang="en-US" sz="2000" dirty="0" smtClean="0">
                <a:solidFill>
                  <a:srgbClr val="B77727"/>
                </a:solidFill>
                <a:latin typeface="+mj-lt"/>
                <a:cs typeface="Arial" pitchFamily="34" charset="0"/>
              </a:rPr>
              <a:t>(Departmental Agencies &amp; Accounts)</a:t>
            </a:r>
          </a:p>
          <a:p>
            <a:pPr algn="ctr"/>
            <a:endParaRPr lang="en-US" sz="1600" dirty="0" smtClean="0">
              <a:solidFill>
                <a:srgbClr val="FF0000"/>
              </a:solidFill>
              <a:latin typeface="+mj-lt"/>
              <a:cs typeface="Arial" pitchFamily="34" charset="0"/>
            </a:endParaRPr>
          </a:p>
          <a:p>
            <a:pPr algn="ctr"/>
            <a:endParaRPr lang="en-US" sz="1600" dirty="0" smtClean="0">
              <a:solidFill>
                <a:schemeClr val="accent6">
                  <a:lumMod val="50000"/>
                </a:schemeClr>
              </a:solidFill>
              <a:latin typeface="+mj-lt"/>
              <a:cs typeface="Arial" pitchFamily="34" charset="0"/>
            </a:endParaRPr>
          </a:p>
        </p:txBody>
      </p:sp>
      <p:sp>
        <p:nvSpPr>
          <p:cNvPr id="4" name="Slide Number Placeholder 3"/>
          <p:cNvSpPr txBox="1">
            <a:spLocks/>
          </p:cNvSpPr>
          <p:nvPr/>
        </p:nvSpPr>
        <p:spPr>
          <a:xfrm>
            <a:off x="8100392" y="6597352"/>
            <a:ext cx="609600" cy="26064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latin typeface="Verdana" panose="020B0604030504040204" pitchFamily="34" charset="0"/>
                <a:ea typeface="Verdana" panose="020B0604030504040204" pitchFamily="34" charset="0"/>
              </a:rPr>
              <a:t>47.</a:t>
            </a:r>
            <a:endParaRPr lang="en-ZA" sz="1200" b="1" dirty="0" smtClean="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xmlns="" val="15211782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xmlns="" val="2011651016"/>
              </p:ext>
            </p:extLst>
          </p:nvPr>
        </p:nvGraphicFramePr>
        <p:xfrm>
          <a:off x="265232" y="1700808"/>
          <a:ext cx="8613535" cy="4158827"/>
        </p:xfrm>
        <a:graphic>
          <a:graphicData uri="http://schemas.openxmlformats.org/drawingml/2006/table">
            <a:tbl>
              <a:tblPr firstRow="1" bandRow="1">
                <a:tableStyleId>{5C22544A-7EE6-4342-B048-85BDC9FD1C3A}</a:tableStyleId>
              </a:tblPr>
              <a:tblGrid>
                <a:gridCol w="3549970">
                  <a:extLst>
                    <a:ext uri="{9D8B030D-6E8A-4147-A177-3AD203B41FA5}">
                      <a16:colId xmlns="" xmlns:a16="http://schemas.microsoft.com/office/drawing/2014/main" val="20000"/>
                    </a:ext>
                  </a:extLst>
                </a:gridCol>
                <a:gridCol w="1627068">
                  <a:extLst>
                    <a:ext uri="{9D8B030D-6E8A-4147-A177-3AD203B41FA5}">
                      <a16:colId xmlns="" xmlns:a16="http://schemas.microsoft.com/office/drawing/2014/main" val="20001"/>
                    </a:ext>
                  </a:extLst>
                </a:gridCol>
                <a:gridCol w="1331238">
                  <a:extLst>
                    <a:ext uri="{9D8B030D-6E8A-4147-A177-3AD203B41FA5}">
                      <a16:colId xmlns="" xmlns:a16="http://schemas.microsoft.com/office/drawing/2014/main" val="20002"/>
                    </a:ext>
                  </a:extLst>
                </a:gridCol>
                <a:gridCol w="2105259">
                  <a:extLst>
                    <a:ext uri="{9D8B030D-6E8A-4147-A177-3AD203B41FA5}">
                      <a16:colId xmlns="" xmlns:a16="http://schemas.microsoft.com/office/drawing/2014/main" val="20003"/>
                    </a:ext>
                  </a:extLst>
                </a:gridCol>
              </a:tblGrid>
              <a:tr h="1152128">
                <a:tc gridSpan="4">
                  <a:txBody>
                    <a:bodyPr/>
                    <a:lstStyle/>
                    <a:p>
                      <a:pPr marL="285750" marR="0" indent="-285750" algn="just" defTabSz="914400" rtl="0" eaLnBrk="1" fontAlgn="auto" latinLnBrk="0" hangingPunct="1">
                        <a:lnSpc>
                          <a:spcPct val="100000"/>
                        </a:lnSpc>
                        <a:spcBef>
                          <a:spcPts val="0"/>
                        </a:spcBef>
                        <a:spcAft>
                          <a:spcPts val="0"/>
                        </a:spcAft>
                        <a:buClrTx/>
                        <a:buSzTx/>
                        <a:buFont typeface="Arial" pitchFamily="34" charset="0"/>
                        <a:buChar char="•"/>
                        <a:tabLst/>
                        <a:defRPr/>
                      </a:pPr>
                      <a:endParaRPr lang="en-US" sz="1600" b="0" baseline="0" dirty="0" smtClean="0">
                        <a:solidFill>
                          <a:schemeClr val="tx1"/>
                        </a:solidFill>
                      </a:endParaRPr>
                    </a:p>
                    <a:p>
                      <a:pPr marL="285750" marR="0" indent="-285750"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0" baseline="0" dirty="0" smtClean="0">
                          <a:solidFill>
                            <a:schemeClr val="tx1"/>
                          </a:solidFill>
                        </a:rPr>
                        <a:t>The variance of R544 000 is due to the exchange rate, which was lower than the estimated transfer to the Commonwealth Foundation.</a:t>
                      </a:r>
                    </a:p>
                  </a:txBody>
                  <a:tcPr marL="91446" marR="91446" marT="45708" marB="45708">
                    <a:solidFill>
                      <a:srgbClr val="F6F3E8"/>
                    </a:solidFill>
                  </a:tcPr>
                </a:tc>
                <a:tc hMerge="1">
                  <a:txBody>
                    <a:bodyPr/>
                    <a:lstStyle/>
                    <a:p>
                      <a:pPr marL="0" marR="0" indent="0" algn="just" defTabSz="457200" rtl="0" eaLnBrk="1" fontAlgn="auto" latinLnBrk="0" hangingPunct="1">
                        <a:lnSpc>
                          <a:spcPct val="100000"/>
                        </a:lnSpc>
                        <a:spcBef>
                          <a:spcPts val="0"/>
                        </a:spcBef>
                        <a:spcAft>
                          <a:spcPts val="0"/>
                        </a:spcAft>
                        <a:buClrTx/>
                        <a:buSzTx/>
                        <a:buFont typeface="Arial" pitchFamily="34" charset="0"/>
                        <a:buNone/>
                        <a:tabLst/>
                        <a:defRPr/>
                      </a:pPr>
                      <a:endParaRPr lang="en-US" sz="1800" dirty="0" smtClean="0"/>
                    </a:p>
                  </a:txBody>
                  <a:tcPr marL="91446" marR="91446" marT="45708" marB="45708">
                    <a:solidFill>
                      <a:srgbClr val="F6F3E8"/>
                    </a:solidFill>
                  </a:tcPr>
                </a:tc>
                <a:tc hMerge="1">
                  <a:txBody>
                    <a:bodyPr/>
                    <a:lstStyle/>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en-US" sz="1800" dirty="0" smtClean="0">
                        <a:solidFill>
                          <a:prstClr val="black"/>
                        </a:solidFill>
                      </a:endParaRPr>
                    </a:p>
                  </a:txBody>
                  <a:tcPr marL="91446" marR="91446" marT="45708" marB="45708">
                    <a:solidFill>
                      <a:srgbClr val="F6F3E8"/>
                    </a:solidFill>
                  </a:tcPr>
                </a:tc>
                <a:tc hMerge="1">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600" b="0" dirty="0" smtClean="0">
                        <a:solidFill>
                          <a:schemeClr val="tx1"/>
                        </a:solidFill>
                      </a:endParaRPr>
                    </a:p>
                  </a:txBody>
                  <a:tcPr marL="91446" marR="91446" marT="45708" marB="45708">
                    <a:solidFill>
                      <a:srgbClr val="F6F3E8"/>
                    </a:solidFill>
                  </a:tcPr>
                </a:tc>
                <a:extLst>
                  <a:ext uri="{0D108BD9-81ED-4DB2-BD59-A6C34878D82A}">
                    <a16:rowId xmlns="" xmlns:a16="http://schemas.microsoft.com/office/drawing/2014/main" val="10000"/>
                  </a:ext>
                </a:extLst>
              </a:tr>
              <a:tr h="964586">
                <a:tc>
                  <a:txBody>
                    <a:bodyPr/>
                    <a:lstStyle/>
                    <a:p>
                      <a:endParaRPr lang="en-US" sz="1600" b="1" dirty="0" smtClean="0">
                        <a:solidFill>
                          <a:schemeClr val="tx1"/>
                        </a:solidFill>
                        <a:latin typeface="+mn-lt"/>
                      </a:endParaRPr>
                    </a:p>
                  </a:txBody>
                  <a:tcPr marL="91446" marR="91446" marT="45708" marB="45708">
                    <a:solidFill>
                      <a:srgbClr val="B77727"/>
                    </a:solidFill>
                  </a:tcPr>
                </a:tc>
                <a:tc>
                  <a:txBody>
                    <a:bodyPr/>
                    <a:lstStyle/>
                    <a:p>
                      <a:pPr algn="ctr"/>
                      <a:r>
                        <a:rPr lang="en-US" sz="1600" b="1" dirty="0" smtClean="0">
                          <a:solidFill>
                            <a:schemeClr val="tx1"/>
                          </a:solidFill>
                        </a:rPr>
                        <a:t>Final Appropriation</a:t>
                      </a:r>
                    </a:p>
                  </a:txBody>
                  <a:tcPr marL="91446" marR="91446" marT="45708" marB="45708">
                    <a:solidFill>
                      <a:srgbClr val="B77727"/>
                    </a:solidFill>
                  </a:tcPr>
                </a:tc>
                <a:tc>
                  <a:txBody>
                    <a:bodyPr/>
                    <a:lstStyle/>
                    <a:p>
                      <a:pPr algn="ctr"/>
                      <a:r>
                        <a:rPr lang="en-US" sz="1600" b="1" dirty="0" smtClean="0">
                          <a:solidFill>
                            <a:schemeClr val="tx1"/>
                          </a:solidFill>
                        </a:rPr>
                        <a:t>Actual transfer</a:t>
                      </a:r>
                    </a:p>
                  </a:txBody>
                  <a:tcPr marL="91446" marR="91446" marT="45708" marB="45708">
                    <a:solidFill>
                      <a:srgbClr val="B7772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 of Available funds transferred</a:t>
                      </a:r>
                    </a:p>
                  </a:txBody>
                  <a:tcPr marL="91446" marR="91446" marT="45708" marB="45708">
                    <a:solidFill>
                      <a:srgbClr val="B77727"/>
                    </a:solidFill>
                  </a:tcPr>
                </a:tc>
                <a:extLst>
                  <a:ext uri="{0D108BD9-81ED-4DB2-BD59-A6C34878D82A}">
                    <a16:rowId xmlns="" xmlns:a16="http://schemas.microsoft.com/office/drawing/2014/main" val="10001"/>
                  </a:ext>
                </a:extLst>
              </a:tr>
              <a:tr h="331558">
                <a:tc>
                  <a:txBody>
                    <a:bodyPr/>
                    <a:lstStyle/>
                    <a:p>
                      <a:pPr>
                        <a:lnSpc>
                          <a:spcPct val="100000"/>
                        </a:lnSpc>
                      </a:pPr>
                      <a:endParaRPr lang="en-ZA" sz="1600" b="1" dirty="0"/>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t>R’000</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solidFill>
                            <a:prstClr val="black"/>
                          </a:solidFill>
                        </a:rPr>
                        <a:t>R’000</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endParaRPr lang="en-US" sz="1600" b="1" dirty="0" smtClean="0">
                        <a:solidFill>
                          <a:prstClr val="black"/>
                        </a:solidFill>
                      </a:endParaRPr>
                    </a:p>
                  </a:txBody>
                  <a:tcPr marL="91446" marR="91446" marT="45708" marB="45708">
                    <a:solidFill>
                      <a:srgbClr val="F6F3E8"/>
                    </a:solidFill>
                  </a:tcPr>
                </a:tc>
                <a:extLst>
                  <a:ext uri="{0D108BD9-81ED-4DB2-BD59-A6C34878D82A}">
                    <a16:rowId xmlns="" xmlns:a16="http://schemas.microsoft.com/office/drawing/2014/main" val="10002"/>
                  </a:ext>
                </a:extLst>
              </a:tr>
              <a:tr h="428350">
                <a:tc>
                  <a:txBody>
                    <a:bodyPr/>
                    <a:lstStyle/>
                    <a:p>
                      <a:pPr>
                        <a:lnSpc>
                          <a:spcPct val="100000"/>
                        </a:lnSpc>
                      </a:pPr>
                      <a:r>
                        <a:rPr lang="en-US" sz="1600" b="0" dirty="0" smtClean="0">
                          <a:solidFill>
                            <a:schemeClr val="tx1"/>
                          </a:solidFill>
                        </a:rPr>
                        <a:t>African</a:t>
                      </a:r>
                      <a:r>
                        <a:rPr lang="en-US" sz="1600" b="0" baseline="0" dirty="0" smtClean="0">
                          <a:solidFill>
                            <a:schemeClr val="tx1"/>
                          </a:solidFill>
                        </a:rPr>
                        <a:t> World Heritage Fund</a:t>
                      </a:r>
                      <a:endParaRPr lang="en-ZA" sz="1600" b="0" dirty="0">
                        <a:solidFill>
                          <a:schemeClr val="tx1"/>
                        </a:solidFill>
                      </a:endParaRP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solidFill>
                            <a:schemeClr val="tx1"/>
                          </a:solidFill>
                        </a:rPr>
                        <a:t>1 944</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solidFill>
                            <a:schemeClr val="tx1"/>
                          </a:solidFill>
                        </a:rPr>
                        <a:t>1 944</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solidFill>
                            <a:schemeClr val="tx1"/>
                          </a:solidFill>
                        </a:rPr>
                        <a:t>100.0%</a:t>
                      </a:r>
                    </a:p>
                  </a:txBody>
                  <a:tcPr marL="91446" marR="91446" marT="45708" marB="45708">
                    <a:solidFill>
                      <a:srgbClr val="F6F3E8"/>
                    </a:solidFill>
                  </a:tcPr>
                </a:tc>
                <a:extLst>
                  <a:ext uri="{0D108BD9-81ED-4DB2-BD59-A6C34878D82A}">
                    <a16:rowId xmlns="" xmlns:a16="http://schemas.microsoft.com/office/drawing/2014/main" val="10003"/>
                  </a:ext>
                </a:extLst>
              </a:tr>
              <a:tr h="360040">
                <a:tc>
                  <a:txBody>
                    <a:bodyPr/>
                    <a:lstStyle/>
                    <a:p>
                      <a:pPr>
                        <a:lnSpc>
                          <a:spcPct val="100000"/>
                        </a:lnSpc>
                      </a:pPr>
                      <a:r>
                        <a:rPr lang="en-US" sz="1600" b="0" dirty="0" smtClean="0">
                          <a:solidFill>
                            <a:schemeClr val="tx1"/>
                          </a:solidFill>
                        </a:rPr>
                        <a:t>Sub-fees:</a:t>
                      </a:r>
                      <a:r>
                        <a:rPr lang="en-US" sz="1600" b="0" baseline="0" dirty="0" smtClean="0">
                          <a:solidFill>
                            <a:schemeClr val="tx1"/>
                          </a:solidFill>
                        </a:rPr>
                        <a:t>  Commonwealth Foundation</a:t>
                      </a:r>
                      <a:endParaRPr lang="en-ZA" sz="1600" b="0" dirty="0">
                        <a:solidFill>
                          <a:schemeClr val="tx1"/>
                        </a:solidFill>
                      </a:endParaRP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solidFill>
                            <a:schemeClr val="tx1"/>
                          </a:solidFill>
                        </a:rPr>
                        <a:t>2 265</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solidFill>
                            <a:schemeClr val="tx1"/>
                          </a:solidFill>
                        </a:rPr>
                        <a:t>2 162</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solidFill>
                            <a:schemeClr val="tx1"/>
                          </a:solidFill>
                        </a:rPr>
                        <a:t>95.0%</a:t>
                      </a:r>
                    </a:p>
                  </a:txBody>
                  <a:tcPr marL="91446" marR="91446" marT="45708" marB="45708">
                    <a:solidFill>
                      <a:srgbClr val="F6F3E8"/>
                    </a:solidFill>
                  </a:tcPr>
                </a:tc>
                <a:extLst>
                  <a:ext uri="{0D108BD9-81ED-4DB2-BD59-A6C34878D82A}">
                    <a16:rowId xmlns="" xmlns:a16="http://schemas.microsoft.com/office/drawing/2014/main" val="10004"/>
                  </a:ext>
                </a:extLst>
              </a:tr>
              <a:tr h="360040">
                <a:tc>
                  <a:txBody>
                    <a:bodyPr/>
                    <a:lstStyle/>
                    <a:p>
                      <a:pPr>
                        <a:lnSpc>
                          <a:spcPct val="100000"/>
                        </a:lnSpc>
                      </a:pPr>
                      <a:r>
                        <a:rPr lang="en-ZA" sz="1600" b="0" dirty="0" smtClean="0">
                          <a:solidFill>
                            <a:schemeClr val="tx1"/>
                          </a:solidFill>
                        </a:rPr>
                        <a:t>UNESCO</a:t>
                      </a:r>
                      <a:endParaRPr lang="en-ZA" sz="1600" b="0" dirty="0">
                        <a:solidFill>
                          <a:schemeClr val="tx1"/>
                        </a:solidFill>
                      </a:endParaRP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solidFill>
                            <a:schemeClr val="tx1"/>
                          </a:solidFill>
                        </a:rPr>
                        <a:t>600</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solidFill>
                            <a:schemeClr val="tx1"/>
                          </a:solidFill>
                        </a:rPr>
                        <a:t>159</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solidFill>
                            <a:schemeClr val="tx1"/>
                          </a:solidFill>
                        </a:rPr>
                        <a:t>27.0%</a:t>
                      </a:r>
                    </a:p>
                  </a:txBody>
                  <a:tcPr marL="91446" marR="91446" marT="45708" marB="45708">
                    <a:solidFill>
                      <a:srgbClr val="F6F3E8"/>
                    </a:solidFill>
                  </a:tcPr>
                </a:tc>
                <a:extLst>
                  <a:ext uri="{0D108BD9-81ED-4DB2-BD59-A6C34878D82A}">
                    <a16:rowId xmlns="" xmlns:a16="http://schemas.microsoft.com/office/drawing/2014/main" val="10005"/>
                  </a:ext>
                </a:extLst>
              </a:tr>
              <a:tr h="558427">
                <a:tc>
                  <a:txBody>
                    <a:bodyPr/>
                    <a:lstStyle/>
                    <a:p>
                      <a:pPr>
                        <a:lnSpc>
                          <a:spcPct val="100000"/>
                        </a:lnSpc>
                      </a:pPr>
                      <a:r>
                        <a:rPr lang="en-US" sz="1600" b="1" dirty="0" smtClean="0">
                          <a:solidFill>
                            <a:schemeClr val="tx1"/>
                          </a:solidFill>
                        </a:rPr>
                        <a:t>Total</a:t>
                      </a:r>
                      <a:endParaRPr lang="en-ZA" sz="1600" b="1" dirty="0">
                        <a:solidFill>
                          <a:schemeClr val="tx1"/>
                        </a:solidFill>
                      </a:endParaRPr>
                    </a:p>
                  </a:txBody>
                  <a:tcPr marL="91446" marR="91446" marT="45708" marB="45708">
                    <a:solidFill>
                      <a:srgbClr val="B77727"/>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solidFill>
                            <a:schemeClr val="tx1"/>
                          </a:solidFill>
                        </a:rPr>
                        <a:t>4 809</a:t>
                      </a:r>
                    </a:p>
                  </a:txBody>
                  <a:tcPr marL="91446" marR="91446" marT="45708" marB="45708">
                    <a:solidFill>
                      <a:srgbClr val="B77727"/>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solidFill>
                            <a:schemeClr val="tx1"/>
                          </a:solidFill>
                        </a:rPr>
                        <a:t>4 265</a:t>
                      </a:r>
                    </a:p>
                  </a:txBody>
                  <a:tcPr marL="91446" marR="91446" marT="45708" marB="45708">
                    <a:solidFill>
                      <a:srgbClr val="B77727"/>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solidFill>
                            <a:schemeClr val="tx1"/>
                          </a:solidFill>
                        </a:rPr>
                        <a:t>88.7%</a:t>
                      </a:r>
                    </a:p>
                  </a:txBody>
                  <a:tcPr marL="91446" marR="91446" marT="45708" marB="45708">
                    <a:solidFill>
                      <a:srgbClr val="B77727"/>
                    </a:solidFill>
                  </a:tcPr>
                </a:tc>
                <a:extLst>
                  <a:ext uri="{0D108BD9-81ED-4DB2-BD59-A6C34878D82A}">
                    <a16:rowId xmlns="" xmlns:a16="http://schemas.microsoft.com/office/drawing/2014/main" val="10006"/>
                  </a:ext>
                </a:extLst>
              </a:tr>
            </a:tbl>
          </a:graphicData>
        </a:graphic>
      </p:graphicFrame>
      <p:sp>
        <p:nvSpPr>
          <p:cNvPr id="5" name="Title 1"/>
          <p:cNvSpPr txBox="1">
            <a:spLocks/>
          </p:cNvSpPr>
          <p:nvPr/>
        </p:nvSpPr>
        <p:spPr>
          <a:xfrm>
            <a:off x="179512" y="116632"/>
            <a:ext cx="8784976" cy="576064"/>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1" kern="1200">
                <a:solidFill>
                  <a:srgbClr val="800000"/>
                </a:solidFill>
                <a:latin typeface="Arial"/>
                <a:ea typeface="+mj-ea"/>
                <a:cs typeface="Arial"/>
              </a:defRPr>
            </a:lvl1pPr>
          </a:lstStyle>
          <a:p>
            <a:pPr algn="ctr"/>
            <a:r>
              <a:rPr lang="en-US" sz="2000" dirty="0" smtClean="0">
                <a:solidFill>
                  <a:srgbClr val="B77727"/>
                </a:solidFill>
                <a:latin typeface="+mj-lt"/>
                <a:cs typeface="Arial" pitchFamily="34" charset="0"/>
              </a:rPr>
              <a:t>Expenditure Variance Per Economic Classification</a:t>
            </a:r>
          </a:p>
          <a:p>
            <a:pPr algn="ctr"/>
            <a:r>
              <a:rPr lang="en-US" sz="2000" dirty="0" smtClean="0">
                <a:solidFill>
                  <a:srgbClr val="B77727"/>
                </a:solidFill>
                <a:latin typeface="+mj-lt"/>
                <a:cs typeface="Arial" pitchFamily="34" charset="0"/>
              </a:rPr>
              <a:t>(Foreign Government &amp; International Organisations)</a:t>
            </a:r>
            <a:endParaRPr lang="en-ZA" sz="2000" dirty="0" smtClean="0">
              <a:solidFill>
                <a:srgbClr val="B77727"/>
              </a:solidFill>
              <a:latin typeface="+mj-lt"/>
              <a:cs typeface="Arial" pitchFamily="34" charset="0"/>
            </a:endParaRPr>
          </a:p>
        </p:txBody>
      </p:sp>
      <p:sp>
        <p:nvSpPr>
          <p:cNvPr id="6" name="Slide Number Placeholder 3"/>
          <p:cNvSpPr txBox="1">
            <a:spLocks/>
          </p:cNvSpPr>
          <p:nvPr/>
        </p:nvSpPr>
        <p:spPr>
          <a:xfrm>
            <a:off x="8100392" y="6165304"/>
            <a:ext cx="609600" cy="34634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latin typeface="Verdana" panose="020B0604030504040204" pitchFamily="34" charset="0"/>
                <a:ea typeface="Verdana" panose="020B0604030504040204" pitchFamily="34" charset="0"/>
              </a:rPr>
              <a:t>48.</a:t>
            </a:r>
            <a:endParaRPr lang="en-ZA" sz="1200" b="1" dirty="0" smtClean="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xmlns="" val="31820911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xmlns="" val="1840905273"/>
              </p:ext>
            </p:extLst>
          </p:nvPr>
        </p:nvGraphicFramePr>
        <p:xfrm>
          <a:off x="179513" y="1556792"/>
          <a:ext cx="8784975" cy="4426056"/>
        </p:xfrm>
        <a:graphic>
          <a:graphicData uri="http://schemas.openxmlformats.org/drawingml/2006/table">
            <a:tbl>
              <a:tblPr firstRow="1" bandRow="1">
                <a:tableStyleId>{5C22544A-7EE6-4342-B048-85BDC9FD1C3A}</a:tableStyleId>
              </a:tblPr>
              <a:tblGrid>
                <a:gridCol w="3796899">
                  <a:extLst>
                    <a:ext uri="{9D8B030D-6E8A-4147-A177-3AD203B41FA5}">
                      <a16:colId xmlns="" xmlns:a16="http://schemas.microsoft.com/office/drawing/2014/main" val="20000"/>
                    </a:ext>
                  </a:extLst>
                </a:gridCol>
                <a:gridCol w="1637876">
                  <a:extLst>
                    <a:ext uri="{9D8B030D-6E8A-4147-A177-3AD203B41FA5}">
                      <a16:colId xmlns="" xmlns:a16="http://schemas.microsoft.com/office/drawing/2014/main" val="20001"/>
                    </a:ext>
                  </a:extLst>
                </a:gridCol>
                <a:gridCol w="1577086">
                  <a:extLst>
                    <a:ext uri="{9D8B030D-6E8A-4147-A177-3AD203B41FA5}">
                      <a16:colId xmlns="" xmlns:a16="http://schemas.microsoft.com/office/drawing/2014/main" val="20002"/>
                    </a:ext>
                  </a:extLst>
                </a:gridCol>
                <a:gridCol w="1773114">
                  <a:extLst>
                    <a:ext uri="{9D8B030D-6E8A-4147-A177-3AD203B41FA5}">
                      <a16:colId xmlns="" xmlns:a16="http://schemas.microsoft.com/office/drawing/2014/main" val="20003"/>
                    </a:ext>
                  </a:extLst>
                </a:gridCol>
              </a:tblGrid>
              <a:tr h="1080120">
                <a:tc gridSpan="4">
                  <a:txBody>
                    <a:bodyPr/>
                    <a:lstStyle/>
                    <a:p>
                      <a:pPr marL="285750" marR="0" indent="-285750"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0" dirty="0" smtClean="0">
                          <a:solidFill>
                            <a:schemeClr val="tx1"/>
                          </a:solidFill>
                        </a:rPr>
                        <a:t>The</a:t>
                      </a:r>
                      <a:r>
                        <a:rPr lang="en-US" sz="1600" b="0" baseline="0" dirty="0" smtClean="0">
                          <a:solidFill>
                            <a:schemeClr val="tx1"/>
                          </a:solidFill>
                        </a:rPr>
                        <a:t> </a:t>
                      </a:r>
                      <a:r>
                        <a:rPr lang="en-US" sz="1600" b="0" dirty="0" smtClean="0">
                          <a:solidFill>
                            <a:schemeClr val="tx1"/>
                          </a:solidFill>
                        </a:rPr>
                        <a:t>variance of R362</a:t>
                      </a:r>
                      <a:r>
                        <a:rPr lang="en-US" sz="1600" b="0" baseline="0" dirty="0" smtClean="0">
                          <a:solidFill>
                            <a:schemeClr val="tx1"/>
                          </a:solidFill>
                        </a:rPr>
                        <a:t> 000 is attributed to less than projected transfers made due to changed funding strategy for heritage bursaries as a result of challenges experienced with the previous implementation strategy.  Transfers were only made to renewed bursaries with existing universities.</a:t>
                      </a:r>
                      <a:endParaRPr lang="en-US" sz="1600" b="0" dirty="0" smtClean="0">
                        <a:solidFill>
                          <a:schemeClr val="tx1"/>
                        </a:solidFill>
                      </a:endParaRPr>
                    </a:p>
                  </a:txBody>
                  <a:tcPr marL="91446" marR="91446" marT="45708" marB="45708">
                    <a:solidFill>
                      <a:srgbClr val="F6F3E8"/>
                    </a:solidFill>
                  </a:tcPr>
                </a:tc>
                <a:tc hMerge="1">
                  <a:txBody>
                    <a:bodyPr/>
                    <a:lstStyle/>
                    <a:p>
                      <a:pPr marL="0" marR="0" indent="0" algn="just" defTabSz="457200" rtl="0" eaLnBrk="1" fontAlgn="auto" latinLnBrk="0" hangingPunct="1">
                        <a:lnSpc>
                          <a:spcPct val="100000"/>
                        </a:lnSpc>
                        <a:spcBef>
                          <a:spcPts val="0"/>
                        </a:spcBef>
                        <a:spcAft>
                          <a:spcPts val="0"/>
                        </a:spcAft>
                        <a:buClrTx/>
                        <a:buSzTx/>
                        <a:buFont typeface="Arial" pitchFamily="34" charset="0"/>
                        <a:buNone/>
                        <a:tabLst/>
                        <a:defRPr/>
                      </a:pPr>
                      <a:endParaRPr lang="en-US" sz="1800" dirty="0" smtClean="0"/>
                    </a:p>
                  </a:txBody>
                  <a:tcPr marL="91446" marR="91446" marT="45708" marB="45708">
                    <a:solidFill>
                      <a:srgbClr val="F6F3E8"/>
                    </a:solidFill>
                  </a:tcPr>
                </a:tc>
                <a:tc hMerge="1">
                  <a:txBody>
                    <a:bodyPr/>
                    <a:lstStyle/>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en-US" sz="1800" dirty="0" smtClean="0">
                        <a:solidFill>
                          <a:prstClr val="black"/>
                        </a:solidFill>
                      </a:endParaRPr>
                    </a:p>
                  </a:txBody>
                  <a:tcPr marL="91446" marR="91446" marT="45708" marB="45708">
                    <a:solidFill>
                      <a:srgbClr val="F6F3E8"/>
                    </a:solidFill>
                  </a:tcPr>
                </a:tc>
                <a:tc hMerge="1">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600" b="0" dirty="0" smtClean="0">
                        <a:solidFill>
                          <a:schemeClr val="tx1"/>
                        </a:solidFill>
                      </a:endParaRPr>
                    </a:p>
                  </a:txBody>
                  <a:tcPr marL="91446" marR="91446" marT="45708" marB="45708">
                    <a:solidFill>
                      <a:srgbClr val="F6F3E8"/>
                    </a:solidFill>
                  </a:tcPr>
                </a:tc>
                <a:extLst>
                  <a:ext uri="{0D108BD9-81ED-4DB2-BD59-A6C34878D82A}">
                    <a16:rowId xmlns="" xmlns:a16="http://schemas.microsoft.com/office/drawing/2014/main" val="10000"/>
                  </a:ext>
                </a:extLst>
              </a:tr>
              <a:tr h="653318">
                <a:tc>
                  <a:txBody>
                    <a:bodyPr/>
                    <a:lstStyle/>
                    <a:p>
                      <a:endParaRPr lang="en-US" sz="1600" b="1" dirty="0" smtClean="0">
                        <a:solidFill>
                          <a:schemeClr val="tx1"/>
                        </a:solidFill>
                        <a:latin typeface="+mn-lt"/>
                      </a:endParaRPr>
                    </a:p>
                  </a:txBody>
                  <a:tcPr marL="91446" marR="91446" marT="45708" marB="45708">
                    <a:solidFill>
                      <a:srgbClr val="B77727"/>
                    </a:solidFill>
                  </a:tcPr>
                </a:tc>
                <a:tc>
                  <a:txBody>
                    <a:bodyPr/>
                    <a:lstStyle/>
                    <a:p>
                      <a:pPr algn="ctr"/>
                      <a:r>
                        <a:rPr lang="en-US" sz="1600" b="1" dirty="0" smtClean="0">
                          <a:solidFill>
                            <a:schemeClr val="tx1"/>
                          </a:solidFill>
                        </a:rPr>
                        <a:t>Final Appropriation</a:t>
                      </a:r>
                    </a:p>
                  </a:txBody>
                  <a:tcPr marL="91446" marR="91446" marT="45708" marB="45708">
                    <a:solidFill>
                      <a:srgbClr val="B77727"/>
                    </a:solidFill>
                  </a:tcPr>
                </a:tc>
                <a:tc>
                  <a:txBody>
                    <a:bodyPr/>
                    <a:lstStyle/>
                    <a:p>
                      <a:pPr algn="ctr"/>
                      <a:r>
                        <a:rPr lang="en-US" sz="1600" b="1" dirty="0" smtClean="0">
                          <a:solidFill>
                            <a:schemeClr val="tx1"/>
                          </a:solidFill>
                        </a:rPr>
                        <a:t>Actual transfer</a:t>
                      </a:r>
                    </a:p>
                  </a:txBody>
                  <a:tcPr marL="91446" marR="91446" marT="45708" marB="45708">
                    <a:solidFill>
                      <a:srgbClr val="B77727"/>
                    </a:solidFill>
                  </a:tcPr>
                </a:tc>
                <a:tc>
                  <a:txBody>
                    <a:bodyPr/>
                    <a:lstStyle/>
                    <a:p>
                      <a:pPr algn="ctr"/>
                      <a:r>
                        <a:rPr lang="en-US" sz="1600" b="1" dirty="0" smtClean="0">
                          <a:solidFill>
                            <a:schemeClr val="tx1"/>
                          </a:solidFill>
                        </a:rPr>
                        <a:t>% of Available funds transferred</a:t>
                      </a:r>
                    </a:p>
                  </a:txBody>
                  <a:tcPr marL="91446" marR="91446" marT="45708" marB="45708">
                    <a:solidFill>
                      <a:srgbClr val="B77727"/>
                    </a:solidFill>
                  </a:tcPr>
                </a:tc>
                <a:extLst>
                  <a:ext uri="{0D108BD9-81ED-4DB2-BD59-A6C34878D82A}">
                    <a16:rowId xmlns="" xmlns:a16="http://schemas.microsoft.com/office/drawing/2014/main" val="10001"/>
                  </a:ext>
                </a:extLst>
              </a:tr>
              <a:tr h="4941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Households</a:t>
                      </a:r>
                      <a:endParaRPr kumimoji="0" lang="en-ZA" sz="1500" b="1" i="0" u="none" strike="noStrike" kern="1200" cap="none" spc="0" normalizeH="0" baseline="0" noProof="0" dirty="0" smtClean="0">
                        <a:ln>
                          <a:noFill/>
                        </a:ln>
                        <a:solidFill>
                          <a:prstClr val="black"/>
                        </a:solidFill>
                        <a:effectLst/>
                        <a:uLnTx/>
                        <a:uFillTx/>
                        <a:latin typeface="+mn-lt"/>
                        <a:ea typeface="+mn-ea"/>
                        <a:cs typeface="+mn-cs"/>
                      </a:endParaRP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500" b="1" dirty="0" smtClean="0"/>
                        <a:t>R’000</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500" b="1" dirty="0" smtClean="0">
                          <a:solidFill>
                            <a:prstClr val="black"/>
                          </a:solidFill>
                        </a:rPr>
                        <a:t>R’000</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endParaRPr lang="en-US" sz="1500" b="1" dirty="0" smtClean="0">
                        <a:solidFill>
                          <a:prstClr val="black"/>
                        </a:solidFill>
                      </a:endParaRPr>
                    </a:p>
                  </a:txBody>
                  <a:tcPr marL="91446" marR="91446" marT="45708" marB="45708">
                    <a:solidFill>
                      <a:srgbClr val="F6F3E8"/>
                    </a:solidFill>
                  </a:tcPr>
                </a:tc>
                <a:extLst>
                  <a:ext uri="{0D108BD9-81ED-4DB2-BD59-A6C34878D82A}">
                    <a16:rowId xmlns="" xmlns:a16="http://schemas.microsoft.com/office/drawing/2014/main" val="10002"/>
                  </a:ext>
                </a:extLst>
              </a:tr>
              <a:tr h="361032">
                <a:tc>
                  <a:txBody>
                    <a:bodyPr/>
                    <a:lstStyle/>
                    <a:p>
                      <a:pPr>
                        <a:lnSpc>
                          <a:spcPct val="100000"/>
                        </a:lnSpc>
                      </a:pPr>
                      <a:r>
                        <a:rPr lang="en-US" sz="1500" b="0" dirty="0" smtClean="0"/>
                        <a:t>Employee social benefits</a:t>
                      </a:r>
                      <a:endParaRPr lang="en-ZA" sz="1500" b="0" dirty="0"/>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500" b="0" dirty="0" smtClean="0"/>
                        <a:t>-</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500" b="0" dirty="0" smtClean="0"/>
                        <a:t>2 400</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endParaRPr lang="en-US" sz="1500" b="0" dirty="0" smtClean="0"/>
                    </a:p>
                  </a:txBody>
                  <a:tcPr marL="91446" marR="91446" marT="45708" marB="45708">
                    <a:solidFill>
                      <a:srgbClr val="F6F3E8"/>
                    </a:solidFill>
                  </a:tcPr>
                </a:tc>
                <a:extLst>
                  <a:ext uri="{0D108BD9-81ED-4DB2-BD59-A6C34878D82A}">
                    <a16:rowId xmlns="" xmlns:a16="http://schemas.microsoft.com/office/drawing/2014/main" val="10003"/>
                  </a:ext>
                </a:extLst>
              </a:tr>
              <a:tr h="370102">
                <a:tc>
                  <a:txBody>
                    <a:bodyPr/>
                    <a:lstStyle/>
                    <a:p>
                      <a:pPr>
                        <a:lnSpc>
                          <a:spcPct val="100000"/>
                        </a:lnSpc>
                      </a:pPr>
                      <a:r>
                        <a:rPr lang="en-US" sz="1500" b="0" dirty="0" smtClean="0"/>
                        <a:t>Language development projects</a:t>
                      </a:r>
                      <a:endParaRPr lang="en-ZA" sz="1500" b="0" dirty="0"/>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500" b="0" dirty="0" smtClean="0"/>
                        <a:t>6 000</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500" b="0" dirty="0" smtClean="0"/>
                        <a:t>6 000</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500" b="0" dirty="0" smtClean="0"/>
                        <a:t>100.0%</a:t>
                      </a:r>
                    </a:p>
                  </a:txBody>
                  <a:tcPr marL="91446" marR="91446" marT="45708" marB="45708">
                    <a:solidFill>
                      <a:srgbClr val="F6F3E8"/>
                    </a:solidFill>
                  </a:tcPr>
                </a:tc>
                <a:extLst>
                  <a:ext uri="{0D108BD9-81ED-4DB2-BD59-A6C34878D82A}">
                    <a16:rowId xmlns="" xmlns:a16="http://schemas.microsoft.com/office/drawing/2014/main" val="10004"/>
                  </a:ext>
                </a:extLst>
              </a:tr>
              <a:tr h="361032">
                <a:tc>
                  <a:txBody>
                    <a:bodyPr/>
                    <a:lstStyle/>
                    <a:p>
                      <a:pPr>
                        <a:lnSpc>
                          <a:spcPct val="100000"/>
                        </a:lnSpc>
                      </a:pPr>
                      <a:r>
                        <a:rPr lang="en-US" sz="1500" b="0" dirty="0" smtClean="0"/>
                        <a:t>Cultural and Creative Industries</a:t>
                      </a:r>
                      <a:endParaRPr lang="en-ZA" sz="1500" b="0" dirty="0"/>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500" b="0" dirty="0" smtClean="0"/>
                        <a:t>4 726</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500" b="0" dirty="0" smtClean="0"/>
                        <a:t>4 716</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500" b="0" dirty="0" smtClean="0"/>
                        <a:t>100.0%</a:t>
                      </a:r>
                    </a:p>
                  </a:txBody>
                  <a:tcPr marL="91446" marR="91446" marT="45708" marB="45708">
                    <a:solidFill>
                      <a:srgbClr val="F6F3E8"/>
                    </a:solidFill>
                  </a:tcPr>
                </a:tc>
                <a:extLst>
                  <a:ext uri="{0D108BD9-81ED-4DB2-BD59-A6C34878D82A}">
                    <a16:rowId xmlns="" xmlns:a16="http://schemas.microsoft.com/office/drawing/2014/main" val="10005"/>
                  </a:ext>
                </a:extLst>
              </a:tr>
              <a:tr h="370102">
                <a:tc>
                  <a:txBody>
                    <a:bodyPr/>
                    <a:lstStyle/>
                    <a:p>
                      <a:pPr>
                        <a:lnSpc>
                          <a:spcPct val="100000"/>
                        </a:lnSpc>
                      </a:pPr>
                      <a:r>
                        <a:rPr lang="en-US" sz="1500" b="0" dirty="0" smtClean="0"/>
                        <a:t>Mzansi Golden Economy projects</a:t>
                      </a:r>
                      <a:endParaRPr lang="en-ZA" sz="1500" b="0" dirty="0"/>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500" b="0" dirty="0" smtClean="0"/>
                        <a:t>7 910</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500" b="0" dirty="0" smtClean="0"/>
                        <a:t>7 822</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500" b="0" dirty="0" smtClean="0"/>
                        <a:t>99.0%</a:t>
                      </a:r>
                    </a:p>
                  </a:txBody>
                  <a:tcPr marL="91446" marR="91446" marT="45708" marB="45708">
                    <a:solidFill>
                      <a:srgbClr val="F6F3E8"/>
                    </a:solidFill>
                  </a:tcPr>
                </a:tc>
                <a:extLst>
                  <a:ext uri="{0D108BD9-81ED-4DB2-BD59-A6C34878D82A}">
                    <a16:rowId xmlns="" xmlns:a16="http://schemas.microsoft.com/office/drawing/2014/main" val="10006"/>
                  </a:ext>
                </a:extLst>
              </a:tr>
              <a:tr h="361032">
                <a:tc>
                  <a:txBody>
                    <a:bodyPr/>
                    <a:lstStyle/>
                    <a:p>
                      <a:pPr>
                        <a:lnSpc>
                          <a:spcPct val="100000"/>
                        </a:lnSpc>
                      </a:pPr>
                      <a:r>
                        <a:rPr lang="en-US" sz="1500" b="0" dirty="0" smtClean="0"/>
                        <a:t>Heritage promotion (Professional Bursaries)</a:t>
                      </a:r>
                      <a:endParaRPr lang="en-ZA" sz="1500" b="0" dirty="0"/>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500" b="0" dirty="0" smtClean="0"/>
                        <a:t>5 923</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500" b="0" dirty="0" smtClean="0"/>
                        <a:t>3 259</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500" b="0" dirty="0" smtClean="0"/>
                        <a:t>55.0%</a:t>
                      </a:r>
                    </a:p>
                  </a:txBody>
                  <a:tcPr marL="91446" marR="91446" marT="45708" marB="45708">
                    <a:solidFill>
                      <a:srgbClr val="F6F3E8"/>
                    </a:solidFill>
                  </a:tcPr>
                </a:tc>
                <a:extLst>
                  <a:ext uri="{0D108BD9-81ED-4DB2-BD59-A6C34878D82A}">
                    <a16:rowId xmlns="" xmlns:a16="http://schemas.microsoft.com/office/drawing/2014/main" val="10007"/>
                  </a:ext>
                </a:extLst>
              </a:tr>
              <a:tr h="375126">
                <a:tc>
                  <a:txBody>
                    <a:bodyPr/>
                    <a:lstStyle/>
                    <a:p>
                      <a:pPr>
                        <a:lnSpc>
                          <a:spcPct val="100000"/>
                        </a:lnSpc>
                      </a:pPr>
                      <a:r>
                        <a:rPr lang="en-US" sz="1600" b="1" dirty="0" smtClean="0"/>
                        <a:t>Total</a:t>
                      </a:r>
                      <a:endParaRPr lang="en-ZA" sz="1600" b="1" dirty="0"/>
                    </a:p>
                  </a:txBody>
                  <a:tcPr marL="91446" marR="91446" marT="45708" marB="45708">
                    <a:solidFill>
                      <a:srgbClr val="B77727"/>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t>24 559</a:t>
                      </a:r>
                    </a:p>
                  </a:txBody>
                  <a:tcPr marL="91446" marR="91446" marT="45708" marB="45708">
                    <a:solidFill>
                      <a:srgbClr val="B77727"/>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t>24 197</a:t>
                      </a:r>
                    </a:p>
                  </a:txBody>
                  <a:tcPr marL="91446" marR="91446" marT="45708" marB="45708">
                    <a:solidFill>
                      <a:srgbClr val="B77727"/>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t>98.5%</a:t>
                      </a:r>
                    </a:p>
                  </a:txBody>
                  <a:tcPr marL="91446" marR="91446" marT="45708" marB="45708">
                    <a:solidFill>
                      <a:srgbClr val="B77727"/>
                    </a:solidFill>
                  </a:tcPr>
                </a:tc>
                <a:extLst>
                  <a:ext uri="{0D108BD9-81ED-4DB2-BD59-A6C34878D82A}">
                    <a16:rowId xmlns="" xmlns:a16="http://schemas.microsoft.com/office/drawing/2014/main" val="10008"/>
                  </a:ext>
                </a:extLst>
              </a:tr>
            </a:tbl>
          </a:graphicData>
        </a:graphic>
      </p:graphicFrame>
      <p:sp>
        <p:nvSpPr>
          <p:cNvPr id="5" name="Title 1"/>
          <p:cNvSpPr txBox="1">
            <a:spLocks/>
          </p:cNvSpPr>
          <p:nvPr/>
        </p:nvSpPr>
        <p:spPr>
          <a:xfrm>
            <a:off x="179512" y="13601"/>
            <a:ext cx="8784976" cy="679095"/>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1" kern="1200">
                <a:solidFill>
                  <a:srgbClr val="800000"/>
                </a:solidFill>
                <a:latin typeface="Arial"/>
                <a:ea typeface="+mj-ea"/>
                <a:cs typeface="Arial"/>
              </a:defRPr>
            </a:lvl1pPr>
          </a:lstStyle>
          <a:p>
            <a:pPr algn="ctr"/>
            <a:r>
              <a:rPr lang="en-US" sz="2000" dirty="0" smtClean="0">
                <a:solidFill>
                  <a:srgbClr val="B77727"/>
                </a:solidFill>
                <a:latin typeface="+mj-lt"/>
                <a:cs typeface="Arial" pitchFamily="34" charset="0"/>
              </a:rPr>
              <a:t>Expenditure Variance Per Economic Classification</a:t>
            </a:r>
          </a:p>
          <a:p>
            <a:pPr algn="ctr"/>
            <a:r>
              <a:rPr lang="en-US" sz="2000" dirty="0" smtClean="0">
                <a:solidFill>
                  <a:srgbClr val="B77727"/>
                </a:solidFill>
                <a:latin typeface="+mj-lt"/>
                <a:cs typeface="Arial" pitchFamily="34" charset="0"/>
              </a:rPr>
              <a:t>(Households)</a:t>
            </a:r>
          </a:p>
          <a:p>
            <a:pPr algn="ctr"/>
            <a:endParaRPr lang="en-ZA" sz="2400" dirty="0" smtClean="0">
              <a:solidFill>
                <a:schemeClr val="accent6">
                  <a:lumMod val="50000"/>
                </a:schemeClr>
              </a:solidFill>
              <a:latin typeface="+mj-lt"/>
              <a:cs typeface="Arial" pitchFamily="34" charset="0"/>
            </a:endParaRPr>
          </a:p>
        </p:txBody>
      </p:sp>
      <p:sp>
        <p:nvSpPr>
          <p:cNvPr id="6" name="Slide Number Placeholder 3"/>
          <p:cNvSpPr txBox="1">
            <a:spLocks/>
          </p:cNvSpPr>
          <p:nvPr/>
        </p:nvSpPr>
        <p:spPr>
          <a:xfrm>
            <a:off x="8100392" y="6419874"/>
            <a:ext cx="609600" cy="4381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latin typeface="Verdana" panose="020B0604030504040204" pitchFamily="34" charset="0"/>
                <a:ea typeface="Verdana" panose="020B0604030504040204" pitchFamily="34" charset="0"/>
              </a:rPr>
              <a:t>49.</a:t>
            </a:r>
            <a:endParaRPr lang="en-ZA" sz="1200" b="1" dirty="0" smtClean="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xmlns="" val="7236595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229600" cy="710952"/>
          </a:xfrm>
        </p:spPr>
        <p:txBody>
          <a:bodyPr>
            <a:normAutofit/>
          </a:bodyPr>
          <a:lstStyle/>
          <a:p>
            <a:pPr algn="ctr"/>
            <a:r>
              <a:rPr lang="en-US" dirty="0">
                <a:latin typeface="+mj-lt"/>
              </a:rPr>
              <a:t>MISSION </a:t>
            </a:r>
            <a:endParaRPr lang="en-ZA" dirty="0">
              <a:latin typeface="+mj-lt"/>
            </a:endParaRPr>
          </a:p>
        </p:txBody>
      </p:sp>
      <p:sp>
        <p:nvSpPr>
          <p:cNvPr id="3" name="Content Placeholder 2"/>
          <p:cNvSpPr>
            <a:spLocks noGrp="1"/>
          </p:cNvSpPr>
          <p:nvPr>
            <p:ph idx="1"/>
          </p:nvPr>
        </p:nvSpPr>
        <p:spPr>
          <a:xfrm>
            <a:off x="432619" y="1788442"/>
            <a:ext cx="8315845" cy="3872806"/>
          </a:xfrm>
        </p:spPr>
        <p:txBody>
          <a:bodyPr>
            <a:normAutofit/>
          </a:bodyPr>
          <a:lstStyle/>
          <a:p>
            <a:pPr marL="0" lvl="0" indent="0" algn="ctr">
              <a:buNone/>
            </a:pPr>
            <a:endParaRPr lang="en-ZA" sz="4400" b="0" dirty="0" smtClean="0">
              <a:solidFill>
                <a:prstClr val="black"/>
              </a:solidFill>
              <a:latin typeface="Calibri (Body)"/>
            </a:endParaRPr>
          </a:p>
          <a:p>
            <a:pPr marL="0" lvl="0" indent="0" algn="ctr">
              <a:buNone/>
            </a:pPr>
            <a:r>
              <a:rPr lang="en-ZA" sz="3200" b="0" dirty="0" smtClean="0">
                <a:solidFill>
                  <a:prstClr val="black"/>
                </a:solidFill>
                <a:latin typeface="Calibri (Body)"/>
              </a:rPr>
              <a:t>Develop</a:t>
            </a:r>
            <a:r>
              <a:rPr lang="en-ZA" sz="3200" b="0" dirty="0">
                <a:solidFill>
                  <a:prstClr val="black"/>
                </a:solidFill>
                <a:latin typeface="Calibri (Body)"/>
              </a:rPr>
              <a:t>, preserve, protect and promote arts, culture and </a:t>
            </a:r>
            <a:r>
              <a:rPr lang="en-ZA" sz="3200" b="0" dirty="0" smtClean="0">
                <a:solidFill>
                  <a:prstClr val="black"/>
                </a:solidFill>
                <a:latin typeface="Calibri (Body)"/>
              </a:rPr>
              <a:t>heritage.</a:t>
            </a:r>
            <a:endParaRPr lang="en-ZA" sz="3200" b="0" dirty="0">
              <a:solidFill>
                <a:prstClr val="black"/>
              </a:solidFill>
              <a:latin typeface="Calibri (Body)"/>
            </a:endParaRPr>
          </a:p>
          <a:p>
            <a:pPr algn="ctr"/>
            <a:endParaRPr lang="en-ZA" sz="4400" b="0" dirty="0">
              <a:solidFill>
                <a:prstClr val="black"/>
              </a:solidFill>
              <a:latin typeface="Calibri (Body)"/>
            </a:endParaRPr>
          </a:p>
        </p:txBody>
      </p:sp>
      <p:sp>
        <p:nvSpPr>
          <p:cNvPr id="4" name="Slide Number Placeholder 3"/>
          <p:cNvSpPr>
            <a:spLocks noGrp="1"/>
          </p:cNvSpPr>
          <p:nvPr>
            <p:ph type="sldNum" sz="quarter" idx="4"/>
          </p:nvPr>
        </p:nvSpPr>
        <p:spPr>
          <a:xfrm>
            <a:off x="8337104" y="5877273"/>
            <a:ext cx="570495" cy="288032"/>
          </a:xfrm>
        </p:spPr>
        <p:txBody>
          <a:bodyPr/>
          <a:lstStyle/>
          <a:p>
            <a:r>
              <a:rPr lang="en-ZA" sz="1100" b="1" dirty="0" smtClean="0">
                <a:solidFill>
                  <a:schemeClr val="tx1"/>
                </a:solidFill>
              </a:rPr>
              <a:t>5.</a:t>
            </a:r>
          </a:p>
        </p:txBody>
      </p:sp>
    </p:spTree>
    <p:extLst>
      <p:ext uri="{BB962C8B-B14F-4D97-AF65-F5344CB8AC3E}">
        <p14:creationId xmlns:p14="http://schemas.microsoft.com/office/powerpoint/2010/main" xmlns="" val="301240680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xmlns="" val="2518190726"/>
              </p:ext>
            </p:extLst>
          </p:nvPr>
        </p:nvGraphicFramePr>
        <p:xfrm>
          <a:off x="364478" y="1484784"/>
          <a:ext cx="8600009" cy="4548427"/>
        </p:xfrm>
        <a:graphic>
          <a:graphicData uri="http://schemas.openxmlformats.org/drawingml/2006/table">
            <a:tbl>
              <a:tblPr firstRow="1" bandRow="1">
                <a:tableStyleId>{5C22544A-7EE6-4342-B048-85BDC9FD1C3A}</a:tableStyleId>
              </a:tblPr>
              <a:tblGrid>
                <a:gridCol w="3706901">
                  <a:extLst>
                    <a:ext uri="{9D8B030D-6E8A-4147-A177-3AD203B41FA5}">
                      <a16:colId xmlns="" xmlns:a16="http://schemas.microsoft.com/office/drawing/2014/main" val="20000"/>
                    </a:ext>
                  </a:extLst>
                </a:gridCol>
                <a:gridCol w="1482760">
                  <a:extLst>
                    <a:ext uri="{9D8B030D-6E8A-4147-A177-3AD203B41FA5}">
                      <a16:colId xmlns="" xmlns:a16="http://schemas.microsoft.com/office/drawing/2014/main" val="20001"/>
                    </a:ext>
                  </a:extLst>
                </a:gridCol>
                <a:gridCol w="1482760">
                  <a:extLst>
                    <a:ext uri="{9D8B030D-6E8A-4147-A177-3AD203B41FA5}">
                      <a16:colId xmlns="" xmlns:a16="http://schemas.microsoft.com/office/drawing/2014/main" val="20002"/>
                    </a:ext>
                  </a:extLst>
                </a:gridCol>
                <a:gridCol w="1927588">
                  <a:extLst>
                    <a:ext uri="{9D8B030D-6E8A-4147-A177-3AD203B41FA5}">
                      <a16:colId xmlns="" xmlns:a16="http://schemas.microsoft.com/office/drawing/2014/main" val="20003"/>
                    </a:ext>
                  </a:extLst>
                </a:gridCol>
              </a:tblGrid>
              <a:tr h="864096">
                <a:tc gridSpan="4">
                  <a:txBody>
                    <a:bodyPr/>
                    <a:lstStyle/>
                    <a:p>
                      <a:pPr marL="285750" marR="0" indent="-285750"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0" dirty="0" smtClean="0">
                          <a:solidFill>
                            <a:schemeClr val="tx1"/>
                          </a:solidFill>
                        </a:rPr>
                        <a:t>The</a:t>
                      </a:r>
                      <a:r>
                        <a:rPr lang="en-US" sz="1600" b="0" baseline="0" dirty="0" smtClean="0">
                          <a:solidFill>
                            <a:schemeClr val="tx1"/>
                          </a:solidFill>
                        </a:rPr>
                        <a:t> variance of R4.7 million under-expenditure is due to </a:t>
                      </a:r>
                      <a:r>
                        <a:rPr lang="en-US" sz="1600" b="1" baseline="0" dirty="0" smtClean="0">
                          <a:solidFill>
                            <a:schemeClr val="tx1"/>
                          </a:solidFill>
                        </a:rPr>
                        <a:t>(i)</a:t>
                      </a:r>
                      <a:r>
                        <a:rPr lang="en-US" sz="1600" b="0" baseline="0" dirty="0" smtClean="0">
                          <a:solidFill>
                            <a:schemeClr val="tx1"/>
                          </a:solidFill>
                        </a:rPr>
                        <a:t> delays in concluding the memorandum of agreement (MOA), and </a:t>
                      </a:r>
                      <a:r>
                        <a:rPr lang="en-US" sz="1600" b="1" baseline="0" dirty="0" smtClean="0">
                          <a:solidFill>
                            <a:schemeClr val="tx1"/>
                          </a:solidFill>
                        </a:rPr>
                        <a:t>(ii</a:t>
                      </a:r>
                      <a:r>
                        <a:rPr lang="en-US" sz="1600" b="0" baseline="0" dirty="0" smtClean="0">
                          <a:solidFill>
                            <a:schemeClr val="tx1"/>
                          </a:solidFill>
                        </a:rPr>
                        <a:t>) compliance documents that were not submitted on time for the upgrading of public spaces.</a:t>
                      </a:r>
                      <a:endParaRPr lang="en-US" sz="1600" b="0" dirty="0" smtClean="0">
                        <a:solidFill>
                          <a:schemeClr val="tx1"/>
                        </a:solidFill>
                      </a:endParaRPr>
                    </a:p>
                  </a:txBody>
                  <a:tcPr marL="91446" marR="91446" marT="45708" marB="45708">
                    <a:solidFill>
                      <a:srgbClr val="F6F3E8"/>
                    </a:solidFill>
                  </a:tcPr>
                </a:tc>
                <a:tc hMerge="1">
                  <a:txBody>
                    <a:bodyPr/>
                    <a:lstStyle/>
                    <a:p>
                      <a:pPr marL="0" marR="0" indent="0" algn="just" defTabSz="457200" rtl="0" eaLnBrk="1" fontAlgn="auto" latinLnBrk="0" hangingPunct="1">
                        <a:lnSpc>
                          <a:spcPct val="100000"/>
                        </a:lnSpc>
                        <a:spcBef>
                          <a:spcPts val="0"/>
                        </a:spcBef>
                        <a:spcAft>
                          <a:spcPts val="0"/>
                        </a:spcAft>
                        <a:buClrTx/>
                        <a:buSzTx/>
                        <a:buFont typeface="Arial" pitchFamily="34" charset="0"/>
                        <a:buNone/>
                        <a:tabLst/>
                        <a:defRPr/>
                      </a:pPr>
                      <a:endParaRPr lang="en-US" sz="1800" dirty="0" smtClean="0"/>
                    </a:p>
                  </a:txBody>
                  <a:tcPr marL="91446" marR="91446" marT="45708" marB="45708">
                    <a:solidFill>
                      <a:srgbClr val="F6F3E8"/>
                    </a:solidFill>
                  </a:tcPr>
                </a:tc>
                <a:tc hMerge="1">
                  <a:txBody>
                    <a:bodyPr/>
                    <a:lstStyle/>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en-US" sz="1800" dirty="0" smtClean="0">
                        <a:solidFill>
                          <a:prstClr val="black"/>
                        </a:solidFill>
                      </a:endParaRPr>
                    </a:p>
                  </a:txBody>
                  <a:tcPr marL="91446" marR="91446" marT="45708" marB="45708">
                    <a:solidFill>
                      <a:srgbClr val="F6F3E8"/>
                    </a:solidFill>
                  </a:tcPr>
                </a:tc>
                <a:tc hMerge="1">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600" b="0" dirty="0" smtClean="0">
                        <a:solidFill>
                          <a:schemeClr val="tx1"/>
                        </a:solidFill>
                      </a:endParaRPr>
                    </a:p>
                  </a:txBody>
                  <a:tcPr marL="91446" marR="91446" marT="45708" marB="45708">
                    <a:solidFill>
                      <a:srgbClr val="F6F3E8"/>
                    </a:solidFill>
                  </a:tcPr>
                </a:tc>
                <a:extLst>
                  <a:ext uri="{0D108BD9-81ED-4DB2-BD59-A6C34878D82A}">
                    <a16:rowId xmlns="" xmlns:a16="http://schemas.microsoft.com/office/drawing/2014/main" val="10000"/>
                  </a:ext>
                </a:extLst>
              </a:tr>
              <a:tr h="383353">
                <a:tc>
                  <a:txBody>
                    <a:bodyPr/>
                    <a:lstStyle/>
                    <a:p>
                      <a:endParaRPr lang="en-US" sz="1600" b="1" dirty="0" smtClean="0">
                        <a:solidFill>
                          <a:schemeClr val="tx1"/>
                        </a:solidFill>
                        <a:latin typeface="+mn-lt"/>
                      </a:endParaRPr>
                    </a:p>
                  </a:txBody>
                  <a:tcPr marL="91446" marR="91446" marT="45708" marB="45708">
                    <a:solidFill>
                      <a:srgbClr val="B77727"/>
                    </a:solidFill>
                  </a:tcPr>
                </a:tc>
                <a:tc>
                  <a:txBody>
                    <a:bodyPr/>
                    <a:lstStyle/>
                    <a:p>
                      <a:pPr algn="ctr"/>
                      <a:r>
                        <a:rPr lang="en-US" sz="1600" b="1" dirty="0" smtClean="0">
                          <a:solidFill>
                            <a:schemeClr val="tx1"/>
                          </a:solidFill>
                        </a:rPr>
                        <a:t>Final Appropriation</a:t>
                      </a:r>
                    </a:p>
                  </a:txBody>
                  <a:tcPr marL="91446" marR="91446" marT="45708" marB="45708">
                    <a:solidFill>
                      <a:srgbClr val="B77727"/>
                    </a:solidFill>
                  </a:tcPr>
                </a:tc>
                <a:tc>
                  <a:txBody>
                    <a:bodyPr/>
                    <a:lstStyle/>
                    <a:p>
                      <a:pPr algn="ctr"/>
                      <a:r>
                        <a:rPr lang="en-US" sz="1600" b="1" dirty="0" smtClean="0">
                          <a:solidFill>
                            <a:schemeClr val="tx1"/>
                          </a:solidFill>
                        </a:rPr>
                        <a:t>Actual transfer</a:t>
                      </a:r>
                    </a:p>
                  </a:txBody>
                  <a:tcPr marL="91446" marR="91446" marT="45708" marB="45708">
                    <a:solidFill>
                      <a:srgbClr val="B77727"/>
                    </a:solidFill>
                  </a:tcPr>
                </a:tc>
                <a:tc>
                  <a:txBody>
                    <a:bodyPr/>
                    <a:lstStyle/>
                    <a:p>
                      <a:pPr algn="ctr"/>
                      <a:r>
                        <a:rPr lang="en-US" sz="1600" b="1" dirty="0" smtClean="0">
                          <a:solidFill>
                            <a:schemeClr val="tx1"/>
                          </a:solidFill>
                        </a:rPr>
                        <a:t>% of Available funds transferred</a:t>
                      </a:r>
                    </a:p>
                  </a:txBody>
                  <a:tcPr marL="91446" marR="91446" marT="45708" marB="45708">
                    <a:solidFill>
                      <a:srgbClr val="B77727"/>
                    </a:solidFill>
                  </a:tcPr>
                </a:tc>
                <a:extLst>
                  <a:ext uri="{0D108BD9-81ED-4DB2-BD59-A6C34878D82A}">
                    <a16:rowId xmlns="" xmlns:a16="http://schemas.microsoft.com/office/drawing/2014/main" val="10001"/>
                  </a:ext>
                </a:extLst>
              </a:tr>
              <a:tr h="387746">
                <a:tc>
                  <a:txBody>
                    <a:bodyPr/>
                    <a:lstStyle/>
                    <a:p>
                      <a:pPr>
                        <a:lnSpc>
                          <a:spcPct val="100000"/>
                        </a:lnSpc>
                      </a:pPr>
                      <a:endParaRPr lang="en-ZA" sz="1600" b="1" dirty="0"/>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t>R’000</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solidFill>
                            <a:prstClr val="black"/>
                          </a:solidFill>
                        </a:rPr>
                        <a:t>R’000</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endParaRPr lang="en-US" sz="1600" b="1" dirty="0" smtClean="0">
                        <a:solidFill>
                          <a:prstClr val="black"/>
                        </a:solidFill>
                      </a:endParaRPr>
                    </a:p>
                  </a:txBody>
                  <a:tcPr marL="91446" marR="91446" marT="45708" marB="45708">
                    <a:solidFill>
                      <a:srgbClr val="F6F3E8"/>
                    </a:solidFill>
                  </a:tcPr>
                </a:tc>
                <a:extLst>
                  <a:ext uri="{0D108BD9-81ED-4DB2-BD59-A6C34878D82A}">
                    <a16:rowId xmlns="" xmlns:a16="http://schemas.microsoft.com/office/drawing/2014/main" val="10002"/>
                  </a:ext>
                </a:extLst>
              </a:tr>
              <a:tr h="365714">
                <a:tc>
                  <a:txBody>
                    <a:bodyPr/>
                    <a:lstStyle/>
                    <a:p>
                      <a:pPr>
                        <a:lnSpc>
                          <a:spcPct val="100000"/>
                        </a:lnSpc>
                      </a:pPr>
                      <a:r>
                        <a:rPr lang="en-US" sz="1600" b="1" baseline="0" dirty="0" smtClean="0"/>
                        <a:t>Private Enterprises (Cur/Cap)</a:t>
                      </a:r>
                      <a:endParaRPr lang="en-ZA" sz="1600" b="1" dirty="0"/>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endParaRPr lang="en-US" sz="1600" b="0" dirty="0" smtClean="0"/>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endParaRPr lang="en-US" sz="1600" b="0" dirty="0" smtClean="0">
                        <a:solidFill>
                          <a:prstClr val="black"/>
                        </a:solidFill>
                      </a:endParaRP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endParaRPr lang="en-US" sz="1600" b="0" dirty="0" smtClean="0">
                        <a:solidFill>
                          <a:prstClr val="black"/>
                        </a:solidFill>
                      </a:endParaRPr>
                    </a:p>
                  </a:txBody>
                  <a:tcPr marL="91446" marR="91446" marT="45708" marB="45708">
                    <a:solidFill>
                      <a:srgbClr val="F6F3E8"/>
                    </a:solidFill>
                  </a:tcPr>
                </a:tc>
                <a:extLst>
                  <a:ext uri="{0D108BD9-81ED-4DB2-BD59-A6C34878D82A}">
                    <a16:rowId xmlns="" xmlns:a16="http://schemas.microsoft.com/office/drawing/2014/main" val="10003"/>
                  </a:ext>
                </a:extLst>
              </a:tr>
              <a:tr h="387746">
                <a:tc>
                  <a:txBody>
                    <a:bodyPr/>
                    <a:lstStyle/>
                    <a:p>
                      <a:pPr>
                        <a:lnSpc>
                          <a:spcPct val="100000"/>
                        </a:lnSpc>
                      </a:pPr>
                      <a:r>
                        <a:rPr lang="en-ZA" sz="1600" b="0" dirty="0" smtClean="0"/>
                        <a:t>Heritage Projects</a:t>
                      </a:r>
                      <a:endParaRPr lang="en-ZA" sz="1600" b="0" dirty="0"/>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500</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solidFill>
                            <a:prstClr val="black"/>
                          </a:solidFill>
                        </a:rPr>
                        <a:t>-</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endParaRPr lang="en-US" sz="1600" b="0" dirty="0" smtClean="0">
                        <a:solidFill>
                          <a:prstClr val="black"/>
                        </a:solidFill>
                      </a:endParaRPr>
                    </a:p>
                  </a:txBody>
                  <a:tcPr marL="91446" marR="91446" marT="45708" marB="45708">
                    <a:solidFill>
                      <a:srgbClr val="F6F3E8"/>
                    </a:solidFill>
                  </a:tcPr>
                </a:tc>
                <a:extLst>
                  <a:ext uri="{0D108BD9-81ED-4DB2-BD59-A6C34878D82A}">
                    <a16:rowId xmlns="" xmlns:a16="http://schemas.microsoft.com/office/drawing/2014/main" val="10004"/>
                  </a:ext>
                </a:extLst>
              </a:tr>
              <a:tr h="387746">
                <a:tc>
                  <a:txBody>
                    <a:bodyPr/>
                    <a:lstStyle/>
                    <a:p>
                      <a:pPr>
                        <a:lnSpc>
                          <a:spcPct val="100000"/>
                        </a:lnSpc>
                      </a:pPr>
                      <a:r>
                        <a:rPr lang="en-ZA" sz="1600" b="0" dirty="0" smtClean="0"/>
                        <a:t>Human Language Technology</a:t>
                      </a:r>
                      <a:endParaRPr lang="en-ZA" sz="1600" b="0" dirty="0"/>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1 009</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1 009</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100.0%</a:t>
                      </a:r>
                    </a:p>
                  </a:txBody>
                  <a:tcPr marL="91446" marR="91446" marT="45708" marB="45708">
                    <a:solidFill>
                      <a:srgbClr val="F6F3E8"/>
                    </a:solidFill>
                  </a:tcPr>
                </a:tc>
                <a:extLst>
                  <a:ext uri="{0D108BD9-81ED-4DB2-BD59-A6C34878D82A}">
                    <a16:rowId xmlns="" xmlns:a16="http://schemas.microsoft.com/office/drawing/2014/main" val="10005"/>
                  </a:ext>
                </a:extLst>
              </a:tr>
              <a:tr h="387746">
                <a:tc>
                  <a:txBody>
                    <a:bodyPr/>
                    <a:lstStyle/>
                    <a:p>
                      <a:pPr>
                        <a:lnSpc>
                          <a:spcPct val="100000"/>
                        </a:lnSpc>
                      </a:pPr>
                      <a:r>
                        <a:rPr lang="en-ZA" sz="1600" b="0" dirty="0" smtClean="0"/>
                        <a:t>Mzansi</a:t>
                      </a:r>
                      <a:r>
                        <a:rPr lang="en-ZA" sz="1600" b="0" baseline="0" dirty="0" smtClean="0"/>
                        <a:t> Golden Economy Projects</a:t>
                      </a:r>
                      <a:endParaRPr lang="en-ZA" sz="1600" b="0" dirty="0"/>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99 874</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solidFill>
                            <a:prstClr val="black"/>
                          </a:solidFill>
                        </a:rPr>
                        <a:t>99 156</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solidFill>
                            <a:prstClr val="black"/>
                          </a:solidFill>
                        </a:rPr>
                        <a:t>99.3%</a:t>
                      </a:r>
                    </a:p>
                  </a:txBody>
                  <a:tcPr marL="91446" marR="91446" marT="45708" marB="45708">
                    <a:solidFill>
                      <a:srgbClr val="F6F3E8"/>
                    </a:solidFill>
                  </a:tcPr>
                </a:tc>
                <a:extLst>
                  <a:ext uri="{0D108BD9-81ED-4DB2-BD59-A6C34878D82A}">
                    <a16:rowId xmlns="" xmlns:a16="http://schemas.microsoft.com/office/drawing/2014/main" val="10006"/>
                  </a:ext>
                </a:extLst>
              </a:tr>
              <a:tr h="413045">
                <a:tc>
                  <a:txBody>
                    <a:bodyPr/>
                    <a:lstStyle/>
                    <a:p>
                      <a:pPr>
                        <a:lnSpc>
                          <a:spcPct val="100000"/>
                        </a:lnSpc>
                      </a:pPr>
                      <a:r>
                        <a:rPr lang="en-ZA" sz="1600" b="0" dirty="0" smtClean="0"/>
                        <a:t>Capital Works of Performing Arts Projects</a:t>
                      </a:r>
                      <a:endParaRPr lang="en-ZA" sz="1600" b="0" dirty="0"/>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4 000</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solidFill>
                            <a:prstClr val="black"/>
                          </a:solidFill>
                        </a:rPr>
                        <a:t>2 045</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solidFill>
                            <a:prstClr val="black"/>
                          </a:solidFill>
                        </a:rPr>
                        <a:t>51.1%</a:t>
                      </a:r>
                    </a:p>
                  </a:txBody>
                  <a:tcPr marL="91446" marR="91446" marT="45708" marB="45708">
                    <a:solidFill>
                      <a:srgbClr val="F6F3E8"/>
                    </a:solidFill>
                  </a:tcPr>
                </a:tc>
                <a:extLst>
                  <a:ext uri="{0D108BD9-81ED-4DB2-BD59-A6C34878D82A}">
                    <a16:rowId xmlns="" xmlns:a16="http://schemas.microsoft.com/office/drawing/2014/main" val="10007"/>
                  </a:ext>
                </a:extLst>
              </a:tr>
              <a:tr h="387746">
                <a:tc>
                  <a:txBody>
                    <a:bodyPr/>
                    <a:lstStyle/>
                    <a:p>
                      <a:pPr>
                        <a:lnSpc>
                          <a:spcPct val="100000"/>
                        </a:lnSpc>
                      </a:pPr>
                      <a:r>
                        <a:rPr lang="en-ZA" sz="1600" b="0" dirty="0" smtClean="0"/>
                        <a:t>Cultural</a:t>
                      </a:r>
                      <a:r>
                        <a:rPr lang="en-ZA" sz="1600" b="0" baseline="0" dirty="0" smtClean="0"/>
                        <a:t> and Creative Industries</a:t>
                      </a:r>
                      <a:endParaRPr lang="en-ZA" sz="1600" b="0" dirty="0"/>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7</a:t>
                      </a:r>
                      <a:r>
                        <a:rPr lang="en-US" sz="1600" b="0" baseline="0" dirty="0" smtClean="0"/>
                        <a:t> 566</a:t>
                      </a:r>
                      <a:endParaRPr lang="en-US" sz="1600" b="0" dirty="0" smtClean="0"/>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7 304</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96.5%</a:t>
                      </a:r>
                    </a:p>
                  </a:txBody>
                  <a:tcPr marL="91446" marR="91446" marT="45708" marB="45708">
                    <a:solidFill>
                      <a:srgbClr val="F6F3E8"/>
                    </a:solidFill>
                  </a:tcPr>
                </a:tc>
                <a:extLst>
                  <a:ext uri="{0D108BD9-81ED-4DB2-BD59-A6C34878D82A}">
                    <a16:rowId xmlns="" xmlns:a16="http://schemas.microsoft.com/office/drawing/2014/main" val="10008"/>
                  </a:ext>
                </a:extLst>
              </a:tr>
              <a:tr h="387746">
                <a:tc>
                  <a:txBody>
                    <a:bodyPr/>
                    <a:lstStyle/>
                    <a:p>
                      <a:pPr>
                        <a:lnSpc>
                          <a:spcPct val="100000"/>
                        </a:lnSpc>
                      </a:pPr>
                      <a:r>
                        <a:rPr lang="en-US" sz="1600" b="1" dirty="0" smtClean="0"/>
                        <a:t>Sub Total</a:t>
                      </a:r>
                      <a:endParaRPr lang="en-ZA" sz="1600" b="1" dirty="0"/>
                    </a:p>
                  </a:txBody>
                  <a:tcPr marL="91446" marR="91446" marT="45708" marB="45708">
                    <a:solidFill>
                      <a:schemeClr val="bg2">
                        <a:lumMod val="90000"/>
                      </a:schemeClr>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t>112 949</a:t>
                      </a:r>
                    </a:p>
                  </a:txBody>
                  <a:tcPr marL="91446" marR="91446" marT="45708" marB="45708">
                    <a:solidFill>
                      <a:schemeClr val="bg2">
                        <a:lumMod val="90000"/>
                      </a:schemeClr>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t>109 514</a:t>
                      </a:r>
                    </a:p>
                  </a:txBody>
                  <a:tcPr marL="91446" marR="91446" marT="45708" marB="45708">
                    <a:solidFill>
                      <a:schemeClr val="bg2">
                        <a:lumMod val="90000"/>
                      </a:schemeClr>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t>97.0%</a:t>
                      </a:r>
                    </a:p>
                  </a:txBody>
                  <a:tcPr marL="91446" marR="91446" marT="45708" marB="45708">
                    <a:solidFill>
                      <a:schemeClr val="bg2">
                        <a:lumMod val="90000"/>
                      </a:schemeClr>
                    </a:solidFill>
                  </a:tcPr>
                </a:tc>
                <a:extLst>
                  <a:ext uri="{0D108BD9-81ED-4DB2-BD59-A6C34878D82A}">
                    <a16:rowId xmlns="" xmlns:a16="http://schemas.microsoft.com/office/drawing/2014/main" val="10009"/>
                  </a:ext>
                </a:extLst>
              </a:tr>
            </a:tbl>
          </a:graphicData>
        </a:graphic>
      </p:graphicFrame>
      <p:sp>
        <p:nvSpPr>
          <p:cNvPr id="5" name="Title 1"/>
          <p:cNvSpPr txBox="1">
            <a:spLocks/>
          </p:cNvSpPr>
          <p:nvPr/>
        </p:nvSpPr>
        <p:spPr>
          <a:xfrm>
            <a:off x="179512" y="116632"/>
            <a:ext cx="8784976" cy="72008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1" kern="1200">
                <a:solidFill>
                  <a:srgbClr val="800000"/>
                </a:solidFill>
                <a:latin typeface="Arial"/>
                <a:ea typeface="+mj-ea"/>
                <a:cs typeface="Arial"/>
              </a:defRPr>
            </a:lvl1pPr>
          </a:lstStyle>
          <a:p>
            <a:pPr algn="ctr"/>
            <a:r>
              <a:rPr lang="en-US" sz="2000" dirty="0" smtClean="0">
                <a:solidFill>
                  <a:srgbClr val="B77727"/>
                </a:solidFill>
                <a:latin typeface="+mj-lt"/>
                <a:cs typeface="Arial" pitchFamily="34" charset="0"/>
              </a:rPr>
              <a:t>Expenditure Variance Per Economic Classification</a:t>
            </a:r>
          </a:p>
          <a:p>
            <a:pPr algn="ctr"/>
            <a:r>
              <a:rPr lang="en-US" sz="2000" dirty="0" smtClean="0">
                <a:solidFill>
                  <a:srgbClr val="B77727"/>
                </a:solidFill>
                <a:latin typeface="+mj-lt"/>
                <a:cs typeface="Arial" pitchFamily="34" charset="0"/>
              </a:rPr>
              <a:t>(Public Corporations and Private Enterprises)</a:t>
            </a:r>
            <a:endParaRPr lang="en-ZA" sz="2000" dirty="0" smtClean="0">
              <a:solidFill>
                <a:srgbClr val="B77727"/>
              </a:solidFill>
              <a:latin typeface="+mj-lt"/>
              <a:cs typeface="Arial" pitchFamily="34" charset="0"/>
            </a:endParaRPr>
          </a:p>
        </p:txBody>
      </p:sp>
      <p:sp>
        <p:nvSpPr>
          <p:cNvPr id="6" name="Slide Number Placeholder 3"/>
          <p:cNvSpPr txBox="1">
            <a:spLocks/>
          </p:cNvSpPr>
          <p:nvPr/>
        </p:nvSpPr>
        <p:spPr>
          <a:xfrm>
            <a:off x="8100392" y="6419874"/>
            <a:ext cx="609600" cy="4381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latin typeface="Verdana" panose="020B0604030504040204" pitchFamily="34" charset="0"/>
                <a:ea typeface="Verdana" panose="020B0604030504040204" pitchFamily="34" charset="0"/>
              </a:rPr>
              <a:t>50.</a:t>
            </a:r>
            <a:endParaRPr lang="en-ZA" sz="1200" b="1" dirty="0" smtClean="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xmlns="" val="7869658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xmlns="" val="3486497069"/>
              </p:ext>
            </p:extLst>
          </p:nvPr>
        </p:nvGraphicFramePr>
        <p:xfrm>
          <a:off x="323527" y="1844824"/>
          <a:ext cx="8640961" cy="3888431"/>
        </p:xfrm>
        <a:graphic>
          <a:graphicData uri="http://schemas.openxmlformats.org/drawingml/2006/table">
            <a:tbl>
              <a:tblPr firstRow="1" bandRow="1">
                <a:tableStyleId>{5C22544A-7EE6-4342-B048-85BDC9FD1C3A}</a:tableStyleId>
              </a:tblPr>
              <a:tblGrid>
                <a:gridCol w="3724552">
                  <a:extLst>
                    <a:ext uri="{9D8B030D-6E8A-4147-A177-3AD203B41FA5}">
                      <a16:colId xmlns="" xmlns:a16="http://schemas.microsoft.com/office/drawing/2014/main" val="20000"/>
                    </a:ext>
                  </a:extLst>
                </a:gridCol>
                <a:gridCol w="1489821">
                  <a:extLst>
                    <a:ext uri="{9D8B030D-6E8A-4147-A177-3AD203B41FA5}">
                      <a16:colId xmlns="" xmlns:a16="http://schemas.microsoft.com/office/drawing/2014/main" val="20001"/>
                    </a:ext>
                  </a:extLst>
                </a:gridCol>
                <a:gridCol w="1489821">
                  <a:extLst>
                    <a:ext uri="{9D8B030D-6E8A-4147-A177-3AD203B41FA5}">
                      <a16:colId xmlns="" xmlns:a16="http://schemas.microsoft.com/office/drawing/2014/main" val="20002"/>
                    </a:ext>
                  </a:extLst>
                </a:gridCol>
                <a:gridCol w="1936767">
                  <a:extLst>
                    <a:ext uri="{9D8B030D-6E8A-4147-A177-3AD203B41FA5}">
                      <a16:colId xmlns="" xmlns:a16="http://schemas.microsoft.com/office/drawing/2014/main" val="20003"/>
                    </a:ext>
                  </a:extLst>
                </a:gridCol>
              </a:tblGrid>
              <a:tr h="372244">
                <a:tc gridSpan="4">
                  <a:txBody>
                    <a:bodyPr/>
                    <a:lstStyle/>
                    <a:p>
                      <a:pPr marL="0" marR="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lang="en-US" sz="1600" b="0" dirty="0" smtClean="0">
                        <a:solidFill>
                          <a:schemeClr val="tx1"/>
                        </a:solidFill>
                      </a:endParaRPr>
                    </a:p>
                  </a:txBody>
                  <a:tcPr marL="91446" marR="91446" marT="45708" marB="45708">
                    <a:solidFill>
                      <a:srgbClr val="F6F3E8"/>
                    </a:solidFill>
                  </a:tcPr>
                </a:tc>
                <a:tc hMerge="1">
                  <a:txBody>
                    <a:bodyPr/>
                    <a:lstStyle/>
                    <a:p>
                      <a:pPr marL="0" marR="0" indent="0" algn="just" defTabSz="457200" rtl="0" eaLnBrk="1" fontAlgn="auto" latinLnBrk="0" hangingPunct="1">
                        <a:lnSpc>
                          <a:spcPct val="100000"/>
                        </a:lnSpc>
                        <a:spcBef>
                          <a:spcPts val="0"/>
                        </a:spcBef>
                        <a:spcAft>
                          <a:spcPts val="0"/>
                        </a:spcAft>
                        <a:buClrTx/>
                        <a:buSzTx/>
                        <a:buFont typeface="Arial" pitchFamily="34" charset="0"/>
                        <a:buNone/>
                        <a:tabLst/>
                        <a:defRPr/>
                      </a:pPr>
                      <a:endParaRPr lang="en-US" sz="1800" dirty="0" smtClean="0"/>
                    </a:p>
                  </a:txBody>
                  <a:tcPr marL="91446" marR="91446" marT="45708" marB="45708">
                    <a:solidFill>
                      <a:srgbClr val="F6F3E8"/>
                    </a:solidFill>
                  </a:tcPr>
                </a:tc>
                <a:tc hMerge="1">
                  <a:txBody>
                    <a:bodyPr/>
                    <a:lstStyle/>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en-US" sz="1800" dirty="0" smtClean="0">
                        <a:solidFill>
                          <a:prstClr val="black"/>
                        </a:solidFill>
                      </a:endParaRPr>
                    </a:p>
                  </a:txBody>
                  <a:tcPr marL="91446" marR="91446" marT="45708" marB="45708">
                    <a:solidFill>
                      <a:srgbClr val="F6F3E8"/>
                    </a:solidFill>
                  </a:tcPr>
                </a:tc>
                <a:tc hMerge="1">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600" b="0" dirty="0" smtClean="0">
                        <a:solidFill>
                          <a:schemeClr val="tx1"/>
                        </a:solidFill>
                      </a:endParaRPr>
                    </a:p>
                  </a:txBody>
                  <a:tcPr marL="91446" marR="91446" marT="45708" marB="45708">
                    <a:solidFill>
                      <a:srgbClr val="F6F3E8"/>
                    </a:solidFill>
                  </a:tcPr>
                </a:tc>
                <a:extLst>
                  <a:ext uri="{0D108BD9-81ED-4DB2-BD59-A6C34878D82A}">
                    <a16:rowId xmlns="" xmlns:a16="http://schemas.microsoft.com/office/drawing/2014/main" val="10000"/>
                  </a:ext>
                </a:extLst>
              </a:tr>
              <a:tr h="642985">
                <a:tc>
                  <a:txBody>
                    <a:bodyPr/>
                    <a:lstStyle/>
                    <a:p>
                      <a:endParaRPr lang="en-US" sz="1600" b="1" dirty="0" smtClean="0">
                        <a:solidFill>
                          <a:schemeClr val="tx1"/>
                        </a:solidFill>
                        <a:latin typeface="+mn-lt"/>
                      </a:endParaRPr>
                    </a:p>
                  </a:txBody>
                  <a:tcPr marL="91446" marR="91446" marT="45708" marB="45708">
                    <a:solidFill>
                      <a:srgbClr val="B77727"/>
                    </a:solidFill>
                  </a:tcPr>
                </a:tc>
                <a:tc>
                  <a:txBody>
                    <a:bodyPr/>
                    <a:lstStyle/>
                    <a:p>
                      <a:pPr algn="ctr"/>
                      <a:r>
                        <a:rPr lang="en-US" sz="1600" b="1" dirty="0" smtClean="0">
                          <a:solidFill>
                            <a:schemeClr val="tx1"/>
                          </a:solidFill>
                        </a:rPr>
                        <a:t>Final Appropriation</a:t>
                      </a:r>
                    </a:p>
                  </a:txBody>
                  <a:tcPr marL="91446" marR="91446" marT="45708" marB="45708">
                    <a:solidFill>
                      <a:srgbClr val="B77727"/>
                    </a:solidFill>
                  </a:tcPr>
                </a:tc>
                <a:tc>
                  <a:txBody>
                    <a:bodyPr/>
                    <a:lstStyle/>
                    <a:p>
                      <a:pPr algn="ctr"/>
                      <a:r>
                        <a:rPr lang="en-US" sz="1600" b="1" dirty="0" smtClean="0">
                          <a:solidFill>
                            <a:schemeClr val="tx1"/>
                          </a:solidFill>
                        </a:rPr>
                        <a:t>Actual transfer</a:t>
                      </a:r>
                    </a:p>
                  </a:txBody>
                  <a:tcPr marL="91446" marR="91446" marT="45708" marB="45708">
                    <a:solidFill>
                      <a:srgbClr val="B77727"/>
                    </a:solidFill>
                  </a:tcPr>
                </a:tc>
                <a:tc>
                  <a:txBody>
                    <a:bodyPr/>
                    <a:lstStyle/>
                    <a:p>
                      <a:pPr algn="ctr"/>
                      <a:r>
                        <a:rPr lang="en-US" sz="1600" b="1" dirty="0" smtClean="0">
                          <a:solidFill>
                            <a:schemeClr val="tx1"/>
                          </a:solidFill>
                        </a:rPr>
                        <a:t>% of Available funds transferred</a:t>
                      </a:r>
                    </a:p>
                  </a:txBody>
                  <a:tcPr marL="91446" marR="91446" marT="45708" marB="45708">
                    <a:solidFill>
                      <a:srgbClr val="B77727"/>
                    </a:solidFill>
                  </a:tcPr>
                </a:tc>
                <a:extLst>
                  <a:ext uri="{0D108BD9-81ED-4DB2-BD59-A6C34878D82A}">
                    <a16:rowId xmlns="" xmlns:a16="http://schemas.microsoft.com/office/drawing/2014/main" val="10001"/>
                  </a:ext>
                </a:extLst>
              </a:tr>
              <a:tr h="372243">
                <a:tc>
                  <a:txBody>
                    <a:bodyPr/>
                    <a:lstStyle/>
                    <a:p>
                      <a:pPr>
                        <a:lnSpc>
                          <a:spcPct val="100000"/>
                        </a:lnSpc>
                      </a:pPr>
                      <a:endParaRPr lang="en-ZA" sz="1600" b="1" dirty="0"/>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t>R’000</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solidFill>
                            <a:prstClr val="black"/>
                          </a:solidFill>
                        </a:rPr>
                        <a:t>R’000</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endParaRPr lang="en-US" sz="1600" b="1" dirty="0" smtClean="0">
                        <a:solidFill>
                          <a:prstClr val="black"/>
                        </a:solidFill>
                      </a:endParaRPr>
                    </a:p>
                  </a:txBody>
                  <a:tcPr marL="91446" marR="91446" marT="45708" marB="45708">
                    <a:solidFill>
                      <a:srgbClr val="F6F3E8"/>
                    </a:solidFill>
                  </a:tcPr>
                </a:tc>
                <a:extLst>
                  <a:ext uri="{0D108BD9-81ED-4DB2-BD59-A6C34878D82A}">
                    <a16:rowId xmlns="" xmlns:a16="http://schemas.microsoft.com/office/drawing/2014/main" val="10002"/>
                  </a:ext>
                </a:extLst>
              </a:tr>
              <a:tr h="393349">
                <a:tc>
                  <a:txBody>
                    <a:bodyPr/>
                    <a:lstStyle/>
                    <a:p>
                      <a:pPr>
                        <a:lnSpc>
                          <a:spcPct val="100000"/>
                        </a:lnSpc>
                      </a:pPr>
                      <a:r>
                        <a:rPr lang="en-US" sz="1600" b="1" baseline="0" dirty="0" smtClean="0"/>
                        <a:t>Public Corporations (Cur):</a:t>
                      </a:r>
                      <a:endParaRPr lang="en-ZA" sz="1600" b="1" dirty="0"/>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endParaRPr lang="en-US" sz="1600" b="0" dirty="0" smtClean="0"/>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endParaRPr lang="en-US" sz="1600" b="0" dirty="0" smtClean="0">
                        <a:solidFill>
                          <a:prstClr val="black"/>
                        </a:solidFill>
                      </a:endParaRP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endParaRPr lang="en-US" sz="1600" b="0" dirty="0" smtClean="0">
                        <a:solidFill>
                          <a:prstClr val="black"/>
                        </a:solidFill>
                      </a:endParaRPr>
                    </a:p>
                  </a:txBody>
                  <a:tcPr marL="91446" marR="91446" marT="45708" marB="45708">
                    <a:solidFill>
                      <a:srgbClr val="F6F3E8"/>
                    </a:solidFill>
                  </a:tcPr>
                </a:tc>
                <a:extLst>
                  <a:ext uri="{0D108BD9-81ED-4DB2-BD59-A6C34878D82A}">
                    <a16:rowId xmlns="" xmlns:a16="http://schemas.microsoft.com/office/drawing/2014/main" val="10003"/>
                  </a:ext>
                </a:extLst>
              </a:tr>
              <a:tr h="372243">
                <a:tc>
                  <a:txBody>
                    <a:bodyPr/>
                    <a:lstStyle/>
                    <a:p>
                      <a:pPr>
                        <a:lnSpc>
                          <a:spcPct val="100000"/>
                        </a:lnSpc>
                      </a:pPr>
                      <a:r>
                        <a:rPr lang="en-ZA" sz="1600" b="0" dirty="0" smtClean="0"/>
                        <a:t>Human Language Technology (CSIR)</a:t>
                      </a:r>
                      <a:endParaRPr lang="en-ZA" sz="1600" b="0" dirty="0"/>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3 764</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solidFill>
                            <a:prstClr val="black"/>
                          </a:solidFill>
                        </a:rPr>
                        <a:t>3 329</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solidFill>
                            <a:prstClr val="black"/>
                          </a:solidFill>
                        </a:rPr>
                        <a:t>88.4%</a:t>
                      </a:r>
                    </a:p>
                  </a:txBody>
                  <a:tcPr marL="91446" marR="91446" marT="45708" marB="45708">
                    <a:solidFill>
                      <a:srgbClr val="F6F3E8"/>
                    </a:solidFill>
                  </a:tcPr>
                </a:tc>
                <a:extLst>
                  <a:ext uri="{0D108BD9-81ED-4DB2-BD59-A6C34878D82A}">
                    <a16:rowId xmlns="" xmlns:a16="http://schemas.microsoft.com/office/drawing/2014/main" val="10004"/>
                  </a:ext>
                </a:extLst>
              </a:tr>
              <a:tr h="372243">
                <a:tc>
                  <a:txBody>
                    <a:bodyPr/>
                    <a:lstStyle/>
                    <a:p>
                      <a:pPr>
                        <a:lnSpc>
                          <a:spcPct val="100000"/>
                        </a:lnSpc>
                      </a:pPr>
                      <a:r>
                        <a:rPr lang="en-ZA" sz="1600" b="0" dirty="0" smtClean="0"/>
                        <a:t>MPU Economic Growth Agency</a:t>
                      </a:r>
                      <a:endParaRPr lang="en-ZA" sz="1600" b="0" dirty="0"/>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8 101</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solidFill>
                            <a:prstClr val="black"/>
                          </a:solidFill>
                        </a:rPr>
                        <a:t>7 291</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solidFill>
                            <a:prstClr val="black"/>
                          </a:solidFill>
                        </a:rPr>
                        <a:t>90.0%</a:t>
                      </a:r>
                    </a:p>
                  </a:txBody>
                  <a:tcPr marL="91446" marR="91446" marT="45708" marB="45708">
                    <a:solidFill>
                      <a:srgbClr val="F6F3E8"/>
                    </a:solidFill>
                  </a:tcPr>
                </a:tc>
                <a:extLst>
                  <a:ext uri="{0D108BD9-81ED-4DB2-BD59-A6C34878D82A}">
                    <a16:rowId xmlns="" xmlns:a16="http://schemas.microsoft.com/office/drawing/2014/main" val="10005"/>
                  </a:ext>
                </a:extLst>
              </a:tr>
              <a:tr h="471950">
                <a:tc>
                  <a:txBody>
                    <a:bodyPr/>
                    <a:lstStyle/>
                    <a:p>
                      <a:pPr>
                        <a:lnSpc>
                          <a:spcPct val="100000"/>
                        </a:lnSpc>
                      </a:pPr>
                      <a:r>
                        <a:rPr lang="en-US" sz="1600" b="1" dirty="0" smtClean="0"/>
                        <a:t>Sub</a:t>
                      </a:r>
                      <a:r>
                        <a:rPr lang="en-US" sz="1600" b="1" baseline="0" dirty="0" smtClean="0"/>
                        <a:t> </a:t>
                      </a:r>
                      <a:r>
                        <a:rPr lang="en-US" sz="1600" b="1" dirty="0" smtClean="0"/>
                        <a:t>Total</a:t>
                      </a:r>
                      <a:endParaRPr lang="en-ZA" sz="1600" b="1" dirty="0"/>
                    </a:p>
                  </a:txBody>
                  <a:tcPr marL="91446" marR="91446" marT="45708" marB="45708">
                    <a:solidFill>
                      <a:schemeClr val="bg2">
                        <a:lumMod val="90000"/>
                      </a:schemeClr>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t>11 865</a:t>
                      </a:r>
                    </a:p>
                  </a:txBody>
                  <a:tcPr marL="91446" marR="91446" marT="45708" marB="45708">
                    <a:solidFill>
                      <a:schemeClr val="bg2">
                        <a:lumMod val="90000"/>
                      </a:schemeClr>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t>10 620</a:t>
                      </a:r>
                    </a:p>
                  </a:txBody>
                  <a:tcPr marL="91446" marR="91446" marT="45708" marB="45708">
                    <a:solidFill>
                      <a:schemeClr val="bg2">
                        <a:lumMod val="90000"/>
                      </a:schemeClr>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t>89.5%</a:t>
                      </a:r>
                    </a:p>
                  </a:txBody>
                  <a:tcPr marL="91446" marR="91446" marT="45708" marB="45708">
                    <a:solidFill>
                      <a:schemeClr val="bg2">
                        <a:lumMod val="90000"/>
                      </a:schemeClr>
                    </a:solidFill>
                  </a:tcPr>
                </a:tc>
                <a:extLst>
                  <a:ext uri="{0D108BD9-81ED-4DB2-BD59-A6C34878D82A}">
                    <a16:rowId xmlns="" xmlns:a16="http://schemas.microsoft.com/office/drawing/2014/main" val="10006"/>
                  </a:ext>
                </a:extLst>
              </a:tr>
              <a:tr h="891174">
                <a:tc>
                  <a:txBody>
                    <a:bodyPr/>
                    <a:lstStyle/>
                    <a:p>
                      <a:pPr>
                        <a:lnSpc>
                          <a:spcPct val="100000"/>
                        </a:lnSpc>
                      </a:pPr>
                      <a:r>
                        <a:rPr lang="en-ZA" sz="1600" b="1" dirty="0" smtClean="0"/>
                        <a:t>Total</a:t>
                      </a:r>
                      <a:endParaRPr lang="en-ZA" sz="1600" b="1" dirty="0"/>
                    </a:p>
                  </a:txBody>
                  <a:tcPr marL="91446" marR="91446" marT="45708" marB="45708">
                    <a:solidFill>
                      <a:srgbClr val="B77727"/>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t>124 814</a:t>
                      </a:r>
                    </a:p>
                  </a:txBody>
                  <a:tcPr marL="91446" marR="91446" marT="45708" marB="45708">
                    <a:solidFill>
                      <a:srgbClr val="B77727"/>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t>120</a:t>
                      </a:r>
                      <a:r>
                        <a:rPr lang="en-US" sz="1600" b="1" baseline="0" dirty="0" smtClean="0"/>
                        <a:t> 134</a:t>
                      </a:r>
                      <a:endParaRPr lang="en-US" sz="1600" b="1" dirty="0" smtClean="0"/>
                    </a:p>
                  </a:txBody>
                  <a:tcPr marL="91446" marR="91446" marT="45708" marB="45708">
                    <a:solidFill>
                      <a:srgbClr val="B77727"/>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t>96.3%</a:t>
                      </a:r>
                    </a:p>
                  </a:txBody>
                  <a:tcPr marL="91446" marR="91446" marT="45708" marB="45708">
                    <a:solidFill>
                      <a:srgbClr val="B77727"/>
                    </a:solidFill>
                  </a:tcPr>
                </a:tc>
                <a:extLst>
                  <a:ext uri="{0D108BD9-81ED-4DB2-BD59-A6C34878D82A}">
                    <a16:rowId xmlns="" xmlns:a16="http://schemas.microsoft.com/office/drawing/2014/main" val="10007"/>
                  </a:ext>
                </a:extLst>
              </a:tr>
            </a:tbl>
          </a:graphicData>
        </a:graphic>
      </p:graphicFrame>
      <p:sp>
        <p:nvSpPr>
          <p:cNvPr id="5" name="Title 1"/>
          <p:cNvSpPr txBox="1">
            <a:spLocks/>
          </p:cNvSpPr>
          <p:nvPr/>
        </p:nvSpPr>
        <p:spPr>
          <a:xfrm>
            <a:off x="179512" y="116632"/>
            <a:ext cx="8784976" cy="576064"/>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1" kern="1200">
                <a:solidFill>
                  <a:srgbClr val="800000"/>
                </a:solidFill>
                <a:latin typeface="Arial"/>
                <a:ea typeface="+mj-ea"/>
                <a:cs typeface="Arial"/>
              </a:defRPr>
            </a:lvl1pPr>
          </a:lstStyle>
          <a:p>
            <a:pPr algn="ctr"/>
            <a:r>
              <a:rPr lang="en-US" sz="2000" dirty="0" smtClean="0">
                <a:solidFill>
                  <a:srgbClr val="B77727"/>
                </a:solidFill>
                <a:latin typeface="+mj-lt"/>
                <a:cs typeface="Arial" pitchFamily="34" charset="0"/>
              </a:rPr>
              <a:t>Expenditure Variance Per Economic Classification</a:t>
            </a:r>
          </a:p>
          <a:p>
            <a:pPr algn="ctr"/>
            <a:r>
              <a:rPr lang="en-US" sz="2000" dirty="0" smtClean="0">
                <a:solidFill>
                  <a:srgbClr val="B77727"/>
                </a:solidFill>
                <a:latin typeface="+mj-lt"/>
                <a:cs typeface="Arial" pitchFamily="34" charset="0"/>
              </a:rPr>
              <a:t>(Public Corporations)</a:t>
            </a:r>
            <a:endParaRPr lang="en-ZA" sz="2000" dirty="0" smtClean="0">
              <a:solidFill>
                <a:srgbClr val="B77727"/>
              </a:solidFill>
              <a:latin typeface="+mj-lt"/>
              <a:cs typeface="Arial" pitchFamily="34" charset="0"/>
            </a:endParaRPr>
          </a:p>
        </p:txBody>
      </p:sp>
      <p:sp>
        <p:nvSpPr>
          <p:cNvPr id="6" name="Slide Number Placeholder 3"/>
          <p:cNvSpPr txBox="1">
            <a:spLocks/>
          </p:cNvSpPr>
          <p:nvPr/>
        </p:nvSpPr>
        <p:spPr>
          <a:xfrm>
            <a:off x="8100392" y="6419874"/>
            <a:ext cx="609600" cy="4381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latin typeface="Verdana" panose="020B0604030504040204" pitchFamily="34" charset="0"/>
                <a:ea typeface="Verdana" panose="020B0604030504040204" pitchFamily="34" charset="0"/>
              </a:rPr>
              <a:t>51.</a:t>
            </a:r>
            <a:endParaRPr lang="en-ZA" sz="1200" b="1" dirty="0" smtClean="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xmlns="" val="31258602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xmlns="" val="606013315"/>
              </p:ext>
            </p:extLst>
          </p:nvPr>
        </p:nvGraphicFramePr>
        <p:xfrm>
          <a:off x="251521" y="510120"/>
          <a:ext cx="8712967" cy="5973696"/>
        </p:xfrm>
        <a:graphic>
          <a:graphicData uri="http://schemas.openxmlformats.org/drawingml/2006/table">
            <a:tbl>
              <a:tblPr firstRow="1" bandRow="1">
                <a:tableStyleId>{5C22544A-7EE6-4342-B048-85BDC9FD1C3A}</a:tableStyleId>
              </a:tblPr>
              <a:tblGrid>
                <a:gridCol w="3713556">
                  <a:extLst>
                    <a:ext uri="{9D8B030D-6E8A-4147-A177-3AD203B41FA5}">
                      <a16:colId xmlns="" xmlns:a16="http://schemas.microsoft.com/office/drawing/2014/main" val="20000"/>
                    </a:ext>
                  </a:extLst>
                </a:gridCol>
                <a:gridCol w="1516266">
                  <a:extLst>
                    <a:ext uri="{9D8B030D-6E8A-4147-A177-3AD203B41FA5}">
                      <a16:colId xmlns="" xmlns:a16="http://schemas.microsoft.com/office/drawing/2014/main" val="20001"/>
                    </a:ext>
                  </a:extLst>
                </a:gridCol>
                <a:gridCol w="1669565">
                  <a:extLst>
                    <a:ext uri="{9D8B030D-6E8A-4147-A177-3AD203B41FA5}">
                      <a16:colId xmlns="" xmlns:a16="http://schemas.microsoft.com/office/drawing/2014/main" val="20002"/>
                    </a:ext>
                  </a:extLst>
                </a:gridCol>
                <a:gridCol w="1813580">
                  <a:extLst>
                    <a:ext uri="{9D8B030D-6E8A-4147-A177-3AD203B41FA5}">
                      <a16:colId xmlns="" xmlns:a16="http://schemas.microsoft.com/office/drawing/2014/main" val="20003"/>
                    </a:ext>
                  </a:extLst>
                </a:gridCol>
              </a:tblGrid>
              <a:tr h="1145290">
                <a:tc gridSpan="4">
                  <a:txBody>
                    <a:bodyPr/>
                    <a:lstStyle/>
                    <a:p>
                      <a:pPr marL="285750" marR="0" indent="-285750"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0" dirty="0" smtClean="0">
                          <a:solidFill>
                            <a:schemeClr val="tx1"/>
                          </a:solidFill>
                        </a:rPr>
                        <a:t>The</a:t>
                      </a:r>
                      <a:r>
                        <a:rPr lang="en-US" sz="1400" b="0" baseline="0" dirty="0" smtClean="0">
                          <a:solidFill>
                            <a:schemeClr val="tx1"/>
                          </a:solidFill>
                        </a:rPr>
                        <a:t> </a:t>
                      </a:r>
                      <a:r>
                        <a:rPr lang="en-US" sz="1400" b="0" dirty="0" smtClean="0">
                          <a:solidFill>
                            <a:schemeClr val="tx1"/>
                          </a:solidFill>
                        </a:rPr>
                        <a:t>variance</a:t>
                      </a:r>
                      <a:r>
                        <a:rPr lang="en-US" sz="1400" b="0" baseline="0" dirty="0" smtClean="0">
                          <a:solidFill>
                            <a:schemeClr val="tx1"/>
                          </a:solidFill>
                        </a:rPr>
                        <a:t> or R10.8 million is due to the under-expenditure relating to:  </a:t>
                      </a:r>
                      <a:r>
                        <a:rPr lang="en-US" sz="1400" b="1" baseline="0" dirty="0" smtClean="0">
                          <a:solidFill>
                            <a:schemeClr val="tx1"/>
                          </a:solidFill>
                        </a:rPr>
                        <a:t>(i)</a:t>
                      </a:r>
                      <a:r>
                        <a:rPr lang="en-US" sz="1400" b="0" baseline="0" dirty="0" smtClean="0">
                          <a:solidFill>
                            <a:schemeClr val="tx1"/>
                          </a:solidFill>
                        </a:rPr>
                        <a:t> transfer not made to Dennis Goldberg Foundation due to non-compliance with tax clearance certificate, and </a:t>
                      </a:r>
                      <a:r>
                        <a:rPr lang="en-US" sz="1400" b="1" baseline="0" dirty="0" smtClean="0">
                          <a:solidFill>
                            <a:schemeClr val="tx1"/>
                          </a:solidFill>
                        </a:rPr>
                        <a:t>(ii)  </a:t>
                      </a:r>
                      <a:r>
                        <a:rPr lang="en-US" sz="1400" b="0" baseline="0" dirty="0" smtClean="0">
                          <a:solidFill>
                            <a:schemeClr val="tx1"/>
                          </a:solidFill>
                        </a:rPr>
                        <a:t>late enactment of the Adjusted Appropriation Bill, which had an impact on the facilitation process for transfer of funds to the Albany Museum for the management of Ingquza Hill Museum and to Barberton Museum for the management of operations of Samora Machel and Matola Monuments and Interpretative Centre.</a:t>
                      </a:r>
                    </a:p>
                  </a:txBody>
                  <a:tcPr marL="91446" marR="91446" marT="45708" marB="45708">
                    <a:solidFill>
                      <a:srgbClr val="F6F3E8"/>
                    </a:solidFill>
                  </a:tcPr>
                </a:tc>
                <a:tc hMerge="1">
                  <a:txBody>
                    <a:bodyPr/>
                    <a:lstStyle/>
                    <a:p>
                      <a:pPr marL="0" marR="0" indent="0" algn="just" defTabSz="457200" rtl="0" eaLnBrk="1" fontAlgn="auto" latinLnBrk="0" hangingPunct="1">
                        <a:lnSpc>
                          <a:spcPct val="100000"/>
                        </a:lnSpc>
                        <a:spcBef>
                          <a:spcPts val="0"/>
                        </a:spcBef>
                        <a:spcAft>
                          <a:spcPts val="0"/>
                        </a:spcAft>
                        <a:buClrTx/>
                        <a:buSzTx/>
                        <a:buFont typeface="Arial" pitchFamily="34" charset="0"/>
                        <a:buNone/>
                        <a:tabLst/>
                        <a:defRPr/>
                      </a:pPr>
                      <a:endParaRPr lang="en-US" sz="1800" dirty="0" smtClean="0"/>
                    </a:p>
                  </a:txBody>
                  <a:tcPr marL="91446" marR="91446" marT="45708" marB="45708">
                    <a:solidFill>
                      <a:srgbClr val="F6F3E8"/>
                    </a:solidFill>
                  </a:tcPr>
                </a:tc>
                <a:tc hMerge="1">
                  <a:txBody>
                    <a:bodyPr/>
                    <a:lstStyle/>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en-US" sz="1800" dirty="0" smtClean="0">
                        <a:solidFill>
                          <a:prstClr val="black"/>
                        </a:solidFill>
                      </a:endParaRPr>
                    </a:p>
                  </a:txBody>
                  <a:tcPr marL="91446" marR="91446" marT="45708" marB="45708">
                    <a:solidFill>
                      <a:srgbClr val="F6F3E8"/>
                    </a:solidFill>
                  </a:tcPr>
                </a:tc>
                <a:tc hMerge="1">
                  <a:txBody>
                    <a:bodyPr/>
                    <a:lstStyle/>
                    <a:p>
                      <a:pPr marL="285750" marR="0" indent="-285750" algn="just" defTabSz="914400" rtl="0" eaLnBrk="1" fontAlgn="auto" latinLnBrk="0" hangingPunct="1">
                        <a:lnSpc>
                          <a:spcPct val="100000"/>
                        </a:lnSpc>
                        <a:spcBef>
                          <a:spcPts val="0"/>
                        </a:spcBef>
                        <a:spcAft>
                          <a:spcPts val="0"/>
                        </a:spcAft>
                        <a:buClrTx/>
                        <a:buSzTx/>
                        <a:buFont typeface="Arial" pitchFamily="34" charset="0"/>
                        <a:buChar char="•"/>
                        <a:tabLst/>
                        <a:defRPr/>
                      </a:pPr>
                      <a:endParaRPr lang="en-US" sz="1600" b="0" baseline="0" dirty="0" smtClean="0">
                        <a:solidFill>
                          <a:schemeClr val="tx1"/>
                        </a:solidFill>
                      </a:endParaRPr>
                    </a:p>
                  </a:txBody>
                  <a:tcPr marL="91446" marR="91446" marT="45708" marB="45708">
                    <a:solidFill>
                      <a:srgbClr val="F6F3E8"/>
                    </a:solidFill>
                  </a:tcPr>
                </a:tc>
                <a:extLst>
                  <a:ext uri="{0D108BD9-81ED-4DB2-BD59-A6C34878D82A}">
                    <a16:rowId xmlns="" xmlns:a16="http://schemas.microsoft.com/office/drawing/2014/main" val="10000"/>
                  </a:ext>
                </a:extLst>
              </a:tr>
              <a:tr h="512354">
                <a:tc>
                  <a:txBody>
                    <a:bodyPr/>
                    <a:lstStyle/>
                    <a:p>
                      <a:endParaRPr lang="en-US" sz="1400" b="1" dirty="0" smtClean="0">
                        <a:solidFill>
                          <a:schemeClr val="tx1"/>
                        </a:solidFill>
                        <a:latin typeface="+mn-lt"/>
                      </a:endParaRPr>
                    </a:p>
                  </a:txBody>
                  <a:tcPr marL="91446" marR="91446" marT="45708" marB="45708">
                    <a:solidFill>
                      <a:srgbClr val="B77727"/>
                    </a:solidFill>
                  </a:tcPr>
                </a:tc>
                <a:tc>
                  <a:txBody>
                    <a:bodyPr/>
                    <a:lstStyle/>
                    <a:p>
                      <a:pPr algn="ctr"/>
                      <a:r>
                        <a:rPr lang="en-US" sz="1400" b="1" dirty="0" smtClean="0">
                          <a:solidFill>
                            <a:schemeClr val="tx1"/>
                          </a:solidFill>
                        </a:rPr>
                        <a:t>Final Appropriation</a:t>
                      </a:r>
                    </a:p>
                  </a:txBody>
                  <a:tcPr marL="91446" marR="91446" marT="45708" marB="45708">
                    <a:solidFill>
                      <a:srgbClr val="B77727"/>
                    </a:solidFill>
                  </a:tcPr>
                </a:tc>
                <a:tc>
                  <a:txBody>
                    <a:bodyPr/>
                    <a:lstStyle/>
                    <a:p>
                      <a:pPr algn="ctr"/>
                      <a:r>
                        <a:rPr lang="en-US" sz="1400" b="1" dirty="0" smtClean="0">
                          <a:solidFill>
                            <a:schemeClr val="tx1"/>
                          </a:solidFill>
                        </a:rPr>
                        <a:t>Actual transfer</a:t>
                      </a:r>
                    </a:p>
                  </a:txBody>
                  <a:tcPr marL="91446" marR="91446" marT="45708" marB="45708">
                    <a:solidFill>
                      <a:srgbClr val="B7772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 of Available funds transferred</a:t>
                      </a:r>
                    </a:p>
                  </a:txBody>
                  <a:tcPr marL="91446" marR="91446" marT="45708" marB="45708">
                    <a:solidFill>
                      <a:srgbClr val="B77727"/>
                    </a:solidFill>
                  </a:tcPr>
                </a:tc>
                <a:extLst>
                  <a:ext uri="{0D108BD9-81ED-4DB2-BD59-A6C34878D82A}">
                    <a16:rowId xmlns="" xmlns:a16="http://schemas.microsoft.com/office/drawing/2014/main" val="10001"/>
                  </a:ext>
                </a:extLst>
              </a:tr>
              <a:tr h="301375">
                <a:tc>
                  <a:txBody>
                    <a:bodyPr/>
                    <a:lstStyle/>
                    <a:p>
                      <a:pPr>
                        <a:lnSpc>
                          <a:spcPct val="100000"/>
                        </a:lnSpc>
                      </a:pPr>
                      <a:r>
                        <a:rPr lang="en-US" sz="1400" b="1" dirty="0" smtClean="0">
                          <a:solidFill>
                            <a:schemeClr val="tx1"/>
                          </a:solidFill>
                        </a:rPr>
                        <a:t>Non</a:t>
                      </a:r>
                      <a:r>
                        <a:rPr lang="en-US" sz="1400" b="1" baseline="0" dirty="0" smtClean="0">
                          <a:solidFill>
                            <a:schemeClr val="tx1"/>
                          </a:solidFill>
                        </a:rPr>
                        <a:t> Profit Institutions (Cur/Cap)</a:t>
                      </a:r>
                      <a:endParaRPr lang="en-ZA" sz="1400" b="1" dirty="0">
                        <a:solidFill>
                          <a:schemeClr val="tx1"/>
                        </a:solidFill>
                      </a:endParaRP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400" b="1" dirty="0" smtClean="0">
                          <a:solidFill>
                            <a:schemeClr val="tx1"/>
                          </a:solidFill>
                        </a:rPr>
                        <a:t>R’000</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400" b="1" dirty="0" smtClean="0">
                          <a:solidFill>
                            <a:schemeClr val="tx1"/>
                          </a:solidFill>
                        </a:rPr>
                        <a:t>R’000</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endParaRPr lang="en-US" sz="1400" b="1" dirty="0" smtClean="0">
                        <a:solidFill>
                          <a:schemeClr val="tx1"/>
                        </a:solidFill>
                      </a:endParaRPr>
                    </a:p>
                  </a:txBody>
                  <a:tcPr marL="91446" marR="91446" marT="45708" marB="45708">
                    <a:solidFill>
                      <a:srgbClr val="F6F3E8"/>
                    </a:solidFill>
                  </a:tcPr>
                </a:tc>
                <a:extLst>
                  <a:ext uri="{0D108BD9-81ED-4DB2-BD59-A6C34878D82A}">
                    <a16:rowId xmlns="" xmlns:a16="http://schemas.microsoft.com/office/drawing/2014/main" val="10002"/>
                  </a:ext>
                </a:extLst>
              </a:tr>
              <a:tr h="301375">
                <a:tc>
                  <a:txBody>
                    <a:bodyPr/>
                    <a:lstStyle/>
                    <a:p>
                      <a:pPr>
                        <a:lnSpc>
                          <a:spcPct val="100000"/>
                        </a:lnSpc>
                      </a:pPr>
                      <a:r>
                        <a:rPr lang="en-US" sz="1400" b="0" dirty="0" smtClean="0">
                          <a:solidFill>
                            <a:schemeClr val="tx1"/>
                          </a:solidFill>
                        </a:rPr>
                        <a:t>Arts social development and youth</a:t>
                      </a:r>
                      <a:endParaRPr lang="en-ZA" sz="1400" b="0" dirty="0">
                        <a:solidFill>
                          <a:schemeClr val="tx1"/>
                        </a:solidFill>
                      </a:endParaRP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solidFill>
                            <a:schemeClr val="tx1"/>
                          </a:solidFill>
                        </a:rPr>
                        <a:t>14 202</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solidFill>
                            <a:schemeClr val="tx1"/>
                          </a:solidFill>
                        </a:rPr>
                        <a:t>11 957</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solidFill>
                            <a:schemeClr val="tx1"/>
                          </a:solidFill>
                        </a:rPr>
                        <a:t>84.0%</a:t>
                      </a:r>
                    </a:p>
                  </a:txBody>
                  <a:tcPr marL="91446" marR="91446" marT="45708" marB="45708">
                    <a:solidFill>
                      <a:srgbClr val="F6F3E8"/>
                    </a:solidFill>
                  </a:tcPr>
                </a:tc>
                <a:extLst>
                  <a:ext uri="{0D108BD9-81ED-4DB2-BD59-A6C34878D82A}">
                    <a16:rowId xmlns="" xmlns:a16="http://schemas.microsoft.com/office/drawing/2014/main" val="10003"/>
                  </a:ext>
                </a:extLst>
              </a:tr>
              <a:tr h="301375">
                <a:tc>
                  <a:txBody>
                    <a:bodyPr/>
                    <a:lstStyle/>
                    <a:p>
                      <a:pPr>
                        <a:lnSpc>
                          <a:spcPct val="100000"/>
                        </a:lnSpc>
                      </a:pPr>
                      <a:r>
                        <a:rPr lang="en-US" sz="1400" b="0" dirty="0" smtClean="0">
                          <a:solidFill>
                            <a:schemeClr val="tx1"/>
                          </a:solidFill>
                        </a:rPr>
                        <a:t>!Kauru</a:t>
                      </a:r>
                      <a:r>
                        <a:rPr lang="en-US" sz="1400" b="0" baseline="0" dirty="0" smtClean="0">
                          <a:solidFill>
                            <a:schemeClr val="tx1"/>
                          </a:solidFill>
                        </a:rPr>
                        <a:t> African Contemporary Art</a:t>
                      </a:r>
                      <a:endParaRPr lang="en-ZA" sz="1400" b="0" dirty="0">
                        <a:solidFill>
                          <a:schemeClr val="tx1"/>
                        </a:solidFill>
                      </a:endParaRP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solidFill>
                            <a:schemeClr val="tx1"/>
                          </a:solidFill>
                        </a:rPr>
                        <a:t>497</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solidFill>
                            <a:schemeClr val="tx1"/>
                          </a:solidFill>
                        </a:rPr>
                        <a:t>497</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solidFill>
                            <a:schemeClr val="tx1"/>
                          </a:solidFill>
                        </a:rPr>
                        <a:t>100.0%</a:t>
                      </a:r>
                    </a:p>
                  </a:txBody>
                  <a:tcPr marL="91446" marR="91446" marT="45708" marB="45708">
                    <a:solidFill>
                      <a:srgbClr val="F6F3E8"/>
                    </a:solidFill>
                  </a:tcPr>
                </a:tc>
                <a:extLst>
                  <a:ext uri="{0D108BD9-81ED-4DB2-BD59-A6C34878D82A}">
                    <a16:rowId xmlns="" xmlns:a16="http://schemas.microsoft.com/office/drawing/2014/main" val="10004"/>
                  </a:ext>
                </a:extLst>
              </a:tr>
              <a:tr h="301375">
                <a:tc>
                  <a:txBody>
                    <a:bodyPr/>
                    <a:lstStyle/>
                    <a:p>
                      <a:pPr>
                        <a:lnSpc>
                          <a:spcPct val="100000"/>
                        </a:lnSpc>
                      </a:pPr>
                      <a:r>
                        <a:rPr lang="en-US" sz="1400" b="0" dirty="0" smtClean="0">
                          <a:solidFill>
                            <a:schemeClr val="tx1"/>
                          </a:solidFill>
                        </a:rPr>
                        <a:t>Gcwala</a:t>
                      </a:r>
                      <a:r>
                        <a:rPr lang="en-US" sz="1400" b="0" baseline="0" dirty="0" smtClean="0">
                          <a:solidFill>
                            <a:schemeClr val="tx1"/>
                          </a:solidFill>
                        </a:rPr>
                        <a:t> Ngamasiko Cultural Festival</a:t>
                      </a:r>
                      <a:endParaRPr lang="en-ZA" sz="1400" b="0" dirty="0">
                        <a:solidFill>
                          <a:schemeClr val="tx1"/>
                        </a:solidFill>
                      </a:endParaRP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solidFill>
                            <a:schemeClr val="tx1"/>
                          </a:solidFill>
                        </a:rPr>
                        <a:t>2 000</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solidFill>
                            <a:schemeClr val="tx1"/>
                          </a:solidFill>
                        </a:rPr>
                        <a:t>2 000</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solidFill>
                            <a:schemeClr val="tx1"/>
                          </a:solidFill>
                        </a:rPr>
                        <a:t>100.0%</a:t>
                      </a:r>
                    </a:p>
                  </a:txBody>
                  <a:tcPr marL="91446" marR="91446" marT="45708" marB="45708">
                    <a:solidFill>
                      <a:srgbClr val="F6F3E8"/>
                    </a:solidFill>
                  </a:tcPr>
                </a:tc>
                <a:extLst>
                  <a:ext uri="{0D108BD9-81ED-4DB2-BD59-A6C34878D82A}">
                    <a16:rowId xmlns="" xmlns:a16="http://schemas.microsoft.com/office/drawing/2014/main" val="10005"/>
                  </a:ext>
                </a:extLst>
              </a:tr>
              <a:tr h="301375">
                <a:tc>
                  <a:txBody>
                    <a:bodyPr/>
                    <a:lstStyle/>
                    <a:p>
                      <a:pPr>
                        <a:lnSpc>
                          <a:spcPct val="100000"/>
                        </a:lnSpc>
                      </a:pPr>
                      <a:r>
                        <a:rPr lang="en-US" sz="1400" b="0" dirty="0" smtClean="0">
                          <a:solidFill>
                            <a:schemeClr val="tx1"/>
                          </a:solidFill>
                        </a:rPr>
                        <a:t>Cultural</a:t>
                      </a:r>
                      <a:r>
                        <a:rPr lang="en-US" sz="1400" b="0" baseline="0" dirty="0" smtClean="0">
                          <a:solidFill>
                            <a:schemeClr val="tx1"/>
                          </a:solidFill>
                        </a:rPr>
                        <a:t> and Creative Industries</a:t>
                      </a:r>
                      <a:endParaRPr lang="en-ZA" sz="1400" b="0" dirty="0">
                        <a:solidFill>
                          <a:schemeClr val="tx1"/>
                        </a:solidFill>
                      </a:endParaRP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solidFill>
                            <a:schemeClr val="tx1"/>
                          </a:solidFill>
                        </a:rPr>
                        <a:t>27 047</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solidFill>
                            <a:schemeClr val="tx1"/>
                          </a:solidFill>
                        </a:rPr>
                        <a:t>26 880</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solidFill>
                            <a:schemeClr val="tx1"/>
                          </a:solidFill>
                        </a:rPr>
                        <a:t>99.0%</a:t>
                      </a:r>
                    </a:p>
                  </a:txBody>
                  <a:tcPr marL="91446" marR="91446" marT="45708" marB="45708">
                    <a:solidFill>
                      <a:srgbClr val="F6F3E8"/>
                    </a:solidFill>
                  </a:tcPr>
                </a:tc>
                <a:extLst>
                  <a:ext uri="{0D108BD9-81ED-4DB2-BD59-A6C34878D82A}">
                    <a16:rowId xmlns="" xmlns:a16="http://schemas.microsoft.com/office/drawing/2014/main" val="10006"/>
                  </a:ext>
                </a:extLst>
              </a:tr>
              <a:tr h="301375">
                <a:tc>
                  <a:txBody>
                    <a:bodyPr/>
                    <a:lstStyle/>
                    <a:p>
                      <a:pPr>
                        <a:lnSpc>
                          <a:spcPct val="100000"/>
                        </a:lnSpc>
                      </a:pPr>
                      <a:r>
                        <a:rPr lang="en-US" sz="1400" b="0" dirty="0" smtClean="0">
                          <a:solidFill>
                            <a:schemeClr val="tx1"/>
                          </a:solidFill>
                        </a:rPr>
                        <a:t>Mzansi</a:t>
                      </a:r>
                      <a:r>
                        <a:rPr lang="en-US" sz="1400" b="0" baseline="0" dirty="0" smtClean="0">
                          <a:solidFill>
                            <a:schemeClr val="tx1"/>
                          </a:solidFill>
                        </a:rPr>
                        <a:t> Golden Economy Projects</a:t>
                      </a:r>
                      <a:endParaRPr lang="en-ZA" sz="1400" b="0" dirty="0">
                        <a:solidFill>
                          <a:schemeClr val="tx1"/>
                        </a:solidFill>
                      </a:endParaRP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solidFill>
                            <a:schemeClr val="tx1"/>
                          </a:solidFill>
                        </a:rPr>
                        <a:t>101</a:t>
                      </a:r>
                      <a:r>
                        <a:rPr lang="en-US" sz="1400" b="0" baseline="0" dirty="0" smtClean="0">
                          <a:solidFill>
                            <a:schemeClr val="tx1"/>
                          </a:solidFill>
                        </a:rPr>
                        <a:t> 952</a:t>
                      </a:r>
                      <a:endParaRPr lang="en-US" sz="1400" b="0" dirty="0" smtClean="0">
                        <a:solidFill>
                          <a:schemeClr val="tx1"/>
                        </a:solidFill>
                      </a:endParaRP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solidFill>
                            <a:schemeClr val="tx1"/>
                          </a:solidFill>
                        </a:rPr>
                        <a:t>101 952</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solidFill>
                            <a:schemeClr val="tx1"/>
                          </a:solidFill>
                        </a:rPr>
                        <a:t>100.0%</a:t>
                      </a:r>
                    </a:p>
                  </a:txBody>
                  <a:tcPr marL="91446" marR="91446" marT="45708" marB="45708">
                    <a:solidFill>
                      <a:srgbClr val="F6F3E8"/>
                    </a:solidFill>
                  </a:tcPr>
                </a:tc>
                <a:extLst>
                  <a:ext uri="{0D108BD9-81ED-4DB2-BD59-A6C34878D82A}">
                    <a16:rowId xmlns="" xmlns:a16="http://schemas.microsoft.com/office/drawing/2014/main" val="10007"/>
                  </a:ext>
                </a:extLst>
              </a:tr>
              <a:tr h="301375">
                <a:tc>
                  <a:txBody>
                    <a:bodyPr/>
                    <a:lstStyle/>
                    <a:p>
                      <a:pPr>
                        <a:lnSpc>
                          <a:spcPct val="100000"/>
                        </a:lnSpc>
                      </a:pPr>
                      <a:r>
                        <a:rPr lang="en-US" sz="1400" b="0" dirty="0" smtClean="0">
                          <a:solidFill>
                            <a:schemeClr val="tx1"/>
                          </a:solidFill>
                        </a:rPr>
                        <a:t>Steve</a:t>
                      </a:r>
                      <a:r>
                        <a:rPr lang="en-US" sz="1400" b="0" baseline="0" dirty="0" smtClean="0">
                          <a:solidFill>
                            <a:schemeClr val="tx1"/>
                          </a:solidFill>
                        </a:rPr>
                        <a:t> Biko Foundation</a:t>
                      </a:r>
                      <a:endParaRPr lang="en-ZA" sz="1400" b="0" dirty="0">
                        <a:solidFill>
                          <a:schemeClr val="tx1"/>
                        </a:solidFill>
                      </a:endParaRP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solidFill>
                            <a:schemeClr val="tx1"/>
                          </a:solidFill>
                        </a:rPr>
                        <a:t>3 410</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solidFill>
                            <a:schemeClr val="tx1"/>
                          </a:solidFill>
                        </a:rPr>
                        <a:t>3 410</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solidFill>
                            <a:schemeClr val="tx1"/>
                          </a:solidFill>
                        </a:rPr>
                        <a:t>100.0%</a:t>
                      </a:r>
                    </a:p>
                  </a:txBody>
                  <a:tcPr marL="91446" marR="91446" marT="45708" marB="45708">
                    <a:solidFill>
                      <a:srgbClr val="F6F3E8"/>
                    </a:solidFill>
                  </a:tcPr>
                </a:tc>
                <a:extLst>
                  <a:ext uri="{0D108BD9-81ED-4DB2-BD59-A6C34878D82A}">
                    <a16:rowId xmlns="" xmlns:a16="http://schemas.microsoft.com/office/drawing/2014/main" val="10008"/>
                  </a:ext>
                </a:extLst>
              </a:tr>
              <a:tr h="301375">
                <a:tc>
                  <a:txBody>
                    <a:bodyPr/>
                    <a:lstStyle/>
                    <a:p>
                      <a:pPr>
                        <a:lnSpc>
                          <a:spcPct val="100000"/>
                        </a:lnSpc>
                      </a:pPr>
                      <a:r>
                        <a:rPr lang="en-US" sz="1400" b="0" dirty="0" smtClean="0">
                          <a:solidFill>
                            <a:schemeClr val="tx1"/>
                          </a:solidFill>
                        </a:rPr>
                        <a:t>Library</a:t>
                      </a:r>
                      <a:r>
                        <a:rPr lang="en-US" sz="1400" b="0" baseline="0" dirty="0" smtClean="0">
                          <a:solidFill>
                            <a:schemeClr val="tx1"/>
                          </a:solidFill>
                        </a:rPr>
                        <a:t> and Information Association of SA</a:t>
                      </a:r>
                      <a:endParaRPr lang="en-ZA" sz="1400" b="0" dirty="0">
                        <a:solidFill>
                          <a:schemeClr val="tx1"/>
                        </a:solidFill>
                      </a:endParaRP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solidFill>
                            <a:schemeClr val="tx1"/>
                          </a:solidFill>
                        </a:rPr>
                        <a:t>2 000</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solidFill>
                            <a:schemeClr val="tx1"/>
                          </a:solidFill>
                        </a:rPr>
                        <a:t>1 800</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solidFill>
                            <a:schemeClr val="tx1"/>
                          </a:solidFill>
                        </a:rPr>
                        <a:t>90.0%</a:t>
                      </a:r>
                    </a:p>
                  </a:txBody>
                  <a:tcPr marL="91446" marR="91446" marT="45708" marB="45708">
                    <a:solidFill>
                      <a:srgbClr val="F6F3E8"/>
                    </a:solidFill>
                  </a:tcPr>
                </a:tc>
                <a:extLst>
                  <a:ext uri="{0D108BD9-81ED-4DB2-BD59-A6C34878D82A}">
                    <a16:rowId xmlns="" xmlns:a16="http://schemas.microsoft.com/office/drawing/2014/main" val="10009"/>
                  </a:ext>
                </a:extLst>
              </a:tr>
              <a:tr h="301375">
                <a:tc>
                  <a:txBody>
                    <a:bodyPr/>
                    <a:lstStyle/>
                    <a:p>
                      <a:pPr>
                        <a:lnSpc>
                          <a:spcPct val="100000"/>
                        </a:lnSpc>
                      </a:pPr>
                      <a:r>
                        <a:rPr lang="en-US" sz="1400" b="0" dirty="0" smtClean="0">
                          <a:solidFill>
                            <a:schemeClr val="tx1"/>
                          </a:solidFill>
                        </a:rPr>
                        <a:t>Caiphus</a:t>
                      </a:r>
                      <a:r>
                        <a:rPr lang="en-US" sz="1400" b="0" baseline="0" dirty="0" smtClean="0">
                          <a:solidFill>
                            <a:schemeClr val="tx1"/>
                          </a:solidFill>
                        </a:rPr>
                        <a:t> Katse Semenya Foundation</a:t>
                      </a:r>
                      <a:endParaRPr lang="en-ZA" sz="1400" b="0" dirty="0">
                        <a:solidFill>
                          <a:schemeClr val="tx1"/>
                        </a:solidFill>
                      </a:endParaRP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solidFill>
                            <a:schemeClr val="tx1"/>
                          </a:solidFill>
                        </a:rPr>
                        <a:t>2 000</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solidFill>
                            <a:schemeClr val="tx1"/>
                          </a:solidFill>
                        </a:rPr>
                        <a:t>2 000</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solidFill>
                            <a:schemeClr val="tx1"/>
                          </a:solidFill>
                        </a:rPr>
                        <a:t>100.0%</a:t>
                      </a:r>
                    </a:p>
                  </a:txBody>
                  <a:tcPr marL="91446" marR="91446" marT="45708" marB="45708">
                    <a:solidFill>
                      <a:srgbClr val="F6F3E8"/>
                    </a:solidFill>
                  </a:tcPr>
                </a:tc>
                <a:extLst>
                  <a:ext uri="{0D108BD9-81ED-4DB2-BD59-A6C34878D82A}">
                    <a16:rowId xmlns="" xmlns:a16="http://schemas.microsoft.com/office/drawing/2014/main" val="10010"/>
                  </a:ext>
                </a:extLst>
              </a:tr>
              <a:tr h="301375">
                <a:tc>
                  <a:txBody>
                    <a:bodyPr/>
                    <a:lstStyle/>
                    <a:p>
                      <a:pPr>
                        <a:lnSpc>
                          <a:spcPct val="100000"/>
                        </a:lnSpc>
                      </a:pPr>
                      <a:r>
                        <a:rPr lang="en-US" sz="1400" b="0" dirty="0" smtClean="0">
                          <a:solidFill>
                            <a:schemeClr val="tx1"/>
                          </a:solidFill>
                        </a:rPr>
                        <a:t>Capital Works of Performing Arts projects</a:t>
                      </a:r>
                      <a:endParaRPr lang="en-ZA" sz="1400" b="0" dirty="0">
                        <a:solidFill>
                          <a:schemeClr val="tx1"/>
                        </a:solidFill>
                      </a:endParaRP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solidFill>
                            <a:schemeClr val="tx1"/>
                          </a:solidFill>
                        </a:rPr>
                        <a:t>12 112</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solidFill>
                            <a:schemeClr val="tx1"/>
                          </a:solidFill>
                        </a:rPr>
                        <a:t>6 914</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solidFill>
                            <a:schemeClr val="tx1"/>
                          </a:solidFill>
                        </a:rPr>
                        <a:t>57.0%</a:t>
                      </a:r>
                    </a:p>
                  </a:txBody>
                  <a:tcPr marL="91446" marR="91446" marT="45708" marB="45708">
                    <a:solidFill>
                      <a:srgbClr val="F6F3E8"/>
                    </a:solidFill>
                  </a:tcPr>
                </a:tc>
                <a:extLst>
                  <a:ext uri="{0D108BD9-81ED-4DB2-BD59-A6C34878D82A}">
                    <a16:rowId xmlns="" xmlns:a16="http://schemas.microsoft.com/office/drawing/2014/main" val="10011"/>
                  </a:ext>
                </a:extLst>
              </a:tr>
              <a:tr h="301375">
                <a:tc>
                  <a:txBody>
                    <a:bodyPr/>
                    <a:lstStyle/>
                    <a:p>
                      <a:pPr>
                        <a:lnSpc>
                          <a:spcPct val="100000"/>
                        </a:lnSpc>
                      </a:pPr>
                      <a:r>
                        <a:rPr lang="en-US" sz="1400" b="0" dirty="0" smtClean="0">
                          <a:solidFill>
                            <a:schemeClr val="tx1"/>
                          </a:solidFill>
                        </a:rPr>
                        <a:t>Moral</a:t>
                      </a:r>
                      <a:r>
                        <a:rPr lang="en-US" sz="1400" b="0" baseline="0" dirty="0" smtClean="0">
                          <a:solidFill>
                            <a:schemeClr val="tx1"/>
                          </a:solidFill>
                        </a:rPr>
                        <a:t> Regeneration Movement</a:t>
                      </a:r>
                      <a:endParaRPr lang="en-ZA" sz="1400" b="0" dirty="0">
                        <a:solidFill>
                          <a:schemeClr val="tx1"/>
                        </a:solidFill>
                      </a:endParaRP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solidFill>
                            <a:schemeClr val="tx1"/>
                          </a:solidFill>
                        </a:rPr>
                        <a:t>4 000</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solidFill>
                            <a:schemeClr val="tx1"/>
                          </a:solidFill>
                        </a:rPr>
                        <a:t>4 000</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solidFill>
                            <a:schemeClr val="tx1"/>
                          </a:solidFill>
                        </a:rPr>
                        <a:t>100.0%</a:t>
                      </a:r>
                    </a:p>
                  </a:txBody>
                  <a:tcPr marL="91446" marR="91446" marT="45708" marB="45708">
                    <a:solidFill>
                      <a:srgbClr val="F6F3E8"/>
                    </a:solidFill>
                  </a:tcPr>
                </a:tc>
                <a:extLst>
                  <a:ext uri="{0D108BD9-81ED-4DB2-BD59-A6C34878D82A}">
                    <a16:rowId xmlns="" xmlns:a16="http://schemas.microsoft.com/office/drawing/2014/main" val="10012"/>
                  </a:ext>
                </a:extLst>
              </a:tr>
              <a:tr h="301375">
                <a:tc>
                  <a:txBody>
                    <a:bodyPr/>
                    <a:lstStyle/>
                    <a:p>
                      <a:pPr>
                        <a:lnSpc>
                          <a:spcPct val="100000"/>
                        </a:lnSpc>
                      </a:pPr>
                      <a:r>
                        <a:rPr lang="en-ZA" sz="1400" b="0" dirty="0" smtClean="0">
                          <a:solidFill>
                            <a:schemeClr val="tx1"/>
                          </a:solidFill>
                        </a:rPr>
                        <a:t>Heritage Projects</a:t>
                      </a:r>
                      <a:r>
                        <a:rPr lang="en-ZA" sz="1400" b="0" baseline="0" dirty="0" smtClean="0">
                          <a:solidFill>
                            <a:schemeClr val="tx1"/>
                          </a:solidFill>
                        </a:rPr>
                        <a:t> Capital</a:t>
                      </a:r>
                      <a:endParaRPr lang="en-ZA" sz="1400" b="0" dirty="0">
                        <a:solidFill>
                          <a:schemeClr val="tx1"/>
                        </a:solidFill>
                      </a:endParaRP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solidFill>
                            <a:schemeClr val="tx1"/>
                          </a:solidFill>
                        </a:rPr>
                        <a:t>3 060</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solidFill>
                            <a:schemeClr val="tx1"/>
                          </a:solidFill>
                        </a:rPr>
                        <a:t>7 069</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solidFill>
                            <a:schemeClr val="tx1"/>
                          </a:solidFill>
                        </a:rPr>
                        <a:t>231.0%</a:t>
                      </a:r>
                    </a:p>
                  </a:txBody>
                  <a:tcPr marL="91446" marR="91446" marT="45708" marB="45708">
                    <a:solidFill>
                      <a:srgbClr val="F6F3E8"/>
                    </a:solidFill>
                  </a:tcPr>
                </a:tc>
                <a:extLst>
                  <a:ext uri="{0D108BD9-81ED-4DB2-BD59-A6C34878D82A}">
                    <a16:rowId xmlns="" xmlns:a16="http://schemas.microsoft.com/office/drawing/2014/main" val="10013"/>
                  </a:ext>
                </a:extLst>
              </a:tr>
              <a:tr h="301375">
                <a:tc>
                  <a:txBody>
                    <a:bodyPr/>
                    <a:lstStyle/>
                    <a:p>
                      <a:pPr>
                        <a:lnSpc>
                          <a:spcPct val="100000"/>
                        </a:lnSpc>
                      </a:pPr>
                      <a:r>
                        <a:rPr lang="en-ZA" sz="1400" b="0" dirty="0" smtClean="0">
                          <a:solidFill>
                            <a:schemeClr val="tx1"/>
                          </a:solidFill>
                        </a:rPr>
                        <a:t>Heritage Projects</a:t>
                      </a:r>
                      <a:endParaRPr lang="en-ZA" sz="1400" b="0" dirty="0">
                        <a:solidFill>
                          <a:schemeClr val="tx1"/>
                        </a:solidFill>
                      </a:endParaRP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solidFill>
                            <a:schemeClr val="tx1"/>
                          </a:solidFill>
                        </a:rPr>
                        <a:t>8 308</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solidFill>
                            <a:schemeClr val="tx1"/>
                          </a:solidFill>
                        </a:rPr>
                        <a:t>1 260</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solidFill>
                            <a:schemeClr val="tx1"/>
                          </a:solidFill>
                        </a:rPr>
                        <a:t>15.0%</a:t>
                      </a:r>
                    </a:p>
                  </a:txBody>
                  <a:tcPr marL="91446" marR="91446" marT="45708" marB="45708">
                    <a:solidFill>
                      <a:srgbClr val="F6F3E8"/>
                    </a:solidFill>
                  </a:tcPr>
                </a:tc>
                <a:extLst>
                  <a:ext uri="{0D108BD9-81ED-4DB2-BD59-A6C34878D82A}">
                    <a16:rowId xmlns="" xmlns:a16="http://schemas.microsoft.com/office/drawing/2014/main" val="10014"/>
                  </a:ext>
                </a:extLst>
              </a:tr>
              <a:tr h="331515">
                <a:tc>
                  <a:txBody>
                    <a:bodyPr/>
                    <a:lstStyle/>
                    <a:p>
                      <a:pPr>
                        <a:lnSpc>
                          <a:spcPct val="100000"/>
                        </a:lnSpc>
                      </a:pPr>
                      <a:r>
                        <a:rPr lang="en-US" sz="1600" b="1" dirty="0" smtClean="0">
                          <a:solidFill>
                            <a:schemeClr val="tx1"/>
                          </a:solidFill>
                        </a:rPr>
                        <a:t>Sub Total</a:t>
                      </a:r>
                      <a:endParaRPr lang="en-ZA" sz="1600" b="1" dirty="0">
                        <a:solidFill>
                          <a:schemeClr val="tx1"/>
                        </a:solidFill>
                      </a:endParaRPr>
                    </a:p>
                  </a:txBody>
                  <a:tcPr marL="91446" marR="91446" marT="45708" marB="45708">
                    <a:solidFill>
                      <a:srgbClr val="B77727"/>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solidFill>
                            <a:schemeClr val="tx1"/>
                          </a:solidFill>
                        </a:rPr>
                        <a:t>180 588</a:t>
                      </a:r>
                    </a:p>
                  </a:txBody>
                  <a:tcPr marL="91446" marR="91446" marT="45708" marB="45708">
                    <a:solidFill>
                      <a:srgbClr val="B77727"/>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solidFill>
                            <a:schemeClr val="tx1"/>
                          </a:solidFill>
                        </a:rPr>
                        <a:t>169 739</a:t>
                      </a:r>
                    </a:p>
                  </a:txBody>
                  <a:tcPr marL="91446" marR="91446" marT="45708" marB="45708">
                    <a:solidFill>
                      <a:srgbClr val="B77727"/>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solidFill>
                            <a:schemeClr val="tx1"/>
                          </a:solidFill>
                        </a:rPr>
                        <a:t>94.0%</a:t>
                      </a:r>
                    </a:p>
                  </a:txBody>
                  <a:tcPr marL="91446" marR="91446" marT="45708" marB="45708">
                    <a:solidFill>
                      <a:srgbClr val="B77727"/>
                    </a:solidFill>
                  </a:tcPr>
                </a:tc>
                <a:extLst>
                  <a:ext uri="{0D108BD9-81ED-4DB2-BD59-A6C34878D82A}">
                    <a16:rowId xmlns="" xmlns:a16="http://schemas.microsoft.com/office/drawing/2014/main" val="10015"/>
                  </a:ext>
                </a:extLst>
              </a:tr>
            </a:tbl>
          </a:graphicData>
        </a:graphic>
      </p:graphicFrame>
      <p:sp>
        <p:nvSpPr>
          <p:cNvPr id="5" name="Title 1"/>
          <p:cNvSpPr txBox="1">
            <a:spLocks/>
          </p:cNvSpPr>
          <p:nvPr/>
        </p:nvSpPr>
        <p:spPr>
          <a:xfrm>
            <a:off x="179512" y="0"/>
            <a:ext cx="8784976" cy="576786"/>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1" kern="1200">
                <a:solidFill>
                  <a:srgbClr val="800000"/>
                </a:solidFill>
                <a:latin typeface="Arial"/>
                <a:ea typeface="+mj-ea"/>
                <a:cs typeface="Arial"/>
              </a:defRPr>
            </a:lvl1pPr>
          </a:lstStyle>
          <a:p>
            <a:pPr algn="ctr"/>
            <a:r>
              <a:rPr lang="en-US" sz="1800" dirty="0" smtClean="0">
                <a:solidFill>
                  <a:srgbClr val="B77727"/>
                </a:solidFill>
                <a:latin typeface="+mj-lt"/>
                <a:cs typeface="Arial" pitchFamily="34" charset="0"/>
              </a:rPr>
              <a:t>Expenditure Variance Per Economic Classification</a:t>
            </a:r>
          </a:p>
          <a:p>
            <a:pPr algn="ctr"/>
            <a:r>
              <a:rPr lang="en-US" sz="1800" dirty="0" smtClean="0">
                <a:solidFill>
                  <a:srgbClr val="B77727"/>
                </a:solidFill>
                <a:latin typeface="+mj-lt"/>
                <a:cs typeface="Arial" pitchFamily="34" charset="0"/>
              </a:rPr>
              <a:t>(Non-Profit Institutions)</a:t>
            </a:r>
            <a:endParaRPr lang="en-ZA" sz="1800" dirty="0" smtClean="0">
              <a:solidFill>
                <a:srgbClr val="B77727"/>
              </a:solidFill>
              <a:latin typeface="+mj-lt"/>
              <a:cs typeface="Arial" pitchFamily="34" charset="0"/>
            </a:endParaRPr>
          </a:p>
        </p:txBody>
      </p:sp>
      <p:sp>
        <p:nvSpPr>
          <p:cNvPr id="6" name="Slide Number Placeholder 3"/>
          <p:cNvSpPr txBox="1">
            <a:spLocks/>
          </p:cNvSpPr>
          <p:nvPr/>
        </p:nvSpPr>
        <p:spPr>
          <a:xfrm>
            <a:off x="8100392" y="6597352"/>
            <a:ext cx="609600" cy="26064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latin typeface="Verdana" panose="020B0604030504040204" pitchFamily="34" charset="0"/>
                <a:ea typeface="Verdana" panose="020B0604030504040204" pitchFamily="34" charset="0"/>
              </a:rPr>
              <a:t>52.</a:t>
            </a:r>
            <a:endParaRPr lang="en-ZA" sz="1200" b="1" dirty="0" smtClean="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xmlns="" val="39892352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xmlns="" val="3563170165"/>
              </p:ext>
            </p:extLst>
          </p:nvPr>
        </p:nvGraphicFramePr>
        <p:xfrm>
          <a:off x="491069" y="1700808"/>
          <a:ext cx="8242449" cy="4277778"/>
        </p:xfrm>
        <a:graphic>
          <a:graphicData uri="http://schemas.openxmlformats.org/drawingml/2006/table">
            <a:tbl>
              <a:tblPr firstRow="1" bandRow="1">
                <a:tableStyleId>{5C22544A-7EE6-4342-B048-85BDC9FD1C3A}</a:tableStyleId>
              </a:tblPr>
              <a:tblGrid>
                <a:gridCol w="3744417">
                  <a:extLst>
                    <a:ext uri="{9D8B030D-6E8A-4147-A177-3AD203B41FA5}">
                      <a16:colId xmlns="" xmlns:a16="http://schemas.microsoft.com/office/drawing/2014/main" val="20000"/>
                    </a:ext>
                  </a:extLst>
                </a:gridCol>
                <a:gridCol w="1440160">
                  <a:extLst>
                    <a:ext uri="{9D8B030D-6E8A-4147-A177-3AD203B41FA5}">
                      <a16:colId xmlns="" xmlns:a16="http://schemas.microsoft.com/office/drawing/2014/main" val="20001"/>
                    </a:ext>
                  </a:extLst>
                </a:gridCol>
                <a:gridCol w="1296144">
                  <a:extLst>
                    <a:ext uri="{9D8B030D-6E8A-4147-A177-3AD203B41FA5}">
                      <a16:colId xmlns="" xmlns:a16="http://schemas.microsoft.com/office/drawing/2014/main" val="20002"/>
                    </a:ext>
                  </a:extLst>
                </a:gridCol>
                <a:gridCol w="1761728">
                  <a:extLst>
                    <a:ext uri="{9D8B030D-6E8A-4147-A177-3AD203B41FA5}">
                      <a16:colId xmlns="" xmlns:a16="http://schemas.microsoft.com/office/drawing/2014/main" val="20003"/>
                    </a:ext>
                  </a:extLst>
                </a:gridCol>
              </a:tblGrid>
              <a:tr h="576064">
                <a:tc>
                  <a:txBody>
                    <a:bodyPr/>
                    <a:lstStyle/>
                    <a:p>
                      <a:endParaRPr lang="en-US" sz="1600" b="1" dirty="0" smtClean="0">
                        <a:solidFill>
                          <a:schemeClr val="tx1"/>
                        </a:solidFill>
                        <a:latin typeface="+mn-lt"/>
                      </a:endParaRPr>
                    </a:p>
                  </a:txBody>
                  <a:tcPr marL="91446" marR="91446" marT="45708" marB="45708">
                    <a:solidFill>
                      <a:srgbClr val="B77727"/>
                    </a:solidFill>
                  </a:tcPr>
                </a:tc>
                <a:tc>
                  <a:txBody>
                    <a:bodyPr/>
                    <a:lstStyle/>
                    <a:p>
                      <a:pPr algn="ctr"/>
                      <a:r>
                        <a:rPr lang="en-US" sz="1600" b="1" dirty="0" smtClean="0">
                          <a:solidFill>
                            <a:schemeClr val="tx1"/>
                          </a:solidFill>
                        </a:rPr>
                        <a:t>Final Appropriation</a:t>
                      </a:r>
                    </a:p>
                  </a:txBody>
                  <a:tcPr marL="91446" marR="91446" marT="45708" marB="45708">
                    <a:solidFill>
                      <a:srgbClr val="B77727"/>
                    </a:solidFill>
                  </a:tcPr>
                </a:tc>
                <a:tc>
                  <a:txBody>
                    <a:bodyPr/>
                    <a:lstStyle/>
                    <a:p>
                      <a:pPr algn="ctr"/>
                      <a:r>
                        <a:rPr lang="en-US" sz="1600" b="1" dirty="0" smtClean="0">
                          <a:solidFill>
                            <a:schemeClr val="tx1"/>
                          </a:solidFill>
                        </a:rPr>
                        <a:t>Actual transfer</a:t>
                      </a:r>
                    </a:p>
                  </a:txBody>
                  <a:tcPr marL="91446" marR="91446" marT="45708" marB="45708">
                    <a:solidFill>
                      <a:srgbClr val="B7772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 of Available funds transferred</a:t>
                      </a:r>
                    </a:p>
                    <a:p>
                      <a:pPr algn="ctr"/>
                      <a:endParaRPr lang="en-US" sz="1600" b="1" dirty="0" smtClean="0">
                        <a:solidFill>
                          <a:schemeClr val="tx1"/>
                        </a:solidFill>
                      </a:endParaRPr>
                    </a:p>
                  </a:txBody>
                  <a:tcPr marL="91446" marR="91446" marT="45708" marB="45708">
                    <a:solidFill>
                      <a:srgbClr val="B77727"/>
                    </a:solidFill>
                  </a:tcPr>
                </a:tc>
                <a:extLst>
                  <a:ext uri="{0D108BD9-81ED-4DB2-BD59-A6C34878D82A}">
                    <a16:rowId xmlns="" xmlns:a16="http://schemas.microsoft.com/office/drawing/2014/main" val="10000"/>
                  </a:ext>
                </a:extLst>
              </a:tr>
              <a:tr h="562918">
                <a:tc>
                  <a:txBody>
                    <a:bodyPr/>
                    <a:lstStyle/>
                    <a:p>
                      <a:pPr>
                        <a:lnSpc>
                          <a:spcPct val="100000"/>
                        </a:lnSpc>
                      </a:pPr>
                      <a:r>
                        <a:rPr lang="en-US" sz="1600" b="1" dirty="0" smtClean="0"/>
                        <a:t>Subsidies</a:t>
                      </a:r>
                      <a:endParaRPr lang="en-ZA" sz="1600" b="1" dirty="0"/>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t>R’000</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solidFill>
                            <a:prstClr val="black"/>
                          </a:solidFill>
                        </a:rPr>
                        <a:t>R’000</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endParaRPr lang="en-US" sz="1600" b="1" dirty="0" smtClean="0">
                        <a:solidFill>
                          <a:prstClr val="black"/>
                        </a:solidFill>
                      </a:endParaRPr>
                    </a:p>
                  </a:txBody>
                  <a:tcPr marL="91446" marR="91446" marT="45708" marB="45708">
                    <a:solidFill>
                      <a:srgbClr val="F6F3E8"/>
                    </a:solidFill>
                  </a:tcPr>
                </a:tc>
                <a:extLst>
                  <a:ext uri="{0D108BD9-81ED-4DB2-BD59-A6C34878D82A}">
                    <a16:rowId xmlns="" xmlns:a16="http://schemas.microsoft.com/office/drawing/2014/main" val="10001"/>
                  </a:ext>
                </a:extLst>
              </a:tr>
              <a:tr h="493374">
                <a:tc>
                  <a:txBody>
                    <a:bodyPr/>
                    <a:lstStyle/>
                    <a:p>
                      <a:pPr>
                        <a:lnSpc>
                          <a:spcPct val="100000"/>
                        </a:lnSpc>
                      </a:pPr>
                      <a:r>
                        <a:rPr lang="en-US" sz="1600" b="0" dirty="0" smtClean="0"/>
                        <a:t>Business Arts South Africa (BASA)</a:t>
                      </a:r>
                      <a:endParaRPr lang="en-ZA" sz="1600" b="0" dirty="0"/>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9 946</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9 946</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100.0%</a:t>
                      </a:r>
                    </a:p>
                  </a:txBody>
                  <a:tcPr marL="91446" marR="91446" marT="45708" marB="45708">
                    <a:solidFill>
                      <a:srgbClr val="F6F3E8"/>
                    </a:solidFill>
                  </a:tcPr>
                </a:tc>
                <a:extLst>
                  <a:ext uri="{0D108BD9-81ED-4DB2-BD59-A6C34878D82A}">
                    <a16:rowId xmlns="" xmlns:a16="http://schemas.microsoft.com/office/drawing/2014/main" val="10002"/>
                  </a:ext>
                </a:extLst>
              </a:tr>
              <a:tr h="493374">
                <a:tc>
                  <a:txBody>
                    <a:bodyPr/>
                    <a:lstStyle/>
                    <a:p>
                      <a:pPr>
                        <a:lnSpc>
                          <a:spcPct val="100000"/>
                        </a:lnSpc>
                      </a:pPr>
                      <a:r>
                        <a:rPr lang="en-US" sz="1600" b="0" dirty="0" smtClean="0"/>
                        <a:t>Engelenburg House Art Collection: Pretoria</a:t>
                      </a:r>
                      <a:endParaRPr lang="en-ZA" sz="1600" b="0" dirty="0"/>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353</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353</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100.0%</a:t>
                      </a:r>
                    </a:p>
                  </a:txBody>
                  <a:tcPr marL="91446" marR="91446" marT="45708" marB="45708">
                    <a:solidFill>
                      <a:srgbClr val="F6F3E8"/>
                    </a:solidFill>
                  </a:tcPr>
                </a:tc>
                <a:extLst>
                  <a:ext uri="{0D108BD9-81ED-4DB2-BD59-A6C34878D82A}">
                    <a16:rowId xmlns="" xmlns:a16="http://schemas.microsoft.com/office/drawing/2014/main" val="10003"/>
                  </a:ext>
                </a:extLst>
              </a:tr>
              <a:tr h="411145">
                <a:tc>
                  <a:txBody>
                    <a:bodyPr/>
                    <a:lstStyle/>
                    <a:p>
                      <a:pPr>
                        <a:lnSpc>
                          <a:spcPct val="100000"/>
                        </a:lnSpc>
                      </a:pPr>
                      <a:r>
                        <a:rPr lang="en-US" sz="1600" b="0" dirty="0" smtClean="0"/>
                        <a:t>Blind SA</a:t>
                      </a:r>
                      <a:endParaRPr lang="en-ZA" sz="1600" b="0" dirty="0"/>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8 315</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8 315</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100.0%</a:t>
                      </a:r>
                    </a:p>
                  </a:txBody>
                  <a:tcPr marL="91446" marR="91446" marT="45708" marB="45708">
                    <a:solidFill>
                      <a:srgbClr val="F6F3E8"/>
                    </a:solidFill>
                  </a:tcPr>
                </a:tc>
                <a:extLst>
                  <a:ext uri="{0D108BD9-81ED-4DB2-BD59-A6C34878D82A}">
                    <a16:rowId xmlns="" xmlns:a16="http://schemas.microsoft.com/office/drawing/2014/main" val="10004"/>
                  </a:ext>
                </a:extLst>
              </a:tr>
              <a:tr h="657832">
                <a:tc>
                  <a:txBody>
                    <a:bodyPr/>
                    <a:lstStyle/>
                    <a:p>
                      <a:pPr>
                        <a:lnSpc>
                          <a:spcPct val="100000"/>
                        </a:lnSpc>
                      </a:pPr>
                      <a:r>
                        <a:rPr lang="en-US" sz="1600" b="1" dirty="0" smtClean="0"/>
                        <a:t>Sub Total</a:t>
                      </a:r>
                      <a:endParaRPr lang="en-ZA" sz="1600" b="1" dirty="0"/>
                    </a:p>
                  </a:txBody>
                  <a:tcPr marL="91446" marR="91446" marT="45708" marB="45708">
                    <a:solidFill>
                      <a:schemeClr val="bg2"/>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t>18 614</a:t>
                      </a:r>
                    </a:p>
                  </a:txBody>
                  <a:tcPr marL="91446" marR="91446" marT="45708" marB="45708">
                    <a:solidFill>
                      <a:schemeClr val="bg2"/>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t>18 614</a:t>
                      </a:r>
                    </a:p>
                  </a:txBody>
                  <a:tcPr marL="91446" marR="91446" marT="45708" marB="45708">
                    <a:solidFill>
                      <a:schemeClr val="bg2"/>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t>100.0%</a:t>
                      </a:r>
                    </a:p>
                  </a:txBody>
                  <a:tcPr marL="91446" marR="91446" marT="45708" marB="45708">
                    <a:solidFill>
                      <a:schemeClr val="bg2"/>
                    </a:solidFill>
                  </a:tcPr>
                </a:tc>
                <a:extLst>
                  <a:ext uri="{0D108BD9-81ED-4DB2-BD59-A6C34878D82A}">
                    <a16:rowId xmlns="" xmlns:a16="http://schemas.microsoft.com/office/drawing/2014/main" val="10005"/>
                  </a:ext>
                </a:extLst>
              </a:tr>
              <a:tr h="836199">
                <a:tc>
                  <a:txBody>
                    <a:bodyPr/>
                    <a:lstStyle/>
                    <a:p>
                      <a:pPr>
                        <a:lnSpc>
                          <a:spcPct val="100000"/>
                        </a:lnSpc>
                      </a:pPr>
                      <a:r>
                        <a:rPr lang="en-ZA" sz="1600" b="1" dirty="0" smtClean="0"/>
                        <a:t>Total</a:t>
                      </a:r>
                      <a:endParaRPr lang="en-ZA" sz="1600" b="1" dirty="0"/>
                    </a:p>
                  </a:txBody>
                  <a:tcPr marL="91446" marR="91446" marT="45708" marB="45708">
                    <a:solidFill>
                      <a:srgbClr val="B77727"/>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t>199 202</a:t>
                      </a:r>
                    </a:p>
                  </a:txBody>
                  <a:tcPr marL="91446" marR="91446" marT="45708" marB="45708">
                    <a:solidFill>
                      <a:srgbClr val="B77727"/>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t>188 353</a:t>
                      </a:r>
                    </a:p>
                  </a:txBody>
                  <a:tcPr marL="91446" marR="91446" marT="45708" marB="45708">
                    <a:solidFill>
                      <a:srgbClr val="B77727"/>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t>94.5%</a:t>
                      </a:r>
                    </a:p>
                  </a:txBody>
                  <a:tcPr marL="91446" marR="91446" marT="45708" marB="45708">
                    <a:solidFill>
                      <a:srgbClr val="B77727"/>
                    </a:solidFill>
                  </a:tcPr>
                </a:tc>
                <a:extLst>
                  <a:ext uri="{0D108BD9-81ED-4DB2-BD59-A6C34878D82A}">
                    <a16:rowId xmlns="" xmlns:a16="http://schemas.microsoft.com/office/drawing/2014/main" val="10006"/>
                  </a:ext>
                </a:extLst>
              </a:tr>
            </a:tbl>
          </a:graphicData>
        </a:graphic>
      </p:graphicFrame>
      <p:sp>
        <p:nvSpPr>
          <p:cNvPr id="5" name="Title 1"/>
          <p:cNvSpPr txBox="1">
            <a:spLocks/>
          </p:cNvSpPr>
          <p:nvPr/>
        </p:nvSpPr>
        <p:spPr>
          <a:xfrm>
            <a:off x="179512" y="116632"/>
            <a:ext cx="8784976" cy="504056"/>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1" kern="1200">
                <a:solidFill>
                  <a:srgbClr val="800000"/>
                </a:solidFill>
                <a:latin typeface="Arial"/>
                <a:ea typeface="+mj-ea"/>
                <a:cs typeface="Arial"/>
              </a:defRPr>
            </a:lvl1pPr>
          </a:lstStyle>
          <a:p>
            <a:pPr algn="ctr"/>
            <a:r>
              <a:rPr lang="en-US" sz="2400" dirty="0" smtClean="0">
                <a:solidFill>
                  <a:schemeClr val="accent6">
                    <a:lumMod val="50000"/>
                  </a:schemeClr>
                </a:solidFill>
                <a:latin typeface="+mj-lt"/>
                <a:cs typeface="Arial" pitchFamily="34" charset="0"/>
              </a:rPr>
              <a:t>Expenditure Variance Per Economic Classification</a:t>
            </a:r>
          </a:p>
          <a:p>
            <a:pPr algn="ctr"/>
            <a:r>
              <a:rPr lang="en-US" sz="2400" dirty="0" smtClean="0">
                <a:solidFill>
                  <a:schemeClr val="accent6">
                    <a:lumMod val="50000"/>
                  </a:schemeClr>
                </a:solidFill>
                <a:latin typeface="+mj-lt"/>
                <a:cs typeface="Arial" pitchFamily="34" charset="0"/>
              </a:rPr>
              <a:t>(Non Profit Institutions)</a:t>
            </a:r>
            <a:endParaRPr lang="en-ZA" sz="2400" dirty="0">
              <a:solidFill>
                <a:schemeClr val="accent6">
                  <a:lumMod val="50000"/>
                </a:schemeClr>
              </a:solidFill>
              <a:latin typeface="+mj-lt"/>
              <a:cs typeface="Arial" pitchFamily="34" charset="0"/>
            </a:endParaRPr>
          </a:p>
        </p:txBody>
      </p:sp>
      <p:sp>
        <p:nvSpPr>
          <p:cNvPr id="6" name="Slide Number Placeholder 3"/>
          <p:cNvSpPr txBox="1">
            <a:spLocks/>
          </p:cNvSpPr>
          <p:nvPr/>
        </p:nvSpPr>
        <p:spPr>
          <a:xfrm>
            <a:off x="8100392" y="6093296"/>
            <a:ext cx="609600" cy="76470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latin typeface="Verdana" panose="020B0604030504040204" pitchFamily="34" charset="0"/>
                <a:ea typeface="Verdana" panose="020B0604030504040204" pitchFamily="34" charset="0"/>
              </a:rPr>
              <a:t>53.</a:t>
            </a:r>
            <a:endParaRPr lang="en-ZA" sz="1200" b="1" dirty="0" smtClean="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xmlns="" val="9561243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xmlns="" val="586377281"/>
              </p:ext>
            </p:extLst>
          </p:nvPr>
        </p:nvGraphicFramePr>
        <p:xfrm>
          <a:off x="611560" y="1628800"/>
          <a:ext cx="8242449" cy="4017808"/>
        </p:xfrm>
        <a:graphic>
          <a:graphicData uri="http://schemas.openxmlformats.org/drawingml/2006/table">
            <a:tbl>
              <a:tblPr firstRow="1" bandRow="1">
                <a:tableStyleId>{5C22544A-7EE6-4342-B048-85BDC9FD1C3A}</a:tableStyleId>
              </a:tblPr>
              <a:tblGrid>
                <a:gridCol w="3744417">
                  <a:extLst>
                    <a:ext uri="{9D8B030D-6E8A-4147-A177-3AD203B41FA5}">
                      <a16:colId xmlns="" xmlns:a16="http://schemas.microsoft.com/office/drawing/2014/main" val="20000"/>
                    </a:ext>
                  </a:extLst>
                </a:gridCol>
                <a:gridCol w="1440160">
                  <a:extLst>
                    <a:ext uri="{9D8B030D-6E8A-4147-A177-3AD203B41FA5}">
                      <a16:colId xmlns="" xmlns:a16="http://schemas.microsoft.com/office/drawing/2014/main" val="20001"/>
                    </a:ext>
                  </a:extLst>
                </a:gridCol>
                <a:gridCol w="1296144">
                  <a:extLst>
                    <a:ext uri="{9D8B030D-6E8A-4147-A177-3AD203B41FA5}">
                      <a16:colId xmlns="" xmlns:a16="http://schemas.microsoft.com/office/drawing/2014/main" val="20002"/>
                    </a:ext>
                  </a:extLst>
                </a:gridCol>
                <a:gridCol w="1761728">
                  <a:extLst>
                    <a:ext uri="{9D8B030D-6E8A-4147-A177-3AD203B41FA5}">
                      <a16:colId xmlns="" xmlns:a16="http://schemas.microsoft.com/office/drawing/2014/main" val="20003"/>
                    </a:ext>
                  </a:extLst>
                </a:gridCol>
              </a:tblGrid>
              <a:tr h="868368">
                <a:tc gridSpan="4">
                  <a:txBody>
                    <a:bodyPr/>
                    <a:lstStyle/>
                    <a:p>
                      <a:pPr marL="285750" indent="-285750">
                        <a:buFont typeface="Arial" panose="020B0604020202020204" pitchFamily="34" charset="0"/>
                        <a:buChar char="•"/>
                      </a:pPr>
                      <a:r>
                        <a:rPr lang="en-US" sz="1600" b="0" dirty="0" smtClean="0">
                          <a:solidFill>
                            <a:schemeClr val="tx1"/>
                          </a:solidFill>
                          <a:latin typeface="+mn-lt"/>
                        </a:rPr>
                        <a:t>The</a:t>
                      </a:r>
                      <a:r>
                        <a:rPr lang="en-US" sz="1600" b="0" baseline="0" dirty="0" smtClean="0">
                          <a:solidFill>
                            <a:schemeClr val="tx1"/>
                          </a:solidFill>
                          <a:latin typeface="+mn-lt"/>
                        </a:rPr>
                        <a:t> variance of R20.7 million is due to approval granted by National Treasury to re-classify funds from non-profit institutions to buildings and other fixed structures, necessitating that DAC make payments to DBSA on recoverable basis.</a:t>
                      </a:r>
                    </a:p>
                    <a:p>
                      <a:pPr marL="0" indent="0">
                        <a:buFont typeface="Arial" panose="020B0604020202020204" pitchFamily="34" charset="0"/>
                        <a:buNone/>
                      </a:pPr>
                      <a:endParaRPr lang="en-US" sz="1600" b="0" dirty="0" smtClean="0">
                        <a:solidFill>
                          <a:schemeClr val="tx1"/>
                        </a:solidFill>
                        <a:latin typeface="+mn-lt"/>
                      </a:endParaRPr>
                    </a:p>
                  </a:txBody>
                  <a:tcPr marL="91446" marR="91446" marT="45708" marB="45708">
                    <a:solidFill>
                      <a:srgbClr val="F8F6EE"/>
                    </a:solidFill>
                  </a:tcPr>
                </a:tc>
                <a:tc hMerge="1">
                  <a:txBody>
                    <a:bodyPr/>
                    <a:lstStyle/>
                    <a:p>
                      <a:pPr algn="ctr"/>
                      <a:endParaRPr lang="en-US" sz="1600" b="1" dirty="0" smtClean="0">
                        <a:solidFill>
                          <a:schemeClr val="tx1"/>
                        </a:solidFill>
                      </a:endParaRPr>
                    </a:p>
                  </a:txBody>
                  <a:tcPr marL="91446" marR="91446" marT="45708" marB="45708">
                    <a:solidFill>
                      <a:srgbClr val="F8F6EE"/>
                    </a:solidFill>
                  </a:tcPr>
                </a:tc>
                <a:tc hMerge="1">
                  <a:txBody>
                    <a:bodyPr/>
                    <a:lstStyle/>
                    <a:p>
                      <a:pPr algn="ctr"/>
                      <a:endParaRPr lang="en-US" sz="1600" b="1" dirty="0" smtClean="0">
                        <a:solidFill>
                          <a:schemeClr val="tx1"/>
                        </a:solidFill>
                      </a:endParaRPr>
                    </a:p>
                  </a:txBody>
                  <a:tcPr marL="91446" marR="91446" marT="45708" marB="45708">
                    <a:solidFill>
                      <a:srgbClr val="F8F6EE"/>
                    </a:solidFill>
                  </a:tcPr>
                </a:tc>
                <a:tc hMerge="1">
                  <a:txBody>
                    <a:bodyPr/>
                    <a:lstStyle/>
                    <a:p>
                      <a:pPr algn="ctr"/>
                      <a:endParaRPr lang="en-US" sz="1600" b="1" dirty="0" smtClean="0">
                        <a:solidFill>
                          <a:schemeClr val="tx1"/>
                        </a:solidFill>
                      </a:endParaRPr>
                    </a:p>
                  </a:txBody>
                  <a:tcPr marL="91446" marR="91446" marT="45708" marB="45708">
                    <a:solidFill>
                      <a:srgbClr val="F8F6EE"/>
                    </a:solidFill>
                  </a:tcPr>
                </a:tc>
                <a:extLst>
                  <a:ext uri="{0D108BD9-81ED-4DB2-BD59-A6C34878D82A}">
                    <a16:rowId xmlns="" xmlns:a16="http://schemas.microsoft.com/office/drawing/2014/main" val="10000"/>
                  </a:ext>
                </a:extLst>
              </a:tr>
              <a:tr h="868368">
                <a:tc>
                  <a:txBody>
                    <a:bodyPr/>
                    <a:lstStyle/>
                    <a:p>
                      <a:endParaRPr lang="en-US" sz="1600" b="1" dirty="0" smtClean="0">
                        <a:solidFill>
                          <a:schemeClr val="tx1"/>
                        </a:solidFill>
                        <a:latin typeface="+mn-lt"/>
                      </a:endParaRPr>
                    </a:p>
                  </a:txBody>
                  <a:tcPr marL="91446" marR="91446" marT="45708" marB="45708">
                    <a:solidFill>
                      <a:srgbClr val="B77727"/>
                    </a:solidFill>
                  </a:tcPr>
                </a:tc>
                <a:tc>
                  <a:txBody>
                    <a:bodyPr/>
                    <a:lstStyle/>
                    <a:p>
                      <a:pPr algn="ctr"/>
                      <a:r>
                        <a:rPr lang="en-US" sz="1600" b="1" dirty="0" smtClean="0">
                          <a:solidFill>
                            <a:schemeClr val="tx1"/>
                          </a:solidFill>
                        </a:rPr>
                        <a:t>Final Appropriation</a:t>
                      </a:r>
                    </a:p>
                  </a:txBody>
                  <a:tcPr marL="91446" marR="91446" marT="45708" marB="45708">
                    <a:solidFill>
                      <a:srgbClr val="B77727"/>
                    </a:solidFill>
                  </a:tcPr>
                </a:tc>
                <a:tc>
                  <a:txBody>
                    <a:bodyPr/>
                    <a:lstStyle/>
                    <a:p>
                      <a:pPr algn="ctr"/>
                      <a:r>
                        <a:rPr lang="en-US" sz="1600" b="1" dirty="0" smtClean="0">
                          <a:solidFill>
                            <a:schemeClr val="tx1"/>
                          </a:solidFill>
                        </a:rPr>
                        <a:t>Actual transfer</a:t>
                      </a:r>
                    </a:p>
                  </a:txBody>
                  <a:tcPr marL="91446" marR="91446" marT="45708" marB="45708">
                    <a:solidFill>
                      <a:srgbClr val="B7772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 of Available funds transferred</a:t>
                      </a:r>
                    </a:p>
                    <a:p>
                      <a:pPr algn="ctr"/>
                      <a:endParaRPr lang="en-US" sz="1600" b="1" dirty="0" smtClean="0">
                        <a:solidFill>
                          <a:schemeClr val="tx1"/>
                        </a:solidFill>
                      </a:endParaRPr>
                    </a:p>
                  </a:txBody>
                  <a:tcPr marL="91446" marR="91446" marT="45708" marB="45708">
                    <a:solidFill>
                      <a:srgbClr val="B77727"/>
                    </a:solidFill>
                  </a:tcPr>
                </a:tc>
                <a:extLst>
                  <a:ext uri="{0D108BD9-81ED-4DB2-BD59-A6C34878D82A}">
                    <a16:rowId xmlns="" xmlns:a16="http://schemas.microsoft.com/office/drawing/2014/main" val="10001"/>
                  </a:ext>
                </a:extLst>
              </a:tr>
              <a:tr h="491381">
                <a:tc>
                  <a:txBody>
                    <a:bodyPr/>
                    <a:lstStyle/>
                    <a:p>
                      <a:pPr>
                        <a:lnSpc>
                          <a:spcPct val="100000"/>
                        </a:lnSpc>
                      </a:pPr>
                      <a:endParaRPr lang="en-ZA" sz="1600" b="1" dirty="0"/>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t>R’000</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solidFill>
                            <a:prstClr val="black"/>
                          </a:solidFill>
                        </a:rPr>
                        <a:t>R’000</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endParaRPr lang="en-US" sz="1600" b="1" dirty="0" smtClean="0">
                        <a:solidFill>
                          <a:prstClr val="black"/>
                        </a:solidFill>
                      </a:endParaRPr>
                    </a:p>
                  </a:txBody>
                  <a:tcPr marL="91446" marR="91446" marT="45708" marB="45708">
                    <a:solidFill>
                      <a:srgbClr val="F6F3E8"/>
                    </a:solidFill>
                  </a:tcPr>
                </a:tc>
                <a:extLst>
                  <a:ext uri="{0D108BD9-81ED-4DB2-BD59-A6C34878D82A}">
                    <a16:rowId xmlns="" xmlns:a16="http://schemas.microsoft.com/office/drawing/2014/main" val="10002"/>
                  </a:ext>
                </a:extLst>
              </a:tr>
              <a:tr h="430675">
                <a:tc>
                  <a:txBody>
                    <a:bodyPr/>
                    <a:lstStyle/>
                    <a:p>
                      <a:pPr>
                        <a:lnSpc>
                          <a:spcPct val="100000"/>
                        </a:lnSpc>
                      </a:pPr>
                      <a:r>
                        <a:rPr lang="en-ZA" sz="1600" b="0" dirty="0" smtClean="0">
                          <a:solidFill>
                            <a:schemeClr val="tx1"/>
                          </a:solidFill>
                        </a:rPr>
                        <a:t>National</a:t>
                      </a:r>
                      <a:r>
                        <a:rPr lang="en-ZA" sz="1600" b="0" baseline="0" dirty="0" smtClean="0">
                          <a:solidFill>
                            <a:schemeClr val="tx1"/>
                          </a:solidFill>
                        </a:rPr>
                        <a:t> Archives (HVAC)</a:t>
                      </a:r>
                      <a:endParaRPr lang="en-ZA" sz="1600" b="0" dirty="0">
                        <a:solidFill>
                          <a:schemeClr val="tx1"/>
                        </a:solidFill>
                      </a:endParaRP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35 800</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35 800</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100.0%</a:t>
                      </a:r>
                    </a:p>
                  </a:txBody>
                  <a:tcPr marL="91446" marR="91446" marT="45708" marB="45708">
                    <a:solidFill>
                      <a:srgbClr val="F6F3E8"/>
                    </a:solidFill>
                  </a:tcPr>
                </a:tc>
                <a:extLst>
                  <a:ext uri="{0D108BD9-81ED-4DB2-BD59-A6C34878D82A}">
                    <a16:rowId xmlns="" xmlns:a16="http://schemas.microsoft.com/office/drawing/2014/main" val="10003"/>
                  </a:ext>
                </a:extLst>
              </a:tr>
              <a:tr h="430675">
                <a:tc>
                  <a:txBody>
                    <a:bodyPr/>
                    <a:lstStyle/>
                    <a:p>
                      <a:pPr>
                        <a:lnSpc>
                          <a:spcPct val="100000"/>
                        </a:lnSpc>
                      </a:pPr>
                      <a:r>
                        <a:rPr lang="en-ZA" sz="1600" b="0" dirty="0" smtClean="0"/>
                        <a:t>SARA House</a:t>
                      </a:r>
                      <a:endParaRPr lang="en-ZA" sz="1600" b="0" dirty="0"/>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20 700</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0%</a:t>
                      </a:r>
                    </a:p>
                  </a:txBody>
                  <a:tcPr marL="91446" marR="91446" marT="45708" marB="45708">
                    <a:solidFill>
                      <a:srgbClr val="F6F3E8"/>
                    </a:solidFill>
                  </a:tcPr>
                </a:tc>
                <a:extLst>
                  <a:ext uri="{0D108BD9-81ED-4DB2-BD59-A6C34878D82A}">
                    <a16:rowId xmlns="" xmlns:a16="http://schemas.microsoft.com/office/drawing/2014/main" val="10004"/>
                  </a:ext>
                </a:extLst>
              </a:tr>
              <a:tr h="729933">
                <a:tc>
                  <a:txBody>
                    <a:bodyPr/>
                    <a:lstStyle/>
                    <a:p>
                      <a:pPr>
                        <a:lnSpc>
                          <a:spcPct val="100000"/>
                        </a:lnSpc>
                      </a:pPr>
                      <a:r>
                        <a:rPr lang="en-ZA" sz="1600" b="1" dirty="0" smtClean="0"/>
                        <a:t>Total</a:t>
                      </a:r>
                      <a:endParaRPr lang="en-ZA" sz="1600" b="1" dirty="0"/>
                    </a:p>
                  </a:txBody>
                  <a:tcPr marL="91446" marR="91446" marT="45708" marB="45708">
                    <a:solidFill>
                      <a:srgbClr val="B77727"/>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t>56 500</a:t>
                      </a:r>
                    </a:p>
                  </a:txBody>
                  <a:tcPr marL="91446" marR="91446" marT="45708" marB="45708">
                    <a:solidFill>
                      <a:srgbClr val="B77727"/>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t>35 800</a:t>
                      </a:r>
                    </a:p>
                  </a:txBody>
                  <a:tcPr marL="91446" marR="91446" marT="45708" marB="45708">
                    <a:solidFill>
                      <a:srgbClr val="B77727"/>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t>63.4%</a:t>
                      </a:r>
                    </a:p>
                  </a:txBody>
                  <a:tcPr marL="91446" marR="91446" marT="45708" marB="45708">
                    <a:solidFill>
                      <a:srgbClr val="B77727"/>
                    </a:solidFill>
                  </a:tcPr>
                </a:tc>
                <a:extLst>
                  <a:ext uri="{0D108BD9-81ED-4DB2-BD59-A6C34878D82A}">
                    <a16:rowId xmlns="" xmlns:a16="http://schemas.microsoft.com/office/drawing/2014/main" val="10007"/>
                  </a:ext>
                </a:extLst>
              </a:tr>
            </a:tbl>
          </a:graphicData>
        </a:graphic>
      </p:graphicFrame>
      <p:sp>
        <p:nvSpPr>
          <p:cNvPr id="5" name="Title 1"/>
          <p:cNvSpPr txBox="1">
            <a:spLocks/>
          </p:cNvSpPr>
          <p:nvPr/>
        </p:nvSpPr>
        <p:spPr>
          <a:xfrm>
            <a:off x="179512" y="116632"/>
            <a:ext cx="8784976" cy="792088"/>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1" kern="1200">
                <a:solidFill>
                  <a:srgbClr val="800000"/>
                </a:solidFill>
                <a:latin typeface="Arial"/>
                <a:ea typeface="+mj-ea"/>
                <a:cs typeface="Arial"/>
              </a:defRPr>
            </a:lvl1pPr>
          </a:lstStyle>
          <a:p>
            <a:pPr algn="ctr"/>
            <a:r>
              <a:rPr lang="en-US" sz="2400" dirty="0" smtClean="0">
                <a:solidFill>
                  <a:srgbClr val="B77727"/>
                </a:solidFill>
                <a:latin typeface="+mj-lt"/>
                <a:cs typeface="Arial" pitchFamily="34" charset="0"/>
              </a:rPr>
              <a:t>Expenditure Variance Per Economic Classification</a:t>
            </a:r>
          </a:p>
          <a:p>
            <a:pPr algn="ctr"/>
            <a:r>
              <a:rPr lang="en-US" sz="2400" dirty="0" smtClean="0">
                <a:solidFill>
                  <a:srgbClr val="B77727"/>
                </a:solidFill>
                <a:latin typeface="+mj-lt"/>
                <a:cs typeface="Arial" pitchFamily="34" charset="0"/>
              </a:rPr>
              <a:t>(Buildings and other fixed structures)</a:t>
            </a:r>
            <a:endParaRPr lang="en-ZA" sz="2400" dirty="0">
              <a:solidFill>
                <a:srgbClr val="B77727"/>
              </a:solidFill>
              <a:latin typeface="+mj-lt"/>
              <a:cs typeface="Arial" pitchFamily="34" charset="0"/>
            </a:endParaRPr>
          </a:p>
        </p:txBody>
      </p:sp>
      <p:sp>
        <p:nvSpPr>
          <p:cNvPr id="6" name="Slide Number Placeholder 3"/>
          <p:cNvSpPr txBox="1">
            <a:spLocks/>
          </p:cNvSpPr>
          <p:nvPr/>
        </p:nvSpPr>
        <p:spPr>
          <a:xfrm>
            <a:off x="8100392" y="6093296"/>
            <a:ext cx="609600" cy="76470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t>54</a:t>
            </a:r>
            <a:endParaRPr lang="en-ZA" sz="1400" b="1" dirty="0" smtClean="0"/>
          </a:p>
        </p:txBody>
      </p:sp>
    </p:spTree>
    <p:extLst>
      <p:ext uri="{BB962C8B-B14F-4D97-AF65-F5344CB8AC3E}">
        <p14:creationId xmlns:p14="http://schemas.microsoft.com/office/powerpoint/2010/main" xmlns="" val="18308344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xmlns="" val="3298428846"/>
              </p:ext>
            </p:extLst>
          </p:nvPr>
        </p:nvGraphicFramePr>
        <p:xfrm>
          <a:off x="378768" y="1556792"/>
          <a:ext cx="8386464" cy="4320481"/>
        </p:xfrm>
        <a:graphic>
          <a:graphicData uri="http://schemas.openxmlformats.org/drawingml/2006/table">
            <a:tbl>
              <a:tblPr firstRow="1" bandRow="1">
                <a:tableStyleId>{5C22544A-7EE6-4342-B048-85BDC9FD1C3A}</a:tableStyleId>
              </a:tblPr>
              <a:tblGrid>
                <a:gridCol w="3423047">
                  <a:extLst>
                    <a:ext uri="{9D8B030D-6E8A-4147-A177-3AD203B41FA5}">
                      <a16:colId xmlns="" xmlns:a16="http://schemas.microsoft.com/office/drawing/2014/main" val="20000"/>
                    </a:ext>
                  </a:extLst>
                </a:gridCol>
                <a:gridCol w="1711523">
                  <a:extLst>
                    <a:ext uri="{9D8B030D-6E8A-4147-A177-3AD203B41FA5}">
                      <a16:colId xmlns="" xmlns:a16="http://schemas.microsoft.com/office/drawing/2014/main" val="20001"/>
                    </a:ext>
                  </a:extLst>
                </a:gridCol>
                <a:gridCol w="1625947">
                  <a:extLst>
                    <a:ext uri="{9D8B030D-6E8A-4147-A177-3AD203B41FA5}">
                      <a16:colId xmlns="" xmlns:a16="http://schemas.microsoft.com/office/drawing/2014/main" val="20002"/>
                    </a:ext>
                  </a:extLst>
                </a:gridCol>
                <a:gridCol w="1625947">
                  <a:extLst>
                    <a:ext uri="{9D8B030D-6E8A-4147-A177-3AD203B41FA5}">
                      <a16:colId xmlns="" xmlns:a16="http://schemas.microsoft.com/office/drawing/2014/main" val="20003"/>
                    </a:ext>
                  </a:extLst>
                </a:gridCol>
              </a:tblGrid>
              <a:tr h="1227296">
                <a:tc gridSpan="4">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0" baseline="0" dirty="0" smtClean="0">
                          <a:solidFill>
                            <a:schemeClr val="tx1"/>
                          </a:solidFill>
                        </a:rPr>
                        <a:t>The variance of R1.5 million is due to funds for the implementation of the Chief Tyali project at the University of Fort Hare and the family not having finalized the concept document before the end of 2018/19 financial year.</a:t>
                      </a:r>
                    </a:p>
                  </a:txBody>
                  <a:tcPr marL="91446" marR="91446" marT="45708" marB="45708">
                    <a:solidFill>
                      <a:srgbClr val="F6F3E8"/>
                    </a:solidFill>
                  </a:tcPr>
                </a:tc>
                <a:tc hMerge="1">
                  <a:txBody>
                    <a:bodyPr/>
                    <a:lstStyle/>
                    <a:p>
                      <a:pPr marL="0" marR="0" indent="0" algn="just" defTabSz="457200" rtl="0" eaLnBrk="1" fontAlgn="auto" latinLnBrk="0" hangingPunct="1">
                        <a:lnSpc>
                          <a:spcPct val="100000"/>
                        </a:lnSpc>
                        <a:spcBef>
                          <a:spcPts val="0"/>
                        </a:spcBef>
                        <a:spcAft>
                          <a:spcPts val="0"/>
                        </a:spcAft>
                        <a:buClrTx/>
                        <a:buSzTx/>
                        <a:buFont typeface="Arial" pitchFamily="34" charset="0"/>
                        <a:buNone/>
                        <a:tabLst/>
                        <a:defRPr/>
                      </a:pPr>
                      <a:endParaRPr lang="en-US" sz="1800" dirty="0" smtClean="0"/>
                    </a:p>
                  </a:txBody>
                  <a:tcPr marL="91446" marR="91446" marT="45708" marB="45708">
                    <a:solidFill>
                      <a:srgbClr val="F6F3E8"/>
                    </a:solidFill>
                  </a:tcPr>
                </a:tc>
                <a:tc hMerge="1">
                  <a:txBody>
                    <a:bodyPr/>
                    <a:lstStyle/>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en-US" sz="1800" dirty="0" smtClean="0">
                        <a:solidFill>
                          <a:prstClr val="black"/>
                        </a:solidFill>
                      </a:endParaRPr>
                    </a:p>
                  </a:txBody>
                  <a:tcPr marL="91446" marR="91446" marT="45708" marB="45708">
                    <a:solidFill>
                      <a:srgbClr val="F6F3E8"/>
                    </a:solidFill>
                  </a:tcPr>
                </a:tc>
                <a:tc hMerge="1">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600" b="0" dirty="0" smtClean="0">
                        <a:solidFill>
                          <a:srgbClr val="FF0000"/>
                        </a:solidFill>
                      </a:endParaRPr>
                    </a:p>
                  </a:txBody>
                  <a:tcPr marL="91446" marR="91446" marT="45708" marB="45708">
                    <a:solidFill>
                      <a:srgbClr val="F6F3E8"/>
                    </a:solidFill>
                  </a:tcPr>
                </a:tc>
                <a:extLst>
                  <a:ext uri="{0D108BD9-81ED-4DB2-BD59-A6C34878D82A}">
                    <a16:rowId xmlns="" xmlns:a16="http://schemas.microsoft.com/office/drawing/2014/main" val="10000"/>
                  </a:ext>
                </a:extLst>
              </a:tr>
              <a:tr h="1149538">
                <a:tc>
                  <a:txBody>
                    <a:bodyPr/>
                    <a:lstStyle/>
                    <a:p>
                      <a:endParaRPr lang="en-US" sz="1600" b="1" dirty="0" smtClean="0">
                        <a:solidFill>
                          <a:schemeClr val="tx1"/>
                        </a:solidFill>
                        <a:latin typeface="+mn-lt"/>
                      </a:endParaRPr>
                    </a:p>
                  </a:txBody>
                  <a:tcPr marL="91446" marR="91446" marT="45708" marB="45708">
                    <a:solidFill>
                      <a:srgbClr val="B77727"/>
                    </a:solidFill>
                  </a:tcPr>
                </a:tc>
                <a:tc>
                  <a:txBody>
                    <a:bodyPr/>
                    <a:lstStyle/>
                    <a:p>
                      <a:pPr algn="ctr"/>
                      <a:r>
                        <a:rPr lang="en-US" sz="1600" b="1" dirty="0" smtClean="0">
                          <a:solidFill>
                            <a:schemeClr val="tx1"/>
                          </a:solidFill>
                        </a:rPr>
                        <a:t>Final Appropriation</a:t>
                      </a:r>
                    </a:p>
                  </a:txBody>
                  <a:tcPr marL="91446" marR="91446" marT="45708" marB="45708">
                    <a:solidFill>
                      <a:srgbClr val="B77727"/>
                    </a:solidFill>
                  </a:tcPr>
                </a:tc>
                <a:tc>
                  <a:txBody>
                    <a:bodyPr/>
                    <a:lstStyle/>
                    <a:p>
                      <a:pPr algn="ctr"/>
                      <a:r>
                        <a:rPr lang="en-US" sz="1600" b="1" dirty="0" smtClean="0">
                          <a:solidFill>
                            <a:schemeClr val="tx1"/>
                          </a:solidFill>
                        </a:rPr>
                        <a:t>Actual transfer</a:t>
                      </a:r>
                    </a:p>
                  </a:txBody>
                  <a:tcPr marL="91446" marR="91446" marT="45708" marB="45708">
                    <a:solidFill>
                      <a:srgbClr val="B7772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 of Available funds transferred</a:t>
                      </a:r>
                    </a:p>
                  </a:txBody>
                  <a:tcPr marL="91446" marR="91446" marT="45708" marB="45708">
                    <a:solidFill>
                      <a:srgbClr val="B77727"/>
                    </a:solidFill>
                  </a:tcPr>
                </a:tc>
                <a:extLst>
                  <a:ext uri="{0D108BD9-81ED-4DB2-BD59-A6C34878D82A}">
                    <a16:rowId xmlns="" xmlns:a16="http://schemas.microsoft.com/office/drawing/2014/main" val="10001"/>
                  </a:ext>
                </a:extLst>
              </a:tr>
              <a:tr h="3926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smtClean="0">
                        <a:ln>
                          <a:noFill/>
                        </a:ln>
                        <a:solidFill>
                          <a:prstClr val="black"/>
                        </a:solidFill>
                        <a:effectLst/>
                        <a:uLnTx/>
                        <a:uFillTx/>
                        <a:latin typeface="+mn-lt"/>
                        <a:ea typeface="+mn-ea"/>
                        <a:cs typeface="+mn-cs"/>
                      </a:endParaRP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t>R’000</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solidFill>
                            <a:prstClr val="black"/>
                          </a:solidFill>
                        </a:rPr>
                        <a:t>R’000</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endParaRPr lang="en-US" sz="1600" b="1" dirty="0" smtClean="0">
                        <a:solidFill>
                          <a:prstClr val="black"/>
                        </a:solidFill>
                      </a:endParaRPr>
                    </a:p>
                  </a:txBody>
                  <a:tcPr marL="91446" marR="91446" marT="45708" marB="45708">
                    <a:solidFill>
                      <a:srgbClr val="F6F3E8"/>
                    </a:solidFill>
                  </a:tcPr>
                </a:tc>
                <a:extLst>
                  <a:ext uri="{0D108BD9-81ED-4DB2-BD59-A6C34878D82A}">
                    <a16:rowId xmlns="" xmlns:a16="http://schemas.microsoft.com/office/drawing/2014/main" val="10002"/>
                  </a:ext>
                </a:extLst>
              </a:tr>
              <a:tr h="3569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Human Language Technologies</a:t>
                      </a:r>
                      <a:endParaRPr kumimoji="0" lang="en-ZA" sz="1600" b="0" i="0" u="none" strike="noStrike" kern="1200" cap="none" spc="0" normalizeH="0" baseline="0" noProof="0" dirty="0" smtClean="0">
                        <a:ln>
                          <a:noFill/>
                        </a:ln>
                        <a:solidFill>
                          <a:prstClr val="black"/>
                        </a:solidFill>
                        <a:effectLst/>
                        <a:uLnTx/>
                        <a:uFillTx/>
                        <a:latin typeface="+mn-lt"/>
                        <a:ea typeface="+mn-ea"/>
                        <a:cs typeface="+mn-cs"/>
                      </a:endParaRP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5 441</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5 440</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100.0%</a:t>
                      </a:r>
                    </a:p>
                  </a:txBody>
                  <a:tcPr marL="91446" marR="91446" marT="45708" marB="45708">
                    <a:solidFill>
                      <a:srgbClr val="F6F3E8"/>
                    </a:solidFill>
                  </a:tcPr>
                </a:tc>
                <a:extLst>
                  <a:ext uri="{0D108BD9-81ED-4DB2-BD59-A6C34878D82A}">
                    <a16:rowId xmlns="" xmlns:a16="http://schemas.microsoft.com/office/drawing/2014/main" val="10003"/>
                  </a:ext>
                </a:extLst>
              </a:tr>
              <a:tr h="616605">
                <a:tc>
                  <a:txBody>
                    <a:bodyPr/>
                    <a:lstStyle/>
                    <a:p>
                      <a:pPr>
                        <a:lnSpc>
                          <a:spcPct val="100000"/>
                        </a:lnSpc>
                      </a:pPr>
                      <a:r>
                        <a:rPr lang="en-ZA" sz="1600" b="0" dirty="0" smtClean="0"/>
                        <a:t>Capital Works of Heritage Legacy Projects</a:t>
                      </a:r>
                      <a:endParaRPr lang="en-ZA" sz="1600" b="0" dirty="0"/>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1 500</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0%</a:t>
                      </a:r>
                    </a:p>
                  </a:txBody>
                  <a:tcPr marL="91446" marR="91446" marT="45708" marB="45708">
                    <a:solidFill>
                      <a:srgbClr val="F6F3E8"/>
                    </a:solidFill>
                  </a:tcPr>
                </a:tc>
                <a:extLst>
                  <a:ext uri="{0D108BD9-81ED-4DB2-BD59-A6C34878D82A}">
                    <a16:rowId xmlns="" xmlns:a16="http://schemas.microsoft.com/office/drawing/2014/main" val="10004"/>
                  </a:ext>
                </a:extLst>
              </a:tr>
              <a:tr h="577416">
                <a:tc>
                  <a:txBody>
                    <a:bodyPr/>
                    <a:lstStyle/>
                    <a:p>
                      <a:pPr>
                        <a:lnSpc>
                          <a:spcPct val="100000"/>
                        </a:lnSpc>
                      </a:pPr>
                      <a:r>
                        <a:rPr lang="en-US" sz="1600" b="1" dirty="0" smtClean="0"/>
                        <a:t>Total</a:t>
                      </a:r>
                      <a:endParaRPr lang="en-ZA" sz="1600" b="1" dirty="0"/>
                    </a:p>
                  </a:txBody>
                  <a:tcPr marL="91446" marR="91446" marT="45708" marB="45708">
                    <a:solidFill>
                      <a:srgbClr val="B77727"/>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t>6 941</a:t>
                      </a:r>
                    </a:p>
                  </a:txBody>
                  <a:tcPr marL="91446" marR="91446" marT="45708" marB="45708">
                    <a:solidFill>
                      <a:srgbClr val="B77727"/>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t>5 440</a:t>
                      </a:r>
                    </a:p>
                  </a:txBody>
                  <a:tcPr marL="91446" marR="91446" marT="45708" marB="45708">
                    <a:solidFill>
                      <a:srgbClr val="B77727"/>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t>78.4%</a:t>
                      </a:r>
                    </a:p>
                  </a:txBody>
                  <a:tcPr marL="91446" marR="91446" marT="45708" marB="45708">
                    <a:solidFill>
                      <a:srgbClr val="B77727"/>
                    </a:solidFill>
                  </a:tcPr>
                </a:tc>
                <a:extLst>
                  <a:ext uri="{0D108BD9-81ED-4DB2-BD59-A6C34878D82A}">
                    <a16:rowId xmlns="" xmlns:a16="http://schemas.microsoft.com/office/drawing/2014/main" val="10005"/>
                  </a:ext>
                </a:extLst>
              </a:tr>
            </a:tbl>
          </a:graphicData>
        </a:graphic>
      </p:graphicFrame>
      <p:sp>
        <p:nvSpPr>
          <p:cNvPr id="5" name="Title 1"/>
          <p:cNvSpPr txBox="1">
            <a:spLocks/>
          </p:cNvSpPr>
          <p:nvPr/>
        </p:nvSpPr>
        <p:spPr>
          <a:xfrm>
            <a:off x="179512" y="260648"/>
            <a:ext cx="8784976" cy="864096"/>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1" kern="1200">
                <a:solidFill>
                  <a:srgbClr val="800000"/>
                </a:solidFill>
                <a:latin typeface="Arial"/>
                <a:ea typeface="+mj-ea"/>
                <a:cs typeface="Arial"/>
              </a:defRPr>
            </a:lvl1pPr>
          </a:lstStyle>
          <a:p>
            <a:pPr algn="ctr"/>
            <a:r>
              <a:rPr lang="en-US" sz="2400" dirty="0" smtClean="0">
                <a:solidFill>
                  <a:srgbClr val="B77727"/>
                </a:solidFill>
                <a:latin typeface="+mj-lt"/>
                <a:cs typeface="Arial" pitchFamily="34" charset="0"/>
              </a:rPr>
              <a:t>Expenditure Variance Per Economic Classification</a:t>
            </a:r>
          </a:p>
          <a:p>
            <a:pPr algn="ctr"/>
            <a:r>
              <a:rPr lang="en-US" sz="2400" dirty="0" smtClean="0">
                <a:solidFill>
                  <a:srgbClr val="B77727"/>
                </a:solidFill>
                <a:latin typeface="+mj-lt"/>
                <a:cs typeface="Arial" pitchFamily="34" charset="0"/>
              </a:rPr>
              <a:t>(Higher Education Institutions)</a:t>
            </a:r>
          </a:p>
          <a:p>
            <a:pPr algn="ctr"/>
            <a:endParaRPr lang="en-ZA" sz="2400" dirty="0" smtClean="0">
              <a:solidFill>
                <a:schemeClr val="accent6">
                  <a:lumMod val="50000"/>
                </a:schemeClr>
              </a:solidFill>
              <a:latin typeface="+mj-lt"/>
              <a:cs typeface="Arial" pitchFamily="34" charset="0"/>
            </a:endParaRPr>
          </a:p>
        </p:txBody>
      </p:sp>
      <p:sp>
        <p:nvSpPr>
          <p:cNvPr id="6" name="Slide Number Placeholder 3"/>
          <p:cNvSpPr txBox="1">
            <a:spLocks/>
          </p:cNvSpPr>
          <p:nvPr/>
        </p:nvSpPr>
        <p:spPr>
          <a:xfrm>
            <a:off x="8134046" y="6309320"/>
            <a:ext cx="609600" cy="31656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t>55</a:t>
            </a:r>
            <a:endParaRPr lang="en-ZA" sz="1200" b="1" dirty="0" smtClean="0"/>
          </a:p>
        </p:txBody>
      </p:sp>
    </p:spTree>
    <p:extLst>
      <p:ext uri="{BB962C8B-B14F-4D97-AF65-F5344CB8AC3E}">
        <p14:creationId xmlns:p14="http://schemas.microsoft.com/office/powerpoint/2010/main" xmlns="" val="13848767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xmlns="" val="1527679867"/>
              </p:ext>
            </p:extLst>
          </p:nvPr>
        </p:nvGraphicFramePr>
        <p:xfrm>
          <a:off x="179512" y="1772816"/>
          <a:ext cx="8640960" cy="4243095"/>
        </p:xfrm>
        <a:graphic>
          <a:graphicData uri="http://schemas.openxmlformats.org/drawingml/2006/table">
            <a:tbl>
              <a:tblPr firstRow="1" bandRow="1">
                <a:tableStyleId>{5C22544A-7EE6-4342-B048-85BDC9FD1C3A}</a:tableStyleId>
              </a:tblPr>
              <a:tblGrid>
                <a:gridCol w="3295282">
                  <a:extLst>
                    <a:ext uri="{9D8B030D-6E8A-4147-A177-3AD203B41FA5}">
                      <a16:colId xmlns="" xmlns:a16="http://schemas.microsoft.com/office/drawing/2014/main" val="20000"/>
                    </a:ext>
                  </a:extLst>
                </a:gridCol>
                <a:gridCol w="1611027">
                  <a:extLst>
                    <a:ext uri="{9D8B030D-6E8A-4147-A177-3AD203B41FA5}">
                      <a16:colId xmlns="" xmlns:a16="http://schemas.microsoft.com/office/drawing/2014/main" val="20001"/>
                    </a:ext>
                  </a:extLst>
                </a:gridCol>
                <a:gridCol w="1537798">
                  <a:extLst>
                    <a:ext uri="{9D8B030D-6E8A-4147-A177-3AD203B41FA5}">
                      <a16:colId xmlns="" xmlns:a16="http://schemas.microsoft.com/office/drawing/2014/main" val="20002"/>
                    </a:ext>
                  </a:extLst>
                </a:gridCol>
                <a:gridCol w="2196853">
                  <a:extLst>
                    <a:ext uri="{9D8B030D-6E8A-4147-A177-3AD203B41FA5}">
                      <a16:colId xmlns="" xmlns:a16="http://schemas.microsoft.com/office/drawing/2014/main" val="20003"/>
                    </a:ext>
                  </a:extLst>
                </a:gridCol>
              </a:tblGrid>
              <a:tr h="792087">
                <a:tc gridSpan="4">
                  <a:txBody>
                    <a:bodyPr/>
                    <a:lstStyle/>
                    <a:p>
                      <a:pPr marL="285750" marR="0" indent="-285750"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0" baseline="0" dirty="0" smtClean="0">
                          <a:solidFill>
                            <a:schemeClr val="tx1"/>
                          </a:solidFill>
                        </a:rPr>
                        <a:t>The variance of R25.4 million is attributed to late submission of claims from the Department of Public Works for the construction of Sarah Baartman Centre of Remembrance.</a:t>
                      </a:r>
                    </a:p>
                  </a:txBody>
                  <a:tcPr marL="91446" marR="91446" marT="45708" marB="45708">
                    <a:solidFill>
                      <a:srgbClr val="F6F3E8"/>
                    </a:solidFill>
                  </a:tcPr>
                </a:tc>
                <a:tc hMerge="1">
                  <a:txBody>
                    <a:bodyPr/>
                    <a:lstStyle/>
                    <a:p>
                      <a:pPr marL="0" marR="0" indent="0" algn="just" defTabSz="457200" rtl="0" eaLnBrk="1" fontAlgn="auto" latinLnBrk="0" hangingPunct="1">
                        <a:lnSpc>
                          <a:spcPct val="100000"/>
                        </a:lnSpc>
                        <a:spcBef>
                          <a:spcPts val="0"/>
                        </a:spcBef>
                        <a:spcAft>
                          <a:spcPts val="0"/>
                        </a:spcAft>
                        <a:buClrTx/>
                        <a:buSzTx/>
                        <a:buFont typeface="Arial" pitchFamily="34" charset="0"/>
                        <a:buNone/>
                        <a:tabLst/>
                        <a:defRPr/>
                      </a:pPr>
                      <a:endParaRPr lang="en-US" sz="1800" dirty="0" smtClean="0"/>
                    </a:p>
                  </a:txBody>
                  <a:tcPr marL="91446" marR="91446" marT="45708" marB="45708">
                    <a:solidFill>
                      <a:srgbClr val="F6F3E8"/>
                    </a:solidFill>
                  </a:tcPr>
                </a:tc>
                <a:tc hMerge="1">
                  <a:txBody>
                    <a:bodyPr/>
                    <a:lstStyle/>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en-US" sz="1800" dirty="0" smtClean="0">
                        <a:solidFill>
                          <a:prstClr val="black"/>
                        </a:solidFill>
                      </a:endParaRPr>
                    </a:p>
                  </a:txBody>
                  <a:tcPr marL="91446" marR="91446" marT="45708" marB="45708">
                    <a:solidFill>
                      <a:srgbClr val="F6F3E8"/>
                    </a:solidFill>
                  </a:tcPr>
                </a:tc>
                <a:tc hMerge="1">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600" b="0" baseline="0" dirty="0" smtClean="0">
                        <a:solidFill>
                          <a:schemeClr val="tx1"/>
                        </a:solidFill>
                      </a:endParaRPr>
                    </a:p>
                  </a:txBody>
                  <a:tcPr marL="91446" marR="91446" marT="45708" marB="45708">
                    <a:solidFill>
                      <a:srgbClr val="F6F3E8"/>
                    </a:solidFill>
                  </a:tcPr>
                </a:tc>
                <a:extLst>
                  <a:ext uri="{0D108BD9-81ED-4DB2-BD59-A6C34878D82A}">
                    <a16:rowId xmlns="" xmlns:a16="http://schemas.microsoft.com/office/drawing/2014/main" val="10000"/>
                  </a:ext>
                </a:extLst>
              </a:tr>
              <a:tr h="864096">
                <a:tc>
                  <a:txBody>
                    <a:bodyPr/>
                    <a:lstStyle/>
                    <a:p>
                      <a:endParaRPr lang="en-US" sz="1600" b="1" dirty="0" smtClean="0">
                        <a:solidFill>
                          <a:schemeClr val="tx1"/>
                        </a:solidFill>
                        <a:latin typeface="+mn-lt"/>
                      </a:endParaRPr>
                    </a:p>
                  </a:txBody>
                  <a:tcPr marL="91446" marR="91446" marT="45708" marB="45708">
                    <a:solidFill>
                      <a:srgbClr val="B77727"/>
                    </a:solidFill>
                  </a:tcPr>
                </a:tc>
                <a:tc>
                  <a:txBody>
                    <a:bodyPr/>
                    <a:lstStyle/>
                    <a:p>
                      <a:pPr algn="ctr"/>
                      <a:r>
                        <a:rPr lang="en-US" sz="1600" b="1" dirty="0" smtClean="0">
                          <a:solidFill>
                            <a:schemeClr val="tx1"/>
                          </a:solidFill>
                        </a:rPr>
                        <a:t>Final Appropriation</a:t>
                      </a:r>
                    </a:p>
                  </a:txBody>
                  <a:tcPr marL="91446" marR="91446" marT="45708" marB="45708">
                    <a:solidFill>
                      <a:srgbClr val="B77727"/>
                    </a:solidFill>
                  </a:tcPr>
                </a:tc>
                <a:tc>
                  <a:txBody>
                    <a:bodyPr/>
                    <a:lstStyle/>
                    <a:p>
                      <a:pPr algn="ctr"/>
                      <a:r>
                        <a:rPr lang="en-US" sz="1600" b="1" dirty="0" smtClean="0">
                          <a:solidFill>
                            <a:schemeClr val="tx1"/>
                          </a:solidFill>
                        </a:rPr>
                        <a:t>Actual expenditure</a:t>
                      </a:r>
                    </a:p>
                  </a:txBody>
                  <a:tcPr marL="91446" marR="91446" marT="45708" marB="45708">
                    <a:solidFill>
                      <a:srgbClr val="B7772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Expenditure</a:t>
                      </a:r>
                      <a:r>
                        <a:rPr lang="en-US" sz="1600" b="1" baseline="0" dirty="0" smtClean="0">
                          <a:solidFill>
                            <a:schemeClr val="tx1"/>
                          </a:solidFill>
                        </a:rPr>
                        <a:t> as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 of final appropriation</a:t>
                      </a:r>
                    </a:p>
                    <a:p>
                      <a:pPr algn="ctr"/>
                      <a:endParaRPr lang="en-US" sz="1600" b="1" dirty="0" smtClean="0">
                        <a:solidFill>
                          <a:schemeClr val="tx1"/>
                        </a:solidFill>
                      </a:endParaRPr>
                    </a:p>
                    <a:p>
                      <a:pPr algn="ctr"/>
                      <a:endParaRPr lang="en-US" sz="1600" b="1" dirty="0" smtClean="0">
                        <a:solidFill>
                          <a:schemeClr val="tx1"/>
                        </a:solidFill>
                      </a:endParaRPr>
                    </a:p>
                  </a:txBody>
                  <a:tcPr marL="91446" marR="91446" marT="45708" marB="45708">
                    <a:solidFill>
                      <a:srgbClr val="B77727"/>
                    </a:solidFill>
                  </a:tcPr>
                </a:tc>
                <a:extLst>
                  <a:ext uri="{0D108BD9-81ED-4DB2-BD59-A6C34878D82A}">
                    <a16:rowId xmlns="" xmlns:a16="http://schemas.microsoft.com/office/drawing/2014/main" val="10001"/>
                  </a:ext>
                </a:extLst>
              </a:tr>
              <a:tr h="3853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smtClean="0">
                        <a:ln>
                          <a:noFill/>
                        </a:ln>
                        <a:solidFill>
                          <a:prstClr val="black"/>
                        </a:solidFill>
                        <a:effectLst/>
                        <a:uLnTx/>
                        <a:uFillTx/>
                        <a:latin typeface="+mn-lt"/>
                        <a:ea typeface="+mn-ea"/>
                        <a:cs typeface="+mn-cs"/>
                      </a:endParaRP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t>R’000</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solidFill>
                            <a:prstClr val="black"/>
                          </a:solidFill>
                        </a:rPr>
                        <a:t>R’000</a:t>
                      </a:r>
                    </a:p>
                  </a:txBody>
                  <a:tcPr marL="91446" marR="91446" marT="45708" marB="45708">
                    <a:solidFill>
                      <a:srgbClr val="F6F3E8"/>
                    </a:solidFill>
                  </a:tcPr>
                </a:tc>
                <a:tc>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en-US" sz="1600" b="1" dirty="0" smtClean="0">
                        <a:solidFill>
                          <a:prstClr val="black"/>
                        </a:solidFill>
                      </a:endParaRPr>
                    </a:p>
                  </a:txBody>
                  <a:tcPr marL="91446" marR="91446" marT="45708" marB="45708">
                    <a:solidFill>
                      <a:srgbClr val="F6F3E8"/>
                    </a:solidFill>
                  </a:tcPr>
                </a:tc>
                <a:extLst>
                  <a:ext uri="{0D108BD9-81ED-4DB2-BD59-A6C34878D82A}">
                    <a16:rowId xmlns="" xmlns:a16="http://schemas.microsoft.com/office/drawing/2014/main" val="10002"/>
                  </a:ext>
                </a:extLst>
              </a:tr>
              <a:tr h="309410">
                <a:tc>
                  <a:txBody>
                    <a:bodyPr/>
                    <a:lstStyle/>
                    <a:p>
                      <a:pPr>
                        <a:lnSpc>
                          <a:spcPct val="100000"/>
                        </a:lnSpc>
                      </a:pPr>
                      <a:r>
                        <a:rPr lang="en-ZA" sz="1600" b="0" dirty="0" smtClean="0"/>
                        <a:t>National Archives (Old Library)</a:t>
                      </a:r>
                      <a:endParaRPr lang="en-ZA" sz="1600" b="0" dirty="0"/>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13 546</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11 986</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88.5%</a:t>
                      </a:r>
                    </a:p>
                  </a:txBody>
                  <a:tcPr marL="91446" marR="91446" marT="45708" marB="45708">
                    <a:solidFill>
                      <a:srgbClr val="F6F3E8"/>
                    </a:solidFill>
                  </a:tcPr>
                </a:tc>
                <a:extLst>
                  <a:ext uri="{0D108BD9-81ED-4DB2-BD59-A6C34878D82A}">
                    <a16:rowId xmlns="" xmlns:a16="http://schemas.microsoft.com/office/drawing/2014/main" val="10003"/>
                  </a:ext>
                </a:extLst>
              </a:tr>
              <a:tr h="309410">
                <a:tc>
                  <a:txBody>
                    <a:bodyPr/>
                    <a:lstStyle/>
                    <a:p>
                      <a:pPr>
                        <a:lnSpc>
                          <a:spcPct val="100000"/>
                        </a:lnSpc>
                      </a:pPr>
                      <a:r>
                        <a:rPr lang="en-ZA" sz="1600" b="0" dirty="0" smtClean="0"/>
                        <a:t>OR Tambo/Khananda</a:t>
                      </a:r>
                      <a:r>
                        <a:rPr lang="en-ZA" sz="1600" b="0" baseline="0" dirty="0" smtClean="0"/>
                        <a:t> </a:t>
                      </a:r>
                      <a:r>
                        <a:rPr lang="en-ZA" sz="1600" b="0" dirty="0" smtClean="0"/>
                        <a:t>Memorial </a:t>
                      </a:r>
                      <a:endParaRPr lang="en-ZA" sz="1600" b="0" dirty="0"/>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5 798</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4 198</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72.4%</a:t>
                      </a:r>
                    </a:p>
                  </a:txBody>
                  <a:tcPr marL="91446" marR="91446" marT="45708" marB="45708">
                    <a:solidFill>
                      <a:srgbClr val="F6F3E8"/>
                    </a:solidFill>
                  </a:tcPr>
                </a:tc>
                <a:extLst>
                  <a:ext uri="{0D108BD9-81ED-4DB2-BD59-A6C34878D82A}">
                    <a16:rowId xmlns="" xmlns:a16="http://schemas.microsoft.com/office/drawing/2014/main" val="10004"/>
                  </a:ext>
                </a:extLst>
              </a:tr>
              <a:tr h="309410">
                <a:tc>
                  <a:txBody>
                    <a:bodyPr/>
                    <a:lstStyle/>
                    <a:p>
                      <a:pPr>
                        <a:lnSpc>
                          <a:spcPct val="100000"/>
                        </a:lnSpc>
                      </a:pPr>
                      <a:r>
                        <a:rPr lang="en-ZA" sz="1600" b="0" dirty="0" smtClean="0"/>
                        <a:t>Sarah Baartman Centre</a:t>
                      </a:r>
                      <a:endParaRPr lang="en-ZA" sz="1600" b="0" dirty="0"/>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37 739</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15 470</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41.0%</a:t>
                      </a:r>
                    </a:p>
                  </a:txBody>
                  <a:tcPr marL="91446" marR="91446" marT="45708" marB="45708">
                    <a:solidFill>
                      <a:srgbClr val="F6F3E8"/>
                    </a:solidFill>
                  </a:tcPr>
                </a:tc>
                <a:extLst>
                  <a:ext uri="{0D108BD9-81ED-4DB2-BD59-A6C34878D82A}">
                    <a16:rowId xmlns="" xmlns:a16="http://schemas.microsoft.com/office/drawing/2014/main" val="10005"/>
                  </a:ext>
                </a:extLst>
              </a:tr>
              <a:tr h="345056">
                <a:tc>
                  <a:txBody>
                    <a:bodyPr/>
                    <a:lstStyle/>
                    <a:p>
                      <a:pPr>
                        <a:lnSpc>
                          <a:spcPct val="100000"/>
                        </a:lnSpc>
                      </a:pPr>
                      <a:r>
                        <a:rPr lang="en-ZA" sz="1600" b="0" dirty="0" smtClean="0"/>
                        <a:t>Nelson Mandela Statue</a:t>
                      </a:r>
                      <a:endParaRPr lang="en-ZA" sz="1600" b="0" dirty="0"/>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1 173</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1 173</a:t>
                      </a:r>
                    </a:p>
                  </a:txBody>
                  <a:tcPr marL="91446" marR="91446" marT="45708" marB="45708">
                    <a:solidFill>
                      <a:srgbClr val="F6F3E8"/>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t>100.0%</a:t>
                      </a:r>
                    </a:p>
                  </a:txBody>
                  <a:tcPr marL="91446" marR="91446" marT="45708" marB="45708">
                    <a:solidFill>
                      <a:srgbClr val="F6F3E8"/>
                    </a:solidFill>
                  </a:tcPr>
                </a:tc>
                <a:extLst>
                  <a:ext uri="{0D108BD9-81ED-4DB2-BD59-A6C34878D82A}">
                    <a16:rowId xmlns="" xmlns:a16="http://schemas.microsoft.com/office/drawing/2014/main" val="10006"/>
                  </a:ext>
                </a:extLst>
              </a:tr>
              <a:tr h="648072">
                <a:tc>
                  <a:txBody>
                    <a:bodyPr/>
                    <a:lstStyle/>
                    <a:p>
                      <a:pPr>
                        <a:lnSpc>
                          <a:spcPct val="100000"/>
                        </a:lnSpc>
                      </a:pPr>
                      <a:r>
                        <a:rPr lang="en-US" sz="1600" b="1" dirty="0" smtClean="0"/>
                        <a:t>Total</a:t>
                      </a:r>
                      <a:endParaRPr lang="en-ZA" sz="1600" b="1" dirty="0"/>
                    </a:p>
                  </a:txBody>
                  <a:tcPr marL="91446" marR="91446" marT="45708" marB="45708">
                    <a:solidFill>
                      <a:srgbClr val="B77727"/>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t>58 256</a:t>
                      </a:r>
                    </a:p>
                  </a:txBody>
                  <a:tcPr marL="91446" marR="91446" marT="45708" marB="45708">
                    <a:solidFill>
                      <a:srgbClr val="B77727"/>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t>32 827</a:t>
                      </a:r>
                    </a:p>
                  </a:txBody>
                  <a:tcPr marL="91446" marR="91446" marT="45708" marB="45708">
                    <a:solidFill>
                      <a:srgbClr val="B77727"/>
                    </a:solidFill>
                  </a:tcPr>
                </a:tc>
                <a:tc>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t>56.3%</a:t>
                      </a:r>
                    </a:p>
                  </a:txBody>
                  <a:tcPr marL="91446" marR="91446" marT="45708" marB="45708">
                    <a:solidFill>
                      <a:srgbClr val="B77727"/>
                    </a:solidFill>
                  </a:tcPr>
                </a:tc>
                <a:extLst>
                  <a:ext uri="{0D108BD9-81ED-4DB2-BD59-A6C34878D82A}">
                    <a16:rowId xmlns="" xmlns:a16="http://schemas.microsoft.com/office/drawing/2014/main" val="10007"/>
                  </a:ext>
                </a:extLst>
              </a:tr>
            </a:tbl>
          </a:graphicData>
        </a:graphic>
      </p:graphicFrame>
      <p:sp>
        <p:nvSpPr>
          <p:cNvPr id="5" name="Title 1"/>
          <p:cNvSpPr txBox="1">
            <a:spLocks/>
          </p:cNvSpPr>
          <p:nvPr/>
        </p:nvSpPr>
        <p:spPr>
          <a:xfrm>
            <a:off x="179512" y="116632"/>
            <a:ext cx="8784976" cy="72008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1" kern="1200">
                <a:solidFill>
                  <a:srgbClr val="800000"/>
                </a:solidFill>
                <a:latin typeface="Arial"/>
                <a:ea typeface="+mj-ea"/>
                <a:cs typeface="Arial"/>
              </a:defRPr>
            </a:lvl1pPr>
          </a:lstStyle>
          <a:p>
            <a:pPr algn="ctr"/>
            <a:r>
              <a:rPr lang="en-US" sz="2000" dirty="0" smtClean="0">
                <a:solidFill>
                  <a:srgbClr val="B77727"/>
                </a:solidFill>
                <a:latin typeface="+mj-lt"/>
                <a:cs typeface="Arial" pitchFamily="34" charset="0"/>
              </a:rPr>
              <a:t>Expenditure Variance Per Economic Classification</a:t>
            </a:r>
          </a:p>
          <a:p>
            <a:pPr algn="ctr"/>
            <a:r>
              <a:rPr lang="en-US" sz="2000" dirty="0" smtClean="0">
                <a:solidFill>
                  <a:srgbClr val="B77727"/>
                </a:solidFill>
                <a:latin typeface="+mj-lt"/>
                <a:cs typeface="Arial" pitchFamily="34" charset="0"/>
              </a:rPr>
              <a:t>(Heritage Assets) </a:t>
            </a:r>
          </a:p>
          <a:p>
            <a:pPr algn="ctr"/>
            <a:endParaRPr lang="en-ZA" sz="2400" dirty="0" smtClean="0">
              <a:solidFill>
                <a:schemeClr val="accent6">
                  <a:lumMod val="50000"/>
                </a:schemeClr>
              </a:solidFill>
              <a:latin typeface="+mj-lt"/>
              <a:cs typeface="Arial" pitchFamily="34" charset="0"/>
            </a:endParaRPr>
          </a:p>
        </p:txBody>
      </p:sp>
      <p:sp>
        <p:nvSpPr>
          <p:cNvPr id="6" name="Slide Number Placeholder 3"/>
          <p:cNvSpPr txBox="1">
            <a:spLocks/>
          </p:cNvSpPr>
          <p:nvPr/>
        </p:nvSpPr>
        <p:spPr>
          <a:xfrm>
            <a:off x="8100392" y="6237312"/>
            <a:ext cx="609600" cy="6206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t>56</a:t>
            </a:r>
            <a:endParaRPr lang="en-ZA" sz="1200" b="1" dirty="0" smtClean="0"/>
          </a:p>
        </p:txBody>
      </p:sp>
    </p:spTree>
    <p:extLst>
      <p:ext uri="{BB962C8B-B14F-4D97-AF65-F5344CB8AC3E}">
        <p14:creationId xmlns:p14="http://schemas.microsoft.com/office/powerpoint/2010/main" xmlns="" val="331079098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08920"/>
            <a:ext cx="8640960" cy="710952"/>
          </a:xfrm>
        </p:spPr>
        <p:txBody>
          <a:bodyPr>
            <a:noAutofit/>
          </a:bodyPr>
          <a:lstStyle/>
          <a:p>
            <a:pPr algn="ctr"/>
            <a:r>
              <a:rPr lang="en-US" sz="4800" dirty="0" smtClean="0">
                <a:solidFill>
                  <a:srgbClr val="B77727"/>
                </a:solidFill>
                <a:latin typeface="+mj-lt"/>
              </a:rPr>
              <a:t>EXPLANATION OF THE </a:t>
            </a:r>
            <a:br>
              <a:rPr lang="en-US" sz="4800" dirty="0" smtClean="0">
                <a:solidFill>
                  <a:srgbClr val="B77727"/>
                </a:solidFill>
                <a:latin typeface="+mj-lt"/>
              </a:rPr>
            </a:br>
            <a:r>
              <a:rPr lang="en-US" sz="4800" dirty="0" smtClean="0">
                <a:solidFill>
                  <a:srgbClr val="B77727"/>
                </a:solidFill>
                <a:latin typeface="+mj-lt"/>
              </a:rPr>
              <a:t>AUDIT OUTCOMES</a:t>
            </a:r>
            <a:endParaRPr lang="en-US" sz="4800" dirty="0">
              <a:solidFill>
                <a:srgbClr val="B77727"/>
              </a:solidFill>
              <a:latin typeface="+mj-lt"/>
            </a:endParaRPr>
          </a:p>
        </p:txBody>
      </p:sp>
    </p:spTree>
    <p:extLst>
      <p:ext uri="{BB962C8B-B14F-4D97-AF65-F5344CB8AC3E}">
        <p14:creationId xmlns:p14="http://schemas.microsoft.com/office/powerpoint/2010/main" xmlns="" val="301135824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710952"/>
          </a:xfrm>
        </p:spPr>
        <p:txBody>
          <a:bodyPr>
            <a:normAutofit/>
          </a:bodyPr>
          <a:lstStyle/>
          <a:p>
            <a:pPr algn="ctr"/>
            <a:r>
              <a:rPr lang="en-US" dirty="0">
                <a:latin typeface="+mj-lt"/>
              </a:rPr>
              <a:t>INSTITUTIONAL GOVERNANCE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59062576"/>
              </p:ext>
            </p:extLst>
          </p:nvPr>
        </p:nvGraphicFramePr>
        <p:xfrm>
          <a:off x="179512" y="1760374"/>
          <a:ext cx="8812791" cy="4186634"/>
        </p:xfrm>
        <a:graphic>
          <a:graphicData uri="http://schemas.openxmlformats.org/drawingml/2006/table">
            <a:tbl>
              <a:tblPr firstRow="1" bandRow="1">
                <a:tableStyleId>{5C22544A-7EE6-4342-B048-85BDC9FD1C3A}</a:tableStyleId>
              </a:tblPr>
              <a:tblGrid>
                <a:gridCol w="1309400">
                  <a:extLst>
                    <a:ext uri="{9D8B030D-6E8A-4147-A177-3AD203B41FA5}">
                      <a16:colId xmlns="" xmlns:a16="http://schemas.microsoft.com/office/drawing/2014/main" val="344467896"/>
                    </a:ext>
                  </a:extLst>
                </a:gridCol>
                <a:gridCol w="1426904">
                  <a:extLst>
                    <a:ext uri="{9D8B030D-6E8A-4147-A177-3AD203B41FA5}">
                      <a16:colId xmlns="" xmlns:a16="http://schemas.microsoft.com/office/drawing/2014/main" val="944876030"/>
                    </a:ext>
                  </a:extLst>
                </a:gridCol>
                <a:gridCol w="2106067">
                  <a:extLst>
                    <a:ext uri="{9D8B030D-6E8A-4147-A177-3AD203B41FA5}">
                      <a16:colId xmlns="" xmlns:a16="http://schemas.microsoft.com/office/drawing/2014/main" val="1190141900"/>
                    </a:ext>
                  </a:extLst>
                </a:gridCol>
                <a:gridCol w="2264982">
                  <a:extLst>
                    <a:ext uri="{9D8B030D-6E8A-4147-A177-3AD203B41FA5}">
                      <a16:colId xmlns="" xmlns:a16="http://schemas.microsoft.com/office/drawing/2014/main" val="1622162953"/>
                    </a:ext>
                  </a:extLst>
                </a:gridCol>
                <a:gridCol w="1705438">
                  <a:extLst>
                    <a:ext uri="{9D8B030D-6E8A-4147-A177-3AD203B41FA5}">
                      <a16:colId xmlns="" xmlns:a16="http://schemas.microsoft.com/office/drawing/2014/main" val="2520100925"/>
                    </a:ext>
                  </a:extLst>
                </a:gridCol>
              </a:tblGrid>
              <a:tr h="576064">
                <a:tc>
                  <a:txBody>
                    <a:bodyPr/>
                    <a:lstStyle/>
                    <a:p>
                      <a:pPr algn="ctr"/>
                      <a:r>
                        <a:rPr lang="en-US" sz="1600" dirty="0" smtClean="0">
                          <a:latin typeface="+mn-lt"/>
                        </a:rPr>
                        <a:t>INDICATOR</a:t>
                      </a:r>
                      <a:r>
                        <a:rPr lang="en-US" sz="1600" baseline="0" dirty="0" smtClean="0">
                          <a:latin typeface="+mn-lt"/>
                        </a:rPr>
                        <a:t> </a:t>
                      </a:r>
                      <a:endParaRPr lang="en-US" sz="1600" dirty="0">
                        <a:latin typeface="+mn-lt"/>
                      </a:endParaRPr>
                    </a:p>
                  </a:txBody>
                  <a:tcPr/>
                </a:tc>
                <a:tc>
                  <a:txBody>
                    <a:bodyPr/>
                    <a:lstStyle/>
                    <a:p>
                      <a:pPr algn="ctr"/>
                      <a:r>
                        <a:rPr lang="en-US" sz="1600" dirty="0" smtClean="0">
                          <a:latin typeface="+mn-lt"/>
                        </a:rPr>
                        <a:t>TARGET</a:t>
                      </a:r>
                      <a:endParaRPr lang="en-US" sz="1600" dirty="0">
                        <a:latin typeface="+mn-lt"/>
                      </a:endParaRPr>
                    </a:p>
                  </a:txBody>
                  <a:tcPr/>
                </a:tc>
                <a:tc>
                  <a:txBody>
                    <a:bodyPr/>
                    <a:lstStyle/>
                    <a:p>
                      <a:pPr algn="ctr"/>
                      <a:r>
                        <a:rPr lang="en-US" sz="1600" dirty="0" smtClean="0">
                          <a:latin typeface="+mn-lt"/>
                        </a:rPr>
                        <a:t>ACTUAL</a:t>
                      </a:r>
                      <a:r>
                        <a:rPr lang="en-US" sz="1600" baseline="0" dirty="0" smtClean="0">
                          <a:latin typeface="+mn-lt"/>
                        </a:rPr>
                        <a:t> PEFORMANCE </a:t>
                      </a:r>
                      <a:endParaRPr lang="en-US" sz="160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mn-lt"/>
                        </a:rPr>
                        <a:t>AGSA</a:t>
                      </a:r>
                      <a:r>
                        <a:rPr lang="en-US" sz="1600" baseline="0" dirty="0" smtClean="0">
                          <a:latin typeface="+mn-lt"/>
                        </a:rPr>
                        <a:t> </a:t>
                      </a:r>
                      <a:r>
                        <a:rPr lang="en-US" sz="1600" dirty="0" smtClean="0">
                          <a:latin typeface="+mn-lt"/>
                        </a:rPr>
                        <a:t>FINDING</a:t>
                      </a:r>
                    </a:p>
                    <a:p>
                      <a:pPr algn="ctr"/>
                      <a:endParaRPr lang="en-US" sz="160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latin typeface="+mn-lt"/>
                        </a:rPr>
                        <a:t>  </a:t>
                      </a:r>
                      <a:r>
                        <a:rPr lang="en-US" sz="1600" dirty="0" smtClean="0">
                          <a:latin typeface="+mn-lt"/>
                        </a:rPr>
                        <a:t>TID</a:t>
                      </a:r>
                      <a:r>
                        <a:rPr lang="en-US" sz="1600" baseline="0" dirty="0" smtClean="0">
                          <a:latin typeface="+mn-lt"/>
                        </a:rPr>
                        <a:t> 2018-19</a:t>
                      </a:r>
                      <a:endParaRPr lang="en-US" sz="1600" dirty="0" smtClean="0">
                        <a:latin typeface="+mn-lt"/>
                      </a:endParaRPr>
                    </a:p>
                    <a:p>
                      <a:pPr algn="ctr"/>
                      <a:endParaRPr lang="en-US" sz="1600" dirty="0">
                        <a:latin typeface="+mn-lt"/>
                      </a:endParaRPr>
                    </a:p>
                  </a:txBody>
                  <a:tcPr/>
                </a:tc>
                <a:extLst>
                  <a:ext uri="{0D108BD9-81ED-4DB2-BD59-A6C34878D82A}">
                    <a16:rowId xmlns="" xmlns:a16="http://schemas.microsoft.com/office/drawing/2014/main" val="3575061849"/>
                  </a:ext>
                </a:extLst>
              </a:tr>
              <a:tr h="1201831">
                <a:tc>
                  <a:txBody>
                    <a:bodyPr/>
                    <a:lstStyle/>
                    <a:p>
                      <a:r>
                        <a:rPr lang="en-ZA" sz="1600" b="0" dirty="0" smtClean="0">
                          <a:latin typeface="+mn-lt"/>
                          <a:cs typeface="Arial" panose="020B0604020202020204" pitchFamily="34" charset="0"/>
                        </a:rPr>
                        <a:t>No. of cultural diplomacy engagements coordinated</a:t>
                      </a:r>
                      <a:endParaRPr lang="en-US" sz="1600" dirty="0">
                        <a:latin typeface="+mn-lt"/>
                      </a:endParaRPr>
                    </a:p>
                  </a:txBody>
                  <a:tcPr/>
                </a:tc>
                <a:tc>
                  <a:txBody>
                    <a:bodyPr/>
                    <a:lstStyle/>
                    <a:p>
                      <a:r>
                        <a:rPr lang="en-US" sz="1600" dirty="0" smtClean="0">
                          <a:latin typeface="+mn-lt"/>
                        </a:rPr>
                        <a:t>20</a:t>
                      </a:r>
                      <a:endParaRPr lang="en-US" sz="16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rPr>
                        <a:t>20 </a:t>
                      </a:r>
                      <a:r>
                        <a:rPr lang="en-ZA" sz="1600" b="0" dirty="0" smtClean="0">
                          <a:latin typeface="+mn-lt"/>
                          <a:cs typeface="Arial" panose="020B0604020202020204" pitchFamily="34" charset="0"/>
                        </a:rPr>
                        <a:t>cultural  diplomacy engagements coordinated</a:t>
                      </a:r>
                      <a:endParaRPr lang="en-US" sz="1600" dirty="0" smtClean="0">
                        <a:latin typeface="+mn-lt"/>
                      </a:endParaRPr>
                    </a:p>
                    <a:p>
                      <a:endParaRPr lang="en-US" sz="16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mn-lt"/>
                        </a:rPr>
                        <a:t>The planned target for this indicator was not specific in clearly identifying the nature and required level of performance and was thus not measurable. </a:t>
                      </a:r>
                    </a:p>
                  </a:txBody>
                  <a:tcPr/>
                </a:tc>
                <a:tc>
                  <a:txBody>
                    <a:bodyPr/>
                    <a:lstStyle/>
                    <a:p>
                      <a:r>
                        <a:rPr lang="en-US" sz="1600" dirty="0" smtClean="0">
                          <a:latin typeface="+mn-lt"/>
                        </a:rPr>
                        <a:t>Approved submissions and </a:t>
                      </a:r>
                      <a:r>
                        <a:rPr lang="en-US" sz="1600" baseline="0" dirty="0" smtClean="0">
                          <a:latin typeface="+mn-lt"/>
                        </a:rPr>
                        <a:t>Reports approved by DG</a:t>
                      </a:r>
                      <a:endParaRPr lang="en-US" sz="1600" dirty="0">
                        <a:latin typeface="+mn-lt"/>
                      </a:endParaRPr>
                    </a:p>
                  </a:txBody>
                  <a:tcPr/>
                </a:tc>
                <a:extLst>
                  <a:ext uri="{0D108BD9-81ED-4DB2-BD59-A6C34878D82A}">
                    <a16:rowId xmlns="" xmlns:a16="http://schemas.microsoft.com/office/drawing/2014/main" val="2179692171"/>
                  </a:ext>
                </a:extLst>
              </a:tr>
              <a:tr h="1809194">
                <a:tc>
                  <a:txBody>
                    <a:bodyPr/>
                    <a:lstStyle/>
                    <a:p>
                      <a:r>
                        <a:rPr lang="en-US" sz="1600" dirty="0" smtClean="0">
                          <a:solidFill>
                            <a:schemeClr val="tx1"/>
                          </a:solidFill>
                          <a:latin typeface="+mn-lt"/>
                        </a:rPr>
                        <a:t>Comment 1: </a:t>
                      </a:r>
                      <a:endParaRPr lang="en-US" sz="1600" dirty="0">
                        <a:solidFill>
                          <a:schemeClr val="tx1"/>
                        </a:solidFill>
                        <a:latin typeface="+mn-lt"/>
                      </a:endParaRPr>
                    </a:p>
                  </a:txBody>
                  <a:tcPr/>
                </a:tc>
                <a:tc gridSpan="4">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mn-lt"/>
                        </a:rPr>
                        <a:t>The </a:t>
                      </a:r>
                      <a:r>
                        <a:rPr lang="en-US" sz="1600" baseline="0" dirty="0" smtClean="0">
                          <a:solidFill>
                            <a:schemeClr val="tx1"/>
                          </a:solidFill>
                          <a:latin typeface="+mn-lt"/>
                        </a:rPr>
                        <a:t> Department takes note of the finding raised by the  Auditor General and  it will tighten the description of the indicators to ensure that they meet the SMART principle criteria as required.  </a:t>
                      </a:r>
                      <a:endParaRPr lang="en-US" sz="1600" dirty="0">
                        <a:solidFill>
                          <a:schemeClr val="tx1"/>
                        </a:solidFill>
                        <a:latin typeface="+mn-lt"/>
                      </a:endParaRPr>
                    </a:p>
                  </a:txBody>
                  <a:tcPr>
                    <a:solidFill>
                      <a:schemeClr val="accent2">
                        <a:lumMod val="20000"/>
                        <a:lumOff val="80000"/>
                      </a:schemeClr>
                    </a:solidFill>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extLst>
                  <a:ext uri="{0D108BD9-81ED-4DB2-BD59-A6C34878D82A}">
                    <a16:rowId xmlns="" xmlns:a16="http://schemas.microsoft.com/office/drawing/2014/main" val="977733796"/>
                  </a:ext>
                </a:extLst>
              </a:tr>
            </a:tbl>
          </a:graphicData>
        </a:graphic>
      </p:graphicFrame>
      <p:sp>
        <p:nvSpPr>
          <p:cNvPr id="4" name="Slide Number Placeholder 3"/>
          <p:cNvSpPr>
            <a:spLocks noGrp="1"/>
          </p:cNvSpPr>
          <p:nvPr>
            <p:ph type="sldNum" sz="quarter" idx="4"/>
          </p:nvPr>
        </p:nvSpPr>
        <p:spPr>
          <a:xfrm>
            <a:off x="8100392" y="6165304"/>
            <a:ext cx="711072" cy="293117"/>
          </a:xfrm>
        </p:spPr>
        <p:txBody>
          <a:bodyPr/>
          <a:lstStyle/>
          <a:p>
            <a:pPr lvl="0"/>
            <a:r>
              <a:rPr lang="en-ZA" sz="1100" b="1" dirty="0" smtClean="0">
                <a:solidFill>
                  <a:schemeClr val="tx1"/>
                </a:solidFill>
              </a:rPr>
              <a:t>58</a:t>
            </a:r>
            <a:r>
              <a:rPr lang="en-ZA" dirty="0" smtClean="0">
                <a:solidFill>
                  <a:schemeClr val="tx1"/>
                </a:solidFill>
              </a:rPr>
              <a:t>.</a:t>
            </a:r>
            <a:endParaRPr lang="en-ZA" dirty="0">
              <a:solidFill>
                <a:schemeClr val="tx1"/>
              </a:solidFill>
            </a:endParaRPr>
          </a:p>
        </p:txBody>
      </p:sp>
    </p:spTree>
    <p:extLst>
      <p:ext uri="{BB962C8B-B14F-4D97-AF65-F5344CB8AC3E}">
        <p14:creationId xmlns:p14="http://schemas.microsoft.com/office/powerpoint/2010/main" xmlns="" val="336011134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710952"/>
          </a:xfrm>
        </p:spPr>
        <p:txBody>
          <a:bodyPr>
            <a:normAutofit/>
          </a:bodyPr>
          <a:lstStyle/>
          <a:p>
            <a:pPr algn="ctr"/>
            <a:r>
              <a:rPr lang="en-US" dirty="0">
                <a:latin typeface="+mj-lt"/>
              </a:rPr>
              <a:t>INSTITUTIONAL GOVERNANCE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170435857"/>
              </p:ext>
            </p:extLst>
          </p:nvPr>
        </p:nvGraphicFramePr>
        <p:xfrm>
          <a:off x="153851" y="1562469"/>
          <a:ext cx="8856985" cy="4529426"/>
        </p:xfrm>
        <a:graphic>
          <a:graphicData uri="http://schemas.openxmlformats.org/drawingml/2006/table">
            <a:tbl>
              <a:tblPr firstRow="1" bandRow="1">
                <a:tableStyleId>{5C22544A-7EE6-4342-B048-85BDC9FD1C3A}</a:tableStyleId>
              </a:tblPr>
              <a:tblGrid>
                <a:gridCol w="1230138">
                  <a:extLst>
                    <a:ext uri="{9D8B030D-6E8A-4147-A177-3AD203B41FA5}">
                      <a16:colId xmlns="" xmlns:a16="http://schemas.microsoft.com/office/drawing/2014/main" val="767227957"/>
                    </a:ext>
                  </a:extLst>
                </a:gridCol>
                <a:gridCol w="1491547">
                  <a:extLst>
                    <a:ext uri="{9D8B030D-6E8A-4147-A177-3AD203B41FA5}">
                      <a16:colId xmlns="" xmlns:a16="http://schemas.microsoft.com/office/drawing/2014/main" val="4161467899"/>
                    </a:ext>
                  </a:extLst>
                </a:gridCol>
                <a:gridCol w="1706808">
                  <a:extLst>
                    <a:ext uri="{9D8B030D-6E8A-4147-A177-3AD203B41FA5}">
                      <a16:colId xmlns="" xmlns:a16="http://schemas.microsoft.com/office/drawing/2014/main" val="16138707"/>
                    </a:ext>
                  </a:extLst>
                </a:gridCol>
                <a:gridCol w="1476164">
                  <a:extLst>
                    <a:ext uri="{9D8B030D-6E8A-4147-A177-3AD203B41FA5}">
                      <a16:colId xmlns="" xmlns:a16="http://schemas.microsoft.com/office/drawing/2014/main" val="2816238247"/>
                    </a:ext>
                  </a:extLst>
                </a:gridCol>
                <a:gridCol w="2952328">
                  <a:extLst>
                    <a:ext uri="{9D8B030D-6E8A-4147-A177-3AD203B41FA5}">
                      <a16:colId xmlns="" xmlns:a16="http://schemas.microsoft.com/office/drawing/2014/main" val="2147666536"/>
                    </a:ext>
                  </a:extLst>
                </a:gridCol>
              </a:tblGrid>
              <a:tr h="506629">
                <a:tc>
                  <a:txBody>
                    <a:bodyPr/>
                    <a:lstStyle/>
                    <a:p>
                      <a:pPr algn="ctr"/>
                      <a:r>
                        <a:rPr lang="en-US" sz="1600" dirty="0" smtClean="0">
                          <a:latin typeface="+mn-lt"/>
                        </a:rPr>
                        <a:t>INDICATOR</a:t>
                      </a:r>
                      <a:r>
                        <a:rPr lang="en-US" sz="1600" baseline="0" dirty="0" smtClean="0">
                          <a:latin typeface="+mn-lt"/>
                        </a:rPr>
                        <a:t> </a:t>
                      </a:r>
                      <a:endParaRPr lang="en-US" sz="1600" dirty="0">
                        <a:latin typeface="+mn-lt"/>
                      </a:endParaRPr>
                    </a:p>
                  </a:txBody>
                  <a:tcPr/>
                </a:tc>
                <a:tc>
                  <a:txBody>
                    <a:bodyPr/>
                    <a:lstStyle/>
                    <a:p>
                      <a:pPr algn="ctr"/>
                      <a:r>
                        <a:rPr lang="en-US" sz="1600" dirty="0" smtClean="0">
                          <a:latin typeface="+mn-lt"/>
                        </a:rPr>
                        <a:t>TARGET</a:t>
                      </a:r>
                      <a:endParaRPr lang="en-US" sz="1600" dirty="0">
                        <a:latin typeface="+mn-lt"/>
                      </a:endParaRPr>
                    </a:p>
                  </a:txBody>
                  <a:tcPr/>
                </a:tc>
                <a:tc>
                  <a:txBody>
                    <a:bodyPr/>
                    <a:lstStyle/>
                    <a:p>
                      <a:pPr algn="ctr"/>
                      <a:r>
                        <a:rPr lang="en-US" sz="1600" dirty="0" smtClean="0">
                          <a:latin typeface="+mn-lt"/>
                        </a:rPr>
                        <a:t>ACTUAL</a:t>
                      </a:r>
                      <a:r>
                        <a:rPr lang="en-US" sz="1600" baseline="0" dirty="0" smtClean="0">
                          <a:latin typeface="+mn-lt"/>
                        </a:rPr>
                        <a:t> PEFORMANCE </a:t>
                      </a:r>
                      <a:endParaRPr lang="en-US" sz="160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mn-lt"/>
                        </a:rPr>
                        <a:t>AGSA</a:t>
                      </a:r>
                      <a:r>
                        <a:rPr lang="en-US" sz="1600" baseline="0" dirty="0" smtClean="0">
                          <a:latin typeface="+mn-lt"/>
                        </a:rPr>
                        <a:t> </a:t>
                      </a:r>
                      <a:r>
                        <a:rPr lang="en-US" sz="1600" dirty="0" smtClean="0">
                          <a:latin typeface="+mn-lt"/>
                        </a:rPr>
                        <a:t>FINDING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latin typeface="+mn-lt"/>
                        </a:rPr>
                        <a:t>  </a:t>
                      </a:r>
                      <a:r>
                        <a:rPr lang="en-US" sz="1600" dirty="0" smtClean="0">
                          <a:latin typeface="+mn-lt"/>
                        </a:rPr>
                        <a:t>TID</a:t>
                      </a:r>
                      <a:r>
                        <a:rPr lang="en-US" sz="1600" baseline="0" dirty="0" smtClean="0">
                          <a:latin typeface="+mn-lt"/>
                        </a:rPr>
                        <a:t> 2018-19</a:t>
                      </a:r>
                      <a:endParaRPr lang="en-US" sz="1600" dirty="0" smtClean="0">
                        <a:latin typeface="+mn-lt"/>
                      </a:endParaRPr>
                    </a:p>
                  </a:txBody>
                  <a:tcPr/>
                </a:tc>
                <a:extLst>
                  <a:ext uri="{0D108BD9-81ED-4DB2-BD59-A6C34878D82A}">
                    <a16:rowId xmlns="" xmlns:a16="http://schemas.microsoft.com/office/drawing/2014/main" val="2063161192"/>
                  </a:ext>
                </a:extLst>
              </a:tr>
              <a:tr h="1999852">
                <a:tc>
                  <a:txBody>
                    <a:bodyPr/>
                    <a:lstStyle/>
                    <a:p>
                      <a:r>
                        <a:rPr lang="en-US" sz="1600" dirty="0" smtClean="0"/>
                        <a:t>Number of social cohesion projects implemented</a:t>
                      </a:r>
                      <a:endParaRPr lang="en-US" sz="1600" dirty="0"/>
                    </a:p>
                  </a:txBody>
                  <a:tcPr/>
                </a:tc>
                <a:tc>
                  <a:txBody>
                    <a:bodyPr/>
                    <a:lstStyle/>
                    <a:p>
                      <a:r>
                        <a:rPr lang="en-US" sz="1600" dirty="0" smtClean="0"/>
                        <a:t>12</a:t>
                      </a:r>
                      <a:endParaRPr lang="en-US" sz="1600" dirty="0"/>
                    </a:p>
                  </a:txBody>
                  <a:tcPr/>
                </a:tc>
                <a:tc>
                  <a:txBody>
                    <a:bodyPr/>
                    <a:lstStyle/>
                    <a:p>
                      <a:r>
                        <a:rPr lang="en-US" sz="1600" dirty="0" smtClean="0">
                          <a:solidFill>
                            <a:schemeClr val="tx1"/>
                          </a:solidFill>
                        </a:rPr>
                        <a:t>17 social cohesion projects implemented</a:t>
                      </a:r>
                      <a:endParaRPr lang="en-US" sz="1600" dirty="0">
                        <a:solidFill>
                          <a:schemeClr val="tx1"/>
                        </a:solidFill>
                      </a:endParaRPr>
                    </a:p>
                  </a:txBody>
                  <a:tcPr/>
                </a:tc>
                <a:tc>
                  <a:txBody>
                    <a:bodyPr/>
                    <a:lstStyle/>
                    <a:p>
                      <a:r>
                        <a:rPr lang="en-ZA" sz="1600" b="0" dirty="0" smtClean="0">
                          <a:solidFill>
                            <a:schemeClr val="tx1"/>
                          </a:solidFill>
                          <a:latin typeface="+mn-lt"/>
                        </a:rPr>
                        <a:t>There was no evidence that the social cohesion advocates were appointed and or approved by the department</a:t>
                      </a:r>
                      <a:endParaRPr lang="en-US" sz="1600" dirty="0">
                        <a:solidFill>
                          <a:schemeClr val="tx1"/>
                        </a:solidFill>
                      </a:endParaRPr>
                    </a:p>
                  </a:txBody>
                  <a:tcPr/>
                </a:tc>
                <a:tc>
                  <a:txBody>
                    <a:bodyPr/>
                    <a:lstStyle/>
                    <a:p>
                      <a:r>
                        <a:rPr lang="en-US" sz="1600" dirty="0" smtClean="0">
                          <a:solidFill>
                            <a:schemeClr val="tx1"/>
                          </a:solidFill>
                        </a:rPr>
                        <a:t>Approved Submissions</a:t>
                      </a:r>
                      <a:r>
                        <a:rPr lang="en-US" sz="1600" baseline="0" dirty="0" smtClean="0">
                          <a:solidFill>
                            <a:schemeClr val="tx1"/>
                          </a:solidFill>
                        </a:rPr>
                        <a:t> by DDG, Reports approved by DDG, Appointment letters of social cohesion advocates </a:t>
                      </a:r>
                      <a:endParaRPr lang="en-US" sz="1600" dirty="0">
                        <a:solidFill>
                          <a:schemeClr val="tx1"/>
                        </a:solidFill>
                      </a:endParaRPr>
                    </a:p>
                  </a:txBody>
                  <a:tcPr/>
                </a:tc>
                <a:extLst>
                  <a:ext uri="{0D108BD9-81ED-4DB2-BD59-A6C34878D82A}">
                    <a16:rowId xmlns="" xmlns:a16="http://schemas.microsoft.com/office/drawing/2014/main" val="1032331033"/>
                  </a:ext>
                </a:extLst>
              </a:tr>
              <a:tr h="1664306">
                <a:tc>
                  <a:txBody>
                    <a:bodyPr/>
                    <a:lstStyle/>
                    <a:p>
                      <a:r>
                        <a:rPr lang="en-US" sz="1600" kern="1200" dirty="0" smtClean="0">
                          <a:solidFill>
                            <a:schemeClr val="dk1"/>
                          </a:solidFill>
                          <a:latin typeface="+mn-lt"/>
                          <a:ea typeface="+mn-ea"/>
                          <a:cs typeface="+mn-cs"/>
                        </a:rPr>
                        <a:t>Comment 2: </a:t>
                      </a:r>
                      <a:endParaRPr lang="en-US" sz="1600" kern="1200" dirty="0">
                        <a:solidFill>
                          <a:schemeClr val="dk1"/>
                        </a:solidFill>
                        <a:latin typeface="+mn-lt"/>
                        <a:ea typeface="+mn-ea"/>
                        <a:cs typeface="+mn-cs"/>
                      </a:endParaRPr>
                    </a:p>
                  </a:txBody>
                  <a:tcPr/>
                </a:tc>
                <a:tc gridSpan="4">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mn-lt"/>
                        </a:rPr>
                        <a:t>The </a:t>
                      </a:r>
                      <a:r>
                        <a:rPr lang="en-US" sz="1600" baseline="0" dirty="0" smtClean="0">
                          <a:solidFill>
                            <a:schemeClr val="tx1"/>
                          </a:solidFill>
                          <a:latin typeface="+mn-lt"/>
                        </a:rPr>
                        <a:t> Department takes note of the finding raised by the  Auditor General and  it will tighten the internal  control regarding the collection and storage of the evidence to support achievement.</a:t>
                      </a:r>
                      <a:endParaRPr lang="en-US" sz="1600" dirty="0">
                        <a:solidFill>
                          <a:schemeClr val="tx1"/>
                        </a:solidFill>
                        <a:latin typeface="+mn-lt"/>
                      </a:endParaRPr>
                    </a:p>
                  </a:txBody>
                  <a:tcPr>
                    <a:solidFill>
                      <a:schemeClr val="accent2">
                        <a:lumMod val="20000"/>
                        <a:lumOff val="80000"/>
                      </a:schemeClr>
                    </a:solid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400" dirty="0">
                        <a:solidFill>
                          <a:srgbClr val="00B0F0"/>
                        </a:solidFill>
                        <a:latin typeface="+mn-lt"/>
                      </a:endParaRPr>
                    </a:p>
                  </a:txBody>
                  <a:tcPr/>
                </a:tc>
                <a:tc hMerge="1">
                  <a:txBody>
                    <a:bodyPr/>
                    <a:lstStyle/>
                    <a:p>
                      <a:endParaRPr lang="en-US" sz="1200" dirty="0"/>
                    </a:p>
                  </a:txBody>
                  <a:tcPr/>
                </a:tc>
                <a:tc hMerge="1">
                  <a:txBody>
                    <a:bodyPr/>
                    <a:lstStyle/>
                    <a:p>
                      <a:endParaRPr lang="en-US" sz="1200" dirty="0"/>
                    </a:p>
                  </a:txBody>
                  <a:tcPr/>
                </a:tc>
                <a:extLst>
                  <a:ext uri="{0D108BD9-81ED-4DB2-BD59-A6C34878D82A}">
                    <a16:rowId xmlns="" xmlns:a16="http://schemas.microsoft.com/office/drawing/2014/main" val="1678435276"/>
                  </a:ext>
                </a:extLst>
              </a:tr>
            </a:tbl>
          </a:graphicData>
        </a:graphic>
      </p:graphicFrame>
      <p:sp>
        <p:nvSpPr>
          <p:cNvPr id="4" name="Slide Number Placeholder 3"/>
          <p:cNvSpPr>
            <a:spLocks noGrp="1"/>
          </p:cNvSpPr>
          <p:nvPr>
            <p:ph type="sldNum" sz="quarter" idx="4"/>
          </p:nvPr>
        </p:nvSpPr>
        <p:spPr>
          <a:xfrm>
            <a:off x="8316416" y="6254646"/>
            <a:ext cx="535555" cy="414713"/>
          </a:xfrm>
        </p:spPr>
        <p:txBody>
          <a:bodyPr/>
          <a:lstStyle/>
          <a:p>
            <a:pPr lvl="0"/>
            <a:r>
              <a:rPr lang="en-ZA" sz="1000" b="1" dirty="0" smtClean="0">
                <a:solidFill>
                  <a:schemeClr val="tx1"/>
                </a:solidFill>
              </a:rPr>
              <a:t>59</a:t>
            </a:r>
            <a:r>
              <a:rPr lang="en-ZA" dirty="0" smtClean="0">
                <a:solidFill>
                  <a:schemeClr val="tx1"/>
                </a:solidFill>
              </a:rPr>
              <a:t>.</a:t>
            </a:r>
            <a:endParaRPr lang="en-ZA" dirty="0">
              <a:solidFill>
                <a:schemeClr val="tx1"/>
              </a:solidFill>
            </a:endParaRPr>
          </a:p>
        </p:txBody>
      </p:sp>
    </p:spTree>
    <p:extLst>
      <p:ext uri="{BB962C8B-B14F-4D97-AF65-F5344CB8AC3E}">
        <p14:creationId xmlns:p14="http://schemas.microsoft.com/office/powerpoint/2010/main" xmlns="" val="203488130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29600" cy="710952"/>
          </a:xfrm>
        </p:spPr>
        <p:txBody>
          <a:bodyPr/>
          <a:lstStyle/>
          <a:p>
            <a:pPr algn="ctr"/>
            <a:r>
              <a:rPr lang="en-ZA" sz="4000" dirty="0">
                <a:latin typeface="Calibri"/>
              </a:rPr>
              <a:t> </a:t>
            </a:r>
            <a:r>
              <a:rPr lang="en-ZA" dirty="0">
                <a:latin typeface="+mj-lt"/>
              </a:rPr>
              <a:t>STRATEGIC GOALS </a:t>
            </a:r>
          </a:p>
        </p:txBody>
      </p:sp>
      <p:sp>
        <p:nvSpPr>
          <p:cNvPr id="3" name="Content Placeholder 2"/>
          <p:cNvSpPr>
            <a:spLocks noGrp="1"/>
          </p:cNvSpPr>
          <p:nvPr>
            <p:ph idx="1"/>
          </p:nvPr>
        </p:nvSpPr>
        <p:spPr>
          <a:xfrm>
            <a:off x="611560" y="1967269"/>
            <a:ext cx="8163279" cy="3765987"/>
          </a:xfrm>
        </p:spPr>
        <p:txBody>
          <a:bodyPr/>
          <a:lstStyle/>
          <a:p>
            <a:pPr lvl="0">
              <a:lnSpc>
                <a:spcPct val="150000"/>
              </a:lnSpc>
              <a:buFont typeface="Wingdings" panose="05000000000000000000" pitchFamily="2" charset="2"/>
              <a:buChar char="§"/>
            </a:pPr>
            <a:r>
              <a:rPr lang="en-ZA" sz="2800" b="0" dirty="0">
                <a:solidFill>
                  <a:prstClr val="black"/>
                </a:solidFill>
                <a:latin typeface="Calibri"/>
                <a:cs typeface="Arial" panose="020B0604020202020204" pitchFamily="34" charset="0"/>
              </a:rPr>
              <a:t>A transformed and productive ACH sector </a:t>
            </a:r>
          </a:p>
          <a:p>
            <a:pPr lvl="0">
              <a:lnSpc>
                <a:spcPct val="150000"/>
              </a:lnSpc>
              <a:buFont typeface="Wingdings" panose="05000000000000000000" pitchFamily="2" charset="2"/>
              <a:buChar char="§"/>
            </a:pPr>
            <a:r>
              <a:rPr lang="en-ZA" sz="2800" b="0" dirty="0">
                <a:solidFill>
                  <a:prstClr val="black"/>
                </a:solidFill>
                <a:latin typeface="Calibri"/>
                <a:cs typeface="Arial" panose="020B0604020202020204" pitchFamily="34" charset="0"/>
              </a:rPr>
              <a:t>An integrated and inclusive society</a:t>
            </a:r>
          </a:p>
          <a:p>
            <a:pPr lvl="0">
              <a:lnSpc>
                <a:spcPct val="150000"/>
              </a:lnSpc>
              <a:buFont typeface="Wingdings" panose="05000000000000000000" pitchFamily="2" charset="2"/>
              <a:buChar char="§"/>
            </a:pPr>
            <a:r>
              <a:rPr lang="en-ZA" sz="2800" b="0" dirty="0">
                <a:solidFill>
                  <a:prstClr val="black"/>
                </a:solidFill>
                <a:latin typeface="Calibri"/>
                <a:cs typeface="Arial" panose="020B0604020202020204" pitchFamily="34" charset="0"/>
              </a:rPr>
              <a:t>An efficient and effective ACH sector</a:t>
            </a:r>
          </a:p>
          <a:p>
            <a:pPr lvl="0">
              <a:lnSpc>
                <a:spcPct val="150000"/>
              </a:lnSpc>
              <a:buFont typeface="Wingdings" panose="05000000000000000000" pitchFamily="2" charset="2"/>
              <a:buChar char="§"/>
            </a:pPr>
            <a:r>
              <a:rPr lang="en-US" sz="2800" b="0" dirty="0">
                <a:solidFill>
                  <a:prstClr val="black"/>
                </a:solidFill>
                <a:latin typeface="Calibri"/>
              </a:rPr>
              <a:t>A professional and capacitated ACH sector </a:t>
            </a:r>
            <a:endParaRPr lang="en-ZA" sz="2800" b="0" dirty="0">
              <a:solidFill>
                <a:prstClr val="black"/>
              </a:solidFill>
              <a:latin typeface="Calibri"/>
            </a:endParaRPr>
          </a:p>
          <a:p>
            <a:pPr>
              <a:lnSpc>
                <a:spcPct val="150000"/>
              </a:lnSpc>
            </a:pPr>
            <a:endParaRPr lang="en-ZA" dirty="0"/>
          </a:p>
        </p:txBody>
      </p:sp>
      <p:sp>
        <p:nvSpPr>
          <p:cNvPr id="4" name="Slide Number Placeholder 3"/>
          <p:cNvSpPr>
            <a:spLocks noGrp="1"/>
          </p:cNvSpPr>
          <p:nvPr>
            <p:ph type="sldNum" sz="quarter" idx="4"/>
          </p:nvPr>
        </p:nvSpPr>
        <p:spPr>
          <a:xfrm>
            <a:off x="8244408" y="5733256"/>
            <a:ext cx="720080" cy="288033"/>
          </a:xfrm>
        </p:spPr>
        <p:txBody>
          <a:bodyPr/>
          <a:lstStyle/>
          <a:p>
            <a:r>
              <a:rPr lang="en-ZA" sz="1100" b="1" dirty="0" smtClean="0">
                <a:solidFill>
                  <a:schemeClr val="tx1"/>
                </a:solidFill>
              </a:rPr>
              <a:t>6.</a:t>
            </a:r>
          </a:p>
        </p:txBody>
      </p:sp>
    </p:spTree>
    <p:extLst>
      <p:ext uri="{BB962C8B-B14F-4D97-AF65-F5344CB8AC3E}">
        <p14:creationId xmlns:p14="http://schemas.microsoft.com/office/powerpoint/2010/main" xmlns="" val="87716777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84976" cy="710952"/>
          </a:xfrm>
        </p:spPr>
        <p:txBody>
          <a:bodyPr>
            <a:noAutofit/>
          </a:bodyPr>
          <a:lstStyle/>
          <a:p>
            <a:pPr algn="ctr"/>
            <a:r>
              <a:rPr lang="en-ZA" dirty="0">
                <a:latin typeface="+mj-lt"/>
              </a:rPr>
              <a:t>ARTS AND CULTURE PROMOTION AND DEVELOPMENT</a:t>
            </a:r>
            <a:endParaRPr lang="en-US" dirty="0">
              <a:latin typeface="+mj-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269824059"/>
              </p:ext>
            </p:extLst>
          </p:nvPr>
        </p:nvGraphicFramePr>
        <p:xfrm>
          <a:off x="0" y="1484784"/>
          <a:ext cx="8948612" cy="4663440"/>
        </p:xfrm>
        <a:graphic>
          <a:graphicData uri="http://schemas.openxmlformats.org/drawingml/2006/table">
            <a:tbl>
              <a:tblPr firstRow="1" bandRow="1">
                <a:tableStyleId>{5C22544A-7EE6-4342-B048-85BDC9FD1C3A}</a:tableStyleId>
              </a:tblPr>
              <a:tblGrid>
                <a:gridCol w="1538359">
                  <a:extLst>
                    <a:ext uri="{9D8B030D-6E8A-4147-A177-3AD203B41FA5}">
                      <a16:colId xmlns="" xmlns:a16="http://schemas.microsoft.com/office/drawing/2014/main" val="447248836"/>
                    </a:ext>
                  </a:extLst>
                </a:gridCol>
                <a:gridCol w="1135747">
                  <a:extLst>
                    <a:ext uri="{9D8B030D-6E8A-4147-A177-3AD203B41FA5}">
                      <a16:colId xmlns="" xmlns:a16="http://schemas.microsoft.com/office/drawing/2014/main" val="2242121400"/>
                    </a:ext>
                  </a:extLst>
                </a:gridCol>
                <a:gridCol w="1528549">
                  <a:extLst>
                    <a:ext uri="{9D8B030D-6E8A-4147-A177-3AD203B41FA5}">
                      <a16:colId xmlns="" xmlns:a16="http://schemas.microsoft.com/office/drawing/2014/main" val="1727808137"/>
                    </a:ext>
                  </a:extLst>
                </a:gridCol>
                <a:gridCol w="2016224">
                  <a:extLst>
                    <a:ext uri="{9D8B030D-6E8A-4147-A177-3AD203B41FA5}">
                      <a16:colId xmlns="" xmlns:a16="http://schemas.microsoft.com/office/drawing/2014/main" val="656889990"/>
                    </a:ext>
                  </a:extLst>
                </a:gridCol>
                <a:gridCol w="2729733">
                  <a:extLst>
                    <a:ext uri="{9D8B030D-6E8A-4147-A177-3AD203B41FA5}">
                      <a16:colId xmlns="" xmlns:a16="http://schemas.microsoft.com/office/drawing/2014/main" val="2017516080"/>
                    </a:ext>
                  </a:extLst>
                </a:gridCol>
              </a:tblGrid>
              <a:tr h="449304">
                <a:tc>
                  <a:txBody>
                    <a:bodyPr/>
                    <a:lstStyle/>
                    <a:p>
                      <a:pPr algn="ctr"/>
                      <a:r>
                        <a:rPr lang="en-US" sz="1600" dirty="0" smtClean="0">
                          <a:latin typeface="+mn-lt"/>
                        </a:rPr>
                        <a:t>INDICATOR</a:t>
                      </a:r>
                      <a:r>
                        <a:rPr lang="en-US" sz="1600" baseline="0" dirty="0" smtClean="0">
                          <a:latin typeface="+mn-lt"/>
                        </a:rPr>
                        <a:t> </a:t>
                      </a:r>
                      <a:endParaRPr lang="en-US" sz="1600" dirty="0">
                        <a:latin typeface="+mn-lt"/>
                      </a:endParaRPr>
                    </a:p>
                  </a:txBody>
                  <a:tcPr/>
                </a:tc>
                <a:tc>
                  <a:txBody>
                    <a:bodyPr/>
                    <a:lstStyle/>
                    <a:p>
                      <a:pPr algn="ctr"/>
                      <a:r>
                        <a:rPr lang="en-US" sz="1600" dirty="0" smtClean="0">
                          <a:latin typeface="+mn-lt"/>
                        </a:rPr>
                        <a:t>TARGET</a:t>
                      </a:r>
                      <a:endParaRPr lang="en-US" sz="1600" dirty="0">
                        <a:latin typeface="+mn-lt"/>
                      </a:endParaRPr>
                    </a:p>
                  </a:txBody>
                  <a:tcPr/>
                </a:tc>
                <a:tc>
                  <a:txBody>
                    <a:bodyPr/>
                    <a:lstStyle/>
                    <a:p>
                      <a:pPr algn="ctr"/>
                      <a:r>
                        <a:rPr lang="en-US" sz="1600" dirty="0" smtClean="0">
                          <a:latin typeface="+mn-lt"/>
                        </a:rPr>
                        <a:t>ACTUAL</a:t>
                      </a:r>
                      <a:r>
                        <a:rPr lang="en-US" sz="1600" baseline="0" dirty="0" smtClean="0">
                          <a:latin typeface="+mn-lt"/>
                        </a:rPr>
                        <a:t> PERFORMANCE </a:t>
                      </a:r>
                      <a:endParaRPr lang="en-US" sz="160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mn-lt"/>
                        </a:rPr>
                        <a:t>AGSA</a:t>
                      </a:r>
                      <a:r>
                        <a:rPr lang="en-US" sz="1600" baseline="0" dirty="0" smtClean="0">
                          <a:latin typeface="+mn-lt"/>
                        </a:rPr>
                        <a:t> </a:t>
                      </a:r>
                      <a:r>
                        <a:rPr lang="en-US" sz="1600" dirty="0" smtClean="0">
                          <a:latin typeface="+mn-lt"/>
                        </a:rPr>
                        <a:t>FINDING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latin typeface="+mn-lt"/>
                        </a:rPr>
                        <a:t>  </a:t>
                      </a:r>
                      <a:r>
                        <a:rPr lang="en-US" sz="1600" dirty="0" smtClean="0">
                          <a:latin typeface="+mn-lt"/>
                        </a:rPr>
                        <a:t>TID</a:t>
                      </a:r>
                      <a:r>
                        <a:rPr lang="en-US" sz="1600" baseline="0" dirty="0" smtClean="0">
                          <a:latin typeface="+mn-lt"/>
                        </a:rPr>
                        <a:t> 2018-19</a:t>
                      </a:r>
                      <a:endParaRPr lang="en-US" sz="1600" dirty="0" smtClean="0">
                        <a:latin typeface="+mn-lt"/>
                      </a:endParaRPr>
                    </a:p>
                  </a:txBody>
                  <a:tcPr/>
                </a:tc>
                <a:extLst>
                  <a:ext uri="{0D108BD9-81ED-4DB2-BD59-A6C34878D82A}">
                    <a16:rowId xmlns="" xmlns:a16="http://schemas.microsoft.com/office/drawing/2014/main" val="2540886746"/>
                  </a:ext>
                </a:extLst>
              </a:tr>
              <a:tr h="1929366">
                <a:tc>
                  <a:txBody>
                    <a:bodyPr/>
                    <a:lstStyle/>
                    <a:p>
                      <a:r>
                        <a:rPr lang="en-US" sz="1600" dirty="0" smtClean="0">
                          <a:latin typeface="+mn-lt"/>
                        </a:rPr>
                        <a:t>Number of flagship projects supported </a:t>
                      </a:r>
                      <a:endParaRPr lang="en-US" sz="1600" dirty="0">
                        <a:latin typeface="+mn-lt"/>
                      </a:endParaRPr>
                    </a:p>
                  </a:txBody>
                  <a:tcPr/>
                </a:tc>
                <a:tc>
                  <a:txBody>
                    <a:bodyPr/>
                    <a:lstStyle/>
                    <a:p>
                      <a:r>
                        <a:rPr lang="en-US" sz="1600" dirty="0" smtClean="0">
                          <a:latin typeface="+mn-lt"/>
                        </a:rPr>
                        <a:t>20 </a:t>
                      </a:r>
                      <a:endParaRPr lang="en-US" sz="1600" dirty="0">
                        <a:latin typeface="+mn-lt"/>
                      </a:endParaRPr>
                    </a:p>
                  </a:txBody>
                  <a:tcPr/>
                </a:tc>
                <a:tc>
                  <a:txBody>
                    <a:bodyPr/>
                    <a:lstStyle/>
                    <a:p>
                      <a:r>
                        <a:rPr lang="en-US" sz="1600" dirty="0" smtClean="0">
                          <a:latin typeface="+mn-lt"/>
                        </a:rPr>
                        <a:t>10</a:t>
                      </a:r>
                      <a:endParaRPr lang="en-US" sz="16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b="0" dirty="0" smtClean="0">
                          <a:solidFill>
                            <a:schemeClr val="tx1"/>
                          </a:solidFill>
                          <a:latin typeface="+mn-lt"/>
                        </a:rPr>
                        <a:t>The reported achievement in the annual performance report did not agree to the supporting evidence provided for the indicator. Auditors found</a:t>
                      </a:r>
                      <a:r>
                        <a:rPr lang="en-ZA" sz="1600" b="0" baseline="0" dirty="0" smtClean="0">
                          <a:solidFill>
                            <a:schemeClr val="tx1"/>
                          </a:solidFill>
                          <a:latin typeface="+mn-lt"/>
                        </a:rPr>
                        <a:t> </a:t>
                      </a:r>
                      <a:r>
                        <a:rPr lang="en-ZA" sz="1600" dirty="0" smtClean="0"/>
                        <a:t>14 instead of 10 reported by management </a:t>
                      </a:r>
                    </a:p>
                  </a:txBody>
                  <a:tcPr/>
                </a:tc>
                <a:tc>
                  <a:txBody>
                    <a:bodyPr/>
                    <a:lstStyle/>
                    <a:p>
                      <a:r>
                        <a:rPr lang="en-ZA" sz="1600" b="0" kern="1200" dirty="0" smtClean="0">
                          <a:solidFill>
                            <a:schemeClr val="tx1"/>
                          </a:solidFill>
                          <a:latin typeface="+mn-lt"/>
                          <a:ea typeface="+mn-ea"/>
                          <a:cs typeface="+mn-cs"/>
                        </a:rPr>
                        <a:t>Submission approved by the delegated authority, MoA for direct grant funding or Z59 for interdepartmental transfers, grant letters, reports as per requirements of MoA or amended agreement document and payment stub as per MoA 	</a:t>
                      </a:r>
                    </a:p>
                  </a:txBody>
                  <a:tcPr/>
                </a:tc>
                <a:extLst>
                  <a:ext uri="{0D108BD9-81ED-4DB2-BD59-A6C34878D82A}">
                    <a16:rowId xmlns="" xmlns:a16="http://schemas.microsoft.com/office/drawing/2014/main" val="2028720267"/>
                  </a:ext>
                </a:extLst>
              </a:tr>
              <a:tr h="1293738">
                <a:tc>
                  <a:txBody>
                    <a:bodyPr/>
                    <a:lstStyle/>
                    <a:p>
                      <a:r>
                        <a:rPr lang="en-US" sz="1600" b="0" kern="1200" dirty="0" smtClean="0">
                          <a:solidFill>
                            <a:schemeClr val="tx1"/>
                          </a:solidFill>
                          <a:latin typeface="+mn-lt"/>
                          <a:ea typeface="+mn-ea"/>
                          <a:cs typeface="+mn-cs"/>
                        </a:rPr>
                        <a:t>Comment 3: </a:t>
                      </a:r>
                      <a:endParaRPr lang="en-US" sz="1600" b="0" kern="1200" dirty="0">
                        <a:solidFill>
                          <a:schemeClr val="tx1"/>
                        </a:solidFill>
                        <a:latin typeface="+mn-lt"/>
                        <a:ea typeface="+mn-ea"/>
                        <a:cs typeface="+mn-cs"/>
                      </a:endParaRPr>
                    </a:p>
                  </a:txBody>
                  <a:tcPr/>
                </a:tc>
                <a:tc gridSpan="4">
                  <a:txBody>
                    <a:bodyPr/>
                    <a:lstStyle/>
                    <a:p>
                      <a:r>
                        <a:rPr lang="en-ZA" sz="1600" b="0" i="0" u="none" strike="noStrike" kern="1200" baseline="0" dirty="0" smtClean="0">
                          <a:solidFill>
                            <a:schemeClr val="tx1"/>
                          </a:solidFill>
                          <a:latin typeface="+mn-lt"/>
                          <a:ea typeface="+mn-ea"/>
                          <a:cs typeface="+mn-cs"/>
                        </a:rPr>
                        <a:t>The DAC is not in agreement with the </a:t>
                      </a:r>
                      <a:r>
                        <a:rPr lang="en-ZA" sz="1600" b="1" i="0" u="none" strike="noStrike" kern="1200" baseline="0" dirty="0" smtClean="0">
                          <a:solidFill>
                            <a:schemeClr val="tx1"/>
                          </a:solidFill>
                          <a:latin typeface="+mn-lt"/>
                          <a:ea typeface="+mn-ea"/>
                          <a:cs typeface="+mn-cs"/>
                        </a:rPr>
                        <a:t>finding and the internal control deficiency </a:t>
                      </a:r>
                      <a:r>
                        <a:rPr lang="en-ZA" sz="1600" b="0" i="0" u="none" strike="noStrike" kern="1200" baseline="0" dirty="0" smtClean="0">
                          <a:solidFill>
                            <a:schemeClr val="tx1"/>
                          </a:solidFill>
                          <a:latin typeface="+mn-lt"/>
                          <a:ea typeface="+mn-ea"/>
                          <a:cs typeface="+mn-cs"/>
                        </a:rPr>
                        <a:t>for the following reasons:</a:t>
                      </a:r>
                    </a:p>
                    <a:p>
                      <a:pPr marL="285750" indent="-285750">
                        <a:buFont typeface="Arial" panose="020B0604020202020204" pitchFamily="34" charset="0"/>
                        <a:buChar char="•"/>
                      </a:pPr>
                      <a:r>
                        <a:rPr lang="en-ZA" sz="1600" b="0" i="0" u="none" strike="noStrike" kern="1200" baseline="0" dirty="0" smtClean="0">
                          <a:solidFill>
                            <a:schemeClr val="tx1"/>
                          </a:solidFill>
                          <a:latin typeface="+mn-lt"/>
                          <a:ea typeface="+mn-ea"/>
                          <a:cs typeface="+mn-cs"/>
                        </a:rPr>
                        <a:t>The Standard Bank Joy of Jazz was listed as a flagship and was reported.</a:t>
                      </a:r>
                    </a:p>
                    <a:p>
                      <a:pPr marL="285750" indent="-285750">
                        <a:buFont typeface="Arial" panose="020B0604020202020204" pitchFamily="34" charset="0"/>
                        <a:buChar char="•"/>
                      </a:pPr>
                      <a:r>
                        <a:rPr lang="en-ZA" sz="1600" b="0" i="0" u="none" strike="noStrike" kern="1200" baseline="0" dirty="0" smtClean="0">
                          <a:solidFill>
                            <a:schemeClr val="tx1"/>
                          </a:solidFill>
                          <a:latin typeface="+mn-lt"/>
                          <a:ea typeface="+mn-ea"/>
                          <a:cs typeface="+mn-cs"/>
                        </a:rPr>
                        <a:t>The other two namely Rapid Lion and Abantu Book Festival fell on the “any other” as it appeared on the TID.  The DAC did not report on it on the APR because of budget constraints at the time of reporting. </a:t>
                      </a:r>
                      <a:r>
                        <a:rPr lang="en-ZA" sz="1600" b="0" dirty="0" smtClean="0">
                          <a:solidFill>
                            <a:schemeClr val="tx1"/>
                          </a:solidFill>
                          <a:latin typeface="+mn-lt"/>
                          <a:cs typeface="Arial" panose="020B0604020202020204" pitchFamily="34" charset="0"/>
                        </a:rPr>
                        <a:t>	</a:t>
                      </a:r>
                    </a:p>
                  </a:txBody>
                  <a:tcPr>
                    <a:solidFill>
                      <a:schemeClr val="accent2">
                        <a:lumMod val="20000"/>
                        <a:lumOff val="8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 xmlns:a16="http://schemas.microsoft.com/office/drawing/2014/main" val="167062371"/>
                  </a:ext>
                </a:extLst>
              </a:tr>
            </a:tbl>
          </a:graphicData>
        </a:graphic>
      </p:graphicFrame>
      <p:sp>
        <p:nvSpPr>
          <p:cNvPr id="4" name="Slide Number Placeholder 3"/>
          <p:cNvSpPr>
            <a:spLocks noGrp="1"/>
          </p:cNvSpPr>
          <p:nvPr>
            <p:ph type="sldNum" sz="quarter" idx="4"/>
          </p:nvPr>
        </p:nvSpPr>
        <p:spPr>
          <a:xfrm>
            <a:off x="8460432" y="6533541"/>
            <a:ext cx="519175" cy="311096"/>
          </a:xfrm>
        </p:spPr>
        <p:txBody>
          <a:bodyPr/>
          <a:lstStyle/>
          <a:p>
            <a:pPr lvl="0"/>
            <a:r>
              <a:rPr lang="en-ZA" sz="1100" b="1" dirty="0" smtClean="0">
                <a:solidFill>
                  <a:schemeClr val="tx1"/>
                </a:solidFill>
              </a:rPr>
              <a:t>60.</a:t>
            </a:r>
            <a:endParaRPr lang="en-ZA" sz="1100" b="1" dirty="0">
              <a:solidFill>
                <a:schemeClr val="tx1"/>
              </a:solidFill>
            </a:endParaRPr>
          </a:p>
        </p:txBody>
      </p:sp>
    </p:spTree>
    <p:extLst>
      <p:ext uri="{BB962C8B-B14F-4D97-AF65-F5344CB8AC3E}">
        <p14:creationId xmlns:p14="http://schemas.microsoft.com/office/powerpoint/2010/main" xmlns="" val="332024956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856984" cy="710952"/>
          </a:xfrm>
        </p:spPr>
        <p:txBody>
          <a:bodyPr>
            <a:noAutofit/>
          </a:bodyPr>
          <a:lstStyle/>
          <a:p>
            <a:pPr algn="ctr"/>
            <a:r>
              <a:rPr lang="en-ZA" sz="3200" dirty="0">
                <a:latin typeface="+mj-lt"/>
              </a:rPr>
              <a:t>ARTS AND CULTURE PROMOTION AND DEVELOPMENT</a:t>
            </a:r>
            <a:endParaRPr lang="en-US" sz="3200" dirty="0">
              <a:latin typeface="+mj-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569930240"/>
              </p:ext>
            </p:extLst>
          </p:nvPr>
        </p:nvGraphicFramePr>
        <p:xfrm>
          <a:off x="179512" y="1484784"/>
          <a:ext cx="8811218" cy="4448134"/>
        </p:xfrm>
        <a:graphic>
          <a:graphicData uri="http://schemas.openxmlformats.org/drawingml/2006/table">
            <a:tbl>
              <a:tblPr firstRow="1" bandRow="1">
                <a:tableStyleId>{5C22544A-7EE6-4342-B048-85BDC9FD1C3A}</a:tableStyleId>
              </a:tblPr>
              <a:tblGrid>
                <a:gridCol w="1178370">
                  <a:extLst>
                    <a:ext uri="{9D8B030D-6E8A-4147-A177-3AD203B41FA5}">
                      <a16:colId xmlns="" xmlns:a16="http://schemas.microsoft.com/office/drawing/2014/main" val="366658994"/>
                    </a:ext>
                  </a:extLst>
                </a:gridCol>
                <a:gridCol w="1152128">
                  <a:extLst>
                    <a:ext uri="{9D8B030D-6E8A-4147-A177-3AD203B41FA5}">
                      <a16:colId xmlns="" xmlns:a16="http://schemas.microsoft.com/office/drawing/2014/main" val="1214734046"/>
                    </a:ext>
                  </a:extLst>
                </a:gridCol>
                <a:gridCol w="1584176">
                  <a:extLst>
                    <a:ext uri="{9D8B030D-6E8A-4147-A177-3AD203B41FA5}">
                      <a16:colId xmlns="" xmlns:a16="http://schemas.microsoft.com/office/drawing/2014/main" val="2062056868"/>
                    </a:ext>
                  </a:extLst>
                </a:gridCol>
                <a:gridCol w="2016224">
                  <a:extLst>
                    <a:ext uri="{9D8B030D-6E8A-4147-A177-3AD203B41FA5}">
                      <a16:colId xmlns="" xmlns:a16="http://schemas.microsoft.com/office/drawing/2014/main" val="1955804248"/>
                    </a:ext>
                  </a:extLst>
                </a:gridCol>
                <a:gridCol w="2880320">
                  <a:extLst>
                    <a:ext uri="{9D8B030D-6E8A-4147-A177-3AD203B41FA5}">
                      <a16:colId xmlns="" xmlns:a16="http://schemas.microsoft.com/office/drawing/2014/main" val="3062269509"/>
                    </a:ext>
                  </a:extLst>
                </a:gridCol>
              </a:tblGrid>
              <a:tr h="528515">
                <a:tc>
                  <a:txBody>
                    <a:bodyPr/>
                    <a:lstStyle/>
                    <a:p>
                      <a:pPr algn="ctr"/>
                      <a:r>
                        <a:rPr lang="en-US" sz="1600" dirty="0" smtClean="0">
                          <a:latin typeface="+mn-lt"/>
                        </a:rPr>
                        <a:t>INDICATOR</a:t>
                      </a:r>
                      <a:r>
                        <a:rPr lang="en-US" sz="1600" baseline="0" dirty="0" smtClean="0">
                          <a:latin typeface="+mn-lt"/>
                        </a:rPr>
                        <a:t> </a:t>
                      </a:r>
                      <a:endParaRPr lang="en-US" sz="1600" dirty="0">
                        <a:latin typeface="+mn-lt"/>
                      </a:endParaRPr>
                    </a:p>
                  </a:txBody>
                  <a:tcPr/>
                </a:tc>
                <a:tc>
                  <a:txBody>
                    <a:bodyPr/>
                    <a:lstStyle/>
                    <a:p>
                      <a:pPr algn="ctr"/>
                      <a:r>
                        <a:rPr lang="en-US" sz="1600" dirty="0" smtClean="0">
                          <a:latin typeface="+mn-lt"/>
                        </a:rPr>
                        <a:t>TARGET</a:t>
                      </a:r>
                      <a:endParaRPr lang="en-US" sz="1600" dirty="0">
                        <a:latin typeface="+mn-lt"/>
                      </a:endParaRPr>
                    </a:p>
                  </a:txBody>
                  <a:tcPr/>
                </a:tc>
                <a:tc>
                  <a:txBody>
                    <a:bodyPr/>
                    <a:lstStyle/>
                    <a:p>
                      <a:pPr algn="ctr"/>
                      <a:r>
                        <a:rPr lang="en-US" sz="1600" dirty="0" smtClean="0">
                          <a:latin typeface="+mn-lt"/>
                        </a:rPr>
                        <a:t>ACTUAL</a:t>
                      </a:r>
                      <a:r>
                        <a:rPr lang="en-US" sz="1600" baseline="0" dirty="0" smtClean="0">
                          <a:latin typeface="+mn-lt"/>
                        </a:rPr>
                        <a:t> PEFORMANCE </a:t>
                      </a:r>
                      <a:endParaRPr lang="en-US" sz="160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mn-lt"/>
                        </a:rPr>
                        <a:t>AGSA</a:t>
                      </a:r>
                      <a:r>
                        <a:rPr lang="en-US" sz="1600" baseline="0" dirty="0" smtClean="0">
                          <a:latin typeface="+mn-lt"/>
                        </a:rPr>
                        <a:t> </a:t>
                      </a:r>
                      <a:r>
                        <a:rPr lang="en-US" sz="1600" dirty="0" smtClean="0">
                          <a:latin typeface="+mn-lt"/>
                        </a:rPr>
                        <a:t>FINDING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latin typeface="+mn-lt"/>
                        </a:rPr>
                        <a:t>  </a:t>
                      </a:r>
                      <a:r>
                        <a:rPr lang="en-US" sz="1600" dirty="0" smtClean="0">
                          <a:latin typeface="+mn-lt"/>
                        </a:rPr>
                        <a:t>TID</a:t>
                      </a:r>
                      <a:r>
                        <a:rPr lang="en-US" sz="1600" baseline="0" dirty="0" smtClean="0">
                          <a:latin typeface="+mn-lt"/>
                        </a:rPr>
                        <a:t> 2018-19</a:t>
                      </a:r>
                      <a:endParaRPr lang="en-US" sz="1600" dirty="0" smtClean="0">
                        <a:latin typeface="+mn-lt"/>
                      </a:endParaRPr>
                    </a:p>
                  </a:txBody>
                  <a:tcPr/>
                </a:tc>
                <a:extLst>
                  <a:ext uri="{0D108BD9-81ED-4DB2-BD59-A6C34878D82A}">
                    <a16:rowId xmlns="" xmlns:a16="http://schemas.microsoft.com/office/drawing/2014/main" val="642649558"/>
                  </a:ext>
                </a:extLst>
              </a:tr>
              <a:tr h="2308775">
                <a:tc>
                  <a:txBody>
                    <a:bodyPr/>
                    <a:lstStyle/>
                    <a:p>
                      <a:r>
                        <a:rPr lang="en-ZA" sz="1600" b="0" dirty="0" smtClean="0">
                          <a:latin typeface="+mn-lt"/>
                          <a:cs typeface="Arial" panose="020B0604020202020204" pitchFamily="34" charset="0"/>
                        </a:rPr>
                        <a:t>No. of community arts projects supported</a:t>
                      </a:r>
                    </a:p>
                  </a:txBody>
                  <a:tcPr/>
                </a:tc>
                <a:tc>
                  <a:txBody>
                    <a:bodyPr/>
                    <a:lstStyle/>
                    <a:p>
                      <a:r>
                        <a:rPr lang="en-US" sz="1600" dirty="0" smtClean="0"/>
                        <a:t>150</a:t>
                      </a:r>
                      <a:endParaRPr lang="en-US" sz="1600" dirty="0"/>
                    </a:p>
                  </a:txBody>
                  <a:tcPr/>
                </a:tc>
                <a:tc>
                  <a:txBody>
                    <a:bodyPr/>
                    <a:lstStyle/>
                    <a:p>
                      <a:r>
                        <a:rPr lang="en-US" sz="1600" dirty="0" smtClean="0"/>
                        <a:t>86</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b="0" dirty="0" smtClean="0">
                          <a:solidFill>
                            <a:schemeClr val="tx1"/>
                          </a:solidFill>
                          <a:latin typeface="+mn-lt"/>
                        </a:rPr>
                        <a:t>The reported achievement in the annual performance report did not agree to the supporting evidence provided for the indicator. Auditors found</a:t>
                      </a:r>
                      <a:r>
                        <a:rPr lang="en-ZA" sz="1600" b="0" baseline="0" dirty="0" smtClean="0">
                          <a:solidFill>
                            <a:schemeClr val="tx1"/>
                          </a:solidFill>
                          <a:latin typeface="+mn-lt"/>
                        </a:rPr>
                        <a:t> 69</a:t>
                      </a:r>
                      <a:r>
                        <a:rPr lang="en-ZA" sz="1600" dirty="0" smtClean="0"/>
                        <a:t> instead of 86 reported by management </a:t>
                      </a:r>
                    </a:p>
                  </a:txBody>
                  <a:tcPr/>
                </a:tc>
                <a:tc>
                  <a:txBody>
                    <a:bodyPr/>
                    <a:lstStyle/>
                    <a:p>
                      <a:r>
                        <a:rPr lang="en-ZA" sz="1600" b="0" kern="1200" dirty="0" smtClean="0">
                          <a:solidFill>
                            <a:schemeClr val="tx1"/>
                          </a:solidFill>
                          <a:latin typeface="+mn-lt"/>
                          <a:ea typeface="+mn-ea"/>
                          <a:cs typeface="+mn-cs"/>
                        </a:rPr>
                        <a:t>Submission approved by delegated authority, MoA, grant letter; reports as per requirements of the MoA or amended agreement documentation, payment stubs and register of open call proposals received 	</a:t>
                      </a:r>
                    </a:p>
                    <a:p>
                      <a:r>
                        <a:rPr lang="en-ZA" sz="1600" b="0" kern="1200" dirty="0" smtClean="0">
                          <a:solidFill>
                            <a:schemeClr val="tx1"/>
                          </a:solidFill>
                          <a:latin typeface="+mn-lt"/>
                          <a:ea typeface="+mn-ea"/>
                          <a:cs typeface="+mn-cs"/>
                        </a:rPr>
                        <a:t>	</a:t>
                      </a:r>
                    </a:p>
                  </a:txBody>
                  <a:tcPr/>
                </a:tc>
                <a:extLst>
                  <a:ext uri="{0D108BD9-81ED-4DB2-BD59-A6C34878D82A}">
                    <a16:rowId xmlns="" xmlns:a16="http://schemas.microsoft.com/office/drawing/2014/main" val="3219582062"/>
                  </a:ext>
                </a:extLst>
              </a:tr>
              <a:tr h="1339174">
                <a:tc>
                  <a:txBody>
                    <a:bodyPr/>
                    <a:lstStyle/>
                    <a:p>
                      <a:r>
                        <a:rPr lang="en-US" sz="1600" dirty="0" smtClean="0">
                          <a:solidFill>
                            <a:schemeClr val="tx1"/>
                          </a:solidFill>
                        </a:rPr>
                        <a:t>Comment</a:t>
                      </a:r>
                      <a:r>
                        <a:rPr lang="en-US" sz="1600" baseline="0" dirty="0" smtClean="0">
                          <a:solidFill>
                            <a:schemeClr val="tx1"/>
                          </a:solidFill>
                        </a:rPr>
                        <a:t> 4: </a:t>
                      </a:r>
                      <a:endParaRPr lang="en-US" sz="1600" dirty="0">
                        <a:solidFill>
                          <a:schemeClr val="tx1"/>
                        </a:solidFill>
                      </a:endParaRPr>
                    </a:p>
                  </a:txBody>
                  <a:tcPr/>
                </a:tc>
                <a:tc gridSpan="4">
                  <a:txBody>
                    <a:bodyPr/>
                    <a:lstStyle/>
                    <a:p>
                      <a:r>
                        <a:rPr lang="en-US" sz="1600" b="0" i="0" u="none" strike="noStrike" kern="1200" baseline="0" dirty="0" smtClean="0">
                          <a:solidFill>
                            <a:schemeClr val="tx1"/>
                          </a:solidFill>
                          <a:latin typeface="+mn-lt"/>
                          <a:ea typeface="+mn-ea"/>
                          <a:cs typeface="+mn-cs"/>
                        </a:rPr>
                        <a:t>The  Department takes note of the finding raised by the  Auditor General and  it will  tighten the internal  control regarding the collection and storage of the evidence to support achievement. </a:t>
                      </a:r>
                      <a:endParaRPr lang="en-US" sz="1600" dirty="0">
                        <a:solidFill>
                          <a:schemeClr val="tx1"/>
                        </a:solidFill>
                      </a:endParaRPr>
                    </a:p>
                  </a:txBody>
                  <a:tcPr>
                    <a:solidFill>
                      <a:schemeClr val="accent2">
                        <a:lumMod val="20000"/>
                        <a:lumOff val="80000"/>
                      </a:schemeClr>
                    </a:solidFill>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extLst>
                  <a:ext uri="{0D108BD9-81ED-4DB2-BD59-A6C34878D82A}">
                    <a16:rowId xmlns="" xmlns:a16="http://schemas.microsoft.com/office/drawing/2014/main" val="3660172324"/>
                  </a:ext>
                </a:extLst>
              </a:tr>
            </a:tbl>
          </a:graphicData>
        </a:graphic>
      </p:graphicFrame>
      <p:sp>
        <p:nvSpPr>
          <p:cNvPr id="4" name="Slide Number Placeholder 3"/>
          <p:cNvSpPr>
            <a:spLocks noGrp="1"/>
          </p:cNvSpPr>
          <p:nvPr>
            <p:ph type="sldNum" sz="quarter" idx="4"/>
          </p:nvPr>
        </p:nvSpPr>
        <p:spPr>
          <a:xfrm>
            <a:off x="8244408" y="6337392"/>
            <a:ext cx="530166" cy="347072"/>
          </a:xfrm>
        </p:spPr>
        <p:txBody>
          <a:bodyPr/>
          <a:lstStyle/>
          <a:p>
            <a:r>
              <a:rPr lang="en-ZA" sz="1100" b="1" dirty="0" smtClean="0">
                <a:solidFill>
                  <a:schemeClr val="tx1"/>
                </a:solidFill>
              </a:rPr>
              <a:t>61.</a:t>
            </a:r>
          </a:p>
        </p:txBody>
      </p:sp>
    </p:spTree>
    <p:extLst>
      <p:ext uri="{BB962C8B-B14F-4D97-AF65-F5344CB8AC3E}">
        <p14:creationId xmlns:p14="http://schemas.microsoft.com/office/powerpoint/2010/main" xmlns="" val="105589872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867"/>
            <a:ext cx="8856984" cy="710952"/>
          </a:xfrm>
        </p:spPr>
        <p:txBody>
          <a:bodyPr>
            <a:noAutofit/>
          </a:bodyPr>
          <a:lstStyle/>
          <a:p>
            <a:pPr algn="ctr"/>
            <a:r>
              <a:rPr lang="en-ZA" dirty="0">
                <a:latin typeface="+mj-lt"/>
              </a:rPr>
              <a:t>ARTS AND CULTURE PROMOTION AND DEVELOPMENT</a:t>
            </a:r>
            <a:endParaRPr lang="en-US" dirty="0">
              <a:latin typeface="+mj-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205602671"/>
              </p:ext>
            </p:extLst>
          </p:nvPr>
        </p:nvGraphicFramePr>
        <p:xfrm>
          <a:off x="107503" y="1484784"/>
          <a:ext cx="8865808" cy="4617720"/>
        </p:xfrm>
        <a:graphic>
          <a:graphicData uri="http://schemas.openxmlformats.org/drawingml/2006/table">
            <a:tbl>
              <a:tblPr firstRow="1" bandRow="1">
                <a:tableStyleId>{5C22544A-7EE6-4342-B048-85BDC9FD1C3A}</a:tableStyleId>
              </a:tblPr>
              <a:tblGrid>
                <a:gridCol w="1360304">
                  <a:extLst>
                    <a:ext uri="{9D8B030D-6E8A-4147-A177-3AD203B41FA5}">
                      <a16:colId xmlns="" xmlns:a16="http://schemas.microsoft.com/office/drawing/2014/main" val="366658994"/>
                    </a:ext>
                  </a:extLst>
                </a:gridCol>
                <a:gridCol w="926499">
                  <a:extLst>
                    <a:ext uri="{9D8B030D-6E8A-4147-A177-3AD203B41FA5}">
                      <a16:colId xmlns="" xmlns:a16="http://schemas.microsoft.com/office/drawing/2014/main" val="1214734046"/>
                    </a:ext>
                  </a:extLst>
                </a:gridCol>
                <a:gridCol w="1633656">
                  <a:extLst>
                    <a:ext uri="{9D8B030D-6E8A-4147-A177-3AD203B41FA5}">
                      <a16:colId xmlns="" xmlns:a16="http://schemas.microsoft.com/office/drawing/2014/main" val="2062056868"/>
                    </a:ext>
                  </a:extLst>
                </a:gridCol>
                <a:gridCol w="2357417">
                  <a:extLst>
                    <a:ext uri="{9D8B030D-6E8A-4147-A177-3AD203B41FA5}">
                      <a16:colId xmlns="" xmlns:a16="http://schemas.microsoft.com/office/drawing/2014/main" val="1955804248"/>
                    </a:ext>
                  </a:extLst>
                </a:gridCol>
                <a:gridCol w="2587932">
                  <a:extLst>
                    <a:ext uri="{9D8B030D-6E8A-4147-A177-3AD203B41FA5}">
                      <a16:colId xmlns="" xmlns:a16="http://schemas.microsoft.com/office/drawing/2014/main" val="3062269509"/>
                    </a:ext>
                  </a:extLst>
                </a:gridCol>
              </a:tblGrid>
              <a:tr h="473128">
                <a:tc>
                  <a:txBody>
                    <a:bodyPr/>
                    <a:lstStyle/>
                    <a:p>
                      <a:pPr algn="ctr"/>
                      <a:r>
                        <a:rPr lang="en-US" sz="1500" dirty="0" smtClean="0">
                          <a:latin typeface="+mn-lt"/>
                        </a:rPr>
                        <a:t>INDICATOR</a:t>
                      </a:r>
                      <a:r>
                        <a:rPr lang="en-US" sz="1500" baseline="0" dirty="0" smtClean="0">
                          <a:latin typeface="+mn-lt"/>
                        </a:rPr>
                        <a:t> </a:t>
                      </a:r>
                      <a:endParaRPr lang="en-US" sz="1500" dirty="0">
                        <a:latin typeface="+mn-lt"/>
                      </a:endParaRPr>
                    </a:p>
                  </a:txBody>
                  <a:tcPr/>
                </a:tc>
                <a:tc>
                  <a:txBody>
                    <a:bodyPr/>
                    <a:lstStyle/>
                    <a:p>
                      <a:pPr algn="ctr"/>
                      <a:r>
                        <a:rPr lang="en-US" sz="1500" dirty="0" smtClean="0">
                          <a:latin typeface="+mn-lt"/>
                        </a:rPr>
                        <a:t>TARGET</a:t>
                      </a:r>
                      <a:endParaRPr lang="en-US" sz="1500" dirty="0">
                        <a:latin typeface="+mn-lt"/>
                      </a:endParaRPr>
                    </a:p>
                  </a:txBody>
                  <a:tcPr/>
                </a:tc>
                <a:tc>
                  <a:txBody>
                    <a:bodyPr/>
                    <a:lstStyle/>
                    <a:p>
                      <a:pPr algn="ctr"/>
                      <a:r>
                        <a:rPr lang="en-US" sz="1500" dirty="0" smtClean="0">
                          <a:latin typeface="+mn-lt"/>
                        </a:rPr>
                        <a:t>ACTUAL</a:t>
                      </a:r>
                      <a:r>
                        <a:rPr lang="en-US" sz="1500" baseline="0" dirty="0" smtClean="0">
                          <a:latin typeface="+mn-lt"/>
                        </a:rPr>
                        <a:t> PEFORMANCE </a:t>
                      </a:r>
                      <a:endParaRPr lang="en-US" sz="150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smtClean="0">
                          <a:latin typeface="+mn-lt"/>
                        </a:rPr>
                        <a:t>AGSA</a:t>
                      </a:r>
                      <a:r>
                        <a:rPr lang="en-US" sz="1500" baseline="0" dirty="0" smtClean="0">
                          <a:latin typeface="+mn-lt"/>
                        </a:rPr>
                        <a:t> </a:t>
                      </a:r>
                      <a:r>
                        <a:rPr lang="en-US" sz="1500" dirty="0" smtClean="0">
                          <a:latin typeface="+mn-lt"/>
                        </a:rPr>
                        <a:t>FINDING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aseline="0" dirty="0" smtClean="0">
                          <a:latin typeface="+mn-lt"/>
                        </a:rPr>
                        <a:t>  </a:t>
                      </a:r>
                      <a:r>
                        <a:rPr lang="en-US" sz="1500" dirty="0" smtClean="0">
                          <a:latin typeface="+mn-lt"/>
                        </a:rPr>
                        <a:t>TID</a:t>
                      </a:r>
                      <a:r>
                        <a:rPr lang="en-US" sz="1500" baseline="0" dirty="0" smtClean="0">
                          <a:latin typeface="+mn-lt"/>
                        </a:rPr>
                        <a:t> 2018-19</a:t>
                      </a:r>
                      <a:endParaRPr lang="en-US" sz="1500" dirty="0" smtClean="0">
                        <a:latin typeface="+mn-lt"/>
                      </a:endParaRPr>
                    </a:p>
                  </a:txBody>
                  <a:tcPr/>
                </a:tc>
                <a:extLst>
                  <a:ext uri="{0D108BD9-81ED-4DB2-BD59-A6C34878D82A}">
                    <a16:rowId xmlns="" xmlns:a16="http://schemas.microsoft.com/office/drawing/2014/main" val="642649558"/>
                  </a:ext>
                </a:extLst>
              </a:tr>
              <a:tr h="1499369">
                <a:tc>
                  <a:txBody>
                    <a:bodyPr/>
                    <a:lstStyle/>
                    <a:p>
                      <a:r>
                        <a:rPr lang="en-ZA" sz="1500" b="0" dirty="0" smtClean="0">
                          <a:latin typeface="+mn-lt"/>
                          <a:cs typeface="Arial" panose="020B0604020202020204" pitchFamily="34" charset="0"/>
                        </a:rPr>
                        <a:t>No. of sector organisations supported; </a:t>
                      </a:r>
                    </a:p>
                  </a:txBody>
                  <a:tcPr/>
                </a:tc>
                <a:tc>
                  <a:txBody>
                    <a:bodyPr/>
                    <a:lstStyle/>
                    <a:p>
                      <a:r>
                        <a:rPr lang="en-US" sz="1500" dirty="0" smtClean="0"/>
                        <a:t>10</a:t>
                      </a:r>
                      <a:endParaRPr lang="en-US" sz="1500" dirty="0"/>
                    </a:p>
                  </a:txBody>
                  <a:tcPr/>
                </a:tc>
                <a:tc>
                  <a:txBody>
                    <a:bodyPr/>
                    <a:lstStyle/>
                    <a:p>
                      <a:r>
                        <a:rPr lang="en-US" sz="1500" dirty="0" smtClean="0"/>
                        <a:t>6</a:t>
                      </a:r>
                      <a:endParaRPr lang="en-US" sz="15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500" b="0" dirty="0" smtClean="0">
                          <a:solidFill>
                            <a:schemeClr val="tx1"/>
                          </a:solidFill>
                          <a:latin typeface="+mn-lt"/>
                        </a:rPr>
                        <a:t>The reported achievement in the annual performance report did not agree to the supporting evidence provided for the indicator. Auditors found</a:t>
                      </a:r>
                      <a:r>
                        <a:rPr lang="en-ZA" sz="1500" b="0" baseline="0" dirty="0" smtClean="0">
                          <a:solidFill>
                            <a:schemeClr val="tx1"/>
                          </a:solidFill>
                          <a:latin typeface="+mn-lt"/>
                        </a:rPr>
                        <a:t> 5</a:t>
                      </a:r>
                      <a:r>
                        <a:rPr lang="en-ZA" sz="1500" dirty="0" smtClean="0"/>
                        <a:t> instead of 6 reported by management </a:t>
                      </a:r>
                    </a:p>
                  </a:txBody>
                  <a:tcPr/>
                </a:tc>
                <a:tc>
                  <a:txBody>
                    <a:bodyPr/>
                    <a:lstStyle/>
                    <a:p>
                      <a:r>
                        <a:rPr lang="en-ZA" sz="1500" b="0" kern="1200" dirty="0" smtClean="0">
                          <a:solidFill>
                            <a:schemeClr val="tx1"/>
                          </a:solidFill>
                          <a:latin typeface="+mn-lt"/>
                          <a:ea typeface="+mn-ea"/>
                          <a:cs typeface="+mn-cs"/>
                        </a:rPr>
                        <a:t>MoA, grant letter; reports as per requirements of MoA or amended agreement documentation, payment stubs and register of proposals received 	</a:t>
                      </a:r>
                    </a:p>
                    <a:p>
                      <a:endParaRPr lang="en-ZA" sz="1500" b="0" kern="1200" dirty="0" smtClean="0">
                        <a:solidFill>
                          <a:schemeClr val="tx1"/>
                        </a:solidFill>
                        <a:latin typeface="+mn-lt"/>
                        <a:ea typeface="+mn-ea"/>
                        <a:cs typeface="+mn-cs"/>
                      </a:endParaRPr>
                    </a:p>
                  </a:txBody>
                  <a:tcPr/>
                </a:tc>
                <a:extLst>
                  <a:ext uri="{0D108BD9-81ED-4DB2-BD59-A6C34878D82A}">
                    <a16:rowId xmlns="" xmlns:a16="http://schemas.microsoft.com/office/drawing/2014/main" val="3219582062"/>
                  </a:ext>
                </a:extLst>
              </a:tr>
              <a:tr h="1339871">
                <a:tc>
                  <a:txBody>
                    <a:bodyPr/>
                    <a:lstStyle/>
                    <a:p>
                      <a:r>
                        <a:rPr lang="en-US" sz="1500" dirty="0" smtClean="0">
                          <a:solidFill>
                            <a:schemeClr val="tx1"/>
                          </a:solidFill>
                        </a:rPr>
                        <a:t>Comment</a:t>
                      </a:r>
                      <a:r>
                        <a:rPr lang="en-US" sz="1500" baseline="0" dirty="0" smtClean="0">
                          <a:solidFill>
                            <a:schemeClr val="tx1"/>
                          </a:solidFill>
                        </a:rPr>
                        <a:t> 5: </a:t>
                      </a:r>
                      <a:endParaRPr lang="en-US" sz="1500" dirty="0">
                        <a:solidFill>
                          <a:schemeClr val="tx1"/>
                        </a:solidFill>
                      </a:endParaRPr>
                    </a:p>
                  </a:txBody>
                  <a:tcPr/>
                </a:tc>
                <a:tc gridSpan="4">
                  <a:txBody>
                    <a:bodyPr/>
                    <a:lstStyle/>
                    <a:p>
                      <a:r>
                        <a:rPr lang="en-ZA" sz="1500" b="0" i="0" u="none" strike="noStrike" kern="1200" baseline="0" dirty="0" smtClean="0">
                          <a:solidFill>
                            <a:schemeClr val="dk1"/>
                          </a:solidFill>
                          <a:latin typeface="+mn-lt"/>
                          <a:ea typeface="+mn-ea"/>
                          <a:cs typeface="+mn-cs"/>
                        </a:rPr>
                        <a:t>The Department is not  in agreement with the </a:t>
                      </a:r>
                      <a:r>
                        <a:rPr lang="en-ZA" sz="1500" b="1" i="0" u="none" strike="noStrike" kern="1200" baseline="0" dirty="0" smtClean="0">
                          <a:solidFill>
                            <a:schemeClr val="dk1"/>
                          </a:solidFill>
                          <a:latin typeface="+mn-lt"/>
                          <a:ea typeface="+mn-ea"/>
                          <a:cs typeface="+mn-cs"/>
                        </a:rPr>
                        <a:t>finding and the internal control deficiency </a:t>
                      </a:r>
                      <a:r>
                        <a:rPr lang="en-ZA" sz="1500" b="0" i="0" u="none" strike="noStrike" kern="1200" baseline="0" dirty="0" smtClean="0">
                          <a:solidFill>
                            <a:schemeClr val="dk1"/>
                          </a:solidFill>
                          <a:latin typeface="+mn-lt"/>
                          <a:ea typeface="+mn-ea"/>
                          <a:cs typeface="+mn-cs"/>
                        </a:rPr>
                        <a:t>for the following reasons:</a:t>
                      </a:r>
                    </a:p>
                    <a:p>
                      <a:r>
                        <a:rPr lang="en-ZA" sz="1500" b="0" i="0" u="none" strike="noStrike" kern="1200" baseline="0" dirty="0" smtClean="0">
                          <a:solidFill>
                            <a:schemeClr val="dk1"/>
                          </a:solidFill>
                          <a:latin typeface="+mn-lt"/>
                          <a:ea typeface="+mn-ea"/>
                          <a:cs typeface="+mn-cs"/>
                        </a:rPr>
                        <a:t>The Department’s academy programme is informed by the understanding that Art plays a pivotal role in social cohesion. Creativity has become an increasingly valued attribute in modern society where information is available at the touch of a keyboard. Despite this, the majority of young people in South Africa have little or no exposure to curricula that foster creativity and artistic  ability. To that end, the Department supported Mzansi Broadcasting Academy (MBA) for accredited skills training programme to contribute to the provision of relevant skills in the creative economy to ensure that the arts respond to the demands of the 4th industrial revolution. The skills the MBA offers cut across all disciplines. </a:t>
                      </a:r>
                      <a:endParaRPr lang="en-US" sz="1500" dirty="0">
                        <a:solidFill>
                          <a:srgbClr val="FF0000"/>
                        </a:solidFill>
                      </a:endParaRPr>
                    </a:p>
                  </a:txBody>
                  <a:tcPr>
                    <a:solidFill>
                      <a:schemeClr val="accent2">
                        <a:lumMod val="20000"/>
                        <a:lumOff val="80000"/>
                      </a:schemeClr>
                    </a:solidFill>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extLst>
                  <a:ext uri="{0D108BD9-81ED-4DB2-BD59-A6C34878D82A}">
                    <a16:rowId xmlns="" xmlns:a16="http://schemas.microsoft.com/office/drawing/2014/main" val="3660172324"/>
                  </a:ext>
                </a:extLst>
              </a:tr>
            </a:tbl>
          </a:graphicData>
        </a:graphic>
      </p:graphicFrame>
      <p:sp>
        <p:nvSpPr>
          <p:cNvPr id="4" name="Slide Number Placeholder 3"/>
          <p:cNvSpPr>
            <a:spLocks noGrp="1"/>
          </p:cNvSpPr>
          <p:nvPr>
            <p:ph type="sldNum" sz="quarter" idx="4"/>
          </p:nvPr>
        </p:nvSpPr>
        <p:spPr>
          <a:xfrm>
            <a:off x="8316416" y="6510928"/>
            <a:ext cx="530166" cy="347072"/>
          </a:xfrm>
        </p:spPr>
        <p:txBody>
          <a:bodyPr/>
          <a:lstStyle/>
          <a:p>
            <a:r>
              <a:rPr lang="en-ZA" sz="1100" b="1" dirty="0" smtClean="0">
                <a:solidFill>
                  <a:schemeClr val="tx1"/>
                </a:solidFill>
              </a:rPr>
              <a:t>62.</a:t>
            </a:r>
          </a:p>
        </p:txBody>
      </p:sp>
    </p:spTree>
    <p:extLst>
      <p:ext uri="{BB962C8B-B14F-4D97-AF65-F5344CB8AC3E}">
        <p14:creationId xmlns:p14="http://schemas.microsoft.com/office/powerpoint/2010/main" xmlns="" val="55540698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856984" cy="710952"/>
          </a:xfrm>
        </p:spPr>
        <p:txBody>
          <a:bodyPr>
            <a:noAutofit/>
          </a:bodyPr>
          <a:lstStyle/>
          <a:p>
            <a:pPr algn="ctr"/>
            <a:r>
              <a:rPr lang="en-ZA" dirty="0">
                <a:latin typeface="+mj-lt"/>
              </a:rPr>
              <a:t>ARTS AND CULTURE PROMOTION AND DEVELOPMENT</a:t>
            </a:r>
            <a:endParaRPr lang="en-US" dirty="0">
              <a:latin typeface="+mj-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645056362"/>
              </p:ext>
            </p:extLst>
          </p:nvPr>
        </p:nvGraphicFramePr>
        <p:xfrm>
          <a:off x="179513" y="1484784"/>
          <a:ext cx="8791335" cy="4663440"/>
        </p:xfrm>
        <a:graphic>
          <a:graphicData uri="http://schemas.openxmlformats.org/drawingml/2006/table">
            <a:tbl>
              <a:tblPr firstRow="1" bandRow="1">
                <a:tableStyleId>{5C22544A-7EE6-4342-B048-85BDC9FD1C3A}</a:tableStyleId>
              </a:tblPr>
              <a:tblGrid>
                <a:gridCol w="1512273">
                  <a:extLst>
                    <a:ext uri="{9D8B030D-6E8A-4147-A177-3AD203B41FA5}">
                      <a16:colId xmlns="" xmlns:a16="http://schemas.microsoft.com/office/drawing/2014/main" val="366658994"/>
                    </a:ext>
                  </a:extLst>
                </a:gridCol>
                <a:gridCol w="848046">
                  <a:extLst>
                    <a:ext uri="{9D8B030D-6E8A-4147-A177-3AD203B41FA5}">
                      <a16:colId xmlns="" xmlns:a16="http://schemas.microsoft.com/office/drawing/2014/main" val="1214734046"/>
                    </a:ext>
                  </a:extLst>
                </a:gridCol>
                <a:gridCol w="1619179">
                  <a:extLst>
                    <a:ext uri="{9D8B030D-6E8A-4147-A177-3AD203B41FA5}">
                      <a16:colId xmlns="" xmlns:a16="http://schemas.microsoft.com/office/drawing/2014/main" val="2062056868"/>
                    </a:ext>
                  </a:extLst>
                </a:gridCol>
                <a:gridCol w="2190786">
                  <a:extLst>
                    <a:ext uri="{9D8B030D-6E8A-4147-A177-3AD203B41FA5}">
                      <a16:colId xmlns="" xmlns:a16="http://schemas.microsoft.com/office/drawing/2014/main" val="1955804248"/>
                    </a:ext>
                  </a:extLst>
                </a:gridCol>
                <a:gridCol w="2621051">
                  <a:extLst>
                    <a:ext uri="{9D8B030D-6E8A-4147-A177-3AD203B41FA5}">
                      <a16:colId xmlns="" xmlns:a16="http://schemas.microsoft.com/office/drawing/2014/main" val="3062269509"/>
                    </a:ext>
                  </a:extLst>
                </a:gridCol>
              </a:tblGrid>
              <a:tr h="475659">
                <a:tc>
                  <a:txBody>
                    <a:bodyPr/>
                    <a:lstStyle/>
                    <a:p>
                      <a:pPr algn="ctr"/>
                      <a:r>
                        <a:rPr lang="en-US" sz="1600" dirty="0" smtClean="0">
                          <a:latin typeface="+mn-lt"/>
                        </a:rPr>
                        <a:t>INDICATOR</a:t>
                      </a:r>
                      <a:r>
                        <a:rPr lang="en-US" sz="1600" baseline="0" dirty="0" smtClean="0">
                          <a:latin typeface="+mn-lt"/>
                        </a:rPr>
                        <a:t> </a:t>
                      </a:r>
                      <a:endParaRPr lang="en-US" sz="1600" dirty="0">
                        <a:latin typeface="+mn-lt"/>
                      </a:endParaRPr>
                    </a:p>
                  </a:txBody>
                  <a:tcPr/>
                </a:tc>
                <a:tc>
                  <a:txBody>
                    <a:bodyPr/>
                    <a:lstStyle/>
                    <a:p>
                      <a:pPr algn="ctr"/>
                      <a:r>
                        <a:rPr lang="en-US" sz="1600" dirty="0" smtClean="0">
                          <a:latin typeface="+mn-lt"/>
                        </a:rPr>
                        <a:t>TARGET</a:t>
                      </a:r>
                      <a:endParaRPr lang="en-US" sz="1600" dirty="0">
                        <a:latin typeface="+mn-lt"/>
                      </a:endParaRPr>
                    </a:p>
                  </a:txBody>
                  <a:tcPr/>
                </a:tc>
                <a:tc>
                  <a:txBody>
                    <a:bodyPr/>
                    <a:lstStyle/>
                    <a:p>
                      <a:pPr algn="ctr"/>
                      <a:r>
                        <a:rPr lang="en-US" sz="1600" dirty="0" smtClean="0">
                          <a:latin typeface="+mn-lt"/>
                        </a:rPr>
                        <a:t>ACTUAL</a:t>
                      </a:r>
                      <a:r>
                        <a:rPr lang="en-US" sz="1600" baseline="0" dirty="0" smtClean="0">
                          <a:latin typeface="+mn-lt"/>
                        </a:rPr>
                        <a:t> PEFORMANCE </a:t>
                      </a:r>
                      <a:endParaRPr lang="en-US" sz="160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mn-lt"/>
                        </a:rPr>
                        <a:t>AGSA</a:t>
                      </a:r>
                      <a:r>
                        <a:rPr lang="en-US" sz="1600" baseline="0" dirty="0" smtClean="0">
                          <a:latin typeface="+mn-lt"/>
                        </a:rPr>
                        <a:t> </a:t>
                      </a:r>
                      <a:r>
                        <a:rPr lang="en-US" sz="1600" dirty="0" smtClean="0">
                          <a:latin typeface="+mn-lt"/>
                        </a:rPr>
                        <a:t>FINDING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latin typeface="+mn-lt"/>
                        </a:rPr>
                        <a:t>  </a:t>
                      </a:r>
                      <a:r>
                        <a:rPr lang="en-US" sz="1600" dirty="0" smtClean="0">
                          <a:latin typeface="+mn-lt"/>
                        </a:rPr>
                        <a:t>TID</a:t>
                      </a:r>
                      <a:r>
                        <a:rPr lang="en-US" sz="1600" baseline="0" dirty="0" smtClean="0">
                          <a:latin typeface="+mn-lt"/>
                        </a:rPr>
                        <a:t> 2018-19</a:t>
                      </a:r>
                      <a:endParaRPr lang="en-US" sz="1600" dirty="0" smtClean="0">
                        <a:latin typeface="+mn-lt"/>
                      </a:endParaRPr>
                    </a:p>
                  </a:txBody>
                  <a:tcPr/>
                </a:tc>
                <a:extLst>
                  <a:ext uri="{0D108BD9-81ED-4DB2-BD59-A6C34878D82A}">
                    <a16:rowId xmlns="" xmlns:a16="http://schemas.microsoft.com/office/drawing/2014/main" val="642649558"/>
                  </a:ext>
                </a:extLst>
              </a:tr>
              <a:tr h="1705695">
                <a:tc>
                  <a:txBody>
                    <a:bodyPr/>
                    <a:lstStyle/>
                    <a:p>
                      <a:r>
                        <a:rPr lang="en-ZA" sz="1600" b="0" dirty="0" smtClean="0">
                          <a:latin typeface="+mn-lt"/>
                          <a:cs typeface="Arial" panose="020B0604020202020204" pitchFamily="34" charset="0"/>
                        </a:rPr>
                        <a:t>No. of capacity-building programmes supported;</a:t>
                      </a:r>
                      <a:endParaRPr lang="en-US" sz="1600" baseline="0" dirty="0" smtClean="0">
                        <a:latin typeface="+mn-lt"/>
                      </a:endParaRPr>
                    </a:p>
                  </a:txBody>
                  <a:tcPr/>
                </a:tc>
                <a:tc>
                  <a:txBody>
                    <a:bodyPr/>
                    <a:lstStyle/>
                    <a:p>
                      <a:r>
                        <a:rPr lang="en-US" sz="1600" dirty="0" smtClean="0"/>
                        <a:t>23</a:t>
                      </a:r>
                      <a:endParaRPr lang="en-US" sz="1600" dirty="0"/>
                    </a:p>
                  </a:txBody>
                  <a:tcPr/>
                </a:tc>
                <a:tc>
                  <a:txBody>
                    <a:bodyPr/>
                    <a:lstStyle/>
                    <a:p>
                      <a:r>
                        <a:rPr lang="en-US" sz="1600" dirty="0" smtClean="0"/>
                        <a:t>11</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b="0" dirty="0" smtClean="0">
                          <a:solidFill>
                            <a:schemeClr val="tx1"/>
                          </a:solidFill>
                          <a:latin typeface="+mn-lt"/>
                        </a:rPr>
                        <a:t>The reported achievement in the annual performance report did not agree to the supporting </a:t>
                      </a:r>
                      <a:r>
                        <a:rPr lang="en-ZA" sz="1600" b="0" kern="1200" dirty="0" smtClean="0">
                          <a:solidFill>
                            <a:schemeClr val="tx1"/>
                          </a:solidFill>
                          <a:latin typeface="+mn-lt"/>
                          <a:ea typeface="+mn-ea"/>
                          <a:cs typeface="+mn-cs"/>
                        </a:rPr>
                        <a:t>evidence</a:t>
                      </a:r>
                      <a:r>
                        <a:rPr lang="en-ZA" sz="1600" b="0" dirty="0" smtClean="0">
                          <a:solidFill>
                            <a:schemeClr val="tx1"/>
                          </a:solidFill>
                          <a:latin typeface="+mn-lt"/>
                        </a:rPr>
                        <a:t> provided for the indicator. Auditors found</a:t>
                      </a:r>
                      <a:r>
                        <a:rPr lang="en-ZA" sz="1600" b="0" baseline="0" dirty="0" smtClean="0">
                          <a:solidFill>
                            <a:schemeClr val="tx1"/>
                          </a:solidFill>
                          <a:latin typeface="+mn-lt"/>
                        </a:rPr>
                        <a:t> 8</a:t>
                      </a:r>
                      <a:r>
                        <a:rPr lang="en-ZA" sz="1600" dirty="0" smtClean="0"/>
                        <a:t> instead of 11 reported by management </a:t>
                      </a:r>
                    </a:p>
                  </a:txBody>
                  <a:tcPr/>
                </a:tc>
                <a:tc>
                  <a:txBody>
                    <a:bodyPr/>
                    <a:lstStyle/>
                    <a:p>
                      <a:r>
                        <a:rPr lang="en-ZA" sz="1600" b="0" kern="1200" dirty="0" smtClean="0">
                          <a:solidFill>
                            <a:schemeClr val="tx1"/>
                          </a:solidFill>
                          <a:latin typeface="+mn-lt"/>
                          <a:ea typeface="+mn-ea"/>
                          <a:cs typeface="+mn-cs"/>
                        </a:rPr>
                        <a:t>Submission approved by delegated authority, MoA, grant letter; reports as per requirements of MoA or amended agreement documentation and payment stub </a:t>
                      </a:r>
                      <a:r>
                        <a:rPr lang="en-ZA" sz="1600" b="0" i="0" u="none" strike="noStrike" kern="1200" baseline="0" dirty="0" smtClean="0">
                          <a:solidFill>
                            <a:schemeClr val="dk1"/>
                          </a:solidFill>
                          <a:latin typeface="+mn-lt"/>
                          <a:ea typeface="+mn-ea"/>
                          <a:cs typeface="+mn-cs"/>
                        </a:rPr>
                        <a:t>	</a:t>
                      </a:r>
                    </a:p>
                    <a:p>
                      <a:r>
                        <a:rPr lang="en-ZA" sz="1600" b="0" kern="1200" dirty="0" smtClean="0">
                          <a:solidFill>
                            <a:schemeClr val="tx1"/>
                          </a:solidFill>
                          <a:latin typeface="+mn-lt"/>
                          <a:ea typeface="+mn-ea"/>
                          <a:cs typeface="+mn-cs"/>
                        </a:rPr>
                        <a:t>	</a:t>
                      </a:r>
                    </a:p>
                  </a:txBody>
                  <a:tcPr/>
                </a:tc>
                <a:extLst>
                  <a:ext uri="{0D108BD9-81ED-4DB2-BD59-A6C34878D82A}">
                    <a16:rowId xmlns="" xmlns:a16="http://schemas.microsoft.com/office/drawing/2014/main" val="3219582062"/>
                  </a:ext>
                </a:extLst>
              </a:tr>
              <a:tr h="1347038">
                <a:tc>
                  <a:txBody>
                    <a:bodyPr/>
                    <a:lstStyle/>
                    <a:p>
                      <a:r>
                        <a:rPr lang="en-US" sz="1600" b="0" kern="1200" dirty="0" smtClean="0">
                          <a:solidFill>
                            <a:schemeClr val="dk1"/>
                          </a:solidFill>
                          <a:latin typeface="+mn-lt"/>
                          <a:ea typeface="+mn-ea"/>
                          <a:cs typeface="Arial" panose="020B0604020202020204" pitchFamily="34" charset="0"/>
                        </a:rPr>
                        <a:t>Comment 6: </a:t>
                      </a:r>
                      <a:endParaRPr lang="en-US" sz="1600" b="0" kern="1200" dirty="0">
                        <a:solidFill>
                          <a:schemeClr val="dk1"/>
                        </a:solidFill>
                        <a:latin typeface="+mn-lt"/>
                        <a:ea typeface="+mn-ea"/>
                        <a:cs typeface="Arial" panose="020B0604020202020204" pitchFamily="34" charset="0"/>
                      </a:endParaRPr>
                    </a:p>
                  </a:txBody>
                  <a:tcPr/>
                </a:tc>
                <a:tc gridSpan="4">
                  <a:txBody>
                    <a:bodyPr/>
                    <a:lstStyle/>
                    <a:p>
                      <a:r>
                        <a:rPr lang="en-ZA" sz="1600" b="0" i="0" u="none" strike="noStrike" kern="1200" baseline="0" dirty="0" smtClean="0">
                          <a:solidFill>
                            <a:schemeClr val="dk1"/>
                          </a:solidFill>
                          <a:latin typeface="+mn-lt"/>
                          <a:ea typeface="+mn-ea"/>
                          <a:cs typeface="+mn-cs"/>
                        </a:rPr>
                        <a:t>The Department is in agreement with the </a:t>
                      </a:r>
                      <a:r>
                        <a:rPr lang="en-ZA" sz="1600" b="1" i="0" u="none" strike="noStrike" kern="1200" baseline="0" dirty="0" smtClean="0">
                          <a:solidFill>
                            <a:schemeClr val="dk1"/>
                          </a:solidFill>
                          <a:latin typeface="+mn-lt"/>
                          <a:ea typeface="+mn-ea"/>
                          <a:cs typeface="+mn-cs"/>
                        </a:rPr>
                        <a:t>finding and the internal control deficiency </a:t>
                      </a:r>
                      <a:r>
                        <a:rPr lang="en-ZA" sz="1600" b="0" i="0" u="none" strike="noStrike" kern="1200" baseline="0" dirty="0" smtClean="0">
                          <a:solidFill>
                            <a:schemeClr val="dk1"/>
                          </a:solidFill>
                          <a:latin typeface="+mn-lt"/>
                          <a:ea typeface="+mn-ea"/>
                          <a:cs typeface="+mn-cs"/>
                        </a:rPr>
                        <a:t>for the following reasons:  </a:t>
                      </a:r>
                    </a:p>
                    <a:p>
                      <a:pPr marL="285750" indent="-285750">
                        <a:buFont typeface="Arial" panose="020B0604020202020204" pitchFamily="34" charset="0"/>
                        <a:buChar char="•"/>
                      </a:pPr>
                      <a:r>
                        <a:rPr lang="en-ZA" sz="1600" b="0" i="0" u="none" strike="noStrike" kern="1200" baseline="0" dirty="0" smtClean="0">
                          <a:solidFill>
                            <a:schemeClr val="dk1"/>
                          </a:solidFill>
                          <a:latin typeface="+mn-lt"/>
                          <a:ea typeface="+mn-ea"/>
                          <a:cs typeface="+mn-cs"/>
                        </a:rPr>
                        <a:t>The whole APP target for capacity building was not achieved. Management has indicated such in the checklist of verification that was submitted as part of the evidence. Management accepts that only 8 projects from the 23 for capacity building had adequate verification information. </a:t>
                      </a:r>
                      <a:endParaRPr lang="en-US" sz="1600" dirty="0">
                        <a:solidFill>
                          <a:srgbClr val="FF0000"/>
                        </a:solidFill>
                      </a:endParaRPr>
                    </a:p>
                  </a:txBody>
                  <a:tcPr>
                    <a:solidFill>
                      <a:schemeClr val="accent2">
                        <a:lumMod val="20000"/>
                        <a:lumOff val="80000"/>
                      </a:schemeClr>
                    </a:solidFill>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extLst>
                  <a:ext uri="{0D108BD9-81ED-4DB2-BD59-A6C34878D82A}">
                    <a16:rowId xmlns="" xmlns:a16="http://schemas.microsoft.com/office/drawing/2014/main" val="3660172324"/>
                  </a:ext>
                </a:extLst>
              </a:tr>
            </a:tbl>
          </a:graphicData>
        </a:graphic>
      </p:graphicFrame>
      <p:sp>
        <p:nvSpPr>
          <p:cNvPr id="4" name="Slide Number Placeholder 3"/>
          <p:cNvSpPr>
            <a:spLocks noGrp="1"/>
          </p:cNvSpPr>
          <p:nvPr>
            <p:ph type="sldNum" sz="quarter" idx="4"/>
          </p:nvPr>
        </p:nvSpPr>
        <p:spPr>
          <a:xfrm>
            <a:off x="8316416" y="6309320"/>
            <a:ext cx="530166" cy="347072"/>
          </a:xfrm>
        </p:spPr>
        <p:txBody>
          <a:bodyPr/>
          <a:lstStyle/>
          <a:p>
            <a:r>
              <a:rPr lang="en-ZA" sz="1100" b="1" dirty="0" smtClean="0">
                <a:solidFill>
                  <a:schemeClr val="tx1"/>
                </a:solidFill>
              </a:rPr>
              <a:t>63.</a:t>
            </a:r>
          </a:p>
        </p:txBody>
      </p:sp>
    </p:spTree>
    <p:extLst>
      <p:ext uri="{BB962C8B-B14F-4D97-AF65-F5344CB8AC3E}">
        <p14:creationId xmlns:p14="http://schemas.microsoft.com/office/powerpoint/2010/main" xmlns="" val="403248058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856984" cy="710952"/>
          </a:xfrm>
        </p:spPr>
        <p:txBody>
          <a:bodyPr>
            <a:noAutofit/>
          </a:bodyPr>
          <a:lstStyle/>
          <a:p>
            <a:pPr algn="ctr"/>
            <a:r>
              <a:rPr lang="en-ZA" dirty="0">
                <a:latin typeface="+mj-lt"/>
              </a:rPr>
              <a:t>HERITAGE PRESERVATION AND </a:t>
            </a:r>
            <a:r>
              <a:rPr lang="en-ZA" dirty="0" smtClean="0">
                <a:latin typeface="+mj-lt"/>
              </a:rPr>
              <a:t>PROMOTION </a:t>
            </a:r>
            <a:endParaRPr lang="en-US" dirty="0">
              <a:latin typeface="+mj-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201611246"/>
              </p:ext>
            </p:extLst>
          </p:nvPr>
        </p:nvGraphicFramePr>
        <p:xfrm>
          <a:off x="78778" y="1484784"/>
          <a:ext cx="8957718" cy="4907280"/>
        </p:xfrm>
        <a:graphic>
          <a:graphicData uri="http://schemas.openxmlformats.org/drawingml/2006/table">
            <a:tbl>
              <a:tblPr firstRow="1" bandRow="1">
                <a:tableStyleId>{5C22544A-7EE6-4342-B048-85BDC9FD1C3A}</a:tableStyleId>
              </a:tblPr>
              <a:tblGrid>
                <a:gridCol w="1396878">
                  <a:extLst>
                    <a:ext uri="{9D8B030D-6E8A-4147-A177-3AD203B41FA5}">
                      <a16:colId xmlns="" xmlns:a16="http://schemas.microsoft.com/office/drawing/2014/main" val="366658994"/>
                    </a:ext>
                  </a:extLst>
                </a:gridCol>
                <a:gridCol w="1368152">
                  <a:extLst>
                    <a:ext uri="{9D8B030D-6E8A-4147-A177-3AD203B41FA5}">
                      <a16:colId xmlns="" xmlns:a16="http://schemas.microsoft.com/office/drawing/2014/main" val="1214734046"/>
                    </a:ext>
                  </a:extLst>
                </a:gridCol>
                <a:gridCol w="1656184">
                  <a:extLst>
                    <a:ext uri="{9D8B030D-6E8A-4147-A177-3AD203B41FA5}">
                      <a16:colId xmlns="" xmlns:a16="http://schemas.microsoft.com/office/drawing/2014/main" val="2062056868"/>
                    </a:ext>
                  </a:extLst>
                </a:gridCol>
                <a:gridCol w="2232248">
                  <a:extLst>
                    <a:ext uri="{9D8B030D-6E8A-4147-A177-3AD203B41FA5}">
                      <a16:colId xmlns="" xmlns:a16="http://schemas.microsoft.com/office/drawing/2014/main" val="1955804248"/>
                    </a:ext>
                  </a:extLst>
                </a:gridCol>
                <a:gridCol w="2304256">
                  <a:extLst>
                    <a:ext uri="{9D8B030D-6E8A-4147-A177-3AD203B41FA5}">
                      <a16:colId xmlns="" xmlns:a16="http://schemas.microsoft.com/office/drawing/2014/main" val="3062269509"/>
                    </a:ext>
                  </a:extLst>
                </a:gridCol>
              </a:tblGrid>
              <a:tr h="576064">
                <a:tc>
                  <a:txBody>
                    <a:bodyPr/>
                    <a:lstStyle/>
                    <a:p>
                      <a:pPr algn="ctr"/>
                      <a:r>
                        <a:rPr lang="en-US" sz="1600" dirty="0" smtClean="0">
                          <a:latin typeface="+mn-lt"/>
                        </a:rPr>
                        <a:t>INDICATOR</a:t>
                      </a:r>
                      <a:r>
                        <a:rPr lang="en-US" sz="1600" baseline="0" dirty="0" smtClean="0">
                          <a:latin typeface="+mn-lt"/>
                        </a:rPr>
                        <a:t> </a:t>
                      </a:r>
                      <a:endParaRPr lang="en-US" sz="1600" dirty="0">
                        <a:latin typeface="+mn-lt"/>
                      </a:endParaRPr>
                    </a:p>
                  </a:txBody>
                  <a:tcPr/>
                </a:tc>
                <a:tc>
                  <a:txBody>
                    <a:bodyPr/>
                    <a:lstStyle/>
                    <a:p>
                      <a:pPr algn="ctr"/>
                      <a:r>
                        <a:rPr lang="en-US" sz="1600" dirty="0" smtClean="0">
                          <a:latin typeface="+mn-lt"/>
                        </a:rPr>
                        <a:t>TARGET</a:t>
                      </a:r>
                      <a:endParaRPr lang="en-US" sz="1600" dirty="0">
                        <a:latin typeface="+mn-lt"/>
                      </a:endParaRPr>
                    </a:p>
                  </a:txBody>
                  <a:tcPr/>
                </a:tc>
                <a:tc>
                  <a:txBody>
                    <a:bodyPr/>
                    <a:lstStyle/>
                    <a:p>
                      <a:pPr algn="ctr"/>
                      <a:r>
                        <a:rPr lang="en-US" sz="1600" dirty="0" smtClean="0">
                          <a:latin typeface="+mn-lt"/>
                        </a:rPr>
                        <a:t>ACTUAL</a:t>
                      </a:r>
                      <a:r>
                        <a:rPr lang="en-US" sz="1600" baseline="0" dirty="0" smtClean="0">
                          <a:latin typeface="+mn-lt"/>
                        </a:rPr>
                        <a:t> PEFORMANCE </a:t>
                      </a:r>
                      <a:endParaRPr lang="en-US" sz="160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mn-lt"/>
                        </a:rPr>
                        <a:t>AGSA</a:t>
                      </a:r>
                      <a:r>
                        <a:rPr lang="en-US" sz="1600" baseline="0" dirty="0" smtClean="0">
                          <a:latin typeface="+mn-lt"/>
                        </a:rPr>
                        <a:t> </a:t>
                      </a:r>
                      <a:r>
                        <a:rPr lang="en-US" sz="1600" dirty="0" smtClean="0">
                          <a:latin typeface="+mn-lt"/>
                        </a:rPr>
                        <a:t>FINDING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latin typeface="+mn-lt"/>
                        </a:rPr>
                        <a:t>  </a:t>
                      </a:r>
                      <a:r>
                        <a:rPr lang="en-US" sz="1600" dirty="0" smtClean="0">
                          <a:latin typeface="+mn-lt"/>
                        </a:rPr>
                        <a:t>TID</a:t>
                      </a:r>
                      <a:r>
                        <a:rPr lang="en-US" sz="1600" baseline="0" dirty="0" smtClean="0">
                          <a:latin typeface="+mn-lt"/>
                        </a:rPr>
                        <a:t> 2018-19</a:t>
                      </a:r>
                      <a:endParaRPr lang="en-US" sz="1600" dirty="0" smtClean="0">
                        <a:latin typeface="+mn-lt"/>
                      </a:endParaRPr>
                    </a:p>
                  </a:txBody>
                  <a:tcPr/>
                </a:tc>
                <a:extLst>
                  <a:ext uri="{0D108BD9-81ED-4DB2-BD59-A6C34878D82A}">
                    <a16:rowId xmlns="" xmlns:a16="http://schemas.microsoft.com/office/drawing/2014/main" val="642649558"/>
                  </a:ext>
                </a:extLst>
              </a:tr>
              <a:tr h="1584176">
                <a:tc>
                  <a:txBody>
                    <a:bodyPr/>
                    <a:lstStyle/>
                    <a:p>
                      <a:pPr algn="l"/>
                      <a:r>
                        <a:rPr lang="en-ZA" sz="1600" kern="1200" dirty="0" smtClean="0">
                          <a:solidFill>
                            <a:schemeClr val="dk1"/>
                          </a:solidFill>
                          <a:latin typeface="+mn-lt"/>
                          <a:ea typeface="+mn-ea"/>
                          <a:cs typeface="+mn-cs"/>
                        </a:rPr>
                        <a:t>Number of newly built and/or modular libraries supported financially</a:t>
                      </a:r>
                      <a:endParaRPr lang="en-US" sz="1600" kern="1200" dirty="0" smtClean="0">
                        <a:solidFill>
                          <a:schemeClr val="dk1"/>
                        </a:solidFill>
                        <a:latin typeface="+mn-lt"/>
                        <a:ea typeface="+mn-ea"/>
                        <a:cs typeface="+mn-cs"/>
                      </a:endParaRPr>
                    </a:p>
                  </a:txBody>
                  <a:tcPr/>
                </a:tc>
                <a:tc>
                  <a:txBody>
                    <a:bodyPr/>
                    <a:lstStyle/>
                    <a:p>
                      <a:r>
                        <a:rPr lang="en-US" sz="1600" dirty="0" smtClean="0">
                          <a:latin typeface="+mn-lt"/>
                        </a:rPr>
                        <a:t>29</a:t>
                      </a:r>
                      <a:endParaRPr lang="en-US" sz="1600" dirty="0">
                        <a:latin typeface="+mn-lt"/>
                      </a:endParaRPr>
                    </a:p>
                  </a:txBody>
                  <a:tcPr/>
                </a:tc>
                <a:tc>
                  <a:txBody>
                    <a:bodyPr/>
                    <a:lstStyle/>
                    <a:p>
                      <a:r>
                        <a:rPr lang="en-US" sz="1600" dirty="0" smtClean="0">
                          <a:latin typeface="+mn-lt"/>
                        </a:rPr>
                        <a:t>29</a:t>
                      </a:r>
                      <a:endParaRPr lang="en-US" sz="16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b="0" dirty="0" smtClean="0">
                          <a:solidFill>
                            <a:schemeClr val="tx1"/>
                          </a:solidFill>
                          <a:latin typeface="+mn-lt"/>
                        </a:rPr>
                        <a:t>The supporting evidence provided did not agree to the reported achievement of 29 and indicated an achievement of 38. </a:t>
                      </a:r>
                      <a:endParaRPr lang="en-US" sz="1600" b="0" dirty="0" smtClean="0">
                        <a:solidFill>
                          <a:schemeClr val="tx1"/>
                        </a:solidFill>
                        <a:latin typeface="+mn-lt"/>
                      </a:endParaRPr>
                    </a:p>
                  </a:txBody>
                  <a:tcPr/>
                </a:tc>
                <a:tc>
                  <a:txBody>
                    <a:bodyPr/>
                    <a:lstStyle/>
                    <a:p>
                      <a:r>
                        <a:rPr lang="en-ZA" sz="1600" b="0" kern="1200" dirty="0" smtClean="0">
                          <a:solidFill>
                            <a:schemeClr val="tx1"/>
                          </a:solidFill>
                          <a:latin typeface="+mn-lt"/>
                          <a:ea typeface="+mn-ea"/>
                          <a:cs typeface="+mn-cs"/>
                        </a:rPr>
                        <a:t>Payment stubs and quarterly progress reports approved by the DDG. 	</a:t>
                      </a:r>
                    </a:p>
                    <a:p>
                      <a:endParaRPr lang="en-US" sz="1600" dirty="0">
                        <a:latin typeface="+mn-lt"/>
                      </a:endParaRPr>
                    </a:p>
                  </a:txBody>
                  <a:tcPr/>
                </a:tc>
                <a:extLst>
                  <a:ext uri="{0D108BD9-81ED-4DB2-BD59-A6C34878D82A}">
                    <a16:rowId xmlns="" xmlns:a16="http://schemas.microsoft.com/office/drawing/2014/main" val="3219582062"/>
                  </a:ext>
                </a:extLst>
              </a:tr>
              <a:tr h="1684829">
                <a:tc>
                  <a:txBody>
                    <a:bodyPr/>
                    <a:lstStyle/>
                    <a:p>
                      <a:r>
                        <a:rPr lang="en-US" sz="1600" kern="1200" dirty="0" smtClean="0">
                          <a:solidFill>
                            <a:schemeClr val="dk1"/>
                          </a:solidFill>
                          <a:latin typeface="+mn-lt"/>
                          <a:ea typeface="+mn-ea"/>
                          <a:cs typeface="+mn-cs"/>
                        </a:rPr>
                        <a:t>Comment 7:</a:t>
                      </a:r>
                      <a:endParaRPr lang="en-US" sz="1600" kern="1200" dirty="0">
                        <a:solidFill>
                          <a:schemeClr val="dk1"/>
                        </a:solidFill>
                        <a:latin typeface="+mn-lt"/>
                        <a:ea typeface="+mn-ea"/>
                        <a:cs typeface="+mn-cs"/>
                      </a:endParaRPr>
                    </a:p>
                  </a:txBody>
                  <a:tcPr/>
                </a:tc>
                <a:tc gridSpan="4">
                  <a:txBody>
                    <a:bodyPr/>
                    <a:lstStyle/>
                    <a:p>
                      <a:r>
                        <a:rPr lang="en-ZA" sz="1600" b="0" i="0" u="none" strike="noStrike" kern="1200" baseline="0" dirty="0" smtClean="0">
                          <a:solidFill>
                            <a:schemeClr val="dk1"/>
                          </a:solidFill>
                          <a:latin typeface="+mn-lt"/>
                          <a:ea typeface="+mn-ea"/>
                          <a:cs typeface="+mn-cs"/>
                        </a:rPr>
                        <a:t>The Department is not in agreement with the </a:t>
                      </a:r>
                      <a:r>
                        <a:rPr lang="en-ZA" sz="1600" b="1" i="0" u="none" strike="noStrike" kern="1200" baseline="0" dirty="0" smtClean="0">
                          <a:solidFill>
                            <a:schemeClr val="dk1"/>
                          </a:solidFill>
                          <a:latin typeface="+mn-lt"/>
                          <a:ea typeface="+mn-ea"/>
                          <a:cs typeface="+mn-cs"/>
                        </a:rPr>
                        <a:t>finding and the internal control deficiency </a:t>
                      </a:r>
                      <a:r>
                        <a:rPr lang="en-ZA" sz="1600" b="0" i="0" u="none" strike="noStrike" kern="1200" baseline="0" dirty="0" smtClean="0">
                          <a:solidFill>
                            <a:schemeClr val="dk1"/>
                          </a:solidFill>
                          <a:latin typeface="+mn-lt"/>
                          <a:ea typeface="+mn-ea"/>
                          <a:cs typeface="+mn-cs"/>
                        </a:rPr>
                        <a:t>for the following reasons :</a:t>
                      </a:r>
                    </a:p>
                    <a:p>
                      <a:pPr marL="285750" indent="-285750">
                        <a:buFont typeface="Arial" panose="020B0604020202020204" pitchFamily="34" charset="0"/>
                        <a:buChar char="•"/>
                      </a:pPr>
                      <a:r>
                        <a:rPr lang="en-ZA" sz="1600" b="0" i="0" u="none" strike="noStrike" kern="1200" baseline="0" dirty="0" smtClean="0">
                          <a:solidFill>
                            <a:schemeClr val="dk1"/>
                          </a:solidFill>
                          <a:latin typeface="+mn-lt"/>
                          <a:ea typeface="+mn-ea"/>
                          <a:cs typeface="+mn-cs"/>
                        </a:rPr>
                        <a:t>The number of libraries included in the APP is not an exhaustive list. The projects listed under the APP are earmarked to be completed in a financial year. However, provinces report on infrastructure projects that are in the backlog emanating from the previous financial years. The Department is obligated to report on these projects when they are completed. All projects reported in the 2018 /19 annual performance report have reached practical completion. The inclusion of Hafuleni Modular library in the list is an error because the project is on the APP and has been reported on the annual performance report. It is not clear why it is part of the list. </a:t>
                      </a:r>
                      <a:endParaRPr lang="en-US" sz="1600" dirty="0">
                        <a:solidFill>
                          <a:srgbClr val="FF0000"/>
                        </a:solidFill>
                        <a:latin typeface="+mn-lt"/>
                      </a:endParaRPr>
                    </a:p>
                  </a:txBody>
                  <a:tcPr>
                    <a:solidFill>
                      <a:schemeClr val="accent2">
                        <a:lumMod val="20000"/>
                        <a:lumOff val="80000"/>
                      </a:schemeClr>
                    </a:solidFill>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extLst>
                  <a:ext uri="{0D108BD9-81ED-4DB2-BD59-A6C34878D82A}">
                    <a16:rowId xmlns="" xmlns:a16="http://schemas.microsoft.com/office/drawing/2014/main" val="3660172324"/>
                  </a:ext>
                </a:extLst>
              </a:tr>
            </a:tbl>
          </a:graphicData>
        </a:graphic>
      </p:graphicFrame>
      <p:sp>
        <p:nvSpPr>
          <p:cNvPr id="4" name="Slide Number Placeholder 3"/>
          <p:cNvSpPr>
            <a:spLocks noGrp="1"/>
          </p:cNvSpPr>
          <p:nvPr>
            <p:ph type="sldNum" sz="quarter" idx="4"/>
          </p:nvPr>
        </p:nvSpPr>
        <p:spPr>
          <a:xfrm>
            <a:off x="8388424" y="6486258"/>
            <a:ext cx="530166" cy="347072"/>
          </a:xfrm>
        </p:spPr>
        <p:txBody>
          <a:bodyPr/>
          <a:lstStyle/>
          <a:p>
            <a:r>
              <a:rPr lang="en-ZA" sz="1100" b="1" dirty="0" smtClean="0">
                <a:solidFill>
                  <a:schemeClr val="tx1"/>
                </a:solidFill>
              </a:rPr>
              <a:t>6</a:t>
            </a:r>
            <a:r>
              <a:rPr lang="en-ZA" sz="1100" b="1" dirty="0">
                <a:solidFill>
                  <a:schemeClr val="tx1"/>
                </a:solidFill>
              </a:rPr>
              <a:t>4</a:t>
            </a:r>
            <a:r>
              <a:rPr lang="en-ZA" sz="1100" b="1" dirty="0" smtClean="0">
                <a:solidFill>
                  <a:schemeClr val="tx1"/>
                </a:solidFill>
              </a:rPr>
              <a:t>.</a:t>
            </a:r>
          </a:p>
        </p:txBody>
      </p:sp>
    </p:spTree>
    <p:extLst>
      <p:ext uri="{BB962C8B-B14F-4D97-AF65-F5344CB8AC3E}">
        <p14:creationId xmlns:p14="http://schemas.microsoft.com/office/powerpoint/2010/main" xmlns="" val="47841091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008" y="2852936"/>
            <a:ext cx="8229600" cy="926976"/>
          </a:xfrm>
        </p:spPr>
        <p:txBody>
          <a:bodyPr>
            <a:normAutofit/>
          </a:bodyPr>
          <a:lstStyle/>
          <a:p>
            <a:pPr algn="ctr"/>
            <a:r>
              <a:rPr lang="en-ZA" sz="4800" cap="all" dirty="0" smtClean="0">
                <a:solidFill>
                  <a:srgbClr val="B77727"/>
                </a:solidFill>
                <a:latin typeface="+mn-lt"/>
              </a:rPr>
              <a:t>2018/19 HIGHLIGHTS</a:t>
            </a:r>
            <a:endParaRPr lang="en-ZA" sz="4800" cap="all" dirty="0">
              <a:solidFill>
                <a:srgbClr val="B77727"/>
              </a:solidFill>
              <a:latin typeface="+mn-lt"/>
            </a:endParaRPr>
          </a:p>
        </p:txBody>
      </p:sp>
    </p:spTree>
    <p:extLst>
      <p:ext uri="{BB962C8B-B14F-4D97-AF65-F5344CB8AC3E}">
        <p14:creationId xmlns:p14="http://schemas.microsoft.com/office/powerpoint/2010/main" xmlns="" val="193110656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444" y="1196752"/>
            <a:ext cx="8930052" cy="4681701"/>
          </a:xfrm>
        </p:spPr>
        <p:txBody>
          <a:bodyPr>
            <a:noAutofit/>
          </a:bodyPr>
          <a:lstStyle/>
          <a:p>
            <a:pPr marL="0" indent="0" algn="ctr">
              <a:buNone/>
            </a:pPr>
            <a:r>
              <a:rPr lang="en-GB" sz="1400" dirty="0" smtClean="0">
                <a:solidFill>
                  <a:schemeClr val="tx1"/>
                </a:solidFill>
                <a:latin typeface="+mn-lt"/>
              </a:rPr>
              <a:t>IZIMBIZO </a:t>
            </a:r>
            <a:r>
              <a:rPr lang="en-GB" sz="1400" dirty="0">
                <a:solidFill>
                  <a:schemeClr val="tx1"/>
                </a:solidFill>
                <a:latin typeface="+mn-lt"/>
              </a:rPr>
              <a:t>  </a:t>
            </a:r>
            <a:r>
              <a:rPr lang="en-GB" sz="1400" dirty="0" smtClean="0">
                <a:solidFill>
                  <a:schemeClr val="tx1"/>
                </a:solidFill>
                <a:latin typeface="+mn-lt"/>
              </a:rPr>
              <a:t>AND </a:t>
            </a:r>
            <a:r>
              <a:rPr lang="en-US" sz="1400" dirty="0">
                <a:solidFill>
                  <a:schemeClr val="tx1"/>
                </a:solidFill>
                <a:latin typeface="+mn-lt"/>
              </a:rPr>
              <a:t>#I AM THE FLAG CAMPAIGN</a:t>
            </a:r>
          </a:p>
          <a:p>
            <a:pPr marL="0" indent="0" algn="just">
              <a:buNone/>
            </a:pPr>
            <a:r>
              <a:rPr lang="en-ZA" sz="1400" b="0" dirty="0" smtClean="0">
                <a:solidFill>
                  <a:schemeClr val="tx1"/>
                </a:solidFill>
                <a:latin typeface="+mn-lt"/>
              </a:rPr>
              <a:t>The </a:t>
            </a:r>
            <a:r>
              <a:rPr lang="en-ZA" sz="1400" b="0" dirty="0">
                <a:solidFill>
                  <a:schemeClr val="tx1"/>
                </a:solidFill>
                <a:latin typeface="+mn-lt"/>
              </a:rPr>
              <a:t>Deputy Minister of Arts and Culture and the Acting King, Azenathi Zanelizwe Dalindyebo, handed over the sewing machines that will be placed in the Community Arts Centre for crafters. The machines are expected to enhance the productivity and ability to generate income for the crafters. The Deputy Minister emphasised that the sewing machines belonged to the community and that every community member should have access to them. </a:t>
            </a:r>
            <a:endParaRPr lang="en-ZA" sz="1400" b="0" dirty="0" smtClean="0">
              <a:solidFill>
                <a:schemeClr val="tx1"/>
              </a:solidFill>
              <a:latin typeface="+mn-lt"/>
            </a:endParaRPr>
          </a:p>
          <a:p>
            <a:pPr marL="0" indent="0" algn="just">
              <a:buNone/>
            </a:pPr>
            <a:endParaRPr lang="en-ZA" sz="1400" b="0" dirty="0" smtClean="0">
              <a:solidFill>
                <a:schemeClr val="tx1"/>
              </a:solidFill>
              <a:latin typeface="+mn-lt"/>
            </a:endParaRPr>
          </a:p>
          <a:p>
            <a:pPr marL="0" indent="0" algn="just">
              <a:buNone/>
            </a:pPr>
            <a:r>
              <a:rPr lang="en-US" sz="1400" b="0" dirty="0">
                <a:solidFill>
                  <a:schemeClr val="tx1"/>
                </a:solidFill>
                <a:latin typeface="+mn-lt"/>
              </a:rPr>
              <a:t>The Minister of Arts and Culture launched the #I am the flag campaign to promote national consciousness, social cohesion, nation building and patriotism for all citizens of South Africa. The campaign, done in partnership with the South African National Taxi Association (SANTACO), was launched at the Randburg Taxi Rank, in Johannesburg. </a:t>
            </a:r>
          </a:p>
          <a:p>
            <a:pPr marL="0" indent="0" algn="just">
              <a:buNone/>
            </a:pPr>
            <a:endParaRPr lang="en-ZA" sz="1400" b="0" dirty="0">
              <a:solidFill>
                <a:schemeClr val="tx1"/>
              </a:solidFill>
              <a:latin typeface="+mn-lt"/>
            </a:endParaRPr>
          </a:p>
        </p:txBody>
      </p:sp>
      <p:sp>
        <p:nvSpPr>
          <p:cNvPr id="4" name="Slide Number Placeholder 3"/>
          <p:cNvSpPr>
            <a:spLocks noGrp="1"/>
          </p:cNvSpPr>
          <p:nvPr>
            <p:ph type="sldNum" sz="quarter" idx="4"/>
          </p:nvPr>
        </p:nvSpPr>
        <p:spPr>
          <a:xfrm>
            <a:off x="8388424" y="6294600"/>
            <a:ext cx="539270" cy="302752"/>
          </a:xfrm>
        </p:spPr>
        <p:txBody>
          <a:bodyPr/>
          <a:lstStyle/>
          <a:p>
            <a:r>
              <a:rPr lang="en-ZA" sz="1100" b="1" dirty="0" smtClean="0">
                <a:solidFill>
                  <a:schemeClr val="tx1"/>
                </a:solidFill>
              </a:rPr>
              <a:t>66.</a:t>
            </a:r>
          </a:p>
        </p:txBody>
      </p:sp>
      <p:pic>
        <p:nvPicPr>
          <p:cNvPr id="5" name="Picture 4" descr="C:\Users\Nkhumelenim\Documents\events\2018\photos\maqoma1\IMG_3423.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8709" y="3610201"/>
            <a:ext cx="3528392" cy="2369494"/>
          </a:xfrm>
          <a:prstGeom prst="rect">
            <a:avLst/>
          </a:prstGeom>
          <a:noFill/>
          <a:ln>
            <a:noFill/>
          </a:ln>
        </p:spPr>
      </p:pic>
      <p:pic>
        <p:nvPicPr>
          <p:cNvPr id="6" name="Picture 5"/>
          <p:cNvPicPr>
            <a:picLocks noChangeAspect="1"/>
          </p:cNvPicPr>
          <p:nvPr/>
        </p:nvPicPr>
        <p:blipFill>
          <a:blip r:embed="rId3" cstate="print"/>
          <a:stretch>
            <a:fillRect/>
          </a:stretch>
        </p:blipFill>
        <p:spPr>
          <a:xfrm>
            <a:off x="4821955" y="3501008"/>
            <a:ext cx="3566469" cy="2231329"/>
          </a:xfrm>
          <a:prstGeom prst="rect">
            <a:avLst/>
          </a:prstGeom>
        </p:spPr>
      </p:pic>
    </p:spTree>
    <p:extLst>
      <p:ext uri="{BB962C8B-B14F-4D97-AF65-F5344CB8AC3E}">
        <p14:creationId xmlns:p14="http://schemas.microsoft.com/office/powerpoint/2010/main" xmlns="" val="77556203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444" y="1341949"/>
            <a:ext cx="8656078" cy="4536504"/>
          </a:xfrm>
        </p:spPr>
        <p:txBody>
          <a:bodyPr>
            <a:noAutofit/>
          </a:bodyPr>
          <a:lstStyle/>
          <a:p>
            <a:pPr marL="0" indent="0" algn="just">
              <a:buNone/>
            </a:pPr>
            <a:endParaRPr lang="en-ZA" sz="1400" b="0" dirty="0">
              <a:solidFill>
                <a:schemeClr val="tx1"/>
              </a:solidFill>
              <a:latin typeface="+mn-lt"/>
              <a:cs typeface="Arial" panose="020B0604020202020204" pitchFamily="34" charset="0"/>
            </a:endParaRPr>
          </a:p>
          <a:p>
            <a:pPr marL="0" indent="0" algn="just">
              <a:buNone/>
            </a:pPr>
            <a:endParaRPr lang="en-ZA" sz="1400" b="0" dirty="0">
              <a:solidFill>
                <a:schemeClr val="tx1"/>
              </a:solidFill>
              <a:latin typeface="+mn-lt"/>
              <a:cs typeface="Arial" panose="020B0604020202020204" pitchFamily="34" charset="0"/>
            </a:endParaRPr>
          </a:p>
        </p:txBody>
      </p:sp>
      <p:sp>
        <p:nvSpPr>
          <p:cNvPr id="4" name="Slide Number Placeholder 3"/>
          <p:cNvSpPr>
            <a:spLocks noGrp="1"/>
          </p:cNvSpPr>
          <p:nvPr>
            <p:ph type="sldNum" sz="quarter" idx="4"/>
          </p:nvPr>
        </p:nvSpPr>
        <p:spPr>
          <a:xfrm>
            <a:off x="8388424" y="6294600"/>
            <a:ext cx="539270" cy="302752"/>
          </a:xfrm>
        </p:spPr>
        <p:txBody>
          <a:bodyPr/>
          <a:lstStyle/>
          <a:p>
            <a:r>
              <a:rPr lang="en-ZA" sz="1100" b="1" dirty="0" smtClean="0">
                <a:solidFill>
                  <a:schemeClr val="tx1"/>
                </a:solidFill>
              </a:rPr>
              <a:t>67.</a:t>
            </a:r>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0990" y="1525354"/>
            <a:ext cx="8366986" cy="4169694"/>
          </a:xfrm>
          <a:prstGeom prst="rect">
            <a:avLst/>
          </a:prstGeom>
        </p:spPr>
      </p:pic>
    </p:spTree>
    <p:extLst>
      <p:ext uri="{BB962C8B-B14F-4D97-AF65-F5344CB8AC3E}">
        <p14:creationId xmlns:p14="http://schemas.microsoft.com/office/powerpoint/2010/main" xmlns="" val="64746457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067944" y="1340768"/>
            <a:ext cx="4839655" cy="4680520"/>
          </a:xfrm>
        </p:spPr>
        <p:txBody>
          <a:bodyPr>
            <a:noAutofit/>
          </a:bodyPr>
          <a:lstStyle/>
          <a:p>
            <a:pPr marL="0" indent="0">
              <a:buNone/>
            </a:pPr>
            <a:r>
              <a:rPr lang="en-US" sz="1200" dirty="0" smtClean="0">
                <a:solidFill>
                  <a:schemeClr val="tx1"/>
                </a:solidFill>
              </a:rPr>
              <a:t>ADDRESSING THE SCOURGE OF GENDER-BASED VIOLENCE (GBV) </a:t>
            </a:r>
          </a:p>
          <a:p>
            <a:endParaRPr lang="en-US" sz="1200" dirty="0"/>
          </a:p>
          <a:p>
            <a:pPr marL="0" indent="0" algn="just">
              <a:buNone/>
            </a:pPr>
            <a:r>
              <a:rPr lang="en-US" sz="1200" b="0" dirty="0">
                <a:solidFill>
                  <a:schemeClr val="tx1"/>
                </a:solidFill>
                <a:latin typeface="+mn-lt"/>
              </a:rPr>
              <a:t>The DAC is implementing different models to contribute to </a:t>
            </a:r>
            <a:r>
              <a:rPr lang="en-US" sz="1200" b="0" dirty="0" smtClean="0">
                <a:solidFill>
                  <a:schemeClr val="tx1"/>
                </a:solidFill>
                <a:latin typeface="+mn-lt"/>
              </a:rPr>
              <a:t>socio-economic </a:t>
            </a:r>
            <a:r>
              <a:rPr lang="en-US" sz="1200" b="0" dirty="0">
                <a:solidFill>
                  <a:schemeClr val="tx1"/>
                </a:solidFill>
                <a:latin typeface="+mn-lt"/>
              </a:rPr>
              <a:t>transformation </a:t>
            </a:r>
            <a:r>
              <a:rPr lang="en-US" sz="1200" b="0" dirty="0" smtClean="0">
                <a:solidFill>
                  <a:schemeClr val="tx1"/>
                </a:solidFill>
                <a:latin typeface="+mn-lt"/>
              </a:rPr>
              <a:t>where artists, </a:t>
            </a:r>
            <a:r>
              <a:rPr lang="en-US" sz="1200" b="0" dirty="0">
                <a:solidFill>
                  <a:schemeClr val="tx1"/>
                </a:solidFill>
                <a:latin typeface="+mn-lt"/>
              </a:rPr>
              <a:t>especially the Legends and Divas </a:t>
            </a:r>
            <a:r>
              <a:rPr lang="en-US" sz="1200" b="0" dirty="0" smtClean="0">
                <a:solidFill>
                  <a:schemeClr val="tx1"/>
                </a:solidFill>
                <a:latin typeface="+mn-lt"/>
              </a:rPr>
              <a:t>participate </a:t>
            </a:r>
            <a:r>
              <a:rPr lang="en-US" sz="1200" b="0" dirty="0">
                <a:solidFill>
                  <a:schemeClr val="tx1"/>
                </a:solidFill>
                <a:latin typeface="+mn-lt"/>
              </a:rPr>
              <a:t>in </a:t>
            </a:r>
            <a:r>
              <a:rPr lang="en-US" sz="1200" b="0" dirty="0" smtClean="0">
                <a:solidFill>
                  <a:schemeClr val="tx1"/>
                </a:solidFill>
                <a:latin typeface="+mn-lt"/>
              </a:rPr>
              <a:t>campaigns against Gender </a:t>
            </a:r>
            <a:r>
              <a:rPr lang="en-US" sz="1200" b="0" dirty="0">
                <a:solidFill>
                  <a:schemeClr val="tx1"/>
                </a:solidFill>
                <a:latin typeface="+mn-lt"/>
              </a:rPr>
              <a:t>Based </a:t>
            </a:r>
            <a:r>
              <a:rPr lang="en-US" sz="1200" b="0" dirty="0" smtClean="0">
                <a:solidFill>
                  <a:schemeClr val="tx1"/>
                </a:solidFill>
                <a:latin typeface="+mn-lt"/>
              </a:rPr>
              <a:t>Violence. </a:t>
            </a:r>
            <a:r>
              <a:rPr lang="en-US" sz="1200" b="0" dirty="0">
                <a:solidFill>
                  <a:schemeClr val="tx1"/>
                </a:solidFill>
                <a:latin typeface="+mn-lt"/>
              </a:rPr>
              <a:t>This is a </a:t>
            </a:r>
            <a:r>
              <a:rPr lang="en-US" sz="1200" b="0" dirty="0" smtClean="0">
                <a:solidFill>
                  <a:schemeClr val="tx1"/>
                </a:solidFill>
                <a:latin typeface="+mn-lt"/>
              </a:rPr>
              <a:t>four-pronged </a:t>
            </a:r>
            <a:r>
              <a:rPr lang="en-US" sz="1200" b="0" dirty="0">
                <a:solidFill>
                  <a:schemeClr val="tx1"/>
                </a:solidFill>
                <a:latin typeface="+mn-lt"/>
              </a:rPr>
              <a:t>model of taking theatre to the people which includes the use of Industrial Theatre, Cultural Performance, dialogue and media interviews and social media platforms to convey messages of “No </a:t>
            </a:r>
            <a:r>
              <a:rPr lang="en-US" sz="1200" b="0" dirty="0" smtClean="0">
                <a:solidFill>
                  <a:schemeClr val="tx1"/>
                </a:solidFill>
                <a:latin typeface="+mn-lt"/>
              </a:rPr>
              <a:t>Violence against Women and Children ”. </a:t>
            </a:r>
            <a:r>
              <a:rPr lang="en-US" sz="1200" b="0" dirty="0">
                <a:solidFill>
                  <a:schemeClr val="tx1"/>
                </a:solidFill>
                <a:latin typeface="+mn-lt"/>
              </a:rPr>
              <a:t>The Legends and </a:t>
            </a:r>
            <a:r>
              <a:rPr lang="en-US" sz="1200" b="0" dirty="0" smtClean="0">
                <a:solidFill>
                  <a:schemeClr val="tx1"/>
                </a:solidFill>
                <a:latin typeface="+mn-lt"/>
              </a:rPr>
              <a:t>Divas </a:t>
            </a:r>
            <a:r>
              <a:rPr lang="en-US" sz="1200" b="0" dirty="0">
                <a:solidFill>
                  <a:schemeClr val="tx1"/>
                </a:solidFill>
                <a:latin typeface="+mn-lt"/>
              </a:rPr>
              <a:t>are </a:t>
            </a:r>
            <a:r>
              <a:rPr lang="en-US" sz="1200" b="0" dirty="0" smtClean="0">
                <a:solidFill>
                  <a:schemeClr val="tx1"/>
                </a:solidFill>
                <a:latin typeface="+mn-lt"/>
              </a:rPr>
              <a:t>Ambassadors </a:t>
            </a:r>
            <a:r>
              <a:rPr lang="en-US" sz="1200" b="0" dirty="0">
                <a:solidFill>
                  <a:schemeClr val="tx1"/>
                </a:solidFill>
                <a:latin typeface="+mn-lt"/>
              </a:rPr>
              <a:t>of the campaign within the arts to change </a:t>
            </a:r>
            <a:r>
              <a:rPr lang="en-US" sz="1200" b="0" dirty="0" smtClean="0">
                <a:solidFill>
                  <a:schemeClr val="tx1"/>
                </a:solidFill>
                <a:latin typeface="+mn-lt"/>
              </a:rPr>
              <a:t>mind sets </a:t>
            </a:r>
            <a:r>
              <a:rPr lang="en-US" sz="1200" b="0" dirty="0">
                <a:solidFill>
                  <a:schemeClr val="tx1"/>
                </a:solidFill>
                <a:latin typeface="+mn-lt"/>
              </a:rPr>
              <a:t>of communities on issues of how to take care and to respect women and children. </a:t>
            </a:r>
            <a:endParaRPr lang="en-US" sz="1200" b="0" dirty="0" smtClean="0">
              <a:solidFill>
                <a:schemeClr val="tx1"/>
              </a:solidFill>
              <a:latin typeface="+mn-lt"/>
            </a:endParaRPr>
          </a:p>
          <a:p>
            <a:pPr marL="0" indent="0" algn="just">
              <a:buNone/>
            </a:pPr>
            <a:endParaRPr lang="en-US" sz="1200" b="0" dirty="0">
              <a:solidFill>
                <a:schemeClr val="tx1"/>
              </a:solidFill>
              <a:latin typeface="+mn-lt"/>
            </a:endParaRPr>
          </a:p>
          <a:p>
            <a:pPr marL="0" indent="0" algn="just">
              <a:buNone/>
            </a:pPr>
            <a:r>
              <a:rPr lang="en-US" sz="1200" b="0" dirty="0" smtClean="0">
                <a:solidFill>
                  <a:schemeClr val="tx1"/>
                </a:solidFill>
                <a:latin typeface="+mn-lt"/>
              </a:rPr>
              <a:t>More </a:t>
            </a:r>
            <a:r>
              <a:rPr lang="en-US" sz="1200" b="0" dirty="0">
                <a:solidFill>
                  <a:schemeClr val="tx1"/>
                </a:solidFill>
                <a:latin typeface="+mn-lt"/>
              </a:rPr>
              <a:t>than 30 artists are participating in the programme. A CD and a Video has been produced to create awareness on GBV. Campaigns were hosted in Evaton on Mandela Day where killings of women were reported, the Cape Town Peninsula University of Technology together with Limpopo Merit Awards After School Programme to support the launch of the university GBV Policy during </a:t>
            </a:r>
            <a:r>
              <a:rPr lang="en-US" sz="1200" b="0" dirty="0" smtClean="0">
                <a:solidFill>
                  <a:schemeClr val="tx1"/>
                </a:solidFill>
                <a:latin typeface="+mn-lt"/>
              </a:rPr>
              <a:t>Women’s </a:t>
            </a:r>
            <a:r>
              <a:rPr lang="en-US" sz="1200" b="0" dirty="0">
                <a:solidFill>
                  <a:schemeClr val="tx1"/>
                </a:solidFill>
                <a:latin typeface="+mn-lt"/>
              </a:rPr>
              <a:t>Month (16 August 2018); and also supported the Ministerial imbizo in Acornhoek, Mpumalanga, on, 23 November 2018. Minister Mthethwa interacted with community members, who raised challenges on GBV and made recommendations. This imbizo sought to create social partnerships and </a:t>
            </a:r>
            <a:r>
              <a:rPr lang="en-US" sz="1200" b="0" dirty="0" smtClean="0">
                <a:solidFill>
                  <a:schemeClr val="tx1"/>
                </a:solidFill>
                <a:latin typeface="+mn-lt"/>
              </a:rPr>
              <a:t>including </a:t>
            </a:r>
            <a:r>
              <a:rPr lang="en-US" sz="1200" b="0" dirty="0">
                <a:solidFill>
                  <a:schemeClr val="tx1"/>
                </a:solidFill>
                <a:latin typeface="+mn-lt"/>
              </a:rPr>
              <a:t>initiatives aimed at good governance, improved stakeholder morale, and public confidence. </a:t>
            </a:r>
          </a:p>
          <a:p>
            <a:endParaRPr lang="en-US" sz="1200" b="0" dirty="0">
              <a:solidFill>
                <a:schemeClr val="tx1"/>
              </a:solidFill>
              <a:latin typeface="+mn-lt"/>
            </a:endParaRPr>
          </a:p>
          <a:p>
            <a:endParaRPr lang="en-ZA" sz="1200" b="0" dirty="0"/>
          </a:p>
        </p:txBody>
      </p:sp>
      <p:pic>
        <p:nvPicPr>
          <p:cNvPr id="8" name="Content Placeholder 7"/>
          <p:cNvPicPr>
            <a:picLocks noGrp="1" noChangeAspect="1"/>
          </p:cNvPicPr>
          <p:nvPr>
            <p:ph sz="quarter" idx="4"/>
          </p:nvPr>
        </p:nvPicPr>
        <p:blipFill>
          <a:blip r:embed="rId2" cstate="print"/>
          <a:stretch>
            <a:fillRect/>
          </a:stretch>
        </p:blipFill>
        <p:spPr>
          <a:xfrm>
            <a:off x="107504" y="1700808"/>
            <a:ext cx="3816424" cy="3888431"/>
          </a:xfrm>
          <a:prstGeom prst="rect">
            <a:avLst/>
          </a:prstGeom>
        </p:spPr>
      </p:pic>
      <p:sp>
        <p:nvSpPr>
          <p:cNvPr id="7" name="Slide Number Placeholder 6"/>
          <p:cNvSpPr>
            <a:spLocks noGrp="1"/>
          </p:cNvSpPr>
          <p:nvPr>
            <p:ph type="sldNum" sz="quarter" idx="10"/>
          </p:nvPr>
        </p:nvSpPr>
        <p:spPr>
          <a:xfrm>
            <a:off x="8244408" y="5949280"/>
            <a:ext cx="663191" cy="365125"/>
          </a:xfrm>
        </p:spPr>
        <p:txBody>
          <a:bodyPr/>
          <a:lstStyle/>
          <a:p>
            <a:r>
              <a:rPr lang="en-ZA" sz="1000" b="1" dirty="0" smtClean="0">
                <a:solidFill>
                  <a:schemeClr val="tx1"/>
                </a:solidFill>
              </a:rPr>
              <a:t>68.</a:t>
            </a:r>
          </a:p>
        </p:txBody>
      </p:sp>
    </p:spTree>
    <p:extLst>
      <p:ext uri="{BB962C8B-B14F-4D97-AF65-F5344CB8AC3E}">
        <p14:creationId xmlns:p14="http://schemas.microsoft.com/office/powerpoint/2010/main" xmlns="" val="107137356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7453" y="1124744"/>
            <a:ext cx="8670146" cy="5184576"/>
          </a:xfrm>
        </p:spPr>
        <p:txBody>
          <a:bodyPr/>
          <a:lstStyle/>
          <a:p>
            <a:pPr marL="0" indent="0" algn="just">
              <a:buNone/>
            </a:pPr>
            <a:r>
              <a:rPr lang="en-ZA" sz="1400" dirty="0" smtClean="0">
                <a:solidFill>
                  <a:schemeClr val="tx1"/>
                </a:solidFill>
                <a:latin typeface="+mn-lt"/>
              </a:rPr>
              <a:t>RECOGNISING THE PLIGHT OF PEOPLE WITH DISABILITY </a:t>
            </a:r>
            <a:endParaRPr lang="en-ZA" sz="1400" b="0" dirty="0" smtClean="0">
              <a:solidFill>
                <a:schemeClr val="tx1"/>
              </a:solidFill>
              <a:latin typeface="+mn-lt"/>
            </a:endParaRPr>
          </a:p>
          <a:p>
            <a:pPr marL="0" indent="0" algn="just">
              <a:buNone/>
            </a:pPr>
            <a:r>
              <a:rPr lang="en-ZA" sz="1400" b="0" dirty="0" smtClean="0">
                <a:solidFill>
                  <a:schemeClr val="tx1"/>
                </a:solidFill>
                <a:latin typeface="+mn-lt"/>
              </a:rPr>
              <a:t>The </a:t>
            </a:r>
            <a:r>
              <a:rPr lang="en-ZA" sz="1400" b="0" dirty="0">
                <a:solidFill>
                  <a:schemeClr val="tx1"/>
                </a:solidFill>
                <a:latin typeface="+mn-lt"/>
              </a:rPr>
              <a:t>Minister is committed to addressing the plight of people with disabilities especially people with albinism. On 13 June 2018, the Minister launched International Albinism Awareness Day under the theme </a:t>
            </a:r>
            <a:r>
              <a:rPr lang="en-ZA" sz="1400" dirty="0">
                <a:solidFill>
                  <a:schemeClr val="tx1"/>
                </a:solidFill>
                <a:latin typeface="+mn-lt"/>
              </a:rPr>
              <a:t>SHINE YOUR LIGHT</a:t>
            </a:r>
            <a:r>
              <a:rPr lang="en-ZA" sz="1400" b="0" dirty="0">
                <a:solidFill>
                  <a:schemeClr val="tx1"/>
                </a:solidFill>
                <a:latin typeface="+mn-lt"/>
              </a:rPr>
              <a:t>. The launch was held in Hlalakahle in Mpumalanga where two (2) girls were killed and their body parts </a:t>
            </a:r>
            <a:r>
              <a:rPr lang="en-ZA" sz="1400" b="0" dirty="0" smtClean="0">
                <a:solidFill>
                  <a:schemeClr val="tx1"/>
                </a:solidFill>
                <a:latin typeface="+mn-lt"/>
              </a:rPr>
              <a:t>removed. </a:t>
            </a:r>
            <a:r>
              <a:rPr lang="en-ZA" sz="1400" b="0" dirty="0">
                <a:solidFill>
                  <a:schemeClr val="tx1"/>
                </a:solidFill>
                <a:latin typeface="+mn-lt"/>
              </a:rPr>
              <a:t>The Minister also had the opportunity to meet with the affected family. </a:t>
            </a:r>
            <a:endParaRPr lang="en-ZA" sz="1400" b="0" dirty="0" smtClean="0">
              <a:solidFill>
                <a:schemeClr val="tx1"/>
              </a:solidFill>
              <a:latin typeface="+mn-lt"/>
            </a:endParaRPr>
          </a:p>
          <a:p>
            <a:pPr marL="0" indent="0" algn="just">
              <a:buNone/>
            </a:pPr>
            <a:r>
              <a:rPr lang="en-ZA" sz="1400" b="0" dirty="0" smtClean="0">
                <a:solidFill>
                  <a:schemeClr val="tx1"/>
                </a:solidFill>
                <a:latin typeface="+mn-lt"/>
              </a:rPr>
              <a:t>There </a:t>
            </a:r>
            <a:r>
              <a:rPr lang="en-ZA" sz="1400" b="0" dirty="0">
                <a:solidFill>
                  <a:schemeClr val="tx1"/>
                </a:solidFill>
                <a:latin typeface="+mn-lt"/>
              </a:rPr>
              <a:t>was also a performance on the DAC funded drama: “</a:t>
            </a:r>
            <a:r>
              <a:rPr lang="en-ZA" sz="1400" dirty="0">
                <a:solidFill>
                  <a:schemeClr val="tx1"/>
                </a:solidFill>
                <a:latin typeface="+mn-lt"/>
              </a:rPr>
              <a:t>MAMA I WANT TO BE THE BLACK THAT YOU ARE</a:t>
            </a:r>
            <a:r>
              <a:rPr lang="en-ZA" sz="1400" b="0" dirty="0">
                <a:solidFill>
                  <a:schemeClr val="tx1"/>
                </a:solidFill>
                <a:latin typeface="+mn-lt"/>
              </a:rPr>
              <a:t>” </a:t>
            </a:r>
            <a:r>
              <a:rPr lang="en-ZA" sz="1400" b="0" dirty="0" smtClean="0">
                <a:solidFill>
                  <a:schemeClr val="tx1"/>
                </a:solidFill>
                <a:latin typeface="+mn-lt"/>
              </a:rPr>
              <a:t>highlighting </a:t>
            </a:r>
            <a:r>
              <a:rPr lang="en-ZA" sz="1400" b="0" dirty="0">
                <a:solidFill>
                  <a:schemeClr val="tx1"/>
                </a:solidFill>
                <a:latin typeface="+mn-lt"/>
              </a:rPr>
              <a:t>issues affecting people with albinism. </a:t>
            </a:r>
            <a:endParaRPr lang="en-ZA" sz="1400" b="0" dirty="0" smtClean="0">
              <a:solidFill>
                <a:schemeClr val="tx1"/>
              </a:solidFill>
              <a:latin typeface="+mn-lt"/>
            </a:endParaRPr>
          </a:p>
          <a:p>
            <a:pPr marL="0" indent="0" algn="just">
              <a:buNone/>
            </a:pPr>
            <a:r>
              <a:rPr lang="en-ZA" sz="1400" b="0" dirty="0" smtClean="0">
                <a:solidFill>
                  <a:schemeClr val="tx1"/>
                </a:solidFill>
                <a:latin typeface="+mn-lt"/>
              </a:rPr>
              <a:t>Legends </a:t>
            </a:r>
            <a:r>
              <a:rPr lang="en-ZA" sz="1400" b="0" dirty="0">
                <a:solidFill>
                  <a:schemeClr val="tx1"/>
                </a:solidFill>
                <a:latin typeface="+mn-lt"/>
              </a:rPr>
              <a:t>with disabilities host workshops and events in various theatres and at special schools nationally. The project also empowers people with disabilities including people with albinism to express their artistic abilities, liberation from stigma and rejection. </a:t>
            </a:r>
            <a:endParaRPr lang="en-ZA" sz="1400" b="0" dirty="0" smtClean="0">
              <a:solidFill>
                <a:schemeClr val="tx1"/>
              </a:solidFill>
              <a:latin typeface="+mn-lt"/>
            </a:endParaRPr>
          </a:p>
          <a:p>
            <a:pPr marL="0" indent="0" algn="just">
              <a:buNone/>
            </a:pPr>
            <a:r>
              <a:rPr lang="en-ZA" sz="1400" b="0" dirty="0" smtClean="0">
                <a:solidFill>
                  <a:schemeClr val="tx1"/>
                </a:solidFill>
                <a:latin typeface="+mn-lt"/>
              </a:rPr>
              <a:t>The </a:t>
            </a:r>
            <a:r>
              <a:rPr lang="en-ZA" sz="1400" b="0" dirty="0">
                <a:solidFill>
                  <a:schemeClr val="tx1"/>
                </a:solidFill>
                <a:latin typeface="+mn-lt"/>
              </a:rPr>
              <a:t>“</a:t>
            </a:r>
            <a:r>
              <a:rPr lang="en-ZA" sz="1400" dirty="0">
                <a:solidFill>
                  <a:schemeClr val="tx1"/>
                </a:solidFill>
                <a:latin typeface="+mn-lt"/>
              </a:rPr>
              <a:t>I Can Campaign Programme</a:t>
            </a:r>
            <a:r>
              <a:rPr lang="en-ZA" sz="1400" b="0" dirty="0">
                <a:solidFill>
                  <a:schemeClr val="tx1"/>
                </a:solidFill>
                <a:latin typeface="+mn-lt"/>
              </a:rPr>
              <a:t>” is implemented through dialogues and workshops in all special schools. </a:t>
            </a:r>
            <a:endParaRPr lang="en-ZA" sz="1400" b="0" dirty="0" smtClean="0">
              <a:solidFill>
                <a:schemeClr val="tx1"/>
              </a:solidFill>
              <a:latin typeface="+mn-lt"/>
            </a:endParaRPr>
          </a:p>
          <a:p>
            <a:pPr marL="0" indent="0" algn="just">
              <a:buNone/>
            </a:pPr>
            <a:endParaRPr lang="en-ZA" sz="1400" b="0" dirty="0">
              <a:solidFill>
                <a:schemeClr val="tx1"/>
              </a:solidFill>
              <a:latin typeface="+mn-lt"/>
            </a:endParaRPr>
          </a:p>
          <a:p>
            <a:pPr marL="0" indent="0" algn="just">
              <a:buNone/>
            </a:pPr>
            <a:endParaRPr lang="en-ZA" sz="1400" b="0" dirty="0">
              <a:latin typeface="+mn-lt"/>
            </a:endParaRPr>
          </a:p>
          <a:p>
            <a:pPr marL="0" indent="0">
              <a:buNone/>
            </a:pPr>
            <a:endParaRPr lang="en-ZA" dirty="0"/>
          </a:p>
        </p:txBody>
      </p:sp>
      <p:sp>
        <p:nvSpPr>
          <p:cNvPr id="4" name="Slide Number Placeholder 3"/>
          <p:cNvSpPr>
            <a:spLocks noGrp="1"/>
          </p:cNvSpPr>
          <p:nvPr>
            <p:ph type="sldNum" sz="quarter" idx="4"/>
          </p:nvPr>
        </p:nvSpPr>
        <p:spPr>
          <a:xfrm>
            <a:off x="8319661" y="6074482"/>
            <a:ext cx="587938" cy="394420"/>
          </a:xfrm>
        </p:spPr>
        <p:txBody>
          <a:bodyPr/>
          <a:lstStyle/>
          <a:p>
            <a:r>
              <a:rPr lang="en-ZA" sz="1100" b="1" dirty="0" smtClean="0">
                <a:solidFill>
                  <a:schemeClr val="tx1"/>
                </a:solidFill>
              </a:rPr>
              <a:t>69.</a:t>
            </a: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3528" y="3717032"/>
            <a:ext cx="4118523" cy="2257465"/>
          </a:xfrm>
          <a:prstGeom prst="rect">
            <a:avLst/>
          </a:prstGeom>
        </p:spPr>
      </p:pic>
    </p:spTree>
    <p:extLst>
      <p:ext uri="{BB962C8B-B14F-4D97-AF65-F5344CB8AC3E}">
        <p14:creationId xmlns:p14="http://schemas.microsoft.com/office/powerpoint/2010/main" xmlns="" val="341724189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392" y="2636912"/>
            <a:ext cx="8229600" cy="710952"/>
          </a:xfrm>
        </p:spPr>
        <p:txBody>
          <a:bodyPr>
            <a:noAutofit/>
          </a:bodyPr>
          <a:lstStyle/>
          <a:p>
            <a:pPr algn="ctr"/>
            <a:r>
              <a:rPr lang="en-ZA" sz="4800" cap="all" dirty="0" smtClean="0">
                <a:solidFill>
                  <a:srgbClr val="B77727"/>
                </a:solidFill>
                <a:latin typeface="+mj-lt"/>
              </a:rPr>
              <a:t>Performance</a:t>
            </a:r>
            <a:r>
              <a:rPr lang="en-ZA" sz="4800" cap="all" dirty="0">
                <a:solidFill>
                  <a:srgbClr val="B77727"/>
                </a:solidFill>
                <a:latin typeface="+mj-lt"/>
              </a:rPr>
              <a:t> </a:t>
            </a:r>
            <a:r>
              <a:rPr lang="en-ZA" sz="4800" cap="all" dirty="0" smtClean="0">
                <a:solidFill>
                  <a:srgbClr val="B77727"/>
                </a:solidFill>
                <a:latin typeface="+mj-lt"/>
              </a:rPr>
              <a:t>overview</a:t>
            </a:r>
            <a:endParaRPr lang="en-ZA" sz="4800" cap="all" dirty="0">
              <a:solidFill>
                <a:srgbClr val="B77727"/>
              </a:solidFill>
              <a:latin typeface="+mj-lt"/>
            </a:endParaRPr>
          </a:p>
        </p:txBody>
      </p:sp>
    </p:spTree>
    <p:extLst>
      <p:ext uri="{BB962C8B-B14F-4D97-AF65-F5344CB8AC3E}">
        <p14:creationId xmlns:p14="http://schemas.microsoft.com/office/powerpoint/2010/main" xmlns="" val="103179878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6284" y="1223522"/>
            <a:ext cx="8670146" cy="4392488"/>
          </a:xfrm>
        </p:spPr>
        <p:txBody>
          <a:bodyPr>
            <a:normAutofit/>
          </a:bodyPr>
          <a:lstStyle/>
          <a:p>
            <a:pPr marL="0" indent="0" algn="just">
              <a:lnSpc>
                <a:spcPct val="110000"/>
              </a:lnSpc>
              <a:buNone/>
            </a:pPr>
            <a:r>
              <a:rPr lang="en-GB" sz="1500" dirty="0" smtClean="0">
                <a:solidFill>
                  <a:schemeClr val="tx1"/>
                </a:solidFill>
                <a:latin typeface="+mn-lt"/>
              </a:rPr>
              <a:t>BRICS SUMMIT </a:t>
            </a:r>
            <a:endParaRPr lang="en-GB" sz="1500" b="0" dirty="0" smtClean="0">
              <a:solidFill>
                <a:schemeClr val="tx1"/>
              </a:solidFill>
              <a:latin typeface="+mn-lt"/>
            </a:endParaRPr>
          </a:p>
          <a:p>
            <a:pPr marL="0" indent="0" algn="just">
              <a:lnSpc>
                <a:spcPct val="110000"/>
              </a:lnSpc>
              <a:buNone/>
            </a:pPr>
            <a:r>
              <a:rPr lang="en-ZA" sz="1300" b="0" dirty="0" smtClean="0">
                <a:solidFill>
                  <a:schemeClr val="tx1"/>
                </a:solidFill>
                <a:latin typeface="+mn-lt"/>
              </a:rPr>
              <a:t>The </a:t>
            </a:r>
            <a:r>
              <a:rPr lang="en-ZA" sz="1300" b="0" dirty="0">
                <a:solidFill>
                  <a:schemeClr val="tx1"/>
                </a:solidFill>
                <a:latin typeface="+mn-lt"/>
              </a:rPr>
              <a:t>event formed part of the 10th BRICS Summit </a:t>
            </a:r>
            <a:r>
              <a:rPr lang="en-ZA" sz="1300" b="0" dirty="0" smtClean="0">
                <a:solidFill>
                  <a:schemeClr val="tx1"/>
                </a:solidFill>
                <a:latin typeface="+mn-lt"/>
              </a:rPr>
              <a:t>hosted </a:t>
            </a:r>
            <a:r>
              <a:rPr lang="en-ZA" sz="1300" b="0" dirty="0">
                <a:solidFill>
                  <a:schemeClr val="tx1"/>
                </a:solidFill>
                <a:latin typeface="+mn-lt"/>
              </a:rPr>
              <a:t>under the theme, "</a:t>
            </a:r>
            <a:r>
              <a:rPr lang="en-ZA" sz="1300" b="0" i="1" dirty="0">
                <a:solidFill>
                  <a:schemeClr val="tx1"/>
                </a:solidFill>
                <a:latin typeface="+mn-lt"/>
              </a:rPr>
              <a:t>BRICS in Africa: Collaboration for Inclusive Growth and Shared Prosperity in the 4th Industrial Revolution</a:t>
            </a:r>
            <a:r>
              <a:rPr lang="en-ZA" sz="1300" b="0" dirty="0">
                <a:solidFill>
                  <a:schemeClr val="tx1"/>
                </a:solidFill>
                <a:latin typeface="+mn-lt"/>
              </a:rPr>
              <a:t>". Minister Mthethwa held a gala dinner as part of the networking session, and also </a:t>
            </a:r>
            <a:r>
              <a:rPr lang="en-ZA" sz="1300" b="0" dirty="0" smtClean="0">
                <a:solidFill>
                  <a:schemeClr val="tx1"/>
                </a:solidFill>
                <a:latin typeface="+mn-lt"/>
              </a:rPr>
              <a:t>to </a:t>
            </a:r>
            <a:r>
              <a:rPr lang="en-ZA" sz="1300" b="0" dirty="0">
                <a:solidFill>
                  <a:schemeClr val="tx1"/>
                </a:solidFill>
                <a:latin typeface="+mn-lt"/>
              </a:rPr>
              <a:t>showcase South African music. </a:t>
            </a:r>
            <a:r>
              <a:rPr lang="en-ZA" sz="1300" b="0" dirty="0" smtClean="0">
                <a:solidFill>
                  <a:schemeClr val="tx1"/>
                </a:solidFill>
                <a:latin typeface="+mn-lt"/>
              </a:rPr>
              <a:t>The </a:t>
            </a:r>
            <a:r>
              <a:rPr lang="en-ZA" sz="1300" b="0" dirty="0">
                <a:solidFill>
                  <a:schemeClr val="tx1"/>
                </a:solidFill>
                <a:latin typeface="+mn-lt"/>
              </a:rPr>
              <a:t>BRICS fashion show and fashion business forum showcased some of the best local and international designs. The fashion extravaganza was aimed at showcasing textile and retail opportunities within BRICS countries; creating a platform for fashion designers to participate in each </a:t>
            </a:r>
            <a:r>
              <a:rPr lang="en-ZA" sz="1300" b="0" dirty="0" smtClean="0">
                <a:solidFill>
                  <a:schemeClr val="tx1"/>
                </a:solidFill>
                <a:latin typeface="+mn-lt"/>
              </a:rPr>
              <a:t>others’ </a:t>
            </a:r>
            <a:r>
              <a:rPr lang="en-ZA" sz="1300" b="0" dirty="0">
                <a:solidFill>
                  <a:schemeClr val="tx1"/>
                </a:solidFill>
                <a:latin typeface="+mn-lt"/>
              </a:rPr>
              <a:t>premier fashion shows; discussing and collaborating on fashion-related issues; creating market access; and promoting the consumption of fashion among BRICS countries. The fashion show concluded with a business forum on 26 October 2018 at the Lesedi Cultural Village. </a:t>
            </a:r>
            <a:endParaRPr lang="en-ZA" sz="1300" b="0" dirty="0" smtClean="0">
              <a:solidFill>
                <a:schemeClr val="tx1"/>
              </a:solidFill>
              <a:latin typeface="+mn-lt"/>
            </a:endParaRPr>
          </a:p>
          <a:p>
            <a:pPr marL="0" indent="0" algn="just">
              <a:buNone/>
            </a:pPr>
            <a:endParaRPr lang="en-ZA" sz="1400" b="0" dirty="0">
              <a:solidFill>
                <a:schemeClr val="tx1"/>
              </a:solidFill>
              <a:latin typeface="Myriad Pro Light"/>
            </a:endParaRPr>
          </a:p>
          <a:p>
            <a:pPr marL="0" indent="0" algn="just">
              <a:buNone/>
            </a:pPr>
            <a:endParaRPr lang="en-ZA" sz="1400" b="0" dirty="0">
              <a:solidFill>
                <a:schemeClr val="tx1"/>
              </a:solidFill>
              <a:latin typeface="+mn-lt"/>
            </a:endParaRPr>
          </a:p>
          <a:p>
            <a:pPr marL="0" lvl="0" indent="0" algn="just">
              <a:buNone/>
            </a:pPr>
            <a:endParaRPr lang="en-ZA" sz="1400" b="0" dirty="0">
              <a:solidFill>
                <a:srgbClr val="FF0000"/>
              </a:solidFill>
              <a:latin typeface="Calibri"/>
            </a:endParaRPr>
          </a:p>
          <a:p>
            <a:pPr marL="0" indent="0" algn="just">
              <a:buNone/>
            </a:pPr>
            <a:endParaRPr lang="en-ZA" sz="1400" b="0" dirty="0">
              <a:latin typeface="+mn-lt"/>
            </a:endParaRPr>
          </a:p>
          <a:p>
            <a:pPr marL="0" indent="0">
              <a:buNone/>
            </a:pPr>
            <a:endParaRPr lang="en-ZA" dirty="0"/>
          </a:p>
        </p:txBody>
      </p:sp>
      <p:sp>
        <p:nvSpPr>
          <p:cNvPr id="4" name="Slide Number Placeholder 3"/>
          <p:cNvSpPr>
            <a:spLocks noGrp="1"/>
          </p:cNvSpPr>
          <p:nvPr>
            <p:ph type="sldNum" sz="quarter" idx="4"/>
          </p:nvPr>
        </p:nvSpPr>
        <p:spPr>
          <a:xfrm>
            <a:off x="8319661" y="6012168"/>
            <a:ext cx="587938" cy="394420"/>
          </a:xfrm>
        </p:spPr>
        <p:txBody>
          <a:bodyPr/>
          <a:lstStyle/>
          <a:p>
            <a:r>
              <a:rPr lang="en-ZA" sz="1100" b="1" dirty="0" smtClean="0">
                <a:solidFill>
                  <a:schemeClr val="tx1"/>
                </a:solidFill>
              </a:rPr>
              <a:t>70.</a:t>
            </a: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95736" y="3393794"/>
            <a:ext cx="4781946" cy="2420295"/>
          </a:xfrm>
          <a:prstGeom prst="rect">
            <a:avLst/>
          </a:prstGeom>
        </p:spPr>
      </p:pic>
    </p:spTree>
    <p:extLst>
      <p:ext uri="{BB962C8B-B14F-4D97-AF65-F5344CB8AC3E}">
        <p14:creationId xmlns:p14="http://schemas.microsoft.com/office/powerpoint/2010/main" xmlns="" val="87805875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628800"/>
            <a:ext cx="8728087" cy="3816424"/>
          </a:xfrm>
        </p:spPr>
        <p:txBody>
          <a:bodyPr>
            <a:normAutofit/>
          </a:bodyPr>
          <a:lstStyle/>
          <a:p>
            <a:pPr marL="0" indent="0" algn="just">
              <a:buNone/>
            </a:pPr>
            <a:r>
              <a:rPr lang="en-ZA" sz="1400" i="1" dirty="0" smtClean="0">
                <a:solidFill>
                  <a:schemeClr val="tx1"/>
                </a:solidFill>
                <a:latin typeface="+mn-lt"/>
              </a:rPr>
              <a:t>WINNIE MADIKIZELA-MANDELA'S HOUSE IN BRANDFORT </a:t>
            </a:r>
            <a:endParaRPr lang="en-ZA" sz="1400" b="0" dirty="0" smtClean="0">
              <a:solidFill>
                <a:schemeClr val="tx1"/>
              </a:solidFill>
              <a:latin typeface="+mn-lt"/>
            </a:endParaRPr>
          </a:p>
          <a:p>
            <a:pPr marL="0" indent="0" algn="just">
              <a:buNone/>
            </a:pPr>
            <a:r>
              <a:rPr lang="en-ZA" sz="1400" b="0" dirty="0" smtClean="0">
                <a:solidFill>
                  <a:schemeClr val="tx1"/>
                </a:solidFill>
                <a:latin typeface="+mn-lt"/>
              </a:rPr>
              <a:t>On </a:t>
            </a:r>
            <a:r>
              <a:rPr lang="en-ZA" sz="1400" b="0" dirty="0">
                <a:solidFill>
                  <a:schemeClr val="tx1"/>
                </a:solidFill>
                <a:latin typeface="+mn-lt"/>
              </a:rPr>
              <a:t>26 September 2018, the Deputy Minister held an event to express government’s intention to declare the house of Mama Winnie Madikizela-Mandela in Majwemasweu Township, Brandfort, as a national heritage site, and to unveil an artistic impression of the museum design. This heritage house will be converted into a museum together with the bombed clinic that Mama Winnie used as a clinic. A multipurpose centre with Wi-Fi connectivity will also be constructed on the museum site. </a:t>
            </a:r>
            <a:endParaRPr lang="en-ZA" sz="1400" b="0" dirty="0" smtClean="0">
              <a:solidFill>
                <a:schemeClr val="tx1"/>
              </a:solidFill>
              <a:latin typeface="+mn-lt"/>
            </a:endParaRPr>
          </a:p>
          <a:p>
            <a:pPr marL="0" indent="0" algn="just">
              <a:buNone/>
            </a:pPr>
            <a:endParaRPr lang="en-ZA" sz="1400" b="0" dirty="0">
              <a:solidFill>
                <a:schemeClr val="tx1"/>
              </a:solidFill>
              <a:latin typeface="+mn-lt"/>
              <a:cs typeface="Arial" panose="020B0604020202020204" pitchFamily="34" charset="0"/>
            </a:endParaRPr>
          </a:p>
          <a:p>
            <a:pPr marL="0" indent="0" algn="just">
              <a:buNone/>
            </a:pPr>
            <a:endParaRPr lang="en-ZA" sz="1400" dirty="0">
              <a:solidFill>
                <a:schemeClr val="tx1"/>
              </a:solidFill>
              <a:latin typeface="+mn-lt"/>
              <a:cs typeface="Arial" panose="020B0604020202020204" pitchFamily="34" charset="0"/>
            </a:endParaRPr>
          </a:p>
          <a:p>
            <a:pPr marL="0" indent="0">
              <a:lnSpc>
                <a:spcPct val="150000"/>
              </a:lnSpc>
              <a:buNone/>
            </a:pPr>
            <a:endParaRPr lang="en-ZA" sz="2000" dirty="0" smtClean="0">
              <a:latin typeface="Arial" panose="020B0604020202020204" pitchFamily="34" charset="0"/>
              <a:cs typeface="Arial" panose="020B0604020202020204" pitchFamily="34" charset="0"/>
            </a:endParaRPr>
          </a:p>
          <a:p>
            <a:pPr marL="0" indent="0">
              <a:lnSpc>
                <a:spcPct val="150000"/>
              </a:lnSpc>
              <a:buNone/>
            </a:pPr>
            <a:endParaRPr lang="en-ZA" sz="1800" b="0" dirty="0" smtClean="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a:xfrm>
            <a:off x="8409112" y="5963465"/>
            <a:ext cx="498487" cy="350940"/>
          </a:xfrm>
        </p:spPr>
        <p:txBody>
          <a:bodyPr/>
          <a:lstStyle/>
          <a:p>
            <a:r>
              <a:rPr lang="en-ZA" sz="1100" b="1" dirty="0" smtClean="0">
                <a:solidFill>
                  <a:schemeClr val="tx1"/>
                </a:solidFill>
              </a:rPr>
              <a:t>71.</a:t>
            </a:r>
            <a:r>
              <a:rPr lang="en-ZA" sz="1100" b="1" dirty="0" smtClean="0">
                <a:solidFill>
                  <a:srgbClr val="FF0000"/>
                </a:solidFill>
              </a:rPr>
              <a:t> </a:t>
            </a: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2" y="2996952"/>
            <a:ext cx="8496944" cy="2664296"/>
          </a:xfrm>
          <a:prstGeom prst="rect">
            <a:avLst/>
          </a:prstGeom>
        </p:spPr>
      </p:pic>
    </p:spTree>
    <p:extLst>
      <p:ext uri="{BB962C8B-B14F-4D97-AF65-F5344CB8AC3E}">
        <p14:creationId xmlns:p14="http://schemas.microsoft.com/office/powerpoint/2010/main" xmlns="" val="81607686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628800"/>
            <a:ext cx="8728087" cy="3816424"/>
          </a:xfrm>
        </p:spPr>
        <p:txBody>
          <a:bodyPr>
            <a:normAutofit/>
          </a:bodyPr>
          <a:lstStyle/>
          <a:p>
            <a:pPr marL="0" indent="0" algn="just">
              <a:buNone/>
            </a:pPr>
            <a:r>
              <a:rPr lang="en-ZA" sz="1400" i="1" dirty="0" smtClean="0">
                <a:solidFill>
                  <a:schemeClr val="tx1"/>
                </a:solidFill>
                <a:latin typeface="+mn-lt"/>
              </a:rPr>
              <a:t>SARAH BAARTMAN CENTRE OF REMEMBRANCE </a:t>
            </a:r>
            <a:endParaRPr lang="en-ZA" sz="1400" b="0" dirty="0" smtClean="0">
              <a:solidFill>
                <a:schemeClr val="tx1"/>
              </a:solidFill>
              <a:latin typeface="+mn-lt"/>
            </a:endParaRPr>
          </a:p>
          <a:p>
            <a:pPr marL="0" indent="0" algn="just">
              <a:buNone/>
            </a:pPr>
            <a:r>
              <a:rPr lang="en-ZA" sz="1400" b="0" dirty="0" smtClean="0">
                <a:solidFill>
                  <a:schemeClr val="tx1"/>
                </a:solidFill>
                <a:latin typeface="+mn-lt"/>
              </a:rPr>
              <a:t>The progress </a:t>
            </a:r>
            <a:r>
              <a:rPr lang="en-ZA" sz="1400" b="0" dirty="0">
                <a:solidFill>
                  <a:schemeClr val="tx1"/>
                </a:solidFill>
                <a:latin typeface="+mn-lt"/>
              </a:rPr>
              <a:t>on the Sarah Baartman Centre of Remembrance construction </a:t>
            </a:r>
            <a:r>
              <a:rPr lang="en-ZA" sz="1400" b="0" dirty="0" smtClean="0">
                <a:solidFill>
                  <a:schemeClr val="tx1"/>
                </a:solidFill>
                <a:latin typeface="+mn-lt"/>
              </a:rPr>
              <a:t>site at </a:t>
            </a:r>
            <a:r>
              <a:rPr lang="en-ZA" sz="1400" b="0" dirty="0">
                <a:solidFill>
                  <a:schemeClr val="tx1"/>
                </a:solidFill>
                <a:latin typeface="+mn-lt"/>
              </a:rPr>
              <a:t>Hankey, Eastern </a:t>
            </a:r>
            <a:r>
              <a:rPr lang="en-ZA" sz="1400" b="0" dirty="0" smtClean="0">
                <a:solidFill>
                  <a:schemeClr val="tx1"/>
                </a:solidFill>
                <a:latin typeface="+mn-lt"/>
              </a:rPr>
              <a:t>Cape is 75</a:t>
            </a:r>
            <a:r>
              <a:rPr lang="en-ZA" sz="1400" b="0" dirty="0">
                <a:solidFill>
                  <a:schemeClr val="tx1"/>
                </a:solidFill>
                <a:latin typeface="+mn-lt"/>
              </a:rPr>
              <a:t>% complete in terms of funds payable for construction of the Centre which spans both sides of the R300 at Vergaderingskop, Hankey. Sarah Baartman’s grave is situated on the sacred side of the Centre, at the apex of </a:t>
            </a:r>
            <a:r>
              <a:rPr lang="en-ZA" sz="1400" b="0" dirty="0" smtClean="0">
                <a:solidFill>
                  <a:schemeClr val="tx1"/>
                </a:solidFill>
                <a:latin typeface="+mn-lt"/>
              </a:rPr>
              <a:t>Vergaderingskop.  The </a:t>
            </a:r>
            <a:r>
              <a:rPr lang="en-ZA" sz="1400" b="0" dirty="0">
                <a:solidFill>
                  <a:schemeClr val="tx1"/>
                </a:solidFill>
                <a:latin typeface="+mn-lt"/>
              </a:rPr>
              <a:t>administrative side is situated on the secular or northern side of the R300. By February 2019, the construction created 2 580 days of employment for Hankey residents, which is above the target of 1 850 days. The target is calculated as a percentage (R0,6 million) of the construction value. </a:t>
            </a:r>
            <a:endParaRPr lang="en-GB" sz="1400" b="0" dirty="0">
              <a:solidFill>
                <a:schemeClr val="tx1"/>
              </a:solidFill>
              <a:latin typeface="+mn-lt"/>
              <a:cs typeface="Arial" panose="020B0604020202020204" pitchFamily="34" charset="0"/>
            </a:endParaRPr>
          </a:p>
          <a:p>
            <a:pPr marL="0" indent="0">
              <a:lnSpc>
                <a:spcPct val="150000"/>
              </a:lnSpc>
              <a:buNone/>
            </a:pPr>
            <a:endParaRPr lang="en-GB" sz="1500" b="0" dirty="0">
              <a:solidFill>
                <a:schemeClr val="tx1"/>
              </a:solidFill>
              <a:latin typeface="+mn-lt"/>
              <a:cs typeface="Arial" panose="020B0604020202020204" pitchFamily="34" charset="0"/>
            </a:endParaRPr>
          </a:p>
          <a:p>
            <a:pPr marL="0" indent="0">
              <a:lnSpc>
                <a:spcPct val="150000"/>
              </a:lnSpc>
              <a:buNone/>
            </a:pPr>
            <a:endParaRPr lang="en-ZA" sz="2000" dirty="0">
              <a:latin typeface="Arial" panose="020B0604020202020204" pitchFamily="34" charset="0"/>
              <a:cs typeface="Arial" panose="020B0604020202020204" pitchFamily="34" charset="0"/>
            </a:endParaRPr>
          </a:p>
          <a:p>
            <a:pPr marL="0" lvl="0" indent="0" algn="just">
              <a:buNone/>
            </a:pPr>
            <a:endParaRPr lang="en-ZA" sz="1300" b="0" dirty="0">
              <a:solidFill>
                <a:srgbClr val="FF0000"/>
              </a:solidFill>
              <a:latin typeface="Calibri"/>
            </a:endParaRPr>
          </a:p>
          <a:p>
            <a:pPr marL="0" indent="0">
              <a:lnSpc>
                <a:spcPct val="150000"/>
              </a:lnSpc>
              <a:buNone/>
            </a:pPr>
            <a:endParaRPr lang="en-ZA" sz="2000" dirty="0" smtClean="0">
              <a:latin typeface="Arial" panose="020B0604020202020204" pitchFamily="34" charset="0"/>
              <a:cs typeface="Arial" panose="020B0604020202020204" pitchFamily="34" charset="0"/>
            </a:endParaRPr>
          </a:p>
          <a:p>
            <a:pPr marL="0" indent="0">
              <a:lnSpc>
                <a:spcPct val="150000"/>
              </a:lnSpc>
              <a:buNone/>
            </a:pPr>
            <a:endParaRPr lang="en-ZA" sz="1800" b="0" dirty="0" smtClean="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a:xfrm>
            <a:off x="8316416" y="6093295"/>
            <a:ext cx="591183" cy="288033"/>
          </a:xfrm>
        </p:spPr>
        <p:txBody>
          <a:bodyPr/>
          <a:lstStyle/>
          <a:p>
            <a:r>
              <a:rPr lang="en-ZA" sz="1100" b="1" dirty="0" smtClean="0">
                <a:solidFill>
                  <a:schemeClr val="tx1"/>
                </a:solidFill>
              </a:rPr>
              <a:t>72.</a:t>
            </a:r>
            <a:r>
              <a:rPr lang="en-ZA" sz="1100" b="1" dirty="0" smtClean="0">
                <a:solidFill>
                  <a:srgbClr val="FF0000"/>
                </a:solidFill>
              </a:rPr>
              <a:t> </a:t>
            </a: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4626" y="3299169"/>
            <a:ext cx="8784976" cy="2664296"/>
          </a:xfrm>
          <a:prstGeom prst="rect">
            <a:avLst/>
          </a:prstGeom>
        </p:spPr>
      </p:pic>
    </p:spTree>
    <p:extLst>
      <p:ext uri="{BB962C8B-B14F-4D97-AF65-F5344CB8AC3E}">
        <p14:creationId xmlns:p14="http://schemas.microsoft.com/office/powerpoint/2010/main" xmlns="" val="169979375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504056"/>
          </a:xfrm>
        </p:spPr>
        <p:txBody>
          <a:bodyPr>
            <a:noAutofit/>
          </a:bodyPr>
          <a:lstStyle/>
          <a:p>
            <a:pPr algn="ctr"/>
            <a:r>
              <a:rPr lang="en-US" dirty="0" smtClean="0">
                <a:latin typeface="+mj-lt"/>
              </a:rPr>
              <a:t>ABBREVIATIONS/ACRONYMS</a:t>
            </a:r>
            <a:endParaRPr lang="en-ZA" dirty="0">
              <a:latin typeface="+mj-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106566160"/>
              </p:ext>
            </p:extLst>
          </p:nvPr>
        </p:nvGraphicFramePr>
        <p:xfrm>
          <a:off x="189856" y="1412775"/>
          <a:ext cx="8640960" cy="5105079"/>
        </p:xfrm>
        <a:graphic>
          <a:graphicData uri="http://schemas.openxmlformats.org/drawingml/2006/table">
            <a:tbl>
              <a:tblPr firstRow="1" bandRow="1">
                <a:tableStyleId>{5C22544A-7EE6-4342-B048-85BDC9FD1C3A}</a:tableStyleId>
              </a:tblPr>
              <a:tblGrid>
                <a:gridCol w="1515958">
                  <a:extLst>
                    <a:ext uri="{9D8B030D-6E8A-4147-A177-3AD203B41FA5}">
                      <a16:colId xmlns="" xmlns:a16="http://schemas.microsoft.com/office/drawing/2014/main" val="20000"/>
                    </a:ext>
                  </a:extLst>
                </a:gridCol>
                <a:gridCol w="2804522">
                  <a:extLst>
                    <a:ext uri="{9D8B030D-6E8A-4147-A177-3AD203B41FA5}">
                      <a16:colId xmlns="" xmlns:a16="http://schemas.microsoft.com/office/drawing/2014/main" val="20001"/>
                    </a:ext>
                  </a:extLst>
                </a:gridCol>
                <a:gridCol w="1390068">
                  <a:extLst>
                    <a:ext uri="{9D8B030D-6E8A-4147-A177-3AD203B41FA5}">
                      <a16:colId xmlns="" xmlns:a16="http://schemas.microsoft.com/office/drawing/2014/main" val="20002"/>
                    </a:ext>
                  </a:extLst>
                </a:gridCol>
                <a:gridCol w="2930412">
                  <a:extLst>
                    <a:ext uri="{9D8B030D-6E8A-4147-A177-3AD203B41FA5}">
                      <a16:colId xmlns="" xmlns:a16="http://schemas.microsoft.com/office/drawing/2014/main" val="20003"/>
                    </a:ext>
                  </a:extLst>
                </a:gridCol>
              </a:tblGrid>
              <a:tr h="444869">
                <a:tc>
                  <a:txBody>
                    <a:bodyPr/>
                    <a:lstStyle/>
                    <a:p>
                      <a:pPr algn="ctr">
                        <a:lnSpc>
                          <a:spcPct val="100000"/>
                        </a:lnSpc>
                      </a:pPr>
                      <a:r>
                        <a:rPr lang="en-ZA" sz="1100" dirty="0" smtClean="0">
                          <a:latin typeface="+mn-lt"/>
                        </a:rPr>
                        <a:t>ABBREVIATION</a:t>
                      </a:r>
                      <a:endParaRPr lang="en-ZA" sz="1100" dirty="0">
                        <a:latin typeface="+mn-lt"/>
                      </a:endParaRPr>
                    </a:p>
                  </a:txBody>
                  <a:tcPr/>
                </a:tc>
                <a:tc>
                  <a:txBody>
                    <a:bodyPr/>
                    <a:lstStyle/>
                    <a:p>
                      <a:pPr algn="ctr">
                        <a:lnSpc>
                          <a:spcPct val="100000"/>
                        </a:lnSpc>
                      </a:pPr>
                      <a:r>
                        <a:rPr lang="en-ZA" sz="1100" dirty="0" smtClean="0">
                          <a:latin typeface="+mn-lt"/>
                        </a:rPr>
                        <a:t>DEFINITION</a:t>
                      </a:r>
                      <a:endParaRPr lang="en-ZA" sz="1100" dirty="0">
                        <a:latin typeface="+mn-lt"/>
                      </a:endParaRPr>
                    </a:p>
                  </a:txBody>
                  <a:tcPr/>
                </a:tc>
                <a:tc>
                  <a:txBody>
                    <a:bodyPr/>
                    <a:lstStyle/>
                    <a:p>
                      <a:pPr algn="ctr">
                        <a:lnSpc>
                          <a:spcPct val="100000"/>
                        </a:lnSpc>
                      </a:pPr>
                      <a:r>
                        <a:rPr lang="en-ZA" sz="1100" dirty="0" smtClean="0">
                          <a:latin typeface="+mn-lt"/>
                        </a:rPr>
                        <a:t>ABBREVIATION</a:t>
                      </a:r>
                      <a:endParaRPr lang="en-ZA" sz="1100" dirty="0">
                        <a:latin typeface="+mn-lt"/>
                      </a:endParaRPr>
                    </a:p>
                  </a:txBody>
                  <a:tcPr/>
                </a:tc>
                <a:tc>
                  <a:txBody>
                    <a:bodyPr/>
                    <a:lstStyle/>
                    <a:p>
                      <a:pPr algn="ctr">
                        <a:lnSpc>
                          <a:spcPct val="100000"/>
                        </a:lnSpc>
                      </a:pPr>
                      <a:r>
                        <a:rPr lang="en-ZA" sz="1100" dirty="0" smtClean="0">
                          <a:latin typeface="+mn-lt"/>
                        </a:rPr>
                        <a:t>DEFINITION</a:t>
                      </a:r>
                      <a:endParaRPr lang="en-ZA" sz="1100" dirty="0">
                        <a:latin typeface="+mn-lt"/>
                      </a:endParaRPr>
                    </a:p>
                  </a:txBody>
                  <a:tcPr/>
                </a:tc>
                <a:extLst>
                  <a:ext uri="{0D108BD9-81ED-4DB2-BD59-A6C34878D82A}">
                    <a16:rowId xmlns="" xmlns:a16="http://schemas.microsoft.com/office/drawing/2014/main" val="10000"/>
                  </a:ext>
                </a:extLst>
              </a:tr>
              <a:tr h="444869">
                <a:tc>
                  <a:txBody>
                    <a:bodyPr/>
                    <a:lstStyle/>
                    <a:p>
                      <a:pPr>
                        <a:lnSpc>
                          <a:spcPct val="100000"/>
                        </a:lnSpc>
                        <a:spcAft>
                          <a:spcPts val="0"/>
                        </a:spcAft>
                      </a:pPr>
                      <a:r>
                        <a:rPr lang="en-ZA" sz="1100" b="1" dirty="0" smtClean="0">
                          <a:solidFill>
                            <a:schemeClr val="tx1"/>
                          </a:solidFill>
                          <a:effectLst/>
                          <a:latin typeface="+mn-lt"/>
                          <a:ea typeface="Calibri"/>
                          <a:cs typeface="Times New Roman"/>
                        </a:rPr>
                        <a:t>ACH</a:t>
                      </a:r>
                      <a:endParaRPr lang="en-ZA" sz="1100" b="1" dirty="0">
                        <a:solidFill>
                          <a:schemeClr val="tx1"/>
                        </a:solidFill>
                        <a:effectLst/>
                        <a:latin typeface="+mn-lt"/>
                        <a:ea typeface="Calibri"/>
                        <a:cs typeface="Times New Roman"/>
                      </a:endParaRPr>
                    </a:p>
                  </a:txBody>
                  <a:tcPr marL="68580" marR="68580" marT="0" marB="0"/>
                </a:tc>
                <a:tc>
                  <a:txBody>
                    <a:bodyPr/>
                    <a:lstStyle/>
                    <a:p>
                      <a:pPr>
                        <a:lnSpc>
                          <a:spcPct val="100000"/>
                        </a:lnSpc>
                        <a:spcAft>
                          <a:spcPts val="0"/>
                        </a:spcAft>
                      </a:pPr>
                      <a:r>
                        <a:rPr lang="en-ZA" sz="1100" dirty="0" smtClean="0">
                          <a:solidFill>
                            <a:schemeClr val="tx1"/>
                          </a:solidFill>
                          <a:effectLst/>
                          <a:latin typeface="+mn-lt"/>
                          <a:ea typeface="Calibri"/>
                          <a:cs typeface="Times New Roman"/>
                        </a:rPr>
                        <a:t>ARTS, CULTURE AND HERITAGE</a:t>
                      </a:r>
                      <a:endParaRPr lang="en-ZA" sz="1100" dirty="0">
                        <a:solidFill>
                          <a:schemeClr val="tx1"/>
                        </a:solidFill>
                        <a:effectLst/>
                        <a:latin typeface="+mn-lt"/>
                        <a:ea typeface="Calibri"/>
                        <a:cs typeface="Times New Roman"/>
                      </a:endParaRPr>
                    </a:p>
                  </a:txBody>
                  <a:tcPr marL="68580" marR="68580" marT="0" marB="0"/>
                </a:tc>
                <a:tc>
                  <a:txBody>
                    <a:bodyPr/>
                    <a:lstStyle/>
                    <a:p>
                      <a:pPr>
                        <a:lnSpc>
                          <a:spcPct val="100000"/>
                        </a:lnSpc>
                        <a:spcAft>
                          <a:spcPts val="0"/>
                        </a:spcAft>
                      </a:pPr>
                      <a:r>
                        <a:rPr lang="en-ZA" sz="1100" b="1" dirty="0" smtClean="0">
                          <a:solidFill>
                            <a:schemeClr val="tx1"/>
                          </a:solidFill>
                          <a:effectLst/>
                          <a:latin typeface="+mn-lt"/>
                          <a:ea typeface="Calibri"/>
                          <a:cs typeface="Times New Roman"/>
                        </a:rPr>
                        <a:t>CUR</a:t>
                      </a:r>
                      <a:endParaRPr lang="en-ZA" sz="1100" b="1" dirty="0">
                        <a:solidFill>
                          <a:schemeClr val="tx1"/>
                        </a:solidFill>
                        <a:effectLst/>
                        <a:latin typeface="+mn-lt"/>
                        <a:ea typeface="Calibri"/>
                        <a:cs typeface="Times New Roman"/>
                      </a:endParaRPr>
                    </a:p>
                  </a:txBody>
                  <a:tcPr marL="68580" marR="68580" marT="0" marB="0"/>
                </a:tc>
                <a:tc>
                  <a:txBody>
                    <a:bodyPr/>
                    <a:lstStyle/>
                    <a:p>
                      <a:pPr>
                        <a:lnSpc>
                          <a:spcPct val="100000"/>
                        </a:lnSpc>
                        <a:spcAft>
                          <a:spcPts val="0"/>
                        </a:spcAft>
                      </a:pPr>
                      <a:r>
                        <a:rPr lang="en-ZA" sz="1100" dirty="0" smtClean="0">
                          <a:solidFill>
                            <a:schemeClr val="tx1"/>
                          </a:solidFill>
                          <a:effectLst/>
                          <a:latin typeface="+mn-lt"/>
                          <a:ea typeface="Calibri"/>
                          <a:cs typeface="Times New Roman"/>
                        </a:rPr>
                        <a:t>CURRENT</a:t>
                      </a:r>
                      <a:endParaRPr lang="en-ZA" sz="1100" dirty="0">
                        <a:solidFill>
                          <a:schemeClr val="tx1"/>
                        </a:solidFill>
                        <a:effectLst/>
                        <a:latin typeface="+mn-lt"/>
                        <a:ea typeface="Calibri"/>
                        <a:cs typeface="Times New Roman"/>
                      </a:endParaRPr>
                    </a:p>
                  </a:txBody>
                  <a:tcPr marL="68580" marR="68580" marT="0" marB="0"/>
                </a:tc>
                <a:extLst>
                  <a:ext uri="{0D108BD9-81ED-4DB2-BD59-A6C34878D82A}">
                    <a16:rowId xmlns="" xmlns:a16="http://schemas.microsoft.com/office/drawing/2014/main" val="10001"/>
                  </a:ext>
                </a:extLst>
              </a:tr>
              <a:tr h="444869">
                <a:tc>
                  <a:txBody>
                    <a:bodyPr/>
                    <a:lstStyle/>
                    <a:p>
                      <a:pPr>
                        <a:lnSpc>
                          <a:spcPct val="100000"/>
                        </a:lnSpc>
                        <a:spcAft>
                          <a:spcPts val="0"/>
                        </a:spcAft>
                      </a:pPr>
                      <a:r>
                        <a:rPr lang="en-ZA" sz="1100" b="1" dirty="0" smtClean="0">
                          <a:solidFill>
                            <a:schemeClr val="tx1"/>
                          </a:solidFill>
                          <a:effectLst/>
                          <a:latin typeface="+mn-lt"/>
                          <a:ea typeface="Calibri"/>
                          <a:cs typeface="Times New Roman"/>
                        </a:rPr>
                        <a:t>AFS</a:t>
                      </a:r>
                      <a:endParaRPr lang="en-ZA" sz="1100" b="1" dirty="0">
                        <a:solidFill>
                          <a:schemeClr val="tx1"/>
                        </a:solidFill>
                        <a:effectLst/>
                        <a:latin typeface="+mn-lt"/>
                        <a:ea typeface="Calibri"/>
                        <a:cs typeface="Times New Roman"/>
                      </a:endParaRPr>
                    </a:p>
                  </a:txBody>
                  <a:tcPr marL="68580" marR="68580" marT="0" marB="0"/>
                </a:tc>
                <a:tc>
                  <a:txBody>
                    <a:bodyPr/>
                    <a:lstStyle/>
                    <a:p>
                      <a:pPr>
                        <a:lnSpc>
                          <a:spcPct val="100000"/>
                        </a:lnSpc>
                        <a:spcAft>
                          <a:spcPts val="0"/>
                        </a:spcAft>
                      </a:pPr>
                      <a:r>
                        <a:rPr lang="en-ZA" sz="1100" dirty="0" smtClean="0">
                          <a:solidFill>
                            <a:schemeClr val="tx1"/>
                          </a:solidFill>
                          <a:effectLst/>
                          <a:latin typeface="+mn-lt"/>
                          <a:ea typeface="Calibri"/>
                          <a:cs typeface="Times New Roman"/>
                        </a:rPr>
                        <a:t>ANNUAL FINANCIAL STATEMENT</a:t>
                      </a:r>
                      <a:endParaRPr lang="en-ZA" sz="1100" dirty="0">
                        <a:solidFill>
                          <a:schemeClr val="tx1"/>
                        </a:solidFill>
                        <a:effectLst/>
                        <a:latin typeface="+mn-lt"/>
                        <a:ea typeface="Calibri"/>
                        <a:cs typeface="Times New Roman"/>
                      </a:endParaRPr>
                    </a:p>
                  </a:txBody>
                  <a:tcPr marL="68580" marR="68580" marT="0" marB="0"/>
                </a:tc>
                <a:tc>
                  <a:txBody>
                    <a:bodyPr/>
                    <a:lstStyle/>
                    <a:p>
                      <a:pPr>
                        <a:lnSpc>
                          <a:spcPct val="100000"/>
                        </a:lnSpc>
                        <a:spcAft>
                          <a:spcPts val="0"/>
                        </a:spcAft>
                      </a:pPr>
                      <a:r>
                        <a:rPr lang="en-ZA" sz="1100" b="1" dirty="0" smtClean="0">
                          <a:solidFill>
                            <a:schemeClr val="tx1"/>
                          </a:solidFill>
                          <a:effectLst/>
                          <a:latin typeface="+mn-lt"/>
                          <a:ea typeface="Calibri"/>
                          <a:cs typeface="Times New Roman"/>
                        </a:rPr>
                        <a:t>DAC</a:t>
                      </a:r>
                      <a:endParaRPr lang="en-ZA" sz="1100" b="1" dirty="0">
                        <a:solidFill>
                          <a:schemeClr val="tx1"/>
                        </a:solidFill>
                        <a:effectLst/>
                        <a:latin typeface="+mn-lt"/>
                        <a:ea typeface="Calibri"/>
                        <a:cs typeface="Times New Roman"/>
                      </a:endParaRPr>
                    </a:p>
                  </a:txBody>
                  <a:tcPr marL="68580" marR="68580" marT="0" marB="0"/>
                </a:tc>
                <a:tc>
                  <a:txBody>
                    <a:bodyPr/>
                    <a:lstStyle/>
                    <a:p>
                      <a:pPr>
                        <a:lnSpc>
                          <a:spcPct val="100000"/>
                        </a:lnSpc>
                        <a:spcAft>
                          <a:spcPts val="0"/>
                        </a:spcAft>
                      </a:pPr>
                      <a:r>
                        <a:rPr lang="en-ZA" sz="1100" dirty="0" smtClean="0">
                          <a:solidFill>
                            <a:schemeClr val="tx1"/>
                          </a:solidFill>
                          <a:effectLst/>
                          <a:latin typeface="+mn-lt"/>
                          <a:ea typeface="Calibri"/>
                          <a:cs typeface="Times New Roman"/>
                        </a:rPr>
                        <a:t>DEPARTMENT OF ARTS AND CULTURE</a:t>
                      </a:r>
                      <a:endParaRPr lang="en-ZA" sz="1100" dirty="0">
                        <a:solidFill>
                          <a:schemeClr val="tx1"/>
                        </a:solidFill>
                        <a:effectLst/>
                        <a:latin typeface="+mn-lt"/>
                        <a:ea typeface="Calibri"/>
                        <a:cs typeface="Times New Roman"/>
                      </a:endParaRPr>
                    </a:p>
                  </a:txBody>
                  <a:tcPr marL="68580" marR="68580" marT="0" marB="0"/>
                </a:tc>
                <a:extLst>
                  <a:ext uri="{0D108BD9-81ED-4DB2-BD59-A6C34878D82A}">
                    <a16:rowId xmlns="" xmlns:a16="http://schemas.microsoft.com/office/drawing/2014/main" val="10002"/>
                  </a:ext>
                </a:extLst>
              </a:tr>
              <a:tr h="444869">
                <a:tc>
                  <a:txBody>
                    <a:bodyPr/>
                    <a:lstStyle/>
                    <a:p>
                      <a:pPr>
                        <a:lnSpc>
                          <a:spcPct val="100000"/>
                        </a:lnSpc>
                        <a:spcAft>
                          <a:spcPts val="0"/>
                        </a:spcAft>
                      </a:pPr>
                      <a:r>
                        <a:rPr lang="en-ZA" sz="1100" b="1" dirty="0" smtClean="0">
                          <a:solidFill>
                            <a:schemeClr val="tx1"/>
                          </a:solidFill>
                          <a:effectLst/>
                          <a:latin typeface="+mn-lt"/>
                          <a:ea typeface="Calibri"/>
                          <a:cs typeface="Times New Roman"/>
                        </a:rPr>
                        <a:t>AGSA</a:t>
                      </a:r>
                      <a:endParaRPr lang="en-ZA" sz="1100" b="1" dirty="0">
                        <a:solidFill>
                          <a:schemeClr val="tx1"/>
                        </a:solidFill>
                        <a:effectLst/>
                        <a:latin typeface="+mn-lt"/>
                        <a:ea typeface="Calibri"/>
                        <a:cs typeface="Times New Roman"/>
                      </a:endParaRPr>
                    </a:p>
                  </a:txBody>
                  <a:tcPr marL="68580" marR="68580" marT="0" marB="0"/>
                </a:tc>
                <a:tc>
                  <a:txBody>
                    <a:bodyPr/>
                    <a:lstStyle/>
                    <a:p>
                      <a:pPr>
                        <a:lnSpc>
                          <a:spcPct val="100000"/>
                        </a:lnSpc>
                        <a:spcAft>
                          <a:spcPts val="0"/>
                        </a:spcAft>
                      </a:pPr>
                      <a:r>
                        <a:rPr lang="en-ZA" sz="1100" dirty="0" smtClean="0">
                          <a:solidFill>
                            <a:schemeClr val="tx1"/>
                          </a:solidFill>
                          <a:effectLst/>
                          <a:latin typeface="+mn-lt"/>
                          <a:ea typeface="Calibri"/>
                          <a:cs typeface="Times New Roman"/>
                        </a:rPr>
                        <a:t>AUDITOR GENERAL OF SOUTH AFRICA</a:t>
                      </a:r>
                      <a:endParaRPr lang="en-ZA" sz="1100" dirty="0">
                        <a:solidFill>
                          <a:schemeClr val="tx1"/>
                        </a:solidFill>
                        <a:effectLst/>
                        <a:latin typeface="+mn-lt"/>
                        <a:ea typeface="Calibri"/>
                        <a:cs typeface="Times New Roman"/>
                      </a:endParaRPr>
                    </a:p>
                  </a:txBody>
                  <a:tcPr marL="68580" marR="68580" marT="0" marB="0"/>
                </a:tc>
                <a:tc>
                  <a:txBody>
                    <a:bodyPr/>
                    <a:lstStyle/>
                    <a:p>
                      <a:pPr>
                        <a:lnSpc>
                          <a:spcPct val="100000"/>
                        </a:lnSpc>
                        <a:spcAft>
                          <a:spcPts val="0"/>
                        </a:spcAft>
                      </a:pPr>
                      <a:r>
                        <a:rPr lang="en-ZA" sz="1100" b="1" dirty="0" smtClean="0">
                          <a:solidFill>
                            <a:schemeClr val="tx1"/>
                          </a:solidFill>
                          <a:effectLst/>
                          <a:latin typeface="+mn-lt"/>
                          <a:ea typeface="Calibri"/>
                          <a:cs typeface="Times New Roman"/>
                        </a:rPr>
                        <a:t>DEPT</a:t>
                      </a:r>
                      <a:endParaRPr lang="en-ZA" sz="1100" b="1" dirty="0">
                        <a:solidFill>
                          <a:schemeClr val="tx1"/>
                        </a:solidFill>
                        <a:effectLst/>
                        <a:latin typeface="+mn-lt"/>
                        <a:ea typeface="Calibri"/>
                        <a:cs typeface="Times New Roman"/>
                      </a:endParaRPr>
                    </a:p>
                  </a:txBody>
                  <a:tcPr marL="68580" marR="68580" marT="0" marB="0"/>
                </a:tc>
                <a:tc>
                  <a:txBody>
                    <a:bodyPr/>
                    <a:lstStyle/>
                    <a:p>
                      <a:pPr>
                        <a:lnSpc>
                          <a:spcPct val="100000"/>
                        </a:lnSpc>
                        <a:spcAft>
                          <a:spcPts val="0"/>
                        </a:spcAft>
                      </a:pPr>
                      <a:r>
                        <a:rPr lang="en-ZA" sz="1100" dirty="0" smtClean="0">
                          <a:solidFill>
                            <a:schemeClr val="tx1"/>
                          </a:solidFill>
                          <a:effectLst/>
                          <a:latin typeface="+mn-lt"/>
                          <a:ea typeface="Calibri"/>
                          <a:cs typeface="Times New Roman"/>
                        </a:rPr>
                        <a:t>DEPARTMENT</a:t>
                      </a:r>
                      <a:endParaRPr lang="en-ZA" sz="1100" dirty="0">
                        <a:solidFill>
                          <a:schemeClr val="tx1"/>
                        </a:solidFill>
                        <a:effectLst/>
                        <a:latin typeface="+mn-lt"/>
                        <a:ea typeface="Calibri"/>
                        <a:cs typeface="Times New Roman"/>
                      </a:endParaRPr>
                    </a:p>
                  </a:txBody>
                  <a:tcPr marL="68580" marR="68580" marT="0" marB="0"/>
                </a:tc>
                <a:extLst>
                  <a:ext uri="{0D108BD9-81ED-4DB2-BD59-A6C34878D82A}">
                    <a16:rowId xmlns="" xmlns:a16="http://schemas.microsoft.com/office/drawing/2014/main" val="10003"/>
                  </a:ext>
                </a:extLst>
              </a:tr>
              <a:tr h="444869">
                <a:tc>
                  <a:txBody>
                    <a:bodyPr/>
                    <a:lstStyle/>
                    <a:p>
                      <a:pPr>
                        <a:lnSpc>
                          <a:spcPct val="100000"/>
                        </a:lnSpc>
                        <a:spcAft>
                          <a:spcPts val="0"/>
                        </a:spcAft>
                      </a:pPr>
                      <a:r>
                        <a:rPr lang="en-ZA" sz="1100" b="1" dirty="0" smtClean="0">
                          <a:solidFill>
                            <a:schemeClr val="tx1"/>
                          </a:solidFill>
                          <a:effectLst/>
                          <a:latin typeface="+mn-lt"/>
                          <a:ea typeface="Calibri"/>
                          <a:cs typeface="Times New Roman"/>
                        </a:rPr>
                        <a:t>AO</a:t>
                      </a:r>
                      <a:endParaRPr lang="en-ZA" sz="1100" b="1" dirty="0">
                        <a:solidFill>
                          <a:schemeClr val="tx1"/>
                        </a:solidFill>
                        <a:effectLst/>
                        <a:latin typeface="+mn-lt"/>
                        <a:ea typeface="Calibri"/>
                        <a:cs typeface="Times New Roman"/>
                      </a:endParaRPr>
                    </a:p>
                  </a:txBody>
                  <a:tcPr marL="68580" marR="68580" marT="0" marB="0"/>
                </a:tc>
                <a:tc>
                  <a:txBody>
                    <a:bodyPr/>
                    <a:lstStyle/>
                    <a:p>
                      <a:pPr>
                        <a:lnSpc>
                          <a:spcPct val="100000"/>
                        </a:lnSpc>
                        <a:spcAft>
                          <a:spcPts val="0"/>
                        </a:spcAft>
                      </a:pPr>
                      <a:r>
                        <a:rPr lang="en-ZA" sz="1100" dirty="0" smtClean="0">
                          <a:solidFill>
                            <a:schemeClr val="tx1"/>
                          </a:solidFill>
                          <a:effectLst/>
                          <a:latin typeface="+mn-lt"/>
                          <a:ea typeface="Calibri"/>
                          <a:cs typeface="Times New Roman"/>
                        </a:rPr>
                        <a:t>ACCOUNTING OFFICER</a:t>
                      </a:r>
                      <a:endParaRPr lang="en-ZA" sz="1100" dirty="0">
                        <a:solidFill>
                          <a:schemeClr val="tx1"/>
                        </a:solidFill>
                        <a:effectLst/>
                        <a:latin typeface="+mn-lt"/>
                        <a:ea typeface="Calibri"/>
                        <a:cs typeface="Times New Roman"/>
                      </a:endParaRPr>
                    </a:p>
                  </a:txBody>
                  <a:tcPr marL="68580" marR="68580" marT="0" marB="0"/>
                </a:tc>
                <a:tc>
                  <a:txBody>
                    <a:bodyPr/>
                    <a:lstStyle/>
                    <a:p>
                      <a:pPr>
                        <a:lnSpc>
                          <a:spcPct val="100000"/>
                        </a:lnSpc>
                        <a:spcAft>
                          <a:spcPts val="0"/>
                        </a:spcAft>
                      </a:pPr>
                      <a:r>
                        <a:rPr lang="en-ZA" sz="1100" b="1" dirty="0" smtClean="0">
                          <a:solidFill>
                            <a:schemeClr val="tx1"/>
                          </a:solidFill>
                          <a:effectLst/>
                          <a:latin typeface="+mn-lt"/>
                          <a:ea typeface="Calibri"/>
                          <a:cs typeface="Times New Roman"/>
                        </a:rPr>
                        <a:t>DORA</a:t>
                      </a:r>
                      <a:endParaRPr lang="en-ZA" sz="1100" b="1" dirty="0">
                        <a:solidFill>
                          <a:schemeClr val="tx1"/>
                        </a:solidFill>
                        <a:effectLst/>
                        <a:latin typeface="+mn-lt"/>
                        <a:ea typeface="Calibri"/>
                        <a:cs typeface="Times New Roman"/>
                      </a:endParaRPr>
                    </a:p>
                  </a:txBody>
                  <a:tcPr marL="68580" marR="68580" marT="0" marB="0"/>
                </a:tc>
                <a:tc>
                  <a:txBody>
                    <a:bodyPr/>
                    <a:lstStyle/>
                    <a:p>
                      <a:pPr>
                        <a:lnSpc>
                          <a:spcPct val="100000"/>
                        </a:lnSpc>
                        <a:spcAft>
                          <a:spcPts val="0"/>
                        </a:spcAft>
                      </a:pPr>
                      <a:r>
                        <a:rPr lang="en-ZA" sz="1100" dirty="0" smtClean="0">
                          <a:solidFill>
                            <a:schemeClr val="tx1"/>
                          </a:solidFill>
                          <a:effectLst/>
                          <a:latin typeface="+mn-lt"/>
                          <a:ea typeface="Calibri"/>
                          <a:cs typeface="Times New Roman"/>
                        </a:rPr>
                        <a:t>DIVISION OF REVENUE ACT</a:t>
                      </a:r>
                      <a:endParaRPr lang="en-ZA" sz="1100" dirty="0">
                        <a:solidFill>
                          <a:schemeClr val="tx1"/>
                        </a:solidFill>
                        <a:effectLst/>
                        <a:latin typeface="+mn-lt"/>
                        <a:ea typeface="Calibri"/>
                        <a:cs typeface="Times New Roman"/>
                      </a:endParaRPr>
                    </a:p>
                  </a:txBody>
                  <a:tcPr marL="68580" marR="68580" marT="0" marB="0"/>
                </a:tc>
                <a:extLst>
                  <a:ext uri="{0D108BD9-81ED-4DB2-BD59-A6C34878D82A}">
                    <a16:rowId xmlns="" xmlns:a16="http://schemas.microsoft.com/office/drawing/2014/main" val="10004"/>
                  </a:ext>
                </a:extLst>
              </a:tr>
              <a:tr h="444869">
                <a:tc>
                  <a:txBody>
                    <a:bodyPr/>
                    <a:lstStyle/>
                    <a:p>
                      <a:pPr>
                        <a:lnSpc>
                          <a:spcPct val="100000"/>
                        </a:lnSpc>
                        <a:spcAft>
                          <a:spcPts val="0"/>
                        </a:spcAft>
                      </a:pPr>
                      <a:r>
                        <a:rPr lang="en-ZA" sz="1100" b="1" dirty="0" smtClean="0">
                          <a:solidFill>
                            <a:schemeClr val="tx1"/>
                          </a:solidFill>
                          <a:effectLst/>
                          <a:latin typeface="+mn-lt"/>
                          <a:ea typeface="Calibri"/>
                          <a:cs typeface="Times New Roman"/>
                        </a:rPr>
                        <a:t>AU</a:t>
                      </a:r>
                      <a:endParaRPr lang="en-ZA" sz="1100" b="1" dirty="0">
                        <a:solidFill>
                          <a:schemeClr val="tx1"/>
                        </a:solidFill>
                        <a:effectLst/>
                        <a:latin typeface="+mn-lt"/>
                        <a:ea typeface="Calibri"/>
                        <a:cs typeface="Times New Roman"/>
                      </a:endParaRPr>
                    </a:p>
                  </a:txBody>
                  <a:tcPr marL="68580" marR="68580" marT="0" marB="0"/>
                </a:tc>
                <a:tc>
                  <a:txBody>
                    <a:bodyPr/>
                    <a:lstStyle/>
                    <a:p>
                      <a:pPr>
                        <a:lnSpc>
                          <a:spcPct val="100000"/>
                        </a:lnSpc>
                        <a:spcAft>
                          <a:spcPts val="0"/>
                        </a:spcAft>
                      </a:pPr>
                      <a:r>
                        <a:rPr lang="en-ZA" sz="1100" dirty="0" smtClean="0">
                          <a:solidFill>
                            <a:schemeClr val="tx1"/>
                          </a:solidFill>
                          <a:effectLst/>
                          <a:latin typeface="+mn-lt"/>
                          <a:ea typeface="Calibri"/>
                          <a:cs typeface="Times New Roman"/>
                        </a:rPr>
                        <a:t>AFRICAN UNION</a:t>
                      </a:r>
                      <a:endParaRPr lang="en-ZA" sz="1100" dirty="0">
                        <a:solidFill>
                          <a:schemeClr val="tx1"/>
                        </a:solidFill>
                        <a:effectLst/>
                        <a:latin typeface="+mn-lt"/>
                        <a:ea typeface="Calibri"/>
                        <a:cs typeface="Times New Roman"/>
                      </a:endParaRPr>
                    </a:p>
                  </a:txBody>
                  <a:tcPr marL="68580" marR="68580" marT="0" marB="0"/>
                </a:tc>
                <a:tc>
                  <a:txBody>
                    <a:bodyPr/>
                    <a:lstStyle/>
                    <a:p>
                      <a:pPr>
                        <a:lnSpc>
                          <a:spcPct val="100000"/>
                        </a:lnSpc>
                        <a:spcAft>
                          <a:spcPts val="0"/>
                        </a:spcAft>
                      </a:pPr>
                      <a:r>
                        <a:rPr lang="en-ZA" sz="1100" b="1" dirty="0" smtClean="0">
                          <a:solidFill>
                            <a:schemeClr val="tx1"/>
                          </a:solidFill>
                          <a:effectLst/>
                          <a:latin typeface="+mn-lt"/>
                          <a:ea typeface="Calibri"/>
                          <a:cs typeface="Times New Roman"/>
                        </a:rPr>
                        <a:t>DPW</a:t>
                      </a:r>
                      <a:endParaRPr lang="en-ZA" sz="1100" b="1" dirty="0">
                        <a:solidFill>
                          <a:schemeClr val="tx1"/>
                        </a:solidFill>
                        <a:effectLst/>
                        <a:latin typeface="+mn-lt"/>
                        <a:ea typeface="Calibri"/>
                        <a:cs typeface="Times New Roman"/>
                      </a:endParaRPr>
                    </a:p>
                  </a:txBody>
                  <a:tcPr marL="68580" marR="68580" marT="0" marB="0"/>
                </a:tc>
                <a:tc>
                  <a:txBody>
                    <a:bodyPr/>
                    <a:lstStyle/>
                    <a:p>
                      <a:pPr>
                        <a:lnSpc>
                          <a:spcPct val="100000"/>
                        </a:lnSpc>
                        <a:spcAft>
                          <a:spcPts val="0"/>
                        </a:spcAft>
                      </a:pPr>
                      <a:r>
                        <a:rPr lang="en-ZA" sz="1100" dirty="0" smtClean="0">
                          <a:solidFill>
                            <a:schemeClr val="tx1"/>
                          </a:solidFill>
                          <a:effectLst/>
                          <a:latin typeface="+mn-lt"/>
                          <a:ea typeface="Calibri"/>
                          <a:cs typeface="Times New Roman"/>
                        </a:rPr>
                        <a:t>DEPARTMENT OF PUBLIC WORKS</a:t>
                      </a:r>
                      <a:endParaRPr lang="en-ZA" sz="1100" dirty="0">
                        <a:solidFill>
                          <a:schemeClr val="tx1"/>
                        </a:solidFill>
                        <a:effectLst/>
                        <a:latin typeface="+mn-lt"/>
                        <a:ea typeface="Calibri"/>
                        <a:cs typeface="Times New Roman"/>
                      </a:endParaRPr>
                    </a:p>
                  </a:txBody>
                  <a:tcPr marL="68580" marR="68580" marT="0" marB="0"/>
                </a:tc>
                <a:extLst>
                  <a:ext uri="{0D108BD9-81ED-4DB2-BD59-A6C34878D82A}">
                    <a16:rowId xmlns="" xmlns:a16="http://schemas.microsoft.com/office/drawing/2014/main" val="10005"/>
                  </a:ext>
                </a:extLst>
              </a:tr>
              <a:tr h="444869">
                <a:tc>
                  <a:txBody>
                    <a:bodyPr/>
                    <a:lstStyle/>
                    <a:p>
                      <a:pPr>
                        <a:lnSpc>
                          <a:spcPct val="100000"/>
                        </a:lnSpc>
                        <a:spcAft>
                          <a:spcPts val="0"/>
                        </a:spcAft>
                      </a:pPr>
                      <a:r>
                        <a:rPr lang="en-ZA" sz="1100" b="1" dirty="0" smtClean="0">
                          <a:solidFill>
                            <a:schemeClr val="tx1"/>
                          </a:solidFill>
                          <a:effectLst/>
                          <a:latin typeface="+mn-lt"/>
                          <a:ea typeface="Calibri"/>
                          <a:cs typeface="Times New Roman"/>
                        </a:rPr>
                        <a:t>BASA</a:t>
                      </a:r>
                      <a:endParaRPr lang="en-ZA" sz="1100" b="1" dirty="0">
                        <a:solidFill>
                          <a:schemeClr val="tx1"/>
                        </a:solidFill>
                        <a:effectLst/>
                        <a:latin typeface="+mn-lt"/>
                        <a:ea typeface="Calibri"/>
                        <a:cs typeface="Times New Roman"/>
                      </a:endParaRPr>
                    </a:p>
                  </a:txBody>
                  <a:tcPr marL="68580" marR="68580" marT="0" marB="0"/>
                </a:tc>
                <a:tc>
                  <a:txBody>
                    <a:bodyPr/>
                    <a:lstStyle/>
                    <a:p>
                      <a:pPr>
                        <a:lnSpc>
                          <a:spcPct val="100000"/>
                        </a:lnSpc>
                        <a:spcAft>
                          <a:spcPts val="0"/>
                        </a:spcAft>
                      </a:pPr>
                      <a:r>
                        <a:rPr lang="en-ZA" sz="1100" dirty="0" smtClean="0">
                          <a:solidFill>
                            <a:schemeClr val="tx1"/>
                          </a:solidFill>
                          <a:effectLst/>
                          <a:latin typeface="+mn-lt"/>
                          <a:ea typeface="Calibri"/>
                          <a:cs typeface="Times New Roman"/>
                        </a:rPr>
                        <a:t>BUSINESS AND</a:t>
                      </a:r>
                      <a:r>
                        <a:rPr lang="en-ZA" sz="1100" baseline="0" dirty="0" smtClean="0">
                          <a:solidFill>
                            <a:schemeClr val="tx1"/>
                          </a:solidFill>
                          <a:effectLst/>
                          <a:latin typeface="+mn-lt"/>
                          <a:ea typeface="Calibri"/>
                          <a:cs typeface="Times New Roman"/>
                        </a:rPr>
                        <a:t> ARTS SOUTH AFRICA</a:t>
                      </a:r>
                      <a:endParaRPr lang="en-ZA" sz="1100" dirty="0">
                        <a:solidFill>
                          <a:schemeClr val="tx1"/>
                        </a:solidFill>
                        <a:effectLst/>
                        <a:latin typeface="+mn-lt"/>
                        <a:ea typeface="Calibri"/>
                        <a:cs typeface="Times New Roman"/>
                      </a:endParaRPr>
                    </a:p>
                  </a:txBody>
                  <a:tcPr marL="68580" marR="68580" marT="0" marB="0"/>
                </a:tc>
                <a:tc>
                  <a:txBody>
                    <a:bodyPr/>
                    <a:lstStyle/>
                    <a:p>
                      <a:pPr>
                        <a:lnSpc>
                          <a:spcPct val="100000"/>
                        </a:lnSpc>
                        <a:spcAft>
                          <a:spcPts val="0"/>
                        </a:spcAft>
                      </a:pPr>
                      <a:r>
                        <a:rPr lang="en-ZA" sz="1100" b="1" dirty="0" smtClean="0">
                          <a:solidFill>
                            <a:schemeClr val="tx1"/>
                          </a:solidFill>
                          <a:effectLst/>
                          <a:latin typeface="+mn-lt"/>
                          <a:ea typeface="Calibri"/>
                          <a:cs typeface="Times New Roman"/>
                        </a:rPr>
                        <a:t>EU</a:t>
                      </a:r>
                      <a:endParaRPr lang="en-ZA" sz="1100" b="1" dirty="0">
                        <a:solidFill>
                          <a:schemeClr val="tx1"/>
                        </a:solidFill>
                        <a:effectLst/>
                        <a:latin typeface="+mn-lt"/>
                        <a:ea typeface="Calibri"/>
                        <a:cs typeface="Times New Roman"/>
                      </a:endParaRPr>
                    </a:p>
                  </a:txBody>
                  <a:tcPr marL="68580" marR="68580" marT="0" marB="0"/>
                </a:tc>
                <a:tc>
                  <a:txBody>
                    <a:bodyPr/>
                    <a:lstStyle/>
                    <a:p>
                      <a:pPr>
                        <a:lnSpc>
                          <a:spcPct val="100000"/>
                        </a:lnSpc>
                        <a:spcAft>
                          <a:spcPts val="0"/>
                        </a:spcAft>
                      </a:pPr>
                      <a:r>
                        <a:rPr lang="en-ZA" sz="1100" dirty="0" smtClean="0">
                          <a:solidFill>
                            <a:schemeClr val="tx1"/>
                          </a:solidFill>
                          <a:effectLst/>
                          <a:latin typeface="+mn-lt"/>
                          <a:ea typeface="Calibri"/>
                          <a:cs typeface="Times New Roman"/>
                        </a:rPr>
                        <a:t>EUROPEAN UNION</a:t>
                      </a:r>
                      <a:endParaRPr lang="en-ZA" sz="1100" dirty="0">
                        <a:solidFill>
                          <a:schemeClr val="tx1"/>
                        </a:solidFill>
                        <a:effectLst/>
                        <a:latin typeface="+mn-lt"/>
                        <a:ea typeface="Calibri"/>
                        <a:cs typeface="Times New Roman"/>
                      </a:endParaRPr>
                    </a:p>
                  </a:txBody>
                  <a:tcPr marL="68580" marR="68580" marT="0" marB="0"/>
                </a:tc>
                <a:extLst>
                  <a:ext uri="{0D108BD9-81ED-4DB2-BD59-A6C34878D82A}">
                    <a16:rowId xmlns="" xmlns:a16="http://schemas.microsoft.com/office/drawing/2014/main" val="10006"/>
                  </a:ext>
                </a:extLst>
              </a:tr>
              <a:tr h="497749">
                <a:tc>
                  <a:txBody>
                    <a:bodyPr/>
                    <a:lstStyle/>
                    <a:p>
                      <a:pPr>
                        <a:lnSpc>
                          <a:spcPct val="100000"/>
                        </a:lnSpc>
                        <a:spcAft>
                          <a:spcPts val="0"/>
                        </a:spcAft>
                      </a:pPr>
                      <a:r>
                        <a:rPr lang="en-ZA" sz="1100" b="1" dirty="0" smtClean="0">
                          <a:solidFill>
                            <a:schemeClr val="tx1"/>
                          </a:solidFill>
                          <a:effectLst/>
                          <a:latin typeface="+mn-lt"/>
                          <a:ea typeface="Calibri"/>
                          <a:cs typeface="Times New Roman"/>
                        </a:rPr>
                        <a:t>BBBEE</a:t>
                      </a:r>
                      <a:endParaRPr lang="en-ZA" sz="1100" b="1" dirty="0">
                        <a:solidFill>
                          <a:schemeClr val="tx1"/>
                        </a:solidFill>
                        <a:effectLst/>
                        <a:latin typeface="+mn-lt"/>
                        <a:ea typeface="Calibri"/>
                        <a:cs typeface="Times New Roman"/>
                      </a:endParaRPr>
                    </a:p>
                  </a:txBody>
                  <a:tcPr marL="68580" marR="68580" marT="0" marB="0"/>
                </a:tc>
                <a:tc>
                  <a:txBody>
                    <a:bodyPr/>
                    <a:lstStyle/>
                    <a:p>
                      <a:pPr>
                        <a:lnSpc>
                          <a:spcPct val="100000"/>
                        </a:lnSpc>
                        <a:spcAft>
                          <a:spcPts val="0"/>
                        </a:spcAft>
                      </a:pPr>
                      <a:r>
                        <a:rPr lang="en-ZA" sz="1100" dirty="0" smtClean="0">
                          <a:solidFill>
                            <a:schemeClr val="tx1"/>
                          </a:solidFill>
                          <a:effectLst/>
                          <a:latin typeface="+mn-lt"/>
                          <a:ea typeface="Calibri"/>
                          <a:cs typeface="Times New Roman"/>
                        </a:rPr>
                        <a:t>BROAD-BASED BLACK ECONOMIC EMPOWERMENT</a:t>
                      </a:r>
                      <a:endParaRPr lang="en-ZA" sz="1100" dirty="0">
                        <a:solidFill>
                          <a:schemeClr val="tx1"/>
                        </a:solidFill>
                        <a:effectLst/>
                        <a:latin typeface="+mn-lt"/>
                        <a:ea typeface="Calibri"/>
                        <a:cs typeface="Times New Roman"/>
                      </a:endParaRPr>
                    </a:p>
                  </a:txBody>
                  <a:tcPr marL="68580" marR="68580" marT="0" marB="0"/>
                </a:tc>
                <a:tc>
                  <a:txBody>
                    <a:bodyPr/>
                    <a:lstStyle/>
                    <a:p>
                      <a:pPr>
                        <a:lnSpc>
                          <a:spcPct val="100000"/>
                        </a:lnSpc>
                        <a:spcAft>
                          <a:spcPts val="0"/>
                        </a:spcAft>
                      </a:pPr>
                      <a:r>
                        <a:rPr lang="en-ZA" sz="1100" b="1" dirty="0" smtClean="0">
                          <a:solidFill>
                            <a:schemeClr val="tx1"/>
                          </a:solidFill>
                          <a:effectLst/>
                          <a:latin typeface="+mn-lt"/>
                          <a:ea typeface="Calibri"/>
                          <a:cs typeface="Times New Roman"/>
                        </a:rPr>
                        <a:t>EXP</a:t>
                      </a:r>
                      <a:endParaRPr lang="en-ZA" sz="1100" b="1" dirty="0">
                        <a:solidFill>
                          <a:schemeClr val="tx1"/>
                        </a:solidFill>
                        <a:effectLst/>
                        <a:latin typeface="+mn-lt"/>
                        <a:ea typeface="Calibri"/>
                        <a:cs typeface="Times New Roman"/>
                      </a:endParaRPr>
                    </a:p>
                  </a:txBody>
                  <a:tcPr marL="68580" marR="68580" marT="0" marB="0"/>
                </a:tc>
                <a:tc>
                  <a:txBody>
                    <a:bodyPr/>
                    <a:lstStyle/>
                    <a:p>
                      <a:pPr>
                        <a:lnSpc>
                          <a:spcPct val="100000"/>
                        </a:lnSpc>
                        <a:spcAft>
                          <a:spcPts val="0"/>
                        </a:spcAft>
                      </a:pPr>
                      <a:r>
                        <a:rPr lang="en-ZA" sz="1100" dirty="0" smtClean="0">
                          <a:solidFill>
                            <a:schemeClr val="tx1"/>
                          </a:solidFill>
                          <a:effectLst/>
                          <a:latin typeface="+mn-lt"/>
                          <a:ea typeface="Calibri"/>
                          <a:cs typeface="Times New Roman"/>
                        </a:rPr>
                        <a:t>EXPENDITURE</a:t>
                      </a:r>
                      <a:endParaRPr lang="en-ZA" sz="1100" dirty="0">
                        <a:solidFill>
                          <a:schemeClr val="tx1"/>
                        </a:solidFill>
                        <a:effectLst/>
                        <a:latin typeface="+mn-lt"/>
                        <a:ea typeface="Calibri"/>
                        <a:cs typeface="Times New Roman"/>
                      </a:endParaRPr>
                    </a:p>
                  </a:txBody>
                  <a:tcPr marL="68580" marR="68580" marT="0" marB="0"/>
                </a:tc>
                <a:extLst>
                  <a:ext uri="{0D108BD9-81ED-4DB2-BD59-A6C34878D82A}">
                    <a16:rowId xmlns="" xmlns:a16="http://schemas.microsoft.com/office/drawing/2014/main" val="10007"/>
                  </a:ext>
                </a:extLst>
              </a:tr>
              <a:tr h="497749">
                <a:tc>
                  <a:txBody>
                    <a:bodyPr/>
                    <a:lstStyle/>
                    <a:p>
                      <a:pPr>
                        <a:lnSpc>
                          <a:spcPct val="100000"/>
                        </a:lnSpc>
                        <a:spcAft>
                          <a:spcPts val="0"/>
                        </a:spcAft>
                      </a:pPr>
                      <a:r>
                        <a:rPr lang="en-ZA" sz="1100" b="1" dirty="0" smtClean="0">
                          <a:solidFill>
                            <a:schemeClr val="tx1"/>
                          </a:solidFill>
                          <a:effectLst/>
                          <a:latin typeface="+mn-lt"/>
                          <a:ea typeface="Calibri"/>
                          <a:cs typeface="Times New Roman"/>
                        </a:rPr>
                        <a:t>CAC</a:t>
                      </a:r>
                      <a:endParaRPr lang="en-ZA" sz="1100" b="1" dirty="0">
                        <a:solidFill>
                          <a:schemeClr val="tx1"/>
                        </a:solidFill>
                        <a:effectLst/>
                        <a:latin typeface="+mn-lt"/>
                        <a:ea typeface="Calibri"/>
                        <a:cs typeface="Times New Roman"/>
                      </a:endParaRPr>
                    </a:p>
                  </a:txBody>
                  <a:tcPr marL="68580" marR="68580" marT="0" marB="0"/>
                </a:tc>
                <a:tc>
                  <a:txBody>
                    <a:bodyPr/>
                    <a:lstStyle/>
                    <a:p>
                      <a:pPr>
                        <a:lnSpc>
                          <a:spcPct val="100000"/>
                        </a:lnSpc>
                        <a:spcAft>
                          <a:spcPts val="0"/>
                        </a:spcAft>
                      </a:pPr>
                      <a:r>
                        <a:rPr lang="en-ZA" sz="1100" dirty="0" smtClean="0">
                          <a:solidFill>
                            <a:schemeClr val="tx1"/>
                          </a:solidFill>
                          <a:effectLst/>
                          <a:latin typeface="+mn-lt"/>
                          <a:ea typeface="Calibri"/>
                          <a:cs typeface="Times New Roman"/>
                        </a:rPr>
                        <a:t>COMMUNITY ARTS CENTRE</a:t>
                      </a:r>
                      <a:endParaRPr lang="en-ZA" sz="1100" dirty="0">
                        <a:solidFill>
                          <a:schemeClr val="tx1"/>
                        </a:solidFill>
                        <a:effectLst/>
                        <a:latin typeface="+mn-lt"/>
                        <a:ea typeface="Calibri"/>
                        <a:cs typeface="Times New Roman"/>
                      </a:endParaRPr>
                    </a:p>
                  </a:txBody>
                  <a:tcPr marL="68580" marR="68580" marT="0" marB="0"/>
                </a:tc>
                <a:tc>
                  <a:txBody>
                    <a:bodyPr/>
                    <a:lstStyle/>
                    <a:p>
                      <a:pPr>
                        <a:lnSpc>
                          <a:spcPct val="100000"/>
                        </a:lnSpc>
                        <a:spcAft>
                          <a:spcPts val="0"/>
                        </a:spcAft>
                      </a:pPr>
                      <a:r>
                        <a:rPr lang="en-ZA" sz="1100" b="1" dirty="0" smtClean="0">
                          <a:solidFill>
                            <a:schemeClr val="tx1"/>
                          </a:solidFill>
                          <a:effectLst/>
                          <a:latin typeface="+mn-lt"/>
                          <a:ea typeface="Calibri"/>
                          <a:cs typeface="Times New Roman"/>
                        </a:rPr>
                        <a:t>G&amp;S</a:t>
                      </a:r>
                      <a:endParaRPr lang="en-ZA" sz="1100" b="1" dirty="0">
                        <a:solidFill>
                          <a:schemeClr val="tx1"/>
                        </a:solidFill>
                        <a:effectLst/>
                        <a:latin typeface="+mn-lt"/>
                        <a:ea typeface="Calibri"/>
                        <a:cs typeface="Times New Roman"/>
                      </a:endParaRPr>
                    </a:p>
                  </a:txBody>
                  <a:tcPr marL="68580" marR="68580" marT="0" marB="0"/>
                </a:tc>
                <a:tc>
                  <a:txBody>
                    <a:bodyPr/>
                    <a:lstStyle/>
                    <a:p>
                      <a:pPr>
                        <a:lnSpc>
                          <a:spcPct val="100000"/>
                        </a:lnSpc>
                        <a:spcAft>
                          <a:spcPts val="0"/>
                        </a:spcAft>
                      </a:pPr>
                      <a:r>
                        <a:rPr lang="en-ZA" sz="1100" dirty="0" smtClean="0">
                          <a:solidFill>
                            <a:schemeClr val="tx1"/>
                          </a:solidFill>
                          <a:effectLst/>
                          <a:latin typeface="+mn-lt"/>
                          <a:ea typeface="Calibri"/>
                          <a:cs typeface="Times New Roman"/>
                        </a:rPr>
                        <a:t>GOODS AND SERVICES</a:t>
                      </a:r>
                      <a:endParaRPr lang="en-ZA" sz="1100" dirty="0">
                        <a:solidFill>
                          <a:schemeClr val="tx1"/>
                        </a:solidFill>
                        <a:effectLst/>
                        <a:latin typeface="+mn-lt"/>
                        <a:ea typeface="Calibri"/>
                        <a:cs typeface="Times New Roman"/>
                      </a:endParaRPr>
                    </a:p>
                  </a:txBody>
                  <a:tcPr marL="68580" marR="68580" marT="0" marB="0"/>
                </a:tc>
                <a:extLst>
                  <a:ext uri="{0D108BD9-81ED-4DB2-BD59-A6C34878D82A}">
                    <a16:rowId xmlns="" xmlns:a16="http://schemas.microsoft.com/office/drawing/2014/main" val="10008"/>
                  </a:ext>
                </a:extLst>
              </a:tr>
              <a:tr h="497749">
                <a:tc>
                  <a:txBody>
                    <a:bodyPr/>
                    <a:lstStyle/>
                    <a:p>
                      <a:pPr>
                        <a:lnSpc>
                          <a:spcPct val="100000"/>
                        </a:lnSpc>
                        <a:spcAft>
                          <a:spcPts val="0"/>
                        </a:spcAft>
                      </a:pPr>
                      <a:r>
                        <a:rPr lang="en-ZA" sz="1100" b="1" dirty="0" smtClean="0">
                          <a:solidFill>
                            <a:schemeClr val="tx1"/>
                          </a:solidFill>
                          <a:effectLst/>
                          <a:latin typeface="+mn-lt"/>
                          <a:ea typeface="Calibri"/>
                          <a:cs typeface="Times New Roman"/>
                        </a:rPr>
                        <a:t>CAP</a:t>
                      </a:r>
                      <a:endParaRPr lang="en-ZA" sz="1100" b="1" dirty="0">
                        <a:solidFill>
                          <a:schemeClr val="tx1"/>
                        </a:solidFill>
                        <a:effectLst/>
                        <a:latin typeface="+mn-lt"/>
                        <a:ea typeface="Calibri"/>
                        <a:cs typeface="Times New Roman"/>
                      </a:endParaRPr>
                    </a:p>
                  </a:txBody>
                  <a:tcPr marL="68580" marR="68580" marT="0" marB="0"/>
                </a:tc>
                <a:tc>
                  <a:txBody>
                    <a:bodyPr/>
                    <a:lstStyle/>
                    <a:p>
                      <a:pPr>
                        <a:lnSpc>
                          <a:spcPct val="100000"/>
                        </a:lnSpc>
                        <a:spcAft>
                          <a:spcPts val="0"/>
                        </a:spcAft>
                      </a:pPr>
                      <a:r>
                        <a:rPr lang="en-ZA" sz="1100" dirty="0" smtClean="0">
                          <a:solidFill>
                            <a:schemeClr val="tx1"/>
                          </a:solidFill>
                          <a:effectLst/>
                          <a:latin typeface="+mn-lt"/>
                          <a:ea typeface="Calibri"/>
                          <a:cs typeface="Times New Roman"/>
                        </a:rPr>
                        <a:t>CAPITAL</a:t>
                      </a:r>
                      <a:endParaRPr lang="en-ZA" sz="1100" dirty="0">
                        <a:solidFill>
                          <a:schemeClr val="tx1"/>
                        </a:solidFill>
                        <a:effectLst/>
                        <a:latin typeface="+mn-lt"/>
                        <a:ea typeface="Calibri"/>
                        <a:cs typeface="Times New Roman"/>
                      </a:endParaRPr>
                    </a:p>
                  </a:txBody>
                  <a:tcPr marL="68580" marR="68580" marT="0" marB="0"/>
                </a:tc>
                <a:tc>
                  <a:txBody>
                    <a:bodyPr/>
                    <a:lstStyle/>
                    <a:p>
                      <a:pPr>
                        <a:lnSpc>
                          <a:spcPct val="100000"/>
                        </a:lnSpc>
                        <a:spcAft>
                          <a:spcPts val="0"/>
                        </a:spcAft>
                      </a:pPr>
                      <a:r>
                        <a:rPr lang="en-ZA" sz="1100" b="1" dirty="0" smtClean="0">
                          <a:solidFill>
                            <a:schemeClr val="tx1"/>
                          </a:solidFill>
                          <a:effectLst/>
                          <a:latin typeface="+mn-lt"/>
                          <a:ea typeface="Calibri"/>
                          <a:cs typeface="Times New Roman"/>
                        </a:rPr>
                        <a:t>HSEMS</a:t>
                      </a:r>
                      <a:endParaRPr lang="en-ZA" sz="1100" b="1" dirty="0">
                        <a:solidFill>
                          <a:schemeClr val="tx1"/>
                        </a:solidFill>
                        <a:effectLst/>
                        <a:latin typeface="+mn-lt"/>
                        <a:ea typeface="Calibri"/>
                        <a:cs typeface="Times New Roman"/>
                      </a:endParaRPr>
                    </a:p>
                  </a:txBody>
                  <a:tcPr marL="68580" marR="68580" marT="0" marB="0"/>
                </a:tc>
                <a:tc>
                  <a:txBody>
                    <a:bodyPr/>
                    <a:lstStyle/>
                    <a:p>
                      <a:pPr>
                        <a:lnSpc>
                          <a:spcPct val="100000"/>
                        </a:lnSpc>
                        <a:spcAft>
                          <a:spcPts val="0"/>
                        </a:spcAft>
                      </a:pPr>
                      <a:r>
                        <a:rPr lang="en-ZA" sz="1100" dirty="0" smtClean="0">
                          <a:solidFill>
                            <a:schemeClr val="tx1"/>
                          </a:solidFill>
                          <a:effectLst/>
                          <a:latin typeface="+mn-lt"/>
                          <a:ea typeface="Calibri"/>
                          <a:cs typeface="Times New Roman"/>
                        </a:rPr>
                        <a:t>HUMAN, SOCIAL, ECONOMIC AND MANAGEMENT SCIENCES</a:t>
                      </a:r>
                      <a:endParaRPr lang="en-ZA" sz="1100" dirty="0">
                        <a:solidFill>
                          <a:schemeClr val="tx1"/>
                        </a:solidFill>
                        <a:effectLst/>
                        <a:latin typeface="+mn-lt"/>
                        <a:ea typeface="Calibri"/>
                        <a:cs typeface="Times New Roman"/>
                      </a:endParaRPr>
                    </a:p>
                  </a:txBody>
                  <a:tcPr marL="68580" marR="68580" marT="0" marB="0"/>
                </a:tc>
                <a:extLst>
                  <a:ext uri="{0D108BD9-81ED-4DB2-BD59-A6C34878D82A}">
                    <a16:rowId xmlns="" xmlns:a16="http://schemas.microsoft.com/office/drawing/2014/main" val="10009"/>
                  </a:ext>
                </a:extLst>
              </a:tr>
              <a:tr h="497749">
                <a:tc>
                  <a:txBody>
                    <a:bodyPr/>
                    <a:lstStyle/>
                    <a:p>
                      <a:pPr>
                        <a:lnSpc>
                          <a:spcPct val="100000"/>
                        </a:lnSpc>
                        <a:spcAft>
                          <a:spcPts val="0"/>
                        </a:spcAft>
                      </a:pPr>
                      <a:r>
                        <a:rPr lang="en-ZA" sz="1100" b="1" dirty="0" smtClean="0">
                          <a:solidFill>
                            <a:schemeClr val="tx1"/>
                          </a:solidFill>
                          <a:effectLst/>
                          <a:latin typeface="+mn-lt"/>
                          <a:ea typeface="Calibri"/>
                          <a:cs typeface="Times New Roman"/>
                        </a:rPr>
                        <a:t>CAPS</a:t>
                      </a:r>
                      <a:endParaRPr lang="en-ZA" sz="1100" b="1" dirty="0">
                        <a:solidFill>
                          <a:schemeClr val="tx1"/>
                        </a:solidFill>
                        <a:effectLst/>
                        <a:latin typeface="+mn-lt"/>
                        <a:ea typeface="Calibri"/>
                        <a:cs typeface="Times New Roman"/>
                      </a:endParaRPr>
                    </a:p>
                  </a:txBody>
                  <a:tcPr marL="68580" marR="68580" marT="0" marB="0"/>
                </a:tc>
                <a:tc>
                  <a:txBody>
                    <a:bodyPr/>
                    <a:lstStyle/>
                    <a:p>
                      <a:pPr>
                        <a:lnSpc>
                          <a:spcPct val="100000"/>
                        </a:lnSpc>
                        <a:spcAft>
                          <a:spcPts val="0"/>
                        </a:spcAft>
                      </a:pPr>
                      <a:r>
                        <a:rPr lang="en-ZA" sz="1100" dirty="0" smtClean="0">
                          <a:solidFill>
                            <a:schemeClr val="tx1"/>
                          </a:solidFill>
                          <a:effectLst/>
                          <a:latin typeface="+mn-lt"/>
                          <a:ea typeface="Calibri"/>
                          <a:cs typeface="Times New Roman"/>
                        </a:rPr>
                        <a:t>CURRICULUM ASSESSMENT POLICY STATEMENT</a:t>
                      </a:r>
                      <a:endParaRPr lang="en-ZA" sz="1100" dirty="0">
                        <a:solidFill>
                          <a:schemeClr val="tx1"/>
                        </a:solidFill>
                        <a:effectLst/>
                        <a:latin typeface="+mn-lt"/>
                        <a:ea typeface="Calibri"/>
                        <a:cs typeface="Times New Roman"/>
                      </a:endParaRPr>
                    </a:p>
                  </a:txBody>
                  <a:tcPr marL="68580" marR="68580" marT="0" marB="0"/>
                </a:tc>
                <a:tc>
                  <a:txBody>
                    <a:bodyPr/>
                    <a:lstStyle/>
                    <a:p>
                      <a:pPr>
                        <a:lnSpc>
                          <a:spcPct val="100000"/>
                        </a:lnSpc>
                        <a:spcAft>
                          <a:spcPts val="0"/>
                        </a:spcAft>
                      </a:pPr>
                      <a:r>
                        <a:rPr lang="en-ZA" sz="1100" b="1" dirty="0" smtClean="0">
                          <a:solidFill>
                            <a:schemeClr val="tx1"/>
                          </a:solidFill>
                          <a:effectLst/>
                          <a:latin typeface="+mn-lt"/>
                          <a:ea typeface="Calibri"/>
                          <a:cs typeface="Times New Roman"/>
                        </a:rPr>
                        <a:t>HVAC</a:t>
                      </a:r>
                      <a:endParaRPr lang="en-ZA" sz="1100" b="1" dirty="0">
                        <a:solidFill>
                          <a:schemeClr val="tx1"/>
                        </a:solidFill>
                        <a:effectLst/>
                        <a:latin typeface="+mn-lt"/>
                        <a:ea typeface="Calibri"/>
                        <a:cs typeface="Times New Roman"/>
                      </a:endParaRPr>
                    </a:p>
                  </a:txBody>
                  <a:tcPr marL="68580" marR="68580" marT="0" marB="0"/>
                </a:tc>
                <a:tc>
                  <a:txBody>
                    <a:bodyPr/>
                    <a:lstStyle/>
                    <a:p>
                      <a:pPr>
                        <a:lnSpc>
                          <a:spcPct val="100000"/>
                        </a:lnSpc>
                        <a:spcAft>
                          <a:spcPts val="0"/>
                        </a:spcAft>
                      </a:pPr>
                      <a:r>
                        <a:rPr lang="en-ZA" sz="1100" dirty="0" smtClean="0">
                          <a:solidFill>
                            <a:schemeClr val="tx1"/>
                          </a:solidFill>
                          <a:effectLst/>
                          <a:latin typeface="+mn-lt"/>
                          <a:ea typeface="Calibri"/>
                          <a:cs typeface="Times New Roman"/>
                        </a:rPr>
                        <a:t>HEATING, VENTILATION AND AIR CONDITIONING</a:t>
                      </a:r>
                      <a:endParaRPr lang="en-ZA" sz="1100" dirty="0">
                        <a:solidFill>
                          <a:schemeClr val="tx1"/>
                        </a:solidFill>
                        <a:effectLst/>
                        <a:latin typeface="+mn-lt"/>
                        <a:ea typeface="Calibri"/>
                        <a:cs typeface="Times New Roman"/>
                      </a:endParaRPr>
                    </a:p>
                  </a:txBody>
                  <a:tcPr marL="68580" marR="68580" marT="0" marB="0"/>
                </a:tc>
                <a:extLst>
                  <a:ext uri="{0D108BD9-81ED-4DB2-BD59-A6C34878D82A}">
                    <a16:rowId xmlns="" xmlns:a16="http://schemas.microsoft.com/office/drawing/2014/main" val="10010"/>
                  </a:ext>
                </a:extLst>
              </a:tr>
            </a:tbl>
          </a:graphicData>
        </a:graphic>
      </p:graphicFrame>
      <p:sp>
        <p:nvSpPr>
          <p:cNvPr id="4" name="Slide Number Placeholder 3"/>
          <p:cNvSpPr>
            <a:spLocks noGrp="1"/>
          </p:cNvSpPr>
          <p:nvPr>
            <p:ph type="sldNum" sz="quarter" idx="4"/>
          </p:nvPr>
        </p:nvSpPr>
        <p:spPr>
          <a:xfrm>
            <a:off x="8167625" y="6529664"/>
            <a:ext cx="663191" cy="280543"/>
          </a:xfrm>
        </p:spPr>
        <p:txBody>
          <a:bodyPr/>
          <a:lstStyle/>
          <a:p>
            <a:r>
              <a:rPr lang="en-US" sz="1100" b="1" dirty="0" smtClean="0">
                <a:solidFill>
                  <a:schemeClr val="tx1"/>
                </a:solidFill>
              </a:rPr>
              <a:t>73.</a:t>
            </a:r>
            <a:endParaRPr lang="en-ZA" sz="1100" b="1" dirty="0">
              <a:solidFill>
                <a:schemeClr val="tx1"/>
              </a:solidFill>
            </a:endParaRPr>
          </a:p>
        </p:txBody>
      </p:sp>
    </p:spTree>
    <p:extLst>
      <p:ext uri="{BB962C8B-B14F-4D97-AF65-F5344CB8AC3E}">
        <p14:creationId xmlns:p14="http://schemas.microsoft.com/office/powerpoint/2010/main" xmlns="" val="225583288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504056"/>
          </a:xfrm>
        </p:spPr>
        <p:txBody>
          <a:bodyPr>
            <a:noAutofit/>
          </a:bodyPr>
          <a:lstStyle/>
          <a:p>
            <a:pPr algn="ctr"/>
            <a:r>
              <a:rPr lang="en-US" dirty="0">
                <a:latin typeface="+mj-lt"/>
              </a:rPr>
              <a:t>ABBREVIATIONS/ACRONYMS</a:t>
            </a:r>
            <a:endParaRPr lang="en-ZA" dirty="0">
              <a:latin typeface="+mj-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369465636"/>
              </p:ext>
            </p:extLst>
          </p:nvPr>
        </p:nvGraphicFramePr>
        <p:xfrm>
          <a:off x="251520" y="1484784"/>
          <a:ext cx="8568952" cy="4393714"/>
        </p:xfrm>
        <a:graphic>
          <a:graphicData uri="http://schemas.openxmlformats.org/drawingml/2006/table">
            <a:tbl>
              <a:tblPr firstRow="1" bandRow="1">
                <a:tableStyleId>{5C22544A-7EE6-4342-B048-85BDC9FD1C3A}</a:tableStyleId>
              </a:tblPr>
              <a:tblGrid>
                <a:gridCol w="1440160">
                  <a:extLst>
                    <a:ext uri="{9D8B030D-6E8A-4147-A177-3AD203B41FA5}">
                      <a16:colId xmlns="" xmlns:a16="http://schemas.microsoft.com/office/drawing/2014/main" val="20000"/>
                    </a:ext>
                  </a:extLst>
                </a:gridCol>
                <a:gridCol w="2736304">
                  <a:extLst>
                    <a:ext uri="{9D8B030D-6E8A-4147-A177-3AD203B41FA5}">
                      <a16:colId xmlns="" xmlns:a16="http://schemas.microsoft.com/office/drawing/2014/main" val="20001"/>
                    </a:ext>
                  </a:extLst>
                </a:gridCol>
                <a:gridCol w="1486496">
                  <a:extLst>
                    <a:ext uri="{9D8B030D-6E8A-4147-A177-3AD203B41FA5}">
                      <a16:colId xmlns="" xmlns:a16="http://schemas.microsoft.com/office/drawing/2014/main" val="20002"/>
                    </a:ext>
                  </a:extLst>
                </a:gridCol>
                <a:gridCol w="2905992">
                  <a:extLst>
                    <a:ext uri="{9D8B030D-6E8A-4147-A177-3AD203B41FA5}">
                      <a16:colId xmlns="" xmlns:a16="http://schemas.microsoft.com/office/drawing/2014/main" val="20003"/>
                    </a:ext>
                  </a:extLst>
                </a:gridCol>
              </a:tblGrid>
              <a:tr h="463694">
                <a:tc>
                  <a:txBody>
                    <a:bodyPr/>
                    <a:lstStyle/>
                    <a:p>
                      <a:pPr algn="ctr">
                        <a:lnSpc>
                          <a:spcPct val="100000"/>
                        </a:lnSpc>
                      </a:pPr>
                      <a:r>
                        <a:rPr lang="en-ZA" sz="1100" dirty="0" smtClean="0">
                          <a:latin typeface="+mn-lt"/>
                        </a:rPr>
                        <a:t>ABBREVIATION</a:t>
                      </a:r>
                      <a:endParaRPr lang="en-ZA" sz="1100" dirty="0">
                        <a:latin typeface="+mn-lt"/>
                      </a:endParaRPr>
                    </a:p>
                  </a:txBody>
                  <a:tcPr/>
                </a:tc>
                <a:tc>
                  <a:txBody>
                    <a:bodyPr/>
                    <a:lstStyle/>
                    <a:p>
                      <a:pPr algn="ctr">
                        <a:lnSpc>
                          <a:spcPct val="100000"/>
                        </a:lnSpc>
                      </a:pPr>
                      <a:r>
                        <a:rPr lang="en-ZA" sz="1100" dirty="0" smtClean="0">
                          <a:latin typeface="+mn-lt"/>
                        </a:rPr>
                        <a:t>DEFINITION</a:t>
                      </a:r>
                      <a:endParaRPr lang="en-ZA" sz="1100" dirty="0">
                        <a:latin typeface="+mn-lt"/>
                      </a:endParaRPr>
                    </a:p>
                  </a:txBody>
                  <a:tcPr/>
                </a:tc>
                <a:tc>
                  <a:txBody>
                    <a:bodyPr/>
                    <a:lstStyle/>
                    <a:p>
                      <a:pPr algn="ctr">
                        <a:lnSpc>
                          <a:spcPct val="100000"/>
                        </a:lnSpc>
                      </a:pPr>
                      <a:r>
                        <a:rPr lang="en-ZA" sz="1100" dirty="0" smtClean="0">
                          <a:latin typeface="+mn-lt"/>
                        </a:rPr>
                        <a:t>ABBREVIATION</a:t>
                      </a:r>
                      <a:endParaRPr lang="en-ZA" sz="1100" dirty="0">
                        <a:latin typeface="+mn-lt"/>
                      </a:endParaRPr>
                    </a:p>
                  </a:txBody>
                  <a:tcPr/>
                </a:tc>
                <a:tc>
                  <a:txBody>
                    <a:bodyPr/>
                    <a:lstStyle/>
                    <a:p>
                      <a:pPr algn="ctr">
                        <a:lnSpc>
                          <a:spcPct val="100000"/>
                        </a:lnSpc>
                      </a:pPr>
                      <a:r>
                        <a:rPr lang="en-ZA" sz="1100" dirty="0" smtClean="0">
                          <a:latin typeface="+mn-lt"/>
                        </a:rPr>
                        <a:t>DEFINITION</a:t>
                      </a:r>
                      <a:endParaRPr lang="en-ZA" sz="1100" dirty="0">
                        <a:latin typeface="+mn-lt"/>
                      </a:endParaRPr>
                    </a:p>
                  </a:txBody>
                  <a:tcPr/>
                </a:tc>
                <a:extLst>
                  <a:ext uri="{0D108BD9-81ED-4DB2-BD59-A6C34878D82A}">
                    <a16:rowId xmlns="" xmlns:a16="http://schemas.microsoft.com/office/drawing/2014/main" val="10000"/>
                  </a:ext>
                </a:extLst>
              </a:tr>
              <a:tr h="463694">
                <a:tc>
                  <a:txBody>
                    <a:bodyPr/>
                    <a:lstStyle/>
                    <a:p>
                      <a:pPr>
                        <a:lnSpc>
                          <a:spcPct val="100000"/>
                        </a:lnSpc>
                        <a:spcAft>
                          <a:spcPts val="0"/>
                        </a:spcAft>
                      </a:pPr>
                      <a:r>
                        <a:rPr lang="en-ZA" sz="1100" b="1" dirty="0" smtClean="0">
                          <a:solidFill>
                            <a:schemeClr val="tx1"/>
                          </a:solidFill>
                          <a:effectLst/>
                          <a:latin typeface="+mn-lt"/>
                        </a:rPr>
                        <a:t>ICT</a:t>
                      </a:r>
                      <a:endParaRPr lang="en-ZA" sz="1100" b="1" dirty="0">
                        <a:solidFill>
                          <a:schemeClr val="tx1"/>
                        </a:solidFill>
                        <a:effectLst/>
                        <a:latin typeface="+mn-lt"/>
                        <a:ea typeface="Calibri"/>
                        <a:cs typeface="Times New Roman"/>
                      </a:endParaRPr>
                    </a:p>
                  </a:txBody>
                  <a:tcPr marL="68580" marR="68580" marT="0" marB="0"/>
                </a:tc>
                <a:tc>
                  <a:txBody>
                    <a:bodyPr/>
                    <a:lstStyle/>
                    <a:p>
                      <a:pPr>
                        <a:lnSpc>
                          <a:spcPct val="100000"/>
                        </a:lnSpc>
                        <a:spcAft>
                          <a:spcPts val="0"/>
                        </a:spcAft>
                      </a:pPr>
                      <a:r>
                        <a:rPr lang="en-ZA" sz="1100" dirty="0" smtClean="0">
                          <a:solidFill>
                            <a:schemeClr val="tx1"/>
                          </a:solidFill>
                          <a:effectLst/>
                          <a:latin typeface="+mn-lt"/>
                        </a:rPr>
                        <a:t>INFORMATION COMMUNICATION TECHNOLOGY</a:t>
                      </a:r>
                      <a:endParaRPr lang="en-ZA" sz="1100" dirty="0">
                        <a:solidFill>
                          <a:schemeClr val="tx1"/>
                        </a:solidFill>
                        <a:effectLst/>
                        <a:latin typeface="+mn-lt"/>
                        <a:ea typeface="Calibri"/>
                        <a:cs typeface="Times New Roman"/>
                      </a:endParaRPr>
                    </a:p>
                  </a:txBody>
                  <a:tcPr marL="68580" marR="68580" marT="0" marB="0"/>
                </a:tc>
                <a:tc>
                  <a:txBody>
                    <a:bodyPr/>
                    <a:lstStyle/>
                    <a:p>
                      <a:pPr>
                        <a:lnSpc>
                          <a:spcPct val="100000"/>
                        </a:lnSpc>
                        <a:spcAft>
                          <a:spcPts val="0"/>
                        </a:spcAft>
                      </a:pPr>
                      <a:r>
                        <a:rPr lang="en-ZA" sz="1100" b="1" dirty="0" smtClean="0">
                          <a:solidFill>
                            <a:schemeClr val="tx1"/>
                          </a:solidFill>
                          <a:effectLst/>
                          <a:latin typeface="+mn-lt"/>
                        </a:rPr>
                        <a:t>RLHR</a:t>
                      </a:r>
                      <a:endParaRPr lang="en-ZA" sz="1100" b="1" dirty="0">
                        <a:solidFill>
                          <a:schemeClr val="tx1"/>
                        </a:solidFill>
                        <a:effectLst/>
                        <a:latin typeface="+mn-lt"/>
                        <a:ea typeface="Calibri"/>
                        <a:cs typeface="Times New Roman"/>
                      </a:endParaRPr>
                    </a:p>
                  </a:txBody>
                  <a:tcPr marL="68580" marR="68580" marT="0" marB="0"/>
                </a:tc>
                <a:tc>
                  <a:txBody>
                    <a:bodyPr/>
                    <a:lstStyle/>
                    <a:p>
                      <a:pPr>
                        <a:lnSpc>
                          <a:spcPct val="100000"/>
                        </a:lnSpc>
                        <a:spcAft>
                          <a:spcPts val="0"/>
                        </a:spcAft>
                      </a:pPr>
                      <a:r>
                        <a:rPr lang="en-ZA" sz="1100" dirty="0" smtClean="0">
                          <a:solidFill>
                            <a:schemeClr val="tx1"/>
                          </a:solidFill>
                          <a:effectLst/>
                          <a:latin typeface="+mn-lt"/>
                        </a:rPr>
                        <a:t>RESISTANCE AND LIBERATION HERITAGE ROUTE</a:t>
                      </a:r>
                      <a:endParaRPr lang="en-ZA" sz="1100" dirty="0">
                        <a:solidFill>
                          <a:schemeClr val="tx1"/>
                        </a:solidFill>
                        <a:effectLst/>
                        <a:latin typeface="+mn-lt"/>
                        <a:ea typeface="Calibri"/>
                        <a:cs typeface="Times New Roman"/>
                      </a:endParaRPr>
                    </a:p>
                  </a:txBody>
                  <a:tcPr marL="68580" marR="68580" marT="0" marB="0"/>
                </a:tc>
                <a:extLst>
                  <a:ext uri="{0D108BD9-81ED-4DB2-BD59-A6C34878D82A}">
                    <a16:rowId xmlns="" xmlns:a16="http://schemas.microsoft.com/office/drawing/2014/main" val="10001"/>
                  </a:ext>
                </a:extLst>
              </a:tr>
              <a:tr h="463694">
                <a:tc>
                  <a:txBody>
                    <a:bodyPr/>
                    <a:lstStyle/>
                    <a:p>
                      <a:pPr>
                        <a:lnSpc>
                          <a:spcPct val="100000"/>
                        </a:lnSpc>
                        <a:spcAft>
                          <a:spcPts val="0"/>
                        </a:spcAft>
                      </a:pPr>
                      <a:r>
                        <a:rPr lang="en-ZA" sz="1100" b="1" dirty="0" smtClean="0">
                          <a:solidFill>
                            <a:schemeClr val="tx1"/>
                          </a:solidFill>
                          <a:effectLst/>
                          <a:latin typeface="+mn-lt"/>
                        </a:rPr>
                        <a:t>ITD</a:t>
                      </a:r>
                      <a:endParaRPr lang="en-ZA" sz="1100" b="1" dirty="0">
                        <a:solidFill>
                          <a:schemeClr val="tx1"/>
                        </a:solidFill>
                        <a:effectLst/>
                        <a:latin typeface="+mn-lt"/>
                        <a:ea typeface="Calibri"/>
                        <a:cs typeface="Times New Roman"/>
                      </a:endParaRPr>
                    </a:p>
                  </a:txBody>
                  <a:tcPr marL="68580" marR="68580" marT="0" marB="0"/>
                </a:tc>
                <a:tc>
                  <a:txBody>
                    <a:bodyPr/>
                    <a:lstStyle/>
                    <a:p>
                      <a:pPr>
                        <a:lnSpc>
                          <a:spcPct val="100000"/>
                        </a:lnSpc>
                        <a:spcAft>
                          <a:spcPts val="0"/>
                        </a:spcAft>
                      </a:pPr>
                      <a:r>
                        <a:rPr lang="en-ZA" sz="1100" dirty="0" smtClean="0">
                          <a:solidFill>
                            <a:schemeClr val="tx1"/>
                          </a:solidFill>
                          <a:effectLst/>
                          <a:latin typeface="+mn-lt"/>
                        </a:rPr>
                        <a:t>INTERNATIONAL TRANSLATION DAY</a:t>
                      </a:r>
                      <a:endParaRPr lang="en-ZA" sz="1100" dirty="0">
                        <a:solidFill>
                          <a:schemeClr val="tx1"/>
                        </a:solidFill>
                        <a:effectLst/>
                        <a:latin typeface="+mn-lt"/>
                        <a:ea typeface="Calibri"/>
                        <a:cs typeface="Times New Roman"/>
                      </a:endParaRPr>
                    </a:p>
                  </a:txBody>
                  <a:tcPr marL="68580" marR="68580" marT="0" marB="0"/>
                </a:tc>
                <a:tc>
                  <a:txBody>
                    <a:bodyPr/>
                    <a:lstStyle/>
                    <a:p>
                      <a:pPr>
                        <a:lnSpc>
                          <a:spcPct val="100000"/>
                        </a:lnSpc>
                        <a:spcAft>
                          <a:spcPts val="0"/>
                        </a:spcAft>
                      </a:pPr>
                      <a:r>
                        <a:rPr lang="en-ZA" sz="1100" b="1" dirty="0" smtClean="0">
                          <a:solidFill>
                            <a:schemeClr val="tx1"/>
                          </a:solidFill>
                          <a:effectLst/>
                          <a:latin typeface="+mn-lt"/>
                        </a:rPr>
                        <a:t>SA</a:t>
                      </a:r>
                      <a:endParaRPr lang="en-ZA" sz="1100" b="1" dirty="0">
                        <a:solidFill>
                          <a:schemeClr val="tx1"/>
                        </a:solidFill>
                        <a:effectLst/>
                        <a:latin typeface="+mn-lt"/>
                        <a:ea typeface="Calibri"/>
                        <a:cs typeface="Times New Roman"/>
                      </a:endParaRPr>
                    </a:p>
                  </a:txBody>
                  <a:tcPr marL="68580" marR="68580" marT="0" marB="0"/>
                </a:tc>
                <a:tc>
                  <a:txBody>
                    <a:bodyPr/>
                    <a:lstStyle/>
                    <a:p>
                      <a:pPr>
                        <a:lnSpc>
                          <a:spcPct val="100000"/>
                        </a:lnSpc>
                        <a:spcAft>
                          <a:spcPts val="0"/>
                        </a:spcAft>
                      </a:pPr>
                      <a:r>
                        <a:rPr lang="en-ZA" sz="1100" dirty="0" smtClean="0">
                          <a:solidFill>
                            <a:schemeClr val="tx1"/>
                          </a:solidFill>
                          <a:effectLst/>
                          <a:latin typeface="+mn-lt"/>
                        </a:rPr>
                        <a:t>SOUTH AFRICA</a:t>
                      </a:r>
                      <a:endParaRPr lang="en-ZA" sz="1100" dirty="0">
                        <a:solidFill>
                          <a:schemeClr val="tx1"/>
                        </a:solidFill>
                        <a:effectLst/>
                        <a:latin typeface="+mn-lt"/>
                        <a:ea typeface="Calibri"/>
                        <a:cs typeface="Times New Roman"/>
                      </a:endParaRPr>
                    </a:p>
                  </a:txBody>
                  <a:tcPr marL="68580" marR="68580" marT="0" marB="0"/>
                </a:tc>
                <a:extLst>
                  <a:ext uri="{0D108BD9-81ED-4DB2-BD59-A6C34878D82A}">
                    <a16:rowId xmlns="" xmlns:a16="http://schemas.microsoft.com/office/drawing/2014/main" val="10002"/>
                  </a:ext>
                </a:extLst>
              </a:tr>
              <a:tr h="463694">
                <a:tc>
                  <a:txBody>
                    <a:bodyPr/>
                    <a:lstStyle/>
                    <a:p>
                      <a:pPr>
                        <a:lnSpc>
                          <a:spcPct val="100000"/>
                        </a:lnSpc>
                        <a:spcAft>
                          <a:spcPts val="0"/>
                        </a:spcAft>
                      </a:pPr>
                      <a:r>
                        <a:rPr lang="en-ZA" sz="1100" b="1" dirty="0" smtClean="0">
                          <a:solidFill>
                            <a:schemeClr val="tx1"/>
                          </a:solidFill>
                          <a:effectLst/>
                          <a:latin typeface="+mn-lt"/>
                        </a:rPr>
                        <a:t>LLLP</a:t>
                      </a:r>
                      <a:endParaRPr lang="en-ZA" sz="1100" b="1" dirty="0">
                        <a:solidFill>
                          <a:schemeClr val="tx1"/>
                        </a:solidFill>
                        <a:effectLst/>
                        <a:latin typeface="+mn-lt"/>
                        <a:ea typeface="Calibri"/>
                        <a:cs typeface="Times New Roman"/>
                      </a:endParaRPr>
                    </a:p>
                  </a:txBody>
                  <a:tcPr marL="68580" marR="68580" marT="0" marB="0"/>
                </a:tc>
                <a:tc>
                  <a:txBody>
                    <a:bodyPr/>
                    <a:lstStyle/>
                    <a:p>
                      <a:pPr>
                        <a:lnSpc>
                          <a:spcPct val="100000"/>
                        </a:lnSpc>
                        <a:spcAft>
                          <a:spcPts val="0"/>
                        </a:spcAft>
                      </a:pPr>
                      <a:r>
                        <a:rPr lang="en-ZA" sz="1100" dirty="0" smtClean="0">
                          <a:solidFill>
                            <a:schemeClr val="tx1"/>
                          </a:solidFill>
                          <a:effectLst/>
                          <a:latin typeface="+mn-lt"/>
                        </a:rPr>
                        <a:t>LIVING LEGENDS LEGACY PROGRAMME</a:t>
                      </a:r>
                      <a:endParaRPr lang="en-ZA" sz="1100" dirty="0">
                        <a:solidFill>
                          <a:schemeClr val="tx1"/>
                        </a:solidFill>
                        <a:effectLst/>
                        <a:latin typeface="+mn-lt"/>
                        <a:ea typeface="Calibri"/>
                        <a:cs typeface="Times New Roman"/>
                      </a:endParaRPr>
                    </a:p>
                  </a:txBody>
                  <a:tcPr marL="68580" marR="68580" marT="0" marB="0"/>
                </a:tc>
                <a:tc>
                  <a:txBody>
                    <a:bodyPr/>
                    <a:lstStyle/>
                    <a:p>
                      <a:pPr>
                        <a:lnSpc>
                          <a:spcPct val="100000"/>
                        </a:lnSpc>
                        <a:spcAft>
                          <a:spcPts val="0"/>
                        </a:spcAft>
                      </a:pPr>
                      <a:r>
                        <a:rPr lang="en-ZA" sz="1100" b="1" dirty="0" smtClean="0">
                          <a:solidFill>
                            <a:schemeClr val="tx1"/>
                          </a:solidFill>
                          <a:effectLst/>
                          <a:latin typeface="+mn-lt"/>
                        </a:rPr>
                        <a:t>SAGNC</a:t>
                      </a:r>
                      <a:endParaRPr lang="en-ZA" sz="1100" b="1" dirty="0">
                        <a:solidFill>
                          <a:schemeClr val="tx1"/>
                        </a:solidFill>
                        <a:effectLst/>
                        <a:latin typeface="+mn-lt"/>
                        <a:ea typeface="Calibri"/>
                        <a:cs typeface="Times New Roman"/>
                      </a:endParaRPr>
                    </a:p>
                  </a:txBody>
                  <a:tcPr marL="68580" marR="68580" marT="0" marB="0"/>
                </a:tc>
                <a:tc>
                  <a:txBody>
                    <a:bodyPr/>
                    <a:lstStyle/>
                    <a:p>
                      <a:pPr>
                        <a:lnSpc>
                          <a:spcPct val="100000"/>
                        </a:lnSpc>
                        <a:spcAft>
                          <a:spcPts val="0"/>
                        </a:spcAft>
                      </a:pPr>
                      <a:r>
                        <a:rPr lang="en-ZA" sz="1100" dirty="0" smtClean="0">
                          <a:solidFill>
                            <a:schemeClr val="tx1"/>
                          </a:solidFill>
                          <a:effectLst/>
                          <a:latin typeface="+mn-lt"/>
                        </a:rPr>
                        <a:t>SOUTH AFRICAN GEOGRAPHICAL NAMES COUNCIL</a:t>
                      </a:r>
                      <a:endParaRPr lang="en-ZA" sz="1100" dirty="0">
                        <a:solidFill>
                          <a:schemeClr val="tx1"/>
                        </a:solidFill>
                        <a:effectLst/>
                        <a:latin typeface="+mn-lt"/>
                        <a:ea typeface="Calibri"/>
                        <a:cs typeface="Times New Roman"/>
                      </a:endParaRPr>
                    </a:p>
                  </a:txBody>
                  <a:tcPr marL="68580" marR="68580" marT="0" marB="0"/>
                </a:tc>
                <a:extLst>
                  <a:ext uri="{0D108BD9-81ED-4DB2-BD59-A6C34878D82A}">
                    <a16:rowId xmlns="" xmlns:a16="http://schemas.microsoft.com/office/drawing/2014/main" val="10003"/>
                  </a:ext>
                </a:extLst>
              </a:tr>
              <a:tr h="463694">
                <a:tc>
                  <a:txBody>
                    <a:bodyPr/>
                    <a:lstStyle/>
                    <a:p>
                      <a:pPr>
                        <a:lnSpc>
                          <a:spcPct val="100000"/>
                        </a:lnSpc>
                        <a:spcAft>
                          <a:spcPts val="0"/>
                        </a:spcAft>
                      </a:pPr>
                      <a:r>
                        <a:rPr lang="en-ZA" sz="1100" b="1" dirty="0" smtClean="0">
                          <a:solidFill>
                            <a:schemeClr val="tx1"/>
                          </a:solidFill>
                          <a:effectLst/>
                          <a:latin typeface="+mn-lt"/>
                        </a:rPr>
                        <a:t>MCS</a:t>
                      </a:r>
                      <a:endParaRPr lang="en-ZA" sz="1100" b="1" dirty="0">
                        <a:solidFill>
                          <a:schemeClr val="tx1"/>
                        </a:solidFill>
                        <a:effectLst/>
                        <a:latin typeface="+mn-lt"/>
                        <a:ea typeface="Calibri"/>
                        <a:cs typeface="Times New Roman"/>
                      </a:endParaRPr>
                    </a:p>
                  </a:txBody>
                  <a:tcPr marL="68580" marR="68580" marT="0" marB="0"/>
                </a:tc>
                <a:tc>
                  <a:txBody>
                    <a:bodyPr/>
                    <a:lstStyle/>
                    <a:p>
                      <a:pPr>
                        <a:lnSpc>
                          <a:spcPct val="100000"/>
                        </a:lnSpc>
                        <a:spcAft>
                          <a:spcPts val="0"/>
                        </a:spcAft>
                      </a:pPr>
                      <a:r>
                        <a:rPr lang="en-ZA" sz="1100" dirty="0" smtClean="0">
                          <a:solidFill>
                            <a:schemeClr val="tx1"/>
                          </a:solidFill>
                          <a:effectLst/>
                          <a:latin typeface="+mn-lt"/>
                        </a:rPr>
                        <a:t>MODIFIED</a:t>
                      </a:r>
                      <a:r>
                        <a:rPr lang="en-ZA" sz="1100" baseline="0" dirty="0" smtClean="0">
                          <a:solidFill>
                            <a:schemeClr val="tx1"/>
                          </a:solidFill>
                          <a:effectLst/>
                          <a:latin typeface="+mn-lt"/>
                        </a:rPr>
                        <a:t> CASH STANDARD</a:t>
                      </a:r>
                      <a:endParaRPr lang="en-ZA" sz="1100" dirty="0">
                        <a:solidFill>
                          <a:schemeClr val="tx1"/>
                        </a:solidFill>
                        <a:effectLst/>
                        <a:latin typeface="+mn-lt"/>
                        <a:ea typeface="Calibri"/>
                        <a:cs typeface="Times New Roman"/>
                      </a:endParaRPr>
                    </a:p>
                  </a:txBody>
                  <a:tcPr marL="68580" marR="68580" marT="0" marB="0"/>
                </a:tc>
                <a:tc>
                  <a:txBody>
                    <a:bodyPr/>
                    <a:lstStyle/>
                    <a:p>
                      <a:pPr>
                        <a:lnSpc>
                          <a:spcPct val="100000"/>
                        </a:lnSpc>
                        <a:spcAft>
                          <a:spcPts val="0"/>
                        </a:spcAft>
                      </a:pPr>
                      <a:r>
                        <a:rPr lang="en-ZA" sz="1100" b="1" dirty="0" smtClean="0">
                          <a:solidFill>
                            <a:schemeClr val="tx1"/>
                          </a:solidFill>
                          <a:effectLst/>
                          <a:latin typeface="+mn-lt"/>
                        </a:rPr>
                        <a:t>SAHRA</a:t>
                      </a:r>
                      <a:endParaRPr lang="en-ZA" sz="1100" b="1" dirty="0">
                        <a:solidFill>
                          <a:schemeClr val="tx1"/>
                        </a:solidFill>
                        <a:effectLst/>
                        <a:latin typeface="+mn-lt"/>
                        <a:ea typeface="Calibri"/>
                        <a:cs typeface="Times New Roman"/>
                      </a:endParaRPr>
                    </a:p>
                  </a:txBody>
                  <a:tcPr marL="68580" marR="68580" marT="0" marB="0"/>
                </a:tc>
                <a:tc>
                  <a:txBody>
                    <a:bodyPr/>
                    <a:lstStyle/>
                    <a:p>
                      <a:pPr>
                        <a:lnSpc>
                          <a:spcPct val="100000"/>
                        </a:lnSpc>
                        <a:spcAft>
                          <a:spcPts val="0"/>
                        </a:spcAft>
                      </a:pPr>
                      <a:r>
                        <a:rPr lang="en-ZA" sz="1100" dirty="0" smtClean="0">
                          <a:solidFill>
                            <a:schemeClr val="tx1"/>
                          </a:solidFill>
                          <a:effectLst/>
                          <a:latin typeface="+mn-lt"/>
                        </a:rPr>
                        <a:t>SOUTH AFRICAN HERITAGE RESOURCES AGENCY </a:t>
                      </a:r>
                      <a:endParaRPr lang="en-ZA" sz="1100" dirty="0">
                        <a:solidFill>
                          <a:schemeClr val="tx1"/>
                        </a:solidFill>
                        <a:effectLst/>
                        <a:latin typeface="+mn-lt"/>
                        <a:ea typeface="Calibri"/>
                        <a:cs typeface="Times New Roman"/>
                      </a:endParaRPr>
                    </a:p>
                  </a:txBody>
                  <a:tcPr marL="68580" marR="68580" marT="0" marB="0"/>
                </a:tc>
                <a:extLst>
                  <a:ext uri="{0D108BD9-81ED-4DB2-BD59-A6C34878D82A}">
                    <a16:rowId xmlns="" xmlns:a16="http://schemas.microsoft.com/office/drawing/2014/main" val="10004"/>
                  </a:ext>
                </a:extLst>
              </a:tr>
              <a:tr h="518811">
                <a:tc>
                  <a:txBody>
                    <a:bodyPr/>
                    <a:lstStyle/>
                    <a:p>
                      <a:pPr>
                        <a:lnSpc>
                          <a:spcPct val="100000"/>
                        </a:lnSpc>
                        <a:spcAft>
                          <a:spcPts val="0"/>
                        </a:spcAft>
                      </a:pPr>
                      <a:r>
                        <a:rPr lang="en-ZA" sz="1100" b="1" dirty="0" smtClean="0">
                          <a:solidFill>
                            <a:schemeClr val="tx1"/>
                          </a:solidFill>
                          <a:effectLst/>
                          <a:latin typeface="+mn-lt"/>
                        </a:rPr>
                        <a:t>MGE</a:t>
                      </a:r>
                      <a:endParaRPr lang="en-ZA" sz="1100" b="1" dirty="0">
                        <a:solidFill>
                          <a:schemeClr val="tx1"/>
                        </a:solidFill>
                        <a:effectLst/>
                        <a:latin typeface="+mn-lt"/>
                        <a:ea typeface="Calibri"/>
                        <a:cs typeface="Times New Roman"/>
                      </a:endParaRPr>
                    </a:p>
                  </a:txBody>
                  <a:tcPr marL="68580" marR="68580" marT="0" marB="0"/>
                </a:tc>
                <a:tc>
                  <a:txBody>
                    <a:bodyPr/>
                    <a:lstStyle/>
                    <a:p>
                      <a:pPr>
                        <a:lnSpc>
                          <a:spcPct val="100000"/>
                        </a:lnSpc>
                        <a:spcAft>
                          <a:spcPts val="0"/>
                        </a:spcAft>
                      </a:pPr>
                      <a:r>
                        <a:rPr lang="en-ZA" sz="1100" dirty="0" smtClean="0">
                          <a:solidFill>
                            <a:schemeClr val="tx1"/>
                          </a:solidFill>
                          <a:effectLst/>
                          <a:latin typeface="+mn-lt"/>
                        </a:rPr>
                        <a:t>MZANSI GOLDEN ECONOMY</a:t>
                      </a:r>
                      <a:endParaRPr lang="en-ZA" sz="1100" dirty="0">
                        <a:solidFill>
                          <a:schemeClr val="tx1"/>
                        </a:solidFill>
                        <a:effectLst/>
                        <a:latin typeface="+mn-lt"/>
                        <a:ea typeface="Calibri"/>
                        <a:cs typeface="Times New Roman"/>
                      </a:endParaRPr>
                    </a:p>
                  </a:txBody>
                  <a:tcPr marL="68580" marR="68580" marT="0" marB="0"/>
                </a:tc>
                <a:tc>
                  <a:txBody>
                    <a:bodyPr/>
                    <a:lstStyle/>
                    <a:p>
                      <a:pPr>
                        <a:lnSpc>
                          <a:spcPct val="100000"/>
                        </a:lnSpc>
                        <a:spcAft>
                          <a:spcPts val="0"/>
                        </a:spcAft>
                      </a:pPr>
                      <a:r>
                        <a:rPr lang="en-ZA" sz="1100" b="1" dirty="0" smtClean="0">
                          <a:solidFill>
                            <a:schemeClr val="tx1"/>
                          </a:solidFill>
                          <a:effectLst/>
                          <a:latin typeface="+mn-lt"/>
                        </a:rPr>
                        <a:t>SANCB</a:t>
                      </a:r>
                      <a:endParaRPr lang="en-ZA" sz="1100" b="1" dirty="0">
                        <a:solidFill>
                          <a:schemeClr val="tx1"/>
                        </a:solidFill>
                        <a:effectLst/>
                        <a:latin typeface="+mn-lt"/>
                        <a:ea typeface="Calibri"/>
                        <a:cs typeface="Times New Roman"/>
                      </a:endParaRPr>
                    </a:p>
                  </a:txBody>
                  <a:tcPr marL="68580" marR="68580" marT="0" marB="0"/>
                </a:tc>
                <a:tc>
                  <a:txBody>
                    <a:bodyPr/>
                    <a:lstStyle/>
                    <a:p>
                      <a:pPr>
                        <a:lnSpc>
                          <a:spcPct val="100000"/>
                        </a:lnSpc>
                        <a:spcAft>
                          <a:spcPts val="0"/>
                        </a:spcAft>
                      </a:pPr>
                      <a:r>
                        <a:rPr lang="en-US" sz="1100" dirty="0" smtClean="0">
                          <a:solidFill>
                            <a:schemeClr val="tx1"/>
                          </a:solidFill>
                          <a:effectLst/>
                          <a:latin typeface="+mn-lt"/>
                        </a:rPr>
                        <a:t>SOUTH AFRICAN NATIONAL COUNCIL FOR THE  BLIND</a:t>
                      </a:r>
                      <a:endParaRPr lang="en-ZA" sz="1100" dirty="0">
                        <a:solidFill>
                          <a:schemeClr val="tx1"/>
                        </a:solidFill>
                        <a:effectLst/>
                        <a:latin typeface="+mn-lt"/>
                        <a:ea typeface="Calibri"/>
                        <a:cs typeface="Times New Roman"/>
                      </a:endParaRPr>
                    </a:p>
                  </a:txBody>
                  <a:tcPr marL="68580" marR="68580" marT="0" marB="0"/>
                </a:tc>
                <a:extLst>
                  <a:ext uri="{0D108BD9-81ED-4DB2-BD59-A6C34878D82A}">
                    <a16:rowId xmlns="" xmlns:a16="http://schemas.microsoft.com/office/drawing/2014/main" val="10005"/>
                  </a:ext>
                </a:extLst>
              </a:tr>
              <a:tr h="518811">
                <a:tc>
                  <a:txBody>
                    <a:bodyPr/>
                    <a:lstStyle/>
                    <a:p>
                      <a:pPr>
                        <a:lnSpc>
                          <a:spcPct val="100000"/>
                        </a:lnSpc>
                        <a:spcAft>
                          <a:spcPts val="0"/>
                        </a:spcAft>
                      </a:pPr>
                      <a:r>
                        <a:rPr lang="en-ZA" sz="1100" b="1" dirty="0" smtClean="0">
                          <a:solidFill>
                            <a:schemeClr val="tx1"/>
                          </a:solidFill>
                          <a:effectLst/>
                          <a:latin typeface="+mn-lt"/>
                        </a:rPr>
                        <a:t>MIL</a:t>
                      </a:r>
                      <a:endParaRPr lang="en-ZA" sz="1100" b="1" dirty="0">
                        <a:solidFill>
                          <a:schemeClr val="tx1"/>
                        </a:solidFill>
                        <a:effectLst/>
                        <a:latin typeface="+mn-lt"/>
                        <a:ea typeface="Calibri"/>
                        <a:cs typeface="Times New Roman"/>
                      </a:endParaRPr>
                    </a:p>
                  </a:txBody>
                  <a:tcPr marL="68580" marR="68580" marT="0" marB="0"/>
                </a:tc>
                <a:tc>
                  <a:txBody>
                    <a:bodyPr/>
                    <a:lstStyle/>
                    <a:p>
                      <a:pPr>
                        <a:lnSpc>
                          <a:spcPct val="100000"/>
                        </a:lnSpc>
                        <a:spcAft>
                          <a:spcPts val="0"/>
                        </a:spcAft>
                      </a:pPr>
                      <a:r>
                        <a:rPr lang="en-ZA" sz="1100" dirty="0" smtClean="0">
                          <a:solidFill>
                            <a:schemeClr val="tx1"/>
                          </a:solidFill>
                          <a:effectLst/>
                          <a:latin typeface="+mn-lt"/>
                        </a:rPr>
                        <a:t>MILLION</a:t>
                      </a:r>
                      <a:endParaRPr lang="en-ZA" sz="1100" dirty="0">
                        <a:solidFill>
                          <a:schemeClr val="tx1"/>
                        </a:solidFill>
                        <a:effectLst/>
                        <a:latin typeface="+mn-lt"/>
                        <a:ea typeface="Calibri"/>
                        <a:cs typeface="Times New Roman"/>
                      </a:endParaRPr>
                    </a:p>
                  </a:txBody>
                  <a:tcPr marL="68580" marR="68580" marT="0" marB="0"/>
                </a:tc>
                <a:tc>
                  <a:txBody>
                    <a:bodyPr/>
                    <a:lstStyle/>
                    <a:p>
                      <a:pPr>
                        <a:lnSpc>
                          <a:spcPct val="100000"/>
                        </a:lnSpc>
                        <a:spcAft>
                          <a:spcPts val="0"/>
                        </a:spcAft>
                      </a:pPr>
                      <a:r>
                        <a:rPr lang="en-ZA" sz="1100" b="1" dirty="0" smtClean="0">
                          <a:solidFill>
                            <a:schemeClr val="tx1"/>
                          </a:solidFill>
                          <a:effectLst/>
                          <a:latin typeface="+mn-lt"/>
                        </a:rPr>
                        <a:t>SARA</a:t>
                      </a:r>
                      <a:endParaRPr lang="en-ZA" sz="1100" b="1" dirty="0">
                        <a:solidFill>
                          <a:schemeClr val="tx1"/>
                        </a:solidFill>
                        <a:effectLst/>
                        <a:latin typeface="+mn-lt"/>
                        <a:ea typeface="Calibri"/>
                        <a:cs typeface="Times New Roman"/>
                      </a:endParaRPr>
                    </a:p>
                  </a:txBody>
                  <a:tcPr marL="68580" marR="68580" marT="0" marB="0"/>
                </a:tc>
                <a:tc>
                  <a:txBody>
                    <a:bodyPr/>
                    <a:lstStyle/>
                    <a:p>
                      <a:pPr>
                        <a:lnSpc>
                          <a:spcPct val="100000"/>
                        </a:lnSpc>
                        <a:spcAft>
                          <a:spcPts val="0"/>
                        </a:spcAft>
                      </a:pPr>
                      <a:r>
                        <a:rPr lang="en-ZA" sz="1100" dirty="0" smtClean="0">
                          <a:solidFill>
                            <a:schemeClr val="tx1"/>
                          </a:solidFill>
                          <a:effectLst/>
                          <a:latin typeface="+mn-lt"/>
                        </a:rPr>
                        <a:t> SOUTH AFRICAN ROADIES ASSOCIATION</a:t>
                      </a:r>
                      <a:endParaRPr lang="en-ZA" sz="1100" dirty="0">
                        <a:solidFill>
                          <a:schemeClr val="tx1"/>
                        </a:solidFill>
                        <a:effectLst/>
                        <a:latin typeface="+mn-lt"/>
                        <a:ea typeface="Calibri"/>
                        <a:cs typeface="Times New Roman"/>
                      </a:endParaRPr>
                    </a:p>
                  </a:txBody>
                  <a:tcPr marL="68580" marR="68580" marT="0" marB="0"/>
                </a:tc>
                <a:extLst>
                  <a:ext uri="{0D108BD9-81ED-4DB2-BD59-A6C34878D82A}">
                    <a16:rowId xmlns="" xmlns:a16="http://schemas.microsoft.com/office/drawing/2014/main" val="10006"/>
                  </a:ext>
                </a:extLst>
              </a:tr>
              <a:tr h="518811">
                <a:tc>
                  <a:txBody>
                    <a:bodyPr/>
                    <a:lstStyle/>
                    <a:p>
                      <a:pPr>
                        <a:lnSpc>
                          <a:spcPct val="100000"/>
                        </a:lnSpc>
                        <a:spcAft>
                          <a:spcPts val="0"/>
                        </a:spcAft>
                      </a:pPr>
                      <a:r>
                        <a:rPr lang="en-ZA" sz="1100" b="1" dirty="0" smtClean="0">
                          <a:solidFill>
                            <a:schemeClr val="tx1"/>
                          </a:solidFill>
                          <a:effectLst/>
                          <a:latin typeface="+mn-lt"/>
                        </a:rPr>
                        <a:t>MTEF</a:t>
                      </a:r>
                      <a:endParaRPr lang="en-ZA" sz="1100" b="1" dirty="0">
                        <a:solidFill>
                          <a:schemeClr val="tx1"/>
                        </a:solidFill>
                        <a:effectLst/>
                        <a:latin typeface="+mn-lt"/>
                        <a:ea typeface="Calibri"/>
                        <a:cs typeface="Times New Roman"/>
                      </a:endParaRPr>
                    </a:p>
                  </a:txBody>
                  <a:tcPr marL="68580" marR="68580" marT="0" marB="0"/>
                </a:tc>
                <a:tc>
                  <a:txBody>
                    <a:bodyPr/>
                    <a:lstStyle/>
                    <a:p>
                      <a:pPr>
                        <a:lnSpc>
                          <a:spcPct val="100000"/>
                        </a:lnSpc>
                        <a:spcAft>
                          <a:spcPts val="0"/>
                        </a:spcAft>
                      </a:pPr>
                      <a:r>
                        <a:rPr lang="en-ZA" sz="1100" dirty="0" smtClean="0">
                          <a:solidFill>
                            <a:schemeClr val="tx1"/>
                          </a:solidFill>
                          <a:effectLst/>
                          <a:latin typeface="+mn-lt"/>
                        </a:rPr>
                        <a:t>MEDIUM TERM EXPENDITURE FRAMEWORK</a:t>
                      </a:r>
                      <a:endParaRPr lang="en-ZA" sz="1100" dirty="0">
                        <a:solidFill>
                          <a:schemeClr val="tx1"/>
                        </a:solidFill>
                        <a:effectLst/>
                        <a:latin typeface="+mn-lt"/>
                        <a:ea typeface="Calibri"/>
                        <a:cs typeface="Times New Roman"/>
                      </a:endParaRPr>
                    </a:p>
                  </a:txBody>
                  <a:tcPr marL="68580" marR="68580" marT="0" marB="0"/>
                </a:tc>
                <a:tc>
                  <a:txBody>
                    <a:bodyPr/>
                    <a:lstStyle/>
                    <a:p>
                      <a:pPr>
                        <a:lnSpc>
                          <a:spcPct val="100000"/>
                        </a:lnSpc>
                        <a:spcAft>
                          <a:spcPts val="0"/>
                        </a:spcAft>
                      </a:pPr>
                      <a:r>
                        <a:rPr lang="en-ZA" sz="1100" b="1" dirty="0" smtClean="0">
                          <a:solidFill>
                            <a:schemeClr val="tx1"/>
                          </a:solidFill>
                          <a:effectLst/>
                          <a:latin typeface="+mn-lt"/>
                        </a:rPr>
                        <a:t>UAMP</a:t>
                      </a:r>
                      <a:endParaRPr lang="en-ZA" sz="1100" b="1" dirty="0">
                        <a:solidFill>
                          <a:schemeClr val="tx1"/>
                        </a:solidFill>
                        <a:effectLst/>
                        <a:latin typeface="+mn-lt"/>
                        <a:ea typeface="Calibri"/>
                        <a:cs typeface="Times New Roman"/>
                      </a:endParaRPr>
                    </a:p>
                  </a:txBody>
                  <a:tcPr marL="68580" marR="68580" marT="0" marB="0"/>
                </a:tc>
                <a:tc>
                  <a:txBody>
                    <a:bodyPr/>
                    <a:lstStyle/>
                    <a:p>
                      <a:pPr>
                        <a:lnSpc>
                          <a:spcPct val="100000"/>
                        </a:lnSpc>
                        <a:spcAft>
                          <a:spcPts val="0"/>
                        </a:spcAft>
                      </a:pPr>
                      <a:r>
                        <a:rPr lang="en-ZA" sz="1100" dirty="0" smtClean="0">
                          <a:solidFill>
                            <a:schemeClr val="tx1"/>
                          </a:solidFill>
                          <a:effectLst/>
                          <a:latin typeface="+mn-lt"/>
                        </a:rPr>
                        <a:t>USER ASSET MANAGEMENT PLAN</a:t>
                      </a:r>
                      <a:endParaRPr lang="en-ZA" sz="1100" dirty="0">
                        <a:solidFill>
                          <a:schemeClr val="tx1"/>
                        </a:solidFill>
                        <a:effectLst/>
                        <a:latin typeface="+mn-lt"/>
                        <a:ea typeface="Calibri"/>
                        <a:cs typeface="Times New Roman"/>
                      </a:endParaRPr>
                    </a:p>
                  </a:txBody>
                  <a:tcPr marL="68580" marR="68580" marT="0" marB="0"/>
                </a:tc>
                <a:extLst>
                  <a:ext uri="{0D108BD9-81ED-4DB2-BD59-A6C34878D82A}">
                    <a16:rowId xmlns="" xmlns:a16="http://schemas.microsoft.com/office/drawing/2014/main" val="10007"/>
                  </a:ext>
                </a:extLst>
              </a:tr>
              <a:tr h="518811">
                <a:tc>
                  <a:txBody>
                    <a:bodyPr/>
                    <a:lstStyle/>
                    <a:p>
                      <a:pPr>
                        <a:lnSpc>
                          <a:spcPct val="100000"/>
                        </a:lnSpc>
                        <a:spcAft>
                          <a:spcPts val="0"/>
                        </a:spcAft>
                      </a:pPr>
                      <a:r>
                        <a:rPr lang="en-ZA" sz="1100" b="1" dirty="0" smtClean="0">
                          <a:solidFill>
                            <a:schemeClr val="tx1"/>
                          </a:solidFill>
                          <a:effectLst/>
                          <a:latin typeface="+mn-lt"/>
                        </a:rPr>
                        <a:t>NAAIRS</a:t>
                      </a:r>
                      <a:endParaRPr lang="en-ZA" sz="1100" b="1" dirty="0">
                        <a:solidFill>
                          <a:schemeClr val="tx1"/>
                        </a:solidFill>
                        <a:effectLst/>
                        <a:latin typeface="+mn-lt"/>
                        <a:ea typeface="Calibri"/>
                        <a:cs typeface="Times New Roman"/>
                      </a:endParaRPr>
                    </a:p>
                  </a:txBody>
                  <a:tcPr marL="68580" marR="68580" marT="0" marB="0"/>
                </a:tc>
                <a:tc>
                  <a:txBody>
                    <a:bodyPr/>
                    <a:lstStyle/>
                    <a:p>
                      <a:pPr>
                        <a:lnSpc>
                          <a:spcPct val="100000"/>
                        </a:lnSpc>
                        <a:spcAft>
                          <a:spcPts val="0"/>
                        </a:spcAft>
                      </a:pPr>
                      <a:r>
                        <a:rPr lang="en-ZA" sz="1100" dirty="0" smtClean="0">
                          <a:solidFill>
                            <a:schemeClr val="tx1"/>
                          </a:solidFill>
                          <a:effectLst/>
                          <a:latin typeface="+mn-lt"/>
                        </a:rPr>
                        <a:t>NATIONAL AUTOMATED ARCHIVAL INFORMATION RETRIEVAL SYSTEM</a:t>
                      </a:r>
                      <a:endParaRPr lang="en-ZA" sz="1100" dirty="0">
                        <a:solidFill>
                          <a:schemeClr val="tx1"/>
                        </a:solidFill>
                        <a:effectLst/>
                        <a:latin typeface="+mn-lt"/>
                        <a:ea typeface="Calibri"/>
                        <a:cs typeface="Times New Roman"/>
                      </a:endParaRPr>
                    </a:p>
                  </a:txBody>
                  <a:tcPr marL="68580" marR="68580" marT="0" marB="0"/>
                </a:tc>
                <a:tc>
                  <a:txBody>
                    <a:bodyPr/>
                    <a:lstStyle/>
                    <a:p>
                      <a:pPr>
                        <a:lnSpc>
                          <a:spcPct val="100000"/>
                        </a:lnSpc>
                        <a:spcAft>
                          <a:spcPts val="0"/>
                        </a:spcAft>
                      </a:pPr>
                      <a:r>
                        <a:rPr lang="en-ZA" sz="1100" b="1" dirty="0" smtClean="0">
                          <a:solidFill>
                            <a:schemeClr val="tx1"/>
                          </a:solidFill>
                          <a:effectLst/>
                          <a:latin typeface="+mn-lt"/>
                        </a:rPr>
                        <a:t>UNESCO</a:t>
                      </a:r>
                      <a:endParaRPr lang="en-ZA" sz="1100" b="1" dirty="0">
                        <a:solidFill>
                          <a:schemeClr val="tx1"/>
                        </a:solidFill>
                        <a:effectLst/>
                        <a:latin typeface="+mn-lt"/>
                        <a:ea typeface="Calibri"/>
                        <a:cs typeface="Times New Roman"/>
                      </a:endParaRPr>
                    </a:p>
                  </a:txBody>
                  <a:tcPr marL="68580" marR="68580" marT="0" marB="0"/>
                </a:tc>
                <a:tc>
                  <a:txBody>
                    <a:bodyPr/>
                    <a:lstStyle/>
                    <a:p>
                      <a:pPr>
                        <a:lnSpc>
                          <a:spcPct val="100000"/>
                        </a:lnSpc>
                        <a:spcAft>
                          <a:spcPts val="0"/>
                        </a:spcAft>
                      </a:pPr>
                      <a:r>
                        <a:rPr lang="en-ZA" sz="1100" dirty="0" smtClean="0">
                          <a:solidFill>
                            <a:schemeClr val="tx1"/>
                          </a:solidFill>
                          <a:effectLst/>
                          <a:latin typeface="+mn-lt"/>
                        </a:rPr>
                        <a:t>UNITED NATIONS EDUCATIONAL, SCIENTIFIC AND CULTURAL ORGANIZATION</a:t>
                      </a:r>
                      <a:endParaRPr lang="en-ZA" sz="1100" dirty="0">
                        <a:solidFill>
                          <a:schemeClr val="tx1"/>
                        </a:solidFill>
                        <a:effectLst/>
                        <a:latin typeface="+mn-lt"/>
                        <a:ea typeface="Calibri"/>
                        <a:cs typeface="Times New Roman"/>
                      </a:endParaRPr>
                    </a:p>
                  </a:txBody>
                  <a:tcPr marL="68580" marR="68580" marT="0" marB="0"/>
                </a:tc>
                <a:extLst>
                  <a:ext uri="{0D108BD9-81ED-4DB2-BD59-A6C34878D82A}">
                    <a16:rowId xmlns="" xmlns:a16="http://schemas.microsoft.com/office/drawing/2014/main" val="10008"/>
                  </a:ext>
                </a:extLst>
              </a:tr>
            </a:tbl>
          </a:graphicData>
        </a:graphic>
      </p:graphicFrame>
      <p:sp>
        <p:nvSpPr>
          <p:cNvPr id="4" name="Slide Number Placeholder 3"/>
          <p:cNvSpPr>
            <a:spLocks noGrp="1"/>
          </p:cNvSpPr>
          <p:nvPr>
            <p:ph type="sldNum" sz="quarter" idx="4"/>
          </p:nvPr>
        </p:nvSpPr>
        <p:spPr>
          <a:xfrm>
            <a:off x="8388424" y="5949280"/>
            <a:ext cx="519175" cy="365125"/>
          </a:xfrm>
        </p:spPr>
        <p:txBody>
          <a:bodyPr/>
          <a:lstStyle/>
          <a:p>
            <a:r>
              <a:rPr lang="en-US" sz="1100" b="1" dirty="0" smtClean="0">
                <a:solidFill>
                  <a:schemeClr val="tx1"/>
                </a:solidFill>
              </a:rPr>
              <a:t>74.</a:t>
            </a:r>
            <a:endParaRPr lang="en-ZA" sz="1100" b="1" dirty="0">
              <a:solidFill>
                <a:schemeClr val="tx1"/>
              </a:solidFill>
            </a:endParaRPr>
          </a:p>
        </p:txBody>
      </p:sp>
    </p:spTree>
    <p:extLst>
      <p:ext uri="{BB962C8B-B14F-4D97-AF65-F5344CB8AC3E}">
        <p14:creationId xmlns:p14="http://schemas.microsoft.com/office/powerpoint/2010/main" xmlns="" val="175521229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8"/>
          <p:cNvSpPr>
            <a:spLocks noGrp="1"/>
          </p:cNvSpPr>
          <p:nvPr>
            <p:ph type="title"/>
          </p:nvPr>
        </p:nvSpPr>
        <p:spPr>
          <a:xfrm>
            <a:off x="1547664" y="2492896"/>
            <a:ext cx="5997352" cy="1224136"/>
          </a:xfrm>
        </p:spPr>
        <p:txBody>
          <a:bodyPr>
            <a:normAutofit/>
          </a:bodyPr>
          <a:lstStyle/>
          <a:p>
            <a:pPr algn="ctr"/>
            <a:r>
              <a:rPr lang="en-US" sz="5400" dirty="0" smtClean="0">
                <a:solidFill>
                  <a:schemeClr val="accent2">
                    <a:lumMod val="50000"/>
                  </a:schemeClr>
                </a:solidFill>
                <a:latin typeface="+mj-lt"/>
              </a:rPr>
              <a:t>THANK YOU</a:t>
            </a:r>
            <a:endParaRPr lang="en-US" sz="5400" dirty="0">
              <a:solidFill>
                <a:schemeClr val="accent2">
                  <a:lumMod val="50000"/>
                </a:schemeClr>
              </a:solidFill>
              <a:latin typeface="+mj-lt"/>
            </a:endParaRPr>
          </a:p>
        </p:txBody>
      </p:sp>
    </p:spTree>
    <p:extLst>
      <p:ext uri="{BB962C8B-B14F-4D97-AF65-F5344CB8AC3E}">
        <p14:creationId xmlns:p14="http://schemas.microsoft.com/office/powerpoint/2010/main" xmlns="" val="235467081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95536" y="260648"/>
            <a:ext cx="8229600" cy="710952"/>
          </a:xfrm>
        </p:spPr>
        <p:txBody>
          <a:bodyPr>
            <a:noAutofit/>
          </a:bodyPr>
          <a:lstStyle/>
          <a:p>
            <a:pPr algn="ctr"/>
            <a:r>
              <a:rPr lang="en-ZA" dirty="0" smtClean="0">
                <a:latin typeface="+mj-lt"/>
              </a:rPr>
              <a:t>PERFORMANCE IN 2018/19</a:t>
            </a:r>
            <a:endParaRPr lang="en-ZA" dirty="0">
              <a:latin typeface="+mj-lt"/>
            </a:endParaRPr>
          </a:p>
        </p:txBody>
      </p:sp>
      <p:sp>
        <p:nvSpPr>
          <p:cNvPr id="4" name="Slide Number Placeholder 3"/>
          <p:cNvSpPr>
            <a:spLocks noGrp="1"/>
          </p:cNvSpPr>
          <p:nvPr>
            <p:ph type="sldNum" sz="quarter" idx="4"/>
          </p:nvPr>
        </p:nvSpPr>
        <p:spPr>
          <a:xfrm>
            <a:off x="8316416" y="5943600"/>
            <a:ext cx="591183" cy="369169"/>
          </a:xfrm>
        </p:spPr>
        <p:txBody>
          <a:bodyPr/>
          <a:lstStyle/>
          <a:p>
            <a:r>
              <a:rPr lang="en-ZA" sz="1100" b="1" dirty="0" smtClean="0">
                <a:solidFill>
                  <a:schemeClr val="tx1"/>
                </a:solidFill>
              </a:rPr>
              <a:t>8.</a:t>
            </a:r>
          </a:p>
        </p:txBody>
      </p:sp>
      <p:graphicFrame>
        <p:nvGraphicFramePr>
          <p:cNvPr id="8" name="Chart 7"/>
          <p:cNvGraphicFramePr>
            <a:graphicFrameLocks/>
          </p:cNvGraphicFramePr>
          <p:nvPr>
            <p:extLst>
              <p:ext uri="{D42A27DB-BD31-4B8C-83A1-F6EECF244321}">
                <p14:modId xmlns:p14="http://schemas.microsoft.com/office/powerpoint/2010/main" xmlns="" val="3801941513"/>
              </p:ext>
            </p:extLst>
          </p:nvPr>
        </p:nvGraphicFramePr>
        <p:xfrm>
          <a:off x="0" y="1212053"/>
          <a:ext cx="7992888" cy="4593209"/>
        </p:xfrm>
        <a:graphic>
          <a:graphicData uri="http://schemas.openxmlformats.org/drawingml/2006/chart">
            <c:chart xmlns:c="http://schemas.openxmlformats.org/drawingml/2006/chart" xmlns:r="http://schemas.openxmlformats.org/officeDocument/2006/relationships" r:id="rId2"/>
          </a:graphicData>
        </a:graphic>
      </p:graphicFrame>
      <p:sp>
        <p:nvSpPr>
          <p:cNvPr id="5" name="Content Placeholder 2"/>
          <p:cNvSpPr>
            <a:spLocks noGrp="1"/>
          </p:cNvSpPr>
          <p:nvPr>
            <p:ph idx="1"/>
          </p:nvPr>
        </p:nvSpPr>
        <p:spPr>
          <a:xfrm>
            <a:off x="6562499" y="1728865"/>
            <a:ext cx="2520280" cy="4061047"/>
          </a:xfrm>
        </p:spPr>
        <p:txBody>
          <a:bodyPr>
            <a:noAutofit/>
          </a:bodyPr>
          <a:lstStyle/>
          <a:p>
            <a:pPr marL="0" indent="0">
              <a:buNone/>
            </a:pPr>
            <a:r>
              <a:rPr lang="en-ZA" b="0" dirty="0" smtClean="0">
                <a:solidFill>
                  <a:schemeClr val="tx1"/>
                </a:solidFill>
                <a:latin typeface="+mn-lt"/>
              </a:rPr>
              <a:t>In the period under review, the Department planned to  achieve a total  of thirty nine (39) performance targets. </a:t>
            </a:r>
          </a:p>
          <a:p>
            <a:pPr marL="0" indent="0">
              <a:buNone/>
            </a:pPr>
            <a:endParaRPr lang="en-ZA" b="0" dirty="0">
              <a:solidFill>
                <a:schemeClr val="tx1"/>
              </a:solidFill>
              <a:latin typeface="+mn-lt"/>
            </a:endParaRPr>
          </a:p>
          <a:p>
            <a:pPr marL="0" indent="0">
              <a:buNone/>
            </a:pPr>
            <a:r>
              <a:rPr lang="en-ZA" b="0" dirty="0" smtClean="0">
                <a:solidFill>
                  <a:schemeClr val="tx1"/>
                </a:solidFill>
                <a:latin typeface="+mn-lt"/>
              </a:rPr>
              <a:t>However, eight (8)  targets could not be achieved</a:t>
            </a:r>
            <a:r>
              <a:rPr lang="en-ZA" b="0" dirty="0">
                <a:solidFill>
                  <a:schemeClr val="tx1"/>
                </a:solidFill>
                <a:latin typeface="+mn-lt"/>
              </a:rPr>
              <a:t> </a:t>
            </a:r>
            <a:r>
              <a:rPr lang="en-ZA" b="0" dirty="0" smtClean="0">
                <a:solidFill>
                  <a:schemeClr val="tx1"/>
                </a:solidFill>
                <a:latin typeface="+mn-lt"/>
              </a:rPr>
              <a:t>and this translates to 79% achievement</a:t>
            </a:r>
          </a:p>
          <a:p>
            <a:pPr marL="0" indent="0">
              <a:buNone/>
            </a:pPr>
            <a:endParaRPr lang="en-ZA" b="0" dirty="0">
              <a:solidFill>
                <a:schemeClr val="tx1"/>
              </a:solidFill>
              <a:latin typeface="+mn-lt"/>
            </a:endParaRPr>
          </a:p>
          <a:p>
            <a:pPr marL="0" indent="0">
              <a:buNone/>
            </a:pPr>
            <a:r>
              <a:rPr lang="en-ZA" b="0" dirty="0" smtClean="0">
                <a:solidFill>
                  <a:schemeClr val="tx1"/>
                </a:solidFill>
                <a:latin typeface="+mn-lt"/>
              </a:rPr>
              <a:t>The reasons for non-achievement, including planned measures to improve performance are provided below</a:t>
            </a:r>
          </a:p>
          <a:p>
            <a:endParaRPr lang="en-ZA" b="0" dirty="0">
              <a:solidFill>
                <a:schemeClr val="tx1"/>
              </a:solidFill>
              <a:latin typeface="+mn-lt"/>
            </a:endParaRPr>
          </a:p>
          <a:p>
            <a:endParaRPr lang="en-ZA" b="0" dirty="0" smtClean="0">
              <a:solidFill>
                <a:schemeClr val="tx1"/>
              </a:solidFill>
              <a:latin typeface="+mn-lt"/>
            </a:endParaRPr>
          </a:p>
          <a:p>
            <a:endParaRPr lang="en-ZA" b="0" dirty="0">
              <a:solidFill>
                <a:schemeClr val="tx1"/>
              </a:solidFill>
              <a:latin typeface="+mn-lt"/>
            </a:endParaRPr>
          </a:p>
          <a:p>
            <a:endParaRPr lang="en-ZA" b="0" dirty="0">
              <a:solidFill>
                <a:schemeClr val="tx1"/>
              </a:solidFill>
              <a:latin typeface="+mn-lt"/>
            </a:endParaRPr>
          </a:p>
        </p:txBody>
      </p:sp>
    </p:spTree>
    <p:extLst>
      <p:ext uri="{BB962C8B-B14F-4D97-AF65-F5344CB8AC3E}">
        <p14:creationId xmlns:p14="http://schemas.microsoft.com/office/powerpoint/2010/main" xmlns="" val="174244380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95536" y="188640"/>
            <a:ext cx="8229600" cy="710952"/>
          </a:xfrm>
        </p:spPr>
        <p:txBody>
          <a:bodyPr>
            <a:normAutofit/>
          </a:bodyPr>
          <a:lstStyle/>
          <a:p>
            <a:pPr algn="ctr"/>
            <a:r>
              <a:rPr lang="en-ZA" cap="all" dirty="0" smtClean="0">
                <a:latin typeface="+mj-lt"/>
              </a:rPr>
              <a:t>Performance trends </a:t>
            </a:r>
            <a:endParaRPr lang="en-ZA" cap="all" dirty="0">
              <a:latin typeface="+mj-lt"/>
            </a:endParaRPr>
          </a:p>
        </p:txBody>
      </p:sp>
      <p:sp>
        <p:nvSpPr>
          <p:cNvPr id="4" name="Slide Number Placeholder 3"/>
          <p:cNvSpPr>
            <a:spLocks noGrp="1"/>
          </p:cNvSpPr>
          <p:nvPr>
            <p:ph type="sldNum" sz="quarter" idx="4"/>
          </p:nvPr>
        </p:nvSpPr>
        <p:spPr>
          <a:xfrm>
            <a:off x="8244408" y="6237312"/>
            <a:ext cx="609600" cy="288032"/>
          </a:xfrm>
        </p:spPr>
        <p:txBody>
          <a:bodyPr/>
          <a:lstStyle/>
          <a:p>
            <a:r>
              <a:rPr lang="en-ZA" sz="1100" b="1" dirty="0" smtClean="0">
                <a:solidFill>
                  <a:schemeClr val="tx1"/>
                </a:solidFill>
              </a:rPr>
              <a:t>9.</a:t>
            </a:r>
          </a:p>
        </p:txBody>
      </p:sp>
      <p:graphicFrame>
        <p:nvGraphicFramePr>
          <p:cNvPr id="5" name="Chart 4"/>
          <p:cNvGraphicFramePr>
            <a:graphicFrameLocks/>
          </p:cNvGraphicFramePr>
          <p:nvPr>
            <p:extLst/>
          </p:nvPr>
        </p:nvGraphicFramePr>
        <p:xfrm>
          <a:off x="395537" y="980728"/>
          <a:ext cx="8352928" cy="36004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162031" y="4590078"/>
            <a:ext cx="8874465" cy="1323439"/>
          </a:xfrm>
          <a:prstGeom prst="rect">
            <a:avLst/>
          </a:prstGeom>
        </p:spPr>
        <p:txBody>
          <a:bodyPr wrap="square">
            <a:spAutoFit/>
          </a:bodyPr>
          <a:lstStyle/>
          <a:p>
            <a:r>
              <a:rPr lang="en-ZA" sz="1600" dirty="0" smtClean="0"/>
              <a:t>A steady increase in performance was recorded from 2015/16 to 2017/18 financial year, following a 5% decline in performance in 2015/16 compared to 2014/15 financial year. </a:t>
            </a:r>
          </a:p>
          <a:p>
            <a:endParaRPr lang="en-ZA" sz="1600" dirty="0"/>
          </a:p>
          <a:p>
            <a:r>
              <a:rPr lang="en-ZA" sz="1600" dirty="0" smtClean="0"/>
              <a:t>The year 2018/19 has seen 3% decline in performance compared to the 2017/18</a:t>
            </a:r>
            <a:r>
              <a:rPr lang="en-ZA" sz="1600" dirty="0"/>
              <a:t> </a:t>
            </a:r>
            <a:r>
              <a:rPr lang="en-ZA" sz="1600" dirty="0" smtClean="0"/>
              <a:t>financial year.  The details for targets that were not achieved will be provided in slide 24-29.</a:t>
            </a:r>
            <a:endParaRPr lang="en-ZA" dirty="0"/>
          </a:p>
        </p:txBody>
      </p:sp>
    </p:spTree>
    <p:extLst>
      <p:ext uri="{BB962C8B-B14F-4D97-AF65-F5344CB8AC3E}">
        <p14:creationId xmlns:p14="http://schemas.microsoft.com/office/powerpoint/2010/main" xmlns="" val="214499730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16823</TotalTime>
  <Words>7462</Words>
  <Application>Microsoft Office PowerPoint</Application>
  <PresentationFormat>On-screen Show (4:3)</PresentationFormat>
  <Paragraphs>1491</Paragraphs>
  <Slides>75</Slides>
  <Notes>22</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Office Theme</vt:lpstr>
      <vt:lpstr>ANNUAL REPORT 2018/19 </vt:lpstr>
      <vt:lpstr>PRESENTATION OUTLINE </vt:lpstr>
      <vt:lpstr>STRATEGIC OVERVIEW</vt:lpstr>
      <vt:lpstr>Vision </vt:lpstr>
      <vt:lpstr>MISSION </vt:lpstr>
      <vt:lpstr> STRATEGIC GOALS </vt:lpstr>
      <vt:lpstr>Performance overview</vt:lpstr>
      <vt:lpstr>PERFORMANCE IN 2018/19</vt:lpstr>
      <vt:lpstr>Performance trends </vt:lpstr>
      <vt:lpstr>PERFORMANCE OVERVIEW</vt:lpstr>
      <vt:lpstr>PERFORMANCE OVERVIEW</vt:lpstr>
      <vt:lpstr>PERFORMANCE OVERVIEW </vt:lpstr>
      <vt:lpstr>areas WHERE TARGETS WERE ACHIEVED in the  2018-19 financial year</vt:lpstr>
      <vt:lpstr>ADMINISTRATION</vt:lpstr>
      <vt:lpstr>ADMINISTRATION</vt:lpstr>
      <vt:lpstr>INSTITUTIONAL GOVERNANCE</vt:lpstr>
      <vt:lpstr>INSTITUTIONAL GOVERNANCE</vt:lpstr>
      <vt:lpstr>ARTS AND CULTURE PROMOTION AND DEVELOPMENT</vt:lpstr>
      <vt:lpstr>ARTS AND CULTURE PROMOTION AND DEVELOPMENT</vt:lpstr>
      <vt:lpstr>HERITAGE PRESERVATION AND PROMOTION </vt:lpstr>
      <vt:lpstr>HERITAGE PRESERVATION AND PROMOTION </vt:lpstr>
      <vt:lpstr>areas WHERE THE DEPARTMENT underperformed in the 2018-19 financial year</vt:lpstr>
      <vt:lpstr>Slide 23</vt:lpstr>
      <vt:lpstr>ADMINISTRATION</vt:lpstr>
      <vt:lpstr>INSTITUTIONAL GOVERNANCE</vt:lpstr>
      <vt:lpstr>ARTS AND CULTURE PROMOTION AND DEVELOPMENT</vt:lpstr>
      <vt:lpstr>ARTS AND CULTURE PROMOTION AND DEVELOPMENT</vt:lpstr>
      <vt:lpstr>ARTS AND CULTURE PROMOTION AND DEVELOPMENT</vt:lpstr>
      <vt:lpstr>HERITAGE PRESERVATION AND PROMOTION </vt:lpstr>
      <vt:lpstr>  REPORT BY THE AUDITOR-GENERAL</vt:lpstr>
      <vt:lpstr>2018/19 Audit Outcomes </vt:lpstr>
      <vt:lpstr>2018/19 Audit Outcomes (Cont…)</vt:lpstr>
      <vt:lpstr>2018/19 Audit Outcomes (Cont…)</vt:lpstr>
      <vt:lpstr>2018/19 Audit Outcomes (Cont…)</vt:lpstr>
      <vt:lpstr> BUDGET VS EXPENDITURE   </vt:lpstr>
      <vt:lpstr> </vt:lpstr>
      <vt:lpstr> </vt:lpstr>
      <vt:lpstr>  </vt:lpstr>
      <vt:lpstr>Slide 39</vt:lpstr>
      <vt:lpstr>Slide 40</vt:lpstr>
      <vt:lpstr>Slide 41</vt:lpstr>
      <vt:lpstr>Expenditure Variance Per Economic Classification Provinces and Municipalities (Conditional Grant)   </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EXPLANATION OF THE  AUDIT OUTCOMES</vt:lpstr>
      <vt:lpstr>INSTITUTIONAL GOVERNANCE</vt:lpstr>
      <vt:lpstr>INSTITUTIONAL GOVERNANCE</vt:lpstr>
      <vt:lpstr>ARTS AND CULTURE PROMOTION AND DEVELOPMENT</vt:lpstr>
      <vt:lpstr>ARTS AND CULTURE PROMOTION AND DEVELOPMENT</vt:lpstr>
      <vt:lpstr>ARTS AND CULTURE PROMOTION AND DEVELOPMENT</vt:lpstr>
      <vt:lpstr>ARTS AND CULTURE PROMOTION AND DEVELOPMENT</vt:lpstr>
      <vt:lpstr>HERITAGE PRESERVATION AND PROMOTION </vt:lpstr>
      <vt:lpstr>2018/19 HIGHLIGHTS</vt:lpstr>
      <vt:lpstr>Slide 66</vt:lpstr>
      <vt:lpstr>Slide 67</vt:lpstr>
      <vt:lpstr>Slide 68</vt:lpstr>
      <vt:lpstr>Slide 69</vt:lpstr>
      <vt:lpstr>Slide 70</vt:lpstr>
      <vt:lpstr>Slide 71</vt:lpstr>
      <vt:lpstr>Slide 72</vt:lpstr>
      <vt:lpstr>ABBREVIATIONS/ACRONYMS</vt:lpstr>
      <vt:lpstr>ABBREVIATIONS/ACRONYMS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dc:creator>
  <cp:lastModifiedBy>PUMZA</cp:lastModifiedBy>
  <cp:revision>506</cp:revision>
  <cp:lastPrinted>2013-11-12T11:53:12Z</cp:lastPrinted>
  <dcterms:created xsi:type="dcterms:W3CDTF">2013-11-12T11:39:42Z</dcterms:created>
  <dcterms:modified xsi:type="dcterms:W3CDTF">2019-10-10T10:27:22Z</dcterms:modified>
</cp:coreProperties>
</file>